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0" y="15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2018/12/17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テーマ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>
              <a:defRPr/>
            </a:pPr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>
              <a:defRPr/>
            </a:pPr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>
              <a:defRPr/>
            </a:pPr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>
              <a:defRPr/>
            </a:pPr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81E6E86-9C0A-4A2D-8618-9781F5C54702}" type="datetime1">
              <a:rPr kumimoji="1" lang="ja-JP" altLang="en-US"/>
              <a:pPr lvl="0">
                <a:defRPr/>
              </a:pPr>
              <a:t>2018/12/21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004E919F-88F7-4BB0-AC89-BD75B24D6DDB}" type="slidenum">
              <a:rPr kumimoji="1" lang="ja-JP" altLang="en-US"/>
              <a:pPr lvl="0">
                <a:defRPr/>
              </a:pPr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jpeg"  /><Relationship Id="rId3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Relationship Id="rId3" Type="http://schemas.openxmlformats.org/officeDocument/2006/relationships/image" Target="../media/image17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Relationship Id="rId3" Type="http://schemas.openxmlformats.org/officeDocument/2006/relationships/image" Target="../media/image16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Relationship Id="rId6" Type="http://schemas.openxmlformats.org/officeDocument/2006/relationships/image" Target="../media/image22.png"  /><Relationship Id="rId7" Type="http://schemas.openxmlformats.org/officeDocument/2006/relationships/image" Target="../media/image23.png"  /><Relationship Id="rId8" Type="http://schemas.openxmlformats.org/officeDocument/2006/relationships/image" Target="../media/image24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5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5433060" y="4903858"/>
            <a:ext cx="1325880" cy="571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3200" b="1" spc="-150">
                <a:solidFill>
                  <a:schemeClr val="bg1"/>
                </a:solidFill>
                <a:latin typeface="맑은 고딕"/>
                <a:ea typeface="맑은 고딕"/>
              </a:rPr>
              <a:t>A R M</a:t>
            </a:r>
            <a:endParaRPr kumimoji="1" lang="en-US" altLang="ko-KR" sz="32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" name="テキスト ボックス 2"/>
          <p:cNvSpPr txBox="1"/>
          <p:nvPr/>
        </p:nvSpPr>
        <p:spPr>
          <a:xfrm>
            <a:off x="4966335" y="5540066"/>
            <a:ext cx="2249805" cy="5771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3200" b="1" spc="-150">
                <a:solidFill>
                  <a:schemeClr val="bg1"/>
                </a:solidFill>
                <a:latin typeface="맑은 고딕"/>
                <a:ea typeface="맑은 고딕"/>
              </a:rPr>
              <a:t>윈터솔져 팀</a:t>
            </a:r>
            <a:endParaRPr kumimoji="1" lang="ko-KR" altLang="en-US" sz="3200" b="1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80087" y="1392569"/>
            <a:ext cx="3231825" cy="3231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"/>
          <p:cNvGrpSpPr/>
          <p:nvPr/>
        </p:nvGrpSpPr>
        <p:grpSpPr>
          <a:xfrm rot="0">
            <a:off x="3166365" y="2819794"/>
            <a:ext cx="5859270" cy="1641745"/>
            <a:chOff x="3015174" y="2744198"/>
            <a:chExt cx="5859270" cy="1641745"/>
          </a:xfrm>
        </p:grpSpPr>
        <p:sp>
          <p:nvSpPr>
            <p:cNvPr id="3" name="正方形/長方形 2"/>
            <p:cNvSpPr/>
            <p:nvPr/>
          </p:nvSpPr>
          <p:spPr>
            <a:xfrm>
              <a:off x="3015174" y="2744198"/>
              <a:ext cx="5859270" cy="1641745"/>
            </a:xfrm>
            <a:prstGeom prst="rect">
              <a:avLst/>
            </a:prstGeom>
            <a:noFill/>
            <a:ln w="165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4000" b="1">
                <a:solidFill>
                  <a:schemeClr val="bg1"/>
                </a:solidFill>
              </a:endParaRPr>
            </a:p>
            <a:p>
              <a:pPr lvl="0" algn="ctr">
                <a:defRPr/>
              </a:pPr>
              <a:r>
                <a:rPr lang="ko-KR" altLang="en-US" sz="4000" b="1">
                  <a:solidFill>
                    <a:schemeClr val="bg1"/>
                  </a:solidFill>
                </a:rPr>
                <a:t>그래서 </a:t>
              </a:r>
              <a:r>
                <a:rPr lang="en-US" altLang="ko-KR" sz="4000" b="1">
                  <a:solidFill>
                    <a:schemeClr val="bg1"/>
                  </a:solidFill>
                </a:rPr>
                <a:t>ARM</a:t>
              </a:r>
              <a:r>
                <a:rPr lang="ko-KR" altLang="en-US" sz="4000" b="1">
                  <a:solidFill>
                    <a:schemeClr val="bg1"/>
                  </a:solidFill>
                </a:rPr>
                <a:t>이 뭔데</a:t>
              </a:r>
              <a:r>
                <a:rPr lang="en-US" altLang="ko-KR" sz="4000" b="1">
                  <a:solidFill>
                    <a:schemeClr val="bg1"/>
                  </a:solidFill>
                </a:rPr>
                <a:t>?</a:t>
              </a:r>
              <a:endParaRPr lang="en-US" altLang="ko-KR" sz="4000" b="1">
                <a:solidFill>
                  <a:schemeClr val="bg1"/>
                </a:solidFill>
              </a:endParaRPr>
            </a:p>
          </p:txBody>
        </p:sp>
        <p:sp>
          <p:nvSpPr>
            <p:cNvPr id="4" name="テキスト ボックス 4"/>
            <p:cNvSpPr txBox="1"/>
            <p:nvPr/>
          </p:nvSpPr>
          <p:spPr>
            <a:xfrm>
              <a:off x="5121103" y="2880571"/>
              <a:ext cx="1949794" cy="5484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ja-JP" sz="3000" b="1" spc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PART </a:t>
              </a:r>
              <a:r>
                <a:rPr lang="en-US" altLang="ko-KR" sz="3000" b="1" spc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2</a:t>
              </a:r>
              <a:endParaRPr lang="en-US" altLang="ko-KR" sz="30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3248" y="1367604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18" name="テキスト ボックス 4"/>
          <p:cNvSpPr txBox="1"/>
          <p:nvPr/>
        </p:nvSpPr>
        <p:spPr>
          <a:xfrm>
            <a:off x="132522" y="198781"/>
            <a:ext cx="1254318" cy="418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ja-JP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PART </a:t>
            </a:r>
            <a:r>
              <a:rPr lang="en-US" altLang="ko-KR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2</a:t>
            </a:r>
            <a:r>
              <a:rPr lang="ko-KR" altLang="en-US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ARM</a:t>
            </a:r>
            <a:endParaRPr lang="en-US" altLang="ko-KR" sz="1100" b="1" spc="60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30" name=""/>
          <p:cNvGrpSpPr/>
          <p:nvPr/>
        </p:nvGrpSpPr>
        <p:grpSpPr>
          <a:xfrm rot="0">
            <a:off x="3870743" y="2600009"/>
            <a:ext cx="4693703" cy="2320792"/>
            <a:chOff x="3749148" y="2873600"/>
            <a:chExt cx="4693703" cy="2320792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749148" y="4958426"/>
              <a:ext cx="4693703" cy="65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"/>
            <p:cNvGrpSpPr/>
            <p:nvPr/>
          </p:nvGrpSpPr>
          <p:grpSpPr>
            <a:xfrm rot="0">
              <a:off x="4711689" y="2873600"/>
              <a:ext cx="3396869" cy="2320791"/>
              <a:chOff x="3243416" y="2245354"/>
              <a:chExt cx="3396869" cy="2320791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243416" y="2245354"/>
                <a:ext cx="1552669" cy="143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:r>
                  <a:rPr lang="en-US" altLang="ko-KR" sz="7000" b="1">
                    <a:solidFill>
                      <a:schemeClr val="accent1"/>
                    </a:solidFill>
                    <a:latin typeface="맑은 고딕"/>
                    <a:ea typeface="맑은 고딕"/>
                  </a:rPr>
                  <a:t>AR</a:t>
                </a:r>
                <a:r>
                  <a:rPr lang="ko-KR" altLang="en-US" sz="2700" b="1">
                    <a:solidFill>
                      <a:schemeClr val="accent1"/>
                    </a:solidFill>
                    <a:latin typeface="맑은 고딕"/>
                    <a:ea typeface="맑은 고딕"/>
                  </a:rPr>
                  <a:t> </a:t>
                </a:r>
                <a:endParaRPr lang="ko-KR" altLang="en-US" sz="2700" b="1">
                  <a:solidFill>
                    <a:schemeClr val="accent1"/>
                  </a:solidFill>
                  <a:latin typeface="맑은 고딕"/>
                  <a:ea typeface="맑은 고딕"/>
                </a:endParaRPr>
              </a:p>
              <a:p>
                <a:pPr algn="just">
                  <a:defRPr/>
                </a:pPr>
                <a:endParaRPr lang="ko-KR" altLang="en-US">
                  <a:solidFill>
                    <a:schemeClr val="accent1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23" name=""/>
              <p:cNvSpPr txBox="1"/>
              <p:nvPr/>
            </p:nvSpPr>
            <p:spPr>
              <a:xfrm>
                <a:off x="4508499" y="2423583"/>
                <a:ext cx="2131786" cy="1005417"/>
              </a:xfrm>
              <a:prstGeom prst="rect">
                <a:avLst/>
              </a:prstGeom>
            </p:spPr>
            <p:txBody>
              <a:bodyPr wrap="square"/>
              <a:p>
                <a:pPr>
                  <a:defRPr/>
                </a:pPr>
                <a:r>
                  <a:rPr lang="ko-KR" altLang="en-US" sz="3000" b="1">
                    <a:latin typeface="맑은 고딕"/>
                    <a:ea typeface="맑은 고딕"/>
                  </a:rPr>
                  <a:t>을 통해</a:t>
                </a:r>
                <a:endParaRPr lang="ko-KR" altLang="en-US" sz="3000" b="1">
                  <a:latin typeface="맑은 고딕"/>
                  <a:ea typeface="맑은 고딕"/>
                </a:endParaRPr>
              </a:p>
              <a:p>
                <a:pPr>
                  <a:defRPr/>
                </a:pPr>
                <a:r>
                  <a:rPr lang="ko-KR" altLang="en-US" sz="3000" b="1">
                    <a:latin typeface="맑은 고딕"/>
                    <a:ea typeface="맑은 고딕"/>
                  </a:rPr>
                  <a:t>아보자</a:t>
                </a:r>
                <a:r>
                  <a:rPr lang="ko-KR" altLang="en-US"/>
                  <a:t> </a:t>
                </a:r>
                <a:endParaRPr lang="ko-KR" altLang="en-US"/>
              </a:p>
            </p:txBody>
          </p:sp>
          <p:sp>
            <p:nvSpPr>
              <p:cNvPr id="24" name="TextBox 8"/>
              <p:cNvSpPr txBox="1"/>
              <p:nvPr/>
            </p:nvSpPr>
            <p:spPr>
              <a:xfrm>
                <a:off x="3557460" y="3146612"/>
                <a:ext cx="1228414" cy="1129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:r>
                  <a:rPr lang="en-US" altLang="ko-KR" sz="5000" b="1">
                    <a:solidFill>
                      <a:schemeClr val="accent1"/>
                    </a:solidFill>
                    <a:latin typeface="맑은 고딕"/>
                    <a:ea typeface="맑은 고딕"/>
                  </a:rPr>
                  <a:t>M</a:t>
                </a:r>
                <a:r>
                  <a:rPr lang="ko-KR" altLang="en-US" sz="2700" b="1">
                    <a:latin typeface="맑은 고딕"/>
                    <a:ea typeface="맑은 고딕"/>
                  </a:rPr>
                  <a:t> </a:t>
                </a:r>
                <a:endParaRPr lang="ko-KR" altLang="en-US" sz="2700" b="1">
                  <a:latin typeface="맑은 고딕"/>
                  <a:ea typeface="맑은 고딕"/>
                </a:endParaRPr>
              </a:p>
              <a:p>
                <a:pPr algn="just">
                  <a:defRPr/>
                </a:pPr>
                <a:endParaRPr lang="ko-KR" altLang="en-US">
                  <a:latin typeface="맑은 고딕"/>
                  <a:ea typeface="맑은 고딕"/>
                </a:endParaRPr>
              </a:p>
            </p:txBody>
          </p:sp>
          <p:sp>
            <p:nvSpPr>
              <p:cNvPr id="26" name=""/>
              <p:cNvSpPr txBox="1"/>
              <p:nvPr/>
            </p:nvSpPr>
            <p:spPr>
              <a:xfrm>
                <a:off x="4316378" y="3560729"/>
                <a:ext cx="2131786" cy="1005417"/>
              </a:xfrm>
              <a:prstGeom prst="rect">
                <a:avLst/>
              </a:prstGeom>
            </p:spPr>
            <p:txBody>
              <a:bodyPr wrap="square"/>
              <a:lstStyle/>
              <a:p>
                <a:pPr>
                  <a:defRPr/>
                </a:pPr>
                <a:r>
                  <a:rPr lang="ko-KR" altLang="en-US" sz="3000" b="1">
                    <a:latin typeface="맑은 고딕"/>
                    <a:ea typeface="맑은 고딕"/>
                  </a:rPr>
                  <a:t>화유산</a:t>
                </a:r>
                <a:endParaRPr lang="ko-KR" altLang="en-US" sz="3000" b="1">
                  <a:latin typeface="맑은 고딕"/>
                  <a:ea typeface="맑은 고딕"/>
                </a:endParaRPr>
              </a:p>
            </p:txBody>
          </p:sp>
          <p:pic>
            <p:nvPicPr>
              <p:cNvPr id="28" name="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3660232" y="3856427"/>
                <a:ext cx="592652" cy="310437"/>
              </a:xfrm>
              <a:prstGeom prst="rect">
                <a:avLst/>
              </a:prstGeom>
            </p:spPr>
          </p:pic>
        </p:grpSp>
      </p:grpSp>
      <p:grpSp>
        <p:nvGrpSpPr>
          <p:cNvPr id="31" name=""/>
          <p:cNvGrpSpPr/>
          <p:nvPr/>
        </p:nvGrpSpPr>
        <p:grpSpPr>
          <a:xfrm rot="0">
            <a:off x="7431371" y="3429000"/>
            <a:ext cx="1055605" cy="1135983"/>
            <a:chOff x="5688294" y="2952175"/>
            <a:chExt cx="874630" cy="812133"/>
          </a:xfrm>
        </p:grpSpPr>
        <p:pic>
          <p:nvPicPr>
            <p:cNvPr id="32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688294" y="3093691"/>
              <a:ext cx="815410" cy="670618"/>
            </a:xfrm>
            <a:prstGeom prst="rect">
              <a:avLst/>
            </a:prstGeom>
            <a:noFill/>
          </p:spPr>
        </p:pic>
        <p:grpSp>
          <p:nvGrpSpPr>
            <p:cNvPr id="33" name=""/>
            <p:cNvGrpSpPr/>
            <p:nvPr/>
          </p:nvGrpSpPr>
          <p:grpSpPr>
            <a:xfrm rot="6384468">
              <a:off x="6191657" y="3024552"/>
              <a:ext cx="443643" cy="298890"/>
              <a:chOff x="2652501" y="3864719"/>
              <a:chExt cx="895055" cy="526914"/>
            </a:xfrm>
            <a:noFill/>
          </p:grpSpPr>
          <p:sp>
            <p:nvSpPr>
              <p:cNvPr id="34" name=""/>
              <p:cNvSpPr/>
              <p:nvPr/>
            </p:nvSpPr>
            <p:spPr>
              <a:xfrm>
                <a:off x="2652501" y="3864719"/>
                <a:ext cx="895055" cy="526914"/>
              </a:xfrm>
              <a:prstGeom prst="roundRect">
                <a:avLst>
                  <a:gd name="adj" fmla="val 16667"/>
                </a:avLst>
              </a:prstGeom>
              <a:grpFill/>
              <a:ln w="635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/>
              </a:p>
            </p:txBody>
          </p:sp>
          <p:sp>
            <p:nvSpPr>
              <p:cNvPr id="35" name=""/>
              <p:cNvSpPr/>
              <p:nvPr/>
            </p:nvSpPr>
            <p:spPr>
              <a:xfrm>
                <a:off x="2807848" y="4036978"/>
                <a:ext cx="202659" cy="212792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29661" y="4992506"/>
            <a:ext cx="2806811" cy="985083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63915" y="3701266"/>
            <a:ext cx="3456432" cy="984974"/>
          </a:xfrm>
          <a:prstGeom prst="rect">
            <a:avLst/>
          </a:prstGeom>
        </p:spPr>
      </p:pic>
      <p:sp>
        <p:nvSpPr>
          <p:cNvPr id="1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14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15" name="テキスト ボックス 3"/>
          <p:cNvSpPr txBox="1"/>
          <p:nvPr/>
        </p:nvSpPr>
        <p:spPr>
          <a:xfrm>
            <a:off x="1274182" y="198782"/>
            <a:ext cx="493230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3600" b="1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テキスト ボックス 4"/>
          <p:cNvSpPr txBox="1"/>
          <p:nvPr/>
        </p:nvSpPr>
        <p:spPr>
          <a:xfrm>
            <a:off x="132522" y="198781"/>
            <a:ext cx="1254318" cy="418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ja-JP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PART </a:t>
            </a:r>
            <a:r>
              <a:rPr lang="en-US" altLang="ko-KR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2</a:t>
            </a:r>
            <a:r>
              <a:rPr lang="ko-KR" altLang="en-US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ARM</a:t>
            </a:r>
            <a:endParaRPr lang="en-US" altLang="ko-KR" sz="1100" b="1" spc="60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2" name="テキスト ボックス 9"/>
          <p:cNvSpPr txBox="1"/>
          <p:nvPr/>
        </p:nvSpPr>
        <p:spPr>
          <a:xfrm>
            <a:off x="839281" y="1626461"/>
            <a:ext cx="9626694" cy="4505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ko-KR" altLang="en-US" sz="5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개발도구</a:t>
            </a:r>
            <a:endParaRPr kumimoji="1" lang="ko-KR" altLang="en-US" sz="5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kumimoji="1" lang="ko-KR" altLang="en-US" sz="5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kumimoji="1" lang="ko-KR" altLang="en-US" sz="5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kumimoji="1" lang="ko-KR" altLang="en-US" sz="3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증강현실 개발 플랫폼 </a:t>
            </a:r>
            <a:r>
              <a:rPr kumimoji="1" lang="en-US" altLang="ko-KR" sz="3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‘Vuforia’</a:t>
            </a:r>
            <a:endParaRPr kumimoji="1" lang="en-US" altLang="ko-KR" sz="3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kumimoji="1" lang="en-US" altLang="ko-KR" sz="3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kumimoji="1" lang="ko-KR" altLang="en-US" sz="3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게임 엔진 기술이자 통합개발환경 </a:t>
            </a:r>
            <a:r>
              <a:rPr kumimoji="1" lang="en-US" altLang="ko-KR" sz="3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‘Unity’</a:t>
            </a:r>
            <a:r>
              <a:rPr kumimoji="1" lang="ko-KR" altLang="en-US" sz="3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</a:t>
            </a:r>
            <a:endParaRPr kumimoji="1" lang="ko-KR" altLang="en-US" sz="5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kumimoji="1" lang="ko-KR" altLang="en-US" sz="5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74811" y="2637698"/>
            <a:ext cx="5324687" cy="3993515"/>
          </a:xfrm>
          <a:prstGeom prst="rect">
            <a:avLst/>
          </a:prstGeom>
        </p:spPr>
      </p:pic>
      <p:sp>
        <p:nvSpPr>
          <p:cNvPr id="1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14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15" name="テキスト ボックス 3"/>
          <p:cNvSpPr txBox="1"/>
          <p:nvPr/>
        </p:nvSpPr>
        <p:spPr>
          <a:xfrm>
            <a:off x="1274182" y="198782"/>
            <a:ext cx="493230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3600" b="1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テキスト ボックス 4"/>
          <p:cNvSpPr txBox="1"/>
          <p:nvPr/>
        </p:nvSpPr>
        <p:spPr>
          <a:xfrm>
            <a:off x="132522" y="198781"/>
            <a:ext cx="1254318" cy="418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ja-JP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PART </a:t>
            </a:r>
            <a:r>
              <a:rPr lang="en-US" altLang="ko-KR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2</a:t>
            </a:r>
            <a:r>
              <a:rPr lang="ko-KR" altLang="en-US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ARM</a:t>
            </a:r>
            <a:endParaRPr lang="en-US" altLang="ko-KR" sz="1100" b="1" spc="60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2" name="テキスト ボックス 9"/>
          <p:cNvSpPr txBox="1"/>
          <p:nvPr/>
        </p:nvSpPr>
        <p:spPr>
          <a:xfrm>
            <a:off x="839281" y="1626460"/>
            <a:ext cx="9626694" cy="3791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4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ARM</a:t>
            </a:r>
            <a:r>
              <a:rPr kumimoji="1" lang="ko-KR" alt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만의 특별한 기능 </a:t>
            </a:r>
            <a:r>
              <a:rPr kumimoji="1" lang="ko-KR" altLang="en-US" sz="4000" b="1">
                <a:solidFill>
                  <a:schemeClr val="accent1"/>
                </a:solidFill>
                <a:latin typeface="맑은 고딕"/>
                <a:ea typeface="맑은 고딕"/>
              </a:rPr>
              <a:t>하나</a:t>
            </a:r>
            <a:endParaRPr kumimoji="1" lang="ko-KR" altLang="en-US" sz="4000" b="1">
              <a:solidFill>
                <a:schemeClr val="accent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kumimoji="1" lang="ko-KR" altLang="en-US" sz="4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kumimoji="1" lang="ko-KR" altLang="en-US" sz="4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kumimoji="1" lang="ko-KR" altLang="en-US" sz="4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kumimoji="1" lang="ko-KR" altLang="en-US" sz="33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언어 선택 가능</a:t>
            </a:r>
            <a:endParaRPr kumimoji="1" lang="ko-KR" altLang="en-US" sz="33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kumimoji="1" lang="ko-KR" altLang="en-US" sz="5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5051" y="1264920"/>
            <a:ext cx="6833205" cy="4328159"/>
          </a:xfrm>
          <a:prstGeom prst="rect">
            <a:avLst/>
          </a:prstGeom>
        </p:spPr>
      </p:pic>
      <p:sp>
        <p:nvSpPr>
          <p:cNvPr id="1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14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15" name="テキスト ボックス 3"/>
          <p:cNvSpPr txBox="1"/>
          <p:nvPr/>
        </p:nvSpPr>
        <p:spPr>
          <a:xfrm>
            <a:off x="1274182" y="198782"/>
            <a:ext cx="493230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3600" b="1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テキスト ボックス 4"/>
          <p:cNvSpPr txBox="1"/>
          <p:nvPr/>
        </p:nvSpPr>
        <p:spPr>
          <a:xfrm>
            <a:off x="132522" y="198781"/>
            <a:ext cx="1254318" cy="418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ja-JP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PART </a:t>
            </a:r>
            <a:r>
              <a:rPr lang="en-US" altLang="ko-KR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2</a:t>
            </a:r>
            <a:r>
              <a:rPr lang="ko-KR" altLang="en-US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ARM</a:t>
            </a:r>
            <a:endParaRPr lang="en-US" altLang="ko-KR" sz="1100" b="1" spc="60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2" name="テキスト ボックス 9"/>
          <p:cNvSpPr txBox="1"/>
          <p:nvPr/>
        </p:nvSpPr>
        <p:spPr>
          <a:xfrm>
            <a:off x="839282" y="1626461"/>
            <a:ext cx="8190384" cy="5886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ko-KR" altLang="en-US" sz="5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초기화면</a:t>
            </a:r>
            <a:endParaRPr kumimoji="1" lang="ko-KR" altLang="en-US" sz="5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kumimoji="1" lang="ko-KR" altLang="en-US" sz="5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kumimoji="1" lang="ko-KR" altLang="en-US" sz="5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kumimoji="1" lang="ko-KR" altLang="en-US" sz="3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kumimoji="1" lang="ko-KR" altLang="en-US" sz="3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kumimoji="1" lang="ko-KR" altLang="en-US" sz="3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kumimoji="1" lang="ko-KR" altLang="en-US" sz="3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정보가 전혀 없는 </a:t>
            </a:r>
            <a:r>
              <a:rPr kumimoji="1" lang="ko-KR" altLang="en-US" sz="3000" b="1">
                <a:solidFill>
                  <a:schemeClr val="dk2"/>
                </a:solidFill>
                <a:latin typeface="맑은 고딕"/>
                <a:ea typeface="맑은 고딕"/>
              </a:rPr>
              <a:t>흑백화면</a:t>
            </a:r>
            <a:endParaRPr kumimoji="1" lang="ko-KR" altLang="en-US" sz="3000" b="1">
              <a:solidFill>
                <a:schemeClr val="dk2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kumimoji="1" lang="en-US" altLang="ko-KR" sz="3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kumimoji="1" lang="ko-KR" altLang="en-US" sz="3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</a:t>
            </a:r>
            <a:endParaRPr kumimoji="1" lang="ko-KR" altLang="en-US" sz="3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kumimoji="1" lang="ko-KR" altLang="en-US" sz="5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14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15" name="テキスト ボックス 3"/>
          <p:cNvSpPr txBox="1"/>
          <p:nvPr/>
        </p:nvSpPr>
        <p:spPr>
          <a:xfrm>
            <a:off x="1274182" y="198782"/>
            <a:ext cx="493230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3600" b="1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テキスト ボックス 4"/>
          <p:cNvSpPr txBox="1"/>
          <p:nvPr/>
        </p:nvSpPr>
        <p:spPr>
          <a:xfrm>
            <a:off x="132522" y="198781"/>
            <a:ext cx="1254318" cy="418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ja-JP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PART </a:t>
            </a:r>
            <a:r>
              <a:rPr lang="en-US" altLang="ko-KR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2</a:t>
            </a:r>
            <a:r>
              <a:rPr lang="ko-KR" altLang="en-US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ARM</a:t>
            </a:r>
            <a:endParaRPr lang="en-US" altLang="ko-KR" sz="1100" b="1" spc="60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37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3715664" y="1263758"/>
            <a:ext cx="6833294" cy="4328101"/>
          </a:xfrm>
          <a:prstGeom prst="rect">
            <a:avLst/>
          </a:prstGeom>
        </p:spPr>
      </p:pic>
      <p:sp>
        <p:nvSpPr>
          <p:cNvPr id="32" name="テキスト ボックス 9"/>
          <p:cNvSpPr txBox="1"/>
          <p:nvPr/>
        </p:nvSpPr>
        <p:spPr>
          <a:xfrm>
            <a:off x="839282" y="1626456"/>
            <a:ext cx="8190384" cy="4429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ko-KR" sz="4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ARM</a:t>
            </a:r>
            <a:r>
              <a:rPr kumimoji="1" lang="ko-KR" alt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만의 특별한 기능 </a:t>
            </a:r>
            <a:r>
              <a:rPr kumimoji="1" lang="ko-KR" altLang="en-US" sz="4000" b="1">
                <a:solidFill>
                  <a:schemeClr val="accent1"/>
                </a:solidFill>
                <a:latin typeface="맑은 고딕"/>
                <a:ea typeface="맑은 고딕"/>
              </a:rPr>
              <a:t>둘</a:t>
            </a:r>
            <a:endParaRPr kumimoji="1" lang="ko-KR" altLang="en-US" sz="4000" b="1">
              <a:solidFill>
                <a:schemeClr val="accent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kumimoji="1" lang="ko-KR" altLang="en-US" sz="4000" b="1">
              <a:solidFill>
                <a:schemeClr val="accent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kumimoji="1" lang="ko-KR" altLang="en-US" sz="4000" b="1">
              <a:solidFill>
                <a:schemeClr val="accent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kumimoji="1" lang="ko-KR" altLang="en-US" sz="4000" b="1">
              <a:solidFill>
                <a:schemeClr val="accent1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kumimoji="1" lang="ko-KR" altLang="en-US" sz="4000" b="1">
              <a:solidFill>
                <a:schemeClr val="accent1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kumimoji="1" lang="en-US" altLang="ko-KR" sz="35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AR </a:t>
            </a:r>
            <a:r>
              <a:rPr kumimoji="1" lang="ko-KR" altLang="en-US" sz="35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카메라를 통해 건물인식</a:t>
            </a:r>
            <a:endParaRPr kumimoji="1" lang="ko-KR" altLang="en-US" sz="35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kumimoji="1" lang="ko-KR" altLang="en-US" sz="35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→ 이미지 버튼 생성</a:t>
            </a:r>
            <a:r>
              <a:rPr kumimoji="1" lang="ko-KR" altLang="en-US" sz="5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 </a:t>
            </a:r>
            <a:endParaRPr kumimoji="1" lang="ko-KR" altLang="en-US" sz="5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rcRect l="47950" t="50000" r="42160" b="40800"/>
          <a:stretch>
            <a:fillRect/>
          </a:stretch>
        </p:blipFill>
        <p:spPr>
          <a:xfrm>
            <a:off x="8146342" y="2912219"/>
            <a:ext cx="569607" cy="3973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14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15" name="テキスト ボックス 3"/>
          <p:cNvSpPr txBox="1"/>
          <p:nvPr/>
        </p:nvSpPr>
        <p:spPr>
          <a:xfrm>
            <a:off x="1274182" y="198782"/>
            <a:ext cx="493230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3600" b="1" spc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テキスト ボックス 4"/>
          <p:cNvSpPr txBox="1"/>
          <p:nvPr/>
        </p:nvSpPr>
        <p:spPr>
          <a:xfrm>
            <a:off x="132522" y="198781"/>
            <a:ext cx="1254318" cy="418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ja-JP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PART </a:t>
            </a:r>
            <a:r>
              <a:rPr lang="en-US" altLang="ko-KR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2</a:t>
            </a:r>
            <a:r>
              <a:rPr lang="ko-KR" altLang="en-US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ARM</a:t>
            </a:r>
            <a:endParaRPr lang="en-US" altLang="ko-KR" sz="1100" b="1" spc="60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2" name="テキスト ボックス 9"/>
          <p:cNvSpPr txBox="1"/>
          <p:nvPr/>
        </p:nvSpPr>
        <p:spPr>
          <a:xfrm>
            <a:off x="839282" y="1626456"/>
            <a:ext cx="8190384" cy="695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ko-KR" alt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최종 목표</a:t>
            </a:r>
            <a:endParaRPr kumimoji="1" lang="ko-KR" altLang="en-US" sz="4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rcRect l="47950" t="50000" r="42160" b="40800"/>
          <a:stretch>
            <a:fillRect/>
          </a:stretch>
        </p:blipFill>
        <p:spPr>
          <a:xfrm>
            <a:off x="8146342" y="2912219"/>
            <a:ext cx="569607" cy="397386"/>
          </a:xfrm>
          <a:prstGeom prst="rect">
            <a:avLst/>
          </a:prstGeom>
        </p:spPr>
      </p:pic>
      <p:pic>
        <p:nvPicPr>
          <p:cNvPr id="39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3715664" y="1263758"/>
            <a:ext cx="6833294" cy="4328101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388019" y="3179289"/>
            <a:ext cx="5259506" cy="499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2700" b="1">
                <a:solidFill>
                  <a:schemeClr val="tx1"/>
                </a:solidFill>
                <a:latin typeface="맑은 고딕"/>
                <a:ea typeface="맑은 고딕"/>
              </a:rPr>
              <a:t>업적 시스템으로 인한 재미부여</a:t>
            </a:r>
            <a:endParaRPr lang="ko-KR" altLang="en-US" sz="2700" b="1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6406697" y="1383599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4"/>
          <p:cNvSpPr txBox="1"/>
          <p:nvPr/>
        </p:nvSpPr>
        <p:spPr>
          <a:xfrm>
            <a:off x="132522" y="198781"/>
            <a:ext cx="1254318" cy="418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ja-JP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PART </a:t>
            </a:r>
            <a:r>
              <a:rPr lang="en-US" altLang="ko-KR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2</a:t>
            </a:r>
            <a:r>
              <a:rPr lang="ko-KR" altLang="en-US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ARM</a:t>
            </a:r>
            <a:endParaRPr lang="en-US" altLang="ko-KR" sz="1100" b="1" spc="60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70057" y="1579907"/>
            <a:ext cx="1855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ko-KR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기능 </a:t>
            </a:r>
            <a:r>
              <a:rPr kumimoji="1" lang="ko-KR" altLang="en-US" sz="3600" b="1">
                <a:solidFill>
                  <a:schemeClr val="accent1"/>
                </a:solidFill>
                <a:latin typeface="맑은 고딕"/>
                <a:ea typeface="맑은 고딕"/>
              </a:rPr>
              <a:t>셋</a:t>
            </a:r>
            <a:endParaRPr kumimoji="1" lang="ko-KR" altLang="en-US" sz="3600" b="1">
              <a:solidFill>
                <a:schemeClr val="accent1"/>
              </a:solidFill>
              <a:latin typeface="맑은 고딕"/>
              <a:ea typeface="맑은 고딕"/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rcRect t="14310"/>
          <a:stretch>
            <a:fillRect/>
          </a:stretch>
        </p:blipFill>
        <p:spPr>
          <a:xfrm>
            <a:off x="1907534" y="1336641"/>
            <a:ext cx="2527364" cy="3850330"/>
          </a:xfrm>
          <a:prstGeom prst="rect">
            <a:avLst/>
          </a:prstGeom>
        </p:spPr>
      </p:pic>
      <p:sp>
        <p:nvSpPr>
          <p:cNvPr id="46" name=""/>
          <p:cNvSpPr txBox="1"/>
          <p:nvPr/>
        </p:nvSpPr>
        <p:spPr>
          <a:xfrm>
            <a:off x="1913739" y="1814339"/>
            <a:ext cx="2515136" cy="336406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한컴 솔잎 B"/>
                <a:ea typeface="한컴 솔잎 B"/>
              </a:rPr>
              <a:t>시작이 반이다</a:t>
            </a:r>
            <a:endParaRPr lang="ko-KR" altLang="en-US" sz="1600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한컴 솔잎 B"/>
              <a:ea typeface="한컴 솔잎 B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913739" y="2135145"/>
            <a:ext cx="2515136" cy="329925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한컴 솔잎 B"/>
                <a:ea typeface="한컴 솔잎 B"/>
              </a:rPr>
              <a:t>남산 한 바퀴</a:t>
            </a:r>
            <a:endParaRPr lang="ko-KR" altLang="en-US" sz="1600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한컴 솔잎 B"/>
              <a:ea typeface="한컴 솔잎 B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913739" y="2453596"/>
            <a:ext cx="2515136" cy="335324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한컴 솔잎 B"/>
                <a:ea typeface="한컴 솔잎 B"/>
              </a:rPr>
              <a:t>갈길이 멀다</a:t>
            </a:r>
            <a:endParaRPr lang="ko-KR" altLang="en-US" sz="1600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한컴 솔잎 B"/>
              <a:ea typeface="한컴 솔잎 B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913739" y="2769681"/>
            <a:ext cx="2515136" cy="338225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한컴 솔잎 B"/>
                <a:ea typeface="한컴 솔잎 B"/>
              </a:rPr>
              <a:t>탐사 비기너</a:t>
            </a:r>
            <a:endParaRPr lang="ko-KR" altLang="en-US" sz="1600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한컴 솔잎 B"/>
              <a:ea typeface="한컴 솔잎 B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913739" y="3088129"/>
            <a:ext cx="2515136" cy="338966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한컴 솔잎 B"/>
                <a:ea typeface="한컴 솔잎 B"/>
              </a:rPr>
              <a:t>문화유산 정★복</a:t>
            </a:r>
            <a:endParaRPr lang="ko-KR" altLang="en-US" sz="1600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한컴 솔잎 B"/>
              <a:ea typeface="한컴 솔잎 B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913739" y="3406578"/>
            <a:ext cx="2515136" cy="334842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한컴 솔잎 B"/>
                <a:ea typeface="한컴 솔잎 B"/>
              </a:rPr>
              <a:t>궁궁궁</a:t>
            </a:r>
            <a:endParaRPr lang="ko-KR" altLang="en-US" sz="1600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한컴 솔잎 B"/>
              <a:ea typeface="한컴 솔잎 B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913739" y="3725026"/>
            <a:ext cx="2515136" cy="335380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한컴 솔잎 B"/>
                <a:ea typeface="한컴 솔잎 B"/>
              </a:rPr>
              <a:t>6</a:t>
            </a:r>
            <a:r>
              <a:rPr lang="ko-KR" altLang="en-US" sz="160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한컴 솔잎 B"/>
                <a:ea typeface="한컴 솔잎 B"/>
              </a:rPr>
              <a:t>만의 함성</a:t>
            </a:r>
            <a:endParaRPr lang="ko-KR" altLang="en-US" sz="1600">
              <a:solidFill>
                <a:schemeClr val="lt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한컴 솔잎 B"/>
              <a:ea typeface="한컴 솔잎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"/>
          <p:cNvGrpSpPr/>
          <p:nvPr/>
        </p:nvGrpSpPr>
        <p:grpSpPr>
          <a:xfrm rot="0">
            <a:off x="3166365" y="2819794"/>
            <a:ext cx="5859270" cy="1641745"/>
            <a:chOff x="3015174" y="2744198"/>
            <a:chExt cx="5859270" cy="1641745"/>
          </a:xfrm>
        </p:grpSpPr>
        <p:sp>
          <p:nvSpPr>
            <p:cNvPr id="3" name="正方形/長方形 2"/>
            <p:cNvSpPr/>
            <p:nvPr/>
          </p:nvSpPr>
          <p:spPr>
            <a:xfrm>
              <a:off x="3015174" y="2744198"/>
              <a:ext cx="5859270" cy="1641745"/>
            </a:xfrm>
            <a:prstGeom prst="rect">
              <a:avLst/>
            </a:prstGeom>
            <a:noFill/>
            <a:ln w="165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4000" b="1">
                <a:solidFill>
                  <a:schemeClr val="bg1"/>
                </a:solidFill>
              </a:endParaRPr>
            </a:p>
            <a:p>
              <a:pPr lvl="0" algn="ctr">
                <a:defRPr/>
              </a:pPr>
              <a:r>
                <a:rPr lang="ko-KR" altLang="en-US" sz="4000" b="1">
                  <a:solidFill>
                    <a:schemeClr val="bg1"/>
                  </a:solidFill>
                </a:rPr>
                <a:t>기대효과</a:t>
              </a:r>
              <a:endParaRPr lang="ko-KR" altLang="en-US" sz="4000" b="1">
                <a:solidFill>
                  <a:schemeClr val="bg1"/>
                </a:solidFill>
              </a:endParaRPr>
            </a:p>
          </p:txBody>
        </p:sp>
        <p:sp>
          <p:nvSpPr>
            <p:cNvPr id="4" name="テキスト ボックス 4"/>
            <p:cNvSpPr txBox="1"/>
            <p:nvPr/>
          </p:nvSpPr>
          <p:spPr>
            <a:xfrm>
              <a:off x="5121103" y="2880571"/>
              <a:ext cx="1949794" cy="5484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ja-JP" sz="3000" b="1" spc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PART </a:t>
              </a:r>
              <a:r>
                <a:rPr lang="en-US" altLang="ko-KR" sz="3000" b="1" spc="6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3</a:t>
              </a:r>
              <a:endParaRPr lang="en-US" altLang="ko-KR" sz="30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274377"/>
            <a:ext cx="23224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기대효과</a:t>
            </a:r>
            <a:endParaRPr lang="ja-JP" altLang="en-US" sz="3600" b="1" spc="60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48871" y="2685855"/>
            <a:ext cx="5510176" cy="2827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b="1">
                <a:latin typeface="맑은 고딕"/>
                <a:ea typeface="맑은 고딕"/>
              </a:rPr>
              <a:t>한국 문화유산 </a:t>
            </a:r>
            <a:r>
              <a:rPr lang="en-US" altLang="ko-KR" sz="3000" b="1">
                <a:latin typeface="맑은 고딕"/>
                <a:ea typeface="맑은 고딕"/>
              </a:rPr>
              <a:t>&amp;</a:t>
            </a:r>
            <a:r>
              <a:rPr lang="ko-KR" altLang="en-US" sz="3000" b="1">
                <a:latin typeface="맑은 고딕"/>
                <a:ea typeface="맑은 고딕"/>
              </a:rPr>
              <a:t>랜드마크 홍보</a:t>
            </a:r>
            <a:endParaRPr lang="ko-KR" altLang="en-US" sz="3000" b="1"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 sz="3000" b="1"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 sz="3000" b="1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3000" b="1">
                <a:latin typeface="맑은 고딕"/>
                <a:ea typeface="맑은 고딕"/>
              </a:rPr>
              <a:t>관광객 증가로 인한 수익창출</a:t>
            </a:r>
            <a:endParaRPr lang="ko-KR" altLang="en-US" sz="3000" b="1"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 sz="3000" b="1"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 sz="3000" b="1">
              <a:latin typeface="맑은 고딕"/>
              <a:ea typeface="맑은 고딕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6406697" y="1383599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4"/>
          <p:cNvSpPr txBox="1"/>
          <p:nvPr/>
        </p:nvSpPr>
        <p:spPr>
          <a:xfrm>
            <a:off x="132522" y="198781"/>
            <a:ext cx="1530542" cy="418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ja-JP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PART</a:t>
            </a:r>
            <a:r>
              <a:rPr lang="ko-KR" altLang="en-US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3</a:t>
            </a:r>
            <a:endParaRPr lang="en-US" altLang="ko-KR" sz="1100" b="1" spc="60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기대효과</a:t>
            </a:r>
            <a:endParaRPr lang="ko-KR" altLang="en-US" sz="1100" b="1" spc="60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grpSp>
        <p:nvGrpSpPr>
          <p:cNvPr id="35" name=""/>
          <p:cNvGrpSpPr/>
          <p:nvPr/>
        </p:nvGrpSpPr>
        <p:grpSpPr>
          <a:xfrm rot="0">
            <a:off x="409575" y="1340292"/>
            <a:ext cx="5220929" cy="4814047"/>
            <a:chOff x="397994" y="1267664"/>
            <a:chExt cx="5220929" cy="4814047"/>
          </a:xfrm>
        </p:grpSpPr>
        <p:grpSp>
          <p:nvGrpSpPr>
            <p:cNvPr id="36" name="그룹 19"/>
            <p:cNvGrpSpPr/>
            <p:nvPr/>
          </p:nvGrpSpPr>
          <p:grpSpPr>
            <a:xfrm rot="0">
              <a:off x="397994" y="1267664"/>
              <a:ext cx="5220929" cy="4814047"/>
              <a:chOff x="5604736" y="794869"/>
              <a:chExt cx="5966263" cy="5501295"/>
            </a:xfrm>
          </p:grpSpPr>
          <p:sp>
            <p:nvSpPr>
              <p:cNvPr id="37" name="자유형: 도형 7"/>
              <p:cNvSpPr/>
              <p:nvPr/>
            </p:nvSpPr>
            <p:spPr>
              <a:xfrm>
                <a:off x="8842378" y="794869"/>
                <a:ext cx="1774216" cy="20393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vert="horz" wrap="square" lIns="241802" tIns="268825" rIns="241802" bIns="268825" anchor="ctr" anchorCtr="0">
                <a:noAutofit/>
              </a:bodyPr>
              <a:lstStyle/>
              <a:p>
                <a:pPr marL="0" lvl="0" indent="0" algn="ctr" defTabSz="711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/>
                </a:pPr>
                <a:endParaRPr lang="ko-KR" altLang="en-US" sz="1600" kern="1200"/>
              </a:p>
            </p:txBody>
          </p:sp>
          <p:sp>
            <p:nvSpPr>
              <p:cNvPr id="38" name="자유형: 도형 10"/>
              <p:cNvSpPr/>
              <p:nvPr/>
            </p:nvSpPr>
            <p:spPr>
              <a:xfrm>
                <a:off x="6926223" y="794869"/>
                <a:ext cx="1774216" cy="20393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vert="horz" wrap="square" lIns="180842" tIns="207865" rIns="180842" bIns="207865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/>
                </a:pPr>
                <a:endParaRPr lang="ko-KR" altLang="en-US" sz="3600" kern="1200"/>
              </a:p>
            </p:txBody>
          </p:sp>
          <p:sp>
            <p:nvSpPr>
              <p:cNvPr id="39" name="자유형: 도형 11"/>
              <p:cNvSpPr/>
              <p:nvPr/>
            </p:nvSpPr>
            <p:spPr>
              <a:xfrm>
                <a:off x="7880629" y="2525852"/>
                <a:ext cx="1774215" cy="20393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vert="horz" wrap="square" lIns="241802" tIns="268825" rIns="241802" bIns="268825" anchor="ctr" anchorCtr="0">
                <a:noAutofit/>
              </a:bodyPr>
              <a:lstStyle/>
              <a:p>
                <a:pPr marL="0" lvl="0" indent="0" algn="ctr" defTabSz="711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/>
                </a:pPr>
                <a:r>
                  <a:rPr lang="ko-KR" altLang="en-US" sz="2200" b="1" kern="1200">
                    <a:solidFill>
                      <a:schemeClr val="tx1"/>
                    </a:solidFill>
                  </a:rPr>
                  <a:t> </a:t>
                </a:r>
                <a:endParaRPr lang="en-US" altLang="ko-KR" sz="2200" b="1" kern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자유형: 도형 13"/>
              <p:cNvSpPr/>
              <p:nvPr/>
            </p:nvSpPr>
            <p:spPr>
              <a:xfrm>
                <a:off x="5604736" y="2933719"/>
                <a:ext cx="2202476" cy="1223597"/>
              </a:xfrm>
              <a:custGeom>
                <a:avLst/>
                <a:gdLst>
                  <a:gd name="connsiteX0" fmla="*/ 0 w 1440604"/>
                  <a:gd name="connsiteY0" fmla="*/ 0 h 800335"/>
                  <a:gd name="connsiteX1" fmla="*/ 1440604 w 1440604"/>
                  <a:gd name="connsiteY1" fmla="*/ 0 h 800335"/>
                  <a:gd name="connsiteX2" fmla="*/ 1440604 w 1440604"/>
                  <a:gd name="connsiteY2" fmla="*/ 800335 h 800335"/>
                  <a:gd name="connsiteX3" fmla="*/ 0 w 1440604"/>
                  <a:gd name="connsiteY3" fmla="*/ 800335 h 800335"/>
                  <a:gd name="connsiteX4" fmla="*/ 0 w 1440604"/>
                  <a:gd name="connsiteY4" fmla="*/ 0 h 80033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0604" h="800335">
                    <a:moveTo>
                      <a:pt x="0" y="0"/>
                    </a:moveTo>
                    <a:lnTo>
                      <a:pt x="1440604" y="0"/>
                    </a:lnTo>
                    <a:lnTo>
                      <a:pt x="1440604" y="800335"/>
                    </a:lnTo>
                    <a:lnTo>
                      <a:pt x="0" y="80033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vert="horz" wrap="square" lIns="106680" tIns="106680" rIns="106680" bIns="106680" anchor="ctr" anchorCtr="0">
                <a:noAutofit/>
              </a:bodyPr>
              <a:lstStyle/>
              <a:p>
                <a:pPr marL="0" lvl="0" indent="0" algn="r" defTabSz="12446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/>
                </a:pPr>
                <a:endParaRPr lang="ko-KR" altLang="en-US" sz="2800" kern="1200"/>
              </a:p>
            </p:txBody>
          </p:sp>
          <p:sp>
            <p:nvSpPr>
              <p:cNvPr id="41" name="자유형: 도형 14"/>
              <p:cNvSpPr/>
              <p:nvPr/>
            </p:nvSpPr>
            <p:spPr>
              <a:xfrm>
                <a:off x="9796783" y="2525852"/>
                <a:ext cx="1774216" cy="20393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vert="horz" wrap="square" lIns="180842" tIns="207865" rIns="180842" bIns="207865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/>
                </a:pPr>
                <a:endParaRPr lang="ko-KR" altLang="en-US" sz="3600" kern="1200"/>
              </a:p>
            </p:txBody>
          </p:sp>
          <p:sp>
            <p:nvSpPr>
              <p:cNvPr id="42" name="자유형: 도형 15"/>
              <p:cNvSpPr/>
              <p:nvPr/>
            </p:nvSpPr>
            <p:spPr>
              <a:xfrm>
                <a:off x="8842378" y="4256835"/>
                <a:ext cx="1774216" cy="20393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vert="horz" wrap="square" lIns="241802" tIns="268825" rIns="241802" bIns="268825" anchor="ctr" anchorCtr="0">
                <a:noAutofit/>
              </a:bodyPr>
              <a:lstStyle/>
              <a:p>
                <a:pPr marL="0" lvl="0" indent="0" algn="ctr" defTabSz="711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/>
                </a:pPr>
                <a:endParaRPr lang="ko-KR" altLang="en-US" sz="1600" kern="1200"/>
              </a:p>
            </p:txBody>
          </p:sp>
          <p:sp>
            <p:nvSpPr>
              <p:cNvPr id="43" name="자유형: 도형 18"/>
              <p:cNvSpPr/>
              <p:nvPr/>
            </p:nvSpPr>
            <p:spPr>
              <a:xfrm>
                <a:off x="6926223" y="4256835"/>
                <a:ext cx="1774216" cy="20393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vert="horz" wrap="square" lIns="180842" tIns="207865" rIns="180842" bIns="207865" anchor="ctr" anchorCtr="0">
                <a:noAutofit/>
              </a:bodyPr>
              <a:lstStyle/>
              <a:p>
                <a:pPr marL="0" lvl="0" indent="0" algn="ctr" defTabSz="1600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/>
                </a:pPr>
                <a:endParaRPr lang="ko-KR" altLang="en-US" sz="3600" kern="1200"/>
              </a:p>
            </p:txBody>
          </p:sp>
          <p:sp>
            <p:nvSpPr>
              <p:cNvPr id="44" name="자유형: 도형 23"/>
              <p:cNvSpPr/>
              <p:nvPr/>
            </p:nvSpPr>
            <p:spPr>
              <a:xfrm>
                <a:off x="5957950" y="2521493"/>
                <a:ext cx="1774216" cy="2039329"/>
              </a:xfrm>
              <a:custGeom>
                <a:avLst/>
                <a:gdLst>
                  <a:gd name="connsiteX0" fmla="*/ 0 w 1333892"/>
                  <a:gd name="connsiteY0" fmla="*/ 580243 h 1160486"/>
                  <a:gd name="connsiteX1" fmla="*/ 290122 w 1333892"/>
                  <a:gd name="connsiteY1" fmla="*/ 0 h 1160486"/>
                  <a:gd name="connsiteX2" fmla="*/ 1043771 w 1333892"/>
                  <a:gd name="connsiteY2" fmla="*/ 0 h 1160486"/>
                  <a:gd name="connsiteX3" fmla="*/ 1333892 w 1333892"/>
                  <a:gd name="connsiteY3" fmla="*/ 580243 h 1160486"/>
                  <a:gd name="connsiteX4" fmla="*/ 1043771 w 1333892"/>
                  <a:gd name="connsiteY4" fmla="*/ 1160486 h 1160486"/>
                  <a:gd name="connsiteX5" fmla="*/ 290122 w 1333892"/>
                  <a:gd name="connsiteY5" fmla="*/ 1160486 h 1160486"/>
                  <a:gd name="connsiteX6" fmla="*/ 0 w 1333892"/>
                  <a:gd name="connsiteY6" fmla="*/ 580243 h 116048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3892" h="1160486">
                    <a:moveTo>
                      <a:pt x="666946" y="0"/>
                    </a:moveTo>
                    <a:lnTo>
                      <a:pt x="1333892" y="252406"/>
                    </a:lnTo>
                    <a:lnTo>
                      <a:pt x="1333892" y="908081"/>
                    </a:lnTo>
                    <a:lnTo>
                      <a:pt x="666946" y="1160486"/>
                    </a:lnTo>
                    <a:lnTo>
                      <a:pt x="0" y="908081"/>
                    </a:lnTo>
                    <a:lnTo>
                      <a:pt x="0" y="252406"/>
                    </a:lnTo>
                    <a:lnTo>
                      <a:pt x="6669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vert="horz" wrap="square" lIns="241802" tIns="268825" rIns="241802" bIns="268825" anchor="ctr" anchorCtr="0">
                <a:noAutofit/>
              </a:bodyPr>
              <a:lstStyle/>
              <a:p>
                <a:pPr marL="0" lvl="0" indent="0" algn="ctr" defTabSz="711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/>
                </a:pPr>
                <a:endParaRPr lang="ko-KR" altLang="en-US" sz="1600" kern="1200"/>
              </a:p>
            </p:txBody>
          </p:sp>
        </p:grpSp>
        <p:pic>
          <p:nvPicPr>
            <p:cNvPr id="4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505845" y="2199240"/>
              <a:ext cx="764286" cy="2128574"/>
            </a:xfrm>
            <a:prstGeom prst="rect">
              <a:avLst/>
            </a:prstGeom>
          </p:spPr>
        </p:pic>
        <p:pic>
          <p:nvPicPr>
            <p:cNvPr id="46" name=""/>
            <p:cNvPicPr>
              <a:picLocks noChangeAspect="1"/>
            </p:cNvPicPr>
            <p:nvPr/>
          </p:nvPicPr>
          <p:blipFill rotWithShape="1">
            <a:blip r:embed="rId3"/>
            <a:srcRect l="46190" t="50000" r="40940" b="40260"/>
            <a:stretch>
              <a:fillRect/>
            </a:stretch>
          </p:blipFill>
          <p:spPr>
            <a:xfrm>
              <a:off x="2817246" y="1600048"/>
              <a:ext cx="2258570" cy="1282305"/>
            </a:xfrm>
            <a:prstGeom prst="rect">
              <a:avLst/>
            </a:prstGeom>
          </p:spPr>
        </p:pic>
        <p:pic>
          <p:nvPicPr>
            <p:cNvPr id="47" name=""/>
            <p:cNvPicPr>
              <a:picLocks noChangeAspect="1"/>
            </p:cNvPicPr>
            <p:nvPr/>
          </p:nvPicPr>
          <p:blipFill rotWithShape="1">
            <a:blip r:embed="rId4"/>
            <a:srcRect l="43830" t="46210" r="37270" b="38860"/>
            <a:stretch>
              <a:fillRect/>
            </a:stretch>
          </p:blipFill>
          <p:spPr>
            <a:xfrm>
              <a:off x="1392882" y="1543050"/>
              <a:ext cx="1908950" cy="1130871"/>
            </a:xfrm>
            <a:prstGeom prst="rect">
              <a:avLst/>
            </a:prstGeom>
          </p:spPr>
        </p:pic>
        <p:pic>
          <p:nvPicPr>
            <p:cNvPr id="48" name=""/>
            <p:cNvPicPr>
              <a:picLocks noChangeAspect="1"/>
            </p:cNvPicPr>
            <p:nvPr/>
          </p:nvPicPr>
          <p:blipFill rotWithShape="1">
            <a:blip r:embed="rId5"/>
            <a:srcRect l="46720" t="42360" r="45670" b="32910"/>
            <a:stretch>
              <a:fillRect/>
            </a:stretch>
          </p:blipFill>
          <p:spPr>
            <a:xfrm>
              <a:off x="972421" y="1938355"/>
              <a:ext cx="1010326" cy="2459884"/>
            </a:xfrm>
            <a:prstGeom prst="rect">
              <a:avLst/>
            </a:prstGeom>
          </p:spPr>
        </p:pic>
        <p:pic>
          <p:nvPicPr>
            <p:cNvPr id="49" name=""/>
            <p:cNvPicPr>
              <a:picLocks noChangeAspect="1"/>
            </p:cNvPicPr>
            <p:nvPr/>
          </p:nvPicPr>
          <p:blipFill rotWithShape="1">
            <a:blip r:embed="rId6"/>
            <a:srcRect l="46190" t="45160" r="43040" b="36060"/>
            <a:stretch>
              <a:fillRect/>
            </a:stretch>
          </p:blipFill>
          <p:spPr>
            <a:xfrm rot="134229">
              <a:off x="1486166" y="3464347"/>
              <a:ext cx="1858504" cy="2431263"/>
            </a:xfrm>
            <a:prstGeom prst="rect">
              <a:avLst/>
            </a:prstGeom>
          </p:spPr>
        </p:pic>
        <p:pic>
          <p:nvPicPr>
            <p:cNvPr id="50" name=""/>
            <p:cNvPicPr>
              <a:picLocks noChangeAspect="1"/>
            </p:cNvPicPr>
            <p:nvPr/>
          </p:nvPicPr>
          <p:blipFill rotWithShape="1">
            <a:blip r:embed="rId7"/>
            <a:srcRect l="46980" t="50000" r="41470" b="42010"/>
            <a:stretch>
              <a:fillRect/>
            </a:stretch>
          </p:blipFill>
          <p:spPr>
            <a:xfrm>
              <a:off x="2834181" y="4638675"/>
              <a:ext cx="2327199" cy="1207024"/>
            </a:xfrm>
            <a:prstGeom prst="rect">
              <a:avLst/>
            </a:prstGeom>
          </p:spPr>
        </p:pic>
        <p:pic>
          <p:nvPicPr>
            <p:cNvPr id="51" name=""/>
            <p:cNvPicPr>
              <a:picLocks noChangeAspect="1"/>
            </p:cNvPicPr>
            <p:nvPr/>
          </p:nvPicPr>
          <p:blipFill rotWithShape="1">
            <a:blip r:embed="rId8"/>
            <a:srcRect l="10990" t="8970" r="15100" b="5910"/>
            <a:stretch>
              <a:fillRect/>
            </a:stretch>
          </p:blipFill>
          <p:spPr>
            <a:xfrm>
              <a:off x="2679805" y="3160573"/>
              <a:ext cx="931127" cy="1072634"/>
            </a:xfrm>
            <a:custGeom>
              <a:avLst/>
              <a:gdLst>
                <a:gd name="connsiteX0" fmla="*/ 165337 w 1267034"/>
                <a:gd name="connsiteY0" fmla="*/ 2 h 1459589"/>
                <a:gd name="connsiteX1" fmla="*/ 1266665 w 1267034"/>
                <a:gd name="connsiteY1" fmla="*/ 59533 h 1459589"/>
                <a:gd name="connsiteX2" fmla="*/ 1236899 w 1267034"/>
                <a:gd name="connsiteY2" fmla="*/ 744142 h 1459589"/>
                <a:gd name="connsiteX3" fmla="*/ 1102954 w 1267034"/>
                <a:gd name="connsiteY3" fmla="*/ 1458517 h 1459589"/>
                <a:gd name="connsiteX4" fmla="*/ 16509 w 1267034"/>
                <a:gd name="connsiteY4" fmla="*/ 1265042 h 1459589"/>
                <a:gd name="connsiteX5" fmla="*/ 31391 w 1267034"/>
                <a:gd name="connsiteY5" fmla="*/ 1250159 h 1459589"/>
                <a:gd name="connsiteX6" fmla="*/ 16509 w 1267034"/>
                <a:gd name="connsiteY6" fmla="*/ 878088 h 1459589"/>
                <a:gd name="connsiteX7" fmla="*/ 299282 w 1267034"/>
                <a:gd name="connsiteY7" fmla="*/ 565548 h 1459589"/>
                <a:gd name="connsiteX8" fmla="*/ 165337 w 1267034"/>
                <a:gd name="connsiteY8" fmla="*/ 2 h 145958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7034" h="1459589">
                  <a:moveTo>
                    <a:pt x="165337" y="2"/>
                  </a:moveTo>
                  <a:lnTo>
                    <a:pt x="1266665" y="59533"/>
                  </a:lnTo>
                  <a:lnTo>
                    <a:pt x="1236899" y="744142"/>
                  </a:lnTo>
                  <a:lnTo>
                    <a:pt x="1102954" y="1458517"/>
                  </a:lnTo>
                  <a:lnTo>
                    <a:pt x="16509" y="1265042"/>
                  </a:lnTo>
                  <a:cubicBezTo>
                    <a:pt x="134183" y="744342"/>
                    <a:pt x="31391" y="1314651"/>
                    <a:pt x="31391" y="1250159"/>
                  </a:cubicBezTo>
                  <a:cubicBezTo>
                    <a:pt x="31392" y="1185666"/>
                    <a:pt x="-28138" y="992190"/>
                    <a:pt x="16509" y="878088"/>
                  </a:cubicBezTo>
                  <a:cubicBezTo>
                    <a:pt x="61158" y="763986"/>
                    <a:pt x="274477" y="711896"/>
                    <a:pt x="299282" y="565548"/>
                  </a:cubicBezTo>
                  <a:cubicBezTo>
                    <a:pt x="324086" y="419200"/>
                    <a:pt x="269517" y="580431"/>
                    <a:pt x="165337" y="2"/>
                  </a:cubicBezTo>
                  <a:close/>
                </a:path>
              </a:pathLst>
            </a:custGeom>
          </p:spPr>
        </p:pic>
      </p:grpSp>
      <p:sp>
        <p:nvSpPr>
          <p:cNvPr id="52" name="テキスト ボックス 9"/>
          <p:cNvSpPr txBox="1"/>
          <p:nvPr/>
        </p:nvSpPr>
        <p:spPr>
          <a:xfrm>
            <a:off x="6418208" y="3429000"/>
            <a:ext cx="5090981" cy="541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kumimoji="1" lang="ko-KR" altLang="en-US" sz="3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c82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8b84"/>
              </a:clrFrom>
              <a:clrTo>
                <a:srgbClr val="fe8b84">
                  <a:alpha val="0"/>
                </a:srgbClr>
              </a:clrTo>
            </a:clrChange>
          </a:blip>
          <a:srcRect l="17240" t="16420" r="16370" b="22510"/>
          <a:stretch>
            <a:fillRect/>
          </a:stretch>
        </p:blipFill>
        <p:spPr>
          <a:xfrm>
            <a:off x="8760995" y="1765851"/>
            <a:ext cx="2410512" cy="33262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572692" y="1719596"/>
            <a:ext cx="737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spc="300">
                <a:solidFill>
                  <a:schemeClr val="bg1"/>
                </a:solidFill>
              </a:rPr>
              <a:t>01</a:t>
            </a:r>
            <a:endParaRPr lang="ko-KR" altLang="en-US" b="1" spc="300">
              <a:solidFill>
                <a:schemeClr val="bg1"/>
              </a:solidFill>
            </a:endParaRPr>
          </a:p>
        </p:txBody>
      </p:sp>
      <p:sp>
        <p:nvSpPr>
          <p:cNvPr id="7" name="テキスト ボックス 2"/>
          <p:cNvSpPr txBox="1"/>
          <p:nvPr/>
        </p:nvSpPr>
        <p:spPr>
          <a:xfrm>
            <a:off x="2375535" y="1943062"/>
            <a:ext cx="2173605" cy="6363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3600" b="1" spc="300">
                <a:solidFill>
                  <a:schemeClr val="bg1"/>
                </a:solidFill>
                <a:latin typeface="맑은 고딕"/>
                <a:ea typeface="맑은 고딕"/>
              </a:rPr>
              <a:t>개발동기</a:t>
            </a:r>
            <a:endParaRPr kumimoji="1" lang="ko-KR" altLang="en-US" sz="3600" b="1" spc="3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572692" y="3153212"/>
            <a:ext cx="737369" cy="359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spc="300">
                <a:solidFill>
                  <a:schemeClr val="bg1"/>
                </a:solidFill>
              </a:rPr>
              <a:t>02</a:t>
            </a:r>
            <a:endParaRPr lang="ko-KR" altLang="en-US" b="1" spc="300">
              <a:solidFill>
                <a:schemeClr val="bg1"/>
              </a:solidFill>
            </a:endParaRPr>
          </a:p>
        </p:txBody>
      </p:sp>
      <p:sp>
        <p:nvSpPr>
          <p:cNvPr id="11" name="テキスト ボックス 2"/>
          <p:cNvSpPr txBox="1"/>
          <p:nvPr/>
        </p:nvSpPr>
        <p:spPr>
          <a:xfrm>
            <a:off x="2794635" y="3376678"/>
            <a:ext cx="134493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3600" b="1" spc="300">
                <a:solidFill>
                  <a:schemeClr val="bg1"/>
                </a:solidFill>
              </a:rPr>
              <a:t>ARM</a:t>
            </a:r>
            <a:endParaRPr kumimoji="1" lang="ko-KR" altLang="en-US" sz="3600" b="1" spc="30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572692" y="4586828"/>
            <a:ext cx="737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spc="300">
                <a:solidFill>
                  <a:schemeClr val="bg1"/>
                </a:solidFill>
              </a:rPr>
              <a:t>03</a:t>
            </a:r>
            <a:endParaRPr lang="ko-KR" altLang="en-US" b="1" spc="300">
              <a:solidFill>
                <a:schemeClr val="bg1"/>
              </a:solidFill>
            </a:endParaRPr>
          </a:p>
        </p:txBody>
      </p:sp>
      <p:sp>
        <p:nvSpPr>
          <p:cNvPr id="16" name="テキスト ボックス 2"/>
          <p:cNvSpPr txBox="1"/>
          <p:nvPr/>
        </p:nvSpPr>
        <p:spPr>
          <a:xfrm>
            <a:off x="2404110" y="4810294"/>
            <a:ext cx="2116455" cy="63610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3600" b="1" spc="300">
                <a:solidFill>
                  <a:schemeClr val="bg1"/>
                </a:solidFill>
              </a:rPr>
              <a:t>기대효과</a:t>
            </a:r>
            <a:endParaRPr kumimoji="1" lang="en-US" altLang="ko-KR" sz="3600" b="1" spc="300">
              <a:solidFill>
                <a:schemeClr val="bg1"/>
              </a:solidFill>
            </a:endParaRPr>
          </a:p>
        </p:txBody>
      </p:sp>
      <p:sp>
        <p:nvSpPr>
          <p:cNvPr id="19" name="正方形/長方形 1"/>
          <p:cNvSpPr/>
          <p:nvPr/>
        </p:nvSpPr>
        <p:spPr>
          <a:xfrm>
            <a:off x="764078" y="2147201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20" name="正方形/長方形 1"/>
          <p:cNvSpPr/>
          <p:nvPr/>
        </p:nvSpPr>
        <p:spPr>
          <a:xfrm>
            <a:off x="764078" y="3605718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21" name="正方形/長方形 1"/>
          <p:cNvSpPr/>
          <p:nvPr/>
        </p:nvSpPr>
        <p:spPr>
          <a:xfrm>
            <a:off x="764078" y="5064235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22" name="正方形/長方形 1"/>
          <p:cNvSpPr/>
          <p:nvPr/>
        </p:nvSpPr>
        <p:spPr>
          <a:xfrm>
            <a:off x="857523" y="307189"/>
            <a:ext cx="4036240" cy="906598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ko-KR" altLang="en-US" sz="4000" b="1" spc="-150">
                <a:solidFill>
                  <a:schemeClr val="lt1"/>
                </a:solidFill>
                <a:latin typeface="맑은 고딕"/>
                <a:ea typeface="맑은 고딕"/>
              </a:rPr>
              <a:t>목 차</a:t>
            </a:r>
            <a:endParaRPr kumimoji="1" lang="ko-KR" altLang="en-US" sz="4000" b="1" spc="-150">
              <a:solidFill>
                <a:schemeClr val="lt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34771" y="425567"/>
            <a:ext cx="23224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36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시연영상</a:t>
            </a:r>
            <a:endParaRPr lang="ko-KR" altLang="en-US" sz="3600" b="1" spc="60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4" name="テキスト ボックス 4"/>
          <p:cNvSpPr txBox="1"/>
          <p:nvPr/>
        </p:nvSpPr>
        <p:spPr>
          <a:xfrm>
            <a:off x="132522" y="198781"/>
            <a:ext cx="1530542" cy="256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BONUS</a:t>
            </a:r>
            <a:endParaRPr lang="en-US" altLang="ko-KR" sz="1100" b="1" spc="60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d8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90010" y="499731"/>
            <a:ext cx="4402455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d8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 txBox="1"/>
          <p:nvPr/>
        </p:nvSpPr>
        <p:spPr>
          <a:xfrm>
            <a:off x="3149917" y="2977515"/>
            <a:ext cx="5895023" cy="130683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800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</a:rPr>
              <a:t>Q &amp; A</a:t>
            </a:r>
            <a:endParaRPr lang="en-US" altLang="ko-KR" sz="8000">
              <a:ln w="12700" cap="flat" cmpd="sng" algn="ctr">
                <a:gradFill flip="xy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5400000" scaled="0"/>
                  <a:tileRect/>
                </a:gradFill>
                <a:prstDash val="solid"/>
                <a:round/>
                <a:headEnd w="med" len="med"/>
                <a:tailEnd w="med" len="med"/>
              </a:ln>
              <a:solidFill>
                <a:schemeClr val="bg1"/>
              </a:solidFill>
              <a:effectLst>
                <a:outerShdw blurRad="63500" dist="31750" dir="16200000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/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09559" y="3429000"/>
            <a:ext cx="1954530" cy="5740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b="1">
                <a:solidFill>
                  <a:schemeClr val="bg1"/>
                </a:solidFill>
                <a:latin typeface="맑은 고딕"/>
                <a:ea typeface="맑은 고딕"/>
              </a:rPr>
              <a:t>개발 동기</a:t>
            </a:r>
            <a:endParaRPr lang="ko-KR" altLang="en-US" sz="32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" name="テキスト ボックス 4"/>
          <p:cNvSpPr txBox="1"/>
          <p:nvPr/>
        </p:nvSpPr>
        <p:spPr>
          <a:xfrm>
            <a:off x="7949072" y="2632947"/>
            <a:ext cx="1949794" cy="546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ja-JP" sz="30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PART </a:t>
            </a:r>
            <a:r>
              <a:rPr lang="en-US" altLang="ko-KR" sz="30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1</a:t>
            </a:r>
            <a:endParaRPr lang="ko-KR" altLang="en-US" sz="3000" b="1" spc="60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2" y="198781"/>
            <a:ext cx="1254318" cy="418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ja-JP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PART </a:t>
            </a:r>
            <a:r>
              <a:rPr lang="en-US" altLang="ko-KR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1</a:t>
            </a:r>
            <a:r>
              <a:rPr lang="ko-KR" altLang="en-US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개발동기</a:t>
            </a:r>
            <a:endParaRPr lang="ko-KR" altLang="en-US" sz="1100" b="1" spc="60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5" name="テキスト ボックス 8"/>
          <p:cNvSpPr txBox="1"/>
          <p:nvPr/>
        </p:nvSpPr>
        <p:spPr>
          <a:xfrm>
            <a:off x="1546860" y="5095278"/>
            <a:ext cx="2487930" cy="4463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kumimoji="1" lang="en-US" altLang="ko-KR" sz="2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9" name=""/>
          <p:cNvGrpSpPr/>
          <p:nvPr/>
        </p:nvGrpSpPr>
        <p:grpSpPr>
          <a:xfrm rot="0">
            <a:off x="7030179" y="2168842"/>
            <a:ext cx="2520315" cy="2520315"/>
            <a:chOff x="8482657" y="1838629"/>
            <a:chExt cx="3048000" cy="3048000"/>
          </a:xfrm>
        </p:grpSpPr>
        <p:sp>
          <p:nvSpPr>
            <p:cNvPr id="13" name="타원 12"/>
            <p:cNvSpPr/>
            <p:nvPr/>
          </p:nvSpPr>
          <p:spPr>
            <a:xfrm>
              <a:off x="8482657" y="1838629"/>
              <a:ext cx="3048000" cy="304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R" altLang="en-US"/>
            </a:p>
          </p:txBody>
        </p:sp>
        <p:pic>
          <p:nvPicPr>
            <p:cNvPr id="10" name="그래픽 9" descr="악수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934267" y="2430400"/>
              <a:ext cx="2144780" cy="2144780"/>
            </a:xfrm>
            <a:prstGeom prst="rect">
              <a:avLst/>
            </a:prstGeom>
          </p:spPr>
        </p:pic>
      </p:grpSp>
      <p:sp>
        <p:nvSpPr>
          <p:cNvPr id="18" name="テキスト ボックス 9"/>
          <p:cNvSpPr txBox="1"/>
          <p:nvPr/>
        </p:nvSpPr>
        <p:spPr>
          <a:xfrm>
            <a:off x="2404533" y="2621340"/>
            <a:ext cx="4859627" cy="1615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5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외국인 관광객 </a:t>
            </a:r>
            <a:r>
              <a:rPr kumimoji="1" lang="en-US" altLang="ko-KR" sz="5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1500</a:t>
            </a:r>
            <a:r>
              <a:rPr kumimoji="1" lang="ko-KR" altLang="en-US" sz="5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만 시대</a:t>
            </a:r>
            <a:endParaRPr kumimoji="1" lang="ko-KR" altLang="en-US" sz="5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38209" y="360526"/>
            <a:ext cx="584073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외국인 관광객 </a:t>
            </a:r>
            <a:r>
              <a:rPr kumimoji="1"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1500</a:t>
            </a:r>
            <a:r>
              <a:rPr kumimoji="1" lang="ko-KR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만 시대</a:t>
            </a:r>
            <a:endParaRPr kumimoji="1" lang="ko-KR" altLang="en-US" sz="36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57622" y="3842074"/>
            <a:ext cx="5259506" cy="1185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2700" b="1">
                <a:latin typeface="맑은 고딕"/>
                <a:ea typeface="맑은 고딕"/>
              </a:rPr>
              <a:t>관광마케팅 활동 지속적으로 </a:t>
            </a:r>
            <a:endParaRPr lang="ko-KR" altLang="en-US" sz="2700" b="1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2700" b="1">
                <a:latin typeface="맑은 고딕"/>
                <a:ea typeface="맑은 고딕"/>
              </a:rPr>
              <a:t>확대 추진 예정</a:t>
            </a:r>
            <a:endParaRPr lang="ko-KR" altLang="en-US" sz="2700" b="1">
              <a:latin typeface="맑은 고딕"/>
              <a:ea typeface="맑은 고딕"/>
            </a:endParaRPr>
          </a:p>
          <a:p>
            <a:pPr algn="just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1895" y="2068439"/>
            <a:ext cx="5179070" cy="4918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b="1">
                <a:latin typeface="맑은 고딕"/>
                <a:ea typeface="맑은 고딕"/>
              </a:rPr>
              <a:t>18</a:t>
            </a:r>
            <a:r>
              <a:rPr lang="ko-KR" altLang="en-US" sz="2700" b="1">
                <a:latin typeface="맑은 고딕"/>
                <a:ea typeface="맑은 고딕"/>
              </a:rPr>
              <a:t>년 상반기 기준 역대 최대규모</a:t>
            </a:r>
            <a:endParaRPr lang="ko-KR" altLang="en-US" sz="2700" b="1">
              <a:latin typeface="맑은 고딕"/>
              <a:ea typeface="맑은 고딕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406697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21722" y="1823667"/>
            <a:ext cx="2917015" cy="4132925"/>
          </a:xfrm>
          <a:prstGeom prst="rect">
            <a:avLst/>
          </a:prstGeom>
        </p:spPr>
      </p:pic>
      <p:sp>
        <p:nvSpPr>
          <p:cNvPr id="17" name="テキスト ボックス 4"/>
          <p:cNvSpPr txBox="1"/>
          <p:nvPr/>
        </p:nvSpPr>
        <p:spPr>
          <a:xfrm>
            <a:off x="132522" y="198781"/>
            <a:ext cx="1254318" cy="418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ja-JP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PART </a:t>
            </a:r>
            <a:r>
              <a:rPr lang="en-US" altLang="ko-KR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1</a:t>
            </a:r>
            <a:r>
              <a:rPr lang="ko-KR" altLang="en-US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개발동기</a:t>
            </a:r>
            <a:endParaRPr lang="ko-KR" altLang="en-US" sz="1100" b="1" spc="60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15" name="テキスト ボックス 8"/>
          <p:cNvSpPr txBox="1"/>
          <p:nvPr/>
        </p:nvSpPr>
        <p:spPr>
          <a:xfrm>
            <a:off x="1546860" y="5095278"/>
            <a:ext cx="2487930" cy="4463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kumimoji="1" lang="en-US" altLang="ko-KR" sz="2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0" name=""/>
          <p:cNvGrpSpPr/>
          <p:nvPr/>
        </p:nvGrpSpPr>
        <p:grpSpPr>
          <a:xfrm rot="0">
            <a:off x="7847071" y="2168842"/>
            <a:ext cx="2520315" cy="2520315"/>
            <a:chOff x="4878420" y="1838631"/>
            <a:chExt cx="3048000" cy="3048000"/>
          </a:xfrm>
        </p:grpSpPr>
        <p:sp>
          <p:nvSpPr>
            <p:cNvPr id="12" name="타원 11"/>
            <p:cNvSpPr/>
            <p:nvPr/>
          </p:nvSpPr>
          <p:spPr>
            <a:xfrm>
              <a:off x="4878420" y="1838631"/>
              <a:ext cx="3048000" cy="304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R" altLang="en-US"/>
            </a:p>
          </p:txBody>
        </p:sp>
        <p:pic>
          <p:nvPicPr>
            <p:cNvPr id="7" name="그래픽 6" descr="교사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261052" y="2430400"/>
              <a:ext cx="1997200" cy="1997200"/>
            </a:xfrm>
            <a:prstGeom prst="rect">
              <a:avLst/>
            </a:prstGeom>
          </p:spPr>
        </p:pic>
      </p:grpSp>
      <p:sp>
        <p:nvSpPr>
          <p:cNvPr id="30" name="テキスト ボックス 9"/>
          <p:cNvSpPr txBox="1"/>
          <p:nvPr/>
        </p:nvSpPr>
        <p:spPr>
          <a:xfrm>
            <a:off x="1973211" y="3002295"/>
            <a:ext cx="5650382" cy="853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5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교육프로그램 부재</a:t>
            </a:r>
            <a:endParaRPr kumimoji="1" lang="ko-KR" altLang="en-US" sz="5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1" name="テキスト ボックス 4"/>
          <p:cNvSpPr txBox="1"/>
          <p:nvPr/>
        </p:nvSpPr>
        <p:spPr>
          <a:xfrm>
            <a:off x="132522" y="198781"/>
            <a:ext cx="1254318" cy="418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ja-JP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PART </a:t>
            </a:r>
            <a:r>
              <a:rPr lang="en-US" altLang="ko-KR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1</a:t>
            </a:r>
            <a:r>
              <a:rPr lang="ko-KR" altLang="en-US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개발동기</a:t>
            </a:r>
            <a:endParaRPr lang="ko-KR" altLang="en-US" sz="1100" b="1" spc="60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15" name="テキスト ボックス 8"/>
          <p:cNvSpPr txBox="1"/>
          <p:nvPr/>
        </p:nvSpPr>
        <p:spPr>
          <a:xfrm>
            <a:off x="1546860" y="5095278"/>
            <a:ext cx="2487930" cy="4463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kumimoji="1" lang="en-US" altLang="ko-KR" sz="2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2" name=""/>
          <p:cNvGrpSpPr/>
          <p:nvPr/>
        </p:nvGrpSpPr>
        <p:grpSpPr>
          <a:xfrm rot="0">
            <a:off x="7017109" y="2385104"/>
            <a:ext cx="2520315" cy="2520315"/>
            <a:chOff x="7017109" y="2385104"/>
            <a:chExt cx="2520315" cy="2520315"/>
          </a:xfrm>
        </p:grpSpPr>
        <p:sp>
          <p:nvSpPr>
            <p:cNvPr id="11" name="타원 10"/>
            <p:cNvSpPr/>
            <p:nvPr/>
          </p:nvSpPr>
          <p:spPr>
            <a:xfrm>
              <a:off x="7017109" y="2385104"/>
              <a:ext cx="2520315" cy="25203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R" altLang="en-US"/>
            </a:p>
          </p:txBody>
        </p:sp>
        <p:grpSp>
          <p:nvGrpSpPr>
            <p:cNvPr id="24" name=""/>
            <p:cNvGrpSpPr/>
            <p:nvPr/>
          </p:nvGrpSpPr>
          <p:grpSpPr>
            <a:xfrm rot="7845091">
              <a:off x="7644499" y="3223889"/>
              <a:ext cx="1383290" cy="803024"/>
              <a:chOff x="2652501" y="3864718"/>
              <a:chExt cx="895055" cy="526914"/>
            </a:xfrm>
          </p:grpSpPr>
          <p:sp>
            <p:nvSpPr>
              <p:cNvPr id="22" name=""/>
              <p:cNvSpPr/>
              <p:nvPr/>
            </p:nvSpPr>
            <p:spPr>
              <a:xfrm>
                <a:off x="2652501" y="3864718"/>
                <a:ext cx="895055" cy="526914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635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kumimoji="1"/>
              </a:p>
            </p:txBody>
          </p:sp>
          <p:sp>
            <p:nvSpPr>
              <p:cNvPr id="23" name=""/>
              <p:cNvSpPr/>
              <p:nvPr/>
            </p:nvSpPr>
            <p:spPr>
              <a:xfrm>
                <a:off x="2807848" y="4036978"/>
                <a:ext cx="202659" cy="212792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 w="38100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kumimoji="1"/>
              </a:p>
            </p:txBody>
          </p:sp>
        </p:grpSp>
      </p:grpSp>
      <p:sp>
        <p:nvSpPr>
          <p:cNvPr id="30" name="テキスト ボックス 9"/>
          <p:cNvSpPr txBox="1"/>
          <p:nvPr/>
        </p:nvSpPr>
        <p:spPr>
          <a:xfrm>
            <a:off x="1973211" y="2804606"/>
            <a:ext cx="5650382" cy="1615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R" sz="5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4</a:t>
            </a:r>
            <a:r>
              <a:rPr kumimoji="1" lang="ko-KR" altLang="en-US" sz="5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차산업혁명 핵심기술 </a:t>
            </a:r>
            <a:r>
              <a:rPr kumimoji="1" lang="en-US" altLang="ko-KR" sz="5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AR</a:t>
            </a:r>
            <a:endParaRPr kumimoji="1" lang="en-US" altLang="ko-KR" sz="5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31" name="テキスト ボックス 4"/>
          <p:cNvSpPr txBox="1"/>
          <p:nvPr/>
        </p:nvSpPr>
        <p:spPr>
          <a:xfrm>
            <a:off x="132522" y="198781"/>
            <a:ext cx="1254318" cy="418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ja-JP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PART </a:t>
            </a:r>
            <a:r>
              <a:rPr lang="en-US" altLang="ko-KR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1</a:t>
            </a:r>
            <a:r>
              <a:rPr lang="ko-KR" altLang="en-US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개발동기</a:t>
            </a:r>
            <a:endParaRPr lang="ko-KR" altLang="en-US" sz="1100" b="1" spc="60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27760" y="348260"/>
            <a:ext cx="550735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4</a:t>
            </a:r>
            <a:r>
              <a:rPr kumimoji="1" lang="ko-KR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차산업혁명 핵심기술 </a:t>
            </a:r>
            <a:r>
              <a:rPr kumimoji="1"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AR</a:t>
            </a:r>
            <a:endParaRPr kumimoji="1" lang="en-US" altLang="ko-KR" sz="36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0637" y="4571292"/>
            <a:ext cx="6876960" cy="1637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2700" b="1">
                <a:latin typeface="맑은 고딕"/>
                <a:ea typeface="맑은 고딕"/>
              </a:rPr>
              <a:t>"5년 뒤 세계 AR 시장, VR 6배로 커진다" </a:t>
            </a:r>
            <a:endParaRPr lang="ko-KR" altLang="en-US" sz="2700" b="1">
              <a:latin typeface="맑은 고딕"/>
              <a:ea typeface="맑은 고딕"/>
            </a:endParaRPr>
          </a:p>
          <a:p>
            <a:pPr algn="just">
              <a:defRPr/>
            </a:pPr>
            <a:endParaRPr lang="ko-KR" altLang="en-US" sz="2700" b="1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2100" b="1">
                <a:latin typeface="맑은 고딕"/>
                <a:ea typeface="맑은 고딕"/>
              </a:rPr>
              <a:t>-</a:t>
            </a:r>
            <a:r>
              <a:rPr lang="ko-KR" altLang="en-US" sz="2100" b="1">
                <a:latin typeface="맑은 고딕"/>
                <a:ea typeface="맑은 고딕"/>
              </a:rPr>
              <a:t> 한국과학기술기획평가원 </a:t>
            </a:r>
            <a:r>
              <a:rPr lang="en-US" altLang="ko-KR" sz="2100" b="1">
                <a:latin typeface="맑은 고딕"/>
                <a:ea typeface="맑은 고딕"/>
              </a:rPr>
              <a:t>-</a:t>
            </a:r>
            <a:endParaRPr lang="en-US" altLang="ko-KR" sz="2700" b="1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2700" b="1">
              <a:latin typeface="맑은 고딕"/>
              <a:ea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6941" y="2929499"/>
            <a:ext cx="6419117" cy="90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 b="1">
                <a:latin typeface="맑은 고딕"/>
                <a:ea typeface="맑은 고딕"/>
              </a:rPr>
              <a:t>일제 때 철거된 돈의문,</a:t>
            </a:r>
            <a:endParaRPr lang="ko-KR" altLang="en-US" sz="2700" b="1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2700" b="1">
                <a:latin typeface="맑은 고딕"/>
                <a:ea typeface="맑은 고딕"/>
              </a:rPr>
              <a:t>증강현실</a:t>
            </a:r>
            <a:r>
              <a:rPr lang="en-US" altLang="ko-KR" sz="2700" b="1">
                <a:latin typeface="맑은 고딕"/>
                <a:ea typeface="맑은 고딕"/>
              </a:rPr>
              <a:t>(AR)</a:t>
            </a:r>
            <a:r>
              <a:rPr lang="ko-KR" altLang="en-US" sz="2700" b="1">
                <a:latin typeface="맑은 고딕"/>
                <a:ea typeface="맑은 고딕"/>
              </a:rPr>
              <a:t>로 부활</a:t>
            </a:r>
            <a:endParaRPr lang="ko-KR" altLang="en-US" sz="2700" b="1">
              <a:latin typeface="맑은 고딕"/>
              <a:ea typeface="맑은 고딕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967687" y="1925998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4"/>
          <p:cNvSpPr txBox="1"/>
          <p:nvPr/>
        </p:nvSpPr>
        <p:spPr>
          <a:xfrm>
            <a:off x="132522" y="198781"/>
            <a:ext cx="1254318" cy="418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ja-JP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PART </a:t>
            </a:r>
            <a:r>
              <a:rPr lang="en-US" altLang="ko-KR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1</a:t>
            </a:r>
            <a:r>
              <a:rPr lang="ko-KR" altLang="en-US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개발동기</a:t>
            </a:r>
            <a:endParaRPr lang="ko-KR" altLang="en-US" sz="1100" b="1" spc="60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27760" y="348260"/>
            <a:ext cx="550735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4</a:t>
            </a:r>
            <a:r>
              <a:rPr kumimoji="1" lang="ko-KR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차산업혁명 핵심기술 </a:t>
            </a:r>
            <a:r>
              <a:rPr kumimoji="1"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AR</a:t>
            </a:r>
            <a:endParaRPr kumimoji="1" lang="en-US" altLang="ko-KR" sz="36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1058" y="1801988"/>
            <a:ext cx="4204178" cy="3240404"/>
          </a:xfrm>
          <a:prstGeom prst="rect">
            <a:avLst/>
          </a:prstGeom>
        </p:spPr>
      </p:pic>
      <p:sp>
        <p:nvSpPr>
          <p:cNvPr id="17" name="テキスト ボックス 3"/>
          <p:cNvSpPr txBox="1"/>
          <p:nvPr/>
        </p:nvSpPr>
        <p:spPr>
          <a:xfrm>
            <a:off x="1480670" y="5323636"/>
            <a:ext cx="42524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포켓몬 </a:t>
            </a:r>
            <a:r>
              <a:rPr kumimoji="1"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GO!</a:t>
            </a:r>
            <a:endParaRPr kumimoji="1" lang="en-US" altLang="ko-KR" sz="36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18" name="テキスト ボックス 3"/>
          <p:cNvSpPr txBox="1"/>
          <p:nvPr/>
        </p:nvSpPr>
        <p:spPr>
          <a:xfrm>
            <a:off x="7274409" y="5324846"/>
            <a:ext cx="3077573" cy="635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</a:rPr>
              <a:t>IKEA Place</a:t>
            </a:r>
            <a:endParaRPr kumimoji="1" lang="en-US" altLang="ko-KR" sz="36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62795" y="1808797"/>
            <a:ext cx="3799095" cy="3240405"/>
          </a:xfrm>
          <a:prstGeom prst="rect">
            <a:avLst/>
          </a:prstGeom>
        </p:spPr>
      </p:pic>
      <p:sp>
        <p:nvSpPr>
          <p:cNvPr id="20" name="テキスト ボックス 4"/>
          <p:cNvSpPr txBox="1"/>
          <p:nvPr/>
        </p:nvSpPr>
        <p:spPr>
          <a:xfrm>
            <a:off x="132522" y="198781"/>
            <a:ext cx="1254318" cy="418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ja-JP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PART </a:t>
            </a:r>
            <a:r>
              <a:rPr lang="en-US" altLang="ko-KR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1</a:t>
            </a:r>
            <a:r>
              <a:rPr lang="ko-KR" altLang="en-US" sz="1100" b="1" spc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개발동기</a:t>
            </a:r>
            <a:endParaRPr lang="ko-KR" altLang="en-US" sz="1100" b="1" spc="60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195</ep:Words>
  <ep:PresentationFormat>와이드스크린</ep:PresentationFormat>
  <ep:Paragraphs>69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Office テーマ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2018-12-07T00:32:38.000</dcterms:created>
  <dc:creator>Saebyeol Yu</dc:creator>
  <cp:lastModifiedBy>leehg</cp:lastModifiedBy>
  <dcterms:modified xsi:type="dcterms:W3CDTF">2018-12-21T11:23:43.061</dcterms:modified>
  <cp:revision>90</cp:revision>
  <dc:title>PowerPoint プレゼンテーション</dc:title>
  <cp:version>1000.0000.01</cp:version>
</cp:coreProperties>
</file>