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9" r:id="rId5"/>
    <p:sldId id="265" r:id="rId6"/>
    <p:sldId id="269" r:id="rId7"/>
    <p:sldId id="264" r:id="rId8"/>
    <p:sldId id="263" r:id="rId9"/>
    <p:sldId id="268" r:id="rId10"/>
    <p:sldId id="270" r:id="rId11"/>
    <p:sldId id="271" r:id="rId12"/>
    <p:sldId id="272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4694E07-2A59-44F4-AAD6-D4A36D693A9F}">
          <p14:sldIdLst>
            <p14:sldId id="256"/>
            <p14:sldId id="258"/>
            <p14:sldId id="261"/>
            <p14:sldId id="259"/>
            <p14:sldId id="265"/>
            <p14:sldId id="269"/>
            <p14:sldId id="264"/>
          </p14:sldIdLst>
        </p14:section>
        <p14:section name="제목 없는 구역" id="{50FA34DE-992D-4262-8221-D63EB248A1F1}">
          <p14:sldIdLst>
            <p14:sldId id="263"/>
            <p14:sldId id="268"/>
            <p14:sldId id="270"/>
            <p14:sldId id="271"/>
            <p14:sldId id="272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0D39B7-61E9-49B2-B00A-A30C71FCDCB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1781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27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30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1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884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63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3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2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45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59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2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C0D39B7-61E9-49B2-B00A-A30C71FCDCB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6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elvenwhite@smu.ac.k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aladin.co.kr/Search/wSearchResult.aspx?AuthorSearch=%C7%D1%C7%F5%BC%F6@50796&amp;BranchType=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강의소개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컴퓨터과학과 </a:t>
            </a:r>
            <a:r>
              <a:rPr lang="ko-KR" altLang="en-US" dirty="0" err="1"/>
              <a:t>한종대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235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6C73B-EE7E-4922-B974-B097C12A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평가에 대해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4218F-3018-4C6B-B544-CBCB2D12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</a:t>
            </a:r>
            <a:r>
              <a:rPr lang="en-US" altLang="ko-KR" dirty="0"/>
              <a:t>/</a:t>
            </a:r>
            <a:r>
              <a:rPr lang="ko-KR" altLang="en-US" dirty="0"/>
              <a:t>기말고사 </a:t>
            </a:r>
            <a:r>
              <a:rPr lang="en-US" altLang="ko-KR" dirty="0"/>
              <a:t>30%</a:t>
            </a:r>
          </a:p>
          <a:p>
            <a:r>
              <a:rPr lang="ko-KR" altLang="en-US" dirty="0"/>
              <a:t>팀 프로젝트 </a:t>
            </a:r>
            <a:r>
              <a:rPr lang="en-US" altLang="ko-KR" dirty="0"/>
              <a:t>30%</a:t>
            </a:r>
          </a:p>
          <a:p>
            <a:r>
              <a:rPr lang="ko-KR" altLang="en-US" dirty="0"/>
              <a:t>출석 </a:t>
            </a:r>
            <a:r>
              <a:rPr lang="en-US" altLang="ko-KR" dirty="0"/>
              <a:t>10%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300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D5787-DA92-44E3-81C3-0246185C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프로젝트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563A9-AAE8-4B3E-B4F1-236D13B89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산출물마다 평가가 이루어집니다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계획</a:t>
            </a:r>
            <a:r>
              <a:rPr lang="en-US" altLang="ko-KR" dirty="0"/>
              <a:t>-</a:t>
            </a:r>
            <a:r>
              <a:rPr lang="ko-KR" altLang="en-US" dirty="0"/>
              <a:t>설계</a:t>
            </a:r>
            <a:r>
              <a:rPr lang="en-US" altLang="ko-KR" dirty="0"/>
              <a:t>-</a:t>
            </a:r>
            <a:r>
              <a:rPr lang="ko-KR" altLang="en-US" dirty="0"/>
              <a:t>구현</a:t>
            </a:r>
            <a:r>
              <a:rPr lang="en-US" altLang="ko-KR" dirty="0"/>
              <a:t>-</a:t>
            </a:r>
            <a:r>
              <a:rPr lang="ko-KR" altLang="en-US" dirty="0"/>
              <a:t>발표는 동일한 비중을 가지고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그러니까 </a:t>
            </a:r>
            <a:r>
              <a:rPr lang="en-US" altLang="ko-KR" dirty="0"/>
              <a:t>“</a:t>
            </a:r>
            <a:r>
              <a:rPr lang="ko-KR" altLang="en-US" i="1" dirty="0"/>
              <a:t>개발 결과물</a:t>
            </a:r>
            <a:r>
              <a:rPr lang="en-US" altLang="ko-KR" i="1" dirty="0"/>
              <a:t>=</a:t>
            </a:r>
            <a:r>
              <a:rPr lang="ko-KR" altLang="en-US" i="1" dirty="0"/>
              <a:t>코드</a:t>
            </a:r>
            <a:r>
              <a:rPr lang="en-US" altLang="ko-KR" i="1" dirty="0"/>
              <a:t>”</a:t>
            </a:r>
            <a:r>
              <a:rPr lang="ko-KR" altLang="en-US" i="1" dirty="0"/>
              <a:t> </a:t>
            </a:r>
            <a:r>
              <a:rPr lang="ko-KR" altLang="en-US" dirty="0"/>
              <a:t> 는 평가의 작은 부분만을 차지합니다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최종 발표에는 수강생간 평가가 이루어집니다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최종 보고에는 멤버 별 기여 내역이 기록되어야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017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BF59F-48FC-4944-81CA-3A67445C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선수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3CF80-E26B-4699-A57E-2A2B1E336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칼 다룰 줄은 알아야 요리도 배우겠죠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기본적인 프로그래밍 </a:t>
            </a:r>
            <a:r>
              <a:rPr lang="en-US" altLang="ko-KR" dirty="0"/>
              <a:t>– </a:t>
            </a:r>
            <a:r>
              <a:rPr lang="ko-KR" altLang="en-US" dirty="0"/>
              <a:t>특히 객체지향 프로그래밍 </a:t>
            </a:r>
            <a:r>
              <a:rPr lang="en-US" altLang="ko-KR" dirty="0"/>
              <a:t>– </a:t>
            </a:r>
            <a:r>
              <a:rPr lang="ko-KR" altLang="en-US" dirty="0"/>
              <a:t>에 대한 개념은 가지고 있다고 가정하고 수업을 진행합니다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45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수강생 유의사항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ecampus.smu.ac.kr </a:t>
            </a:r>
            <a:r>
              <a:rPr lang="ko-KR" altLang="en-US" dirty="0"/>
              <a:t>수시 확인</a:t>
            </a:r>
            <a:endParaRPr lang="en-US" altLang="ko-KR" dirty="0"/>
          </a:p>
          <a:p>
            <a:r>
              <a:rPr lang="ko-KR" altLang="en-US" dirty="0"/>
              <a:t>성적은 상대평가</a:t>
            </a:r>
            <a:endParaRPr lang="en-US" altLang="ko-KR" dirty="0"/>
          </a:p>
          <a:p>
            <a:r>
              <a:rPr lang="ko-KR" altLang="en-US" dirty="0"/>
              <a:t>결석 </a:t>
            </a:r>
            <a:r>
              <a:rPr lang="en-US" altLang="ko-KR" dirty="0"/>
              <a:t>5</a:t>
            </a:r>
            <a:r>
              <a:rPr lang="ko-KR" altLang="en-US" dirty="0"/>
              <a:t>회시 자동 </a:t>
            </a:r>
            <a:r>
              <a:rPr lang="en-US" altLang="ko-KR" dirty="0"/>
              <a:t>F</a:t>
            </a:r>
          </a:p>
          <a:p>
            <a:r>
              <a:rPr lang="ko-KR" altLang="en-US" dirty="0"/>
              <a:t>성적 정정 불가</a:t>
            </a:r>
            <a:endParaRPr lang="en-US" altLang="ko-KR" dirty="0"/>
          </a:p>
          <a:p>
            <a:r>
              <a:rPr lang="ko-KR" altLang="en-US" dirty="0"/>
              <a:t>성적 평가방식 수정될 수 있음</a:t>
            </a:r>
            <a:endParaRPr lang="en-US" altLang="ko-KR" dirty="0"/>
          </a:p>
          <a:p>
            <a:r>
              <a:rPr lang="ko-KR" altLang="en-US" dirty="0"/>
              <a:t>부득이하게 결석</a:t>
            </a:r>
            <a:r>
              <a:rPr lang="en-US" altLang="ko-KR" dirty="0"/>
              <a:t>/</a:t>
            </a:r>
            <a:r>
              <a:rPr lang="ko-KR" altLang="en-US" dirty="0"/>
              <a:t>지각</a:t>
            </a:r>
            <a:r>
              <a:rPr lang="en-US" altLang="ko-KR" dirty="0"/>
              <a:t>/</a:t>
            </a:r>
            <a:r>
              <a:rPr lang="ko-KR" altLang="en-US" dirty="0" err="1"/>
              <a:t>조퇴시</a:t>
            </a:r>
            <a:r>
              <a:rPr lang="ko-KR" altLang="en-US" dirty="0"/>
              <a:t> 사전에 연락</a:t>
            </a:r>
            <a:r>
              <a:rPr lang="en-US" altLang="ko-KR" dirty="0"/>
              <a:t>(</a:t>
            </a:r>
            <a:r>
              <a:rPr lang="ko-KR" altLang="en-US" dirty="0"/>
              <a:t>메일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카카오톡</a:t>
            </a:r>
            <a:r>
              <a:rPr lang="en-US" altLang="ko-KR" dirty="0"/>
              <a:t>, …)</a:t>
            </a:r>
          </a:p>
          <a:p>
            <a:endParaRPr lang="en-US" altLang="ko-KR" dirty="0"/>
          </a:p>
          <a:p>
            <a:r>
              <a:rPr lang="ko-KR" altLang="en-US" b="1" dirty="0"/>
              <a:t>부정행위 절대불가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63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환영합니다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02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강사소개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한종대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elvenwhite@smu.ac.kr</a:t>
            </a:r>
            <a:endParaRPr lang="en-US" altLang="ko-KR" dirty="0"/>
          </a:p>
          <a:p>
            <a:r>
              <a:rPr lang="en-US" altLang="ko-KR" dirty="0"/>
              <a:t>010-8928-1213</a:t>
            </a:r>
          </a:p>
          <a:p>
            <a:endParaRPr lang="en-US" altLang="ko-KR" dirty="0"/>
          </a:p>
          <a:p>
            <a:r>
              <a:rPr lang="ko-KR" altLang="en-US" dirty="0"/>
              <a:t>인문사회관</a:t>
            </a:r>
            <a:r>
              <a:rPr lang="en-US" altLang="ko-KR" dirty="0"/>
              <a:t>(S</a:t>
            </a:r>
            <a:r>
              <a:rPr lang="ko-KR" altLang="en-US" dirty="0"/>
              <a:t>관</a:t>
            </a:r>
            <a:r>
              <a:rPr lang="en-US" altLang="ko-KR"/>
              <a:t>) 325</a:t>
            </a:r>
            <a:r>
              <a:rPr lang="ko-KR" altLang="en-US"/>
              <a:t>호</a:t>
            </a:r>
            <a:endParaRPr lang="en-US" altLang="ko-KR" dirty="0"/>
          </a:p>
          <a:p>
            <a:pPr lvl="1"/>
            <a:r>
              <a:rPr lang="ko-KR" altLang="en-US" dirty="0"/>
              <a:t>방문 전에 연락주세요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25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여러분은 </a:t>
            </a:r>
            <a:r>
              <a:rPr lang="en-US" altLang="ko-KR" dirty="0"/>
              <a:t>2</a:t>
            </a:r>
            <a:r>
              <a:rPr lang="ko-KR" altLang="en-US" dirty="0"/>
              <a:t>년간 기본적인 프로그래밍 기술과 자료구조</a:t>
            </a:r>
            <a:r>
              <a:rPr lang="en-US" altLang="ko-KR" dirty="0"/>
              <a:t>, </a:t>
            </a:r>
            <a:r>
              <a:rPr lang="ko-KR" altLang="en-US" dirty="0"/>
              <a:t>알고리즘 등을 배웠습니다</a:t>
            </a:r>
            <a:r>
              <a:rPr lang="en-US" altLang="ko-KR" dirty="0"/>
              <a:t>. </a:t>
            </a:r>
            <a:r>
              <a:rPr lang="ko-KR" altLang="en-US" dirty="0"/>
              <a:t>이제 그 기술로 게임을 하나 짜 보라고 하면 </a:t>
            </a:r>
            <a:r>
              <a:rPr lang="ko-KR" altLang="en-US" dirty="0" err="1"/>
              <a:t>어떠세요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 소프트웨어의 규모 </a:t>
            </a:r>
            <a:endParaRPr lang="en-US" altLang="ko-KR" dirty="0"/>
          </a:p>
          <a:p>
            <a:pPr lvl="1"/>
            <a:r>
              <a:rPr lang="ko-KR" altLang="en-US" dirty="0"/>
              <a:t>윈도우 </a:t>
            </a:r>
            <a:r>
              <a:rPr lang="en-US" altLang="ko-KR" dirty="0"/>
              <a:t>: ~6</a:t>
            </a:r>
            <a:r>
              <a:rPr lang="ko-KR" altLang="en-US" dirty="0"/>
              <a:t>천만 라인</a:t>
            </a:r>
            <a:endParaRPr lang="en-US" altLang="ko-KR" dirty="0"/>
          </a:p>
          <a:p>
            <a:pPr lvl="1"/>
            <a:r>
              <a:rPr lang="ko-KR" altLang="en-US" dirty="0"/>
              <a:t>자동차 </a:t>
            </a:r>
            <a:r>
              <a:rPr lang="en-US" altLang="ko-KR" dirty="0"/>
              <a:t>: ~1</a:t>
            </a:r>
            <a:r>
              <a:rPr lang="ko-KR" altLang="en-US" dirty="0"/>
              <a:t>억 라인</a:t>
            </a:r>
            <a:endParaRPr lang="en-US" altLang="ko-KR" dirty="0"/>
          </a:p>
          <a:p>
            <a:r>
              <a:rPr lang="ko-KR" altLang="en-US" dirty="0"/>
              <a:t>대규모의 개발자들이 조직을 이루어서</a:t>
            </a:r>
            <a:r>
              <a:rPr lang="en-US" altLang="ko-KR" dirty="0"/>
              <a:t>, </a:t>
            </a:r>
            <a:r>
              <a:rPr lang="ko-KR" altLang="en-US" dirty="0"/>
              <a:t>복잡한 소프트웨어를 만들기 위한 어떤 체계적인 지식이 필요합니다</a:t>
            </a:r>
            <a:r>
              <a:rPr lang="en-US" altLang="ko-KR" dirty="0"/>
              <a:t>. </a:t>
            </a:r>
            <a:r>
              <a:rPr lang="ko-KR" altLang="en-US" dirty="0"/>
              <a:t>그게 소프트웨어 공학이죠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422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691C4-9E2A-471A-AA51-A5544B3C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856B22-E53C-48A6-8023-F86D4982D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2" name="Picture 4" descr="https://i1.wp.com/www.hanselman.com/blog/content/binary/Windows-Live-Writer/Learning-to-code-and-shopping-at-Ikea_14066/CoderDeveloperHackerHanselmanVennv2_77a2dcf3-ea76-4508-8645-2b7e0f261d40.png">
            <a:extLst>
              <a:ext uri="{FF2B5EF4-FFF2-40B4-BE49-F238E27FC236}">
                <a16:creationId xmlns:a16="http://schemas.microsoft.com/office/drawing/2014/main" id="{CC3C28DC-5C10-4754-B96F-F64E8296A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42" y="-241217"/>
            <a:ext cx="9190269" cy="708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60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0FD20-6508-418F-8524-27F97E8C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개발이란</a:t>
            </a:r>
          </a:p>
        </p:txBody>
      </p:sp>
      <p:pic>
        <p:nvPicPr>
          <p:cNvPr id="3074" name="Picture 2" descr="https://lifeisquartet.files.wordpress.com/2013/12/5921913_ac83ed27bd_o1.jpg">
            <a:extLst>
              <a:ext uri="{FF2B5EF4-FFF2-40B4-BE49-F238E27FC236}">
                <a16:creationId xmlns:a16="http://schemas.microsoft.com/office/drawing/2014/main" id="{65B1FFBA-A9B1-4157-9D26-07C73B60D0B7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01" t="13681" r="-22818" b="2862"/>
          <a:stretch/>
        </p:blipFill>
        <p:spPr bwMode="auto">
          <a:xfrm>
            <a:off x="0" y="0"/>
            <a:ext cx="11292840" cy="51289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51244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교재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111578"/>
              </p:ext>
            </p:extLst>
          </p:nvPr>
        </p:nvGraphicFramePr>
        <p:xfrm>
          <a:off x="4641157" y="2351315"/>
          <a:ext cx="5215632" cy="1698062"/>
        </p:xfrm>
        <a:graphic>
          <a:graphicData uri="http://schemas.openxmlformats.org/drawingml/2006/table">
            <a:tbl>
              <a:tblPr/>
              <a:tblGrid>
                <a:gridCol w="5215632">
                  <a:extLst>
                    <a:ext uri="{9D8B030D-6E8A-4147-A177-3AD203B41FA5}">
                      <a16:colId xmlns:a16="http://schemas.microsoft.com/office/drawing/2014/main" val="2611242673"/>
                    </a:ext>
                  </a:extLst>
                </a:gridCol>
              </a:tblGrid>
              <a:tr h="16980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3200" b="1" u="none" strike="noStrike" baseline="0" dirty="0">
                          <a:solidFill>
                            <a:srgbClr val="323232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소프트웨어 공학의 소개</a:t>
                      </a:r>
                      <a:r>
                        <a:rPr lang="en-US" altLang="ko-KR" sz="3200" b="1" u="none" strike="noStrike" baseline="0" dirty="0">
                          <a:solidFill>
                            <a:srgbClr val="323232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(2</a:t>
                      </a:r>
                      <a:r>
                        <a:rPr lang="ko-KR" altLang="en-US" sz="3200" b="1" u="none" strike="noStrike" baseline="0" dirty="0">
                          <a:solidFill>
                            <a:srgbClr val="323232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</a:t>
                      </a:r>
                      <a:r>
                        <a:rPr lang="en-US" altLang="ko-KR" sz="3200" b="1" u="none" strike="noStrike" baseline="0" dirty="0">
                          <a:solidFill>
                            <a:srgbClr val="323232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en-US" altLang="ko-KR" sz="3200" baseline="0" dirty="0">
                        <a:solidFill>
                          <a:srgbClr val="3E3E3E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/>
                      <a:endParaRPr lang="en-US" altLang="ko-KR" sz="3200" baseline="0" dirty="0">
                        <a:solidFill>
                          <a:srgbClr val="3E3E3E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/>
                      <a:endParaRPr lang="ko-KR" altLang="en-US" sz="3200" baseline="0" dirty="0">
                        <a:solidFill>
                          <a:srgbClr val="3E3E3E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6677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8581"/>
              </p:ext>
            </p:extLst>
          </p:nvPr>
        </p:nvGraphicFramePr>
        <p:xfrm>
          <a:off x="4641157" y="3270332"/>
          <a:ext cx="8594725" cy="274320"/>
        </p:xfrm>
        <a:graphic>
          <a:graphicData uri="http://schemas.openxmlformats.org/drawingml/2006/table">
            <a:tbl>
              <a:tblPr/>
              <a:tblGrid>
                <a:gridCol w="8594725">
                  <a:extLst>
                    <a:ext uri="{9D8B030D-6E8A-4147-A177-3AD203B41FA5}">
                      <a16:colId xmlns:a16="http://schemas.microsoft.com/office/drawing/2014/main" val="3805367970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algn="l"/>
                      <a:r>
                        <a:rPr lang="ko-KR" altLang="en-US" u="none" strike="noStrike" dirty="0" err="1">
                          <a:solidFill>
                            <a:srgbClr val="444444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hlinkClick r:id="rId2"/>
                        </a:rPr>
                        <a:t>한혁수</a:t>
                      </a:r>
                      <a:r>
                        <a:rPr lang="ko-KR" altLang="en-US" dirty="0">
                          <a:solidFill>
                            <a:srgbClr val="3E3E3E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 </a:t>
                      </a:r>
                      <a:r>
                        <a:rPr lang="en-US" altLang="ko-KR" dirty="0">
                          <a:solidFill>
                            <a:srgbClr val="3E3E3E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3E3E3E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지은이</a:t>
                      </a:r>
                      <a:r>
                        <a:rPr lang="en-US" altLang="ko-KR" dirty="0">
                          <a:solidFill>
                            <a:srgbClr val="3E3E3E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 | </a:t>
                      </a:r>
                      <a:r>
                        <a:rPr lang="ko-KR" altLang="en-US" u="none" strike="noStrike" dirty="0">
                          <a:solidFill>
                            <a:srgbClr val="444444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홍릉과학출판사</a:t>
                      </a:r>
                      <a:endParaRPr lang="en-US" altLang="ko-KR" dirty="0">
                        <a:solidFill>
                          <a:srgbClr val="3E3E3E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635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819148"/>
                  </a:ext>
                </a:extLst>
              </a:tr>
            </a:tbl>
          </a:graphicData>
        </a:graphic>
      </p:graphicFrame>
      <p:pic>
        <p:nvPicPr>
          <p:cNvPr id="1026" name="Picture 2" descr="http://image.aladin.co.kr/product/10440/55/cover/k302536392_1.jpg">
            <a:extLst>
              <a:ext uri="{FF2B5EF4-FFF2-40B4-BE49-F238E27FC236}">
                <a16:creationId xmlns:a16="http://schemas.microsoft.com/office/drawing/2014/main" id="{0486B910-D6EB-4EED-9BA1-5349A9757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1" y="2059704"/>
            <a:ext cx="3164823" cy="447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87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이론 위주의 수업입니다</a:t>
            </a:r>
            <a:r>
              <a:rPr lang="en-US" altLang="ko-KR"/>
              <a:t>.</a:t>
            </a:r>
            <a:endParaRPr lang="en-US" altLang="ko-KR" dirty="0"/>
          </a:p>
          <a:p>
            <a:r>
              <a:rPr lang="ko-KR" altLang="en-US" dirty="0"/>
              <a:t>팀 프로젝트가 있어</a:t>
            </a:r>
            <a:r>
              <a:rPr lang="en-US" altLang="ko-KR" dirty="0"/>
              <a:t>, </a:t>
            </a:r>
            <a:r>
              <a:rPr lang="ko-KR" altLang="en-US" dirty="0"/>
              <a:t>이를 수행하여야 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요구사항을 분석하고</a:t>
            </a:r>
            <a:r>
              <a:rPr lang="en-US" altLang="ko-KR" dirty="0"/>
              <a:t>, </a:t>
            </a:r>
            <a:r>
              <a:rPr lang="ko-KR" altLang="en-US" dirty="0"/>
              <a:t>설계 문서를 작성하며 개발하는 과정을 거칩니다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추후 자세한 요구사항이 발행됩니다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18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F9212-CC58-4488-863D-BC756E9B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팀 프로젝트인가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33E25-FBE1-42A3-9F70-D85B6043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 descr="https://gingerlewman.files.wordpress.com/2013/08/screen-shot-2013-08-28-at-9-30-26-am.png">
            <a:extLst>
              <a:ext uri="{FF2B5EF4-FFF2-40B4-BE49-F238E27FC236}">
                <a16:creationId xmlns:a16="http://schemas.microsoft.com/office/drawing/2014/main" id="{58837B9B-83EF-4DAB-A237-6FE74919E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488" y="1691323"/>
            <a:ext cx="6702965" cy="516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14815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2604</TotalTime>
  <Words>257</Words>
  <Application>Microsoft Office PowerPoint</Application>
  <PresentationFormat>와이드스크린</PresentationFormat>
  <Paragraphs>50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돋움</vt:lpstr>
      <vt:lpstr>맑은 고딕</vt:lpstr>
      <vt:lpstr>Arial</vt:lpstr>
      <vt:lpstr>Century Schoolbook</vt:lpstr>
      <vt:lpstr>Wingdings 2</vt:lpstr>
      <vt:lpstr>View</vt:lpstr>
      <vt:lpstr>소프트웨어 공학</vt:lpstr>
      <vt:lpstr>환영합니다</vt:lpstr>
      <vt:lpstr>강사소개</vt:lpstr>
      <vt:lpstr>소프트웨어 공학</vt:lpstr>
      <vt:lpstr>PowerPoint 프레젠테이션</vt:lpstr>
      <vt:lpstr>소프트웨어 개발이란</vt:lpstr>
      <vt:lpstr>교재</vt:lpstr>
      <vt:lpstr>강의소개</vt:lpstr>
      <vt:lpstr>왜 팀 프로젝트인가?</vt:lpstr>
      <vt:lpstr>평가에 대해 </vt:lpstr>
      <vt:lpstr>팀 프로젝트 평가</vt:lpstr>
      <vt:lpstr>선수 기술</vt:lpstr>
      <vt:lpstr>수강생 유의사항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기초</dc:title>
  <dc:creator>Elvenwhite</dc:creator>
  <cp:lastModifiedBy>한종대</cp:lastModifiedBy>
  <cp:revision>15</cp:revision>
  <dcterms:created xsi:type="dcterms:W3CDTF">2017-03-01T10:05:00Z</dcterms:created>
  <dcterms:modified xsi:type="dcterms:W3CDTF">2018-03-02T10:25:54Z</dcterms:modified>
</cp:coreProperties>
</file>