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FC94-0A01-4A38-8931-5D2FCFF8E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SOLID principle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575596-E80C-482B-82B3-8F1F8E5FF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한종대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84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12586-83AA-482C-B25A-20A82400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1544918"/>
            <a:ext cx="3489396" cy="4195481"/>
          </a:xfrm>
        </p:spPr>
        <p:txBody>
          <a:bodyPr/>
          <a:lstStyle/>
          <a:p>
            <a:r>
              <a:rPr lang="ko-KR" altLang="en-US" dirty="0"/>
              <a:t>변경 대상은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불변 대상은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8708B-256D-4353-B9F6-83163318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34"/>
            <a:ext cx="8534400" cy="53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BA79-8756-4A49-8653-B064A11A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5FA83-5F22-4DFD-9541-8805D51F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3AAB0C-3305-4662-9993-E1507674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68" y="609601"/>
            <a:ext cx="8784085" cy="561022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CD499EC-C326-4363-BB25-009B886EBFBF}"/>
              </a:ext>
            </a:extLst>
          </p:cNvPr>
          <p:cNvSpPr/>
          <p:nvPr/>
        </p:nvSpPr>
        <p:spPr>
          <a:xfrm>
            <a:off x="5576582" y="2052918"/>
            <a:ext cx="359761" cy="138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86D48E5-7B22-4362-9806-8EB136E82A40}"/>
              </a:ext>
            </a:extLst>
          </p:cNvPr>
          <p:cNvSpPr/>
          <p:nvPr/>
        </p:nvSpPr>
        <p:spPr>
          <a:xfrm>
            <a:off x="5657810" y="4473931"/>
            <a:ext cx="359761" cy="138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9F2B3-14ED-4167-BD1C-594A1419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2D371-46C5-482D-90DB-FCECBF77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149599"/>
            <a:ext cx="8946541" cy="2996557"/>
          </a:xfrm>
        </p:spPr>
        <p:txBody>
          <a:bodyPr>
            <a:normAutofit/>
          </a:bodyPr>
          <a:lstStyle/>
          <a:p>
            <a:r>
              <a:rPr lang="en-US" altLang="ko-KR" dirty="0"/>
              <a:t>OCP</a:t>
            </a:r>
            <a:r>
              <a:rPr lang="ko-KR" altLang="en-US" dirty="0"/>
              <a:t>가 위배되고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요구사항 변경 </a:t>
            </a:r>
            <a:r>
              <a:rPr lang="en-US" altLang="ko-KR" dirty="0"/>
              <a:t>: Progress</a:t>
            </a:r>
            <a:r>
              <a:rPr lang="ko-KR" altLang="en-US" dirty="0"/>
              <a:t>를 파일 말고 음악에 대해서도 진척도를 출력하게 하려면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동적 타입 언어</a:t>
            </a:r>
            <a:r>
              <a:rPr lang="en-US" altLang="ko-KR" dirty="0"/>
              <a:t>, </a:t>
            </a:r>
            <a:r>
              <a:rPr lang="ko-KR" altLang="en-US" dirty="0"/>
              <a:t>정적 언어 타입 언어에 따라 다름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4333B4-580D-41EE-8450-20690A3A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6" y="292780"/>
            <a:ext cx="7396912" cy="2856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4BEDB-25BA-4A75-A158-92F6D3FC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04" y="1424623"/>
            <a:ext cx="4143375" cy="8572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D72ADD-D638-4A80-8A93-B98E8FFF4AD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831771" y="1524458"/>
            <a:ext cx="2811533" cy="32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8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EE59-1667-4264-8907-93EAE9FE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CE6D2-8676-4651-9DAA-33494752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09BD3E-3CE5-43DB-BD67-8FCE1792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0" y="424321"/>
            <a:ext cx="5876925" cy="3057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FC9B73-BAC5-42CD-9AFE-49A71DE9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93" y="943433"/>
            <a:ext cx="5249778" cy="1959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1AC3D8-959F-4BEB-9122-DC898C77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7" y="3707014"/>
            <a:ext cx="7596508" cy="32743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7950FA-412B-40C0-B781-7530751E9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093" y="3102527"/>
            <a:ext cx="6466096" cy="1959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69B86C-C2F5-4C06-AFF7-90C67813A4B5}"/>
              </a:ext>
            </a:extLst>
          </p:cNvPr>
          <p:cNvSpPr/>
          <p:nvPr/>
        </p:nvSpPr>
        <p:spPr>
          <a:xfrm>
            <a:off x="1103312" y="4441371"/>
            <a:ext cx="2612345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064D09-A402-43A1-8395-0C5E150ED5BA}"/>
              </a:ext>
            </a:extLst>
          </p:cNvPr>
          <p:cNvCxnSpPr>
            <a:endCxn id="8" idx="3"/>
          </p:cNvCxnSpPr>
          <p:nvPr/>
        </p:nvCxnSpPr>
        <p:spPr>
          <a:xfrm flipH="1">
            <a:off x="3715657" y="4074289"/>
            <a:ext cx="2997659" cy="59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92E962-4A2C-47FC-A1D1-87AF54A28970}"/>
              </a:ext>
            </a:extLst>
          </p:cNvPr>
          <p:cNvSpPr/>
          <p:nvPr/>
        </p:nvSpPr>
        <p:spPr>
          <a:xfrm>
            <a:off x="8599990" y="578734"/>
            <a:ext cx="1449863" cy="741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불변</a:t>
            </a:r>
          </a:p>
        </p:txBody>
      </p:sp>
    </p:spTree>
    <p:extLst>
      <p:ext uri="{BB962C8B-B14F-4D97-AF65-F5344CB8AC3E}">
        <p14:creationId xmlns:p14="http://schemas.microsoft.com/office/powerpoint/2010/main" val="290695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4280-E1C3-4CC9-801C-A290AE8E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</a:t>
            </a:r>
            <a:r>
              <a:rPr lang="en-US" altLang="ko-KR" dirty="0"/>
              <a:t>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: The </a:t>
            </a:r>
            <a:r>
              <a:rPr lang="en-US" altLang="ko-KR" dirty="0" err="1"/>
              <a:t>Liskov</a:t>
            </a:r>
            <a:r>
              <a:rPr lang="en-US" altLang="ko-KR" dirty="0"/>
              <a:t> Substitution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3E4AF-708E-4271-ACAF-24BD3897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자식 타입은 부모 타입의 정의를 위반해서는 안된다</a:t>
            </a:r>
            <a:endParaRPr lang="en-US" altLang="ko-KR" dirty="0"/>
          </a:p>
          <a:p>
            <a:r>
              <a:rPr lang="ko-KR" altLang="en-US" dirty="0" err="1"/>
              <a:t>리스코프</a:t>
            </a:r>
            <a:r>
              <a:rPr lang="ko-KR" altLang="en-US" dirty="0"/>
              <a:t> 치환 </a:t>
            </a:r>
            <a:r>
              <a:rPr lang="en-US" altLang="ko-KR" dirty="0"/>
              <a:t>: </a:t>
            </a:r>
            <a:r>
              <a:rPr lang="ko-KR" altLang="en-US" dirty="0"/>
              <a:t>자식 타입 클래스는 언제나 부모 타입 클래스로 </a:t>
            </a:r>
            <a:r>
              <a:rPr lang="ko-KR" altLang="en-US" dirty="0" err="1"/>
              <a:t>바꿔끼울</a:t>
            </a:r>
            <a:r>
              <a:rPr lang="ko-KR" altLang="en-US" dirty="0"/>
              <a:t> 수 있어야 한다</a:t>
            </a:r>
            <a:endParaRPr lang="en-US" altLang="ko-KR" dirty="0"/>
          </a:p>
          <a:p>
            <a:r>
              <a:rPr lang="en-US" altLang="ko-KR" dirty="0"/>
              <a:t>Programming in Interface</a:t>
            </a:r>
          </a:p>
          <a:p>
            <a:pPr lvl="1"/>
            <a:r>
              <a:rPr lang="ko-KR" altLang="en-US" dirty="0"/>
              <a:t>구상 타입을 사용하지 말고 언제나 </a:t>
            </a:r>
            <a:r>
              <a:rPr lang="en-US" altLang="ko-KR" dirty="0"/>
              <a:t>(</a:t>
            </a:r>
            <a:r>
              <a:rPr lang="ko-KR" altLang="en-US" dirty="0"/>
              <a:t>가능하다면</a:t>
            </a:r>
            <a:r>
              <a:rPr lang="en-US" altLang="ko-KR" dirty="0"/>
              <a:t>)</a:t>
            </a:r>
            <a:r>
              <a:rPr lang="ko-KR" altLang="en-US" dirty="0"/>
              <a:t>인터페이스를 사용해서 프로그래밍해라</a:t>
            </a:r>
            <a:endParaRPr lang="en-US" altLang="ko-KR" dirty="0"/>
          </a:p>
          <a:p>
            <a:r>
              <a:rPr lang="ko-KR" altLang="en-US" dirty="0"/>
              <a:t>적용방법</a:t>
            </a:r>
            <a:endParaRPr lang="en-US" altLang="ko-KR" dirty="0"/>
          </a:p>
          <a:p>
            <a:pPr lvl="1"/>
            <a:r>
              <a:rPr lang="ko-KR" altLang="en-US" dirty="0"/>
              <a:t>복수의 객체가 같은 일을 한다면 둘을 하나의 클래스로 묶고 이들을 구분할 수 있는 필드 생성 </a:t>
            </a:r>
            <a:r>
              <a:rPr lang="en-US" altLang="ko-KR" dirty="0"/>
              <a:t>ex) </a:t>
            </a:r>
            <a:r>
              <a:rPr lang="ko-KR" altLang="en-US" dirty="0"/>
              <a:t>직사각형</a:t>
            </a:r>
            <a:r>
              <a:rPr lang="en-US" altLang="ko-KR" dirty="0"/>
              <a:t>, </a:t>
            </a:r>
            <a:r>
              <a:rPr lang="ko-KR" altLang="en-US" dirty="0"/>
              <a:t>정사각형</a:t>
            </a:r>
            <a:endParaRPr lang="en-US" altLang="ko-KR" dirty="0"/>
          </a:p>
          <a:p>
            <a:pPr lvl="1"/>
            <a:r>
              <a:rPr lang="ko-KR" altLang="en-US" dirty="0"/>
              <a:t>같은 연산을 약간씩 다르게 한다면 공통 인터페이스를 만들고 이를 구현 </a:t>
            </a:r>
            <a:r>
              <a:rPr lang="en-US" altLang="ko-KR" dirty="0"/>
              <a:t>ex)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두 개체가 공통 연산 외에 약간의 차이를 가진다면</a:t>
            </a:r>
            <a:r>
              <a:rPr lang="en-US" altLang="ko-KR" dirty="0"/>
              <a:t>, </a:t>
            </a:r>
            <a:r>
              <a:rPr lang="ko-KR" altLang="en-US" dirty="0"/>
              <a:t>상속을 통해 구현 </a:t>
            </a:r>
            <a:r>
              <a:rPr lang="en-US" altLang="ko-KR" dirty="0"/>
              <a:t>ex) </a:t>
            </a:r>
            <a:r>
              <a:rPr lang="ko-KR" altLang="en-US" dirty="0"/>
              <a:t>가득 찬 원</a:t>
            </a:r>
            <a:r>
              <a:rPr lang="en-US" altLang="ko-KR" dirty="0"/>
              <a:t>, </a:t>
            </a:r>
            <a:r>
              <a:rPr lang="ko-KR" altLang="en-US" dirty="0"/>
              <a:t>빈 원</a:t>
            </a:r>
          </a:p>
        </p:txBody>
      </p:sp>
    </p:spTree>
    <p:extLst>
      <p:ext uri="{BB962C8B-B14F-4D97-AF65-F5344CB8AC3E}">
        <p14:creationId xmlns:p14="http://schemas.microsoft.com/office/powerpoint/2010/main" val="192309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B67E-0857-4B69-9427-A44398DF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Override </a:t>
            </a:r>
            <a:r>
              <a:rPr lang="ko-KR" altLang="en-US" dirty="0"/>
              <a:t>주의보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DB9C9-DBFC-4634-89A3-60D04FE3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부모클래스의 메소드를 </a:t>
            </a:r>
            <a:r>
              <a:rPr lang="en-US" altLang="ko-KR" dirty="0"/>
              <a:t>Override</a:t>
            </a:r>
            <a:r>
              <a:rPr lang="ko-KR" altLang="en-US" dirty="0"/>
              <a:t>를 이용해 재정의할 때</a:t>
            </a:r>
            <a:r>
              <a:rPr lang="en-US" altLang="ko-KR" dirty="0"/>
              <a:t>, </a:t>
            </a:r>
            <a:r>
              <a:rPr lang="ko-KR" altLang="en-US" dirty="0"/>
              <a:t>그 양상이 완전히 달라진다면</a:t>
            </a:r>
            <a:r>
              <a:rPr lang="en-US" altLang="ko-KR" dirty="0"/>
              <a:t>(LSP</a:t>
            </a:r>
            <a:r>
              <a:rPr lang="ko-KR" altLang="en-US" dirty="0"/>
              <a:t>가 깨질 정도라면</a:t>
            </a:r>
            <a:r>
              <a:rPr lang="en-US" altLang="ko-KR" dirty="0"/>
              <a:t>):</a:t>
            </a:r>
          </a:p>
          <a:p>
            <a:pPr lvl="1"/>
            <a:r>
              <a:rPr lang="ko-KR" altLang="en-US" dirty="0"/>
              <a:t>인터페이스를 이용해야 했거나</a:t>
            </a:r>
            <a:endParaRPr lang="en-US" altLang="ko-KR" dirty="0"/>
          </a:p>
          <a:p>
            <a:pPr lvl="1"/>
            <a:r>
              <a:rPr lang="ko-KR" altLang="en-US" dirty="0"/>
              <a:t>사실은 부모</a:t>
            </a:r>
            <a:r>
              <a:rPr lang="en-US" altLang="ko-KR" dirty="0"/>
              <a:t>-</a:t>
            </a:r>
            <a:r>
              <a:rPr lang="ko-KR" altLang="en-US" dirty="0"/>
              <a:t>자식 사이가 아니었거나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1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E80945-33C9-4254-B1AA-1060D55E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7" y="1228285"/>
            <a:ext cx="4610100" cy="1809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9DA547-A380-4A6A-9BFE-861B3750B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4" y="317953"/>
            <a:ext cx="4410075" cy="46863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B60A5C2-1D11-44DA-A4FE-59541026F488}"/>
              </a:ext>
            </a:extLst>
          </p:cNvPr>
          <p:cNvSpPr/>
          <p:nvPr/>
        </p:nvSpPr>
        <p:spPr>
          <a:xfrm>
            <a:off x="4903107" y="1494971"/>
            <a:ext cx="380093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F2DFC5-5129-4283-9BEA-1F1FBF80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326" y="3372871"/>
            <a:ext cx="2695575" cy="11906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DB380EF-6284-47AE-8157-E6405DCCC294}"/>
              </a:ext>
            </a:extLst>
          </p:cNvPr>
          <p:cNvSpPr/>
          <p:nvPr/>
        </p:nvSpPr>
        <p:spPr>
          <a:xfrm>
            <a:off x="4064000" y="3265714"/>
            <a:ext cx="957943" cy="97245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50C1E-6BCB-4A3F-B5EB-9BFF0044C9E2}"/>
              </a:ext>
            </a:extLst>
          </p:cNvPr>
          <p:cNvSpPr txBox="1"/>
          <p:nvPr/>
        </p:nvSpPr>
        <p:spPr>
          <a:xfrm>
            <a:off x="4064000" y="4328932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F7460A-AADE-479B-86D3-A13E7D45DC71}"/>
              </a:ext>
            </a:extLst>
          </p:cNvPr>
          <p:cNvSpPr/>
          <p:nvPr/>
        </p:nvSpPr>
        <p:spPr>
          <a:xfrm>
            <a:off x="1039936" y="0"/>
            <a:ext cx="1900034" cy="11906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좋은 예</a:t>
            </a:r>
          </a:p>
        </p:txBody>
      </p:sp>
    </p:spTree>
    <p:extLst>
      <p:ext uri="{BB962C8B-B14F-4D97-AF65-F5344CB8AC3E}">
        <p14:creationId xmlns:p14="http://schemas.microsoft.com/office/powerpoint/2010/main" val="189628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066398-8D96-4863-97B7-E8454F8F974B}"/>
              </a:ext>
            </a:extLst>
          </p:cNvPr>
          <p:cNvSpPr/>
          <p:nvPr/>
        </p:nvSpPr>
        <p:spPr>
          <a:xfrm>
            <a:off x="1039936" y="0"/>
            <a:ext cx="1900034" cy="11906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나쁜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F3DDAA-DDFA-4D78-B375-CE16FD2A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0" y="1823583"/>
            <a:ext cx="3476625" cy="3762375"/>
          </a:xfrm>
          <a:prstGeom prst="rect">
            <a:avLst/>
          </a:prstGeom>
        </p:spPr>
      </p:pic>
      <p:pic>
        <p:nvPicPr>
          <p:cNvPr id="2050" name="Picture 2" descr="SquareRect">
            <a:extLst>
              <a:ext uri="{FF2B5EF4-FFF2-40B4-BE49-F238E27FC236}">
                <a16:creationId xmlns:a16="http://schemas.microsoft.com/office/drawing/2014/main" id="{9108AAAD-B93E-4BBD-8655-7A3DBEF1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36" y="2471282"/>
            <a:ext cx="16954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229C0-E08D-423A-83E4-1145EE13C570}"/>
              </a:ext>
            </a:extLst>
          </p:cNvPr>
          <p:cNvSpPr txBox="1"/>
          <p:nvPr/>
        </p:nvSpPr>
        <p:spPr>
          <a:xfrm>
            <a:off x="3996273" y="5216626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IS-A</a:t>
            </a:r>
            <a:r>
              <a:rPr lang="ko-KR" altLang="en-US" dirty="0"/>
              <a:t> 관계인가 </a:t>
            </a:r>
            <a:r>
              <a:rPr lang="en-US" altLang="ko-KR" dirty="0"/>
              <a:t>? </a:t>
            </a:r>
            <a:r>
              <a:rPr lang="en-US" altLang="ko-KR" b="1" dirty="0"/>
              <a:t>Yes!...but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AB91C5-8EE9-481C-8712-EF975EF01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274" y="2695119"/>
            <a:ext cx="3590925" cy="2019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C36D62-120A-49B2-A55C-9E02212E7228}"/>
              </a:ext>
            </a:extLst>
          </p:cNvPr>
          <p:cNvSpPr/>
          <p:nvPr/>
        </p:nvSpPr>
        <p:spPr>
          <a:xfrm>
            <a:off x="3996273" y="5679661"/>
            <a:ext cx="6064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NanumGothic"/>
              </a:rPr>
              <a:t>IS-A</a:t>
            </a:r>
            <a:r>
              <a:rPr lang="ko-KR" altLang="en-US" dirty="0">
                <a:latin typeface="NanumGothic"/>
              </a:rPr>
              <a:t>관계가 성립한다고 프로그램에서 까지 그런 것은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29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066398-8D96-4863-97B7-E8454F8F974B}"/>
              </a:ext>
            </a:extLst>
          </p:cNvPr>
          <p:cNvSpPr/>
          <p:nvPr/>
        </p:nvSpPr>
        <p:spPr>
          <a:xfrm>
            <a:off x="1039936" y="0"/>
            <a:ext cx="1900034" cy="11906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나쁜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F3DDAA-DDFA-4D78-B375-CE16FD2A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0" y="1190625"/>
            <a:ext cx="3476625" cy="3762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AB91C5-8EE9-481C-8712-EF975EF01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26" y="985958"/>
            <a:ext cx="3590925" cy="20193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7CC032-F1FA-44E1-A955-CFF726CB0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71" y="3748086"/>
            <a:ext cx="3743325" cy="2409825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022F009-3F32-49E4-B343-CB2C953D88C1}"/>
              </a:ext>
            </a:extLst>
          </p:cNvPr>
          <p:cNvCxnSpPr/>
          <p:nvPr/>
        </p:nvCxnSpPr>
        <p:spPr>
          <a:xfrm>
            <a:off x="3855626" y="3599543"/>
            <a:ext cx="2008145" cy="1353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238986F-E872-41FC-9797-6BCABF36AADC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16200000" flipH="1">
            <a:off x="6321847" y="2334499"/>
            <a:ext cx="742828" cy="2084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164D25-EEF0-40C3-8E0F-40799A60D23B}"/>
              </a:ext>
            </a:extLst>
          </p:cNvPr>
          <p:cNvSpPr txBox="1"/>
          <p:nvPr/>
        </p:nvSpPr>
        <p:spPr>
          <a:xfrm>
            <a:off x="8715737" y="2326511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어떻게 고쳐야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74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F1225-CA38-48C1-A0B5-2108C1C5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</a:t>
            </a:r>
            <a:r>
              <a:rPr lang="en-US" altLang="ko-KR" dirty="0"/>
              <a:t>SP (</a:t>
            </a:r>
            <a:r>
              <a:rPr lang="ko-KR" altLang="en-US" dirty="0"/>
              <a:t>인터페이스 분리의 원칙</a:t>
            </a:r>
            <a:r>
              <a:rPr lang="en-US" altLang="ko-KR" dirty="0"/>
              <a:t>: Interface Segregation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6E1C1-B2B1-48D7-B2FC-2D32BC2C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자신이 사용하지 않을 인터페이스는 구현하지 말아라</a:t>
            </a:r>
            <a:endParaRPr lang="en-US" altLang="ko-KR" dirty="0"/>
          </a:p>
          <a:p>
            <a:pPr lvl="1"/>
            <a:r>
              <a:rPr lang="ko-KR" altLang="en-US" dirty="0"/>
              <a:t>응집성과 연관</a:t>
            </a:r>
            <a:endParaRPr lang="en-US" altLang="ko-KR" dirty="0"/>
          </a:p>
          <a:p>
            <a:pPr lvl="1"/>
            <a:r>
              <a:rPr lang="ko-KR" altLang="en-US" dirty="0"/>
              <a:t>개수가 아니라 크기 이야기</a:t>
            </a:r>
            <a:endParaRPr lang="en-US" altLang="ko-KR" dirty="0"/>
          </a:p>
          <a:p>
            <a:r>
              <a:rPr lang="ko-KR" altLang="en-US" dirty="0"/>
              <a:t>하나의 일반적인 인터페이스보다는</a:t>
            </a:r>
            <a:r>
              <a:rPr lang="en-US" altLang="ko-KR" dirty="0"/>
              <a:t>, </a:t>
            </a:r>
            <a:r>
              <a:rPr lang="ko-KR" altLang="en-US" dirty="0"/>
              <a:t>여러 개의 구체적인 인터페이스가 낫다</a:t>
            </a:r>
            <a:endParaRPr lang="en-US" altLang="ko-KR" dirty="0"/>
          </a:p>
          <a:p>
            <a:pPr lvl="1"/>
            <a:r>
              <a:rPr lang="ko-KR" altLang="en-US" dirty="0"/>
              <a:t>인터페이스의 단일 책임 이야기</a:t>
            </a:r>
            <a:endParaRPr lang="en-US" altLang="ko-KR" dirty="0"/>
          </a:p>
          <a:p>
            <a:pPr lvl="1"/>
            <a:r>
              <a:rPr lang="en-US" altLang="ko-KR" dirty="0"/>
              <a:t>Animal </a:t>
            </a:r>
            <a:r>
              <a:rPr lang="ko-KR" altLang="en-US" dirty="0"/>
              <a:t>인터페이스보다는 </a:t>
            </a:r>
            <a:r>
              <a:rPr lang="en-US" altLang="ko-KR" dirty="0" err="1"/>
              <a:t>Barkable</a:t>
            </a:r>
            <a:r>
              <a:rPr lang="en-US" altLang="ko-KR" dirty="0"/>
              <a:t>, Walkable, Eatable </a:t>
            </a:r>
            <a:r>
              <a:rPr lang="ko-KR" altLang="en-US" dirty="0"/>
              <a:t>인터페이스가 낫다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1C555A-9EFC-4D0F-BA08-8B3EB3A2E1F3}"/>
              </a:ext>
            </a:extLst>
          </p:cNvPr>
          <p:cNvSpPr/>
          <p:nvPr/>
        </p:nvSpPr>
        <p:spPr>
          <a:xfrm>
            <a:off x="1817225" y="5004753"/>
            <a:ext cx="1539433" cy="55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Racing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E7164E-7A82-471B-BDF8-1DD66D05D88B}"/>
              </a:ext>
            </a:extLst>
          </p:cNvPr>
          <p:cNvSpPr/>
          <p:nvPr/>
        </p:nvSpPr>
        <p:spPr>
          <a:xfrm>
            <a:off x="1817225" y="5653565"/>
            <a:ext cx="1539433" cy="55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Cooking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A02504-2D53-4440-8B92-77D6CEA0E73C}"/>
              </a:ext>
            </a:extLst>
          </p:cNvPr>
          <p:cNvSpPr/>
          <p:nvPr/>
        </p:nvSpPr>
        <p:spPr>
          <a:xfrm>
            <a:off x="1817225" y="6306905"/>
            <a:ext cx="1539433" cy="55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Watching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D9B23-1C01-4612-BCE1-6239EF934B1A}"/>
              </a:ext>
            </a:extLst>
          </p:cNvPr>
          <p:cNvSpPr/>
          <p:nvPr/>
        </p:nvSpPr>
        <p:spPr>
          <a:xfrm>
            <a:off x="7037408" y="5216640"/>
            <a:ext cx="2314937" cy="1124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Dog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C70F26-F590-4860-AD76-7EE568A1DD93}"/>
              </a:ext>
            </a:extLst>
          </p:cNvPr>
          <p:cNvSpPr/>
          <p:nvPr/>
        </p:nvSpPr>
        <p:spPr>
          <a:xfrm>
            <a:off x="4427900" y="5004753"/>
            <a:ext cx="1538265" cy="42377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Walkable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32C0DA-3DDD-4DE2-ABE9-4B1B200CC6FF}"/>
              </a:ext>
            </a:extLst>
          </p:cNvPr>
          <p:cNvSpPr/>
          <p:nvPr/>
        </p:nvSpPr>
        <p:spPr>
          <a:xfrm>
            <a:off x="4427900" y="5653565"/>
            <a:ext cx="1538265" cy="42377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Eatable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E4E75F-70FF-40BF-8B16-CFEC131287B9}"/>
              </a:ext>
            </a:extLst>
          </p:cNvPr>
          <p:cNvSpPr/>
          <p:nvPr/>
        </p:nvSpPr>
        <p:spPr>
          <a:xfrm>
            <a:off x="4429414" y="6341622"/>
            <a:ext cx="1538265" cy="42377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Barkable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59953A-768C-4E66-902A-8318B8518BA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356658" y="5216640"/>
            <a:ext cx="1071242" cy="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F5B212-085B-4CDC-8824-C438115ADCA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356658" y="5865452"/>
            <a:ext cx="1071242" cy="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1F26C0-E477-43A5-A560-E7B0A717C89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3356658" y="6553509"/>
            <a:ext cx="1072756" cy="2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449AA34-19DA-490A-9478-6399315A10C8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>
            <a:off x="5966166" y="5216641"/>
            <a:ext cx="1071243" cy="5624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AA8EA6A-298B-497A-97B5-2FA3C8E079D4}"/>
              </a:ext>
            </a:extLst>
          </p:cNvPr>
          <p:cNvCxnSpPr/>
          <p:nvPr/>
        </p:nvCxnSpPr>
        <p:spPr>
          <a:xfrm rot="10800000" flipV="1">
            <a:off x="5966164" y="5796094"/>
            <a:ext cx="1069730" cy="29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65A1A72-4074-4D81-BADB-D58173DE584D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rot="10800000" flipV="1">
            <a:off x="5967680" y="5779131"/>
            <a:ext cx="1069729" cy="774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9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CA86-80F8-4DBE-BFE0-5D52232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설계는 잘 하고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A7DEC-AAFF-4365-843E-A6E971A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설계 문서대로 개발해보면 굉장히 힘들 겁니다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좋은 설계를 만드는 데는 경험이 많이 필요하거든요</a:t>
            </a:r>
            <a:endParaRPr lang="en-US" altLang="ko-KR" dirty="0"/>
          </a:p>
          <a:p>
            <a:r>
              <a:rPr lang="ko-KR" altLang="en-US" dirty="0"/>
              <a:t>＇좋은 </a:t>
            </a:r>
            <a:r>
              <a:rPr lang="ko-KR" altLang="en-US" dirty="0" err="1"/>
              <a:t>설계＇를</a:t>
            </a:r>
            <a:r>
              <a:rPr lang="ko-KR" altLang="en-US" dirty="0"/>
              <a:t> 만드는 방법이 있나요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독립성 </a:t>
            </a:r>
            <a:r>
              <a:rPr lang="en-US" altLang="ko-KR" dirty="0"/>
              <a:t>– </a:t>
            </a:r>
            <a:r>
              <a:rPr lang="ko-KR" altLang="en-US" dirty="0" err="1"/>
              <a:t>응집성</a:t>
            </a:r>
            <a:r>
              <a:rPr lang="en-US" altLang="ko-KR" dirty="0"/>
              <a:t> – </a:t>
            </a:r>
            <a:r>
              <a:rPr lang="ko-KR" altLang="en-US" dirty="0"/>
              <a:t>결합도 </a:t>
            </a:r>
            <a:endParaRPr lang="en-US" altLang="ko-KR" dirty="0"/>
          </a:p>
          <a:p>
            <a:pPr lvl="1"/>
            <a:r>
              <a:rPr lang="ko-KR" altLang="en-US" dirty="0"/>
              <a:t>어떻게 하면 </a:t>
            </a:r>
            <a:r>
              <a:rPr lang="ko-KR" altLang="en-US" dirty="0" err="1"/>
              <a:t>응집성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결합도를 좋게 만들 수 있을까요</a:t>
            </a:r>
            <a:endParaRPr lang="en-US" altLang="ko-KR" dirty="0"/>
          </a:p>
          <a:p>
            <a:r>
              <a:rPr lang="ko-KR" altLang="en-US" dirty="0"/>
              <a:t>디자인 패턴</a:t>
            </a:r>
            <a:r>
              <a:rPr lang="en-US" altLang="ko-KR" dirty="0"/>
              <a:t>, </a:t>
            </a:r>
            <a:r>
              <a:rPr lang="ko-KR" altLang="en-US" dirty="0"/>
              <a:t>엔터프라이즈 아키텍처</a:t>
            </a:r>
            <a:r>
              <a:rPr lang="en-US" altLang="ko-KR" dirty="0"/>
              <a:t>, 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6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EC3C9-BC14-4B20-A097-DB71AB8A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</a:t>
            </a:r>
            <a:r>
              <a:rPr lang="en-US" altLang="ko-KR" dirty="0"/>
              <a:t>SP (</a:t>
            </a:r>
            <a:r>
              <a:rPr lang="ko-KR" altLang="en-US" dirty="0"/>
              <a:t>인터페이스 분리의 원칙</a:t>
            </a:r>
            <a:r>
              <a:rPr lang="en-US" altLang="ko-KR" dirty="0"/>
              <a:t>: Interface Segregation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086C6-270B-44F0-8D9C-ABD12E24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적용 방법</a:t>
            </a:r>
            <a:endParaRPr lang="en-US" altLang="ko-KR" dirty="0"/>
          </a:p>
          <a:p>
            <a:pPr lvl="1"/>
            <a:r>
              <a:rPr lang="ko-KR" altLang="en-US" dirty="0"/>
              <a:t>클래스 상속을 통한 인터페이스 분리 </a:t>
            </a:r>
            <a:endParaRPr lang="en-US" altLang="ko-KR" dirty="0"/>
          </a:p>
          <a:p>
            <a:pPr lvl="1"/>
            <a:r>
              <a:rPr lang="ko-KR" altLang="en-US" dirty="0"/>
              <a:t>상속 대신 위임을 사용</a:t>
            </a:r>
            <a:endParaRPr lang="en-US" altLang="ko-KR" dirty="0"/>
          </a:p>
          <a:p>
            <a:pPr lvl="2"/>
            <a:r>
              <a:rPr lang="ko-KR" altLang="en-US" dirty="0" err="1"/>
              <a:t>퍼사드</a:t>
            </a:r>
            <a:r>
              <a:rPr lang="ko-KR" altLang="en-US" dirty="0"/>
              <a:t> 패턴</a:t>
            </a:r>
            <a:r>
              <a:rPr lang="en-US" altLang="ko-KR" dirty="0"/>
              <a:t>Façade Pattern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32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ugeInterface">
            <a:extLst>
              <a:ext uri="{FF2B5EF4-FFF2-40B4-BE49-F238E27FC236}">
                <a16:creationId xmlns:a16="http://schemas.microsoft.com/office/drawing/2014/main" id="{2D2213B7-B276-489E-B990-5215A47A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9" y="666750"/>
            <a:ext cx="2538412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842594-4D2E-4083-9A65-8F5EEDD3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459" y="666750"/>
            <a:ext cx="6986561" cy="4195481"/>
          </a:xfrm>
        </p:spPr>
        <p:txBody>
          <a:bodyPr/>
          <a:lstStyle/>
          <a:p>
            <a:r>
              <a:rPr lang="en-US" altLang="ko-KR" dirty="0"/>
              <a:t>1. Bus/Taxi</a:t>
            </a:r>
            <a:r>
              <a:rPr lang="ko-KR" altLang="en-US" dirty="0"/>
              <a:t> 같은 클래스를 통짜로 작성하여 </a:t>
            </a:r>
            <a:r>
              <a:rPr lang="en-US" altLang="ko-KR" dirty="0"/>
              <a:t>Vehicle</a:t>
            </a:r>
            <a:r>
              <a:rPr lang="ko-KR" altLang="en-US" dirty="0"/>
              <a:t>의 모든 메소드 구현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SpeedControl</a:t>
            </a:r>
            <a:r>
              <a:rPr lang="en-US" altLang="ko-KR" dirty="0"/>
              <a:t>, </a:t>
            </a:r>
            <a:r>
              <a:rPr lang="en-US" altLang="ko-KR" dirty="0" err="1"/>
              <a:t>CarAudio</a:t>
            </a:r>
            <a:r>
              <a:rPr lang="ko-KR" altLang="en-US" dirty="0"/>
              <a:t>같은 작은 클래스를 이용해 </a:t>
            </a:r>
            <a:r>
              <a:rPr lang="en-US" altLang="ko-KR" dirty="0"/>
              <a:t>Vehicle</a:t>
            </a:r>
            <a:r>
              <a:rPr lang="ko-KR" altLang="en-US" dirty="0"/>
              <a:t>의 책임을 분할 </a:t>
            </a:r>
          </a:p>
        </p:txBody>
      </p:sp>
      <p:pic>
        <p:nvPicPr>
          <p:cNvPr id="3076" name="Picture 4" descr="specializedImplementationInterface">
            <a:extLst>
              <a:ext uri="{FF2B5EF4-FFF2-40B4-BE49-F238E27FC236}">
                <a16:creationId xmlns:a16="http://schemas.microsoft.com/office/drawing/2014/main" id="{CA1FB3C4-18BF-437D-B853-92342BA9C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62" y="2257425"/>
            <a:ext cx="5715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5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ugeInterface">
            <a:extLst>
              <a:ext uri="{FF2B5EF4-FFF2-40B4-BE49-F238E27FC236}">
                <a16:creationId xmlns:a16="http://schemas.microsoft.com/office/drawing/2014/main" id="{2D2213B7-B276-489E-B990-5215A47A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9" y="666750"/>
            <a:ext cx="2538412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842594-4D2E-4083-9A65-8F5EEDD3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459" y="666749"/>
            <a:ext cx="6986561" cy="552449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더 나은 방법</a:t>
            </a:r>
            <a:r>
              <a:rPr lang="en-US" altLang="ko-KR" dirty="0"/>
              <a:t>: vehicle</a:t>
            </a:r>
            <a:r>
              <a:rPr lang="ko-KR" altLang="en-US" dirty="0"/>
              <a:t>을 더 작은 인터페이스로 분할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이미 </a:t>
            </a:r>
            <a:r>
              <a:rPr lang="en-US" altLang="ko-KR" dirty="0"/>
              <a:t>Vehicle</a:t>
            </a:r>
            <a:r>
              <a:rPr lang="ko-KR" altLang="en-US" dirty="0"/>
              <a:t>에 의존하고 있는 다른 클라이언트들은</a:t>
            </a:r>
            <a:r>
              <a:rPr lang="en-US" altLang="ko-KR" dirty="0"/>
              <a:t>?</a:t>
            </a:r>
          </a:p>
        </p:txBody>
      </p:sp>
      <p:pic>
        <p:nvPicPr>
          <p:cNvPr id="5122" name="Picture 2" descr="carUsingInterface">
            <a:extLst>
              <a:ext uri="{FF2B5EF4-FFF2-40B4-BE49-F238E27FC236}">
                <a16:creationId xmlns:a16="http://schemas.microsoft.com/office/drawing/2014/main" id="{8CAF5172-37F0-4184-9CA2-521FA3B0E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39" y="1167719"/>
            <a:ext cx="5715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483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neInterfaceManyClients">
            <a:extLst>
              <a:ext uri="{FF2B5EF4-FFF2-40B4-BE49-F238E27FC236}">
                <a16:creationId xmlns:a16="http://schemas.microsoft.com/office/drawing/2014/main" id="{954E55AE-FA41-444E-8A59-05383065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1"/>
            <a:ext cx="5715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gregatedInterfaces">
            <a:extLst>
              <a:ext uri="{FF2B5EF4-FFF2-40B4-BE49-F238E27FC236}">
                <a16:creationId xmlns:a16="http://schemas.microsoft.com/office/drawing/2014/main" id="{37978C8B-1318-4DF6-8A16-C3310850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57" y="2583996"/>
            <a:ext cx="5715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EE81543-ACE9-4475-A840-738CF902D900}"/>
              </a:ext>
            </a:extLst>
          </p:cNvPr>
          <p:cNvSpPr/>
          <p:nvPr/>
        </p:nvSpPr>
        <p:spPr>
          <a:xfrm>
            <a:off x="812800" y="4517571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Helvetica Neue"/>
              </a:rPr>
              <a:t>The interface-segregation principle (ISP) states that no client should be forced to depend on methods it does not use.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41A88-B907-43C7-990F-BB927D2FBC41}"/>
              </a:ext>
            </a:extLst>
          </p:cNvPr>
          <p:cNvSpPr txBox="1"/>
          <p:nvPr/>
        </p:nvSpPr>
        <p:spPr>
          <a:xfrm>
            <a:off x="909898" y="5602068"/>
            <a:ext cx="437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ParkingLot</a:t>
            </a:r>
            <a:r>
              <a:rPr lang="en-US" altLang="ko-KR" dirty="0"/>
              <a:t> </a:t>
            </a:r>
            <a:r>
              <a:rPr lang="ko-KR" altLang="en-US" dirty="0"/>
              <a:t>클래스가 </a:t>
            </a:r>
            <a:r>
              <a:rPr lang="en-US" altLang="ko-KR" dirty="0" err="1"/>
              <a:t>ejectCD</a:t>
            </a:r>
            <a:r>
              <a:rPr lang="en-US" altLang="ko-KR" dirty="0"/>
              <a:t> </a:t>
            </a:r>
            <a:r>
              <a:rPr lang="ko-KR" altLang="en-US" dirty="0"/>
              <a:t>메소드를 호출할 일이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28E5107-4AF8-43D4-9E5F-D2BAE5B1ABE1}"/>
              </a:ext>
            </a:extLst>
          </p:cNvPr>
          <p:cNvCxnSpPr>
            <a:endCxn id="6150" idx="0"/>
          </p:cNvCxnSpPr>
          <p:nvPr/>
        </p:nvCxnSpPr>
        <p:spPr>
          <a:xfrm>
            <a:off x="6096000" y="1678329"/>
            <a:ext cx="3004457" cy="905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206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86DFC-754B-4D8A-BBCB-26EC3399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28" y="1480456"/>
            <a:ext cx="5167085" cy="4767943"/>
          </a:xfrm>
        </p:spPr>
        <p:txBody>
          <a:bodyPr/>
          <a:lstStyle/>
          <a:p>
            <a:r>
              <a:rPr lang="en-US" altLang="ko-KR" dirty="0" err="1"/>
              <a:t>SimpleTableDemo</a:t>
            </a:r>
            <a:r>
              <a:rPr lang="ko-KR" altLang="en-US" dirty="0"/>
              <a:t>를 사용해 전체 기능 공개 가능</a:t>
            </a:r>
            <a:endParaRPr lang="en-US" altLang="ko-KR" dirty="0"/>
          </a:p>
          <a:p>
            <a:r>
              <a:rPr lang="ko-KR" altLang="en-US" dirty="0" err="1"/>
              <a:t>이벤트핸들러에게는</a:t>
            </a:r>
            <a:r>
              <a:rPr lang="ko-KR" altLang="en-US" dirty="0"/>
              <a:t> </a:t>
            </a:r>
            <a:r>
              <a:rPr lang="en-US" altLang="ko-KR" dirty="0" err="1"/>
              <a:t>TableModelListner</a:t>
            </a:r>
            <a:r>
              <a:rPr lang="en-US" altLang="ko-KR" dirty="0"/>
              <a:t> </a:t>
            </a:r>
            <a:r>
              <a:rPr lang="ko-KR" altLang="en-US" dirty="0"/>
              <a:t>인터페이스만으로 필요한 메소드 노출</a:t>
            </a:r>
            <a:r>
              <a:rPr lang="en-US" altLang="ko-KR" dirty="0"/>
              <a:t>(</a:t>
            </a:r>
            <a:r>
              <a:rPr lang="en-US" altLang="ko-KR" dirty="0" err="1"/>
              <a:t>tableChanged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D2C62-C283-41C7-B556-60B36DF4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00150"/>
            <a:ext cx="5715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3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589A8-D49D-42AA-9359-60C6E664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</a:t>
            </a:r>
            <a:r>
              <a:rPr lang="en-US" altLang="ko-KR" dirty="0"/>
              <a:t>IP (</a:t>
            </a:r>
            <a:r>
              <a:rPr lang="ko-KR" altLang="en-US" dirty="0"/>
              <a:t>의존성역전의 원칙</a:t>
            </a:r>
            <a:r>
              <a:rPr lang="en-US" altLang="ko-KR" dirty="0"/>
              <a:t>: Dependency Inversion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02583-64EF-48AA-92F5-DA583C85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할리우드 원칙</a:t>
            </a:r>
            <a:r>
              <a:rPr lang="en-US" altLang="ko-KR" dirty="0"/>
              <a:t>, Inversion of Control, Dependency Injection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r>
              <a:rPr lang="en-US" altLang="ko-KR" dirty="0"/>
              <a:t>Caller</a:t>
            </a:r>
            <a:r>
              <a:rPr lang="ko-KR" altLang="en-US" dirty="0"/>
              <a:t>가 </a:t>
            </a:r>
            <a:r>
              <a:rPr lang="en-US" altLang="ko-KR" dirty="0" err="1"/>
              <a:t>Callee</a:t>
            </a:r>
            <a:r>
              <a:rPr lang="ko-KR" altLang="en-US" dirty="0"/>
              <a:t>에 의존해야 할까</a:t>
            </a:r>
            <a:r>
              <a:rPr lang="en-US" altLang="ko-KR" dirty="0"/>
              <a:t>, </a:t>
            </a:r>
            <a:r>
              <a:rPr lang="en-US" altLang="ko-KR" dirty="0" err="1"/>
              <a:t>Callee</a:t>
            </a:r>
            <a:r>
              <a:rPr lang="ko-KR" altLang="en-US" dirty="0"/>
              <a:t>가 </a:t>
            </a:r>
            <a:r>
              <a:rPr lang="en-US" altLang="ko-KR" dirty="0"/>
              <a:t>Caller</a:t>
            </a:r>
            <a:r>
              <a:rPr lang="ko-KR" altLang="en-US" dirty="0"/>
              <a:t>에 의존해야 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비유 </a:t>
            </a:r>
            <a:r>
              <a:rPr lang="en-US" altLang="ko-KR" dirty="0"/>
              <a:t>: </a:t>
            </a:r>
            <a:r>
              <a:rPr lang="ko-KR" altLang="en-US" dirty="0"/>
              <a:t>할리우드 배우</a:t>
            </a:r>
            <a:r>
              <a:rPr lang="en-US" altLang="ko-KR" dirty="0"/>
              <a:t>(</a:t>
            </a:r>
            <a:r>
              <a:rPr lang="en-US" altLang="ko-KR" dirty="0" err="1"/>
              <a:t>Callee</a:t>
            </a:r>
            <a:r>
              <a:rPr lang="en-US" altLang="ko-KR" dirty="0"/>
              <a:t>)</a:t>
            </a:r>
            <a:r>
              <a:rPr lang="ko-KR" altLang="en-US" dirty="0"/>
              <a:t>와 캐스팅 디렉터</a:t>
            </a:r>
            <a:r>
              <a:rPr lang="en-US" altLang="ko-KR" dirty="0"/>
              <a:t>(Caller)</a:t>
            </a:r>
            <a:r>
              <a:rPr lang="ko-KR" altLang="en-US" dirty="0"/>
              <a:t>가 </a:t>
            </a:r>
            <a:r>
              <a:rPr lang="ko-KR" altLang="en-US" dirty="0" err="1"/>
              <a:t>있을때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/>
              <a:t>디렉터가 교체되면 배우가 변경되어야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배우가 바뀌면 디렉터가 교체되어야 하는가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하위 모듈이 상위 모듈의 변경을 요구해서는 안 되지만 구현하다 보면 자주 발생하는 일</a:t>
            </a:r>
            <a:endParaRPr lang="en-US" altLang="ko-KR" dirty="0"/>
          </a:p>
          <a:p>
            <a:pPr lvl="1"/>
            <a:r>
              <a:rPr lang="en-US" altLang="ko-KR" dirty="0"/>
              <a:t>Ex) Audio </a:t>
            </a:r>
            <a:r>
              <a:rPr lang="ko-KR" altLang="en-US" dirty="0"/>
              <a:t>모듈이 </a:t>
            </a:r>
            <a:r>
              <a:rPr lang="en-US" altLang="ko-KR" dirty="0"/>
              <a:t>Speaker </a:t>
            </a:r>
            <a:r>
              <a:rPr lang="ko-KR" altLang="en-US" dirty="0"/>
              <a:t>모듈의 </a:t>
            </a:r>
            <a:r>
              <a:rPr lang="en-US" altLang="ko-KR" dirty="0"/>
              <a:t>speak() </a:t>
            </a:r>
            <a:r>
              <a:rPr lang="ko-KR" altLang="en-US" dirty="0"/>
              <a:t>메소드를 사용하고 있었는데</a:t>
            </a:r>
            <a:r>
              <a:rPr lang="en-US" altLang="ko-KR" dirty="0"/>
              <a:t>, Speaker </a:t>
            </a:r>
            <a:r>
              <a:rPr lang="ko-KR" altLang="en-US" dirty="0"/>
              <a:t>모듈이 </a:t>
            </a:r>
            <a:r>
              <a:rPr lang="en-US" altLang="ko-KR" dirty="0"/>
              <a:t>Headphone </a:t>
            </a:r>
            <a:r>
              <a:rPr lang="ko-KR" altLang="en-US" dirty="0"/>
              <a:t>모듈로 바뀌려면 </a:t>
            </a:r>
            <a:r>
              <a:rPr lang="en-US" altLang="ko-KR" dirty="0"/>
              <a:t>-&gt; Audio</a:t>
            </a:r>
            <a:r>
              <a:rPr lang="ko-KR" altLang="en-US" dirty="0"/>
              <a:t>의 변경 발생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D4B7AB-35BB-4825-9E21-252FB82E2D41}"/>
              </a:ext>
            </a:extLst>
          </p:cNvPr>
          <p:cNvSpPr/>
          <p:nvPr/>
        </p:nvSpPr>
        <p:spPr>
          <a:xfrm>
            <a:off x="7511771" y="3592676"/>
            <a:ext cx="3119315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"Don't call us, we'll call you"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375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17923F-C54E-4659-A297-0824F23CA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73" y="688295"/>
            <a:ext cx="6649082" cy="584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E16B6A-1DAB-419C-96C7-3A2F7BB3DDCE}"/>
              </a:ext>
            </a:extLst>
          </p:cNvPr>
          <p:cNvSpPr txBox="1"/>
          <p:nvPr/>
        </p:nvSpPr>
        <p:spPr>
          <a:xfrm>
            <a:off x="7373257" y="1596571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PDFBook</a:t>
            </a:r>
            <a:r>
              <a:rPr lang="en-US" altLang="ko-KR" dirty="0"/>
              <a:t>-&gt;read() </a:t>
            </a:r>
            <a:r>
              <a:rPr lang="ko-KR" altLang="en-US" dirty="0"/>
              <a:t>메소드가 변경된다면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170" name="Picture 2" descr="pdfreader-pdfbook">
            <a:extLst>
              <a:ext uri="{FF2B5EF4-FFF2-40B4-BE49-F238E27FC236}">
                <a16:creationId xmlns:a16="http://schemas.microsoft.com/office/drawing/2014/main" id="{6A212F41-583C-4B5D-B963-3E602E60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92338"/>
            <a:ext cx="571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50392F1-BB1C-4C59-8CCD-B8948648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" y="303099"/>
            <a:ext cx="7040864" cy="6251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00B76-38B6-49E8-ABD1-B11EB9840EA9}"/>
              </a:ext>
            </a:extLst>
          </p:cNvPr>
          <p:cNvSpPr txBox="1"/>
          <p:nvPr/>
        </p:nvSpPr>
        <p:spPr>
          <a:xfrm>
            <a:off x="5036457" y="740229"/>
            <a:ext cx="288834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추상화 계층 삽입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CB7D1E-DCA3-44CD-B6CA-E84F5059986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627086" y="740229"/>
            <a:ext cx="240937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961A9C-C72B-4A99-A1EF-7B0AEC9318F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14057" y="1109561"/>
            <a:ext cx="2866572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ebookreader-ebookinterface-pdfbook">
            <a:extLst>
              <a:ext uri="{FF2B5EF4-FFF2-40B4-BE49-F238E27FC236}">
                <a16:creationId xmlns:a16="http://schemas.microsoft.com/office/drawing/2014/main" id="{D622618F-2B17-4B46-9F77-684EC3BE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43" y="1998952"/>
            <a:ext cx="5715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22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13113-2BDE-484F-B015-A589CFB4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설계 훈련하기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745AA-6FB1-4F9D-9F4E-6C43BBAA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평소 설계할 때 좋은 설계를 생각하는 훈련을 하지 않으면 평생 절대 늘지 않음</a:t>
            </a:r>
            <a:endParaRPr lang="en-US" altLang="ko-KR" dirty="0"/>
          </a:p>
          <a:p>
            <a:pPr lvl="1"/>
            <a:r>
              <a:rPr lang="ko-KR" altLang="en-US" dirty="0"/>
              <a:t>나쁜 설계라도 코드가 돌아는 가니까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나중에 큰 코드 </a:t>
            </a:r>
            <a:r>
              <a:rPr lang="ko-KR" altLang="en-US" dirty="0" err="1"/>
              <a:t>유지보수하다</a:t>
            </a:r>
            <a:r>
              <a:rPr lang="ko-KR" altLang="en-US" dirty="0"/>
              <a:t> 큰 코 다침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 err="1"/>
              <a:t>만라인짜리</a:t>
            </a:r>
            <a:r>
              <a:rPr lang="ko-KR" altLang="en-US" dirty="0"/>
              <a:t> 클래스 </a:t>
            </a:r>
            <a:r>
              <a:rPr lang="ko-KR" altLang="en-US" dirty="0" err="1"/>
              <a:t>고쳐보실래요</a:t>
            </a:r>
            <a:r>
              <a:rPr lang="en-US" altLang="ko-KR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68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AC3-75CA-43D3-BC6B-8D849964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FCF78-A80D-42F9-BCE2-0C6E8EA6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좋은 </a:t>
            </a:r>
            <a:r>
              <a:rPr lang="en-US" altLang="ko-KR" dirty="0"/>
              <a:t>‘</a:t>
            </a:r>
            <a:r>
              <a:rPr lang="ko-KR" altLang="en-US" dirty="0"/>
              <a:t>객체지향＇ 설계를 만들기 위한 기본 원칙들</a:t>
            </a:r>
            <a:endParaRPr lang="en-US" altLang="ko-KR" dirty="0"/>
          </a:p>
          <a:p>
            <a:r>
              <a:rPr lang="en-US" altLang="ko-KR" b="1" dirty="0"/>
              <a:t>S</a:t>
            </a:r>
            <a:r>
              <a:rPr lang="en-US" altLang="ko-KR" dirty="0"/>
              <a:t>ingle Responsibility Principle(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i="1" dirty="0"/>
              <a:t>A class should have only one reason to change.</a:t>
            </a:r>
          </a:p>
          <a:p>
            <a:r>
              <a:rPr lang="en-US" altLang="ko-KR" b="1" dirty="0"/>
              <a:t>O</a:t>
            </a:r>
            <a:r>
              <a:rPr lang="en-US" altLang="ko-KR" dirty="0"/>
              <a:t>CP (</a:t>
            </a:r>
            <a:r>
              <a:rPr lang="ko-KR" altLang="en-US" dirty="0"/>
              <a:t>개방폐쇄의 원칙</a:t>
            </a:r>
            <a:r>
              <a:rPr lang="en-US" altLang="ko-KR" dirty="0"/>
              <a:t>: Open Close Principle)</a:t>
            </a:r>
          </a:p>
          <a:p>
            <a:pPr lvl="1"/>
            <a:r>
              <a:rPr lang="en-US" altLang="ko-KR" i="1" dirty="0"/>
              <a:t>YOU SHOULD BE ABLE TO EXTEND A CLASSES BEHAVIOR, WITHOUT MODIFYING IT.</a:t>
            </a:r>
          </a:p>
          <a:p>
            <a:r>
              <a:rPr lang="en-US" altLang="ko-KR" b="1" dirty="0"/>
              <a:t>L</a:t>
            </a:r>
            <a:r>
              <a:rPr lang="en-US" altLang="ko-KR" dirty="0"/>
              <a:t>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: The </a:t>
            </a:r>
            <a:r>
              <a:rPr lang="en-US" altLang="ko-KR" dirty="0" err="1"/>
              <a:t>Liskov</a:t>
            </a:r>
            <a:r>
              <a:rPr lang="en-US" altLang="ko-KR" dirty="0"/>
              <a:t> Substitution Principle)</a:t>
            </a:r>
          </a:p>
          <a:p>
            <a:pPr lvl="1"/>
            <a:r>
              <a:rPr lang="en-US" altLang="ko-KR" i="1" dirty="0"/>
              <a:t>FUNCTIONS THAT USE POINTERS OR REFERENCES TO BASE CLASSES MUST BE ABLE TO USE OBJECTS OF DERIVED CLASSES WITHOUT KNOWING IT.</a:t>
            </a:r>
          </a:p>
          <a:p>
            <a:r>
              <a:rPr lang="en-US" altLang="ko-KR" b="1" dirty="0"/>
              <a:t>I</a:t>
            </a:r>
            <a:r>
              <a:rPr lang="en-US" altLang="ko-KR" dirty="0"/>
              <a:t>SP (</a:t>
            </a:r>
            <a:r>
              <a:rPr lang="ko-KR" altLang="en-US" dirty="0"/>
              <a:t>인터페이스 분리의 원칙</a:t>
            </a:r>
            <a:r>
              <a:rPr lang="en-US" altLang="ko-KR" dirty="0"/>
              <a:t>: Interface Segregation Principle)</a:t>
            </a:r>
          </a:p>
          <a:p>
            <a:pPr lvl="1"/>
            <a:r>
              <a:rPr lang="en-US" altLang="ko-KR" i="1" dirty="0"/>
              <a:t>CLIENTS SHOULD NOT BE FORCED TO DEPEND UPON INTERFACES THAT THEY DO NOT USE.</a:t>
            </a:r>
          </a:p>
          <a:p>
            <a:r>
              <a:rPr lang="en-US" altLang="ko-KR" b="1" dirty="0"/>
              <a:t>D</a:t>
            </a:r>
            <a:r>
              <a:rPr lang="en-US" altLang="ko-KR" dirty="0"/>
              <a:t>IP (</a:t>
            </a:r>
            <a:r>
              <a:rPr lang="ko-KR" altLang="en-US" dirty="0"/>
              <a:t>의존성역전의 원칙</a:t>
            </a:r>
            <a:r>
              <a:rPr lang="en-US" altLang="ko-KR" dirty="0"/>
              <a:t>: Dependency Inversion Principle)</a:t>
            </a:r>
          </a:p>
          <a:p>
            <a:pPr lvl="1"/>
            <a:r>
              <a:rPr lang="en-US" altLang="ko-KR" i="1" dirty="0"/>
              <a:t>A. HIGH LEVEL MODULES SHOULD NOT DEPEND UPON LOW LEVEL MODULES. BOTH SHOULD DEPEND UPON ABSTRACTIONS.</a:t>
            </a:r>
          </a:p>
          <a:p>
            <a:pPr lvl="1"/>
            <a:r>
              <a:rPr lang="en-US" altLang="ko-KR" i="1" dirty="0"/>
              <a:t>B. ABSTRACTIONS SHOULD NOT DEPEND UPON DETAILS. DETAILS SHOULD DEPEND UPON ABSTRACTIONS.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B3351A-F3CD-441F-BD00-CC38A163E402}"/>
              </a:ext>
            </a:extLst>
          </p:cNvPr>
          <p:cNvSpPr/>
          <p:nvPr/>
        </p:nvSpPr>
        <p:spPr>
          <a:xfrm>
            <a:off x="7688378" y="6448069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http://www.nextree.co.kr/p6960/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028F91-27F9-419A-A389-86259C973AAE}"/>
              </a:ext>
            </a:extLst>
          </p:cNvPr>
          <p:cNvSpPr/>
          <p:nvPr/>
        </p:nvSpPr>
        <p:spPr>
          <a:xfrm>
            <a:off x="5964820" y="6025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https://code.tutsplus.com/series/the-solid-principles--cms-634</a:t>
            </a:r>
          </a:p>
        </p:txBody>
      </p:sp>
    </p:spTree>
    <p:extLst>
      <p:ext uri="{BB962C8B-B14F-4D97-AF65-F5344CB8AC3E}">
        <p14:creationId xmlns:p14="http://schemas.microsoft.com/office/powerpoint/2010/main" val="392229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AFCEF-505C-4656-8693-A9A62033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SRP(Single Responsibility Principle)</a:t>
            </a:r>
            <a:br>
              <a:rPr lang="en-US" altLang="ko-KR" dirty="0"/>
            </a:br>
            <a:r>
              <a:rPr lang="ko-KR" altLang="en-US" dirty="0"/>
              <a:t>단일책임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0B02C-5E97-472D-9569-951A1D58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클래스가 하나의 기능만 가지고 있도록 설계하라 </a:t>
            </a:r>
            <a:r>
              <a:rPr lang="en-US" altLang="ko-KR" dirty="0"/>
              <a:t>- </a:t>
            </a:r>
            <a:r>
              <a:rPr lang="ko-KR" altLang="en-US" dirty="0"/>
              <a:t>독립성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하나의 </a:t>
            </a:r>
            <a:r>
              <a:rPr lang="ko-KR" altLang="en-US" dirty="0" err="1"/>
              <a:t>기능＇이라는</a:t>
            </a:r>
            <a:r>
              <a:rPr lang="ko-KR" altLang="en-US" dirty="0"/>
              <a:t> 단어가 너무 추상적인데요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하나의 책임</a:t>
            </a:r>
            <a:r>
              <a:rPr lang="en-US" altLang="ko-KR" dirty="0"/>
              <a:t>’, </a:t>
            </a:r>
            <a:r>
              <a:rPr lang="ko-KR" altLang="en-US" dirty="0"/>
              <a:t>혹은 </a:t>
            </a:r>
            <a:r>
              <a:rPr lang="en-US" altLang="ko-KR" dirty="0"/>
              <a:t>‘</a:t>
            </a:r>
            <a:r>
              <a:rPr lang="ko-KR" altLang="en-US" dirty="0"/>
              <a:t>하나의 변경 이유＇ 만을 갖도록 설계하라</a:t>
            </a:r>
            <a:endParaRPr lang="en-US" altLang="ko-KR" dirty="0"/>
          </a:p>
          <a:p>
            <a:pPr lvl="2"/>
            <a:r>
              <a:rPr lang="en-US" altLang="ko-KR" dirty="0"/>
              <a:t>“The Audience”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가장 기본적인 원칙이지만 가장 직접 구현하기 어려운 원칙</a:t>
            </a:r>
          </a:p>
        </p:txBody>
      </p:sp>
    </p:spTree>
    <p:extLst>
      <p:ext uri="{BB962C8B-B14F-4D97-AF65-F5344CB8AC3E}">
        <p14:creationId xmlns:p14="http://schemas.microsoft.com/office/powerpoint/2010/main" val="51650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AFCEF-505C-4656-8693-A9A62033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SRP(Single Responsibility Principle)</a:t>
            </a:r>
            <a:br>
              <a:rPr lang="en-US" altLang="ko-KR" dirty="0"/>
            </a:br>
            <a:r>
              <a:rPr lang="ko-KR" altLang="en-US" dirty="0"/>
              <a:t>단일책임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0B02C-5E97-472D-9569-951A1D58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적용방법</a:t>
            </a:r>
            <a:endParaRPr lang="en-US" altLang="ko-KR" dirty="0"/>
          </a:p>
          <a:p>
            <a:pPr lvl="1"/>
            <a:r>
              <a:rPr lang="en-US" altLang="ko-KR" dirty="0"/>
              <a:t>Extract Class</a:t>
            </a:r>
          </a:p>
          <a:p>
            <a:pPr lvl="2"/>
            <a:r>
              <a:rPr lang="ko-KR" altLang="en-US" dirty="0"/>
              <a:t>한 클래스 안에 이의 구조를 </a:t>
            </a:r>
            <a:r>
              <a:rPr lang="ko-KR" altLang="en-US" dirty="0" err="1"/>
              <a:t>변경토록</a:t>
            </a:r>
            <a:r>
              <a:rPr lang="ko-KR" altLang="en-US" dirty="0"/>
              <a:t> 하는 이유가 둘 이상 존재하는 경우</a:t>
            </a:r>
            <a:endParaRPr lang="en-US" altLang="ko-KR" dirty="0"/>
          </a:p>
          <a:p>
            <a:pPr lvl="2"/>
            <a:r>
              <a:rPr lang="ko-KR" altLang="en-US" dirty="0"/>
              <a:t>학생 클래스 </a:t>
            </a:r>
            <a:r>
              <a:rPr lang="en-US" altLang="ko-KR" dirty="0"/>
              <a:t>: </a:t>
            </a:r>
            <a:r>
              <a:rPr lang="ko-KR" altLang="en-US" dirty="0"/>
              <a:t>성적정보</a:t>
            </a:r>
            <a:r>
              <a:rPr lang="en-US" altLang="ko-KR" dirty="0"/>
              <a:t>, </a:t>
            </a:r>
            <a:r>
              <a:rPr lang="ko-KR" altLang="en-US" dirty="0"/>
              <a:t>재학 및 졸업정보</a:t>
            </a:r>
            <a:r>
              <a:rPr lang="en-US" altLang="ko-KR" dirty="0"/>
              <a:t>, </a:t>
            </a:r>
            <a:r>
              <a:rPr lang="ko-KR" altLang="en-US" dirty="0"/>
              <a:t>등록금 납입정보</a:t>
            </a:r>
            <a:endParaRPr lang="en-US" altLang="ko-KR" dirty="0"/>
          </a:p>
          <a:p>
            <a:pPr lvl="1"/>
            <a:r>
              <a:rPr lang="en-US" altLang="ko-KR" dirty="0"/>
              <a:t>Extract Superclass</a:t>
            </a:r>
          </a:p>
          <a:p>
            <a:pPr lvl="2"/>
            <a:r>
              <a:rPr lang="ko-KR" altLang="en-US" dirty="0"/>
              <a:t>클래스를 나누고 보니 유사한 책임을 나눠 맡고 있는 경우</a:t>
            </a:r>
            <a:endParaRPr lang="en-US" altLang="ko-KR" dirty="0"/>
          </a:p>
          <a:p>
            <a:pPr lvl="2"/>
            <a:r>
              <a:rPr lang="ko-KR" altLang="en-US" dirty="0"/>
              <a:t>대학생 성적정보</a:t>
            </a:r>
            <a:r>
              <a:rPr lang="en-US" altLang="ko-KR" dirty="0"/>
              <a:t>, </a:t>
            </a:r>
            <a:r>
              <a:rPr lang="ko-KR" altLang="en-US" dirty="0"/>
              <a:t>대학원생 성적정보 클래스 </a:t>
            </a:r>
            <a:r>
              <a:rPr lang="en-US" altLang="ko-KR" dirty="0"/>
              <a:t>: </a:t>
            </a:r>
            <a:r>
              <a:rPr lang="ko-KR" altLang="en-US" dirty="0"/>
              <a:t>성적정보 클래스를 상속하도록</a:t>
            </a:r>
            <a:endParaRPr lang="en-US" altLang="ko-KR" dirty="0"/>
          </a:p>
          <a:p>
            <a:pPr lvl="1"/>
            <a:r>
              <a:rPr lang="en-US" altLang="ko-KR" dirty="0"/>
              <a:t>Shotgun Surgery</a:t>
            </a:r>
          </a:p>
          <a:p>
            <a:pPr lvl="2"/>
            <a:r>
              <a:rPr lang="ko-KR" altLang="en-US" dirty="0"/>
              <a:t>흩어진 메소드들과 필드를 한 클래스로 합침</a:t>
            </a:r>
            <a:endParaRPr lang="en-US" altLang="ko-KR" dirty="0"/>
          </a:p>
          <a:p>
            <a:pPr lvl="2"/>
            <a:r>
              <a:rPr lang="ko-KR" altLang="en-US" dirty="0"/>
              <a:t>필요하다면 새 클래스를 만들 수도 있음</a:t>
            </a:r>
          </a:p>
        </p:txBody>
      </p:sp>
    </p:spTree>
    <p:extLst>
      <p:ext uri="{BB962C8B-B14F-4D97-AF65-F5344CB8AC3E}">
        <p14:creationId xmlns:p14="http://schemas.microsoft.com/office/powerpoint/2010/main" val="397921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B71E1D-02A5-4CA5-80E2-35B5C719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24" y="791141"/>
            <a:ext cx="7968152" cy="52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9034-459F-4DE4-B461-15CB5925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07F95-7B2F-4D7B-A414-78F7D731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5BE61-69E1-4D51-BFA8-E6830048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79" y="326570"/>
            <a:ext cx="10595242" cy="62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1D602-5ECF-4D89-90B7-DB314C9A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111" y="343535"/>
            <a:ext cx="5582331" cy="3335511"/>
          </a:xfrm>
        </p:spPr>
        <p:txBody>
          <a:bodyPr/>
          <a:lstStyle/>
          <a:p>
            <a:r>
              <a:rPr lang="en-US" altLang="ko-KR" dirty="0"/>
              <a:t>Audiences:</a:t>
            </a:r>
          </a:p>
          <a:p>
            <a:pPr lvl="1"/>
            <a:r>
              <a:rPr lang="ko-KR" altLang="en-US" dirty="0"/>
              <a:t>책 관리자</a:t>
            </a:r>
            <a:endParaRPr lang="en-US" altLang="ko-KR" dirty="0"/>
          </a:p>
          <a:p>
            <a:pPr lvl="1"/>
            <a:r>
              <a:rPr lang="ko-KR" altLang="en-US" dirty="0"/>
              <a:t>책 표현 객체</a:t>
            </a:r>
            <a:endParaRPr lang="en-US" altLang="ko-KR" dirty="0"/>
          </a:p>
          <a:p>
            <a:pPr lvl="1"/>
            <a:r>
              <a:rPr lang="ko-KR" altLang="en-US" dirty="0"/>
              <a:t>책 파일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B47683-659A-4DB0-8FEA-93140309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8" y="343535"/>
            <a:ext cx="5991225" cy="3019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32BF3C-7670-4116-85A3-88715D904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8" y="3679046"/>
            <a:ext cx="5915025" cy="304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628380-EADE-45C6-99BC-1E09F7DD5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836" y="3619500"/>
            <a:ext cx="5924550" cy="32385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65D81F-221E-487D-8A04-2B0540F7DF25}"/>
              </a:ext>
            </a:extLst>
          </p:cNvPr>
          <p:cNvCxnSpPr/>
          <p:nvPr/>
        </p:nvCxnSpPr>
        <p:spPr>
          <a:xfrm flipH="1">
            <a:off x="6383111" y="1393371"/>
            <a:ext cx="1178832" cy="269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A2CBF78-BFFD-4F3A-8A0D-FC612C271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415" y="3699585"/>
            <a:ext cx="5695950" cy="14668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64371F-8DEE-489C-9F6A-C7A2EA3E67BD}"/>
              </a:ext>
            </a:extLst>
          </p:cNvPr>
          <p:cNvCxnSpPr/>
          <p:nvPr/>
        </p:nvCxnSpPr>
        <p:spPr>
          <a:xfrm>
            <a:off x="8157029" y="2011290"/>
            <a:ext cx="1857828" cy="166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6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4BE2A-486D-4985-802A-FD883848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</a:t>
            </a:r>
            <a:r>
              <a:rPr lang="en-US" altLang="ko-KR" dirty="0"/>
              <a:t>CP (</a:t>
            </a:r>
            <a:r>
              <a:rPr lang="ko-KR" altLang="en-US" dirty="0"/>
              <a:t>개방</a:t>
            </a:r>
            <a:r>
              <a:rPr lang="en-US" altLang="ko-KR" dirty="0"/>
              <a:t>/</a:t>
            </a:r>
            <a:r>
              <a:rPr lang="ko-KR" altLang="en-US" dirty="0"/>
              <a:t>폐쇄의 원칙</a:t>
            </a:r>
            <a:r>
              <a:rPr lang="en-US" altLang="ko-KR" dirty="0"/>
              <a:t>: Open Close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3D601-F5CA-4E68-8AF2-EFD1E8A0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무엇에 대해 </a:t>
            </a:r>
            <a:r>
              <a:rPr lang="en-US" altLang="ko-KR" dirty="0"/>
              <a:t>Open : </a:t>
            </a:r>
            <a:r>
              <a:rPr lang="ko-KR" altLang="en-US" b="1" dirty="0"/>
              <a:t>확장</a:t>
            </a:r>
            <a:endParaRPr lang="en-US" altLang="ko-KR" b="1" dirty="0"/>
          </a:p>
          <a:p>
            <a:r>
              <a:rPr lang="ko-KR" altLang="en-US" dirty="0"/>
              <a:t>무엇에 대해 </a:t>
            </a:r>
            <a:r>
              <a:rPr lang="en-US" altLang="ko-KR" dirty="0"/>
              <a:t>Close : </a:t>
            </a:r>
            <a:r>
              <a:rPr lang="ko-KR" altLang="en-US" b="1" dirty="0"/>
              <a:t>변경</a:t>
            </a:r>
            <a:endParaRPr lang="en-US" altLang="ko-KR" b="1" dirty="0"/>
          </a:p>
          <a:p>
            <a:r>
              <a:rPr lang="ko-KR" altLang="en-US" dirty="0"/>
              <a:t>코드를 </a:t>
            </a:r>
            <a:r>
              <a:rPr lang="ko-KR" altLang="en-US" b="1" dirty="0">
                <a:solidFill>
                  <a:srgbClr val="FF0000"/>
                </a:solidFill>
              </a:rPr>
              <a:t>변경</a:t>
            </a:r>
            <a:r>
              <a:rPr lang="ko-KR" altLang="en-US" dirty="0"/>
              <a:t>하지 않고 </a:t>
            </a:r>
            <a:r>
              <a:rPr lang="ko-KR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확장</a:t>
            </a:r>
            <a:r>
              <a:rPr lang="ko-KR" altLang="en-US" dirty="0"/>
              <a:t>할 수 있도록 설계</a:t>
            </a:r>
            <a:endParaRPr lang="en-US" altLang="ko-KR" dirty="0"/>
          </a:p>
          <a:p>
            <a:pPr lvl="1"/>
            <a:r>
              <a:rPr lang="ko-KR" altLang="en-US" dirty="0"/>
              <a:t>요구사항 변경 발생 </a:t>
            </a:r>
            <a:r>
              <a:rPr lang="en-US" altLang="ko-KR" dirty="0"/>
              <a:t>: </a:t>
            </a:r>
            <a:r>
              <a:rPr lang="ko-KR" altLang="en-US" dirty="0"/>
              <a:t>기존 코드를 수정하는 대신 새 클래스를 만들어 붙이거나 상속 등을 통해 클래스 재사용</a:t>
            </a:r>
            <a:endParaRPr lang="en-US" altLang="ko-KR" dirty="0"/>
          </a:p>
          <a:p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 </a:t>
            </a:r>
            <a:r>
              <a:rPr lang="ko-KR" altLang="en-US" dirty="0"/>
              <a:t>대상과 불변 대상을 명확히 구분 </a:t>
            </a:r>
            <a:r>
              <a:rPr lang="en-US" altLang="ko-KR" dirty="0"/>
              <a:t>(</a:t>
            </a:r>
            <a:r>
              <a:rPr lang="ko-KR" altLang="en-US" dirty="0"/>
              <a:t>클래스 나눔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변경 대상과 불변 대상 사이에 인터페이스 정의</a:t>
            </a:r>
            <a:endParaRPr lang="en-US" altLang="ko-KR" dirty="0"/>
          </a:p>
          <a:p>
            <a:r>
              <a:rPr lang="ko-KR" altLang="en-US" dirty="0"/>
              <a:t>구상 클래스 대신 인터페이스를 통해 코드 작성</a:t>
            </a:r>
            <a:endParaRPr lang="en-US" altLang="ko-KR" dirty="0"/>
          </a:p>
          <a:p>
            <a:pPr lvl="1"/>
            <a:r>
              <a:rPr lang="ko-KR" altLang="en-US" dirty="0"/>
              <a:t>디자인 패턴 가운데 전략 패턴</a:t>
            </a:r>
            <a:r>
              <a:rPr lang="en-US" altLang="ko-KR" dirty="0"/>
              <a:t>Strategy Pattern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09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452</TotalTime>
  <Words>947</Words>
  <Application>Microsoft Office PowerPoint</Application>
  <PresentationFormat>와이드스크린</PresentationFormat>
  <Paragraphs>135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Helvetica Neue</vt:lpstr>
      <vt:lpstr>NanumGothic</vt:lpstr>
      <vt:lpstr>맑은 고딕</vt:lpstr>
      <vt:lpstr>맑은 고딕</vt:lpstr>
      <vt:lpstr>Arial</vt:lpstr>
      <vt:lpstr>Century Gothic</vt:lpstr>
      <vt:lpstr>Wingdings 3</vt:lpstr>
      <vt:lpstr>이온</vt:lpstr>
      <vt:lpstr>SOLID principle </vt:lpstr>
      <vt:lpstr>설계는 잘 하고 있나요?</vt:lpstr>
      <vt:lpstr>SOLID Principle</vt:lpstr>
      <vt:lpstr>SRP(Single Responsibility Principle) 단일책임 원칙</vt:lpstr>
      <vt:lpstr>SRP(Single Responsibility Principle) 단일책임 원칙</vt:lpstr>
      <vt:lpstr>PowerPoint 프레젠테이션</vt:lpstr>
      <vt:lpstr>PowerPoint 프레젠테이션</vt:lpstr>
      <vt:lpstr>PowerPoint 프레젠테이션</vt:lpstr>
      <vt:lpstr>OCP (개방/폐쇄의 원칙: Open Close Principle) </vt:lpstr>
      <vt:lpstr>PowerPoint 프레젠테이션</vt:lpstr>
      <vt:lpstr>PowerPoint 프레젠테이션</vt:lpstr>
      <vt:lpstr>PowerPoint 프레젠테이션</vt:lpstr>
      <vt:lpstr>PowerPoint 프레젠테이션</vt:lpstr>
      <vt:lpstr>LSP (리스코프 치환 원칙: The Liskov Substitution Principle) </vt:lpstr>
      <vt:lpstr>Override 주의보</vt:lpstr>
      <vt:lpstr>PowerPoint 프레젠테이션</vt:lpstr>
      <vt:lpstr>PowerPoint 프레젠테이션</vt:lpstr>
      <vt:lpstr>PowerPoint 프레젠테이션</vt:lpstr>
      <vt:lpstr>ISP (인터페이스 분리의 원칙: Interface Segregation Principle) </vt:lpstr>
      <vt:lpstr>ISP (인터페이스 분리의 원칙: Interface Segregation Principle) </vt:lpstr>
      <vt:lpstr>PowerPoint 프레젠테이션</vt:lpstr>
      <vt:lpstr>PowerPoint 프레젠테이션</vt:lpstr>
      <vt:lpstr>PowerPoint 프레젠테이션</vt:lpstr>
      <vt:lpstr>PowerPoint 프레젠테이션</vt:lpstr>
      <vt:lpstr>DIP (의존성역전의 원칙: Dependency Inversion Principle) </vt:lpstr>
      <vt:lpstr>PowerPoint 프레젠테이션</vt:lpstr>
      <vt:lpstr>PowerPoint 프레젠테이션</vt:lpstr>
      <vt:lpstr>좋은 설계 훈련하기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</dc:title>
  <dc:creator>한종대</dc:creator>
  <cp:lastModifiedBy>한종대</cp:lastModifiedBy>
  <cp:revision>21</cp:revision>
  <dcterms:created xsi:type="dcterms:W3CDTF">2018-05-13T12:51:38Z</dcterms:created>
  <dcterms:modified xsi:type="dcterms:W3CDTF">2018-05-14T01:19:45Z</dcterms:modified>
</cp:coreProperties>
</file>