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3"/>
  </p:notesMasterIdLst>
  <p:sldIdLst>
    <p:sldId id="256" r:id="rId2"/>
    <p:sldId id="269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63" r:id="rId22"/>
    <p:sldId id="364" r:id="rId23"/>
    <p:sldId id="365" r:id="rId24"/>
    <p:sldId id="366" r:id="rId25"/>
    <p:sldId id="367" r:id="rId26"/>
    <p:sldId id="368" r:id="rId27"/>
    <p:sldId id="370" r:id="rId28"/>
    <p:sldId id="369" r:id="rId29"/>
    <p:sldId id="371" r:id="rId30"/>
    <p:sldId id="372" r:id="rId31"/>
    <p:sldId id="373" r:id="rId32"/>
    <p:sldId id="374" r:id="rId33"/>
    <p:sldId id="375" r:id="rId34"/>
    <p:sldId id="376" r:id="rId35"/>
    <p:sldId id="377" r:id="rId36"/>
    <p:sldId id="379" r:id="rId37"/>
    <p:sldId id="380" r:id="rId38"/>
    <p:sldId id="381" r:id="rId39"/>
    <p:sldId id="382" r:id="rId40"/>
    <p:sldId id="383" r:id="rId41"/>
    <p:sldId id="384" r:id="rId42"/>
    <p:sldId id="385" r:id="rId43"/>
    <p:sldId id="386" r:id="rId44"/>
    <p:sldId id="387" r:id="rId45"/>
    <p:sldId id="388" r:id="rId46"/>
    <p:sldId id="389" r:id="rId47"/>
    <p:sldId id="390" r:id="rId48"/>
    <p:sldId id="391" r:id="rId49"/>
    <p:sldId id="392" r:id="rId50"/>
    <p:sldId id="393" r:id="rId51"/>
    <p:sldId id="394" r:id="rId52"/>
    <p:sldId id="395" r:id="rId53"/>
    <p:sldId id="396" r:id="rId54"/>
    <p:sldId id="397" r:id="rId55"/>
    <p:sldId id="398" r:id="rId56"/>
    <p:sldId id="399" r:id="rId57"/>
    <p:sldId id="400" r:id="rId58"/>
    <p:sldId id="401" r:id="rId59"/>
    <p:sldId id="402" r:id="rId60"/>
    <p:sldId id="403" r:id="rId61"/>
    <p:sldId id="404" r:id="rId62"/>
    <p:sldId id="405" r:id="rId63"/>
    <p:sldId id="406" r:id="rId64"/>
    <p:sldId id="407" r:id="rId65"/>
    <p:sldId id="408" r:id="rId66"/>
    <p:sldId id="409" r:id="rId67"/>
    <p:sldId id="410" r:id="rId68"/>
    <p:sldId id="411" r:id="rId69"/>
    <p:sldId id="412" r:id="rId70"/>
    <p:sldId id="413" r:id="rId71"/>
    <p:sldId id="414" r:id="rId72"/>
    <p:sldId id="415" r:id="rId73"/>
    <p:sldId id="416" r:id="rId74"/>
    <p:sldId id="417" r:id="rId75"/>
    <p:sldId id="418" r:id="rId76"/>
    <p:sldId id="419" r:id="rId77"/>
    <p:sldId id="420" r:id="rId78"/>
    <p:sldId id="421" r:id="rId79"/>
    <p:sldId id="422" r:id="rId80"/>
    <p:sldId id="423" r:id="rId81"/>
    <p:sldId id="424" r:id="rId82"/>
    <p:sldId id="425" r:id="rId83"/>
    <p:sldId id="426" r:id="rId84"/>
    <p:sldId id="427" r:id="rId85"/>
    <p:sldId id="428" r:id="rId86"/>
    <p:sldId id="429" r:id="rId87"/>
    <p:sldId id="430" r:id="rId88"/>
    <p:sldId id="431" r:id="rId89"/>
    <p:sldId id="432" r:id="rId90"/>
    <p:sldId id="433" r:id="rId91"/>
    <p:sldId id="434" r:id="rId9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77" autoAdjust="0"/>
    <p:restoredTop sz="94845" autoAdjust="0"/>
  </p:normalViewPr>
  <p:slideViewPr>
    <p:cSldViewPr>
      <p:cViewPr varScale="1">
        <p:scale>
          <a:sx n="90" d="100"/>
          <a:sy n="90" d="100"/>
        </p:scale>
        <p:origin x="95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067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770ED-1B4B-44CF-98A0-E27AD327F860}" type="datetimeFigureOut">
              <a:rPr lang="ko-KR" altLang="en-US" smtClean="0"/>
              <a:pPr/>
              <a:t>2019-06-17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F5B9E-9366-41C1-AD58-1BD26BDC89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710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lang="ko-KR" altLang="en-US" sz="4000" b="0" kern="1200" dirty="0">
                <a:solidFill>
                  <a:schemeClr val="hlink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Ch7. Logical Design &amp; Normalization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ACF99-9CAB-40B8-940E-E20E5D0CA2A4}" type="slidenum">
              <a:rPr lang="en-US" altLang="ko-KR" smtClean="0"/>
              <a:pPr>
                <a:defRPr/>
              </a:pPr>
              <a:t>‹#›</a:t>
            </a:fld>
            <a:endParaRPr lang="ko-KR" altLang="en-US" dirty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D0ED7-EC85-407C-885E-D5CCEF03A98C}" type="slidenum">
              <a:rPr lang="en-US" altLang="ko-KR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5BA1B-9249-4FBC-981B-544B846B2064}" type="slidenum">
              <a:rPr lang="en-US" altLang="ko-KR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22422"/>
          </a:xfrm>
        </p:spPr>
        <p:txBody>
          <a:bodyPr>
            <a:noAutofit/>
          </a:bodyPr>
          <a:lstStyle>
            <a:lvl1pPr>
              <a:defRPr sz="3600">
                <a:solidFill>
                  <a:srgbClr val="00B05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521246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429396"/>
            <a:ext cx="2133600" cy="29207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3536032" cy="29207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72400" y="6429396"/>
            <a:ext cx="514400" cy="29207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CC1DD-E2B5-465C-8539-F36E3277D12C}" type="slidenum">
              <a:rPr lang="en-US" altLang="ko-KR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098576" cy="365125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altLang="ko-KR" smtClean="0"/>
              <a:t>Data Modeling &amp; Mining</a:t>
            </a:r>
            <a:endParaRPr lang="en-US" altLang="ko-KR" dirty="0" smtClean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18BA1-B742-45F5-B693-F9CD029015B0}" type="slidenum">
              <a:rPr lang="en-US" altLang="ko-KR" smtClean="0"/>
              <a:pPr>
                <a:defRPr/>
              </a:pPr>
              <a:t>‹#›</a:t>
            </a:fld>
            <a:endParaRPr lang="ko-KR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3E933-00B8-44B5-A514-34F1174CB7B2}" type="slidenum">
              <a:rPr lang="en-US" altLang="ko-KR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985B3-AF4F-4425-95D9-DC6E1C700F92}" type="slidenum">
              <a:rPr lang="en-US" altLang="ko-KR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22422"/>
          </a:xfrm>
        </p:spPr>
        <p:txBody>
          <a:bodyPr>
            <a:noAutofit/>
          </a:bodyPr>
          <a:lstStyle>
            <a:lvl1pPr>
              <a:defRPr sz="3600">
                <a:solidFill>
                  <a:srgbClr val="00B05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6790E-B841-442B-9617-75927D2271BB}" type="slidenum">
              <a:rPr lang="en-US" altLang="ko-KR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F78E3-7F77-49E9-8C81-B645C12C92E9}" type="slidenum">
              <a:rPr lang="en-US" altLang="ko-KR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C7497-EAAB-48EC-94D5-9EB42299F4D5}" type="slidenum">
              <a:rPr lang="en-US" altLang="ko-KR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1" y="6356350"/>
            <a:ext cx="1954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Data Modeling &amp; Mining</a:t>
            </a:r>
            <a:endParaRPr lang="en-US" altLang="ko-KR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35796" y="6360029"/>
            <a:ext cx="3672408" cy="3627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00392" y="6356350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6C7B8B9-3B47-4A97-8DB1-7D5B1055593A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7</a:t>
            </a:r>
            <a:r>
              <a:rPr lang="ko-KR" altLang="en-US" dirty="0" smtClean="0"/>
              <a:t>장</a:t>
            </a:r>
            <a:r>
              <a:rPr lang="en-US" altLang="ko-KR" dirty="0"/>
              <a:t>. </a:t>
            </a:r>
            <a:r>
              <a:rPr lang="ko-KR" altLang="en-US" dirty="0" err="1" smtClean="0"/>
              <a:t>논리설계와</a:t>
            </a:r>
            <a:r>
              <a:rPr lang="ko-KR" altLang="en-US" dirty="0" smtClean="0"/>
              <a:t> 정규화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10000"/>
          </a:bodyPr>
          <a:lstStyle/>
          <a:p>
            <a:r>
              <a:rPr lang="en-US" altLang="ko-KR" sz="2000" dirty="0" smtClean="0"/>
              <a:t>2018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15</a:t>
            </a:r>
            <a:r>
              <a:rPr lang="ko-KR" altLang="en-US" sz="2000" dirty="0" smtClean="0"/>
              <a:t>일 </a:t>
            </a:r>
            <a:r>
              <a:rPr lang="en-US" altLang="ko-KR" sz="2000" dirty="0" smtClean="0"/>
              <a:t>(Mon)</a:t>
            </a:r>
          </a:p>
          <a:p>
            <a:r>
              <a:rPr lang="ko-KR" altLang="en-US" sz="3500" b="1" dirty="0" smtClean="0">
                <a:solidFill>
                  <a:schemeClr val="hlink"/>
                </a:solidFill>
              </a:rPr>
              <a:t>송 병 호</a:t>
            </a:r>
            <a:r>
              <a:rPr lang="en-US" altLang="ko-KR" sz="3500" b="1" dirty="0" smtClean="0"/>
              <a:t>, </a:t>
            </a:r>
            <a:r>
              <a:rPr lang="ko-KR" altLang="en-US" sz="3500" b="1" dirty="0" smtClean="0"/>
              <a:t>상명대학교</a:t>
            </a:r>
            <a:endParaRPr lang="en-US" altLang="ko-KR" sz="3500" b="1" dirty="0" smtClean="0"/>
          </a:p>
          <a:p>
            <a:r>
              <a:rPr lang="en-US" altLang="ko-KR" sz="2600" b="1" dirty="0" smtClean="0"/>
              <a:t>Prof. </a:t>
            </a:r>
            <a:r>
              <a:rPr lang="en-US" altLang="ko-KR" sz="2600" b="1" dirty="0" err="1" smtClean="0">
                <a:solidFill>
                  <a:schemeClr val="hlink"/>
                </a:solidFill>
              </a:rPr>
              <a:t>Byoungho</a:t>
            </a:r>
            <a:r>
              <a:rPr lang="en-US" altLang="ko-KR" sz="2600" b="1" dirty="0" smtClean="0">
                <a:solidFill>
                  <a:schemeClr val="hlink"/>
                </a:solidFill>
              </a:rPr>
              <a:t> Song</a:t>
            </a:r>
            <a:r>
              <a:rPr lang="en-US" altLang="ko-KR" sz="2600" b="1" dirty="0" smtClean="0"/>
              <a:t>, Ph. D.</a:t>
            </a:r>
          </a:p>
          <a:p>
            <a:r>
              <a:rPr lang="en-US" altLang="ko-KR" sz="2600" dirty="0" err="1" smtClean="0"/>
              <a:t>Sangmyung</a:t>
            </a:r>
            <a:r>
              <a:rPr lang="en-US" altLang="ko-KR" sz="2600" dirty="0" smtClean="0"/>
              <a:t>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err="1"/>
              <a:t>기본키</a:t>
            </a:r>
            <a:r>
              <a:rPr lang="ko-KR" altLang="en-US" sz="3200" dirty="0"/>
              <a:t> 제약조건 </a:t>
            </a:r>
            <a:r>
              <a:rPr lang="en-US" altLang="ko-KR" sz="3200" dirty="0" smtClean="0"/>
              <a:t>(</a:t>
            </a:r>
            <a:r>
              <a:rPr lang="en-US" altLang="ko-KR" sz="3200" dirty="0"/>
              <a:t>Primary Key Constraints)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어떤 </a:t>
            </a:r>
            <a:r>
              <a:rPr lang="ko-KR" altLang="en-US" sz="2400" dirty="0" err="1"/>
              <a:t>릴레이션의</a:t>
            </a:r>
            <a:r>
              <a:rPr lang="ko-KR" altLang="en-US" sz="2400" dirty="0"/>
              <a:t> 키</a:t>
            </a:r>
            <a:r>
              <a:rPr lang="en-US" altLang="ko-KR" sz="2400" dirty="0"/>
              <a:t>(key)</a:t>
            </a:r>
            <a:r>
              <a:rPr lang="ko-KR" altLang="en-US" sz="2400" dirty="0"/>
              <a:t>란</a:t>
            </a:r>
            <a:r>
              <a:rPr lang="en-US" altLang="ko-KR" sz="2400" dirty="0"/>
              <a:t>, </a:t>
            </a:r>
            <a:r>
              <a:rPr lang="ko-KR" altLang="en-US" sz="2400" dirty="0"/>
              <a:t>다음을 만족하는 필드집합이다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/>
              <a:t> </a:t>
            </a:r>
            <a:r>
              <a:rPr lang="en-US" altLang="ko-KR" sz="2000" dirty="0"/>
              <a:t>1. </a:t>
            </a:r>
            <a:r>
              <a:rPr lang="ko-KR" altLang="en-US" sz="2000" dirty="0"/>
              <a:t>키 필드의 값이 모두 같은 </a:t>
            </a:r>
            <a:r>
              <a:rPr lang="ko-KR" altLang="en-US" sz="2000" dirty="0" err="1"/>
              <a:t>투플은</a:t>
            </a:r>
            <a:r>
              <a:rPr lang="en-US" altLang="ko-KR" sz="2000" dirty="0"/>
              <a:t>(</a:t>
            </a:r>
            <a:r>
              <a:rPr lang="ko-KR" altLang="en-US" sz="2000" dirty="0"/>
              <a:t>둘 이상</a:t>
            </a:r>
            <a:r>
              <a:rPr lang="en-US" altLang="ko-KR" sz="2000" dirty="0"/>
              <a:t>) </a:t>
            </a:r>
            <a:r>
              <a:rPr lang="ko-KR" altLang="en-US" sz="2000" dirty="0"/>
              <a:t>있을 수 없고</a:t>
            </a:r>
            <a:r>
              <a:rPr lang="en-US" altLang="ko-KR" sz="2000" dirty="0"/>
              <a:t>,</a:t>
            </a:r>
          </a:p>
          <a:p>
            <a:pPr lvl="1">
              <a:buFontTx/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키의 </a:t>
            </a:r>
            <a:r>
              <a:rPr lang="ko-KR" altLang="en-US" sz="2000" dirty="0" err="1"/>
              <a:t>부분집합을</a:t>
            </a:r>
            <a:r>
              <a:rPr lang="ko-KR" altLang="en-US" sz="2000" dirty="0"/>
              <a:t> 취하면 그렇지 않다</a:t>
            </a:r>
            <a:r>
              <a:rPr lang="en-US" altLang="ko-KR" sz="2000" dirty="0"/>
              <a:t>.</a:t>
            </a:r>
          </a:p>
          <a:p>
            <a:pPr lvl="1">
              <a:buSzPct val="75000"/>
            </a:pPr>
            <a:r>
              <a:rPr lang="en-US" altLang="ko-KR" sz="2000" dirty="0"/>
              <a:t>2</a:t>
            </a:r>
            <a:r>
              <a:rPr lang="ko-KR" altLang="en-US" sz="2000" dirty="0"/>
              <a:t>번 부분이 성립 안하면</a:t>
            </a:r>
            <a:r>
              <a:rPr lang="en-US" altLang="ko-KR" sz="2000" dirty="0"/>
              <a:t>? </a:t>
            </a:r>
            <a:r>
              <a:rPr lang="ko-KR" altLang="en-US" sz="2000" dirty="0" err="1"/>
              <a:t>슈퍼키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superkey</a:t>
            </a:r>
            <a:r>
              <a:rPr lang="en-US" altLang="ko-KR" sz="2000" dirty="0"/>
              <a:t>)</a:t>
            </a:r>
          </a:p>
          <a:p>
            <a:pPr lvl="1">
              <a:buSzPct val="75000"/>
            </a:pPr>
            <a:r>
              <a:rPr lang="ko-KR" altLang="en-US" sz="2000" dirty="0"/>
              <a:t>한 </a:t>
            </a:r>
            <a:r>
              <a:rPr lang="ko-KR" altLang="en-US" sz="2000" dirty="0" err="1"/>
              <a:t>릴레이션에</a:t>
            </a:r>
            <a:r>
              <a:rPr lang="ko-KR" altLang="en-US" sz="2000" dirty="0"/>
              <a:t> 키가 여럿 존재하는 경우에는</a:t>
            </a:r>
            <a:r>
              <a:rPr lang="en-US" altLang="ko-KR" sz="2000" dirty="0"/>
              <a:t>, </a:t>
            </a:r>
            <a:r>
              <a:rPr lang="ko-KR" altLang="en-US" sz="2000" dirty="0"/>
              <a:t>그 </a:t>
            </a:r>
            <a:r>
              <a:rPr lang="ko-KR" altLang="en-US" sz="2000" dirty="0" smtClean="0"/>
              <a:t>중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후보키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에서 </a:t>
            </a:r>
            <a:r>
              <a:rPr lang="ko-KR" altLang="en-US" sz="2000" dirty="0"/>
              <a:t>하나를 </a:t>
            </a:r>
            <a:r>
              <a:rPr lang="en-US" altLang="ko-KR" sz="2000" dirty="0"/>
              <a:t>(DBA</a:t>
            </a:r>
            <a:r>
              <a:rPr lang="ko-KR" altLang="en-US" sz="2000" dirty="0"/>
              <a:t>가</a:t>
            </a:r>
            <a:r>
              <a:rPr lang="en-US" altLang="ko-KR" sz="2000" dirty="0"/>
              <a:t>) </a:t>
            </a:r>
            <a:r>
              <a:rPr lang="ko-KR" altLang="en-US" sz="2000" dirty="0">
                <a:solidFill>
                  <a:srgbClr val="FF0000"/>
                </a:solidFill>
              </a:rPr>
              <a:t>기본 키</a:t>
            </a:r>
            <a:r>
              <a:rPr lang="en-US" altLang="ko-KR" sz="2000" dirty="0">
                <a:solidFill>
                  <a:srgbClr val="FF0000"/>
                </a:solidFill>
              </a:rPr>
              <a:t>(primary key)</a:t>
            </a:r>
            <a:r>
              <a:rPr lang="ko-KR" altLang="en-US" sz="2000" dirty="0"/>
              <a:t>로 정한다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>→ </a:t>
            </a:r>
            <a:r>
              <a:rPr lang="ko-KR" altLang="en-US" sz="2000" dirty="0" smtClean="0"/>
              <a:t>나머지는 </a:t>
            </a:r>
            <a:r>
              <a:rPr lang="ko-KR" altLang="en-US" sz="2000" dirty="0" smtClean="0">
                <a:solidFill>
                  <a:srgbClr val="FF0000"/>
                </a:solidFill>
              </a:rPr>
              <a:t>대체 키 </a:t>
            </a:r>
            <a:r>
              <a:rPr lang="en-US" altLang="ko-KR" sz="2000" dirty="0" smtClean="0">
                <a:solidFill>
                  <a:srgbClr val="FF0000"/>
                </a:solidFill>
              </a:rPr>
              <a:t>(Alternate Key)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ko-KR" altLang="en-US" sz="2400" dirty="0"/>
              <a:t>예</a:t>
            </a:r>
            <a:r>
              <a:rPr lang="en-US" altLang="ko-KR" sz="2400" dirty="0"/>
              <a:t>) </a:t>
            </a:r>
            <a:r>
              <a:rPr lang="ko-KR" altLang="en-US" sz="2400" dirty="0"/>
              <a:t>학번은 학생 테이블의 키이다</a:t>
            </a:r>
            <a:r>
              <a:rPr lang="en-US" altLang="ko-KR" sz="2400" dirty="0"/>
              <a:t>. (</a:t>
            </a:r>
            <a:r>
              <a:rPr lang="ko-KR" altLang="en-US" sz="2400" dirty="0"/>
              <a:t>이름은</a:t>
            </a:r>
            <a:r>
              <a:rPr lang="en-US" altLang="ko-KR" sz="2400" dirty="0"/>
              <a:t>?)</a:t>
            </a:r>
          </a:p>
          <a:p>
            <a:pPr lvl="1"/>
            <a:r>
              <a:rPr lang="ko-KR" altLang="en-US" sz="2000" dirty="0"/>
              <a:t>집합</a:t>
            </a:r>
            <a:r>
              <a:rPr lang="en-US" altLang="ko-KR" sz="2000" dirty="0"/>
              <a:t>{</a:t>
            </a:r>
            <a:r>
              <a:rPr lang="ko-KR" altLang="en-US" sz="2000" dirty="0"/>
              <a:t>학번</a:t>
            </a:r>
            <a:r>
              <a:rPr lang="en-US" altLang="ko-KR" sz="2000" dirty="0"/>
              <a:t>, </a:t>
            </a:r>
            <a:r>
              <a:rPr lang="ko-KR" altLang="en-US" sz="2000" dirty="0"/>
              <a:t>평점</a:t>
            </a:r>
            <a:r>
              <a:rPr lang="en-US" altLang="ko-KR" sz="2000" dirty="0"/>
              <a:t>}</a:t>
            </a:r>
            <a:r>
              <a:rPr lang="ko-KR" altLang="en-US" sz="2000" dirty="0"/>
              <a:t>은 </a:t>
            </a:r>
            <a:r>
              <a:rPr lang="ko-KR" altLang="en-US" sz="2000" dirty="0" err="1"/>
              <a:t>슈퍼키이다</a:t>
            </a:r>
            <a:r>
              <a:rPr lang="en-US" altLang="ko-KR" sz="2000" dirty="0"/>
              <a:t>.</a:t>
            </a:r>
          </a:p>
          <a:p>
            <a:pPr lvl="1"/>
            <a:endParaRPr lang="en-US" altLang="ko-KR" sz="2000" dirty="0"/>
          </a:p>
          <a:p>
            <a:r>
              <a:rPr lang="ko-KR" altLang="en-US" sz="2400" b="1" dirty="0">
                <a:solidFill>
                  <a:srgbClr val="FF0000"/>
                </a:solidFill>
              </a:rPr>
              <a:t>개체 무결성 </a:t>
            </a:r>
            <a:r>
              <a:rPr lang="en-US" altLang="ko-KR" sz="2400" b="1" dirty="0">
                <a:solidFill>
                  <a:srgbClr val="FF0000"/>
                </a:solidFill>
              </a:rPr>
              <a:t>(Entity Integrity)</a:t>
            </a:r>
          </a:p>
          <a:p>
            <a:pPr lvl="1"/>
            <a:r>
              <a:rPr lang="ko-KR" altLang="en-US" sz="2000" dirty="0"/>
              <a:t>기본 키는 </a:t>
            </a:r>
            <a:r>
              <a:rPr lang="ko-KR" altLang="en-US" sz="2000" dirty="0" err="1"/>
              <a:t>유일하여야</a:t>
            </a:r>
            <a:r>
              <a:rPr lang="ko-KR" altLang="en-US" sz="2000" dirty="0"/>
              <a:t> 하고</a:t>
            </a:r>
            <a:r>
              <a:rPr lang="en-US" altLang="ko-KR" sz="2000" dirty="0"/>
              <a:t>, </a:t>
            </a:r>
            <a:r>
              <a:rPr lang="ko-KR" altLang="en-US" sz="2000" dirty="0"/>
              <a:t>널이 될 수 없다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75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err="1" smtClean="0"/>
              <a:t>외래키</a:t>
            </a:r>
            <a:r>
              <a:rPr lang="ko-KR" altLang="en-US" sz="3200" dirty="0" smtClean="0"/>
              <a:t> </a:t>
            </a:r>
            <a:r>
              <a:rPr lang="ko-KR" altLang="en-US" sz="3200" dirty="0"/>
              <a:t>제약조건 </a:t>
            </a:r>
            <a:r>
              <a:rPr lang="en-US" altLang="ko-KR" sz="3200" dirty="0" smtClean="0"/>
              <a:t>(Foreign </a:t>
            </a:r>
            <a:r>
              <a:rPr lang="en-US" altLang="ko-KR" sz="3200" dirty="0"/>
              <a:t>Key Constraints)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err="1">
                <a:solidFill>
                  <a:srgbClr val="FF0000"/>
                </a:solidFill>
              </a:rPr>
              <a:t>외래키</a:t>
            </a:r>
            <a:r>
              <a:rPr lang="en-US" altLang="ko-KR" sz="2400" dirty="0">
                <a:solidFill>
                  <a:srgbClr val="FF0000"/>
                </a:solidFill>
              </a:rPr>
              <a:t>(Foreign key)</a:t>
            </a:r>
          </a:p>
          <a:p>
            <a:pPr lvl="1"/>
            <a:r>
              <a:rPr lang="en-US" altLang="ko-KR" sz="2000" dirty="0"/>
              <a:t>(</a:t>
            </a:r>
            <a:r>
              <a:rPr lang="ko-KR" altLang="en-US" sz="2000" dirty="0"/>
              <a:t>다른</a:t>
            </a:r>
            <a:r>
              <a:rPr lang="en-US" altLang="ko-KR" sz="2000" dirty="0"/>
              <a:t>)</a:t>
            </a:r>
            <a:r>
              <a:rPr lang="ko-KR" altLang="en-US" sz="2000" dirty="0" err="1"/>
              <a:t>릴레이션의</a:t>
            </a:r>
            <a:r>
              <a:rPr lang="ko-KR" altLang="en-US" sz="2000" dirty="0"/>
              <a:t> 어떤 </a:t>
            </a:r>
            <a:r>
              <a:rPr lang="ko-KR" altLang="en-US" sz="2000" dirty="0" err="1"/>
              <a:t>투플을</a:t>
            </a:r>
            <a:r>
              <a:rPr lang="ko-KR" altLang="en-US" sz="2000" dirty="0"/>
              <a:t> </a:t>
            </a:r>
            <a:r>
              <a:rPr lang="ko-KR" altLang="en-US" sz="2000" dirty="0">
                <a:latin typeface="Arial" panose="020B0604020202020204" pitchFamily="34" charset="0"/>
              </a:rPr>
              <a:t>‘</a:t>
            </a:r>
            <a:r>
              <a:rPr lang="ko-KR" altLang="en-US" sz="2000" dirty="0" err="1"/>
              <a:t>참조</a:t>
            </a:r>
            <a:r>
              <a:rPr lang="ko-KR" altLang="en-US" sz="2000" dirty="0" err="1">
                <a:latin typeface="Arial" panose="020B0604020202020204" pitchFamily="34" charset="0"/>
              </a:rPr>
              <a:t>’</a:t>
            </a:r>
            <a:r>
              <a:rPr lang="ko-KR" altLang="en-US" sz="2000" dirty="0" err="1"/>
              <a:t>할</a:t>
            </a:r>
            <a:r>
              <a:rPr lang="ko-KR" altLang="en-US" sz="2000" dirty="0"/>
              <a:t> 목적으로 가지고 있는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릴레이션의</a:t>
            </a:r>
            <a:r>
              <a:rPr lang="ko-KR" altLang="en-US" sz="2000" dirty="0"/>
              <a:t> 어떤 </a:t>
            </a:r>
            <a:r>
              <a:rPr lang="ko-KR" altLang="en-US" sz="2000" dirty="0" err="1"/>
              <a:t>필드집합</a:t>
            </a:r>
            <a:r>
              <a:rPr lang="ko-KR" altLang="en-US" sz="2000" dirty="0"/>
              <a:t> </a:t>
            </a:r>
            <a:r>
              <a:rPr lang="en-US" altLang="ko-KR" sz="2000" dirty="0"/>
              <a:t>( </a:t>
            </a:r>
            <a:r>
              <a:rPr lang="ko-KR" altLang="en-US" sz="2000" dirty="0"/>
              <a:t>대개 </a:t>
            </a:r>
            <a:r>
              <a:rPr lang="ko-KR" altLang="en-US" sz="2000" dirty="0" err="1"/>
              <a:t>피참조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릴레이션의</a:t>
            </a:r>
            <a:r>
              <a:rPr lang="ko-KR" altLang="en-US" sz="2000" dirty="0"/>
              <a:t> 기본 키에 대응한다</a:t>
            </a:r>
            <a:r>
              <a:rPr lang="en-US" altLang="ko-KR" sz="2000" dirty="0"/>
              <a:t>). </a:t>
            </a:r>
            <a:r>
              <a:rPr lang="en-US" altLang="ko-KR" sz="2000" dirty="0">
                <a:latin typeface="Arial" panose="020B0604020202020204" pitchFamily="34" charset="0"/>
              </a:rPr>
              <a:t>‘</a:t>
            </a:r>
            <a:r>
              <a:rPr lang="ko-KR" altLang="en-US" sz="2000" dirty="0"/>
              <a:t>논리적인 </a:t>
            </a:r>
            <a:r>
              <a:rPr lang="ko-KR" altLang="en-US" sz="2000" dirty="0" err="1"/>
              <a:t>포인터</a:t>
            </a:r>
            <a:r>
              <a:rPr lang="ko-KR" altLang="en-US" sz="2000" dirty="0" err="1">
                <a:latin typeface="Arial" panose="020B0604020202020204" pitchFamily="34" charset="0"/>
              </a:rPr>
              <a:t>’</a:t>
            </a:r>
            <a:r>
              <a:rPr lang="ko-KR" altLang="en-US" sz="2000" dirty="0" err="1"/>
              <a:t>나</a:t>
            </a:r>
            <a:r>
              <a:rPr lang="ko-KR" altLang="en-US" sz="2000" dirty="0"/>
              <a:t> 마찬가지</a:t>
            </a:r>
            <a:r>
              <a:rPr lang="en-US" altLang="ko-KR" sz="2000" dirty="0"/>
              <a:t>.</a:t>
            </a:r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예</a:t>
            </a:r>
            <a:r>
              <a:rPr lang="en-US" altLang="ko-KR" sz="2400" dirty="0"/>
              <a:t>) </a:t>
            </a:r>
            <a:r>
              <a:rPr lang="ko-KR" altLang="en-US" sz="2400" dirty="0" err="1"/>
              <a:t>전공번호는</a:t>
            </a:r>
            <a:r>
              <a:rPr lang="ko-KR" altLang="en-US" sz="2400" dirty="0"/>
              <a:t> 전공 </a:t>
            </a:r>
            <a:r>
              <a:rPr lang="ko-KR" altLang="en-US" sz="2400" dirty="0" err="1"/>
              <a:t>릴레이션을</a:t>
            </a:r>
            <a:r>
              <a:rPr lang="ko-KR" altLang="en-US" sz="2400" dirty="0"/>
              <a:t> 참조하는 외래 키이다</a:t>
            </a:r>
            <a:r>
              <a:rPr lang="en-US" altLang="ko-KR" sz="2400" dirty="0"/>
              <a:t>.</a:t>
            </a:r>
          </a:p>
          <a:p>
            <a:pPr lvl="1">
              <a:buSzPct val="75000"/>
            </a:pPr>
            <a:r>
              <a:rPr lang="ko-KR" altLang="en-US" sz="2000" dirty="0"/>
              <a:t>학생 </a:t>
            </a:r>
            <a:r>
              <a:rPr lang="en-US" altLang="ko-KR" sz="2000" dirty="0"/>
              <a:t>(</a:t>
            </a:r>
            <a:r>
              <a:rPr lang="ko-KR" altLang="en-US" sz="2000" dirty="0"/>
              <a:t>학번</a:t>
            </a:r>
            <a:r>
              <a:rPr lang="en-US" altLang="ko-KR" sz="2000" dirty="0"/>
              <a:t>, </a:t>
            </a:r>
            <a:r>
              <a:rPr lang="ko-KR" altLang="en-US" sz="2000" dirty="0"/>
              <a:t>성명</a:t>
            </a:r>
            <a:r>
              <a:rPr lang="en-US" altLang="ko-KR" sz="2000" dirty="0"/>
              <a:t>, </a:t>
            </a:r>
            <a:r>
              <a:rPr lang="ko-KR" altLang="en-US" sz="2000" dirty="0"/>
              <a:t>학과</a:t>
            </a:r>
            <a:r>
              <a:rPr lang="en-US" altLang="ko-KR" sz="2000" dirty="0"/>
              <a:t>, </a:t>
            </a:r>
            <a:r>
              <a:rPr lang="ko-KR" altLang="en-US" sz="2000" dirty="0"/>
              <a:t>학년</a:t>
            </a:r>
            <a:r>
              <a:rPr lang="en-US" altLang="ko-KR" sz="2000" dirty="0"/>
              <a:t>, </a:t>
            </a:r>
            <a:r>
              <a:rPr lang="ko-KR" altLang="en-US" sz="2000" dirty="0"/>
              <a:t>평점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전공번호</a:t>
            </a:r>
            <a:r>
              <a:rPr lang="en-US" altLang="ko-KR" sz="2000" dirty="0"/>
              <a:t>)</a:t>
            </a:r>
          </a:p>
          <a:p>
            <a:pPr lvl="1">
              <a:buSzPct val="75000"/>
            </a:pPr>
            <a:r>
              <a:rPr lang="ko-KR" altLang="en-US" sz="2000" dirty="0"/>
              <a:t>외래 키 제약조건을 모두 만족할 때</a:t>
            </a:r>
            <a:r>
              <a:rPr lang="en-US" altLang="ko-KR" sz="2000" dirty="0"/>
              <a:t>(</a:t>
            </a:r>
            <a:r>
              <a:rPr lang="ko-KR" altLang="en-US" sz="2000" dirty="0"/>
              <a:t>없는 </a:t>
            </a:r>
            <a:r>
              <a:rPr lang="ko-KR" altLang="en-US" sz="2000" dirty="0" err="1"/>
              <a:t>투플을</a:t>
            </a:r>
            <a:r>
              <a:rPr lang="ko-KR" altLang="en-US" sz="2000" dirty="0"/>
              <a:t> 참조하는 경우가 없을 때</a:t>
            </a:r>
            <a:r>
              <a:rPr lang="en-US" altLang="ko-KR" sz="2000" dirty="0"/>
              <a:t>), </a:t>
            </a:r>
            <a:r>
              <a:rPr lang="ko-KR" altLang="en-US" sz="2000" dirty="0">
                <a:solidFill>
                  <a:srgbClr val="FF0000"/>
                </a:solidFill>
              </a:rPr>
              <a:t>참조 무결성</a:t>
            </a:r>
            <a:r>
              <a:rPr lang="en-US" altLang="ko-KR" sz="2000" dirty="0">
                <a:solidFill>
                  <a:srgbClr val="FF0000"/>
                </a:solidFill>
              </a:rPr>
              <a:t>(referential integrity)</a:t>
            </a:r>
            <a:r>
              <a:rPr lang="ko-KR" altLang="en-US" sz="2000" dirty="0"/>
              <a:t>을 만족한다고 말한다</a:t>
            </a:r>
            <a:r>
              <a:rPr lang="en-US" altLang="ko-KR" sz="2000" dirty="0"/>
              <a:t>. </a:t>
            </a:r>
          </a:p>
          <a:p>
            <a:pPr lvl="1">
              <a:buSzPct val="75000"/>
            </a:pPr>
            <a:r>
              <a:rPr lang="ko-KR" altLang="en-US" sz="2000" dirty="0"/>
              <a:t>참조 무결성이 없는 데이터 모델이 있을까</a:t>
            </a:r>
            <a:r>
              <a:rPr lang="en-US" altLang="ko-KR" sz="2000" dirty="0"/>
              <a:t>? </a:t>
            </a:r>
          </a:p>
          <a:p>
            <a:pPr lvl="2">
              <a:buSzPct val="75000"/>
            </a:pPr>
            <a:r>
              <a:rPr lang="en-US" altLang="ko-KR" sz="1800" dirty="0"/>
              <a:t>HTML</a:t>
            </a:r>
            <a:r>
              <a:rPr lang="ko-KR" altLang="en-US" sz="1800" dirty="0"/>
              <a:t>의 링크</a:t>
            </a:r>
            <a:r>
              <a:rPr lang="en-US" altLang="ko-KR" sz="1800" dirty="0" smtClean="0"/>
              <a:t>!</a:t>
            </a:r>
            <a:endParaRPr lang="ko-KR" altLang="en-US" sz="1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0785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en-US" altLang="ko-KR" dirty="0">
                <a:latin typeface="Arial" panose="020B0604020202020204" pitchFamily="34" charset="0"/>
              </a:rPr>
              <a:t>–</a:t>
            </a:r>
            <a:r>
              <a:rPr lang="en-US" altLang="ko-KR" dirty="0"/>
              <a:t> DDL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SQL (Structured Query Language)</a:t>
            </a:r>
          </a:p>
          <a:p>
            <a:pPr lvl="1"/>
            <a:r>
              <a:rPr lang="ko-KR" altLang="en-US" sz="2000" dirty="0"/>
              <a:t>관계형 데이타베이스의 조작과 관리에 사용하는 데이타베이스의 </a:t>
            </a:r>
            <a:r>
              <a:rPr lang="en-US" altLang="ko-KR" sz="2000" dirty="0"/>
              <a:t>Sublanguage</a:t>
            </a:r>
          </a:p>
          <a:p>
            <a:pPr lvl="1"/>
            <a:r>
              <a:rPr lang="ko-KR" altLang="en-US" sz="2000" dirty="0"/>
              <a:t>일정한 </a:t>
            </a:r>
            <a:r>
              <a:rPr lang="en-US" altLang="ko-KR" sz="2000" dirty="0"/>
              <a:t>Query</a:t>
            </a:r>
            <a:r>
              <a:rPr lang="ko-KR" altLang="en-US" sz="2000" dirty="0"/>
              <a:t>언어로 </a:t>
            </a:r>
            <a:r>
              <a:rPr lang="en-US" altLang="ko-KR" sz="2000" dirty="0"/>
              <a:t>DB</a:t>
            </a:r>
            <a:r>
              <a:rPr lang="ko-KR" altLang="en-US" sz="2000" dirty="0"/>
              <a:t>를 제어</a:t>
            </a:r>
          </a:p>
          <a:p>
            <a:r>
              <a:rPr lang="en-US" altLang="ko-KR" sz="2400" dirty="0"/>
              <a:t>DDL</a:t>
            </a:r>
            <a:r>
              <a:rPr lang="ko-KR" altLang="en-US" sz="2400" dirty="0"/>
              <a:t> </a:t>
            </a:r>
            <a:r>
              <a:rPr lang="en-US" altLang="ko-KR" sz="2400" dirty="0"/>
              <a:t>(Data Definition Language)</a:t>
            </a:r>
          </a:p>
          <a:p>
            <a:pPr lvl="1"/>
            <a:r>
              <a:rPr lang="ko-KR" altLang="en-US" sz="2000" dirty="0"/>
              <a:t>데이타베이스의 정의 및 수정</a:t>
            </a:r>
          </a:p>
          <a:p>
            <a:pPr lvl="1"/>
            <a:r>
              <a:rPr lang="ko-KR" altLang="en-US" sz="2000" dirty="0"/>
              <a:t>요소</a:t>
            </a:r>
          </a:p>
          <a:p>
            <a:pPr lvl="2"/>
            <a:r>
              <a:rPr lang="ko-KR" altLang="en-US" sz="1800" dirty="0"/>
              <a:t>논리적 </a:t>
            </a:r>
            <a:r>
              <a:rPr lang="ko-KR" altLang="en-US" sz="1800" dirty="0" err="1"/>
              <a:t>데이타</a:t>
            </a:r>
            <a:r>
              <a:rPr lang="ko-KR" altLang="en-US" sz="1800" dirty="0"/>
              <a:t> 구조의 정의</a:t>
            </a:r>
          </a:p>
          <a:p>
            <a:pPr lvl="3"/>
            <a:r>
              <a:rPr lang="ko-KR" altLang="en-US" dirty="0"/>
              <a:t>스키마</a:t>
            </a:r>
            <a:r>
              <a:rPr lang="en-US" altLang="ko-KR" dirty="0"/>
              <a:t>, </a:t>
            </a:r>
            <a:r>
              <a:rPr lang="ko-KR" altLang="en-US" dirty="0"/>
              <a:t>외부 스키마의 기술</a:t>
            </a:r>
          </a:p>
          <a:p>
            <a:pPr lvl="2"/>
            <a:r>
              <a:rPr lang="ko-KR" altLang="en-US" sz="1800" dirty="0"/>
              <a:t>물리적 </a:t>
            </a:r>
            <a:r>
              <a:rPr lang="ko-KR" altLang="en-US" sz="1800" dirty="0" err="1"/>
              <a:t>데이타</a:t>
            </a:r>
            <a:r>
              <a:rPr lang="ko-KR" altLang="en-US" sz="1800" dirty="0"/>
              <a:t> 구조의 정의</a:t>
            </a:r>
          </a:p>
          <a:p>
            <a:pPr lvl="3"/>
            <a:r>
              <a:rPr lang="ko-KR" altLang="en-US" dirty="0"/>
              <a:t>내부 스키마 기술</a:t>
            </a:r>
          </a:p>
          <a:p>
            <a:pPr lvl="2"/>
            <a:r>
              <a:rPr lang="ko-KR" altLang="en-US" sz="1800" dirty="0" err="1"/>
              <a:t>데이타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저장정의어</a:t>
            </a:r>
            <a:r>
              <a:rPr lang="ko-KR" altLang="en-US" sz="1800" dirty="0"/>
              <a:t> </a:t>
            </a:r>
            <a:r>
              <a:rPr lang="en-US" altLang="ko-KR" sz="1800" dirty="0"/>
              <a:t>(Data Storage Definition Language)</a:t>
            </a:r>
          </a:p>
          <a:p>
            <a:pPr lvl="2"/>
            <a:r>
              <a:rPr lang="ko-KR" altLang="en-US" sz="1800" dirty="0"/>
              <a:t>논리적 </a:t>
            </a:r>
            <a:r>
              <a:rPr lang="ko-KR" altLang="en-US" sz="1800" dirty="0" err="1"/>
              <a:t>데이타</a:t>
            </a:r>
            <a:r>
              <a:rPr lang="ko-KR" altLang="en-US" sz="1800" dirty="0"/>
              <a:t> 구조와 물리적 </a:t>
            </a:r>
            <a:r>
              <a:rPr lang="ko-KR" altLang="en-US" sz="1800" dirty="0" err="1"/>
              <a:t>데이타</a:t>
            </a:r>
            <a:r>
              <a:rPr lang="ko-KR" altLang="en-US" sz="1800" dirty="0"/>
              <a:t> 구조 간의 사상 정의</a:t>
            </a:r>
          </a:p>
          <a:p>
            <a:pPr lvl="2"/>
            <a:endParaRPr lang="ko-KR" altLang="en-US" sz="1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035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en-US" altLang="ko-KR" dirty="0">
                <a:latin typeface="Arial" panose="020B0604020202020204" pitchFamily="34" charset="0"/>
              </a:rPr>
              <a:t>–</a:t>
            </a:r>
            <a:r>
              <a:rPr lang="en-US" altLang="ko-KR" dirty="0"/>
              <a:t> DDL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기본 테이블의 생성 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일반형식</a:t>
            </a:r>
            <a:r>
              <a:rPr lang="en-US" altLang="ko-KR" sz="2400" dirty="0"/>
              <a:t>)</a:t>
            </a:r>
          </a:p>
          <a:p>
            <a:pPr lvl="1" algn="just">
              <a:lnSpc>
                <a:spcPct val="130000"/>
              </a:lnSpc>
            </a:pPr>
            <a:r>
              <a:rPr lang="en-US" altLang="ko-KR" sz="2000" b="1" dirty="0"/>
              <a:t>CREATE  TABLE  </a:t>
            </a:r>
            <a:r>
              <a:rPr lang="ko-KR" altLang="en-US" sz="2000" b="1" dirty="0" err="1"/>
              <a:t>기본테이블</a:t>
            </a:r>
            <a:r>
              <a:rPr lang="ko-KR" altLang="en-US" b="1" dirty="0"/>
              <a:t> </a:t>
            </a:r>
          </a:p>
          <a:p>
            <a:pPr lvl="1" algn="just">
              <a:lnSpc>
                <a:spcPct val="130000"/>
              </a:lnSpc>
              <a:buFontTx/>
              <a:buNone/>
            </a:pPr>
            <a:r>
              <a:rPr lang="ko-KR" altLang="en-US" sz="2000" b="1" dirty="0"/>
              <a:t>    	    </a:t>
            </a:r>
            <a:r>
              <a:rPr lang="en-US" altLang="ko-KR" sz="2000" b="1" dirty="0"/>
              <a:t>({</a:t>
            </a:r>
            <a:r>
              <a:rPr lang="ko-KR" altLang="en-US" sz="2000" b="1" dirty="0" err="1"/>
              <a:t>열이름</a:t>
            </a:r>
            <a:r>
              <a:rPr lang="ko-KR" altLang="en-US" sz="2000" b="1" dirty="0"/>
              <a:t>  </a:t>
            </a:r>
            <a:r>
              <a:rPr lang="ko-KR" altLang="en-US" sz="2000" b="1" dirty="0" err="1"/>
              <a:t>데이타타입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[NOT NULL] [DEFAULT </a:t>
            </a:r>
            <a:r>
              <a:rPr lang="ko-KR" altLang="en-US" sz="2000" b="1" dirty="0"/>
              <a:t>값</a:t>
            </a:r>
            <a:r>
              <a:rPr lang="en-US" altLang="ko-KR" sz="2000" b="1" dirty="0"/>
              <a:t>],}</a:t>
            </a:r>
            <a:r>
              <a:rPr lang="en-US" altLang="ko-KR" sz="3000" b="1" baseline="30000" dirty="0"/>
              <a:t>+</a:t>
            </a:r>
          </a:p>
          <a:p>
            <a:pPr lvl="1" algn="just">
              <a:lnSpc>
                <a:spcPct val="130000"/>
              </a:lnSpc>
              <a:buFontTx/>
              <a:buNone/>
            </a:pPr>
            <a:r>
              <a:rPr lang="en-US" altLang="ko-KR" sz="2000" b="1" dirty="0"/>
              <a:t>	      [PRIMARY  KEY  (</a:t>
            </a:r>
            <a:r>
              <a:rPr lang="ko-KR" altLang="en-US" sz="2000" b="1" dirty="0" err="1"/>
              <a:t>열이름</a:t>
            </a:r>
            <a:r>
              <a:rPr lang="en-US" altLang="ko-KR" sz="2000" b="1" dirty="0"/>
              <a:t>_</a:t>
            </a:r>
            <a:r>
              <a:rPr lang="ko-KR" altLang="en-US" sz="2000" b="1" dirty="0"/>
              <a:t>리스트</a:t>
            </a:r>
            <a:r>
              <a:rPr lang="en-US" altLang="ko-KR" sz="2000" b="1" dirty="0"/>
              <a:t>),]</a:t>
            </a:r>
          </a:p>
          <a:p>
            <a:pPr lvl="1" algn="just">
              <a:lnSpc>
                <a:spcPct val="130000"/>
              </a:lnSpc>
              <a:buFontTx/>
              <a:buNone/>
            </a:pPr>
            <a:r>
              <a:rPr lang="en-US" altLang="ko-KR" sz="2000" b="1" dirty="0"/>
              <a:t>         {[UNIQUE  (</a:t>
            </a:r>
            <a:r>
              <a:rPr lang="ko-KR" altLang="en-US" sz="2000" b="1" dirty="0" err="1"/>
              <a:t>열이름</a:t>
            </a:r>
            <a:r>
              <a:rPr lang="en-US" altLang="ko-KR" sz="2000" b="1" dirty="0"/>
              <a:t>_</a:t>
            </a:r>
            <a:r>
              <a:rPr lang="ko-KR" altLang="en-US" sz="2000" b="1" dirty="0"/>
              <a:t>리스트</a:t>
            </a:r>
            <a:r>
              <a:rPr lang="en-US" altLang="ko-KR" sz="2000" b="1" dirty="0"/>
              <a:t>),]}</a:t>
            </a:r>
            <a:r>
              <a:rPr lang="en-US" altLang="ko-KR" sz="3000" b="1" baseline="30000" dirty="0"/>
              <a:t>*</a:t>
            </a:r>
          </a:p>
          <a:p>
            <a:pPr lvl="1" algn="just">
              <a:lnSpc>
                <a:spcPct val="130000"/>
              </a:lnSpc>
              <a:buFontTx/>
              <a:buNone/>
            </a:pPr>
            <a:r>
              <a:rPr lang="en-US" altLang="ko-KR" sz="2000" b="1" dirty="0"/>
              <a:t>         {[FOREIGN  KEY(</a:t>
            </a:r>
            <a:r>
              <a:rPr lang="ko-KR" altLang="en-US" sz="2000" b="1" dirty="0" err="1"/>
              <a:t>열이름</a:t>
            </a:r>
            <a:r>
              <a:rPr lang="en-US" altLang="ko-KR" sz="2000" b="1" dirty="0"/>
              <a:t>_</a:t>
            </a:r>
            <a:r>
              <a:rPr lang="ko-KR" altLang="en-US" sz="2000" b="1" dirty="0"/>
              <a:t>리스트</a:t>
            </a:r>
            <a:r>
              <a:rPr lang="en-US" altLang="ko-KR" sz="2000" b="1" dirty="0"/>
              <a:t>)</a:t>
            </a:r>
          </a:p>
          <a:p>
            <a:pPr lvl="1" algn="just">
              <a:lnSpc>
                <a:spcPct val="130000"/>
              </a:lnSpc>
              <a:buFontTx/>
              <a:buNone/>
            </a:pPr>
            <a:r>
              <a:rPr lang="en-US" altLang="ko-KR" sz="2000" b="1" dirty="0"/>
              <a:t>          	REFERENCES  </a:t>
            </a:r>
            <a:r>
              <a:rPr lang="ko-KR" altLang="en-US" sz="2000" b="1" dirty="0" err="1"/>
              <a:t>기본테이블</a:t>
            </a:r>
            <a:r>
              <a:rPr lang="en-US" altLang="ko-KR" sz="2000" b="1" dirty="0"/>
              <a:t>[()]</a:t>
            </a:r>
          </a:p>
          <a:p>
            <a:pPr lvl="1" algn="just">
              <a:lnSpc>
                <a:spcPct val="130000"/>
              </a:lnSpc>
              <a:buFontTx/>
              <a:buNone/>
            </a:pPr>
            <a:r>
              <a:rPr lang="en-US" altLang="ko-KR" sz="2000" b="1" dirty="0"/>
              <a:t>          	[ON DELETE   </a:t>
            </a:r>
            <a:r>
              <a:rPr lang="ko-KR" altLang="en-US" sz="2000" b="1" dirty="0"/>
              <a:t>옵션</a:t>
            </a:r>
            <a:r>
              <a:rPr lang="en-US" altLang="ko-KR" sz="2000" b="1" dirty="0"/>
              <a:t>]</a:t>
            </a:r>
          </a:p>
          <a:p>
            <a:pPr lvl="1" algn="just">
              <a:lnSpc>
                <a:spcPct val="130000"/>
              </a:lnSpc>
              <a:buFontTx/>
              <a:buNone/>
            </a:pPr>
            <a:r>
              <a:rPr lang="en-US" altLang="ko-KR" sz="2000" b="1" dirty="0"/>
              <a:t>			[ON UPDATE   </a:t>
            </a:r>
            <a:r>
              <a:rPr lang="ko-KR" altLang="en-US" sz="2000" b="1" dirty="0"/>
              <a:t>옵션</a:t>
            </a:r>
            <a:r>
              <a:rPr lang="en-US" altLang="ko-KR" sz="2000" b="1" dirty="0"/>
              <a:t>]]},</a:t>
            </a:r>
            <a:r>
              <a:rPr lang="en-US" altLang="ko-KR" sz="3000" b="1" baseline="30000" dirty="0"/>
              <a:t>*</a:t>
            </a:r>
          </a:p>
          <a:p>
            <a:pPr lvl="1" algn="just">
              <a:lnSpc>
                <a:spcPct val="130000"/>
              </a:lnSpc>
              <a:buFontTx/>
              <a:buNone/>
            </a:pPr>
            <a:r>
              <a:rPr lang="en-US" altLang="ko-KR" sz="2000" b="1" dirty="0"/>
              <a:t>		    [CONSTRAINT </a:t>
            </a:r>
            <a:r>
              <a:rPr lang="ko-KR" altLang="en-US" sz="2000" b="1" dirty="0"/>
              <a:t>이름</a:t>
            </a:r>
            <a:r>
              <a:rPr lang="en-US" altLang="ko-KR" sz="2000" b="1" dirty="0"/>
              <a:t>] [CHECK(</a:t>
            </a:r>
            <a:r>
              <a:rPr lang="ko-KR" altLang="en-US" sz="2000" b="1" dirty="0"/>
              <a:t>조건식</a:t>
            </a:r>
            <a:r>
              <a:rPr lang="en-US" altLang="ko-KR" sz="2000" b="1" dirty="0"/>
              <a:t>)]);</a:t>
            </a:r>
          </a:p>
          <a:p>
            <a:pPr lvl="1"/>
            <a:endParaRPr lang="ko-KR" altLang="en-US" sz="2000" dirty="0"/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785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en-US" altLang="ko-KR" dirty="0">
                <a:latin typeface="Arial" panose="020B0604020202020204" pitchFamily="34" charset="0"/>
              </a:rPr>
              <a:t>–</a:t>
            </a:r>
            <a:r>
              <a:rPr lang="en-US" altLang="ko-KR" dirty="0"/>
              <a:t> DDL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smtClean="0"/>
              <a:t>기본 테이블의 생성 </a:t>
            </a:r>
            <a:r>
              <a:rPr lang="en-US" altLang="ko-KR" sz="2400" smtClean="0"/>
              <a:t>- </a:t>
            </a:r>
            <a:r>
              <a:rPr lang="ko-KR" altLang="en-US" sz="2400" smtClean="0"/>
              <a:t>예</a:t>
            </a:r>
          </a:p>
          <a:p>
            <a:pPr lvl="1"/>
            <a:r>
              <a:rPr lang="en-US" altLang="ko-KR" sz="2200" smtClean="0"/>
              <a:t>CREATE   TABLE   ENROL  </a:t>
            </a:r>
            <a:br>
              <a:rPr lang="en-US" altLang="ko-KR" sz="2200" smtClean="0"/>
            </a:br>
            <a:r>
              <a:rPr lang="en-US" altLang="ko-KR" sz="2200" smtClean="0"/>
              <a:t>    	( SNO   DSNO   NOT NULL,</a:t>
            </a:r>
            <a:br>
              <a:rPr lang="en-US" altLang="ko-KR" sz="2200" smtClean="0"/>
            </a:br>
            <a:r>
              <a:rPr lang="en-US" altLang="ko-KR" sz="2200" smtClean="0"/>
              <a:t>       	  CNO   DCNO   NOT NULL,</a:t>
            </a:r>
            <a:br>
              <a:rPr lang="en-US" altLang="ko-KR" sz="2200" smtClean="0"/>
            </a:br>
            <a:r>
              <a:rPr lang="en-US" altLang="ko-KR" sz="2200" smtClean="0"/>
              <a:t>       	  GRADE   INTEGER,</a:t>
            </a:r>
            <a:br>
              <a:rPr lang="en-US" altLang="ko-KR" sz="2200" smtClean="0"/>
            </a:br>
            <a:r>
              <a:rPr lang="en-US" altLang="ko-KR" sz="2200" smtClean="0"/>
              <a:t>       	  PRIMARY KEY(SNO,CNO),</a:t>
            </a:r>
            <a:br>
              <a:rPr lang="en-US" altLang="ko-KR" sz="2200" smtClean="0"/>
            </a:br>
            <a:r>
              <a:rPr lang="en-US" altLang="ko-KR" sz="2200" smtClean="0"/>
              <a:t>       	  FOREIGN KEY(SNO) REFERENCES STUDENT</a:t>
            </a:r>
            <a:br>
              <a:rPr lang="en-US" altLang="ko-KR" sz="2200" smtClean="0"/>
            </a:br>
            <a:r>
              <a:rPr lang="en-US" altLang="ko-KR" sz="2200" smtClean="0"/>
              <a:t>       	  		ON DELETE   CASCADE </a:t>
            </a:r>
            <a:br>
              <a:rPr lang="en-US" altLang="ko-KR" sz="2200" smtClean="0"/>
            </a:br>
            <a:r>
              <a:rPr lang="en-US" altLang="ko-KR" sz="2200" smtClean="0"/>
              <a:t>			       	ON UPDATE   CASCADE, </a:t>
            </a:r>
            <a:br>
              <a:rPr lang="en-US" altLang="ko-KR" sz="2200" smtClean="0"/>
            </a:br>
            <a:r>
              <a:rPr lang="en-US" altLang="ko-KR" sz="2200" smtClean="0"/>
              <a:t>       	  FOREIGN KEY(CNO) REFERENCES COURSE</a:t>
            </a:r>
            <a:br>
              <a:rPr lang="en-US" altLang="ko-KR" sz="2200" smtClean="0"/>
            </a:br>
            <a:r>
              <a:rPr lang="en-US" altLang="ko-KR" sz="2200" smtClean="0"/>
              <a:t>			       	ON DELETE   CASCADE </a:t>
            </a:r>
            <a:br>
              <a:rPr lang="en-US" altLang="ko-KR" sz="2200" smtClean="0"/>
            </a:br>
            <a:r>
              <a:rPr lang="en-US" altLang="ko-KR" sz="2200" smtClean="0"/>
              <a:t>			       	ON UPDATE   CASCADE );</a:t>
            </a:r>
            <a:endParaRPr lang="ko-KR" altLang="en-US" sz="2200" smtClean="0"/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8076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</a:rPr>
              <a:t>논리적 스키마 변환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11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985B3-AF4F-4425-95D9-DC6E1C700F92}" type="slidenum">
              <a:rPr lang="en-US" altLang="ko-KR" smtClean="0"/>
              <a:pPr>
                <a:defRPr/>
              </a:pPr>
              <a:t>16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논리적 스키마 변환</a:t>
            </a:r>
          </a:p>
        </p:txBody>
      </p:sp>
      <p:sp>
        <p:nvSpPr>
          <p:cNvPr id="43" name="Rectangle 153"/>
          <p:cNvSpPr txBox="1">
            <a:spLocks noChangeArrowheads="1"/>
          </p:cNvSpPr>
          <p:nvPr/>
        </p:nvSpPr>
        <p:spPr bwMode="auto">
          <a:xfrm>
            <a:off x="685800" y="1412875"/>
            <a:ext cx="7772400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E </a:t>
            </a:r>
            <a:r>
              <a:rPr kumimoji="1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+mn-cs"/>
              </a:rPr>
              <a:t>–</a:t>
            </a:r>
            <a:r>
              <a:rPr kumimoji="1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R </a:t>
            </a:r>
            <a:r>
              <a:rPr kumimoji="1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모델 </a:t>
            </a:r>
            <a:r>
              <a:rPr kumimoji="1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/>
                <a:cs typeface="Times New Roman" panose="02020603050405020304" pitchFamily="18" charset="0"/>
              </a:rPr>
              <a:t>→ </a:t>
            </a:r>
            <a:r>
              <a:rPr kumimoji="1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/>
                <a:cs typeface="Times New Roman" panose="02020603050405020304" pitchFamily="18" charset="0"/>
              </a:rPr>
              <a:t>테이블</a:t>
            </a:r>
          </a:p>
        </p:txBody>
      </p:sp>
      <p:graphicFrame>
        <p:nvGraphicFramePr>
          <p:cNvPr id="44" name="Group 154"/>
          <p:cNvGraphicFramePr>
            <a:graphicFrameLocks noGrp="1"/>
          </p:cNvGraphicFramePr>
          <p:nvPr/>
        </p:nvGraphicFramePr>
        <p:xfrm>
          <a:off x="3494088" y="4967288"/>
          <a:ext cx="2516187" cy="914400"/>
        </p:xfrm>
        <a:graphic>
          <a:graphicData uri="http://schemas.openxmlformats.org/drawingml/2006/table">
            <a:tbl>
              <a:tblPr/>
              <a:tblGrid>
                <a:gridCol w="933450">
                  <a:extLst>
                    <a:ext uri="{9D8B030D-6E8A-4147-A177-3AD203B41FA5}">
                      <a16:colId xmlns:a16="http://schemas.microsoft.com/office/drawing/2014/main" xmlns="" val="2082003813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xmlns="" val="398961004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xmlns="" val="292847414"/>
                    </a:ext>
                  </a:extLst>
                </a:gridCol>
              </a:tblGrid>
              <a:tr h="26511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직원번호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부서코드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직책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93161980"/>
                  </a:ext>
                </a:extLst>
              </a:tr>
              <a:tr h="2619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96156150"/>
                  </a:ext>
                </a:extLst>
              </a:tr>
              <a:tr h="26511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과장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45242447"/>
                  </a:ext>
                </a:extLst>
              </a:tr>
            </a:tbl>
          </a:graphicData>
        </a:graphic>
      </p:graphicFrame>
      <p:graphicFrame>
        <p:nvGraphicFramePr>
          <p:cNvPr id="45" name="Group 172"/>
          <p:cNvGraphicFramePr>
            <a:graphicFrameLocks noGrp="1"/>
          </p:cNvGraphicFramePr>
          <p:nvPr/>
        </p:nvGraphicFramePr>
        <p:xfrm>
          <a:off x="757238" y="4967288"/>
          <a:ext cx="2517775" cy="914400"/>
        </p:xfrm>
        <a:graphic>
          <a:graphicData uri="http://schemas.openxmlformats.org/drawingml/2006/table">
            <a:tbl>
              <a:tblPr/>
              <a:tblGrid>
                <a:gridCol w="935037">
                  <a:extLst>
                    <a:ext uri="{9D8B030D-6E8A-4147-A177-3AD203B41FA5}">
                      <a16:colId xmlns:a16="http://schemas.microsoft.com/office/drawing/2014/main" xmlns="" val="136280327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xmlns="" val="891167434"/>
                    </a:ext>
                  </a:extLst>
                </a:gridCol>
                <a:gridCol w="839788">
                  <a:extLst>
                    <a:ext uri="{9D8B030D-6E8A-4147-A177-3AD203B41FA5}">
                      <a16:colId xmlns:a16="http://schemas.microsoft.com/office/drawing/2014/main" xmlns="" val="1643000921"/>
                    </a:ext>
                  </a:extLst>
                </a:gridCol>
              </a:tblGrid>
              <a:tr h="14446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직원번호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성명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직급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7992234"/>
                  </a:ext>
                </a:extLst>
              </a:tr>
              <a:tr h="14605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강철중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부장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60250041"/>
                  </a:ext>
                </a:extLst>
              </a:tr>
              <a:tr h="14446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설경구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대리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36040247"/>
                  </a:ext>
                </a:extLst>
              </a:tr>
            </a:tbl>
          </a:graphicData>
        </a:graphic>
      </p:graphicFrame>
      <p:sp>
        <p:nvSpPr>
          <p:cNvPr id="46" name="Rectangle 190"/>
          <p:cNvSpPr>
            <a:spLocks noChangeArrowheads="1"/>
          </p:cNvSpPr>
          <p:nvPr/>
        </p:nvSpPr>
        <p:spPr bwMode="auto">
          <a:xfrm>
            <a:off x="2024063" y="3284538"/>
            <a:ext cx="1081087" cy="503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7" name="Text Box 191"/>
          <p:cNvSpPr txBox="1">
            <a:spLocks noChangeArrowheads="1"/>
          </p:cNvSpPr>
          <p:nvPr/>
        </p:nvSpPr>
        <p:spPr bwMode="auto">
          <a:xfrm>
            <a:off x="2197100" y="3313113"/>
            <a:ext cx="935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0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직원</a:t>
            </a:r>
          </a:p>
        </p:txBody>
      </p:sp>
      <p:sp>
        <p:nvSpPr>
          <p:cNvPr id="48" name="AutoShape 192"/>
          <p:cNvSpPr>
            <a:spLocks noChangeArrowheads="1"/>
          </p:cNvSpPr>
          <p:nvPr/>
        </p:nvSpPr>
        <p:spPr bwMode="auto">
          <a:xfrm>
            <a:off x="4168775" y="3255963"/>
            <a:ext cx="1223963" cy="576262"/>
          </a:xfrm>
          <a:prstGeom prst="diamond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9" name="Text Box 193"/>
          <p:cNvSpPr txBox="1">
            <a:spLocks noChangeArrowheads="1"/>
          </p:cNvSpPr>
          <p:nvPr/>
        </p:nvSpPr>
        <p:spPr bwMode="auto">
          <a:xfrm>
            <a:off x="4414838" y="3327400"/>
            <a:ext cx="935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0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근무</a:t>
            </a:r>
            <a:endParaRPr lang="en-US" altLang="ko-KR" sz="2000" b="1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0" name="Rectangle 194"/>
          <p:cNvSpPr>
            <a:spLocks noChangeArrowheads="1"/>
          </p:cNvSpPr>
          <p:nvPr/>
        </p:nvSpPr>
        <p:spPr bwMode="auto">
          <a:xfrm>
            <a:off x="6488113" y="3284538"/>
            <a:ext cx="1081087" cy="503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1" name="Text Box 195"/>
          <p:cNvSpPr txBox="1">
            <a:spLocks noChangeArrowheads="1"/>
          </p:cNvSpPr>
          <p:nvPr/>
        </p:nvSpPr>
        <p:spPr bwMode="auto">
          <a:xfrm>
            <a:off x="6661150" y="3313113"/>
            <a:ext cx="935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0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부서</a:t>
            </a:r>
          </a:p>
        </p:txBody>
      </p:sp>
      <p:sp>
        <p:nvSpPr>
          <p:cNvPr id="52" name="Oval 196"/>
          <p:cNvSpPr>
            <a:spLocks noChangeArrowheads="1"/>
          </p:cNvSpPr>
          <p:nvPr/>
        </p:nvSpPr>
        <p:spPr bwMode="auto">
          <a:xfrm>
            <a:off x="971550" y="2563813"/>
            <a:ext cx="1008063" cy="504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3" name="Oval 197"/>
          <p:cNvSpPr>
            <a:spLocks noChangeArrowheads="1"/>
          </p:cNvSpPr>
          <p:nvPr/>
        </p:nvSpPr>
        <p:spPr bwMode="auto">
          <a:xfrm>
            <a:off x="2052638" y="2563813"/>
            <a:ext cx="1008062" cy="504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" name="Oval 198"/>
          <p:cNvSpPr>
            <a:spLocks noChangeArrowheads="1"/>
          </p:cNvSpPr>
          <p:nvPr/>
        </p:nvSpPr>
        <p:spPr bwMode="auto">
          <a:xfrm>
            <a:off x="3132138" y="2563813"/>
            <a:ext cx="1008062" cy="504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5" name="Oval 199"/>
          <p:cNvSpPr>
            <a:spLocks noChangeArrowheads="1"/>
          </p:cNvSpPr>
          <p:nvPr/>
        </p:nvSpPr>
        <p:spPr bwMode="auto">
          <a:xfrm>
            <a:off x="5435600" y="2563813"/>
            <a:ext cx="1008063" cy="504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6" name="Oval 200"/>
          <p:cNvSpPr>
            <a:spLocks noChangeArrowheads="1"/>
          </p:cNvSpPr>
          <p:nvPr/>
        </p:nvSpPr>
        <p:spPr bwMode="auto">
          <a:xfrm>
            <a:off x="6516688" y="2563813"/>
            <a:ext cx="1008062" cy="504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7" name="Oval 201"/>
          <p:cNvSpPr>
            <a:spLocks noChangeArrowheads="1"/>
          </p:cNvSpPr>
          <p:nvPr/>
        </p:nvSpPr>
        <p:spPr bwMode="auto">
          <a:xfrm>
            <a:off x="7597775" y="2563813"/>
            <a:ext cx="1008063" cy="504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8" name="Oval 202"/>
          <p:cNvSpPr>
            <a:spLocks noChangeArrowheads="1"/>
          </p:cNvSpPr>
          <p:nvPr/>
        </p:nvSpPr>
        <p:spPr bwMode="auto">
          <a:xfrm>
            <a:off x="4283075" y="2060575"/>
            <a:ext cx="1008063" cy="504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9" name="Text Box 203"/>
          <p:cNvSpPr txBox="1">
            <a:spLocks noChangeArrowheads="1"/>
          </p:cNvSpPr>
          <p:nvPr/>
        </p:nvSpPr>
        <p:spPr bwMode="auto">
          <a:xfrm>
            <a:off x="971550" y="2632075"/>
            <a:ext cx="1008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600" b="1" u="sng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직원번호</a:t>
            </a:r>
          </a:p>
        </p:txBody>
      </p:sp>
      <p:sp>
        <p:nvSpPr>
          <p:cNvPr id="60" name="Text Box 204"/>
          <p:cNvSpPr txBox="1">
            <a:spLocks noChangeArrowheads="1"/>
          </p:cNvSpPr>
          <p:nvPr/>
        </p:nvSpPr>
        <p:spPr bwMode="auto">
          <a:xfrm>
            <a:off x="5435600" y="2636838"/>
            <a:ext cx="1008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600" b="1" u="sng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부서코드</a:t>
            </a:r>
          </a:p>
        </p:txBody>
      </p:sp>
      <p:sp>
        <p:nvSpPr>
          <p:cNvPr id="61" name="Text Box 205"/>
          <p:cNvSpPr txBox="1">
            <a:spLocks noChangeArrowheads="1"/>
          </p:cNvSpPr>
          <p:nvPr/>
        </p:nvSpPr>
        <p:spPr bwMode="auto">
          <a:xfrm>
            <a:off x="6602413" y="2636838"/>
            <a:ext cx="1008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부서명</a:t>
            </a:r>
          </a:p>
        </p:txBody>
      </p:sp>
      <p:sp>
        <p:nvSpPr>
          <p:cNvPr id="62" name="Text Box 206"/>
          <p:cNvSpPr txBox="1">
            <a:spLocks noChangeArrowheads="1"/>
          </p:cNvSpPr>
          <p:nvPr/>
        </p:nvSpPr>
        <p:spPr bwMode="auto">
          <a:xfrm>
            <a:off x="7783513" y="2636838"/>
            <a:ext cx="1008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예산</a:t>
            </a:r>
          </a:p>
        </p:txBody>
      </p:sp>
      <p:sp>
        <p:nvSpPr>
          <p:cNvPr id="63" name="Text Box 207"/>
          <p:cNvSpPr txBox="1">
            <a:spLocks noChangeArrowheads="1"/>
          </p:cNvSpPr>
          <p:nvPr/>
        </p:nvSpPr>
        <p:spPr bwMode="auto">
          <a:xfrm>
            <a:off x="2238375" y="26368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성명</a:t>
            </a:r>
          </a:p>
        </p:txBody>
      </p:sp>
      <p:sp>
        <p:nvSpPr>
          <p:cNvPr id="64" name="Text Box 208"/>
          <p:cNvSpPr txBox="1">
            <a:spLocks noChangeArrowheads="1"/>
          </p:cNvSpPr>
          <p:nvPr/>
        </p:nvSpPr>
        <p:spPr bwMode="auto">
          <a:xfrm>
            <a:off x="3346450" y="2641600"/>
            <a:ext cx="649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직급</a:t>
            </a:r>
          </a:p>
        </p:txBody>
      </p:sp>
      <p:sp>
        <p:nvSpPr>
          <p:cNvPr id="65" name="Text Box 209"/>
          <p:cNvSpPr txBox="1">
            <a:spLocks noChangeArrowheads="1"/>
          </p:cNvSpPr>
          <p:nvPr/>
        </p:nvSpPr>
        <p:spPr bwMode="auto">
          <a:xfrm>
            <a:off x="4498975" y="2146300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직책</a:t>
            </a:r>
          </a:p>
        </p:txBody>
      </p:sp>
      <p:sp>
        <p:nvSpPr>
          <p:cNvPr id="66" name="Line 210"/>
          <p:cNvSpPr>
            <a:spLocks noChangeShapeType="1"/>
          </p:cNvSpPr>
          <p:nvPr/>
        </p:nvSpPr>
        <p:spPr bwMode="auto">
          <a:xfrm>
            <a:off x="3117850" y="3543300"/>
            <a:ext cx="1079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7" name="Line 211"/>
          <p:cNvSpPr>
            <a:spLocks noChangeShapeType="1"/>
          </p:cNvSpPr>
          <p:nvPr/>
        </p:nvSpPr>
        <p:spPr bwMode="auto">
          <a:xfrm flipV="1">
            <a:off x="2555875" y="3068638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8" name="Line 212"/>
          <p:cNvSpPr>
            <a:spLocks noChangeShapeType="1"/>
          </p:cNvSpPr>
          <p:nvPr/>
        </p:nvSpPr>
        <p:spPr bwMode="auto">
          <a:xfrm flipV="1">
            <a:off x="7019925" y="3068638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9" name="Line 213"/>
          <p:cNvSpPr>
            <a:spLocks noChangeShapeType="1"/>
          </p:cNvSpPr>
          <p:nvPr/>
        </p:nvSpPr>
        <p:spPr bwMode="auto">
          <a:xfrm flipV="1">
            <a:off x="4773613" y="2549525"/>
            <a:ext cx="0" cy="720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0" name="Line 214"/>
          <p:cNvSpPr>
            <a:spLocks noChangeShapeType="1"/>
          </p:cNvSpPr>
          <p:nvPr/>
        </p:nvSpPr>
        <p:spPr bwMode="auto">
          <a:xfrm flipH="1" flipV="1">
            <a:off x="1474788" y="3068638"/>
            <a:ext cx="792162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1" name="Line 215"/>
          <p:cNvSpPr>
            <a:spLocks noChangeShapeType="1"/>
          </p:cNvSpPr>
          <p:nvPr/>
        </p:nvSpPr>
        <p:spPr bwMode="auto">
          <a:xfrm flipV="1">
            <a:off x="2843213" y="3068638"/>
            <a:ext cx="792162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2" name="Line 216"/>
          <p:cNvSpPr>
            <a:spLocks noChangeShapeType="1"/>
          </p:cNvSpPr>
          <p:nvPr/>
        </p:nvSpPr>
        <p:spPr bwMode="auto">
          <a:xfrm flipH="1" flipV="1">
            <a:off x="5940425" y="3068638"/>
            <a:ext cx="792163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3" name="Line 217"/>
          <p:cNvSpPr>
            <a:spLocks noChangeShapeType="1"/>
          </p:cNvSpPr>
          <p:nvPr/>
        </p:nvSpPr>
        <p:spPr bwMode="auto">
          <a:xfrm flipV="1">
            <a:off x="7308850" y="3068638"/>
            <a:ext cx="86360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4" name="Line 218"/>
          <p:cNvSpPr>
            <a:spLocks noChangeShapeType="1"/>
          </p:cNvSpPr>
          <p:nvPr/>
        </p:nvSpPr>
        <p:spPr bwMode="auto">
          <a:xfrm>
            <a:off x="5394325" y="3544888"/>
            <a:ext cx="1079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75" name="Group 219"/>
          <p:cNvGraphicFramePr>
            <a:graphicFrameLocks noGrp="1"/>
          </p:cNvGraphicFramePr>
          <p:nvPr/>
        </p:nvGraphicFramePr>
        <p:xfrm>
          <a:off x="6302375" y="4964113"/>
          <a:ext cx="2517775" cy="914400"/>
        </p:xfrm>
        <a:graphic>
          <a:graphicData uri="http://schemas.openxmlformats.org/drawingml/2006/table">
            <a:tbl>
              <a:tblPr/>
              <a:tblGrid>
                <a:gridCol w="933450">
                  <a:extLst>
                    <a:ext uri="{9D8B030D-6E8A-4147-A177-3AD203B41FA5}">
                      <a16:colId xmlns:a16="http://schemas.microsoft.com/office/drawing/2014/main" xmlns="" val="68344421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1514435424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xmlns="" val="920857331"/>
                    </a:ext>
                  </a:extLst>
                </a:gridCol>
              </a:tblGrid>
              <a:tr h="12065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부서코드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부서명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예산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9674947"/>
                  </a:ext>
                </a:extLst>
              </a:tr>
              <a:tr h="12065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학생과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67609567"/>
                  </a:ext>
                </a:extLst>
              </a:tr>
              <a:tr h="12065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인사과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85436381"/>
                  </a:ext>
                </a:extLst>
              </a:tr>
            </a:tbl>
          </a:graphicData>
        </a:graphic>
      </p:graphicFrame>
      <p:sp>
        <p:nvSpPr>
          <p:cNvPr id="76" name="Text Box 237"/>
          <p:cNvSpPr txBox="1">
            <a:spLocks noChangeArrowheads="1"/>
          </p:cNvSpPr>
          <p:nvPr/>
        </p:nvSpPr>
        <p:spPr bwMode="auto">
          <a:xfrm>
            <a:off x="755650" y="4597400"/>
            <a:ext cx="1584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직원 테이블</a:t>
            </a:r>
          </a:p>
        </p:txBody>
      </p:sp>
      <p:sp>
        <p:nvSpPr>
          <p:cNvPr id="77" name="Text Box 238"/>
          <p:cNvSpPr txBox="1">
            <a:spLocks noChangeArrowheads="1"/>
          </p:cNvSpPr>
          <p:nvPr/>
        </p:nvSpPr>
        <p:spPr bwMode="auto">
          <a:xfrm>
            <a:off x="3563938" y="4597400"/>
            <a:ext cx="1584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근무 테이블</a:t>
            </a:r>
          </a:p>
        </p:txBody>
      </p:sp>
      <p:sp>
        <p:nvSpPr>
          <p:cNvPr id="78" name="Text Box 239"/>
          <p:cNvSpPr txBox="1">
            <a:spLocks noChangeArrowheads="1"/>
          </p:cNvSpPr>
          <p:nvPr/>
        </p:nvSpPr>
        <p:spPr bwMode="auto">
          <a:xfrm>
            <a:off x="6300788" y="4597400"/>
            <a:ext cx="1584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부서 테이블</a:t>
            </a:r>
          </a:p>
        </p:txBody>
      </p:sp>
      <p:sp>
        <p:nvSpPr>
          <p:cNvPr id="79" name="AutoShape 240"/>
          <p:cNvSpPr>
            <a:spLocks noChangeArrowheads="1"/>
          </p:cNvSpPr>
          <p:nvPr/>
        </p:nvSpPr>
        <p:spPr bwMode="auto">
          <a:xfrm>
            <a:off x="4356100" y="4076700"/>
            <a:ext cx="863600" cy="36036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0422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985B3-AF4F-4425-95D9-DC6E1C700F92}" type="slidenum">
              <a:rPr lang="en-US" altLang="ko-KR" smtClean="0"/>
              <a:pPr>
                <a:defRPr/>
              </a:pPr>
              <a:t>17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개체 집합을 테이블로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55863" y="2854325"/>
            <a:ext cx="1081087" cy="503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628900" y="2882900"/>
            <a:ext cx="935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000" b="1"/>
              <a:t>직원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1403350" y="2133600"/>
            <a:ext cx="1008063" cy="504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484438" y="2133600"/>
            <a:ext cx="1008062" cy="504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3563938" y="2133600"/>
            <a:ext cx="1008062" cy="504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403350" y="2201863"/>
            <a:ext cx="1008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600" b="1" u="sng"/>
              <a:t>직원번호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670175" y="2206625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600" b="1"/>
              <a:t>성명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778250" y="2211388"/>
            <a:ext cx="649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600" b="1"/>
              <a:t>직급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V="1">
            <a:off x="2987675" y="26384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H="1" flipV="1">
            <a:off x="1906588" y="2638425"/>
            <a:ext cx="7921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V="1">
            <a:off x="3275013" y="2638425"/>
            <a:ext cx="7921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Rectangle 15"/>
          <p:cNvSpPr txBox="1">
            <a:spLocks noChangeArrowheads="1"/>
          </p:cNvSpPr>
          <p:nvPr/>
        </p:nvSpPr>
        <p:spPr>
          <a:xfrm>
            <a:off x="685800" y="1412875"/>
            <a:ext cx="7772400" cy="46831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smtClean="0"/>
              <a:t>개체 집합</a:t>
            </a:r>
          </a:p>
          <a:p>
            <a:endParaRPr kumimoji="0" lang="ko-KR" altLang="en-US" smtClean="0"/>
          </a:p>
          <a:p>
            <a:endParaRPr kumimoji="0" lang="ko-KR" altLang="en-US" smtClean="0"/>
          </a:p>
          <a:p>
            <a:endParaRPr kumimoji="0" lang="ko-KR" altLang="en-US" smtClean="0"/>
          </a:p>
          <a:p>
            <a:r>
              <a:rPr kumimoji="0" lang="ko-KR" altLang="en-US" smtClean="0"/>
              <a:t>테이블</a:t>
            </a:r>
            <a:endParaRPr kumimoji="0" lang="ko-KR" altLang="en-US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547813" y="4075113"/>
            <a:ext cx="5184775" cy="201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 b="1"/>
              <a:t>CREATE TABLE </a:t>
            </a:r>
            <a:r>
              <a:rPr lang="ko-KR" altLang="en-US" sz="1800" b="1"/>
              <a:t>직원</a:t>
            </a:r>
            <a:r>
              <a:rPr lang="en-US" altLang="ko-KR" sz="1800" b="1"/>
              <a:t>(</a:t>
            </a:r>
          </a:p>
          <a:p>
            <a:pPr>
              <a:spcBef>
                <a:spcPct val="50000"/>
              </a:spcBef>
            </a:pPr>
            <a:r>
              <a:rPr lang="ko-KR" altLang="en-US" sz="1800" b="1"/>
              <a:t>	직원번호 </a:t>
            </a:r>
            <a:r>
              <a:rPr lang="en-US" altLang="ko-KR" sz="1800" b="1"/>
              <a:t>CHAR(4) NOT NULL,</a:t>
            </a:r>
          </a:p>
          <a:p>
            <a:pPr>
              <a:spcBef>
                <a:spcPct val="50000"/>
              </a:spcBef>
            </a:pPr>
            <a:r>
              <a:rPr lang="ko-KR" altLang="en-US" sz="1800" b="1"/>
              <a:t>	성명 </a:t>
            </a:r>
            <a:r>
              <a:rPr lang="en-US" altLang="ko-KR" sz="1800" b="1"/>
              <a:t>CHAR(20),</a:t>
            </a:r>
          </a:p>
          <a:p>
            <a:pPr>
              <a:spcBef>
                <a:spcPct val="50000"/>
              </a:spcBef>
            </a:pPr>
            <a:r>
              <a:rPr lang="ko-KR" altLang="en-US" sz="1800" b="1"/>
              <a:t>	직급 </a:t>
            </a:r>
            <a:r>
              <a:rPr lang="en-US" altLang="ko-KR" sz="1800" b="1"/>
              <a:t>CHAR(10),</a:t>
            </a:r>
          </a:p>
          <a:p>
            <a:pPr>
              <a:spcBef>
                <a:spcPct val="50000"/>
              </a:spcBef>
            </a:pPr>
            <a:r>
              <a:rPr lang="en-US" altLang="ko-KR" sz="1800" b="1"/>
              <a:t>	PRIMARY KEY(</a:t>
            </a:r>
            <a:r>
              <a:rPr lang="ko-KR" altLang="en-US" sz="1800" b="1"/>
              <a:t>직원번호</a:t>
            </a:r>
            <a:r>
              <a:rPr lang="en-US" altLang="ko-KR" sz="1800" b="1"/>
              <a:t>));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1360488" y="4048125"/>
            <a:ext cx="4651375" cy="2090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061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집합을 테이블로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관계집합을</a:t>
            </a:r>
            <a:r>
              <a:rPr lang="ko-KR" altLang="en-US" dirty="0"/>
              <a:t> 테이블로 변환할 때에는 다음 </a:t>
            </a:r>
            <a:r>
              <a:rPr lang="ko-KR" altLang="en-US" dirty="0" err="1"/>
              <a:t>애트리뷰트들을</a:t>
            </a:r>
            <a:r>
              <a:rPr lang="ko-KR" altLang="en-US" dirty="0"/>
              <a:t> 넣어 주어야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각 참여 </a:t>
            </a:r>
            <a:r>
              <a:rPr lang="ko-KR" altLang="en-US" dirty="0" err="1"/>
              <a:t>개체집합의</a:t>
            </a:r>
            <a:r>
              <a:rPr lang="ko-KR" altLang="en-US" dirty="0"/>
              <a:t> 키</a:t>
            </a:r>
            <a:r>
              <a:rPr lang="en-US" altLang="ko-KR" dirty="0"/>
              <a:t>(</a:t>
            </a:r>
            <a:r>
              <a:rPr lang="ko-KR" altLang="en-US" dirty="0"/>
              <a:t>외래 키로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sz="2400" dirty="0"/>
              <a:t> </a:t>
            </a:r>
            <a:r>
              <a:rPr lang="ko-KR" altLang="en-US" sz="2200" dirty="0"/>
              <a:t>이것들이 결과 </a:t>
            </a:r>
            <a:r>
              <a:rPr lang="ko-KR" altLang="en-US" sz="2200" dirty="0" err="1"/>
              <a:t>릴레이션의</a:t>
            </a:r>
            <a:r>
              <a:rPr lang="ko-KR" altLang="en-US" sz="2200" dirty="0"/>
              <a:t> </a:t>
            </a:r>
            <a:r>
              <a:rPr lang="ko-KR" altLang="en-US" sz="2200" dirty="0" err="1"/>
              <a:t>슈퍼키를</a:t>
            </a:r>
            <a:r>
              <a:rPr lang="ko-KR" altLang="en-US" sz="2200" dirty="0"/>
              <a:t> 형성한다</a:t>
            </a:r>
            <a:r>
              <a:rPr lang="en-US" altLang="ko-KR" sz="2200" dirty="0"/>
              <a:t>.</a:t>
            </a:r>
          </a:p>
          <a:p>
            <a:pPr lvl="2"/>
            <a:endParaRPr lang="en-US" altLang="ko-KR" sz="2200" dirty="0"/>
          </a:p>
          <a:p>
            <a:pPr lvl="1"/>
            <a:r>
              <a:rPr lang="ko-KR" altLang="en-US" dirty="0" err="1"/>
              <a:t>설명용</a:t>
            </a:r>
            <a:r>
              <a:rPr lang="ko-KR" altLang="en-US" dirty="0"/>
              <a:t> </a:t>
            </a:r>
            <a:r>
              <a:rPr lang="ko-KR" altLang="en-US" dirty="0" err="1"/>
              <a:t>애트리뷰트</a:t>
            </a:r>
            <a:r>
              <a:rPr lang="ko-KR" altLang="en-US" dirty="0"/>
              <a:t> 모두</a:t>
            </a:r>
            <a:r>
              <a:rPr lang="en-US" altLang="ko-KR" dirty="0"/>
              <a:t>.</a:t>
            </a:r>
          </a:p>
          <a:p>
            <a:pPr lvl="1">
              <a:buSzPct val="75000"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985B3-AF4F-4425-95D9-DC6E1C700F92}" type="slidenum">
              <a:rPr lang="en-US" altLang="ko-KR" smtClean="0"/>
              <a:pPr>
                <a:defRPr/>
              </a:pPr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702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집합을 테이블로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19</a:t>
            </a:fld>
            <a:endParaRPr lang="ko-KR" altLang="en-US" dirty="0"/>
          </a:p>
        </p:txBody>
      </p:sp>
      <p:sp>
        <p:nvSpPr>
          <p:cNvPr id="40" name="Rectangle 36"/>
          <p:cNvSpPr txBox="1">
            <a:spLocks noChangeArrowheads="1"/>
          </p:cNvSpPr>
          <p:nvPr/>
        </p:nvSpPr>
        <p:spPr bwMode="auto">
          <a:xfrm>
            <a:off x="685800" y="1412875"/>
            <a:ext cx="7772400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관계 집합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ko-KR" altLang="en-US" sz="2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ko-KR" altLang="en-US" sz="2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ko-KR" altLang="en-US" sz="2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테이블</a:t>
            </a:r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1663700" y="2881313"/>
            <a:ext cx="1081088" cy="503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Text Box 38"/>
          <p:cNvSpPr txBox="1">
            <a:spLocks noChangeArrowheads="1"/>
          </p:cNvSpPr>
          <p:nvPr/>
        </p:nvSpPr>
        <p:spPr bwMode="auto">
          <a:xfrm>
            <a:off x="1836738" y="2909888"/>
            <a:ext cx="935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0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직원</a:t>
            </a:r>
          </a:p>
        </p:txBody>
      </p:sp>
      <p:sp>
        <p:nvSpPr>
          <p:cNvPr id="43" name="AutoShape 39"/>
          <p:cNvSpPr>
            <a:spLocks noChangeArrowheads="1"/>
          </p:cNvSpPr>
          <p:nvPr/>
        </p:nvSpPr>
        <p:spPr bwMode="auto">
          <a:xfrm>
            <a:off x="3808413" y="2852738"/>
            <a:ext cx="1223962" cy="576262"/>
          </a:xfrm>
          <a:prstGeom prst="diamond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4" name="Text Box 40"/>
          <p:cNvSpPr txBox="1">
            <a:spLocks noChangeArrowheads="1"/>
          </p:cNvSpPr>
          <p:nvPr/>
        </p:nvSpPr>
        <p:spPr bwMode="auto">
          <a:xfrm>
            <a:off x="4054475" y="2924175"/>
            <a:ext cx="935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0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근무</a:t>
            </a:r>
            <a:endParaRPr lang="en-US" altLang="ko-KR" sz="2000" b="1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5" name="Rectangle 41"/>
          <p:cNvSpPr>
            <a:spLocks noChangeArrowheads="1"/>
          </p:cNvSpPr>
          <p:nvPr/>
        </p:nvSpPr>
        <p:spPr bwMode="auto">
          <a:xfrm>
            <a:off x="6127750" y="2881313"/>
            <a:ext cx="1081088" cy="503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6" name="Text Box 42"/>
          <p:cNvSpPr txBox="1">
            <a:spLocks noChangeArrowheads="1"/>
          </p:cNvSpPr>
          <p:nvPr/>
        </p:nvSpPr>
        <p:spPr bwMode="auto">
          <a:xfrm>
            <a:off x="6300788" y="2909888"/>
            <a:ext cx="935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0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부서</a:t>
            </a:r>
          </a:p>
        </p:txBody>
      </p:sp>
      <p:sp>
        <p:nvSpPr>
          <p:cNvPr id="47" name="Oval 43"/>
          <p:cNvSpPr>
            <a:spLocks noChangeArrowheads="1"/>
          </p:cNvSpPr>
          <p:nvPr/>
        </p:nvSpPr>
        <p:spPr bwMode="auto">
          <a:xfrm>
            <a:off x="611188" y="2160588"/>
            <a:ext cx="1008062" cy="504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8" name="Oval 44"/>
          <p:cNvSpPr>
            <a:spLocks noChangeArrowheads="1"/>
          </p:cNvSpPr>
          <p:nvPr/>
        </p:nvSpPr>
        <p:spPr bwMode="auto">
          <a:xfrm>
            <a:off x="1692275" y="2160588"/>
            <a:ext cx="1008063" cy="504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9" name="Oval 45"/>
          <p:cNvSpPr>
            <a:spLocks noChangeArrowheads="1"/>
          </p:cNvSpPr>
          <p:nvPr/>
        </p:nvSpPr>
        <p:spPr bwMode="auto">
          <a:xfrm>
            <a:off x="2771775" y="2160588"/>
            <a:ext cx="1008063" cy="504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0" name="Oval 46"/>
          <p:cNvSpPr>
            <a:spLocks noChangeArrowheads="1"/>
          </p:cNvSpPr>
          <p:nvPr/>
        </p:nvSpPr>
        <p:spPr bwMode="auto">
          <a:xfrm>
            <a:off x="5075238" y="2160588"/>
            <a:ext cx="1008062" cy="504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1" name="Oval 47"/>
          <p:cNvSpPr>
            <a:spLocks noChangeArrowheads="1"/>
          </p:cNvSpPr>
          <p:nvPr/>
        </p:nvSpPr>
        <p:spPr bwMode="auto">
          <a:xfrm>
            <a:off x="6156325" y="2160588"/>
            <a:ext cx="1008063" cy="504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2" name="Oval 48"/>
          <p:cNvSpPr>
            <a:spLocks noChangeArrowheads="1"/>
          </p:cNvSpPr>
          <p:nvPr/>
        </p:nvSpPr>
        <p:spPr bwMode="auto">
          <a:xfrm>
            <a:off x="7237413" y="2160588"/>
            <a:ext cx="1008062" cy="504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3" name="Oval 49"/>
          <p:cNvSpPr>
            <a:spLocks noChangeArrowheads="1"/>
          </p:cNvSpPr>
          <p:nvPr/>
        </p:nvSpPr>
        <p:spPr bwMode="auto">
          <a:xfrm>
            <a:off x="3922713" y="1657350"/>
            <a:ext cx="1008062" cy="504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" name="Text Box 50"/>
          <p:cNvSpPr txBox="1">
            <a:spLocks noChangeArrowheads="1"/>
          </p:cNvSpPr>
          <p:nvPr/>
        </p:nvSpPr>
        <p:spPr bwMode="auto">
          <a:xfrm>
            <a:off x="611188" y="2228850"/>
            <a:ext cx="1008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600" b="1" u="sng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직원번호</a:t>
            </a:r>
          </a:p>
        </p:txBody>
      </p:sp>
      <p:sp>
        <p:nvSpPr>
          <p:cNvPr id="55" name="Text Box 51"/>
          <p:cNvSpPr txBox="1">
            <a:spLocks noChangeArrowheads="1"/>
          </p:cNvSpPr>
          <p:nvPr/>
        </p:nvSpPr>
        <p:spPr bwMode="auto">
          <a:xfrm>
            <a:off x="5075238" y="2233613"/>
            <a:ext cx="1008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600" b="1" u="sng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부서코드</a:t>
            </a:r>
          </a:p>
        </p:txBody>
      </p:sp>
      <p:sp>
        <p:nvSpPr>
          <p:cNvPr id="56" name="Text Box 52"/>
          <p:cNvSpPr txBox="1">
            <a:spLocks noChangeArrowheads="1"/>
          </p:cNvSpPr>
          <p:nvPr/>
        </p:nvSpPr>
        <p:spPr bwMode="auto">
          <a:xfrm>
            <a:off x="6242050" y="2233613"/>
            <a:ext cx="1008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부서명</a:t>
            </a:r>
          </a:p>
        </p:txBody>
      </p:sp>
      <p:sp>
        <p:nvSpPr>
          <p:cNvPr id="57" name="Text Box 53"/>
          <p:cNvSpPr txBox="1">
            <a:spLocks noChangeArrowheads="1"/>
          </p:cNvSpPr>
          <p:nvPr/>
        </p:nvSpPr>
        <p:spPr bwMode="auto">
          <a:xfrm>
            <a:off x="7423150" y="2233613"/>
            <a:ext cx="1008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예산</a:t>
            </a:r>
          </a:p>
        </p:txBody>
      </p:sp>
      <p:sp>
        <p:nvSpPr>
          <p:cNvPr id="58" name="Text Box 54"/>
          <p:cNvSpPr txBox="1">
            <a:spLocks noChangeArrowheads="1"/>
          </p:cNvSpPr>
          <p:nvPr/>
        </p:nvSpPr>
        <p:spPr bwMode="auto">
          <a:xfrm>
            <a:off x="1878013" y="22336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성명</a:t>
            </a:r>
          </a:p>
        </p:txBody>
      </p:sp>
      <p:sp>
        <p:nvSpPr>
          <p:cNvPr id="59" name="Text Box 55"/>
          <p:cNvSpPr txBox="1">
            <a:spLocks noChangeArrowheads="1"/>
          </p:cNvSpPr>
          <p:nvPr/>
        </p:nvSpPr>
        <p:spPr bwMode="auto">
          <a:xfrm>
            <a:off x="2986088" y="2238375"/>
            <a:ext cx="649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직급</a:t>
            </a:r>
          </a:p>
        </p:txBody>
      </p:sp>
      <p:sp>
        <p:nvSpPr>
          <p:cNvPr id="60" name="Text Box 56"/>
          <p:cNvSpPr txBox="1">
            <a:spLocks noChangeArrowheads="1"/>
          </p:cNvSpPr>
          <p:nvPr/>
        </p:nvSpPr>
        <p:spPr bwMode="auto">
          <a:xfrm>
            <a:off x="4138613" y="1743075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직책</a:t>
            </a:r>
          </a:p>
        </p:txBody>
      </p:sp>
      <p:sp>
        <p:nvSpPr>
          <p:cNvPr id="61" name="Line 57"/>
          <p:cNvSpPr>
            <a:spLocks noChangeShapeType="1"/>
          </p:cNvSpPr>
          <p:nvPr/>
        </p:nvSpPr>
        <p:spPr bwMode="auto">
          <a:xfrm>
            <a:off x="2757488" y="3140075"/>
            <a:ext cx="1079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2" name="Line 58"/>
          <p:cNvSpPr>
            <a:spLocks noChangeShapeType="1"/>
          </p:cNvSpPr>
          <p:nvPr/>
        </p:nvSpPr>
        <p:spPr bwMode="auto">
          <a:xfrm flipV="1">
            <a:off x="2195513" y="2665413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Line 59"/>
          <p:cNvSpPr>
            <a:spLocks noChangeShapeType="1"/>
          </p:cNvSpPr>
          <p:nvPr/>
        </p:nvSpPr>
        <p:spPr bwMode="auto">
          <a:xfrm flipV="1">
            <a:off x="6659563" y="2665413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4" name="Line 60"/>
          <p:cNvSpPr>
            <a:spLocks noChangeShapeType="1"/>
          </p:cNvSpPr>
          <p:nvPr/>
        </p:nvSpPr>
        <p:spPr bwMode="auto">
          <a:xfrm flipV="1">
            <a:off x="4413250" y="2146300"/>
            <a:ext cx="0" cy="720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5" name="Line 61"/>
          <p:cNvSpPr>
            <a:spLocks noChangeShapeType="1"/>
          </p:cNvSpPr>
          <p:nvPr/>
        </p:nvSpPr>
        <p:spPr bwMode="auto">
          <a:xfrm flipH="1" flipV="1">
            <a:off x="1114425" y="2665413"/>
            <a:ext cx="792163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6" name="Line 62"/>
          <p:cNvSpPr>
            <a:spLocks noChangeShapeType="1"/>
          </p:cNvSpPr>
          <p:nvPr/>
        </p:nvSpPr>
        <p:spPr bwMode="auto">
          <a:xfrm flipV="1">
            <a:off x="2482850" y="2665413"/>
            <a:ext cx="792163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7" name="Line 63"/>
          <p:cNvSpPr>
            <a:spLocks noChangeShapeType="1"/>
          </p:cNvSpPr>
          <p:nvPr/>
        </p:nvSpPr>
        <p:spPr bwMode="auto">
          <a:xfrm flipH="1" flipV="1">
            <a:off x="5580063" y="2665413"/>
            <a:ext cx="792162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8" name="Line 64"/>
          <p:cNvSpPr>
            <a:spLocks noChangeShapeType="1"/>
          </p:cNvSpPr>
          <p:nvPr/>
        </p:nvSpPr>
        <p:spPr bwMode="auto">
          <a:xfrm flipV="1">
            <a:off x="6948488" y="2665413"/>
            <a:ext cx="86360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9" name="Line 65"/>
          <p:cNvSpPr>
            <a:spLocks noChangeShapeType="1"/>
          </p:cNvSpPr>
          <p:nvPr/>
        </p:nvSpPr>
        <p:spPr bwMode="auto">
          <a:xfrm>
            <a:off x="5033963" y="3141663"/>
            <a:ext cx="1079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0" name="Oval 66"/>
          <p:cNvSpPr>
            <a:spLocks noChangeArrowheads="1"/>
          </p:cNvSpPr>
          <p:nvPr/>
        </p:nvSpPr>
        <p:spPr bwMode="auto">
          <a:xfrm>
            <a:off x="3492500" y="1557338"/>
            <a:ext cx="1871663" cy="194468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240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1" name="Text Box 67"/>
          <p:cNvSpPr txBox="1">
            <a:spLocks noChangeArrowheads="1"/>
          </p:cNvSpPr>
          <p:nvPr/>
        </p:nvSpPr>
        <p:spPr bwMode="auto">
          <a:xfrm>
            <a:off x="898525" y="4044950"/>
            <a:ext cx="6985000" cy="219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CREATE TABLE </a:t>
            </a:r>
            <a:r>
              <a:rPr lang="ko-KR" altLang="en-US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근무</a:t>
            </a:r>
            <a: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ko-KR" altLang="en-US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직원번호 </a:t>
            </a:r>
            <a: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CHAR(4) NOT NULL,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ko-KR" altLang="en-US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부서코드 </a:t>
            </a:r>
            <a: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CHAR(2) NOT NULL,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ko-KR" altLang="en-US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직책 </a:t>
            </a:r>
            <a: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CHAR(20),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PRIMARY KEY(</a:t>
            </a:r>
            <a:r>
              <a:rPr lang="ko-KR" altLang="en-US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직원번호</a:t>
            </a:r>
            <a: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부서코드</a:t>
            </a:r>
            <a: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),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FOREIGN KEY(</a:t>
            </a:r>
            <a:r>
              <a:rPr lang="ko-KR" altLang="en-US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직원번호</a:t>
            </a:r>
            <a: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REFERENCES </a:t>
            </a:r>
            <a:r>
              <a:rPr lang="ko-KR" altLang="en-US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직원</a:t>
            </a:r>
            <a: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FOREIGN KEY(</a:t>
            </a:r>
            <a:r>
              <a:rPr lang="ko-KR" altLang="en-US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부서코드</a:t>
            </a:r>
            <a: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REFERENCES </a:t>
            </a:r>
            <a:r>
              <a:rPr lang="ko-KR" altLang="en-US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부서 </a:t>
            </a:r>
            <a: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</p:txBody>
      </p:sp>
      <p:sp>
        <p:nvSpPr>
          <p:cNvPr id="72" name="Rectangle 68"/>
          <p:cNvSpPr>
            <a:spLocks noChangeArrowheads="1"/>
          </p:cNvSpPr>
          <p:nvPr/>
        </p:nvSpPr>
        <p:spPr bwMode="auto">
          <a:xfrm>
            <a:off x="827088" y="4003675"/>
            <a:ext cx="6408737" cy="2232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501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err="1" smtClean="0">
                <a:solidFill>
                  <a:schemeClr val="tx2">
                    <a:lumMod val="50000"/>
                  </a:schemeClr>
                </a:solidFill>
              </a:rPr>
              <a:t>논리설계</a:t>
            </a:r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</a:rPr>
              <a:t> 개념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65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985B3-AF4F-4425-95D9-DC6E1C700F92}" type="slidenum">
              <a:rPr lang="en-US" altLang="ko-KR" smtClean="0"/>
              <a:pPr>
                <a:defRPr/>
              </a:pPr>
              <a:t>20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집합을 테이블로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1663700" y="2881313"/>
            <a:ext cx="1081088" cy="503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1836738" y="2909888"/>
            <a:ext cx="935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0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직원</a:t>
            </a:r>
          </a:p>
        </p:txBody>
      </p:sp>
      <p:sp>
        <p:nvSpPr>
          <p:cNvPr id="39" name="AutoShape 6"/>
          <p:cNvSpPr>
            <a:spLocks noChangeArrowheads="1"/>
          </p:cNvSpPr>
          <p:nvPr/>
        </p:nvSpPr>
        <p:spPr bwMode="auto">
          <a:xfrm>
            <a:off x="3808413" y="2852738"/>
            <a:ext cx="1223962" cy="576262"/>
          </a:xfrm>
          <a:prstGeom prst="diamond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4054475" y="2924175"/>
            <a:ext cx="935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0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근무</a:t>
            </a:r>
            <a:endParaRPr lang="en-US" altLang="ko-KR" sz="2000" b="1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6127750" y="2881313"/>
            <a:ext cx="1081088" cy="503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6300788" y="2909888"/>
            <a:ext cx="935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0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부서</a:t>
            </a:r>
          </a:p>
        </p:txBody>
      </p:sp>
      <p:sp>
        <p:nvSpPr>
          <p:cNvPr id="43" name="Oval 10"/>
          <p:cNvSpPr>
            <a:spLocks noChangeArrowheads="1"/>
          </p:cNvSpPr>
          <p:nvPr/>
        </p:nvSpPr>
        <p:spPr bwMode="auto">
          <a:xfrm>
            <a:off x="611188" y="2160588"/>
            <a:ext cx="1008062" cy="504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4" name="Oval 11"/>
          <p:cNvSpPr>
            <a:spLocks noChangeArrowheads="1"/>
          </p:cNvSpPr>
          <p:nvPr/>
        </p:nvSpPr>
        <p:spPr bwMode="auto">
          <a:xfrm>
            <a:off x="1692275" y="2160588"/>
            <a:ext cx="1008063" cy="504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5" name="Oval 12"/>
          <p:cNvSpPr>
            <a:spLocks noChangeArrowheads="1"/>
          </p:cNvSpPr>
          <p:nvPr/>
        </p:nvSpPr>
        <p:spPr bwMode="auto">
          <a:xfrm>
            <a:off x="2771775" y="2160588"/>
            <a:ext cx="1008063" cy="504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6" name="Oval 13"/>
          <p:cNvSpPr>
            <a:spLocks noChangeArrowheads="1"/>
          </p:cNvSpPr>
          <p:nvPr/>
        </p:nvSpPr>
        <p:spPr bwMode="auto">
          <a:xfrm>
            <a:off x="5075238" y="2160588"/>
            <a:ext cx="1008062" cy="504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7" name="Oval 14"/>
          <p:cNvSpPr>
            <a:spLocks noChangeArrowheads="1"/>
          </p:cNvSpPr>
          <p:nvPr/>
        </p:nvSpPr>
        <p:spPr bwMode="auto">
          <a:xfrm>
            <a:off x="6156325" y="2160588"/>
            <a:ext cx="1008063" cy="504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8" name="Oval 15"/>
          <p:cNvSpPr>
            <a:spLocks noChangeArrowheads="1"/>
          </p:cNvSpPr>
          <p:nvPr/>
        </p:nvSpPr>
        <p:spPr bwMode="auto">
          <a:xfrm>
            <a:off x="7237413" y="2160588"/>
            <a:ext cx="1008062" cy="504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9" name="Oval 16"/>
          <p:cNvSpPr>
            <a:spLocks noChangeArrowheads="1"/>
          </p:cNvSpPr>
          <p:nvPr/>
        </p:nvSpPr>
        <p:spPr bwMode="auto">
          <a:xfrm>
            <a:off x="3922713" y="1989138"/>
            <a:ext cx="1008062" cy="504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0" name="Text Box 17"/>
          <p:cNvSpPr txBox="1">
            <a:spLocks noChangeArrowheads="1"/>
          </p:cNvSpPr>
          <p:nvPr/>
        </p:nvSpPr>
        <p:spPr bwMode="auto">
          <a:xfrm>
            <a:off x="611188" y="2228850"/>
            <a:ext cx="1008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600" b="1" u="sng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직원번호</a:t>
            </a:r>
          </a:p>
        </p:txBody>
      </p:sp>
      <p:sp>
        <p:nvSpPr>
          <p:cNvPr id="51" name="Text Box 18"/>
          <p:cNvSpPr txBox="1">
            <a:spLocks noChangeArrowheads="1"/>
          </p:cNvSpPr>
          <p:nvPr/>
        </p:nvSpPr>
        <p:spPr bwMode="auto">
          <a:xfrm>
            <a:off x="5075238" y="2233613"/>
            <a:ext cx="1008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600" b="1" u="sng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부서코드</a:t>
            </a:r>
          </a:p>
        </p:txBody>
      </p:sp>
      <p:sp>
        <p:nvSpPr>
          <p:cNvPr id="52" name="Text Box 19"/>
          <p:cNvSpPr txBox="1">
            <a:spLocks noChangeArrowheads="1"/>
          </p:cNvSpPr>
          <p:nvPr/>
        </p:nvSpPr>
        <p:spPr bwMode="auto">
          <a:xfrm>
            <a:off x="6242050" y="2233613"/>
            <a:ext cx="1008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부서명</a:t>
            </a:r>
          </a:p>
        </p:txBody>
      </p:sp>
      <p:sp>
        <p:nvSpPr>
          <p:cNvPr id="53" name="Text Box 20"/>
          <p:cNvSpPr txBox="1">
            <a:spLocks noChangeArrowheads="1"/>
          </p:cNvSpPr>
          <p:nvPr/>
        </p:nvSpPr>
        <p:spPr bwMode="auto">
          <a:xfrm>
            <a:off x="7423150" y="2233613"/>
            <a:ext cx="1008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예산</a:t>
            </a:r>
          </a:p>
        </p:txBody>
      </p: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1878013" y="22336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성명</a:t>
            </a:r>
          </a:p>
        </p:txBody>
      </p:sp>
      <p:sp>
        <p:nvSpPr>
          <p:cNvPr id="55" name="Text Box 22"/>
          <p:cNvSpPr txBox="1">
            <a:spLocks noChangeArrowheads="1"/>
          </p:cNvSpPr>
          <p:nvPr/>
        </p:nvSpPr>
        <p:spPr bwMode="auto">
          <a:xfrm>
            <a:off x="2986088" y="2238375"/>
            <a:ext cx="649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직급</a:t>
            </a:r>
          </a:p>
        </p:txBody>
      </p:sp>
      <p:sp>
        <p:nvSpPr>
          <p:cNvPr id="56" name="Text Box 23"/>
          <p:cNvSpPr txBox="1">
            <a:spLocks noChangeArrowheads="1"/>
          </p:cNvSpPr>
          <p:nvPr/>
        </p:nvSpPr>
        <p:spPr bwMode="auto">
          <a:xfrm>
            <a:off x="4138613" y="207486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직책</a:t>
            </a:r>
          </a:p>
        </p:txBody>
      </p:sp>
      <p:sp>
        <p:nvSpPr>
          <p:cNvPr id="57" name="Line 24"/>
          <p:cNvSpPr>
            <a:spLocks noChangeShapeType="1"/>
          </p:cNvSpPr>
          <p:nvPr/>
        </p:nvSpPr>
        <p:spPr bwMode="auto">
          <a:xfrm>
            <a:off x="2757488" y="3140075"/>
            <a:ext cx="1079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8" name="Line 25"/>
          <p:cNvSpPr>
            <a:spLocks noChangeShapeType="1"/>
          </p:cNvSpPr>
          <p:nvPr/>
        </p:nvSpPr>
        <p:spPr bwMode="auto">
          <a:xfrm flipV="1">
            <a:off x="2195513" y="2665413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9" name="Line 26"/>
          <p:cNvSpPr>
            <a:spLocks noChangeShapeType="1"/>
          </p:cNvSpPr>
          <p:nvPr/>
        </p:nvSpPr>
        <p:spPr bwMode="auto">
          <a:xfrm flipV="1">
            <a:off x="6659563" y="2665413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0" name="Line 27"/>
          <p:cNvSpPr>
            <a:spLocks noChangeShapeType="1"/>
          </p:cNvSpPr>
          <p:nvPr/>
        </p:nvSpPr>
        <p:spPr bwMode="auto">
          <a:xfrm flipV="1">
            <a:off x="4413250" y="2492375"/>
            <a:ext cx="0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" name="Line 28"/>
          <p:cNvSpPr>
            <a:spLocks noChangeShapeType="1"/>
          </p:cNvSpPr>
          <p:nvPr/>
        </p:nvSpPr>
        <p:spPr bwMode="auto">
          <a:xfrm flipH="1" flipV="1">
            <a:off x="1114425" y="2665413"/>
            <a:ext cx="792163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2" name="Line 29"/>
          <p:cNvSpPr>
            <a:spLocks noChangeShapeType="1"/>
          </p:cNvSpPr>
          <p:nvPr/>
        </p:nvSpPr>
        <p:spPr bwMode="auto">
          <a:xfrm flipV="1">
            <a:off x="2482850" y="2665413"/>
            <a:ext cx="792163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3" name="Line 30"/>
          <p:cNvSpPr>
            <a:spLocks noChangeShapeType="1"/>
          </p:cNvSpPr>
          <p:nvPr/>
        </p:nvSpPr>
        <p:spPr bwMode="auto">
          <a:xfrm flipH="1" flipV="1">
            <a:off x="5580063" y="2665413"/>
            <a:ext cx="792162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4" name="Line 31"/>
          <p:cNvSpPr>
            <a:spLocks noChangeShapeType="1"/>
          </p:cNvSpPr>
          <p:nvPr/>
        </p:nvSpPr>
        <p:spPr bwMode="auto">
          <a:xfrm flipV="1">
            <a:off x="6948488" y="2665413"/>
            <a:ext cx="86360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5" name="Line 32"/>
          <p:cNvSpPr>
            <a:spLocks noChangeShapeType="1"/>
          </p:cNvSpPr>
          <p:nvPr/>
        </p:nvSpPr>
        <p:spPr bwMode="auto">
          <a:xfrm>
            <a:off x="5033963" y="3141663"/>
            <a:ext cx="1079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6" name="Text Box 33"/>
          <p:cNvSpPr txBox="1">
            <a:spLocks noChangeArrowheads="1"/>
          </p:cNvSpPr>
          <p:nvPr/>
        </p:nvSpPr>
        <p:spPr bwMode="auto">
          <a:xfrm>
            <a:off x="898525" y="4044950"/>
            <a:ext cx="6985000" cy="219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CREATE TABLE </a:t>
            </a:r>
            <a:r>
              <a:rPr lang="ko-KR" altLang="en-US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직원</a:t>
            </a:r>
            <a:r>
              <a:rPr lang="en-US" altLang="ko-KR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ko-KR" altLang="en-US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직원번호 </a:t>
            </a:r>
            <a:r>
              <a:rPr lang="en-US" altLang="ko-KR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CHAR(4) NOT NULL,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ko-KR" altLang="en-US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성명 </a:t>
            </a:r>
            <a:r>
              <a:rPr lang="en-US" altLang="ko-KR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CHAR(20),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ko-KR" altLang="en-US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직급 </a:t>
            </a:r>
            <a:r>
              <a:rPr lang="en-US" altLang="ko-KR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CHAR(10),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ko-KR" altLang="en-US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부서코드 </a:t>
            </a:r>
            <a:r>
              <a:rPr lang="en-US" altLang="ko-KR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CHAR(2),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ko-KR" altLang="en-US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직책 </a:t>
            </a:r>
            <a:r>
              <a:rPr lang="en-US" altLang="ko-KR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CHAR(20),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PRIMARY KEY(</a:t>
            </a:r>
            <a:r>
              <a:rPr lang="ko-KR" altLang="en-US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직원번호</a:t>
            </a:r>
            <a:r>
              <a:rPr lang="en-US" altLang="ko-KR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),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FOREIGN KEY(</a:t>
            </a:r>
            <a:r>
              <a:rPr lang="ko-KR" altLang="en-US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부서코드</a:t>
            </a:r>
            <a:r>
              <a:rPr lang="en-US" altLang="ko-KR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REFERENCES </a:t>
            </a:r>
            <a:r>
              <a:rPr lang="ko-KR" altLang="en-US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부서 </a:t>
            </a:r>
            <a:r>
              <a:rPr lang="en-US" altLang="ko-KR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</p:txBody>
      </p:sp>
      <p:sp>
        <p:nvSpPr>
          <p:cNvPr id="67" name="Rectangle 34"/>
          <p:cNvSpPr>
            <a:spLocks noChangeArrowheads="1"/>
          </p:cNvSpPr>
          <p:nvPr/>
        </p:nvSpPr>
        <p:spPr bwMode="auto">
          <a:xfrm>
            <a:off x="827088" y="4003675"/>
            <a:ext cx="6408737" cy="2232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2486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985B3-AF4F-4425-95D9-DC6E1C700F92}" type="slidenum">
              <a:rPr lang="en-US" altLang="ko-KR" smtClean="0"/>
              <a:pPr>
                <a:defRPr/>
              </a:pPr>
              <a:t>21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약 개체 </a:t>
            </a:r>
            <a:r>
              <a:rPr lang="en-US" altLang="ko-KR" dirty="0"/>
              <a:t>(Weak Entity) </a:t>
            </a:r>
            <a:r>
              <a:rPr lang="ko-KR" altLang="en-US" dirty="0" err="1"/>
              <a:t>다시보기</a:t>
            </a:r>
            <a:endParaRPr lang="ko-KR" altLang="en-US" dirty="0"/>
          </a:p>
        </p:txBody>
      </p:sp>
      <p:sp>
        <p:nvSpPr>
          <p:cNvPr id="37" name="Rectangle 26"/>
          <p:cNvSpPr txBox="1">
            <a:spLocks noChangeArrowheads="1"/>
          </p:cNvSpPr>
          <p:nvPr/>
        </p:nvSpPr>
        <p:spPr bwMode="auto">
          <a:xfrm>
            <a:off x="685800" y="1412875"/>
            <a:ext cx="7772400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약 개체는 다른</a:t>
            </a:r>
            <a:r>
              <a:rPr kumimoji="1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</a:t>
            </a:r>
            <a:r>
              <a:rPr kumimoji="1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소유자</a:t>
            </a:r>
            <a:r>
              <a:rPr kumimoji="1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) </a:t>
            </a:r>
            <a:r>
              <a:rPr kumimoji="1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개체의 기본 키까지 보아야 유일하게 식별할 수 있다</a:t>
            </a:r>
            <a:r>
              <a:rPr kumimoji="1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.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소유자 개체집합과 약 개체집합은 </a:t>
            </a:r>
            <a:r>
              <a:rPr kumimoji="1" lang="en-US" altLang="ko-KR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</a:t>
            </a:r>
            <a:r>
              <a:rPr kumimoji="1" lang="ko-KR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대다</a:t>
            </a: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관계집합으로 연결된다</a:t>
            </a:r>
            <a:r>
              <a:rPr kumimoji="1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. (</a:t>
            </a: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소유자 하나에 여러 개의 약 개체</a:t>
            </a:r>
            <a:r>
              <a:rPr kumimoji="1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)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약 개체집합은 이 식별 </a:t>
            </a:r>
            <a:r>
              <a:rPr kumimoji="1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(Identifying) </a:t>
            </a: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관계집합에 전체적으로 참여한다</a:t>
            </a:r>
            <a:r>
              <a:rPr kumimoji="1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.</a:t>
            </a:r>
            <a:endParaRPr kumimoji="1" lang="ko-KR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Tx/>
              <a:buChar char="–"/>
              <a:tabLst/>
              <a:defRPr/>
            </a:pPr>
            <a:endParaRPr kumimoji="1" lang="ko-KR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8" name="AutoShape 33"/>
          <p:cNvSpPr>
            <a:spLocks noChangeArrowheads="1"/>
          </p:cNvSpPr>
          <p:nvPr/>
        </p:nvSpPr>
        <p:spPr bwMode="auto">
          <a:xfrm>
            <a:off x="3952875" y="5373688"/>
            <a:ext cx="1223963" cy="576262"/>
          </a:xfrm>
          <a:prstGeom prst="diamond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9" name="Text Box 34"/>
          <p:cNvSpPr txBox="1">
            <a:spLocks noChangeArrowheads="1"/>
          </p:cNvSpPr>
          <p:nvPr/>
        </p:nvSpPr>
        <p:spPr bwMode="auto">
          <a:xfrm>
            <a:off x="3995738" y="5473700"/>
            <a:ext cx="15128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보험증권</a:t>
            </a:r>
          </a:p>
        </p:txBody>
      </p:sp>
      <p:sp>
        <p:nvSpPr>
          <p:cNvPr id="40" name="Rectangle 35"/>
          <p:cNvSpPr>
            <a:spLocks noChangeArrowheads="1"/>
          </p:cNvSpPr>
          <p:nvPr/>
        </p:nvSpPr>
        <p:spPr bwMode="auto">
          <a:xfrm>
            <a:off x="6272213" y="5402263"/>
            <a:ext cx="1081087" cy="50323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1" name="Text Box 36"/>
          <p:cNvSpPr txBox="1">
            <a:spLocks noChangeArrowheads="1"/>
          </p:cNvSpPr>
          <p:nvPr/>
        </p:nvSpPr>
        <p:spPr bwMode="auto">
          <a:xfrm>
            <a:off x="6188075" y="5445125"/>
            <a:ext cx="151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0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피부양자</a:t>
            </a:r>
          </a:p>
        </p:txBody>
      </p:sp>
      <p:sp>
        <p:nvSpPr>
          <p:cNvPr id="42" name="Oval 37"/>
          <p:cNvSpPr>
            <a:spLocks noChangeArrowheads="1"/>
          </p:cNvSpPr>
          <p:nvPr/>
        </p:nvSpPr>
        <p:spPr bwMode="auto">
          <a:xfrm>
            <a:off x="5219700" y="4681538"/>
            <a:ext cx="1008063" cy="504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3" name="Oval 38"/>
          <p:cNvSpPr>
            <a:spLocks noChangeArrowheads="1"/>
          </p:cNvSpPr>
          <p:nvPr/>
        </p:nvSpPr>
        <p:spPr bwMode="auto">
          <a:xfrm>
            <a:off x="6300788" y="4681538"/>
            <a:ext cx="1008062" cy="504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4" name="Oval 39"/>
          <p:cNvSpPr>
            <a:spLocks noChangeArrowheads="1"/>
          </p:cNvSpPr>
          <p:nvPr/>
        </p:nvSpPr>
        <p:spPr bwMode="auto">
          <a:xfrm>
            <a:off x="7381875" y="4681538"/>
            <a:ext cx="1008063" cy="504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5" name="Oval 40"/>
          <p:cNvSpPr>
            <a:spLocks noChangeArrowheads="1"/>
          </p:cNvSpPr>
          <p:nvPr/>
        </p:nvSpPr>
        <p:spPr bwMode="auto">
          <a:xfrm>
            <a:off x="4067175" y="4178300"/>
            <a:ext cx="1008063" cy="504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6" name="Text Box 41"/>
          <p:cNvSpPr txBox="1">
            <a:spLocks noChangeArrowheads="1"/>
          </p:cNvSpPr>
          <p:nvPr/>
        </p:nvSpPr>
        <p:spPr bwMode="auto">
          <a:xfrm>
            <a:off x="5133975" y="4783138"/>
            <a:ext cx="1296988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3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피부양자이름</a:t>
            </a:r>
          </a:p>
        </p:txBody>
      </p:sp>
      <p:sp>
        <p:nvSpPr>
          <p:cNvPr id="47" name="Text Box 42"/>
          <p:cNvSpPr txBox="1">
            <a:spLocks noChangeArrowheads="1"/>
          </p:cNvSpPr>
          <p:nvPr/>
        </p:nvSpPr>
        <p:spPr bwMode="auto">
          <a:xfrm>
            <a:off x="6486525" y="4754563"/>
            <a:ext cx="1008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나이</a:t>
            </a:r>
          </a:p>
        </p:txBody>
      </p:sp>
      <p:sp>
        <p:nvSpPr>
          <p:cNvPr id="48" name="Text Box 43"/>
          <p:cNvSpPr txBox="1">
            <a:spLocks noChangeArrowheads="1"/>
          </p:cNvSpPr>
          <p:nvPr/>
        </p:nvSpPr>
        <p:spPr bwMode="auto">
          <a:xfrm>
            <a:off x="7567613" y="4754563"/>
            <a:ext cx="1008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관계</a:t>
            </a:r>
          </a:p>
        </p:txBody>
      </p:sp>
      <p:sp>
        <p:nvSpPr>
          <p:cNvPr id="49" name="Text Box 44"/>
          <p:cNvSpPr txBox="1">
            <a:spLocks noChangeArrowheads="1"/>
          </p:cNvSpPr>
          <p:nvPr/>
        </p:nvSpPr>
        <p:spPr bwMode="auto">
          <a:xfrm>
            <a:off x="4168775" y="4249738"/>
            <a:ext cx="879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보험가</a:t>
            </a:r>
          </a:p>
        </p:txBody>
      </p:sp>
      <p:sp>
        <p:nvSpPr>
          <p:cNvPr id="50" name="Line 45"/>
          <p:cNvSpPr>
            <a:spLocks noChangeShapeType="1"/>
          </p:cNvSpPr>
          <p:nvPr/>
        </p:nvSpPr>
        <p:spPr bwMode="auto">
          <a:xfrm>
            <a:off x="2901950" y="5661025"/>
            <a:ext cx="1079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1" name="Line 46"/>
          <p:cNvSpPr>
            <a:spLocks noChangeShapeType="1"/>
          </p:cNvSpPr>
          <p:nvPr/>
        </p:nvSpPr>
        <p:spPr bwMode="auto">
          <a:xfrm>
            <a:off x="5176838" y="5661025"/>
            <a:ext cx="10795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2" name="Line 47"/>
          <p:cNvSpPr>
            <a:spLocks noChangeShapeType="1"/>
          </p:cNvSpPr>
          <p:nvPr/>
        </p:nvSpPr>
        <p:spPr bwMode="auto">
          <a:xfrm flipV="1">
            <a:off x="6804025" y="5186363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3" name="Line 48"/>
          <p:cNvSpPr>
            <a:spLocks noChangeShapeType="1"/>
          </p:cNvSpPr>
          <p:nvPr/>
        </p:nvSpPr>
        <p:spPr bwMode="auto">
          <a:xfrm flipV="1">
            <a:off x="4557713" y="4667250"/>
            <a:ext cx="0" cy="720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" name="Line 49"/>
          <p:cNvSpPr>
            <a:spLocks noChangeShapeType="1"/>
          </p:cNvSpPr>
          <p:nvPr/>
        </p:nvSpPr>
        <p:spPr bwMode="auto">
          <a:xfrm flipH="1" flipV="1">
            <a:off x="5724525" y="5186363"/>
            <a:ext cx="792163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5" name="Line 50"/>
          <p:cNvSpPr>
            <a:spLocks noChangeShapeType="1"/>
          </p:cNvSpPr>
          <p:nvPr/>
        </p:nvSpPr>
        <p:spPr bwMode="auto">
          <a:xfrm flipV="1">
            <a:off x="7092950" y="5186363"/>
            <a:ext cx="86360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6" name="Line 51"/>
          <p:cNvSpPr>
            <a:spLocks noChangeShapeType="1"/>
          </p:cNvSpPr>
          <p:nvPr/>
        </p:nvSpPr>
        <p:spPr bwMode="auto">
          <a:xfrm>
            <a:off x="5292725" y="5027613"/>
            <a:ext cx="8636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7" name="Rectangle 52"/>
          <p:cNvSpPr>
            <a:spLocks noChangeArrowheads="1"/>
          </p:cNvSpPr>
          <p:nvPr/>
        </p:nvSpPr>
        <p:spPr bwMode="auto">
          <a:xfrm>
            <a:off x="1808163" y="5402263"/>
            <a:ext cx="1081087" cy="503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8" name="Text Box 53"/>
          <p:cNvSpPr txBox="1">
            <a:spLocks noChangeArrowheads="1"/>
          </p:cNvSpPr>
          <p:nvPr/>
        </p:nvSpPr>
        <p:spPr bwMode="auto">
          <a:xfrm>
            <a:off x="1981200" y="5430838"/>
            <a:ext cx="935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0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직원</a:t>
            </a:r>
          </a:p>
        </p:txBody>
      </p:sp>
      <p:sp>
        <p:nvSpPr>
          <p:cNvPr id="59" name="Oval 54"/>
          <p:cNvSpPr>
            <a:spLocks noChangeArrowheads="1"/>
          </p:cNvSpPr>
          <p:nvPr/>
        </p:nvSpPr>
        <p:spPr bwMode="auto">
          <a:xfrm>
            <a:off x="755650" y="4681538"/>
            <a:ext cx="1008063" cy="504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0" name="Oval 55"/>
          <p:cNvSpPr>
            <a:spLocks noChangeArrowheads="1"/>
          </p:cNvSpPr>
          <p:nvPr/>
        </p:nvSpPr>
        <p:spPr bwMode="auto">
          <a:xfrm>
            <a:off x="1836738" y="4681538"/>
            <a:ext cx="1008062" cy="504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" name="Oval 56"/>
          <p:cNvSpPr>
            <a:spLocks noChangeArrowheads="1"/>
          </p:cNvSpPr>
          <p:nvPr/>
        </p:nvSpPr>
        <p:spPr bwMode="auto">
          <a:xfrm>
            <a:off x="2916238" y="4681538"/>
            <a:ext cx="1008062" cy="504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2" name="Text Box 57"/>
          <p:cNvSpPr txBox="1">
            <a:spLocks noChangeArrowheads="1"/>
          </p:cNvSpPr>
          <p:nvPr/>
        </p:nvSpPr>
        <p:spPr bwMode="auto">
          <a:xfrm>
            <a:off x="755650" y="4749800"/>
            <a:ext cx="1008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600" b="1" u="sng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직원번호</a:t>
            </a:r>
          </a:p>
        </p:txBody>
      </p:sp>
      <p:sp>
        <p:nvSpPr>
          <p:cNvPr id="63" name="Text Box 58"/>
          <p:cNvSpPr txBox="1">
            <a:spLocks noChangeArrowheads="1"/>
          </p:cNvSpPr>
          <p:nvPr/>
        </p:nvSpPr>
        <p:spPr bwMode="auto">
          <a:xfrm>
            <a:off x="2022475" y="475456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성명</a:t>
            </a:r>
          </a:p>
        </p:txBody>
      </p:sp>
      <p:sp>
        <p:nvSpPr>
          <p:cNvPr id="64" name="Text Box 59"/>
          <p:cNvSpPr txBox="1">
            <a:spLocks noChangeArrowheads="1"/>
          </p:cNvSpPr>
          <p:nvPr/>
        </p:nvSpPr>
        <p:spPr bwMode="auto">
          <a:xfrm>
            <a:off x="3130550" y="4759325"/>
            <a:ext cx="649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직급</a:t>
            </a:r>
          </a:p>
        </p:txBody>
      </p:sp>
      <p:sp>
        <p:nvSpPr>
          <p:cNvPr id="65" name="Line 60"/>
          <p:cNvSpPr>
            <a:spLocks noChangeShapeType="1"/>
          </p:cNvSpPr>
          <p:nvPr/>
        </p:nvSpPr>
        <p:spPr bwMode="auto">
          <a:xfrm flipV="1">
            <a:off x="2339975" y="5186363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6" name="Line 61"/>
          <p:cNvSpPr>
            <a:spLocks noChangeShapeType="1"/>
          </p:cNvSpPr>
          <p:nvPr/>
        </p:nvSpPr>
        <p:spPr bwMode="auto">
          <a:xfrm flipH="1" flipV="1">
            <a:off x="1258888" y="5186363"/>
            <a:ext cx="792162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7" name="Line 62"/>
          <p:cNvSpPr>
            <a:spLocks noChangeShapeType="1"/>
          </p:cNvSpPr>
          <p:nvPr/>
        </p:nvSpPr>
        <p:spPr bwMode="auto">
          <a:xfrm flipV="1">
            <a:off x="2627313" y="5186363"/>
            <a:ext cx="792162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5574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985B3-AF4F-4425-95D9-DC6E1C700F92}" type="slidenum">
              <a:rPr lang="en-US" altLang="ko-KR" smtClean="0"/>
              <a:pPr>
                <a:defRPr/>
              </a:pPr>
              <a:t>22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약 </a:t>
            </a:r>
            <a:r>
              <a:rPr lang="ko-KR" altLang="en-US" dirty="0" err="1"/>
              <a:t>개체집합</a:t>
            </a:r>
            <a:r>
              <a:rPr lang="ko-KR" altLang="en-US" dirty="0"/>
              <a:t> </a:t>
            </a:r>
            <a:r>
              <a:rPr lang="ko-KR" altLang="en-US" dirty="0" err="1"/>
              <a:t>변환법</a:t>
            </a:r>
            <a:endParaRPr lang="ko-KR" alt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85800" y="1412875"/>
            <a:ext cx="7772400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약 개체집합과 식별 관계집합을 한 테이블로 변환한다</a:t>
            </a:r>
            <a:r>
              <a:rPr kumimoji="1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.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소유자 개체가 삭제되면</a:t>
            </a:r>
            <a:r>
              <a:rPr kumimoji="1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 </a:t>
            </a: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모든 해당 피소유 약 개체들도 같이 삭제해 주어야 한다</a:t>
            </a:r>
            <a:r>
              <a:rPr kumimoji="1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.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Tx/>
              <a:buChar char="–"/>
              <a:tabLst/>
              <a:defRPr/>
            </a:pPr>
            <a:endParaRPr kumimoji="1" lang="ko-KR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114425" y="3341688"/>
            <a:ext cx="6553200" cy="282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CREATE TABLE </a:t>
            </a:r>
            <a:r>
              <a:rPr lang="ko-KR" altLang="en-US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피부양자</a:t>
            </a:r>
            <a: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_</a:t>
            </a:r>
            <a:r>
              <a:rPr lang="ko-KR" altLang="en-US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증권</a:t>
            </a:r>
            <a: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ko-KR" altLang="en-US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피부양자이름 </a:t>
            </a:r>
            <a: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CHAR(20) NOT NULL,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ko-KR" altLang="en-US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나이 </a:t>
            </a:r>
            <a: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INTEGER,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ko-KR" altLang="en-US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관계 </a:t>
            </a:r>
            <a: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CHAR(5),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ko-KR" altLang="en-US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보험가 </a:t>
            </a:r>
            <a: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CHAR(20),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ko-KR" altLang="en-US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직원번호 </a:t>
            </a:r>
            <a: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CHAR(4) NOT NULL,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PRIMARY KEY(</a:t>
            </a:r>
            <a:r>
              <a:rPr lang="ko-KR" altLang="en-US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피부양자이름</a:t>
            </a:r>
            <a: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직원번호</a:t>
            </a:r>
            <a: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),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b="1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FOREIGN KEY(</a:t>
            </a:r>
            <a:r>
              <a:rPr lang="ko-KR" altLang="en-US" sz="1600" b="1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직원번호</a:t>
            </a:r>
            <a:r>
              <a:rPr lang="en-US" altLang="ko-KR" sz="1600" b="1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REFERENCES </a:t>
            </a:r>
            <a:r>
              <a:rPr lang="ko-KR" altLang="en-US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직원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ko-KR" altLang="en-US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</a:t>
            </a:r>
            <a:r>
              <a:rPr lang="en-US" altLang="ko-KR" sz="1600" b="1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ON DELETE CASCADE</a:t>
            </a:r>
            <a: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);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969963" y="3298825"/>
            <a:ext cx="6624637" cy="2895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2667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985B3-AF4F-4425-95D9-DC6E1C700F92}" type="slidenum">
              <a:rPr lang="en-US" altLang="ko-KR" smtClean="0"/>
              <a:pPr>
                <a:defRPr/>
              </a:pPr>
              <a:t>23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일반화 </a:t>
            </a:r>
            <a:r>
              <a:rPr lang="en-US" altLang="ko-KR" dirty="0"/>
              <a:t>(</a:t>
            </a:r>
            <a:r>
              <a:rPr lang="ko-KR" altLang="en-US" dirty="0"/>
              <a:t>계층구조</a:t>
            </a:r>
            <a:r>
              <a:rPr lang="en-US" altLang="ko-KR" dirty="0"/>
              <a:t>) </a:t>
            </a:r>
            <a:r>
              <a:rPr lang="ko-KR" altLang="en-US" dirty="0" err="1"/>
              <a:t>다시보기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547813" y="2995613"/>
            <a:ext cx="5761037" cy="3097212"/>
            <a:chOff x="1547813" y="2995613"/>
            <a:chExt cx="5761037" cy="3097212"/>
          </a:xfrm>
        </p:grpSpPr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3895725" y="3716338"/>
              <a:ext cx="1081088" cy="50323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3940175" y="3744913"/>
              <a:ext cx="9350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 b="1" smtClean="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교직원</a:t>
              </a:r>
            </a:p>
          </p:txBody>
        </p:sp>
        <p:sp>
          <p:nvSpPr>
            <p:cNvPr id="32" name="Oval 10"/>
            <p:cNvSpPr>
              <a:spLocks noChangeArrowheads="1"/>
            </p:cNvSpPr>
            <p:nvPr/>
          </p:nvSpPr>
          <p:spPr bwMode="auto">
            <a:xfrm>
              <a:off x="3276600" y="2995613"/>
              <a:ext cx="1008063" cy="5048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3" name="Oval 11"/>
            <p:cNvSpPr>
              <a:spLocks noChangeArrowheads="1"/>
            </p:cNvSpPr>
            <p:nvPr/>
          </p:nvSpPr>
          <p:spPr bwMode="auto">
            <a:xfrm>
              <a:off x="4572000" y="2995613"/>
              <a:ext cx="1008063" cy="5048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3248025" y="3063875"/>
              <a:ext cx="122396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400" b="1" u="sng" smtClean="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교직원번호</a:t>
              </a:r>
            </a:p>
          </p:txBody>
        </p:sp>
        <p:sp>
          <p:nvSpPr>
            <p:cNvPr id="35" name="Text Box 13"/>
            <p:cNvSpPr txBox="1">
              <a:spLocks noChangeArrowheads="1"/>
            </p:cNvSpPr>
            <p:nvPr/>
          </p:nvSpPr>
          <p:spPr bwMode="auto">
            <a:xfrm>
              <a:off x="4757738" y="3068638"/>
              <a:ext cx="7207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 b="1" smtClean="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성명</a:t>
              </a:r>
            </a:p>
          </p:txBody>
        </p:sp>
        <p:sp>
          <p:nvSpPr>
            <p:cNvPr id="36" name="AutoShape 14"/>
            <p:cNvSpPr>
              <a:spLocks noChangeArrowheads="1"/>
            </p:cNvSpPr>
            <p:nvPr/>
          </p:nvSpPr>
          <p:spPr bwMode="auto">
            <a:xfrm>
              <a:off x="3924300" y="4506913"/>
              <a:ext cx="1008063" cy="719137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2843213" y="5589588"/>
              <a:ext cx="1081087" cy="50323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8" name="Text Box 16"/>
            <p:cNvSpPr txBox="1">
              <a:spLocks noChangeArrowheads="1"/>
            </p:cNvSpPr>
            <p:nvPr/>
          </p:nvSpPr>
          <p:spPr bwMode="auto">
            <a:xfrm>
              <a:off x="3044825" y="5618163"/>
              <a:ext cx="9350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 b="1" smtClean="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직원</a:t>
              </a:r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4930775" y="5588000"/>
              <a:ext cx="1081088" cy="5032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0" name="Text Box 18"/>
            <p:cNvSpPr txBox="1">
              <a:spLocks noChangeArrowheads="1"/>
            </p:cNvSpPr>
            <p:nvPr/>
          </p:nvSpPr>
          <p:spPr bwMode="auto">
            <a:xfrm>
              <a:off x="5118100" y="5616575"/>
              <a:ext cx="9350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 b="1" smtClean="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교수</a:t>
              </a:r>
            </a:p>
          </p:txBody>
        </p:sp>
        <p:sp>
          <p:nvSpPr>
            <p:cNvPr id="41" name="Text Box 19"/>
            <p:cNvSpPr txBox="1">
              <a:spLocks noChangeArrowheads="1"/>
            </p:cNvSpPr>
            <p:nvPr/>
          </p:nvSpPr>
          <p:spPr bwMode="auto">
            <a:xfrm>
              <a:off x="4140200" y="4794250"/>
              <a:ext cx="9350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 b="1" smtClean="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ISA</a:t>
              </a:r>
            </a:p>
          </p:txBody>
        </p:sp>
        <p:sp>
          <p:nvSpPr>
            <p:cNvPr id="42" name="Oval 20"/>
            <p:cNvSpPr>
              <a:spLocks noChangeArrowheads="1"/>
            </p:cNvSpPr>
            <p:nvPr/>
          </p:nvSpPr>
          <p:spPr bwMode="auto">
            <a:xfrm>
              <a:off x="1547813" y="5588000"/>
              <a:ext cx="1008062" cy="5048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3" name="Text Box 21"/>
            <p:cNvSpPr txBox="1">
              <a:spLocks noChangeArrowheads="1"/>
            </p:cNvSpPr>
            <p:nvPr/>
          </p:nvSpPr>
          <p:spPr bwMode="auto">
            <a:xfrm>
              <a:off x="1719263" y="5665788"/>
              <a:ext cx="93821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 b="1" smtClean="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직급</a:t>
              </a:r>
            </a:p>
          </p:txBody>
        </p:sp>
        <p:sp>
          <p:nvSpPr>
            <p:cNvPr id="44" name="Oval 22"/>
            <p:cNvSpPr>
              <a:spLocks noChangeArrowheads="1"/>
            </p:cNvSpPr>
            <p:nvPr/>
          </p:nvSpPr>
          <p:spPr bwMode="auto">
            <a:xfrm>
              <a:off x="6300788" y="5588000"/>
              <a:ext cx="1008062" cy="5048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5" name="Text Box 23"/>
            <p:cNvSpPr txBox="1">
              <a:spLocks noChangeArrowheads="1"/>
            </p:cNvSpPr>
            <p:nvPr/>
          </p:nvSpPr>
          <p:spPr bwMode="auto">
            <a:xfrm>
              <a:off x="6515100" y="5665788"/>
              <a:ext cx="64928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 b="1" smtClean="0">
                  <a:solidFill>
                    <a:srgbClr val="00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전공</a:t>
              </a:r>
            </a:p>
          </p:txBody>
        </p:sp>
        <p:sp>
          <p:nvSpPr>
            <p:cNvPr id="46" name="Line 24"/>
            <p:cNvSpPr>
              <a:spLocks noChangeShapeType="1"/>
            </p:cNvSpPr>
            <p:nvPr/>
          </p:nvSpPr>
          <p:spPr bwMode="auto">
            <a:xfrm>
              <a:off x="4427538" y="4219575"/>
              <a:ext cx="0" cy="2873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7" name="Line 25"/>
            <p:cNvSpPr>
              <a:spLocks noChangeShapeType="1"/>
            </p:cNvSpPr>
            <p:nvPr/>
          </p:nvSpPr>
          <p:spPr bwMode="auto">
            <a:xfrm>
              <a:off x="2555875" y="5846763"/>
              <a:ext cx="2873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8" name="Line 26"/>
            <p:cNvSpPr>
              <a:spLocks noChangeShapeType="1"/>
            </p:cNvSpPr>
            <p:nvPr/>
          </p:nvSpPr>
          <p:spPr bwMode="auto">
            <a:xfrm>
              <a:off x="6013450" y="5846763"/>
              <a:ext cx="2873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9" name="Line 27"/>
            <p:cNvSpPr>
              <a:spLocks noChangeShapeType="1"/>
            </p:cNvSpPr>
            <p:nvPr/>
          </p:nvSpPr>
          <p:spPr bwMode="auto">
            <a:xfrm flipH="1">
              <a:off x="3492500" y="5227638"/>
              <a:ext cx="574675" cy="3603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0" name="Line 28"/>
            <p:cNvSpPr>
              <a:spLocks noChangeShapeType="1"/>
            </p:cNvSpPr>
            <p:nvPr/>
          </p:nvSpPr>
          <p:spPr bwMode="auto">
            <a:xfrm>
              <a:off x="4787900" y="5227638"/>
              <a:ext cx="576263" cy="3603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1" name="Line 29"/>
            <p:cNvSpPr>
              <a:spLocks noChangeShapeType="1"/>
            </p:cNvSpPr>
            <p:nvPr/>
          </p:nvSpPr>
          <p:spPr bwMode="auto">
            <a:xfrm flipH="1" flipV="1">
              <a:off x="3981450" y="3500438"/>
              <a:ext cx="215900" cy="215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2" name="Line 30"/>
            <p:cNvSpPr>
              <a:spLocks noChangeShapeType="1"/>
            </p:cNvSpPr>
            <p:nvPr/>
          </p:nvSpPr>
          <p:spPr bwMode="auto">
            <a:xfrm flipV="1">
              <a:off x="4716463" y="3500438"/>
              <a:ext cx="215900" cy="215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53" name="Rectangle 31"/>
          <p:cNvSpPr txBox="1">
            <a:spLocks noChangeArrowheads="1"/>
          </p:cNvSpPr>
          <p:nvPr/>
        </p:nvSpPr>
        <p:spPr bwMode="auto">
          <a:xfrm>
            <a:off x="685800" y="1412875"/>
            <a:ext cx="7772400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ISA (</a:t>
            </a:r>
            <a:r>
              <a:rPr kumimoji="1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+mn-cs"/>
              </a:rPr>
              <a:t>‘</a:t>
            </a:r>
            <a:r>
              <a:rPr kumimoji="1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is a</a:t>
            </a:r>
            <a:r>
              <a:rPr kumimoji="1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+mn-cs"/>
              </a:rPr>
              <a:t>’</a:t>
            </a:r>
            <a:r>
              <a:rPr kumimoji="1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)</a:t>
            </a:r>
            <a:r>
              <a:rPr kumimoji="1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계층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객체지향언어처럼 </a:t>
            </a:r>
            <a:r>
              <a:rPr kumimoji="1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애트리뷰트들이</a:t>
            </a:r>
            <a:r>
              <a:rPr kumimoji="1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상속</a:t>
            </a:r>
            <a:r>
              <a:rPr kumimoji="1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(Inheritance)</a:t>
            </a:r>
            <a:r>
              <a:rPr kumimoji="1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된다</a:t>
            </a:r>
            <a:r>
              <a:rPr kumimoji="1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.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A </a:t>
            </a:r>
            <a:r>
              <a:rPr kumimoji="1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ISA</a:t>
            </a:r>
            <a:r>
              <a:rPr kumimoji="1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B </a:t>
            </a:r>
            <a:r>
              <a:rPr kumimoji="1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라고 선언하면</a:t>
            </a:r>
            <a:r>
              <a:rPr kumimoji="1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 A</a:t>
            </a:r>
            <a:r>
              <a:rPr kumimoji="1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개체는 모두 </a:t>
            </a:r>
            <a:r>
              <a:rPr kumimoji="1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B</a:t>
            </a:r>
            <a:r>
              <a:rPr kumimoji="1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개체로도   볼 수 있다</a:t>
            </a:r>
            <a:r>
              <a:rPr kumimoji="1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1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1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4691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985B3-AF4F-4425-95D9-DC6E1C700F92}" type="slidenum">
              <a:rPr lang="en-US" altLang="ko-KR" smtClean="0"/>
              <a:pPr>
                <a:defRPr/>
              </a:pPr>
              <a:t>24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일반화 계층 </a:t>
            </a:r>
            <a:r>
              <a:rPr lang="ko-KR" altLang="en-US" dirty="0" err="1"/>
              <a:t>변환법</a:t>
            </a:r>
            <a:r>
              <a:rPr lang="ko-KR" altLang="en-US" dirty="0"/>
              <a:t>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685800" y="1196752"/>
            <a:ext cx="7847013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보통 방식</a:t>
            </a:r>
            <a:endParaRPr kumimoji="1" lang="en-US" altLang="ko-KR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3 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릴레이션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3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개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교직원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 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직원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 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교수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직원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 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직원들은 모두 일단 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+mn-cs"/>
              </a:rPr>
              <a:t>“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교직원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+mn-cs"/>
              </a:rPr>
              <a:t>”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릴레이션에 등록한다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. 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직원에 있는 가외의 정보들은 직원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교직원번호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직급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) 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에 기록한다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. </a:t>
            </a:r>
            <a:b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</a:b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+mn-cs"/>
              </a:rPr>
              <a:t>“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교직원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+mn-cs"/>
              </a:rPr>
              <a:t>”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투플이 삭제되면 그 투플을 참조하던 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+mn-cs"/>
              </a:rPr>
              <a:t>“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직원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+mn-cs"/>
              </a:rPr>
              <a:t>”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투플들도 함께 삭제해 주어야 한다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.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교직원에 대한 질의는 쉽다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. 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직원에 국한된 질의는 죠인이 필요하다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. </a:t>
            </a:r>
          </a:p>
        </p:txBody>
      </p:sp>
      <p:graphicFrame>
        <p:nvGraphicFramePr>
          <p:cNvPr id="37" name="Group 10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6627934"/>
              </p:ext>
            </p:extLst>
          </p:nvPr>
        </p:nvGraphicFramePr>
        <p:xfrm>
          <a:off x="682625" y="4076477"/>
          <a:ext cx="2160588" cy="1009650"/>
        </p:xfrm>
        <a:graphic>
          <a:graphicData uri="http://schemas.openxmlformats.org/drawingml/2006/table">
            <a:tbl>
              <a:tblPr/>
              <a:tblGrid>
                <a:gridCol w="1081088">
                  <a:extLst>
                    <a:ext uri="{9D8B030D-6E8A-4147-A177-3AD203B41FA5}">
                      <a16:colId xmlns:a16="http://schemas.microsoft.com/office/drawing/2014/main" xmlns="" val="2631407949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xmlns="" val="4051158438"/>
                    </a:ext>
                  </a:extLst>
                </a:gridCol>
              </a:tblGrid>
              <a:tr h="33655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교직원번호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직급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19811994"/>
                  </a:ext>
                </a:extLst>
              </a:tr>
              <a:tr h="33655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과장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83115875"/>
                  </a:ext>
                </a:extLst>
              </a:tr>
              <a:tr h="33655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12058565"/>
                  </a:ext>
                </a:extLst>
              </a:tr>
            </a:tbl>
          </a:graphicData>
        </a:graphic>
      </p:graphicFrame>
      <p:graphicFrame>
        <p:nvGraphicFramePr>
          <p:cNvPr id="38" name="Group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875920"/>
              </p:ext>
            </p:extLst>
          </p:nvPr>
        </p:nvGraphicFramePr>
        <p:xfrm>
          <a:off x="3348038" y="4076477"/>
          <a:ext cx="2160587" cy="2019300"/>
        </p:xfrm>
        <a:graphic>
          <a:graphicData uri="http://schemas.openxmlformats.org/drawingml/2006/table">
            <a:tbl>
              <a:tblPr/>
              <a:tblGrid>
                <a:gridCol w="1081087">
                  <a:extLst>
                    <a:ext uri="{9D8B030D-6E8A-4147-A177-3AD203B41FA5}">
                      <a16:colId xmlns:a16="http://schemas.microsoft.com/office/drawing/2014/main" xmlns="" val="3335257276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xmlns="" val="2809374030"/>
                    </a:ext>
                  </a:extLst>
                </a:gridCol>
              </a:tblGrid>
              <a:tr h="33655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교직원번호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성명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66964118"/>
                  </a:ext>
                </a:extLst>
              </a:tr>
              <a:tr h="33655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김튼튼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8919263"/>
                  </a:ext>
                </a:extLst>
              </a:tr>
              <a:tr h="33655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이아람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63940826"/>
                  </a:ext>
                </a:extLst>
              </a:tr>
              <a:tr h="33655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박샘물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29236231"/>
                  </a:ext>
                </a:extLst>
              </a:tr>
              <a:tr h="33655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최대한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80305036"/>
                  </a:ext>
                </a:extLst>
              </a:tr>
              <a:tr h="33655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정다운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2471472"/>
                  </a:ext>
                </a:extLst>
              </a:tr>
            </a:tbl>
          </a:graphicData>
        </a:graphic>
      </p:graphicFrame>
      <p:graphicFrame>
        <p:nvGraphicFramePr>
          <p:cNvPr id="39" name="Group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027009"/>
              </p:ext>
            </p:extLst>
          </p:nvPr>
        </p:nvGraphicFramePr>
        <p:xfrm>
          <a:off x="6011863" y="4076477"/>
          <a:ext cx="2160587" cy="1009650"/>
        </p:xfrm>
        <a:graphic>
          <a:graphicData uri="http://schemas.openxmlformats.org/drawingml/2006/table">
            <a:tbl>
              <a:tblPr/>
              <a:tblGrid>
                <a:gridCol w="1081087">
                  <a:extLst>
                    <a:ext uri="{9D8B030D-6E8A-4147-A177-3AD203B41FA5}">
                      <a16:colId xmlns:a16="http://schemas.microsoft.com/office/drawing/2014/main" xmlns="" val="232597601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xmlns="" val="4268473889"/>
                    </a:ext>
                  </a:extLst>
                </a:gridCol>
              </a:tblGrid>
              <a:tr h="33655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교직원번호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전공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65321154"/>
                  </a:ext>
                </a:extLst>
              </a:tr>
              <a:tr h="33655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80163520"/>
                  </a:ext>
                </a:extLst>
              </a:tr>
              <a:tr h="33655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67050066"/>
                  </a:ext>
                </a:extLst>
              </a:tr>
            </a:tbl>
          </a:graphicData>
        </a:graphic>
      </p:graphicFrame>
      <p:sp>
        <p:nvSpPr>
          <p:cNvPr id="40" name="Text Box 92"/>
          <p:cNvSpPr txBox="1">
            <a:spLocks noChangeArrowheads="1"/>
          </p:cNvSpPr>
          <p:nvPr/>
        </p:nvSpPr>
        <p:spPr bwMode="auto">
          <a:xfrm>
            <a:off x="682625" y="3644677"/>
            <a:ext cx="631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직원</a:t>
            </a:r>
          </a:p>
        </p:txBody>
      </p:sp>
      <p:sp>
        <p:nvSpPr>
          <p:cNvPr id="41" name="Text Box 93"/>
          <p:cNvSpPr txBox="1">
            <a:spLocks noChangeArrowheads="1"/>
          </p:cNvSpPr>
          <p:nvPr/>
        </p:nvSpPr>
        <p:spPr bwMode="auto">
          <a:xfrm>
            <a:off x="3348038" y="3644677"/>
            <a:ext cx="8556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교직원</a:t>
            </a:r>
          </a:p>
        </p:txBody>
      </p:sp>
      <p:sp>
        <p:nvSpPr>
          <p:cNvPr id="42" name="Text Box 94"/>
          <p:cNvSpPr txBox="1">
            <a:spLocks noChangeArrowheads="1"/>
          </p:cNvSpPr>
          <p:nvPr/>
        </p:nvSpPr>
        <p:spPr bwMode="auto">
          <a:xfrm>
            <a:off x="6011863" y="3644677"/>
            <a:ext cx="631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교수</a:t>
            </a:r>
          </a:p>
        </p:txBody>
      </p:sp>
      <p:sp>
        <p:nvSpPr>
          <p:cNvPr id="43" name="Line 95"/>
          <p:cNvSpPr>
            <a:spLocks noChangeShapeType="1"/>
          </p:cNvSpPr>
          <p:nvPr/>
        </p:nvSpPr>
        <p:spPr bwMode="auto">
          <a:xfrm flipH="1" flipV="1">
            <a:off x="6877050" y="5157565"/>
            <a:ext cx="287338" cy="43180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4" name="Text Box 96"/>
          <p:cNvSpPr txBox="1">
            <a:spLocks noChangeArrowheads="1"/>
          </p:cNvSpPr>
          <p:nvPr/>
        </p:nvSpPr>
        <p:spPr bwMode="auto">
          <a:xfrm>
            <a:off x="6964363" y="5583015"/>
            <a:ext cx="1492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rgbClr val="3333C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PK</a:t>
            </a:r>
            <a:r>
              <a:rPr lang="ko-KR" altLang="en-US" b="1" smtClean="0">
                <a:solidFill>
                  <a:srgbClr val="3333C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이면서 </a:t>
            </a:r>
            <a:r>
              <a:rPr lang="en-US" altLang="ko-KR" b="1" smtClean="0">
                <a:solidFill>
                  <a:srgbClr val="3333C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FK</a:t>
            </a:r>
          </a:p>
        </p:txBody>
      </p:sp>
      <p:sp>
        <p:nvSpPr>
          <p:cNvPr id="45" name="Line 97"/>
          <p:cNvSpPr>
            <a:spLocks noChangeShapeType="1"/>
          </p:cNvSpPr>
          <p:nvPr/>
        </p:nvSpPr>
        <p:spPr bwMode="auto">
          <a:xfrm>
            <a:off x="6227763" y="5157565"/>
            <a:ext cx="0" cy="1150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6" name="Line 98"/>
          <p:cNvSpPr>
            <a:spLocks noChangeShapeType="1"/>
          </p:cNvSpPr>
          <p:nvPr/>
        </p:nvSpPr>
        <p:spPr bwMode="auto">
          <a:xfrm flipH="1">
            <a:off x="4140200" y="6308502"/>
            <a:ext cx="20875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7" name="Line 99"/>
          <p:cNvSpPr>
            <a:spLocks noChangeShapeType="1"/>
          </p:cNvSpPr>
          <p:nvPr/>
        </p:nvSpPr>
        <p:spPr bwMode="auto">
          <a:xfrm flipV="1">
            <a:off x="4140200" y="6092602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8" name="Line 100"/>
          <p:cNvSpPr>
            <a:spLocks noChangeShapeType="1"/>
          </p:cNvSpPr>
          <p:nvPr/>
        </p:nvSpPr>
        <p:spPr bwMode="auto">
          <a:xfrm>
            <a:off x="1619250" y="5157565"/>
            <a:ext cx="0" cy="1150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9" name="Line 101"/>
          <p:cNvSpPr>
            <a:spLocks noChangeShapeType="1"/>
          </p:cNvSpPr>
          <p:nvPr/>
        </p:nvSpPr>
        <p:spPr bwMode="auto">
          <a:xfrm flipH="1">
            <a:off x="1619250" y="6308502"/>
            <a:ext cx="20875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0" name="Line 102"/>
          <p:cNvSpPr>
            <a:spLocks noChangeShapeType="1"/>
          </p:cNvSpPr>
          <p:nvPr/>
        </p:nvSpPr>
        <p:spPr bwMode="auto">
          <a:xfrm flipV="1">
            <a:off x="3708400" y="6092602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2060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985B3-AF4F-4425-95D9-DC6E1C700F92}" type="slidenum">
              <a:rPr lang="en-US" altLang="ko-KR" smtClean="0"/>
              <a:pPr>
                <a:defRPr/>
              </a:pPr>
              <a:t>25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일반화 계층 </a:t>
            </a:r>
            <a:r>
              <a:rPr lang="ko-KR" altLang="en-US" dirty="0" err="1"/>
              <a:t>변환법</a:t>
            </a:r>
            <a:r>
              <a:rPr lang="ko-KR" altLang="en-US" dirty="0"/>
              <a:t>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85800" y="1412875"/>
            <a:ext cx="7772400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다른 방식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직원 및 교수만 생성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직원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교직원번호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성명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직급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), 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교수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교직원번호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성명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전공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)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이 두 부류에 속하지 않는 직원은 존재할 수 없다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en-US" altLang="ko-KR" sz="2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12" name="Group 46"/>
          <p:cNvGraphicFramePr>
            <a:graphicFrameLocks noGrp="1"/>
          </p:cNvGraphicFramePr>
          <p:nvPr/>
        </p:nvGraphicFramePr>
        <p:xfrm>
          <a:off x="827088" y="3932238"/>
          <a:ext cx="3240087" cy="1009650"/>
        </p:xfrm>
        <a:graphic>
          <a:graphicData uri="http://schemas.openxmlformats.org/drawingml/2006/table">
            <a:tbl>
              <a:tblPr/>
              <a:tblGrid>
                <a:gridCol w="1081087">
                  <a:extLst>
                    <a:ext uri="{9D8B030D-6E8A-4147-A177-3AD203B41FA5}">
                      <a16:colId xmlns:a16="http://schemas.microsoft.com/office/drawing/2014/main" xmlns="" val="303766125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xmlns="" val="2907067217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xmlns="" val="852538430"/>
                    </a:ext>
                  </a:extLst>
                </a:gridCol>
              </a:tblGrid>
              <a:tr h="33655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교직원번호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성명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직급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36536953"/>
                  </a:ext>
                </a:extLst>
              </a:tr>
              <a:tr h="33655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과장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17342200"/>
                  </a:ext>
                </a:extLst>
              </a:tr>
              <a:tr h="33655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7722006"/>
                  </a:ext>
                </a:extLst>
              </a:tr>
            </a:tbl>
          </a:graphicData>
        </a:graphic>
      </p:graphicFrame>
      <p:graphicFrame>
        <p:nvGraphicFramePr>
          <p:cNvPr id="13" name="Group 53"/>
          <p:cNvGraphicFramePr>
            <a:graphicFrameLocks noGrp="1"/>
          </p:cNvGraphicFramePr>
          <p:nvPr/>
        </p:nvGraphicFramePr>
        <p:xfrm>
          <a:off x="4645025" y="3932238"/>
          <a:ext cx="3240088" cy="1009650"/>
        </p:xfrm>
        <a:graphic>
          <a:graphicData uri="http://schemas.openxmlformats.org/drawingml/2006/table">
            <a:tbl>
              <a:tblPr/>
              <a:tblGrid>
                <a:gridCol w="1081088">
                  <a:extLst>
                    <a:ext uri="{9D8B030D-6E8A-4147-A177-3AD203B41FA5}">
                      <a16:colId xmlns:a16="http://schemas.microsoft.com/office/drawing/2014/main" xmlns="" val="119365204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xmlns="" val="4279273926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xmlns="" val="2590631753"/>
                    </a:ext>
                  </a:extLst>
                </a:gridCol>
              </a:tblGrid>
              <a:tr h="33655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교직원번호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성명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전공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02233171"/>
                  </a:ext>
                </a:extLst>
              </a:tr>
              <a:tr h="33655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71642566"/>
                  </a:ext>
                </a:extLst>
              </a:tr>
              <a:tr h="33655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36222119"/>
                  </a:ext>
                </a:extLst>
              </a:tr>
            </a:tbl>
          </a:graphicData>
        </a:graphic>
      </p:graphicFrame>
      <p:sp>
        <p:nvSpPr>
          <p:cNvPr id="14" name="Text Box 32"/>
          <p:cNvSpPr txBox="1">
            <a:spLocks noChangeArrowheads="1"/>
          </p:cNvSpPr>
          <p:nvPr/>
        </p:nvSpPr>
        <p:spPr bwMode="auto">
          <a:xfrm>
            <a:off x="827088" y="3500438"/>
            <a:ext cx="631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직원</a:t>
            </a:r>
          </a:p>
        </p:txBody>
      </p:sp>
      <p:sp>
        <p:nvSpPr>
          <p:cNvPr id="15" name="Text Box 34"/>
          <p:cNvSpPr txBox="1">
            <a:spLocks noChangeArrowheads="1"/>
          </p:cNvSpPr>
          <p:nvPr/>
        </p:nvSpPr>
        <p:spPr bwMode="auto">
          <a:xfrm>
            <a:off x="4645025" y="3500438"/>
            <a:ext cx="631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교수</a:t>
            </a:r>
          </a:p>
        </p:txBody>
      </p:sp>
    </p:spTree>
    <p:extLst>
      <p:ext uri="{BB962C8B-B14F-4D97-AF65-F5344CB8AC3E}">
        <p14:creationId xmlns:p14="http://schemas.microsoft.com/office/powerpoint/2010/main" val="3030228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985B3-AF4F-4425-95D9-DC6E1C700F92}" type="slidenum">
              <a:rPr lang="en-US" altLang="ko-KR" smtClean="0"/>
              <a:pPr>
                <a:defRPr/>
              </a:pPr>
              <a:t>26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일반화 계층 </a:t>
            </a:r>
            <a:r>
              <a:rPr lang="ko-KR" altLang="en-US" dirty="0" err="1"/>
              <a:t>변환법</a:t>
            </a:r>
            <a:r>
              <a:rPr lang="ko-KR" altLang="en-US" dirty="0"/>
              <a:t>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85800" y="1412875"/>
            <a:ext cx="7772400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또 다른 방식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교직원으로 통합 생성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교직원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교직원번호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 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성명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 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구분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 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직급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 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전공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)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향후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partition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을 해야할 지를 검토할 필요가 있다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ko-KR" altLang="en-US" sz="2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12" name="Group 82"/>
          <p:cNvGraphicFramePr>
            <a:graphicFrameLocks noGrp="1"/>
          </p:cNvGraphicFramePr>
          <p:nvPr/>
        </p:nvGraphicFramePr>
        <p:xfrm>
          <a:off x="1908175" y="3644900"/>
          <a:ext cx="5399088" cy="2019300"/>
        </p:xfrm>
        <a:graphic>
          <a:graphicData uri="http://schemas.openxmlformats.org/drawingml/2006/table">
            <a:tbl>
              <a:tblPr/>
              <a:tblGrid>
                <a:gridCol w="1081088">
                  <a:extLst>
                    <a:ext uri="{9D8B030D-6E8A-4147-A177-3AD203B41FA5}">
                      <a16:colId xmlns:a16="http://schemas.microsoft.com/office/drawing/2014/main" xmlns="" val="638672246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xmlns="" val="212920977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xmlns="" val="3757674013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xmlns="" val="298911968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xmlns="" val="1070258497"/>
                    </a:ext>
                  </a:extLst>
                </a:gridCol>
              </a:tblGrid>
              <a:tr h="33655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교직원번호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성명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직급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전공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74175788"/>
                  </a:ext>
                </a:extLst>
              </a:tr>
              <a:tr h="33655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46914819"/>
                  </a:ext>
                </a:extLst>
              </a:tr>
              <a:tr h="33655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70445630"/>
                  </a:ext>
                </a:extLst>
              </a:tr>
              <a:tr h="33655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과장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2197007"/>
                  </a:ext>
                </a:extLst>
              </a:tr>
              <a:tr h="33655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3436477"/>
                  </a:ext>
                </a:extLst>
              </a:tr>
              <a:tr h="33655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17784014"/>
                  </a:ext>
                </a:extLst>
              </a:tr>
            </a:tbl>
          </a:graphicData>
        </a:graphic>
      </p:graphicFrame>
      <p:sp>
        <p:nvSpPr>
          <p:cNvPr id="13" name="Text Box 27"/>
          <p:cNvSpPr txBox="1">
            <a:spLocks noChangeArrowheads="1"/>
          </p:cNvSpPr>
          <p:nvPr/>
        </p:nvSpPr>
        <p:spPr bwMode="auto">
          <a:xfrm>
            <a:off x="1908175" y="3213100"/>
            <a:ext cx="855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교직원</a:t>
            </a:r>
          </a:p>
        </p:txBody>
      </p:sp>
      <p:sp>
        <p:nvSpPr>
          <p:cNvPr id="14" name="Text Box 83"/>
          <p:cNvSpPr txBox="1">
            <a:spLocks noChangeArrowheads="1"/>
          </p:cNvSpPr>
          <p:nvPr/>
        </p:nvSpPr>
        <p:spPr bwMode="auto">
          <a:xfrm>
            <a:off x="3276600" y="5734050"/>
            <a:ext cx="2435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1:</a:t>
            </a:r>
            <a:r>
              <a:rPr lang="ko-KR" altLang="en-US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교수</a:t>
            </a:r>
            <a:r>
              <a:rPr lang="en-US" altLang="ko-KR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2:</a:t>
            </a:r>
            <a:r>
              <a:rPr lang="ko-KR" altLang="en-US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직원</a:t>
            </a:r>
            <a:r>
              <a:rPr lang="en-US" altLang="ko-KR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0:</a:t>
            </a:r>
            <a:r>
              <a:rPr lang="ko-KR" altLang="en-US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기타</a:t>
            </a:r>
          </a:p>
        </p:txBody>
      </p:sp>
      <p:sp>
        <p:nvSpPr>
          <p:cNvPr id="15" name="Oval 84"/>
          <p:cNvSpPr>
            <a:spLocks noChangeArrowheads="1"/>
          </p:cNvSpPr>
          <p:nvPr/>
        </p:nvSpPr>
        <p:spPr bwMode="auto">
          <a:xfrm>
            <a:off x="4787900" y="2276475"/>
            <a:ext cx="720725" cy="431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240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8696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 : </a:t>
            </a:r>
            <a:r>
              <a:rPr lang="en-US" altLang="ko-KR" dirty="0" err="1"/>
              <a:t>ERwin</a:t>
            </a:r>
            <a:r>
              <a:rPr lang="ko-KR" altLang="en-US" dirty="0"/>
              <a:t>의 </a:t>
            </a:r>
            <a:r>
              <a:rPr lang="en-US" altLang="ko-KR" dirty="0"/>
              <a:t>Transform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2"/>
                </a:solidFill>
              </a:rPr>
              <a:t>Many to Many Resolution </a:t>
            </a:r>
          </a:p>
          <a:p>
            <a:r>
              <a:rPr lang="en-US" altLang="ko-KR" b="1" dirty="0" err="1">
                <a:solidFill>
                  <a:schemeClr val="tx2"/>
                </a:solidFill>
              </a:rPr>
              <a:t>Supertype</a:t>
            </a:r>
            <a:r>
              <a:rPr lang="en-US" altLang="ko-KR" b="1" dirty="0">
                <a:solidFill>
                  <a:schemeClr val="tx2"/>
                </a:solidFill>
              </a:rPr>
              <a:t>/Subtype Roll-up </a:t>
            </a:r>
          </a:p>
          <a:p>
            <a:r>
              <a:rPr lang="en-US" altLang="ko-KR" b="1" dirty="0" err="1">
                <a:solidFill>
                  <a:schemeClr val="tx2"/>
                </a:solidFill>
              </a:rPr>
              <a:t>Supertype</a:t>
            </a:r>
            <a:r>
              <a:rPr lang="en-US" altLang="ko-KR" b="1" dirty="0">
                <a:solidFill>
                  <a:schemeClr val="tx2"/>
                </a:solidFill>
              </a:rPr>
              <a:t>/Subtype Roll-down </a:t>
            </a:r>
          </a:p>
          <a:p>
            <a:r>
              <a:rPr lang="en-US" altLang="ko-KR" b="1" dirty="0" err="1">
                <a:solidFill>
                  <a:schemeClr val="tx2"/>
                </a:solidFill>
              </a:rPr>
              <a:t>Supertype</a:t>
            </a:r>
            <a:r>
              <a:rPr lang="en-US" altLang="ko-KR" b="1" dirty="0">
                <a:solidFill>
                  <a:schemeClr val="tx2"/>
                </a:solidFill>
              </a:rPr>
              <a:t>/Subtype Identity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</a:p>
          <a:p>
            <a:r>
              <a:rPr lang="en-US" altLang="ko-KR" dirty="0"/>
              <a:t>Roll-up </a:t>
            </a:r>
            <a:r>
              <a:rPr lang="en-US" altLang="ko-KR" dirty="0" err="1"/>
              <a:t>Denormalization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Roll-down </a:t>
            </a:r>
            <a:r>
              <a:rPr lang="en-US" altLang="ko-KR" dirty="0" err="1"/>
              <a:t>Denormalization</a:t>
            </a:r>
            <a:endParaRPr lang="en-US" altLang="ko-KR" dirty="0"/>
          </a:p>
          <a:p>
            <a:r>
              <a:rPr lang="en-US" altLang="ko-KR" dirty="0" err="1"/>
              <a:t>Verical</a:t>
            </a:r>
            <a:r>
              <a:rPr lang="en-US" altLang="ko-KR" dirty="0"/>
              <a:t> Partition</a:t>
            </a:r>
          </a:p>
          <a:p>
            <a:r>
              <a:rPr lang="en-US" altLang="ko-KR" dirty="0"/>
              <a:t>Horizontal </a:t>
            </a:r>
            <a:r>
              <a:rPr lang="en-US" altLang="ko-KR" dirty="0" err="1"/>
              <a:t>Partiton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Linked Column Copy </a:t>
            </a:r>
            <a:r>
              <a:rPr lang="en-US" altLang="ko-KR" dirty="0" err="1"/>
              <a:t>Denormalization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27</a:t>
            </a:fld>
            <a:endParaRPr lang="ko-KR" alt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588125" y="1845841"/>
            <a:ext cx="1655763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000" b="1" smtClean="0">
                <a:solidFill>
                  <a:srgbClr val="3333C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논리적 </a:t>
            </a:r>
          </a:p>
          <a:p>
            <a:pPr>
              <a:spcBef>
                <a:spcPct val="50000"/>
              </a:spcBef>
            </a:pPr>
            <a:r>
              <a:rPr lang="ko-KR" altLang="en-US" sz="2000" b="1" smtClean="0">
                <a:solidFill>
                  <a:srgbClr val="3333C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스키마 변환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516688" y="1772816"/>
            <a:ext cx="1728787" cy="1008063"/>
          </a:xfrm>
          <a:prstGeom prst="rect">
            <a:avLst/>
          </a:prstGeom>
          <a:noFill/>
          <a:ln w="9525">
            <a:solidFill>
              <a:srgbClr val="33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4936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모델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데이타를</a:t>
            </a:r>
            <a:r>
              <a:rPr lang="ko-KR" altLang="en-US" dirty="0"/>
              <a:t> 테이블 형태로 표현</a:t>
            </a:r>
            <a:endParaRPr lang="en-US" altLang="ko-KR" dirty="0"/>
          </a:p>
          <a:p>
            <a:r>
              <a:rPr lang="ko-KR" altLang="en-US" dirty="0"/>
              <a:t>단순하며 직관적이어서 현재 가장 널리 사용</a:t>
            </a:r>
            <a:endParaRPr lang="en-US" altLang="ko-KR" dirty="0"/>
          </a:p>
          <a:p>
            <a:r>
              <a:rPr lang="ko-KR" altLang="en-US" dirty="0"/>
              <a:t>응용의 내용에 따라 </a:t>
            </a:r>
            <a:r>
              <a:rPr lang="en-US" altLang="ko-KR" dirty="0"/>
              <a:t>DBA</a:t>
            </a:r>
            <a:r>
              <a:rPr lang="ko-KR" altLang="en-US" dirty="0"/>
              <a:t>가 무결성 제약조건을 부여할 수 있다</a:t>
            </a:r>
            <a:r>
              <a:rPr lang="en-US" altLang="ko-KR" dirty="0"/>
              <a:t>. DBMS</a:t>
            </a:r>
            <a:r>
              <a:rPr lang="ko-KR" altLang="en-US" dirty="0"/>
              <a:t>가 </a:t>
            </a:r>
            <a:r>
              <a:rPr lang="ko-KR" altLang="en-US" dirty="0" err="1"/>
              <a:t>위배여부를</a:t>
            </a:r>
            <a:r>
              <a:rPr lang="ko-KR" altLang="en-US" dirty="0"/>
              <a:t> 체크한다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중요한 </a:t>
            </a:r>
            <a:r>
              <a:rPr lang="en-US" altLang="ko-KR" dirty="0"/>
              <a:t>IC : </a:t>
            </a:r>
            <a:r>
              <a:rPr lang="ko-KR" altLang="en-US" dirty="0"/>
              <a:t>기본 키와 외래 키</a:t>
            </a:r>
          </a:p>
          <a:p>
            <a:pPr lvl="1"/>
            <a:r>
              <a:rPr lang="ko-KR" altLang="en-US" dirty="0"/>
              <a:t>도메인 </a:t>
            </a:r>
            <a:r>
              <a:rPr lang="ko-KR" altLang="en-US" dirty="0" err="1"/>
              <a:t>제약조건도</a:t>
            </a:r>
            <a:r>
              <a:rPr lang="ko-KR" altLang="en-US" dirty="0"/>
              <a:t> 언제나 존재한다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강력하고 자연스러운 </a:t>
            </a:r>
            <a:r>
              <a:rPr lang="ko-KR" altLang="en-US" dirty="0" err="1"/>
              <a:t>질의어</a:t>
            </a:r>
            <a:endParaRPr lang="en-US" altLang="ko-KR" dirty="0"/>
          </a:p>
          <a:p>
            <a:r>
              <a:rPr lang="en-US" altLang="ko-KR" dirty="0"/>
              <a:t>ER </a:t>
            </a:r>
            <a:r>
              <a:rPr lang="ko-KR" altLang="en-US" dirty="0"/>
              <a:t>모델을 관계 모델로 변환하는 규칙 </a:t>
            </a:r>
            <a:r>
              <a:rPr lang="ko-KR" altLang="en-US" dirty="0" smtClean="0"/>
              <a:t>존재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710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</a:rPr>
              <a:t>정규화 </a:t>
            </a:r>
            <a:r>
              <a:rPr lang="en-US" altLang="ko-KR" b="1" dirty="0" smtClean="0">
                <a:solidFill>
                  <a:schemeClr val="tx2">
                    <a:lumMod val="50000"/>
                  </a:schemeClr>
                </a:solidFill>
              </a:rPr>
              <a:t>(normalization)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5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논리설계</a:t>
            </a:r>
            <a:r>
              <a:rPr lang="ko-KR" altLang="en-US" dirty="0" smtClean="0"/>
              <a:t> 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개념설계의</a:t>
            </a:r>
            <a:r>
              <a:rPr lang="ko-KR" altLang="en-US" dirty="0" smtClean="0"/>
              <a:t> 결과가 검증되고 승인되었다면</a:t>
            </a:r>
            <a:r>
              <a:rPr lang="en-US" altLang="ko-KR" dirty="0" smtClean="0"/>
              <a:t>..</a:t>
            </a: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목표 </a:t>
            </a:r>
            <a:r>
              <a:rPr lang="en-US" altLang="ko-KR" dirty="0" smtClean="0">
                <a:solidFill>
                  <a:srgbClr val="FF0000"/>
                </a:solidFill>
              </a:rPr>
              <a:t>DBMS</a:t>
            </a:r>
            <a:r>
              <a:rPr lang="ko-KR" altLang="en-US" dirty="0" smtClean="0"/>
              <a:t>를 정하고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의 논리적 모델에 맞추어 스키마 변환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→ </a:t>
            </a:r>
            <a:r>
              <a:rPr lang="ko-KR" altLang="en-US" dirty="0" err="1" smtClean="0"/>
              <a:t>논리설계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보통은 </a:t>
            </a:r>
            <a:r>
              <a:rPr lang="en-US" altLang="ko-KR" dirty="0" smtClean="0"/>
              <a:t>Relational DBMS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Relational Data Model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ER </a:t>
            </a:r>
            <a:r>
              <a:rPr lang="ko-KR" altLang="en-US" dirty="0" smtClean="0"/>
              <a:t>스키마를 변환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E, R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Relation (table</a:t>
            </a:r>
            <a:r>
              <a:rPr lang="ko-KR" altLang="en-US" dirty="0" smtClean="0"/>
              <a:t>이라고도 함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변환 </a:t>
            </a:r>
            <a:r>
              <a:rPr lang="en-US" altLang="ko-KR" dirty="0"/>
              <a:t>→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관계 스키마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테이블 내의 </a:t>
            </a:r>
            <a:r>
              <a:rPr lang="ko-KR" altLang="en-US" dirty="0" err="1" smtClean="0"/>
              <a:t>식별성</a:t>
            </a:r>
            <a:r>
              <a:rPr lang="en-US" altLang="ko-KR" dirty="0" smtClean="0"/>
              <a:t>(PK, AK), </a:t>
            </a:r>
            <a:r>
              <a:rPr lang="ko-KR" altLang="en-US" dirty="0" smtClean="0"/>
              <a:t>테이블 간의 죠인</a:t>
            </a:r>
            <a:r>
              <a:rPr lang="en-US" altLang="ko-KR" dirty="0" smtClean="0"/>
              <a:t>(FK)</a:t>
            </a:r>
          </a:p>
          <a:p>
            <a:pPr lvl="2"/>
            <a:r>
              <a:rPr lang="en-US" altLang="ko-KR" dirty="0" smtClean="0"/>
              <a:t>Null</a:t>
            </a:r>
            <a:r>
              <a:rPr lang="ko-KR" altLang="en-US" dirty="0" smtClean="0"/>
              <a:t>값 주의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언어 </a:t>
            </a:r>
            <a:r>
              <a:rPr lang="en-US" altLang="ko-KR" dirty="0" smtClean="0"/>
              <a:t>: SQL</a:t>
            </a:r>
          </a:p>
          <a:p>
            <a:pPr lvl="2"/>
            <a:r>
              <a:rPr lang="en-US" altLang="ko-KR" dirty="0" smtClean="0"/>
              <a:t>SQL DDL(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정의어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스키마를 정의하고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SQL DML(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조작어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데이터를 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갱신한다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4932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이상</a:t>
            </a:r>
            <a:r>
              <a:rPr lang="en-US" altLang="ko-KR" dirty="0">
                <a:solidFill>
                  <a:srgbClr val="FF0000"/>
                </a:solidFill>
              </a:rPr>
              <a:t>(Anomaly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제 </a:t>
            </a:r>
            <a:r>
              <a:rPr lang="en-US" altLang="ko-KR" dirty="0"/>
              <a:t>1 </a:t>
            </a:r>
            <a:r>
              <a:rPr lang="ko-KR" altLang="en-US" dirty="0" err="1"/>
              <a:t>정규형</a:t>
            </a:r>
            <a:endParaRPr lang="ko-KR" altLang="en-US" dirty="0"/>
          </a:p>
          <a:p>
            <a:r>
              <a:rPr lang="ko-KR" altLang="en-US" dirty="0"/>
              <a:t>제 </a:t>
            </a:r>
            <a:r>
              <a:rPr lang="en-US" altLang="ko-KR" dirty="0"/>
              <a:t>2 </a:t>
            </a:r>
            <a:r>
              <a:rPr lang="ko-KR" altLang="en-US" dirty="0" err="1"/>
              <a:t>정규형</a:t>
            </a:r>
            <a:endParaRPr lang="ko-KR" altLang="en-US" dirty="0"/>
          </a:p>
          <a:p>
            <a:r>
              <a:rPr lang="ko-KR" altLang="en-US" dirty="0">
                <a:solidFill>
                  <a:srgbClr val="FF0000"/>
                </a:solidFill>
              </a:rPr>
              <a:t>제 </a:t>
            </a:r>
            <a:r>
              <a:rPr lang="en-US" altLang="ko-KR" dirty="0">
                <a:solidFill>
                  <a:srgbClr val="FF0000"/>
                </a:solidFill>
              </a:rPr>
              <a:t>3 </a:t>
            </a:r>
            <a:r>
              <a:rPr lang="ko-KR" altLang="en-US" dirty="0" err="1">
                <a:solidFill>
                  <a:srgbClr val="FF0000"/>
                </a:solidFill>
              </a:rPr>
              <a:t>정규형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BCNF</a:t>
            </a:r>
          </a:p>
          <a:p>
            <a:r>
              <a:rPr lang="ko-KR" altLang="en-US" dirty="0" err="1"/>
              <a:t>함수종속</a:t>
            </a:r>
            <a:r>
              <a:rPr lang="ko-KR" altLang="en-US" dirty="0"/>
              <a:t> 좀더 보기</a:t>
            </a:r>
          </a:p>
          <a:p>
            <a:r>
              <a:rPr lang="ko-KR" altLang="en-US" dirty="0"/>
              <a:t>제 </a:t>
            </a:r>
            <a:r>
              <a:rPr lang="en-US" altLang="ko-KR" dirty="0"/>
              <a:t>4 </a:t>
            </a:r>
            <a:r>
              <a:rPr lang="ko-KR" altLang="en-US" dirty="0" err="1"/>
              <a:t>정규형</a:t>
            </a:r>
            <a:endParaRPr lang="ko-KR" altLang="en-US" dirty="0"/>
          </a:p>
          <a:p>
            <a:r>
              <a:rPr lang="ko-KR" altLang="en-US" dirty="0"/>
              <a:t>제 </a:t>
            </a:r>
            <a:r>
              <a:rPr lang="en-US" altLang="ko-KR" dirty="0"/>
              <a:t>5 </a:t>
            </a:r>
            <a:r>
              <a:rPr lang="ko-KR" altLang="en-US" dirty="0" err="1"/>
              <a:t>정규형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130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이상</a:t>
            </a:r>
            <a:r>
              <a:rPr lang="en-US" altLang="ko-KR" dirty="0"/>
              <a:t>(anomaly)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관계 </a:t>
            </a:r>
            <a:r>
              <a:rPr lang="ko-KR" altLang="en-US" sz="2400" dirty="0" err="1"/>
              <a:t>스킴</a:t>
            </a:r>
            <a:r>
              <a:rPr lang="en-US" altLang="ko-KR" sz="2400" dirty="0"/>
              <a:t>(relational scheme)</a:t>
            </a:r>
            <a:r>
              <a:rPr lang="ko-KR" altLang="en-US" sz="2400" dirty="0"/>
              <a:t>의 설계</a:t>
            </a:r>
          </a:p>
          <a:p>
            <a:pPr lvl="1"/>
            <a:r>
              <a:rPr lang="ko-KR" altLang="en-US" sz="2000" dirty="0"/>
              <a:t>관계 모델을 이용하여 어떻게 </a:t>
            </a:r>
            <a:r>
              <a:rPr lang="ko-KR" altLang="en-US" sz="2000" dirty="0" err="1"/>
              <a:t>실세계를</a:t>
            </a:r>
            <a:r>
              <a:rPr lang="ko-KR" altLang="en-US" sz="2000" dirty="0"/>
              <a:t> 정확히 표현할 것인가</a:t>
            </a:r>
            <a:r>
              <a:rPr lang="en-US" altLang="ko-KR" sz="2000" dirty="0"/>
              <a:t>?</a:t>
            </a:r>
          </a:p>
          <a:p>
            <a:pPr lvl="1"/>
            <a:endParaRPr lang="en-US" altLang="ko-KR" sz="2000" dirty="0"/>
          </a:p>
          <a:p>
            <a:pPr lvl="1">
              <a:buFontTx/>
              <a:buNone/>
            </a:pPr>
            <a:r>
              <a:rPr lang="en-US" altLang="ko-KR" sz="2000" dirty="0"/>
              <a:t>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.  </a:t>
            </a:r>
            <a:r>
              <a:rPr lang="ko-KR" altLang="en-US" sz="2000" dirty="0" err="1"/>
              <a:t>애트리뷰트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엔티티</a:t>
            </a:r>
            <a:r>
              <a:rPr lang="en-US" altLang="ko-KR" sz="2000" dirty="0"/>
              <a:t>, </a:t>
            </a:r>
            <a:r>
              <a:rPr lang="ko-KR" altLang="en-US" sz="2000" dirty="0"/>
              <a:t>관계성을 파악</a:t>
            </a:r>
          </a:p>
          <a:p>
            <a:pPr lvl="1">
              <a:buFontTx/>
              <a:buNone/>
            </a:pPr>
            <a:endParaRPr lang="ko-KR" altLang="en-US" sz="2000" dirty="0"/>
          </a:p>
          <a:p>
            <a:pPr lvl="1">
              <a:buFontTx/>
              <a:buNone/>
            </a:pPr>
            <a:r>
              <a:rPr lang="en-US" altLang="ko-KR" sz="2000" dirty="0"/>
              <a:t>ⅱ. </a:t>
            </a:r>
            <a:r>
              <a:rPr lang="ko-KR" altLang="en-US" sz="2000" dirty="0"/>
              <a:t>관련된 </a:t>
            </a:r>
            <a:r>
              <a:rPr lang="ko-KR" altLang="en-US" sz="2000" dirty="0" err="1"/>
              <a:t>애트리뷰트들을</a:t>
            </a:r>
            <a:r>
              <a:rPr lang="ko-KR" altLang="en-US" sz="2000" dirty="0"/>
              <a:t> 릴레이션으로 묶음</a:t>
            </a:r>
          </a:p>
          <a:p>
            <a:pPr lvl="2">
              <a:buFontTx/>
              <a:buNone/>
            </a:pPr>
            <a:r>
              <a:rPr lang="ko-KR" altLang="en-US" sz="1800" dirty="0" err="1"/>
              <a:t>데이타</a:t>
            </a:r>
            <a:r>
              <a:rPr lang="ko-KR" altLang="en-US" sz="1800" dirty="0"/>
              <a:t> 종속성 </a:t>
            </a:r>
            <a:r>
              <a:rPr lang="en-US" altLang="ko-KR" sz="1800" dirty="0"/>
              <a:t>:  </a:t>
            </a:r>
            <a:r>
              <a:rPr lang="ko-KR" altLang="en-US" sz="1800" dirty="0" err="1"/>
              <a:t>애트리뷰트들간의</a:t>
            </a:r>
            <a:r>
              <a:rPr lang="ko-KR" altLang="en-US" sz="1800" dirty="0"/>
              <a:t> 관계성</a:t>
            </a:r>
          </a:p>
          <a:p>
            <a:pPr lvl="2">
              <a:buFontTx/>
              <a:buNone/>
            </a:pPr>
            <a:r>
              <a:rPr lang="ko-KR" altLang="en-US" sz="1800" dirty="0"/>
              <a:t>효율적인 </a:t>
            </a:r>
            <a:r>
              <a:rPr lang="ko-KR" altLang="en-US" sz="1800" dirty="0" err="1"/>
              <a:t>데이타</a:t>
            </a:r>
            <a:r>
              <a:rPr lang="ko-KR" altLang="en-US" sz="1800" dirty="0"/>
              <a:t> 조작</a:t>
            </a:r>
          </a:p>
          <a:p>
            <a:pPr lvl="2">
              <a:buFontTx/>
              <a:buNone/>
            </a:pPr>
            <a:r>
              <a:rPr lang="ko-KR" altLang="en-US" sz="1800" dirty="0" err="1"/>
              <a:t>데이타의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중복성</a:t>
            </a:r>
            <a:endParaRPr lang="ko-KR" altLang="en-US" sz="1800" dirty="0"/>
          </a:p>
          <a:p>
            <a:pPr lvl="2">
              <a:buFontTx/>
              <a:buNone/>
            </a:pPr>
            <a:endParaRPr lang="ko-KR" altLang="en-US" sz="1800" dirty="0"/>
          </a:p>
          <a:p>
            <a:pPr lvl="1">
              <a:buFontTx/>
              <a:buNone/>
            </a:pPr>
            <a:r>
              <a:rPr lang="ko-KR" altLang="en-US" sz="2000" dirty="0"/>
              <a:t> </a:t>
            </a:r>
            <a:r>
              <a:rPr lang="en-US" altLang="ko-KR" sz="2000" dirty="0"/>
              <a:t>iii.  </a:t>
            </a:r>
            <a:r>
              <a:rPr lang="ko-KR" altLang="en-US" sz="2000" dirty="0"/>
              <a:t>변칙적 성질의 예방</a:t>
            </a:r>
          </a:p>
          <a:p>
            <a:pPr lvl="2">
              <a:buFontTx/>
              <a:buNone/>
            </a:pPr>
            <a:r>
              <a:rPr lang="ko-KR" altLang="en-US" sz="1800" b="1" dirty="0">
                <a:solidFill>
                  <a:srgbClr val="FF0000"/>
                </a:solidFill>
              </a:rPr>
              <a:t>이상</a:t>
            </a:r>
            <a:r>
              <a:rPr lang="en-US" altLang="ko-KR" sz="1800" b="1" dirty="0">
                <a:solidFill>
                  <a:srgbClr val="FF0000"/>
                </a:solidFill>
              </a:rPr>
              <a:t>(anomaly)</a:t>
            </a:r>
          </a:p>
          <a:p>
            <a:pPr lvl="2">
              <a:buFontTx/>
              <a:buNone/>
            </a:pPr>
            <a:endParaRPr lang="ko-KR" altLang="en-US" sz="1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9169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985B3-AF4F-4425-95D9-DC6E1C700F92}" type="slidenum">
              <a:rPr lang="en-US" altLang="ko-KR" smtClean="0"/>
              <a:pPr>
                <a:defRPr/>
              </a:pPr>
              <a:t>32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이상</a:t>
            </a:r>
            <a:r>
              <a:rPr lang="en-US" altLang="ko-KR" dirty="0"/>
              <a:t>(anomaly) (2)</a:t>
            </a:r>
            <a:endParaRPr lang="ko-KR" altLang="en-US" dirty="0"/>
          </a:p>
        </p:txBody>
      </p: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685800" y="1412875"/>
            <a:ext cx="7772400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example :  </a:t>
            </a: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수강 릴레이션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ko-KR" altLang="en-US" sz="2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66" name="Group 4"/>
          <p:cNvGrpSpPr>
            <a:grpSpLocks/>
          </p:cNvGrpSpPr>
          <p:nvPr/>
        </p:nvGrpSpPr>
        <p:grpSpPr bwMode="auto">
          <a:xfrm>
            <a:off x="3851275" y="1989138"/>
            <a:ext cx="3287713" cy="4038600"/>
            <a:chOff x="1289" y="1152"/>
            <a:chExt cx="2071" cy="2544"/>
          </a:xfrm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392" y="1392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학번</a:t>
              </a:r>
            </a:p>
          </p:txBody>
        </p:sp>
        <p:sp>
          <p:nvSpPr>
            <p:cNvPr id="68" name="Rectangle 6"/>
            <p:cNvSpPr>
              <a:spLocks noChangeArrowheads="1"/>
            </p:cNvSpPr>
            <p:nvPr/>
          </p:nvSpPr>
          <p:spPr bwMode="auto">
            <a:xfrm>
              <a:off x="1824" y="1392"/>
              <a:ext cx="67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과목번호</a:t>
              </a:r>
            </a:p>
          </p:txBody>
        </p:sp>
        <p:sp>
          <p:nvSpPr>
            <p:cNvPr id="69" name="Rectangle 7"/>
            <p:cNvSpPr>
              <a:spLocks noChangeArrowheads="1"/>
            </p:cNvSpPr>
            <p:nvPr/>
          </p:nvSpPr>
          <p:spPr bwMode="auto">
            <a:xfrm>
              <a:off x="2496" y="1392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성적</a:t>
              </a:r>
            </a:p>
          </p:txBody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2928" y="1392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학년</a:t>
              </a:r>
            </a:p>
          </p:txBody>
        </p:sp>
        <p:sp>
          <p:nvSpPr>
            <p:cNvPr id="71" name="Rectangle 9"/>
            <p:cNvSpPr>
              <a:spLocks noChangeArrowheads="1"/>
            </p:cNvSpPr>
            <p:nvPr/>
          </p:nvSpPr>
          <p:spPr bwMode="auto">
            <a:xfrm>
              <a:off x="1392" y="1584"/>
              <a:ext cx="432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100</a:t>
              </a:r>
            </a:p>
          </p:txBody>
        </p:sp>
        <p:sp>
          <p:nvSpPr>
            <p:cNvPr id="72" name="Rectangle 10"/>
            <p:cNvSpPr>
              <a:spLocks noChangeArrowheads="1"/>
            </p:cNvSpPr>
            <p:nvPr/>
          </p:nvSpPr>
          <p:spPr bwMode="auto">
            <a:xfrm>
              <a:off x="1824" y="1584"/>
              <a:ext cx="672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C413</a:t>
              </a:r>
            </a:p>
          </p:txBody>
        </p:sp>
        <p:sp>
          <p:nvSpPr>
            <p:cNvPr id="73" name="Rectangle 11"/>
            <p:cNvSpPr>
              <a:spLocks noChangeArrowheads="1"/>
            </p:cNvSpPr>
            <p:nvPr/>
          </p:nvSpPr>
          <p:spPr bwMode="auto">
            <a:xfrm>
              <a:off x="2496" y="1584"/>
              <a:ext cx="432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74" name="Rectangle 12"/>
            <p:cNvSpPr>
              <a:spLocks noChangeArrowheads="1"/>
            </p:cNvSpPr>
            <p:nvPr/>
          </p:nvSpPr>
          <p:spPr bwMode="auto">
            <a:xfrm>
              <a:off x="2928" y="1584"/>
              <a:ext cx="432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75" name="Rectangle 13"/>
            <p:cNvSpPr>
              <a:spLocks noChangeArrowheads="1"/>
            </p:cNvSpPr>
            <p:nvPr/>
          </p:nvSpPr>
          <p:spPr bwMode="auto">
            <a:xfrm>
              <a:off x="1392" y="1776"/>
              <a:ext cx="432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100</a:t>
              </a:r>
            </a:p>
          </p:txBody>
        </p:sp>
        <p:sp>
          <p:nvSpPr>
            <p:cNvPr id="76" name="Rectangle 14"/>
            <p:cNvSpPr>
              <a:spLocks noChangeArrowheads="1"/>
            </p:cNvSpPr>
            <p:nvPr/>
          </p:nvSpPr>
          <p:spPr bwMode="auto">
            <a:xfrm>
              <a:off x="1824" y="1776"/>
              <a:ext cx="672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E412</a:t>
              </a:r>
            </a:p>
          </p:txBody>
        </p:sp>
        <p:sp>
          <p:nvSpPr>
            <p:cNvPr id="77" name="Rectangle 15"/>
            <p:cNvSpPr>
              <a:spLocks noChangeArrowheads="1"/>
            </p:cNvSpPr>
            <p:nvPr/>
          </p:nvSpPr>
          <p:spPr bwMode="auto">
            <a:xfrm>
              <a:off x="2496" y="1776"/>
              <a:ext cx="432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78" name="Rectangle 16"/>
            <p:cNvSpPr>
              <a:spLocks noChangeArrowheads="1"/>
            </p:cNvSpPr>
            <p:nvPr/>
          </p:nvSpPr>
          <p:spPr bwMode="auto">
            <a:xfrm>
              <a:off x="2928" y="1776"/>
              <a:ext cx="432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79" name="Rectangle 17"/>
            <p:cNvSpPr>
              <a:spLocks noChangeArrowheads="1"/>
            </p:cNvSpPr>
            <p:nvPr/>
          </p:nvSpPr>
          <p:spPr bwMode="auto">
            <a:xfrm>
              <a:off x="1392" y="1968"/>
              <a:ext cx="432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200</a:t>
              </a:r>
            </a:p>
          </p:txBody>
        </p:sp>
        <p:sp>
          <p:nvSpPr>
            <p:cNvPr id="80" name="Rectangle 18"/>
            <p:cNvSpPr>
              <a:spLocks noChangeArrowheads="1"/>
            </p:cNvSpPr>
            <p:nvPr/>
          </p:nvSpPr>
          <p:spPr bwMode="auto">
            <a:xfrm>
              <a:off x="1824" y="1968"/>
              <a:ext cx="672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C123</a:t>
              </a:r>
            </a:p>
          </p:txBody>
        </p:sp>
        <p:sp>
          <p:nvSpPr>
            <p:cNvPr id="81" name="Rectangle 19"/>
            <p:cNvSpPr>
              <a:spLocks noChangeArrowheads="1"/>
            </p:cNvSpPr>
            <p:nvPr/>
          </p:nvSpPr>
          <p:spPr bwMode="auto">
            <a:xfrm>
              <a:off x="2496" y="1968"/>
              <a:ext cx="432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82" name="Rectangle 20"/>
            <p:cNvSpPr>
              <a:spLocks noChangeArrowheads="1"/>
            </p:cNvSpPr>
            <p:nvPr/>
          </p:nvSpPr>
          <p:spPr bwMode="auto">
            <a:xfrm>
              <a:off x="2928" y="1968"/>
              <a:ext cx="432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83" name="Rectangle 21"/>
            <p:cNvSpPr>
              <a:spLocks noChangeArrowheads="1"/>
            </p:cNvSpPr>
            <p:nvPr/>
          </p:nvSpPr>
          <p:spPr bwMode="auto">
            <a:xfrm>
              <a:off x="1392" y="2160"/>
              <a:ext cx="432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300</a:t>
              </a:r>
            </a:p>
          </p:txBody>
        </p:sp>
        <p:sp>
          <p:nvSpPr>
            <p:cNvPr id="84" name="Rectangle 22"/>
            <p:cNvSpPr>
              <a:spLocks noChangeArrowheads="1"/>
            </p:cNvSpPr>
            <p:nvPr/>
          </p:nvSpPr>
          <p:spPr bwMode="auto">
            <a:xfrm>
              <a:off x="1824" y="2160"/>
              <a:ext cx="672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C312</a:t>
              </a:r>
            </a:p>
          </p:txBody>
        </p:sp>
        <p:sp>
          <p:nvSpPr>
            <p:cNvPr id="85" name="Rectangle 23"/>
            <p:cNvSpPr>
              <a:spLocks noChangeArrowheads="1"/>
            </p:cNvSpPr>
            <p:nvPr/>
          </p:nvSpPr>
          <p:spPr bwMode="auto">
            <a:xfrm>
              <a:off x="2496" y="2160"/>
              <a:ext cx="432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86" name="Rectangle 24"/>
            <p:cNvSpPr>
              <a:spLocks noChangeArrowheads="1"/>
            </p:cNvSpPr>
            <p:nvPr/>
          </p:nvSpPr>
          <p:spPr bwMode="auto">
            <a:xfrm>
              <a:off x="2928" y="2160"/>
              <a:ext cx="432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87" name="Rectangle 25"/>
            <p:cNvSpPr>
              <a:spLocks noChangeArrowheads="1"/>
            </p:cNvSpPr>
            <p:nvPr/>
          </p:nvSpPr>
          <p:spPr bwMode="auto">
            <a:xfrm>
              <a:off x="1392" y="2352"/>
              <a:ext cx="432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300</a:t>
              </a:r>
            </a:p>
          </p:txBody>
        </p:sp>
        <p:sp>
          <p:nvSpPr>
            <p:cNvPr id="88" name="Rectangle 26"/>
            <p:cNvSpPr>
              <a:spLocks noChangeArrowheads="1"/>
            </p:cNvSpPr>
            <p:nvPr/>
          </p:nvSpPr>
          <p:spPr bwMode="auto">
            <a:xfrm>
              <a:off x="1824" y="2352"/>
              <a:ext cx="672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C324</a:t>
              </a:r>
            </a:p>
          </p:txBody>
        </p:sp>
        <p:sp>
          <p:nvSpPr>
            <p:cNvPr id="89" name="Rectangle 27"/>
            <p:cNvSpPr>
              <a:spLocks noChangeArrowheads="1"/>
            </p:cNvSpPr>
            <p:nvPr/>
          </p:nvSpPr>
          <p:spPr bwMode="auto">
            <a:xfrm>
              <a:off x="2496" y="2352"/>
              <a:ext cx="432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90" name="Rectangle 28"/>
            <p:cNvSpPr>
              <a:spLocks noChangeArrowheads="1"/>
            </p:cNvSpPr>
            <p:nvPr/>
          </p:nvSpPr>
          <p:spPr bwMode="auto">
            <a:xfrm>
              <a:off x="2928" y="2352"/>
              <a:ext cx="432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91" name="Rectangle 29"/>
            <p:cNvSpPr>
              <a:spLocks noChangeArrowheads="1"/>
            </p:cNvSpPr>
            <p:nvPr/>
          </p:nvSpPr>
          <p:spPr bwMode="auto">
            <a:xfrm>
              <a:off x="1392" y="2544"/>
              <a:ext cx="432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300</a:t>
              </a:r>
            </a:p>
          </p:txBody>
        </p:sp>
        <p:sp>
          <p:nvSpPr>
            <p:cNvPr id="92" name="Rectangle 30"/>
            <p:cNvSpPr>
              <a:spLocks noChangeArrowheads="1"/>
            </p:cNvSpPr>
            <p:nvPr/>
          </p:nvSpPr>
          <p:spPr bwMode="auto">
            <a:xfrm>
              <a:off x="1824" y="2544"/>
              <a:ext cx="672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C413</a:t>
              </a:r>
            </a:p>
          </p:txBody>
        </p:sp>
        <p:sp>
          <p:nvSpPr>
            <p:cNvPr id="93" name="Rectangle 31"/>
            <p:cNvSpPr>
              <a:spLocks noChangeArrowheads="1"/>
            </p:cNvSpPr>
            <p:nvPr/>
          </p:nvSpPr>
          <p:spPr bwMode="auto">
            <a:xfrm>
              <a:off x="2496" y="2544"/>
              <a:ext cx="432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94" name="Rectangle 32"/>
            <p:cNvSpPr>
              <a:spLocks noChangeArrowheads="1"/>
            </p:cNvSpPr>
            <p:nvPr/>
          </p:nvSpPr>
          <p:spPr bwMode="auto">
            <a:xfrm>
              <a:off x="2928" y="2544"/>
              <a:ext cx="432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1392" y="2736"/>
              <a:ext cx="432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400</a:t>
              </a:r>
            </a:p>
          </p:txBody>
        </p:sp>
        <p:sp>
          <p:nvSpPr>
            <p:cNvPr id="96" name="Rectangle 34"/>
            <p:cNvSpPr>
              <a:spLocks noChangeArrowheads="1"/>
            </p:cNvSpPr>
            <p:nvPr/>
          </p:nvSpPr>
          <p:spPr bwMode="auto">
            <a:xfrm>
              <a:off x="1824" y="2736"/>
              <a:ext cx="672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C312</a:t>
              </a:r>
            </a:p>
          </p:txBody>
        </p:sp>
        <p:sp>
          <p:nvSpPr>
            <p:cNvPr id="97" name="Rectangle 35"/>
            <p:cNvSpPr>
              <a:spLocks noChangeArrowheads="1"/>
            </p:cNvSpPr>
            <p:nvPr/>
          </p:nvSpPr>
          <p:spPr bwMode="auto">
            <a:xfrm>
              <a:off x="2496" y="2736"/>
              <a:ext cx="432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98" name="Rectangle 36"/>
            <p:cNvSpPr>
              <a:spLocks noChangeArrowheads="1"/>
            </p:cNvSpPr>
            <p:nvPr/>
          </p:nvSpPr>
          <p:spPr bwMode="auto">
            <a:xfrm>
              <a:off x="2928" y="2736"/>
              <a:ext cx="432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99" name="Rectangle 37"/>
            <p:cNvSpPr>
              <a:spLocks noChangeArrowheads="1"/>
            </p:cNvSpPr>
            <p:nvPr/>
          </p:nvSpPr>
          <p:spPr bwMode="auto">
            <a:xfrm>
              <a:off x="1392" y="2928"/>
              <a:ext cx="432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400</a:t>
              </a:r>
            </a:p>
          </p:txBody>
        </p:sp>
        <p:sp>
          <p:nvSpPr>
            <p:cNvPr id="100" name="Rectangle 38"/>
            <p:cNvSpPr>
              <a:spLocks noChangeArrowheads="1"/>
            </p:cNvSpPr>
            <p:nvPr/>
          </p:nvSpPr>
          <p:spPr bwMode="auto">
            <a:xfrm>
              <a:off x="1824" y="2928"/>
              <a:ext cx="672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C324</a:t>
              </a:r>
            </a:p>
          </p:txBody>
        </p:sp>
        <p:sp>
          <p:nvSpPr>
            <p:cNvPr id="101" name="Rectangle 39"/>
            <p:cNvSpPr>
              <a:spLocks noChangeArrowheads="1"/>
            </p:cNvSpPr>
            <p:nvPr/>
          </p:nvSpPr>
          <p:spPr bwMode="auto">
            <a:xfrm>
              <a:off x="2496" y="2928"/>
              <a:ext cx="432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102" name="Rectangle 40"/>
            <p:cNvSpPr>
              <a:spLocks noChangeArrowheads="1"/>
            </p:cNvSpPr>
            <p:nvPr/>
          </p:nvSpPr>
          <p:spPr bwMode="auto">
            <a:xfrm>
              <a:off x="2928" y="2928"/>
              <a:ext cx="432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103" name="Rectangle 41"/>
            <p:cNvSpPr>
              <a:spLocks noChangeArrowheads="1"/>
            </p:cNvSpPr>
            <p:nvPr/>
          </p:nvSpPr>
          <p:spPr bwMode="auto">
            <a:xfrm>
              <a:off x="1392" y="3120"/>
              <a:ext cx="432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400</a:t>
              </a:r>
            </a:p>
          </p:txBody>
        </p:sp>
        <p:sp>
          <p:nvSpPr>
            <p:cNvPr id="104" name="Rectangle 42"/>
            <p:cNvSpPr>
              <a:spLocks noChangeArrowheads="1"/>
            </p:cNvSpPr>
            <p:nvPr/>
          </p:nvSpPr>
          <p:spPr bwMode="auto">
            <a:xfrm>
              <a:off x="1824" y="3120"/>
              <a:ext cx="672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C413</a:t>
              </a:r>
            </a:p>
          </p:txBody>
        </p:sp>
        <p:sp>
          <p:nvSpPr>
            <p:cNvPr id="105" name="Rectangle 43"/>
            <p:cNvSpPr>
              <a:spLocks noChangeArrowheads="1"/>
            </p:cNvSpPr>
            <p:nvPr/>
          </p:nvSpPr>
          <p:spPr bwMode="auto">
            <a:xfrm>
              <a:off x="2496" y="3120"/>
              <a:ext cx="432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106" name="Rectangle 44"/>
            <p:cNvSpPr>
              <a:spLocks noChangeArrowheads="1"/>
            </p:cNvSpPr>
            <p:nvPr/>
          </p:nvSpPr>
          <p:spPr bwMode="auto">
            <a:xfrm>
              <a:off x="2928" y="3120"/>
              <a:ext cx="432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392" y="3312"/>
              <a:ext cx="432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400</a:t>
              </a:r>
            </a:p>
          </p:txBody>
        </p:sp>
        <p:sp>
          <p:nvSpPr>
            <p:cNvPr id="108" name="Rectangle 46"/>
            <p:cNvSpPr>
              <a:spLocks noChangeArrowheads="1"/>
            </p:cNvSpPr>
            <p:nvPr/>
          </p:nvSpPr>
          <p:spPr bwMode="auto">
            <a:xfrm>
              <a:off x="1824" y="3312"/>
              <a:ext cx="672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C412</a:t>
              </a:r>
            </a:p>
          </p:txBody>
        </p:sp>
        <p:sp>
          <p:nvSpPr>
            <p:cNvPr id="109" name="Rectangle 47"/>
            <p:cNvSpPr>
              <a:spLocks noChangeArrowheads="1"/>
            </p:cNvSpPr>
            <p:nvPr/>
          </p:nvSpPr>
          <p:spPr bwMode="auto">
            <a:xfrm>
              <a:off x="2496" y="3312"/>
              <a:ext cx="432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110" name="Rectangle 48"/>
            <p:cNvSpPr>
              <a:spLocks noChangeArrowheads="1"/>
            </p:cNvSpPr>
            <p:nvPr/>
          </p:nvSpPr>
          <p:spPr bwMode="auto">
            <a:xfrm>
              <a:off x="2928" y="3312"/>
              <a:ext cx="432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111" name="Rectangle 49"/>
            <p:cNvSpPr>
              <a:spLocks noChangeArrowheads="1"/>
            </p:cNvSpPr>
            <p:nvPr/>
          </p:nvSpPr>
          <p:spPr bwMode="auto">
            <a:xfrm>
              <a:off x="1392" y="3504"/>
              <a:ext cx="432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500</a:t>
              </a:r>
            </a:p>
          </p:txBody>
        </p:sp>
        <p:sp>
          <p:nvSpPr>
            <p:cNvPr id="112" name="Rectangle 50"/>
            <p:cNvSpPr>
              <a:spLocks noChangeArrowheads="1"/>
            </p:cNvSpPr>
            <p:nvPr/>
          </p:nvSpPr>
          <p:spPr bwMode="auto">
            <a:xfrm>
              <a:off x="1824" y="3504"/>
              <a:ext cx="672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C312</a:t>
              </a:r>
            </a:p>
          </p:txBody>
        </p:sp>
        <p:sp>
          <p:nvSpPr>
            <p:cNvPr id="113" name="Rectangle 51"/>
            <p:cNvSpPr>
              <a:spLocks noChangeArrowheads="1"/>
            </p:cNvSpPr>
            <p:nvPr/>
          </p:nvSpPr>
          <p:spPr bwMode="auto">
            <a:xfrm>
              <a:off x="2496" y="3504"/>
              <a:ext cx="432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114" name="Rectangle 52"/>
            <p:cNvSpPr>
              <a:spLocks noChangeArrowheads="1"/>
            </p:cNvSpPr>
            <p:nvPr/>
          </p:nvSpPr>
          <p:spPr bwMode="auto">
            <a:xfrm>
              <a:off x="2928" y="3504"/>
              <a:ext cx="432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115" name="Line 53"/>
            <p:cNvSpPr>
              <a:spLocks noChangeShapeType="1"/>
            </p:cNvSpPr>
            <p:nvPr/>
          </p:nvSpPr>
          <p:spPr bwMode="auto">
            <a:xfrm>
              <a:off x="2928" y="1584"/>
              <a:ext cx="0" cy="2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6" name="Line 54"/>
            <p:cNvSpPr>
              <a:spLocks noChangeShapeType="1"/>
            </p:cNvSpPr>
            <p:nvPr/>
          </p:nvSpPr>
          <p:spPr bwMode="auto">
            <a:xfrm>
              <a:off x="3360" y="1584"/>
              <a:ext cx="0" cy="2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7" name="Line 55"/>
            <p:cNvSpPr>
              <a:spLocks noChangeShapeType="1"/>
            </p:cNvSpPr>
            <p:nvPr/>
          </p:nvSpPr>
          <p:spPr bwMode="auto">
            <a:xfrm>
              <a:off x="1392" y="1584"/>
              <a:ext cx="0" cy="2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8" name="Line 56"/>
            <p:cNvSpPr>
              <a:spLocks noChangeShapeType="1"/>
            </p:cNvSpPr>
            <p:nvPr/>
          </p:nvSpPr>
          <p:spPr bwMode="auto">
            <a:xfrm>
              <a:off x="2496" y="1584"/>
              <a:ext cx="0" cy="2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9" name="Line 57"/>
            <p:cNvSpPr>
              <a:spLocks noChangeShapeType="1"/>
            </p:cNvSpPr>
            <p:nvPr/>
          </p:nvSpPr>
          <p:spPr bwMode="auto">
            <a:xfrm>
              <a:off x="1392" y="3696"/>
              <a:ext cx="19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20" name="Line 58"/>
            <p:cNvSpPr>
              <a:spLocks noChangeShapeType="1"/>
            </p:cNvSpPr>
            <p:nvPr/>
          </p:nvSpPr>
          <p:spPr bwMode="auto">
            <a:xfrm>
              <a:off x="1824" y="1584"/>
              <a:ext cx="0" cy="2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21" name="Line 59"/>
            <p:cNvSpPr>
              <a:spLocks noChangeShapeType="1"/>
            </p:cNvSpPr>
            <p:nvPr/>
          </p:nvSpPr>
          <p:spPr bwMode="auto">
            <a:xfrm>
              <a:off x="1392" y="1584"/>
              <a:ext cx="19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22" name="Text Box 60"/>
            <p:cNvSpPr txBox="1">
              <a:spLocks noChangeArrowheads="1"/>
            </p:cNvSpPr>
            <p:nvPr/>
          </p:nvSpPr>
          <p:spPr bwMode="auto">
            <a:xfrm>
              <a:off x="1289" y="1152"/>
              <a:ext cx="3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수강</a:t>
              </a:r>
            </a:p>
          </p:txBody>
        </p:sp>
      </p:grpSp>
      <p:sp>
        <p:nvSpPr>
          <p:cNvPr id="123" name="Rectangle 61"/>
          <p:cNvSpPr>
            <a:spLocks noChangeArrowheads="1"/>
          </p:cNvSpPr>
          <p:nvPr/>
        </p:nvSpPr>
        <p:spPr bwMode="auto">
          <a:xfrm>
            <a:off x="900113" y="3357563"/>
            <a:ext cx="2830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ko-KR" altLang="en-US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기본키 </a:t>
            </a:r>
            <a:r>
              <a:rPr lang="en-US" altLang="ko-KR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 </a:t>
            </a:r>
            <a:r>
              <a:rPr lang="ko-KR" altLang="en-US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학번</a:t>
            </a:r>
            <a:r>
              <a:rPr lang="en-US" altLang="ko-KR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과목 번호</a:t>
            </a:r>
          </a:p>
        </p:txBody>
      </p:sp>
    </p:spTree>
    <p:extLst>
      <p:ext uri="{BB962C8B-B14F-4D97-AF65-F5344CB8AC3E}">
        <p14:creationId xmlns:p14="http://schemas.microsoft.com/office/powerpoint/2010/main" val="2890377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이상</a:t>
            </a:r>
            <a:r>
              <a:rPr lang="en-US" altLang="ko-KR" dirty="0"/>
              <a:t>(anomaly)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 sz="2400" dirty="0" err="1"/>
              <a:t>삭제이상</a:t>
            </a:r>
            <a:r>
              <a:rPr lang="en-US" altLang="ko-KR" sz="2400" dirty="0"/>
              <a:t>(deletion anomaly)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/>
              <a:t>200</a:t>
            </a:r>
            <a:r>
              <a:rPr lang="ko-KR" altLang="en-US" sz="2000" dirty="0"/>
              <a:t>번 학생이 </a:t>
            </a:r>
            <a:r>
              <a:rPr lang="en-US" altLang="ko-KR" sz="2000" dirty="0"/>
              <a:t>'C123'</a:t>
            </a:r>
            <a:r>
              <a:rPr lang="ko-KR" altLang="en-US" sz="2000" dirty="0"/>
              <a:t>의 등록을 취소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ko-KR" altLang="en-US" sz="2000" dirty="0"/>
              <a:t>   ⇒ </a:t>
            </a:r>
            <a:r>
              <a:rPr lang="en-US" altLang="ko-KR" sz="2000" dirty="0"/>
              <a:t>3</a:t>
            </a:r>
            <a:r>
              <a:rPr lang="ko-KR" altLang="en-US" sz="2000" dirty="0"/>
              <a:t>학년이라는 정보도 함께 삭제됨</a:t>
            </a:r>
          </a:p>
          <a:p>
            <a:pPr lvl="1">
              <a:lnSpc>
                <a:spcPct val="80000"/>
              </a:lnSpc>
            </a:pPr>
            <a:r>
              <a:rPr lang="ko-KR" altLang="en-US" sz="2000" dirty="0"/>
              <a:t>연쇄 삭제</a:t>
            </a:r>
            <a:r>
              <a:rPr lang="en-US" altLang="ko-KR" sz="2000" dirty="0"/>
              <a:t>(triggered deletion)</a:t>
            </a:r>
            <a:r>
              <a:rPr lang="ko-KR" altLang="en-US" sz="2000" dirty="0"/>
              <a:t>에 의한 정보의 손실</a:t>
            </a:r>
            <a:r>
              <a:rPr lang="en-US" altLang="ko-KR" sz="2000" dirty="0"/>
              <a:t>(loss of information)</a:t>
            </a:r>
          </a:p>
          <a:p>
            <a:pPr>
              <a:lnSpc>
                <a:spcPct val="80000"/>
              </a:lnSpc>
            </a:pPr>
            <a:r>
              <a:rPr lang="ko-KR" altLang="en-US" sz="2400" dirty="0" err="1"/>
              <a:t>삽입이상</a:t>
            </a:r>
            <a:r>
              <a:rPr lang="en-US" altLang="ko-KR" sz="2400" dirty="0"/>
              <a:t>(insertion anomaly)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/>
              <a:t>600</a:t>
            </a:r>
            <a:r>
              <a:rPr lang="ko-KR" altLang="en-US" sz="2000" dirty="0"/>
              <a:t>번 학생이 </a:t>
            </a:r>
            <a:r>
              <a:rPr lang="en-US" altLang="ko-KR" sz="2000" dirty="0"/>
              <a:t>2</a:t>
            </a:r>
            <a:r>
              <a:rPr lang="ko-KR" altLang="en-US" sz="2000" dirty="0"/>
              <a:t>학년이라는 사실을 삽입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ko-KR" altLang="en-US" sz="2000" dirty="0"/>
              <a:t>    ⇒ 어떤 과목을 등록하지 않는 한 삽입이 불가능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ko-KR" altLang="en-US" sz="2000" dirty="0"/>
              <a:t>          </a:t>
            </a:r>
            <a:r>
              <a:rPr lang="en-US" altLang="ko-KR" sz="2000" dirty="0"/>
              <a:t>(∵ </a:t>
            </a:r>
            <a:r>
              <a:rPr lang="ko-KR" altLang="en-US" sz="2000" dirty="0"/>
              <a:t>과목 번호가 기본 키</a:t>
            </a:r>
            <a:r>
              <a:rPr lang="en-US" altLang="ko-KR" sz="2000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/>
              <a:t> </a:t>
            </a:r>
            <a:r>
              <a:rPr lang="ko-KR" altLang="en-US" sz="2000" dirty="0"/>
              <a:t>원하지 않는 정보의 강제 삽입</a:t>
            </a:r>
          </a:p>
          <a:p>
            <a:pPr>
              <a:lnSpc>
                <a:spcPct val="80000"/>
              </a:lnSpc>
            </a:pPr>
            <a:r>
              <a:rPr lang="ko-KR" altLang="en-US" sz="2400" dirty="0" err="1"/>
              <a:t>갱신이상</a:t>
            </a:r>
            <a:r>
              <a:rPr lang="en-US" altLang="ko-KR" sz="2400" dirty="0"/>
              <a:t>(update anomaly)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/>
              <a:t>400</a:t>
            </a:r>
            <a:r>
              <a:rPr lang="ko-KR" altLang="en-US" sz="2000" dirty="0"/>
              <a:t>번 학생의 학년을 </a:t>
            </a:r>
            <a:r>
              <a:rPr lang="en-US" altLang="ko-KR" sz="2000" dirty="0"/>
              <a:t>4</a:t>
            </a:r>
            <a:r>
              <a:rPr lang="ko-KR" altLang="en-US" sz="2000" dirty="0"/>
              <a:t>에서 </a:t>
            </a:r>
            <a:r>
              <a:rPr lang="en-US" altLang="ko-KR" sz="2000" dirty="0"/>
              <a:t>3</a:t>
            </a:r>
            <a:r>
              <a:rPr lang="ko-KR" altLang="en-US" sz="2000" dirty="0"/>
              <a:t>으로 변경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ko-KR" altLang="en-US" sz="2000" dirty="0"/>
              <a:t>   ⇒ 학번이 </a:t>
            </a:r>
            <a:r>
              <a:rPr lang="en-US" altLang="ko-KR" sz="2000" dirty="0"/>
              <a:t>400</a:t>
            </a:r>
            <a:r>
              <a:rPr lang="ko-KR" altLang="en-US" sz="2000" dirty="0"/>
              <a:t>인 </a:t>
            </a:r>
            <a:r>
              <a:rPr lang="en-US" altLang="ko-KR" sz="2000" dirty="0"/>
              <a:t>4</a:t>
            </a:r>
            <a:r>
              <a:rPr lang="ko-KR" altLang="en-US" sz="2000" dirty="0"/>
              <a:t>개의 </a:t>
            </a:r>
            <a:r>
              <a:rPr lang="ko-KR" altLang="en-US" sz="2000" dirty="0" err="1"/>
              <a:t>투플</a:t>
            </a:r>
            <a:r>
              <a:rPr lang="ko-KR" altLang="en-US" sz="2000" dirty="0"/>
              <a:t> 모두를 </a:t>
            </a:r>
            <a:r>
              <a:rPr lang="ko-KR" altLang="en-US" sz="2000" dirty="0" err="1"/>
              <a:t>갱신시켜야</a:t>
            </a:r>
            <a:r>
              <a:rPr lang="ko-KR" altLang="en-US" sz="2000" dirty="0"/>
              <a:t> 함</a:t>
            </a:r>
          </a:p>
          <a:p>
            <a:pPr lvl="1">
              <a:lnSpc>
                <a:spcPct val="80000"/>
              </a:lnSpc>
            </a:pPr>
            <a:r>
              <a:rPr lang="ko-KR" altLang="en-US" sz="2000" dirty="0"/>
              <a:t>중복데이타의 일부 갱신으로 정보의 모순성</a:t>
            </a:r>
            <a:r>
              <a:rPr lang="en-US" altLang="ko-KR" sz="2000" dirty="0"/>
              <a:t>(inconsistency) </a:t>
            </a:r>
            <a:r>
              <a:rPr lang="ko-KR" altLang="en-US" sz="2000" dirty="0"/>
              <a:t>발생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1668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이상</a:t>
            </a:r>
            <a:r>
              <a:rPr lang="en-US" altLang="ko-KR" dirty="0"/>
              <a:t>(anomaly) 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이상의 원인</a:t>
            </a:r>
          </a:p>
          <a:p>
            <a:pPr lvl="1">
              <a:lnSpc>
                <a:spcPct val="110000"/>
              </a:lnSpc>
            </a:pPr>
            <a:r>
              <a:rPr lang="ko-KR" altLang="en-US" dirty="0" err="1"/>
              <a:t>애트리뷰트들</a:t>
            </a:r>
            <a:r>
              <a:rPr lang="ko-KR" altLang="en-US" dirty="0"/>
              <a:t> 간에 존재하는 여러 종속관계를 하나의 </a:t>
            </a:r>
            <a:r>
              <a:rPr lang="ko-KR" altLang="en-US" dirty="0" err="1"/>
              <a:t>릴레이션에</a:t>
            </a:r>
            <a:r>
              <a:rPr lang="ko-KR" altLang="en-US" dirty="0"/>
              <a:t> 표현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이상의 해결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 </a:t>
            </a:r>
            <a:r>
              <a:rPr lang="ko-KR" altLang="en-US" dirty="0" err="1"/>
              <a:t>애트리뷰트들</a:t>
            </a:r>
            <a:r>
              <a:rPr lang="ko-KR" altLang="en-US" dirty="0"/>
              <a:t> 간의 종속관계를 분석하여 </a:t>
            </a:r>
            <a:r>
              <a:rPr lang="ko-KR" altLang="en-US" dirty="0" err="1"/>
              <a:t>여러개의</a:t>
            </a:r>
            <a:r>
              <a:rPr lang="ko-KR" altLang="en-US" dirty="0"/>
              <a:t> 릴레이션으로 분해</a:t>
            </a:r>
            <a:r>
              <a:rPr lang="en-US" altLang="ko-KR" dirty="0"/>
              <a:t>(decomposition)</a:t>
            </a:r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ko-KR" dirty="0"/>
              <a:t> ⇒ </a:t>
            </a:r>
            <a:r>
              <a:rPr lang="ko-KR" altLang="en-US" b="1" dirty="0">
                <a:solidFill>
                  <a:srgbClr val="FF0000"/>
                </a:solidFill>
              </a:rPr>
              <a:t>정규화</a:t>
            </a:r>
            <a:r>
              <a:rPr lang="en-US" altLang="ko-KR" b="1" dirty="0">
                <a:solidFill>
                  <a:srgbClr val="FF0000"/>
                </a:solidFill>
              </a:rPr>
              <a:t>(normalization)</a:t>
            </a:r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647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이상</a:t>
            </a:r>
            <a:r>
              <a:rPr lang="en-US" altLang="ko-KR" dirty="0"/>
              <a:t>(anomaly) 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 err="1"/>
              <a:t>중복성에</a:t>
            </a:r>
            <a:r>
              <a:rPr lang="ko-KR" altLang="en-US" dirty="0"/>
              <a:t> 따른 여러가지 문제</a:t>
            </a:r>
          </a:p>
          <a:p>
            <a:pPr lvl="1">
              <a:lnSpc>
                <a:spcPct val="90000"/>
              </a:lnSpc>
            </a:pPr>
            <a:r>
              <a:rPr lang="ko-KR" altLang="en-US" dirty="0" err="1">
                <a:solidFill>
                  <a:schemeClr val="accent2"/>
                </a:solidFill>
                <a:sym typeface="Wingdings" panose="05000000000000000000" pitchFamily="2" charset="2"/>
              </a:rPr>
              <a:t>중복성</a:t>
            </a:r>
            <a:r>
              <a:rPr lang="en-US" altLang="ko-KR" dirty="0">
                <a:solidFill>
                  <a:schemeClr val="accent2"/>
                </a:solidFill>
                <a:sym typeface="Wingdings" panose="05000000000000000000" pitchFamily="2" charset="2"/>
              </a:rPr>
              <a:t>(</a:t>
            </a:r>
            <a:r>
              <a:rPr lang="en-US" altLang="ko-KR" i="1" dirty="0">
                <a:solidFill>
                  <a:schemeClr val="accent2"/>
                </a:solidFill>
              </a:rPr>
              <a:t>Redundancy)</a:t>
            </a:r>
            <a:r>
              <a:rPr lang="ko-KR" altLang="en-US" dirty="0"/>
              <a:t>은 관계 스키마에서 발생되는 여러 문제의 근본 원인이다</a:t>
            </a:r>
            <a:r>
              <a:rPr lang="en-US" altLang="ko-KR" dirty="0"/>
              <a:t>.</a:t>
            </a:r>
          </a:p>
          <a:p>
            <a:pPr lvl="2">
              <a:lnSpc>
                <a:spcPct val="90000"/>
              </a:lnSpc>
            </a:pPr>
            <a:r>
              <a:rPr lang="ko-KR" altLang="en-US" dirty="0">
                <a:solidFill>
                  <a:schemeClr val="accent2"/>
                </a:solidFill>
              </a:rPr>
              <a:t>중복 저장</a:t>
            </a:r>
            <a:r>
              <a:rPr lang="en-US" altLang="ko-KR" dirty="0">
                <a:solidFill>
                  <a:schemeClr val="accent2"/>
                </a:solidFill>
              </a:rPr>
              <a:t>,</a:t>
            </a:r>
            <a:r>
              <a:rPr lang="ko-KR" altLang="en-US" dirty="0">
                <a:solidFill>
                  <a:schemeClr val="accent2"/>
                </a:solidFill>
              </a:rPr>
              <a:t>삽입</a:t>
            </a:r>
            <a:r>
              <a:rPr lang="en-US" altLang="ko-KR" dirty="0">
                <a:solidFill>
                  <a:schemeClr val="accent2"/>
                </a:solidFill>
              </a:rPr>
              <a:t>/</a:t>
            </a:r>
            <a:r>
              <a:rPr lang="ko-KR" altLang="en-US" dirty="0">
                <a:solidFill>
                  <a:schemeClr val="accent2"/>
                </a:solidFill>
              </a:rPr>
              <a:t>삭제</a:t>
            </a:r>
            <a:r>
              <a:rPr lang="en-US" altLang="ko-KR" dirty="0">
                <a:solidFill>
                  <a:schemeClr val="accent2"/>
                </a:solidFill>
              </a:rPr>
              <a:t>/</a:t>
            </a:r>
            <a:r>
              <a:rPr lang="ko-KR" altLang="en-US" dirty="0">
                <a:solidFill>
                  <a:schemeClr val="accent2"/>
                </a:solidFill>
              </a:rPr>
              <a:t>갱신 이상</a:t>
            </a:r>
          </a:p>
          <a:p>
            <a:pPr lvl="1">
              <a:lnSpc>
                <a:spcPct val="90000"/>
              </a:lnSpc>
            </a:pPr>
            <a:r>
              <a:rPr lang="ko-KR" altLang="en-US" dirty="0"/>
              <a:t>무결성 제약조건</a:t>
            </a:r>
            <a:r>
              <a:rPr lang="en-US" altLang="ko-KR" dirty="0"/>
              <a:t>,</a:t>
            </a:r>
            <a:r>
              <a:rPr lang="ko-KR" altLang="en-US" dirty="0"/>
              <a:t>특히 </a:t>
            </a:r>
            <a:r>
              <a:rPr lang="ko-KR" altLang="en-US" dirty="0" err="1"/>
              <a:t>함수종속성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/>
                </a:solidFill>
              </a:rPr>
              <a:t>functional dependency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  <a:r>
              <a:rPr lang="ko-KR" altLang="en-US" dirty="0"/>
              <a:t>를 분석하면 이런 문제가 있는 스키마를 파악할 수 있고</a:t>
            </a:r>
            <a:r>
              <a:rPr lang="en-US" altLang="ko-KR" dirty="0"/>
              <a:t>, </a:t>
            </a:r>
            <a:r>
              <a:rPr lang="ko-KR" altLang="en-US" dirty="0"/>
              <a:t>정제 방향도 알 수 있다</a:t>
            </a:r>
            <a:r>
              <a:rPr lang="en-US" altLang="ko-KR" dirty="0"/>
              <a:t>.</a:t>
            </a:r>
          </a:p>
          <a:p>
            <a:pPr lvl="1">
              <a:lnSpc>
                <a:spcPct val="90000"/>
              </a:lnSpc>
            </a:pPr>
            <a:r>
              <a:rPr lang="ko-KR" altLang="en-US" dirty="0"/>
              <a:t>주된 정제 기법</a:t>
            </a:r>
            <a:r>
              <a:rPr lang="en-US" altLang="ko-KR" dirty="0"/>
              <a:t>: </a:t>
            </a:r>
            <a:r>
              <a:rPr lang="ko-KR" altLang="en-US" dirty="0" smtClean="0"/>
              <a:t>분해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/>
                </a:solidFill>
              </a:rPr>
              <a:t>decomposition</a:t>
            </a:r>
            <a:r>
              <a:rPr lang="en-US" altLang="ko-KR" dirty="0"/>
              <a:t>)(ABCD </a:t>
            </a:r>
            <a:r>
              <a:rPr lang="ko-KR" altLang="en-US" dirty="0"/>
              <a:t>를 가령 </a:t>
            </a:r>
            <a:r>
              <a:rPr lang="en-US" altLang="ko-KR" dirty="0"/>
              <a:t>AB</a:t>
            </a:r>
            <a:r>
              <a:rPr lang="ko-KR" altLang="en-US" dirty="0"/>
              <a:t>와 </a:t>
            </a:r>
            <a:r>
              <a:rPr lang="en-US" altLang="ko-KR" dirty="0" smtClean="0"/>
              <a:t>BCD</a:t>
            </a:r>
            <a:r>
              <a:rPr lang="ko-KR" altLang="en-US" dirty="0" smtClean="0"/>
              <a:t> 또는 </a:t>
            </a:r>
            <a:r>
              <a:rPr lang="en-US" altLang="ko-KR" dirty="0"/>
              <a:t>ACD</a:t>
            </a:r>
            <a:r>
              <a:rPr lang="ko-KR" altLang="en-US" dirty="0"/>
              <a:t>와 </a:t>
            </a:r>
            <a:r>
              <a:rPr lang="en-US" altLang="ko-KR" dirty="0"/>
              <a:t>ABD</a:t>
            </a:r>
            <a:r>
              <a:rPr lang="ko-KR" altLang="en-US" dirty="0"/>
              <a:t>로 대체</a:t>
            </a:r>
            <a:r>
              <a:rPr lang="en-US" altLang="ko-KR" dirty="0"/>
              <a:t>).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Note : </a:t>
            </a:r>
            <a:r>
              <a:rPr lang="ko-KR" altLang="en-US" dirty="0" smtClean="0"/>
              <a:t>분해는 신중하게</a:t>
            </a:r>
            <a:endParaRPr lang="en-US" altLang="ko-KR" dirty="0"/>
          </a:p>
          <a:p>
            <a:pPr lvl="2">
              <a:lnSpc>
                <a:spcPct val="90000"/>
              </a:lnSpc>
              <a:buSzPct val="75000"/>
            </a:pPr>
            <a:r>
              <a:rPr lang="ko-KR" altLang="en-US" dirty="0" err="1"/>
              <a:t>릴레이션을</a:t>
            </a:r>
            <a:r>
              <a:rPr lang="ko-KR" altLang="en-US" dirty="0"/>
              <a:t> 분해할 이유가 있는가</a:t>
            </a:r>
            <a:r>
              <a:rPr lang="en-US" altLang="ko-KR" dirty="0"/>
              <a:t>?</a:t>
            </a:r>
          </a:p>
          <a:p>
            <a:pPr lvl="2">
              <a:lnSpc>
                <a:spcPct val="90000"/>
              </a:lnSpc>
              <a:buSzPct val="75000"/>
            </a:pPr>
            <a:r>
              <a:rPr lang="ko-KR" altLang="en-US" dirty="0"/>
              <a:t>분해때문에 무슨 문제라도 생길 가능성이 있는가</a:t>
            </a:r>
            <a:r>
              <a:rPr lang="en-US" altLang="ko-KR" dirty="0"/>
              <a:t>?</a:t>
            </a:r>
          </a:p>
          <a:p>
            <a:pPr lvl="1">
              <a:lnSpc>
                <a:spcPct val="90000"/>
              </a:lnSpc>
              <a:buSzPct val="75000"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2881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이상</a:t>
            </a:r>
            <a:r>
              <a:rPr lang="en-US" altLang="ko-KR" dirty="0"/>
              <a:t>(anomaly) (6)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36</a:t>
            </a:fld>
            <a:endParaRPr lang="ko-KR" altLang="en-US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85800" y="1340768"/>
            <a:ext cx="7772400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함수종속</a:t>
            </a:r>
            <a:r>
              <a:rPr kumimoji="1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(FD)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함수 종속 </a:t>
            </a:r>
            <a:r>
              <a:rPr kumimoji="1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X → Y </a:t>
            </a:r>
            <a:r>
              <a:rPr kumimoji="1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가 </a:t>
            </a:r>
            <a:r>
              <a:rPr kumimoji="1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릴레이션</a:t>
            </a:r>
            <a:r>
              <a:rPr kumimoji="1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  <a:r>
              <a:rPr kumimoji="1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R</a:t>
            </a:r>
            <a:r>
              <a:rPr kumimoji="1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에 대하여 성립한다는 것은</a:t>
            </a:r>
            <a:r>
              <a:rPr kumimoji="1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 R</a:t>
            </a:r>
            <a:r>
              <a:rPr kumimoji="1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의 어떠한 인스턴스 </a:t>
            </a:r>
            <a:r>
              <a:rPr kumimoji="1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r</a:t>
            </a:r>
            <a:r>
              <a:rPr kumimoji="1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에 대해서도</a:t>
            </a:r>
            <a:r>
              <a:rPr kumimoji="1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t1</a:t>
            </a:r>
            <a:r>
              <a:rPr kumimoji="1" lang="en-US" altLang="ko-KR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  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r,</a:t>
            </a:r>
            <a:r>
              <a:rPr kumimoji="1" lang="en-US" altLang="ko-KR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t2</a:t>
            </a:r>
            <a:r>
              <a:rPr kumimoji="1" lang="en-US" altLang="ko-KR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 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r,</a:t>
            </a:r>
            <a:r>
              <a:rPr kumimoji="1" lang="en-US" altLang="ko-KR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      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(t1) =        (</a:t>
            </a:r>
            <a:r>
              <a:rPr kumimoji="1" lang="en-US" altLang="ko-KR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t2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)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면       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</a:t>
            </a:r>
            <a:r>
              <a:rPr kumimoji="1" lang="en-US" altLang="ko-KR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t1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) =        (</a:t>
            </a:r>
            <a:r>
              <a:rPr kumimoji="1" lang="en-US" altLang="ko-KR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t2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)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이다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.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i.e., </a:t>
            </a:r>
            <a:r>
              <a:rPr kumimoji="1" lang="en-US" altLang="ko-KR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r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의 어떤 두 </a:t>
            </a:r>
            <a:r>
              <a:rPr kumimoji="1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투플이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 X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값이 같으면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Y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의 값도 같아야 한다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. (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여기에서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X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와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Y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는 </a:t>
            </a:r>
            <a:r>
              <a:rPr kumimoji="1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애트리뷰트의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  <a:r>
              <a:rPr kumimoji="1" lang="ko-KR" altLang="en-US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집합</a:t>
            </a:r>
            <a:r>
              <a:rPr kumimoji="1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임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)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FD </a:t>
            </a:r>
            <a:r>
              <a:rPr kumimoji="1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는 </a:t>
            </a:r>
            <a:r>
              <a:rPr kumimoji="1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모든 </a:t>
            </a:r>
            <a:r>
              <a:rPr kumimoji="1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가능한 인스턴스에 대한 진술이다</a:t>
            </a:r>
            <a:r>
              <a:rPr kumimoji="1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.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응용의 내용에 근거하여 파악되어야 한다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.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R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의 어떤 적법한 인스턴스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r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이 있으면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어떤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FD f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의 위배 여부는 체크할 수 있어도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 f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가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R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에 대해 성립하는지는 알 수 없다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!</a:t>
            </a:r>
          </a:p>
          <a:p>
            <a:pPr lvl="1"/>
            <a:r>
              <a:rPr kumimoji="1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K </a:t>
            </a:r>
            <a:r>
              <a:rPr kumimoji="1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가 </a:t>
            </a:r>
            <a:r>
              <a:rPr kumimoji="1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R</a:t>
            </a:r>
            <a:r>
              <a:rPr kumimoji="1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의 후보 키이면</a:t>
            </a:r>
            <a:r>
              <a:rPr kumimoji="1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 </a:t>
            </a:r>
            <a:r>
              <a:rPr kumimoji="1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당연히 </a:t>
            </a:r>
            <a:r>
              <a:rPr kumimoji="1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K </a:t>
            </a:r>
            <a:r>
              <a:rPr lang="en-US" altLang="ko-KR" sz="2000" dirty="0" smtClean="0">
                <a:latin typeface="굴림"/>
                <a:ea typeface="굴림"/>
              </a:rPr>
              <a:t>→</a:t>
            </a:r>
            <a:r>
              <a:rPr kumimoji="1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R</a:t>
            </a:r>
          </a:p>
          <a:p>
            <a:pPr lvl="2"/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그러나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K </a:t>
            </a:r>
            <a:r>
              <a:rPr lang="en-US" altLang="ko-KR" sz="1800" dirty="0" smtClean="0">
                <a:latin typeface="굴림"/>
                <a:ea typeface="굴림"/>
              </a:rPr>
              <a:t>→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R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이라고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K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가 반드시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최소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즉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후보 키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)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인 것은 아니다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!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Tx/>
              <a:buChar char="–"/>
              <a:tabLst/>
              <a:defRPr/>
            </a:pPr>
            <a:endParaRPr kumimoji="1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0" name="Object 1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5376143"/>
              </p:ext>
            </p:extLst>
          </p:nvPr>
        </p:nvGraphicFramePr>
        <p:xfrm>
          <a:off x="2066925" y="2526631"/>
          <a:ext cx="838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3" imgW="796680" imgH="607680" progId="Equation.3">
                  <p:embed/>
                </p:oleObj>
              </mc:Choice>
              <mc:Fallback>
                <p:oleObj name="Equation" r:id="rId3" imgW="796680" imgH="607680" progId="Equation.3">
                  <p:embed/>
                  <p:pic>
                    <p:nvPicPr>
                      <p:cNvPr id="384017" name="Object 17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2526631"/>
                        <a:ext cx="838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8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6919588"/>
              </p:ext>
            </p:extLst>
          </p:nvPr>
        </p:nvGraphicFramePr>
        <p:xfrm>
          <a:off x="2916238" y="2526631"/>
          <a:ext cx="7985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5" imgW="796680" imgH="607680" progId="Equation.3">
                  <p:embed/>
                </p:oleObj>
              </mc:Choice>
              <mc:Fallback>
                <p:oleObj name="Equation" r:id="rId5" imgW="796680" imgH="607680" progId="Equation.3">
                  <p:embed/>
                  <p:pic>
                    <p:nvPicPr>
                      <p:cNvPr id="384018" name="Object 18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526631"/>
                        <a:ext cx="798512" cy="6858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6850453"/>
              </p:ext>
            </p:extLst>
          </p:nvPr>
        </p:nvGraphicFramePr>
        <p:xfrm>
          <a:off x="3362325" y="2328193"/>
          <a:ext cx="2006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7" imgW="2004840" imgH="1027080" progId="Equation.3">
                  <p:embed/>
                </p:oleObj>
              </mc:Choice>
              <mc:Fallback>
                <p:oleObj name="Equation" r:id="rId7" imgW="2004840" imgH="1027080" progId="Equation.3">
                  <p:embed/>
                  <p:pic>
                    <p:nvPicPr>
                      <p:cNvPr id="384019" name="Object 19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2328193"/>
                        <a:ext cx="20066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267069"/>
              </p:ext>
            </p:extLst>
          </p:nvPr>
        </p:nvGraphicFramePr>
        <p:xfrm>
          <a:off x="4657725" y="2328193"/>
          <a:ext cx="1930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9" imgW="1928520" imgH="988920" progId="Equation.3">
                  <p:embed/>
                </p:oleObj>
              </mc:Choice>
              <mc:Fallback>
                <p:oleObj name="Equation" r:id="rId9" imgW="1928520" imgH="988920" progId="Equation.3">
                  <p:embed/>
                  <p:pic>
                    <p:nvPicPr>
                      <p:cNvPr id="384020" name="Object 20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725" y="2328193"/>
                        <a:ext cx="1930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1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1618368"/>
              </p:ext>
            </p:extLst>
          </p:nvPr>
        </p:nvGraphicFramePr>
        <p:xfrm>
          <a:off x="5940425" y="2332956"/>
          <a:ext cx="2001838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11" imgW="2000160" imgH="1022040" progId="Equation.3">
                  <p:embed/>
                </p:oleObj>
              </mc:Choice>
              <mc:Fallback>
                <p:oleObj name="Equation" r:id="rId11" imgW="2000160" imgH="1022040" progId="Equation.3">
                  <p:embed/>
                  <p:pic>
                    <p:nvPicPr>
                      <p:cNvPr id="384021" name="Object 21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2332956"/>
                        <a:ext cx="2001838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7968292"/>
              </p:ext>
            </p:extLst>
          </p:nvPr>
        </p:nvGraphicFramePr>
        <p:xfrm>
          <a:off x="7235825" y="2332956"/>
          <a:ext cx="1468438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13" imgW="1466640" imgH="1017360" progId="Equation.3">
                  <p:embed/>
                </p:oleObj>
              </mc:Choice>
              <mc:Fallback>
                <p:oleObj name="Equation" r:id="rId13" imgW="1466640" imgH="1017360" progId="Equation.3">
                  <p:embed/>
                  <p:pic>
                    <p:nvPicPr>
                      <p:cNvPr id="384022" name="Object 22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2332956"/>
                        <a:ext cx="1468438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53529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ko-KR" altLang="en-US" dirty="0" err="1"/>
              <a:t>정규형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 sz="2400" dirty="0" err="1"/>
              <a:t>정규형</a:t>
            </a:r>
            <a:r>
              <a:rPr lang="en-US" altLang="ko-KR" sz="2400" dirty="0"/>
              <a:t>(Normal Form)</a:t>
            </a:r>
          </a:p>
          <a:p>
            <a:pPr lvl="1">
              <a:lnSpc>
                <a:spcPct val="80000"/>
              </a:lnSpc>
            </a:pPr>
            <a:r>
              <a:rPr lang="ko-KR" altLang="en-US" sz="2000" dirty="0"/>
              <a:t>어떤 일련의 제약 조건을 만족하는 </a:t>
            </a:r>
            <a:r>
              <a:rPr lang="ko-KR" altLang="en-US" sz="2000" dirty="0" err="1"/>
              <a:t>릴레이션</a:t>
            </a:r>
            <a:endParaRPr lang="ko-KR" altLang="en-US" sz="2000" dirty="0"/>
          </a:p>
          <a:p>
            <a:pPr lvl="1">
              <a:lnSpc>
                <a:spcPct val="80000"/>
              </a:lnSpc>
            </a:pPr>
            <a:endParaRPr lang="ko-KR" altLang="en-US" sz="2000" dirty="0"/>
          </a:p>
          <a:p>
            <a:pPr>
              <a:lnSpc>
                <a:spcPct val="80000"/>
              </a:lnSpc>
            </a:pPr>
            <a:r>
              <a:rPr lang="ko-KR" altLang="en-US" sz="2400" dirty="0"/>
              <a:t>정규화</a:t>
            </a:r>
            <a:r>
              <a:rPr lang="en-US" altLang="ko-KR" sz="2400" dirty="0"/>
              <a:t>(Normalization)</a:t>
            </a:r>
            <a:r>
              <a:rPr lang="ko-KR" altLang="en-US" sz="2400" dirty="0"/>
              <a:t>의 원칙</a:t>
            </a:r>
          </a:p>
          <a:p>
            <a:pPr>
              <a:lnSpc>
                <a:spcPct val="80000"/>
              </a:lnSpc>
            </a:pPr>
            <a:endParaRPr lang="ko-KR" altLang="en-US" sz="24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ko-KR" altLang="en-US" sz="2000" dirty="0"/>
              <a:t>   정규화 ＝ 스키마 변환 </a:t>
            </a:r>
            <a:r>
              <a:rPr lang="en-US" altLang="ko-KR" sz="2000" dirty="0"/>
              <a:t>(S → S')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ko-KR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2000" dirty="0"/>
              <a:t>① </a:t>
            </a:r>
            <a:r>
              <a:rPr lang="ko-KR" altLang="en-US" sz="2000" dirty="0" err="1"/>
              <a:t>무손실</a:t>
            </a:r>
            <a:r>
              <a:rPr lang="ko-KR" altLang="en-US" sz="2000" dirty="0"/>
              <a:t> 표현</a:t>
            </a:r>
          </a:p>
          <a:p>
            <a:pPr lvl="2">
              <a:lnSpc>
                <a:spcPct val="80000"/>
              </a:lnSpc>
            </a:pPr>
            <a:r>
              <a:rPr lang="ko-KR" altLang="en-US" sz="1800" dirty="0"/>
              <a:t>같은 의미의 정보 유지</a:t>
            </a:r>
          </a:p>
          <a:p>
            <a:pPr lvl="2">
              <a:lnSpc>
                <a:spcPct val="80000"/>
              </a:lnSpc>
            </a:pPr>
            <a:r>
              <a:rPr lang="ko-KR" altLang="en-US" sz="1800" dirty="0"/>
              <a:t>그러나 더 바람직한 구조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ko-KR" altLang="en-US" sz="2000" dirty="0"/>
              <a:t>② </a:t>
            </a:r>
            <a:r>
              <a:rPr lang="ko-KR" altLang="en-US" sz="2000" dirty="0" err="1"/>
              <a:t>데이타의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중복성</a:t>
            </a:r>
            <a:r>
              <a:rPr lang="ko-KR" altLang="en-US" sz="2000" dirty="0"/>
              <a:t> 감소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ko-KR" altLang="en-US" sz="2000" dirty="0"/>
              <a:t>③ 분리의 원칙</a:t>
            </a:r>
          </a:p>
          <a:p>
            <a:pPr lvl="2">
              <a:lnSpc>
                <a:spcPct val="80000"/>
              </a:lnSpc>
            </a:pPr>
            <a:r>
              <a:rPr lang="ko-KR" altLang="en-US" sz="1800" dirty="0"/>
              <a:t>독립적인 관계는 별개의 릴레이션으로 표현</a:t>
            </a:r>
          </a:p>
          <a:p>
            <a:pPr lvl="2">
              <a:lnSpc>
                <a:spcPct val="80000"/>
              </a:lnSpc>
            </a:pPr>
            <a:r>
              <a:rPr lang="ko-KR" altLang="en-US" sz="1800" dirty="0" err="1"/>
              <a:t>릴레이션</a:t>
            </a:r>
            <a:r>
              <a:rPr lang="ko-KR" altLang="en-US" sz="1800" dirty="0"/>
              <a:t> 각각에 대해 독립적 조작이 </a:t>
            </a:r>
            <a:r>
              <a:rPr lang="ko-KR" altLang="en-US" sz="1800" dirty="0" smtClean="0"/>
              <a:t>가능</a:t>
            </a:r>
            <a:endParaRPr lang="ko-KR" altLang="en-US" sz="1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9598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985B3-AF4F-4425-95D9-DC6E1C700F92}" type="slidenum">
              <a:rPr lang="en-US" altLang="ko-KR" smtClean="0"/>
              <a:pPr>
                <a:defRPr/>
              </a:pPr>
              <a:t>38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1 </a:t>
            </a:r>
            <a:r>
              <a:rPr lang="ko-KR" altLang="en-US" dirty="0" err="1"/>
              <a:t>정규형</a:t>
            </a:r>
            <a:r>
              <a:rPr lang="ko-KR" altLang="en-US" dirty="0"/>
              <a:t>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85800" y="1196752"/>
            <a:ext cx="7772400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정의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모든 도메인이 원자값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(atomic value)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만으로 된 릴레이션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예 </a:t>
            </a:r>
            <a:r>
              <a:rPr kumimoji="1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 </a:t>
            </a: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수강지도 릴레이션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수강지도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학번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지도교수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학과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과목번호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성적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)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기본키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{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학번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과목번호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}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함수 종속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{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학번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과목번호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} → 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성적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                       학번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→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지도교수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                       학번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→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학과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                       지도교수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→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학과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19" name="Group 4"/>
          <p:cNvGrpSpPr>
            <a:grpSpLocks/>
          </p:cNvGrpSpPr>
          <p:nvPr/>
        </p:nvGrpSpPr>
        <p:grpSpPr bwMode="auto">
          <a:xfrm>
            <a:off x="1527175" y="4730527"/>
            <a:ext cx="5708650" cy="1219200"/>
            <a:chOff x="244" y="172"/>
            <a:chExt cx="5128" cy="1288"/>
          </a:xfrm>
        </p:grpSpPr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1931" y="172"/>
              <a:ext cx="1480" cy="128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2212" y="316"/>
              <a:ext cx="714" cy="37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</a:rPr>
                <a:t>학번</a:t>
              </a: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2068" y="844"/>
              <a:ext cx="1096" cy="42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</a:rPr>
                <a:t>과목번호</a:t>
              </a:r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244" y="631"/>
              <a:ext cx="760" cy="39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</a:rPr>
                <a:t>성적</a:t>
              </a:r>
            </a:p>
          </p:txBody>
        </p:sp>
        <p:sp>
          <p:nvSpPr>
            <p:cNvPr id="24" name="Line 9"/>
            <p:cNvSpPr>
              <a:spLocks noChangeShapeType="1"/>
            </p:cNvSpPr>
            <p:nvPr/>
          </p:nvSpPr>
          <p:spPr bwMode="auto">
            <a:xfrm flipH="1">
              <a:off x="1008" y="840"/>
              <a:ext cx="9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4468" y="1015"/>
              <a:ext cx="808" cy="39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</a:rPr>
                <a:t>학과</a:t>
              </a:r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4276" y="364"/>
              <a:ext cx="1096" cy="37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</a:rPr>
                <a:t>지도교수</a:t>
              </a:r>
            </a:p>
          </p:txBody>
        </p:sp>
        <p:sp>
          <p:nvSpPr>
            <p:cNvPr id="27" name="Line 12"/>
            <p:cNvSpPr>
              <a:spLocks noChangeShapeType="1"/>
            </p:cNvSpPr>
            <p:nvPr/>
          </p:nvSpPr>
          <p:spPr bwMode="auto">
            <a:xfrm>
              <a:off x="2928" y="552"/>
              <a:ext cx="13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2928" y="552"/>
              <a:ext cx="1536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9" name="Line 14"/>
            <p:cNvSpPr>
              <a:spLocks noChangeShapeType="1"/>
            </p:cNvSpPr>
            <p:nvPr/>
          </p:nvSpPr>
          <p:spPr bwMode="auto">
            <a:xfrm>
              <a:off x="4752" y="744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18338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985B3-AF4F-4425-95D9-DC6E1C700F92}" type="slidenum">
              <a:rPr lang="en-US" altLang="ko-KR" smtClean="0"/>
              <a:pPr>
                <a:defRPr/>
              </a:pPr>
              <a:t>39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1 </a:t>
            </a:r>
            <a:r>
              <a:rPr lang="ko-KR" altLang="en-US" dirty="0" err="1"/>
              <a:t>정규형</a:t>
            </a:r>
            <a:r>
              <a:rPr lang="ko-KR" altLang="en-US" dirty="0"/>
              <a:t>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grpSp>
        <p:nvGrpSpPr>
          <p:cNvPr id="63" name="Group 4"/>
          <p:cNvGrpSpPr>
            <a:grpSpLocks/>
          </p:cNvGrpSpPr>
          <p:nvPr/>
        </p:nvGrpSpPr>
        <p:grpSpPr bwMode="auto">
          <a:xfrm>
            <a:off x="2060575" y="1628800"/>
            <a:ext cx="4562475" cy="3886200"/>
            <a:chOff x="1062" y="912"/>
            <a:chExt cx="2874" cy="2448"/>
          </a:xfrm>
        </p:grpSpPr>
        <p:sp>
          <p:nvSpPr>
            <p:cNvPr id="64" name="Rectangle 5"/>
            <p:cNvSpPr>
              <a:spLocks noChangeArrowheads="1"/>
            </p:cNvSpPr>
            <p:nvPr/>
          </p:nvSpPr>
          <p:spPr bwMode="auto">
            <a:xfrm>
              <a:off x="1104" y="1248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학번</a:t>
              </a:r>
            </a:p>
          </p:txBody>
        </p:sp>
        <p:sp>
          <p:nvSpPr>
            <p:cNvPr id="65" name="Rectangle 6"/>
            <p:cNvSpPr>
              <a:spLocks noChangeArrowheads="1"/>
            </p:cNvSpPr>
            <p:nvPr/>
          </p:nvSpPr>
          <p:spPr bwMode="auto">
            <a:xfrm>
              <a:off x="2832" y="1248"/>
              <a:ext cx="67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과목번호</a:t>
              </a:r>
            </a:p>
          </p:txBody>
        </p:sp>
        <p:sp>
          <p:nvSpPr>
            <p:cNvPr id="66" name="Rectangle 7"/>
            <p:cNvSpPr>
              <a:spLocks noChangeArrowheads="1"/>
            </p:cNvSpPr>
            <p:nvPr/>
          </p:nvSpPr>
          <p:spPr bwMode="auto">
            <a:xfrm>
              <a:off x="3504" y="1248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성적</a:t>
              </a:r>
            </a:p>
          </p:txBody>
        </p:sp>
        <p:sp>
          <p:nvSpPr>
            <p:cNvPr id="67" name="Rectangle 8"/>
            <p:cNvSpPr>
              <a:spLocks noChangeArrowheads="1"/>
            </p:cNvSpPr>
            <p:nvPr/>
          </p:nvSpPr>
          <p:spPr bwMode="auto">
            <a:xfrm>
              <a:off x="2160" y="1248"/>
              <a:ext cx="67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학과</a:t>
              </a:r>
            </a:p>
          </p:txBody>
        </p:sp>
        <p:sp>
          <p:nvSpPr>
            <p:cNvPr id="68" name="Rectangle 9"/>
            <p:cNvSpPr>
              <a:spLocks noChangeArrowheads="1"/>
            </p:cNvSpPr>
            <p:nvPr/>
          </p:nvSpPr>
          <p:spPr bwMode="auto">
            <a:xfrm>
              <a:off x="1104" y="1440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100</a:t>
              </a:r>
            </a:p>
          </p:txBody>
        </p:sp>
        <p:sp>
          <p:nvSpPr>
            <p:cNvPr id="69" name="Rectangle 10"/>
            <p:cNvSpPr>
              <a:spLocks noChangeArrowheads="1"/>
            </p:cNvSpPr>
            <p:nvPr/>
          </p:nvSpPr>
          <p:spPr bwMode="auto">
            <a:xfrm>
              <a:off x="2832" y="1440"/>
              <a:ext cx="67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C413</a:t>
              </a:r>
            </a:p>
          </p:txBody>
        </p:sp>
        <p:sp>
          <p:nvSpPr>
            <p:cNvPr id="70" name="Rectangle 11"/>
            <p:cNvSpPr>
              <a:spLocks noChangeArrowheads="1"/>
            </p:cNvSpPr>
            <p:nvPr/>
          </p:nvSpPr>
          <p:spPr bwMode="auto">
            <a:xfrm>
              <a:off x="3504" y="1440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71" name="Rectangle 12"/>
            <p:cNvSpPr>
              <a:spLocks noChangeArrowheads="1"/>
            </p:cNvSpPr>
            <p:nvPr/>
          </p:nvSpPr>
          <p:spPr bwMode="auto">
            <a:xfrm>
              <a:off x="2160" y="1440"/>
              <a:ext cx="67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컴퓨터</a:t>
              </a:r>
            </a:p>
          </p:txBody>
        </p:sp>
        <p:sp>
          <p:nvSpPr>
            <p:cNvPr id="72" name="Rectangle 13"/>
            <p:cNvSpPr>
              <a:spLocks noChangeArrowheads="1"/>
            </p:cNvSpPr>
            <p:nvPr/>
          </p:nvSpPr>
          <p:spPr bwMode="auto">
            <a:xfrm>
              <a:off x="1104" y="1632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100</a:t>
              </a:r>
            </a:p>
          </p:txBody>
        </p:sp>
        <p:sp>
          <p:nvSpPr>
            <p:cNvPr id="73" name="Rectangle 14"/>
            <p:cNvSpPr>
              <a:spLocks noChangeArrowheads="1"/>
            </p:cNvSpPr>
            <p:nvPr/>
          </p:nvSpPr>
          <p:spPr bwMode="auto">
            <a:xfrm>
              <a:off x="2832" y="1632"/>
              <a:ext cx="67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E412</a:t>
              </a:r>
            </a:p>
          </p:txBody>
        </p:sp>
        <p:sp>
          <p:nvSpPr>
            <p:cNvPr id="74" name="Rectangle 15"/>
            <p:cNvSpPr>
              <a:spLocks noChangeArrowheads="1"/>
            </p:cNvSpPr>
            <p:nvPr/>
          </p:nvSpPr>
          <p:spPr bwMode="auto">
            <a:xfrm>
              <a:off x="3504" y="1632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75" name="Rectangle 16"/>
            <p:cNvSpPr>
              <a:spLocks noChangeArrowheads="1"/>
            </p:cNvSpPr>
            <p:nvPr/>
          </p:nvSpPr>
          <p:spPr bwMode="auto">
            <a:xfrm>
              <a:off x="2160" y="1632"/>
              <a:ext cx="67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컴퓨터</a:t>
              </a:r>
            </a:p>
          </p:txBody>
        </p:sp>
        <p:sp>
          <p:nvSpPr>
            <p:cNvPr id="76" name="Rectangle 17"/>
            <p:cNvSpPr>
              <a:spLocks noChangeArrowheads="1"/>
            </p:cNvSpPr>
            <p:nvPr/>
          </p:nvSpPr>
          <p:spPr bwMode="auto">
            <a:xfrm>
              <a:off x="1104" y="1824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200</a:t>
              </a:r>
            </a:p>
          </p:txBody>
        </p:sp>
        <p:sp>
          <p:nvSpPr>
            <p:cNvPr id="77" name="Rectangle 18"/>
            <p:cNvSpPr>
              <a:spLocks noChangeArrowheads="1"/>
            </p:cNvSpPr>
            <p:nvPr/>
          </p:nvSpPr>
          <p:spPr bwMode="auto">
            <a:xfrm>
              <a:off x="2832" y="1824"/>
              <a:ext cx="67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C123</a:t>
              </a:r>
            </a:p>
          </p:txBody>
        </p:sp>
        <p:sp>
          <p:nvSpPr>
            <p:cNvPr id="78" name="Rectangle 19"/>
            <p:cNvSpPr>
              <a:spLocks noChangeArrowheads="1"/>
            </p:cNvSpPr>
            <p:nvPr/>
          </p:nvSpPr>
          <p:spPr bwMode="auto">
            <a:xfrm>
              <a:off x="3504" y="1824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79" name="Rectangle 20"/>
            <p:cNvSpPr>
              <a:spLocks noChangeArrowheads="1"/>
            </p:cNvSpPr>
            <p:nvPr/>
          </p:nvSpPr>
          <p:spPr bwMode="auto">
            <a:xfrm>
              <a:off x="2160" y="1824"/>
              <a:ext cx="67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전기</a:t>
              </a:r>
            </a:p>
          </p:txBody>
        </p:sp>
        <p:sp>
          <p:nvSpPr>
            <p:cNvPr id="80" name="Rectangle 21"/>
            <p:cNvSpPr>
              <a:spLocks noChangeArrowheads="1"/>
            </p:cNvSpPr>
            <p:nvPr/>
          </p:nvSpPr>
          <p:spPr bwMode="auto">
            <a:xfrm>
              <a:off x="1104" y="2016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300</a:t>
              </a:r>
            </a:p>
          </p:txBody>
        </p:sp>
        <p:sp>
          <p:nvSpPr>
            <p:cNvPr id="81" name="Rectangle 22"/>
            <p:cNvSpPr>
              <a:spLocks noChangeArrowheads="1"/>
            </p:cNvSpPr>
            <p:nvPr/>
          </p:nvSpPr>
          <p:spPr bwMode="auto">
            <a:xfrm>
              <a:off x="2832" y="2016"/>
              <a:ext cx="67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C312</a:t>
              </a:r>
            </a:p>
          </p:txBody>
        </p:sp>
        <p:sp>
          <p:nvSpPr>
            <p:cNvPr id="82" name="Rectangle 23"/>
            <p:cNvSpPr>
              <a:spLocks noChangeArrowheads="1"/>
            </p:cNvSpPr>
            <p:nvPr/>
          </p:nvSpPr>
          <p:spPr bwMode="auto">
            <a:xfrm>
              <a:off x="3504" y="2016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83" name="Rectangle 24"/>
            <p:cNvSpPr>
              <a:spLocks noChangeArrowheads="1"/>
            </p:cNvSpPr>
            <p:nvPr/>
          </p:nvSpPr>
          <p:spPr bwMode="auto">
            <a:xfrm>
              <a:off x="2160" y="2016"/>
              <a:ext cx="67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컴퓨터</a:t>
              </a:r>
            </a:p>
          </p:txBody>
        </p:sp>
        <p:sp>
          <p:nvSpPr>
            <p:cNvPr id="84" name="Rectangle 25"/>
            <p:cNvSpPr>
              <a:spLocks noChangeArrowheads="1"/>
            </p:cNvSpPr>
            <p:nvPr/>
          </p:nvSpPr>
          <p:spPr bwMode="auto">
            <a:xfrm>
              <a:off x="1104" y="2208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300</a:t>
              </a:r>
            </a:p>
          </p:txBody>
        </p:sp>
        <p:sp>
          <p:nvSpPr>
            <p:cNvPr id="85" name="Rectangle 26"/>
            <p:cNvSpPr>
              <a:spLocks noChangeArrowheads="1"/>
            </p:cNvSpPr>
            <p:nvPr/>
          </p:nvSpPr>
          <p:spPr bwMode="auto">
            <a:xfrm>
              <a:off x="2832" y="2208"/>
              <a:ext cx="67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C324</a:t>
              </a:r>
            </a:p>
          </p:txBody>
        </p:sp>
        <p:sp>
          <p:nvSpPr>
            <p:cNvPr id="86" name="Rectangle 27"/>
            <p:cNvSpPr>
              <a:spLocks noChangeArrowheads="1"/>
            </p:cNvSpPr>
            <p:nvPr/>
          </p:nvSpPr>
          <p:spPr bwMode="auto">
            <a:xfrm>
              <a:off x="3504" y="2208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87" name="Rectangle 28"/>
            <p:cNvSpPr>
              <a:spLocks noChangeArrowheads="1"/>
            </p:cNvSpPr>
            <p:nvPr/>
          </p:nvSpPr>
          <p:spPr bwMode="auto">
            <a:xfrm>
              <a:off x="2160" y="2208"/>
              <a:ext cx="67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 컴퓨터 </a:t>
              </a:r>
            </a:p>
          </p:txBody>
        </p:sp>
        <p:sp>
          <p:nvSpPr>
            <p:cNvPr id="88" name="Rectangle 29"/>
            <p:cNvSpPr>
              <a:spLocks noChangeArrowheads="1"/>
            </p:cNvSpPr>
            <p:nvPr/>
          </p:nvSpPr>
          <p:spPr bwMode="auto">
            <a:xfrm>
              <a:off x="1104" y="2400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300</a:t>
              </a:r>
            </a:p>
          </p:txBody>
        </p:sp>
        <p:sp>
          <p:nvSpPr>
            <p:cNvPr id="89" name="Rectangle 30"/>
            <p:cNvSpPr>
              <a:spLocks noChangeArrowheads="1"/>
            </p:cNvSpPr>
            <p:nvPr/>
          </p:nvSpPr>
          <p:spPr bwMode="auto">
            <a:xfrm>
              <a:off x="2832" y="2400"/>
              <a:ext cx="67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C413</a:t>
              </a:r>
            </a:p>
          </p:txBody>
        </p:sp>
        <p:sp>
          <p:nvSpPr>
            <p:cNvPr id="90" name="Rectangle 31"/>
            <p:cNvSpPr>
              <a:spLocks noChangeArrowheads="1"/>
            </p:cNvSpPr>
            <p:nvPr/>
          </p:nvSpPr>
          <p:spPr bwMode="auto">
            <a:xfrm>
              <a:off x="3504" y="2400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91" name="Rectangle 32"/>
            <p:cNvSpPr>
              <a:spLocks noChangeArrowheads="1"/>
            </p:cNvSpPr>
            <p:nvPr/>
          </p:nvSpPr>
          <p:spPr bwMode="auto">
            <a:xfrm>
              <a:off x="2160" y="2400"/>
              <a:ext cx="67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컴퓨터</a:t>
              </a:r>
            </a:p>
          </p:txBody>
        </p:sp>
        <p:sp>
          <p:nvSpPr>
            <p:cNvPr id="92" name="Rectangle 33"/>
            <p:cNvSpPr>
              <a:spLocks noChangeArrowheads="1"/>
            </p:cNvSpPr>
            <p:nvPr/>
          </p:nvSpPr>
          <p:spPr bwMode="auto">
            <a:xfrm>
              <a:off x="1104" y="2592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400</a:t>
              </a:r>
            </a:p>
          </p:txBody>
        </p:sp>
        <p:sp>
          <p:nvSpPr>
            <p:cNvPr id="93" name="Rectangle 34"/>
            <p:cNvSpPr>
              <a:spLocks noChangeArrowheads="1"/>
            </p:cNvSpPr>
            <p:nvPr/>
          </p:nvSpPr>
          <p:spPr bwMode="auto">
            <a:xfrm>
              <a:off x="2832" y="2592"/>
              <a:ext cx="67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C312</a:t>
              </a:r>
            </a:p>
          </p:txBody>
        </p:sp>
        <p:sp>
          <p:nvSpPr>
            <p:cNvPr id="94" name="Rectangle 35"/>
            <p:cNvSpPr>
              <a:spLocks noChangeArrowheads="1"/>
            </p:cNvSpPr>
            <p:nvPr/>
          </p:nvSpPr>
          <p:spPr bwMode="auto">
            <a:xfrm>
              <a:off x="3504" y="2592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95" name="Rectangle 36"/>
            <p:cNvSpPr>
              <a:spLocks noChangeArrowheads="1"/>
            </p:cNvSpPr>
            <p:nvPr/>
          </p:nvSpPr>
          <p:spPr bwMode="auto">
            <a:xfrm>
              <a:off x="2160" y="2592"/>
              <a:ext cx="67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컴퓨터</a:t>
              </a:r>
            </a:p>
          </p:txBody>
        </p:sp>
        <p:sp>
          <p:nvSpPr>
            <p:cNvPr id="96" name="Rectangle 37"/>
            <p:cNvSpPr>
              <a:spLocks noChangeArrowheads="1"/>
            </p:cNvSpPr>
            <p:nvPr/>
          </p:nvSpPr>
          <p:spPr bwMode="auto">
            <a:xfrm>
              <a:off x="1104" y="2784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400</a:t>
              </a:r>
            </a:p>
          </p:txBody>
        </p:sp>
        <p:sp>
          <p:nvSpPr>
            <p:cNvPr id="97" name="Rectangle 38"/>
            <p:cNvSpPr>
              <a:spLocks noChangeArrowheads="1"/>
            </p:cNvSpPr>
            <p:nvPr/>
          </p:nvSpPr>
          <p:spPr bwMode="auto">
            <a:xfrm>
              <a:off x="2832" y="2784"/>
              <a:ext cx="67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C324</a:t>
              </a:r>
            </a:p>
          </p:txBody>
        </p:sp>
        <p:sp>
          <p:nvSpPr>
            <p:cNvPr id="98" name="Rectangle 39"/>
            <p:cNvSpPr>
              <a:spLocks noChangeArrowheads="1"/>
            </p:cNvSpPr>
            <p:nvPr/>
          </p:nvSpPr>
          <p:spPr bwMode="auto">
            <a:xfrm>
              <a:off x="3504" y="2784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99" name="Rectangle 40"/>
            <p:cNvSpPr>
              <a:spLocks noChangeArrowheads="1"/>
            </p:cNvSpPr>
            <p:nvPr/>
          </p:nvSpPr>
          <p:spPr bwMode="auto">
            <a:xfrm>
              <a:off x="2160" y="2784"/>
              <a:ext cx="67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컴퓨터</a:t>
              </a:r>
            </a:p>
          </p:txBody>
        </p:sp>
        <p:sp>
          <p:nvSpPr>
            <p:cNvPr id="100" name="Rectangle 41"/>
            <p:cNvSpPr>
              <a:spLocks noChangeArrowheads="1"/>
            </p:cNvSpPr>
            <p:nvPr/>
          </p:nvSpPr>
          <p:spPr bwMode="auto">
            <a:xfrm>
              <a:off x="1104" y="2976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400</a:t>
              </a:r>
            </a:p>
          </p:txBody>
        </p:sp>
        <p:sp>
          <p:nvSpPr>
            <p:cNvPr id="101" name="Rectangle 42"/>
            <p:cNvSpPr>
              <a:spLocks noChangeArrowheads="1"/>
            </p:cNvSpPr>
            <p:nvPr/>
          </p:nvSpPr>
          <p:spPr bwMode="auto">
            <a:xfrm>
              <a:off x="2832" y="2976"/>
              <a:ext cx="67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C413</a:t>
              </a:r>
            </a:p>
          </p:txBody>
        </p:sp>
        <p:sp>
          <p:nvSpPr>
            <p:cNvPr id="102" name="Rectangle 43"/>
            <p:cNvSpPr>
              <a:spLocks noChangeArrowheads="1"/>
            </p:cNvSpPr>
            <p:nvPr/>
          </p:nvSpPr>
          <p:spPr bwMode="auto">
            <a:xfrm>
              <a:off x="3504" y="2976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103" name="Rectangle 44"/>
            <p:cNvSpPr>
              <a:spLocks noChangeArrowheads="1"/>
            </p:cNvSpPr>
            <p:nvPr/>
          </p:nvSpPr>
          <p:spPr bwMode="auto">
            <a:xfrm>
              <a:off x="2160" y="2976"/>
              <a:ext cx="67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컴퓨터</a:t>
              </a:r>
            </a:p>
          </p:txBody>
        </p:sp>
        <p:sp>
          <p:nvSpPr>
            <p:cNvPr id="104" name="Rectangle 45"/>
            <p:cNvSpPr>
              <a:spLocks noChangeArrowheads="1"/>
            </p:cNvSpPr>
            <p:nvPr/>
          </p:nvSpPr>
          <p:spPr bwMode="auto">
            <a:xfrm>
              <a:off x="1104" y="3168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400</a:t>
              </a:r>
            </a:p>
          </p:txBody>
        </p:sp>
        <p:sp>
          <p:nvSpPr>
            <p:cNvPr id="105" name="Rectangle 46"/>
            <p:cNvSpPr>
              <a:spLocks noChangeArrowheads="1"/>
            </p:cNvSpPr>
            <p:nvPr/>
          </p:nvSpPr>
          <p:spPr bwMode="auto">
            <a:xfrm>
              <a:off x="2832" y="3168"/>
              <a:ext cx="67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C412</a:t>
              </a:r>
            </a:p>
          </p:txBody>
        </p:sp>
        <p:sp>
          <p:nvSpPr>
            <p:cNvPr id="106" name="Rectangle 47"/>
            <p:cNvSpPr>
              <a:spLocks noChangeArrowheads="1"/>
            </p:cNvSpPr>
            <p:nvPr/>
          </p:nvSpPr>
          <p:spPr bwMode="auto">
            <a:xfrm>
              <a:off x="3504" y="3168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2160" y="3168"/>
              <a:ext cx="67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컴퓨터</a:t>
              </a:r>
            </a:p>
          </p:txBody>
        </p:sp>
        <p:sp>
          <p:nvSpPr>
            <p:cNvPr id="108" name="Text Box 49"/>
            <p:cNvSpPr txBox="1">
              <a:spLocks noChangeArrowheads="1"/>
            </p:cNvSpPr>
            <p:nvPr/>
          </p:nvSpPr>
          <p:spPr bwMode="auto">
            <a:xfrm>
              <a:off x="1062" y="912"/>
              <a:ext cx="7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수강 지도</a:t>
              </a:r>
            </a:p>
          </p:txBody>
        </p:sp>
        <p:sp>
          <p:nvSpPr>
            <p:cNvPr id="109" name="Rectangle 50"/>
            <p:cNvSpPr>
              <a:spLocks noChangeArrowheads="1"/>
            </p:cNvSpPr>
            <p:nvPr/>
          </p:nvSpPr>
          <p:spPr bwMode="auto">
            <a:xfrm>
              <a:off x="1536" y="1248"/>
              <a:ext cx="624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지도교수</a:t>
              </a:r>
            </a:p>
          </p:txBody>
        </p:sp>
        <p:sp>
          <p:nvSpPr>
            <p:cNvPr id="110" name="Rectangle 51"/>
            <p:cNvSpPr>
              <a:spLocks noChangeArrowheads="1"/>
            </p:cNvSpPr>
            <p:nvPr/>
          </p:nvSpPr>
          <p:spPr bwMode="auto">
            <a:xfrm>
              <a:off x="1536" y="1440"/>
              <a:ext cx="624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P1</a:t>
              </a:r>
            </a:p>
          </p:txBody>
        </p:sp>
        <p:sp>
          <p:nvSpPr>
            <p:cNvPr id="111" name="Rectangle 52"/>
            <p:cNvSpPr>
              <a:spLocks noChangeArrowheads="1"/>
            </p:cNvSpPr>
            <p:nvPr/>
          </p:nvSpPr>
          <p:spPr bwMode="auto">
            <a:xfrm>
              <a:off x="1536" y="1632"/>
              <a:ext cx="624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P1</a:t>
              </a:r>
            </a:p>
          </p:txBody>
        </p:sp>
        <p:sp>
          <p:nvSpPr>
            <p:cNvPr id="112" name="Rectangle 53"/>
            <p:cNvSpPr>
              <a:spLocks noChangeArrowheads="1"/>
            </p:cNvSpPr>
            <p:nvPr/>
          </p:nvSpPr>
          <p:spPr bwMode="auto">
            <a:xfrm>
              <a:off x="1536" y="1824"/>
              <a:ext cx="624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P2</a:t>
              </a:r>
            </a:p>
          </p:txBody>
        </p:sp>
        <p:sp>
          <p:nvSpPr>
            <p:cNvPr id="113" name="Rectangle 54"/>
            <p:cNvSpPr>
              <a:spLocks noChangeArrowheads="1"/>
            </p:cNvSpPr>
            <p:nvPr/>
          </p:nvSpPr>
          <p:spPr bwMode="auto">
            <a:xfrm>
              <a:off x="1536" y="2016"/>
              <a:ext cx="624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P3</a:t>
              </a:r>
            </a:p>
          </p:txBody>
        </p:sp>
        <p:sp>
          <p:nvSpPr>
            <p:cNvPr id="114" name="Rectangle 55"/>
            <p:cNvSpPr>
              <a:spLocks noChangeArrowheads="1"/>
            </p:cNvSpPr>
            <p:nvPr/>
          </p:nvSpPr>
          <p:spPr bwMode="auto">
            <a:xfrm>
              <a:off x="1536" y="2208"/>
              <a:ext cx="624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P3</a:t>
              </a:r>
            </a:p>
          </p:txBody>
        </p:sp>
        <p:sp>
          <p:nvSpPr>
            <p:cNvPr id="115" name="Rectangle 56"/>
            <p:cNvSpPr>
              <a:spLocks noChangeArrowheads="1"/>
            </p:cNvSpPr>
            <p:nvPr/>
          </p:nvSpPr>
          <p:spPr bwMode="auto">
            <a:xfrm>
              <a:off x="1536" y="2400"/>
              <a:ext cx="624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P3</a:t>
              </a:r>
            </a:p>
          </p:txBody>
        </p:sp>
        <p:sp>
          <p:nvSpPr>
            <p:cNvPr id="116" name="Rectangle 57"/>
            <p:cNvSpPr>
              <a:spLocks noChangeArrowheads="1"/>
            </p:cNvSpPr>
            <p:nvPr/>
          </p:nvSpPr>
          <p:spPr bwMode="auto">
            <a:xfrm>
              <a:off x="1536" y="2592"/>
              <a:ext cx="624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P1</a:t>
              </a:r>
            </a:p>
          </p:txBody>
        </p:sp>
        <p:sp>
          <p:nvSpPr>
            <p:cNvPr id="117" name="Rectangle 58"/>
            <p:cNvSpPr>
              <a:spLocks noChangeArrowheads="1"/>
            </p:cNvSpPr>
            <p:nvPr/>
          </p:nvSpPr>
          <p:spPr bwMode="auto">
            <a:xfrm>
              <a:off x="1536" y="2784"/>
              <a:ext cx="624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P1</a:t>
              </a:r>
            </a:p>
          </p:txBody>
        </p:sp>
        <p:sp>
          <p:nvSpPr>
            <p:cNvPr id="118" name="Rectangle 59"/>
            <p:cNvSpPr>
              <a:spLocks noChangeArrowheads="1"/>
            </p:cNvSpPr>
            <p:nvPr/>
          </p:nvSpPr>
          <p:spPr bwMode="auto">
            <a:xfrm>
              <a:off x="1536" y="2976"/>
              <a:ext cx="624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P1</a:t>
              </a:r>
            </a:p>
          </p:txBody>
        </p:sp>
        <p:sp>
          <p:nvSpPr>
            <p:cNvPr id="119" name="Rectangle 60"/>
            <p:cNvSpPr>
              <a:spLocks noChangeArrowheads="1"/>
            </p:cNvSpPr>
            <p:nvPr/>
          </p:nvSpPr>
          <p:spPr bwMode="auto">
            <a:xfrm>
              <a:off x="1536" y="3168"/>
              <a:ext cx="624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22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2">
                    <a:lumMod val="50000"/>
                  </a:schemeClr>
                </a:solidFill>
              </a:rPr>
              <a:t>Relational Data Model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95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1 </a:t>
            </a:r>
            <a:r>
              <a:rPr lang="ko-KR" altLang="en-US" dirty="0" err="1"/>
              <a:t>정규형</a:t>
            </a:r>
            <a:r>
              <a:rPr lang="ko-KR" altLang="en-US" dirty="0"/>
              <a:t>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1NF</a:t>
            </a:r>
            <a:r>
              <a:rPr lang="ko-KR" altLang="en-US" sz="2400" dirty="0"/>
              <a:t>에서의 이상</a:t>
            </a:r>
          </a:p>
          <a:p>
            <a:pPr lvl="1">
              <a:buFontTx/>
              <a:buNone/>
            </a:pPr>
            <a:r>
              <a:rPr lang="ko-KR" altLang="en-US" sz="2000" dirty="0"/>
              <a:t>① </a:t>
            </a:r>
            <a:r>
              <a:rPr lang="ko-KR" altLang="en-US" sz="2000" dirty="0" err="1"/>
              <a:t>삽입이상</a:t>
            </a:r>
            <a:endParaRPr lang="ko-KR" altLang="en-US" sz="2000" dirty="0"/>
          </a:p>
          <a:p>
            <a:pPr lvl="2"/>
            <a:r>
              <a:rPr lang="en-US" altLang="ko-KR" sz="1800" dirty="0"/>
              <a:t>500</a:t>
            </a:r>
            <a:r>
              <a:rPr lang="ko-KR" altLang="en-US" sz="1800" dirty="0"/>
              <a:t>번 학생의 지도교수가 </a:t>
            </a:r>
            <a:r>
              <a:rPr lang="en-US" altLang="ko-KR" sz="1800" dirty="0"/>
              <a:t>P4</a:t>
            </a:r>
            <a:r>
              <a:rPr lang="ko-KR" altLang="en-US" sz="1800" dirty="0"/>
              <a:t>라는 사실의 삽입 어떤 교과목을 등록하지 않는 한 삽입 불가능</a:t>
            </a:r>
          </a:p>
          <a:p>
            <a:endParaRPr lang="ko-KR" altLang="en-US" sz="2400" dirty="0"/>
          </a:p>
          <a:p>
            <a:pPr lvl="1">
              <a:buFontTx/>
              <a:buNone/>
            </a:pPr>
            <a:r>
              <a:rPr lang="ko-KR" altLang="en-US" sz="2000" dirty="0"/>
              <a:t>② </a:t>
            </a:r>
            <a:r>
              <a:rPr lang="ko-KR" altLang="en-US" sz="2000" dirty="0" err="1"/>
              <a:t>삭제이상</a:t>
            </a:r>
            <a:endParaRPr lang="ko-KR" altLang="en-US" sz="2000" dirty="0"/>
          </a:p>
          <a:p>
            <a:pPr lvl="2"/>
            <a:r>
              <a:rPr lang="en-US" altLang="ko-KR" sz="1800" dirty="0"/>
              <a:t>200</a:t>
            </a:r>
            <a:r>
              <a:rPr lang="ko-KR" altLang="en-US" sz="1800" dirty="0"/>
              <a:t>번 학생이 </a:t>
            </a:r>
            <a:r>
              <a:rPr lang="en-US" altLang="ko-KR" sz="1800" dirty="0"/>
              <a:t>C123</a:t>
            </a:r>
            <a:r>
              <a:rPr lang="ko-KR" altLang="en-US" sz="1800" dirty="0"/>
              <a:t>의 등록을 취소하여 이 </a:t>
            </a:r>
            <a:r>
              <a:rPr lang="ko-KR" altLang="en-US" sz="1800" dirty="0" err="1"/>
              <a:t>투플을</a:t>
            </a:r>
            <a:r>
              <a:rPr lang="ko-KR" altLang="en-US" sz="1800" dirty="0"/>
              <a:t> 삭제할 경우 지도교수가 </a:t>
            </a:r>
            <a:r>
              <a:rPr lang="en-US" altLang="ko-KR" sz="1800" dirty="0"/>
              <a:t>P2</a:t>
            </a:r>
            <a:r>
              <a:rPr lang="ko-KR" altLang="en-US" sz="1800" dirty="0"/>
              <a:t>라는 정보까지 손실됨</a:t>
            </a:r>
          </a:p>
          <a:p>
            <a:endParaRPr lang="ko-KR" altLang="en-US" sz="2400" dirty="0"/>
          </a:p>
          <a:p>
            <a:pPr lvl="1">
              <a:buFontTx/>
              <a:buNone/>
            </a:pPr>
            <a:r>
              <a:rPr lang="ko-KR" altLang="en-US" sz="2000" dirty="0"/>
              <a:t>③ </a:t>
            </a:r>
            <a:r>
              <a:rPr lang="ko-KR" altLang="en-US" sz="2000" dirty="0" err="1"/>
              <a:t>갱신이상</a:t>
            </a:r>
            <a:endParaRPr lang="ko-KR" altLang="en-US" sz="2000" dirty="0"/>
          </a:p>
          <a:p>
            <a:pPr lvl="2"/>
            <a:r>
              <a:rPr lang="en-US" altLang="ko-KR" sz="1800" dirty="0"/>
              <a:t>400</a:t>
            </a:r>
            <a:r>
              <a:rPr lang="ko-KR" altLang="en-US" sz="1800" dirty="0"/>
              <a:t>번 학생의 지도교수를 </a:t>
            </a:r>
            <a:r>
              <a:rPr lang="en-US" altLang="ko-KR" sz="1800" dirty="0"/>
              <a:t>P1</a:t>
            </a:r>
            <a:r>
              <a:rPr lang="ko-KR" altLang="en-US" sz="1800" dirty="0"/>
              <a:t>에서 </a:t>
            </a:r>
            <a:r>
              <a:rPr lang="en-US" altLang="ko-KR" sz="1800" dirty="0"/>
              <a:t>P3</a:t>
            </a:r>
            <a:r>
              <a:rPr lang="ko-KR" altLang="en-US" sz="1800" dirty="0"/>
              <a:t>로  변경할 경우 학번이 </a:t>
            </a:r>
            <a:r>
              <a:rPr lang="en-US" altLang="ko-KR" sz="1800" dirty="0"/>
              <a:t>400</a:t>
            </a:r>
            <a:r>
              <a:rPr lang="ko-KR" altLang="en-US" sz="1800" dirty="0"/>
              <a:t>인 </a:t>
            </a:r>
            <a:r>
              <a:rPr lang="en-US" altLang="ko-KR" sz="1800" dirty="0"/>
              <a:t>4</a:t>
            </a:r>
            <a:r>
              <a:rPr lang="ko-KR" altLang="en-US" sz="1800" dirty="0"/>
              <a:t>개 </a:t>
            </a:r>
            <a:r>
              <a:rPr lang="ko-KR" altLang="en-US" sz="1800" dirty="0" err="1"/>
              <a:t>투플의</a:t>
            </a:r>
            <a:r>
              <a:rPr lang="ko-KR" altLang="en-US" sz="1800" dirty="0"/>
              <a:t> 지도교수 값을 모두 </a:t>
            </a:r>
            <a:r>
              <a:rPr lang="en-US" altLang="ko-KR" sz="1800" dirty="0"/>
              <a:t>P3</a:t>
            </a:r>
            <a:r>
              <a:rPr lang="ko-KR" altLang="en-US" sz="1800" dirty="0"/>
              <a:t>로 변경해야 함</a:t>
            </a:r>
          </a:p>
          <a:p>
            <a:pPr lvl="2"/>
            <a:endParaRPr lang="ko-KR" altLang="en-US" sz="1800" dirty="0"/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5141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1 </a:t>
            </a:r>
            <a:r>
              <a:rPr lang="ko-KR" altLang="en-US" dirty="0" err="1"/>
              <a:t>정규형</a:t>
            </a:r>
            <a:r>
              <a:rPr lang="ko-KR" altLang="en-US" dirty="0"/>
              <a:t>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1NF </a:t>
            </a:r>
            <a:r>
              <a:rPr lang="ko-KR" altLang="en-US" sz="2400" dirty="0"/>
              <a:t>이상의 원인</a:t>
            </a:r>
          </a:p>
          <a:p>
            <a:pPr lvl="1">
              <a:lnSpc>
                <a:spcPct val="110000"/>
              </a:lnSpc>
            </a:pPr>
            <a:r>
              <a:rPr lang="ko-KR" altLang="en-US" sz="2000" dirty="0" err="1"/>
              <a:t>기본키에</a:t>
            </a:r>
            <a:r>
              <a:rPr lang="ko-KR" altLang="en-US" sz="2000" dirty="0"/>
              <a:t> 부분 함수 종속된 </a:t>
            </a:r>
            <a:r>
              <a:rPr lang="ko-KR" altLang="en-US" sz="2000" dirty="0" err="1"/>
              <a:t>애트리뷰트가</a:t>
            </a:r>
            <a:r>
              <a:rPr lang="ko-KR" altLang="en-US" sz="2000" dirty="0"/>
              <a:t> 존재</a:t>
            </a:r>
          </a:p>
          <a:p>
            <a:pPr lvl="1">
              <a:lnSpc>
                <a:spcPct val="110000"/>
              </a:lnSpc>
              <a:buFont typeface="Symbol" panose="05050102010706020507" pitchFamily="18" charset="2"/>
              <a:buChar char="®"/>
            </a:pPr>
            <a:r>
              <a:rPr lang="ko-KR" altLang="en-US" sz="2000" dirty="0"/>
              <a:t> </a:t>
            </a:r>
            <a:r>
              <a:rPr lang="ko-KR" altLang="en-US" sz="2000" dirty="0" err="1"/>
              <a:t>기본키로</a:t>
            </a:r>
            <a:r>
              <a:rPr lang="ko-KR" altLang="en-US" sz="2000" dirty="0"/>
              <a:t> 식별되는 개체와 무관한 </a:t>
            </a:r>
            <a:r>
              <a:rPr lang="ko-KR" altLang="en-US" sz="2000" dirty="0" err="1"/>
              <a:t>애트리뷰트가</a:t>
            </a:r>
            <a:r>
              <a:rPr lang="ko-KR" altLang="en-US" sz="2000" dirty="0"/>
              <a:t> 존재</a:t>
            </a:r>
          </a:p>
          <a:p>
            <a:pPr lvl="1">
              <a:lnSpc>
                <a:spcPct val="110000"/>
              </a:lnSpc>
              <a:buFont typeface="Symbol" panose="05050102010706020507" pitchFamily="18" charset="2"/>
              <a:buChar char="®"/>
            </a:pPr>
            <a:r>
              <a:rPr lang="ko-KR" altLang="en-US" sz="2000" dirty="0"/>
              <a:t> 두가지 상이한 정보가 포함</a:t>
            </a:r>
          </a:p>
          <a:p>
            <a:pPr>
              <a:lnSpc>
                <a:spcPct val="110000"/>
              </a:lnSpc>
            </a:pPr>
            <a:endParaRPr lang="ko-KR" altLang="en-US" sz="2400" dirty="0"/>
          </a:p>
          <a:p>
            <a:pPr>
              <a:lnSpc>
                <a:spcPct val="110000"/>
              </a:lnSpc>
            </a:pPr>
            <a:r>
              <a:rPr lang="en-US" altLang="ko-KR" sz="2400" dirty="0"/>
              <a:t>1NF </a:t>
            </a:r>
            <a:r>
              <a:rPr lang="ko-KR" altLang="en-US" sz="2400" dirty="0"/>
              <a:t>이상의 해결</a:t>
            </a:r>
          </a:p>
          <a:p>
            <a:pPr lvl="1">
              <a:lnSpc>
                <a:spcPct val="110000"/>
              </a:lnSpc>
            </a:pPr>
            <a:r>
              <a:rPr lang="ko-KR" altLang="en-US" sz="2000" dirty="0" err="1"/>
              <a:t>프로젝션으로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릴레이션을</a:t>
            </a:r>
            <a:r>
              <a:rPr lang="ko-KR" altLang="en-US" sz="2000" dirty="0"/>
              <a:t> 분해 </a:t>
            </a:r>
            <a:r>
              <a:rPr lang="en-US" altLang="ko-KR" sz="2000" dirty="0"/>
              <a:t>(</a:t>
            </a:r>
            <a:r>
              <a:rPr lang="ko-KR" altLang="en-US" sz="2000" dirty="0"/>
              <a:t>부분 함수 종속을 제거</a:t>
            </a:r>
            <a:r>
              <a:rPr lang="en-US" altLang="ko-KR" sz="2000" dirty="0"/>
              <a:t>)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ko-KR" sz="2000" dirty="0"/>
              <a:t> ⇒ </a:t>
            </a:r>
            <a:r>
              <a:rPr lang="en-US" altLang="ko-KR" sz="2000" b="1" dirty="0"/>
              <a:t>2NF</a:t>
            </a:r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40164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42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2 </a:t>
            </a:r>
            <a:r>
              <a:rPr lang="ko-KR" altLang="en-US" dirty="0" err="1"/>
              <a:t>정규형</a:t>
            </a:r>
            <a:r>
              <a:rPr lang="ko-KR" altLang="en-US" dirty="0"/>
              <a:t>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685800" y="1268760"/>
            <a:ext cx="7772400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정의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1NF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이고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 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키에 속하지 않는 애트리뷰트들은 모두 기본키에 완전 함수 종속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무손실 분해</a:t>
            </a:r>
            <a:r>
              <a:rPr kumimoji="1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(nonloss decomposition)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1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프로젝션하여 분해된 릴레이션들은 자연 조인을 통해 원래의 릴레이션으로 복귀 가능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원래의 릴레이션에서 얻을 수 있는 정보는  분해된 릴레이션들로 부터도 얻을 수 있음 그러나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 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그 역은 성립하지 않음  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  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(500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번 학생의 지도교수가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P4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라는 정보는 원래의 릴레이션에서 표현할 수 없음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)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17" name="Group 4"/>
          <p:cNvGrpSpPr>
            <a:grpSpLocks/>
          </p:cNvGrpSpPr>
          <p:nvPr/>
        </p:nvGrpSpPr>
        <p:grpSpPr bwMode="auto">
          <a:xfrm>
            <a:off x="2555875" y="2853085"/>
            <a:ext cx="3960813" cy="990600"/>
            <a:chOff x="1153" y="1824"/>
            <a:chExt cx="2495" cy="624"/>
          </a:xfrm>
        </p:grpSpPr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1153" y="1968"/>
              <a:ext cx="4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돋움" panose="020B0600000101010101" pitchFamily="50" charset="-127"/>
                </a:rPr>
                <a:t>1NF</a:t>
              </a:r>
            </a:p>
          </p:txBody>
        </p:sp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>
              <a:off x="3169" y="1968"/>
              <a:ext cx="4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돋움" panose="020B0600000101010101" pitchFamily="50" charset="-127"/>
                </a:rPr>
                <a:t>2NF</a:t>
              </a:r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>
              <a:off x="1691" y="2074"/>
              <a:ext cx="13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auto">
            <a:xfrm>
              <a:off x="1691" y="2170"/>
              <a:ext cx="13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2" name="Rectangle 9"/>
            <p:cNvSpPr>
              <a:spLocks noChangeArrowheads="1"/>
            </p:cNvSpPr>
            <p:nvPr/>
          </p:nvSpPr>
          <p:spPr bwMode="auto">
            <a:xfrm>
              <a:off x="1969" y="1824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돋움" panose="020B0600000101010101" pitchFamily="50" charset="-127"/>
                </a:rPr>
                <a:t>프로젝션</a:t>
              </a:r>
            </a:p>
          </p:txBody>
        </p:sp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2161" y="2160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돋움" panose="020B0600000101010101" pitchFamily="50" charset="-127"/>
                </a:rPr>
                <a:t>조인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50510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985B3-AF4F-4425-95D9-DC6E1C700F92}" type="slidenum">
              <a:rPr lang="en-US" altLang="ko-KR" smtClean="0"/>
              <a:pPr>
                <a:defRPr/>
              </a:pPr>
              <a:t>43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2 </a:t>
            </a:r>
            <a:r>
              <a:rPr lang="ko-KR" altLang="en-US" dirty="0" err="1"/>
              <a:t>정규형</a:t>
            </a:r>
            <a:r>
              <a:rPr lang="ko-KR" altLang="en-US" dirty="0"/>
              <a:t>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340768"/>
            <a:ext cx="7772400" cy="46831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sz="2400" smtClean="0"/>
              <a:t>예 </a:t>
            </a:r>
            <a:r>
              <a:rPr kumimoji="0" lang="en-US" altLang="ko-KR" sz="2400" smtClean="0"/>
              <a:t>:  </a:t>
            </a:r>
            <a:r>
              <a:rPr kumimoji="0" lang="ko-KR" altLang="en-US" sz="2400" smtClean="0"/>
              <a:t>수강지도 ⇒ 지도</a:t>
            </a:r>
            <a:r>
              <a:rPr kumimoji="0" lang="en-US" altLang="ko-KR" sz="2400" smtClean="0"/>
              <a:t>, </a:t>
            </a:r>
            <a:r>
              <a:rPr kumimoji="0" lang="ko-KR" altLang="en-US" sz="2400" smtClean="0"/>
              <a:t>수강 릴레이션</a:t>
            </a:r>
          </a:p>
          <a:p>
            <a:pPr lvl="1"/>
            <a:r>
              <a:rPr kumimoji="0" lang="ko-KR" altLang="en-US" sz="2000" smtClean="0"/>
              <a:t>지도 </a:t>
            </a:r>
            <a:r>
              <a:rPr kumimoji="0" lang="en-US" altLang="ko-KR" sz="2000" smtClean="0"/>
              <a:t>(</a:t>
            </a:r>
            <a:r>
              <a:rPr kumimoji="0" lang="ko-KR" altLang="en-US" sz="2000" u="sng" smtClean="0"/>
              <a:t>학번</a:t>
            </a:r>
            <a:r>
              <a:rPr kumimoji="0" lang="en-US" altLang="ko-KR" sz="2000" smtClean="0"/>
              <a:t>,</a:t>
            </a:r>
            <a:r>
              <a:rPr kumimoji="0" lang="ko-KR" altLang="en-US" sz="2000" smtClean="0"/>
              <a:t>지도교수</a:t>
            </a:r>
            <a:r>
              <a:rPr kumimoji="0" lang="en-US" altLang="ko-KR" sz="2000" smtClean="0"/>
              <a:t>,</a:t>
            </a:r>
            <a:r>
              <a:rPr kumimoji="0" lang="ko-KR" altLang="en-US" sz="2000" smtClean="0"/>
              <a:t>학과</a:t>
            </a:r>
            <a:r>
              <a:rPr kumimoji="0" lang="en-US" altLang="ko-KR" sz="2000" smtClean="0"/>
              <a:t>)</a:t>
            </a:r>
          </a:p>
          <a:p>
            <a:pPr lvl="1">
              <a:buFontTx/>
              <a:buNone/>
            </a:pPr>
            <a:r>
              <a:rPr kumimoji="0" lang="en-US" altLang="ko-KR" sz="2000" smtClean="0"/>
              <a:t>               </a:t>
            </a:r>
            <a:r>
              <a:rPr kumimoji="0" lang="ko-KR" altLang="en-US" sz="2000" smtClean="0"/>
              <a:t>학번 </a:t>
            </a:r>
            <a:r>
              <a:rPr kumimoji="0" lang="en-US" altLang="ko-KR" sz="2000" smtClean="0"/>
              <a:t>→</a:t>
            </a:r>
            <a:r>
              <a:rPr kumimoji="0" lang="ko-KR" altLang="en-US" sz="2000" smtClean="0"/>
              <a:t> 지도교수</a:t>
            </a:r>
          </a:p>
          <a:p>
            <a:pPr lvl="1">
              <a:buFontTx/>
              <a:buNone/>
            </a:pPr>
            <a:r>
              <a:rPr kumimoji="0" lang="ko-KR" altLang="en-US" sz="2000" smtClean="0"/>
              <a:t>               학번 </a:t>
            </a:r>
            <a:r>
              <a:rPr kumimoji="0" lang="en-US" altLang="ko-KR" sz="2000" smtClean="0"/>
              <a:t>→</a:t>
            </a:r>
            <a:r>
              <a:rPr kumimoji="0" lang="ko-KR" altLang="en-US" sz="2000" smtClean="0"/>
              <a:t> 학과</a:t>
            </a:r>
          </a:p>
          <a:p>
            <a:pPr lvl="1">
              <a:buFontTx/>
              <a:buNone/>
            </a:pPr>
            <a:r>
              <a:rPr kumimoji="0" lang="ko-KR" altLang="en-US" sz="2000" smtClean="0"/>
              <a:t>               지도교수 </a:t>
            </a:r>
            <a:r>
              <a:rPr kumimoji="0" lang="en-US" altLang="ko-KR" sz="2000" smtClean="0"/>
              <a:t>→</a:t>
            </a:r>
            <a:r>
              <a:rPr kumimoji="0" lang="ko-KR" altLang="en-US" sz="2000" smtClean="0"/>
              <a:t> 학과</a:t>
            </a:r>
          </a:p>
          <a:p>
            <a:pPr lvl="1"/>
            <a:r>
              <a:rPr kumimoji="0" lang="ko-KR" altLang="en-US" sz="2000" smtClean="0"/>
              <a:t>수강 </a:t>
            </a:r>
            <a:r>
              <a:rPr kumimoji="0" lang="en-US" altLang="ko-KR" sz="2000" smtClean="0"/>
              <a:t>(</a:t>
            </a:r>
            <a:r>
              <a:rPr kumimoji="0" lang="ko-KR" altLang="en-US" sz="2000" u="sng" smtClean="0"/>
              <a:t>학번</a:t>
            </a:r>
            <a:r>
              <a:rPr kumimoji="0" lang="en-US" altLang="ko-KR" sz="2000" u="sng" smtClean="0"/>
              <a:t>,</a:t>
            </a:r>
            <a:r>
              <a:rPr kumimoji="0" lang="ko-KR" altLang="en-US" sz="2000" u="sng" smtClean="0"/>
              <a:t>과목번호</a:t>
            </a:r>
            <a:r>
              <a:rPr kumimoji="0" lang="en-US" altLang="ko-KR" sz="2000" smtClean="0"/>
              <a:t>,</a:t>
            </a:r>
            <a:r>
              <a:rPr kumimoji="0" lang="ko-KR" altLang="en-US" sz="2000" smtClean="0"/>
              <a:t>성적</a:t>
            </a:r>
            <a:r>
              <a:rPr kumimoji="0" lang="en-US" altLang="ko-KR" sz="2000" smtClean="0"/>
              <a:t>)</a:t>
            </a:r>
          </a:p>
          <a:p>
            <a:pPr lvl="1">
              <a:buFontTx/>
              <a:buNone/>
            </a:pPr>
            <a:r>
              <a:rPr kumimoji="0" lang="en-US" altLang="ko-KR" sz="2000" smtClean="0"/>
              <a:t>             {</a:t>
            </a:r>
            <a:r>
              <a:rPr kumimoji="0" lang="ko-KR" altLang="en-US" sz="2000" smtClean="0"/>
              <a:t>학번</a:t>
            </a:r>
            <a:r>
              <a:rPr kumimoji="0" lang="en-US" altLang="ko-KR" sz="2000" smtClean="0"/>
              <a:t>,</a:t>
            </a:r>
            <a:r>
              <a:rPr kumimoji="0" lang="ko-KR" altLang="en-US" sz="2000" smtClean="0"/>
              <a:t>과목번호</a:t>
            </a:r>
            <a:r>
              <a:rPr kumimoji="0" lang="en-US" altLang="ko-KR" sz="2000" smtClean="0"/>
              <a:t>} → </a:t>
            </a:r>
            <a:r>
              <a:rPr kumimoji="0" lang="ko-KR" altLang="en-US" sz="2000" smtClean="0"/>
              <a:t>성적 </a:t>
            </a:r>
          </a:p>
          <a:p>
            <a:pPr lvl="1">
              <a:buFontTx/>
              <a:buNone/>
            </a:pPr>
            <a:endParaRPr kumimoji="0" lang="ko-KR" altLang="en-US" sz="2000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762000" y="4290343"/>
            <a:ext cx="6997700" cy="1371600"/>
            <a:chOff x="480" y="2592"/>
            <a:chExt cx="4408" cy="864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020" y="2592"/>
              <a:ext cx="1031" cy="8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3323" y="2675"/>
              <a:ext cx="443" cy="26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ko-KR" altLang="en-US" sz="2000">
                  <a:latin typeface="Arial" panose="020B0604020202020204" pitchFamily="34" charset="0"/>
                </a:rPr>
                <a:t>학번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155" y="3076"/>
              <a:ext cx="763" cy="2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ko-KR" altLang="en-US" sz="2000">
                  <a:latin typeface="Arial" panose="020B0604020202020204" pitchFamily="34" charset="0"/>
                </a:rPr>
                <a:t>과목번호</a:t>
              </a: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4055" y="3040"/>
              <a:ext cx="4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617" y="3157"/>
              <a:ext cx="496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ko-KR" altLang="en-US" sz="2000">
                  <a:latin typeface="Arial" panose="020B0604020202020204" pitchFamily="34" charset="0"/>
                </a:rPr>
                <a:t>학과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483" y="2693"/>
              <a:ext cx="764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ko-KR" altLang="en-US" sz="2000">
                  <a:latin typeface="Arial" panose="020B0604020202020204" pitchFamily="34" charset="0"/>
                </a:rPr>
                <a:t>지도교수</a:t>
              </a: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815" y="2976"/>
              <a:ext cx="0" cy="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458" y="2900"/>
              <a:ext cx="430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ko-KR" altLang="en-US" sz="2000">
                  <a:latin typeface="Arial" panose="020B0604020202020204" pitchFamily="34" charset="0"/>
                </a:rPr>
                <a:t>성적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480" y="2946"/>
              <a:ext cx="46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lang="ko-KR" altLang="en-US" sz="2000">
                  <a:latin typeface="Arial" panose="020B0604020202020204" pitchFamily="34" charset="0"/>
                </a:rPr>
                <a:t>학번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V="1">
              <a:off x="960" y="2847"/>
              <a:ext cx="520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960" y="3072"/>
              <a:ext cx="654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29442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985B3-AF4F-4425-95D9-DC6E1C700F92}" type="slidenum">
              <a:rPr lang="en-US" altLang="ko-KR" smtClean="0"/>
              <a:pPr>
                <a:defRPr/>
              </a:pPr>
              <a:t>44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2 </a:t>
            </a:r>
            <a:r>
              <a:rPr lang="ko-KR" altLang="en-US" dirty="0" err="1"/>
              <a:t>정규형</a:t>
            </a:r>
            <a:r>
              <a:rPr lang="ko-KR" altLang="en-US" dirty="0"/>
              <a:t>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grpSp>
        <p:nvGrpSpPr>
          <p:cNvPr id="58" name="Group 4"/>
          <p:cNvGrpSpPr>
            <a:grpSpLocks/>
          </p:cNvGrpSpPr>
          <p:nvPr/>
        </p:nvGrpSpPr>
        <p:grpSpPr bwMode="auto">
          <a:xfrm>
            <a:off x="1219200" y="1447800"/>
            <a:ext cx="2743200" cy="2057400"/>
            <a:chOff x="720" y="912"/>
            <a:chExt cx="1728" cy="1296"/>
          </a:xfrm>
        </p:grpSpPr>
        <p:sp>
          <p:nvSpPr>
            <p:cNvPr id="59" name="Rectangle 5"/>
            <p:cNvSpPr>
              <a:spLocks noChangeArrowheads="1"/>
            </p:cNvSpPr>
            <p:nvPr/>
          </p:nvSpPr>
          <p:spPr bwMode="auto">
            <a:xfrm>
              <a:off x="720" y="1248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학번</a:t>
              </a:r>
            </a:p>
          </p:txBody>
        </p:sp>
        <p:sp>
          <p:nvSpPr>
            <p:cNvPr id="60" name="Rectangle 6"/>
            <p:cNvSpPr>
              <a:spLocks noChangeArrowheads="1"/>
            </p:cNvSpPr>
            <p:nvPr/>
          </p:nvSpPr>
          <p:spPr bwMode="auto">
            <a:xfrm>
              <a:off x="1776" y="1248"/>
              <a:ext cx="67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학과</a:t>
              </a:r>
            </a:p>
          </p:txBody>
        </p:sp>
        <p:sp>
          <p:nvSpPr>
            <p:cNvPr id="61" name="Rectangle 7"/>
            <p:cNvSpPr>
              <a:spLocks noChangeArrowheads="1"/>
            </p:cNvSpPr>
            <p:nvPr/>
          </p:nvSpPr>
          <p:spPr bwMode="auto">
            <a:xfrm>
              <a:off x="720" y="1440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100</a:t>
              </a:r>
            </a:p>
          </p:txBody>
        </p:sp>
        <p:sp>
          <p:nvSpPr>
            <p:cNvPr id="62" name="Rectangle 8"/>
            <p:cNvSpPr>
              <a:spLocks noChangeArrowheads="1"/>
            </p:cNvSpPr>
            <p:nvPr/>
          </p:nvSpPr>
          <p:spPr bwMode="auto">
            <a:xfrm>
              <a:off x="1776" y="1440"/>
              <a:ext cx="67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컴퓨터</a:t>
              </a:r>
            </a:p>
          </p:txBody>
        </p:sp>
        <p:sp>
          <p:nvSpPr>
            <p:cNvPr id="63" name="Rectangle 9"/>
            <p:cNvSpPr>
              <a:spLocks noChangeArrowheads="1"/>
            </p:cNvSpPr>
            <p:nvPr/>
          </p:nvSpPr>
          <p:spPr bwMode="auto">
            <a:xfrm>
              <a:off x="720" y="1632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200</a:t>
              </a:r>
            </a:p>
          </p:txBody>
        </p:sp>
        <p:sp>
          <p:nvSpPr>
            <p:cNvPr id="64" name="Rectangle 10"/>
            <p:cNvSpPr>
              <a:spLocks noChangeArrowheads="1"/>
            </p:cNvSpPr>
            <p:nvPr/>
          </p:nvSpPr>
          <p:spPr bwMode="auto">
            <a:xfrm>
              <a:off x="1776" y="1632"/>
              <a:ext cx="67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전기</a:t>
              </a:r>
            </a:p>
          </p:txBody>
        </p:sp>
        <p:sp>
          <p:nvSpPr>
            <p:cNvPr id="65" name="Rectangle 11"/>
            <p:cNvSpPr>
              <a:spLocks noChangeArrowheads="1"/>
            </p:cNvSpPr>
            <p:nvPr/>
          </p:nvSpPr>
          <p:spPr bwMode="auto">
            <a:xfrm>
              <a:off x="720" y="1824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300</a:t>
              </a:r>
            </a:p>
          </p:txBody>
        </p:sp>
        <p:sp>
          <p:nvSpPr>
            <p:cNvPr id="66" name="Rectangle 12"/>
            <p:cNvSpPr>
              <a:spLocks noChangeArrowheads="1"/>
            </p:cNvSpPr>
            <p:nvPr/>
          </p:nvSpPr>
          <p:spPr bwMode="auto">
            <a:xfrm>
              <a:off x="1776" y="1824"/>
              <a:ext cx="67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컴퓨터</a:t>
              </a:r>
            </a:p>
          </p:txBody>
        </p:sp>
        <p:sp>
          <p:nvSpPr>
            <p:cNvPr id="67" name="Rectangle 13"/>
            <p:cNvSpPr>
              <a:spLocks noChangeArrowheads="1"/>
            </p:cNvSpPr>
            <p:nvPr/>
          </p:nvSpPr>
          <p:spPr bwMode="auto">
            <a:xfrm>
              <a:off x="720" y="2016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400</a:t>
              </a:r>
            </a:p>
          </p:txBody>
        </p:sp>
        <p:sp>
          <p:nvSpPr>
            <p:cNvPr id="68" name="Rectangle 14"/>
            <p:cNvSpPr>
              <a:spLocks noChangeArrowheads="1"/>
            </p:cNvSpPr>
            <p:nvPr/>
          </p:nvSpPr>
          <p:spPr bwMode="auto">
            <a:xfrm>
              <a:off x="1776" y="2016"/>
              <a:ext cx="67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컴퓨터</a:t>
              </a:r>
            </a:p>
          </p:txBody>
        </p:sp>
        <p:sp>
          <p:nvSpPr>
            <p:cNvPr id="69" name="Text Box 15"/>
            <p:cNvSpPr txBox="1">
              <a:spLocks noChangeArrowheads="1"/>
            </p:cNvSpPr>
            <p:nvPr/>
          </p:nvSpPr>
          <p:spPr bwMode="auto">
            <a:xfrm>
              <a:off x="748" y="912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지도</a:t>
              </a:r>
            </a:p>
          </p:txBody>
        </p:sp>
        <p:sp>
          <p:nvSpPr>
            <p:cNvPr id="70" name="Rectangle 16"/>
            <p:cNvSpPr>
              <a:spLocks noChangeArrowheads="1"/>
            </p:cNvSpPr>
            <p:nvPr/>
          </p:nvSpPr>
          <p:spPr bwMode="auto">
            <a:xfrm>
              <a:off x="1152" y="1248"/>
              <a:ext cx="624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지도교수</a:t>
              </a:r>
            </a:p>
          </p:txBody>
        </p:sp>
        <p:sp>
          <p:nvSpPr>
            <p:cNvPr id="71" name="Rectangle 17"/>
            <p:cNvSpPr>
              <a:spLocks noChangeArrowheads="1"/>
            </p:cNvSpPr>
            <p:nvPr/>
          </p:nvSpPr>
          <p:spPr bwMode="auto">
            <a:xfrm>
              <a:off x="1152" y="1440"/>
              <a:ext cx="624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P1</a:t>
              </a:r>
            </a:p>
          </p:txBody>
        </p:sp>
        <p:sp>
          <p:nvSpPr>
            <p:cNvPr id="72" name="Rectangle 18"/>
            <p:cNvSpPr>
              <a:spLocks noChangeArrowheads="1"/>
            </p:cNvSpPr>
            <p:nvPr/>
          </p:nvSpPr>
          <p:spPr bwMode="auto">
            <a:xfrm>
              <a:off x="1152" y="1632"/>
              <a:ext cx="624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P2</a:t>
              </a:r>
            </a:p>
          </p:txBody>
        </p:sp>
        <p:sp>
          <p:nvSpPr>
            <p:cNvPr id="73" name="Rectangle 19"/>
            <p:cNvSpPr>
              <a:spLocks noChangeArrowheads="1"/>
            </p:cNvSpPr>
            <p:nvPr/>
          </p:nvSpPr>
          <p:spPr bwMode="auto">
            <a:xfrm>
              <a:off x="1152" y="1824"/>
              <a:ext cx="624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P3</a:t>
              </a:r>
            </a:p>
          </p:txBody>
        </p:sp>
        <p:sp>
          <p:nvSpPr>
            <p:cNvPr id="74" name="Rectangle 20"/>
            <p:cNvSpPr>
              <a:spLocks noChangeArrowheads="1"/>
            </p:cNvSpPr>
            <p:nvPr/>
          </p:nvSpPr>
          <p:spPr bwMode="auto">
            <a:xfrm>
              <a:off x="1152" y="2016"/>
              <a:ext cx="624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P1</a:t>
              </a:r>
            </a:p>
          </p:txBody>
        </p:sp>
      </p:grpSp>
      <p:grpSp>
        <p:nvGrpSpPr>
          <p:cNvPr id="75" name="Group 21"/>
          <p:cNvGrpSpPr>
            <a:grpSpLocks/>
          </p:cNvGrpSpPr>
          <p:nvPr/>
        </p:nvGrpSpPr>
        <p:grpSpPr bwMode="auto">
          <a:xfrm>
            <a:off x="4800600" y="1447800"/>
            <a:ext cx="2438400" cy="3886200"/>
            <a:chOff x="3072" y="912"/>
            <a:chExt cx="1536" cy="2448"/>
          </a:xfrm>
        </p:grpSpPr>
        <p:sp>
          <p:nvSpPr>
            <p:cNvPr id="76" name="Rectangle 22"/>
            <p:cNvSpPr>
              <a:spLocks noChangeArrowheads="1"/>
            </p:cNvSpPr>
            <p:nvPr/>
          </p:nvSpPr>
          <p:spPr bwMode="auto">
            <a:xfrm>
              <a:off x="3504" y="1248"/>
              <a:ext cx="67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과목번호</a:t>
              </a:r>
            </a:p>
          </p:txBody>
        </p:sp>
        <p:sp>
          <p:nvSpPr>
            <p:cNvPr id="77" name="Rectangle 23"/>
            <p:cNvSpPr>
              <a:spLocks noChangeArrowheads="1"/>
            </p:cNvSpPr>
            <p:nvPr/>
          </p:nvSpPr>
          <p:spPr bwMode="auto">
            <a:xfrm>
              <a:off x="4176" y="1248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성적</a:t>
              </a:r>
            </a:p>
          </p:txBody>
        </p:sp>
        <p:sp>
          <p:nvSpPr>
            <p:cNvPr id="78" name="Rectangle 24"/>
            <p:cNvSpPr>
              <a:spLocks noChangeArrowheads="1"/>
            </p:cNvSpPr>
            <p:nvPr/>
          </p:nvSpPr>
          <p:spPr bwMode="auto">
            <a:xfrm>
              <a:off x="3504" y="1440"/>
              <a:ext cx="67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C413</a:t>
              </a:r>
            </a:p>
          </p:txBody>
        </p:sp>
        <p:sp>
          <p:nvSpPr>
            <p:cNvPr id="79" name="Rectangle 25"/>
            <p:cNvSpPr>
              <a:spLocks noChangeArrowheads="1"/>
            </p:cNvSpPr>
            <p:nvPr/>
          </p:nvSpPr>
          <p:spPr bwMode="auto">
            <a:xfrm>
              <a:off x="4176" y="1440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80" name="Rectangle 26"/>
            <p:cNvSpPr>
              <a:spLocks noChangeArrowheads="1"/>
            </p:cNvSpPr>
            <p:nvPr/>
          </p:nvSpPr>
          <p:spPr bwMode="auto">
            <a:xfrm>
              <a:off x="3504" y="1632"/>
              <a:ext cx="67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E412</a:t>
              </a:r>
            </a:p>
          </p:txBody>
        </p:sp>
        <p:sp>
          <p:nvSpPr>
            <p:cNvPr id="81" name="Rectangle 27"/>
            <p:cNvSpPr>
              <a:spLocks noChangeArrowheads="1"/>
            </p:cNvSpPr>
            <p:nvPr/>
          </p:nvSpPr>
          <p:spPr bwMode="auto">
            <a:xfrm>
              <a:off x="4176" y="1632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82" name="Rectangle 28"/>
            <p:cNvSpPr>
              <a:spLocks noChangeArrowheads="1"/>
            </p:cNvSpPr>
            <p:nvPr/>
          </p:nvSpPr>
          <p:spPr bwMode="auto">
            <a:xfrm>
              <a:off x="3504" y="1824"/>
              <a:ext cx="67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C123</a:t>
              </a:r>
            </a:p>
          </p:txBody>
        </p:sp>
        <p:sp>
          <p:nvSpPr>
            <p:cNvPr id="83" name="Rectangle 29"/>
            <p:cNvSpPr>
              <a:spLocks noChangeArrowheads="1"/>
            </p:cNvSpPr>
            <p:nvPr/>
          </p:nvSpPr>
          <p:spPr bwMode="auto">
            <a:xfrm>
              <a:off x="4176" y="1824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84" name="Rectangle 30"/>
            <p:cNvSpPr>
              <a:spLocks noChangeArrowheads="1"/>
            </p:cNvSpPr>
            <p:nvPr/>
          </p:nvSpPr>
          <p:spPr bwMode="auto">
            <a:xfrm>
              <a:off x="3504" y="2016"/>
              <a:ext cx="67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C312</a:t>
              </a:r>
            </a:p>
          </p:txBody>
        </p:sp>
        <p:sp>
          <p:nvSpPr>
            <p:cNvPr id="85" name="Rectangle 31"/>
            <p:cNvSpPr>
              <a:spLocks noChangeArrowheads="1"/>
            </p:cNvSpPr>
            <p:nvPr/>
          </p:nvSpPr>
          <p:spPr bwMode="auto">
            <a:xfrm>
              <a:off x="4176" y="2016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86" name="Rectangle 32"/>
            <p:cNvSpPr>
              <a:spLocks noChangeArrowheads="1"/>
            </p:cNvSpPr>
            <p:nvPr/>
          </p:nvSpPr>
          <p:spPr bwMode="auto">
            <a:xfrm>
              <a:off x="3504" y="2208"/>
              <a:ext cx="67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C324</a:t>
              </a:r>
            </a:p>
          </p:txBody>
        </p:sp>
        <p:sp>
          <p:nvSpPr>
            <p:cNvPr id="87" name="Rectangle 33"/>
            <p:cNvSpPr>
              <a:spLocks noChangeArrowheads="1"/>
            </p:cNvSpPr>
            <p:nvPr/>
          </p:nvSpPr>
          <p:spPr bwMode="auto">
            <a:xfrm>
              <a:off x="4176" y="2208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88" name="Rectangle 34"/>
            <p:cNvSpPr>
              <a:spLocks noChangeArrowheads="1"/>
            </p:cNvSpPr>
            <p:nvPr/>
          </p:nvSpPr>
          <p:spPr bwMode="auto">
            <a:xfrm>
              <a:off x="3504" y="2400"/>
              <a:ext cx="67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C413</a:t>
              </a:r>
            </a:p>
          </p:txBody>
        </p:sp>
        <p:sp>
          <p:nvSpPr>
            <p:cNvPr id="89" name="Rectangle 35"/>
            <p:cNvSpPr>
              <a:spLocks noChangeArrowheads="1"/>
            </p:cNvSpPr>
            <p:nvPr/>
          </p:nvSpPr>
          <p:spPr bwMode="auto">
            <a:xfrm>
              <a:off x="4176" y="2400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90" name="Rectangle 36"/>
            <p:cNvSpPr>
              <a:spLocks noChangeArrowheads="1"/>
            </p:cNvSpPr>
            <p:nvPr/>
          </p:nvSpPr>
          <p:spPr bwMode="auto">
            <a:xfrm>
              <a:off x="3504" y="2592"/>
              <a:ext cx="67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C312</a:t>
              </a:r>
            </a:p>
          </p:txBody>
        </p:sp>
        <p:sp>
          <p:nvSpPr>
            <p:cNvPr id="91" name="Rectangle 37"/>
            <p:cNvSpPr>
              <a:spLocks noChangeArrowheads="1"/>
            </p:cNvSpPr>
            <p:nvPr/>
          </p:nvSpPr>
          <p:spPr bwMode="auto">
            <a:xfrm>
              <a:off x="4176" y="2592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92" name="Rectangle 38"/>
            <p:cNvSpPr>
              <a:spLocks noChangeArrowheads="1"/>
            </p:cNvSpPr>
            <p:nvPr/>
          </p:nvSpPr>
          <p:spPr bwMode="auto">
            <a:xfrm>
              <a:off x="3504" y="2784"/>
              <a:ext cx="67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C324</a:t>
              </a:r>
            </a:p>
          </p:txBody>
        </p:sp>
        <p:sp>
          <p:nvSpPr>
            <p:cNvPr id="93" name="Rectangle 39"/>
            <p:cNvSpPr>
              <a:spLocks noChangeArrowheads="1"/>
            </p:cNvSpPr>
            <p:nvPr/>
          </p:nvSpPr>
          <p:spPr bwMode="auto">
            <a:xfrm>
              <a:off x="4176" y="2784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94" name="Rectangle 40"/>
            <p:cNvSpPr>
              <a:spLocks noChangeArrowheads="1"/>
            </p:cNvSpPr>
            <p:nvPr/>
          </p:nvSpPr>
          <p:spPr bwMode="auto">
            <a:xfrm>
              <a:off x="3504" y="2976"/>
              <a:ext cx="67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C413</a:t>
              </a:r>
            </a:p>
          </p:txBody>
        </p:sp>
        <p:sp>
          <p:nvSpPr>
            <p:cNvPr id="95" name="Rectangle 41"/>
            <p:cNvSpPr>
              <a:spLocks noChangeArrowheads="1"/>
            </p:cNvSpPr>
            <p:nvPr/>
          </p:nvSpPr>
          <p:spPr bwMode="auto">
            <a:xfrm>
              <a:off x="4176" y="2976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96" name="Rectangle 42"/>
            <p:cNvSpPr>
              <a:spLocks noChangeArrowheads="1"/>
            </p:cNvSpPr>
            <p:nvPr/>
          </p:nvSpPr>
          <p:spPr bwMode="auto">
            <a:xfrm>
              <a:off x="3504" y="3168"/>
              <a:ext cx="67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C412</a:t>
              </a:r>
            </a:p>
          </p:txBody>
        </p:sp>
        <p:sp>
          <p:nvSpPr>
            <p:cNvPr id="97" name="Rectangle 43"/>
            <p:cNvSpPr>
              <a:spLocks noChangeArrowheads="1"/>
            </p:cNvSpPr>
            <p:nvPr/>
          </p:nvSpPr>
          <p:spPr bwMode="auto">
            <a:xfrm>
              <a:off x="4176" y="3168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98" name="Rectangle 44"/>
            <p:cNvSpPr>
              <a:spLocks noChangeArrowheads="1"/>
            </p:cNvSpPr>
            <p:nvPr/>
          </p:nvSpPr>
          <p:spPr bwMode="auto">
            <a:xfrm>
              <a:off x="3072" y="1248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학번</a:t>
              </a:r>
            </a:p>
          </p:txBody>
        </p:sp>
        <p:sp>
          <p:nvSpPr>
            <p:cNvPr id="99" name="Rectangle 45"/>
            <p:cNvSpPr>
              <a:spLocks noChangeArrowheads="1"/>
            </p:cNvSpPr>
            <p:nvPr/>
          </p:nvSpPr>
          <p:spPr bwMode="auto">
            <a:xfrm>
              <a:off x="3072" y="1440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100</a:t>
              </a:r>
            </a:p>
          </p:txBody>
        </p:sp>
        <p:sp>
          <p:nvSpPr>
            <p:cNvPr id="100" name="Rectangle 46"/>
            <p:cNvSpPr>
              <a:spLocks noChangeArrowheads="1"/>
            </p:cNvSpPr>
            <p:nvPr/>
          </p:nvSpPr>
          <p:spPr bwMode="auto">
            <a:xfrm>
              <a:off x="3072" y="1632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100</a:t>
              </a:r>
            </a:p>
          </p:txBody>
        </p:sp>
        <p:sp>
          <p:nvSpPr>
            <p:cNvPr id="101" name="Rectangle 47"/>
            <p:cNvSpPr>
              <a:spLocks noChangeArrowheads="1"/>
            </p:cNvSpPr>
            <p:nvPr/>
          </p:nvSpPr>
          <p:spPr bwMode="auto">
            <a:xfrm>
              <a:off x="3072" y="1824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200</a:t>
              </a:r>
            </a:p>
          </p:txBody>
        </p:sp>
        <p:sp>
          <p:nvSpPr>
            <p:cNvPr id="102" name="Rectangle 48"/>
            <p:cNvSpPr>
              <a:spLocks noChangeArrowheads="1"/>
            </p:cNvSpPr>
            <p:nvPr/>
          </p:nvSpPr>
          <p:spPr bwMode="auto">
            <a:xfrm>
              <a:off x="3072" y="2016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300</a:t>
              </a:r>
            </a:p>
          </p:txBody>
        </p:sp>
        <p:sp>
          <p:nvSpPr>
            <p:cNvPr id="103" name="Rectangle 49"/>
            <p:cNvSpPr>
              <a:spLocks noChangeArrowheads="1"/>
            </p:cNvSpPr>
            <p:nvPr/>
          </p:nvSpPr>
          <p:spPr bwMode="auto">
            <a:xfrm>
              <a:off x="3072" y="2208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300</a:t>
              </a:r>
            </a:p>
          </p:txBody>
        </p:sp>
        <p:sp>
          <p:nvSpPr>
            <p:cNvPr id="104" name="Rectangle 50"/>
            <p:cNvSpPr>
              <a:spLocks noChangeArrowheads="1"/>
            </p:cNvSpPr>
            <p:nvPr/>
          </p:nvSpPr>
          <p:spPr bwMode="auto">
            <a:xfrm>
              <a:off x="3072" y="2400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300</a:t>
              </a:r>
            </a:p>
          </p:txBody>
        </p:sp>
        <p:sp>
          <p:nvSpPr>
            <p:cNvPr id="105" name="Rectangle 51"/>
            <p:cNvSpPr>
              <a:spLocks noChangeArrowheads="1"/>
            </p:cNvSpPr>
            <p:nvPr/>
          </p:nvSpPr>
          <p:spPr bwMode="auto">
            <a:xfrm>
              <a:off x="3072" y="2592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400</a:t>
              </a:r>
            </a:p>
          </p:txBody>
        </p:sp>
        <p:sp>
          <p:nvSpPr>
            <p:cNvPr id="106" name="Rectangle 52"/>
            <p:cNvSpPr>
              <a:spLocks noChangeArrowheads="1"/>
            </p:cNvSpPr>
            <p:nvPr/>
          </p:nvSpPr>
          <p:spPr bwMode="auto">
            <a:xfrm>
              <a:off x="3072" y="2784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400</a:t>
              </a:r>
            </a:p>
          </p:txBody>
        </p:sp>
        <p:sp>
          <p:nvSpPr>
            <p:cNvPr id="107" name="Rectangle 53"/>
            <p:cNvSpPr>
              <a:spLocks noChangeArrowheads="1"/>
            </p:cNvSpPr>
            <p:nvPr/>
          </p:nvSpPr>
          <p:spPr bwMode="auto">
            <a:xfrm>
              <a:off x="3072" y="2976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400</a:t>
              </a:r>
            </a:p>
          </p:txBody>
        </p:sp>
        <p:sp>
          <p:nvSpPr>
            <p:cNvPr id="108" name="Rectangle 54"/>
            <p:cNvSpPr>
              <a:spLocks noChangeArrowheads="1"/>
            </p:cNvSpPr>
            <p:nvPr/>
          </p:nvSpPr>
          <p:spPr bwMode="auto">
            <a:xfrm>
              <a:off x="3072" y="3168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400</a:t>
              </a:r>
            </a:p>
          </p:txBody>
        </p:sp>
        <p:sp>
          <p:nvSpPr>
            <p:cNvPr id="109" name="Text Box 55"/>
            <p:cNvSpPr txBox="1">
              <a:spLocks noChangeArrowheads="1"/>
            </p:cNvSpPr>
            <p:nvPr/>
          </p:nvSpPr>
          <p:spPr bwMode="auto">
            <a:xfrm>
              <a:off x="3100" y="912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수강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1020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 smtClean="0"/>
              <a:t>3 </a:t>
            </a:r>
            <a:r>
              <a:rPr lang="ko-KR" altLang="en-US" dirty="0" err="1"/>
              <a:t>정규형</a:t>
            </a:r>
            <a:r>
              <a:rPr lang="ko-KR" altLang="en-US" dirty="0"/>
              <a:t>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2NF(</a:t>
            </a:r>
            <a:r>
              <a:rPr lang="ko-KR" altLang="en-US" sz="2400" dirty="0"/>
              <a:t>지도 </a:t>
            </a:r>
            <a:r>
              <a:rPr lang="ko-KR" altLang="en-US" sz="2400" dirty="0" err="1"/>
              <a:t>릴레이션</a:t>
            </a:r>
            <a:r>
              <a:rPr lang="en-US" altLang="ko-KR" sz="2400" dirty="0"/>
              <a:t>)</a:t>
            </a:r>
            <a:r>
              <a:rPr lang="ko-KR" altLang="en-US" sz="2400" dirty="0"/>
              <a:t>에서의 이상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ko-KR" altLang="en-US" sz="2000" dirty="0"/>
              <a:t>① </a:t>
            </a:r>
            <a:r>
              <a:rPr lang="ko-KR" altLang="en-US" sz="2000" dirty="0" err="1"/>
              <a:t>삽입이상</a:t>
            </a:r>
            <a:endParaRPr lang="ko-KR" altLang="en-US" sz="2000" dirty="0"/>
          </a:p>
          <a:p>
            <a:pPr lvl="2">
              <a:lnSpc>
                <a:spcPct val="90000"/>
              </a:lnSpc>
            </a:pPr>
            <a:r>
              <a:rPr lang="ko-KR" altLang="en-US" sz="1800" dirty="0"/>
              <a:t>어떤 지도교수가 특정 학과에 속한다는 사실의 삽입 불가능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ko-KR" altLang="en-US" sz="2000" dirty="0"/>
              <a:t>② </a:t>
            </a:r>
            <a:r>
              <a:rPr lang="ko-KR" altLang="en-US" sz="2000" dirty="0" err="1"/>
              <a:t>삭제이상</a:t>
            </a:r>
            <a:endParaRPr lang="ko-KR" altLang="en-US" sz="2000" dirty="0"/>
          </a:p>
          <a:p>
            <a:pPr lvl="2">
              <a:lnSpc>
                <a:spcPct val="90000"/>
              </a:lnSpc>
            </a:pPr>
            <a:r>
              <a:rPr lang="en-US" altLang="ko-KR" sz="1800" dirty="0"/>
              <a:t>300</a:t>
            </a:r>
            <a:r>
              <a:rPr lang="ko-KR" altLang="en-US" sz="1800" dirty="0"/>
              <a:t>번 학생의 </a:t>
            </a:r>
            <a:r>
              <a:rPr lang="ko-KR" altLang="en-US" sz="1800" dirty="0" err="1"/>
              <a:t>투플을</a:t>
            </a:r>
            <a:r>
              <a:rPr lang="ko-KR" altLang="en-US" sz="1800" dirty="0"/>
              <a:t> 삭제하면 지도교수 </a:t>
            </a:r>
            <a:r>
              <a:rPr lang="en-US" altLang="ko-KR" sz="1800" dirty="0"/>
              <a:t>P3</a:t>
            </a:r>
            <a:r>
              <a:rPr lang="ko-KR" altLang="en-US" sz="1800" dirty="0"/>
              <a:t>가 컴퓨터공학과에 속한다는 정보 손실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ko-KR" altLang="en-US" sz="2000" dirty="0"/>
              <a:t>③ </a:t>
            </a:r>
            <a:r>
              <a:rPr lang="ko-KR" altLang="en-US" sz="2000" dirty="0" err="1"/>
              <a:t>갱신이상</a:t>
            </a:r>
            <a:endParaRPr lang="ko-KR" altLang="en-US" sz="2000" dirty="0"/>
          </a:p>
          <a:p>
            <a:pPr lvl="2">
              <a:lnSpc>
                <a:spcPct val="90000"/>
              </a:lnSpc>
            </a:pPr>
            <a:r>
              <a:rPr lang="ko-KR" altLang="en-US" sz="1800" dirty="0"/>
              <a:t>지도교수 </a:t>
            </a:r>
            <a:r>
              <a:rPr lang="en-US" altLang="ko-KR" sz="1800" dirty="0"/>
              <a:t>P1</a:t>
            </a:r>
            <a:r>
              <a:rPr lang="ko-KR" altLang="en-US" sz="1800" dirty="0"/>
              <a:t>의 소속이 컴퓨터공학과에서 전자과로 변경된다면 학번이 </a:t>
            </a:r>
            <a:r>
              <a:rPr lang="en-US" altLang="ko-KR" sz="1800" dirty="0"/>
              <a:t>100</a:t>
            </a:r>
            <a:r>
              <a:rPr lang="ko-KR" altLang="en-US" sz="1800" dirty="0"/>
              <a:t>과 </a:t>
            </a:r>
            <a:r>
              <a:rPr lang="en-US" altLang="ko-KR" sz="1800" dirty="0"/>
              <a:t>400</a:t>
            </a:r>
            <a:r>
              <a:rPr lang="ko-KR" altLang="en-US" sz="1800" dirty="0"/>
              <a:t>번인 두개의 </a:t>
            </a:r>
            <a:r>
              <a:rPr lang="ko-KR" altLang="en-US" sz="1800" dirty="0" err="1"/>
              <a:t>투플을</a:t>
            </a:r>
            <a:r>
              <a:rPr lang="ko-KR" altLang="en-US" sz="1800" dirty="0"/>
              <a:t> 모두 변경하여야 함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2NF </a:t>
            </a:r>
            <a:r>
              <a:rPr lang="ko-KR" altLang="en-US" sz="2400" dirty="0"/>
              <a:t>이상의 원인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 err="1"/>
              <a:t>이행적</a:t>
            </a:r>
            <a:r>
              <a:rPr lang="ko-KR" altLang="en-US" sz="1800" dirty="0"/>
              <a:t> 함수 종속이 존재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2NF </a:t>
            </a:r>
            <a:r>
              <a:rPr lang="ko-KR" altLang="en-US" sz="2400" dirty="0"/>
              <a:t>이상의 해결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 err="1"/>
              <a:t>프로젝션으로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릴레이션</a:t>
            </a:r>
            <a:r>
              <a:rPr lang="ko-KR" altLang="en-US" sz="1800" dirty="0"/>
              <a:t> 분해 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이행적</a:t>
            </a:r>
            <a:r>
              <a:rPr lang="ko-KR" altLang="en-US" sz="1800" dirty="0"/>
              <a:t> 함수 종속을 제거</a:t>
            </a:r>
            <a:r>
              <a:rPr lang="en-US" altLang="ko-KR" sz="1800" dirty="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1800" dirty="0"/>
              <a:t>   ⇒ 3NF</a:t>
            </a:r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67610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985B3-AF4F-4425-95D9-DC6E1C700F92}" type="slidenum">
              <a:rPr lang="en-US" altLang="ko-KR" smtClean="0"/>
              <a:pPr>
                <a:defRPr/>
              </a:pPr>
              <a:t>46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3 </a:t>
            </a:r>
            <a:r>
              <a:rPr lang="ko-KR" altLang="en-US" dirty="0" err="1"/>
              <a:t>정규형</a:t>
            </a:r>
            <a:r>
              <a:rPr lang="ko-KR" altLang="en-US" dirty="0"/>
              <a:t>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412875"/>
            <a:ext cx="7772400" cy="46831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sz="2400" smtClean="0"/>
              <a:t>정의</a:t>
            </a:r>
            <a:r>
              <a:rPr kumimoji="0" lang="en-US" altLang="ko-KR" sz="2400" smtClean="0"/>
              <a:t>(3NF)</a:t>
            </a:r>
          </a:p>
          <a:p>
            <a:pPr lvl="1"/>
            <a:r>
              <a:rPr kumimoji="0" lang="en-US" altLang="ko-KR" sz="2000" smtClean="0"/>
              <a:t>2NF</a:t>
            </a:r>
            <a:r>
              <a:rPr kumimoji="0" lang="ko-KR" altLang="en-US" sz="2000" smtClean="0"/>
              <a:t>이고</a:t>
            </a:r>
            <a:r>
              <a:rPr kumimoji="0" lang="en-US" altLang="ko-KR" sz="2000" smtClean="0"/>
              <a:t>, </a:t>
            </a:r>
            <a:r>
              <a:rPr kumimoji="0" lang="ko-KR" altLang="en-US" sz="2000" smtClean="0"/>
              <a:t>키가 아닌 모든 애트리뷰트들은  기본키에 이행적 함수 종속되지 않음</a:t>
            </a:r>
          </a:p>
          <a:p>
            <a:pPr lvl="1"/>
            <a:endParaRPr kumimoji="0" lang="ko-KR" altLang="en-US" sz="2000" smtClean="0"/>
          </a:p>
          <a:p>
            <a:r>
              <a:rPr kumimoji="0" lang="ko-KR" altLang="en-US" sz="2400" smtClean="0"/>
              <a:t>무손실 분해</a:t>
            </a:r>
          </a:p>
          <a:p>
            <a:endParaRPr kumimoji="0" lang="ko-KR" altLang="en-US" sz="2400" smtClean="0"/>
          </a:p>
          <a:p>
            <a:endParaRPr kumimoji="0" lang="ko-KR" altLang="en-US" sz="2400" smtClean="0"/>
          </a:p>
          <a:p>
            <a:pPr lvl="1"/>
            <a:endParaRPr kumimoji="0" lang="ko-KR" altLang="en-US" sz="2200" b="1" smtClean="0"/>
          </a:p>
          <a:p>
            <a:pPr lvl="1"/>
            <a:r>
              <a:rPr kumimoji="0" lang="ko-KR" altLang="en-US" sz="2000" smtClean="0"/>
              <a:t>원래의 릴레이션에서 얻을 수 있는 정보는 분해된 릴레이션들로부터도 얻을 수 있으나 그 역은 성립하지 않음</a:t>
            </a:r>
          </a:p>
          <a:p>
            <a:pPr lvl="1">
              <a:buFontTx/>
              <a:buNone/>
            </a:pPr>
            <a:r>
              <a:rPr kumimoji="0" lang="ko-KR" altLang="en-US" sz="2000" smtClean="0"/>
              <a:t>   </a:t>
            </a:r>
            <a:r>
              <a:rPr kumimoji="0" lang="en-US" altLang="ko-KR" sz="2000" smtClean="0"/>
              <a:t>(</a:t>
            </a:r>
            <a:r>
              <a:rPr kumimoji="0" lang="ko-KR" altLang="en-US" sz="2000" smtClean="0"/>
              <a:t>지도교수 </a:t>
            </a:r>
            <a:r>
              <a:rPr kumimoji="0" lang="en-US" altLang="ko-KR" sz="2000" smtClean="0"/>
              <a:t>P4</a:t>
            </a:r>
            <a:r>
              <a:rPr kumimoji="0" lang="ko-KR" altLang="en-US" sz="2000" smtClean="0"/>
              <a:t>가 수학과에 속한다는 정보의  표현</a:t>
            </a:r>
            <a:r>
              <a:rPr kumimoji="0" lang="en-US" altLang="ko-KR" sz="2000" smtClean="0"/>
              <a:t>)</a:t>
            </a:r>
          </a:p>
          <a:p>
            <a:pPr lvl="1">
              <a:buFontTx/>
              <a:buNone/>
            </a:pPr>
            <a:endParaRPr kumimoji="0" lang="ko-KR" altLang="en-US" sz="2000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677988" y="3446463"/>
            <a:ext cx="3960812" cy="990600"/>
            <a:chOff x="1057" y="1776"/>
            <a:chExt cx="2495" cy="624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057" y="1920"/>
              <a:ext cx="4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>
                  <a:latin typeface="Arial" panose="020B0604020202020204" pitchFamily="34" charset="0"/>
                  <a:ea typeface="돋움" panose="020B0600000101010101" pitchFamily="50" charset="-127"/>
                </a:rPr>
                <a:t>2NF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3073" y="1920"/>
              <a:ext cx="4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en-US" altLang="ko-KR">
                  <a:latin typeface="Arial" panose="020B0604020202020204" pitchFamily="34" charset="0"/>
                  <a:ea typeface="돋움" panose="020B0600000101010101" pitchFamily="50" charset="-127"/>
                </a:rPr>
                <a:t>3NF</a:t>
              </a: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595" y="2026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1595" y="2122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873" y="1776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>
                  <a:latin typeface="Arial" panose="020B0604020202020204" pitchFamily="34" charset="0"/>
                  <a:ea typeface="돋움" panose="020B0600000101010101" pitchFamily="50" charset="-127"/>
                </a:rPr>
                <a:t>프로젝션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065" y="2112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/>
              <a:r>
                <a:rPr lang="ko-KR" altLang="en-US">
                  <a:latin typeface="Arial" panose="020B0604020202020204" pitchFamily="34" charset="0"/>
                  <a:ea typeface="돋움" panose="020B0600000101010101" pitchFamily="50" charset="-127"/>
                </a:rPr>
                <a:t>조인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1996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985B3-AF4F-4425-95D9-DC6E1C700F92}" type="slidenum">
              <a:rPr lang="en-US" altLang="ko-KR" smtClean="0"/>
              <a:pPr>
                <a:defRPr/>
              </a:pPr>
              <a:t>47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3 </a:t>
            </a:r>
            <a:r>
              <a:rPr lang="ko-KR" altLang="en-US" dirty="0" err="1"/>
              <a:t>정규형</a:t>
            </a:r>
            <a:r>
              <a:rPr lang="ko-KR" altLang="en-US" dirty="0"/>
              <a:t>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685800" y="1340768"/>
            <a:ext cx="7772400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예 </a:t>
            </a:r>
            <a:r>
              <a:rPr kumimoji="1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 </a:t>
            </a: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지도 ⇒ 학생지도</a:t>
            </a:r>
            <a:r>
              <a:rPr kumimoji="1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 </a:t>
            </a: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지도교수학과 릴레이션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학생지도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학번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지도교수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)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                    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학번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→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지도교수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지도교수학과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지도교수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학과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)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                     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지도교수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→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학과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37" name="Group 4"/>
          <p:cNvGrpSpPr>
            <a:grpSpLocks/>
          </p:cNvGrpSpPr>
          <p:nvPr/>
        </p:nvGrpSpPr>
        <p:grpSpPr bwMode="auto">
          <a:xfrm>
            <a:off x="914400" y="3356893"/>
            <a:ext cx="6623050" cy="457200"/>
            <a:chOff x="100" y="2024"/>
            <a:chExt cx="5608" cy="424"/>
          </a:xfrm>
        </p:grpSpPr>
        <p:sp>
          <p:nvSpPr>
            <p:cNvPr id="38" name="Rectangle 5"/>
            <p:cNvSpPr>
              <a:spLocks noChangeArrowheads="1"/>
            </p:cNvSpPr>
            <p:nvPr/>
          </p:nvSpPr>
          <p:spPr bwMode="auto">
            <a:xfrm>
              <a:off x="1540" y="2024"/>
              <a:ext cx="1000" cy="42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</a:rPr>
                <a:t>지도교수</a:t>
              </a:r>
            </a:p>
          </p:txBody>
        </p:sp>
        <p:sp>
          <p:nvSpPr>
            <p:cNvPr id="39" name="Rectangle 6"/>
            <p:cNvSpPr>
              <a:spLocks noChangeArrowheads="1"/>
            </p:cNvSpPr>
            <p:nvPr/>
          </p:nvSpPr>
          <p:spPr bwMode="auto">
            <a:xfrm>
              <a:off x="4995" y="2024"/>
              <a:ext cx="713" cy="42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</a:rPr>
                <a:t>학과</a:t>
              </a:r>
            </a:p>
          </p:txBody>
        </p:sp>
        <p:sp>
          <p:nvSpPr>
            <p:cNvPr id="40" name="Rectangle 7"/>
            <p:cNvSpPr>
              <a:spLocks noChangeArrowheads="1"/>
            </p:cNvSpPr>
            <p:nvPr/>
          </p:nvSpPr>
          <p:spPr bwMode="auto">
            <a:xfrm>
              <a:off x="100" y="2024"/>
              <a:ext cx="665" cy="42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</a:rPr>
                <a:t>학번</a:t>
              </a:r>
            </a:p>
          </p:txBody>
        </p:sp>
        <p:sp>
          <p:nvSpPr>
            <p:cNvPr id="41" name="Line 8"/>
            <p:cNvSpPr>
              <a:spLocks noChangeShapeType="1"/>
            </p:cNvSpPr>
            <p:nvPr/>
          </p:nvSpPr>
          <p:spPr bwMode="auto">
            <a:xfrm>
              <a:off x="768" y="2260"/>
              <a:ext cx="7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auto">
            <a:xfrm>
              <a:off x="3220" y="2024"/>
              <a:ext cx="1000" cy="42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</a:rPr>
                <a:t>지도교수</a:t>
              </a:r>
            </a:p>
          </p:txBody>
        </p:sp>
        <p:sp>
          <p:nvSpPr>
            <p:cNvPr id="43" name="Line 10"/>
            <p:cNvSpPr>
              <a:spLocks noChangeShapeType="1"/>
            </p:cNvSpPr>
            <p:nvPr/>
          </p:nvSpPr>
          <p:spPr bwMode="auto">
            <a:xfrm>
              <a:off x="4224" y="2260"/>
              <a:ext cx="7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44" name="Group 11"/>
          <p:cNvGrpSpPr>
            <a:grpSpLocks/>
          </p:cNvGrpSpPr>
          <p:nvPr/>
        </p:nvGrpSpPr>
        <p:grpSpPr bwMode="auto">
          <a:xfrm>
            <a:off x="990600" y="3966493"/>
            <a:ext cx="1676400" cy="2057400"/>
            <a:chOff x="624" y="2544"/>
            <a:chExt cx="1056" cy="1296"/>
          </a:xfrm>
        </p:grpSpPr>
        <p:sp>
          <p:nvSpPr>
            <p:cNvPr id="45" name="Rectangle 12"/>
            <p:cNvSpPr>
              <a:spLocks noChangeArrowheads="1"/>
            </p:cNvSpPr>
            <p:nvPr/>
          </p:nvSpPr>
          <p:spPr bwMode="auto">
            <a:xfrm>
              <a:off x="624" y="2880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학번</a:t>
              </a:r>
            </a:p>
          </p:txBody>
        </p:sp>
        <p:sp>
          <p:nvSpPr>
            <p:cNvPr id="46" name="Rectangle 13"/>
            <p:cNvSpPr>
              <a:spLocks noChangeArrowheads="1"/>
            </p:cNvSpPr>
            <p:nvPr/>
          </p:nvSpPr>
          <p:spPr bwMode="auto">
            <a:xfrm>
              <a:off x="624" y="3072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100</a:t>
              </a:r>
            </a:p>
          </p:txBody>
        </p:sp>
        <p:sp>
          <p:nvSpPr>
            <p:cNvPr id="47" name="Rectangle 14"/>
            <p:cNvSpPr>
              <a:spLocks noChangeArrowheads="1"/>
            </p:cNvSpPr>
            <p:nvPr/>
          </p:nvSpPr>
          <p:spPr bwMode="auto">
            <a:xfrm>
              <a:off x="624" y="3264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200</a:t>
              </a:r>
            </a:p>
          </p:txBody>
        </p:sp>
        <p:sp>
          <p:nvSpPr>
            <p:cNvPr id="48" name="Rectangle 15"/>
            <p:cNvSpPr>
              <a:spLocks noChangeArrowheads="1"/>
            </p:cNvSpPr>
            <p:nvPr/>
          </p:nvSpPr>
          <p:spPr bwMode="auto">
            <a:xfrm>
              <a:off x="624" y="3456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300</a:t>
              </a:r>
            </a:p>
          </p:txBody>
        </p:sp>
        <p:sp>
          <p:nvSpPr>
            <p:cNvPr id="49" name="Rectangle 16"/>
            <p:cNvSpPr>
              <a:spLocks noChangeArrowheads="1"/>
            </p:cNvSpPr>
            <p:nvPr/>
          </p:nvSpPr>
          <p:spPr bwMode="auto">
            <a:xfrm>
              <a:off x="624" y="3648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400</a:t>
              </a:r>
            </a:p>
          </p:txBody>
        </p: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652" y="2544"/>
              <a:ext cx="6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학생지도</a:t>
              </a:r>
            </a:p>
          </p:txBody>
        </p:sp>
        <p:sp>
          <p:nvSpPr>
            <p:cNvPr id="51" name="Rectangle 18"/>
            <p:cNvSpPr>
              <a:spLocks noChangeArrowheads="1"/>
            </p:cNvSpPr>
            <p:nvPr/>
          </p:nvSpPr>
          <p:spPr bwMode="auto">
            <a:xfrm>
              <a:off x="1056" y="2880"/>
              <a:ext cx="624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지도교수</a:t>
              </a:r>
            </a:p>
          </p:txBody>
        </p:sp>
        <p:sp>
          <p:nvSpPr>
            <p:cNvPr id="52" name="Rectangle 19"/>
            <p:cNvSpPr>
              <a:spLocks noChangeArrowheads="1"/>
            </p:cNvSpPr>
            <p:nvPr/>
          </p:nvSpPr>
          <p:spPr bwMode="auto">
            <a:xfrm>
              <a:off x="1056" y="3072"/>
              <a:ext cx="624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P1</a:t>
              </a:r>
            </a:p>
          </p:txBody>
        </p:sp>
        <p:sp>
          <p:nvSpPr>
            <p:cNvPr id="53" name="Rectangle 20"/>
            <p:cNvSpPr>
              <a:spLocks noChangeArrowheads="1"/>
            </p:cNvSpPr>
            <p:nvPr/>
          </p:nvSpPr>
          <p:spPr bwMode="auto">
            <a:xfrm>
              <a:off x="1056" y="3264"/>
              <a:ext cx="624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P2</a:t>
              </a:r>
            </a:p>
          </p:txBody>
        </p:sp>
        <p:sp>
          <p:nvSpPr>
            <p:cNvPr id="54" name="Rectangle 21"/>
            <p:cNvSpPr>
              <a:spLocks noChangeArrowheads="1"/>
            </p:cNvSpPr>
            <p:nvPr/>
          </p:nvSpPr>
          <p:spPr bwMode="auto">
            <a:xfrm>
              <a:off x="1056" y="3456"/>
              <a:ext cx="624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P3</a:t>
              </a:r>
            </a:p>
          </p:txBody>
        </p:sp>
        <p:sp>
          <p:nvSpPr>
            <p:cNvPr id="55" name="Rectangle 22"/>
            <p:cNvSpPr>
              <a:spLocks noChangeArrowheads="1"/>
            </p:cNvSpPr>
            <p:nvPr/>
          </p:nvSpPr>
          <p:spPr bwMode="auto">
            <a:xfrm>
              <a:off x="1056" y="3648"/>
              <a:ext cx="624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P1</a:t>
              </a:r>
            </a:p>
          </p:txBody>
        </p:sp>
      </p:grpSp>
      <p:grpSp>
        <p:nvGrpSpPr>
          <p:cNvPr id="56" name="Group 23"/>
          <p:cNvGrpSpPr>
            <a:grpSpLocks/>
          </p:cNvGrpSpPr>
          <p:nvPr/>
        </p:nvGrpSpPr>
        <p:grpSpPr bwMode="auto">
          <a:xfrm>
            <a:off x="5410200" y="3966493"/>
            <a:ext cx="2057400" cy="1752600"/>
            <a:chOff x="3408" y="2544"/>
            <a:chExt cx="1296" cy="1104"/>
          </a:xfrm>
        </p:grpSpPr>
        <p:sp>
          <p:nvSpPr>
            <p:cNvPr id="57" name="Rectangle 24"/>
            <p:cNvSpPr>
              <a:spLocks noChangeArrowheads="1"/>
            </p:cNvSpPr>
            <p:nvPr/>
          </p:nvSpPr>
          <p:spPr bwMode="auto">
            <a:xfrm>
              <a:off x="4032" y="2880"/>
              <a:ext cx="67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학과</a:t>
              </a:r>
            </a:p>
          </p:txBody>
        </p:sp>
        <p:sp>
          <p:nvSpPr>
            <p:cNvPr id="58" name="Rectangle 25"/>
            <p:cNvSpPr>
              <a:spLocks noChangeArrowheads="1"/>
            </p:cNvSpPr>
            <p:nvPr/>
          </p:nvSpPr>
          <p:spPr bwMode="auto">
            <a:xfrm>
              <a:off x="4032" y="3072"/>
              <a:ext cx="67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컴퓨터</a:t>
              </a:r>
            </a:p>
          </p:txBody>
        </p:sp>
        <p:sp>
          <p:nvSpPr>
            <p:cNvPr id="59" name="Rectangle 26"/>
            <p:cNvSpPr>
              <a:spLocks noChangeArrowheads="1"/>
            </p:cNvSpPr>
            <p:nvPr/>
          </p:nvSpPr>
          <p:spPr bwMode="auto">
            <a:xfrm>
              <a:off x="4032" y="3264"/>
              <a:ext cx="67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전기</a:t>
              </a:r>
            </a:p>
          </p:txBody>
        </p:sp>
        <p:sp>
          <p:nvSpPr>
            <p:cNvPr id="60" name="Rectangle 27"/>
            <p:cNvSpPr>
              <a:spLocks noChangeArrowheads="1"/>
            </p:cNvSpPr>
            <p:nvPr/>
          </p:nvSpPr>
          <p:spPr bwMode="auto">
            <a:xfrm>
              <a:off x="4032" y="3456"/>
              <a:ext cx="67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컴퓨터</a:t>
              </a:r>
            </a:p>
          </p:txBody>
        </p:sp>
        <p:sp>
          <p:nvSpPr>
            <p:cNvPr id="61" name="Rectangle 28"/>
            <p:cNvSpPr>
              <a:spLocks noChangeArrowheads="1"/>
            </p:cNvSpPr>
            <p:nvPr/>
          </p:nvSpPr>
          <p:spPr bwMode="auto">
            <a:xfrm>
              <a:off x="3408" y="2880"/>
              <a:ext cx="624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지도교수</a:t>
              </a:r>
            </a:p>
          </p:txBody>
        </p:sp>
        <p:sp>
          <p:nvSpPr>
            <p:cNvPr id="62" name="Rectangle 29"/>
            <p:cNvSpPr>
              <a:spLocks noChangeArrowheads="1"/>
            </p:cNvSpPr>
            <p:nvPr/>
          </p:nvSpPr>
          <p:spPr bwMode="auto">
            <a:xfrm>
              <a:off x="3408" y="3072"/>
              <a:ext cx="624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P1</a:t>
              </a:r>
            </a:p>
          </p:txBody>
        </p:sp>
        <p:sp>
          <p:nvSpPr>
            <p:cNvPr id="63" name="Rectangle 30"/>
            <p:cNvSpPr>
              <a:spLocks noChangeArrowheads="1"/>
            </p:cNvSpPr>
            <p:nvPr/>
          </p:nvSpPr>
          <p:spPr bwMode="auto">
            <a:xfrm>
              <a:off x="3408" y="3264"/>
              <a:ext cx="624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P2</a:t>
              </a:r>
            </a:p>
          </p:txBody>
        </p:sp>
        <p:sp>
          <p:nvSpPr>
            <p:cNvPr id="64" name="Rectangle 31"/>
            <p:cNvSpPr>
              <a:spLocks noChangeArrowheads="1"/>
            </p:cNvSpPr>
            <p:nvPr/>
          </p:nvSpPr>
          <p:spPr bwMode="auto">
            <a:xfrm>
              <a:off x="3408" y="3456"/>
              <a:ext cx="624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P3</a:t>
              </a:r>
            </a:p>
          </p:txBody>
        </p:sp>
        <p:sp>
          <p:nvSpPr>
            <p:cNvPr id="65" name="Text Box 32"/>
            <p:cNvSpPr txBox="1">
              <a:spLocks noChangeArrowheads="1"/>
            </p:cNvSpPr>
            <p:nvPr/>
          </p:nvSpPr>
          <p:spPr bwMode="auto">
            <a:xfrm>
              <a:off x="3436" y="2544"/>
              <a:ext cx="9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지도교수학과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5706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BCNF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  <a:p>
            <a:pPr lvl="1"/>
            <a:r>
              <a:rPr lang="ko-KR" altLang="en-US" dirty="0" err="1"/>
              <a:t>릴레이션</a:t>
            </a:r>
            <a:r>
              <a:rPr lang="ko-KR" altLang="en-US" dirty="0"/>
              <a:t> </a:t>
            </a:r>
            <a:r>
              <a:rPr lang="en-US" altLang="ko-KR" dirty="0"/>
              <a:t>R</a:t>
            </a:r>
            <a:r>
              <a:rPr lang="ko-KR" altLang="en-US" dirty="0"/>
              <a:t>의 모든 결정자가 </a:t>
            </a:r>
            <a:r>
              <a:rPr lang="ko-KR" altLang="en-US" dirty="0" err="1"/>
              <a:t>후보키이면</a:t>
            </a:r>
            <a:r>
              <a:rPr lang="ko-KR" altLang="en-US" dirty="0"/>
              <a:t> </a:t>
            </a:r>
            <a:r>
              <a:rPr lang="ko-KR" altLang="en-US" dirty="0" err="1"/>
              <a:t>릴레이션</a:t>
            </a:r>
            <a:r>
              <a:rPr lang="ko-KR" altLang="en-US" dirty="0"/>
              <a:t> </a:t>
            </a:r>
            <a:r>
              <a:rPr lang="en-US" altLang="ko-KR" dirty="0"/>
              <a:t>R</a:t>
            </a:r>
            <a:r>
              <a:rPr lang="ko-KR" altLang="en-US" dirty="0"/>
              <a:t>은 </a:t>
            </a:r>
            <a:r>
              <a:rPr lang="en-US" altLang="ko-KR" dirty="0"/>
              <a:t>BCNF</a:t>
            </a:r>
            <a:r>
              <a:rPr lang="ko-KR" altLang="en-US" dirty="0"/>
              <a:t>에 속한다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err="1"/>
              <a:t>릴레이션</a:t>
            </a:r>
            <a:r>
              <a:rPr lang="ko-KR" altLang="en-US" dirty="0"/>
              <a:t> </a:t>
            </a:r>
            <a:r>
              <a:rPr lang="en-US" altLang="ko-KR" dirty="0"/>
              <a:t>R</a:t>
            </a:r>
            <a:r>
              <a:rPr lang="ko-KR" altLang="en-US" dirty="0"/>
              <a:t>이 </a:t>
            </a:r>
            <a:r>
              <a:rPr lang="en-US" altLang="ko-KR" dirty="0"/>
              <a:t>BCNF</a:t>
            </a:r>
            <a:r>
              <a:rPr lang="ko-KR" altLang="en-US" dirty="0"/>
              <a:t>에 속하면 </a:t>
            </a:r>
            <a:r>
              <a:rPr lang="en-US" altLang="ko-KR" dirty="0"/>
              <a:t>R</a:t>
            </a:r>
            <a:r>
              <a:rPr lang="ko-KR" altLang="en-US" dirty="0"/>
              <a:t>은 제</a:t>
            </a:r>
            <a:r>
              <a:rPr lang="en-US" altLang="ko-KR" dirty="0"/>
              <a:t>1, </a:t>
            </a:r>
            <a:r>
              <a:rPr lang="ko-KR" altLang="en-US" dirty="0"/>
              <a:t>제</a:t>
            </a:r>
            <a:r>
              <a:rPr lang="en-US" altLang="ko-KR" dirty="0"/>
              <a:t>2, </a:t>
            </a:r>
            <a:r>
              <a:rPr lang="ko-KR" altLang="en-US" dirty="0"/>
              <a:t>제</a:t>
            </a:r>
            <a:r>
              <a:rPr lang="en-US" altLang="ko-KR" dirty="0"/>
              <a:t>3 </a:t>
            </a:r>
            <a:r>
              <a:rPr lang="ko-KR" altLang="en-US" dirty="0" err="1"/>
              <a:t>정규형에</a:t>
            </a:r>
            <a:r>
              <a:rPr lang="ko-KR" altLang="en-US" dirty="0"/>
              <a:t> 속함</a:t>
            </a:r>
          </a:p>
          <a:p>
            <a:endParaRPr lang="ko-KR" altLang="en-US" dirty="0"/>
          </a:p>
          <a:p>
            <a:r>
              <a:rPr lang="ko-KR" altLang="en-US" dirty="0"/>
              <a:t>강한 제</a:t>
            </a:r>
            <a:r>
              <a:rPr lang="en-US" altLang="ko-KR" dirty="0"/>
              <a:t>3</a:t>
            </a:r>
            <a:r>
              <a:rPr lang="ko-KR" altLang="en-US" dirty="0" err="1"/>
              <a:t>정규형</a:t>
            </a:r>
            <a:r>
              <a:rPr lang="en-US" altLang="ko-KR" dirty="0"/>
              <a:t>(strong 3NF)</a:t>
            </a:r>
            <a:r>
              <a:rPr lang="ko-KR" altLang="en-US" dirty="0"/>
              <a:t>이라고도 함</a:t>
            </a:r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9417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985B3-AF4F-4425-95D9-DC6E1C700F92}" type="slidenum">
              <a:rPr lang="en-US" altLang="ko-KR" smtClean="0"/>
              <a:pPr>
                <a:defRPr/>
              </a:pPr>
              <a:t>49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BCNF (2)</a:t>
            </a:r>
            <a:endParaRPr lang="ko-KR" altLang="en-US" dirty="0"/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685800" y="1268760"/>
            <a:ext cx="7772400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예</a:t>
            </a:r>
            <a:r>
              <a:rPr kumimoji="1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(3NF) :  </a:t>
            </a: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수강과목 릴레이션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수강과목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학번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과목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교수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)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후보키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{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학번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과목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}, {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학번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교수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}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기본키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{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학번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과목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}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함수종속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{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학번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과목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} → 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교수 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                      교수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→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 과목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39" name="Group 4"/>
          <p:cNvGrpSpPr>
            <a:grpSpLocks/>
          </p:cNvGrpSpPr>
          <p:nvPr/>
        </p:nvGrpSpPr>
        <p:grpSpPr bwMode="auto">
          <a:xfrm>
            <a:off x="1692275" y="4148485"/>
            <a:ext cx="2508250" cy="1143000"/>
            <a:chOff x="823" y="282"/>
            <a:chExt cx="4069" cy="1706"/>
          </a:xfrm>
        </p:grpSpPr>
        <p:sp>
          <p:nvSpPr>
            <p:cNvPr id="40" name="Rectangle 5"/>
            <p:cNvSpPr>
              <a:spLocks noChangeArrowheads="1"/>
            </p:cNvSpPr>
            <p:nvPr/>
          </p:nvSpPr>
          <p:spPr bwMode="auto">
            <a:xfrm>
              <a:off x="823" y="282"/>
              <a:ext cx="2069" cy="170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1" name="Rectangle 6"/>
            <p:cNvSpPr>
              <a:spLocks noChangeArrowheads="1"/>
            </p:cNvSpPr>
            <p:nvPr/>
          </p:nvSpPr>
          <p:spPr bwMode="auto">
            <a:xfrm>
              <a:off x="1419" y="536"/>
              <a:ext cx="796" cy="43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>
              <a:lvl1pPr defTabSz="1096963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685800" defTabSz="1096963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371600" defTabSz="1096963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2057400" defTabSz="1096963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743200" defTabSz="1096963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3200400" defTabSz="10969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657600" defTabSz="10969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4114800" defTabSz="10969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572000" defTabSz="10969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10969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</a:rPr>
                <a:t>학번</a:t>
              </a:r>
            </a:p>
          </p:txBody>
        </p:sp>
        <p:sp>
          <p:nvSpPr>
            <p:cNvPr id="42" name="Rectangle 7"/>
            <p:cNvSpPr>
              <a:spLocks noChangeArrowheads="1"/>
            </p:cNvSpPr>
            <p:nvPr/>
          </p:nvSpPr>
          <p:spPr bwMode="auto">
            <a:xfrm>
              <a:off x="1416" y="1298"/>
              <a:ext cx="796" cy="49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>
              <a:lvl1pPr defTabSz="1096963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685800" defTabSz="1096963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371600" defTabSz="1096963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2057400" defTabSz="1096963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743200" defTabSz="1096963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3200400" defTabSz="10969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657600" defTabSz="10969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4114800" defTabSz="10969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572000" defTabSz="10969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10969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</a:rPr>
                <a:t>과목</a:t>
              </a:r>
            </a:p>
          </p:txBody>
        </p:sp>
        <p:sp>
          <p:nvSpPr>
            <p:cNvPr id="43" name="Rectangle 8"/>
            <p:cNvSpPr>
              <a:spLocks noChangeArrowheads="1"/>
            </p:cNvSpPr>
            <p:nvPr/>
          </p:nvSpPr>
          <p:spPr bwMode="auto">
            <a:xfrm>
              <a:off x="4097" y="790"/>
              <a:ext cx="795" cy="5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>
              <a:lvl1pPr defTabSz="1096963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685800" defTabSz="1096963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371600" defTabSz="1096963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2057400" defTabSz="1096963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743200" defTabSz="1096963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3200400" defTabSz="10969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657600" defTabSz="10969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4114800" defTabSz="10969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572000" defTabSz="1096963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10969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</a:rPr>
                <a:t>교수</a:t>
              </a:r>
            </a:p>
          </p:txBody>
        </p:sp>
        <p:sp>
          <p:nvSpPr>
            <p:cNvPr id="44" name="Line 9"/>
            <p:cNvSpPr>
              <a:spLocks noChangeShapeType="1"/>
            </p:cNvSpPr>
            <p:nvPr/>
          </p:nvSpPr>
          <p:spPr bwMode="auto">
            <a:xfrm>
              <a:off x="2896" y="1040"/>
              <a:ext cx="120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5" name="Line 10"/>
            <p:cNvSpPr>
              <a:spLocks noChangeShapeType="1"/>
            </p:cNvSpPr>
            <p:nvPr/>
          </p:nvSpPr>
          <p:spPr bwMode="auto">
            <a:xfrm flipH="1">
              <a:off x="2216" y="1167"/>
              <a:ext cx="1877" cy="3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46" name="Group 11"/>
          <p:cNvGrpSpPr>
            <a:grpSpLocks/>
          </p:cNvGrpSpPr>
          <p:nvPr/>
        </p:nvGrpSpPr>
        <p:grpSpPr bwMode="auto">
          <a:xfrm>
            <a:off x="5076825" y="3356323"/>
            <a:ext cx="2971800" cy="2667000"/>
            <a:chOff x="3120" y="2256"/>
            <a:chExt cx="1872" cy="1680"/>
          </a:xfrm>
        </p:grpSpPr>
        <p:sp>
          <p:nvSpPr>
            <p:cNvPr id="47" name="Rectangle 12"/>
            <p:cNvSpPr>
              <a:spLocks noChangeArrowheads="1"/>
            </p:cNvSpPr>
            <p:nvPr/>
          </p:nvSpPr>
          <p:spPr bwMode="auto">
            <a:xfrm>
              <a:off x="3120" y="2592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학번</a:t>
              </a:r>
            </a:p>
          </p:txBody>
        </p:sp>
        <p:sp>
          <p:nvSpPr>
            <p:cNvPr id="48" name="Rectangle 13"/>
            <p:cNvSpPr>
              <a:spLocks noChangeArrowheads="1"/>
            </p:cNvSpPr>
            <p:nvPr/>
          </p:nvSpPr>
          <p:spPr bwMode="auto">
            <a:xfrm>
              <a:off x="3552" y="2592"/>
              <a:ext cx="816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과목</a:t>
              </a:r>
            </a:p>
          </p:txBody>
        </p:sp>
        <p:sp>
          <p:nvSpPr>
            <p:cNvPr id="49" name="Rectangle 14"/>
            <p:cNvSpPr>
              <a:spLocks noChangeArrowheads="1"/>
            </p:cNvSpPr>
            <p:nvPr/>
          </p:nvSpPr>
          <p:spPr bwMode="auto">
            <a:xfrm>
              <a:off x="3120" y="2784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100</a:t>
              </a: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auto">
            <a:xfrm>
              <a:off x="3552" y="2784"/>
              <a:ext cx="816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프로그래밍</a:t>
              </a:r>
            </a:p>
          </p:txBody>
        </p:sp>
        <p:sp>
          <p:nvSpPr>
            <p:cNvPr id="51" name="Rectangle 16"/>
            <p:cNvSpPr>
              <a:spLocks noChangeArrowheads="1"/>
            </p:cNvSpPr>
            <p:nvPr/>
          </p:nvSpPr>
          <p:spPr bwMode="auto">
            <a:xfrm>
              <a:off x="3120" y="2976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100</a:t>
              </a:r>
            </a:p>
          </p:txBody>
        </p:sp>
        <p:sp>
          <p:nvSpPr>
            <p:cNvPr id="52" name="Rectangle 17"/>
            <p:cNvSpPr>
              <a:spLocks noChangeArrowheads="1"/>
            </p:cNvSpPr>
            <p:nvPr/>
          </p:nvSpPr>
          <p:spPr bwMode="auto">
            <a:xfrm>
              <a:off x="3552" y="2976"/>
              <a:ext cx="816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자료구조</a:t>
              </a:r>
            </a:p>
          </p:txBody>
        </p:sp>
        <p:sp>
          <p:nvSpPr>
            <p:cNvPr id="53" name="Rectangle 18"/>
            <p:cNvSpPr>
              <a:spLocks noChangeArrowheads="1"/>
            </p:cNvSpPr>
            <p:nvPr/>
          </p:nvSpPr>
          <p:spPr bwMode="auto">
            <a:xfrm>
              <a:off x="3120" y="3168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200</a:t>
              </a:r>
            </a:p>
          </p:txBody>
        </p:sp>
        <p:sp>
          <p:nvSpPr>
            <p:cNvPr id="54" name="Rectangle 19"/>
            <p:cNvSpPr>
              <a:spLocks noChangeArrowheads="1"/>
            </p:cNvSpPr>
            <p:nvPr/>
          </p:nvSpPr>
          <p:spPr bwMode="auto">
            <a:xfrm>
              <a:off x="3552" y="3168"/>
              <a:ext cx="816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프로그래밍</a:t>
              </a:r>
            </a:p>
          </p:txBody>
        </p:sp>
        <p:sp>
          <p:nvSpPr>
            <p:cNvPr id="55" name="Rectangle 20"/>
            <p:cNvSpPr>
              <a:spLocks noChangeArrowheads="1"/>
            </p:cNvSpPr>
            <p:nvPr/>
          </p:nvSpPr>
          <p:spPr bwMode="auto">
            <a:xfrm>
              <a:off x="3120" y="3360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200</a:t>
              </a:r>
            </a:p>
          </p:txBody>
        </p:sp>
        <p:sp>
          <p:nvSpPr>
            <p:cNvPr id="56" name="Rectangle 21"/>
            <p:cNvSpPr>
              <a:spLocks noChangeArrowheads="1"/>
            </p:cNvSpPr>
            <p:nvPr/>
          </p:nvSpPr>
          <p:spPr bwMode="auto">
            <a:xfrm>
              <a:off x="3552" y="3360"/>
              <a:ext cx="816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자료구조</a:t>
              </a:r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3154" y="2256"/>
              <a:ext cx="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수강과목</a:t>
              </a:r>
            </a:p>
          </p:txBody>
        </p:sp>
        <p:sp>
          <p:nvSpPr>
            <p:cNvPr id="58" name="Rectangle 23"/>
            <p:cNvSpPr>
              <a:spLocks noChangeArrowheads="1"/>
            </p:cNvSpPr>
            <p:nvPr/>
          </p:nvSpPr>
          <p:spPr bwMode="auto">
            <a:xfrm>
              <a:off x="4368" y="2592"/>
              <a:ext cx="624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교수</a:t>
              </a:r>
            </a:p>
          </p:txBody>
        </p:sp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4368" y="2784"/>
              <a:ext cx="624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P1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4368" y="2976"/>
              <a:ext cx="624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P2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4368" y="3168"/>
              <a:ext cx="624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P1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4368" y="3360"/>
              <a:ext cx="624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P3</a:t>
              </a:r>
            </a:p>
          </p:txBody>
        </p:sp>
        <p:sp>
          <p:nvSpPr>
            <p:cNvPr id="63" name="Rectangle 28"/>
            <p:cNvSpPr>
              <a:spLocks noChangeArrowheads="1"/>
            </p:cNvSpPr>
            <p:nvPr/>
          </p:nvSpPr>
          <p:spPr bwMode="auto">
            <a:xfrm>
              <a:off x="3120" y="3552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300</a:t>
              </a:r>
            </a:p>
          </p:txBody>
        </p:sp>
        <p:sp>
          <p:nvSpPr>
            <p:cNvPr id="64" name="Rectangle 29"/>
            <p:cNvSpPr>
              <a:spLocks noChangeArrowheads="1"/>
            </p:cNvSpPr>
            <p:nvPr/>
          </p:nvSpPr>
          <p:spPr bwMode="auto">
            <a:xfrm>
              <a:off x="3552" y="3552"/>
              <a:ext cx="816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자료구조</a:t>
              </a:r>
            </a:p>
          </p:txBody>
        </p:sp>
        <p:sp>
          <p:nvSpPr>
            <p:cNvPr id="65" name="Rectangle 30"/>
            <p:cNvSpPr>
              <a:spLocks noChangeArrowheads="1"/>
            </p:cNvSpPr>
            <p:nvPr/>
          </p:nvSpPr>
          <p:spPr bwMode="auto">
            <a:xfrm>
              <a:off x="3120" y="3744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300</a:t>
              </a:r>
            </a:p>
          </p:txBody>
        </p:sp>
        <p:sp>
          <p:nvSpPr>
            <p:cNvPr id="66" name="Rectangle 31"/>
            <p:cNvSpPr>
              <a:spLocks noChangeArrowheads="1"/>
            </p:cNvSpPr>
            <p:nvPr/>
          </p:nvSpPr>
          <p:spPr bwMode="auto">
            <a:xfrm>
              <a:off x="3552" y="3744"/>
              <a:ext cx="816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프로그래밍</a:t>
              </a:r>
            </a:p>
          </p:txBody>
        </p:sp>
        <p:sp>
          <p:nvSpPr>
            <p:cNvPr id="67" name="Rectangle 32"/>
            <p:cNvSpPr>
              <a:spLocks noChangeArrowheads="1"/>
            </p:cNvSpPr>
            <p:nvPr/>
          </p:nvSpPr>
          <p:spPr bwMode="auto">
            <a:xfrm>
              <a:off x="4368" y="3552"/>
              <a:ext cx="624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P3</a:t>
              </a:r>
            </a:p>
          </p:txBody>
        </p:sp>
        <p:sp>
          <p:nvSpPr>
            <p:cNvPr id="68" name="Rectangle 33"/>
            <p:cNvSpPr>
              <a:spLocks noChangeArrowheads="1"/>
            </p:cNvSpPr>
            <p:nvPr/>
          </p:nvSpPr>
          <p:spPr bwMode="auto">
            <a:xfrm>
              <a:off x="4368" y="3744"/>
              <a:ext cx="624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5226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관계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릴레</a:t>
            </a:r>
            <a:r>
              <a:rPr lang="ko-KR" altLang="en-US" dirty="0" err="1"/>
              <a:t>이</a:t>
            </a:r>
            <a:r>
              <a:rPr lang="ko-KR" altLang="en-US" dirty="0" err="1" smtClean="0"/>
              <a:t>션</a:t>
            </a:r>
            <a:r>
              <a:rPr lang="en-US" altLang="ko-KR" dirty="0" smtClean="0"/>
              <a:t>(relation)</a:t>
            </a:r>
            <a:r>
              <a:rPr lang="ko-KR" altLang="en-US" dirty="0" smtClean="0"/>
              <a:t>의 모임으로 모델링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→ Relational DB (</a:t>
            </a:r>
            <a:r>
              <a:rPr lang="ko-KR" altLang="en-US" dirty="0" smtClean="0"/>
              <a:t>관계 </a:t>
            </a:r>
            <a:r>
              <a:rPr lang="en-US" altLang="ko-KR" dirty="0" smtClean="0"/>
              <a:t>DB)</a:t>
            </a:r>
          </a:p>
          <a:p>
            <a:r>
              <a:rPr lang="ko-KR" altLang="en-US" dirty="0" err="1"/>
              <a:t>릴레이션</a:t>
            </a:r>
            <a:r>
              <a:rPr lang="en-US" altLang="ko-KR" dirty="0"/>
              <a:t>: </a:t>
            </a:r>
            <a:r>
              <a:rPr lang="ko-KR" altLang="en-US" dirty="0"/>
              <a:t>다음 두 부분으로 구성된다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Instance : </a:t>
            </a:r>
            <a:r>
              <a:rPr lang="ko-KR" altLang="en-US" dirty="0"/>
              <a:t>행</a:t>
            </a:r>
            <a:r>
              <a:rPr lang="en-US" altLang="ko-KR" dirty="0"/>
              <a:t>(row)</a:t>
            </a:r>
            <a:r>
              <a:rPr lang="ko-KR" altLang="en-US" dirty="0"/>
              <a:t>과 열</a:t>
            </a:r>
            <a:r>
              <a:rPr lang="en-US" altLang="ko-KR" dirty="0"/>
              <a:t>(column)</a:t>
            </a:r>
            <a:r>
              <a:rPr lang="ko-KR" altLang="en-US" dirty="0"/>
              <a:t>로 구성된 일종의 </a:t>
            </a:r>
            <a:r>
              <a:rPr lang="ko-KR" altLang="en-US" dirty="0" smtClean="0"/>
              <a:t>테이블 </a:t>
            </a:r>
            <a:r>
              <a:rPr lang="en-US" altLang="ko-KR" dirty="0" smtClean="0"/>
              <a:t>(table)</a:t>
            </a:r>
            <a:endParaRPr lang="en-US" altLang="ko-KR" dirty="0"/>
          </a:p>
          <a:p>
            <a:pPr lvl="2"/>
            <a:r>
              <a:rPr lang="ko-KR" altLang="en-US" dirty="0"/>
              <a:t>행의 수 </a:t>
            </a:r>
            <a:r>
              <a:rPr lang="en-US" altLang="ko-KR" dirty="0"/>
              <a:t>= </a:t>
            </a:r>
            <a:r>
              <a:rPr lang="ko-KR" altLang="en-US" dirty="0" err="1"/>
              <a:t>카디널리티</a:t>
            </a:r>
            <a:r>
              <a:rPr lang="en-US" altLang="ko-KR" dirty="0"/>
              <a:t>(cardinality)</a:t>
            </a:r>
          </a:p>
          <a:p>
            <a:pPr lvl="2"/>
            <a:r>
              <a:rPr lang="ko-KR" altLang="en-US" dirty="0"/>
              <a:t>열</a:t>
            </a:r>
            <a:r>
              <a:rPr lang="ko-KR" altLang="en-US" dirty="0" smtClean="0"/>
              <a:t>의 </a:t>
            </a:r>
            <a:r>
              <a:rPr lang="ko-KR" altLang="en-US" dirty="0"/>
              <a:t>수 </a:t>
            </a:r>
            <a:r>
              <a:rPr lang="en-US" altLang="ko-KR" dirty="0"/>
              <a:t>= </a:t>
            </a:r>
            <a:r>
              <a:rPr lang="ko-KR" altLang="en-US" dirty="0"/>
              <a:t>차수</a:t>
            </a:r>
            <a:r>
              <a:rPr lang="en-US" altLang="ko-KR" dirty="0"/>
              <a:t>(degree / arity)</a:t>
            </a:r>
          </a:p>
          <a:p>
            <a:pPr lvl="1"/>
            <a:r>
              <a:rPr lang="en-US" altLang="ko-KR" dirty="0"/>
              <a:t>Schema</a:t>
            </a:r>
            <a:r>
              <a:rPr lang="en-US" altLang="ko-KR" i="1" dirty="0"/>
              <a:t> </a:t>
            </a:r>
            <a:r>
              <a:rPr lang="en-US" altLang="ko-KR" dirty="0"/>
              <a:t>:</a:t>
            </a:r>
            <a:r>
              <a:rPr lang="en-US" altLang="ko-KR" i="1" dirty="0"/>
              <a:t> </a:t>
            </a:r>
            <a:r>
              <a:rPr lang="ko-KR" altLang="en-US" dirty="0" err="1"/>
              <a:t>릴레이션</a:t>
            </a:r>
            <a:r>
              <a:rPr lang="ko-KR" altLang="en-US" dirty="0"/>
              <a:t> 이름 </a:t>
            </a:r>
            <a:r>
              <a:rPr lang="en-US" altLang="ko-KR" dirty="0"/>
              <a:t>+ </a:t>
            </a:r>
            <a:r>
              <a:rPr lang="ko-KR" altLang="en-US" dirty="0"/>
              <a:t>각 필드의 이름과 타입</a:t>
            </a:r>
            <a:endParaRPr lang="en-US" altLang="ko-KR" dirty="0"/>
          </a:p>
          <a:p>
            <a:r>
              <a:rPr lang="ko-KR" altLang="en-US" dirty="0" err="1"/>
              <a:t>릴레이션은</a:t>
            </a:r>
            <a:r>
              <a:rPr lang="ko-KR" altLang="en-US" dirty="0"/>
              <a:t> 행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ko-KR" altLang="en-US" dirty="0" err="1"/>
              <a:t>투플</a:t>
            </a:r>
            <a:r>
              <a:rPr lang="en-US" altLang="ko-KR" dirty="0"/>
              <a:t>(tuple)</a:t>
            </a:r>
            <a:r>
              <a:rPr lang="ko-KR" altLang="en-US" dirty="0"/>
              <a:t>의 집합으로 볼 수 있다</a:t>
            </a:r>
            <a:r>
              <a:rPr lang="en-US" altLang="ko-KR" dirty="0"/>
              <a:t>.       ( </a:t>
            </a:r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모든 행은 서로 다르다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Note : 	relation ↔ table</a:t>
            </a:r>
            <a:br>
              <a:rPr lang="en-US" altLang="ko-KR" dirty="0" smtClean="0"/>
            </a:br>
            <a:r>
              <a:rPr lang="en-US" altLang="ko-KR" dirty="0" smtClean="0"/>
              <a:t>		row ↔ tuple</a:t>
            </a:r>
            <a:br>
              <a:rPr lang="en-US" altLang="ko-KR" dirty="0" smtClean="0"/>
            </a:br>
            <a:r>
              <a:rPr lang="en-US" altLang="ko-KR" dirty="0" smtClean="0"/>
              <a:t>		column ↔ attribute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24000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BCNF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3NF(</a:t>
            </a:r>
            <a:r>
              <a:rPr lang="ko-KR" altLang="en-US" sz="2400" dirty="0"/>
              <a:t>수강과목 </a:t>
            </a:r>
            <a:r>
              <a:rPr lang="ko-KR" altLang="en-US" sz="2400" dirty="0" err="1"/>
              <a:t>릴레이션</a:t>
            </a:r>
            <a:r>
              <a:rPr lang="en-US" altLang="ko-KR" sz="2400" dirty="0"/>
              <a:t>)</a:t>
            </a:r>
            <a:r>
              <a:rPr lang="ko-KR" altLang="en-US" sz="2400" dirty="0"/>
              <a:t>에서의 이상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ko-KR" altLang="en-US" sz="2000" dirty="0"/>
              <a:t>① </a:t>
            </a:r>
            <a:r>
              <a:rPr lang="ko-KR" altLang="en-US" sz="2000" dirty="0" err="1"/>
              <a:t>삽입이상</a:t>
            </a:r>
            <a:endParaRPr lang="ko-KR" altLang="en-US" sz="2000" dirty="0"/>
          </a:p>
          <a:p>
            <a:pPr lvl="2">
              <a:lnSpc>
                <a:spcPct val="90000"/>
              </a:lnSpc>
            </a:pPr>
            <a:r>
              <a:rPr lang="ko-KR" altLang="en-US" sz="1800" dirty="0"/>
              <a:t> 교수 </a:t>
            </a:r>
            <a:r>
              <a:rPr lang="en-US" altLang="ko-KR" sz="1800" dirty="0"/>
              <a:t>P5</a:t>
            </a:r>
            <a:r>
              <a:rPr lang="ko-KR" altLang="en-US" sz="1800" dirty="0"/>
              <a:t>가 자료구조를 담당한다는 사실의 삽입은 학번</a:t>
            </a:r>
            <a:r>
              <a:rPr lang="en-US" altLang="ko-KR" sz="1800" dirty="0"/>
              <a:t>(</a:t>
            </a:r>
            <a:r>
              <a:rPr lang="ko-KR" altLang="en-US" sz="1800" dirty="0"/>
              <a:t>수강 학생</a:t>
            </a:r>
            <a:r>
              <a:rPr lang="en-US" altLang="ko-KR" sz="1800" dirty="0"/>
              <a:t>)</a:t>
            </a:r>
            <a:r>
              <a:rPr lang="ko-KR" altLang="en-US" sz="1800" dirty="0"/>
              <a:t>이 있어야 가능</a:t>
            </a:r>
          </a:p>
          <a:p>
            <a:pPr>
              <a:lnSpc>
                <a:spcPct val="90000"/>
              </a:lnSpc>
            </a:pPr>
            <a:endParaRPr lang="ko-KR" altLang="en-US" sz="24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ko-KR" altLang="en-US" sz="2000" dirty="0"/>
              <a:t>② </a:t>
            </a:r>
            <a:r>
              <a:rPr lang="ko-KR" altLang="en-US" sz="2000" dirty="0" err="1"/>
              <a:t>삭제이상</a:t>
            </a:r>
            <a:endParaRPr lang="ko-KR" altLang="en-US" sz="2000" dirty="0"/>
          </a:p>
          <a:p>
            <a:pPr lvl="2">
              <a:lnSpc>
                <a:spcPct val="90000"/>
              </a:lnSpc>
            </a:pPr>
            <a:r>
              <a:rPr lang="en-US" altLang="ko-KR" sz="1800" dirty="0"/>
              <a:t>100</a:t>
            </a:r>
            <a:r>
              <a:rPr lang="ko-KR" altLang="en-US" sz="1800" dirty="0"/>
              <a:t>번 학생이 자료구조를 취소하여 </a:t>
            </a:r>
            <a:r>
              <a:rPr lang="ko-KR" altLang="en-US" sz="1800" dirty="0" err="1"/>
              <a:t>투플을</a:t>
            </a:r>
            <a:r>
              <a:rPr lang="ko-KR" altLang="en-US" sz="1800" dirty="0"/>
              <a:t>  삭제하면 </a:t>
            </a:r>
            <a:r>
              <a:rPr lang="en-US" altLang="ko-KR" sz="1800" dirty="0"/>
              <a:t>P2</a:t>
            </a:r>
            <a:r>
              <a:rPr lang="ko-KR" altLang="en-US" sz="1800" dirty="0"/>
              <a:t>가 담당교수라는 정보도 삭제됨</a:t>
            </a:r>
          </a:p>
          <a:p>
            <a:pPr lvl="2">
              <a:lnSpc>
                <a:spcPct val="90000"/>
              </a:lnSpc>
            </a:pPr>
            <a:endParaRPr lang="ko-KR" altLang="en-US" sz="18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ko-KR" altLang="en-US" sz="2000" dirty="0"/>
              <a:t>③ </a:t>
            </a:r>
            <a:r>
              <a:rPr lang="ko-KR" altLang="en-US" sz="2000" dirty="0" err="1"/>
              <a:t>갱신이상</a:t>
            </a:r>
            <a:endParaRPr lang="ko-KR" altLang="en-US" sz="2000" dirty="0"/>
          </a:p>
          <a:p>
            <a:pPr lvl="2">
              <a:lnSpc>
                <a:spcPct val="90000"/>
              </a:lnSpc>
            </a:pPr>
            <a:r>
              <a:rPr lang="en-US" altLang="ko-KR" sz="1800" dirty="0"/>
              <a:t>P1</a:t>
            </a:r>
            <a:r>
              <a:rPr lang="ko-KR" altLang="en-US" sz="1800" dirty="0"/>
              <a:t>이 프로그래밍 과목 대신 자료구조를 담당하게 되면 </a:t>
            </a:r>
            <a:r>
              <a:rPr lang="en-US" altLang="ko-KR" sz="1800" dirty="0"/>
              <a:t>P1</a:t>
            </a:r>
            <a:r>
              <a:rPr lang="ko-KR" altLang="en-US" sz="1800" dirty="0"/>
              <a:t>이 나타난 모든 </a:t>
            </a:r>
            <a:r>
              <a:rPr lang="ko-KR" altLang="en-US" sz="1800" dirty="0" err="1"/>
              <a:t>투플을</a:t>
            </a:r>
            <a:r>
              <a:rPr lang="ko-KR" altLang="en-US" sz="1800" dirty="0"/>
              <a:t> 변경하여야 함</a:t>
            </a:r>
          </a:p>
          <a:p>
            <a:pPr>
              <a:lnSpc>
                <a:spcPct val="90000"/>
              </a:lnSpc>
            </a:pPr>
            <a:endParaRPr lang="ko-KR" alt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ko-KR" altLang="en-US" sz="2400" dirty="0"/>
              <a:t> ⇒ 원인 </a:t>
            </a:r>
            <a:r>
              <a:rPr lang="en-US" altLang="ko-KR" sz="2400" dirty="0"/>
              <a:t>:  </a:t>
            </a:r>
            <a:r>
              <a:rPr lang="ko-KR" altLang="en-US" sz="2400" dirty="0"/>
              <a:t>교수가 결정자이지만 </a:t>
            </a:r>
            <a:r>
              <a:rPr lang="ko-KR" altLang="en-US" sz="2400" dirty="0" err="1"/>
              <a:t>후보키가</a:t>
            </a:r>
            <a:r>
              <a:rPr lang="ko-KR" altLang="en-US" sz="2400" dirty="0"/>
              <a:t> 아님</a:t>
            </a:r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76101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51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BCNF (4)</a:t>
            </a:r>
            <a:endParaRPr lang="ko-KR" altLang="en-US" dirty="0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685800" y="1340768"/>
            <a:ext cx="7772400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예</a:t>
            </a:r>
            <a:r>
              <a:rPr kumimoji="1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(BCNF) :  </a:t>
            </a: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수강과목 ⇒ 수강교수</a:t>
            </a:r>
            <a:r>
              <a:rPr kumimoji="1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 </a:t>
            </a: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과목교수</a:t>
            </a:r>
          </a:p>
        </p:txBody>
      </p:sp>
      <p:grpSp>
        <p:nvGrpSpPr>
          <p:cNvPr id="44" name="Group 4"/>
          <p:cNvGrpSpPr>
            <a:grpSpLocks/>
          </p:cNvGrpSpPr>
          <p:nvPr/>
        </p:nvGrpSpPr>
        <p:grpSpPr bwMode="auto">
          <a:xfrm>
            <a:off x="990600" y="3353718"/>
            <a:ext cx="1676400" cy="2667000"/>
            <a:chOff x="624" y="1920"/>
            <a:chExt cx="1056" cy="1680"/>
          </a:xfrm>
        </p:grpSpPr>
        <p:sp>
          <p:nvSpPr>
            <p:cNvPr id="45" name="Rectangle 5"/>
            <p:cNvSpPr>
              <a:spLocks noChangeArrowheads="1"/>
            </p:cNvSpPr>
            <p:nvPr/>
          </p:nvSpPr>
          <p:spPr bwMode="auto">
            <a:xfrm>
              <a:off x="624" y="2256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학번</a:t>
              </a:r>
            </a:p>
          </p:txBody>
        </p:sp>
        <p:sp>
          <p:nvSpPr>
            <p:cNvPr id="46" name="Rectangle 6"/>
            <p:cNvSpPr>
              <a:spLocks noChangeArrowheads="1"/>
            </p:cNvSpPr>
            <p:nvPr/>
          </p:nvSpPr>
          <p:spPr bwMode="auto">
            <a:xfrm>
              <a:off x="624" y="2448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100</a:t>
              </a:r>
            </a:p>
          </p:txBody>
        </p:sp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624" y="2640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100</a:t>
              </a:r>
            </a:p>
          </p:txBody>
        </p:sp>
        <p:sp>
          <p:nvSpPr>
            <p:cNvPr id="48" name="Rectangle 8"/>
            <p:cNvSpPr>
              <a:spLocks noChangeArrowheads="1"/>
            </p:cNvSpPr>
            <p:nvPr/>
          </p:nvSpPr>
          <p:spPr bwMode="auto">
            <a:xfrm>
              <a:off x="624" y="2832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200</a:t>
              </a:r>
            </a:p>
          </p:txBody>
        </p:sp>
        <p:sp>
          <p:nvSpPr>
            <p:cNvPr id="49" name="Rectangle 9"/>
            <p:cNvSpPr>
              <a:spLocks noChangeArrowheads="1"/>
            </p:cNvSpPr>
            <p:nvPr/>
          </p:nvSpPr>
          <p:spPr bwMode="auto">
            <a:xfrm>
              <a:off x="624" y="3024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200</a:t>
              </a:r>
            </a:p>
          </p:txBody>
        </p:sp>
        <p:sp>
          <p:nvSpPr>
            <p:cNvPr id="50" name="Text Box 10"/>
            <p:cNvSpPr txBox="1">
              <a:spLocks noChangeArrowheads="1"/>
            </p:cNvSpPr>
            <p:nvPr/>
          </p:nvSpPr>
          <p:spPr bwMode="auto">
            <a:xfrm>
              <a:off x="658" y="1920"/>
              <a:ext cx="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수강교수</a:t>
              </a:r>
            </a:p>
          </p:txBody>
        </p:sp>
        <p:sp>
          <p:nvSpPr>
            <p:cNvPr id="51" name="Rectangle 11"/>
            <p:cNvSpPr>
              <a:spLocks noChangeArrowheads="1"/>
            </p:cNvSpPr>
            <p:nvPr/>
          </p:nvSpPr>
          <p:spPr bwMode="auto">
            <a:xfrm>
              <a:off x="1056" y="2256"/>
              <a:ext cx="624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교수</a:t>
              </a:r>
            </a:p>
          </p:txBody>
        </p:sp>
        <p:sp>
          <p:nvSpPr>
            <p:cNvPr id="52" name="Rectangle 12"/>
            <p:cNvSpPr>
              <a:spLocks noChangeArrowheads="1"/>
            </p:cNvSpPr>
            <p:nvPr/>
          </p:nvSpPr>
          <p:spPr bwMode="auto">
            <a:xfrm>
              <a:off x="1056" y="2448"/>
              <a:ext cx="624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P1</a:t>
              </a:r>
            </a:p>
          </p:txBody>
        </p:sp>
        <p:sp>
          <p:nvSpPr>
            <p:cNvPr id="53" name="Rectangle 13"/>
            <p:cNvSpPr>
              <a:spLocks noChangeArrowheads="1"/>
            </p:cNvSpPr>
            <p:nvPr/>
          </p:nvSpPr>
          <p:spPr bwMode="auto">
            <a:xfrm>
              <a:off x="1056" y="2640"/>
              <a:ext cx="624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P2</a:t>
              </a:r>
            </a:p>
          </p:txBody>
        </p:sp>
        <p:sp>
          <p:nvSpPr>
            <p:cNvPr id="54" name="Rectangle 14"/>
            <p:cNvSpPr>
              <a:spLocks noChangeArrowheads="1"/>
            </p:cNvSpPr>
            <p:nvPr/>
          </p:nvSpPr>
          <p:spPr bwMode="auto">
            <a:xfrm>
              <a:off x="1056" y="2832"/>
              <a:ext cx="624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P1</a:t>
              </a:r>
            </a:p>
          </p:txBody>
        </p:sp>
        <p:sp>
          <p:nvSpPr>
            <p:cNvPr id="55" name="Rectangle 15"/>
            <p:cNvSpPr>
              <a:spLocks noChangeArrowheads="1"/>
            </p:cNvSpPr>
            <p:nvPr/>
          </p:nvSpPr>
          <p:spPr bwMode="auto">
            <a:xfrm>
              <a:off x="1056" y="3024"/>
              <a:ext cx="624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P3</a:t>
              </a:r>
            </a:p>
          </p:txBody>
        </p:sp>
        <p:sp>
          <p:nvSpPr>
            <p:cNvPr id="56" name="Rectangle 16"/>
            <p:cNvSpPr>
              <a:spLocks noChangeArrowheads="1"/>
            </p:cNvSpPr>
            <p:nvPr/>
          </p:nvSpPr>
          <p:spPr bwMode="auto">
            <a:xfrm>
              <a:off x="624" y="3216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300</a:t>
              </a:r>
            </a:p>
          </p:txBody>
        </p:sp>
        <p:sp>
          <p:nvSpPr>
            <p:cNvPr id="57" name="Rectangle 17"/>
            <p:cNvSpPr>
              <a:spLocks noChangeArrowheads="1"/>
            </p:cNvSpPr>
            <p:nvPr/>
          </p:nvSpPr>
          <p:spPr bwMode="auto">
            <a:xfrm>
              <a:off x="624" y="3408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300</a:t>
              </a:r>
            </a:p>
          </p:txBody>
        </p:sp>
        <p:sp>
          <p:nvSpPr>
            <p:cNvPr id="58" name="Rectangle 18"/>
            <p:cNvSpPr>
              <a:spLocks noChangeArrowheads="1"/>
            </p:cNvSpPr>
            <p:nvPr/>
          </p:nvSpPr>
          <p:spPr bwMode="auto">
            <a:xfrm>
              <a:off x="1056" y="3216"/>
              <a:ext cx="624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P3</a:t>
              </a:r>
            </a:p>
          </p:txBody>
        </p:sp>
        <p:sp>
          <p:nvSpPr>
            <p:cNvPr id="59" name="Rectangle 19"/>
            <p:cNvSpPr>
              <a:spLocks noChangeArrowheads="1"/>
            </p:cNvSpPr>
            <p:nvPr/>
          </p:nvSpPr>
          <p:spPr bwMode="auto">
            <a:xfrm>
              <a:off x="1056" y="3408"/>
              <a:ext cx="624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P4</a:t>
              </a:r>
            </a:p>
          </p:txBody>
        </p:sp>
      </p:grpSp>
      <p:grpSp>
        <p:nvGrpSpPr>
          <p:cNvPr id="60" name="Group 20"/>
          <p:cNvGrpSpPr>
            <a:grpSpLocks/>
          </p:cNvGrpSpPr>
          <p:nvPr/>
        </p:nvGrpSpPr>
        <p:grpSpPr bwMode="auto">
          <a:xfrm>
            <a:off x="5257800" y="3353718"/>
            <a:ext cx="2286000" cy="2057400"/>
            <a:chOff x="3312" y="1920"/>
            <a:chExt cx="1440" cy="1296"/>
          </a:xfrm>
        </p:grpSpPr>
        <p:sp>
          <p:nvSpPr>
            <p:cNvPr id="61" name="Rectangle 21"/>
            <p:cNvSpPr>
              <a:spLocks noChangeArrowheads="1"/>
            </p:cNvSpPr>
            <p:nvPr/>
          </p:nvSpPr>
          <p:spPr bwMode="auto">
            <a:xfrm>
              <a:off x="3936" y="2256"/>
              <a:ext cx="816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과목</a:t>
              </a:r>
            </a:p>
          </p:txBody>
        </p:sp>
        <p:sp>
          <p:nvSpPr>
            <p:cNvPr id="62" name="Rectangle 22"/>
            <p:cNvSpPr>
              <a:spLocks noChangeArrowheads="1"/>
            </p:cNvSpPr>
            <p:nvPr/>
          </p:nvSpPr>
          <p:spPr bwMode="auto">
            <a:xfrm>
              <a:off x="3936" y="2448"/>
              <a:ext cx="816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프로그래밍</a:t>
              </a:r>
            </a:p>
          </p:txBody>
        </p:sp>
        <p:sp>
          <p:nvSpPr>
            <p:cNvPr id="63" name="Rectangle 23"/>
            <p:cNvSpPr>
              <a:spLocks noChangeArrowheads="1"/>
            </p:cNvSpPr>
            <p:nvPr/>
          </p:nvSpPr>
          <p:spPr bwMode="auto">
            <a:xfrm>
              <a:off x="3936" y="2640"/>
              <a:ext cx="816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자료구조</a:t>
              </a:r>
            </a:p>
          </p:txBody>
        </p:sp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3936" y="2832"/>
              <a:ext cx="816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자료구조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3936" y="3024"/>
              <a:ext cx="816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프로그래밍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3312" y="2256"/>
              <a:ext cx="624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교수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3312" y="2448"/>
              <a:ext cx="624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P1</a:t>
              </a:r>
            </a:p>
          </p:txBody>
        </p:sp>
        <p:sp>
          <p:nvSpPr>
            <p:cNvPr id="68" name="Rectangle 28"/>
            <p:cNvSpPr>
              <a:spLocks noChangeArrowheads="1"/>
            </p:cNvSpPr>
            <p:nvPr/>
          </p:nvSpPr>
          <p:spPr bwMode="auto">
            <a:xfrm>
              <a:off x="3312" y="2640"/>
              <a:ext cx="624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P2</a:t>
              </a:r>
            </a:p>
          </p:txBody>
        </p:sp>
        <p:sp>
          <p:nvSpPr>
            <p:cNvPr id="69" name="Rectangle 29"/>
            <p:cNvSpPr>
              <a:spLocks noChangeArrowheads="1"/>
            </p:cNvSpPr>
            <p:nvPr/>
          </p:nvSpPr>
          <p:spPr bwMode="auto">
            <a:xfrm>
              <a:off x="3312" y="2832"/>
              <a:ext cx="624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P3</a:t>
              </a:r>
            </a:p>
          </p:txBody>
        </p:sp>
        <p:sp>
          <p:nvSpPr>
            <p:cNvPr id="70" name="Rectangle 30"/>
            <p:cNvSpPr>
              <a:spLocks noChangeArrowheads="1"/>
            </p:cNvSpPr>
            <p:nvPr/>
          </p:nvSpPr>
          <p:spPr bwMode="auto">
            <a:xfrm>
              <a:off x="3312" y="3024"/>
              <a:ext cx="624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P4</a:t>
              </a:r>
            </a:p>
          </p:txBody>
        </p:sp>
        <p:sp>
          <p:nvSpPr>
            <p:cNvPr id="71" name="Text Box 31"/>
            <p:cNvSpPr txBox="1">
              <a:spLocks noChangeArrowheads="1"/>
            </p:cNvSpPr>
            <p:nvPr/>
          </p:nvSpPr>
          <p:spPr bwMode="auto">
            <a:xfrm>
              <a:off x="3346" y="1920"/>
              <a:ext cx="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과목교수</a:t>
              </a:r>
            </a:p>
          </p:txBody>
        </p:sp>
      </p:grpSp>
      <p:grpSp>
        <p:nvGrpSpPr>
          <p:cNvPr id="72" name="Group 32"/>
          <p:cNvGrpSpPr>
            <a:grpSpLocks/>
          </p:cNvGrpSpPr>
          <p:nvPr/>
        </p:nvGrpSpPr>
        <p:grpSpPr bwMode="auto">
          <a:xfrm>
            <a:off x="1143000" y="1905918"/>
            <a:ext cx="6165850" cy="838200"/>
            <a:chOff x="720" y="1008"/>
            <a:chExt cx="3884" cy="528"/>
          </a:xfrm>
        </p:grpSpPr>
        <p:sp>
          <p:nvSpPr>
            <p:cNvPr id="73" name="Rectangle 33"/>
            <p:cNvSpPr>
              <a:spLocks noChangeArrowheads="1"/>
            </p:cNvSpPr>
            <p:nvPr/>
          </p:nvSpPr>
          <p:spPr bwMode="auto">
            <a:xfrm>
              <a:off x="720" y="1008"/>
              <a:ext cx="1543" cy="52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4" name="Rectangle 34"/>
            <p:cNvSpPr>
              <a:spLocks noChangeArrowheads="1"/>
            </p:cNvSpPr>
            <p:nvPr/>
          </p:nvSpPr>
          <p:spPr bwMode="auto">
            <a:xfrm>
              <a:off x="1548" y="1141"/>
              <a:ext cx="526" cy="22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</a:rPr>
                <a:t>교수</a:t>
              </a:r>
            </a:p>
          </p:txBody>
        </p:sp>
        <p:sp>
          <p:nvSpPr>
            <p:cNvPr id="75" name="Rectangle 35"/>
            <p:cNvSpPr>
              <a:spLocks noChangeArrowheads="1"/>
            </p:cNvSpPr>
            <p:nvPr/>
          </p:nvSpPr>
          <p:spPr bwMode="auto">
            <a:xfrm>
              <a:off x="4079" y="1129"/>
              <a:ext cx="525" cy="22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</a:rPr>
                <a:t>과목</a:t>
              </a:r>
            </a:p>
          </p:txBody>
        </p:sp>
        <p:sp>
          <p:nvSpPr>
            <p:cNvPr id="76" name="Rectangle 36"/>
            <p:cNvSpPr>
              <a:spLocks noChangeArrowheads="1"/>
            </p:cNvSpPr>
            <p:nvPr/>
          </p:nvSpPr>
          <p:spPr bwMode="auto">
            <a:xfrm>
              <a:off x="908" y="1141"/>
              <a:ext cx="525" cy="22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</a:rPr>
                <a:t>학번</a:t>
              </a:r>
            </a:p>
          </p:txBody>
        </p:sp>
        <p:sp>
          <p:nvSpPr>
            <p:cNvPr id="77" name="Rectangle 37"/>
            <p:cNvSpPr>
              <a:spLocks noChangeArrowheads="1"/>
            </p:cNvSpPr>
            <p:nvPr/>
          </p:nvSpPr>
          <p:spPr bwMode="auto">
            <a:xfrm>
              <a:off x="2902" y="1141"/>
              <a:ext cx="570" cy="22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</a:rPr>
                <a:t>교수</a:t>
              </a:r>
            </a:p>
          </p:txBody>
        </p:sp>
        <p:sp>
          <p:nvSpPr>
            <p:cNvPr id="78" name="Line 38"/>
            <p:cNvSpPr>
              <a:spLocks noChangeShapeType="1"/>
            </p:cNvSpPr>
            <p:nvPr/>
          </p:nvSpPr>
          <p:spPr bwMode="auto">
            <a:xfrm>
              <a:off x="3408" y="1248"/>
              <a:ext cx="6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51638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985B3-AF4F-4425-95D9-DC6E1C700F92}" type="slidenum">
              <a:rPr lang="en-US" altLang="ko-KR" smtClean="0"/>
              <a:pPr>
                <a:defRPr/>
              </a:pPr>
              <a:t>52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함수종속</a:t>
            </a:r>
            <a:r>
              <a:rPr lang="ko-KR" altLang="en-US" dirty="0"/>
              <a:t> 좀더 보기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85800" y="1412875"/>
            <a:ext cx="7772400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예 </a:t>
            </a:r>
            <a:r>
              <a:rPr kumimoji="1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</a:t>
            </a:r>
            <a:r>
              <a:rPr kumimoji="1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개체집합에 대한 제약조건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+mn-cs"/>
              </a:rPr>
              <a:t>“</a:t>
            </a: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시간제</a:t>
            </a:r>
            <a:r>
              <a:rPr kumimoji="1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_</a:t>
            </a: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직원</a:t>
            </a: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+mn-cs"/>
              </a:rPr>
              <a:t>”</a:t>
            </a: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릴레이션이 다음과 같다고 하자</a:t>
            </a:r>
            <a:r>
              <a:rPr kumimoji="1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.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시간제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_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직원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</a:t>
            </a:r>
            <a:r>
              <a:rPr kumimoji="1" lang="en-US" altLang="ko-KR" sz="2000" b="0" i="0" u="sng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ssn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 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이름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 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주차면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 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등급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 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시간당임금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 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근무시간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)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  <a:sym typeface="Wingdings" panose="05000000000000000000" pitchFamily="2" charset="2"/>
              </a:rPr>
              <a:t>표기법</a:t>
            </a:r>
            <a:r>
              <a:rPr kumimoji="1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 </a:t>
            </a: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이 릴레이션의 스키마를 애트리뷰트 대표문자의 리스트로 표현</a:t>
            </a:r>
            <a:r>
              <a:rPr kumimoji="1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</a:t>
            </a:r>
            <a:r>
              <a:rPr kumimoji="1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SNLRWH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실제로는 애트리뷰트의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집합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{S,N,L,R,W,H}.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릴레이션의 이름으로 전체 애트리뷰트를 대신 표현하기도 할 것이다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.  (e.g., SNLRWH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대신 시간제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_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직원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)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시간제</a:t>
            </a:r>
            <a:r>
              <a:rPr kumimoji="1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_</a:t>
            </a: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직원의 일부 함수 종속</a:t>
            </a:r>
            <a:r>
              <a:rPr kumimoji="1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ssn 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이 키이다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 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S        SNLRWH 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등급이 시간당임금을 결정한다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  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R      W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Tx/>
              <a:buChar char="–"/>
              <a:tabLst/>
              <a:defRPr/>
            </a:pPr>
            <a:endParaRPr kumimoji="1" lang="ko-KR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4148138" y="5502275"/>
            <a:ext cx="457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6040438" y="5876925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90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985B3-AF4F-4425-95D9-DC6E1C700F92}" type="slidenum">
              <a:rPr lang="en-US" altLang="ko-KR" smtClean="0"/>
              <a:pPr>
                <a:defRPr/>
              </a:pPr>
              <a:t>53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함수종속</a:t>
            </a:r>
            <a:r>
              <a:rPr lang="ko-KR" altLang="en-US" dirty="0"/>
              <a:t> 좀더 보기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39750" y="1323628"/>
            <a:ext cx="3810000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예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계속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R     W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에 따른 문제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Tx/>
              <a:buChar char="–"/>
              <a:tabLst/>
              <a:defRPr/>
            </a:pP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갱신 이상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SNLRWH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의 첫 투플에서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W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를 변경할 수 있는지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?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Tx/>
              <a:buChar char="–"/>
              <a:tabLst/>
              <a:defRPr/>
            </a:pP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삽입 이상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 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등급에 따른 시간당 임금은 모른 채 직원을 삽입한다면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?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Tx/>
              <a:buChar char="–"/>
              <a:tabLst/>
              <a:defRPr/>
            </a:pP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삭제 이상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등급이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5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인 직원들을 모두 삭제해 버리면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 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등급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5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의 시간당임금 정보도 잃는다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!  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Tx/>
              <a:buChar char="–"/>
              <a:tabLst/>
              <a:defRPr/>
            </a:pPr>
            <a:endParaRPr kumimoji="1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4" name="Line 4"/>
          <p:cNvSpPr>
            <a:spLocks noChangeShapeType="1"/>
          </p:cNvSpPr>
          <p:nvPr/>
        </p:nvSpPr>
        <p:spPr bwMode="auto">
          <a:xfrm>
            <a:off x="1187450" y="1899891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15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2966074"/>
              </p:ext>
            </p:extLst>
          </p:nvPr>
        </p:nvGraphicFramePr>
        <p:xfrm>
          <a:off x="4514850" y="980728"/>
          <a:ext cx="4233863" cy="221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Document" r:id="rId3" imgW="5049720" imgH="2639880" progId="Word.Document.8">
                  <p:embed/>
                </p:oleObj>
              </mc:Choice>
              <mc:Fallback>
                <p:oleObj name="Document" r:id="rId3" imgW="5049720" imgH="2639880" progId="Word.Document.8">
                  <p:embed/>
                  <p:pic>
                    <p:nvPicPr>
                      <p:cNvPr id="405509" name="Object 5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980728"/>
                        <a:ext cx="4233863" cy="221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6848003"/>
              </p:ext>
            </p:extLst>
          </p:nvPr>
        </p:nvGraphicFramePr>
        <p:xfrm>
          <a:off x="4522788" y="3141316"/>
          <a:ext cx="3649662" cy="221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Document" r:id="rId5" imgW="4352760" imgH="2639880" progId="Word.Document.8">
                  <p:embed/>
                </p:oleObj>
              </mc:Choice>
              <mc:Fallback>
                <p:oleObj name="Document" r:id="rId5" imgW="4352760" imgH="2639880" progId="Word.Document.8">
                  <p:embed/>
                  <p:pic>
                    <p:nvPicPr>
                      <p:cNvPr id="405510" name="Object 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2788" y="3141316"/>
                        <a:ext cx="3649662" cy="221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1135464"/>
              </p:ext>
            </p:extLst>
          </p:nvPr>
        </p:nvGraphicFramePr>
        <p:xfrm>
          <a:off x="8196263" y="4995516"/>
          <a:ext cx="912812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Document" r:id="rId7" imgW="1087200" imgH="1415880" progId="Word.Document.8">
                  <p:embed/>
                </p:oleObj>
              </mc:Choice>
              <mc:Fallback>
                <p:oleObj name="Document" r:id="rId7" imgW="1087200" imgH="1415880" progId="Word.Document.8">
                  <p:embed/>
                  <p:pic>
                    <p:nvPicPr>
                      <p:cNvPr id="405511" name="Object 7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6263" y="4995516"/>
                        <a:ext cx="912812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4572000" y="5139978"/>
            <a:ext cx="152876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latinLnBrk="0" hangingPunct="0"/>
            <a:r>
              <a:rPr lang="ko-KR" altLang="en-US" b="1" smtClean="0">
                <a:solidFill>
                  <a:srgbClr val="000000"/>
                </a:solidFill>
                <a:latin typeface="Book Antiqua" panose="02040602050305030304" pitchFamily="18" charset="0"/>
                <a:ea typeface="굴림" panose="020B0600000101010101" pitchFamily="50" charset="-127"/>
              </a:rPr>
              <a:t>시간제</a:t>
            </a:r>
            <a:r>
              <a:rPr lang="en-US" altLang="ko-KR" b="1" smtClean="0">
                <a:solidFill>
                  <a:srgbClr val="000000"/>
                </a:solidFill>
                <a:latin typeface="Book Antiqua" panose="02040602050305030304" pitchFamily="18" charset="0"/>
                <a:ea typeface="굴림" panose="020B0600000101010101" pitchFamily="50" charset="-127"/>
              </a:rPr>
              <a:t>_</a:t>
            </a:r>
            <a:r>
              <a:rPr lang="ko-KR" altLang="en-US" b="1" smtClean="0">
                <a:solidFill>
                  <a:srgbClr val="000000"/>
                </a:solidFill>
                <a:latin typeface="Book Antiqua" panose="02040602050305030304" pitchFamily="18" charset="0"/>
                <a:ea typeface="굴림" panose="020B0600000101010101" pitchFamily="50" charset="-127"/>
              </a:rPr>
              <a:t>직원</a:t>
            </a:r>
            <a:r>
              <a:rPr lang="en-US" altLang="ko-KR" b="1" smtClean="0">
                <a:solidFill>
                  <a:srgbClr val="000000"/>
                </a:solidFill>
                <a:latin typeface="Book Antiqua" panose="0204060205030503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7451725" y="5644803"/>
            <a:ext cx="62865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latinLnBrk="0" hangingPunct="0"/>
            <a:r>
              <a:rPr lang="ko-KR" altLang="en-US" b="1" smtClean="0">
                <a:solidFill>
                  <a:srgbClr val="000000"/>
                </a:solidFill>
                <a:latin typeface="Book Antiqua" panose="02040602050305030304" pitchFamily="18" charset="0"/>
                <a:ea typeface="굴림" panose="020B0600000101010101" pitchFamily="50" charset="-127"/>
              </a:rPr>
              <a:t>임금</a:t>
            </a:r>
          </a:p>
        </p:txBody>
      </p:sp>
    </p:spTree>
    <p:extLst>
      <p:ext uri="{BB962C8B-B14F-4D97-AF65-F5344CB8AC3E}">
        <p14:creationId xmlns:p14="http://schemas.microsoft.com/office/powerpoint/2010/main" val="32839335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985B3-AF4F-4425-95D9-DC6E1C700F92}" type="slidenum">
              <a:rPr lang="en-US" altLang="ko-KR" smtClean="0"/>
              <a:pPr>
                <a:defRPr/>
              </a:pPr>
              <a:t>54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함수종속</a:t>
            </a:r>
            <a:r>
              <a:rPr lang="ko-KR" altLang="en-US" dirty="0"/>
              <a:t> 좀더 보기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68" name="Rectangle 3"/>
          <p:cNvSpPr txBox="1">
            <a:spLocks noChangeArrowheads="1"/>
          </p:cNvSpPr>
          <p:nvPr/>
        </p:nvSpPr>
        <p:spPr bwMode="auto">
          <a:xfrm>
            <a:off x="323850" y="1268760"/>
            <a:ext cx="3810000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ER </a:t>
            </a: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다이어그램 정제</a:t>
            </a:r>
          </a:p>
          <a:p>
            <a:pPr marL="742950" marR="0" lvl="1" indent="-28575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  <a:sym typeface="Wingdings" panose="05000000000000000000" pitchFamily="2" charset="2"/>
              </a:rPr>
              <a:t>옆의 그림을 변환하면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  <a:sym typeface="Wingdings" panose="05000000000000000000" pitchFamily="2" charset="2"/>
              </a:rPr>
              <a:t>: </a:t>
            </a:r>
            <a:b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  <a:sym typeface="Wingdings" panose="05000000000000000000" pitchFamily="2" charset="2"/>
              </a:rPr>
            </a:b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  <a:sym typeface="Wingdings" panose="05000000000000000000" pitchFamily="2" charset="2"/>
              </a:rPr>
              <a:t>직원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(S,N,L,D,S) </a:t>
            </a:r>
            <a:b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</a:b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부서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(D,M,B) </a:t>
            </a:r>
          </a:p>
          <a:p>
            <a:pPr marL="1143000" marR="0" lvl="2" indent="-2286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주차면을 직원에 연결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.</a:t>
            </a:r>
          </a:p>
          <a:p>
            <a:pPr marL="742950" marR="0" lvl="1" indent="-28575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한 부서의 직원들은 모두 같은 주차면을 사용한다면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  D       L</a:t>
            </a:r>
          </a:p>
          <a:p>
            <a:pPr marL="742950" marR="0" lvl="1" indent="-28575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중복성을 교정하면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</a:t>
            </a:r>
            <a:b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</a:b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직원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2(S,N,D,S)</a:t>
            </a:r>
            <a:b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</a:b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부서별주차면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(D,L)</a:t>
            </a:r>
          </a:p>
          <a:p>
            <a:pPr marL="742950" marR="0" lvl="1" indent="-28575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더 정제 가능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</a:t>
            </a:r>
            <a:b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</a:b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직원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2(S,N,D,S) </a:t>
            </a:r>
            <a:b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</a:b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부서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2(D,M,B,L) </a:t>
            </a: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9" name="Freeform 4"/>
          <p:cNvSpPr>
            <a:spLocks/>
          </p:cNvSpPr>
          <p:nvPr/>
        </p:nvSpPr>
        <p:spPr bwMode="auto">
          <a:xfrm>
            <a:off x="4756150" y="1843435"/>
            <a:ext cx="714375" cy="422275"/>
          </a:xfrm>
          <a:custGeom>
            <a:avLst/>
            <a:gdLst>
              <a:gd name="T0" fmla="*/ 449 w 450"/>
              <a:gd name="T1" fmla="*/ 120 h 266"/>
              <a:gd name="T2" fmla="*/ 442 w 450"/>
              <a:gd name="T3" fmla="*/ 97 h 266"/>
              <a:gd name="T4" fmla="*/ 428 w 450"/>
              <a:gd name="T5" fmla="*/ 76 h 266"/>
              <a:gd name="T6" fmla="*/ 409 w 450"/>
              <a:gd name="T7" fmla="*/ 56 h 266"/>
              <a:gd name="T8" fmla="*/ 383 w 450"/>
              <a:gd name="T9" fmla="*/ 39 h 266"/>
              <a:gd name="T10" fmla="*/ 353 w 450"/>
              <a:gd name="T11" fmla="*/ 23 h 266"/>
              <a:gd name="T12" fmla="*/ 319 w 450"/>
              <a:gd name="T13" fmla="*/ 13 h 266"/>
              <a:gd name="T14" fmla="*/ 282 w 450"/>
              <a:gd name="T15" fmla="*/ 3 h 266"/>
              <a:gd name="T16" fmla="*/ 243 w 450"/>
              <a:gd name="T17" fmla="*/ 0 h 266"/>
              <a:gd name="T18" fmla="*/ 205 w 450"/>
              <a:gd name="T19" fmla="*/ 0 h 266"/>
              <a:gd name="T20" fmla="*/ 166 w 450"/>
              <a:gd name="T21" fmla="*/ 3 h 266"/>
              <a:gd name="T22" fmla="*/ 129 w 450"/>
              <a:gd name="T23" fmla="*/ 13 h 266"/>
              <a:gd name="T24" fmla="*/ 95 w 450"/>
              <a:gd name="T25" fmla="*/ 23 h 266"/>
              <a:gd name="T26" fmla="*/ 65 w 450"/>
              <a:gd name="T27" fmla="*/ 39 h 266"/>
              <a:gd name="T28" fmla="*/ 39 w 450"/>
              <a:gd name="T29" fmla="*/ 56 h 266"/>
              <a:gd name="T30" fmla="*/ 20 w 450"/>
              <a:gd name="T31" fmla="*/ 76 h 266"/>
              <a:gd name="T32" fmla="*/ 6 w 450"/>
              <a:gd name="T33" fmla="*/ 97 h 266"/>
              <a:gd name="T34" fmla="*/ 0 w 450"/>
              <a:gd name="T35" fmla="*/ 120 h 266"/>
              <a:gd name="T36" fmla="*/ 0 w 450"/>
              <a:gd name="T37" fmla="*/ 142 h 266"/>
              <a:gd name="T38" fmla="*/ 6 w 450"/>
              <a:gd name="T39" fmla="*/ 166 h 266"/>
              <a:gd name="T40" fmla="*/ 20 w 450"/>
              <a:gd name="T41" fmla="*/ 187 h 266"/>
              <a:gd name="T42" fmla="*/ 39 w 450"/>
              <a:gd name="T43" fmla="*/ 208 h 266"/>
              <a:gd name="T44" fmla="*/ 65 w 450"/>
              <a:gd name="T45" fmla="*/ 225 h 266"/>
              <a:gd name="T46" fmla="*/ 95 w 450"/>
              <a:gd name="T47" fmla="*/ 240 h 266"/>
              <a:gd name="T48" fmla="*/ 129 w 450"/>
              <a:gd name="T49" fmla="*/ 251 h 266"/>
              <a:gd name="T50" fmla="*/ 166 w 450"/>
              <a:gd name="T51" fmla="*/ 259 h 266"/>
              <a:gd name="T52" fmla="*/ 205 w 450"/>
              <a:gd name="T53" fmla="*/ 263 h 266"/>
              <a:gd name="T54" fmla="*/ 243 w 450"/>
              <a:gd name="T55" fmla="*/ 263 h 266"/>
              <a:gd name="T56" fmla="*/ 282 w 450"/>
              <a:gd name="T57" fmla="*/ 259 h 266"/>
              <a:gd name="T58" fmla="*/ 319 w 450"/>
              <a:gd name="T59" fmla="*/ 251 h 266"/>
              <a:gd name="T60" fmla="*/ 353 w 450"/>
              <a:gd name="T61" fmla="*/ 240 h 266"/>
              <a:gd name="T62" fmla="*/ 383 w 450"/>
              <a:gd name="T63" fmla="*/ 225 h 266"/>
              <a:gd name="T64" fmla="*/ 409 w 450"/>
              <a:gd name="T65" fmla="*/ 208 h 266"/>
              <a:gd name="T66" fmla="*/ 428 w 450"/>
              <a:gd name="T67" fmla="*/ 187 h 266"/>
              <a:gd name="T68" fmla="*/ 442 w 450"/>
              <a:gd name="T69" fmla="*/ 166 h 266"/>
              <a:gd name="T70" fmla="*/ 449 w 450"/>
              <a:gd name="T71" fmla="*/ 142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50" h="266">
                <a:moveTo>
                  <a:pt x="449" y="132"/>
                </a:moveTo>
                <a:lnTo>
                  <a:pt x="449" y="120"/>
                </a:lnTo>
                <a:lnTo>
                  <a:pt x="445" y="108"/>
                </a:lnTo>
                <a:lnTo>
                  <a:pt x="442" y="97"/>
                </a:lnTo>
                <a:lnTo>
                  <a:pt x="436" y="86"/>
                </a:lnTo>
                <a:lnTo>
                  <a:pt x="428" y="76"/>
                </a:lnTo>
                <a:lnTo>
                  <a:pt x="418" y="65"/>
                </a:lnTo>
                <a:lnTo>
                  <a:pt x="409" y="56"/>
                </a:lnTo>
                <a:lnTo>
                  <a:pt x="396" y="47"/>
                </a:lnTo>
                <a:lnTo>
                  <a:pt x="383" y="39"/>
                </a:lnTo>
                <a:lnTo>
                  <a:pt x="368" y="31"/>
                </a:lnTo>
                <a:lnTo>
                  <a:pt x="353" y="23"/>
                </a:lnTo>
                <a:lnTo>
                  <a:pt x="337" y="17"/>
                </a:lnTo>
                <a:lnTo>
                  <a:pt x="319" y="13"/>
                </a:lnTo>
                <a:lnTo>
                  <a:pt x="300" y="7"/>
                </a:lnTo>
                <a:lnTo>
                  <a:pt x="282" y="3"/>
                </a:lnTo>
                <a:lnTo>
                  <a:pt x="263" y="2"/>
                </a:lnTo>
                <a:lnTo>
                  <a:pt x="243" y="0"/>
                </a:lnTo>
                <a:lnTo>
                  <a:pt x="223" y="0"/>
                </a:lnTo>
                <a:lnTo>
                  <a:pt x="205" y="0"/>
                </a:lnTo>
                <a:lnTo>
                  <a:pt x="185" y="2"/>
                </a:lnTo>
                <a:lnTo>
                  <a:pt x="166" y="3"/>
                </a:lnTo>
                <a:lnTo>
                  <a:pt x="148" y="7"/>
                </a:lnTo>
                <a:lnTo>
                  <a:pt x="129" y="13"/>
                </a:lnTo>
                <a:lnTo>
                  <a:pt x="111" y="17"/>
                </a:lnTo>
                <a:lnTo>
                  <a:pt x="95" y="23"/>
                </a:lnTo>
                <a:lnTo>
                  <a:pt x="80" y="31"/>
                </a:lnTo>
                <a:lnTo>
                  <a:pt x="65" y="39"/>
                </a:lnTo>
                <a:lnTo>
                  <a:pt x="52" y="47"/>
                </a:lnTo>
                <a:lnTo>
                  <a:pt x="39" y="56"/>
                </a:lnTo>
                <a:lnTo>
                  <a:pt x="30" y="65"/>
                </a:lnTo>
                <a:lnTo>
                  <a:pt x="20" y="76"/>
                </a:lnTo>
                <a:lnTo>
                  <a:pt x="12" y="86"/>
                </a:lnTo>
                <a:lnTo>
                  <a:pt x="6" y="97"/>
                </a:lnTo>
                <a:lnTo>
                  <a:pt x="3" y="108"/>
                </a:lnTo>
                <a:lnTo>
                  <a:pt x="0" y="120"/>
                </a:lnTo>
                <a:lnTo>
                  <a:pt x="0" y="132"/>
                </a:lnTo>
                <a:lnTo>
                  <a:pt x="0" y="142"/>
                </a:lnTo>
                <a:lnTo>
                  <a:pt x="3" y="154"/>
                </a:lnTo>
                <a:lnTo>
                  <a:pt x="6" y="166"/>
                </a:lnTo>
                <a:lnTo>
                  <a:pt x="12" y="177"/>
                </a:lnTo>
                <a:lnTo>
                  <a:pt x="20" y="187"/>
                </a:lnTo>
                <a:lnTo>
                  <a:pt x="30" y="198"/>
                </a:lnTo>
                <a:lnTo>
                  <a:pt x="39" y="208"/>
                </a:lnTo>
                <a:lnTo>
                  <a:pt x="52" y="217"/>
                </a:lnTo>
                <a:lnTo>
                  <a:pt x="65" y="225"/>
                </a:lnTo>
                <a:lnTo>
                  <a:pt x="80" y="233"/>
                </a:lnTo>
                <a:lnTo>
                  <a:pt x="95" y="240"/>
                </a:lnTo>
                <a:lnTo>
                  <a:pt x="111" y="246"/>
                </a:lnTo>
                <a:lnTo>
                  <a:pt x="129" y="251"/>
                </a:lnTo>
                <a:lnTo>
                  <a:pt x="148" y="255"/>
                </a:lnTo>
                <a:lnTo>
                  <a:pt x="166" y="259"/>
                </a:lnTo>
                <a:lnTo>
                  <a:pt x="185" y="262"/>
                </a:lnTo>
                <a:lnTo>
                  <a:pt x="205" y="263"/>
                </a:lnTo>
                <a:lnTo>
                  <a:pt x="223" y="265"/>
                </a:lnTo>
                <a:lnTo>
                  <a:pt x="243" y="263"/>
                </a:lnTo>
                <a:lnTo>
                  <a:pt x="263" y="262"/>
                </a:lnTo>
                <a:lnTo>
                  <a:pt x="282" y="259"/>
                </a:lnTo>
                <a:lnTo>
                  <a:pt x="300" y="255"/>
                </a:lnTo>
                <a:lnTo>
                  <a:pt x="319" y="251"/>
                </a:lnTo>
                <a:lnTo>
                  <a:pt x="337" y="246"/>
                </a:lnTo>
                <a:lnTo>
                  <a:pt x="353" y="240"/>
                </a:lnTo>
                <a:lnTo>
                  <a:pt x="368" y="233"/>
                </a:lnTo>
                <a:lnTo>
                  <a:pt x="383" y="225"/>
                </a:lnTo>
                <a:lnTo>
                  <a:pt x="396" y="217"/>
                </a:lnTo>
                <a:lnTo>
                  <a:pt x="409" y="208"/>
                </a:lnTo>
                <a:lnTo>
                  <a:pt x="418" y="198"/>
                </a:lnTo>
                <a:lnTo>
                  <a:pt x="428" y="187"/>
                </a:lnTo>
                <a:lnTo>
                  <a:pt x="436" y="177"/>
                </a:lnTo>
                <a:lnTo>
                  <a:pt x="442" y="166"/>
                </a:lnTo>
                <a:lnTo>
                  <a:pt x="445" y="154"/>
                </a:lnTo>
                <a:lnTo>
                  <a:pt x="449" y="142"/>
                </a:lnTo>
                <a:lnTo>
                  <a:pt x="449" y="13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240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0" name="Freeform 5"/>
          <p:cNvSpPr>
            <a:spLocks/>
          </p:cNvSpPr>
          <p:nvPr/>
        </p:nvSpPr>
        <p:spPr bwMode="auto">
          <a:xfrm>
            <a:off x="6705600" y="2164110"/>
            <a:ext cx="977900" cy="422275"/>
          </a:xfrm>
          <a:custGeom>
            <a:avLst/>
            <a:gdLst>
              <a:gd name="T0" fmla="*/ 448 w 451"/>
              <a:gd name="T1" fmla="*/ 120 h 266"/>
              <a:gd name="T2" fmla="*/ 441 w 451"/>
              <a:gd name="T3" fmla="*/ 98 h 266"/>
              <a:gd name="T4" fmla="*/ 429 w 451"/>
              <a:gd name="T5" fmla="*/ 76 h 266"/>
              <a:gd name="T6" fmla="*/ 409 w 451"/>
              <a:gd name="T7" fmla="*/ 56 h 266"/>
              <a:gd name="T8" fmla="*/ 383 w 451"/>
              <a:gd name="T9" fmla="*/ 39 h 266"/>
              <a:gd name="T10" fmla="*/ 353 w 451"/>
              <a:gd name="T11" fmla="*/ 24 h 266"/>
              <a:gd name="T12" fmla="*/ 319 w 451"/>
              <a:gd name="T13" fmla="*/ 13 h 266"/>
              <a:gd name="T14" fmla="*/ 283 w 451"/>
              <a:gd name="T15" fmla="*/ 5 h 266"/>
              <a:gd name="T16" fmla="*/ 243 w 451"/>
              <a:gd name="T17" fmla="*/ 0 h 266"/>
              <a:gd name="T18" fmla="*/ 205 w 451"/>
              <a:gd name="T19" fmla="*/ 0 h 266"/>
              <a:gd name="T20" fmla="*/ 166 w 451"/>
              <a:gd name="T21" fmla="*/ 5 h 266"/>
              <a:gd name="T22" fmla="*/ 129 w 451"/>
              <a:gd name="T23" fmla="*/ 13 h 266"/>
              <a:gd name="T24" fmla="*/ 95 w 451"/>
              <a:gd name="T25" fmla="*/ 24 h 266"/>
              <a:gd name="T26" fmla="*/ 66 w 451"/>
              <a:gd name="T27" fmla="*/ 39 h 266"/>
              <a:gd name="T28" fmla="*/ 40 w 451"/>
              <a:gd name="T29" fmla="*/ 56 h 266"/>
              <a:gd name="T30" fmla="*/ 20 w 451"/>
              <a:gd name="T31" fmla="*/ 76 h 266"/>
              <a:gd name="T32" fmla="*/ 6 w 451"/>
              <a:gd name="T33" fmla="*/ 98 h 266"/>
              <a:gd name="T34" fmla="*/ 1 w 451"/>
              <a:gd name="T35" fmla="*/ 120 h 266"/>
              <a:gd name="T36" fmla="*/ 1 w 451"/>
              <a:gd name="T37" fmla="*/ 144 h 266"/>
              <a:gd name="T38" fmla="*/ 6 w 451"/>
              <a:gd name="T39" fmla="*/ 166 h 266"/>
              <a:gd name="T40" fmla="*/ 20 w 451"/>
              <a:gd name="T41" fmla="*/ 188 h 266"/>
              <a:gd name="T42" fmla="*/ 40 w 451"/>
              <a:gd name="T43" fmla="*/ 208 h 266"/>
              <a:gd name="T44" fmla="*/ 66 w 451"/>
              <a:gd name="T45" fmla="*/ 225 h 266"/>
              <a:gd name="T46" fmla="*/ 95 w 451"/>
              <a:gd name="T47" fmla="*/ 240 h 266"/>
              <a:gd name="T48" fmla="*/ 129 w 451"/>
              <a:gd name="T49" fmla="*/ 251 h 266"/>
              <a:gd name="T50" fmla="*/ 166 w 451"/>
              <a:gd name="T51" fmla="*/ 259 h 266"/>
              <a:gd name="T52" fmla="*/ 205 w 451"/>
              <a:gd name="T53" fmla="*/ 265 h 266"/>
              <a:gd name="T54" fmla="*/ 243 w 451"/>
              <a:gd name="T55" fmla="*/ 265 h 266"/>
              <a:gd name="T56" fmla="*/ 283 w 451"/>
              <a:gd name="T57" fmla="*/ 259 h 266"/>
              <a:gd name="T58" fmla="*/ 319 w 451"/>
              <a:gd name="T59" fmla="*/ 251 h 266"/>
              <a:gd name="T60" fmla="*/ 353 w 451"/>
              <a:gd name="T61" fmla="*/ 240 h 266"/>
              <a:gd name="T62" fmla="*/ 383 w 451"/>
              <a:gd name="T63" fmla="*/ 225 h 266"/>
              <a:gd name="T64" fmla="*/ 409 w 451"/>
              <a:gd name="T65" fmla="*/ 208 h 266"/>
              <a:gd name="T66" fmla="*/ 429 w 451"/>
              <a:gd name="T67" fmla="*/ 188 h 266"/>
              <a:gd name="T68" fmla="*/ 441 w 451"/>
              <a:gd name="T69" fmla="*/ 166 h 266"/>
              <a:gd name="T70" fmla="*/ 448 w 451"/>
              <a:gd name="T71" fmla="*/ 144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51" h="266">
                <a:moveTo>
                  <a:pt x="450" y="132"/>
                </a:moveTo>
                <a:lnTo>
                  <a:pt x="448" y="120"/>
                </a:lnTo>
                <a:lnTo>
                  <a:pt x="446" y="108"/>
                </a:lnTo>
                <a:lnTo>
                  <a:pt x="441" y="98"/>
                </a:lnTo>
                <a:lnTo>
                  <a:pt x="436" y="87"/>
                </a:lnTo>
                <a:lnTo>
                  <a:pt x="429" y="76"/>
                </a:lnTo>
                <a:lnTo>
                  <a:pt x="419" y="65"/>
                </a:lnTo>
                <a:lnTo>
                  <a:pt x="409" y="56"/>
                </a:lnTo>
                <a:lnTo>
                  <a:pt x="396" y="47"/>
                </a:lnTo>
                <a:lnTo>
                  <a:pt x="383" y="39"/>
                </a:lnTo>
                <a:lnTo>
                  <a:pt x="369" y="31"/>
                </a:lnTo>
                <a:lnTo>
                  <a:pt x="353" y="24"/>
                </a:lnTo>
                <a:lnTo>
                  <a:pt x="336" y="17"/>
                </a:lnTo>
                <a:lnTo>
                  <a:pt x="319" y="13"/>
                </a:lnTo>
                <a:lnTo>
                  <a:pt x="301" y="7"/>
                </a:lnTo>
                <a:lnTo>
                  <a:pt x="283" y="5"/>
                </a:lnTo>
                <a:lnTo>
                  <a:pt x="263" y="2"/>
                </a:lnTo>
                <a:lnTo>
                  <a:pt x="243" y="0"/>
                </a:lnTo>
                <a:lnTo>
                  <a:pt x="225" y="0"/>
                </a:lnTo>
                <a:lnTo>
                  <a:pt x="205" y="0"/>
                </a:lnTo>
                <a:lnTo>
                  <a:pt x="185" y="2"/>
                </a:lnTo>
                <a:lnTo>
                  <a:pt x="166" y="5"/>
                </a:lnTo>
                <a:lnTo>
                  <a:pt x="148" y="7"/>
                </a:lnTo>
                <a:lnTo>
                  <a:pt x="129" y="13"/>
                </a:lnTo>
                <a:lnTo>
                  <a:pt x="111" y="17"/>
                </a:lnTo>
                <a:lnTo>
                  <a:pt x="95" y="24"/>
                </a:lnTo>
                <a:lnTo>
                  <a:pt x="80" y="31"/>
                </a:lnTo>
                <a:lnTo>
                  <a:pt x="66" y="39"/>
                </a:lnTo>
                <a:lnTo>
                  <a:pt x="52" y="47"/>
                </a:lnTo>
                <a:lnTo>
                  <a:pt x="40" y="56"/>
                </a:lnTo>
                <a:lnTo>
                  <a:pt x="30" y="65"/>
                </a:lnTo>
                <a:lnTo>
                  <a:pt x="20" y="76"/>
                </a:lnTo>
                <a:lnTo>
                  <a:pt x="13" y="87"/>
                </a:lnTo>
                <a:lnTo>
                  <a:pt x="6" y="98"/>
                </a:lnTo>
                <a:lnTo>
                  <a:pt x="3" y="108"/>
                </a:lnTo>
                <a:lnTo>
                  <a:pt x="1" y="120"/>
                </a:lnTo>
                <a:lnTo>
                  <a:pt x="0" y="132"/>
                </a:lnTo>
                <a:lnTo>
                  <a:pt x="1" y="144"/>
                </a:lnTo>
                <a:lnTo>
                  <a:pt x="3" y="156"/>
                </a:lnTo>
                <a:lnTo>
                  <a:pt x="6" y="166"/>
                </a:lnTo>
                <a:lnTo>
                  <a:pt x="13" y="177"/>
                </a:lnTo>
                <a:lnTo>
                  <a:pt x="20" y="188"/>
                </a:lnTo>
                <a:lnTo>
                  <a:pt x="30" y="198"/>
                </a:lnTo>
                <a:lnTo>
                  <a:pt x="40" y="208"/>
                </a:lnTo>
                <a:lnTo>
                  <a:pt x="52" y="217"/>
                </a:lnTo>
                <a:lnTo>
                  <a:pt x="66" y="225"/>
                </a:lnTo>
                <a:lnTo>
                  <a:pt x="80" y="233"/>
                </a:lnTo>
                <a:lnTo>
                  <a:pt x="95" y="240"/>
                </a:lnTo>
                <a:lnTo>
                  <a:pt x="111" y="246"/>
                </a:lnTo>
                <a:lnTo>
                  <a:pt x="129" y="251"/>
                </a:lnTo>
                <a:lnTo>
                  <a:pt x="148" y="257"/>
                </a:lnTo>
                <a:lnTo>
                  <a:pt x="166" y="259"/>
                </a:lnTo>
                <a:lnTo>
                  <a:pt x="185" y="262"/>
                </a:lnTo>
                <a:lnTo>
                  <a:pt x="205" y="265"/>
                </a:lnTo>
                <a:lnTo>
                  <a:pt x="225" y="265"/>
                </a:lnTo>
                <a:lnTo>
                  <a:pt x="243" y="265"/>
                </a:lnTo>
                <a:lnTo>
                  <a:pt x="263" y="262"/>
                </a:lnTo>
                <a:lnTo>
                  <a:pt x="283" y="259"/>
                </a:lnTo>
                <a:lnTo>
                  <a:pt x="301" y="257"/>
                </a:lnTo>
                <a:lnTo>
                  <a:pt x="319" y="251"/>
                </a:lnTo>
                <a:lnTo>
                  <a:pt x="336" y="246"/>
                </a:lnTo>
                <a:lnTo>
                  <a:pt x="353" y="240"/>
                </a:lnTo>
                <a:lnTo>
                  <a:pt x="369" y="233"/>
                </a:lnTo>
                <a:lnTo>
                  <a:pt x="383" y="225"/>
                </a:lnTo>
                <a:lnTo>
                  <a:pt x="396" y="217"/>
                </a:lnTo>
                <a:lnTo>
                  <a:pt x="409" y="208"/>
                </a:lnTo>
                <a:lnTo>
                  <a:pt x="419" y="198"/>
                </a:lnTo>
                <a:lnTo>
                  <a:pt x="429" y="188"/>
                </a:lnTo>
                <a:lnTo>
                  <a:pt x="436" y="177"/>
                </a:lnTo>
                <a:lnTo>
                  <a:pt x="441" y="166"/>
                </a:lnTo>
                <a:lnTo>
                  <a:pt x="446" y="156"/>
                </a:lnTo>
                <a:lnTo>
                  <a:pt x="448" y="144"/>
                </a:lnTo>
                <a:lnTo>
                  <a:pt x="450" y="13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240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1" name="Freeform 6"/>
          <p:cNvSpPr>
            <a:spLocks/>
          </p:cNvSpPr>
          <p:nvPr/>
        </p:nvSpPr>
        <p:spPr bwMode="auto">
          <a:xfrm>
            <a:off x="8229600" y="2164110"/>
            <a:ext cx="763588" cy="422275"/>
          </a:xfrm>
          <a:custGeom>
            <a:avLst/>
            <a:gdLst>
              <a:gd name="T0" fmla="*/ 0 w 481"/>
              <a:gd name="T1" fmla="*/ 144 h 266"/>
              <a:gd name="T2" fmla="*/ 7 w 481"/>
              <a:gd name="T3" fmla="*/ 166 h 266"/>
              <a:gd name="T4" fmla="*/ 22 w 481"/>
              <a:gd name="T5" fmla="*/ 188 h 266"/>
              <a:gd name="T6" fmla="*/ 42 w 481"/>
              <a:gd name="T7" fmla="*/ 208 h 266"/>
              <a:gd name="T8" fmla="*/ 69 w 481"/>
              <a:gd name="T9" fmla="*/ 225 h 266"/>
              <a:gd name="T10" fmla="*/ 102 w 481"/>
              <a:gd name="T11" fmla="*/ 240 h 266"/>
              <a:gd name="T12" fmla="*/ 138 w 481"/>
              <a:gd name="T13" fmla="*/ 251 h 266"/>
              <a:gd name="T14" fmla="*/ 178 w 481"/>
              <a:gd name="T15" fmla="*/ 259 h 266"/>
              <a:gd name="T16" fmla="*/ 219 w 481"/>
              <a:gd name="T17" fmla="*/ 265 h 266"/>
              <a:gd name="T18" fmla="*/ 260 w 481"/>
              <a:gd name="T19" fmla="*/ 265 h 266"/>
              <a:gd name="T20" fmla="*/ 301 w 481"/>
              <a:gd name="T21" fmla="*/ 259 h 266"/>
              <a:gd name="T22" fmla="*/ 341 w 481"/>
              <a:gd name="T23" fmla="*/ 251 h 266"/>
              <a:gd name="T24" fmla="*/ 377 w 481"/>
              <a:gd name="T25" fmla="*/ 240 h 266"/>
              <a:gd name="T26" fmla="*/ 410 w 481"/>
              <a:gd name="T27" fmla="*/ 225 h 266"/>
              <a:gd name="T28" fmla="*/ 436 w 481"/>
              <a:gd name="T29" fmla="*/ 208 h 266"/>
              <a:gd name="T30" fmla="*/ 457 w 481"/>
              <a:gd name="T31" fmla="*/ 187 h 266"/>
              <a:gd name="T32" fmla="*/ 472 w 481"/>
              <a:gd name="T33" fmla="*/ 166 h 266"/>
              <a:gd name="T34" fmla="*/ 478 w 481"/>
              <a:gd name="T35" fmla="*/ 144 h 266"/>
              <a:gd name="T36" fmla="*/ 478 w 481"/>
              <a:gd name="T37" fmla="*/ 120 h 266"/>
              <a:gd name="T38" fmla="*/ 472 w 481"/>
              <a:gd name="T39" fmla="*/ 98 h 266"/>
              <a:gd name="T40" fmla="*/ 457 w 481"/>
              <a:gd name="T41" fmla="*/ 76 h 266"/>
              <a:gd name="T42" fmla="*/ 436 w 481"/>
              <a:gd name="T43" fmla="*/ 56 h 266"/>
              <a:gd name="T44" fmla="*/ 410 w 481"/>
              <a:gd name="T45" fmla="*/ 39 h 266"/>
              <a:gd name="T46" fmla="*/ 377 w 481"/>
              <a:gd name="T47" fmla="*/ 23 h 266"/>
              <a:gd name="T48" fmla="*/ 341 w 481"/>
              <a:gd name="T49" fmla="*/ 13 h 266"/>
              <a:gd name="T50" fmla="*/ 301 w 481"/>
              <a:gd name="T51" fmla="*/ 5 h 266"/>
              <a:gd name="T52" fmla="*/ 260 w 481"/>
              <a:gd name="T53" fmla="*/ 0 h 266"/>
              <a:gd name="T54" fmla="*/ 219 w 481"/>
              <a:gd name="T55" fmla="*/ 0 h 266"/>
              <a:gd name="T56" fmla="*/ 177 w 481"/>
              <a:gd name="T57" fmla="*/ 5 h 266"/>
              <a:gd name="T58" fmla="*/ 138 w 481"/>
              <a:gd name="T59" fmla="*/ 13 h 266"/>
              <a:gd name="T60" fmla="*/ 102 w 481"/>
              <a:gd name="T61" fmla="*/ 24 h 266"/>
              <a:gd name="T62" fmla="*/ 69 w 481"/>
              <a:gd name="T63" fmla="*/ 39 h 266"/>
              <a:gd name="T64" fmla="*/ 42 w 481"/>
              <a:gd name="T65" fmla="*/ 56 h 266"/>
              <a:gd name="T66" fmla="*/ 22 w 481"/>
              <a:gd name="T67" fmla="*/ 76 h 266"/>
              <a:gd name="T68" fmla="*/ 7 w 481"/>
              <a:gd name="T69" fmla="*/ 98 h 266"/>
              <a:gd name="T70" fmla="*/ 0 w 481"/>
              <a:gd name="T71" fmla="*/ 12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81" h="266">
                <a:moveTo>
                  <a:pt x="0" y="132"/>
                </a:moveTo>
                <a:lnTo>
                  <a:pt x="0" y="144"/>
                </a:lnTo>
                <a:lnTo>
                  <a:pt x="3" y="156"/>
                </a:lnTo>
                <a:lnTo>
                  <a:pt x="7" y="166"/>
                </a:lnTo>
                <a:lnTo>
                  <a:pt x="13" y="177"/>
                </a:lnTo>
                <a:lnTo>
                  <a:pt x="22" y="188"/>
                </a:lnTo>
                <a:lnTo>
                  <a:pt x="31" y="199"/>
                </a:lnTo>
                <a:lnTo>
                  <a:pt x="42" y="208"/>
                </a:lnTo>
                <a:lnTo>
                  <a:pt x="56" y="217"/>
                </a:lnTo>
                <a:lnTo>
                  <a:pt x="69" y="225"/>
                </a:lnTo>
                <a:lnTo>
                  <a:pt x="86" y="233"/>
                </a:lnTo>
                <a:lnTo>
                  <a:pt x="102" y="240"/>
                </a:lnTo>
                <a:lnTo>
                  <a:pt x="119" y="246"/>
                </a:lnTo>
                <a:lnTo>
                  <a:pt x="138" y="251"/>
                </a:lnTo>
                <a:lnTo>
                  <a:pt x="157" y="257"/>
                </a:lnTo>
                <a:lnTo>
                  <a:pt x="178" y="259"/>
                </a:lnTo>
                <a:lnTo>
                  <a:pt x="198" y="262"/>
                </a:lnTo>
                <a:lnTo>
                  <a:pt x="219" y="265"/>
                </a:lnTo>
                <a:lnTo>
                  <a:pt x="239" y="265"/>
                </a:lnTo>
                <a:lnTo>
                  <a:pt x="260" y="265"/>
                </a:lnTo>
                <a:lnTo>
                  <a:pt x="281" y="262"/>
                </a:lnTo>
                <a:lnTo>
                  <a:pt x="301" y="259"/>
                </a:lnTo>
                <a:lnTo>
                  <a:pt x="321" y="257"/>
                </a:lnTo>
                <a:lnTo>
                  <a:pt x="341" y="251"/>
                </a:lnTo>
                <a:lnTo>
                  <a:pt x="360" y="246"/>
                </a:lnTo>
                <a:lnTo>
                  <a:pt x="377" y="240"/>
                </a:lnTo>
                <a:lnTo>
                  <a:pt x="393" y="233"/>
                </a:lnTo>
                <a:lnTo>
                  <a:pt x="410" y="225"/>
                </a:lnTo>
                <a:lnTo>
                  <a:pt x="423" y="217"/>
                </a:lnTo>
                <a:lnTo>
                  <a:pt x="436" y="208"/>
                </a:lnTo>
                <a:lnTo>
                  <a:pt x="447" y="198"/>
                </a:lnTo>
                <a:lnTo>
                  <a:pt x="457" y="187"/>
                </a:lnTo>
                <a:lnTo>
                  <a:pt x="465" y="177"/>
                </a:lnTo>
                <a:lnTo>
                  <a:pt x="472" y="166"/>
                </a:lnTo>
                <a:lnTo>
                  <a:pt x="476" y="156"/>
                </a:lnTo>
                <a:lnTo>
                  <a:pt x="478" y="144"/>
                </a:lnTo>
                <a:lnTo>
                  <a:pt x="480" y="132"/>
                </a:lnTo>
                <a:lnTo>
                  <a:pt x="478" y="120"/>
                </a:lnTo>
                <a:lnTo>
                  <a:pt x="476" y="108"/>
                </a:lnTo>
                <a:lnTo>
                  <a:pt x="472" y="98"/>
                </a:lnTo>
                <a:lnTo>
                  <a:pt x="465" y="86"/>
                </a:lnTo>
                <a:lnTo>
                  <a:pt x="457" y="76"/>
                </a:lnTo>
                <a:lnTo>
                  <a:pt x="447" y="65"/>
                </a:lnTo>
                <a:lnTo>
                  <a:pt x="436" y="56"/>
                </a:lnTo>
                <a:lnTo>
                  <a:pt x="423" y="47"/>
                </a:lnTo>
                <a:lnTo>
                  <a:pt x="410" y="39"/>
                </a:lnTo>
                <a:lnTo>
                  <a:pt x="393" y="31"/>
                </a:lnTo>
                <a:lnTo>
                  <a:pt x="377" y="23"/>
                </a:lnTo>
                <a:lnTo>
                  <a:pt x="360" y="17"/>
                </a:lnTo>
                <a:lnTo>
                  <a:pt x="341" y="13"/>
                </a:lnTo>
                <a:lnTo>
                  <a:pt x="321" y="7"/>
                </a:lnTo>
                <a:lnTo>
                  <a:pt x="301" y="5"/>
                </a:lnTo>
                <a:lnTo>
                  <a:pt x="281" y="2"/>
                </a:lnTo>
                <a:lnTo>
                  <a:pt x="260" y="0"/>
                </a:lnTo>
                <a:lnTo>
                  <a:pt x="239" y="0"/>
                </a:lnTo>
                <a:lnTo>
                  <a:pt x="219" y="0"/>
                </a:lnTo>
                <a:lnTo>
                  <a:pt x="198" y="2"/>
                </a:lnTo>
                <a:lnTo>
                  <a:pt x="177" y="5"/>
                </a:lnTo>
                <a:lnTo>
                  <a:pt x="157" y="7"/>
                </a:lnTo>
                <a:lnTo>
                  <a:pt x="138" y="13"/>
                </a:lnTo>
                <a:lnTo>
                  <a:pt x="119" y="18"/>
                </a:lnTo>
                <a:lnTo>
                  <a:pt x="102" y="24"/>
                </a:lnTo>
                <a:lnTo>
                  <a:pt x="84" y="31"/>
                </a:lnTo>
                <a:lnTo>
                  <a:pt x="69" y="39"/>
                </a:lnTo>
                <a:lnTo>
                  <a:pt x="56" y="47"/>
                </a:lnTo>
                <a:lnTo>
                  <a:pt x="42" y="56"/>
                </a:lnTo>
                <a:lnTo>
                  <a:pt x="31" y="66"/>
                </a:lnTo>
                <a:lnTo>
                  <a:pt x="22" y="76"/>
                </a:lnTo>
                <a:lnTo>
                  <a:pt x="13" y="87"/>
                </a:lnTo>
                <a:lnTo>
                  <a:pt x="7" y="98"/>
                </a:lnTo>
                <a:lnTo>
                  <a:pt x="3" y="108"/>
                </a:lnTo>
                <a:lnTo>
                  <a:pt x="0" y="120"/>
                </a:lnTo>
                <a:lnTo>
                  <a:pt x="0" y="13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240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2" name="Freeform 7"/>
          <p:cNvSpPr>
            <a:spLocks/>
          </p:cNvSpPr>
          <p:nvPr/>
        </p:nvSpPr>
        <p:spPr bwMode="auto">
          <a:xfrm>
            <a:off x="6181725" y="1608485"/>
            <a:ext cx="714375" cy="422275"/>
          </a:xfrm>
          <a:custGeom>
            <a:avLst/>
            <a:gdLst>
              <a:gd name="T0" fmla="*/ 0 w 450"/>
              <a:gd name="T1" fmla="*/ 144 h 266"/>
              <a:gd name="T2" fmla="*/ 8 w 450"/>
              <a:gd name="T3" fmla="*/ 166 h 266"/>
              <a:gd name="T4" fmla="*/ 20 w 450"/>
              <a:gd name="T5" fmla="*/ 188 h 266"/>
              <a:gd name="T6" fmla="*/ 40 w 450"/>
              <a:gd name="T7" fmla="*/ 208 h 266"/>
              <a:gd name="T8" fmla="*/ 65 w 450"/>
              <a:gd name="T9" fmla="*/ 226 h 266"/>
              <a:gd name="T10" fmla="*/ 95 w 450"/>
              <a:gd name="T11" fmla="*/ 241 h 266"/>
              <a:gd name="T12" fmla="*/ 129 w 450"/>
              <a:gd name="T13" fmla="*/ 253 h 266"/>
              <a:gd name="T14" fmla="*/ 166 w 450"/>
              <a:gd name="T15" fmla="*/ 259 h 266"/>
              <a:gd name="T16" fmla="*/ 205 w 450"/>
              <a:gd name="T17" fmla="*/ 263 h 266"/>
              <a:gd name="T18" fmla="*/ 244 w 450"/>
              <a:gd name="T19" fmla="*/ 263 h 266"/>
              <a:gd name="T20" fmla="*/ 283 w 450"/>
              <a:gd name="T21" fmla="*/ 259 h 266"/>
              <a:gd name="T22" fmla="*/ 319 w 450"/>
              <a:gd name="T23" fmla="*/ 251 h 266"/>
              <a:gd name="T24" fmla="*/ 353 w 450"/>
              <a:gd name="T25" fmla="*/ 241 h 266"/>
              <a:gd name="T26" fmla="*/ 383 w 450"/>
              <a:gd name="T27" fmla="*/ 225 h 266"/>
              <a:gd name="T28" fmla="*/ 409 w 450"/>
              <a:gd name="T29" fmla="*/ 208 h 266"/>
              <a:gd name="T30" fmla="*/ 428 w 450"/>
              <a:gd name="T31" fmla="*/ 188 h 266"/>
              <a:gd name="T32" fmla="*/ 442 w 450"/>
              <a:gd name="T33" fmla="*/ 166 h 266"/>
              <a:gd name="T34" fmla="*/ 449 w 450"/>
              <a:gd name="T35" fmla="*/ 144 h 266"/>
              <a:gd name="T36" fmla="*/ 449 w 450"/>
              <a:gd name="T37" fmla="*/ 120 h 266"/>
              <a:gd name="T38" fmla="*/ 442 w 450"/>
              <a:gd name="T39" fmla="*/ 98 h 266"/>
              <a:gd name="T40" fmla="*/ 428 w 450"/>
              <a:gd name="T41" fmla="*/ 76 h 266"/>
              <a:gd name="T42" fmla="*/ 409 w 450"/>
              <a:gd name="T43" fmla="*/ 56 h 266"/>
              <a:gd name="T44" fmla="*/ 383 w 450"/>
              <a:gd name="T45" fmla="*/ 39 h 266"/>
              <a:gd name="T46" fmla="*/ 353 w 450"/>
              <a:gd name="T47" fmla="*/ 23 h 266"/>
              <a:gd name="T48" fmla="*/ 319 w 450"/>
              <a:gd name="T49" fmla="*/ 11 h 266"/>
              <a:gd name="T50" fmla="*/ 283 w 450"/>
              <a:gd name="T51" fmla="*/ 3 h 266"/>
              <a:gd name="T52" fmla="*/ 244 w 450"/>
              <a:gd name="T53" fmla="*/ 1 h 266"/>
              <a:gd name="T54" fmla="*/ 205 w 450"/>
              <a:gd name="T55" fmla="*/ 1 h 266"/>
              <a:gd name="T56" fmla="*/ 166 w 450"/>
              <a:gd name="T57" fmla="*/ 3 h 266"/>
              <a:gd name="T58" fmla="*/ 129 w 450"/>
              <a:gd name="T59" fmla="*/ 11 h 266"/>
              <a:gd name="T60" fmla="*/ 95 w 450"/>
              <a:gd name="T61" fmla="*/ 23 h 266"/>
              <a:gd name="T62" fmla="*/ 65 w 450"/>
              <a:gd name="T63" fmla="*/ 39 h 266"/>
              <a:gd name="T64" fmla="*/ 40 w 450"/>
              <a:gd name="T65" fmla="*/ 56 h 266"/>
              <a:gd name="T66" fmla="*/ 20 w 450"/>
              <a:gd name="T67" fmla="*/ 77 h 266"/>
              <a:gd name="T68" fmla="*/ 8 w 450"/>
              <a:gd name="T69" fmla="*/ 98 h 266"/>
              <a:gd name="T70" fmla="*/ 0 w 450"/>
              <a:gd name="T71" fmla="*/ 12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50" h="266">
                <a:moveTo>
                  <a:pt x="0" y="132"/>
                </a:moveTo>
                <a:lnTo>
                  <a:pt x="0" y="144"/>
                </a:lnTo>
                <a:lnTo>
                  <a:pt x="3" y="156"/>
                </a:lnTo>
                <a:lnTo>
                  <a:pt x="8" y="166"/>
                </a:lnTo>
                <a:lnTo>
                  <a:pt x="12" y="178"/>
                </a:lnTo>
                <a:lnTo>
                  <a:pt x="20" y="188"/>
                </a:lnTo>
                <a:lnTo>
                  <a:pt x="30" y="198"/>
                </a:lnTo>
                <a:lnTo>
                  <a:pt x="40" y="208"/>
                </a:lnTo>
                <a:lnTo>
                  <a:pt x="52" y="217"/>
                </a:lnTo>
                <a:lnTo>
                  <a:pt x="65" y="226"/>
                </a:lnTo>
                <a:lnTo>
                  <a:pt x="80" y="233"/>
                </a:lnTo>
                <a:lnTo>
                  <a:pt x="95" y="241"/>
                </a:lnTo>
                <a:lnTo>
                  <a:pt x="111" y="246"/>
                </a:lnTo>
                <a:lnTo>
                  <a:pt x="129" y="253"/>
                </a:lnTo>
                <a:lnTo>
                  <a:pt x="148" y="257"/>
                </a:lnTo>
                <a:lnTo>
                  <a:pt x="166" y="259"/>
                </a:lnTo>
                <a:lnTo>
                  <a:pt x="185" y="263"/>
                </a:lnTo>
                <a:lnTo>
                  <a:pt x="205" y="263"/>
                </a:lnTo>
                <a:lnTo>
                  <a:pt x="225" y="265"/>
                </a:lnTo>
                <a:lnTo>
                  <a:pt x="244" y="263"/>
                </a:lnTo>
                <a:lnTo>
                  <a:pt x="263" y="262"/>
                </a:lnTo>
                <a:lnTo>
                  <a:pt x="283" y="259"/>
                </a:lnTo>
                <a:lnTo>
                  <a:pt x="302" y="257"/>
                </a:lnTo>
                <a:lnTo>
                  <a:pt x="319" y="251"/>
                </a:lnTo>
                <a:lnTo>
                  <a:pt x="337" y="246"/>
                </a:lnTo>
                <a:lnTo>
                  <a:pt x="353" y="241"/>
                </a:lnTo>
                <a:lnTo>
                  <a:pt x="369" y="233"/>
                </a:lnTo>
                <a:lnTo>
                  <a:pt x="383" y="225"/>
                </a:lnTo>
                <a:lnTo>
                  <a:pt x="396" y="217"/>
                </a:lnTo>
                <a:lnTo>
                  <a:pt x="409" y="208"/>
                </a:lnTo>
                <a:lnTo>
                  <a:pt x="419" y="198"/>
                </a:lnTo>
                <a:lnTo>
                  <a:pt x="428" y="188"/>
                </a:lnTo>
                <a:lnTo>
                  <a:pt x="436" y="178"/>
                </a:lnTo>
                <a:lnTo>
                  <a:pt x="442" y="166"/>
                </a:lnTo>
                <a:lnTo>
                  <a:pt x="446" y="154"/>
                </a:lnTo>
                <a:lnTo>
                  <a:pt x="449" y="144"/>
                </a:lnTo>
                <a:lnTo>
                  <a:pt x="449" y="132"/>
                </a:lnTo>
                <a:lnTo>
                  <a:pt x="449" y="120"/>
                </a:lnTo>
                <a:lnTo>
                  <a:pt x="446" y="108"/>
                </a:lnTo>
                <a:lnTo>
                  <a:pt x="442" y="98"/>
                </a:lnTo>
                <a:lnTo>
                  <a:pt x="436" y="86"/>
                </a:lnTo>
                <a:lnTo>
                  <a:pt x="428" y="76"/>
                </a:lnTo>
                <a:lnTo>
                  <a:pt x="418" y="66"/>
                </a:lnTo>
                <a:lnTo>
                  <a:pt x="409" y="56"/>
                </a:lnTo>
                <a:lnTo>
                  <a:pt x="396" y="47"/>
                </a:lnTo>
                <a:lnTo>
                  <a:pt x="383" y="39"/>
                </a:lnTo>
                <a:lnTo>
                  <a:pt x="369" y="31"/>
                </a:lnTo>
                <a:lnTo>
                  <a:pt x="353" y="23"/>
                </a:lnTo>
                <a:lnTo>
                  <a:pt x="337" y="18"/>
                </a:lnTo>
                <a:lnTo>
                  <a:pt x="319" y="11"/>
                </a:lnTo>
                <a:lnTo>
                  <a:pt x="302" y="7"/>
                </a:lnTo>
                <a:lnTo>
                  <a:pt x="283" y="3"/>
                </a:lnTo>
                <a:lnTo>
                  <a:pt x="263" y="2"/>
                </a:lnTo>
                <a:lnTo>
                  <a:pt x="244" y="1"/>
                </a:lnTo>
                <a:lnTo>
                  <a:pt x="223" y="0"/>
                </a:lnTo>
                <a:lnTo>
                  <a:pt x="205" y="1"/>
                </a:lnTo>
                <a:lnTo>
                  <a:pt x="185" y="2"/>
                </a:lnTo>
                <a:lnTo>
                  <a:pt x="166" y="3"/>
                </a:lnTo>
                <a:lnTo>
                  <a:pt x="148" y="7"/>
                </a:lnTo>
                <a:lnTo>
                  <a:pt x="129" y="11"/>
                </a:lnTo>
                <a:lnTo>
                  <a:pt x="111" y="18"/>
                </a:lnTo>
                <a:lnTo>
                  <a:pt x="95" y="23"/>
                </a:lnTo>
                <a:lnTo>
                  <a:pt x="80" y="31"/>
                </a:lnTo>
                <a:lnTo>
                  <a:pt x="65" y="39"/>
                </a:lnTo>
                <a:lnTo>
                  <a:pt x="52" y="47"/>
                </a:lnTo>
                <a:lnTo>
                  <a:pt x="40" y="56"/>
                </a:lnTo>
                <a:lnTo>
                  <a:pt x="29" y="66"/>
                </a:lnTo>
                <a:lnTo>
                  <a:pt x="20" y="77"/>
                </a:lnTo>
                <a:lnTo>
                  <a:pt x="12" y="86"/>
                </a:lnTo>
                <a:lnTo>
                  <a:pt x="8" y="98"/>
                </a:lnTo>
                <a:lnTo>
                  <a:pt x="3" y="110"/>
                </a:lnTo>
                <a:lnTo>
                  <a:pt x="0" y="120"/>
                </a:lnTo>
                <a:lnTo>
                  <a:pt x="0" y="13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240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3" name="Freeform 8"/>
          <p:cNvSpPr>
            <a:spLocks/>
          </p:cNvSpPr>
          <p:nvPr/>
        </p:nvSpPr>
        <p:spPr bwMode="auto">
          <a:xfrm>
            <a:off x="4114800" y="2152998"/>
            <a:ext cx="714375" cy="420687"/>
          </a:xfrm>
          <a:custGeom>
            <a:avLst/>
            <a:gdLst>
              <a:gd name="T0" fmla="*/ 447 w 450"/>
              <a:gd name="T1" fmla="*/ 120 h 265"/>
              <a:gd name="T2" fmla="*/ 442 w 450"/>
              <a:gd name="T3" fmla="*/ 98 h 265"/>
              <a:gd name="T4" fmla="*/ 428 w 450"/>
              <a:gd name="T5" fmla="*/ 75 h 265"/>
              <a:gd name="T6" fmla="*/ 408 w 450"/>
              <a:gd name="T7" fmla="*/ 56 h 265"/>
              <a:gd name="T8" fmla="*/ 383 w 450"/>
              <a:gd name="T9" fmla="*/ 39 h 265"/>
              <a:gd name="T10" fmla="*/ 353 w 450"/>
              <a:gd name="T11" fmla="*/ 23 h 265"/>
              <a:gd name="T12" fmla="*/ 319 w 450"/>
              <a:gd name="T13" fmla="*/ 13 h 265"/>
              <a:gd name="T14" fmla="*/ 283 w 450"/>
              <a:gd name="T15" fmla="*/ 5 h 265"/>
              <a:gd name="T16" fmla="*/ 243 w 450"/>
              <a:gd name="T17" fmla="*/ 1 h 265"/>
              <a:gd name="T18" fmla="*/ 205 w 450"/>
              <a:gd name="T19" fmla="*/ 1 h 265"/>
              <a:gd name="T20" fmla="*/ 166 w 450"/>
              <a:gd name="T21" fmla="*/ 5 h 265"/>
              <a:gd name="T22" fmla="*/ 129 w 450"/>
              <a:gd name="T23" fmla="*/ 13 h 265"/>
              <a:gd name="T24" fmla="*/ 95 w 450"/>
              <a:gd name="T25" fmla="*/ 23 h 265"/>
              <a:gd name="T26" fmla="*/ 65 w 450"/>
              <a:gd name="T27" fmla="*/ 39 h 265"/>
              <a:gd name="T28" fmla="*/ 40 w 450"/>
              <a:gd name="T29" fmla="*/ 56 h 265"/>
              <a:gd name="T30" fmla="*/ 20 w 450"/>
              <a:gd name="T31" fmla="*/ 75 h 265"/>
              <a:gd name="T32" fmla="*/ 6 w 450"/>
              <a:gd name="T33" fmla="*/ 98 h 265"/>
              <a:gd name="T34" fmla="*/ 0 w 450"/>
              <a:gd name="T35" fmla="*/ 120 h 265"/>
              <a:gd name="T36" fmla="*/ 0 w 450"/>
              <a:gd name="T37" fmla="*/ 143 h 265"/>
              <a:gd name="T38" fmla="*/ 6 w 450"/>
              <a:gd name="T39" fmla="*/ 165 h 265"/>
              <a:gd name="T40" fmla="*/ 20 w 450"/>
              <a:gd name="T41" fmla="*/ 188 h 265"/>
              <a:gd name="T42" fmla="*/ 40 w 450"/>
              <a:gd name="T43" fmla="*/ 207 h 265"/>
              <a:gd name="T44" fmla="*/ 65 w 450"/>
              <a:gd name="T45" fmla="*/ 224 h 265"/>
              <a:gd name="T46" fmla="*/ 95 w 450"/>
              <a:gd name="T47" fmla="*/ 240 h 265"/>
              <a:gd name="T48" fmla="*/ 129 w 450"/>
              <a:gd name="T49" fmla="*/ 250 h 265"/>
              <a:gd name="T50" fmla="*/ 166 w 450"/>
              <a:gd name="T51" fmla="*/ 258 h 265"/>
              <a:gd name="T52" fmla="*/ 205 w 450"/>
              <a:gd name="T53" fmla="*/ 264 h 265"/>
              <a:gd name="T54" fmla="*/ 243 w 450"/>
              <a:gd name="T55" fmla="*/ 264 h 265"/>
              <a:gd name="T56" fmla="*/ 283 w 450"/>
              <a:gd name="T57" fmla="*/ 258 h 265"/>
              <a:gd name="T58" fmla="*/ 319 w 450"/>
              <a:gd name="T59" fmla="*/ 250 h 265"/>
              <a:gd name="T60" fmla="*/ 353 w 450"/>
              <a:gd name="T61" fmla="*/ 240 h 265"/>
              <a:gd name="T62" fmla="*/ 383 w 450"/>
              <a:gd name="T63" fmla="*/ 224 h 265"/>
              <a:gd name="T64" fmla="*/ 408 w 450"/>
              <a:gd name="T65" fmla="*/ 207 h 265"/>
              <a:gd name="T66" fmla="*/ 428 w 450"/>
              <a:gd name="T67" fmla="*/ 188 h 265"/>
              <a:gd name="T68" fmla="*/ 442 w 450"/>
              <a:gd name="T69" fmla="*/ 165 h 265"/>
              <a:gd name="T70" fmla="*/ 447 w 450"/>
              <a:gd name="T71" fmla="*/ 143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50" h="265">
                <a:moveTo>
                  <a:pt x="449" y="132"/>
                </a:moveTo>
                <a:lnTo>
                  <a:pt x="447" y="120"/>
                </a:lnTo>
                <a:lnTo>
                  <a:pt x="445" y="108"/>
                </a:lnTo>
                <a:lnTo>
                  <a:pt x="442" y="98"/>
                </a:lnTo>
                <a:lnTo>
                  <a:pt x="435" y="87"/>
                </a:lnTo>
                <a:lnTo>
                  <a:pt x="428" y="75"/>
                </a:lnTo>
                <a:lnTo>
                  <a:pt x="418" y="66"/>
                </a:lnTo>
                <a:lnTo>
                  <a:pt x="408" y="56"/>
                </a:lnTo>
                <a:lnTo>
                  <a:pt x="396" y="47"/>
                </a:lnTo>
                <a:lnTo>
                  <a:pt x="383" y="39"/>
                </a:lnTo>
                <a:lnTo>
                  <a:pt x="369" y="31"/>
                </a:lnTo>
                <a:lnTo>
                  <a:pt x="353" y="23"/>
                </a:lnTo>
                <a:lnTo>
                  <a:pt x="337" y="18"/>
                </a:lnTo>
                <a:lnTo>
                  <a:pt x="319" y="13"/>
                </a:lnTo>
                <a:lnTo>
                  <a:pt x="300" y="7"/>
                </a:lnTo>
                <a:lnTo>
                  <a:pt x="283" y="5"/>
                </a:lnTo>
                <a:lnTo>
                  <a:pt x="263" y="2"/>
                </a:lnTo>
                <a:lnTo>
                  <a:pt x="243" y="1"/>
                </a:lnTo>
                <a:lnTo>
                  <a:pt x="223" y="0"/>
                </a:lnTo>
                <a:lnTo>
                  <a:pt x="205" y="1"/>
                </a:lnTo>
                <a:lnTo>
                  <a:pt x="185" y="2"/>
                </a:lnTo>
                <a:lnTo>
                  <a:pt x="166" y="5"/>
                </a:lnTo>
                <a:lnTo>
                  <a:pt x="146" y="7"/>
                </a:lnTo>
                <a:lnTo>
                  <a:pt x="129" y="13"/>
                </a:lnTo>
                <a:lnTo>
                  <a:pt x="111" y="18"/>
                </a:lnTo>
                <a:lnTo>
                  <a:pt x="95" y="23"/>
                </a:lnTo>
                <a:lnTo>
                  <a:pt x="80" y="31"/>
                </a:lnTo>
                <a:lnTo>
                  <a:pt x="65" y="39"/>
                </a:lnTo>
                <a:lnTo>
                  <a:pt x="52" y="47"/>
                </a:lnTo>
                <a:lnTo>
                  <a:pt x="40" y="56"/>
                </a:lnTo>
                <a:lnTo>
                  <a:pt x="29" y="66"/>
                </a:lnTo>
                <a:lnTo>
                  <a:pt x="20" y="75"/>
                </a:lnTo>
                <a:lnTo>
                  <a:pt x="12" y="87"/>
                </a:lnTo>
                <a:lnTo>
                  <a:pt x="6" y="98"/>
                </a:lnTo>
                <a:lnTo>
                  <a:pt x="3" y="108"/>
                </a:lnTo>
                <a:lnTo>
                  <a:pt x="0" y="120"/>
                </a:lnTo>
                <a:lnTo>
                  <a:pt x="0" y="132"/>
                </a:lnTo>
                <a:lnTo>
                  <a:pt x="0" y="143"/>
                </a:lnTo>
                <a:lnTo>
                  <a:pt x="3" y="154"/>
                </a:lnTo>
                <a:lnTo>
                  <a:pt x="6" y="165"/>
                </a:lnTo>
                <a:lnTo>
                  <a:pt x="12" y="177"/>
                </a:lnTo>
                <a:lnTo>
                  <a:pt x="20" y="188"/>
                </a:lnTo>
                <a:lnTo>
                  <a:pt x="29" y="198"/>
                </a:lnTo>
                <a:lnTo>
                  <a:pt x="40" y="207"/>
                </a:lnTo>
                <a:lnTo>
                  <a:pt x="52" y="216"/>
                </a:lnTo>
                <a:lnTo>
                  <a:pt x="65" y="224"/>
                </a:lnTo>
                <a:lnTo>
                  <a:pt x="80" y="232"/>
                </a:lnTo>
                <a:lnTo>
                  <a:pt x="95" y="240"/>
                </a:lnTo>
                <a:lnTo>
                  <a:pt x="111" y="245"/>
                </a:lnTo>
                <a:lnTo>
                  <a:pt x="129" y="250"/>
                </a:lnTo>
                <a:lnTo>
                  <a:pt x="146" y="256"/>
                </a:lnTo>
                <a:lnTo>
                  <a:pt x="166" y="258"/>
                </a:lnTo>
                <a:lnTo>
                  <a:pt x="185" y="261"/>
                </a:lnTo>
                <a:lnTo>
                  <a:pt x="205" y="264"/>
                </a:lnTo>
                <a:lnTo>
                  <a:pt x="223" y="264"/>
                </a:lnTo>
                <a:lnTo>
                  <a:pt x="243" y="264"/>
                </a:lnTo>
                <a:lnTo>
                  <a:pt x="263" y="261"/>
                </a:lnTo>
                <a:lnTo>
                  <a:pt x="283" y="258"/>
                </a:lnTo>
                <a:lnTo>
                  <a:pt x="300" y="256"/>
                </a:lnTo>
                <a:lnTo>
                  <a:pt x="319" y="250"/>
                </a:lnTo>
                <a:lnTo>
                  <a:pt x="337" y="245"/>
                </a:lnTo>
                <a:lnTo>
                  <a:pt x="353" y="240"/>
                </a:lnTo>
                <a:lnTo>
                  <a:pt x="369" y="232"/>
                </a:lnTo>
                <a:lnTo>
                  <a:pt x="383" y="224"/>
                </a:lnTo>
                <a:lnTo>
                  <a:pt x="396" y="216"/>
                </a:lnTo>
                <a:lnTo>
                  <a:pt x="408" y="207"/>
                </a:lnTo>
                <a:lnTo>
                  <a:pt x="418" y="198"/>
                </a:lnTo>
                <a:lnTo>
                  <a:pt x="428" y="188"/>
                </a:lnTo>
                <a:lnTo>
                  <a:pt x="435" y="177"/>
                </a:lnTo>
                <a:lnTo>
                  <a:pt x="442" y="165"/>
                </a:lnTo>
                <a:lnTo>
                  <a:pt x="445" y="154"/>
                </a:lnTo>
                <a:lnTo>
                  <a:pt x="447" y="143"/>
                </a:lnTo>
                <a:lnTo>
                  <a:pt x="449" y="13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240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4" name="Freeform 9"/>
          <p:cNvSpPr>
            <a:spLocks/>
          </p:cNvSpPr>
          <p:nvPr/>
        </p:nvSpPr>
        <p:spPr bwMode="auto">
          <a:xfrm>
            <a:off x="5424488" y="2152998"/>
            <a:ext cx="976312" cy="420687"/>
          </a:xfrm>
          <a:custGeom>
            <a:avLst/>
            <a:gdLst>
              <a:gd name="T0" fmla="*/ 1 w 451"/>
              <a:gd name="T1" fmla="*/ 143 h 265"/>
              <a:gd name="T2" fmla="*/ 8 w 451"/>
              <a:gd name="T3" fmla="*/ 165 h 265"/>
              <a:gd name="T4" fmla="*/ 20 w 451"/>
              <a:gd name="T5" fmla="*/ 188 h 265"/>
              <a:gd name="T6" fmla="*/ 40 w 451"/>
              <a:gd name="T7" fmla="*/ 207 h 265"/>
              <a:gd name="T8" fmla="*/ 66 w 451"/>
              <a:gd name="T9" fmla="*/ 226 h 265"/>
              <a:gd name="T10" fmla="*/ 96 w 451"/>
              <a:gd name="T11" fmla="*/ 240 h 265"/>
              <a:gd name="T12" fmla="*/ 129 w 451"/>
              <a:gd name="T13" fmla="*/ 250 h 265"/>
              <a:gd name="T14" fmla="*/ 166 w 451"/>
              <a:gd name="T15" fmla="*/ 258 h 265"/>
              <a:gd name="T16" fmla="*/ 205 w 451"/>
              <a:gd name="T17" fmla="*/ 264 h 265"/>
              <a:gd name="T18" fmla="*/ 244 w 451"/>
              <a:gd name="T19" fmla="*/ 264 h 265"/>
              <a:gd name="T20" fmla="*/ 283 w 451"/>
              <a:gd name="T21" fmla="*/ 258 h 265"/>
              <a:gd name="T22" fmla="*/ 320 w 451"/>
              <a:gd name="T23" fmla="*/ 250 h 265"/>
              <a:gd name="T24" fmla="*/ 353 w 451"/>
              <a:gd name="T25" fmla="*/ 239 h 265"/>
              <a:gd name="T26" fmla="*/ 383 w 451"/>
              <a:gd name="T27" fmla="*/ 224 h 265"/>
              <a:gd name="T28" fmla="*/ 409 w 451"/>
              <a:gd name="T29" fmla="*/ 207 h 265"/>
              <a:gd name="T30" fmla="*/ 429 w 451"/>
              <a:gd name="T31" fmla="*/ 188 h 265"/>
              <a:gd name="T32" fmla="*/ 441 w 451"/>
              <a:gd name="T33" fmla="*/ 165 h 265"/>
              <a:gd name="T34" fmla="*/ 448 w 451"/>
              <a:gd name="T35" fmla="*/ 143 h 265"/>
              <a:gd name="T36" fmla="*/ 448 w 451"/>
              <a:gd name="T37" fmla="*/ 120 h 265"/>
              <a:gd name="T38" fmla="*/ 441 w 451"/>
              <a:gd name="T39" fmla="*/ 98 h 265"/>
              <a:gd name="T40" fmla="*/ 429 w 451"/>
              <a:gd name="T41" fmla="*/ 75 h 265"/>
              <a:gd name="T42" fmla="*/ 409 w 451"/>
              <a:gd name="T43" fmla="*/ 56 h 265"/>
              <a:gd name="T44" fmla="*/ 383 w 451"/>
              <a:gd name="T45" fmla="*/ 39 h 265"/>
              <a:gd name="T46" fmla="*/ 353 w 451"/>
              <a:gd name="T47" fmla="*/ 23 h 265"/>
              <a:gd name="T48" fmla="*/ 320 w 451"/>
              <a:gd name="T49" fmla="*/ 13 h 265"/>
              <a:gd name="T50" fmla="*/ 283 w 451"/>
              <a:gd name="T51" fmla="*/ 5 h 265"/>
              <a:gd name="T52" fmla="*/ 244 w 451"/>
              <a:gd name="T53" fmla="*/ 1 h 265"/>
              <a:gd name="T54" fmla="*/ 205 w 451"/>
              <a:gd name="T55" fmla="*/ 1 h 265"/>
              <a:gd name="T56" fmla="*/ 166 w 451"/>
              <a:gd name="T57" fmla="*/ 5 h 265"/>
              <a:gd name="T58" fmla="*/ 129 w 451"/>
              <a:gd name="T59" fmla="*/ 13 h 265"/>
              <a:gd name="T60" fmla="*/ 96 w 451"/>
              <a:gd name="T61" fmla="*/ 23 h 265"/>
              <a:gd name="T62" fmla="*/ 66 w 451"/>
              <a:gd name="T63" fmla="*/ 39 h 265"/>
              <a:gd name="T64" fmla="*/ 40 w 451"/>
              <a:gd name="T65" fmla="*/ 56 h 265"/>
              <a:gd name="T66" fmla="*/ 20 w 451"/>
              <a:gd name="T67" fmla="*/ 77 h 265"/>
              <a:gd name="T68" fmla="*/ 8 w 451"/>
              <a:gd name="T69" fmla="*/ 98 h 265"/>
              <a:gd name="T70" fmla="*/ 1 w 451"/>
              <a:gd name="T71" fmla="*/ 120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51" h="265">
                <a:moveTo>
                  <a:pt x="0" y="132"/>
                </a:moveTo>
                <a:lnTo>
                  <a:pt x="1" y="143"/>
                </a:lnTo>
                <a:lnTo>
                  <a:pt x="3" y="154"/>
                </a:lnTo>
                <a:lnTo>
                  <a:pt x="8" y="165"/>
                </a:lnTo>
                <a:lnTo>
                  <a:pt x="13" y="177"/>
                </a:lnTo>
                <a:lnTo>
                  <a:pt x="20" y="188"/>
                </a:lnTo>
                <a:lnTo>
                  <a:pt x="30" y="198"/>
                </a:lnTo>
                <a:lnTo>
                  <a:pt x="40" y="207"/>
                </a:lnTo>
                <a:lnTo>
                  <a:pt x="52" y="216"/>
                </a:lnTo>
                <a:lnTo>
                  <a:pt x="66" y="226"/>
                </a:lnTo>
                <a:lnTo>
                  <a:pt x="80" y="232"/>
                </a:lnTo>
                <a:lnTo>
                  <a:pt x="96" y="240"/>
                </a:lnTo>
                <a:lnTo>
                  <a:pt x="113" y="245"/>
                </a:lnTo>
                <a:lnTo>
                  <a:pt x="129" y="250"/>
                </a:lnTo>
                <a:lnTo>
                  <a:pt x="148" y="256"/>
                </a:lnTo>
                <a:lnTo>
                  <a:pt x="166" y="258"/>
                </a:lnTo>
                <a:lnTo>
                  <a:pt x="186" y="261"/>
                </a:lnTo>
                <a:lnTo>
                  <a:pt x="205" y="264"/>
                </a:lnTo>
                <a:lnTo>
                  <a:pt x="225" y="264"/>
                </a:lnTo>
                <a:lnTo>
                  <a:pt x="244" y="264"/>
                </a:lnTo>
                <a:lnTo>
                  <a:pt x="263" y="261"/>
                </a:lnTo>
                <a:lnTo>
                  <a:pt x="283" y="258"/>
                </a:lnTo>
                <a:lnTo>
                  <a:pt x="301" y="256"/>
                </a:lnTo>
                <a:lnTo>
                  <a:pt x="320" y="250"/>
                </a:lnTo>
                <a:lnTo>
                  <a:pt x="336" y="245"/>
                </a:lnTo>
                <a:lnTo>
                  <a:pt x="353" y="239"/>
                </a:lnTo>
                <a:lnTo>
                  <a:pt x="369" y="232"/>
                </a:lnTo>
                <a:lnTo>
                  <a:pt x="383" y="224"/>
                </a:lnTo>
                <a:lnTo>
                  <a:pt x="397" y="216"/>
                </a:lnTo>
                <a:lnTo>
                  <a:pt x="409" y="207"/>
                </a:lnTo>
                <a:lnTo>
                  <a:pt x="419" y="198"/>
                </a:lnTo>
                <a:lnTo>
                  <a:pt x="429" y="188"/>
                </a:lnTo>
                <a:lnTo>
                  <a:pt x="436" y="176"/>
                </a:lnTo>
                <a:lnTo>
                  <a:pt x="441" y="165"/>
                </a:lnTo>
                <a:lnTo>
                  <a:pt x="446" y="154"/>
                </a:lnTo>
                <a:lnTo>
                  <a:pt x="448" y="143"/>
                </a:lnTo>
                <a:lnTo>
                  <a:pt x="450" y="132"/>
                </a:lnTo>
                <a:lnTo>
                  <a:pt x="448" y="120"/>
                </a:lnTo>
                <a:lnTo>
                  <a:pt x="446" y="108"/>
                </a:lnTo>
                <a:lnTo>
                  <a:pt x="441" y="98"/>
                </a:lnTo>
                <a:lnTo>
                  <a:pt x="436" y="87"/>
                </a:lnTo>
                <a:lnTo>
                  <a:pt x="429" y="75"/>
                </a:lnTo>
                <a:lnTo>
                  <a:pt x="419" y="66"/>
                </a:lnTo>
                <a:lnTo>
                  <a:pt x="409" y="56"/>
                </a:lnTo>
                <a:lnTo>
                  <a:pt x="397" y="47"/>
                </a:lnTo>
                <a:lnTo>
                  <a:pt x="383" y="39"/>
                </a:lnTo>
                <a:lnTo>
                  <a:pt x="369" y="31"/>
                </a:lnTo>
                <a:lnTo>
                  <a:pt x="353" y="23"/>
                </a:lnTo>
                <a:lnTo>
                  <a:pt x="336" y="18"/>
                </a:lnTo>
                <a:lnTo>
                  <a:pt x="320" y="13"/>
                </a:lnTo>
                <a:lnTo>
                  <a:pt x="301" y="7"/>
                </a:lnTo>
                <a:lnTo>
                  <a:pt x="283" y="5"/>
                </a:lnTo>
                <a:lnTo>
                  <a:pt x="263" y="2"/>
                </a:lnTo>
                <a:lnTo>
                  <a:pt x="244" y="1"/>
                </a:lnTo>
                <a:lnTo>
                  <a:pt x="225" y="0"/>
                </a:lnTo>
                <a:lnTo>
                  <a:pt x="205" y="1"/>
                </a:lnTo>
                <a:lnTo>
                  <a:pt x="186" y="2"/>
                </a:lnTo>
                <a:lnTo>
                  <a:pt x="166" y="5"/>
                </a:lnTo>
                <a:lnTo>
                  <a:pt x="148" y="7"/>
                </a:lnTo>
                <a:lnTo>
                  <a:pt x="129" y="13"/>
                </a:lnTo>
                <a:lnTo>
                  <a:pt x="113" y="18"/>
                </a:lnTo>
                <a:lnTo>
                  <a:pt x="96" y="23"/>
                </a:lnTo>
                <a:lnTo>
                  <a:pt x="80" y="31"/>
                </a:lnTo>
                <a:lnTo>
                  <a:pt x="66" y="39"/>
                </a:lnTo>
                <a:lnTo>
                  <a:pt x="52" y="47"/>
                </a:lnTo>
                <a:lnTo>
                  <a:pt x="40" y="56"/>
                </a:lnTo>
                <a:lnTo>
                  <a:pt x="30" y="66"/>
                </a:lnTo>
                <a:lnTo>
                  <a:pt x="20" y="77"/>
                </a:lnTo>
                <a:lnTo>
                  <a:pt x="13" y="87"/>
                </a:lnTo>
                <a:lnTo>
                  <a:pt x="8" y="98"/>
                </a:lnTo>
                <a:lnTo>
                  <a:pt x="3" y="108"/>
                </a:lnTo>
                <a:lnTo>
                  <a:pt x="1" y="120"/>
                </a:lnTo>
                <a:lnTo>
                  <a:pt x="0" y="132"/>
                </a:lnTo>
              </a:path>
            </a:pathLst>
          </a:custGeom>
          <a:solidFill>
            <a:srgbClr val="CCFFFF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5" name="Freeform 10"/>
          <p:cNvSpPr>
            <a:spLocks/>
          </p:cNvSpPr>
          <p:nvPr/>
        </p:nvSpPr>
        <p:spPr bwMode="auto">
          <a:xfrm>
            <a:off x="6019800" y="2668935"/>
            <a:ext cx="1144588" cy="693738"/>
          </a:xfrm>
          <a:custGeom>
            <a:avLst/>
            <a:gdLst>
              <a:gd name="T0" fmla="*/ 0 w 721"/>
              <a:gd name="T1" fmla="*/ 218 h 437"/>
              <a:gd name="T2" fmla="*/ 354 w 721"/>
              <a:gd name="T3" fmla="*/ 0 h 437"/>
              <a:gd name="T4" fmla="*/ 720 w 721"/>
              <a:gd name="T5" fmla="*/ 227 h 437"/>
              <a:gd name="T6" fmla="*/ 354 w 721"/>
              <a:gd name="T7" fmla="*/ 436 h 437"/>
              <a:gd name="T8" fmla="*/ 0 w 721"/>
              <a:gd name="T9" fmla="*/ 218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1" h="437">
                <a:moveTo>
                  <a:pt x="0" y="218"/>
                </a:moveTo>
                <a:lnTo>
                  <a:pt x="354" y="0"/>
                </a:lnTo>
                <a:lnTo>
                  <a:pt x="720" y="227"/>
                </a:lnTo>
                <a:lnTo>
                  <a:pt x="354" y="436"/>
                </a:lnTo>
                <a:lnTo>
                  <a:pt x="0" y="21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240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6" name="Freeform 11"/>
          <p:cNvSpPr>
            <a:spLocks/>
          </p:cNvSpPr>
          <p:nvPr/>
        </p:nvSpPr>
        <p:spPr bwMode="auto">
          <a:xfrm>
            <a:off x="7467600" y="2841973"/>
            <a:ext cx="1373188" cy="434975"/>
          </a:xfrm>
          <a:custGeom>
            <a:avLst/>
            <a:gdLst>
              <a:gd name="T0" fmla="*/ 864 w 865"/>
              <a:gd name="T1" fmla="*/ 273 h 274"/>
              <a:gd name="T2" fmla="*/ 864 w 865"/>
              <a:gd name="T3" fmla="*/ 0 h 274"/>
              <a:gd name="T4" fmla="*/ 0 w 865"/>
              <a:gd name="T5" fmla="*/ 0 h 274"/>
              <a:gd name="T6" fmla="*/ 0 w 865"/>
              <a:gd name="T7" fmla="*/ 273 h 274"/>
              <a:gd name="T8" fmla="*/ 864 w 865"/>
              <a:gd name="T9" fmla="*/ 273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5" h="274">
                <a:moveTo>
                  <a:pt x="864" y="273"/>
                </a:moveTo>
                <a:lnTo>
                  <a:pt x="864" y="0"/>
                </a:lnTo>
                <a:lnTo>
                  <a:pt x="0" y="0"/>
                </a:lnTo>
                <a:lnTo>
                  <a:pt x="0" y="273"/>
                </a:lnTo>
                <a:lnTo>
                  <a:pt x="864" y="27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240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7" name="Freeform 12"/>
          <p:cNvSpPr>
            <a:spLocks/>
          </p:cNvSpPr>
          <p:nvPr/>
        </p:nvSpPr>
        <p:spPr bwMode="auto">
          <a:xfrm>
            <a:off x="4419600" y="2829273"/>
            <a:ext cx="1220788" cy="434975"/>
          </a:xfrm>
          <a:custGeom>
            <a:avLst/>
            <a:gdLst>
              <a:gd name="T0" fmla="*/ 768 w 769"/>
              <a:gd name="T1" fmla="*/ 273 h 274"/>
              <a:gd name="T2" fmla="*/ 768 w 769"/>
              <a:gd name="T3" fmla="*/ 0 h 274"/>
              <a:gd name="T4" fmla="*/ 0 w 769"/>
              <a:gd name="T5" fmla="*/ 0 h 274"/>
              <a:gd name="T6" fmla="*/ 0 w 769"/>
              <a:gd name="T7" fmla="*/ 273 h 274"/>
              <a:gd name="T8" fmla="*/ 768 w 769"/>
              <a:gd name="T9" fmla="*/ 273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9" h="274">
                <a:moveTo>
                  <a:pt x="768" y="273"/>
                </a:moveTo>
                <a:lnTo>
                  <a:pt x="768" y="0"/>
                </a:lnTo>
                <a:lnTo>
                  <a:pt x="0" y="0"/>
                </a:lnTo>
                <a:lnTo>
                  <a:pt x="0" y="273"/>
                </a:lnTo>
                <a:lnTo>
                  <a:pt x="768" y="27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240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8" name="Freeform 13"/>
          <p:cNvSpPr>
            <a:spLocks/>
          </p:cNvSpPr>
          <p:nvPr/>
        </p:nvSpPr>
        <p:spPr bwMode="auto">
          <a:xfrm>
            <a:off x="7467600" y="1856135"/>
            <a:ext cx="990600" cy="422275"/>
          </a:xfrm>
          <a:custGeom>
            <a:avLst/>
            <a:gdLst>
              <a:gd name="T0" fmla="*/ 449 w 450"/>
              <a:gd name="T1" fmla="*/ 120 h 266"/>
              <a:gd name="T2" fmla="*/ 442 w 450"/>
              <a:gd name="T3" fmla="*/ 98 h 266"/>
              <a:gd name="T4" fmla="*/ 429 w 450"/>
              <a:gd name="T5" fmla="*/ 76 h 266"/>
              <a:gd name="T6" fmla="*/ 409 w 450"/>
              <a:gd name="T7" fmla="*/ 56 h 266"/>
              <a:gd name="T8" fmla="*/ 383 w 450"/>
              <a:gd name="T9" fmla="*/ 38 h 266"/>
              <a:gd name="T10" fmla="*/ 353 w 450"/>
              <a:gd name="T11" fmla="*/ 23 h 266"/>
              <a:gd name="T12" fmla="*/ 319 w 450"/>
              <a:gd name="T13" fmla="*/ 11 h 266"/>
              <a:gd name="T14" fmla="*/ 283 w 450"/>
              <a:gd name="T15" fmla="*/ 3 h 266"/>
              <a:gd name="T16" fmla="*/ 244 w 450"/>
              <a:gd name="T17" fmla="*/ 0 h 266"/>
              <a:gd name="T18" fmla="*/ 205 w 450"/>
              <a:gd name="T19" fmla="*/ 0 h 266"/>
              <a:gd name="T20" fmla="*/ 166 w 450"/>
              <a:gd name="T21" fmla="*/ 3 h 266"/>
              <a:gd name="T22" fmla="*/ 129 w 450"/>
              <a:gd name="T23" fmla="*/ 11 h 266"/>
              <a:gd name="T24" fmla="*/ 95 w 450"/>
              <a:gd name="T25" fmla="*/ 23 h 266"/>
              <a:gd name="T26" fmla="*/ 65 w 450"/>
              <a:gd name="T27" fmla="*/ 38 h 266"/>
              <a:gd name="T28" fmla="*/ 40 w 450"/>
              <a:gd name="T29" fmla="*/ 56 h 266"/>
              <a:gd name="T30" fmla="*/ 20 w 450"/>
              <a:gd name="T31" fmla="*/ 76 h 266"/>
              <a:gd name="T32" fmla="*/ 8 w 450"/>
              <a:gd name="T33" fmla="*/ 98 h 266"/>
              <a:gd name="T34" fmla="*/ 1 w 450"/>
              <a:gd name="T35" fmla="*/ 120 h 266"/>
              <a:gd name="T36" fmla="*/ 1 w 450"/>
              <a:gd name="T37" fmla="*/ 144 h 266"/>
              <a:gd name="T38" fmla="*/ 8 w 450"/>
              <a:gd name="T39" fmla="*/ 166 h 266"/>
              <a:gd name="T40" fmla="*/ 20 w 450"/>
              <a:gd name="T41" fmla="*/ 187 h 266"/>
              <a:gd name="T42" fmla="*/ 40 w 450"/>
              <a:gd name="T43" fmla="*/ 208 h 266"/>
              <a:gd name="T44" fmla="*/ 65 w 450"/>
              <a:gd name="T45" fmla="*/ 225 h 266"/>
              <a:gd name="T46" fmla="*/ 95 w 450"/>
              <a:gd name="T47" fmla="*/ 240 h 266"/>
              <a:gd name="T48" fmla="*/ 129 w 450"/>
              <a:gd name="T49" fmla="*/ 251 h 266"/>
              <a:gd name="T50" fmla="*/ 166 w 450"/>
              <a:gd name="T51" fmla="*/ 259 h 266"/>
              <a:gd name="T52" fmla="*/ 205 w 450"/>
              <a:gd name="T53" fmla="*/ 263 h 266"/>
              <a:gd name="T54" fmla="*/ 244 w 450"/>
              <a:gd name="T55" fmla="*/ 263 h 266"/>
              <a:gd name="T56" fmla="*/ 283 w 450"/>
              <a:gd name="T57" fmla="*/ 259 h 266"/>
              <a:gd name="T58" fmla="*/ 319 w 450"/>
              <a:gd name="T59" fmla="*/ 251 h 266"/>
              <a:gd name="T60" fmla="*/ 353 w 450"/>
              <a:gd name="T61" fmla="*/ 240 h 266"/>
              <a:gd name="T62" fmla="*/ 383 w 450"/>
              <a:gd name="T63" fmla="*/ 225 h 266"/>
              <a:gd name="T64" fmla="*/ 409 w 450"/>
              <a:gd name="T65" fmla="*/ 208 h 266"/>
              <a:gd name="T66" fmla="*/ 429 w 450"/>
              <a:gd name="T67" fmla="*/ 187 h 266"/>
              <a:gd name="T68" fmla="*/ 442 w 450"/>
              <a:gd name="T69" fmla="*/ 166 h 266"/>
              <a:gd name="T70" fmla="*/ 449 w 450"/>
              <a:gd name="T71" fmla="*/ 144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50" h="266">
                <a:moveTo>
                  <a:pt x="449" y="132"/>
                </a:moveTo>
                <a:lnTo>
                  <a:pt x="449" y="120"/>
                </a:lnTo>
                <a:lnTo>
                  <a:pt x="446" y="108"/>
                </a:lnTo>
                <a:lnTo>
                  <a:pt x="442" y="98"/>
                </a:lnTo>
                <a:lnTo>
                  <a:pt x="436" y="86"/>
                </a:lnTo>
                <a:lnTo>
                  <a:pt x="429" y="76"/>
                </a:lnTo>
                <a:lnTo>
                  <a:pt x="419" y="65"/>
                </a:lnTo>
                <a:lnTo>
                  <a:pt x="409" y="56"/>
                </a:lnTo>
                <a:lnTo>
                  <a:pt x="397" y="47"/>
                </a:lnTo>
                <a:lnTo>
                  <a:pt x="383" y="38"/>
                </a:lnTo>
                <a:lnTo>
                  <a:pt x="369" y="31"/>
                </a:lnTo>
                <a:lnTo>
                  <a:pt x="353" y="23"/>
                </a:lnTo>
                <a:lnTo>
                  <a:pt x="337" y="17"/>
                </a:lnTo>
                <a:lnTo>
                  <a:pt x="319" y="11"/>
                </a:lnTo>
                <a:lnTo>
                  <a:pt x="302" y="7"/>
                </a:lnTo>
                <a:lnTo>
                  <a:pt x="283" y="3"/>
                </a:lnTo>
                <a:lnTo>
                  <a:pt x="263" y="1"/>
                </a:lnTo>
                <a:lnTo>
                  <a:pt x="244" y="0"/>
                </a:lnTo>
                <a:lnTo>
                  <a:pt x="225" y="0"/>
                </a:lnTo>
                <a:lnTo>
                  <a:pt x="205" y="0"/>
                </a:lnTo>
                <a:lnTo>
                  <a:pt x="185" y="1"/>
                </a:lnTo>
                <a:lnTo>
                  <a:pt x="166" y="3"/>
                </a:lnTo>
                <a:lnTo>
                  <a:pt x="148" y="7"/>
                </a:lnTo>
                <a:lnTo>
                  <a:pt x="129" y="11"/>
                </a:lnTo>
                <a:lnTo>
                  <a:pt x="111" y="17"/>
                </a:lnTo>
                <a:lnTo>
                  <a:pt x="95" y="23"/>
                </a:lnTo>
                <a:lnTo>
                  <a:pt x="80" y="31"/>
                </a:lnTo>
                <a:lnTo>
                  <a:pt x="65" y="38"/>
                </a:lnTo>
                <a:lnTo>
                  <a:pt x="52" y="47"/>
                </a:lnTo>
                <a:lnTo>
                  <a:pt x="40" y="56"/>
                </a:lnTo>
                <a:lnTo>
                  <a:pt x="30" y="65"/>
                </a:lnTo>
                <a:lnTo>
                  <a:pt x="20" y="76"/>
                </a:lnTo>
                <a:lnTo>
                  <a:pt x="13" y="86"/>
                </a:lnTo>
                <a:lnTo>
                  <a:pt x="8" y="98"/>
                </a:lnTo>
                <a:lnTo>
                  <a:pt x="3" y="108"/>
                </a:lnTo>
                <a:lnTo>
                  <a:pt x="1" y="120"/>
                </a:lnTo>
                <a:lnTo>
                  <a:pt x="0" y="132"/>
                </a:lnTo>
                <a:lnTo>
                  <a:pt x="1" y="144"/>
                </a:lnTo>
                <a:lnTo>
                  <a:pt x="3" y="154"/>
                </a:lnTo>
                <a:lnTo>
                  <a:pt x="8" y="166"/>
                </a:lnTo>
                <a:lnTo>
                  <a:pt x="13" y="177"/>
                </a:lnTo>
                <a:lnTo>
                  <a:pt x="20" y="187"/>
                </a:lnTo>
                <a:lnTo>
                  <a:pt x="30" y="198"/>
                </a:lnTo>
                <a:lnTo>
                  <a:pt x="40" y="208"/>
                </a:lnTo>
                <a:lnTo>
                  <a:pt x="52" y="217"/>
                </a:lnTo>
                <a:lnTo>
                  <a:pt x="65" y="225"/>
                </a:lnTo>
                <a:lnTo>
                  <a:pt x="80" y="233"/>
                </a:lnTo>
                <a:lnTo>
                  <a:pt x="95" y="240"/>
                </a:lnTo>
                <a:lnTo>
                  <a:pt x="111" y="246"/>
                </a:lnTo>
                <a:lnTo>
                  <a:pt x="129" y="251"/>
                </a:lnTo>
                <a:lnTo>
                  <a:pt x="148" y="257"/>
                </a:lnTo>
                <a:lnTo>
                  <a:pt x="166" y="259"/>
                </a:lnTo>
                <a:lnTo>
                  <a:pt x="185" y="262"/>
                </a:lnTo>
                <a:lnTo>
                  <a:pt x="205" y="263"/>
                </a:lnTo>
                <a:lnTo>
                  <a:pt x="225" y="265"/>
                </a:lnTo>
                <a:lnTo>
                  <a:pt x="244" y="263"/>
                </a:lnTo>
                <a:lnTo>
                  <a:pt x="263" y="262"/>
                </a:lnTo>
                <a:lnTo>
                  <a:pt x="283" y="259"/>
                </a:lnTo>
                <a:lnTo>
                  <a:pt x="302" y="257"/>
                </a:lnTo>
                <a:lnTo>
                  <a:pt x="319" y="251"/>
                </a:lnTo>
                <a:lnTo>
                  <a:pt x="337" y="246"/>
                </a:lnTo>
                <a:lnTo>
                  <a:pt x="353" y="240"/>
                </a:lnTo>
                <a:lnTo>
                  <a:pt x="369" y="233"/>
                </a:lnTo>
                <a:lnTo>
                  <a:pt x="383" y="225"/>
                </a:lnTo>
                <a:lnTo>
                  <a:pt x="397" y="217"/>
                </a:lnTo>
                <a:lnTo>
                  <a:pt x="409" y="208"/>
                </a:lnTo>
                <a:lnTo>
                  <a:pt x="419" y="198"/>
                </a:lnTo>
                <a:lnTo>
                  <a:pt x="429" y="187"/>
                </a:lnTo>
                <a:lnTo>
                  <a:pt x="436" y="177"/>
                </a:lnTo>
                <a:lnTo>
                  <a:pt x="442" y="166"/>
                </a:lnTo>
                <a:lnTo>
                  <a:pt x="446" y="154"/>
                </a:lnTo>
                <a:lnTo>
                  <a:pt x="449" y="144"/>
                </a:lnTo>
                <a:lnTo>
                  <a:pt x="449" y="13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240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9" name="Rectangle 14"/>
          <p:cNvSpPr>
            <a:spLocks noChangeArrowheads="1"/>
          </p:cNvSpPr>
          <p:nvPr/>
        </p:nvSpPr>
        <p:spPr bwMode="auto">
          <a:xfrm>
            <a:off x="5526088" y="2214910"/>
            <a:ext cx="790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latinLnBrk="0" hangingPunct="0"/>
            <a:r>
              <a:rPr lang="ko-KR" altLang="en-US" sz="1600" b="1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주차면</a:t>
            </a:r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7467600" y="1891060"/>
            <a:ext cx="12192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latinLnBrk="0" hangingPunct="0"/>
            <a:r>
              <a:rPr lang="ko-KR" altLang="en-US" sz="1600" b="1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부서이름</a:t>
            </a:r>
          </a:p>
        </p:txBody>
      </p:sp>
      <p:sp>
        <p:nvSpPr>
          <p:cNvPr id="81" name="Rectangle 16"/>
          <p:cNvSpPr>
            <a:spLocks noChangeArrowheads="1"/>
          </p:cNvSpPr>
          <p:nvPr/>
        </p:nvSpPr>
        <p:spPr bwMode="auto">
          <a:xfrm>
            <a:off x="8166100" y="2214910"/>
            <a:ext cx="758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latinLnBrk="0" hangingPunct="0"/>
            <a:r>
              <a:rPr lang="ko-KR" altLang="en-US" sz="1600" b="1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  예산</a:t>
            </a:r>
          </a:p>
        </p:txBody>
      </p:sp>
      <p:sp>
        <p:nvSpPr>
          <p:cNvPr id="82" name="Rectangle 17"/>
          <p:cNvSpPr>
            <a:spLocks noChangeArrowheads="1"/>
          </p:cNvSpPr>
          <p:nvPr/>
        </p:nvSpPr>
        <p:spPr bwMode="auto">
          <a:xfrm>
            <a:off x="6705600" y="2214910"/>
            <a:ext cx="13382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latinLnBrk="0" hangingPunct="0"/>
            <a:r>
              <a:rPr lang="ko-KR" altLang="en-US" sz="1600" b="1" u="sng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부서번호</a:t>
            </a:r>
          </a:p>
        </p:txBody>
      </p:sp>
      <p:sp>
        <p:nvSpPr>
          <p:cNvPr id="83" name="Rectangle 18"/>
          <p:cNvSpPr>
            <a:spLocks noChangeArrowheads="1"/>
          </p:cNvSpPr>
          <p:nvPr/>
        </p:nvSpPr>
        <p:spPr bwMode="auto">
          <a:xfrm>
            <a:off x="6238875" y="1668810"/>
            <a:ext cx="5873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latinLnBrk="0" hangingPunct="0"/>
            <a:r>
              <a:rPr lang="ko-KR" altLang="en-US" sz="1600" b="1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부터</a:t>
            </a:r>
          </a:p>
        </p:txBody>
      </p:sp>
      <p:sp>
        <p:nvSpPr>
          <p:cNvPr id="84" name="Rectangle 19"/>
          <p:cNvSpPr>
            <a:spLocks noChangeArrowheads="1"/>
          </p:cNvSpPr>
          <p:nvPr/>
        </p:nvSpPr>
        <p:spPr bwMode="auto">
          <a:xfrm>
            <a:off x="4805363" y="1878360"/>
            <a:ext cx="5873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latinLnBrk="0" hangingPunct="0"/>
            <a:r>
              <a:rPr lang="ko-KR" altLang="en-US" sz="1600" b="1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이름</a:t>
            </a:r>
          </a:p>
        </p:txBody>
      </p:sp>
      <p:sp>
        <p:nvSpPr>
          <p:cNvPr id="85" name="Rectangle 20"/>
          <p:cNvSpPr>
            <a:spLocks noChangeArrowheads="1"/>
          </p:cNvSpPr>
          <p:nvPr/>
        </p:nvSpPr>
        <p:spPr bwMode="auto">
          <a:xfrm>
            <a:off x="6024563" y="2867373"/>
            <a:ext cx="873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latinLnBrk="0" hangingPunct="0"/>
            <a:r>
              <a:rPr lang="ko-KR" altLang="en-US" sz="1600" b="1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    근무</a:t>
            </a:r>
          </a:p>
        </p:txBody>
      </p:sp>
      <p:sp>
        <p:nvSpPr>
          <p:cNvPr id="86" name="Rectangle 21"/>
          <p:cNvSpPr>
            <a:spLocks noChangeArrowheads="1"/>
          </p:cNvSpPr>
          <p:nvPr/>
        </p:nvSpPr>
        <p:spPr bwMode="auto">
          <a:xfrm>
            <a:off x="7397750" y="2892773"/>
            <a:ext cx="9874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latinLnBrk="0" hangingPunct="0"/>
            <a:r>
              <a:rPr lang="ko-KR" altLang="en-US" sz="1600" b="1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      부서</a:t>
            </a:r>
          </a:p>
        </p:txBody>
      </p:sp>
      <p:sp>
        <p:nvSpPr>
          <p:cNvPr id="87" name="Rectangle 22"/>
          <p:cNvSpPr>
            <a:spLocks noChangeArrowheads="1"/>
          </p:cNvSpPr>
          <p:nvPr/>
        </p:nvSpPr>
        <p:spPr bwMode="auto">
          <a:xfrm>
            <a:off x="4398963" y="2881660"/>
            <a:ext cx="9302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latinLnBrk="0" hangingPunct="0"/>
            <a:r>
              <a:rPr lang="ko-KR" altLang="en-US" sz="1600" b="1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     직원</a:t>
            </a:r>
          </a:p>
        </p:txBody>
      </p:sp>
      <p:sp>
        <p:nvSpPr>
          <p:cNvPr id="88" name="Rectangle 23"/>
          <p:cNvSpPr>
            <a:spLocks noChangeArrowheads="1"/>
          </p:cNvSpPr>
          <p:nvPr/>
        </p:nvSpPr>
        <p:spPr bwMode="auto">
          <a:xfrm>
            <a:off x="4178300" y="2202210"/>
            <a:ext cx="5302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latinLnBrk="0" hangingPunct="0"/>
            <a:r>
              <a:rPr lang="en-US" altLang="ko-KR" sz="1600" b="1" u="sng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ssn</a:t>
            </a:r>
          </a:p>
        </p:txBody>
      </p:sp>
      <p:sp>
        <p:nvSpPr>
          <p:cNvPr id="89" name="Line 24"/>
          <p:cNvSpPr>
            <a:spLocks noChangeShapeType="1"/>
          </p:cNvSpPr>
          <p:nvPr/>
        </p:nvSpPr>
        <p:spPr bwMode="auto">
          <a:xfrm>
            <a:off x="4495800" y="2599085"/>
            <a:ext cx="22860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0" name="Line 25"/>
          <p:cNvSpPr>
            <a:spLocks noChangeShapeType="1"/>
          </p:cNvSpPr>
          <p:nvPr/>
        </p:nvSpPr>
        <p:spPr bwMode="auto">
          <a:xfrm>
            <a:off x="5105400" y="2294285"/>
            <a:ext cx="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1" name="Line 26"/>
          <p:cNvSpPr>
            <a:spLocks noChangeShapeType="1"/>
          </p:cNvSpPr>
          <p:nvPr/>
        </p:nvSpPr>
        <p:spPr bwMode="auto">
          <a:xfrm flipH="1">
            <a:off x="5486400" y="2599085"/>
            <a:ext cx="30480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2" name="Line 27"/>
          <p:cNvSpPr>
            <a:spLocks noChangeShapeType="1"/>
          </p:cNvSpPr>
          <p:nvPr/>
        </p:nvSpPr>
        <p:spPr bwMode="auto">
          <a:xfrm>
            <a:off x="6553200" y="2065685"/>
            <a:ext cx="0" cy="609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3" name="Line 28"/>
          <p:cNvSpPr>
            <a:spLocks noChangeShapeType="1"/>
          </p:cNvSpPr>
          <p:nvPr/>
        </p:nvSpPr>
        <p:spPr bwMode="auto">
          <a:xfrm>
            <a:off x="7315200" y="2599085"/>
            <a:ext cx="38100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4" name="Line 29"/>
          <p:cNvSpPr>
            <a:spLocks noChangeShapeType="1"/>
          </p:cNvSpPr>
          <p:nvPr/>
        </p:nvSpPr>
        <p:spPr bwMode="auto">
          <a:xfrm>
            <a:off x="8001000" y="2294285"/>
            <a:ext cx="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5" name="Line 30"/>
          <p:cNvSpPr>
            <a:spLocks noChangeShapeType="1"/>
          </p:cNvSpPr>
          <p:nvPr/>
        </p:nvSpPr>
        <p:spPr bwMode="auto">
          <a:xfrm flipH="1">
            <a:off x="8382000" y="2599085"/>
            <a:ext cx="22860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6" name="Line 31"/>
          <p:cNvSpPr>
            <a:spLocks noChangeShapeType="1"/>
          </p:cNvSpPr>
          <p:nvPr/>
        </p:nvSpPr>
        <p:spPr bwMode="auto">
          <a:xfrm>
            <a:off x="7162800" y="3056285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7" name="Line 32"/>
          <p:cNvSpPr>
            <a:spLocks noChangeShapeType="1"/>
          </p:cNvSpPr>
          <p:nvPr/>
        </p:nvSpPr>
        <p:spPr bwMode="auto">
          <a:xfrm>
            <a:off x="5638800" y="2980085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8" name="Freeform 33"/>
          <p:cNvSpPr>
            <a:spLocks/>
          </p:cNvSpPr>
          <p:nvPr/>
        </p:nvSpPr>
        <p:spPr bwMode="auto">
          <a:xfrm>
            <a:off x="4527550" y="4640610"/>
            <a:ext cx="714375" cy="422275"/>
          </a:xfrm>
          <a:custGeom>
            <a:avLst/>
            <a:gdLst>
              <a:gd name="T0" fmla="*/ 449 w 450"/>
              <a:gd name="T1" fmla="*/ 120 h 266"/>
              <a:gd name="T2" fmla="*/ 442 w 450"/>
              <a:gd name="T3" fmla="*/ 97 h 266"/>
              <a:gd name="T4" fmla="*/ 428 w 450"/>
              <a:gd name="T5" fmla="*/ 76 h 266"/>
              <a:gd name="T6" fmla="*/ 409 w 450"/>
              <a:gd name="T7" fmla="*/ 56 h 266"/>
              <a:gd name="T8" fmla="*/ 383 w 450"/>
              <a:gd name="T9" fmla="*/ 39 h 266"/>
              <a:gd name="T10" fmla="*/ 353 w 450"/>
              <a:gd name="T11" fmla="*/ 23 h 266"/>
              <a:gd name="T12" fmla="*/ 319 w 450"/>
              <a:gd name="T13" fmla="*/ 13 h 266"/>
              <a:gd name="T14" fmla="*/ 282 w 450"/>
              <a:gd name="T15" fmla="*/ 3 h 266"/>
              <a:gd name="T16" fmla="*/ 243 w 450"/>
              <a:gd name="T17" fmla="*/ 0 h 266"/>
              <a:gd name="T18" fmla="*/ 205 w 450"/>
              <a:gd name="T19" fmla="*/ 0 h 266"/>
              <a:gd name="T20" fmla="*/ 166 w 450"/>
              <a:gd name="T21" fmla="*/ 3 h 266"/>
              <a:gd name="T22" fmla="*/ 129 w 450"/>
              <a:gd name="T23" fmla="*/ 13 h 266"/>
              <a:gd name="T24" fmla="*/ 95 w 450"/>
              <a:gd name="T25" fmla="*/ 23 h 266"/>
              <a:gd name="T26" fmla="*/ 65 w 450"/>
              <a:gd name="T27" fmla="*/ 39 h 266"/>
              <a:gd name="T28" fmla="*/ 39 w 450"/>
              <a:gd name="T29" fmla="*/ 56 h 266"/>
              <a:gd name="T30" fmla="*/ 20 w 450"/>
              <a:gd name="T31" fmla="*/ 76 h 266"/>
              <a:gd name="T32" fmla="*/ 6 w 450"/>
              <a:gd name="T33" fmla="*/ 97 h 266"/>
              <a:gd name="T34" fmla="*/ 0 w 450"/>
              <a:gd name="T35" fmla="*/ 120 h 266"/>
              <a:gd name="T36" fmla="*/ 0 w 450"/>
              <a:gd name="T37" fmla="*/ 142 h 266"/>
              <a:gd name="T38" fmla="*/ 6 w 450"/>
              <a:gd name="T39" fmla="*/ 166 h 266"/>
              <a:gd name="T40" fmla="*/ 20 w 450"/>
              <a:gd name="T41" fmla="*/ 187 h 266"/>
              <a:gd name="T42" fmla="*/ 39 w 450"/>
              <a:gd name="T43" fmla="*/ 208 h 266"/>
              <a:gd name="T44" fmla="*/ 65 w 450"/>
              <a:gd name="T45" fmla="*/ 225 h 266"/>
              <a:gd name="T46" fmla="*/ 95 w 450"/>
              <a:gd name="T47" fmla="*/ 240 h 266"/>
              <a:gd name="T48" fmla="*/ 129 w 450"/>
              <a:gd name="T49" fmla="*/ 251 h 266"/>
              <a:gd name="T50" fmla="*/ 166 w 450"/>
              <a:gd name="T51" fmla="*/ 259 h 266"/>
              <a:gd name="T52" fmla="*/ 205 w 450"/>
              <a:gd name="T53" fmla="*/ 263 h 266"/>
              <a:gd name="T54" fmla="*/ 243 w 450"/>
              <a:gd name="T55" fmla="*/ 263 h 266"/>
              <a:gd name="T56" fmla="*/ 282 w 450"/>
              <a:gd name="T57" fmla="*/ 259 h 266"/>
              <a:gd name="T58" fmla="*/ 319 w 450"/>
              <a:gd name="T59" fmla="*/ 251 h 266"/>
              <a:gd name="T60" fmla="*/ 353 w 450"/>
              <a:gd name="T61" fmla="*/ 240 h 266"/>
              <a:gd name="T62" fmla="*/ 383 w 450"/>
              <a:gd name="T63" fmla="*/ 225 h 266"/>
              <a:gd name="T64" fmla="*/ 409 w 450"/>
              <a:gd name="T65" fmla="*/ 208 h 266"/>
              <a:gd name="T66" fmla="*/ 428 w 450"/>
              <a:gd name="T67" fmla="*/ 187 h 266"/>
              <a:gd name="T68" fmla="*/ 442 w 450"/>
              <a:gd name="T69" fmla="*/ 166 h 266"/>
              <a:gd name="T70" fmla="*/ 449 w 450"/>
              <a:gd name="T71" fmla="*/ 142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50" h="266">
                <a:moveTo>
                  <a:pt x="449" y="132"/>
                </a:moveTo>
                <a:lnTo>
                  <a:pt x="449" y="120"/>
                </a:lnTo>
                <a:lnTo>
                  <a:pt x="445" y="108"/>
                </a:lnTo>
                <a:lnTo>
                  <a:pt x="442" y="97"/>
                </a:lnTo>
                <a:lnTo>
                  <a:pt x="436" y="86"/>
                </a:lnTo>
                <a:lnTo>
                  <a:pt x="428" y="76"/>
                </a:lnTo>
                <a:lnTo>
                  <a:pt x="418" y="65"/>
                </a:lnTo>
                <a:lnTo>
                  <a:pt x="409" y="56"/>
                </a:lnTo>
                <a:lnTo>
                  <a:pt x="396" y="47"/>
                </a:lnTo>
                <a:lnTo>
                  <a:pt x="383" y="39"/>
                </a:lnTo>
                <a:lnTo>
                  <a:pt x="368" y="31"/>
                </a:lnTo>
                <a:lnTo>
                  <a:pt x="353" y="23"/>
                </a:lnTo>
                <a:lnTo>
                  <a:pt x="337" y="17"/>
                </a:lnTo>
                <a:lnTo>
                  <a:pt x="319" y="13"/>
                </a:lnTo>
                <a:lnTo>
                  <a:pt x="300" y="7"/>
                </a:lnTo>
                <a:lnTo>
                  <a:pt x="282" y="3"/>
                </a:lnTo>
                <a:lnTo>
                  <a:pt x="263" y="2"/>
                </a:lnTo>
                <a:lnTo>
                  <a:pt x="243" y="0"/>
                </a:lnTo>
                <a:lnTo>
                  <a:pt x="223" y="0"/>
                </a:lnTo>
                <a:lnTo>
                  <a:pt x="205" y="0"/>
                </a:lnTo>
                <a:lnTo>
                  <a:pt x="185" y="2"/>
                </a:lnTo>
                <a:lnTo>
                  <a:pt x="166" y="3"/>
                </a:lnTo>
                <a:lnTo>
                  <a:pt x="148" y="7"/>
                </a:lnTo>
                <a:lnTo>
                  <a:pt x="129" y="13"/>
                </a:lnTo>
                <a:lnTo>
                  <a:pt x="111" y="17"/>
                </a:lnTo>
                <a:lnTo>
                  <a:pt x="95" y="23"/>
                </a:lnTo>
                <a:lnTo>
                  <a:pt x="80" y="31"/>
                </a:lnTo>
                <a:lnTo>
                  <a:pt x="65" y="39"/>
                </a:lnTo>
                <a:lnTo>
                  <a:pt x="52" y="47"/>
                </a:lnTo>
                <a:lnTo>
                  <a:pt x="39" y="56"/>
                </a:lnTo>
                <a:lnTo>
                  <a:pt x="30" y="65"/>
                </a:lnTo>
                <a:lnTo>
                  <a:pt x="20" y="76"/>
                </a:lnTo>
                <a:lnTo>
                  <a:pt x="12" y="86"/>
                </a:lnTo>
                <a:lnTo>
                  <a:pt x="6" y="97"/>
                </a:lnTo>
                <a:lnTo>
                  <a:pt x="3" y="108"/>
                </a:lnTo>
                <a:lnTo>
                  <a:pt x="0" y="120"/>
                </a:lnTo>
                <a:lnTo>
                  <a:pt x="0" y="132"/>
                </a:lnTo>
                <a:lnTo>
                  <a:pt x="0" y="142"/>
                </a:lnTo>
                <a:lnTo>
                  <a:pt x="3" y="154"/>
                </a:lnTo>
                <a:lnTo>
                  <a:pt x="6" y="166"/>
                </a:lnTo>
                <a:lnTo>
                  <a:pt x="12" y="177"/>
                </a:lnTo>
                <a:lnTo>
                  <a:pt x="20" y="187"/>
                </a:lnTo>
                <a:lnTo>
                  <a:pt x="30" y="198"/>
                </a:lnTo>
                <a:lnTo>
                  <a:pt x="39" y="208"/>
                </a:lnTo>
                <a:lnTo>
                  <a:pt x="52" y="217"/>
                </a:lnTo>
                <a:lnTo>
                  <a:pt x="65" y="225"/>
                </a:lnTo>
                <a:lnTo>
                  <a:pt x="80" y="233"/>
                </a:lnTo>
                <a:lnTo>
                  <a:pt x="95" y="240"/>
                </a:lnTo>
                <a:lnTo>
                  <a:pt x="111" y="246"/>
                </a:lnTo>
                <a:lnTo>
                  <a:pt x="129" y="251"/>
                </a:lnTo>
                <a:lnTo>
                  <a:pt x="148" y="255"/>
                </a:lnTo>
                <a:lnTo>
                  <a:pt x="166" y="259"/>
                </a:lnTo>
                <a:lnTo>
                  <a:pt x="185" y="262"/>
                </a:lnTo>
                <a:lnTo>
                  <a:pt x="205" y="263"/>
                </a:lnTo>
                <a:lnTo>
                  <a:pt x="223" y="265"/>
                </a:lnTo>
                <a:lnTo>
                  <a:pt x="243" y="263"/>
                </a:lnTo>
                <a:lnTo>
                  <a:pt x="263" y="262"/>
                </a:lnTo>
                <a:lnTo>
                  <a:pt x="282" y="259"/>
                </a:lnTo>
                <a:lnTo>
                  <a:pt x="300" y="255"/>
                </a:lnTo>
                <a:lnTo>
                  <a:pt x="319" y="251"/>
                </a:lnTo>
                <a:lnTo>
                  <a:pt x="337" y="246"/>
                </a:lnTo>
                <a:lnTo>
                  <a:pt x="353" y="240"/>
                </a:lnTo>
                <a:lnTo>
                  <a:pt x="368" y="233"/>
                </a:lnTo>
                <a:lnTo>
                  <a:pt x="383" y="225"/>
                </a:lnTo>
                <a:lnTo>
                  <a:pt x="396" y="217"/>
                </a:lnTo>
                <a:lnTo>
                  <a:pt x="409" y="208"/>
                </a:lnTo>
                <a:lnTo>
                  <a:pt x="418" y="198"/>
                </a:lnTo>
                <a:lnTo>
                  <a:pt x="428" y="187"/>
                </a:lnTo>
                <a:lnTo>
                  <a:pt x="436" y="177"/>
                </a:lnTo>
                <a:lnTo>
                  <a:pt x="442" y="166"/>
                </a:lnTo>
                <a:lnTo>
                  <a:pt x="445" y="154"/>
                </a:lnTo>
                <a:lnTo>
                  <a:pt x="449" y="142"/>
                </a:lnTo>
                <a:lnTo>
                  <a:pt x="449" y="13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240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9" name="Freeform 34"/>
          <p:cNvSpPr>
            <a:spLocks/>
          </p:cNvSpPr>
          <p:nvPr/>
        </p:nvSpPr>
        <p:spPr bwMode="auto">
          <a:xfrm>
            <a:off x="6477000" y="4961285"/>
            <a:ext cx="977900" cy="422275"/>
          </a:xfrm>
          <a:custGeom>
            <a:avLst/>
            <a:gdLst>
              <a:gd name="T0" fmla="*/ 448 w 451"/>
              <a:gd name="T1" fmla="*/ 120 h 266"/>
              <a:gd name="T2" fmla="*/ 441 w 451"/>
              <a:gd name="T3" fmla="*/ 98 h 266"/>
              <a:gd name="T4" fmla="*/ 429 w 451"/>
              <a:gd name="T5" fmla="*/ 76 h 266"/>
              <a:gd name="T6" fmla="*/ 409 w 451"/>
              <a:gd name="T7" fmla="*/ 56 h 266"/>
              <a:gd name="T8" fmla="*/ 383 w 451"/>
              <a:gd name="T9" fmla="*/ 39 h 266"/>
              <a:gd name="T10" fmla="*/ 353 w 451"/>
              <a:gd name="T11" fmla="*/ 24 h 266"/>
              <a:gd name="T12" fmla="*/ 319 w 451"/>
              <a:gd name="T13" fmla="*/ 13 h 266"/>
              <a:gd name="T14" fmla="*/ 283 w 451"/>
              <a:gd name="T15" fmla="*/ 5 h 266"/>
              <a:gd name="T16" fmla="*/ 243 w 451"/>
              <a:gd name="T17" fmla="*/ 0 h 266"/>
              <a:gd name="T18" fmla="*/ 205 w 451"/>
              <a:gd name="T19" fmla="*/ 0 h 266"/>
              <a:gd name="T20" fmla="*/ 166 w 451"/>
              <a:gd name="T21" fmla="*/ 5 h 266"/>
              <a:gd name="T22" fmla="*/ 129 w 451"/>
              <a:gd name="T23" fmla="*/ 13 h 266"/>
              <a:gd name="T24" fmla="*/ 95 w 451"/>
              <a:gd name="T25" fmla="*/ 24 h 266"/>
              <a:gd name="T26" fmla="*/ 66 w 451"/>
              <a:gd name="T27" fmla="*/ 39 h 266"/>
              <a:gd name="T28" fmla="*/ 40 w 451"/>
              <a:gd name="T29" fmla="*/ 56 h 266"/>
              <a:gd name="T30" fmla="*/ 20 w 451"/>
              <a:gd name="T31" fmla="*/ 76 h 266"/>
              <a:gd name="T32" fmla="*/ 6 w 451"/>
              <a:gd name="T33" fmla="*/ 98 h 266"/>
              <a:gd name="T34" fmla="*/ 1 w 451"/>
              <a:gd name="T35" fmla="*/ 120 h 266"/>
              <a:gd name="T36" fmla="*/ 1 w 451"/>
              <a:gd name="T37" fmla="*/ 144 h 266"/>
              <a:gd name="T38" fmla="*/ 6 w 451"/>
              <a:gd name="T39" fmla="*/ 166 h 266"/>
              <a:gd name="T40" fmla="*/ 20 w 451"/>
              <a:gd name="T41" fmla="*/ 188 h 266"/>
              <a:gd name="T42" fmla="*/ 40 w 451"/>
              <a:gd name="T43" fmla="*/ 208 h 266"/>
              <a:gd name="T44" fmla="*/ 66 w 451"/>
              <a:gd name="T45" fmla="*/ 225 h 266"/>
              <a:gd name="T46" fmla="*/ 95 w 451"/>
              <a:gd name="T47" fmla="*/ 240 h 266"/>
              <a:gd name="T48" fmla="*/ 129 w 451"/>
              <a:gd name="T49" fmla="*/ 251 h 266"/>
              <a:gd name="T50" fmla="*/ 166 w 451"/>
              <a:gd name="T51" fmla="*/ 259 h 266"/>
              <a:gd name="T52" fmla="*/ 205 w 451"/>
              <a:gd name="T53" fmla="*/ 265 h 266"/>
              <a:gd name="T54" fmla="*/ 243 w 451"/>
              <a:gd name="T55" fmla="*/ 265 h 266"/>
              <a:gd name="T56" fmla="*/ 283 w 451"/>
              <a:gd name="T57" fmla="*/ 259 h 266"/>
              <a:gd name="T58" fmla="*/ 319 w 451"/>
              <a:gd name="T59" fmla="*/ 251 h 266"/>
              <a:gd name="T60" fmla="*/ 353 w 451"/>
              <a:gd name="T61" fmla="*/ 240 h 266"/>
              <a:gd name="T62" fmla="*/ 383 w 451"/>
              <a:gd name="T63" fmla="*/ 225 h 266"/>
              <a:gd name="T64" fmla="*/ 409 w 451"/>
              <a:gd name="T65" fmla="*/ 208 h 266"/>
              <a:gd name="T66" fmla="*/ 429 w 451"/>
              <a:gd name="T67" fmla="*/ 188 h 266"/>
              <a:gd name="T68" fmla="*/ 441 w 451"/>
              <a:gd name="T69" fmla="*/ 166 h 266"/>
              <a:gd name="T70" fmla="*/ 448 w 451"/>
              <a:gd name="T71" fmla="*/ 144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51" h="266">
                <a:moveTo>
                  <a:pt x="450" y="132"/>
                </a:moveTo>
                <a:lnTo>
                  <a:pt x="448" y="120"/>
                </a:lnTo>
                <a:lnTo>
                  <a:pt x="446" y="108"/>
                </a:lnTo>
                <a:lnTo>
                  <a:pt x="441" y="98"/>
                </a:lnTo>
                <a:lnTo>
                  <a:pt x="436" y="87"/>
                </a:lnTo>
                <a:lnTo>
                  <a:pt x="429" y="76"/>
                </a:lnTo>
                <a:lnTo>
                  <a:pt x="419" y="65"/>
                </a:lnTo>
                <a:lnTo>
                  <a:pt x="409" y="56"/>
                </a:lnTo>
                <a:lnTo>
                  <a:pt x="396" y="47"/>
                </a:lnTo>
                <a:lnTo>
                  <a:pt x="383" y="39"/>
                </a:lnTo>
                <a:lnTo>
                  <a:pt x="369" y="31"/>
                </a:lnTo>
                <a:lnTo>
                  <a:pt x="353" y="24"/>
                </a:lnTo>
                <a:lnTo>
                  <a:pt x="336" y="17"/>
                </a:lnTo>
                <a:lnTo>
                  <a:pt x="319" y="13"/>
                </a:lnTo>
                <a:lnTo>
                  <a:pt x="301" y="7"/>
                </a:lnTo>
                <a:lnTo>
                  <a:pt x="283" y="5"/>
                </a:lnTo>
                <a:lnTo>
                  <a:pt x="263" y="2"/>
                </a:lnTo>
                <a:lnTo>
                  <a:pt x="243" y="0"/>
                </a:lnTo>
                <a:lnTo>
                  <a:pt x="225" y="0"/>
                </a:lnTo>
                <a:lnTo>
                  <a:pt x="205" y="0"/>
                </a:lnTo>
                <a:lnTo>
                  <a:pt x="185" y="2"/>
                </a:lnTo>
                <a:lnTo>
                  <a:pt x="166" y="5"/>
                </a:lnTo>
                <a:lnTo>
                  <a:pt x="148" y="7"/>
                </a:lnTo>
                <a:lnTo>
                  <a:pt x="129" y="13"/>
                </a:lnTo>
                <a:lnTo>
                  <a:pt x="111" y="17"/>
                </a:lnTo>
                <a:lnTo>
                  <a:pt x="95" y="24"/>
                </a:lnTo>
                <a:lnTo>
                  <a:pt x="80" y="31"/>
                </a:lnTo>
                <a:lnTo>
                  <a:pt x="66" y="39"/>
                </a:lnTo>
                <a:lnTo>
                  <a:pt x="52" y="47"/>
                </a:lnTo>
                <a:lnTo>
                  <a:pt x="40" y="56"/>
                </a:lnTo>
                <a:lnTo>
                  <a:pt x="30" y="65"/>
                </a:lnTo>
                <a:lnTo>
                  <a:pt x="20" y="76"/>
                </a:lnTo>
                <a:lnTo>
                  <a:pt x="13" y="87"/>
                </a:lnTo>
                <a:lnTo>
                  <a:pt x="6" y="98"/>
                </a:lnTo>
                <a:lnTo>
                  <a:pt x="3" y="108"/>
                </a:lnTo>
                <a:lnTo>
                  <a:pt x="1" y="120"/>
                </a:lnTo>
                <a:lnTo>
                  <a:pt x="0" y="132"/>
                </a:lnTo>
                <a:lnTo>
                  <a:pt x="1" y="144"/>
                </a:lnTo>
                <a:lnTo>
                  <a:pt x="3" y="156"/>
                </a:lnTo>
                <a:lnTo>
                  <a:pt x="6" y="166"/>
                </a:lnTo>
                <a:lnTo>
                  <a:pt x="13" y="177"/>
                </a:lnTo>
                <a:lnTo>
                  <a:pt x="20" y="188"/>
                </a:lnTo>
                <a:lnTo>
                  <a:pt x="30" y="198"/>
                </a:lnTo>
                <a:lnTo>
                  <a:pt x="40" y="208"/>
                </a:lnTo>
                <a:lnTo>
                  <a:pt x="52" y="217"/>
                </a:lnTo>
                <a:lnTo>
                  <a:pt x="66" y="225"/>
                </a:lnTo>
                <a:lnTo>
                  <a:pt x="80" y="233"/>
                </a:lnTo>
                <a:lnTo>
                  <a:pt x="95" y="240"/>
                </a:lnTo>
                <a:lnTo>
                  <a:pt x="111" y="246"/>
                </a:lnTo>
                <a:lnTo>
                  <a:pt x="129" y="251"/>
                </a:lnTo>
                <a:lnTo>
                  <a:pt x="148" y="257"/>
                </a:lnTo>
                <a:lnTo>
                  <a:pt x="166" y="259"/>
                </a:lnTo>
                <a:lnTo>
                  <a:pt x="185" y="262"/>
                </a:lnTo>
                <a:lnTo>
                  <a:pt x="205" y="265"/>
                </a:lnTo>
                <a:lnTo>
                  <a:pt x="225" y="265"/>
                </a:lnTo>
                <a:lnTo>
                  <a:pt x="243" y="265"/>
                </a:lnTo>
                <a:lnTo>
                  <a:pt x="263" y="262"/>
                </a:lnTo>
                <a:lnTo>
                  <a:pt x="283" y="259"/>
                </a:lnTo>
                <a:lnTo>
                  <a:pt x="301" y="257"/>
                </a:lnTo>
                <a:lnTo>
                  <a:pt x="319" y="251"/>
                </a:lnTo>
                <a:lnTo>
                  <a:pt x="336" y="246"/>
                </a:lnTo>
                <a:lnTo>
                  <a:pt x="353" y="240"/>
                </a:lnTo>
                <a:lnTo>
                  <a:pt x="369" y="233"/>
                </a:lnTo>
                <a:lnTo>
                  <a:pt x="383" y="225"/>
                </a:lnTo>
                <a:lnTo>
                  <a:pt x="396" y="217"/>
                </a:lnTo>
                <a:lnTo>
                  <a:pt x="409" y="208"/>
                </a:lnTo>
                <a:lnTo>
                  <a:pt x="419" y="198"/>
                </a:lnTo>
                <a:lnTo>
                  <a:pt x="429" y="188"/>
                </a:lnTo>
                <a:lnTo>
                  <a:pt x="436" y="177"/>
                </a:lnTo>
                <a:lnTo>
                  <a:pt x="441" y="166"/>
                </a:lnTo>
                <a:lnTo>
                  <a:pt x="446" y="156"/>
                </a:lnTo>
                <a:lnTo>
                  <a:pt x="448" y="144"/>
                </a:lnTo>
                <a:lnTo>
                  <a:pt x="450" y="13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240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0" name="Freeform 35"/>
          <p:cNvSpPr>
            <a:spLocks/>
          </p:cNvSpPr>
          <p:nvPr/>
        </p:nvSpPr>
        <p:spPr bwMode="auto">
          <a:xfrm>
            <a:off x="5953125" y="4405660"/>
            <a:ext cx="714375" cy="422275"/>
          </a:xfrm>
          <a:custGeom>
            <a:avLst/>
            <a:gdLst>
              <a:gd name="T0" fmla="*/ 0 w 450"/>
              <a:gd name="T1" fmla="*/ 144 h 266"/>
              <a:gd name="T2" fmla="*/ 8 w 450"/>
              <a:gd name="T3" fmla="*/ 166 h 266"/>
              <a:gd name="T4" fmla="*/ 20 w 450"/>
              <a:gd name="T5" fmla="*/ 188 h 266"/>
              <a:gd name="T6" fmla="*/ 40 w 450"/>
              <a:gd name="T7" fmla="*/ 208 h 266"/>
              <a:gd name="T8" fmla="*/ 65 w 450"/>
              <a:gd name="T9" fmla="*/ 226 h 266"/>
              <a:gd name="T10" fmla="*/ 95 w 450"/>
              <a:gd name="T11" fmla="*/ 241 h 266"/>
              <a:gd name="T12" fmla="*/ 129 w 450"/>
              <a:gd name="T13" fmla="*/ 253 h 266"/>
              <a:gd name="T14" fmla="*/ 166 w 450"/>
              <a:gd name="T15" fmla="*/ 259 h 266"/>
              <a:gd name="T16" fmla="*/ 205 w 450"/>
              <a:gd name="T17" fmla="*/ 263 h 266"/>
              <a:gd name="T18" fmla="*/ 244 w 450"/>
              <a:gd name="T19" fmla="*/ 263 h 266"/>
              <a:gd name="T20" fmla="*/ 283 w 450"/>
              <a:gd name="T21" fmla="*/ 259 h 266"/>
              <a:gd name="T22" fmla="*/ 319 w 450"/>
              <a:gd name="T23" fmla="*/ 251 h 266"/>
              <a:gd name="T24" fmla="*/ 353 w 450"/>
              <a:gd name="T25" fmla="*/ 241 h 266"/>
              <a:gd name="T26" fmla="*/ 383 w 450"/>
              <a:gd name="T27" fmla="*/ 225 h 266"/>
              <a:gd name="T28" fmla="*/ 409 w 450"/>
              <a:gd name="T29" fmla="*/ 208 h 266"/>
              <a:gd name="T30" fmla="*/ 428 w 450"/>
              <a:gd name="T31" fmla="*/ 188 h 266"/>
              <a:gd name="T32" fmla="*/ 442 w 450"/>
              <a:gd name="T33" fmla="*/ 166 h 266"/>
              <a:gd name="T34" fmla="*/ 449 w 450"/>
              <a:gd name="T35" fmla="*/ 144 h 266"/>
              <a:gd name="T36" fmla="*/ 449 w 450"/>
              <a:gd name="T37" fmla="*/ 120 h 266"/>
              <a:gd name="T38" fmla="*/ 442 w 450"/>
              <a:gd name="T39" fmla="*/ 98 h 266"/>
              <a:gd name="T40" fmla="*/ 428 w 450"/>
              <a:gd name="T41" fmla="*/ 76 h 266"/>
              <a:gd name="T42" fmla="*/ 409 w 450"/>
              <a:gd name="T43" fmla="*/ 56 h 266"/>
              <a:gd name="T44" fmla="*/ 383 w 450"/>
              <a:gd name="T45" fmla="*/ 39 h 266"/>
              <a:gd name="T46" fmla="*/ 353 w 450"/>
              <a:gd name="T47" fmla="*/ 23 h 266"/>
              <a:gd name="T48" fmla="*/ 319 w 450"/>
              <a:gd name="T49" fmla="*/ 11 h 266"/>
              <a:gd name="T50" fmla="*/ 283 w 450"/>
              <a:gd name="T51" fmla="*/ 3 h 266"/>
              <a:gd name="T52" fmla="*/ 244 w 450"/>
              <a:gd name="T53" fmla="*/ 1 h 266"/>
              <a:gd name="T54" fmla="*/ 205 w 450"/>
              <a:gd name="T55" fmla="*/ 1 h 266"/>
              <a:gd name="T56" fmla="*/ 166 w 450"/>
              <a:gd name="T57" fmla="*/ 3 h 266"/>
              <a:gd name="T58" fmla="*/ 129 w 450"/>
              <a:gd name="T59" fmla="*/ 11 h 266"/>
              <a:gd name="T60" fmla="*/ 95 w 450"/>
              <a:gd name="T61" fmla="*/ 23 h 266"/>
              <a:gd name="T62" fmla="*/ 65 w 450"/>
              <a:gd name="T63" fmla="*/ 39 h 266"/>
              <a:gd name="T64" fmla="*/ 40 w 450"/>
              <a:gd name="T65" fmla="*/ 56 h 266"/>
              <a:gd name="T66" fmla="*/ 20 w 450"/>
              <a:gd name="T67" fmla="*/ 77 h 266"/>
              <a:gd name="T68" fmla="*/ 8 w 450"/>
              <a:gd name="T69" fmla="*/ 98 h 266"/>
              <a:gd name="T70" fmla="*/ 0 w 450"/>
              <a:gd name="T71" fmla="*/ 12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50" h="266">
                <a:moveTo>
                  <a:pt x="0" y="132"/>
                </a:moveTo>
                <a:lnTo>
                  <a:pt x="0" y="144"/>
                </a:lnTo>
                <a:lnTo>
                  <a:pt x="3" y="156"/>
                </a:lnTo>
                <a:lnTo>
                  <a:pt x="8" y="166"/>
                </a:lnTo>
                <a:lnTo>
                  <a:pt x="12" y="178"/>
                </a:lnTo>
                <a:lnTo>
                  <a:pt x="20" y="188"/>
                </a:lnTo>
                <a:lnTo>
                  <a:pt x="30" y="198"/>
                </a:lnTo>
                <a:lnTo>
                  <a:pt x="40" y="208"/>
                </a:lnTo>
                <a:lnTo>
                  <a:pt x="52" y="217"/>
                </a:lnTo>
                <a:lnTo>
                  <a:pt x="65" y="226"/>
                </a:lnTo>
                <a:lnTo>
                  <a:pt x="80" y="233"/>
                </a:lnTo>
                <a:lnTo>
                  <a:pt x="95" y="241"/>
                </a:lnTo>
                <a:lnTo>
                  <a:pt x="111" y="246"/>
                </a:lnTo>
                <a:lnTo>
                  <a:pt x="129" y="253"/>
                </a:lnTo>
                <a:lnTo>
                  <a:pt x="148" y="257"/>
                </a:lnTo>
                <a:lnTo>
                  <a:pt x="166" y="259"/>
                </a:lnTo>
                <a:lnTo>
                  <a:pt x="185" y="263"/>
                </a:lnTo>
                <a:lnTo>
                  <a:pt x="205" y="263"/>
                </a:lnTo>
                <a:lnTo>
                  <a:pt x="225" y="265"/>
                </a:lnTo>
                <a:lnTo>
                  <a:pt x="244" y="263"/>
                </a:lnTo>
                <a:lnTo>
                  <a:pt x="263" y="262"/>
                </a:lnTo>
                <a:lnTo>
                  <a:pt x="283" y="259"/>
                </a:lnTo>
                <a:lnTo>
                  <a:pt x="302" y="257"/>
                </a:lnTo>
                <a:lnTo>
                  <a:pt x="319" y="251"/>
                </a:lnTo>
                <a:lnTo>
                  <a:pt x="337" y="246"/>
                </a:lnTo>
                <a:lnTo>
                  <a:pt x="353" y="241"/>
                </a:lnTo>
                <a:lnTo>
                  <a:pt x="369" y="233"/>
                </a:lnTo>
                <a:lnTo>
                  <a:pt x="383" y="225"/>
                </a:lnTo>
                <a:lnTo>
                  <a:pt x="396" y="217"/>
                </a:lnTo>
                <a:lnTo>
                  <a:pt x="409" y="208"/>
                </a:lnTo>
                <a:lnTo>
                  <a:pt x="419" y="198"/>
                </a:lnTo>
                <a:lnTo>
                  <a:pt x="428" y="188"/>
                </a:lnTo>
                <a:lnTo>
                  <a:pt x="436" y="178"/>
                </a:lnTo>
                <a:lnTo>
                  <a:pt x="442" y="166"/>
                </a:lnTo>
                <a:lnTo>
                  <a:pt x="446" y="154"/>
                </a:lnTo>
                <a:lnTo>
                  <a:pt x="449" y="144"/>
                </a:lnTo>
                <a:lnTo>
                  <a:pt x="449" y="132"/>
                </a:lnTo>
                <a:lnTo>
                  <a:pt x="449" y="120"/>
                </a:lnTo>
                <a:lnTo>
                  <a:pt x="446" y="108"/>
                </a:lnTo>
                <a:lnTo>
                  <a:pt x="442" y="98"/>
                </a:lnTo>
                <a:lnTo>
                  <a:pt x="436" y="86"/>
                </a:lnTo>
                <a:lnTo>
                  <a:pt x="428" y="76"/>
                </a:lnTo>
                <a:lnTo>
                  <a:pt x="418" y="66"/>
                </a:lnTo>
                <a:lnTo>
                  <a:pt x="409" y="56"/>
                </a:lnTo>
                <a:lnTo>
                  <a:pt x="396" y="47"/>
                </a:lnTo>
                <a:lnTo>
                  <a:pt x="383" y="39"/>
                </a:lnTo>
                <a:lnTo>
                  <a:pt x="369" y="31"/>
                </a:lnTo>
                <a:lnTo>
                  <a:pt x="353" y="23"/>
                </a:lnTo>
                <a:lnTo>
                  <a:pt x="337" y="18"/>
                </a:lnTo>
                <a:lnTo>
                  <a:pt x="319" y="11"/>
                </a:lnTo>
                <a:lnTo>
                  <a:pt x="302" y="7"/>
                </a:lnTo>
                <a:lnTo>
                  <a:pt x="283" y="3"/>
                </a:lnTo>
                <a:lnTo>
                  <a:pt x="263" y="2"/>
                </a:lnTo>
                <a:lnTo>
                  <a:pt x="244" y="1"/>
                </a:lnTo>
                <a:lnTo>
                  <a:pt x="223" y="0"/>
                </a:lnTo>
                <a:lnTo>
                  <a:pt x="205" y="1"/>
                </a:lnTo>
                <a:lnTo>
                  <a:pt x="185" y="2"/>
                </a:lnTo>
                <a:lnTo>
                  <a:pt x="166" y="3"/>
                </a:lnTo>
                <a:lnTo>
                  <a:pt x="148" y="7"/>
                </a:lnTo>
                <a:lnTo>
                  <a:pt x="129" y="11"/>
                </a:lnTo>
                <a:lnTo>
                  <a:pt x="111" y="18"/>
                </a:lnTo>
                <a:lnTo>
                  <a:pt x="95" y="23"/>
                </a:lnTo>
                <a:lnTo>
                  <a:pt x="80" y="31"/>
                </a:lnTo>
                <a:lnTo>
                  <a:pt x="65" y="39"/>
                </a:lnTo>
                <a:lnTo>
                  <a:pt x="52" y="47"/>
                </a:lnTo>
                <a:lnTo>
                  <a:pt x="40" y="56"/>
                </a:lnTo>
                <a:lnTo>
                  <a:pt x="29" y="66"/>
                </a:lnTo>
                <a:lnTo>
                  <a:pt x="20" y="77"/>
                </a:lnTo>
                <a:lnTo>
                  <a:pt x="12" y="86"/>
                </a:lnTo>
                <a:lnTo>
                  <a:pt x="8" y="98"/>
                </a:lnTo>
                <a:lnTo>
                  <a:pt x="3" y="110"/>
                </a:lnTo>
                <a:lnTo>
                  <a:pt x="0" y="120"/>
                </a:lnTo>
                <a:lnTo>
                  <a:pt x="0" y="13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240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1" name="Freeform 36"/>
          <p:cNvSpPr>
            <a:spLocks/>
          </p:cNvSpPr>
          <p:nvPr/>
        </p:nvSpPr>
        <p:spPr bwMode="auto">
          <a:xfrm>
            <a:off x="3886200" y="4950173"/>
            <a:ext cx="714375" cy="420687"/>
          </a:xfrm>
          <a:custGeom>
            <a:avLst/>
            <a:gdLst>
              <a:gd name="T0" fmla="*/ 447 w 450"/>
              <a:gd name="T1" fmla="*/ 120 h 265"/>
              <a:gd name="T2" fmla="*/ 442 w 450"/>
              <a:gd name="T3" fmla="*/ 98 h 265"/>
              <a:gd name="T4" fmla="*/ 428 w 450"/>
              <a:gd name="T5" fmla="*/ 75 h 265"/>
              <a:gd name="T6" fmla="*/ 408 w 450"/>
              <a:gd name="T7" fmla="*/ 56 h 265"/>
              <a:gd name="T8" fmla="*/ 383 w 450"/>
              <a:gd name="T9" fmla="*/ 39 h 265"/>
              <a:gd name="T10" fmla="*/ 353 w 450"/>
              <a:gd name="T11" fmla="*/ 23 h 265"/>
              <a:gd name="T12" fmla="*/ 319 w 450"/>
              <a:gd name="T13" fmla="*/ 13 h 265"/>
              <a:gd name="T14" fmla="*/ 283 w 450"/>
              <a:gd name="T15" fmla="*/ 5 h 265"/>
              <a:gd name="T16" fmla="*/ 243 w 450"/>
              <a:gd name="T17" fmla="*/ 1 h 265"/>
              <a:gd name="T18" fmla="*/ 205 w 450"/>
              <a:gd name="T19" fmla="*/ 1 h 265"/>
              <a:gd name="T20" fmla="*/ 166 w 450"/>
              <a:gd name="T21" fmla="*/ 5 h 265"/>
              <a:gd name="T22" fmla="*/ 129 w 450"/>
              <a:gd name="T23" fmla="*/ 13 h 265"/>
              <a:gd name="T24" fmla="*/ 95 w 450"/>
              <a:gd name="T25" fmla="*/ 23 h 265"/>
              <a:gd name="T26" fmla="*/ 65 w 450"/>
              <a:gd name="T27" fmla="*/ 39 h 265"/>
              <a:gd name="T28" fmla="*/ 40 w 450"/>
              <a:gd name="T29" fmla="*/ 56 h 265"/>
              <a:gd name="T30" fmla="*/ 20 w 450"/>
              <a:gd name="T31" fmla="*/ 75 h 265"/>
              <a:gd name="T32" fmla="*/ 6 w 450"/>
              <a:gd name="T33" fmla="*/ 98 h 265"/>
              <a:gd name="T34" fmla="*/ 0 w 450"/>
              <a:gd name="T35" fmla="*/ 120 h 265"/>
              <a:gd name="T36" fmla="*/ 0 w 450"/>
              <a:gd name="T37" fmla="*/ 143 h 265"/>
              <a:gd name="T38" fmla="*/ 6 w 450"/>
              <a:gd name="T39" fmla="*/ 165 h 265"/>
              <a:gd name="T40" fmla="*/ 20 w 450"/>
              <a:gd name="T41" fmla="*/ 188 h 265"/>
              <a:gd name="T42" fmla="*/ 40 w 450"/>
              <a:gd name="T43" fmla="*/ 207 h 265"/>
              <a:gd name="T44" fmla="*/ 65 w 450"/>
              <a:gd name="T45" fmla="*/ 224 h 265"/>
              <a:gd name="T46" fmla="*/ 95 w 450"/>
              <a:gd name="T47" fmla="*/ 240 h 265"/>
              <a:gd name="T48" fmla="*/ 129 w 450"/>
              <a:gd name="T49" fmla="*/ 250 h 265"/>
              <a:gd name="T50" fmla="*/ 166 w 450"/>
              <a:gd name="T51" fmla="*/ 258 h 265"/>
              <a:gd name="T52" fmla="*/ 205 w 450"/>
              <a:gd name="T53" fmla="*/ 264 h 265"/>
              <a:gd name="T54" fmla="*/ 243 w 450"/>
              <a:gd name="T55" fmla="*/ 264 h 265"/>
              <a:gd name="T56" fmla="*/ 283 w 450"/>
              <a:gd name="T57" fmla="*/ 258 h 265"/>
              <a:gd name="T58" fmla="*/ 319 w 450"/>
              <a:gd name="T59" fmla="*/ 250 h 265"/>
              <a:gd name="T60" fmla="*/ 353 w 450"/>
              <a:gd name="T61" fmla="*/ 240 h 265"/>
              <a:gd name="T62" fmla="*/ 383 w 450"/>
              <a:gd name="T63" fmla="*/ 224 h 265"/>
              <a:gd name="T64" fmla="*/ 408 w 450"/>
              <a:gd name="T65" fmla="*/ 207 h 265"/>
              <a:gd name="T66" fmla="*/ 428 w 450"/>
              <a:gd name="T67" fmla="*/ 188 h 265"/>
              <a:gd name="T68" fmla="*/ 442 w 450"/>
              <a:gd name="T69" fmla="*/ 165 h 265"/>
              <a:gd name="T70" fmla="*/ 447 w 450"/>
              <a:gd name="T71" fmla="*/ 143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50" h="265">
                <a:moveTo>
                  <a:pt x="449" y="132"/>
                </a:moveTo>
                <a:lnTo>
                  <a:pt x="447" y="120"/>
                </a:lnTo>
                <a:lnTo>
                  <a:pt x="445" y="108"/>
                </a:lnTo>
                <a:lnTo>
                  <a:pt x="442" y="98"/>
                </a:lnTo>
                <a:lnTo>
                  <a:pt x="435" y="87"/>
                </a:lnTo>
                <a:lnTo>
                  <a:pt x="428" y="75"/>
                </a:lnTo>
                <a:lnTo>
                  <a:pt x="418" y="66"/>
                </a:lnTo>
                <a:lnTo>
                  <a:pt x="408" y="56"/>
                </a:lnTo>
                <a:lnTo>
                  <a:pt x="396" y="47"/>
                </a:lnTo>
                <a:lnTo>
                  <a:pt x="383" y="39"/>
                </a:lnTo>
                <a:lnTo>
                  <a:pt x="369" y="31"/>
                </a:lnTo>
                <a:lnTo>
                  <a:pt x="353" y="23"/>
                </a:lnTo>
                <a:lnTo>
                  <a:pt x="337" y="18"/>
                </a:lnTo>
                <a:lnTo>
                  <a:pt x="319" y="13"/>
                </a:lnTo>
                <a:lnTo>
                  <a:pt x="300" y="7"/>
                </a:lnTo>
                <a:lnTo>
                  <a:pt x="283" y="5"/>
                </a:lnTo>
                <a:lnTo>
                  <a:pt x="263" y="2"/>
                </a:lnTo>
                <a:lnTo>
                  <a:pt x="243" y="1"/>
                </a:lnTo>
                <a:lnTo>
                  <a:pt x="223" y="0"/>
                </a:lnTo>
                <a:lnTo>
                  <a:pt x="205" y="1"/>
                </a:lnTo>
                <a:lnTo>
                  <a:pt x="185" y="2"/>
                </a:lnTo>
                <a:lnTo>
                  <a:pt x="166" y="5"/>
                </a:lnTo>
                <a:lnTo>
                  <a:pt x="146" y="7"/>
                </a:lnTo>
                <a:lnTo>
                  <a:pt x="129" y="13"/>
                </a:lnTo>
                <a:lnTo>
                  <a:pt x="111" y="18"/>
                </a:lnTo>
                <a:lnTo>
                  <a:pt x="95" y="23"/>
                </a:lnTo>
                <a:lnTo>
                  <a:pt x="80" y="31"/>
                </a:lnTo>
                <a:lnTo>
                  <a:pt x="65" y="39"/>
                </a:lnTo>
                <a:lnTo>
                  <a:pt x="52" y="47"/>
                </a:lnTo>
                <a:lnTo>
                  <a:pt x="40" y="56"/>
                </a:lnTo>
                <a:lnTo>
                  <a:pt x="29" y="66"/>
                </a:lnTo>
                <a:lnTo>
                  <a:pt x="20" y="75"/>
                </a:lnTo>
                <a:lnTo>
                  <a:pt x="12" y="87"/>
                </a:lnTo>
                <a:lnTo>
                  <a:pt x="6" y="98"/>
                </a:lnTo>
                <a:lnTo>
                  <a:pt x="3" y="108"/>
                </a:lnTo>
                <a:lnTo>
                  <a:pt x="0" y="120"/>
                </a:lnTo>
                <a:lnTo>
                  <a:pt x="0" y="132"/>
                </a:lnTo>
                <a:lnTo>
                  <a:pt x="0" y="143"/>
                </a:lnTo>
                <a:lnTo>
                  <a:pt x="3" y="154"/>
                </a:lnTo>
                <a:lnTo>
                  <a:pt x="6" y="165"/>
                </a:lnTo>
                <a:lnTo>
                  <a:pt x="12" y="177"/>
                </a:lnTo>
                <a:lnTo>
                  <a:pt x="20" y="188"/>
                </a:lnTo>
                <a:lnTo>
                  <a:pt x="29" y="198"/>
                </a:lnTo>
                <a:lnTo>
                  <a:pt x="40" y="207"/>
                </a:lnTo>
                <a:lnTo>
                  <a:pt x="52" y="216"/>
                </a:lnTo>
                <a:lnTo>
                  <a:pt x="65" y="224"/>
                </a:lnTo>
                <a:lnTo>
                  <a:pt x="80" y="232"/>
                </a:lnTo>
                <a:lnTo>
                  <a:pt x="95" y="240"/>
                </a:lnTo>
                <a:lnTo>
                  <a:pt x="111" y="245"/>
                </a:lnTo>
                <a:lnTo>
                  <a:pt x="129" y="250"/>
                </a:lnTo>
                <a:lnTo>
                  <a:pt x="146" y="256"/>
                </a:lnTo>
                <a:lnTo>
                  <a:pt x="166" y="258"/>
                </a:lnTo>
                <a:lnTo>
                  <a:pt x="185" y="261"/>
                </a:lnTo>
                <a:lnTo>
                  <a:pt x="205" y="264"/>
                </a:lnTo>
                <a:lnTo>
                  <a:pt x="223" y="264"/>
                </a:lnTo>
                <a:lnTo>
                  <a:pt x="243" y="264"/>
                </a:lnTo>
                <a:lnTo>
                  <a:pt x="263" y="261"/>
                </a:lnTo>
                <a:lnTo>
                  <a:pt x="283" y="258"/>
                </a:lnTo>
                <a:lnTo>
                  <a:pt x="300" y="256"/>
                </a:lnTo>
                <a:lnTo>
                  <a:pt x="319" y="250"/>
                </a:lnTo>
                <a:lnTo>
                  <a:pt x="337" y="245"/>
                </a:lnTo>
                <a:lnTo>
                  <a:pt x="353" y="240"/>
                </a:lnTo>
                <a:lnTo>
                  <a:pt x="369" y="232"/>
                </a:lnTo>
                <a:lnTo>
                  <a:pt x="383" y="224"/>
                </a:lnTo>
                <a:lnTo>
                  <a:pt x="396" y="216"/>
                </a:lnTo>
                <a:lnTo>
                  <a:pt x="408" y="207"/>
                </a:lnTo>
                <a:lnTo>
                  <a:pt x="418" y="198"/>
                </a:lnTo>
                <a:lnTo>
                  <a:pt x="428" y="188"/>
                </a:lnTo>
                <a:lnTo>
                  <a:pt x="435" y="177"/>
                </a:lnTo>
                <a:lnTo>
                  <a:pt x="442" y="165"/>
                </a:lnTo>
                <a:lnTo>
                  <a:pt x="445" y="154"/>
                </a:lnTo>
                <a:lnTo>
                  <a:pt x="447" y="143"/>
                </a:lnTo>
                <a:lnTo>
                  <a:pt x="449" y="13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240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2" name="Freeform 37"/>
          <p:cNvSpPr>
            <a:spLocks/>
          </p:cNvSpPr>
          <p:nvPr/>
        </p:nvSpPr>
        <p:spPr bwMode="auto">
          <a:xfrm>
            <a:off x="5791200" y="5466110"/>
            <a:ext cx="1144588" cy="693738"/>
          </a:xfrm>
          <a:custGeom>
            <a:avLst/>
            <a:gdLst>
              <a:gd name="T0" fmla="*/ 0 w 721"/>
              <a:gd name="T1" fmla="*/ 218 h 437"/>
              <a:gd name="T2" fmla="*/ 354 w 721"/>
              <a:gd name="T3" fmla="*/ 0 h 437"/>
              <a:gd name="T4" fmla="*/ 720 w 721"/>
              <a:gd name="T5" fmla="*/ 227 h 437"/>
              <a:gd name="T6" fmla="*/ 354 w 721"/>
              <a:gd name="T7" fmla="*/ 436 h 437"/>
              <a:gd name="T8" fmla="*/ 0 w 721"/>
              <a:gd name="T9" fmla="*/ 218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1" h="437">
                <a:moveTo>
                  <a:pt x="0" y="218"/>
                </a:moveTo>
                <a:lnTo>
                  <a:pt x="354" y="0"/>
                </a:lnTo>
                <a:lnTo>
                  <a:pt x="720" y="227"/>
                </a:lnTo>
                <a:lnTo>
                  <a:pt x="354" y="436"/>
                </a:lnTo>
                <a:lnTo>
                  <a:pt x="0" y="21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240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3" name="Freeform 38"/>
          <p:cNvSpPr>
            <a:spLocks/>
          </p:cNvSpPr>
          <p:nvPr/>
        </p:nvSpPr>
        <p:spPr bwMode="auto">
          <a:xfrm>
            <a:off x="7239000" y="5639148"/>
            <a:ext cx="1373188" cy="434975"/>
          </a:xfrm>
          <a:custGeom>
            <a:avLst/>
            <a:gdLst>
              <a:gd name="T0" fmla="*/ 864 w 865"/>
              <a:gd name="T1" fmla="*/ 273 h 274"/>
              <a:gd name="T2" fmla="*/ 864 w 865"/>
              <a:gd name="T3" fmla="*/ 0 h 274"/>
              <a:gd name="T4" fmla="*/ 0 w 865"/>
              <a:gd name="T5" fmla="*/ 0 h 274"/>
              <a:gd name="T6" fmla="*/ 0 w 865"/>
              <a:gd name="T7" fmla="*/ 273 h 274"/>
              <a:gd name="T8" fmla="*/ 864 w 865"/>
              <a:gd name="T9" fmla="*/ 273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5" h="274">
                <a:moveTo>
                  <a:pt x="864" y="273"/>
                </a:moveTo>
                <a:lnTo>
                  <a:pt x="864" y="0"/>
                </a:lnTo>
                <a:lnTo>
                  <a:pt x="0" y="0"/>
                </a:lnTo>
                <a:lnTo>
                  <a:pt x="0" y="273"/>
                </a:lnTo>
                <a:lnTo>
                  <a:pt x="864" y="27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240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4" name="Freeform 39"/>
          <p:cNvSpPr>
            <a:spLocks/>
          </p:cNvSpPr>
          <p:nvPr/>
        </p:nvSpPr>
        <p:spPr bwMode="auto">
          <a:xfrm>
            <a:off x="4191000" y="5626448"/>
            <a:ext cx="1220788" cy="434975"/>
          </a:xfrm>
          <a:custGeom>
            <a:avLst/>
            <a:gdLst>
              <a:gd name="T0" fmla="*/ 768 w 769"/>
              <a:gd name="T1" fmla="*/ 273 h 274"/>
              <a:gd name="T2" fmla="*/ 768 w 769"/>
              <a:gd name="T3" fmla="*/ 0 h 274"/>
              <a:gd name="T4" fmla="*/ 0 w 769"/>
              <a:gd name="T5" fmla="*/ 0 h 274"/>
              <a:gd name="T6" fmla="*/ 0 w 769"/>
              <a:gd name="T7" fmla="*/ 273 h 274"/>
              <a:gd name="T8" fmla="*/ 768 w 769"/>
              <a:gd name="T9" fmla="*/ 273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9" h="274">
                <a:moveTo>
                  <a:pt x="768" y="273"/>
                </a:moveTo>
                <a:lnTo>
                  <a:pt x="768" y="0"/>
                </a:lnTo>
                <a:lnTo>
                  <a:pt x="0" y="0"/>
                </a:lnTo>
                <a:lnTo>
                  <a:pt x="0" y="273"/>
                </a:lnTo>
                <a:lnTo>
                  <a:pt x="768" y="27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240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5" name="Freeform 40"/>
          <p:cNvSpPr>
            <a:spLocks/>
          </p:cNvSpPr>
          <p:nvPr/>
        </p:nvSpPr>
        <p:spPr bwMode="auto">
          <a:xfrm>
            <a:off x="7162800" y="4653310"/>
            <a:ext cx="990600" cy="422275"/>
          </a:xfrm>
          <a:custGeom>
            <a:avLst/>
            <a:gdLst>
              <a:gd name="T0" fmla="*/ 449 w 450"/>
              <a:gd name="T1" fmla="*/ 120 h 266"/>
              <a:gd name="T2" fmla="*/ 442 w 450"/>
              <a:gd name="T3" fmla="*/ 98 h 266"/>
              <a:gd name="T4" fmla="*/ 429 w 450"/>
              <a:gd name="T5" fmla="*/ 76 h 266"/>
              <a:gd name="T6" fmla="*/ 409 w 450"/>
              <a:gd name="T7" fmla="*/ 56 h 266"/>
              <a:gd name="T8" fmla="*/ 383 w 450"/>
              <a:gd name="T9" fmla="*/ 38 h 266"/>
              <a:gd name="T10" fmla="*/ 353 w 450"/>
              <a:gd name="T11" fmla="*/ 23 h 266"/>
              <a:gd name="T12" fmla="*/ 319 w 450"/>
              <a:gd name="T13" fmla="*/ 11 h 266"/>
              <a:gd name="T14" fmla="*/ 283 w 450"/>
              <a:gd name="T15" fmla="*/ 3 h 266"/>
              <a:gd name="T16" fmla="*/ 244 w 450"/>
              <a:gd name="T17" fmla="*/ 0 h 266"/>
              <a:gd name="T18" fmla="*/ 205 w 450"/>
              <a:gd name="T19" fmla="*/ 0 h 266"/>
              <a:gd name="T20" fmla="*/ 166 w 450"/>
              <a:gd name="T21" fmla="*/ 3 h 266"/>
              <a:gd name="T22" fmla="*/ 129 w 450"/>
              <a:gd name="T23" fmla="*/ 11 h 266"/>
              <a:gd name="T24" fmla="*/ 95 w 450"/>
              <a:gd name="T25" fmla="*/ 23 h 266"/>
              <a:gd name="T26" fmla="*/ 65 w 450"/>
              <a:gd name="T27" fmla="*/ 38 h 266"/>
              <a:gd name="T28" fmla="*/ 40 w 450"/>
              <a:gd name="T29" fmla="*/ 56 h 266"/>
              <a:gd name="T30" fmla="*/ 20 w 450"/>
              <a:gd name="T31" fmla="*/ 76 h 266"/>
              <a:gd name="T32" fmla="*/ 8 w 450"/>
              <a:gd name="T33" fmla="*/ 98 h 266"/>
              <a:gd name="T34" fmla="*/ 1 w 450"/>
              <a:gd name="T35" fmla="*/ 120 h 266"/>
              <a:gd name="T36" fmla="*/ 1 w 450"/>
              <a:gd name="T37" fmla="*/ 144 h 266"/>
              <a:gd name="T38" fmla="*/ 8 w 450"/>
              <a:gd name="T39" fmla="*/ 166 h 266"/>
              <a:gd name="T40" fmla="*/ 20 w 450"/>
              <a:gd name="T41" fmla="*/ 187 h 266"/>
              <a:gd name="T42" fmla="*/ 40 w 450"/>
              <a:gd name="T43" fmla="*/ 208 h 266"/>
              <a:gd name="T44" fmla="*/ 65 w 450"/>
              <a:gd name="T45" fmla="*/ 225 h 266"/>
              <a:gd name="T46" fmla="*/ 95 w 450"/>
              <a:gd name="T47" fmla="*/ 240 h 266"/>
              <a:gd name="T48" fmla="*/ 129 w 450"/>
              <a:gd name="T49" fmla="*/ 251 h 266"/>
              <a:gd name="T50" fmla="*/ 166 w 450"/>
              <a:gd name="T51" fmla="*/ 259 h 266"/>
              <a:gd name="T52" fmla="*/ 205 w 450"/>
              <a:gd name="T53" fmla="*/ 263 h 266"/>
              <a:gd name="T54" fmla="*/ 244 w 450"/>
              <a:gd name="T55" fmla="*/ 263 h 266"/>
              <a:gd name="T56" fmla="*/ 283 w 450"/>
              <a:gd name="T57" fmla="*/ 259 h 266"/>
              <a:gd name="T58" fmla="*/ 319 w 450"/>
              <a:gd name="T59" fmla="*/ 251 h 266"/>
              <a:gd name="T60" fmla="*/ 353 w 450"/>
              <a:gd name="T61" fmla="*/ 240 h 266"/>
              <a:gd name="T62" fmla="*/ 383 w 450"/>
              <a:gd name="T63" fmla="*/ 225 h 266"/>
              <a:gd name="T64" fmla="*/ 409 w 450"/>
              <a:gd name="T65" fmla="*/ 208 h 266"/>
              <a:gd name="T66" fmla="*/ 429 w 450"/>
              <a:gd name="T67" fmla="*/ 187 h 266"/>
              <a:gd name="T68" fmla="*/ 442 w 450"/>
              <a:gd name="T69" fmla="*/ 166 h 266"/>
              <a:gd name="T70" fmla="*/ 449 w 450"/>
              <a:gd name="T71" fmla="*/ 144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50" h="266">
                <a:moveTo>
                  <a:pt x="449" y="132"/>
                </a:moveTo>
                <a:lnTo>
                  <a:pt x="449" y="120"/>
                </a:lnTo>
                <a:lnTo>
                  <a:pt x="446" y="108"/>
                </a:lnTo>
                <a:lnTo>
                  <a:pt x="442" y="98"/>
                </a:lnTo>
                <a:lnTo>
                  <a:pt x="436" y="86"/>
                </a:lnTo>
                <a:lnTo>
                  <a:pt x="429" y="76"/>
                </a:lnTo>
                <a:lnTo>
                  <a:pt x="419" y="65"/>
                </a:lnTo>
                <a:lnTo>
                  <a:pt x="409" y="56"/>
                </a:lnTo>
                <a:lnTo>
                  <a:pt x="397" y="47"/>
                </a:lnTo>
                <a:lnTo>
                  <a:pt x="383" y="38"/>
                </a:lnTo>
                <a:lnTo>
                  <a:pt x="369" y="31"/>
                </a:lnTo>
                <a:lnTo>
                  <a:pt x="353" y="23"/>
                </a:lnTo>
                <a:lnTo>
                  <a:pt x="337" y="17"/>
                </a:lnTo>
                <a:lnTo>
                  <a:pt x="319" y="11"/>
                </a:lnTo>
                <a:lnTo>
                  <a:pt x="302" y="7"/>
                </a:lnTo>
                <a:lnTo>
                  <a:pt x="283" y="3"/>
                </a:lnTo>
                <a:lnTo>
                  <a:pt x="263" y="1"/>
                </a:lnTo>
                <a:lnTo>
                  <a:pt x="244" y="0"/>
                </a:lnTo>
                <a:lnTo>
                  <a:pt x="225" y="0"/>
                </a:lnTo>
                <a:lnTo>
                  <a:pt x="205" y="0"/>
                </a:lnTo>
                <a:lnTo>
                  <a:pt x="185" y="1"/>
                </a:lnTo>
                <a:lnTo>
                  <a:pt x="166" y="3"/>
                </a:lnTo>
                <a:lnTo>
                  <a:pt x="148" y="7"/>
                </a:lnTo>
                <a:lnTo>
                  <a:pt x="129" y="11"/>
                </a:lnTo>
                <a:lnTo>
                  <a:pt x="111" y="17"/>
                </a:lnTo>
                <a:lnTo>
                  <a:pt x="95" y="23"/>
                </a:lnTo>
                <a:lnTo>
                  <a:pt x="80" y="31"/>
                </a:lnTo>
                <a:lnTo>
                  <a:pt x="65" y="38"/>
                </a:lnTo>
                <a:lnTo>
                  <a:pt x="52" y="47"/>
                </a:lnTo>
                <a:lnTo>
                  <a:pt x="40" y="56"/>
                </a:lnTo>
                <a:lnTo>
                  <a:pt x="30" y="65"/>
                </a:lnTo>
                <a:lnTo>
                  <a:pt x="20" y="76"/>
                </a:lnTo>
                <a:lnTo>
                  <a:pt x="13" y="86"/>
                </a:lnTo>
                <a:lnTo>
                  <a:pt x="8" y="98"/>
                </a:lnTo>
                <a:lnTo>
                  <a:pt x="3" y="108"/>
                </a:lnTo>
                <a:lnTo>
                  <a:pt x="1" y="120"/>
                </a:lnTo>
                <a:lnTo>
                  <a:pt x="0" y="132"/>
                </a:lnTo>
                <a:lnTo>
                  <a:pt x="1" y="144"/>
                </a:lnTo>
                <a:lnTo>
                  <a:pt x="3" y="154"/>
                </a:lnTo>
                <a:lnTo>
                  <a:pt x="8" y="166"/>
                </a:lnTo>
                <a:lnTo>
                  <a:pt x="13" y="177"/>
                </a:lnTo>
                <a:lnTo>
                  <a:pt x="20" y="187"/>
                </a:lnTo>
                <a:lnTo>
                  <a:pt x="30" y="198"/>
                </a:lnTo>
                <a:lnTo>
                  <a:pt x="40" y="208"/>
                </a:lnTo>
                <a:lnTo>
                  <a:pt x="52" y="217"/>
                </a:lnTo>
                <a:lnTo>
                  <a:pt x="65" y="225"/>
                </a:lnTo>
                <a:lnTo>
                  <a:pt x="80" y="233"/>
                </a:lnTo>
                <a:lnTo>
                  <a:pt x="95" y="240"/>
                </a:lnTo>
                <a:lnTo>
                  <a:pt x="111" y="246"/>
                </a:lnTo>
                <a:lnTo>
                  <a:pt x="129" y="251"/>
                </a:lnTo>
                <a:lnTo>
                  <a:pt x="148" y="257"/>
                </a:lnTo>
                <a:lnTo>
                  <a:pt x="166" y="259"/>
                </a:lnTo>
                <a:lnTo>
                  <a:pt x="185" y="262"/>
                </a:lnTo>
                <a:lnTo>
                  <a:pt x="205" y="263"/>
                </a:lnTo>
                <a:lnTo>
                  <a:pt x="225" y="265"/>
                </a:lnTo>
                <a:lnTo>
                  <a:pt x="244" y="263"/>
                </a:lnTo>
                <a:lnTo>
                  <a:pt x="263" y="262"/>
                </a:lnTo>
                <a:lnTo>
                  <a:pt x="283" y="259"/>
                </a:lnTo>
                <a:lnTo>
                  <a:pt x="302" y="257"/>
                </a:lnTo>
                <a:lnTo>
                  <a:pt x="319" y="251"/>
                </a:lnTo>
                <a:lnTo>
                  <a:pt x="337" y="246"/>
                </a:lnTo>
                <a:lnTo>
                  <a:pt x="353" y="240"/>
                </a:lnTo>
                <a:lnTo>
                  <a:pt x="369" y="233"/>
                </a:lnTo>
                <a:lnTo>
                  <a:pt x="383" y="225"/>
                </a:lnTo>
                <a:lnTo>
                  <a:pt x="397" y="217"/>
                </a:lnTo>
                <a:lnTo>
                  <a:pt x="409" y="208"/>
                </a:lnTo>
                <a:lnTo>
                  <a:pt x="419" y="198"/>
                </a:lnTo>
                <a:lnTo>
                  <a:pt x="429" y="187"/>
                </a:lnTo>
                <a:lnTo>
                  <a:pt x="436" y="177"/>
                </a:lnTo>
                <a:lnTo>
                  <a:pt x="442" y="166"/>
                </a:lnTo>
                <a:lnTo>
                  <a:pt x="446" y="154"/>
                </a:lnTo>
                <a:lnTo>
                  <a:pt x="449" y="144"/>
                </a:lnTo>
                <a:lnTo>
                  <a:pt x="449" y="13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240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6" name="Freeform 41"/>
          <p:cNvSpPr>
            <a:spLocks/>
          </p:cNvSpPr>
          <p:nvPr/>
        </p:nvSpPr>
        <p:spPr bwMode="auto">
          <a:xfrm>
            <a:off x="8243888" y="5026373"/>
            <a:ext cx="900112" cy="371475"/>
          </a:xfrm>
          <a:custGeom>
            <a:avLst/>
            <a:gdLst>
              <a:gd name="T0" fmla="*/ 1 w 423"/>
              <a:gd name="T1" fmla="*/ 126 h 234"/>
              <a:gd name="T2" fmla="*/ 8 w 423"/>
              <a:gd name="T3" fmla="*/ 146 h 234"/>
              <a:gd name="T4" fmla="*/ 19 w 423"/>
              <a:gd name="T5" fmla="*/ 166 h 234"/>
              <a:gd name="T6" fmla="*/ 38 w 423"/>
              <a:gd name="T7" fmla="*/ 183 h 234"/>
              <a:gd name="T8" fmla="*/ 62 w 423"/>
              <a:gd name="T9" fmla="*/ 199 h 234"/>
              <a:gd name="T10" fmla="*/ 90 w 423"/>
              <a:gd name="T11" fmla="*/ 212 h 234"/>
              <a:gd name="T12" fmla="*/ 121 w 423"/>
              <a:gd name="T13" fmla="*/ 221 h 234"/>
              <a:gd name="T14" fmla="*/ 156 w 423"/>
              <a:gd name="T15" fmla="*/ 228 h 234"/>
              <a:gd name="T16" fmla="*/ 192 w 423"/>
              <a:gd name="T17" fmla="*/ 233 h 234"/>
              <a:gd name="T18" fmla="*/ 229 w 423"/>
              <a:gd name="T19" fmla="*/ 233 h 234"/>
              <a:gd name="T20" fmla="*/ 265 w 423"/>
              <a:gd name="T21" fmla="*/ 228 h 234"/>
              <a:gd name="T22" fmla="*/ 300 w 423"/>
              <a:gd name="T23" fmla="*/ 221 h 234"/>
              <a:gd name="T24" fmla="*/ 331 w 423"/>
              <a:gd name="T25" fmla="*/ 211 h 234"/>
              <a:gd name="T26" fmla="*/ 359 w 423"/>
              <a:gd name="T27" fmla="*/ 198 h 234"/>
              <a:gd name="T28" fmla="*/ 384 w 423"/>
              <a:gd name="T29" fmla="*/ 183 h 234"/>
              <a:gd name="T30" fmla="*/ 402 w 423"/>
              <a:gd name="T31" fmla="*/ 166 h 234"/>
              <a:gd name="T32" fmla="*/ 414 w 423"/>
              <a:gd name="T33" fmla="*/ 146 h 234"/>
              <a:gd name="T34" fmla="*/ 420 w 423"/>
              <a:gd name="T35" fmla="*/ 126 h 234"/>
              <a:gd name="T36" fmla="*/ 420 w 423"/>
              <a:gd name="T37" fmla="*/ 106 h 234"/>
              <a:gd name="T38" fmla="*/ 414 w 423"/>
              <a:gd name="T39" fmla="*/ 86 h 234"/>
              <a:gd name="T40" fmla="*/ 402 w 423"/>
              <a:gd name="T41" fmla="*/ 66 h 234"/>
              <a:gd name="T42" fmla="*/ 384 w 423"/>
              <a:gd name="T43" fmla="*/ 49 h 234"/>
              <a:gd name="T44" fmla="*/ 359 w 423"/>
              <a:gd name="T45" fmla="*/ 34 h 234"/>
              <a:gd name="T46" fmla="*/ 331 w 423"/>
              <a:gd name="T47" fmla="*/ 20 h 234"/>
              <a:gd name="T48" fmla="*/ 300 w 423"/>
              <a:gd name="T49" fmla="*/ 11 h 234"/>
              <a:gd name="T50" fmla="*/ 265 w 423"/>
              <a:gd name="T51" fmla="*/ 4 h 234"/>
              <a:gd name="T52" fmla="*/ 229 w 423"/>
              <a:gd name="T53" fmla="*/ 1 h 234"/>
              <a:gd name="T54" fmla="*/ 192 w 423"/>
              <a:gd name="T55" fmla="*/ 1 h 234"/>
              <a:gd name="T56" fmla="*/ 156 w 423"/>
              <a:gd name="T57" fmla="*/ 4 h 234"/>
              <a:gd name="T58" fmla="*/ 121 w 423"/>
              <a:gd name="T59" fmla="*/ 11 h 234"/>
              <a:gd name="T60" fmla="*/ 90 w 423"/>
              <a:gd name="T61" fmla="*/ 20 h 234"/>
              <a:gd name="T62" fmla="*/ 62 w 423"/>
              <a:gd name="T63" fmla="*/ 34 h 234"/>
              <a:gd name="T64" fmla="*/ 38 w 423"/>
              <a:gd name="T65" fmla="*/ 49 h 234"/>
              <a:gd name="T66" fmla="*/ 19 w 423"/>
              <a:gd name="T67" fmla="*/ 68 h 234"/>
              <a:gd name="T68" fmla="*/ 8 w 423"/>
              <a:gd name="T69" fmla="*/ 86 h 234"/>
              <a:gd name="T70" fmla="*/ 1 w 423"/>
              <a:gd name="T71" fmla="*/ 106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23" h="234">
                <a:moveTo>
                  <a:pt x="0" y="117"/>
                </a:moveTo>
                <a:lnTo>
                  <a:pt x="1" y="126"/>
                </a:lnTo>
                <a:lnTo>
                  <a:pt x="3" y="136"/>
                </a:lnTo>
                <a:lnTo>
                  <a:pt x="8" y="146"/>
                </a:lnTo>
                <a:lnTo>
                  <a:pt x="12" y="156"/>
                </a:lnTo>
                <a:lnTo>
                  <a:pt x="19" y="166"/>
                </a:lnTo>
                <a:lnTo>
                  <a:pt x="28" y="175"/>
                </a:lnTo>
                <a:lnTo>
                  <a:pt x="38" y="183"/>
                </a:lnTo>
                <a:lnTo>
                  <a:pt x="49" y="191"/>
                </a:lnTo>
                <a:lnTo>
                  <a:pt x="62" y="199"/>
                </a:lnTo>
                <a:lnTo>
                  <a:pt x="75" y="205"/>
                </a:lnTo>
                <a:lnTo>
                  <a:pt x="90" y="212"/>
                </a:lnTo>
                <a:lnTo>
                  <a:pt x="106" y="216"/>
                </a:lnTo>
                <a:lnTo>
                  <a:pt x="121" y="221"/>
                </a:lnTo>
                <a:lnTo>
                  <a:pt x="139" y="226"/>
                </a:lnTo>
                <a:lnTo>
                  <a:pt x="156" y="228"/>
                </a:lnTo>
                <a:lnTo>
                  <a:pt x="174" y="230"/>
                </a:lnTo>
                <a:lnTo>
                  <a:pt x="192" y="233"/>
                </a:lnTo>
                <a:lnTo>
                  <a:pt x="211" y="233"/>
                </a:lnTo>
                <a:lnTo>
                  <a:pt x="229" y="233"/>
                </a:lnTo>
                <a:lnTo>
                  <a:pt x="247" y="230"/>
                </a:lnTo>
                <a:lnTo>
                  <a:pt x="265" y="228"/>
                </a:lnTo>
                <a:lnTo>
                  <a:pt x="282" y="226"/>
                </a:lnTo>
                <a:lnTo>
                  <a:pt x="300" y="221"/>
                </a:lnTo>
                <a:lnTo>
                  <a:pt x="315" y="216"/>
                </a:lnTo>
                <a:lnTo>
                  <a:pt x="331" y="211"/>
                </a:lnTo>
                <a:lnTo>
                  <a:pt x="346" y="205"/>
                </a:lnTo>
                <a:lnTo>
                  <a:pt x="359" y="198"/>
                </a:lnTo>
                <a:lnTo>
                  <a:pt x="372" y="191"/>
                </a:lnTo>
                <a:lnTo>
                  <a:pt x="384" y="183"/>
                </a:lnTo>
                <a:lnTo>
                  <a:pt x="393" y="175"/>
                </a:lnTo>
                <a:lnTo>
                  <a:pt x="402" y="166"/>
                </a:lnTo>
                <a:lnTo>
                  <a:pt x="409" y="155"/>
                </a:lnTo>
                <a:lnTo>
                  <a:pt x="414" y="146"/>
                </a:lnTo>
                <a:lnTo>
                  <a:pt x="418" y="136"/>
                </a:lnTo>
                <a:lnTo>
                  <a:pt x="420" y="126"/>
                </a:lnTo>
                <a:lnTo>
                  <a:pt x="422" y="117"/>
                </a:lnTo>
                <a:lnTo>
                  <a:pt x="420" y="106"/>
                </a:lnTo>
                <a:lnTo>
                  <a:pt x="418" y="95"/>
                </a:lnTo>
                <a:lnTo>
                  <a:pt x="414" y="86"/>
                </a:lnTo>
                <a:lnTo>
                  <a:pt x="409" y="77"/>
                </a:lnTo>
                <a:lnTo>
                  <a:pt x="402" y="66"/>
                </a:lnTo>
                <a:lnTo>
                  <a:pt x="393" y="58"/>
                </a:lnTo>
                <a:lnTo>
                  <a:pt x="384" y="49"/>
                </a:lnTo>
                <a:lnTo>
                  <a:pt x="372" y="41"/>
                </a:lnTo>
                <a:lnTo>
                  <a:pt x="359" y="34"/>
                </a:lnTo>
                <a:lnTo>
                  <a:pt x="346" y="27"/>
                </a:lnTo>
                <a:lnTo>
                  <a:pt x="331" y="20"/>
                </a:lnTo>
                <a:lnTo>
                  <a:pt x="315" y="16"/>
                </a:lnTo>
                <a:lnTo>
                  <a:pt x="300" y="11"/>
                </a:lnTo>
                <a:lnTo>
                  <a:pt x="282" y="6"/>
                </a:lnTo>
                <a:lnTo>
                  <a:pt x="265" y="4"/>
                </a:lnTo>
                <a:lnTo>
                  <a:pt x="247" y="2"/>
                </a:lnTo>
                <a:lnTo>
                  <a:pt x="229" y="1"/>
                </a:lnTo>
                <a:lnTo>
                  <a:pt x="211" y="0"/>
                </a:lnTo>
                <a:lnTo>
                  <a:pt x="192" y="1"/>
                </a:lnTo>
                <a:lnTo>
                  <a:pt x="174" y="2"/>
                </a:lnTo>
                <a:lnTo>
                  <a:pt x="156" y="4"/>
                </a:lnTo>
                <a:lnTo>
                  <a:pt x="139" y="6"/>
                </a:lnTo>
                <a:lnTo>
                  <a:pt x="121" y="11"/>
                </a:lnTo>
                <a:lnTo>
                  <a:pt x="106" y="16"/>
                </a:lnTo>
                <a:lnTo>
                  <a:pt x="90" y="20"/>
                </a:lnTo>
                <a:lnTo>
                  <a:pt x="75" y="27"/>
                </a:lnTo>
                <a:lnTo>
                  <a:pt x="62" y="34"/>
                </a:lnTo>
                <a:lnTo>
                  <a:pt x="49" y="41"/>
                </a:lnTo>
                <a:lnTo>
                  <a:pt x="38" y="49"/>
                </a:lnTo>
                <a:lnTo>
                  <a:pt x="28" y="58"/>
                </a:lnTo>
                <a:lnTo>
                  <a:pt x="19" y="68"/>
                </a:lnTo>
                <a:lnTo>
                  <a:pt x="12" y="77"/>
                </a:lnTo>
                <a:lnTo>
                  <a:pt x="8" y="86"/>
                </a:lnTo>
                <a:lnTo>
                  <a:pt x="3" y="95"/>
                </a:lnTo>
                <a:lnTo>
                  <a:pt x="1" y="106"/>
                </a:lnTo>
                <a:lnTo>
                  <a:pt x="0" y="117"/>
                </a:lnTo>
              </a:path>
            </a:pathLst>
          </a:custGeom>
          <a:solidFill>
            <a:srgbClr val="CCFFFF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7" name="Rectangle 42"/>
          <p:cNvSpPr>
            <a:spLocks noChangeArrowheads="1"/>
          </p:cNvSpPr>
          <p:nvPr/>
        </p:nvSpPr>
        <p:spPr bwMode="auto">
          <a:xfrm>
            <a:off x="8337550" y="5075585"/>
            <a:ext cx="790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latinLnBrk="0" hangingPunct="0"/>
            <a:r>
              <a:rPr lang="ko-KR" altLang="en-US" sz="1600" b="1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주차면</a:t>
            </a:r>
          </a:p>
        </p:txBody>
      </p:sp>
      <p:sp>
        <p:nvSpPr>
          <p:cNvPr id="108" name="Rectangle 43"/>
          <p:cNvSpPr>
            <a:spLocks noChangeArrowheads="1"/>
          </p:cNvSpPr>
          <p:nvPr/>
        </p:nvSpPr>
        <p:spPr bwMode="auto">
          <a:xfrm>
            <a:off x="7162800" y="4688235"/>
            <a:ext cx="11572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latinLnBrk="0" hangingPunct="0"/>
            <a:r>
              <a:rPr lang="ko-KR" altLang="en-US" sz="1600" b="1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부서이름</a:t>
            </a:r>
          </a:p>
        </p:txBody>
      </p:sp>
      <p:sp>
        <p:nvSpPr>
          <p:cNvPr id="109" name="Freeform 44"/>
          <p:cNvSpPr>
            <a:spLocks/>
          </p:cNvSpPr>
          <p:nvPr/>
        </p:nvSpPr>
        <p:spPr bwMode="auto">
          <a:xfrm>
            <a:off x="8077200" y="4275485"/>
            <a:ext cx="763588" cy="422275"/>
          </a:xfrm>
          <a:custGeom>
            <a:avLst/>
            <a:gdLst>
              <a:gd name="T0" fmla="*/ 0 w 481"/>
              <a:gd name="T1" fmla="*/ 144 h 266"/>
              <a:gd name="T2" fmla="*/ 7 w 481"/>
              <a:gd name="T3" fmla="*/ 166 h 266"/>
              <a:gd name="T4" fmla="*/ 22 w 481"/>
              <a:gd name="T5" fmla="*/ 188 h 266"/>
              <a:gd name="T6" fmla="*/ 42 w 481"/>
              <a:gd name="T7" fmla="*/ 208 h 266"/>
              <a:gd name="T8" fmla="*/ 69 w 481"/>
              <a:gd name="T9" fmla="*/ 225 h 266"/>
              <a:gd name="T10" fmla="*/ 102 w 481"/>
              <a:gd name="T11" fmla="*/ 240 h 266"/>
              <a:gd name="T12" fmla="*/ 138 w 481"/>
              <a:gd name="T13" fmla="*/ 251 h 266"/>
              <a:gd name="T14" fmla="*/ 178 w 481"/>
              <a:gd name="T15" fmla="*/ 259 h 266"/>
              <a:gd name="T16" fmla="*/ 219 w 481"/>
              <a:gd name="T17" fmla="*/ 265 h 266"/>
              <a:gd name="T18" fmla="*/ 260 w 481"/>
              <a:gd name="T19" fmla="*/ 265 h 266"/>
              <a:gd name="T20" fmla="*/ 301 w 481"/>
              <a:gd name="T21" fmla="*/ 259 h 266"/>
              <a:gd name="T22" fmla="*/ 341 w 481"/>
              <a:gd name="T23" fmla="*/ 251 h 266"/>
              <a:gd name="T24" fmla="*/ 377 w 481"/>
              <a:gd name="T25" fmla="*/ 240 h 266"/>
              <a:gd name="T26" fmla="*/ 410 w 481"/>
              <a:gd name="T27" fmla="*/ 225 h 266"/>
              <a:gd name="T28" fmla="*/ 436 w 481"/>
              <a:gd name="T29" fmla="*/ 208 h 266"/>
              <a:gd name="T30" fmla="*/ 457 w 481"/>
              <a:gd name="T31" fmla="*/ 187 h 266"/>
              <a:gd name="T32" fmla="*/ 472 w 481"/>
              <a:gd name="T33" fmla="*/ 166 h 266"/>
              <a:gd name="T34" fmla="*/ 478 w 481"/>
              <a:gd name="T35" fmla="*/ 144 h 266"/>
              <a:gd name="T36" fmla="*/ 478 w 481"/>
              <a:gd name="T37" fmla="*/ 120 h 266"/>
              <a:gd name="T38" fmla="*/ 472 w 481"/>
              <a:gd name="T39" fmla="*/ 98 h 266"/>
              <a:gd name="T40" fmla="*/ 457 w 481"/>
              <a:gd name="T41" fmla="*/ 76 h 266"/>
              <a:gd name="T42" fmla="*/ 436 w 481"/>
              <a:gd name="T43" fmla="*/ 56 h 266"/>
              <a:gd name="T44" fmla="*/ 410 w 481"/>
              <a:gd name="T45" fmla="*/ 39 h 266"/>
              <a:gd name="T46" fmla="*/ 377 w 481"/>
              <a:gd name="T47" fmla="*/ 23 h 266"/>
              <a:gd name="T48" fmla="*/ 341 w 481"/>
              <a:gd name="T49" fmla="*/ 13 h 266"/>
              <a:gd name="T50" fmla="*/ 301 w 481"/>
              <a:gd name="T51" fmla="*/ 5 h 266"/>
              <a:gd name="T52" fmla="*/ 260 w 481"/>
              <a:gd name="T53" fmla="*/ 0 h 266"/>
              <a:gd name="T54" fmla="*/ 219 w 481"/>
              <a:gd name="T55" fmla="*/ 0 h 266"/>
              <a:gd name="T56" fmla="*/ 177 w 481"/>
              <a:gd name="T57" fmla="*/ 5 h 266"/>
              <a:gd name="T58" fmla="*/ 138 w 481"/>
              <a:gd name="T59" fmla="*/ 13 h 266"/>
              <a:gd name="T60" fmla="*/ 102 w 481"/>
              <a:gd name="T61" fmla="*/ 24 h 266"/>
              <a:gd name="T62" fmla="*/ 69 w 481"/>
              <a:gd name="T63" fmla="*/ 39 h 266"/>
              <a:gd name="T64" fmla="*/ 42 w 481"/>
              <a:gd name="T65" fmla="*/ 56 h 266"/>
              <a:gd name="T66" fmla="*/ 22 w 481"/>
              <a:gd name="T67" fmla="*/ 76 h 266"/>
              <a:gd name="T68" fmla="*/ 7 w 481"/>
              <a:gd name="T69" fmla="*/ 98 h 266"/>
              <a:gd name="T70" fmla="*/ 0 w 481"/>
              <a:gd name="T71" fmla="*/ 12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81" h="266">
                <a:moveTo>
                  <a:pt x="0" y="132"/>
                </a:moveTo>
                <a:lnTo>
                  <a:pt x="0" y="144"/>
                </a:lnTo>
                <a:lnTo>
                  <a:pt x="3" y="156"/>
                </a:lnTo>
                <a:lnTo>
                  <a:pt x="7" y="166"/>
                </a:lnTo>
                <a:lnTo>
                  <a:pt x="13" y="177"/>
                </a:lnTo>
                <a:lnTo>
                  <a:pt x="22" y="188"/>
                </a:lnTo>
                <a:lnTo>
                  <a:pt x="31" y="199"/>
                </a:lnTo>
                <a:lnTo>
                  <a:pt x="42" y="208"/>
                </a:lnTo>
                <a:lnTo>
                  <a:pt x="56" y="217"/>
                </a:lnTo>
                <a:lnTo>
                  <a:pt x="69" y="225"/>
                </a:lnTo>
                <a:lnTo>
                  <a:pt x="86" y="233"/>
                </a:lnTo>
                <a:lnTo>
                  <a:pt x="102" y="240"/>
                </a:lnTo>
                <a:lnTo>
                  <a:pt x="119" y="246"/>
                </a:lnTo>
                <a:lnTo>
                  <a:pt x="138" y="251"/>
                </a:lnTo>
                <a:lnTo>
                  <a:pt x="157" y="257"/>
                </a:lnTo>
                <a:lnTo>
                  <a:pt x="178" y="259"/>
                </a:lnTo>
                <a:lnTo>
                  <a:pt x="198" y="262"/>
                </a:lnTo>
                <a:lnTo>
                  <a:pt x="219" y="265"/>
                </a:lnTo>
                <a:lnTo>
                  <a:pt x="239" y="265"/>
                </a:lnTo>
                <a:lnTo>
                  <a:pt x="260" y="265"/>
                </a:lnTo>
                <a:lnTo>
                  <a:pt x="281" y="262"/>
                </a:lnTo>
                <a:lnTo>
                  <a:pt x="301" y="259"/>
                </a:lnTo>
                <a:lnTo>
                  <a:pt x="321" y="257"/>
                </a:lnTo>
                <a:lnTo>
                  <a:pt x="341" y="251"/>
                </a:lnTo>
                <a:lnTo>
                  <a:pt x="360" y="246"/>
                </a:lnTo>
                <a:lnTo>
                  <a:pt x="377" y="240"/>
                </a:lnTo>
                <a:lnTo>
                  <a:pt x="393" y="233"/>
                </a:lnTo>
                <a:lnTo>
                  <a:pt x="410" y="225"/>
                </a:lnTo>
                <a:lnTo>
                  <a:pt x="423" y="217"/>
                </a:lnTo>
                <a:lnTo>
                  <a:pt x="436" y="208"/>
                </a:lnTo>
                <a:lnTo>
                  <a:pt x="447" y="198"/>
                </a:lnTo>
                <a:lnTo>
                  <a:pt x="457" y="187"/>
                </a:lnTo>
                <a:lnTo>
                  <a:pt x="465" y="177"/>
                </a:lnTo>
                <a:lnTo>
                  <a:pt x="472" y="166"/>
                </a:lnTo>
                <a:lnTo>
                  <a:pt x="476" y="156"/>
                </a:lnTo>
                <a:lnTo>
                  <a:pt x="478" y="144"/>
                </a:lnTo>
                <a:lnTo>
                  <a:pt x="480" y="132"/>
                </a:lnTo>
                <a:lnTo>
                  <a:pt x="478" y="120"/>
                </a:lnTo>
                <a:lnTo>
                  <a:pt x="476" y="108"/>
                </a:lnTo>
                <a:lnTo>
                  <a:pt x="472" y="98"/>
                </a:lnTo>
                <a:lnTo>
                  <a:pt x="465" y="86"/>
                </a:lnTo>
                <a:lnTo>
                  <a:pt x="457" y="76"/>
                </a:lnTo>
                <a:lnTo>
                  <a:pt x="447" y="65"/>
                </a:lnTo>
                <a:lnTo>
                  <a:pt x="436" y="56"/>
                </a:lnTo>
                <a:lnTo>
                  <a:pt x="423" y="47"/>
                </a:lnTo>
                <a:lnTo>
                  <a:pt x="410" y="39"/>
                </a:lnTo>
                <a:lnTo>
                  <a:pt x="393" y="31"/>
                </a:lnTo>
                <a:lnTo>
                  <a:pt x="377" y="23"/>
                </a:lnTo>
                <a:lnTo>
                  <a:pt x="360" y="17"/>
                </a:lnTo>
                <a:lnTo>
                  <a:pt x="341" y="13"/>
                </a:lnTo>
                <a:lnTo>
                  <a:pt x="321" y="7"/>
                </a:lnTo>
                <a:lnTo>
                  <a:pt x="301" y="5"/>
                </a:lnTo>
                <a:lnTo>
                  <a:pt x="281" y="2"/>
                </a:lnTo>
                <a:lnTo>
                  <a:pt x="260" y="0"/>
                </a:lnTo>
                <a:lnTo>
                  <a:pt x="239" y="0"/>
                </a:lnTo>
                <a:lnTo>
                  <a:pt x="219" y="0"/>
                </a:lnTo>
                <a:lnTo>
                  <a:pt x="198" y="2"/>
                </a:lnTo>
                <a:lnTo>
                  <a:pt x="177" y="5"/>
                </a:lnTo>
                <a:lnTo>
                  <a:pt x="157" y="7"/>
                </a:lnTo>
                <a:lnTo>
                  <a:pt x="138" y="13"/>
                </a:lnTo>
                <a:lnTo>
                  <a:pt x="119" y="18"/>
                </a:lnTo>
                <a:lnTo>
                  <a:pt x="102" y="24"/>
                </a:lnTo>
                <a:lnTo>
                  <a:pt x="84" y="31"/>
                </a:lnTo>
                <a:lnTo>
                  <a:pt x="69" y="39"/>
                </a:lnTo>
                <a:lnTo>
                  <a:pt x="56" y="47"/>
                </a:lnTo>
                <a:lnTo>
                  <a:pt x="42" y="56"/>
                </a:lnTo>
                <a:lnTo>
                  <a:pt x="31" y="66"/>
                </a:lnTo>
                <a:lnTo>
                  <a:pt x="22" y="76"/>
                </a:lnTo>
                <a:lnTo>
                  <a:pt x="13" y="87"/>
                </a:lnTo>
                <a:lnTo>
                  <a:pt x="7" y="98"/>
                </a:lnTo>
                <a:lnTo>
                  <a:pt x="3" y="108"/>
                </a:lnTo>
                <a:lnTo>
                  <a:pt x="0" y="120"/>
                </a:lnTo>
                <a:lnTo>
                  <a:pt x="0" y="13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240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0" name="Rectangle 45"/>
          <p:cNvSpPr>
            <a:spLocks noChangeArrowheads="1"/>
          </p:cNvSpPr>
          <p:nvPr/>
        </p:nvSpPr>
        <p:spPr bwMode="auto">
          <a:xfrm>
            <a:off x="8013700" y="4326285"/>
            <a:ext cx="758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latinLnBrk="0" hangingPunct="0"/>
            <a:r>
              <a:rPr lang="ko-KR" altLang="en-US" sz="1600" b="1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  예산</a:t>
            </a:r>
          </a:p>
        </p:txBody>
      </p:sp>
      <p:sp>
        <p:nvSpPr>
          <p:cNvPr id="111" name="Rectangle 46"/>
          <p:cNvSpPr>
            <a:spLocks noChangeArrowheads="1"/>
          </p:cNvSpPr>
          <p:nvPr/>
        </p:nvSpPr>
        <p:spPr bwMode="auto">
          <a:xfrm>
            <a:off x="6477000" y="5012085"/>
            <a:ext cx="1447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latinLnBrk="0" hangingPunct="0"/>
            <a:r>
              <a:rPr lang="ko-KR" altLang="en-US" sz="1600" b="1" u="sng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부서번호</a:t>
            </a:r>
          </a:p>
        </p:txBody>
      </p:sp>
      <p:sp>
        <p:nvSpPr>
          <p:cNvPr id="112" name="Rectangle 47"/>
          <p:cNvSpPr>
            <a:spLocks noChangeArrowheads="1"/>
          </p:cNvSpPr>
          <p:nvPr/>
        </p:nvSpPr>
        <p:spPr bwMode="auto">
          <a:xfrm>
            <a:off x="6010275" y="4465985"/>
            <a:ext cx="5873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latinLnBrk="0" hangingPunct="0"/>
            <a:r>
              <a:rPr lang="ko-KR" altLang="en-US" sz="1600" b="1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부터</a:t>
            </a:r>
          </a:p>
        </p:txBody>
      </p:sp>
      <p:sp>
        <p:nvSpPr>
          <p:cNvPr id="113" name="Rectangle 48"/>
          <p:cNvSpPr>
            <a:spLocks noChangeArrowheads="1"/>
          </p:cNvSpPr>
          <p:nvPr/>
        </p:nvSpPr>
        <p:spPr bwMode="auto">
          <a:xfrm>
            <a:off x="4576763" y="4675535"/>
            <a:ext cx="5873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latinLnBrk="0" hangingPunct="0"/>
            <a:r>
              <a:rPr lang="ko-KR" altLang="en-US" sz="1600" b="1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이름</a:t>
            </a:r>
          </a:p>
        </p:txBody>
      </p:sp>
      <p:sp>
        <p:nvSpPr>
          <p:cNvPr id="114" name="Rectangle 49"/>
          <p:cNvSpPr>
            <a:spLocks noChangeArrowheads="1"/>
          </p:cNvSpPr>
          <p:nvPr/>
        </p:nvSpPr>
        <p:spPr bwMode="auto">
          <a:xfrm>
            <a:off x="5795963" y="5664548"/>
            <a:ext cx="8159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latinLnBrk="0" hangingPunct="0"/>
            <a:r>
              <a:rPr lang="ko-KR" altLang="en-US" sz="1600" b="1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   근무</a:t>
            </a:r>
          </a:p>
        </p:txBody>
      </p:sp>
      <p:sp>
        <p:nvSpPr>
          <p:cNvPr id="115" name="Rectangle 50"/>
          <p:cNvSpPr>
            <a:spLocks noChangeArrowheads="1"/>
          </p:cNvSpPr>
          <p:nvPr/>
        </p:nvSpPr>
        <p:spPr bwMode="auto">
          <a:xfrm>
            <a:off x="7169150" y="5689948"/>
            <a:ext cx="9874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latinLnBrk="0" hangingPunct="0"/>
            <a:r>
              <a:rPr lang="ko-KR" altLang="en-US" sz="1600" b="1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      부서</a:t>
            </a:r>
          </a:p>
        </p:txBody>
      </p:sp>
      <p:sp>
        <p:nvSpPr>
          <p:cNvPr id="116" name="Rectangle 51"/>
          <p:cNvSpPr>
            <a:spLocks noChangeArrowheads="1"/>
          </p:cNvSpPr>
          <p:nvPr/>
        </p:nvSpPr>
        <p:spPr bwMode="auto">
          <a:xfrm>
            <a:off x="4170363" y="5678835"/>
            <a:ext cx="873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latinLnBrk="0" hangingPunct="0"/>
            <a:r>
              <a:rPr lang="ko-KR" altLang="en-US" sz="1600" b="1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    직원</a:t>
            </a:r>
          </a:p>
        </p:txBody>
      </p:sp>
      <p:sp>
        <p:nvSpPr>
          <p:cNvPr id="117" name="Rectangle 52"/>
          <p:cNvSpPr>
            <a:spLocks noChangeArrowheads="1"/>
          </p:cNvSpPr>
          <p:nvPr/>
        </p:nvSpPr>
        <p:spPr bwMode="auto">
          <a:xfrm>
            <a:off x="3949700" y="4999385"/>
            <a:ext cx="5302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latinLnBrk="0" hangingPunct="0"/>
            <a:r>
              <a:rPr lang="en-US" altLang="ko-KR" sz="1600" b="1" u="sng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ssn</a:t>
            </a:r>
          </a:p>
        </p:txBody>
      </p:sp>
      <p:sp>
        <p:nvSpPr>
          <p:cNvPr id="118" name="Line 53"/>
          <p:cNvSpPr>
            <a:spLocks noChangeShapeType="1"/>
          </p:cNvSpPr>
          <p:nvPr/>
        </p:nvSpPr>
        <p:spPr bwMode="auto">
          <a:xfrm>
            <a:off x="4267200" y="5396260"/>
            <a:ext cx="22860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9" name="Line 54"/>
          <p:cNvSpPr>
            <a:spLocks noChangeShapeType="1"/>
          </p:cNvSpPr>
          <p:nvPr/>
        </p:nvSpPr>
        <p:spPr bwMode="auto">
          <a:xfrm>
            <a:off x="4876800" y="5091460"/>
            <a:ext cx="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0" name="Line 55"/>
          <p:cNvSpPr>
            <a:spLocks noChangeShapeType="1"/>
          </p:cNvSpPr>
          <p:nvPr/>
        </p:nvSpPr>
        <p:spPr bwMode="auto">
          <a:xfrm flipH="1">
            <a:off x="7848600" y="4710460"/>
            <a:ext cx="531813" cy="914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1" name="Line 56"/>
          <p:cNvSpPr>
            <a:spLocks noChangeShapeType="1"/>
          </p:cNvSpPr>
          <p:nvPr/>
        </p:nvSpPr>
        <p:spPr bwMode="auto">
          <a:xfrm>
            <a:off x="6324600" y="4862860"/>
            <a:ext cx="0" cy="609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" name="Line 57"/>
          <p:cNvSpPr>
            <a:spLocks noChangeShapeType="1"/>
          </p:cNvSpPr>
          <p:nvPr/>
        </p:nvSpPr>
        <p:spPr bwMode="auto">
          <a:xfrm>
            <a:off x="7086600" y="5396260"/>
            <a:ext cx="38100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3" name="Line 58"/>
          <p:cNvSpPr>
            <a:spLocks noChangeShapeType="1"/>
          </p:cNvSpPr>
          <p:nvPr/>
        </p:nvSpPr>
        <p:spPr bwMode="auto">
          <a:xfrm>
            <a:off x="7772400" y="5091460"/>
            <a:ext cx="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4" name="Line 59"/>
          <p:cNvSpPr>
            <a:spLocks noChangeShapeType="1"/>
          </p:cNvSpPr>
          <p:nvPr/>
        </p:nvSpPr>
        <p:spPr bwMode="auto">
          <a:xfrm flipH="1">
            <a:off x="8153400" y="5396260"/>
            <a:ext cx="22860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5" name="Line 60"/>
          <p:cNvSpPr>
            <a:spLocks noChangeShapeType="1"/>
          </p:cNvSpPr>
          <p:nvPr/>
        </p:nvSpPr>
        <p:spPr bwMode="auto">
          <a:xfrm>
            <a:off x="6934200" y="585346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6" name="Line 61"/>
          <p:cNvSpPr>
            <a:spLocks noChangeShapeType="1"/>
          </p:cNvSpPr>
          <p:nvPr/>
        </p:nvSpPr>
        <p:spPr bwMode="auto">
          <a:xfrm>
            <a:off x="5410200" y="5777260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7" name="Rectangle 62"/>
          <p:cNvSpPr>
            <a:spLocks noChangeArrowheads="1"/>
          </p:cNvSpPr>
          <p:nvPr/>
        </p:nvSpPr>
        <p:spPr bwMode="auto">
          <a:xfrm>
            <a:off x="4176713" y="1289398"/>
            <a:ext cx="7905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latinLnBrk="0" hangingPunct="0"/>
            <a:r>
              <a:rPr lang="ko-KR" altLang="en-US" sz="2400" u="sng" smtClean="0">
                <a:solidFill>
                  <a:srgbClr val="CF0E30"/>
                </a:solidFill>
                <a:latin typeface="Book Antiqua" panose="02040602050305030304" pitchFamily="18" charset="0"/>
                <a:ea typeface="굴림" panose="020B0600000101010101" pitchFamily="50" charset="-127"/>
              </a:rPr>
              <a:t>사전</a:t>
            </a:r>
          </a:p>
        </p:txBody>
      </p:sp>
      <p:sp>
        <p:nvSpPr>
          <p:cNvPr id="128" name="Rectangle 63"/>
          <p:cNvSpPr>
            <a:spLocks noChangeArrowheads="1"/>
          </p:cNvSpPr>
          <p:nvPr/>
        </p:nvSpPr>
        <p:spPr bwMode="auto">
          <a:xfrm>
            <a:off x="4252913" y="3956398"/>
            <a:ext cx="7905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latinLnBrk="0" hangingPunct="0"/>
            <a:r>
              <a:rPr lang="ko-KR" altLang="en-US" sz="2400" u="sng" smtClean="0">
                <a:solidFill>
                  <a:srgbClr val="CF0E30"/>
                </a:solidFill>
                <a:latin typeface="Book Antiqua" panose="02040602050305030304" pitchFamily="18" charset="0"/>
                <a:ea typeface="굴림" panose="020B0600000101010101" pitchFamily="50" charset="-127"/>
              </a:rPr>
              <a:t>사후</a:t>
            </a:r>
          </a:p>
        </p:txBody>
      </p:sp>
      <p:sp>
        <p:nvSpPr>
          <p:cNvPr id="129" name="Line 64"/>
          <p:cNvSpPr>
            <a:spLocks noChangeShapeType="1"/>
          </p:cNvSpPr>
          <p:nvPr/>
        </p:nvSpPr>
        <p:spPr bwMode="auto">
          <a:xfrm>
            <a:off x="2008188" y="3630960"/>
            <a:ext cx="431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52096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함수종속</a:t>
            </a:r>
            <a:r>
              <a:rPr lang="ko-KR" altLang="en-US" dirty="0"/>
              <a:t> 좀더 보기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985B3-AF4F-4425-95D9-DC6E1C700F92}" type="slidenum">
              <a:rPr lang="en-US" altLang="ko-KR" smtClean="0"/>
              <a:pPr>
                <a:defRPr/>
              </a:pPr>
              <a:t>55</a:t>
            </a:fld>
            <a:endParaRPr lang="ko-KR" alt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85800" y="1266155"/>
            <a:ext cx="7772400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FD</a:t>
            </a:r>
            <a:r>
              <a:rPr kumimoji="1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에 대한 이해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얼마의 </a:t>
            </a:r>
            <a:r>
              <a:rPr kumimoji="1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FD</a:t>
            </a:r>
            <a:r>
              <a:rPr kumimoji="1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가 주어지면</a:t>
            </a:r>
            <a:r>
              <a:rPr kumimoji="1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 </a:t>
            </a:r>
            <a:r>
              <a:rPr kumimoji="1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그로부터 새로운 </a:t>
            </a:r>
            <a:r>
              <a:rPr kumimoji="1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FD</a:t>
            </a:r>
            <a:r>
              <a:rPr kumimoji="1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를 추론할 수 있다</a:t>
            </a:r>
            <a:r>
              <a:rPr kumimoji="1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.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ssn</a:t>
            </a:r>
            <a:r>
              <a:rPr kumimoji="1" lang="en-US" altLang="ko-KR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→</a:t>
            </a:r>
            <a:r>
              <a:rPr kumimoji="1" lang="en-US" altLang="ko-KR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부서번호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부서번호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→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주차면</a:t>
            </a:r>
            <a:r>
              <a:rPr kumimoji="1" lang="ko-KR" alt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  <a:sym typeface="Wingdings 3" panose="05040102010807070707" pitchFamily="18" charset="2"/>
              </a:rPr>
              <a:t>  </a:t>
            </a:r>
            <a:r>
              <a:rPr kumimoji="1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ssn</a:t>
            </a:r>
            <a:r>
              <a:rPr kumimoji="1" lang="en-US" altLang="ko-KR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→</a:t>
            </a:r>
            <a:r>
              <a:rPr kumimoji="1" lang="en-US" altLang="ko-KR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주차면</a:t>
            </a:r>
            <a:endParaRPr kumimoji="1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FD</a:t>
            </a:r>
            <a:r>
              <a:rPr kumimoji="1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의 집합 </a:t>
            </a:r>
            <a:r>
              <a:rPr kumimoji="1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F</a:t>
            </a:r>
            <a:r>
              <a:rPr kumimoji="1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가 </a:t>
            </a:r>
            <a:r>
              <a:rPr kumimoji="1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성립할때</a:t>
            </a:r>
            <a:r>
              <a:rPr kumimoji="1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항상 </a:t>
            </a:r>
            <a:r>
              <a:rPr kumimoji="1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FD f</a:t>
            </a:r>
            <a:r>
              <a:rPr kumimoji="1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도 성립한다면</a:t>
            </a:r>
            <a:r>
              <a:rPr kumimoji="1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 f</a:t>
            </a:r>
            <a:r>
              <a:rPr kumimoji="1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는 </a:t>
            </a:r>
            <a:r>
              <a:rPr kumimoji="1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F</a:t>
            </a:r>
            <a:r>
              <a:rPr kumimoji="1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에 의해 </a:t>
            </a:r>
            <a:r>
              <a:rPr kumimoji="1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암시</a:t>
            </a:r>
            <a:r>
              <a:rPr kumimoji="1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(imply)</a:t>
            </a:r>
            <a:r>
              <a:rPr kumimoji="1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된다</a:t>
            </a:r>
            <a:r>
              <a:rPr kumimoji="1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. 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  <a:sym typeface="Wingdings" panose="05000000000000000000" pitchFamily="2" charset="2"/>
              </a:rPr>
              <a:t>F</a:t>
            </a:r>
            <a:r>
              <a:rPr kumimoji="1" lang="en-US" altLang="ko-KR" sz="18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  <a:sym typeface="Wingdings" panose="05000000000000000000" pitchFamily="2" charset="2"/>
              </a:rPr>
              <a:t>+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  <a:sym typeface="Wingdings" panose="05000000000000000000" pitchFamily="2" charset="2"/>
              </a:rPr>
              <a:t> = F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  <a:sym typeface="Wingdings" panose="05000000000000000000" pitchFamily="2" charset="2"/>
              </a:rPr>
              <a:t>의 폐쇄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  <a:sym typeface="Wingdings" panose="05000000000000000000" pitchFamily="2" charset="2"/>
              </a:rPr>
              <a:t>(closure).  F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  <a:sym typeface="Wingdings" panose="05000000000000000000" pitchFamily="2" charset="2"/>
              </a:rPr>
              <a:t>에 의해 암시되는 모든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  <a:sym typeface="Wingdings" panose="05000000000000000000" pitchFamily="2" charset="2"/>
              </a:rPr>
              <a:t>FD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  <a:sym typeface="Wingdings" panose="05000000000000000000" pitchFamily="2" charset="2"/>
              </a:rPr>
              <a:t>의 집합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  <a:sym typeface="Wingdings" panose="05000000000000000000" pitchFamily="2" charset="2"/>
              </a:rPr>
              <a:t>.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Armstrong</a:t>
            </a:r>
            <a:r>
              <a:rPr kumimoji="1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의 공리</a:t>
            </a:r>
            <a:r>
              <a:rPr kumimoji="1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. (X, Y, Z </a:t>
            </a:r>
            <a:r>
              <a:rPr kumimoji="1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는 </a:t>
            </a:r>
            <a:r>
              <a:rPr kumimoji="1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애트리뷰트</a:t>
            </a:r>
            <a:r>
              <a:rPr kumimoji="1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집합</a:t>
            </a:r>
            <a:r>
              <a:rPr kumimoji="1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):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ko-KR" altLang="en-US" sz="1800" dirty="0">
                <a:solidFill>
                  <a:srgbClr val="3333CC"/>
                </a:solidFill>
                <a:latin typeface="굴림"/>
                <a:ea typeface="굴림"/>
              </a:rPr>
              <a:t>반사</a:t>
            </a:r>
            <a:r>
              <a:rPr lang="en-US" altLang="ko-KR" sz="1800" dirty="0">
                <a:solidFill>
                  <a:srgbClr val="3333CC"/>
                </a:solidFill>
                <a:latin typeface="굴림"/>
                <a:ea typeface="굴림"/>
              </a:rPr>
              <a:t>(Reflexivity): 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If  X       Y,  then   X → Y 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ko-KR" altLang="en-US" sz="1800" dirty="0">
                <a:solidFill>
                  <a:srgbClr val="3333CC"/>
                </a:solidFill>
                <a:latin typeface="굴림"/>
                <a:ea typeface="굴림"/>
              </a:rPr>
              <a:t>첨가</a:t>
            </a:r>
            <a:r>
              <a:rPr lang="en-US" altLang="ko-KR" sz="1800" dirty="0">
                <a:solidFill>
                  <a:srgbClr val="3333CC"/>
                </a:solidFill>
                <a:latin typeface="굴림"/>
                <a:ea typeface="굴림"/>
              </a:rPr>
              <a:t>(Augmentation): 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If  X → Y,  then   XZ → YZ   for any Z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ko-KR" altLang="en-US" sz="1800" dirty="0">
                <a:solidFill>
                  <a:srgbClr val="3333CC"/>
                </a:solidFill>
                <a:latin typeface="굴림"/>
                <a:ea typeface="굴림"/>
              </a:rPr>
              <a:t>이행</a:t>
            </a:r>
            <a:r>
              <a:rPr lang="en-US" altLang="ko-KR" sz="1800" dirty="0">
                <a:solidFill>
                  <a:srgbClr val="3333CC"/>
                </a:solidFill>
                <a:latin typeface="굴림"/>
                <a:ea typeface="굴림"/>
              </a:rPr>
              <a:t>(Transitivity): 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If  X → Y  and  Y → Z,  then   X → Z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이들은 </a:t>
            </a:r>
            <a:r>
              <a:rPr kumimoji="1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FD</a:t>
            </a:r>
            <a:r>
              <a:rPr kumimoji="1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에 대한 정당</a:t>
            </a:r>
            <a:r>
              <a:rPr kumimoji="1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(sound)</a:t>
            </a:r>
            <a:r>
              <a:rPr kumimoji="1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하고 완전</a:t>
            </a:r>
            <a:r>
              <a:rPr kumimoji="1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(complete)</a:t>
            </a:r>
            <a:r>
              <a:rPr kumimoji="1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한 추론 법칙들이다</a:t>
            </a:r>
            <a:r>
              <a:rPr kumimoji="1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11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0708718"/>
              </p:ext>
            </p:extLst>
          </p:nvPr>
        </p:nvGraphicFramePr>
        <p:xfrm>
          <a:off x="4368800" y="4074443"/>
          <a:ext cx="1498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3" imgW="1496880" imgH="760320" progId="Equation.3">
                  <p:embed/>
                </p:oleObj>
              </mc:Choice>
              <mc:Fallback>
                <p:oleObj name="Equation" r:id="rId3" imgW="1496880" imgH="760320" progId="Equation.3">
                  <p:embed/>
                  <p:pic>
                    <p:nvPicPr>
                      <p:cNvPr id="407556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4074443"/>
                        <a:ext cx="14986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44615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985B3-AF4F-4425-95D9-DC6E1C700F92}" type="slidenum">
              <a:rPr lang="en-US" altLang="ko-KR" smtClean="0"/>
              <a:pPr>
                <a:defRPr/>
              </a:pPr>
              <a:t>56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함수종속</a:t>
            </a:r>
            <a:r>
              <a:rPr lang="ko-KR" altLang="en-US" dirty="0"/>
              <a:t> 좀더 보기 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412875"/>
            <a:ext cx="7989888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FD</a:t>
            </a: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에 대한 이해 </a:t>
            </a:r>
            <a:r>
              <a:rPr kumimoji="1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(Cont.)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그 밖의 규칙</a:t>
            </a:r>
            <a:endParaRPr kumimoji="1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결합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(Union):  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If X →  Y  and  X → Z,   then  X → YZ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분해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(Decomposition):  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If X → YZ,   then  X → Y  and  X → Z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예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계약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계약번호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 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공급자번호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 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과제번호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 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부서번호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 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부품번호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 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수량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 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가격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)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이고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계약번호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)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가 키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  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C 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→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CSJDPQV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과제는 각 부품을 단일 계약으로 일괄 구매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 JP 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→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C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부서는 한 공급자로부터 많아야 한 부품만 구매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 SD 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→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P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JP → C,  C → CSJDPQV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  <a:sym typeface="Wingdings" panose="05000000000000000000" pitchFamily="2" charset="2"/>
              </a:rPr>
              <a:t>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JP → CSJDPQV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SD → P  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  <a:sym typeface="Wingdings" panose="05000000000000000000" pitchFamily="2" charset="2"/>
              </a:rPr>
              <a:t>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 SDJ → JP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SDJ → JP,   JP → CSJDPQV  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  <a:sym typeface="Wingdings" panose="05000000000000000000" pitchFamily="2" charset="2"/>
              </a:rPr>
              <a:t>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 SDJ → CSJDPQV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34040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985B3-AF4F-4425-95D9-DC6E1C700F92}" type="slidenum">
              <a:rPr lang="en-US" altLang="ko-KR" smtClean="0"/>
              <a:pPr>
                <a:defRPr/>
              </a:pPr>
              <a:t>57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함수종속</a:t>
            </a:r>
            <a:r>
              <a:rPr lang="ko-KR" altLang="en-US" dirty="0"/>
              <a:t> 좀더 보기 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412875"/>
            <a:ext cx="7772400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FD</a:t>
            </a:r>
            <a:r>
              <a:rPr kumimoji="1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에 대한 이해 </a:t>
            </a:r>
            <a:r>
              <a:rPr kumimoji="1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(Cont.)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FD </a:t>
            </a: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집합의 폐쇄를 구하는 부하는 크다</a:t>
            </a:r>
            <a:r>
              <a:rPr kumimoji="1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.(</a:t>
            </a: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폐쇄의 크기가 애트리뷰트 수에 지수 비례하기 때문</a:t>
            </a:r>
            <a:r>
              <a:rPr kumimoji="1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!)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대개는 </a:t>
            </a:r>
            <a:r>
              <a:rPr kumimoji="1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FD X → Y</a:t>
            </a: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가 </a:t>
            </a:r>
            <a:r>
              <a:rPr kumimoji="1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FD </a:t>
            </a: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집합 </a:t>
            </a:r>
            <a:r>
              <a:rPr kumimoji="1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F</a:t>
            </a: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의 폐쇄에 속하는지만 알면 되므로</a:t>
            </a:r>
            <a:r>
              <a:rPr kumimoji="1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F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에 대한 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X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의 애트리뷰트 폐쇄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(X</a:t>
            </a:r>
            <a:r>
              <a:rPr kumimoji="1" lang="en-US" altLang="ko-KR" sz="18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+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로 표기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)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를 구한다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</a:t>
            </a:r>
            <a:b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</a:b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* 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F</a:t>
            </a:r>
            <a:r>
              <a:rPr kumimoji="1" lang="en-US" altLang="ko-KR" sz="18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+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에 속한 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X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→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A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에 해당하는 모든 애트리뷰트 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A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의 집합임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.</a:t>
            </a:r>
            <a:b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</a:b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* 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이것을 구하는 선형시간 알고리즘이 존재한다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.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Y 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가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X</a:t>
            </a:r>
            <a:r>
              <a:rPr kumimoji="1" lang="en-US" altLang="ko-KR" sz="20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+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에 속하는지 검사하면 끝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.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F = {A → B,  B → C,  C D → E }</a:t>
            </a: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가 </a:t>
            </a:r>
            <a:r>
              <a:rPr kumimoji="1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A → E</a:t>
            </a: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를 암시하는가</a:t>
            </a:r>
            <a:r>
              <a:rPr kumimoji="1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?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즉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 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F</a:t>
            </a:r>
            <a:r>
              <a:rPr kumimoji="1" lang="en-US" altLang="ko-KR" sz="2000" b="0" i="0" u="none" strike="noStrike" kern="1200" cap="none" spc="0" normalizeH="0" baseline="3000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+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에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A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→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E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가 속하는가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?  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곧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 E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가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A</a:t>
            </a:r>
            <a:r>
              <a:rPr kumimoji="1" lang="en-US" altLang="ko-KR" sz="2000" b="0" i="0" u="none" strike="noStrike" kern="1200" cap="none" spc="0" normalizeH="0" baseline="3000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+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에 속하는가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973084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함수종속</a:t>
            </a:r>
            <a:r>
              <a:rPr lang="ko-KR" altLang="en-US" dirty="0"/>
              <a:t> 좀더 보기 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lnSpc>
                <a:spcPct val="90000"/>
              </a:lnSpc>
              <a:buFontTx/>
              <a:buChar char="•"/>
            </a:pPr>
            <a:r>
              <a:rPr kumimoji="1" lang="ko-KR" altLang="en-US" dirty="0" err="1">
                <a:solidFill>
                  <a:srgbClr val="000000"/>
                </a:solidFill>
                <a:latin typeface="굴림"/>
                <a:ea typeface="굴림"/>
              </a:rPr>
              <a:t>정규형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 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(Normal Form)</a:t>
            </a:r>
          </a:p>
          <a:p>
            <a:pPr lvl="1" eaLnBrk="1" hangingPunct="1">
              <a:lnSpc>
                <a:spcPct val="90000"/>
              </a:lnSpc>
              <a:buFontTx/>
              <a:buChar char="–"/>
            </a:pP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스키마 정제 문제로 돌아가면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, 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첫번째로 더 이상의 정제가 필요한지를 판단하여야 한다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.</a:t>
            </a:r>
          </a:p>
          <a:p>
            <a:pPr lvl="1" eaLnBrk="1" hangingPunct="1">
              <a:lnSpc>
                <a:spcPct val="90000"/>
              </a:lnSpc>
              <a:buFontTx/>
              <a:buChar char="–"/>
            </a:pPr>
            <a:r>
              <a:rPr kumimoji="1" lang="ko-KR" altLang="en-US" dirty="0" err="1">
                <a:solidFill>
                  <a:srgbClr val="000000"/>
                </a:solidFill>
                <a:latin typeface="굴림"/>
                <a:ea typeface="굴림"/>
              </a:rPr>
              <a:t>릴레이션이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 특정 </a:t>
            </a:r>
            <a:r>
              <a:rPr kumimoji="1" lang="ko-KR" altLang="en-US" dirty="0" err="1">
                <a:solidFill>
                  <a:srgbClr val="3333CC"/>
                </a:solidFill>
                <a:latin typeface="굴림"/>
                <a:ea typeface="굴림"/>
              </a:rPr>
              <a:t>정규형</a:t>
            </a:r>
            <a:r>
              <a:rPr kumimoji="1" lang="ko-KR" altLang="en-US" dirty="0">
                <a:solidFill>
                  <a:srgbClr val="3333CC"/>
                </a:solidFill>
                <a:latin typeface="굴림"/>
                <a:ea typeface="굴림"/>
              </a:rPr>
              <a:t> 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(BCNF, 3NF etc.), 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에 속한다는 것은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, 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어느 종류의 문제가 없다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/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적다는 것이 된다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. 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따라서 </a:t>
            </a:r>
            <a:r>
              <a:rPr kumimoji="1" lang="ko-KR" altLang="en-US" dirty="0" err="1">
                <a:solidFill>
                  <a:srgbClr val="000000"/>
                </a:solidFill>
                <a:latin typeface="굴림"/>
                <a:ea typeface="굴림"/>
              </a:rPr>
              <a:t>릴레이션을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 분해할 필요가 있는지 판단하기 용이하다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. </a:t>
            </a:r>
          </a:p>
          <a:p>
            <a:pPr lvl="1" eaLnBrk="1" hangingPunct="1">
              <a:lnSpc>
                <a:spcPct val="90000"/>
              </a:lnSpc>
              <a:buFontTx/>
              <a:buChar char="–"/>
            </a:pPr>
            <a:r>
              <a:rPr kumimoji="1" lang="ko-KR" altLang="en-US" dirty="0" err="1">
                <a:solidFill>
                  <a:srgbClr val="000000"/>
                </a:solidFill>
                <a:latin typeface="굴림"/>
                <a:ea typeface="굴림"/>
              </a:rPr>
              <a:t>중복성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 탐지에 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FD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가 유용하다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:</a:t>
            </a:r>
          </a:p>
          <a:p>
            <a:pPr lvl="2" eaLnBrk="1" hangingPunct="1">
              <a:lnSpc>
                <a:spcPct val="90000"/>
              </a:lnSpc>
              <a:buFontTx/>
              <a:buChar char="•"/>
            </a:pPr>
            <a:r>
              <a:rPr kumimoji="1" lang="ko-KR" altLang="en-US" dirty="0" err="1">
                <a:solidFill>
                  <a:srgbClr val="000000"/>
                </a:solidFill>
                <a:latin typeface="굴림"/>
                <a:ea typeface="굴림"/>
              </a:rPr>
              <a:t>릴레이션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 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R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에 </a:t>
            </a:r>
            <a:r>
              <a:rPr kumimoji="1" lang="ko-KR" altLang="en-US" dirty="0" err="1">
                <a:solidFill>
                  <a:srgbClr val="000000"/>
                </a:solidFill>
                <a:latin typeface="굴림"/>
                <a:ea typeface="굴림"/>
              </a:rPr>
              <a:t>애트리뷰트가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 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3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개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, ABC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가 있다고 하자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.  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kumimoji="1" lang="en-US" altLang="ko-KR" dirty="0">
                <a:solidFill>
                  <a:srgbClr val="3333CC"/>
                </a:solidFill>
                <a:latin typeface="굴림"/>
                <a:ea typeface="굴림"/>
              </a:rPr>
              <a:t>*  FD</a:t>
            </a:r>
            <a:r>
              <a:rPr kumimoji="1" lang="ko-KR" altLang="en-US" dirty="0">
                <a:solidFill>
                  <a:srgbClr val="3333CC"/>
                </a:solidFill>
                <a:latin typeface="굴림"/>
                <a:ea typeface="굴림"/>
              </a:rPr>
              <a:t>가 없다면</a:t>
            </a:r>
            <a:r>
              <a:rPr kumimoji="1" lang="en-US" altLang="ko-KR" dirty="0">
                <a:solidFill>
                  <a:srgbClr val="3333CC"/>
                </a:solidFill>
                <a:latin typeface="굴림"/>
                <a:ea typeface="굴림"/>
              </a:rPr>
              <a:t>: 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여기에는 </a:t>
            </a:r>
            <a:r>
              <a:rPr kumimoji="1" lang="ko-KR" altLang="en-US" dirty="0" err="1">
                <a:solidFill>
                  <a:srgbClr val="000000"/>
                </a:solidFill>
                <a:latin typeface="굴림"/>
                <a:ea typeface="굴림"/>
              </a:rPr>
              <a:t>중복성이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 없다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.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kumimoji="1" lang="en-US" altLang="ko-KR" dirty="0">
                <a:solidFill>
                  <a:srgbClr val="3333CC"/>
                </a:solidFill>
                <a:latin typeface="굴림"/>
                <a:ea typeface="굴림"/>
              </a:rPr>
              <a:t>*  A 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→</a:t>
            </a:r>
            <a:r>
              <a:rPr kumimoji="1" lang="en-US" altLang="ko-KR" dirty="0">
                <a:solidFill>
                  <a:srgbClr val="3333CC"/>
                </a:solidFill>
                <a:latin typeface="굴림"/>
                <a:ea typeface="굴림"/>
              </a:rPr>
              <a:t> B</a:t>
            </a:r>
            <a:r>
              <a:rPr kumimoji="1" lang="ko-KR" altLang="en-US" dirty="0">
                <a:solidFill>
                  <a:srgbClr val="3333CC"/>
                </a:solidFill>
                <a:latin typeface="굴림"/>
                <a:ea typeface="굴림"/>
              </a:rPr>
              <a:t>가 성립한다면</a:t>
            </a:r>
            <a:r>
              <a:rPr kumimoji="1" lang="en-US" altLang="ko-KR" dirty="0">
                <a:solidFill>
                  <a:srgbClr val="3333CC"/>
                </a:solidFill>
                <a:latin typeface="굴림"/>
                <a:ea typeface="굴림"/>
              </a:rPr>
              <a:t>: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 A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값이 같은 </a:t>
            </a:r>
            <a:r>
              <a:rPr kumimoji="1" lang="ko-KR" altLang="en-US" dirty="0" err="1">
                <a:solidFill>
                  <a:srgbClr val="000000"/>
                </a:solidFill>
                <a:latin typeface="굴림"/>
                <a:ea typeface="굴림"/>
              </a:rPr>
              <a:t>투플들이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 </a:t>
            </a:r>
            <a:r>
              <a:rPr kumimoji="1" lang="ko-KR" altLang="en-US" dirty="0" err="1">
                <a:solidFill>
                  <a:srgbClr val="000000"/>
                </a:solidFill>
                <a:latin typeface="굴림"/>
                <a:ea typeface="굴림"/>
              </a:rPr>
              <a:t>여러개일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 수는 있지만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, 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이들의 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B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값도 같게 된다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!</a:t>
            </a:r>
          </a:p>
          <a:p>
            <a:pPr lvl="2" eaLnBrk="1" hangingPunct="1">
              <a:lnSpc>
                <a:spcPct val="90000"/>
              </a:lnSpc>
              <a:buNone/>
            </a:pPr>
            <a:endParaRPr kumimoji="1" lang="en-US" altLang="ko-KR" dirty="0">
              <a:solidFill>
                <a:srgbClr val="000000"/>
              </a:solidFill>
              <a:latin typeface="굴림"/>
              <a:ea typeface="굴림"/>
            </a:endParaRPr>
          </a:p>
          <a:p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985B3-AF4F-4425-95D9-DC6E1C700F92}" type="slidenum">
              <a:rPr lang="en-US" altLang="ko-KR" smtClean="0"/>
              <a:pPr>
                <a:defRPr/>
              </a:pPr>
              <a:t>58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01578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함수종속</a:t>
            </a:r>
            <a:r>
              <a:rPr lang="ko-KR" altLang="en-US" dirty="0"/>
              <a:t> 좀더 보기 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lnSpc>
                <a:spcPct val="90000"/>
              </a:lnSpc>
              <a:buFontTx/>
              <a:buChar char="•"/>
            </a:pPr>
            <a:r>
              <a:rPr kumimoji="1" lang="en-US" altLang="ko-KR" sz="2400" dirty="0">
                <a:solidFill>
                  <a:srgbClr val="000000"/>
                </a:solidFill>
                <a:latin typeface="굴림"/>
                <a:ea typeface="굴림"/>
              </a:rPr>
              <a:t>3NF</a:t>
            </a:r>
            <a:r>
              <a:rPr kumimoji="1" lang="ko-KR" altLang="en-US" sz="2400" dirty="0">
                <a:solidFill>
                  <a:srgbClr val="000000"/>
                </a:solidFill>
                <a:latin typeface="굴림"/>
                <a:ea typeface="굴림"/>
              </a:rPr>
              <a:t>의 의미는</a:t>
            </a:r>
            <a:r>
              <a:rPr kumimoji="1" lang="en-US" altLang="ko-KR" sz="2400" dirty="0">
                <a:solidFill>
                  <a:srgbClr val="000000"/>
                </a:solidFill>
                <a:latin typeface="굴림"/>
                <a:ea typeface="굴림"/>
              </a:rPr>
              <a:t>?</a:t>
            </a:r>
          </a:p>
          <a:p>
            <a:pPr lvl="1" eaLnBrk="1" hangingPunct="1">
              <a:lnSpc>
                <a:spcPct val="90000"/>
              </a:lnSpc>
              <a:buFontTx/>
              <a:buChar char="–"/>
            </a:pPr>
            <a:r>
              <a:rPr kumimoji="1" lang="en-US" altLang="ko-KR" sz="2000" dirty="0">
                <a:solidFill>
                  <a:srgbClr val="000000"/>
                </a:solidFill>
                <a:latin typeface="굴림"/>
                <a:ea typeface="굴림"/>
              </a:rPr>
              <a:t>X → A </a:t>
            </a:r>
            <a:r>
              <a:rPr kumimoji="1" lang="ko-KR" altLang="en-US" sz="2000" dirty="0">
                <a:solidFill>
                  <a:srgbClr val="000000"/>
                </a:solidFill>
                <a:latin typeface="굴림"/>
                <a:ea typeface="굴림"/>
              </a:rPr>
              <a:t>가 </a:t>
            </a:r>
            <a:r>
              <a:rPr kumimoji="1" lang="en-US" altLang="ko-KR" sz="2000" dirty="0">
                <a:solidFill>
                  <a:srgbClr val="000000"/>
                </a:solidFill>
                <a:latin typeface="굴림"/>
                <a:ea typeface="굴림"/>
              </a:rPr>
              <a:t>3NF</a:t>
            </a:r>
            <a:r>
              <a:rPr kumimoji="1" lang="ko-KR" altLang="en-US" sz="2000" dirty="0">
                <a:solidFill>
                  <a:srgbClr val="000000"/>
                </a:solidFill>
                <a:latin typeface="굴림"/>
                <a:ea typeface="굴림"/>
              </a:rPr>
              <a:t>를 위배하는 경우는 다음 두 가지이다</a:t>
            </a:r>
            <a:r>
              <a:rPr kumimoji="1" lang="en-US" altLang="ko-KR" sz="2000" dirty="0">
                <a:solidFill>
                  <a:srgbClr val="000000"/>
                </a:solidFill>
                <a:latin typeface="굴림"/>
                <a:ea typeface="굴림"/>
              </a:rPr>
              <a:t>.</a:t>
            </a:r>
          </a:p>
          <a:p>
            <a:pPr lvl="2" eaLnBrk="1" hangingPunct="1">
              <a:lnSpc>
                <a:spcPct val="90000"/>
              </a:lnSpc>
              <a:buFontTx/>
              <a:buChar char="•"/>
            </a:pPr>
            <a:r>
              <a:rPr kumimoji="1" lang="en-US" altLang="ko-KR" sz="1800" dirty="0">
                <a:solidFill>
                  <a:srgbClr val="000000"/>
                </a:solidFill>
                <a:latin typeface="굴림"/>
                <a:ea typeface="굴림"/>
              </a:rPr>
              <a:t>X</a:t>
            </a:r>
            <a:r>
              <a:rPr kumimoji="1" lang="ko-KR" altLang="en-US" sz="1800" dirty="0">
                <a:solidFill>
                  <a:srgbClr val="000000"/>
                </a:solidFill>
                <a:latin typeface="굴림"/>
                <a:ea typeface="굴림"/>
              </a:rPr>
              <a:t>가 어떤 키 </a:t>
            </a:r>
            <a:r>
              <a:rPr kumimoji="1" lang="en-US" altLang="ko-KR" sz="1800" dirty="0">
                <a:solidFill>
                  <a:srgbClr val="000000"/>
                </a:solidFill>
                <a:latin typeface="굴림"/>
                <a:ea typeface="굴림"/>
              </a:rPr>
              <a:t>K</a:t>
            </a:r>
            <a:r>
              <a:rPr kumimoji="1" lang="ko-KR" altLang="en-US" sz="1800" dirty="0">
                <a:solidFill>
                  <a:srgbClr val="000000"/>
                </a:solidFill>
                <a:latin typeface="굴림"/>
                <a:ea typeface="굴림"/>
              </a:rPr>
              <a:t>의 진 부분집합이다</a:t>
            </a:r>
            <a:r>
              <a:rPr kumimoji="1" lang="en-US" altLang="ko-KR" sz="1800" dirty="0">
                <a:solidFill>
                  <a:srgbClr val="000000"/>
                </a:solidFill>
                <a:latin typeface="굴림"/>
                <a:ea typeface="굴림"/>
              </a:rPr>
              <a:t>.</a:t>
            </a:r>
            <a:br>
              <a:rPr kumimoji="1" lang="en-US" altLang="ko-KR" sz="1800" dirty="0">
                <a:solidFill>
                  <a:srgbClr val="000000"/>
                </a:solidFill>
                <a:latin typeface="굴림"/>
                <a:ea typeface="굴림"/>
              </a:rPr>
            </a:br>
            <a:r>
              <a:rPr kumimoji="1" lang="en-US" altLang="ko-KR" sz="1800" dirty="0">
                <a:solidFill>
                  <a:srgbClr val="000000"/>
                </a:solidFill>
                <a:latin typeface="굴림"/>
                <a:ea typeface="굴림"/>
              </a:rPr>
              <a:t>*</a:t>
            </a:r>
            <a:r>
              <a:rPr kumimoji="1" lang="en-US" altLang="ko-KR" sz="1800" dirty="0">
                <a:solidFill>
                  <a:srgbClr val="3333CC"/>
                </a:solidFill>
                <a:latin typeface="굴림"/>
                <a:ea typeface="굴림"/>
              </a:rPr>
              <a:t> </a:t>
            </a:r>
            <a:r>
              <a:rPr kumimoji="1" lang="en-US" altLang="ko-KR" sz="1800" dirty="0">
                <a:solidFill>
                  <a:srgbClr val="000000"/>
                </a:solidFill>
                <a:latin typeface="굴림"/>
                <a:ea typeface="굴림"/>
              </a:rPr>
              <a:t>(X, A)</a:t>
            </a:r>
            <a:r>
              <a:rPr kumimoji="1" lang="ko-KR" altLang="en-US" sz="1800" dirty="0">
                <a:solidFill>
                  <a:srgbClr val="000000"/>
                </a:solidFill>
                <a:latin typeface="굴림"/>
                <a:ea typeface="굴림"/>
              </a:rPr>
              <a:t>가 중복 저장된다</a:t>
            </a:r>
            <a:r>
              <a:rPr kumimoji="1" lang="en-US" altLang="ko-KR" sz="1800" dirty="0">
                <a:solidFill>
                  <a:srgbClr val="000000"/>
                </a:solidFill>
                <a:latin typeface="굴림"/>
                <a:ea typeface="굴림"/>
              </a:rPr>
              <a:t>.</a:t>
            </a:r>
          </a:p>
          <a:p>
            <a:pPr lvl="2" eaLnBrk="1" hangingPunct="1">
              <a:lnSpc>
                <a:spcPct val="90000"/>
              </a:lnSpc>
              <a:buFontTx/>
              <a:buChar char="•"/>
            </a:pPr>
            <a:r>
              <a:rPr kumimoji="1" lang="en-US" altLang="ko-KR" sz="1800" dirty="0">
                <a:solidFill>
                  <a:srgbClr val="000000"/>
                </a:solidFill>
                <a:latin typeface="굴림"/>
                <a:ea typeface="굴림"/>
              </a:rPr>
              <a:t>X</a:t>
            </a:r>
            <a:r>
              <a:rPr kumimoji="1" lang="ko-KR" altLang="en-US" sz="1800" dirty="0">
                <a:solidFill>
                  <a:srgbClr val="000000"/>
                </a:solidFill>
                <a:latin typeface="굴림"/>
                <a:ea typeface="굴림"/>
              </a:rPr>
              <a:t>가 어떤 키에도 속하지 않는다</a:t>
            </a:r>
            <a:r>
              <a:rPr kumimoji="1" lang="en-US" altLang="ko-KR" sz="1800" dirty="0">
                <a:solidFill>
                  <a:srgbClr val="000000"/>
                </a:solidFill>
                <a:latin typeface="굴림"/>
                <a:ea typeface="굴림"/>
              </a:rPr>
              <a:t>.</a:t>
            </a:r>
            <a:br>
              <a:rPr kumimoji="1" lang="en-US" altLang="ko-KR" sz="1800" dirty="0">
                <a:solidFill>
                  <a:srgbClr val="000000"/>
                </a:solidFill>
                <a:latin typeface="굴림"/>
                <a:ea typeface="굴림"/>
              </a:rPr>
            </a:br>
            <a:r>
              <a:rPr kumimoji="1" lang="en-US" altLang="ko-KR" sz="1800" dirty="0">
                <a:solidFill>
                  <a:srgbClr val="000000"/>
                </a:solidFill>
                <a:latin typeface="굴림"/>
                <a:ea typeface="굴림"/>
              </a:rPr>
              <a:t>* K → X → A </a:t>
            </a:r>
            <a:r>
              <a:rPr kumimoji="1" lang="ko-KR" altLang="en-US" sz="1800" dirty="0">
                <a:solidFill>
                  <a:srgbClr val="000000"/>
                </a:solidFill>
                <a:latin typeface="굴림"/>
                <a:ea typeface="굴림"/>
              </a:rPr>
              <a:t>라는 연쇄적인 </a:t>
            </a:r>
            <a:r>
              <a:rPr kumimoji="1" lang="en-US" altLang="ko-KR" sz="1800" dirty="0">
                <a:solidFill>
                  <a:srgbClr val="000000"/>
                </a:solidFill>
                <a:latin typeface="굴림"/>
                <a:ea typeface="굴림"/>
              </a:rPr>
              <a:t>FD</a:t>
            </a:r>
            <a:r>
              <a:rPr kumimoji="1" lang="ko-KR" altLang="en-US" sz="1800" dirty="0">
                <a:solidFill>
                  <a:srgbClr val="000000"/>
                </a:solidFill>
                <a:latin typeface="굴림"/>
                <a:ea typeface="굴림"/>
              </a:rPr>
              <a:t>가 생긴다</a:t>
            </a:r>
            <a:r>
              <a:rPr kumimoji="1" lang="en-US" altLang="ko-KR" sz="1800" dirty="0">
                <a:solidFill>
                  <a:srgbClr val="000000"/>
                </a:solidFill>
                <a:latin typeface="굴림"/>
                <a:ea typeface="굴림"/>
              </a:rPr>
              <a:t>. </a:t>
            </a:r>
            <a:r>
              <a:rPr kumimoji="1" lang="ko-KR" altLang="en-US" sz="1800" dirty="0">
                <a:solidFill>
                  <a:srgbClr val="000000"/>
                </a:solidFill>
                <a:latin typeface="굴림"/>
                <a:ea typeface="굴림"/>
              </a:rPr>
              <a:t>따라서 어떤 </a:t>
            </a:r>
            <a:r>
              <a:rPr kumimoji="1" lang="en-US" altLang="ko-KR" sz="1800" dirty="0">
                <a:solidFill>
                  <a:srgbClr val="000000"/>
                </a:solidFill>
                <a:latin typeface="굴림"/>
                <a:ea typeface="굴림"/>
              </a:rPr>
              <a:t>K </a:t>
            </a:r>
            <a:r>
              <a:rPr kumimoji="1" lang="ko-KR" altLang="en-US" sz="1800" dirty="0">
                <a:solidFill>
                  <a:srgbClr val="000000"/>
                </a:solidFill>
                <a:latin typeface="굴림"/>
                <a:ea typeface="굴림"/>
              </a:rPr>
              <a:t>값에 어떤 </a:t>
            </a:r>
            <a:r>
              <a:rPr kumimoji="1" lang="en-US" altLang="ko-KR" sz="1800" dirty="0">
                <a:solidFill>
                  <a:srgbClr val="000000"/>
                </a:solidFill>
                <a:latin typeface="굴림"/>
                <a:ea typeface="굴림"/>
              </a:rPr>
              <a:t>X</a:t>
            </a:r>
            <a:r>
              <a:rPr kumimoji="1" lang="ko-KR" altLang="en-US" sz="1800" dirty="0">
                <a:solidFill>
                  <a:srgbClr val="000000"/>
                </a:solidFill>
                <a:latin typeface="굴림"/>
                <a:ea typeface="굴림"/>
              </a:rPr>
              <a:t>값을 연관시킬 때에는 그 </a:t>
            </a:r>
            <a:r>
              <a:rPr kumimoji="1" lang="en-US" altLang="ko-KR" sz="1800" dirty="0">
                <a:solidFill>
                  <a:srgbClr val="000000"/>
                </a:solidFill>
                <a:latin typeface="굴림"/>
                <a:ea typeface="굴림"/>
              </a:rPr>
              <a:t>X</a:t>
            </a:r>
            <a:r>
              <a:rPr kumimoji="1" lang="ko-KR" altLang="en-US" sz="1800" dirty="0">
                <a:solidFill>
                  <a:srgbClr val="000000"/>
                </a:solidFill>
                <a:latin typeface="굴림"/>
                <a:ea typeface="굴림"/>
              </a:rPr>
              <a:t>값에 어떤 </a:t>
            </a:r>
            <a:r>
              <a:rPr kumimoji="1" lang="en-US" altLang="ko-KR" sz="1800" dirty="0">
                <a:solidFill>
                  <a:srgbClr val="000000"/>
                </a:solidFill>
                <a:latin typeface="굴림"/>
                <a:ea typeface="굴림"/>
              </a:rPr>
              <a:t>A</a:t>
            </a:r>
            <a:r>
              <a:rPr kumimoji="1" lang="ko-KR" altLang="en-US" sz="1800" dirty="0">
                <a:solidFill>
                  <a:srgbClr val="000000"/>
                </a:solidFill>
                <a:latin typeface="굴림"/>
                <a:ea typeface="굴림"/>
              </a:rPr>
              <a:t>값을 연관시켜 주어야 한다</a:t>
            </a:r>
            <a:r>
              <a:rPr kumimoji="1" lang="en-US" altLang="ko-KR" sz="1800" dirty="0">
                <a:solidFill>
                  <a:srgbClr val="000000"/>
                </a:solidFill>
                <a:latin typeface="굴림"/>
                <a:ea typeface="굴림"/>
              </a:rPr>
              <a:t>.</a:t>
            </a:r>
          </a:p>
          <a:p>
            <a:pPr lvl="2" eaLnBrk="1" hangingPunct="1">
              <a:lnSpc>
                <a:spcPct val="90000"/>
              </a:lnSpc>
              <a:buFontTx/>
              <a:buChar char="•"/>
            </a:pPr>
            <a:endParaRPr kumimoji="1" lang="en-US" altLang="ko-KR" sz="1800" dirty="0">
              <a:solidFill>
                <a:srgbClr val="000000"/>
              </a:solidFill>
              <a:latin typeface="굴림"/>
              <a:ea typeface="굴림"/>
            </a:endParaRPr>
          </a:p>
          <a:p>
            <a:pPr lvl="1" eaLnBrk="1" hangingPunct="1">
              <a:lnSpc>
                <a:spcPct val="90000"/>
              </a:lnSpc>
              <a:buFontTx/>
              <a:buChar char="–"/>
            </a:pPr>
            <a:r>
              <a:rPr kumimoji="1" lang="ko-KR" altLang="en-US" sz="2000" dirty="0">
                <a:solidFill>
                  <a:srgbClr val="3333CC"/>
                </a:solidFill>
                <a:latin typeface="굴림"/>
                <a:ea typeface="굴림"/>
              </a:rPr>
              <a:t>그러나</a:t>
            </a:r>
            <a:r>
              <a:rPr kumimoji="1" lang="en-US" altLang="ko-KR" sz="2000" dirty="0">
                <a:solidFill>
                  <a:srgbClr val="3333CC"/>
                </a:solidFill>
                <a:latin typeface="굴림"/>
                <a:ea typeface="굴림"/>
              </a:rPr>
              <a:t>: </a:t>
            </a:r>
            <a:r>
              <a:rPr kumimoji="1" lang="en-US" altLang="ko-KR" sz="2000" dirty="0">
                <a:solidFill>
                  <a:srgbClr val="000000"/>
                </a:solidFill>
                <a:latin typeface="굴림"/>
                <a:ea typeface="굴림"/>
              </a:rPr>
              <a:t>3NF </a:t>
            </a:r>
            <a:r>
              <a:rPr kumimoji="1" lang="ko-KR" altLang="en-US" sz="2000" dirty="0">
                <a:solidFill>
                  <a:srgbClr val="000000"/>
                </a:solidFill>
                <a:latin typeface="굴림"/>
                <a:ea typeface="굴림"/>
              </a:rPr>
              <a:t>릴레이션에서도 문제는 발생할 수 있다</a:t>
            </a:r>
            <a:r>
              <a:rPr kumimoji="1" lang="en-US" altLang="ko-KR" sz="2000" dirty="0">
                <a:solidFill>
                  <a:srgbClr val="000000"/>
                </a:solidFill>
                <a:latin typeface="굴림"/>
                <a:ea typeface="굴림"/>
              </a:rPr>
              <a:t>.</a:t>
            </a:r>
          </a:p>
          <a:p>
            <a:pPr lvl="2" eaLnBrk="1" hangingPunct="1">
              <a:lnSpc>
                <a:spcPct val="90000"/>
              </a:lnSpc>
              <a:buFontTx/>
              <a:buChar char="•"/>
            </a:pPr>
            <a:r>
              <a:rPr kumimoji="1" lang="ko-KR" altLang="en-US" sz="1600" dirty="0">
                <a:solidFill>
                  <a:srgbClr val="000000"/>
                </a:solidFill>
                <a:latin typeface="굴림"/>
                <a:ea typeface="굴림"/>
              </a:rPr>
              <a:t>예 </a:t>
            </a:r>
            <a:r>
              <a:rPr kumimoji="1" lang="en-US" altLang="ko-KR" sz="1600" dirty="0">
                <a:solidFill>
                  <a:srgbClr val="000000"/>
                </a:solidFill>
                <a:latin typeface="굴림"/>
                <a:ea typeface="굴림"/>
              </a:rPr>
              <a:t>:  </a:t>
            </a:r>
            <a:r>
              <a:rPr kumimoji="1" lang="ko-KR" altLang="en-US" sz="1600" dirty="0">
                <a:solidFill>
                  <a:srgbClr val="000000"/>
                </a:solidFill>
                <a:latin typeface="굴림"/>
                <a:ea typeface="굴림"/>
              </a:rPr>
              <a:t>예약</a:t>
            </a:r>
            <a:r>
              <a:rPr kumimoji="1" lang="en-US" altLang="ko-KR" sz="1600" dirty="0">
                <a:solidFill>
                  <a:srgbClr val="000000"/>
                </a:solidFill>
                <a:latin typeface="굴림"/>
                <a:ea typeface="굴림"/>
              </a:rPr>
              <a:t>(</a:t>
            </a:r>
            <a:r>
              <a:rPr kumimoji="1" lang="ko-KR" altLang="en-US" sz="1600" dirty="0">
                <a:solidFill>
                  <a:srgbClr val="000000"/>
                </a:solidFill>
                <a:latin typeface="굴림"/>
                <a:ea typeface="굴림"/>
              </a:rPr>
              <a:t>뱃사람</a:t>
            </a:r>
            <a:r>
              <a:rPr kumimoji="1" lang="en-US" altLang="ko-KR" sz="1600" dirty="0">
                <a:solidFill>
                  <a:srgbClr val="000000"/>
                </a:solidFill>
                <a:latin typeface="굴림"/>
                <a:ea typeface="굴림"/>
              </a:rPr>
              <a:t>,</a:t>
            </a:r>
            <a:r>
              <a:rPr kumimoji="1" lang="ko-KR" altLang="en-US" sz="1600" dirty="0">
                <a:solidFill>
                  <a:srgbClr val="000000"/>
                </a:solidFill>
                <a:latin typeface="굴림"/>
                <a:ea typeface="굴림"/>
              </a:rPr>
              <a:t>배</a:t>
            </a:r>
            <a:r>
              <a:rPr kumimoji="1" lang="en-US" altLang="ko-KR" sz="1600" dirty="0">
                <a:solidFill>
                  <a:srgbClr val="000000"/>
                </a:solidFill>
                <a:latin typeface="굴림"/>
                <a:ea typeface="굴림"/>
              </a:rPr>
              <a:t>,</a:t>
            </a:r>
            <a:r>
              <a:rPr kumimoji="1" lang="ko-KR" altLang="en-US" sz="1600" dirty="0">
                <a:solidFill>
                  <a:srgbClr val="000000"/>
                </a:solidFill>
                <a:latin typeface="굴림"/>
                <a:ea typeface="굴림"/>
              </a:rPr>
              <a:t>일자</a:t>
            </a:r>
            <a:r>
              <a:rPr kumimoji="1" lang="en-US" altLang="ko-KR" sz="1600" dirty="0">
                <a:solidFill>
                  <a:srgbClr val="000000"/>
                </a:solidFill>
                <a:latin typeface="굴림"/>
                <a:ea typeface="굴림"/>
              </a:rPr>
              <a:t>,</a:t>
            </a:r>
            <a:r>
              <a:rPr kumimoji="1" lang="ko-KR" altLang="en-US" sz="1600" dirty="0">
                <a:solidFill>
                  <a:srgbClr val="000000"/>
                </a:solidFill>
                <a:latin typeface="굴림"/>
                <a:ea typeface="굴림"/>
              </a:rPr>
              <a:t>신용카드</a:t>
            </a:r>
            <a:r>
              <a:rPr kumimoji="1" lang="en-US" altLang="ko-KR" sz="1600" dirty="0">
                <a:solidFill>
                  <a:srgbClr val="000000"/>
                </a:solidFill>
                <a:latin typeface="굴림"/>
                <a:ea typeface="굴림"/>
              </a:rPr>
              <a:t>)  SBDC,  </a:t>
            </a:r>
            <a:br>
              <a:rPr kumimoji="1" lang="en-US" altLang="ko-KR" sz="1600" dirty="0">
                <a:solidFill>
                  <a:srgbClr val="000000"/>
                </a:solidFill>
                <a:latin typeface="굴림"/>
                <a:ea typeface="굴림"/>
              </a:rPr>
            </a:br>
            <a:r>
              <a:rPr kumimoji="1" lang="en-US" altLang="ko-KR" sz="1600" dirty="0">
                <a:solidFill>
                  <a:srgbClr val="000000"/>
                </a:solidFill>
                <a:latin typeface="굴림"/>
                <a:ea typeface="굴림"/>
              </a:rPr>
              <a:t>S </a:t>
            </a:r>
            <a:r>
              <a:rPr kumimoji="1" lang="en-US" altLang="ko-KR" sz="1800" dirty="0">
                <a:solidFill>
                  <a:srgbClr val="000000"/>
                </a:solidFill>
                <a:latin typeface="굴림"/>
                <a:ea typeface="굴림"/>
              </a:rPr>
              <a:t>→</a:t>
            </a:r>
            <a:r>
              <a:rPr kumimoji="1" lang="en-US" altLang="ko-KR" sz="1600" dirty="0">
                <a:solidFill>
                  <a:srgbClr val="000000"/>
                </a:solidFill>
                <a:latin typeface="굴림"/>
                <a:ea typeface="굴림"/>
              </a:rPr>
              <a:t> C,   C </a:t>
            </a:r>
            <a:r>
              <a:rPr kumimoji="1" lang="en-US" altLang="ko-KR" sz="1800" dirty="0">
                <a:solidFill>
                  <a:srgbClr val="000000"/>
                </a:solidFill>
                <a:latin typeface="굴림"/>
                <a:ea typeface="굴림"/>
              </a:rPr>
              <a:t>→</a:t>
            </a:r>
            <a:r>
              <a:rPr kumimoji="1" lang="en-US" altLang="ko-KR" sz="1600" dirty="0">
                <a:solidFill>
                  <a:srgbClr val="000000"/>
                </a:solidFill>
                <a:latin typeface="굴림"/>
                <a:ea typeface="굴림"/>
              </a:rPr>
              <a:t> S</a:t>
            </a:r>
            <a:r>
              <a:rPr kumimoji="1" lang="ko-KR" altLang="en-US" sz="1600" dirty="0">
                <a:solidFill>
                  <a:srgbClr val="000000"/>
                </a:solidFill>
                <a:latin typeface="굴림"/>
                <a:ea typeface="굴림"/>
              </a:rPr>
              <a:t>는 </a:t>
            </a:r>
            <a:r>
              <a:rPr kumimoji="1" lang="en-US" altLang="ko-KR" sz="1600" dirty="0">
                <a:solidFill>
                  <a:srgbClr val="000000"/>
                </a:solidFill>
                <a:latin typeface="굴림"/>
                <a:ea typeface="굴림"/>
              </a:rPr>
              <a:t>3NF </a:t>
            </a:r>
            <a:r>
              <a:rPr kumimoji="1" lang="ko-KR" altLang="en-US" sz="1600" dirty="0">
                <a:solidFill>
                  <a:srgbClr val="000000"/>
                </a:solidFill>
                <a:latin typeface="굴림"/>
                <a:ea typeface="굴림"/>
              </a:rPr>
              <a:t>에 속하지만</a:t>
            </a:r>
            <a:r>
              <a:rPr kumimoji="1" lang="en-US" altLang="ko-KR" sz="1600" dirty="0">
                <a:solidFill>
                  <a:srgbClr val="000000"/>
                </a:solidFill>
                <a:latin typeface="굴림"/>
                <a:ea typeface="굴림"/>
              </a:rPr>
              <a:t>,  </a:t>
            </a:r>
            <a:r>
              <a:rPr kumimoji="1" lang="ko-KR" altLang="en-US" sz="1600" dirty="0">
                <a:solidFill>
                  <a:srgbClr val="000000"/>
                </a:solidFill>
                <a:latin typeface="굴림"/>
                <a:ea typeface="굴림"/>
              </a:rPr>
              <a:t>뱃사람 </a:t>
            </a:r>
            <a:r>
              <a:rPr kumimoji="1" lang="en-US" altLang="ko-KR" sz="1600" dirty="0">
                <a:solidFill>
                  <a:srgbClr val="000000"/>
                </a:solidFill>
                <a:latin typeface="굴림"/>
                <a:ea typeface="굴림"/>
              </a:rPr>
              <a:t>S</a:t>
            </a:r>
            <a:r>
              <a:rPr kumimoji="1" lang="ko-KR" altLang="en-US" sz="1600" dirty="0">
                <a:solidFill>
                  <a:srgbClr val="000000"/>
                </a:solidFill>
                <a:latin typeface="굴림"/>
                <a:ea typeface="굴림"/>
              </a:rPr>
              <a:t>가  예약할 때마다 동일한 </a:t>
            </a:r>
            <a:r>
              <a:rPr kumimoji="1" lang="en-US" altLang="ko-KR" sz="1600" dirty="0">
                <a:solidFill>
                  <a:srgbClr val="000000"/>
                </a:solidFill>
                <a:latin typeface="굴림"/>
                <a:ea typeface="굴림"/>
              </a:rPr>
              <a:t>(S,C)</a:t>
            </a:r>
            <a:r>
              <a:rPr kumimoji="1" lang="ko-KR" altLang="en-US" sz="1600" dirty="0">
                <a:solidFill>
                  <a:srgbClr val="000000"/>
                </a:solidFill>
                <a:latin typeface="굴림"/>
                <a:ea typeface="굴림"/>
              </a:rPr>
              <a:t>가 중복 저장된다</a:t>
            </a:r>
            <a:r>
              <a:rPr kumimoji="1" lang="en-US" altLang="ko-KR" sz="1600" dirty="0">
                <a:solidFill>
                  <a:srgbClr val="000000"/>
                </a:solidFill>
                <a:latin typeface="굴림"/>
                <a:ea typeface="굴림"/>
              </a:rPr>
              <a:t>.</a:t>
            </a:r>
          </a:p>
          <a:p>
            <a:pPr lvl="2" eaLnBrk="1" hangingPunct="1">
              <a:lnSpc>
                <a:spcPct val="90000"/>
              </a:lnSpc>
              <a:buFontTx/>
              <a:buChar char="•"/>
            </a:pPr>
            <a:r>
              <a:rPr kumimoji="1" lang="en-US" altLang="ko-KR" sz="1600" dirty="0">
                <a:solidFill>
                  <a:srgbClr val="000000"/>
                </a:solidFill>
                <a:latin typeface="굴림"/>
                <a:ea typeface="굴림"/>
              </a:rPr>
              <a:t>SBD</a:t>
            </a:r>
            <a:r>
              <a:rPr kumimoji="1" lang="ko-KR" altLang="en-US" sz="1600" dirty="0">
                <a:solidFill>
                  <a:srgbClr val="000000"/>
                </a:solidFill>
                <a:latin typeface="굴림"/>
                <a:ea typeface="굴림"/>
              </a:rPr>
              <a:t>도 키이고</a:t>
            </a:r>
            <a:r>
              <a:rPr kumimoji="1" lang="en-US" altLang="ko-KR" sz="1600" dirty="0">
                <a:solidFill>
                  <a:srgbClr val="000000"/>
                </a:solidFill>
                <a:latin typeface="굴림"/>
                <a:ea typeface="굴림"/>
              </a:rPr>
              <a:t>, CBD</a:t>
            </a:r>
            <a:r>
              <a:rPr kumimoji="1" lang="ko-KR" altLang="en-US" sz="1600" dirty="0">
                <a:solidFill>
                  <a:srgbClr val="000000"/>
                </a:solidFill>
                <a:latin typeface="굴림"/>
                <a:ea typeface="굴림"/>
              </a:rPr>
              <a:t>도 키이다</a:t>
            </a:r>
            <a:r>
              <a:rPr kumimoji="1" lang="en-US" altLang="ko-KR" sz="1600" dirty="0">
                <a:solidFill>
                  <a:srgbClr val="000000"/>
                </a:solidFill>
                <a:latin typeface="굴림"/>
                <a:ea typeface="굴림"/>
              </a:rPr>
              <a:t>.</a:t>
            </a:r>
          </a:p>
          <a:p>
            <a:pPr lvl="1" eaLnBrk="1" hangingPunct="1">
              <a:lnSpc>
                <a:spcPct val="90000"/>
              </a:lnSpc>
              <a:buFontTx/>
              <a:buChar char="–"/>
            </a:pPr>
            <a:r>
              <a:rPr kumimoji="1" lang="ko-KR" altLang="en-US" sz="2000" dirty="0">
                <a:solidFill>
                  <a:srgbClr val="000000"/>
                </a:solidFill>
                <a:latin typeface="굴림"/>
                <a:ea typeface="굴림"/>
              </a:rPr>
              <a:t>그렇기 때문에 </a:t>
            </a:r>
            <a:r>
              <a:rPr kumimoji="1" lang="en-US" altLang="ko-KR" sz="2000" dirty="0">
                <a:solidFill>
                  <a:srgbClr val="000000"/>
                </a:solidFill>
                <a:latin typeface="굴림"/>
                <a:ea typeface="굴림"/>
              </a:rPr>
              <a:t>3NF</a:t>
            </a:r>
            <a:r>
              <a:rPr kumimoji="1" lang="ko-KR" altLang="en-US" sz="2000" dirty="0">
                <a:solidFill>
                  <a:srgbClr val="000000"/>
                </a:solidFill>
                <a:latin typeface="굴림"/>
                <a:ea typeface="굴림"/>
              </a:rPr>
              <a:t>는 </a:t>
            </a:r>
            <a:r>
              <a:rPr kumimoji="1" lang="en-US" altLang="ko-KR" sz="2000" dirty="0">
                <a:solidFill>
                  <a:srgbClr val="000000"/>
                </a:solidFill>
                <a:latin typeface="굴림"/>
                <a:ea typeface="굴림"/>
              </a:rPr>
              <a:t>BCNF</a:t>
            </a:r>
            <a:r>
              <a:rPr kumimoji="1" lang="ko-KR" altLang="en-US" sz="2000" dirty="0">
                <a:solidFill>
                  <a:srgbClr val="000000"/>
                </a:solidFill>
                <a:latin typeface="굴림"/>
                <a:ea typeface="굴림"/>
              </a:rPr>
              <a:t>대신 사용하는 타협점인 것이다</a:t>
            </a:r>
            <a:r>
              <a:rPr kumimoji="1" lang="en-US" altLang="ko-KR" sz="2000" dirty="0">
                <a:solidFill>
                  <a:srgbClr val="000000"/>
                </a:solidFill>
                <a:latin typeface="굴림"/>
                <a:ea typeface="굴림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59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30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학생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예제 인스턴스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카디널리티</a:t>
            </a:r>
            <a:r>
              <a:rPr lang="en-US" altLang="ko-KR" dirty="0"/>
              <a:t>= 4, </a:t>
            </a:r>
            <a:r>
              <a:rPr lang="ko-KR" altLang="en-US" dirty="0"/>
              <a:t>차수</a:t>
            </a:r>
            <a:r>
              <a:rPr lang="en-US" altLang="ko-KR" dirty="0"/>
              <a:t>= 5, </a:t>
            </a:r>
            <a:r>
              <a:rPr lang="ko-KR" altLang="en-US" dirty="0"/>
              <a:t>행들은 모두 다르다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한 </a:t>
            </a:r>
            <a:r>
              <a:rPr lang="ko-KR" altLang="en-US" dirty="0" err="1"/>
              <a:t>릴레이션</a:t>
            </a:r>
            <a:r>
              <a:rPr lang="ko-KR" altLang="en-US" dirty="0"/>
              <a:t> 인스턴스에 속하는 필드들이 모두 달라야 할까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6</a:t>
            </a:fld>
            <a:endParaRPr lang="ko-KR" altLang="en-US" dirty="0"/>
          </a:p>
        </p:txBody>
      </p:sp>
      <p:graphicFrame>
        <p:nvGraphicFramePr>
          <p:cNvPr id="8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907394"/>
              </p:ext>
            </p:extLst>
          </p:nvPr>
        </p:nvGraphicFramePr>
        <p:xfrm>
          <a:off x="684213" y="1340768"/>
          <a:ext cx="7772400" cy="1981200"/>
        </p:xfrm>
        <a:graphic>
          <a:graphicData uri="http://schemas.openxmlformats.org/drawingml/2006/table">
            <a:tbl>
              <a:tblPr/>
              <a:tblGrid>
                <a:gridCol w="1554162">
                  <a:extLst>
                    <a:ext uri="{9D8B030D-6E8A-4147-A177-3AD203B41FA5}">
                      <a16:colId xmlns:a16="http://schemas.microsoft.com/office/drawing/2014/main" xmlns="" val="1756925803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xmlns="" val="3408305026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xmlns="" val="1856870655"/>
                    </a:ext>
                  </a:extLst>
                </a:gridCol>
                <a:gridCol w="1554162">
                  <a:extLst>
                    <a:ext uri="{9D8B030D-6E8A-4147-A177-3AD203B41FA5}">
                      <a16:colId xmlns:a16="http://schemas.microsoft.com/office/drawing/2014/main" xmlns="" val="981452028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xmlns="" val="2609388714"/>
                    </a:ext>
                  </a:extLst>
                </a:gridCol>
              </a:tblGrid>
              <a:tr h="37465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학번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성명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학과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학년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평점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92905266"/>
                  </a:ext>
                </a:extLst>
              </a:tr>
              <a:tr h="37465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993001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홍길동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소프트웨어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3751215"/>
                  </a:ext>
                </a:extLst>
              </a:tr>
              <a:tr h="37306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20011023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이순신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소프트웨어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17372567"/>
                  </a:ext>
                </a:extLst>
              </a:tr>
              <a:tr h="37465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20021103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김정호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소프트웨어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34431311"/>
                  </a:ext>
                </a:extLst>
              </a:tr>
              <a:tr h="37465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20021104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대장금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소프트웨어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59888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9372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함수종속</a:t>
            </a:r>
            <a:r>
              <a:rPr lang="ko-KR" altLang="en-US" dirty="0"/>
              <a:t> 좀더 보기 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60</a:t>
            </a:fld>
            <a:endParaRPr lang="ko-KR" alt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85800" y="1412875"/>
            <a:ext cx="7772400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Boyce-Codd </a:t>
            </a: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정규형 </a:t>
            </a:r>
            <a:r>
              <a:rPr kumimoji="1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(BCNF)</a:t>
            </a:r>
          </a:p>
          <a:p>
            <a:pPr marL="742950" marR="0" lvl="1" indent="-28575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FD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집합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F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를 가진 릴레이션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R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이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 F</a:t>
            </a:r>
            <a:r>
              <a:rPr kumimoji="1" lang="en-US" altLang="ko-KR" sz="20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+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에 속한 모든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X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  <a:sym typeface="Wingdings" panose="05000000000000000000" pitchFamily="2" charset="2"/>
              </a:rPr>
              <a:t>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A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에 대해서 다음이 성립하면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 R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은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BCNF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에 속한다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.</a:t>
            </a:r>
          </a:p>
          <a:p>
            <a:pPr marL="1143000" marR="0" lvl="2" indent="-2286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A    X   (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당연한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FD), 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또는</a:t>
            </a:r>
          </a:p>
          <a:p>
            <a:pPr marL="1143000" marR="0" lvl="2" indent="-2286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X 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에  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R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의 어떤 키가 포함된다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.</a:t>
            </a:r>
          </a:p>
          <a:p>
            <a:pPr marL="742950" marR="0" lvl="1" indent="-28575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즉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 R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에서 성립하는 비당연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FD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는 키 제약조건밖에 없다고 하면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 R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은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BCNF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에 속한다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.</a:t>
            </a:r>
          </a:p>
          <a:p>
            <a:pPr marL="1143000" marR="0" lvl="2" indent="-2286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FD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로 찾을 수 있는 어떠한 중복성도 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R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에는 없다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.</a:t>
            </a:r>
          </a:p>
          <a:p>
            <a:pPr marL="1143000" marR="0" lvl="2" indent="-2286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일반적으로 두 투플의 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X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값이 같다고 해서                              한 투플의 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A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값으로부터 다른 투플의 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A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값을</a:t>
            </a:r>
            <a:b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</a:b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추론할 수는 없다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.</a:t>
            </a:r>
          </a:p>
          <a:p>
            <a:pPr marL="1143000" marR="0" lvl="2" indent="-2286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그런데 우측 릴레이션이 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BCNF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에  속한다면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</a:t>
            </a:r>
            <a:b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</a:b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두 투플은 똑같아야 한다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.</a:t>
            </a:r>
            <a:b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</a:b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(X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가 키이므로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)</a:t>
            </a:r>
          </a:p>
          <a:p>
            <a:pPr marL="1143000" marR="0" lvl="2" indent="-2286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키가 아니면 반복된다는 뜻 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(non-unique)</a:t>
            </a:r>
            <a:b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</a:b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  <a:sym typeface="Wingdings" panose="05000000000000000000" pitchFamily="2" charset="2"/>
              </a:rPr>
              <a:t>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키도 아니면서 결정자라면 반복부분이 있다는 뜻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중복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)</a:t>
            </a:r>
            <a:b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</a:b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  <a:sym typeface="Wingdings" panose="05000000000000000000" pitchFamily="2" charset="2"/>
              </a:rPr>
              <a:t>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반복율에 따라 분해하는 설계기법과 상통한다</a:t>
            </a:r>
          </a:p>
          <a:p>
            <a:pPr marL="742950" marR="0" lvl="1" indent="-28575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Tx/>
              <a:buChar char="–"/>
              <a:tabLst/>
              <a:defRPr/>
            </a:pPr>
            <a:endParaRPr kumimoji="1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11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6948488" y="3573463"/>
          <a:ext cx="1958975" cy="192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Document" r:id="rId3" imgW="1957320" imgH="1920600" progId="Word.Document.8">
                  <p:embed/>
                </p:oleObj>
              </mc:Choice>
              <mc:Fallback>
                <p:oleObj name="Document" r:id="rId3" imgW="1957320" imgH="1920600" progId="Word.Document.8">
                  <p:embed/>
                  <p:pic>
                    <p:nvPicPr>
                      <p:cNvPr id="412676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3573463"/>
                        <a:ext cx="1958975" cy="192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2079625" y="2608263"/>
          <a:ext cx="4064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5" imgW="404640" imgH="309240" progId="Equation.3">
                  <p:embed/>
                </p:oleObj>
              </mc:Choice>
              <mc:Fallback>
                <p:oleObj name="Equation" r:id="rId5" imgW="404640" imgH="309240" progId="Equation.3">
                  <p:embed/>
                  <p:pic>
                    <p:nvPicPr>
                      <p:cNvPr id="412677" name="Object 5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25" y="2608263"/>
                        <a:ext cx="40640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06607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함수종속</a:t>
            </a:r>
            <a:r>
              <a:rPr lang="ko-KR" altLang="en-US" dirty="0"/>
              <a:t> 좀더 보기 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buFontTx/>
              <a:buChar char="•"/>
            </a:pPr>
            <a:r>
              <a:rPr kumimoji="1" lang="ko-KR" altLang="en-US" dirty="0" err="1">
                <a:solidFill>
                  <a:srgbClr val="000000"/>
                </a:solidFill>
                <a:latin typeface="굴림"/>
                <a:ea typeface="굴림"/>
              </a:rPr>
              <a:t>릴레이션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 분해</a:t>
            </a:r>
          </a:p>
          <a:p>
            <a:pPr lvl="1" eaLnBrk="1" hangingPunct="1">
              <a:buFontTx/>
              <a:buChar char="–"/>
            </a:pPr>
            <a:r>
              <a:rPr kumimoji="1" lang="ko-KR" altLang="en-US" dirty="0" err="1">
                <a:solidFill>
                  <a:srgbClr val="000000"/>
                </a:solidFill>
                <a:latin typeface="굴림"/>
                <a:ea typeface="굴림"/>
              </a:rPr>
              <a:t>릴레이션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 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R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의 </a:t>
            </a:r>
            <a:r>
              <a:rPr kumimoji="1" lang="ko-KR" altLang="en-US" dirty="0" err="1">
                <a:solidFill>
                  <a:srgbClr val="000000"/>
                </a:solidFill>
                <a:latin typeface="굴림"/>
                <a:ea typeface="굴림"/>
              </a:rPr>
              <a:t>애트리뷰트가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 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A1 ... An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이라고 하자</a:t>
            </a:r>
            <a:r>
              <a:rPr kumimoji="1" lang="ko-KR" altLang="en-US" i="1" dirty="0">
                <a:solidFill>
                  <a:srgbClr val="000000"/>
                </a:solidFill>
                <a:latin typeface="굴림"/>
                <a:ea typeface="굴림"/>
              </a:rPr>
              <a:t>  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R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의 분해</a:t>
            </a:r>
            <a:r>
              <a:rPr kumimoji="1" lang="en-US" altLang="ko-KR" dirty="0">
                <a:solidFill>
                  <a:srgbClr val="3333CC"/>
                </a:solidFill>
                <a:latin typeface="굴림"/>
                <a:ea typeface="굴림"/>
              </a:rPr>
              <a:t>(decomposition)</a:t>
            </a:r>
            <a:r>
              <a:rPr kumimoji="1" lang="en-US" altLang="ko-KR" i="1" dirty="0">
                <a:solidFill>
                  <a:srgbClr val="3333CC"/>
                </a:solidFill>
                <a:latin typeface="굴림"/>
                <a:ea typeface="굴림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란 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R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을 다음과 같이 둘 이상의 릴레이션으로 대체하는 것이다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.</a:t>
            </a:r>
          </a:p>
          <a:p>
            <a:pPr lvl="2" eaLnBrk="1" hangingPunct="1">
              <a:buFontTx/>
              <a:buChar char="•"/>
            </a:pP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새 릴레이션들은 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R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의 </a:t>
            </a:r>
            <a:r>
              <a:rPr kumimoji="1" lang="ko-KR" altLang="en-US" dirty="0" err="1">
                <a:solidFill>
                  <a:srgbClr val="000000"/>
                </a:solidFill>
                <a:latin typeface="굴림"/>
                <a:ea typeface="굴림"/>
              </a:rPr>
              <a:t>애트리뷰트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 중 </a:t>
            </a:r>
            <a:r>
              <a:rPr kumimoji="1" lang="ko-KR" altLang="en-US" dirty="0" err="1">
                <a:solidFill>
                  <a:srgbClr val="000000"/>
                </a:solidFill>
                <a:latin typeface="굴림"/>
                <a:ea typeface="굴림"/>
              </a:rPr>
              <a:t>일부씩만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 가지고 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(R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에 없던 </a:t>
            </a:r>
            <a:r>
              <a:rPr kumimoji="1" lang="ko-KR" altLang="en-US" dirty="0" err="1">
                <a:solidFill>
                  <a:srgbClr val="000000"/>
                </a:solidFill>
                <a:latin typeface="굴림"/>
                <a:ea typeface="굴림"/>
              </a:rPr>
              <a:t>애트리뷰트는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 갖지 않으며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),</a:t>
            </a:r>
          </a:p>
          <a:p>
            <a:pPr lvl="2" eaLnBrk="1" hangingPunct="1">
              <a:buFontTx/>
              <a:buChar char="•"/>
            </a:pP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R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의 </a:t>
            </a:r>
            <a:r>
              <a:rPr kumimoji="1" lang="ko-KR" altLang="en-US" dirty="0" err="1">
                <a:solidFill>
                  <a:srgbClr val="000000"/>
                </a:solidFill>
                <a:latin typeface="굴림"/>
                <a:ea typeface="굴림"/>
              </a:rPr>
              <a:t>애트리뷰트들은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 모두 새 </a:t>
            </a:r>
            <a:r>
              <a:rPr kumimoji="1" lang="ko-KR" altLang="en-US" dirty="0" err="1">
                <a:solidFill>
                  <a:srgbClr val="000000"/>
                </a:solidFill>
                <a:latin typeface="굴림"/>
                <a:ea typeface="굴림"/>
              </a:rPr>
              <a:t>릴레이션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 중 어느 하나에는 나타난다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.</a:t>
            </a:r>
          </a:p>
          <a:p>
            <a:pPr lvl="1" eaLnBrk="1" hangingPunct="1">
              <a:buFontTx/>
              <a:buChar char="–"/>
            </a:pP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R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을 분해한다는 것은 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R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의 인스턴스를 저장하는 대신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, 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분해로 생성된 릴레이션들의 인스턴스를 저장하겠다는 것이다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.</a:t>
            </a:r>
          </a:p>
          <a:p>
            <a:pPr lvl="1" eaLnBrk="1" hangingPunct="1">
              <a:buFontTx/>
              <a:buChar char="–"/>
            </a:pP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예 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: </a:t>
            </a:r>
            <a:r>
              <a:rPr kumimoji="1" lang="en-US" altLang="ko-KR" dirty="0">
                <a:solidFill>
                  <a:srgbClr val="3333CC"/>
                </a:solidFill>
                <a:latin typeface="굴림"/>
                <a:ea typeface="굴림"/>
              </a:rPr>
              <a:t>SNLRWH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를 </a:t>
            </a:r>
            <a:r>
              <a:rPr kumimoji="1" lang="en-US" altLang="ko-KR" dirty="0">
                <a:solidFill>
                  <a:srgbClr val="3333CC"/>
                </a:solidFill>
                <a:latin typeface="굴림"/>
                <a:ea typeface="굴림"/>
              </a:rPr>
              <a:t>SNLRH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와 </a:t>
            </a:r>
            <a:r>
              <a:rPr kumimoji="1" lang="en-US" altLang="ko-KR" dirty="0">
                <a:solidFill>
                  <a:srgbClr val="3333CC"/>
                </a:solidFill>
                <a:latin typeface="굴림"/>
                <a:ea typeface="굴림"/>
              </a:rPr>
              <a:t>RW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로 분해 가능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61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2608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함수종속</a:t>
            </a:r>
            <a:r>
              <a:rPr lang="ko-KR" altLang="en-US" dirty="0"/>
              <a:t> 좀더 보기 </a:t>
            </a:r>
            <a:r>
              <a:rPr lang="en-US" altLang="ko-KR" dirty="0"/>
              <a:t>(11)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buFontTx/>
              <a:buChar char="•"/>
            </a:pP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분해 사례</a:t>
            </a:r>
          </a:p>
          <a:p>
            <a:pPr lvl="1" eaLnBrk="1" hangingPunct="1">
              <a:buFontTx/>
              <a:buChar char="–"/>
            </a:pP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꼭 필요할 때에만 분해하도록 한다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.</a:t>
            </a:r>
          </a:p>
          <a:p>
            <a:pPr lvl="2" eaLnBrk="1" hangingPunct="1">
              <a:buFontTx/>
              <a:buChar char="•"/>
            </a:pP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SNLRWH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에는 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FD  S → SNLRWH 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와  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R → W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가 있다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.</a:t>
            </a:r>
          </a:p>
          <a:p>
            <a:pPr lvl="2" eaLnBrk="1" hangingPunct="1">
              <a:buFontTx/>
              <a:buChar char="•"/>
            </a:pP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두번째의 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FD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때문에 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3NF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가 못된다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. W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와 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R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의 값의 연관이 중복 표현된다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. 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가장 쉬운 해결책은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, 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이 </a:t>
            </a:r>
            <a:r>
              <a:rPr kumimoji="1" lang="ko-KR" altLang="en-US" dirty="0" err="1">
                <a:solidFill>
                  <a:srgbClr val="000000"/>
                </a:solidFill>
                <a:latin typeface="굴림"/>
                <a:ea typeface="굴림"/>
              </a:rPr>
              <a:t>정보용으로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 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RW</a:t>
            </a:r>
            <a:r>
              <a:rPr kumimoji="1" lang="ko-KR" altLang="en-US" dirty="0" err="1">
                <a:solidFill>
                  <a:srgbClr val="000000"/>
                </a:solidFill>
                <a:latin typeface="굴림"/>
                <a:ea typeface="굴림"/>
              </a:rPr>
              <a:t>릴레이션을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 새로 만들고 원래 스키마에서는 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W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를 빼는 것이다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.</a:t>
            </a:r>
            <a:b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</a:b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 * 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즉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, SNLRWH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를 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SNLRH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와 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RW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로 분해하였다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. </a:t>
            </a:r>
          </a:p>
          <a:p>
            <a:pPr lvl="1" eaLnBrk="1" hangingPunct="1">
              <a:buFontTx/>
              <a:buChar char="–"/>
            </a:pP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원래 저장할 정보는 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SNLRWH </a:t>
            </a:r>
            <a:r>
              <a:rPr kumimoji="1" lang="ko-KR" altLang="en-US" dirty="0" err="1">
                <a:solidFill>
                  <a:srgbClr val="000000"/>
                </a:solidFill>
                <a:latin typeface="굴림"/>
                <a:ea typeface="굴림"/>
              </a:rPr>
              <a:t>투플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 형태이다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. </a:t>
            </a:r>
            <a:b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</a:b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이 </a:t>
            </a:r>
            <a:r>
              <a:rPr kumimoji="1" lang="ko-KR" altLang="en-US" dirty="0" err="1">
                <a:solidFill>
                  <a:srgbClr val="000000"/>
                </a:solidFill>
                <a:latin typeface="굴림"/>
                <a:ea typeface="굴림"/>
              </a:rPr>
              <a:t>투플들을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 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SNLRH 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와 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RW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에 대해 </a:t>
            </a:r>
            <a:r>
              <a:rPr kumimoji="1" lang="ko-KR" altLang="en-US" dirty="0" err="1">
                <a:solidFill>
                  <a:srgbClr val="000000"/>
                </a:solidFill>
                <a:latin typeface="굴림"/>
                <a:ea typeface="굴림"/>
              </a:rPr>
              <a:t>프로젝션한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 것들만 저장할 때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, 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무슨 문제라도 발생할 가능성은 없는지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?</a:t>
            </a:r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62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1149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함수종속</a:t>
            </a:r>
            <a:r>
              <a:rPr lang="ko-KR" altLang="en-US" dirty="0"/>
              <a:t> 좀더 보기 </a:t>
            </a:r>
            <a:r>
              <a:rPr lang="en-US" altLang="ko-KR" dirty="0"/>
              <a:t>(12)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lnSpc>
                <a:spcPct val="90000"/>
              </a:lnSpc>
              <a:buFontTx/>
              <a:buChar char="•"/>
            </a:pP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분해에 따르는 문제</a:t>
            </a:r>
          </a:p>
          <a:p>
            <a:pPr lvl="1" eaLnBrk="1" hangingPunct="1">
              <a:lnSpc>
                <a:spcPct val="90000"/>
              </a:lnSpc>
              <a:buFontTx/>
              <a:buChar char="–"/>
            </a:pP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다음 세 가지의 문제가 발생할 가능성이 있다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.</a:t>
            </a:r>
          </a:p>
          <a:p>
            <a:pPr lvl="1" eaLnBrk="1" hangingPunct="1">
              <a:lnSpc>
                <a:spcPct val="90000"/>
              </a:lnSpc>
              <a:buSzPct val="110000"/>
              <a:buNone/>
            </a:pPr>
            <a:r>
              <a:rPr kumimoji="1" lang="en-US" altLang="ko-KR" dirty="0">
                <a:solidFill>
                  <a:srgbClr val="3333CC"/>
                </a:solidFill>
                <a:latin typeface="굴림"/>
                <a:ea typeface="굴림"/>
                <a:sym typeface="Wingdings" panose="05000000000000000000" pitchFamily="2" charset="2"/>
              </a:rPr>
              <a:t></a:t>
            </a:r>
            <a:r>
              <a:rPr kumimoji="1" lang="ko-KR" altLang="en-US" dirty="0">
                <a:solidFill>
                  <a:srgbClr val="3333CC"/>
                </a:solidFill>
                <a:latin typeface="굴림"/>
                <a:ea typeface="굴림"/>
              </a:rPr>
              <a:t>어떤 질의는 처리 비용이 더 높아진다</a:t>
            </a:r>
            <a:r>
              <a:rPr kumimoji="1" lang="en-US" altLang="ko-KR" dirty="0">
                <a:solidFill>
                  <a:srgbClr val="3333CC"/>
                </a:solidFill>
                <a:latin typeface="굴림"/>
                <a:ea typeface="굴림"/>
              </a:rPr>
              <a:t>.  </a:t>
            </a:r>
            <a:endParaRPr kumimoji="1" lang="en-US" altLang="ko-KR" dirty="0">
              <a:solidFill>
                <a:srgbClr val="000000"/>
              </a:solidFill>
              <a:latin typeface="굴림"/>
              <a:ea typeface="굴림"/>
            </a:endParaRPr>
          </a:p>
          <a:p>
            <a:pPr lvl="2" eaLnBrk="1" hangingPunct="1">
              <a:lnSpc>
                <a:spcPct val="90000"/>
              </a:lnSpc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* 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예 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: Joe 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는 얼마나 버는가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?  (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급여 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= W*H)</a:t>
            </a:r>
          </a:p>
          <a:p>
            <a:pPr lvl="1" eaLnBrk="1" hangingPunct="1">
              <a:lnSpc>
                <a:spcPct val="90000"/>
              </a:lnSpc>
              <a:buSzPct val="110000"/>
              <a:buNone/>
            </a:pPr>
            <a:r>
              <a:rPr kumimoji="1" lang="en-US" altLang="ko-KR" dirty="0">
                <a:solidFill>
                  <a:srgbClr val="3333CC"/>
                </a:solidFill>
                <a:latin typeface="굴림"/>
                <a:ea typeface="굴림"/>
                <a:sym typeface="Wingdings" panose="05000000000000000000" pitchFamily="2" charset="2"/>
              </a:rPr>
              <a:t></a:t>
            </a:r>
            <a:r>
              <a:rPr kumimoji="1" lang="ko-KR" altLang="en-US" dirty="0">
                <a:solidFill>
                  <a:srgbClr val="3333CC"/>
                </a:solidFill>
                <a:latin typeface="굴림"/>
                <a:ea typeface="굴림"/>
              </a:rPr>
              <a:t>분해한 </a:t>
            </a:r>
            <a:r>
              <a:rPr kumimoji="1" lang="ko-KR" altLang="en-US" dirty="0" err="1">
                <a:solidFill>
                  <a:srgbClr val="3333CC"/>
                </a:solidFill>
                <a:latin typeface="굴림"/>
                <a:ea typeface="굴림"/>
              </a:rPr>
              <a:t>릴레이션</a:t>
            </a:r>
            <a:r>
              <a:rPr kumimoji="1" lang="ko-KR" altLang="en-US" dirty="0">
                <a:solidFill>
                  <a:srgbClr val="3333CC"/>
                </a:solidFill>
                <a:latin typeface="굴림"/>
                <a:ea typeface="굴림"/>
              </a:rPr>
              <a:t> 인스턴스들로부터 원래 </a:t>
            </a:r>
            <a:r>
              <a:rPr kumimoji="1" lang="ko-KR" altLang="en-US" dirty="0" err="1">
                <a:solidFill>
                  <a:srgbClr val="3333CC"/>
                </a:solidFill>
                <a:latin typeface="굴림"/>
                <a:ea typeface="굴림"/>
              </a:rPr>
              <a:t>릴레이션의</a:t>
            </a:r>
            <a:r>
              <a:rPr kumimoji="1" lang="ko-KR" altLang="en-US" dirty="0">
                <a:solidFill>
                  <a:srgbClr val="3333CC"/>
                </a:solidFill>
                <a:latin typeface="굴림"/>
                <a:ea typeface="굴림"/>
              </a:rPr>
              <a:t>  인스턴스를 재구성할 수 없는 경우도 생긴다</a:t>
            </a:r>
            <a:r>
              <a:rPr kumimoji="1" lang="en-US" altLang="ko-KR" dirty="0">
                <a:solidFill>
                  <a:srgbClr val="3333CC"/>
                </a:solidFill>
                <a:latin typeface="굴림"/>
                <a:ea typeface="굴림"/>
              </a:rPr>
              <a:t>!</a:t>
            </a:r>
            <a:endParaRPr kumimoji="1" lang="en-US" altLang="ko-KR" dirty="0">
              <a:solidFill>
                <a:srgbClr val="000000"/>
              </a:solidFill>
              <a:latin typeface="굴림"/>
              <a:ea typeface="굴림"/>
            </a:endParaRPr>
          </a:p>
          <a:p>
            <a:pPr lvl="2" eaLnBrk="1" hangingPunct="1">
              <a:lnSpc>
                <a:spcPct val="90000"/>
              </a:lnSpc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*  SNLRWH 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사례는 다행히 아니다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.</a:t>
            </a:r>
          </a:p>
          <a:p>
            <a:pPr lvl="1" eaLnBrk="1" hangingPunct="1">
              <a:lnSpc>
                <a:spcPct val="90000"/>
              </a:lnSpc>
              <a:buSzPct val="110000"/>
              <a:buNone/>
            </a:pPr>
            <a:r>
              <a:rPr kumimoji="1" lang="en-US" altLang="ko-KR" dirty="0">
                <a:solidFill>
                  <a:srgbClr val="3333CC"/>
                </a:solidFill>
                <a:latin typeface="굴림"/>
                <a:ea typeface="굴림"/>
                <a:sym typeface="Wingdings" panose="05000000000000000000" pitchFamily="2" charset="2"/>
              </a:rPr>
              <a:t></a:t>
            </a:r>
            <a:r>
              <a:rPr kumimoji="1" lang="ko-KR" altLang="en-US" dirty="0">
                <a:solidFill>
                  <a:srgbClr val="3333CC"/>
                </a:solidFill>
                <a:latin typeface="굴림"/>
                <a:ea typeface="굴림"/>
              </a:rPr>
              <a:t>어떤 종속성을 체크하려면 분해된 </a:t>
            </a:r>
            <a:r>
              <a:rPr kumimoji="1" lang="ko-KR" altLang="en-US" dirty="0" err="1">
                <a:solidFill>
                  <a:srgbClr val="3333CC"/>
                </a:solidFill>
                <a:latin typeface="굴림"/>
                <a:ea typeface="굴림"/>
              </a:rPr>
              <a:t>릴레이션의</a:t>
            </a:r>
            <a:r>
              <a:rPr kumimoji="1" lang="ko-KR" altLang="en-US" dirty="0">
                <a:solidFill>
                  <a:srgbClr val="3333CC"/>
                </a:solidFill>
                <a:latin typeface="굴림"/>
                <a:ea typeface="굴림"/>
              </a:rPr>
              <a:t> 인스턴스들을</a:t>
            </a:r>
            <a:r>
              <a:rPr kumimoji="1" lang="ko-KR" altLang="en-US" dirty="0">
                <a:solidFill>
                  <a:srgbClr val="3333CC"/>
                </a:solidFill>
                <a:latin typeface="굴림"/>
                <a:ea typeface="굴림"/>
                <a:sym typeface="Wingdings" panose="05000000000000000000" pitchFamily="2" charset="2"/>
              </a:rPr>
              <a:t> </a:t>
            </a:r>
            <a:r>
              <a:rPr kumimoji="1" lang="ko-KR" altLang="en-US" dirty="0" err="1">
                <a:solidFill>
                  <a:srgbClr val="3333CC"/>
                </a:solidFill>
                <a:latin typeface="굴림"/>
                <a:ea typeface="굴림"/>
              </a:rPr>
              <a:t>죠인하여야</a:t>
            </a:r>
            <a:r>
              <a:rPr kumimoji="1" lang="ko-KR" altLang="en-US" dirty="0">
                <a:solidFill>
                  <a:srgbClr val="3333CC"/>
                </a:solidFill>
                <a:latin typeface="굴림"/>
                <a:ea typeface="굴림"/>
              </a:rPr>
              <a:t> 되는 경우도 있다</a:t>
            </a:r>
            <a:r>
              <a:rPr kumimoji="1" lang="en-US" altLang="ko-KR" dirty="0">
                <a:solidFill>
                  <a:srgbClr val="3333CC"/>
                </a:solidFill>
                <a:latin typeface="굴림"/>
                <a:ea typeface="굴림"/>
              </a:rPr>
              <a:t>.</a:t>
            </a:r>
          </a:p>
          <a:p>
            <a:pPr lvl="1" eaLnBrk="1" hangingPunct="1">
              <a:lnSpc>
                <a:spcPct val="90000"/>
              </a:lnSpc>
              <a:buSzPct val="110000"/>
              <a:buNone/>
            </a:pPr>
            <a:r>
              <a:rPr kumimoji="1" lang="en-US" altLang="ko-KR" dirty="0">
                <a:solidFill>
                  <a:srgbClr val="3333CC"/>
                </a:solidFill>
                <a:latin typeface="굴림"/>
                <a:ea typeface="굴림"/>
              </a:rPr>
              <a:t>	  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* SNLRWH 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사례는 다행히 아니다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.</a:t>
            </a:r>
          </a:p>
          <a:p>
            <a:pPr lvl="0" eaLnBrk="1" hangingPunct="1">
              <a:lnSpc>
                <a:spcPct val="90000"/>
              </a:lnSpc>
              <a:buFontTx/>
              <a:buChar char="•"/>
            </a:pPr>
            <a:r>
              <a:rPr kumimoji="1" lang="en-US" altLang="ko-KR" dirty="0">
                <a:solidFill>
                  <a:srgbClr val="3333CC"/>
                </a:solidFill>
                <a:latin typeface="굴림"/>
                <a:ea typeface="굴림"/>
              </a:rPr>
              <a:t>Tradeoff</a:t>
            </a:r>
          </a:p>
          <a:p>
            <a:pPr lvl="1" eaLnBrk="1" hangingPunct="1">
              <a:lnSpc>
                <a:spcPct val="90000"/>
              </a:lnSpc>
              <a:buFontTx/>
              <a:buChar char="–"/>
            </a:pP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이러한 문제와 </a:t>
            </a:r>
            <a:r>
              <a:rPr kumimoji="1" lang="ko-KR" altLang="en-US" dirty="0" err="1">
                <a:solidFill>
                  <a:srgbClr val="000000"/>
                </a:solidFill>
                <a:latin typeface="굴림"/>
                <a:ea typeface="굴림"/>
              </a:rPr>
              <a:t>중복성</a:t>
            </a:r>
            <a:r>
              <a:rPr kumimoji="1" lang="ko-KR" altLang="en-US" dirty="0">
                <a:solidFill>
                  <a:srgbClr val="000000"/>
                </a:solidFill>
                <a:latin typeface="굴림"/>
                <a:ea typeface="굴림"/>
              </a:rPr>
              <a:t> 간의 타협점을 찾아야 한다</a:t>
            </a:r>
            <a:r>
              <a:rPr kumimoji="1" lang="en-US" altLang="ko-KR" dirty="0">
                <a:solidFill>
                  <a:srgbClr val="000000"/>
                </a:solidFill>
                <a:latin typeface="굴림"/>
                <a:ea typeface="굴림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63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9609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985B3-AF4F-4425-95D9-DC6E1C700F92}" type="slidenum">
              <a:rPr lang="en-US" altLang="ko-KR" smtClean="0"/>
              <a:pPr>
                <a:defRPr/>
              </a:pPr>
              <a:t>64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4 </a:t>
            </a:r>
            <a:r>
              <a:rPr lang="ko-KR" altLang="en-US" dirty="0" err="1"/>
              <a:t>정규형</a:t>
            </a:r>
            <a:r>
              <a:rPr lang="ko-KR" altLang="en-US" dirty="0"/>
              <a:t>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412875"/>
            <a:ext cx="7772400" cy="46831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kumimoji="0" lang="ko-KR" altLang="en-US" sz="2400" smtClean="0"/>
              <a:t>정의</a:t>
            </a:r>
          </a:p>
          <a:p>
            <a:pPr lvl="1">
              <a:lnSpc>
                <a:spcPct val="90000"/>
              </a:lnSpc>
            </a:pPr>
            <a:r>
              <a:rPr kumimoji="0" lang="ko-KR" altLang="en-US" sz="2000" smtClean="0"/>
              <a:t>릴레이션 </a:t>
            </a:r>
            <a:r>
              <a:rPr kumimoji="0" lang="en-US" altLang="ko-KR" sz="2000" smtClean="0"/>
              <a:t>R</a:t>
            </a:r>
            <a:r>
              <a:rPr kumimoji="0" lang="ko-KR" altLang="en-US" sz="2000" smtClean="0"/>
              <a:t>에서 </a:t>
            </a:r>
            <a:r>
              <a:rPr kumimoji="0" lang="en-US" altLang="ko-KR" sz="2000" smtClean="0"/>
              <a:t>MVD(</a:t>
            </a:r>
            <a:r>
              <a:rPr kumimoji="0" lang="ko-KR" altLang="en-US" sz="2000" smtClean="0"/>
              <a:t>다치종속성</a:t>
            </a:r>
            <a:r>
              <a:rPr kumimoji="0" lang="en-US" altLang="ko-KR" sz="2000" smtClean="0"/>
              <a:t>) A      B</a:t>
            </a:r>
            <a:r>
              <a:rPr kumimoji="0" lang="ko-KR" altLang="en-US" sz="2000" smtClean="0"/>
              <a:t>가 존재할 때   </a:t>
            </a:r>
            <a:r>
              <a:rPr kumimoji="0" lang="en-US" altLang="ko-KR" sz="2000" smtClean="0"/>
              <a:t>R</a:t>
            </a:r>
            <a:r>
              <a:rPr kumimoji="0" lang="ko-KR" altLang="en-US" sz="2000" smtClean="0"/>
              <a:t>의 모든 애트리뷰트들이 </a:t>
            </a:r>
            <a:r>
              <a:rPr kumimoji="0" lang="en-US" altLang="ko-KR" sz="2000" smtClean="0"/>
              <a:t>A</a:t>
            </a:r>
            <a:r>
              <a:rPr kumimoji="0" lang="ko-KR" altLang="en-US" sz="2000" smtClean="0"/>
              <a:t>에 함수 종속</a:t>
            </a:r>
            <a:r>
              <a:rPr kumimoji="0" lang="en-US" altLang="ko-KR" sz="2000" smtClean="0"/>
              <a:t>(FD)</a:t>
            </a:r>
            <a:r>
              <a:rPr kumimoji="0" lang="ko-KR" altLang="en-US" sz="2000" smtClean="0"/>
              <a:t>이면 </a:t>
            </a:r>
            <a:r>
              <a:rPr kumimoji="0" lang="en-US" altLang="ko-KR" sz="2000" smtClean="0"/>
              <a:t>R</a:t>
            </a:r>
            <a:r>
              <a:rPr kumimoji="0" lang="ko-KR" altLang="en-US" sz="2000" smtClean="0"/>
              <a:t>은 </a:t>
            </a:r>
            <a:r>
              <a:rPr kumimoji="0" lang="en-US" altLang="ko-KR" sz="2000" smtClean="0"/>
              <a:t>4NF  (</a:t>
            </a:r>
            <a:r>
              <a:rPr kumimoji="0" lang="ko-KR" altLang="en-US" sz="2000" smtClean="0"/>
              <a:t>즉 </a:t>
            </a:r>
            <a:r>
              <a:rPr kumimoji="0" lang="en-US" altLang="ko-KR" sz="2000" smtClean="0"/>
              <a:t>R</a:t>
            </a:r>
            <a:r>
              <a:rPr kumimoji="0" lang="ko-KR" altLang="en-US" sz="2000" smtClean="0"/>
              <a:t>의 모든 애트리뷰트 </a:t>
            </a:r>
            <a:r>
              <a:rPr kumimoji="0" lang="en-US" altLang="ko-KR" sz="2000" smtClean="0"/>
              <a:t>X</a:t>
            </a:r>
            <a:r>
              <a:rPr kumimoji="0" lang="ko-KR" altLang="en-US" sz="2000" smtClean="0"/>
              <a:t>에 대해  </a:t>
            </a:r>
            <a:r>
              <a:rPr kumimoji="0" lang="en-US" altLang="ko-KR" sz="2000" smtClean="0"/>
              <a:t>A </a:t>
            </a:r>
            <a:r>
              <a:rPr kumimoji="0" lang="en-US" altLang="ko-KR" sz="1800" smtClean="0"/>
              <a:t>→</a:t>
            </a:r>
            <a:r>
              <a:rPr kumimoji="0" lang="en-US" altLang="ko-KR" sz="2000" smtClean="0"/>
              <a:t> X </a:t>
            </a:r>
            <a:r>
              <a:rPr kumimoji="0" lang="ko-KR" altLang="en-US" sz="2000" smtClean="0"/>
              <a:t>이고 </a:t>
            </a:r>
            <a:r>
              <a:rPr kumimoji="0" lang="en-US" altLang="ko-KR" sz="2000" smtClean="0"/>
              <a:t>A</a:t>
            </a:r>
            <a:r>
              <a:rPr kumimoji="0" lang="ko-KR" altLang="en-US" sz="2000" smtClean="0"/>
              <a:t>가 후보키</a:t>
            </a:r>
            <a:r>
              <a:rPr kumimoji="0" lang="en-US" altLang="ko-KR" sz="2000" smtClean="0"/>
              <a:t>)</a:t>
            </a:r>
          </a:p>
          <a:p>
            <a:pPr lvl="1">
              <a:lnSpc>
                <a:spcPct val="90000"/>
              </a:lnSpc>
            </a:pPr>
            <a:endParaRPr kumimoji="0" lang="en-US" altLang="ko-KR" sz="2000" smtClean="0"/>
          </a:p>
          <a:p>
            <a:pPr>
              <a:lnSpc>
                <a:spcPct val="90000"/>
              </a:lnSpc>
            </a:pPr>
            <a:r>
              <a:rPr kumimoji="0" lang="en-US" altLang="ko-KR" sz="2400" smtClean="0"/>
              <a:t> BCNF</a:t>
            </a:r>
            <a:r>
              <a:rPr kumimoji="0" lang="ko-KR" altLang="en-US" sz="2400" smtClean="0"/>
              <a:t>를 이용한 정의</a:t>
            </a:r>
          </a:p>
          <a:p>
            <a:pPr lvl="1">
              <a:lnSpc>
                <a:spcPct val="90000"/>
              </a:lnSpc>
            </a:pPr>
            <a:r>
              <a:rPr kumimoji="0" lang="ko-KR" altLang="en-US" sz="2000" smtClean="0"/>
              <a:t> 릴레이션 </a:t>
            </a:r>
            <a:r>
              <a:rPr kumimoji="0" lang="en-US" altLang="ko-KR" sz="2000" smtClean="0"/>
              <a:t>R</a:t>
            </a:r>
            <a:r>
              <a:rPr kumimoji="0" lang="ko-KR" altLang="en-US" sz="2000" smtClean="0"/>
              <a:t>이 </a:t>
            </a:r>
            <a:r>
              <a:rPr kumimoji="0" lang="en-US" altLang="ko-KR" sz="2000" smtClean="0"/>
              <a:t>BCNF</a:t>
            </a:r>
            <a:r>
              <a:rPr kumimoji="0" lang="ko-KR" altLang="en-US" sz="2000" smtClean="0"/>
              <a:t>에 속하고 모든 </a:t>
            </a:r>
            <a:r>
              <a:rPr kumimoji="0" lang="en-US" altLang="ko-KR" sz="2000" smtClean="0"/>
              <a:t>MVD</a:t>
            </a:r>
            <a:r>
              <a:rPr kumimoji="0" lang="ko-KR" altLang="en-US" sz="2000" smtClean="0"/>
              <a:t>가 </a:t>
            </a:r>
            <a:r>
              <a:rPr kumimoji="0" lang="en-US" altLang="ko-KR" sz="2000" smtClean="0"/>
              <a:t>FD</a:t>
            </a:r>
            <a:r>
              <a:rPr kumimoji="0" lang="ko-KR" altLang="en-US" sz="2000" smtClean="0"/>
              <a:t>이면 </a:t>
            </a:r>
            <a:r>
              <a:rPr kumimoji="0" lang="en-US" altLang="ko-KR" sz="2000" smtClean="0"/>
              <a:t>R</a:t>
            </a:r>
            <a:r>
              <a:rPr kumimoji="0" lang="ko-KR" altLang="en-US" sz="2000" smtClean="0"/>
              <a:t>은 </a:t>
            </a:r>
            <a:r>
              <a:rPr kumimoji="0" lang="en-US" altLang="ko-KR" sz="2000" smtClean="0"/>
              <a:t>4NF</a:t>
            </a:r>
          </a:p>
          <a:p>
            <a:pPr>
              <a:lnSpc>
                <a:spcPct val="90000"/>
              </a:lnSpc>
            </a:pPr>
            <a:endParaRPr kumimoji="0" lang="en-US" altLang="ko-KR" sz="2400" smtClean="0"/>
          </a:p>
          <a:p>
            <a:pPr>
              <a:lnSpc>
                <a:spcPct val="90000"/>
              </a:lnSpc>
            </a:pPr>
            <a:r>
              <a:rPr kumimoji="0" lang="en-US" altLang="ko-KR" sz="2400" smtClean="0"/>
              <a:t> </a:t>
            </a:r>
            <a:r>
              <a:rPr kumimoji="0" lang="ko-KR" altLang="en-US" sz="2400" smtClean="0"/>
              <a:t>의미</a:t>
            </a:r>
          </a:p>
          <a:p>
            <a:pPr lvl="1">
              <a:lnSpc>
                <a:spcPct val="90000"/>
              </a:lnSpc>
            </a:pPr>
            <a:r>
              <a:rPr kumimoji="0" lang="ko-KR" altLang="en-US" sz="2000" smtClean="0"/>
              <a:t>어떤 릴레이션 </a:t>
            </a:r>
            <a:r>
              <a:rPr kumimoji="0" lang="en-US" altLang="ko-KR" sz="2000" smtClean="0"/>
              <a:t>R</a:t>
            </a:r>
            <a:r>
              <a:rPr kumimoji="0" lang="ko-KR" altLang="en-US" sz="2000" smtClean="0"/>
              <a:t>이 </a:t>
            </a:r>
            <a:r>
              <a:rPr kumimoji="0" lang="en-US" altLang="ko-KR" sz="2000" smtClean="0"/>
              <a:t>4NF</a:t>
            </a:r>
            <a:r>
              <a:rPr kumimoji="0" lang="ko-KR" altLang="en-US" sz="2000" smtClean="0"/>
              <a:t>이라면 </a:t>
            </a:r>
            <a:r>
              <a:rPr kumimoji="0" lang="en-US" altLang="ko-KR" sz="2000" smtClean="0"/>
              <a:t>MVD</a:t>
            </a:r>
            <a:r>
              <a:rPr kumimoji="0" lang="ko-KR" altLang="en-US" sz="2000" smtClean="0"/>
              <a:t>가 없거나</a:t>
            </a:r>
            <a:r>
              <a:rPr kumimoji="0" lang="en-US" altLang="ko-KR" sz="2000" smtClean="0"/>
              <a:t>, </a:t>
            </a:r>
            <a:br>
              <a:rPr kumimoji="0" lang="en-US" altLang="ko-KR" sz="2000" smtClean="0"/>
            </a:br>
            <a:r>
              <a:rPr kumimoji="0" lang="en-US" altLang="ko-KR" sz="2000" smtClean="0"/>
              <a:t>MVD      A  B|C</a:t>
            </a:r>
            <a:r>
              <a:rPr kumimoji="0" lang="ko-KR" altLang="en-US" sz="2000" smtClean="0"/>
              <a:t>가 있을 경우 </a:t>
            </a:r>
            <a:r>
              <a:rPr kumimoji="0" lang="en-US" altLang="ko-KR" sz="2000" smtClean="0"/>
              <a:t>A</a:t>
            </a:r>
            <a:r>
              <a:rPr kumimoji="0" lang="ko-KR" altLang="en-US" sz="2000" smtClean="0"/>
              <a:t>에 대응되는   </a:t>
            </a:r>
            <a:r>
              <a:rPr kumimoji="0" lang="en-US" altLang="ko-KR" sz="2000" smtClean="0"/>
              <a:t>B</a:t>
            </a:r>
            <a:r>
              <a:rPr kumimoji="0" lang="ko-KR" altLang="en-US" sz="2000" smtClean="0"/>
              <a:t>와 </a:t>
            </a:r>
            <a:r>
              <a:rPr kumimoji="0" lang="en-US" altLang="ko-KR" sz="2000" smtClean="0"/>
              <a:t>C</a:t>
            </a:r>
            <a:r>
              <a:rPr kumimoji="0" lang="ko-KR" altLang="en-US" sz="2000" smtClean="0"/>
              <a:t>의 값은 하나씩 이어야 하며 이때 </a:t>
            </a:r>
            <a:r>
              <a:rPr kumimoji="0" lang="en-US" altLang="ko-KR" sz="2000" smtClean="0"/>
              <a:t>A</a:t>
            </a:r>
            <a:r>
              <a:rPr kumimoji="0" lang="ko-KR" altLang="en-US" sz="2000" smtClean="0"/>
              <a:t>는 후보키라는것을 의미한다</a:t>
            </a:r>
            <a:r>
              <a:rPr kumimoji="0" lang="en-US" altLang="ko-KR" sz="2000" smtClean="0"/>
              <a:t>.</a:t>
            </a:r>
          </a:p>
          <a:p>
            <a:pPr lvl="1">
              <a:lnSpc>
                <a:spcPct val="90000"/>
              </a:lnSpc>
            </a:pPr>
            <a:endParaRPr kumimoji="0" lang="ko-KR" altLang="en-US" sz="2000" dirty="0"/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5651500" y="1989138"/>
            <a:ext cx="414338" cy="1587"/>
            <a:chOff x="2352" y="4080"/>
            <a:chExt cx="261" cy="1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2352" y="4080"/>
              <a:ext cx="20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9" name="Group 11"/>
            <p:cNvGrpSpPr>
              <a:grpSpLocks/>
            </p:cNvGrpSpPr>
            <p:nvPr/>
          </p:nvGrpSpPr>
          <p:grpSpPr bwMode="auto">
            <a:xfrm>
              <a:off x="2565" y="4080"/>
              <a:ext cx="48" cy="1"/>
              <a:chOff x="2544" y="4176"/>
              <a:chExt cx="48" cy="1"/>
            </a:xfrm>
          </p:grpSpPr>
          <p:sp>
            <p:nvSpPr>
              <p:cNvPr id="10" name="Line 12"/>
              <p:cNvSpPr>
                <a:spLocks noChangeShapeType="1"/>
              </p:cNvSpPr>
              <p:nvPr/>
            </p:nvSpPr>
            <p:spPr bwMode="auto">
              <a:xfrm>
                <a:off x="2544" y="4176"/>
                <a:ext cx="4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" name="Line 13"/>
              <p:cNvSpPr>
                <a:spLocks noChangeShapeType="1"/>
              </p:cNvSpPr>
              <p:nvPr/>
            </p:nvSpPr>
            <p:spPr bwMode="auto">
              <a:xfrm>
                <a:off x="2544" y="4176"/>
                <a:ext cx="21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2" name="Group 19"/>
          <p:cNvGrpSpPr>
            <a:grpSpLocks/>
          </p:cNvGrpSpPr>
          <p:nvPr/>
        </p:nvGrpSpPr>
        <p:grpSpPr bwMode="auto">
          <a:xfrm>
            <a:off x="2124075" y="5300663"/>
            <a:ext cx="414338" cy="1587"/>
            <a:chOff x="2352" y="4080"/>
            <a:chExt cx="261" cy="1"/>
          </a:xfrm>
        </p:grpSpPr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2352" y="4080"/>
              <a:ext cx="20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4" name="Group 21"/>
            <p:cNvGrpSpPr>
              <a:grpSpLocks/>
            </p:cNvGrpSpPr>
            <p:nvPr/>
          </p:nvGrpSpPr>
          <p:grpSpPr bwMode="auto">
            <a:xfrm>
              <a:off x="2565" y="4080"/>
              <a:ext cx="48" cy="1"/>
              <a:chOff x="2544" y="4176"/>
              <a:chExt cx="48" cy="1"/>
            </a:xfrm>
          </p:grpSpPr>
          <p:sp>
            <p:nvSpPr>
              <p:cNvPr id="15" name="Line 22"/>
              <p:cNvSpPr>
                <a:spLocks noChangeShapeType="1"/>
              </p:cNvSpPr>
              <p:nvPr/>
            </p:nvSpPr>
            <p:spPr bwMode="auto">
              <a:xfrm>
                <a:off x="2544" y="4176"/>
                <a:ext cx="4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" name="Line 23"/>
              <p:cNvSpPr>
                <a:spLocks noChangeShapeType="1"/>
              </p:cNvSpPr>
              <p:nvPr/>
            </p:nvSpPr>
            <p:spPr bwMode="auto">
              <a:xfrm>
                <a:off x="2544" y="4176"/>
                <a:ext cx="21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98454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985B3-AF4F-4425-95D9-DC6E1C700F92}" type="slidenum">
              <a:rPr lang="en-US" altLang="ko-KR" smtClean="0"/>
              <a:pPr>
                <a:defRPr/>
              </a:pPr>
              <a:t>65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4 </a:t>
            </a:r>
            <a:r>
              <a:rPr lang="ko-KR" altLang="en-US" dirty="0" err="1"/>
              <a:t>정규형</a:t>
            </a:r>
            <a:r>
              <a:rPr lang="ko-KR" altLang="en-US" dirty="0"/>
              <a:t>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grpSp>
        <p:nvGrpSpPr>
          <p:cNvPr id="83" name="Group 4"/>
          <p:cNvGrpSpPr>
            <a:grpSpLocks/>
          </p:cNvGrpSpPr>
          <p:nvPr/>
        </p:nvGrpSpPr>
        <p:grpSpPr bwMode="auto">
          <a:xfrm>
            <a:off x="1752600" y="1066800"/>
            <a:ext cx="3276600" cy="2895600"/>
            <a:chOff x="3504" y="672"/>
            <a:chExt cx="2064" cy="1824"/>
          </a:xfrm>
        </p:grpSpPr>
        <p:sp>
          <p:nvSpPr>
            <p:cNvPr id="84" name="Rectangle 5"/>
            <p:cNvSpPr>
              <a:spLocks noChangeArrowheads="1"/>
            </p:cNvSpPr>
            <p:nvPr/>
          </p:nvSpPr>
          <p:spPr bwMode="auto">
            <a:xfrm>
              <a:off x="4464" y="960"/>
              <a:ext cx="528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교수</a:t>
              </a: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(P)</a:t>
              </a:r>
            </a:p>
          </p:txBody>
        </p:sp>
        <p:sp>
          <p:nvSpPr>
            <p:cNvPr id="85" name="Rectangle 6"/>
            <p:cNvSpPr>
              <a:spLocks noChangeArrowheads="1"/>
            </p:cNvSpPr>
            <p:nvPr/>
          </p:nvSpPr>
          <p:spPr bwMode="auto">
            <a:xfrm>
              <a:off x="3504" y="960"/>
              <a:ext cx="960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과목</a:t>
              </a: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(C)</a:t>
              </a:r>
            </a:p>
          </p:txBody>
        </p:sp>
        <p:sp>
          <p:nvSpPr>
            <p:cNvPr id="86" name="Rectangle 7"/>
            <p:cNvSpPr>
              <a:spLocks noChangeArrowheads="1"/>
            </p:cNvSpPr>
            <p:nvPr/>
          </p:nvSpPr>
          <p:spPr bwMode="auto">
            <a:xfrm>
              <a:off x="4992" y="960"/>
              <a:ext cx="576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교재</a:t>
              </a: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(T)</a:t>
              </a:r>
            </a:p>
          </p:txBody>
        </p:sp>
        <p:sp>
          <p:nvSpPr>
            <p:cNvPr id="87" name="Rectangle 8"/>
            <p:cNvSpPr>
              <a:spLocks noChangeArrowheads="1"/>
            </p:cNvSpPr>
            <p:nvPr/>
          </p:nvSpPr>
          <p:spPr bwMode="auto">
            <a:xfrm>
              <a:off x="4464" y="1152"/>
              <a:ext cx="528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P1</a:t>
              </a:r>
            </a:p>
          </p:txBody>
        </p:sp>
        <p:sp>
          <p:nvSpPr>
            <p:cNvPr id="88" name="Rectangle 9"/>
            <p:cNvSpPr>
              <a:spLocks noChangeArrowheads="1"/>
            </p:cNvSpPr>
            <p:nvPr/>
          </p:nvSpPr>
          <p:spPr bwMode="auto">
            <a:xfrm>
              <a:off x="3504" y="1152"/>
              <a:ext cx="960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화일처리</a:t>
              </a:r>
            </a:p>
          </p:txBody>
        </p:sp>
        <p:sp>
          <p:nvSpPr>
            <p:cNvPr id="89" name="Rectangle 10"/>
            <p:cNvSpPr>
              <a:spLocks noChangeArrowheads="1"/>
            </p:cNvSpPr>
            <p:nvPr/>
          </p:nvSpPr>
          <p:spPr bwMode="auto">
            <a:xfrm>
              <a:off x="4992" y="1152"/>
              <a:ext cx="576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T1</a:t>
              </a:r>
            </a:p>
          </p:txBody>
        </p:sp>
        <p:sp>
          <p:nvSpPr>
            <p:cNvPr id="90" name="Rectangle 11"/>
            <p:cNvSpPr>
              <a:spLocks noChangeArrowheads="1"/>
            </p:cNvSpPr>
            <p:nvPr/>
          </p:nvSpPr>
          <p:spPr bwMode="auto">
            <a:xfrm>
              <a:off x="4464" y="1344"/>
              <a:ext cx="528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P1</a:t>
              </a:r>
            </a:p>
          </p:txBody>
        </p:sp>
        <p:sp>
          <p:nvSpPr>
            <p:cNvPr id="91" name="Rectangle 12"/>
            <p:cNvSpPr>
              <a:spLocks noChangeArrowheads="1"/>
            </p:cNvSpPr>
            <p:nvPr/>
          </p:nvSpPr>
          <p:spPr bwMode="auto">
            <a:xfrm>
              <a:off x="3504" y="1344"/>
              <a:ext cx="960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화일처리</a:t>
              </a:r>
            </a:p>
          </p:txBody>
        </p:sp>
        <p:sp>
          <p:nvSpPr>
            <p:cNvPr id="92" name="Rectangle 13"/>
            <p:cNvSpPr>
              <a:spLocks noChangeArrowheads="1"/>
            </p:cNvSpPr>
            <p:nvPr/>
          </p:nvSpPr>
          <p:spPr bwMode="auto">
            <a:xfrm>
              <a:off x="4992" y="1344"/>
              <a:ext cx="576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T2</a:t>
              </a:r>
            </a:p>
          </p:txBody>
        </p:sp>
        <p:sp>
          <p:nvSpPr>
            <p:cNvPr id="93" name="Rectangle 14"/>
            <p:cNvSpPr>
              <a:spLocks noChangeArrowheads="1"/>
            </p:cNvSpPr>
            <p:nvPr/>
          </p:nvSpPr>
          <p:spPr bwMode="auto">
            <a:xfrm>
              <a:off x="4464" y="1536"/>
              <a:ext cx="528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P2</a:t>
              </a:r>
            </a:p>
          </p:txBody>
        </p:sp>
        <p:sp>
          <p:nvSpPr>
            <p:cNvPr id="94" name="Rectangle 15"/>
            <p:cNvSpPr>
              <a:spLocks noChangeArrowheads="1"/>
            </p:cNvSpPr>
            <p:nvPr/>
          </p:nvSpPr>
          <p:spPr bwMode="auto">
            <a:xfrm>
              <a:off x="3504" y="1536"/>
              <a:ext cx="960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화일처리</a:t>
              </a:r>
            </a:p>
          </p:txBody>
        </p:sp>
        <p:sp>
          <p:nvSpPr>
            <p:cNvPr id="95" name="Rectangle 16"/>
            <p:cNvSpPr>
              <a:spLocks noChangeArrowheads="1"/>
            </p:cNvSpPr>
            <p:nvPr/>
          </p:nvSpPr>
          <p:spPr bwMode="auto">
            <a:xfrm>
              <a:off x="4992" y="1536"/>
              <a:ext cx="576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T1</a:t>
              </a:r>
            </a:p>
          </p:txBody>
        </p:sp>
        <p:sp>
          <p:nvSpPr>
            <p:cNvPr id="96" name="Rectangle 17"/>
            <p:cNvSpPr>
              <a:spLocks noChangeArrowheads="1"/>
            </p:cNvSpPr>
            <p:nvPr/>
          </p:nvSpPr>
          <p:spPr bwMode="auto">
            <a:xfrm>
              <a:off x="4464" y="1728"/>
              <a:ext cx="528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P2</a:t>
              </a:r>
            </a:p>
          </p:txBody>
        </p:sp>
        <p:sp>
          <p:nvSpPr>
            <p:cNvPr id="97" name="Rectangle 18"/>
            <p:cNvSpPr>
              <a:spLocks noChangeArrowheads="1"/>
            </p:cNvSpPr>
            <p:nvPr/>
          </p:nvSpPr>
          <p:spPr bwMode="auto">
            <a:xfrm>
              <a:off x="3504" y="1728"/>
              <a:ext cx="960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화일처리</a:t>
              </a:r>
            </a:p>
          </p:txBody>
        </p:sp>
        <p:sp>
          <p:nvSpPr>
            <p:cNvPr id="98" name="Rectangle 19"/>
            <p:cNvSpPr>
              <a:spLocks noChangeArrowheads="1"/>
            </p:cNvSpPr>
            <p:nvPr/>
          </p:nvSpPr>
          <p:spPr bwMode="auto">
            <a:xfrm>
              <a:off x="4992" y="1728"/>
              <a:ext cx="576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T2</a:t>
              </a:r>
            </a:p>
          </p:txBody>
        </p:sp>
        <p:sp>
          <p:nvSpPr>
            <p:cNvPr id="99" name="Rectangle 20"/>
            <p:cNvSpPr>
              <a:spLocks noChangeArrowheads="1"/>
            </p:cNvSpPr>
            <p:nvPr/>
          </p:nvSpPr>
          <p:spPr bwMode="auto">
            <a:xfrm>
              <a:off x="4464" y="1920"/>
              <a:ext cx="528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P3</a:t>
              </a:r>
            </a:p>
          </p:txBody>
        </p:sp>
        <p:sp>
          <p:nvSpPr>
            <p:cNvPr id="100" name="Rectangle 21"/>
            <p:cNvSpPr>
              <a:spLocks noChangeArrowheads="1"/>
            </p:cNvSpPr>
            <p:nvPr/>
          </p:nvSpPr>
          <p:spPr bwMode="auto">
            <a:xfrm>
              <a:off x="3504" y="1920"/>
              <a:ext cx="960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데이타베이스</a:t>
              </a:r>
            </a:p>
          </p:txBody>
        </p:sp>
        <p:sp>
          <p:nvSpPr>
            <p:cNvPr id="101" name="Rectangle 22"/>
            <p:cNvSpPr>
              <a:spLocks noChangeArrowheads="1"/>
            </p:cNvSpPr>
            <p:nvPr/>
          </p:nvSpPr>
          <p:spPr bwMode="auto">
            <a:xfrm>
              <a:off x="4992" y="1920"/>
              <a:ext cx="576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T3</a:t>
              </a:r>
            </a:p>
          </p:txBody>
        </p:sp>
        <p:sp>
          <p:nvSpPr>
            <p:cNvPr id="102" name="Rectangle 23"/>
            <p:cNvSpPr>
              <a:spLocks noChangeArrowheads="1"/>
            </p:cNvSpPr>
            <p:nvPr/>
          </p:nvSpPr>
          <p:spPr bwMode="auto">
            <a:xfrm>
              <a:off x="4464" y="2112"/>
              <a:ext cx="528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P3</a:t>
              </a:r>
            </a:p>
          </p:txBody>
        </p:sp>
        <p:sp>
          <p:nvSpPr>
            <p:cNvPr id="103" name="Rectangle 24"/>
            <p:cNvSpPr>
              <a:spLocks noChangeArrowheads="1"/>
            </p:cNvSpPr>
            <p:nvPr/>
          </p:nvSpPr>
          <p:spPr bwMode="auto">
            <a:xfrm>
              <a:off x="3504" y="2112"/>
              <a:ext cx="960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데이타베이스</a:t>
              </a:r>
            </a:p>
          </p:txBody>
        </p:sp>
        <p:sp>
          <p:nvSpPr>
            <p:cNvPr id="104" name="Rectangle 25"/>
            <p:cNvSpPr>
              <a:spLocks noChangeArrowheads="1"/>
            </p:cNvSpPr>
            <p:nvPr/>
          </p:nvSpPr>
          <p:spPr bwMode="auto">
            <a:xfrm>
              <a:off x="4992" y="2112"/>
              <a:ext cx="576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T4</a:t>
              </a:r>
            </a:p>
          </p:txBody>
        </p:sp>
        <p:sp>
          <p:nvSpPr>
            <p:cNvPr id="105" name="Rectangle 26"/>
            <p:cNvSpPr>
              <a:spLocks noChangeArrowheads="1"/>
            </p:cNvSpPr>
            <p:nvPr/>
          </p:nvSpPr>
          <p:spPr bwMode="auto">
            <a:xfrm>
              <a:off x="4464" y="2304"/>
              <a:ext cx="528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P3</a:t>
              </a:r>
            </a:p>
          </p:txBody>
        </p:sp>
        <p:sp>
          <p:nvSpPr>
            <p:cNvPr id="106" name="Rectangle 27"/>
            <p:cNvSpPr>
              <a:spLocks noChangeArrowheads="1"/>
            </p:cNvSpPr>
            <p:nvPr/>
          </p:nvSpPr>
          <p:spPr bwMode="auto">
            <a:xfrm>
              <a:off x="3504" y="2304"/>
              <a:ext cx="960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데이타베이스</a:t>
              </a:r>
            </a:p>
          </p:txBody>
        </p:sp>
        <p:sp>
          <p:nvSpPr>
            <p:cNvPr id="107" name="Rectangle 28"/>
            <p:cNvSpPr>
              <a:spLocks noChangeArrowheads="1"/>
            </p:cNvSpPr>
            <p:nvPr/>
          </p:nvSpPr>
          <p:spPr bwMode="auto">
            <a:xfrm>
              <a:off x="4992" y="2304"/>
              <a:ext cx="576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T5</a:t>
              </a:r>
            </a:p>
          </p:txBody>
        </p:sp>
        <p:sp>
          <p:nvSpPr>
            <p:cNvPr id="108" name="Text Box 29"/>
            <p:cNvSpPr txBox="1">
              <a:spLocks noChangeArrowheads="1"/>
            </p:cNvSpPr>
            <p:nvPr/>
          </p:nvSpPr>
          <p:spPr bwMode="auto">
            <a:xfrm>
              <a:off x="3544" y="672"/>
              <a:ext cx="8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개설 교과목</a:t>
              </a:r>
            </a:p>
          </p:txBody>
        </p:sp>
        <p:sp>
          <p:nvSpPr>
            <p:cNvPr id="109" name="Line 30"/>
            <p:cNvSpPr>
              <a:spLocks noChangeShapeType="1"/>
            </p:cNvSpPr>
            <p:nvPr/>
          </p:nvSpPr>
          <p:spPr bwMode="auto">
            <a:xfrm>
              <a:off x="3504" y="1152"/>
              <a:ext cx="0" cy="1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0" name="Line 31"/>
            <p:cNvSpPr>
              <a:spLocks noChangeShapeType="1"/>
            </p:cNvSpPr>
            <p:nvPr/>
          </p:nvSpPr>
          <p:spPr bwMode="auto">
            <a:xfrm>
              <a:off x="4464" y="1152"/>
              <a:ext cx="0" cy="1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1" name="Line 32"/>
            <p:cNvSpPr>
              <a:spLocks noChangeShapeType="1"/>
            </p:cNvSpPr>
            <p:nvPr/>
          </p:nvSpPr>
          <p:spPr bwMode="auto">
            <a:xfrm>
              <a:off x="4992" y="1152"/>
              <a:ext cx="0" cy="1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2" name="Line 33"/>
            <p:cNvSpPr>
              <a:spLocks noChangeShapeType="1"/>
            </p:cNvSpPr>
            <p:nvPr/>
          </p:nvSpPr>
          <p:spPr bwMode="auto">
            <a:xfrm>
              <a:off x="5568" y="1152"/>
              <a:ext cx="0" cy="1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3" name="Line 34"/>
            <p:cNvSpPr>
              <a:spLocks noChangeShapeType="1"/>
            </p:cNvSpPr>
            <p:nvPr/>
          </p:nvSpPr>
          <p:spPr bwMode="auto">
            <a:xfrm>
              <a:off x="3504" y="2496"/>
              <a:ext cx="20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4" name="Line 35"/>
            <p:cNvSpPr>
              <a:spLocks noChangeShapeType="1"/>
            </p:cNvSpPr>
            <p:nvPr/>
          </p:nvSpPr>
          <p:spPr bwMode="auto">
            <a:xfrm>
              <a:off x="3504" y="1152"/>
              <a:ext cx="20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115" name="Text Box 36"/>
          <p:cNvSpPr txBox="1">
            <a:spLocks noChangeArrowheads="1"/>
          </p:cNvSpPr>
          <p:nvPr/>
        </p:nvSpPr>
        <p:spPr bwMode="auto">
          <a:xfrm>
            <a:off x="5105400" y="1524000"/>
            <a:ext cx="30035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ko-KR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 </a:t>
            </a:r>
            <a:r>
              <a:rPr lang="en-US" altLang="ko-KR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BCNF</a:t>
            </a:r>
          </a:p>
          <a:p>
            <a:r>
              <a:rPr lang="en-US" altLang="ko-KR" smtClean="0">
                <a:solidFill>
                  <a:srgbClr val="000000"/>
                </a:solidFill>
                <a:latin typeface="Times New Roman" panose="02020603050405020304" pitchFamily="18" charset="0"/>
                <a:ea typeface="돋움" panose="020B0600000101010101" pitchFamily="50" charset="-127"/>
                <a:sym typeface="Symbol" panose="05050102010706020507" pitchFamily="18" charset="2"/>
              </a:rPr>
              <a:t>∵</a:t>
            </a:r>
            <a:r>
              <a:rPr lang="en-US" altLang="ko-KR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(</a:t>
            </a:r>
            <a:r>
              <a:rPr lang="ko-KR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키에 속하지 않는 결정자 </a:t>
            </a:r>
          </a:p>
          <a:p>
            <a:r>
              <a:rPr lang="ko-KR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애트리뷰트가 없음</a:t>
            </a:r>
            <a:r>
              <a:rPr lang="en-US" altLang="ko-KR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116" name="Text Box 37"/>
          <p:cNvSpPr txBox="1">
            <a:spLocks noChangeArrowheads="1"/>
          </p:cNvSpPr>
          <p:nvPr/>
        </p:nvSpPr>
        <p:spPr bwMode="auto">
          <a:xfrm>
            <a:off x="5095875" y="2881313"/>
            <a:ext cx="27638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ko-KR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기본키</a:t>
            </a:r>
            <a:r>
              <a:rPr lang="en-US" altLang="ko-KR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: (</a:t>
            </a:r>
            <a:r>
              <a:rPr lang="ko-KR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과목</a:t>
            </a:r>
            <a:r>
              <a:rPr lang="en-US" altLang="ko-KR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, </a:t>
            </a:r>
            <a:r>
              <a:rPr lang="ko-KR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교수</a:t>
            </a:r>
            <a:r>
              <a:rPr lang="en-US" altLang="ko-KR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, </a:t>
            </a:r>
            <a:r>
              <a:rPr lang="ko-KR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교재</a:t>
            </a:r>
            <a:r>
              <a:rPr lang="en-US" altLang="ko-KR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</a:p>
          <a:p>
            <a:pPr algn="ctr"/>
            <a:r>
              <a:rPr lang="en-US" altLang="ko-KR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MVD </a:t>
            </a:r>
            <a:r>
              <a:rPr lang="ko-KR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과목          교수</a:t>
            </a:r>
            <a:r>
              <a:rPr lang="en-US" altLang="ko-KR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|</a:t>
            </a:r>
            <a:r>
              <a:rPr lang="ko-KR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교재</a:t>
            </a:r>
          </a:p>
        </p:txBody>
      </p:sp>
      <p:grpSp>
        <p:nvGrpSpPr>
          <p:cNvPr id="117" name="Group 38"/>
          <p:cNvGrpSpPr>
            <a:grpSpLocks/>
          </p:cNvGrpSpPr>
          <p:nvPr/>
        </p:nvGrpSpPr>
        <p:grpSpPr bwMode="auto">
          <a:xfrm>
            <a:off x="914400" y="4437063"/>
            <a:ext cx="2362200" cy="1676400"/>
            <a:chOff x="240" y="2064"/>
            <a:chExt cx="1488" cy="1056"/>
          </a:xfrm>
        </p:grpSpPr>
        <p:sp>
          <p:nvSpPr>
            <p:cNvPr id="118" name="Rectangle 39"/>
            <p:cNvSpPr>
              <a:spLocks noChangeArrowheads="1"/>
            </p:cNvSpPr>
            <p:nvPr/>
          </p:nvSpPr>
          <p:spPr bwMode="auto">
            <a:xfrm>
              <a:off x="240" y="2352"/>
              <a:ext cx="960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과목</a:t>
              </a: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(C)</a:t>
              </a:r>
            </a:p>
          </p:txBody>
        </p:sp>
        <p:sp>
          <p:nvSpPr>
            <p:cNvPr id="119" name="Rectangle 40"/>
            <p:cNvSpPr>
              <a:spLocks noChangeArrowheads="1"/>
            </p:cNvSpPr>
            <p:nvPr/>
          </p:nvSpPr>
          <p:spPr bwMode="auto">
            <a:xfrm>
              <a:off x="240" y="2544"/>
              <a:ext cx="960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화일처리</a:t>
              </a:r>
            </a:p>
          </p:txBody>
        </p:sp>
        <p:sp>
          <p:nvSpPr>
            <p:cNvPr id="120" name="Rectangle 41"/>
            <p:cNvSpPr>
              <a:spLocks noChangeArrowheads="1"/>
            </p:cNvSpPr>
            <p:nvPr/>
          </p:nvSpPr>
          <p:spPr bwMode="auto">
            <a:xfrm>
              <a:off x="240" y="2736"/>
              <a:ext cx="960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화일처리</a:t>
              </a:r>
            </a:p>
          </p:txBody>
        </p:sp>
        <p:sp>
          <p:nvSpPr>
            <p:cNvPr id="121" name="Rectangle 42"/>
            <p:cNvSpPr>
              <a:spLocks noChangeArrowheads="1"/>
            </p:cNvSpPr>
            <p:nvPr/>
          </p:nvSpPr>
          <p:spPr bwMode="auto">
            <a:xfrm>
              <a:off x="240" y="2928"/>
              <a:ext cx="960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데이타베이스</a:t>
              </a:r>
            </a:p>
          </p:txBody>
        </p:sp>
        <p:sp>
          <p:nvSpPr>
            <p:cNvPr id="122" name="Rectangle 43"/>
            <p:cNvSpPr>
              <a:spLocks noChangeArrowheads="1"/>
            </p:cNvSpPr>
            <p:nvPr/>
          </p:nvSpPr>
          <p:spPr bwMode="auto">
            <a:xfrm>
              <a:off x="1200" y="2352"/>
              <a:ext cx="528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교수</a:t>
              </a: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(P)</a:t>
              </a:r>
            </a:p>
          </p:txBody>
        </p:sp>
        <p:sp>
          <p:nvSpPr>
            <p:cNvPr id="123" name="Rectangle 44"/>
            <p:cNvSpPr>
              <a:spLocks noChangeArrowheads="1"/>
            </p:cNvSpPr>
            <p:nvPr/>
          </p:nvSpPr>
          <p:spPr bwMode="auto">
            <a:xfrm>
              <a:off x="1200" y="2544"/>
              <a:ext cx="528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P1</a:t>
              </a:r>
            </a:p>
          </p:txBody>
        </p:sp>
        <p:sp>
          <p:nvSpPr>
            <p:cNvPr id="124" name="Rectangle 45"/>
            <p:cNvSpPr>
              <a:spLocks noChangeArrowheads="1"/>
            </p:cNvSpPr>
            <p:nvPr/>
          </p:nvSpPr>
          <p:spPr bwMode="auto">
            <a:xfrm>
              <a:off x="1200" y="2736"/>
              <a:ext cx="528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P2</a:t>
              </a:r>
            </a:p>
          </p:txBody>
        </p:sp>
        <p:sp>
          <p:nvSpPr>
            <p:cNvPr id="125" name="Rectangle 46"/>
            <p:cNvSpPr>
              <a:spLocks noChangeArrowheads="1"/>
            </p:cNvSpPr>
            <p:nvPr/>
          </p:nvSpPr>
          <p:spPr bwMode="auto">
            <a:xfrm>
              <a:off x="1200" y="2928"/>
              <a:ext cx="528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P3</a:t>
              </a:r>
            </a:p>
          </p:txBody>
        </p:sp>
        <p:sp>
          <p:nvSpPr>
            <p:cNvPr id="126" name="Line 47"/>
            <p:cNvSpPr>
              <a:spLocks noChangeShapeType="1"/>
            </p:cNvSpPr>
            <p:nvPr/>
          </p:nvSpPr>
          <p:spPr bwMode="auto">
            <a:xfrm>
              <a:off x="240" y="2544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27" name="Line 48"/>
            <p:cNvSpPr>
              <a:spLocks noChangeShapeType="1"/>
            </p:cNvSpPr>
            <p:nvPr/>
          </p:nvSpPr>
          <p:spPr bwMode="auto">
            <a:xfrm>
              <a:off x="1200" y="2544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28" name="Line 49"/>
            <p:cNvSpPr>
              <a:spLocks noChangeShapeType="1"/>
            </p:cNvSpPr>
            <p:nvPr/>
          </p:nvSpPr>
          <p:spPr bwMode="auto">
            <a:xfrm>
              <a:off x="1728" y="2544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29" name="Line 50"/>
            <p:cNvSpPr>
              <a:spLocks noChangeShapeType="1"/>
            </p:cNvSpPr>
            <p:nvPr/>
          </p:nvSpPr>
          <p:spPr bwMode="auto">
            <a:xfrm>
              <a:off x="240" y="2544"/>
              <a:ext cx="14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30" name="Line 51"/>
            <p:cNvSpPr>
              <a:spLocks noChangeShapeType="1"/>
            </p:cNvSpPr>
            <p:nvPr/>
          </p:nvSpPr>
          <p:spPr bwMode="auto">
            <a:xfrm>
              <a:off x="240" y="3120"/>
              <a:ext cx="14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31" name="Text Box 52"/>
            <p:cNvSpPr txBox="1">
              <a:spLocks noChangeArrowheads="1"/>
            </p:cNvSpPr>
            <p:nvPr/>
          </p:nvSpPr>
          <p:spPr bwMode="auto">
            <a:xfrm>
              <a:off x="280" y="2064"/>
              <a:ext cx="8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교과목 교수</a:t>
              </a:r>
            </a:p>
          </p:txBody>
        </p:sp>
      </p:grpSp>
      <p:grpSp>
        <p:nvGrpSpPr>
          <p:cNvPr id="132" name="Group 53"/>
          <p:cNvGrpSpPr>
            <a:grpSpLocks/>
          </p:cNvGrpSpPr>
          <p:nvPr/>
        </p:nvGrpSpPr>
        <p:grpSpPr bwMode="auto">
          <a:xfrm>
            <a:off x="5105400" y="3933825"/>
            <a:ext cx="3390900" cy="2271713"/>
            <a:chOff x="3216" y="2409"/>
            <a:chExt cx="2136" cy="1431"/>
          </a:xfrm>
        </p:grpSpPr>
        <p:sp>
          <p:nvSpPr>
            <p:cNvPr id="133" name="Rectangle 54"/>
            <p:cNvSpPr>
              <a:spLocks noChangeArrowheads="1"/>
            </p:cNvSpPr>
            <p:nvPr/>
          </p:nvSpPr>
          <p:spPr bwMode="auto">
            <a:xfrm>
              <a:off x="3216" y="2688"/>
              <a:ext cx="960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과목</a:t>
              </a: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(C)</a:t>
              </a:r>
            </a:p>
          </p:txBody>
        </p:sp>
        <p:sp>
          <p:nvSpPr>
            <p:cNvPr id="134" name="Rectangle 55"/>
            <p:cNvSpPr>
              <a:spLocks noChangeArrowheads="1"/>
            </p:cNvSpPr>
            <p:nvPr/>
          </p:nvSpPr>
          <p:spPr bwMode="auto">
            <a:xfrm>
              <a:off x="4176" y="2688"/>
              <a:ext cx="576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교재</a:t>
              </a: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(T)</a:t>
              </a:r>
            </a:p>
          </p:txBody>
        </p:sp>
        <p:sp>
          <p:nvSpPr>
            <p:cNvPr id="135" name="Rectangle 56"/>
            <p:cNvSpPr>
              <a:spLocks noChangeArrowheads="1"/>
            </p:cNvSpPr>
            <p:nvPr/>
          </p:nvSpPr>
          <p:spPr bwMode="auto">
            <a:xfrm>
              <a:off x="3216" y="2880"/>
              <a:ext cx="960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화일처리</a:t>
              </a:r>
            </a:p>
          </p:txBody>
        </p:sp>
        <p:sp>
          <p:nvSpPr>
            <p:cNvPr id="136" name="Rectangle 57"/>
            <p:cNvSpPr>
              <a:spLocks noChangeArrowheads="1"/>
            </p:cNvSpPr>
            <p:nvPr/>
          </p:nvSpPr>
          <p:spPr bwMode="auto">
            <a:xfrm>
              <a:off x="4176" y="2880"/>
              <a:ext cx="576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T1</a:t>
              </a:r>
            </a:p>
          </p:txBody>
        </p:sp>
        <p:sp>
          <p:nvSpPr>
            <p:cNvPr id="137" name="Rectangle 58"/>
            <p:cNvSpPr>
              <a:spLocks noChangeArrowheads="1"/>
            </p:cNvSpPr>
            <p:nvPr/>
          </p:nvSpPr>
          <p:spPr bwMode="auto">
            <a:xfrm>
              <a:off x="3216" y="3072"/>
              <a:ext cx="960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화일처리</a:t>
              </a:r>
            </a:p>
          </p:txBody>
        </p:sp>
        <p:sp>
          <p:nvSpPr>
            <p:cNvPr id="138" name="Rectangle 59"/>
            <p:cNvSpPr>
              <a:spLocks noChangeArrowheads="1"/>
            </p:cNvSpPr>
            <p:nvPr/>
          </p:nvSpPr>
          <p:spPr bwMode="auto">
            <a:xfrm>
              <a:off x="4176" y="3072"/>
              <a:ext cx="576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T2</a:t>
              </a:r>
            </a:p>
          </p:txBody>
        </p:sp>
        <p:sp>
          <p:nvSpPr>
            <p:cNvPr id="139" name="Rectangle 60"/>
            <p:cNvSpPr>
              <a:spLocks noChangeArrowheads="1"/>
            </p:cNvSpPr>
            <p:nvPr/>
          </p:nvSpPr>
          <p:spPr bwMode="auto">
            <a:xfrm>
              <a:off x="3216" y="3264"/>
              <a:ext cx="960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데이타베이스</a:t>
              </a:r>
            </a:p>
          </p:txBody>
        </p:sp>
        <p:sp>
          <p:nvSpPr>
            <p:cNvPr id="140" name="Rectangle 61"/>
            <p:cNvSpPr>
              <a:spLocks noChangeArrowheads="1"/>
            </p:cNvSpPr>
            <p:nvPr/>
          </p:nvSpPr>
          <p:spPr bwMode="auto">
            <a:xfrm>
              <a:off x="4176" y="3264"/>
              <a:ext cx="576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T3</a:t>
              </a:r>
            </a:p>
          </p:txBody>
        </p:sp>
        <p:sp>
          <p:nvSpPr>
            <p:cNvPr id="141" name="Rectangle 62"/>
            <p:cNvSpPr>
              <a:spLocks noChangeArrowheads="1"/>
            </p:cNvSpPr>
            <p:nvPr/>
          </p:nvSpPr>
          <p:spPr bwMode="auto">
            <a:xfrm>
              <a:off x="3216" y="3456"/>
              <a:ext cx="960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데이타베이스</a:t>
              </a:r>
            </a:p>
          </p:txBody>
        </p:sp>
        <p:sp>
          <p:nvSpPr>
            <p:cNvPr id="142" name="Rectangle 63"/>
            <p:cNvSpPr>
              <a:spLocks noChangeArrowheads="1"/>
            </p:cNvSpPr>
            <p:nvPr/>
          </p:nvSpPr>
          <p:spPr bwMode="auto">
            <a:xfrm>
              <a:off x="4176" y="3456"/>
              <a:ext cx="576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T4</a:t>
              </a:r>
            </a:p>
          </p:txBody>
        </p:sp>
        <p:sp>
          <p:nvSpPr>
            <p:cNvPr id="143" name="Rectangle 64"/>
            <p:cNvSpPr>
              <a:spLocks noChangeArrowheads="1"/>
            </p:cNvSpPr>
            <p:nvPr/>
          </p:nvSpPr>
          <p:spPr bwMode="auto">
            <a:xfrm>
              <a:off x="3216" y="3648"/>
              <a:ext cx="960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데이타베이스</a:t>
              </a:r>
            </a:p>
          </p:txBody>
        </p:sp>
        <p:sp>
          <p:nvSpPr>
            <p:cNvPr id="144" name="Rectangle 65"/>
            <p:cNvSpPr>
              <a:spLocks noChangeArrowheads="1"/>
            </p:cNvSpPr>
            <p:nvPr/>
          </p:nvSpPr>
          <p:spPr bwMode="auto">
            <a:xfrm>
              <a:off x="4176" y="3648"/>
              <a:ext cx="576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T5</a:t>
              </a:r>
            </a:p>
          </p:txBody>
        </p:sp>
        <p:sp>
          <p:nvSpPr>
            <p:cNvPr id="145" name="Text Box 66"/>
            <p:cNvSpPr txBox="1">
              <a:spLocks noChangeArrowheads="1"/>
            </p:cNvSpPr>
            <p:nvPr/>
          </p:nvSpPr>
          <p:spPr bwMode="auto">
            <a:xfrm>
              <a:off x="3271" y="2409"/>
              <a:ext cx="8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교과목교재</a:t>
              </a:r>
            </a:p>
          </p:txBody>
        </p:sp>
        <p:sp>
          <p:nvSpPr>
            <p:cNvPr id="146" name="Line 67"/>
            <p:cNvSpPr>
              <a:spLocks noChangeShapeType="1"/>
            </p:cNvSpPr>
            <p:nvPr/>
          </p:nvSpPr>
          <p:spPr bwMode="auto">
            <a:xfrm>
              <a:off x="3216" y="2880"/>
              <a:ext cx="0" cy="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47" name="Line 68"/>
            <p:cNvSpPr>
              <a:spLocks noChangeShapeType="1"/>
            </p:cNvSpPr>
            <p:nvPr/>
          </p:nvSpPr>
          <p:spPr bwMode="auto">
            <a:xfrm>
              <a:off x="4176" y="2880"/>
              <a:ext cx="0" cy="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48" name="Line 69"/>
            <p:cNvSpPr>
              <a:spLocks noChangeShapeType="1"/>
            </p:cNvSpPr>
            <p:nvPr/>
          </p:nvSpPr>
          <p:spPr bwMode="auto">
            <a:xfrm>
              <a:off x="4752" y="2880"/>
              <a:ext cx="0" cy="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49" name="Line 70"/>
            <p:cNvSpPr>
              <a:spLocks noChangeShapeType="1"/>
            </p:cNvSpPr>
            <p:nvPr/>
          </p:nvSpPr>
          <p:spPr bwMode="auto">
            <a:xfrm>
              <a:off x="3216" y="3840"/>
              <a:ext cx="15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50" name="Line 71"/>
            <p:cNvSpPr>
              <a:spLocks noChangeShapeType="1"/>
            </p:cNvSpPr>
            <p:nvPr/>
          </p:nvSpPr>
          <p:spPr bwMode="auto">
            <a:xfrm>
              <a:off x="3216" y="2880"/>
              <a:ext cx="15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51" name="Text Box 72"/>
            <p:cNvSpPr txBox="1">
              <a:spLocks noChangeArrowheads="1"/>
            </p:cNvSpPr>
            <p:nvPr/>
          </p:nvSpPr>
          <p:spPr bwMode="auto">
            <a:xfrm>
              <a:off x="4980" y="2688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4NF</a:t>
              </a:r>
            </a:p>
          </p:txBody>
        </p:sp>
        <p:sp>
          <p:nvSpPr>
            <p:cNvPr id="152" name="AutoShape 73"/>
            <p:cNvSpPr>
              <a:spLocks noChangeArrowheads="1"/>
            </p:cNvSpPr>
            <p:nvPr/>
          </p:nvSpPr>
          <p:spPr bwMode="auto">
            <a:xfrm>
              <a:off x="4800" y="2736"/>
              <a:ext cx="144" cy="144"/>
            </a:xfrm>
            <a:prstGeom prst="leftArrow">
              <a:avLst>
                <a:gd name="adj1" fmla="val 50000"/>
                <a:gd name="adj2" fmla="val 25000"/>
              </a:avLst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153" name="Rectangle 74"/>
          <p:cNvSpPr txBox="1">
            <a:spLocks noChangeArrowheads="1"/>
          </p:cNvSpPr>
          <p:nvPr/>
        </p:nvSpPr>
        <p:spPr bwMode="auto">
          <a:xfrm>
            <a:off x="539750" y="1027113"/>
            <a:ext cx="868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예</a:t>
            </a:r>
          </a:p>
        </p:txBody>
      </p:sp>
      <p:sp>
        <p:nvSpPr>
          <p:cNvPr id="154" name="AutoShape 75"/>
          <p:cNvSpPr>
            <a:spLocks noChangeArrowheads="1"/>
          </p:cNvSpPr>
          <p:nvPr/>
        </p:nvSpPr>
        <p:spPr bwMode="auto">
          <a:xfrm>
            <a:off x="3810000" y="4114800"/>
            <a:ext cx="381000" cy="762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55" name="Group 76"/>
          <p:cNvGrpSpPr>
            <a:grpSpLocks/>
          </p:cNvGrpSpPr>
          <p:nvPr/>
        </p:nvGrpSpPr>
        <p:grpSpPr bwMode="auto">
          <a:xfrm>
            <a:off x="6324600" y="3352800"/>
            <a:ext cx="414338" cy="1588"/>
            <a:chOff x="2352" y="4080"/>
            <a:chExt cx="261" cy="1"/>
          </a:xfrm>
        </p:grpSpPr>
        <p:sp>
          <p:nvSpPr>
            <p:cNvPr id="156" name="Line 77"/>
            <p:cNvSpPr>
              <a:spLocks noChangeShapeType="1"/>
            </p:cNvSpPr>
            <p:nvPr/>
          </p:nvSpPr>
          <p:spPr bwMode="auto">
            <a:xfrm>
              <a:off x="2352" y="4080"/>
              <a:ext cx="20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grpSp>
          <p:nvGrpSpPr>
            <p:cNvPr id="157" name="Group 78"/>
            <p:cNvGrpSpPr>
              <a:grpSpLocks/>
            </p:cNvGrpSpPr>
            <p:nvPr/>
          </p:nvGrpSpPr>
          <p:grpSpPr bwMode="auto">
            <a:xfrm>
              <a:off x="2565" y="4080"/>
              <a:ext cx="48" cy="1"/>
              <a:chOff x="2544" y="4176"/>
              <a:chExt cx="48" cy="1"/>
            </a:xfrm>
          </p:grpSpPr>
          <p:sp>
            <p:nvSpPr>
              <p:cNvPr id="158" name="Line 79"/>
              <p:cNvSpPr>
                <a:spLocks noChangeShapeType="1"/>
              </p:cNvSpPr>
              <p:nvPr/>
            </p:nvSpPr>
            <p:spPr bwMode="auto">
              <a:xfrm>
                <a:off x="2544" y="4176"/>
                <a:ext cx="4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59" name="Line 80"/>
              <p:cNvSpPr>
                <a:spLocks noChangeShapeType="1"/>
              </p:cNvSpPr>
              <p:nvPr/>
            </p:nvSpPr>
            <p:spPr bwMode="auto">
              <a:xfrm>
                <a:off x="2544" y="4176"/>
                <a:ext cx="21" cy="0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08156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985B3-AF4F-4425-95D9-DC6E1C700F92}" type="slidenum">
              <a:rPr lang="en-US" altLang="ko-KR" smtClean="0"/>
              <a:pPr>
                <a:defRPr/>
              </a:pPr>
              <a:t>66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4 </a:t>
            </a:r>
            <a:r>
              <a:rPr lang="ko-KR" altLang="en-US" dirty="0" err="1"/>
              <a:t>정규형</a:t>
            </a:r>
            <a:r>
              <a:rPr lang="ko-KR" altLang="en-US" dirty="0"/>
              <a:t>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685800" y="1412875"/>
            <a:ext cx="7772400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Note: </a:t>
            </a:r>
            <a:r>
              <a:rPr kumimoji="1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키에 속하지만 자체로 키가 아닌 </a:t>
            </a:r>
            <a:r>
              <a:rPr kumimoji="1" lang="ko-KR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애트리뷰트끼리</a:t>
            </a:r>
            <a:r>
              <a:rPr kumimoji="1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  <a:r>
              <a:rPr kumimoji="1" lang="ko-KR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자연죠인한</a:t>
            </a:r>
            <a:r>
              <a:rPr kumimoji="1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결과는 제 </a:t>
            </a:r>
            <a:r>
              <a:rPr kumimoji="1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4</a:t>
            </a:r>
            <a:r>
              <a:rPr kumimoji="1" lang="ko-KR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정규형이</a:t>
            </a:r>
            <a:r>
              <a:rPr kumimoji="1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될 것이다</a:t>
            </a:r>
            <a:r>
              <a:rPr kumimoji="1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또는</a:t>
            </a: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2268538" y="3068638"/>
            <a:ext cx="863600" cy="43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과목</a:t>
            </a:r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5221288" y="2708275"/>
            <a:ext cx="863600" cy="43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교수</a:t>
            </a: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5219700" y="3502025"/>
            <a:ext cx="863600" cy="43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교재</a:t>
            </a:r>
          </a:p>
        </p:txBody>
      </p:sp>
      <p:sp>
        <p:nvSpPr>
          <p:cNvPr id="32" name="AutoShape 8"/>
          <p:cNvSpPr>
            <a:spLocks noChangeArrowheads="1"/>
          </p:cNvSpPr>
          <p:nvPr/>
        </p:nvSpPr>
        <p:spPr bwMode="auto">
          <a:xfrm>
            <a:off x="3563938" y="2636838"/>
            <a:ext cx="1081087" cy="576262"/>
          </a:xfrm>
          <a:prstGeom prst="diamond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3563938" y="2779713"/>
            <a:ext cx="1073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40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교과목교수</a:t>
            </a:r>
          </a:p>
        </p:txBody>
      </p:sp>
      <p:sp>
        <p:nvSpPr>
          <p:cNvPr id="34" name="AutoShape 10"/>
          <p:cNvSpPr>
            <a:spLocks noChangeArrowheads="1"/>
          </p:cNvSpPr>
          <p:nvPr/>
        </p:nvSpPr>
        <p:spPr bwMode="auto">
          <a:xfrm>
            <a:off x="3563938" y="3357563"/>
            <a:ext cx="1081087" cy="576262"/>
          </a:xfrm>
          <a:prstGeom prst="diamond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3563938" y="3500438"/>
            <a:ext cx="1073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40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교과목교재</a:t>
            </a: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 flipV="1">
            <a:off x="3132138" y="2924175"/>
            <a:ext cx="431800" cy="217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" name="Line 13"/>
          <p:cNvSpPr>
            <a:spLocks noChangeShapeType="1"/>
          </p:cNvSpPr>
          <p:nvPr/>
        </p:nvSpPr>
        <p:spPr bwMode="auto">
          <a:xfrm>
            <a:off x="3132138" y="3429000"/>
            <a:ext cx="43180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8" name="Line 14"/>
          <p:cNvSpPr>
            <a:spLocks noChangeShapeType="1"/>
          </p:cNvSpPr>
          <p:nvPr/>
        </p:nvSpPr>
        <p:spPr bwMode="auto">
          <a:xfrm>
            <a:off x="4643438" y="2924175"/>
            <a:ext cx="5762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9" name="Line 15"/>
          <p:cNvSpPr>
            <a:spLocks noChangeShapeType="1"/>
          </p:cNvSpPr>
          <p:nvPr/>
        </p:nvSpPr>
        <p:spPr bwMode="auto">
          <a:xfrm>
            <a:off x="4643438" y="3644900"/>
            <a:ext cx="5762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" name="Line 16"/>
          <p:cNvSpPr>
            <a:spLocks noChangeShapeType="1"/>
          </p:cNvSpPr>
          <p:nvPr/>
        </p:nvSpPr>
        <p:spPr bwMode="auto">
          <a:xfrm>
            <a:off x="4140200" y="4076700"/>
            <a:ext cx="0" cy="5032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240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4211638" y="4149725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잘못 합친 경우</a:t>
            </a:r>
          </a:p>
        </p:txBody>
      </p:sp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2268538" y="5156200"/>
            <a:ext cx="863600" cy="43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과목</a:t>
            </a:r>
          </a:p>
        </p:txBody>
      </p:sp>
      <p:sp>
        <p:nvSpPr>
          <p:cNvPr id="43" name="Rectangle 19"/>
          <p:cNvSpPr>
            <a:spLocks noChangeArrowheads="1"/>
          </p:cNvSpPr>
          <p:nvPr/>
        </p:nvSpPr>
        <p:spPr bwMode="auto">
          <a:xfrm>
            <a:off x="5221288" y="4795838"/>
            <a:ext cx="863600" cy="43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교수</a:t>
            </a:r>
          </a:p>
        </p:txBody>
      </p:sp>
      <p:sp>
        <p:nvSpPr>
          <p:cNvPr id="44" name="Rectangle 20"/>
          <p:cNvSpPr>
            <a:spLocks noChangeArrowheads="1"/>
          </p:cNvSpPr>
          <p:nvPr/>
        </p:nvSpPr>
        <p:spPr bwMode="auto">
          <a:xfrm>
            <a:off x="5219700" y="5589588"/>
            <a:ext cx="863600" cy="43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교재</a:t>
            </a:r>
          </a:p>
        </p:txBody>
      </p:sp>
      <p:sp>
        <p:nvSpPr>
          <p:cNvPr id="45" name="AutoShape 21"/>
          <p:cNvSpPr>
            <a:spLocks noChangeArrowheads="1"/>
          </p:cNvSpPr>
          <p:nvPr/>
        </p:nvSpPr>
        <p:spPr bwMode="auto">
          <a:xfrm>
            <a:off x="3563938" y="5084763"/>
            <a:ext cx="1081087" cy="576262"/>
          </a:xfrm>
          <a:prstGeom prst="diamond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6" name="Text Box 22"/>
          <p:cNvSpPr txBox="1">
            <a:spLocks noChangeArrowheads="1"/>
          </p:cNvSpPr>
          <p:nvPr/>
        </p:nvSpPr>
        <p:spPr bwMode="auto">
          <a:xfrm>
            <a:off x="3563938" y="5227638"/>
            <a:ext cx="1073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40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개설교과목</a:t>
            </a:r>
          </a:p>
        </p:txBody>
      </p:sp>
      <p:sp>
        <p:nvSpPr>
          <p:cNvPr id="47" name="Line 27"/>
          <p:cNvSpPr>
            <a:spLocks noChangeShapeType="1"/>
          </p:cNvSpPr>
          <p:nvPr/>
        </p:nvSpPr>
        <p:spPr bwMode="auto">
          <a:xfrm flipV="1">
            <a:off x="4427538" y="5011738"/>
            <a:ext cx="792162" cy="2174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8" name="Line 28"/>
          <p:cNvSpPr>
            <a:spLocks noChangeShapeType="1"/>
          </p:cNvSpPr>
          <p:nvPr/>
        </p:nvSpPr>
        <p:spPr bwMode="auto">
          <a:xfrm>
            <a:off x="4500563" y="5445125"/>
            <a:ext cx="719137" cy="287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9" name="Line 29"/>
          <p:cNvSpPr>
            <a:spLocks noChangeShapeType="1"/>
          </p:cNvSpPr>
          <p:nvPr/>
        </p:nvSpPr>
        <p:spPr bwMode="auto">
          <a:xfrm>
            <a:off x="3132138" y="5373688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20453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5 </a:t>
            </a:r>
            <a:r>
              <a:rPr lang="ko-KR" altLang="en-US" dirty="0" err="1"/>
              <a:t>정규형</a:t>
            </a:r>
            <a:r>
              <a:rPr lang="ko-KR" altLang="en-US" dirty="0"/>
              <a:t>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 </a:t>
            </a:r>
            <a:r>
              <a:rPr lang="en-US" altLang="ko-KR" dirty="0"/>
              <a:t>:  </a:t>
            </a:r>
            <a:r>
              <a:rPr lang="ko-KR" altLang="en-US" dirty="0" err="1"/>
              <a:t>릴레이션</a:t>
            </a:r>
            <a:r>
              <a:rPr lang="ko-KR" altLang="en-US" dirty="0"/>
              <a:t> </a:t>
            </a:r>
            <a:r>
              <a:rPr lang="en-US" altLang="ko-KR" dirty="0"/>
              <a:t>SPC(4NF)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SPC</a:t>
            </a:r>
            <a:r>
              <a:rPr lang="ko-KR" altLang="en-US" dirty="0"/>
              <a:t>를 </a:t>
            </a:r>
            <a:r>
              <a:rPr lang="ko-KR" altLang="en-US" dirty="0" err="1"/>
              <a:t>프로젝션하여</a:t>
            </a:r>
            <a:r>
              <a:rPr lang="ko-KR" altLang="en-US" dirty="0"/>
              <a:t> 세 개의 </a:t>
            </a:r>
            <a:r>
              <a:rPr lang="en-US" altLang="ko-KR" dirty="0"/>
              <a:t>SP,PC,CS</a:t>
            </a:r>
            <a:r>
              <a:rPr lang="ko-KR" altLang="en-US" dirty="0"/>
              <a:t>를 생성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세 개의 </a:t>
            </a:r>
            <a:r>
              <a:rPr lang="ko-KR" altLang="en-US" dirty="0" err="1"/>
              <a:t>릴레이션</a:t>
            </a:r>
            <a:r>
              <a:rPr lang="ko-KR" altLang="en-US" dirty="0"/>
              <a:t> </a:t>
            </a:r>
            <a:r>
              <a:rPr lang="en-US" altLang="ko-KR" dirty="0"/>
              <a:t>SP,PC,CS</a:t>
            </a:r>
            <a:r>
              <a:rPr lang="ko-KR" altLang="en-US" dirty="0"/>
              <a:t>를 조인해서는 </a:t>
            </a:r>
            <a:r>
              <a:rPr lang="en-US" altLang="ko-KR" dirty="0"/>
              <a:t>SPC</a:t>
            </a:r>
            <a:r>
              <a:rPr lang="ko-KR" altLang="en-US" dirty="0"/>
              <a:t>의 재생성이 가능하나 그 어느 두 개의 조인만으로는 재생성 불가능</a:t>
            </a:r>
          </a:p>
          <a:p>
            <a:pPr lvl="1">
              <a:lnSpc>
                <a:spcPct val="130000"/>
              </a:lnSpc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67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95406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985B3-AF4F-4425-95D9-DC6E1C700F92}" type="slidenum">
              <a:rPr lang="en-US" altLang="ko-KR" smtClean="0"/>
              <a:pPr>
                <a:defRPr/>
              </a:pPr>
              <a:t>68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5 </a:t>
            </a:r>
            <a:r>
              <a:rPr lang="ko-KR" altLang="en-US" dirty="0" err="1"/>
              <a:t>정규형</a:t>
            </a:r>
            <a:r>
              <a:rPr lang="ko-KR" altLang="en-US" dirty="0"/>
              <a:t>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grpSp>
        <p:nvGrpSpPr>
          <p:cNvPr id="57" name="Group 5"/>
          <p:cNvGrpSpPr>
            <a:grpSpLocks/>
          </p:cNvGrpSpPr>
          <p:nvPr/>
        </p:nvGrpSpPr>
        <p:grpSpPr bwMode="auto">
          <a:xfrm>
            <a:off x="673695" y="1052736"/>
            <a:ext cx="6778625" cy="5221163"/>
            <a:chOff x="192" y="253"/>
            <a:chExt cx="4368" cy="3971"/>
          </a:xfrm>
        </p:grpSpPr>
        <p:sp>
          <p:nvSpPr>
            <p:cNvPr id="58" name="Rectangle 6"/>
            <p:cNvSpPr>
              <a:spLocks noChangeArrowheads="1"/>
            </p:cNvSpPr>
            <p:nvPr/>
          </p:nvSpPr>
          <p:spPr bwMode="auto">
            <a:xfrm>
              <a:off x="2712" y="471"/>
              <a:ext cx="215" cy="58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S1</a:t>
              </a:r>
            </a:p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S1</a:t>
              </a:r>
            </a:p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S2</a:t>
              </a:r>
            </a:p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S1</a:t>
              </a:r>
            </a:p>
          </p:txBody>
        </p:sp>
        <p:sp>
          <p:nvSpPr>
            <p:cNvPr id="59" name="Rectangle 7"/>
            <p:cNvSpPr>
              <a:spLocks noChangeArrowheads="1"/>
            </p:cNvSpPr>
            <p:nvPr/>
          </p:nvSpPr>
          <p:spPr bwMode="auto">
            <a:xfrm>
              <a:off x="2712" y="253"/>
              <a:ext cx="215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S#</a:t>
              </a:r>
            </a:p>
          </p:txBody>
        </p:sp>
        <p:sp>
          <p:nvSpPr>
            <p:cNvPr id="60" name="Rectangle 8"/>
            <p:cNvSpPr>
              <a:spLocks noChangeArrowheads="1"/>
            </p:cNvSpPr>
            <p:nvPr/>
          </p:nvSpPr>
          <p:spPr bwMode="auto">
            <a:xfrm>
              <a:off x="2932" y="471"/>
              <a:ext cx="215" cy="58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P1</a:t>
              </a:r>
            </a:p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P2</a:t>
              </a:r>
            </a:p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P1</a:t>
              </a:r>
            </a:p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P1</a:t>
              </a:r>
            </a:p>
          </p:txBody>
        </p:sp>
        <p:sp>
          <p:nvSpPr>
            <p:cNvPr id="61" name="Rectangle 9"/>
            <p:cNvSpPr>
              <a:spLocks noChangeArrowheads="1"/>
            </p:cNvSpPr>
            <p:nvPr/>
          </p:nvSpPr>
          <p:spPr bwMode="auto">
            <a:xfrm>
              <a:off x="2932" y="253"/>
              <a:ext cx="215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P#</a:t>
              </a:r>
            </a:p>
          </p:txBody>
        </p:sp>
        <p:sp>
          <p:nvSpPr>
            <p:cNvPr id="62" name="Rectangle 10"/>
            <p:cNvSpPr>
              <a:spLocks noChangeArrowheads="1"/>
            </p:cNvSpPr>
            <p:nvPr/>
          </p:nvSpPr>
          <p:spPr bwMode="auto">
            <a:xfrm>
              <a:off x="3152" y="471"/>
              <a:ext cx="215" cy="58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C2</a:t>
              </a:r>
            </a:p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C1</a:t>
              </a:r>
            </a:p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C1</a:t>
              </a:r>
            </a:p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C1</a:t>
              </a:r>
            </a:p>
          </p:txBody>
        </p:sp>
        <p:sp>
          <p:nvSpPr>
            <p:cNvPr id="63" name="Rectangle 11"/>
            <p:cNvSpPr>
              <a:spLocks noChangeArrowheads="1"/>
            </p:cNvSpPr>
            <p:nvPr/>
          </p:nvSpPr>
          <p:spPr bwMode="auto">
            <a:xfrm>
              <a:off x="3152" y="253"/>
              <a:ext cx="215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C#</a:t>
              </a:r>
            </a:p>
          </p:txBody>
        </p:sp>
        <p:sp>
          <p:nvSpPr>
            <p:cNvPr id="64" name="Rectangle 12"/>
            <p:cNvSpPr>
              <a:spLocks noChangeArrowheads="1"/>
            </p:cNvSpPr>
            <p:nvPr/>
          </p:nvSpPr>
          <p:spPr bwMode="auto">
            <a:xfrm>
              <a:off x="1802" y="1718"/>
              <a:ext cx="214" cy="41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S1</a:t>
              </a:r>
            </a:p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S1</a:t>
              </a:r>
            </a:p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S2</a:t>
              </a:r>
            </a:p>
          </p:txBody>
        </p:sp>
        <p:sp>
          <p:nvSpPr>
            <p:cNvPr id="65" name="Rectangle 13"/>
            <p:cNvSpPr>
              <a:spLocks noChangeArrowheads="1"/>
            </p:cNvSpPr>
            <p:nvPr/>
          </p:nvSpPr>
          <p:spPr bwMode="auto">
            <a:xfrm>
              <a:off x="1802" y="1500"/>
              <a:ext cx="214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S#</a:t>
              </a:r>
            </a:p>
          </p:txBody>
        </p:sp>
        <p:sp>
          <p:nvSpPr>
            <p:cNvPr id="66" name="Rectangle 14"/>
            <p:cNvSpPr>
              <a:spLocks noChangeArrowheads="1"/>
            </p:cNvSpPr>
            <p:nvPr/>
          </p:nvSpPr>
          <p:spPr bwMode="auto">
            <a:xfrm>
              <a:off x="2022" y="1718"/>
              <a:ext cx="214" cy="41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P1</a:t>
              </a:r>
            </a:p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P2</a:t>
              </a:r>
            </a:p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P1</a:t>
              </a:r>
            </a:p>
          </p:txBody>
        </p:sp>
        <p:sp>
          <p:nvSpPr>
            <p:cNvPr id="67" name="Rectangle 15"/>
            <p:cNvSpPr>
              <a:spLocks noChangeArrowheads="1"/>
            </p:cNvSpPr>
            <p:nvPr/>
          </p:nvSpPr>
          <p:spPr bwMode="auto">
            <a:xfrm>
              <a:off x="2022" y="1500"/>
              <a:ext cx="214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P#</a:t>
              </a:r>
            </a:p>
          </p:txBody>
        </p:sp>
        <p:sp>
          <p:nvSpPr>
            <p:cNvPr id="68" name="Rectangle 16"/>
            <p:cNvSpPr>
              <a:spLocks noChangeArrowheads="1"/>
            </p:cNvSpPr>
            <p:nvPr/>
          </p:nvSpPr>
          <p:spPr bwMode="auto">
            <a:xfrm>
              <a:off x="2838" y="1718"/>
              <a:ext cx="215" cy="41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P1</a:t>
              </a:r>
            </a:p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P2</a:t>
              </a:r>
            </a:p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P1</a:t>
              </a:r>
            </a:p>
          </p:txBody>
        </p:sp>
        <p:sp>
          <p:nvSpPr>
            <p:cNvPr id="69" name="Rectangle 17"/>
            <p:cNvSpPr>
              <a:spLocks noChangeArrowheads="1"/>
            </p:cNvSpPr>
            <p:nvPr/>
          </p:nvSpPr>
          <p:spPr bwMode="auto">
            <a:xfrm>
              <a:off x="2838" y="1500"/>
              <a:ext cx="215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P#</a:t>
              </a:r>
            </a:p>
          </p:txBody>
        </p:sp>
        <p:sp>
          <p:nvSpPr>
            <p:cNvPr id="70" name="Rectangle 18"/>
            <p:cNvSpPr>
              <a:spLocks noChangeArrowheads="1"/>
            </p:cNvSpPr>
            <p:nvPr/>
          </p:nvSpPr>
          <p:spPr bwMode="auto">
            <a:xfrm>
              <a:off x="3058" y="1718"/>
              <a:ext cx="214" cy="41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C2</a:t>
              </a:r>
            </a:p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C1</a:t>
              </a:r>
            </a:p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C1</a:t>
              </a:r>
            </a:p>
          </p:txBody>
        </p:sp>
        <p:sp>
          <p:nvSpPr>
            <p:cNvPr id="71" name="Rectangle 19"/>
            <p:cNvSpPr>
              <a:spLocks noChangeArrowheads="1"/>
            </p:cNvSpPr>
            <p:nvPr/>
          </p:nvSpPr>
          <p:spPr bwMode="auto">
            <a:xfrm>
              <a:off x="3058" y="1500"/>
              <a:ext cx="214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C#</a:t>
              </a:r>
            </a:p>
          </p:txBody>
        </p:sp>
        <p:sp>
          <p:nvSpPr>
            <p:cNvPr id="72" name="Rectangle 20"/>
            <p:cNvSpPr>
              <a:spLocks noChangeArrowheads="1"/>
            </p:cNvSpPr>
            <p:nvPr/>
          </p:nvSpPr>
          <p:spPr bwMode="auto">
            <a:xfrm>
              <a:off x="3874" y="1718"/>
              <a:ext cx="215" cy="41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C2</a:t>
              </a:r>
            </a:p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C1</a:t>
              </a:r>
            </a:p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C1</a:t>
              </a:r>
            </a:p>
          </p:txBody>
        </p:sp>
        <p:sp>
          <p:nvSpPr>
            <p:cNvPr id="73" name="Rectangle 21"/>
            <p:cNvSpPr>
              <a:spLocks noChangeArrowheads="1"/>
            </p:cNvSpPr>
            <p:nvPr/>
          </p:nvSpPr>
          <p:spPr bwMode="auto">
            <a:xfrm>
              <a:off x="3874" y="1500"/>
              <a:ext cx="215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C#</a:t>
              </a:r>
            </a:p>
          </p:txBody>
        </p:sp>
        <p:sp>
          <p:nvSpPr>
            <p:cNvPr id="74" name="Rectangle 22"/>
            <p:cNvSpPr>
              <a:spLocks noChangeArrowheads="1"/>
            </p:cNvSpPr>
            <p:nvPr/>
          </p:nvSpPr>
          <p:spPr bwMode="auto">
            <a:xfrm>
              <a:off x="4094" y="1718"/>
              <a:ext cx="215" cy="41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S1</a:t>
              </a:r>
            </a:p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S1</a:t>
              </a:r>
            </a:p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S2</a:t>
              </a:r>
            </a:p>
          </p:txBody>
        </p:sp>
        <p:sp>
          <p:nvSpPr>
            <p:cNvPr id="75" name="Rectangle 23"/>
            <p:cNvSpPr>
              <a:spLocks noChangeArrowheads="1"/>
            </p:cNvSpPr>
            <p:nvPr/>
          </p:nvSpPr>
          <p:spPr bwMode="auto">
            <a:xfrm>
              <a:off x="4094" y="1500"/>
              <a:ext cx="215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S#</a:t>
              </a:r>
            </a:p>
          </p:txBody>
        </p:sp>
        <p:sp>
          <p:nvSpPr>
            <p:cNvPr id="76" name="Rectangle 24"/>
            <p:cNvSpPr>
              <a:spLocks noChangeArrowheads="1"/>
            </p:cNvSpPr>
            <p:nvPr/>
          </p:nvSpPr>
          <p:spPr bwMode="auto">
            <a:xfrm>
              <a:off x="2210" y="3061"/>
              <a:ext cx="215" cy="45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S1</a:t>
              </a:r>
            </a:p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S1</a:t>
              </a:r>
            </a:p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S1</a:t>
              </a:r>
            </a:p>
          </p:txBody>
        </p:sp>
        <p:sp>
          <p:nvSpPr>
            <p:cNvPr id="77" name="Rectangle 25"/>
            <p:cNvSpPr>
              <a:spLocks noChangeArrowheads="1"/>
            </p:cNvSpPr>
            <p:nvPr/>
          </p:nvSpPr>
          <p:spPr bwMode="auto">
            <a:xfrm>
              <a:off x="2210" y="2843"/>
              <a:ext cx="215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S#</a:t>
              </a:r>
            </a:p>
          </p:txBody>
        </p:sp>
        <p:sp>
          <p:nvSpPr>
            <p:cNvPr id="78" name="Rectangle 26"/>
            <p:cNvSpPr>
              <a:spLocks noChangeArrowheads="1"/>
            </p:cNvSpPr>
            <p:nvPr/>
          </p:nvSpPr>
          <p:spPr bwMode="auto">
            <a:xfrm>
              <a:off x="2430" y="3061"/>
              <a:ext cx="214" cy="45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P1</a:t>
              </a:r>
            </a:p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P1</a:t>
              </a:r>
            </a:p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P2</a:t>
              </a:r>
            </a:p>
          </p:txBody>
        </p:sp>
        <p:sp>
          <p:nvSpPr>
            <p:cNvPr id="79" name="Rectangle 27"/>
            <p:cNvSpPr>
              <a:spLocks noChangeArrowheads="1"/>
            </p:cNvSpPr>
            <p:nvPr/>
          </p:nvSpPr>
          <p:spPr bwMode="auto">
            <a:xfrm>
              <a:off x="2430" y="2843"/>
              <a:ext cx="214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P#</a:t>
              </a:r>
            </a:p>
          </p:txBody>
        </p:sp>
        <p:sp>
          <p:nvSpPr>
            <p:cNvPr id="80" name="Rectangle 28"/>
            <p:cNvSpPr>
              <a:spLocks noChangeArrowheads="1"/>
            </p:cNvSpPr>
            <p:nvPr/>
          </p:nvSpPr>
          <p:spPr bwMode="auto">
            <a:xfrm>
              <a:off x="2650" y="3061"/>
              <a:ext cx="214" cy="45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C2</a:t>
              </a:r>
            </a:p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C1</a:t>
              </a:r>
            </a:p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C1</a:t>
              </a:r>
            </a:p>
          </p:txBody>
        </p:sp>
        <p:sp>
          <p:nvSpPr>
            <p:cNvPr id="81" name="Rectangle 29"/>
            <p:cNvSpPr>
              <a:spLocks noChangeArrowheads="1"/>
            </p:cNvSpPr>
            <p:nvPr/>
          </p:nvSpPr>
          <p:spPr bwMode="auto">
            <a:xfrm>
              <a:off x="2650" y="2843"/>
              <a:ext cx="214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C#</a:t>
              </a:r>
            </a:p>
          </p:txBody>
        </p:sp>
        <p:sp>
          <p:nvSpPr>
            <p:cNvPr id="82" name="Line 30"/>
            <p:cNvSpPr>
              <a:spLocks noChangeShapeType="1"/>
            </p:cNvSpPr>
            <p:nvPr/>
          </p:nvSpPr>
          <p:spPr bwMode="auto">
            <a:xfrm flipH="1">
              <a:off x="2019" y="1061"/>
              <a:ext cx="785" cy="4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3" name="Line 31"/>
            <p:cNvSpPr>
              <a:spLocks noChangeShapeType="1"/>
            </p:cNvSpPr>
            <p:nvPr/>
          </p:nvSpPr>
          <p:spPr bwMode="auto">
            <a:xfrm rot="-5400000">
              <a:off x="410" y="3286"/>
              <a:ext cx="0" cy="4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4" name="Line 32"/>
            <p:cNvSpPr>
              <a:spLocks noChangeShapeType="1"/>
            </p:cNvSpPr>
            <p:nvPr/>
          </p:nvSpPr>
          <p:spPr bwMode="auto">
            <a:xfrm>
              <a:off x="3244" y="1061"/>
              <a:ext cx="848" cy="4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5" name="Rectangle 33"/>
            <p:cNvSpPr>
              <a:spLocks noChangeArrowheads="1"/>
            </p:cNvSpPr>
            <p:nvPr/>
          </p:nvSpPr>
          <p:spPr bwMode="auto">
            <a:xfrm>
              <a:off x="2243" y="2604"/>
              <a:ext cx="713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첫번째 조인</a:t>
              </a:r>
            </a:p>
          </p:txBody>
        </p:sp>
        <p:sp>
          <p:nvSpPr>
            <p:cNvPr id="86" name="Line 34"/>
            <p:cNvSpPr>
              <a:spLocks noChangeShapeType="1"/>
            </p:cNvSpPr>
            <p:nvPr/>
          </p:nvSpPr>
          <p:spPr bwMode="auto">
            <a:xfrm>
              <a:off x="2019" y="2136"/>
              <a:ext cx="377" cy="3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7" name="Line 35"/>
            <p:cNvSpPr>
              <a:spLocks noChangeShapeType="1"/>
            </p:cNvSpPr>
            <p:nvPr/>
          </p:nvSpPr>
          <p:spPr bwMode="auto">
            <a:xfrm flipH="1">
              <a:off x="2647" y="2136"/>
              <a:ext cx="408" cy="3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8" name="Rectangle 36"/>
            <p:cNvSpPr>
              <a:spLocks noChangeArrowheads="1"/>
            </p:cNvSpPr>
            <p:nvPr/>
          </p:nvSpPr>
          <p:spPr bwMode="auto">
            <a:xfrm>
              <a:off x="2210" y="3511"/>
              <a:ext cx="215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S2</a:t>
              </a:r>
            </a:p>
          </p:txBody>
        </p:sp>
        <p:sp>
          <p:nvSpPr>
            <p:cNvPr id="89" name="Rectangle 37"/>
            <p:cNvSpPr>
              <a:spLocks noChangeArrowheads="1"/>
            </p:cNvSpPr>
            <p:nvPr/>
          </p:nvSpPr>
          <p:spPr bwMode="auto">
            <a:xfrm>
              <a:off x="2430" y="3511"/>
              <a:ext cx="214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P1</a:t>
              </a:r>
            </a:p>
          </p:txBody>
        </p:sp>
        <p:sp>
          <p:nvSpPr>
            <p:cNvPr id="90" name="Rectangle 38"/>
            <p:cNvSpPr>
              <a:spLocks noChangeArrowheads="1"/>
            </p:cNvSpPr>
            <p:nvPr/>
          </p:nvSpPr>
          <p:spPr bwMode="auto">
            <a:xfrm>
              <a:off x="2650" y="3511"/>
              <a:ext cx="214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C2</a:t>
              </a:r>
            </a:p>
          </p:txBody>
        </p:sp>
        <p:sp>
          <p:nvSpPr>
            <p:cNvPr id="91" name="Rectangle 39"/>
            <p:cNvSpPr>
              <a:spLocks noChangeArrowheads="1"/>
            </p:cNvSpPr>
            <p:nvPr/>
          </p:nvSpPr>
          <p:spPr bwMode="auto">
            <a:xfrm>
              <a:off x="2210" y="3722"/>
              <a:ext cx="215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S2</a:t>
              </a:r>
            </a:p>
          </p:txBody>
        </p:sp>
        <p:sp>
          <p:nvSpPr>
            <p:cNvPr id="92" name="Rectangle 40"/>
            <p:cNvSpPr>
              <a:spLocks noChangeArrowheads="1"/>
            </p:cNvSpPr>
            <p:nvPr/>
          </p:nvSpPr>
          <p:spPr bwMode="auto">
            <a:xfrm>
              <a:off x="2430" y="3722"/>
              <a:ext cx="214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P1</a:t>
              </a:r>
            </a:p>
          </p:txBody>
        </p:sp>
        <p:sp>
          <p:nvSpPr>
            <p:cNvPr id="93" name="Rectangle 41"/>
            <p:cNvSpPr>
              <a:spLocks noChangeArrowheads="1"/>
            </p:cNvSpPr>
            <p:nvPr/>
          </p:nvSpPr>
          <p:spPr bwMode="auto">
            <a:xfrm>
              <a:off x="2650" y="3722"/>
              <a:ext cx="214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C1</a:t>
              </a:r>
            </a:p>
          </p:txBody>
        </p:sp>
        <p:sp>
          <p:nvSpPr>
            <p:cNvPr id="94" name="Rectangle 42"/>
            <p:cNvSpPr>
              <a:spLocks noChangeArrowheads="1"/>
            </p:cNvSpPr>
            <p:nvPr/>
          </p:nvSpPr>
          <p:spPr bwMode="auto">
            <a:xfrm>
              <a:off x="3847" y="3388"/>
              <a:ext cx="713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두번째 조인</a:t>
              </a:r>
            </a:p>
          </p:txBody>
        </p:sp>
        <p:sp>
          <p:nvSpPr>
            <p:cNvPr id="95" name="Rectangle 43"/>
            <p:cNvSpPr>
              <a:spLocks noChangeArrowheads="1"/>
            </p:cNvSpPr>
            <p:nvPr/>
          </p:nvSpPr>
          <p:spPr bwMode="auto">
            <a:xfrm>
              <a:off x="2380" y="263"/>
              <a:ext cx="338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SPC</a:t>
              </a:r>
            </a:p>
          </p:txBody>
        </p:sp>
        <p:sp>
          <p:nvSpPr>
            <p:cNvPr id="96" name="Rectangle 44"/>
            <p:cNvSpPr>
              <a:spLocks noChangeArrowheads="1"/>
            </p:cNvSpPr>
            <p:nvPr/>
          </p:nvSpPr>
          <p:spPr bwMode="auto">
            <a:xfrm>
              <a:off x="1562" y="1513"/>
              <a:ext cx="258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SP</a:t>
              </a:r>
            </a:p>
          </p:txBody>
        </p:sp>
        <p:sp>
          <p:nvSpPr>
            <p:cNvPr id="97" name="Rectangle 45"/>
            <p:cNvSpPr>
              <a:spLocks noChangeArrowheads="1"/>
            </p:cNvSpPr>
            <p:nvPr/>
          </p:nvSpPr>
          <p:spPr bwMode="auto">
            <a:xfrm>
              <a:off x="1918" y="1103"/>
              <a:ext cx="564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프로젝션</a:t>
              </a:r>
            </a:p>
          </p:txBody>
        </p:sp>
        <p:sp>
          <p:nvSpPr>
            <p:cNvPr id="98" name="Rectangle 46"/>
            <p:cNvSpPr>
              <a:spLocks noChangeArrowheads="1"/>
            </p:cNvSpPr>
            <p:nvPr/>
          </p:nvSpPr>
          <p:spPr bwMode="auto">
            <a:xfrm>
              <a:off x="2561" y="1510"/>
              <a:ext cx="267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PC</a:t>
              </a:r>
            </a:p>
          </p:txBody>
        </p:sp>
        <p:sp>
          <p:nvSpPr>
            <p:cNvPr id="99" name="Rectangle 47"/>
            <p:cNvSpPr>
              <a:spLocks noChangeArrowheads="1"/>
            </p:cNvSpPr>
            <p:nvPr/>
          </p:nvSpPr>
          <p:spPr bwMode="auto">
            <a:xfrm>
              <a:off x="3597" y="1510"/>
              <a:ext cx="267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CS</a:t>
              </a:r>
            </a:p>
          </p:txBody>
        </p:sp>
        <p:sp>
          <p:nvSpPr>
            <p:cNvPr id="100" name="Rectangle 48"/>
            <p:cNvSpPr>
              <a:spLocks noChangeArrowheads="1"/>
            </p:cNvSpPr>
            <p:nvPr/>
          </p:nvSpPr>
          <p:spPr bwMode="auto">
            <a:xfrm>
              <a:off x="1667" y="3552"/>
              <a:ext cx="564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부당투플</a:t>
              </a:r>
            </a:p>
          </p:txBody>
        </p:sp>
        <p:sp>
          <p:nvSpPr>
            <p:cNvPr id="101" name="Line 49"/>
            <p:cNvSpPr>
              <a:spLocks noChangeShapeType="1"/>
            </p:cNvSpPr>
            <p:nvPr/>
          </p:nvSpPr>
          <p:spPr bwMode="auto">
            <a:xfrm flipV="1">
              <a:off x="2652" y="3648"/>
              <a:ext cx="1296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2" name="Line 50"/>
            <p:cNvSpPr>
              <a:spLocks noChangeShapeType="1"/>
            </p:cNvSpPr>
            <p:nvPr/>
          </p:nvSpPr>
          <p:spPr bwMode="auto">
            <a:xfrm flipH="1">
              <a:off x="4092" y="2136"/>
              <a:ext cx="0" cy="11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3" name="Line 51"/>
            <p:cNvSpPr>
              <a:spLocks noChangeShapeType="1"/>
            </p:cNvSpPr>
            <p:nvPr/>
          </p:nvSpPr>
          <p:spPr bwMode="auto">
            <a:xfrm>
              <a:off x="2652" y="393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104" name="AutoShape 52"/>
            <p:cNvCxnSpPr>
              <a:cxnSpLocks noChangeShapeType="1"/>
              <a:stCxn id="94" idx="2"/>
              <a:endCxn id="61" idx="0"/>
            </p:cNvCxnSpPr>
            <p:nvPr/>
          </p:nvCxnSpPr>
          <p:spPr bwMode="auto">
            <a:xfrm rot="16200000" flipV="1">
              <a:off x="1958" y="1335"/>
              <a:ext cx="3327" cy="1164"/>
            </a:xfrm>
            <a:prstGeom prst="bentConnector5">
              <a:avLst>
                <a:gd name="adj1" fmla="val -4329"/>
                <a:gd name="adj2" fmla="val -72769"/>
                <a:gd name="adj3" fmla="val 104329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5" name="Line 53"/>
            <p:cNvSpPr>
              <a:spLocks noChangeShapeType="1"/>
            </p:cNvSpPr>
            <p:nvPr/>
          </p:nvSpPr>
          <p:spPr bwMode="auto">
            <a:xfrm rot="-5400000">
              <a:off x="410" y="3574"/>
              <a:ext cx="0" cy="4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6" name="Text Box 54"/>
            <p:cNvSpPr txBox="1">
              <a:spLocks noChangeArrowheads="1"/>
            </p:cNvSpPr>
            <p:nvPr/>
          </p:nvSpPr>
          <p:spPr bwMode="auto">
            <a:xfrm>
              <a:off x="748" y="3371"/>
              <a:ext cx="69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프로젝션</a:t>
              </a:r>
            </a:p>
          </p:txBody>
        </p:sp>
        <p:sp>
          <p:nvSpPr>
            <p:cNvPr id="107" name="Text Box 55"/>
            <p:cNvSpPr txBox="1">
              <a:spLocks noChangeArrowheads="1"/>
            </p:cNvSpPr>
            <p:nvPr/>
          </p:nvSpPr>
          <p:spPr bwMode="auto">
            <a:xfrm>
              <a:off x="844" y="3638"/>
              <a:ext cx="404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조인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45926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985B3-AF4F-4425-95D9-DC6E1C700F92}" type="slidenum">
              <a:rPr lang="en-US" altLang="ko-KR" smtClean="0"/>
              <a:pPr>
                <a:defRPr/>
              </a:pPr>
              <a:t>69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5 </a:t>
            </a:r>
            <a:r>
              <a:rPr lang="ko-KR" altLang="en-US" dirty="0" err="1"/>
              <a:t>정규형</a:t>
            </a:r>
            <a:r>
              <a:rPr lang="ko-KR" altLang="en-US" dirty="0"/>
              <a:t>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685800" y="1412875"/>
            <a:ext cx="7772400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앞의 스키마는 다음과 같이 개념설계를 잘못한 결과이다</a:t>
            </a:r>
            <a:r>
              <a:rPr kumimoji="1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.</a:t>
            </a: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2268538" y="2779713"/>
            <a:ext cx="863600" cy="43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공급업체</a:t>
            </a:r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5221288" y="2132013"/>
            <a:ext cx="863600" cy="43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제품</a:t>
            </a: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5219700" y="3500438"/>
            <a:ext cx="863600" cy="43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고객</a:t>
            </a:r>
          </a:p>
        </p:txBody>
      </p:sp>
      <p:sp>
        <p:nvSpPr>
          <p:cNvPr id="36" name="AutoShape 8"/>
          <p:cNvSpPr>
            <a:spLocks noChangeArrowheads="1"/>
          </p:cNvSpPr>
          <p:nvPr/>
        </p:nvSpPr>
        <p:spPr bwMode="auto">
          <a:xfrm>
            <a:off x="3563938" y="2060575"/>
            <a:ext cx="1081087" cy="576263"/>
          </a:xfrm>
          <a:prstGeom prst="diamond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3851275" y="2125663"/>
            <a:ext cx="506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SP</a:t>
            </a:r>
          </a:p>
        </p:txBody>
      </p:sp>
      <p:sp>
        <p:nvSpPr>
          <p:cNvPr id="38" name="AutoShape 10"/>
          <p:cNvSpPr>
            <a:spLocks noChangeArrowheads="1"/>
          </p:cNvSpPr>
          <p:nvPr/>
        </p:nvSpPr>
        <p:spPr bwMode="auto">
          <a:xfrm>
            <a:off x="3563938" y="3355975"/>
            <a:ext cx="1081087" cy="576263"/>
          </a:xfrm>
          <a:prstGeom prst="diamond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 flipV="1">
            <a:off x="3132138" y="2347913"/>
            <a:ext cx="431800" cy="504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" name="Line 13"/>
          <p:cNvSpPr>
            <a:spLocks noChangeShapeType="1"/>
          </p:cNvSpPr>
          <p:nvPr/>
        </p:nvSpPr>
        <p:spPr bwMode="auto">
          <a:xfrm>
            <a:off x="3132138" y="3140075"/>
            <a:ext cx="431800" cy="504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1" name="Line 14"/>
          <p:cNvSpPr>
            <a:spLocks noChangeShapeType="1"/>
          </p:cNvSpPr>
          <p:nvPr/>
        </p:nvSpPr>
        <p:spPr bwMode="auto">
          <a:xfrm>
            <a:off x="4643438" y="2347913"/>
            <a:ext cx="5762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Line 15"/>
          <p:cNvSpPr>
            <a:spLocks noChangeShapeType="1"/>
          </p:cNvSpPr>
          <p:nvPr/>
        </p:nvSpPr>
        <p:spPr bwMode="auto">
          <a:xfrm>
            <a:off x="4643438" y="3643313"/>
            <a:ext cx="5762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3" name="Line 16"/>
          <p:cNvSpPr>
            <a:spLocks noChangeShapeType="1"/>
          </p:cNvSpPr>
          <p:nvPr/>
        </p:nvSpPr>
        <p:spPr bwMode="auto">
          <a:xfrm>
            <a:off x="4140200" y="4149725"/>
            <a:ext cx="0" cy="5032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240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auto">
          <a:xfrm>
            <a:off x="2268538" y="5084763"/>
            <a:ext cx="863600" cy="43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공급업체</a:t>
            </a: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5221288" y="4724400"/>
            <a:ext cx="863600" cy="43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제품</a:t>
            </a:r>
          </a:p>
        </p:txBody>
      </p:sp>
      <p:sp>
        <p:nvSpPr>
          <p:cNvPr id="46" name="Rectangle 20"/>
          <p:cNvSpPr>
            <a:spLocks noChangeArrowheads="1"/>
          </p:cNvSpPr>
          <p:nvPr/>
        </p:nvSpPr>
        <p:spPr bwMode="auto">
          <a:xfrm>
            <a:off x="5219700" y="5518150"/>
            <a:ext cx="863600" cy="43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고객</a:t>
            </a:r>
          </a:p>
        </p:txBody>
      </p:sp>
      <p:sp>
        <p:nvSpPr>
          <p:cNvPr id="47" name="AutoShape 21"/>
          <p:cNvSpPr>
            <a:spLocks noChangeArrowheads="1"/>
          </p:cNvSpPr>
          <p:nvPr/>
        </p:nvSpPr>
        <p:spPr bwMode="auto">
          <a:xfrm>
            <a:off x="3563938" y="5013325"/>
            <a:ext cx="1081087" cy="576263"/>
          </a:xfrm>
          <a:prstGeom prst="diamond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8" name="Line 23"/>
          <p:cNvSpPr>
            <a:spLocks noChangeShapeType="1"/>
          </p:cNvSpPr>
          <p:nvPr/>
        </p:nvSpPr>
        <p:spPr bwMode="auto">
          <a:xfrm flipV="1">
            <a:off x="4427538" y="4940300"/>
            <a:ext cx="792162" cy="217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>
            <a:off x="4500563" y="5373688"/>
            <a:ext cx="719137" cy="287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0" name="Line 25"/>
          <p:cNvSpPr>
            <a:spLocks noChangeShapeType="1"/>
          </p:cNvSpPr>
          <p:nvPr/>
        </p:nvSpPr>
        <p:spPr bwMode="auto">
          <a:xfrm>
            <a:off x="3132138" y="5302250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1" name="AutoShape 26"/>
          <p:cNvSpPr>
            <a:spLocks noChangeArrowheads="1"/>
          </p:cNvSpPr>
          <p:nvPr/>
        </p:nvSpPr>
        <p:spPr bwMode="auto">
          <a:xfrm>
            <a:off x="5103813" y="2708275"/>
            <a:ext cx="1081087" cy="576263"/>
          </a:xfrm>
          <a:prstGeom prst="diamond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2" name="Line 28"/>
          <p:cNvSpPr>
            <a:spLocks noChangeShapeType="1"/>
          </p:cNvSpPr>
          <p:nvPr/>
        </p:nvSpPr>
        <p:spPr bwMode="auto">
          <a:xfrm>
            <a:off x="5651500" y="2563813"/>
            <a:ext cx="0" cy="1444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3" name="Line 29"/>
          <p:cNvSpPr>
            <a:spLocks noChangeShapeType="1"/>
          </p:cNvSpPr>
          <p:nvPr/>
        </p:nvSpPr>
        <p:spPr bwMode="auto">
          <a:xfrm>
            <a:off x="5651500" y="3284538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" name="Text Box 30"/>
          <p:cNvSpPr txBox="1">
            <a:spLocks noChangeArrowheads="1"/>
          </p:cNvSpPr>
          <p:nvPr/>
        </p:nvSpPr>
        <p:spPr bwMode="auto">
          <a:xfrm>
            <a:off x="3851275" y="3427413"/>
            <a:ext cx="527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SC</a:t>
            </a:r>
          </a:p>
        </p:txBody>
      </p:sp>
      <p:sp>
        <p:nvSpPr>
          <p:cNvPr id="55" name="Text Box 32"/>
          <p:cNvSpPr txBox="1">
            <a:spLocks noChangeArrowheads="1"/>
          </p:cNvSpPr>
          <p:nvPr/>
        </p:nvSpPr>
        <p:spPr bwMode="auto">
          <a:xfrm>
            <a:off x="3779838" y="5086350"/>
            <a:ext cx="688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SPC</a:t>
            </a:r>
          </a:p>
        </p:txBody>
      </p:sp>
      <p:sp>
        <p:nvSpPr>
          <p:cNvPr id="56" name="Text Box 33"/>
          <p:cNvSpPr txBox="1">
            <a:spLocks noChangeArrowheads="1"/>
          </p:cNvSpPr>
          <p:nvPr/>
        </p:nvSpPr>
        <p:spPr bwMode="auto">
          <a:xfrm>
            <a:off x="5364163" y="2779713"/>
            <a:ext cx="5286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PC</a:t>
            </a:r>
          </a:p>
        </p:txBody>
      </p:sp>
      <p:sp>
        <p:nvSpPr>
          <p:cNvPr id="57" name="Text Box 35"/>
          <p:cNvSpPr txBox="1">
            <a:spLocks noChangeArrowheads="1"/>
          </p:cNvSpPr>
          <p:nvPr/>
        </p:nvSpPr>
        <p:spPr bwMode="auto">
          <a:xfrm>
            <a:off x="4211638" y="4149725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잘못 합친 경우</a:t>
            </a:r>
          </a:p>
        </p:txBody>
      </p:sp>
    </p:spTree>
    <p:extLst>
      <p:ext uri="{BB962C8B-B14F-4D97-AF65-F5344CB8AC3E}">
        <p14:creationId xmlns:p14="http://schemas.microsoft.com/office/powerpoint/2010/main" val="565059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 (1)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7</a:t>
            </a:fld>
            <a:endParaRPr lang="ko-KR" altLang="en-US" dirty="0"/>
          </a:p>
        </p:txBody>
      </p:sp>
      <p:sp>
        <p:nvSpPr>
          <p:cNvPr id="14" name="Rectangle 7"/>
          <p:cNvSpPr txBox="1">
            <a:spLocks noChangeArrowheads="1"/>
          </p:cNvSpPr>
          <p:nvPr/>
        </p:nvSpPr>
        <p:spPr bwMode="auto">
          <a:xfrm>
            <a:off x="685800" y="1412875"/>
            <a:ext cx="7772400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기본키</a:t>
            </a:r>
            <a:r>
              <a:rPr kumimoji="1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(Primary Key)</a:t>
            </a:r>
            <a:r>
              <a:rPr kumimoji="1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와 외래키</a:t>
            </a:r>
            <a:r>
              <a:rPr kumimoji="1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(Foreign Key)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ko-KR" altLang="en-US" sz="2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ko-KR" altLang="en-US" sz="2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ko-KR" altLang="en-US" sz="2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ko-KR" altLang="en-US" sz="2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ko-KR" altLang="en-US" sz="2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1" lang="ko-KR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릴레이션 </a:t>
            </a:r>
            <a:r>
              <a:rPr kumimoji="1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</a:t>
            </a: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의 기본키가 릴레이션 </a:t>
            </a:r>
            <a:r>
              <a:rPr kumimoji="1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2</a:t>
            </a: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에서 참조될 때 참조된 키를 릴레이션 </a:t>
            </a:r>
            <a:r>
              <a:rPr kumimoji="1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2</a:t>
            </a: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에서 외래키라 한다</a:t>
            </a:r>
            <a:r>
              <a:rPr kumimoji="1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.</a:t>
            </a:r>
          </a:p>
        </p:txBody>
      </p:sp>
      <p:graphicFrame>
        <p:nvGraphicFramePr>
          <p:cNvPr id="15" name="Group 58"/>
          <p:cNvGraphicFramePr>
            <a:graphicFrameLocks noGrp="1"/>
          </p:cNvGraphicFramePr>
          <p:nvPr/>
        </p:nvGraphicFramePr>
        <p:xfrm>
          <a:off x="755650" y="2636838"/>
          <a:ext cx="7772400" cy="1223964"/>
        </p:xfrm>
        <a:graphic>
          <a:graphicData uri="http://schemas.openxmlformats.org/drawingml/2006/table">
            <a:tbl>
              <a:tblPr/>
              <a:tblGrid>
                <a:gridCol w="971550">
                  <a:extLst>
                    <a:ext uri="{9D8B030D-6E8A-4147-A177-3AD203B41FA5}">
                      <a16:colId xmlns:a16="http://schemas.microsoft.com/office/drawing/2014/main" xmlns="" val="1975900487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xmlns="" val="4059844729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xmlns="" val="3198630675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xmlns="" val="429450452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xmlns="" val="3852493547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xmlns="" val="22256227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xmlns="" val="3049581695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xmlns="" val="3938708328"/>
                    </a:ext>
                  </a:extLst>
                </a:gridCol>
              </a:tblGrid>
              <a:tr h="40798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기본키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외래키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8677096"/>
                  </a:ext>
                </a:extLst>
              </a:tr>
              <a:tr h="40798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0822664"/>
                  </a:ext>
                </a:extLst>
              </a:tr>
              <a:tr h="40798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3111490"/>
                  </a:ext>
                </a:extLst>
              </a:tr>
            </a:tbl>
          </a:graphicData>
        </a:graphic>
      </p:graphicFrame>
      <p:sp>
        <p:nvSpPr>
          <p:cNvPr id="16" name="Text Box 52"/>
          <p:cNvSpPr txBox="1">
            <a:spLocks noChangeArrowheads="1"/>
          </p:cNvSpPr>
          <p:nvPr/>
        </p:nvSpPr>
        <p:spPr bwMode="auto">
          <a:xfrm>
            <a:off x="755650" y="2205038"/>
            <a:ext cx="2736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0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릴레이션 </a:t>
            </a:r>
            <a:r>
              <a:rPr lang="en-US" altLang="ko-KR" sz="20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7" name="Text Box 53"/>
          <p:cNvSpPr txBox="1">
            <a:spLocks noChangeArrowheads="1"/>
          </p:cNvSpPr>
          <p:nvPr/>
        </p:nvSpPr>
        <p:spPr bwMode="auto">
          <a:xfrm>
            <a:off x="4643438" y="2168525"/>
            <a:ext cx="2736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0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릴레이션 </a:t>
            </a:r>
            <a:r>
              <a:rPr lang="en-US" altLang="ko-KR" sz="20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18" name="Line 55"/>
          <p:cNvSpPr>
            <a:spLocks noChangeShapeType="1"/>
          </p:cNvSpPr>
          <p:nvPr/>
        </p:nvSpPr>
        <p:spPr bwMode="auto">
          <a:xfrm>
            <a:off x="1258888" y="3860800"/>
            <a:ext cx="0" cy="3603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Line 56"/>
          <p:cNvSpPr>
            <a:spLocks noChangeShapeType="1"/>
          </p:cNvSpPr>
          <p:nvPr/>
        </p:nvSpPr>
        <p:spPr bwMode="auto">
          <a:xfrm>
            <a:off x="7956550" y="3860800"/>
            <a:ext cx="0" cy="3603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Line 57"/>
          <p:cNvSpPr>
            <a:spLocks noChangeShapeType="1"/>
          </p:cNvSpPr>
          <p:nvPr/>
        </p:nvSpPr>
        <p:spPr bwMode="auto">
          <a:xfrm>
            <a:off x="1258888" y="4221163"/>
            <a:ext cx="669766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56071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985B3-AF4F-4425-95D9-DC6E1C700F92}" type="slidenum">
              <a:rPr lang="en-US" altLang="ko-KR" smtClean="0"/>
              <a:pPr>
                <a:defRPr/>
              </a:pPr>
              <a:t>70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5 </a:t>
            </a:r>
            <a:r>
              <a:rPr lang="ko-KR" altLang="en-US" dirty="0" err="1"/>
              <a:t>정규형</a:t>
            </a:r>
            <a:r>
              <a:rPr lang="ko-KR" altLang="en-US" dirty="0"/>
              <a:t>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340768"/>
            <a:ext cx="7772400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3-</a:t>
            </a: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분해 릴레이션</a:t>
            </a:r>
          </a:p>
          <a:p>
            <a:pPr marL="742950" marR="0" lvl="1" indent="-28575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릴레이션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SPC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가 세 개의 프로젝션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SP,PC,CS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의 조인과 동등하다는 것은</a:t>
            </a:r>
          </a:p>
          <a:p>
            <a:pPr marL="742950" marR="0" lvl="1" indent="-28575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  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(s1,p1) ∈  SP</a:t>
            </a:r>
          </a:p>
          <a:p>
            <a:pPr marL="742950" marR="0" lvl="1" indent="-28575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   (p1,c1) ∈  PC → (s1,p1,c1) ∈  SPC</a:t>
            </a:r>
          </a:p>
          <a:p>
            <a:pPr marL="742950" marR="0" lvl="1" indent="-28575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   (c1,s1) ∈  CS</a:t>
            </a:r>
          </a:p>
          <a:p>
            <a:pPr marL="742950" marR="0" lvl="1" indent="-28575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즉 다음의 순환적 제약조건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(3D)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을 만족</a:t>
            </a:r>
          </a:p>
          <a:p>
            <a:pPr marL="742950" marR="0" lvl="1" indent="-28575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  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</a:t>
            </a:r>
            <a:r>
              <a:rPr kumimoji="1" lang="en-US" altLang="ko-KR" sz="2000" b="0" i="0" u="sng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s1,p1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,c2) ∈ SPC</a:t>
            </a:r>
          </a:p>
          <a:p>
            <a:pPr marL="742950" marR="0" lvl="1" indent="-28575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   (s2,</a:t>
            </a:r>
            <a:r>
              <a:rPr kumimoji="1" lang="en-US" altLang="ko-KR" sz="2000" b="0" i="0" u="sng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p1,c1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) ∈ SPC →  (s1,p1,c1) ∈ SPC</a:t>
            </a:r>
          </a:p>
          <a:p>
            <a:pPr marL="742950" marR="0" lvl="1" indent="-28575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   (</a:t>
            </a:r>
            <a:r>
              <a:rPr kumimoji="1" lang="en-US" altLang="ko-KR" sz="2000" b="0" i="0" u="sng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s1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,p2,</a:t>
            </a:r>
            <a:r>
              <a:rPr kumimoji="1" lang="en-US" altLang="ko-KR" sz="2000" b="0" i="0" u="sng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c1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) ∈ SPC</a:t>
            </a:r>
            <a:endParaRPr kumimoji="1" lang="en-US" altLang="ko-KR" sz="2000" b="0" i="0" u="sng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000" b="0" i="0" u="sng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SPC : 3-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분해 릴레이션</a:t>
            </a:r>
          </a:p>
          <a:p>
            <a:pPr marL="742950" marR="0" lvl="1" indent="-28575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           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3D 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제약조건을 만족</a:t>
            </a:r>
          </a:p>
          <a:p>
            <a:pPr marL="742950" marR="0" lvl="1" indent="-28575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79280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5 </a:t>
            </a:r>
            <a:r>
              <a:rPr lang="ko-KR" altLang="en-US" dirty="0" err="1"/>
              <a:t>정규형</a:t>
            </a:r>
            <a:r>
              <a:rPr lang="ko-KR" altLang="en-US" dirty="0"/>
              <a:t> 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n-</a:t>
            </a:r>
            <a:r>
              <a:rPr lang="ko-KR" altLang="en-US" dirty="0"/>
              <a:t>분해 </a:t>
            </a:r>
            <a:r>
              <a:rPr lang="ko-KR" altLang="en-US" dirty="0" err="1"/>
              <a:t>릴레이션</a:t>
            </a:r>
            <a:r>
              <a:rPr lang="en-US" altLang="ko-KR" dirty="0"/>
              <a:t>(n&gt;2)</a:t>
            </a:r>
          </a:p>
          <a:p>
            <a:pPr lvl="1">
              <a:lnSpc>
                <a:spcPct val="190000"/>
              </a:lnSpc>
            </a:pPr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ko-KR" altLang="en-US" dirty="0" err="1"/>
              <a:t>프로젝션으로만</a:t>
            </a:r>
            <a:r>
              <a:rPr lang="ko-KR" altLang="en-US" dirty="0"/>
              <a:t> </a:t>
            </a:r>
            <a:r>
              <a:rPr lang="ko-KR" altLang="en-US" dirty="0" err="1"/>
              <a:t>무손실</a:t>
            </a:r>
            <a:r>
              <a:rPr lang="ko-KR" altLang="en-US" dirty="0"/>
              <a:t> 분해될 수 있으며 </a:t>
            </a:r>
            <a:r>
              <a:rPr lang="en-US" altLang="ko-KR" dirty="0"/>
              <a:t>m(m&lt;n)</a:t>
            </a:r>
            <a:r>
              <a:rPr lang="ko-KR" altLang="en-US" dirty="0"/>
              <a:t>개의 </a:t>
            </a:r>
            <a:r>
              <a:rPr lang="ko-KR" altLang="en-US" dirty="0" err="1"/>
              <a:t>프로젝션으로는</a:t>
            </a:r>
            <a:r>
              <a:rPr lang="ko-KR" altLang="en-US" dirty="0"/>
              <a:t> </a:t>
            </a:r>
            <a:r>
              <a:rPr lang="ko-KR" altLang="en-US" dirty="0" err="1"/>
              <a:t>무손실</a:t>
            </a:r>
            <a:r>
              <a:rPr lang="ko-KR" altLang="en-US" dirty="0"/>
              <a:t> 분해가 불가능한 </a:t>
            </a:r>
            <a:r>
              <a:rPr lang="ko-KR" altLang="en-US" dirty="0" err="1"/>
              <a:t>릴레이션</a:t>
            </a:r>
            <a:endParaRPr lang="ko-KR" altLang="en-US" dirty="0"/>
          </a:p>
          <a:p>
            <a:pPr lvl="1">
              <a:lnSpc>
                <a:spcPct val="190000"/>
              </a:lnSpc>
            </a:pPr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985B3-AF4F-4425-95D9-DC6E1C700F92}" type="slidenum">
              <a:rPr lang="en-US" altLang="ko-KR" smtClean="0"/>
              <a:pPr>
                <a:defRPr/>
              </a:pPr>
              <a:t>71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33312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985B3-AF4F-4425-95D9-DC6E1C700F92}" type="slidenum">
              <a:rPr lang="en-US" altLang="ko-KR" smtClean="0"/>
              <a:pPr>
                <a:defRPr/>
              </a:pPr>
              <a:t>72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5 </a:t>
            </a:r>
            <a:r>
              <a:rPr lang="ko-KR" altLang="en-US" dirty="0" err="1"/>
              <a:t>정규형</a:t>
            </a:r>
            <a:r>
              <a:rPr lang="ko-KR" altLang="en-US" dirty="0"/>
              <a:t> 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85800" y="1340768"/>
            <a:ext cx="7772400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조인 종속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(JD, Join Dependency)</a:t>
            </a:r>
          </a:p>
          <a:p>
            <a:pPr marL="742950" marR="0" lvl="1" indent="-28575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릴레이션 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R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이 그의 프로젝션 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A, B, ..., Z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의 조인과 동일하면 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R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은 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JD *(A, B, ..., Z)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을 만족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.</a:t>
            </a:r>
          </a:p>
          <a:p>
            <a:pPr marL="742950" marR="0" lvl="1" indent="-28575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  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이때 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A,B,...,Z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는 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R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의 애트리뷰트들에 대한 부분 집합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릴레이션 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R(A,B,C)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가 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JD *(AB,AC)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을 만족하면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 </a:t>
            </a:r>
            <a:b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</a:b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한쌍의  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MVD A       B|C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도 성립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JD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는 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MVD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의 일반형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  MVD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는 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JD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의 특별한 경우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(2-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분해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)</a:t>
            </a:r>
          </a:p>
          <a:p>
            <a:pPr marL="742950" marR="0" lvl="1" indent="-28575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1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SPC 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릴레이션은</a:t>
            </a:r>
          </a:p>
          <a:p>
            <a:pPr marL="1143000" marR="0" lvl="2" indent="-2286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JD *(SP, PC, CS)</a:t>
            </a:r>
            <a:r>
              <a:rPr kumimoji="1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를 만족</a:t>
            </a:r>
          </a:p>
          <a:p>
            <a:pPr marL="1143000" marR="0" lvl="2" indent="-2286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3-</a:t>
            </a:r>
            <a:r>
              <a:rPr kumimoji="1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분해 릴레이션</a:t>
            </a:r>
          </a:p>
          <a:p>
            <a:pPr marL="1143000" marR="0" lvl="2" indent="-22860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ko-KR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JD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를 만족하는 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n-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분해 릴레이션은 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n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개의 프로젝션으로 분해해야 함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.</a:t>
            </a:r>
          </a:p>
        </p:txBody>
      </p:sp>
      <p:grpSp>
        <p:nvGrpSpPr>
          <p:cNvPr id="13" name="Group 4"/>
          <p:cNvGrpSpPr>
            <a:grpSpLocks/>
          </p:cNvGrpSpPr>
          <p:nvPr/>
        </p:nvGrpSpPr>
        <p:grpSpPr bwMode="auto">
          <a:xfrm>
            <a:off x="3132138" y="3083843"/>
            <a:ext cx="414337" cy="1588"/>
            <a:chOff x="2352" y="4080"/>
            <a:chExt cx="261" cy="1"/>
          </a:xfrm>
        </p:grpSpPr>
        <p:sp>
          <p:nvSpPr>
            <p:cNvPr id="14" name="Line 5"/>
            <p:cNvSpPr>
              <a:spLocks noChangeShapeType="1"/>
            </p:cNvSpPr>
            <p:nvPr/>
          </p:nvSpPr>
          <p:spPr bwMode="auto">
            <a:xfrm>
              <a:off x="2352" y="4080"/>
              <a:ext cx="20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grpSp>
          <p:nvGrpSpPr>
            <p:cNvPr id="15" name="Group 6"/>
            <p:cNvGrpSpPr>
              <a:grpSpLocks/>
            </p:cNvGrpSpPr>
            <p:nvPr/>
          </p:nvGrpSpPr>
          <p:grpSpPr bwMode="auto">
            <a:xfrm>
              <a:off x="2565" y="4080"/>
              <a:ext cx="48" cy="1"/>
              <a:chOff x="2544" y="4176"/>
              <a:chExt cx="48" cy="1"/>
            </a:xfrm>
          </p:grpSpPr>
          <p:sp>
            <p:nvSpPr>
              <p:cNvPr id="16" name="Line 7"/>
              <p:cNvSpPr>
                <a:spLocks noChangeShapeType="1"/>
              </p:cNvSpPr>
              <p:nvPr/>
            </p:nvSpPr>
            <p:spPr bwMode="auto">
              <a:xfrm>
                <a:off x="2544" y="4176"/>
                <a:ext cx="4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7" name="Line 8"/>
              <p:cNvSpPr>
                <a:spLocks noChangeShapeType="1"/>
              </p:cNvSpPr>
              <p:nvPr/>
            </p:nvSpPr>
            <p:spPr bwMode="auto">
              <a:xfrm>
                <a:off x="2544" y="4176"/>
                <a:ext cx="21" cy="0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93625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985B3-AF4F-4425-95D9-DC6E1C700F92}" type="slidenum">
              <a:rPr lang="en-US" altLang="ko-KR" smtClean="0"/>
              <a:pPr>
                <a:defRPr/>
              </a:pPr>
              <a:t>73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5 </a:t>
            </a:r>
            <a:r>
              <a:rPr lang="ko-KR" altLang="en-US" dirty="0" err="1"/>
              <a:t>정규형</a:t>
            </a:r>
            <a:r>
              <a:rPr lang="ko-KR" altLang="en-US" dirty="0"/>
              <a:t> 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685800" y="1340768"/>
            <a:ext cx="7772400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릴레이션에서의 갱신이상</a:t>
            </a:r>
          </a:p>
          <a:p>
            <a:pPr marL="742950" marR="0" lvl="1" indent="-285750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① 삽입이상</a:t>
            </a:r>
          </a:p>
          <a:p>
            <a:pPr marL="1143000" marR="0" lvl="2" indent="-228600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릴레이션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SPC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+mn-cs"/>
              </a:rPr>
              <a:t>’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에서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(S2,P1,C1)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의 삽입시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(S1,P1,C1)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의 삽입 필요</a:t>
            </a:r>
          </a:p>
          <a:p>
            <a:pPr marL="1143000" marR="0" lvl="2" indent="-228600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역은 성립 않음</a:t>
            </a:r>
          </a:p>
          <a:p>
            <a:pPr marL="1143000" marR="0" lvl="2" indent="-228600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ko-KR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25" name="Group 4"/>
          <p:cNvGrpSpPr>
            <a:grpSpLocks/>
          </p:cNvGrpSpPr>
          <p:nvPr/>
        </p:nvGrpSpPr>
        <p:grpSpPr bwMode="auto">
          <a:xfrm>
            <a:off x="1314450" y="4212556"/>
            <a:ext cx="3409950" cy="944562"/>
            <a:chOff x="828" y="2429"/>
            <a:chExt cx="2148" cy="595"/>
          </a:xfrm>
        </p:grpSpPr>
        <p:sp>
          <p:nvSpPr>
            <p:cNvPr id="26" name="Rectangle 5"/>
            <p:cNvSpPr>
              <a:spLocks noChangeArrowheads="1"/>
            </p:cNvSpPr>
            <p:nvPr/>
          </p:nvSpPr>
          <p:spPr bwMode="auto">
            <a:xfrm>
              <a:off x="1392" y="2448"/>
              <a:ext cx="528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SK</a:t>
              </a:r>
            </a:p>
          </p:txBody>
        </p:sp>
        <p:sp>
          <p:nvSpPr>
            <p:cNvPr id="27" name="Rectangle 6"/>
            <p:cNvSpPr>
              <a:spLocks noChangeArrowheads="1"/>
            </p:cNvSpPr>
            <p:nvPr/>
          </p:nvSpPr>
          <p:spPr bwMode="auto">
            <a:xfrm>
              <a:off x="1920" y="2448"/>
              <a:ext cx="528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PK</a:t>
              </a:r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auto">
            <a:xfrm>
              <a:off x="2448" y="2448"/>
              <a:ext cx="528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CK</a:t>
              </a:r>
            </a:p>
          </p:txBody>
        </p:sp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1392" y="2640"/>
              <a:ext cx="528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S1</a:t>
              </a:r>
            </a:p>
          </p:txBody>
        </p:sp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1920" y="2640"/>
              <a:ext cx="528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P1</a:t>
              </a:r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2448" y="2640"/>
              <a:ext cx="528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C2</a:t>
              </a:r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1392" y="2832"/>
              <a:ext cx="528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S1</a:t>
              </a:r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1920" y="2832"/>
              <a:ext cx="528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P2</a:t>
              </a:r>
            </a:p>
          </p:txBody>
        </p:sp>
        <p:sp>
          <p:nvSpPr>
            <p:cNvPr id="34" name="Rectangle 13"/>
            <p:cNvSpPr>
              <a:spLocks noChangeArrowheads="1"/>
            </p:cNvSpPr>
            <p:nvPr/>
          </p:nvSpPr>
          <p:spPr bwMode="auto">
            <a:xfrm>
              <a:off x="2448" y="2832"/>
              <a:ext cx="528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C1</a:t>
              </a:r>
            </a:p>
          </p:txBody>
        </p:sp>
        <p:sp>
          <p:nvSpPr>
            <p:cNvPr id="35" name="Line 14"/>
            <p:cNvSpPr>
              <a:spLocks noChangeShapeType="1"/>
            </p:cNvSpPr>
            <p:nvPr/>
          </p:nvSpPr>
          <p:spPr bwMode="auto">
            <a:xfrm>
              <a:off x="1392" y="2640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6" name="Line 15"/>
            <p:cNvSpPr>
              <a:spLocks noChangeShapeType="1"/>
            </p:cNvSpPr>
            <p:nvPr/>
          </p:nvSpPr>
          <p:spPr bwMode="auto">
            <a:xfrm>
              <a:off x="2448" y="2640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7" name="Line 16"/>
            <p:cNvSpPr>
              <a:spLocks noChangeShapeType="1"/>
            </p:cNvSpPr>
            <p:nvPr/>
          </p:nvSpPr>
          <p:spPr bwMode="auto">
            <a:xfrm>
              <a:off x="2976" y="2640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8" name="Line 17"/>
            <p:cNvSpPr>
              <a:spLocks noChangeShapeType="1"/>
            </p:cNvSpPr>
            <p:nvPr/>
          </p:nvSpPr>
          <p:spPr bwMode="auto">
            <a:xfrm>
              <a:off x="1392" y="2640"/>
              <a:ext cx="15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9" name="Line 18"/>
            <p:cNvSpPr>
              <a:spLocks noChangeShapeType="1"/>
            </p:cNvSpPr>
            <p:nvPr/>
          </p:nvSpPr>
          <p:spPr bwMode="auto">
            <a:xfrm>
              <a:off x="1392" y="3024"/>
              <a:ext cx="15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0" name="Line 19"/>
            <p:cNvSpPr>
              <a:spLocks noChangeShapeType="1"/>
            </p:cNvSpPr>
            <p:nvPr/>
          </p:nvSpPr>
          <p:spPr bwMode="auto">
            <a:xfrm>
              <a:off x="1920" y="2640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1" name="Text Box 20"/>
            <p:cNvSpPr txBox="1">
              <a:spLocks noChangeArrowheads="1"/>
            </p:cNvSpPr>
            <p:nvPr/>
          </p:nvSpPr>
          <p:spPr bwMode="auto">
            <a:xfrm>
              <a:off x="828" y="2429"/>
              <a:ext cx="4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SPC’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09090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985B3-AF4F-4425-95D9-DC6E1C700F92}" type="slidenum">
              <a:rPr lang="en-US" altLang="ko-KR" smtClean="0"/>
              <a:pPr>
                <a:defRPr/>
              </a:pPr>
              <a:t>74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5 </a:t>
            </a:r>
            <a:r>
              <a:rPr lang="ko-KR" altLang="en-US" dirty="0" err="1"/>
              <a:t>정규형</a:t>
            </a:r>
            <a:r>
              <a:rPr lang="ko-KR" altLang="en-US" dirty="0"/>
              <a:t> 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685800" y="1340768"/>
            <a:ext cx="7772400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릴레이션의 갱신이상 </a:t>
            </a:r>
            <a:r>
              <a:rPr kumimoji="1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(Cont.)</a:t>
            </a:r>
          </a:p>
          <a:p>
            <a:pPr marL="742950" marR="0" lvl="1" indent="-28575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② 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삭제이상</a:t>
            </a:r>
          </a:p>
          <a:p>
            <a:pPr marL="1143000" marR="0" lvl="2" indent="-2286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릴레이션 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SPC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에서 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(S1,P1,C1)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의 삭제시 다른 투플 중 어느 하나를 함께 삭제하여야 함</a:t>
            </a:r>
          </a:p>
          <a:p>
            <a:pPr marL="1143000" marR="0" lvl="2" indent="-2286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(S2,P1,C1)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의 삭제는 이상 없이 가능</a:t>
            </a: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ko-KR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ko-KR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ko-KR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ko-KR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ko-KR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 이상의 원인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SPC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는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3-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분해 릴레이션</a:t>
            </a:r>
          </a:p>
          <a:p>
            <a:pPr marL="742950" marR="0" lvl="1" indent="-28575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 이상의 해결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: 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릴레이션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SPC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를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3-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분해함</a:t>
            </a:r>
          </a:p>
          <a:p>
            <a:pPr marL="742950" marR="0" lvl="1" indent="-28575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30" name="Group 4"/>
          <p:cNvGrpSpPr>
            <a:grpSpLocks/>
          </p:cNvGrpSpPr>
          <p:nvPr/>
        </p:nvGrpSpPr>
        <p:grpSpPr bwMode="auto">
          <a:xfrm>
            <a:off x="2133600" y="3345781"/>
            <a:ext cx="3200400" cy="1524000"/>
            <a:chOff x="1680" y="1872"/>
            <a:chExt cx="2016" cy="960"/>
          </a:xfrm>
        </p:grpSpPr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2112" y="2064"/>
              <a:ext cx="528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S1</a:t>
              </a:r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2640" y="2064"/>
              <a:ext cx="528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P1</a:t>
              </a:r>
            </a:p>
          </p:txBody>
        </p:sp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>
              <a:off x="3168" y="2064"/>
              <a:ext cx="528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C2</a:t>
              </a:r>
            </a:p>
          </p:txBody>
        </p:sp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2112" y="2256"/>
              <a:ext cx="528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S1</a:t>
              </a: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2640" y="2256"/>
              <a:ext cx="528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P2</a:t>
              </a: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3168" y="2256"/>
              <a:ext cx="528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C1</a:t>
              </a: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2112" y="2448"/>
              <a:ext cx="528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S2</a:t>
              </a:r>
            </a:p>
          </p:txBody>
        </p:sp>
        <p:sp>
          <p:nvSpPr>
            <p:cNvPr id="38" name="Rectangle 12"/>
            <p:cNvSpPr>
              <a:spLocks noChangeArrowheads="1"/>
            </p:cNvSpPr>
            <p:nvPr/>
          </p:nvSpPr>
          <p:spPr bwMode="auto">
            <a:xfrm>
              <a:off x="2640" y="2448"/>
              <a:ext cx="528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P1</a:t>
              </a:r>
            </a:p>
          </p:txBody>
        </p:sp>
        <p:sp>
          <p:nvSpPr>
            <p:cNvPr id="39" name="Rectangle 13"/>
            <p:cNvSpPr>
              <a:spLocks noChangeArrowheads="1"/>
            </p:cNvSpPr>
            <p:nvPr/>
          </p:nvSpPr>
          <p:spPr bwMode="auto">
            <a:xfrm>
              <a:off x="3168" y="2448"/>
              <a:ext cx="528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C1</a:t>
              </a:r>
            </a:p>
          </p:txBody>
        </p:sp>
        <p:sp>
          <p:nvSpPr>
            <p:cNvPr id="40" name="Rectangle 14"/>
            <p:cNvSpPr>
              <a:spLocks noChangeArrowheads="1"/>
            </p:cNvSpPr>
            <p:nvPr/>
          </p:nvSpPr>
          <p:spPr bwMode="auto">
            <a:xfrm>
              <a:off x="2112" y="2640"/>
              <a:ext cx="528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S1</a:t>
              </a:r>
            </a:p>
          </p:txBody>
        </p:sp>
        <p:sp>
          <p:nvSpPr>
            <p:cNvPr id="41" name="Rectangle 15"/>
            <p:cNvSpPr>
              <a:spLocks noChangeArrowheads="1"/>
            </p:cNvSpPr>
            <p:nvPr/>
          </p:nvSpPr>
          <p:spPr bwMode="auto">
            <a:xfrm>
              <a:off x="2640" y="2640"/>
              <a:ext cx="528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P1</a:t>
              </a:r>
            </a:p>
          </p:txBody>
        </p:sp>
        <p:sp>
          <p:nvSpPr>
            <p:cNvPr id="42" name="Rectangle 16"/>
            <p:cNvSpPr>
              <a:spLocks noChangeArrowheads="1"/>
            </p:cNvSpPr>
            <p:nvPr/>
          </p:nvSpPr>
          <p:spPr bwMode="auto">
            <a:xfrm>
              <a:off x="3168" y="2640"/>
              <a:ext cx="528" cy="19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C1</a:t>
              </a:r>
            </a:p>
          </p:txBody>
        </p:sp>
        <p:sp>
          <p:nvSpPr>
            <p:cNvPr id="43" name="Rectangle 17"/>
            <p:cNvSpPr>
              <a:spLocks noChangeArrowheads="1"/>
            </p:cNvSpPr>
            <p:nvPr/>
          </p:nvSpPr>
          <p:spPr bwMode="auto">
            <a:xfrm>
              <a:off x="2112" y="1872"/>
              <a:ext cx="528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SK</a:t>
              </a:r>
            </a:p>
          </p:txBody>
        </p:sp>
        <p:sp>
          <p:nvSpPr>
            <p:cNvPr id="44" name="Rectangle 18"/>
            <p:cNvSpPr>
              <a:spLocks noChangeArrowheads="1"/>
            </p:cNvSpPr>
            <p:nvPr/>
          </p:nvSpPr>
          <p:spPr bwMode="auto">
            <a:xfrm>
              <a:off x="2640" y="1872"/>
              <a:ext cx="528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PK</a:t>
              </a:r>
            </a:p>
          </p:txBody>
        </p:sp>
        <p:sp>
          <p:nvSpPr>
            <p:cNvPr id="45" name="Rectangle 19"/>
            <p:cNvSpPr>
              <a:spLocks noChangeArrowheads="1"/>
            </p:cNvSpPr>
            <p:nvPr/>
          </p:nvSpPr>
          <p:spPr bwMode="auto">
            <a:xfrm>
              <a:off x="3168" y="1872"/>
              <a:ext cx="528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CK</a:t>
              </a:r>
            </a:p>
          </p:txBody>
        </p:sp>
        <p:sp>
          <p:nvSpPr>
            <p:cNvPr id="46" name="Line 20"/>
            <p:cNvSpPr>
              <a:spLocks noChangeShapeType="1"/>
            </p:cNvSpPr>
            <p:nvPr/>
          </p:nvSpPr>
          <p:spPr bwMode="auto">
            <a:xfrm>
              <a:off x="2112" y="2832"/>
              <a:ext cx="15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7" name="Line 21"/>
            <p:cNvSpPr>
              <a:spLocks noChangeShapeType="1"/>
            </p:cNvSpPr>
            <p:nvPr/>
          </p:nvSpPr>
          <p:spPr bwMode="auto">
            <a:xfrm>
              <a:off x="2112" y="2064"/>
              <a:ext cx="0" cy="7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8" name="Line 22"/>
            <p:cNvSpPr>
              <a:spLocks noChangeShapeType="1"/>
            </p:cNvSpPr>
            <p:nvPr/>
          </p:nvSpPr>
          <p:spPr bwMode="auto">
            <a:xfrm>
              <a:off x="2640" y="2064"/>
              <a:ext cx="0" cy="7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9" name="Line 23"/>
            <p:cNvSpPr>
              <a:spLocks noChangeShapeType="1"/>
            </p:cNvSpPr>
            <p:nvPr/>
          </p:nvSpPr>
          <p:spPr bwMode="auto">
            <a:xfrm>
              <a:off x="3168" y="2064"/>
              <a:ext cx="0" cy="7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0" name="Line 24"/>
            <p:cNvSpPr>
              <a:spLocks noChangeShapeType="1"/>
            </p:cNvSpPr>
            <p:nvPr/>
          </p:nvSpPr>
          <p:spPr bwMode="auto">
            <a:xfrm>
              <a:off x="3696" y="2064"/>
              <a:ext cx="0" cy="7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1" name="Text Box 25"/>
            <p:cNvSpPr txBox="1">
              <a:spLocks noChangeArrowheads="1"/>
            </p:cNvSpPr>
            <p:nvPr/>
          </p:nvSpPr>
          <p:spPr bwMode="auto">
            <a:xfrm>
              <a:off x="1680" y="1872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SPC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34436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985B3-AF4F-4425-95D9-DC6E1C700F92}" type="slidenum">
              <a:rPr lang="en-US" altLang="ko-KR" smtClean="0"/>
              <a:pPr>
                <a:defRPr/>
              </a:pPr>
              <a:t>75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5 </a:t>
            </a:r>
            <a:r>
              <a:rPr lang="ko-KR" altLang="en-US" dirty="0" err="1"/>
              <a:t>정규형</a:t>
            </a:r>
            <a:r>
              <a:rPr lang="ko-KR" altLang="en-US" dirty="0"/>
              <a:t> 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268760"/>
            <a:ext cx="7772400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제</a:t>
            </a:r>
            <a:r>
              <a:rPr kumimoji="1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5</a:t>
            </a:r>
            <a:r>
              <a:rPr kumimoji="1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정규형</a:t>
            </a:r>
            <a:r>
              <a:rPr kumimoji="1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(5NF)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정의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릴레이션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R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에 존재하는 모든 조인 종속이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R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의 후보키를 통해 성립되면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 R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은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5NF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en-US" altLang="ko-KR" sz="2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프로젝션</a:t>
            </a:r>
            <a:r>
              <a:rPr kumimoji="1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-</a:t>
            </a: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조인 정규형</a:t>
            </a:r>
            <a:r>
              <a:rPr kumimoji="1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(PJ/NF)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en-US" altLang="ko-KR" sz="2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예</a:t>
            </a:r>
            <a:r>
              <a:rPr kumimoji="1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1: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SPC : JD *(SP,PC,CS)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는  후보키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(S,P,C)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를 통하지 않으므로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5NF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이 아님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SP,PC,SC :  5NF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90745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985B3-AF4F-4425-95D9-DC6E1C700F92}" type="slidenum">
              <a:rPr lang="en-US" altLang="ko-KR" smtClean="0"/>
              <a:pPr>
                <a:defRPr/>
              </a:pPr>
              <a:t>76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5 </a:t>
            </a:r>
            <a:r>
              <a:rPr lang="ko-KR" altLang="en-US" dirty="0" err="1"/>
              <a:t>정규형</a:t>
            </a:r>
            <a:r>
              <a:rPr lang="ko-KR" altLang="en-US" dirty="0"/>
              <a:t> 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340768"/>
            <a:ext cx="7772400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제</a:t>
            </a:r>
            <a:r>
              <a:rPr kumimoji="1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5</a:t>
            </a:r>
            <a:r>
              <a:rPr kumimoji="1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정규형 </a:t>
            </a:r>
            <a:r>
              <a:rPr kumimoji="1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(5NF) (Cont.)</a:t>
            </a:r>
          </a:p>
          <a:p>
            <a:pPr marL="742950" marR="0" lvl="1" indent="-285750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예</a:t>
            </a:r>
            <a:r>
              <a:rPr kumimoji="1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2:</a:t>
            </a:r>
          </a:p>
          <a:p>
            <a:pPr marL="1143000" marR="0" lvl="2" indent="-228600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학생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학번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이름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학과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학년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) 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릴레이션의  후보키가 학번과 이름일 경우</a:t>
            </a:r>
          </a:p>
          <a:p>
            <a:pPr marL="1143000" marR="0" lvl="2" indent="-228600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143000" marR="0" lvl="2" indent="-228600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JD *((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학번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이름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학과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), (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학번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학년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))</a:t>
            </a:r>
          </a:p>
          <a:p>
            <a:pPr marL="1143000" marR="0" lvl="2" indent="-228600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JD *((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학번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이름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), (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학번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학년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), (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이름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학과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))</a:t>
            </a:r>
          </a:p>
          <a:p>
            <a:pPr marL="342900" marR="0" lvl="0" indent="-342900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1143000" marR="0" lvl="2" indent="-228600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위의 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JD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는 모두 후보키를 통해 성립되므로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5NF</a:t>
            </a:r>
          </a:p>
          <a:p>
            <a:pPr marL="1143000" marR="0" lvl="2" indent="-228600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55028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985B3-AF4F-4425-95D9-DC6E1C700F92}" type="slidenum">
              <a:rPr lang="en-US" altLang="ko-KR" smtClean="0"/>
              <a:pPr>
                <a:defRPr/>
              </a:pPr>
              <a:t>77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정규형들</a:t>
            </a:r>
            <a:r>
              <a:rPr lang="ko-KR" altLang="en-US" dirty="0"/>
              <a:t> 간의 관계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85800" y="1268760"/>
            <a:ext cx="7772400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정규형들 간의 포함 관계</a:t>
            </a:r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827088" y="1916460"/>
            <a:ext cx="7696200" cy="4210050"/>
            <a:chOff x="100" y="260"/>
            <a:chExt cx="5560" cy="3880"/>
          </a:xfrm>
        </p:grpSpPr>
        <p:sp>
          <p:nvSpPr>
            <p:cNvPr id="23" name="Oval 5"/>
            <p:cNvSpPr>
              <a:spLocks noChangeArrowheads="1"/>
            </p:cNvSpPr>
            <p:nvPr/>
          </p:nvSpPr>
          <p:spPr bwMode="auto">
            <a:xfrm>
              <a:off x="100" y="260"/>
              <a:ext cx="5560" cy="38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580" y="924"/>
              <a:ext cx="4552" cy="320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1060" y="1540"/>
              <a:ext cx="3592" cy="258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6" name="Oval 8"/>
            <p:cNvSpPr>
              <a:spLocks noChangeArrowheads="1"/>
            </p:cNvSpPr>
            <p:nvPr/>
          </p:nvSpPr>
          <p:spPr bwMode="auto">
            <a:xfrm>
              <a:off x="1492" y="2060"/>
              <a:ext cx="2680" cy="20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7" name="Oval 9"/>
            <p:cNvSpPr>
              <a:spLocks noChangeArrowheads="1"/>
            </p:cNvSpPr>
            <p:nvPr/>
          </p:nvSpPr>
          <p:spPr bwMode="auto">
            <a:xfrm>
              <a:off x="1924" y="2548"/>
              <a:ext cx="1816" cy="157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8" name="Oval 10"/>
            <p:cNvSpPr>
              <a:spLocks noChangeArrowheads="1"/>
            </p:cNvSpPr>
            <p:nvPr/>
          </p:nvSpPr>
          <p:spPr bwMode="auto">
            <a:xfrm>
              <a:off x="2228" y="3076"/>
              <a:ext cx="1192" cy="104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9" name="Oval 11"/>
            <p:cNvSpPr>
              <a:spLocks noChangeArrowheads="1"/>
            </p:cNvSpPr>
            <p:nvPr/>
          </p:nvSpPr>
          <p:spPr bwMode="auto">
            <a:xfrm>
              <a:off x="2404" y="3452"/>
              <a:ext cx="856" cy="66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5NF</a:t>
              </a:r>
            </a:p>
            <a:p>
              <a:pPr marL="0" marR="0" lvl="0" indent="0" algn="ctr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(PJ/NF)</a:t>
              </a:r>
            </a:p>
          </p:txBody>
        </p:sp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2630" y="3110"/>
              <a:ext cx="436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4NF</a:t>
              </a:r>
            </a:p>
          </p:txBody>
        </p:sp>
        <p:sp>
          <p:nvSpPr>
            <p:cNvPr id="31" name="Rectangle 13"/>
            <p:cNvSpPr>
              <a:spLocks noChangeArrowheads="1"/>
            </p:cNvSpPr>
            <p:nvPr/>
          </p:nvSpPr>
          <p:spPr bwMode="auto">
            <a:xfrm>
              <a:off x="2582" y="2708"/>
              <a:ext cx="570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BCNF</a:t>
              </a:r>
            </a:p>
          </p:txBody>
        </p:sp>
        <p:sp>
          <p:nvSpPr>
            <p:cNvPr id="32" name="Rectangle 14"/>
            <p:cNvSpPr>
              <a:spLocks noChangeArrowheads="1"/>
            </p:cNvSpPr>
            <p:nvPr/>
          </p:nvSpPr>
          <p:spPr bwMode="auto">
            <a:xfrm>
              <a:off x="2630" y="2181"/>
              <a:ext cx="436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3NF</a:t>
              </a:r>
            </a:p>
          </p:txBody>
        </p:sp>
        <p:sp>
          <p:nvSpPr>
            <p:cNvPr id="33" name="Rectangle 15"/>
            <p:cNvSpPr>
              <a:spLocks noChangeArrowheads="1"/>
            </p:cNvSpPr>
            <p:nvPr/>
          </p:nvSpPr>
          <p:spPr bwMode="auto">
            <a:xfrm>
              <a:off x="2630" y="1700"/>
              <a:ext cx="436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2NF</a:t>
              </a:r>
            </a:p>
          </p:txBody>
        </p:sp>
        <p:sp>
          <p:nvSpPr>
            <p:cNvPr id="34" name="Rectangle 16"/>
            <p:cNvSpPr>
              <a:spLocks noChangeArrowheads="1"/>
            </p:cNvSpPr>
            <p:nvPr/>
          </p:nvSpPr>
          <p:spPr bwMode="auto">
            <a:xfrm>
              <a:off x="2630" y="1125"/>
              <a:ext cx="436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1NF</a:t>
              </a:r>
            </a:p>
          </p:txBody>
        </p:sp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1958" y="452"/>
              <a:ext cx="2073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정규 또는 비정규 릴레이션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42347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err="1" smtClean="0">
                <a:solidFill>
                  <a:schemeClr val="tx2">
                    <a:lumMod val="50000"/>
                  </a:schemeClr>
                </a:solidFill>
              </a:rPr>
              <a:t>역정규화</a:t>
            </a:r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altLang="ko-KR" b="1" dirty="0" err="1">
                <a:solidFill>
                  <a:schemeClr val="tx2">
                    <a:lumMod val="50000"/>
                  </a:schemeClr>
                </a:solidFill>
              </a:rPr>
              <a:t>D</a:t>
            </a:r>
            <a:r>
              <a:rPr lang="en-US" altLang="ko-KR" b="1" dirty="0" err="1" smtClean="0">
                <a:solidFill>
                  <a:schemeClr val="tx2">
                    <a:lumMod val="50000"/>
                  </a:schemeClr>
                </a:solidFill>
              </a:rPr>
              <a:t>enormalization</a:t>
            </a:r>
            <a:r>
              <a:rPr lang="en-US" altLang="ko-KR" b="1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55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역정규화</a:t>
            </a:r>
            <a:r>
              <a:rPr lang="ko-KR" altLang="en-US" dirty="0"/>
              <a:t>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역정규화란</a:t>
            </a:r>
            <a:endParaRPr lang="ko-KR" altLang="en-US" dirty="0"/>
          </a:p>
          <a:p>
            <a:pPr lvl="1"/>
            <a:r>
              <a:rPr lang="ko-KR" altLang="en-US" dirty="0"/>
              <a:t>시스템의 성능 향상을 위해서 정규화에 위배되는 행위를 하는 것을 말한다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성능 향상을 위해서 정규화를 무시</a:t>
            </a:r>
          </a:p>
          <a:p>
            <a:r>
              <a:rPr lang="ko-KR" altLang="en-US" dirty="0" err="1"/>
              <a:t>역정규화</a:t>
            </a:r>
            <a:r>
              <a:rPr lang="ko-KR" altLang="en-US" dirty="0"/>
              <a:t> 고려사항</a:t>
            </a:r>
          </a:p>
          <a:p>
            <a:pPr lvl="1"/>
            <a:r>
              <a:rPr lang="ko-KR" altLang="en-US" dirty="0"/>
              <a:t>업무에 따른 </a:t>
            </a:r>
            <a:r>
              <a:rPr lang="ko-KR" altLang="en-US" dirty="0" err="1"/>
              <a:t>데이타</a:t>
            </a:r>
            <a:r>
              <a:rPr lang="ko-KR" altLang="en-US" dirty="0"/>
              <a:t> 사용량</a:t>
            </a:r>
            <a:r>
              <a:rPr lang="en-US" altLang="ko-KR" dirty="0"/>
              <a:t>(</a:t>
            </a:r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조회</a:t>
            </a:r>
            <a:r>
              <a:rPr lang="en-US" altLang="ko-KR" dirty="0"/>
              <a:t>)</a:t>
            </a:r>
            <a:r>
              <a:rPr lang="ko-KR" altLang="en-US" dirty="0"/>
              <a:t>과 업무 프로세스 분석</a:t>
            </a:r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79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9744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985B3-AF4F-4425-95D9-DC6E1C700F92}" type="slidenum">
              <a:rPr lang="en-US" altLang="ko-KR" smtClean="0"/>
              <a:pPr>
                <a:defRPr/>
              </a:pPr>
              <a:t>8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 (2)</a:t>
            </a:r>
            <a:endParaRPr lang="ko-KR" altLang="en-US" dirty="0"/>
          </a:p>
        </p:txBody>
      </p:sp>
      <p:graphicFrame>
        <p:nvGraphicFramePr>
          <p:cNvPr id="13" name="Group 325"/>
          <p:cNvGraphicFramePr>
            <a:graphicFrameLocks noGrp="1"/>
          </p:cNvGraphicFramePr>
          <p:nvPr/>
        </p:nvGraphicFramePr>
        <p:xfrm>
          <a:off x="323850" y="3268663"/>
          <a:ext cx="8351838" cy="2039940"/>
        </p:xfrm>
        <a:graphic>
          <a:graphicData uri="http://schemas.openxmlformats.org/drawingml/2006/table">
            <a:tbl>
              <a:tblPr/>
              <a:tblGrid>
                <a:gridCol w="977900">
                  <a:extLst>
                    <a:ext uri="{9D8B030D-6E8A-4147-A177-3AD203B41FA5}">
                      <a16:colId xmlns:a16="http://schemas.microsoft.com/office/drawing/2014/main" xmlns="" val="2142951460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xmlns="" val="189796514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xmlns="" val="359138892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xmlns="" val="363577492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xmlns="" val="2846433725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xmlns="" val="19402667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xmlns="" val="1681628823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xmlns="" val="220155505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xmlns="" val="1946828941"/>
                    </a:ext>
                  </a:extLst>
                </a:gridCol>
              </a:tblGrid>
              <a:tr h="40798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전공번호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전공이름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학번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성명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학과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학년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평점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전공번호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2356537"/>
                  </a:ext>
                </a:extLst>
              </a:tr>
              <a:tr h="40798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소프트웨어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993001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홍길동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소프트웨어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56697930"/>
                  </a:ext>
                </a:extLst>
              </a:tr>
              <a:tr h="40798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미디어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20011023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이순신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소프트웨어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1802073"/>
                  </a:ext>
                </a:extLst>
              </a:tr>
              <a:tr h="40798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국문학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20021103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김정호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국문학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48597158"/>
                  </a:ext>
                </a:extLst>
              </a:tr>
              <a:tr h="40798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의학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20011023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대장금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의학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8545661"/>
                  </a:ext>
                </a:extLst>
              </a:tr>
            </a:tbl>
          </a:graphicData>
        </a:graphic>
      </p:graphicFrame>
      <p:sp>
        <p:nvSpPr>
          <p:cNvPr id="14" name="Line 48"/>
          <p:cNvSpPr>
            <a:spLocks noChangeShapeType="1"/>
          </p:cNvSpPr>
          <p:nvPr/>
        </p:nvSpPr>
        <p:spPr bwMode="auto">
          <a:xfrm>
            <a:off x="1187450" y="5300663"/>
            <a:ext cx="0" cy="3603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Line 49"/>
          <p:cNvSpPr>
            <a:spLocks noChangeShapeType="1"/>
          </p:cNvSpPr>
          <p:nvPr/>
        </p:nvSpPr>
        <p:spPr bwMode="auto">
          <a:xfrm>
            <a:off x="7885113" y="5300663"/>
            <a:ext cx="0" cy="3603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Line 50"/>
          <p:cNvSpPr>
            <a:spLocks noChangeShapeType="1"/>
          </p:cNvSpPr>
          <p:nvPr/>
        </p:nvSpPr>
        <p:spPr bwMode="auto">
          <a:xfrm>
            <a:off x="1187450" y="5661025"/>
            <a:ext cx="669766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Rectangle 326"/>
          <p:cNvSpPr txBox="1">
            <a:spLocks noChangeArrowheads="1"/>
          </p:cNvSpPr>
          <p:nvPr/>
        </p:nvSpPr>
        <p:spPr bwMode="auto">
          <a:xfrm>
            <a:off x="685800" y="1412875"/>
            <a:ext cx="7772400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기본키</a:t>
            </a:r>
            <a:r>
              <a:rPr kumimoji="1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(Primary Key)</a:t>
            </a:r>
            <a:r>
              <a:rPr kumimoji="1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와 외래키</a:t>
            </a:r>
            <a:r>
              <a:rPr kumimoji="1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(Foreign Key)</a:t>
            </a:r>
            <a:br>
              <a:rPr kumimoji="1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</a:br>
            <a:r>
              <a:rPr kumimoji="1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의 예</a:t>
            </a:r>
          </a:p>
        </p:txBody>
      </p:sp>
      <p:sp>
        <p:nvSpPr>
          <p:cNvPr id="18" name="Text Box 327"/>
          <p:cNvSpPr txBox="1">
            <a:spLocks noChangeArrowheads="1"/>
          </p:cNvSpPr>
          <p:nvPr/>
        </p:nvSpPr>
        <p:spPr bwMode="auto">
          <a:xfrm>
            <a:off x="323850" y="2781300"/>
            <a:ext cx="16557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전공 릴레이션</a:t>
            </a:r>
            <a:endParaRPr lang="en-US" altLang="ko-KR" b="1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Text Box 328"/>
          <p:cNvSpPr txBox="1">
            <a:spLocks noChangeArrowheads="1"/>
          </p:cNvSpPr>
          <p:nvPr/>
        </p:nvSpPr>
        <p:spPr bwMode="auto">
          <a:xfrm>
            <a:off x="2843213" y="2781300"/>
            <a:ext cx="16557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학생 릴레이션</a:t>
            </a:r>
          </a:p>
        </p:txBody>
      </p:sp>
    </p:spTree>
    <p:extLst>
      <p:ext uri="{BB962C8B-B14F-4D97-AF65-F5344CB8AC3E}">
        <p14:creationId xmlns:p14="http://schemas.microsoft.com/office/powerpoint/2010/main" val="185249293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985B3-AF4F-4425-95D9-DC6E1C700F92}" type="slidenum">
              <a:rPr lang="en-US" altLang="ko-KR" smtClean="0"/>
              <a:pPr>
                <a:defRPr/>
              </a:pPr>
              <a:t>80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역정규화</a:t>
            </a:r>
            <a:r>
              <a:rPr lang="ko-KR" altLang="en-US" dirty="0"/>
              <a:t>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85800" y="1340768"/>
            <a:ext cx="8062913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역정규화 고려사항 </a:t>
            </a:r>
            <a:r>
              <a:rPr kumimoji="1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(Cont.)</a:t>
            </a:r>
            <a:endParaRPr kumimoji="1" lang="ko-KR" altLang="en-US" sz="2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전체 프로세스 중 가장 많은 비중을 차지하는 테이블을 역정규화 고려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예</a:t>
            </a:r>
            <a:r>
              <a:rPr kumimoji="1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) </a:t>
            </a: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수강 테이블</a:t>
            </a:r>
          </a:p>
        </p:txBody>
      </p:sp>
      <p:graphicFrame>
        <p:nvGraphicFramePr>
          <p:cNvPr id="10" name="Group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9445482"/>
              </p:ext>
            </p:extLst>
          </p:nvPr>
        </p:nvGraphicFramePr>
        <p:xfrm>
          <a:off x="2051050" y="3285456"/>
          <a:ext cx="5329238" cy="2194560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xmlns="" val="702409652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xmlns="" val="3790664820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xmlns="" val="586494130"/>
                    </a:ext>
                  </a:extLst>
                </a:gridCol>
              </a:tblGrid>
              <a:tr h="32385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테이블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레코드 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수강신청 기간 입력건수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78685988"/>
                  </a:ext>
                </a:extLst>
              </a:tr>
              <a:tr h="3254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교직원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08005430"/>
                  </a:ext>
                </a:extLst>
              </a:tr>
              <a:tr h="32385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전공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7228695"/>
                  </a:ext>
                </a:extLst>
              </a:tr>
              <a:tr h="32385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학생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57864312"/>
                  </a:ext>
                </a:extLst>
              </a:tr>
              <a:tr h="325438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수강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11784799"/>
                  </a:ext>
                </a:extLst>
              </a:tr>
              <a:tr h="32385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과목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61009165"/>
                  </a:ext>
                </a:extLst>
              </a:tr>
            </a:tbl>
          </a:graphicData>
        </a:graphic>
      </p:graphicFrame>
      <p:sp>
        <p:nvSpPr>
          <p:cNvPr id="11" name="Text Box 34"/>
          <p:cNvSpPr txBox="1">
            <a:spLocks noChangeArrowheads="1"/>
          </p:cNvSpPr>
          <p:nvPr/>
        </p:nvSpPr>
        <p:spPr bwMode="auto">
          <a:xfrm>
            <a:off x="2700338" y="5511131"/>
            <a:ext cx="3816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 </a:t>
            </a:r>
            <a:r>
              <a:rPr lang="ko-KR" altLang="en-US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어느 대학의 수강 테이블 내역 </a:t>
            </a:r>
            <a:r>
              <a:rPr lang="en-US" altLang="ko-KR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2780626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985B3-AF4F-4425-95D9-DC6E1C700F92}" type="slidenum">
              <a:rPr lang="en-US" altLang="ko-KR" smtClean="0"/>
              <a:pPr>
                <a:defRPr/>
              </a:pPr>
              <a:t>81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역정규화</a:t>
            </a:r>
            <a:r>
              <a:rPr lang="ko-KR" altLang="en-US" dirty="0"/>
              <a:t>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85800" y="1340768"/>
            <a:ext cx="7773988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역정규화 유형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데이타 중복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컬럼 역정규화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)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조인 프로세스를 줄이기 위해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조인하여 조회하는 해당 컬럼을 중복하여 기본적으로 조인을 수행하지 않는다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.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조회가 많이 이루어지는 테이블의 경우 데이타 중복을 통해 성능 향상을 기대할 수 있다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. </a:t>
            </a:r>
            <a:endParaRPr kumimoji="1" lang="ko-KR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042988" y="5373018"/>
            <a:ext cx="7129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수강 테이블에 학생 테이블의 학생성명과 과목 테이블의 과목명을 포함시킴으로 조인 연산 감소에 따른 시스템 성능 향상</a:t>
            </a:r>
            <a:endParaRPr lang="en-US" altLang="ko-KR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971550" y="5373018"/>
            <a:ext cx="6985000" cy="647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572793"/>
            <a:ext cx="3082925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3490243"/>
            <a:ext cx="3082925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5724525" y="4509418"/>
            <a:ext cx="1439863" cy="36036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240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AutoShape 9"/>
          <p:cNvSpPr>
            <a:spLocks noChangeArrowheads="1"/>
          </p:cNvSpPr>
          <p:nvPr/>
        </p:nvSpPr>
        <p:spPr bwMode="auto">
          <a:xfrm>
            <a:off x="4284663" y="4220493"/>
            <a:ext cx="503237" cy="287338"/>
          </a:xfrm>
          <a:prstGeom prst="rightArrow">
            <a:avLst>
              <a:gd name="adj1" fmla="val 50000"/>
              <a:gd name="adj2" fmla="val 4378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52246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985B3-AF4F-4425-95D9-DC6E1C700F92}" type="slidenum">
              <a:rPr lang="en-US" altLang="ko-KR" smtClean="0"/>
              <a:pPr>
                <a:defRPr/>
              </a:pPr>
              <a:t>82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역정규화</a:t>
            </a:r>
            <a:r>
              <a:rPr lang="ko-KR" altLang="en-US" dirty="0"/>
              <a:t>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85800" y="1340768"/>
            <a:ext cx="7773988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역정규화 유형 </a:t>
            </a:r>
            <a:r>
              <a:rPr kumimoji="1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(Cont.)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파생 컬럼의 생성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데이터 중복과 비슷한 유형으로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 </a:t>
            </a:r>
            <a:r>
              <a:rPr kumimoji="1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조회할 때마다 숫자 연산이나 데이터 조작을 통해 결과를 얻는 컬럼을 포함시킨다</a:t>
            </a:r>
            <a:r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.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971550" y="5085681"/>
            <a:ext cx="712946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학생의 평점 평균을 얻으려면 </a:t>
            </a:r>
            <a:r>
              <a:rPr lang="en-US" altLang="ko-KR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‘</a:t>
            </a:r>
            <a:r>
              <a:rPr lang="ko-KR" altLang="en-US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학생이 이수한 모든 과목의 성적*학점</a:t>
            </a:r>
            <a:r>
              <a:rPr lang="en-US" altLang="ko-KR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이수학점</a:t>
            </a:r>
            <a:r>
              <a:rPr lang="en-US" altLang="ko-KR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’</a:t>
            </a:r>
            <a:r>
              <a:rPr lang="en-US" altLang="ko-KR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연산을 수행하여야만 한다</a:t>
            </a:r>
            <a:r>
              <a:rPr lang="en-US" altLang="ko-KR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따라서 학생 테이블에 평점 컬럼을 포함시켰다</a:t>
            </a:r>
            <a:r>
              <a:rPr lang="en-US" altLang="ko-KR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900113" y="5085681"/>
            <a:ext cx="7272337" cy="93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4284663" y="4006181"/>
            <a:ext cx="503237" cy="287337"/>
          </a:xfrm>
          <a:prstGeom prst="rightArrow">
            <a:avLst>
              <a:gd name="adj1" fmla="val 50000"/>
              <a:gd name="adj2" fmla="val 4378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325" y="2996531"/>
            <a:ext cx="3375025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2996531"/>
            <a:ext cx="3375025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4932363" y="3501356"/>
            <a:ext cx="720725" cy="28733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240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96591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985B3-AF4F-4425-95D9-DC6E1C700F92}" type="slidenum">
              <a:rPr lang="en-US" altLang="ko-KR" smtClean="0"/>
              <a:pPr>
                <a:defRPr/>
              </a:pPr>
              <a:t>83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역정규화</a:t>
            </a:r>
            <a:r>
              <a:rPr lang="ko-KR" altLang="en-US" dirty="0"/>
              <a:t> 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685800" y="1340768"/>
            <a:ext cx="7772400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역정규화 유형 </a:t>
            </a:r>
            <a:r>
              <a:rPr kumimoji="1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(Cont.)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3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정규형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2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개 →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2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정규형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개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ko-KR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0" name="Rectangle 33"/>
          <p:cNvSpPr>
            <a:spLocks noChangeArrowheads="1"/>
          </p:cNvSpPr>
          <p:nvPr/>
        </p:nvSpPr>
        <p:spPr bwMode="auto">
          <a:xfrm>
            <a:off x="2987675" y="4725318"/>
            <a:ext cx="863600" cy="43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3059113" y="4725318"/>
            <a:ext cx="1368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0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학번</a:t>
            </a:r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4787900" y="4725318"/>
            <a:ext cx="1366838" cy="43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4859338" y="4711031"/>
            <a:ext cx="1368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0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지도교수</a:t>
            </a:r>
          </a:p>
        </p:txBody>
      </p:sp>
      <p:sp>
        <p:nvSpPr>
          <p:cNvPr id="34" name="Line 37"/>
          <p:cNvSpPr>
            <a:spLocks noChangeShapeType="1"/>
          </p:cNvSpPr>
          <p:nvPr/>
        </p:nvSpPr>
        <p:spPr bwMode="auto">
          <a:xfrm>
            <a:off x="3851275" y="4941218"/>
            <a:ext cx="936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5" name="Rectangle 38"/>
          <p:cNvSpPr>
            <a:spLocks noChangeArrowheads="1"/>
          </p:cNvSpPr>
          <p:nvPr/>
        </p:nvSpPr>
        <p:spPr bwMode="auto">
          <a:xfrm>
            <a:off x="5003800" y="5733381"/>
            <a:ext cx="863600" cy="43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5075238" y="5733381"/>
            <a:ext cx="1368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0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학번</a:t>
            </a:r>
          </a:p>
        </p:txBody>
      </p: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5464175" y="5157118"/>
            <a:ext cx="0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8" name="Rectangle 41"/>
          <p:cNvSpPr>
            <a:spLocks noChangeArrowheads="1"/>
          </p:cNvSpPr>
          <p:nvPr/>
        </p:nvSpPr>
        <p:spPr bwMode="auto">
          <a:xfrm>
            <a:off x="827088" y="2794918"/>
            <a:ext cx="863600" cy="43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898525" y="2794918"/>
            <a:ext cx="1368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0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학번</a:t>
            </a:r>
          </a:p>
        </p:txBody>
      </p:sp>
      <p:sp>
        <p:nvSpPr>
          <p:cNvPr id="40" name="Rectangle 43"/>
          <p:cNvSpPr>
            <a:spLocks noChangeArrowheads="1"/>
          </p:cNvSpPr>
          <p:nvPr/>
        </p:nvSpPr>
        <p:spPr bwMode="auto">
          <a:xfrm>
            <a:off x="2627313" y="2794918"/>
            <a:ext cx="1366837" cy="43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1" name="Text Box 44"/>
          <p:cNvSpPr txBox="1">
            <a:spLocks noChangeArrowheads="1"/>
          </p:cNvSpPr>
          <p:nvPr/>
        </p:nvSpPr>
        <p:spPr bwMode="auto">
          <a:xfrm>
            <a:off x="2698750" y="2780631"/>
            <a:ext cx="1368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0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지도교수</a:t>
            </a:r>
          </a:p>
        </p:txBody>
      </p:sp>
      <p:sp>
        <p:nvSpPr>
          <p:cNvPr id="42" name="Line 45"/>
          <p:cNvSpPr>
            <a:spLocks noChangeShapeType="1"/>
          </p:cNvSpPr>
          <p:nvPr/>
        </p:nvSpPr>
        <p:spPr bwMode="auto">
          <a:xfrm>
            <a:off x="1690688" y="3010818"/>
            <a:ext cx="936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3" name="Line 46"/>
          <p:cNvSpPr>
            <a:spLocks noChangeShapeType="1"/>
          </p:cNvSpPr>
          <p:nvPr/>
        </p:nvSpPr>
        <p:spPr bwMode="auto">
          <a:xfrm>
            <a:off x="3851275" y="5014243"/>
            <a:ext cx="1152525" cy="935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4" name="Rectangle 47"/>
          <p:cNvSpPr>
            <a:spLocks noChangeArrowheads="1"/>
          </p:cNvSpPr>
          <p:nvPr/>
        </p:nvSpPr>
        <p:spPr bwMode="auto">
          <a:xfrm>
            <a:off x="7308850" y="2794918"/>
            <a:ext cx="863600" cy="43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5" name="Text Box 48"/>
          <p:cNvSpPr txBox="1">
            <a:spLocks noChangeArrowheads="1"/>
          </p:cNvSpPr>
          <p:nvPr/>
        </p:nvSpPr>
        <p:spPr bwMode="auto">
          <a:xfrm>
            <a:off x="7380288" y="2794918"/>
            <a:ext cx="1368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0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학번</a:t>
            </a:r>
          </a:p>
        </p:txBody>
      </p:sp>
      <p:sp>
        <p:nvSpPr>
          <p:cNvPr id="46" name="Rectangle 49"/>
          <p:cNvSpPr>
            <a:spLocks noChangeArrowheads="1"/>
          </p:cNvSpPr>
          <p:nvPr/>
        </p:nvSpPr>
        <p:spPr bwMode="auto">
          <a:xfrm>
            <a:off x="5003800" y="2794918"/>
            <a:ext cx="1366838" cy="43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7" name="Text Box 50"/>
          <p:cNvSpPr txBox="1">
            <a:spLocks noChangeArrowheads="1"/>
          </p:cNvSpPr>
          <p:nvPr/>
        </p:nvSpPr>
        <p:spPr bwMode="auto">
          <a:xfrm>
            <a:off x="5075238" y="2780631"/>
            <a:ext cx="1368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0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지도교수</a:t>
            </a:r>
          </a:p>
        </p:txBody>
      </p:sp>
      <p:sp>
        <p:nvSpPr>
          <p:cNvPr id="48" name="Line 51"/>
          <p:cNvSpPr>
            <a:spLocks noChangeShapeType="1"/>
          </p:cNvSpPr>
          <p:nvPr/>
        </p:nvSpPr>
        <p:spPr bwMode="auto">
          <a:xfrm>
            <a:off x="6370638" y="3010818"/>
            <a:ext cx="936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9" name="Text Box 52"/>
          <p:cNvSpPr txBox="1">
            <a:spLocks noChangeArrowheads="1"/>
          </p:cNvSpPr>
          <p:nvPr/>
        </p:nvSpPr>
        <p:spPr bwMode="auto">
          <a:xfrm>
            <a:off x="827088" y="2348831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 b="1" smtClean="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sz="2400" b="1" smtClean="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정규형</a:t>
            </a:r>
          </a:p>
        </p:txBody>
      </p:sp>
      <p:sp>
        <p:nvSpPr>
          <p:cNvPr id="50" name="Text Box 53"/>
          <p:cNvSpPr txBox="1">
            <a:spLocks noChangeArrowheads="1"/>
          </p:cNvSpPr>
          <p:nvPr/>
        </p:nvSpPr>
        <p:spPr bwMode="auto">
          <a:xfrm>
            <a:off x="827088" y="4699918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 b="1" smtClean="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2400" b="1" smtClean="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정규형</a:t>
            </a:r>
          </a:p>
        </p:txBody>
      </p:sp>
      <p:sp>
        <p:nvSpPr>
          <p:cNvPr id="51" name="AutoShape 54"/>
          <p:cNvSpPr>
            <a:spLocks noChangeArrowheads="1"/>
          </p:cNvSpPr>
          <p:nvPr/>
        </p:nvSpPr>
        <p:spPr bwMode="auto">
          <a:xfrm>
            <a:off x="3924300" y="3644231"/>
            <a:ext cx="1008063" cy="50482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708608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985B3-AF4F-4425-95D9-DC6E1C700F92}" type="slidenum">
              <a:rPr lang="en-US" altLang="ko-KR" smtClean="0"/>
              <a:pPr>
                <a:defRPr/>
              </a:pPr>
              <a:t>84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역정규화</a:t>
            </a:r>
            <a:r>
              <a:rPr lang="ko-KR" altLang="en-US" dirty="0"/>
              <a:t> 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grpSp>
        <p:nvGrpSpPr>
          <p:cNvPr id="47" name="Group 11"/>
          <p:cNvGrpSpPr>
            <a:grpSpLocks/>
          </p:cNvGrpSpPr>
          <p:nvPr/>
        </p:nvGrpSpPr>
        <p:grpSpPr bwMode="auto">
          <a:xfrm>
            <a:off x="971550" y="2156173"/>
            <a:ext cx="1676400" cy="2057400"/>
            <a:chOff x="624" y="2544"/>
            <a:chExt cx="1056" cy="1296"/>
          </a:xfrm>
        </p:grpSpPr>
        <p:sp>
          <p:nvSpPr>
            <p:cNvPr id="48" name="Rectangle 12"/>
            <p:cNvSpPr>
              <a:spLocks noChangeArrowheads="1"/>
            </p:cNvSpPr>
            <p:nvPr/>
          </p:nvSpPr>
          <p:spPr bwMode="auto">
            <a:xfrm>
              <a:off x="624" y="2880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학번</a:t>
              </a:r>
            </a:p>
          </p:txBody>
        </p:sp>
        <p:sp>
          <p:nvSpPr>
            <p:cNvPr id="49" name="Rectangle 13"/>
            <p:cNvSpPr>
              <a:spLocks noChangeArrowheads="1"/>
            </p:cNvSpPr>
            <p:nvPr/>
          </p:nvSpPr>
          <p:spPr bwMode="auto">
            <a:xfrm>
              <a:off x="624" y="3072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100</a:t>
              </a:r>
            </a:p>
          </p:txBody>
        </p:sp>
        <p:sp>
          <p:nvSpPr>
            <p:cNvPr id="50" name="Rectangle 14"/>
            <p:cNvSpPr>
              <a:spLocks noChangeArrowheads="1"/>
            </p:cNvSpPr>
            <p:nvPr/>
          </p:nvSpPr>
          <p:spPr bwMode="auto">
            <a:xfrm>
              <a:off x="624" y="3264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200</a:t>
              </a:r>
            </a:p>
          </p:txBody>
        </p:sp>
        <p:sp>
          <p:nvSpPr>
            <p:cNvPr id="51" name="Rectangle 15"/>
            <p:cNvSpPr>
              <a:spLocks noChangeArrowheads="1"/>
            </p:cNvSpPr>
            <p:nvPr/>
          </p:nvSpPr>
          <p:spPr bwMode="auto">
            <a:xfrm>
              <a:off x="624" y="3456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300</a:t>
              </a:r>
            </a:p>
          </p:txBody>
        </p:sp>
        <p:sp>
          <p:nvSpPr>
            <p:cNvPr id="52" name="Rectangle 16"/>
            <p:cNvSpPr>
              <a:spLocks noChangeArrowheads="1"/>
            </p:cNvSpPr>
            <p:nvPr/>
          </p:nvSpPr>
          <p:spPr bwMode="auto">
            <a:xfrm>
              <a:off x="624" y="3648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400</a:t>
              </a:r>
            </a:p>
          </p:txBody>
        </p:sp>
        <p:sp>
          <p:nvSpPr>
            <p:cNvPr id="53" name="Text Box 17"/>
            <p:cNvSpPr txBox="1">
              <a:spLocks noChangeArrowheads="1"/>
            </p:cNvSpPr>
            <p:nvPr/>
          </p:nvSpPr>
          <p:spPr bwMode="auto">
            <a:xfrm>
              <a:off x="658" y="2544"/>
              <a:ext cx="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학생지도</a:t>
              </a:r>
            </a:p>
          </p:txBody>
        </p:sp>
        <p:sp>
          <p:nvSpPr>
            <p:cNvPr id="54" name="Rectangle 18"/>
            <p:cNvSpPr>
              <a:spLocks noChangeArrowheads="1"/>
            </p:cNvSpPr>
            <p:nvPr/>
          </p:nvSpPr>
          <p:spPr bwMode="auto">
            <a:xfrm>
              <a:off x="1056" y="2880"/>
              <a:ext cx="624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지도교수</a:t>
              </a:r>
            </a:p>
          </p:txBody>
        </p:sp>
        <p:sp>
          <p:nvSpPr>
            <p:cNvPr id="55" name="Rectangle 19"/>
            <p:cNvSpPr>
              <a:spLocks noChangeArrowheads="1"/>
            </p:cNvSpPr>
            <p:nvPr/>
          </p:nvSpPr>
          <p:spPr bwMode="auto">
            <a:xfrm>
              <a:off x="1056" y="3072"/>
              <a:ext cx="624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P1</a:t>
              </a:r>
            </a:p>
          </p:txBody>
        </p:sp>
        <p:sp>
          <p:nvSpPr>
            <p:cNvPr id="56" name="Rectangle 20"/>
            <p:cNvSpPr>
              <a:spLocks noChangeArrowheads="1"/>
            </p:cNvSpPr>
            <p:nvPr/>
          </p:nvSpPr>
          <p:spPr bwMode="auto">
            <a:xfrm>
              <a:off x="1056" y="3264"/>
              <a:ext cx="624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P2</a:t>
              </a:r>
            </a:p>
          </p:txBody>
        </p:sp>
        <p:sp>
          <p:nvSpPr>
            <p:cNvPr id="57" name="Rectangle 21"/>
            <p:cNvSpPr>
              <a:spLocks noChangeArrowheads="1"/>
            </p:cNvSpPr>
            <p:nvPr/>
          </p:nvSpPr>
          <p:spPr bwMode="auto">
            <a:xfrm>
              <a:off x="1056" y="3456"/>
              <a:ext cx="624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P3</a:t>
              </a:r>
            </a:p>
          </p:txBody>
        </p:sp>
        <p:sp>
          <p:nvSpPr>
            <p:cNvPr id="58" name="Rectangle 22"/>
            <p:cNvSpPr>
              <a:spLocks noChangeArrowheads="1"/>
            </p:cNvSpPr>
            <p:nvPr/>
          </p:nvSpPr>
          <p:spPr bwMode="auto">
            <a:xfrm>
              <a:off x="1056" y="3648"/>
              <a:ext cx="624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P1</a:t>
              </a:r>
            </a:p>
          </p:txBody>
        </p:sp>
      </p:grpSp>
      <p:grpSp>
        <p:nvGrpSpPr>
          <p:cNvPr id="59" name="Group 23"/>
          <p:cNvGrpSpPr>
            <a:grpSpLocks/>
          </p:cNvGrpSpPr>
          <p:nvPr/>
        </p:nvGrpSpPr>
        <p:grpSpPr bwMode="auto">
          <a:xfrm>
            <a:off x="971550" y="4269135"/>
            <a:ext cx="2057400" cy="1752600"/>
            <a:chOff x="3408" y="2544"/>
            <a:chExt cx="1296" cy="1104"/>
          </a:xfrm>
        </p:grpSpPr>
        <p:sp>
          <p:nvSpPr>
            <p:cNvPr id="60" name="Rectangle 24"/>
            <p:cNvSpPr>
              <a:spLocks noChangeArrowheads="1"/>
            </p:cNvSpPr>
            <p:nvPr/>
          </p:nvSpPr>
          <p:spPr bwMode="auto">
            <a:xfrm>
              <a:off x="4032" y="2880"/>
              <a:ext cx="67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학과</a:t>
              </a:r>
            </a:p>
          </p:txBody>
        </p:sp>
        <p:sp>
          <p:nvSpPr>
            <p:cNvPr id="61" name="Rectangle 25"/>
            <p:cNvSpPr>
              <a:spLocks noChangeArrowheads="1"/>
            </p:cNvSpPr>
            <p:nvPr/>
          </p:nvSpPr>
          <p:spPr bwMode="auto">
            <a:xfrm>
              <a:off x="4032" y="3072"/>
              <a:ext cx="67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컴퓨터</a:t>
              </a:r>
            </a:p>
          </p:txBody>
        </p:sp>
        <p:sp>
          <p:nvSpPr>
            <p:cNvPr id="62" name="Rectangle 26"/>
            <p:cNvSpPr>
              <a:spLocks noChangeArrowheads="1"/>
            </p:cNvSpPr>
            <p:nvPr/>
          </p:nvSpPr>
          <p:spPr bwMode="auto">
            <a:xfrm>
              <a:off x="4032" y="3264"/>
              <a:ext cx="67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전기</a:t>
              </a:r>
            </a:p>
          </p:txBody>
        </p:sp>
        <p:sp>
          <p:nvSpPr>
            <p:cNvPr id="63" name="Rectangle 27"/>
            <p:cNvSpPr>
              <a:spLocks noChangeArrowheads="1"/>
            </p:cNvSpPr>
            <p:nvPr/>
          </p:nvSpPr>
          <p:spPr bwMode="auto">
            <a:xfrm>
              <a:off x="4032" y="3456"/>
              <a:ext cx="67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컴퓨터</a:t>
              </a:r>
            </a:p>
          </p:txBody>
        </p:sp>
        <p:sp>
          <p:nvSpPr>
            <p:cNvPr id="64" name="Rectangle 28"/>
            <p:cNvSpPr>
              <a:spLocks noChangeArrowheads="1"/>
            </p:cNvSpPr>
            <p:nvPr/>
          </p:nvSpPr>
          <p:spPr bwMode="auto">
            <a:xfrm>
              <a:off x="3408" y="2880"/>
              <a:ext cx="624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지도교수</a:t>
              </a:r>
            </a:p>
          </p:txBody>
        </p:sp>
        <p:sp>
          <p:nvSpPr>
            <p:cNvPr id="65" name="Rectangle 29"/>
            <p:cNvSpPr>
              <a:spLocks noChangeArrowheads="1"/>
            </p:cNvSpPr>
            <p:nvPr/>
          </p:nvSpPr>
          <p:spPr bwMode="auto">
            <a:xfrm>
              <a:off x="3408" y="3072"/>
              <a:ext cx="624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P1</a:t>
              </a:r>
            </a:p>
          </p:txBody>
        </p:sp>
        <p:sp>
          <p:nvSpPr>
            <p:cNvPr id="66" name="Rectangle 30"/>
            <p:cNvSpPr>
              <a:spLocks noChangeArrowheads="1"/>
            </p:cNvSpPr>
            <p:nvPr/>
          </p:nvSpPr>
          <p:spPr bwMode="auto">
            <a:xfrm>
              <a:off x="3408" y="3264"/>
              <a:ext cx="624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P2</a:t>
              </a:r>
            </a:p>
          </p:txBody>
        </p:sp>
        <p:sp>
          <p:nvSpPr>
            <p:cNvPr id="67" name="Rectangle 31"/>
            <p:cNvSpPr>
              <a:spLocks noChangeArrowheads="1"/>
            </p:cNvSpPr>
            <p:nvPr/>
          </p:nvSpPr>
          <p:spPr bwMode="auto">
            <a:xfrm>
              <a:off x="3408" y="3456"/>
              <a:ext cx="624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P3</a:t>
              </a:r>
            </a:p>
          </p:txBody>
        </p:sp>
        <p:sp>
          <p:nvSpPr>
            <p:cNvPr id="68" name="Text Box 32"/>
            <p:cNvSpPr txBox="1">
              <a:spLocks noChangeArrowheads="1"/>
            </p:cNvSpPr>
            <p:nvPr/>
          </p:nvSpPr>
          <p:spPr bwMode="auto">
            <a:xfrm>
              <a:off x="3445" y="2544"/>
              <a:ext cx="9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지도교수학과</a:t>
              </a:r>
            </a:p>
          </p:txBody>
        </p:sp>
      </p:grpSp>
      <p:grpSp>
        <p:nvGrpSpPr>
          <p:cNvPr id="69" name="Group 33"/>
          <p:cNvGrpSpPr>
            <a:grpSpLocks/>
          </p:cNvGrpSpPr>
          <p:nvPr/>
        </p:nvGrpSpPr>
        <p:grpSpPr bwMode="auto">
          <a:xfrm>
            <a:off x="5500688" y="2811810"/>
            <a:ext cx="2743200" cy="2057400"/>
            <a:chOff x="720" y="912"/>
            <a:chExt cx="1728" cy="1296"/>
          </a:xfrm>
        </p:grpSpPr>
        <p:sp>
          <p:nvSpPr>
            <p:cNvPr id="70" name="Rectangle 34"/>
            <p:cNvSpPr>
              <a:spLocks noChangeArrowheads="1"/>
            </p:cNvSpPr>
            <p:nvPr/>
          </p:nvSpPr>
          <p:spPr bwMode="auto">
            <a:xfrm>
              <a:off x="720" y="1248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학번</a:t>
              </a:r>
            </a:p>
          </p:txBody>
        </p:sp>
        <p:sp>
          <p:nvSpPr>
            <p:cNvPr id="71" name="Rectangle 35"/>
            <p:cNvSpPr>
              <a:spLocks noChangeArrowheads="1"/>
            </p:cNvSpPr>
            <p:nvPr/>
          </p:nvSpPr>
          <p:spPr bwMode="auto">
            <a:xfrm>
              <a:off x="1776" y="1248"/>
              <a:ext cx="67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학과</a:t>
              </a:r>
            </a:p>
          </p:txBody>
        </p:sp>
        <p:sp>
          <p:nvSpPr>
            <p:cNvPr id="72" name="Rectangle 36"/>
            <p:cNvSpPr>
              <a:spLocks noChangeArrowheads="1"/>
            </p:cNvSpPr>
            <p:nvPr/>
          </p:nvSpPr>
          <p:spPr bwMode="auto">
            <a:xfrm>
              <a:off x="720" y="1440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100</a:t>
              </a:r>
            </a:p>
          </p:txBody>
        </p:sp>
        <p:sp>
          <p:nvSpPr>
            <p:cNvPr id="73" name="Rectangle 37"/>
            <p:cNvSpPr>
              <a:spLocks noChangeArrowheads="1"/>
            </p:cNvSpPr>
            <p:nvPr/>
          </p:nvSpPr>
          <p:spPr bwMode="auto">
            <a:xfrm>
              <a:off x="1776" y="1440"/>
              <a:ext cx="67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컴퓨터</a:t>
              </a:r>
            </a:p>
          </p:txBody>
        </p:sp>
        <p:sp>
          <p:nvSpPr>
            <p:cNvPr id="74" name="Rectangle 38"/>
            <p:cNvSpPr>
              <a:spLocks noChangeArrowheads="1"/>
            </p:cNvSpPr>
            <p:nvPr/>
          </p:nvSpPr>
          <p:spPr bwMode="auto">
            <a:xfrm>
              <a:off x="720" y="1632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200</a:t>
              </a:r>
            </a:p>
          </p:txBody>
        </p:sp>
        <p:sp>
          <p:nvSpPr>
            <p:cNvPr id="75" name="Rectangle 39"/>
            <p:cNvSpPr>
              <a:spLocks noChangeArrowheads="1"/>
            </p:cNvSpPr>
            <p:nvPr/>
          </p:nvSpPr>
          <p:spPr bwMode="auto">
            <a:xfrm>
              <a:off x="1776" y="1632"/>
              <a:ext cx="67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전기</a:t>
              </a:r>
            </a:p>
          </p:txBody>
        </p:sp>
        <p:sp>
          <p:nvSpPr>
            <p:cNvPr id="76" name="Rectangle 40"/>
            <p:cNvSpPr>
              <a:spLocks noChangeArrowheads="1"/>
            </p:cNvSpPr>
            <p:nvPr/>
          </p:nvSpPr>
          <p:spPr bwMode="auto">
            <a:xfrm>
              <a:off x="720" y="1824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300</a:t>
              </a:r>
            </a:p>
          </p:txBody>
        </p:sp>
        <p:sp>
          <p:nvSpPr>
            <p:cNvPr id="77" name="Rectangle 41"/>
            <p:cNvSpPr>
              <a:spLocks noChangeArrowheads="1"/>
            </p:cNvSpPr>
            <p:nvPr/>
          </p:nvSpPr>
          <p:spPr bwMode="auto">
            <a:xfrm>
              <a:off x="1776" y="1824"/>
              <a:ext cx="67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컴퓨터</a:t>
              </a:r>
            </a:p>
          </p:txBody>
        </p:sp>
        <p:sp>
          <p:nvSpPr>
            <p:cNvPr id="78" name="Rectangle 42"/>
            <p:cNvSpPr>
              <a:spLocks noChangeArrowheads="1"/>
            </p:cNvSpPr>
            <p:nvPr/>
          </p:nvSpPr>
          <p:spPr bwMode="auto">
            <a:xfrm>
              <a:off x="720" y="2016"/>
              <a:ext cx="43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400</a:t>
              </a:r>
            </a:p>
          </p:txBody>
        </p:sp>
        <p:sp>
          <p:nvSpPr>
            <p:cNvPr id="79" name="Rectangle 43"/>
            <p:cNvSpPr>
              <a:spLocks noChangeArrowheads="1"/>
            </p:cNvSpPr>
            <p:nvPr/>
          </p:nvSpPr>
          <p:spPr bwMode="auto">
            <a:xfrm>
              <a:off x="1776" y="2016"/>
              <a:ext cx="672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컴퓨터</a:t>
              </a:r>
            </a:p>
          </p:txBody>
        </p:sp>
        <p:sp>
          <p:nvSpPr>
            <p:cNvPr id="80" name="Text Box 44"/>
            <p:cNvSpPr txBox="1">
              <a:spLocks noChangeArrowheads="1"/>
            </p:cNvSpPr>
            <p:nvPr/>
          </p:nvSpPr>
          <p:spPr bwMode="auto">
            <a:xfrm>
              <a:off x="751" y="912"/>
              <a:ext cx="3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지도</a:t>
              </a:r>
            </a:p>
          </p:txBody>
        </p:sp>
        <p:sp>
          <p:nvSpPr>
            <p:cNvPr id="81" name="Rectangle 45"/>
            <p:cNvSpPr>
              <a:spLocks noChangeArrowheads="1"/>
            </p:cNvSpPr>
            <p:nvPr/>
          </p:nvSpPr>
          <p:spPr bwMode="auto">
            <a:xfrm>
              <a:off x="1152" y="1248"/>
              <a:ext cx="624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지도교수</a:t>
              </a:r>
            </a:p>
          </p:txBody>
        </p:sp>
        <p:sp>
          <p:nvSpPr>
            <p:cNvPr id="82" name="Rectangle 46"/>
            <p:cNvSpPr>
              <a:spLocks noChangeArrowheads="1"/>
            </p:cNvSpPr>
            <p:nvPr/>
          </p:nvSpPr>
          <p:spPr bwMode="auto">
            <a:xfrm>
              <a:off x="1152" y="1440"/>
              <a:ext cx="624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P1</a:t>
              </a:r>
            </a:p>
          </p:txBody>
        </p:sp>
        <p:sp>
          <p:nvSpPr>
            <p:cNvPr id="83" name="Rectangle 47"/>
            <p:cNvSpPr>
              <a:spLocks noChangeArrowheads="1"/>
            </p:cNvSpPr>
            <p:nvPr/>
          </p:nvSpPr>
          <p:spPr bwMode="auto">
            <a:xfrm>
              <a:off x="1152" y="1632"/>
              <a:ext cx="624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P2</a:t>
              </a:r>
            </a:p>
          </p:txBody>
        </p:sp>
        <p:sp>
          <p:nvSpPr>
            <p:cNvPr id="84" name="Rectangle 48"/>
            <p:cNvSpPr>
              <a:spLocks noChangeArrowheads="1"/>
            </p:cNvSpPr>
            <p:nvPr/>
          </p:nvSpPr>
          <p:spPr bwMode="auto">
            <a:xfrm>
              <a:off x="1152" y="1824"/>
              <a:ext cx="624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P3</a:t>
              </a:r>
            </a:p>
          </p:txBody>
        </p:sp>
        <p:sp>
          <p:nvSpPr>
            <p:cNvPr id="85" name="Rectangle 49"/>
            <p:cNvSpPr>
              <a:spLocks noChangeArrowheads="1"/>
            </p:cNvSpPr>
            <p:nvPr/>
          </p:nvSpPr>
          <p:spPr bwMode="auto">
            <a:xfrm>
              <a:off x="1152" y="2016"/>
              <a:ext cx="624" cy="19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50" charset="-127"/>
                </a:rPr>
                <a:t>P1</a:t>
              </a:r>
            </a:p>
          </p:txBody>
        </p:sp>
      </p:grpSp>
      <p:sp>
        <p:nvSpPr>
          <p:cNvPr id="86" name="AutoShape 50"/>
          <p:cNvSpPr>
            <a:spLocks noChangeArrowheads="1"/>
          </p:cNvSpPr>
          <p:nvPr/>
        </p:nvSpPr>
        <p:spPr bwMode="auto">
          <a:xfrm rot="16200000">
            <a:off x="3744120" y="3823841"/>
            <a:ext cx="1008062" cy="50482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7" name="Rectangle 52"/>
          <p:cNvSpPr txBox="1">
            <a:spLocks noChangeArrowheads="1"/>
          </p:cNvSpPr>
          <p:nvPr/>
        </p:nvSpPr>
        <p:spPr bwMode="auto">
          <a:xfrm>
            <a:off x="685800" y="1268760"/>
            <a:ext cx="7772400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역정규화 유형 </a:t>
            </a:r>
            <a:r>
              <a:rPr kumimoji="1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(Cont.)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3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정규형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2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개 →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2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정규형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1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개 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(Cont.)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741434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테이블 분할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합병 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84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86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분할</a:t>
            </a:r>
            <a:r>
              <a:rPr lang="en-US" altLang="ko-KR" dirty="0"/>
              <a:t>/</a:t>
            </a:r>
            <a:r>
              <a:rPr lang="ko-KR" altLang="en-US" dirty="0"/>
              <a:t>합병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85800" y="1340768"/>
            <a:ext cx="7772400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Vertical Partition</a:t>
            </a:r>
            <a:endParaRPr kumimoji="1" lang="ko-KR" altLang="en-US" sz="2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컬럼을 기준으로 분리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업무적인 내용을 분석하여 조회할 때 질의 안에 포함되는 컬럼들을 중심으로 컬럼을 나눈다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.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1" lang="ko-KR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1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319175"/>
              </p:ext>
            </p:extLst>
          </p:nvPr>
        </p:nvGraphicFramePr>
        <p:xfrm>
          <a:off x="971550" y="3131468"/>
          <a:ext cx="2876550" cy="1524000"/>
        </p:xfrm>
        <a:graphic>
          <a:graphicData uri="http://schemas.openxmlformats.org/drawingml/2006/table">
            <a:tbl>
              <a:tblPr/>
              <a:tblGrid>
                <a:gridCol w="719138">
                  <a:extLst>
                    <a:ext uri="{9D8B030D-6E8A-4147-A177-3AD203B41FA5}">
                      <a16:colId xmlns:a16="http://schemas.microsoft.com/office/drawing/2014/main" xmlns="" val="419998442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xmlns="" val="347364437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xmlns="" val="1382026076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xmlns="" val="3026191444"/>
                    </a:ext>
                  </a:extLst>
                </a:gridCol>
              </a:tblGrid>
              <a:tr h="20320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97565381"/>
                  </a:ext>
                </a:extLst>
              </a:tr>
              <a:tr h="20161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6051156"/>
                  </a:ext>
                </a:extLst>
              </a:tr>
              <a:tr h="20320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529710"/>
                  </a:ext>
                </a:extLst>
              </a:tr>
              <a:tr h="20161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83251862"/>
                  </a:ext>
                </a:extLst>
              </a:tr>
              <a:tr h="20320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43202945"/>
                  </a:ext>
                </a:extLst>
              </a:tr>
            </a:tbl>
          </a:graphicData>
        </a:graphic>
      </p:graphicFrame>
      <p:graphicFrame>
        <p:nvGraphicFramePr>
          <p:cNvPr id="19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933523"/>
              </p:ext>
            </p:extLst>
          </p:nvPr>
        </p:nvGraphicFramePr>
        <p:xfrm>
          <a:off x="6732588" y="3131468"/>
          <a:ext cx="1439862" cy="152400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1550188791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xmlns="" val="1954744364"/>
                    </a:ext>
                  </a:extLst>
                </a:gridCol>
              </a:tblGrid>
              <a:tr h="20320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0421448"/>
                  </a:ext>
                </a:extLst>
              </a:tr>
              <a:tr h="20161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08124840"/>
                  </a:ext>
                </a:extLst>
              </a:tr>
              <a:tr h="20320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59307573"/>
                  </a:ext>
                </a:extLst>
              </a:tr>
              <a:tr h="20161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83392754"/>
                  </a:ext>
                </a:extLst>
              </a:tr>
              <a:tr h="20161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75923519"/>
                  </a:ext>
                </a:extLst>
              </a:tr>
            </a:tbl>
          </a:graphicData>
        </a:graphic>
      </p:graphicFrame>
      <p:graphicFrame>
        <p:nvGraphicFramePr>
          <p:cNvPr id="20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322807"/>
              </p:ext>
            </p:extLst>
          </p:nvPr>
        </p:nvGraphicFramePr>
        <p:xfrm>
          <a:off x="5075238" y="3131468"/>
          <a:ext cx="1439862" cy="152400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4194328983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xmlns="" val="2478658249"/>
                    </a:ext>
                  </a:extLst>
                </a:gridCol>
              </a:tblGrid>
              <a:tr h="20320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4564035"/>
                  </a:ext>
                </a:extLst>
              </a:tr>
              <a:tr h="20161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29097351"/>
                  </a:ext>
                </a:extLst>
              </a:tr>
              <a:tr h="20320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58653574"/>
                  </a:ext>
                </a:extLst>
              </a:tr>
              <a:tr h="20161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46754255"/>
                  </a:ext>
                </a:extLst>
              </a:tr>
              <a:tr h="20161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59811990"/>
                  </a:ext>
                </a:extLst>
              </a:tr>
            </a:tbl>
          </a:graphicData>
        </a:graphic>
      </p:graphicFrame>
      <p:sp>
        <p:nvSpPr>
          <p:cNvPr id="21" name="AutoShape 76"/>
          <p:cNvSpPr>
            <a:spLocks noChangeArrowheads="1"/>
          </p:cNvSpPr>
          <p:nvPr/>
        </p:nvSpPr>
        <p:spPr bwMode="auto">
          <a:xfrm>
            <a:off x="4213225" y="3707731"/>
            <a:ext cx="503238" cy="360362"/>
          </a:xfrm>
          <a:prstGeom prst="rightArrow">
            <a:avLst>
              <a:gd name="adj1" fmla="val 50000"/>
              <a:gd name="adj2" fmla="val 3491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AutoShape 77"/>
          <p:cNvSpPr>
            <a:spLocks noChangeArrowheads="1"/>
          </p:cNvSpPr>
          <p:nvPr/>
        </p:nvSpPr>
        <p:spPr bwMode="auto">
          <a:xfrm rot="10800000">
            <a:off x="4197350" y="4571331"/>
            <a:ext cx="503238" cy="360362"/>
          </a:xfrm>
          <a:prstGeom prst="rightArrow">
            <a:avLst>
              <a:gd name="adj1" fmla="val 50000"/>
              <a:gd name="adj2" fmla="val 34912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240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Text Box 78"/>
          <p:cNvSpPr txBox="1">
            <a:spLocks noChangeArrowheads="1"/>
          </p:cNvSpPr>
          <p:nvPr/>
        </p:nvSpPr>
        <p:spPr bwMode="auto">
          <a:xfrm>
            <a:off x="4168775" y="4861843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b="1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합병</a:t>
            </a:r>
          </a:p>
        </p:txBody>
      </p:sp>
      <p:sp>
        <p:nvSpPr>
          <p:cNvPr id="24" name="Text Box 79"/>
          <p:cNvSpPr txBox="1">
            <a:spLocks noChangeArrowheads="1"/>
          </p:cNvSpPr>
          <p:nvPr/>
        </p:nvSpPr>
        <p:spPr bwMode="auto">
          <a:xfrm>
            <a:off x="2339975" y="5301581"/>
            <a:ext cx="50403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2000" b="1" smtClean="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 </a:t>
            </a:r>
            <a:r>
              <a:rPr lang="ko-KR" altLang="en-US" sz="2000" b="1" smtClean="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주의 </a:t>
            </a:r>
            <a:r>
              <a:rPr lang="en-US" altLang="ko-KR" sz="2000" b="1" smtClean="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ERwin</a:t>
            </a:r>
            <a:r>
              <a:rPr lang="ko-KR" altLang="en-US" sz="2000" b="1" smtClean="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2000" b="1" smtClean="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Denormalization</a:t>
            </a:r>
            <a:r>
              <a:rPr lang="ko-KR" altLang="en-US" sz="2000" b="1" smtClean="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 </a:t>
            </a:r>
            <a:br>
              <a:rPr lang="ko-KR" altLang="en-US" sz="2000" b="1" smtClean="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2000" b="1" smtClean="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바로 이 테이블 분할</a:t>
            </a:r>
            <a:r>
              <a:rPr lang="en-US" altLang="ko-KR" sz="2000" b="1" smtClean="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2000" b="1" smtClean="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합병을 말함</a:t>
            </a:r>
          </a:p>
        </p:txBody>
      </p:sp>
      <p:sp>
        <p:nvSpPr>
          <p:cNvPr id="25" name="Rectangle 80"/>
          <p:cNvSpPr>
            <a:spLocks noChangeArrowheads="1"/>
          </p:cNvSpPr>
          <p:nvPr/>
        </p:nvSpPr>
        <p:spPr bwMode="auto">
          <a:xfrm>
            <a:off x="1979613" y="5230143"/>
            <a:ext cx="5040312" cy="86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034343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985B3-AF4F-4425-95D9-DC6E1C700F92}" type="slidenum">
              <a:rPr lang="en-US" altLang="ko-KR" smtClean="0"/>
              <a:pPr>
                <a:defRPr/>
              </a:pPr>
              <a:t>87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분할</a:t>
            </a:r>
            <a:r>
              <a:rPr lang="en-US" altLang="ko-KR" dirty="0"/>
              <a:t>/</a:t>
            </a:r>
            <a:r>
              <a:rPr lang="ko-KR" altLang="en-US" dirty="0"/>
              <a:t>합병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85800" y="1196752"/>
            <a:ext cx="7772400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Horizontal Partition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레코드를 기준으로 분리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높은 빈도수와 낮은 빈도수에 따른 레코드 분리</a:t>
            </a:r>
          </a:p>
          <a:p>
            <a:pPr marL="1600200" marR="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예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) 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우수 고객관리</a:t>
            </a:r>
          </a:p>
          <a:p>
            <a:pPr marL="1143000" marR="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빈도수에 상관 없이 데이타 성격에 따른 분리</a:t>
            </a:r>
          </a:p>
          <a:p>
            <a:pPr marL="1600200" marR="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예</a:t>
            </a:r>
            <a:r>
              <a:rPr kumimoji="1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) </a:t>
            </a:r>
            <a:r>
              <a:rPr kumimoji="1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거주 지역에 따른 분리</a:t>
            </a:r>
          </a:p>
        </p:txBody>
      </p:sp>
      <p:graphicFrame>
        <p:nvGraphicFramePr>
          <p:cNvPr id="1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594379"/>
              </p:ext>
            </p:extLst>
          </p:nvPr>
        </p:nvGraphicFramePr>
        <p:xfrm>
          <a:off x="900113" y="4076477"/>
          <a:ext cx="2876550" cy="1524000"/>
        </p:xfrm>
        <a:graphic>
          <a:graphicData uri="http://schemas.openxmlformats.org/drawingml/2006/table">
            <a:tbl>
              <a:tblPr/>
              <a:tblGrid>
                <a:gridCol w="719137">
                  <a:extLst>
                    <a:ext uri="{9D8B030D-6E8A-4147-A177-3AD203B41FA5}">
                      <a16:colId xmlns:a16="http://schemas.microsoft.com/office/drawing/2014/main" xmlns="" val="2835845702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xmlns="" val="3979167089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xmlns="" val="442632890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xmlns="" val="2161352224"/>
                    </a:ext>
                  </a:extLst>
                </a:gridCol>
              </a:tblGrid>
              <a:tr h="20320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8008182"/>
                  </a:ext>
                </a:extLst>
              </a:tr>
              <a:tr h="20161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2826445"/>
                  </a:ext>
                </a:extLst>
              </a:tr>
              <a:tr h="20320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76275460"/>
                  </a:ext>
                </a:extLst>
              </a:tr>
              <a:tr h="20161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55964384"/>
                  </a:ext>
                </a:extLst>
              </a:tr>
              <a:tr h="20320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60653912"/>
                  </a:ext>
                </a:extLst>
              </a:tr>
            </a:tbl>
          </a:graphicData>
        </a:graphic>
      </p:graphicFrame>
      <p:sp>
        <p:nvSpPr>
          <p:cNvPr id="15" name="AutoShape 36"/>
          <p:cNvSpPr>
            <a:spLocks noChangeArrowheads="1"/>
          </p:cNvSpPr>
          <p:nvPr/>
        </p:nvSpPr>
        <p:spPr bwMode="auto">
          <a:xfrm>
            <a:off x="4141788" y="4652740"/>
            <a:ext cx="503237" cy="360362"/>
          </a:xfrm>
          <a:prstGeom prst="rightArrow">
            <a:avLst>
              <a:gd name="adj1" fmla="val 50000"/>
              <a:gd name="adj2" fmla="val 3491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16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828589"/>
              </p:ext>
            </p:extLst>
          </p:nvPr>
        </p:nvGraphicFramePr>
        <p:xfrm>
          <a:off x="5075238" y="3885977"/>
          <a:ext cx="2879725" cy="91440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95805874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xmlns="" val="2568827245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xmlns="" val="3240360367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xmlns="" val="33428271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095513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9960423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09100557"/>
                  </a:ext>
                </a:extLst>
              </a:tr>
            </a:tbl>
          </a:graphicData>
        </a:graphic>
      </p:graphicFrame>
      <p:graphicFrame>
        <p:nvGraphicFramePr>
          <p:cNvPr id="17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877031"/>
              </p:ext>
            </p:extLst>
          </p:nvPr>
        </p:nvGraphicFramePr>
        <p:xfrm>
          <a:off x="5075238" y="4967065"/>
          <a:ext cx="2879725" cy="91440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xmlns="" val="2365287723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xmlns="" val="1494212160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xmlns="" val="3424658210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xmlns="" val="214190536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639506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5264419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10905332"/>
                  </a:ext>
                </a:extLst>
              </a:tr>
            </a:tbl>
          </a:graphicData>
        </a:graphic>
      </p:graphicFrame>
      <p:sp>
        <p:nvSpPr>
          <p:cNvPr id="18" name="AutoShape 81"/>
          <p:cNvSpPr>
            <a:spLocks noChangeArrowheads="1"/>
          </p:cNvSpPr>
          <p:nvPr/>
        </p:nvSpPr>
        <p:spPr bwMode="auto">
          <a:xfrm rot="10800000">
            <a:off x="4125913" y="5579840"/>
            <a:ext cx="503237" cy="360362"/>
          </a:xfrm>
          <a:prstGeom prst="rightArrow">
            <a:avLst>
              <a:gd name="adj1" fmla="val 50000"/>
              <a:gd name="adj2" fmla="val 34912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240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Text Box 82"/>
          <p:cNvSpPr txBox="1">
            <a:spLocks noChangeArrowheads="1"/>
          </p:cNvSpPr>
          <p:nvPr/>
        </p:nvSpPr>
        <p:spPr bwMode="auto">
          <a:xfrm>
            <a:off x="4097338" y="5870352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b="1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합병</a:t>
            </a:r>
          </a:p>
        </p:txBody>
      </p:sp>
    </p:spTree>
    <p:extLst>
      <p:ext uri="{BB962C8B-B14F-4D97-AF65-F5344CB8AC3E}">
        <p14:creationId xmlns:p14="http://schemas.microsoft.com/office/powerpoint/2010/main" val="121381498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985B3-AF4F-4425-95D9-DC6E1C700F92}" type="slidenum">
              <a:rPr lang="en-US" altLang="ko-KR" smtClean="0"/>
              <a:pPr>
                <a:defRPr/>
              </a:pPr>
              <a:t>88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분할</a:t>
            </a:r>
            <a:r>
              <a:rPr lang="en-US" altLang="ko-KR" dirty="0"/>
              <a:t>/</a:t>
            </a:r>
            <a:r>
              <a:rPr lang="ko-KR" altLang="en-US" dirty="0"/>
              <a:t>합병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85800" y="1268760"/>
            <a:ext cx="7772400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다음과 같은 테이블의 경우</a:t>
            </a:r>
            <a:r>
              <a:rPr kumimoji="1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</a:p>
        </p:txBody>
      </p:sp>
      <p:graphicFrame>
        <p:nvGraphicFramePr>
          <p:cNvPr id="15" name="Group 4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303397"/>
              </p:ext>
            </p:extLst>
          </p:nvPr>
        </p:nvGraphicFramePr>
        <p:xfrm>
          <a:off x="2268538" y="1843435"/>
          <a:ext cx="4433887" cy="1576389"/>
        </p:xfrm>
        <a:graphic>
          <a:graphicData uri="http://schemas.openxmlformats.org/drawingml/2006/table">
            <a:tbl>
              <a:tblPr/>
              <a:tblGrid>
                <a:gridCol w="1109662">
                  <a:extLst>
                    <a:ext uri="{9D8B030D-6E8A-4147-A177-3AD203B41FA5}">
                      <a16:colId xmlns:a16="http://schemas.microsoft.com/office/drawing/2014/main" xmlns="" val="3500354919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xmlns="" val="1210179177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xmlns="" val="1775210839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xmlns="" val="2672009067"/>
                    </a:ext>
                  </a:extLst>
                </a:gridCol>
              </a:tblGrid>
              <a:tr h="31591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사번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성명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파견지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파견사유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515514"/>
                  </a:ext>
                </a:extLst>
              </a:tr>
              <a:tr h="314325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78082598"/>
                  </a:ext>
                </a:extLst>
              </a:tr>
              <a:tr h="31591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76754304"/>
                  </a:ext>
                </a:extLst>
              </a:tr>
              <a:tr h="31591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런던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연수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06647977"/>
                  </a:ext>
                </a:extLst>
              </a:tr>
              <a:tr h="314325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라스베가스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전시회참석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66877267"/>
                  </a:ext>
                </a:extLst>
              </a:tr>
            </a:tbl>
          </a:graphicData>
        </a:graphic>
      </p:graphicFrame>
      <p:graphicFrame>
        <p:nvGraphicFramePr>
          <p:cNvPr id="16" name="Group 5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406851"/>
              </p:ext>
            </p:extLst>
          </p:nvPr>
        </p:nvGraphicFramePr>
        <p:xfrm>
          <a:off x="827088" y="5145435"/>
          <a:ext cx="3527425" cy="946151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xmlns="" val="271906491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1925797447"/>
                    </a:ext>
                  </a:extLst>
                </a:gridCol>
                <a:gridCol w="1150937">
                  <a:extLst>
                    <a:ext uri="{9D8B030D-6E8A-4147-A177-3AD203B41FA5}">
                      <a16:colId xmlns:a16="http://schemas.microsoft.com/office/drawing/2014/main" xmlns="" val="3007173857"/>
                    </a:ext>
                  </a:extLst>
                </a:gridCol>
                <a:gridCol w="1081088">
                  <a:extLst>
                    <a:ext uri="{9D8B030D-6E8A-4147-A177-3AD203B41FA5}">
                      <a16:colId xmlns:a16="http://schemas.microsoft.com/office/drawing/2014/main" xmlns="" val="2045148418"/>
                    </a:ext>
                  </a:extLst>
                </a:gridCol>
              </a:tblGrid>
              <a:tr h="31591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사번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성명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파견지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파견사유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96402732"/>
                  </a:ext>
                </a:extLst>
              </a:tr>
              <a:tr h="31591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런던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연수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60727100"/>
                  </a:ext>
                </a:extLst>
              </a:tr>
              <a:tr h="314325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라스베가스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전시회참석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10662997"/>
                  </a:ext>
                </a:extLst>
              </a:tr>
            </a:tbl>
          </a:graphicData>
        </a:graphic>
      </p:graphicFrame>
      <p:graphicFrame>
        <p:nvGraphicFramePr>
          <p:cNvPr id="17" name="Group 5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772633"/>
              </p:ext>
            </p:extLst>
          </p:nvPr>
        </p:nvGraphicFramePr>
        <p:xfrm>
          <a:off x="4703763" y="4083397"/>
          <a:ext cx="1295400" cy="1576389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xmlns="" val="428439578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1755589246"/>
                    </a:ext>
                  </a:extLst>
                </a:gridCol>
              </a:tblGrid>
              <a:tr h="31591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사번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성명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42569913"/>
                  </a:ext>
                </a:extLst>
              </a:tr>
              <a:tr h="314325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23912363"/>
                  </a:ext>
                </a:extLst>
              </a:tr>
              <a:tr h="31591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53874970"/>
                  </a:ext>
                </a:extLst>
              </a:tr>
              <a:tr h="31591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89778940"/>
                  </a:ext>
                </a:extLst>
              </a:tr>
              <a:tr h="314325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72252469"/>
                  </a:ext>
                </a:extLst>
              </a:tr>
            </a:tbl>
          </a:graphicData>
        </a:graphic>
      </p:graphicFrame>
      <p:graphicFrame>
        <p:nvGraphicFramePr>
          <p:cNvPr id="18" name="Group 5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900224"/>
              </p:ext>
            </p:extLst>
          </p:nvPr>
        </p:nvGraphicFramePr>
        <p:xfrm>
          <a:off x="6072188" y="4083397"/>
          <a:ext cx="2820987" cy="946151"/>
        </p:xfrm>
        <a:graphic>
          <a:graphicData uri="http://schemas.openxmlformats.org/drawingml/2006/table">
            <a:tbl>
              <a:tblPr/>
              <a:tblGrid>
                <a:gridCol w="574675">
                  <a:extLst>
                    <a:ext uri="{9D8B030D-6E8A-4147-A177-3AD203B41FA5}">
                      <a16:colId xmlns:a16="http://schemas.microsoft.com/office/drawing/2014/main" xmlns="" val="126342419"/>
                    </a:ext>
                  </a:extLst>
                </a:gridCol>
                <a:gridCol w="1138237">
                  <a:extLst>
                    <a:ext uri="{9D8B030D-6E8A-4147-A177-3AD203B41FA5}">
                      <a16:colId xmlns:a16="http://schemas.microsoft.com/office/drawing/2014/main" xmlns="" val="3500932262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xmlns="" val="286093429"/>
                    </a:ext>
                  </a:extLst>
                </a:gridCol>
              </a:tblGrid>
              <a:tr h="31591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사번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파견지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파견사유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12778544"/>
                  </a:ext>
                </a:extLst>
              </a:tr>
              <a:tr h="31591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런던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연수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3351640"/>
                  </a:ext>
                </a:extLst>
              </a:tr>
              <a:tr h="314325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라스베가스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전시회참석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35831332"/>
                  </a:ext>
                </a:extLst>
              </a:tr>
            </a:tbl>
          </a:graphicData>
        </a:graphic>
      </p:graphicFrame>
      <p:graphicFrame>
        <p:nvGraphicFramePr>
          <p:cNvPr id="19" name="Group 5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233956"/>
              </p:ext>
            </p:extLst>
          </p:nvPr>
        </p:nvGraphicFramePr>
        <p:xfrm>
          <a:off x="827088" y="4075460"/>
          <a:ext cx="1295400" cy="946151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xmlns="" val="130692546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3359687349"/>
                    </a:ext>
                  </a:extLst>
                </a:gridCol>
              </a:tblGrid>
              <a:tr h="31591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사번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성명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92273141"/>
                  </a:ext>
                </a:extLst>
              </a:tr>
              <a:tr h="314325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5615584"/>
                  </a:ext>
                </a:extLst>
              </a:tr>
              <a:tr h="31591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31374075"/>
                  </a:ext>
                </a:extLst>
              </a:tr>
            </a:tbl>
          </a:graphicData>
        </a:graphic>
      </p:graphicFrame>
      <p:sp>
        <p:nvSpPr>
          <p:cNvPr id="20" name="Text Box 584"/>
          <p:cNvSpPr txBox="1">
            <a:spLocks noChangeArrowheads="1"/>
          </p:cNvSpPr>
          <p:nvPr/>
        </p:nvSpPr>
        <p:spPr bwMode="auto">
          <a:xfrm>
            <a:off x="827088" y="3643660"/>
            <a:ext cx="993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▪ 1</a:t>
            </a:r>
            <a:r>
              <a:rPr lang="ko-KR" altLang="en-US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번 안</a:t>
            </a:r>
          </a:p>
        </p:txBody>
      </p:sp>
      <p:sp>
        <p:nvSpPr>
          <p:cNvPr id="21" name="Text Box 585"/>
          <p:cNvSpPr txBox="1">
            <a:spLocks noChangeArrowheads="1"/>
          </p:cNvSpPr>
          <p:nvPr/>
        </p:nvSpPr>
        <p:spPr bwMode="auto">
          <a:xfrm>
            <a:off x="4660900" y="3643660"/>
            <a:ext cx="993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▪ 2</a:t>
            </a:r>
            <a:r>
              <a:rPr lang="ko-KR" altLang="en-US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번 안</a:t>
            </a:r>
          </a:p>
        </p:txBody>
      </p:sp>
    </p:spTree>
    <p:extLst>
      <p:ext uri="{BB962C8B-B14F-4D97-AF65-F5344CB8AC3E}">
        <p14:creationId xmlns:p14="http://schemas.microsoft.com/office/powerpoint/2010/main" val="2294853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985B3-AF4F-4425-95D9-DC6E1C700F92}" type="slidenum">
              <a:rPr lang="en-US" altLang="ko-KR" smtClean="0"/>
              <a:pPr>
                <a:defRPr/>
              </a:pPr>
              <a:t>89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분할</a:t>
            </a:r>
            <a:r>
              <a:rPr lang="en-US" altLang="ko-KR" dirty="0"/>
              <a:t>/</a:t>
            </a:r>
            <a:r>
              <a:rPr lang="ko-KR" altLang="en-US" dirty="0"/>
              <a:t>합병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685800" y="1340768"/>
            <a:ext cx="7772400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다음과 같은 테이블의 경우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ko-KR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ko-KR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ko-KR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ko-KR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다음의 </a:t>
            </a:r>
            <a:r>
              <a:rPr kumimoji="1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+mn-cs"/>
              </a:rPr>
              <a:t>“</a:t>
            </a: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사원</a:t>
            </a:r>
            <a:r>
              <a:rPr kumimoji="1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+mn-cs"/>
              </a:rPr>
              <a:t>”</a:t>
            </a: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과 </a:t>
            </a:r>
            <a:r>
              <a:rPr kumimoji="1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+mn-cs"/>
              </a:rPr>
              <a:t>“</a:t>
            </a: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파견</a:t>
            </a:r>
            <a:r>
              <a:rPr kumimoji="1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+mn-cs"/>
              </a:rPr>
              <a:t>”</a:t>
            </a: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을 통합한 꼴</a:t>
            </a:r>
          </a:p>
        </p:txBody>
      </p:sp>
      <p:graphicFrame>
        <p:nvGraphicFramePr>
          <p:cNvPr id="34" name="Group 1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879058"/>
              </p:ext>
            </p:extLst>
          </p:nvPr>
        </p:nvGraphicFramePr>
        <p:xfrm>
          <a:off x="2268538" y="1924968"/>
          <a:ext cx="4433887" cy="1576389"/>
        </p:xfrm>
        <a:graphic>
          <a:graphicData uri="http://schemas.openxmlformats.org/drawingml/2006/table">
            <a:tbl>
              <a:tblPr/>
              <a:tblGrid>
                <a:gridCol w="1109662">
                  <a:extLst>
                    <a:ext uri="{9D8B030D-6E8A-4147-A177-3AD203B41FA5}">
                      <a16:colId xmlns:a16="http://schemas.microsoft.com/office/drawing/2014/main" xmlns="" val="221269541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xmlns="" val="62303140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xmlns="" val="4257143532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xmlns="" val="1124634299"/>
                    </a:ext>
                  </a:extLst>
                </a:gridCol>
              </a:tblGrid>
              <a:tr h="31591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사번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성명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파견지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파견사유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97188294"/>
                  </a:ext>
                </a:extLst>
              </a:tr>
              <a:tr h="314325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92460532"/>
                  </a:ext>
                </a:extLst>
              </a:tr>
              <a:tr h="31591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84685737"/>
                  </a:ext>
                </a:extLst>
              </a:tr>
              <a:tr h="31591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연수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20770444"/>
                  </a:ext>
                </a:extLst>
              </a:tr>
              <a:tr h="314325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전시회참석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84164859"/>
                  </a:ext>
                </a:extLst>
              </a:tr>
            </a:tbl>
          </a:graphicData>
        </a:graphic>
      </p:graphicFrame>
      <p:sp>
        <p:nvSpPr>
          <p:cNvPr id="35" name="Rectangle 145"/>
          <p:cNvSpPr>
            <a:spLocks noChangeArrowheads="1"/>
          </p:cNvSpPr>
          <p:nvPr/>
        </p:nvSpPr>
        <p:spPr bwMode="auto">
          <a:xfrm>
            <a:off x="1836738" y="5301581"/>
            <a:ext cx="1081087" cy="503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" name="Text Box 146"/>
          <p:cNvSpPr txBox="1">
            <a:spLocks noChangeArrowheads="1"/>
          </p:cNvSpPr>
          <p:nvPr/>
        </p:nvSpPr>
        <p:spPr bwMode="auto">
          <a:xfrm>
            <a:off x="2009775" y="5330156"/>
            <a:ext cx="935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0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사원</a:t>
            </a:r>
          </a:p>
        </p:txBody>
      </p:sp>
      <p:sp>
        <p:nvSpPr>
          <p:cNvPr id="37" name="AutoShape 147"/>
          <p:cNvSpPr>
            <a:spLocks noChangeArrowheads="1"/>
          </p:cNvSpPr>
          <p:nvPr/>
        </p:nvSpPr>
        <p:spPr bwMode="auto">
          <a:xfrm>
            <a:off x="3981450" y="5273006"/>
            <a:ext cx="1223963" cy="576262"/>
          </a:xfrm>
          <a:prstGeom prst="diamond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8" name="Text Box 148"/>
          <p:cNvSpPr txBox="1">
            <a:spLocks noChangeArrowheads="1"/>
          </p:cNvSpPr>
          <p:nvPr/>
        </p:nvSpPr>
        <p:spPr bwMode="auto">
          <a:xfrm>
            <a:off x="4227513" y="5344443"/>
            <a:ext cx="935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0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파견</a:t>
            </a:r>
            <a:endParaRPr lang="en-US" altLang="ko-KR" sz="2000" b="1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9" name="Rectangle 149"/>
          <p:cNvSpPr>
            <a:spLocks noChangeArrowheads="1"/>
          </p:cNvSpPr>
          <p:nvPr/>
        </p:nvSpPr>
        <p:spPr bwMode="auto">
          <a:xfrm>
            <a:off x="6300788" y="5301581"/>
            <a:ext cx="1081087" cy="503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" name="Text Box 150"/>
          <p:cNvSpPr txBox="1">
            <a:spLocks noChangeArrowheads="1"/>
          </p:cNvSpPr>
          <p:nvPr/>
        </p:nvSpPr>
        <p:spPr bwMode="auto">
          <a:xfrm>
            <a:off x="6227763" y="5330156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0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해외지사</a:t>
            </a:r>
          </a:p>
        </p:txBody>
      </p:sp>
      <p:sp>
        <p:nvSpPr>
          <p:cNvPr id="41" name="Oval 157"/>
          <p:cNvSpPr>
            <a:spLocks noChangeArrowheads="1"/>
          </p:cNvSpPr>
          <p:nvPr/>
        </p:nvSpPr>
        <p:spPr bwMode="auto">
          <a:xfrm>
            <a:off x="4095750" y="4077618"/>
            <a:ext cx="1008063" cy="504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Text Box 164"/>
          <p:cNvSpPr txBox="1">
            <a:spLocks noChangeArrowheads="1"/>
          </p:cNvSpPr>
          <p:nvPr/>
        </p:nvSpPr>
        <p:spPr bwMode="auto">
          <a:xfrm>
            <a:off x="4095750" y="4149056"/>
            <a:ext cx="1339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파견사유</a:t>
            </a:r>
          </a:p>
        </p:txBody>
      </p:sp>
      <p:sp>
        <p:nvSpPr>
          <p:cNvPr id="43" name="Line 165"/>
          <p:cNvSpPr>
            <a:spLocks noChangeShapeType="1"/>
          </p:cNvSpPr>
          <p:nvPr/>
        </p:nvSpPr>
        <p:spPr bwMode="auto">
          <a:xfrm>
            <a:off x="2930525" y="5560343"/>
            <a:ext cx="1079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4" name="Line 168"/>
          <p:cNvSpPr>
            <a:spLocks noChangeShapeType="1"/>
          </p:cNvSpPr>
          <p:nvPr/>
        </p:nvSpPr>
        <p:spPr bwMode="auto">
          <a:xfrm flipV="1">
            <a:off x="4586288" y="4566568"/>
            <a:ext cx="0" cy="720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5" name="Line 173"/>
          <p:cNvSpPr>
            <a:spLocks noChangeShapeType="1"/>
          </p:cNvSpPr>
          <p:nvPr/>
        </p:nvSpPr>
        <p:spPr bwMode="auto">
          <a:xfrm>
            <a:off x="5207000" y="5561931"/>
            <a:ext cx="1079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6" name="Oval 174"/>
          <p:cNvSpPr>
            <a:spLocks noChangeArrowheads="1"/>
          </p:cNvSpPr>
          <p:nvPr/>
        </p:nvSpPr>
        <p:spPr bwMode="auto">
          <a:xfrm>
            <a:off x="1189038" y="4580856"/>
            <a:ext cx="1008062" cy="504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7" name="Oval 175"/>
          <p:cNvSpPr>
            <a:spLocks noChangeArrowheads="1"/>
          </p:cNvSpPr>
          <p:nvPr/>
        </p:nvSpPr>
        <p:spPr bwMode="auto">
          <a:xfrm>
            <a:off x="2484438" y="4580856"/>
            <a:ext cx="1008062" cy="504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8" name="Text Box 176"/>
          <p:cNvSpPr txBox="1">
            <a:spLocks noChangeArrowheads="1"/>
          </p:cNvSpPr>
          <p:nvPr/>
        </p:nvSpPr>
        <p:spPr bwMode="auto">
          <a:xfrm>
            <a:off x="1403350" y="4649118"/>
            <a:ext cx="819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600" b="1" u="sng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사번</a:t>
            </a:r>
          </a:p>
        </p:txBody>
      </p:sp>
      <p:sp>
        <p:nvSpPr>
          <p:cNvPr id="49" name="Text Box 177"/>
          <p:cNvSpPr txBox="1">
            <a:spLocks noChangeArrowheads="1"/>
          </p:cNvSpPr>
          <p:nvPr/>
        </p:nvSpPr>
        <p:spPr bwMode="auto">
          <a:xfrm>
            <a:off x="2670175" y="4653881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성명</a:t>
            </a:r>
          </a:p>
        </p:txBody>
      </p:sp>
      <p:sp>
        <p:nvSpPr>
          <p:cNvPr id="50" name="Line 178"/>
          <p:cNvSpPr>
            <a:spLocks noChangeShapeType="1"/>
          </p:cNvSpPr>
          <p:nvPr/>
        </p:nvSpPr>
        <p:spPr bwMode="auto">
          <a:xfrm flipH="1" flipV="1">
            <a:off x="1893888" y="5085681"/>
            <a:ext cx="21590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1" name="Line 179"/>
          <p:cNvSpPr>
            <a:spLocks noChangeShapeType="1"/>
          </p:cNvSpPr>
          <p:nvPr/>
        </p:nvSpPr>
        <p:spPr bwMode="auto">
          <a:xfrm flipV="1">
            <a:off x="2628900" y="5085681"/>
            <a:ext cx="21590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2" name="Oval 180"/>
          <p:cNvSpPr>
            <a:spLocks noChangeArrowheads="1"/>
          </p:cNvSpPr>
          <p:nvPr/>
        </p:nvSpPr>
        <p:spPr bwMode="auto">
          <a:xfrm>
            <a:off x="5653088" y="4580856"/>
            <a:ext cx="1008062" cy="504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3" name="Oval 181"/>
          <p:cNvSpPr>
            <a:spLocks noChangeArrowheads="1"/>
          </p:cNvSpPr>
          <p:nvPr/>
        </p:nvSpPr>
        <p:spPr bwMode="auto">
          <a:xfrm>
            <a:off x="6948488" y="4580856"/>
            <a:ext cx="1008062" cy="50482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4" name="Text Box 182"/>
          <p:cNvSpPr txBox="1">
            <a:spLocks noChangeArrowheads="1"/>
          </p:cNvSpPr>
          <p:nvPr/>
        </p:nvSpPr>
        <p:spPr bwMode="auto">
          <a:xfrm>
            <a:off x="5867400" y="4649118"/>
            <a:ext cx="819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600" b="1" u="sng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번호</a:t>
            </a:r>
          </a:p>
        </p:txBody>
      </p:sp>
      <p:sp>
        <p:nvSpPr>
          <p:cNvPr id="55" name="Text Box 183"/>
          <p:cNvSpPr txBox="1">
            <a:spLocks noChangeArrowheads="1"/>
          </p:cNvSpPr>
          <p:nvPr/>
        </p:nvSpPr>
        <p:spPr bwMode="auto">
          <a:xfrm>
            <a:off x="7034213" y="4653881"/>
            <a:ext cx="822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지사명</a:t>
            </a:r>
          </a:p>
        </p:txBody>
      </p:sp>
      <p:sp>
        <p:nvSpPr>
          <p:cNvPr id="56" name="Line 184"/>
          <p:cNvSpPr>
            <a:spLocks noChangeShapeType="1"/>
          </p:cNvSpPr>
          <p:nvPr/>
        </p:nvSpPr>
        <p:spPr bwMode="auto">
          <a:xfrm flipH="1" flipV="1">
            <a:off x="6357938" y="5085681"/>
            <a:ext cx="21590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7" name="Line 185"/>
          <p:cNvSpPr>
            <a:spLocks noChangeShapeType="1"/>
          </p:cNvSpPr>
          <p:nvPr/>
        </p:nvSpPr>
        <p:spPr bwMode="auto">
          <a:xfrm flipV="1">
            <a:off x="7092950" y="5085681"/>
            <a:ext cx="21590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8" name="Line 187"/>
          <p:cNvSpPr>
            <a:spLocks noChangeShapeType="1"/>
          </p:cNvSpPr>
          <p:nvPr/>
        </p:nvSpPr>
        <p:spPr bwMode="auto">
          <a:xfrm flipH="1">
            <a:off x="5435600" y="1556668"/>
            <a:ext cx="215900" cy="3603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240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9" name="Text Box 188"/>
          <p:cNvSpPr txBox="1">
            <a:spLocks noChangeArrowheads="1"/>
          </p:cNvSpPr>
          <p:nvPr/>
        </p:nvSpPr>
        <p:spPr bwMode="auto">
          <a:xfrm>
            <a:off x="5580063" y="1340768"/>
            <a:ext cx="460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FK</a:t>
            </a:r>
          </a:p>
        </p:txBody>
      </p:sp>
    </p:spTree>
    <p:extLst>
      <p:ext uri="{BB962C8B-B14F-4D97-AF65-F5344CB8AC3E}">
        <p14:creationId xmlns:p14="http://schemas.microsoft.com/office/powerpoint/2010/main" val="1888320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무결성 제약조건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IC: </a:t>
            </a:r>
            <a:r>
              <a:rPr lang="ko-KR" altLang="en-US" sz="2400" dirty="0"/>
              <a:t>데이타베이스가 어떤 인스턴스가 되든 꼭 지켜 주어야 될 조건</a:t>
            </a:r>
            <a:r>
              <a:rPr lang="en-US" altLang="ko-KR" sz="2400" dirty="0"/>
              <a:t>; e.g., </a:t>
            </a:r>
            <a:r>
              <a:rPr lang="ko-KR" altLang="en-US" sz="2400" dirty="0"/>
              <a:t>도메인 제약조건</a:t>
            </a:r>
          </a:p>
          <a:p>
            <a:pPr lvl="1"/>
            <a:r>
              <a:rPr lang="en-US" altLang="ko-KR" sz="2000" dirty="0"/>
              <a:t>IC</a:t>
            </a:r>
            <a:r>
              <a:rPr lang="ko-KR" altLang="en-US" sz="2000" dirty="0"/>
              <a:t>는 스키마를 정할 때 </a:t>
            </a:r>
            <a:r>
              <a:rPr lang="ko-KR" altLang="en-US" sz="2000" dirty="0" err="1"/>
              <a:t>명세한다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/>
              <a:t>IC</a:t>
            </a:r>
            <a:r>
              <a:rPr lang="ko-KR" altLang="en-US" sz="2000" dirty="0"/>
              <a:t>는 릴레이션들이 수정될 때 체크한다</a:t>
            </a:r>
            <a:r>
              <a:rPr lang="en-US" altLang="ko-KR" sz="2000" dirty="0"/>
              <a:t>. </a:t>
            </a:r>
          </a:p>
          <a:p>
            <a:pPr lvl="1"/>
            <a:r>
              <a:rPr lang="en-US" altLang="ko-KR" sz="2000" dirty="0"/>
              <a:t>DBMS</a:t>
            </a:r>
            <a:r>
              <a:rPr lang="ko-KR" altLang="en-US" sz="2000" dirty="0"/>
              <a:t>는 적법한 인스턴스만 허용한다</a:t>
            </a:r>
            <a:r>
              <a:rPr lang="en-US" altLang="ko-KR" sz="2000" dirty="0"/>
              <a:t>.</a:t>
            </a:r>
          </a:p>
          <a:p>
            <a:pPr lvl="2"/>
            <a:endParaRPr lang="en-US" altLang="ko-KR" sz="1800" dirty="0"/>
          </a:p>
          <a:p>
            <a:r>
              <a:rPr lang="ko-KR" altLang="en-US" sz="2400" dirty="0">
                <a:sym typeface="Wingdings" panose="05000000000000000000" pitchFamily="2" charset="2"/>
              </a:rPr>
              <a:t>어떤 릴레이션에서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 err="1">
                <a:sym typeface="Wingdings" panose="05000000000000000000" pitchFamily="2" charset="2"/>
              </a:rPr>
              <a:t>명세된</a:t>
            </a:r>
            <a:r>
              <a:rPr lang="ko-KR" altLang="en-US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IC</a:t>
            </a:r>
            <a:r>
              <a:rPr lang="ko-KR" altLang="en-US" sz="2400" dirty="0">
                <a:sym typeface="Wingdings" panose="05000000000000000000" pitchFamily="2" charset="2"/>
              </a:rPr>
              <a:t>를 모두 만족하는 인스턴스를 적법한</a:t>
            </a:r>
            <a:r>
              <a:rPr lang="en-US" altLang="ko-KR" sz="2400" dirty="0">
                <a:sym typeface="Wingdings" panose="05000000000000000000" pitchFamily="2" charset="2"/>
              </a:rPr>
              <a:t>(legal) </a:t>
            </a:r>
            <a:r>
              <a:rPr lang="ko-KR" altLang="en-US" sz="2400" dirty="0">
                <a:sym typeface="Wingdings" panose="05000000000000000000" pitchFamily="2" charset="2"/>
              </a:rPr>
              <a:t>인스턴스라고 한다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sz="1800" dirty="0">
              <a:sym typeface="Wingdings" panose="05000000000000000000" pitchFamily="2" charset="2"/>
            </a:endParaRPr>
          </a:p>
          <a:p>
            <a:r>
              <a:rPr lang="en-US" altLang="ko-KR" sz="2400" dirty="0"/>
              <a:t>DBMS</a:t>
            </a:r>
            <a:r>
              <a:rPr lang="ko-KR" altLang="en-US" sz="2400" dirty="0"/>
              <a:t>가 </a:t>
            </a:r>
            <a:r>
              <a:rPr lang="en-US" altLang="ko-KR" sz="2400" dirty="0"/>
              <a:t>IC</a:t>
            </a:r>
            <a:r>
              <a:rPr lang="ko-KR" altLang="en-US" sz="2400" dirty="0"/>
              <a:t>들을 체크하게 되면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실세계의</a:t>
            </a:r>
            <a:r>
              <a:rPr lang="ko-KR" altLang="en-US" sz="2400" dirty="0"/>
              <a:t> 의미에 더 충실한 </a:t>
            </a:r>
            <a:r>
              <a:rPr lang="ko-KR" altLang="en-US" sz="2400" dirty="0" err="1"/>
              <a:t>데이타로</a:t>
            </a:r>
            <a:r>
              <a:rPr lang="ko-KR" altLang="en-US" sz="2400" dirty="0"/>
              <a:t> 만들 수 있다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000" dirty="0"/>
              <a:t>물론 </a:t>
            </a:r>
            <a:r>
              <a:rPr lang="ko-KR" altLang="en-US" sz="2000" dirty="0" err="1"/>
              <a:t>데이타</a:t>
            </a:r>
            <a:r>
              <a:rPr lang="ko-KR" altLang="en-US" sz="2000" dirty="0"/>
              <a:t> 입력 오류도 방지한다</a:t>
            </a:r>
            <a:r>
              <a:rPr lang="en-US" altLang="ko-KR" sz="2000" dirty="0"/>
              <a:t>!</a:t>
            </a:r>
          </a:p>
          <a:p>
            <a:r>
              <a:rPr lang="en-US" altLang="ko-KR" dirty="0" smtClean="0"/>
              <a:t>Note : </a:t>
            </a:r>
            <a:r>
              <a:rPr lang="ko-KR" altLang="en-US" dirty="0" smtClean="0"/>
              <a:t>관계 모델의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본질적 제약조건은</a:t>
            </a:r>
            <a:r>
              <a:rPr lang="en-US" altLang="ko-KR" dirty="0" smtClean="0"/>
              <a:t>..?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099398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985B3-AF4F-4425-95D9-DC6E1C700F92}" type="slidenum">
              <a:rPr lang="en-US" altLang="ko-KR" smtClean="0"/>
              <a:pPr>
                <a:defRPr/>
              </a:pPr>
              <a:t>90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분할</a:t>
            </a:r>
            <a:r>
              <a:rPr lang="en-US" altLang="ko-KR" dirty="0"/>
              <a:t>/</a:t>
            </a:r>
            <a:r>
              <a:rPr lang="ko-KR" altLang="en-US" dirty="0"/>
              <a:t>합병 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412875"/>
            <a:ext cx="7772400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다음과 같은 테이블은</a:t>
            </a:r>
            <a:r>
              <a:rPr kumimoji="1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?</a:t>
            </a:r>
          </a:p>
        </p:txBody>
      </p:sp>
      <p:graphicFrame>
        <p:nvGraphicFramePr>
          <p:cNvPr id="9" name="Group 68"/>
          <p:cNvGraphicFramePr>
            <a:graphicFrameLocks noGrp="1"/>
          </p:cNvGraphicFramePr>
          <p:nvPr/>
        </p:nvGraphicFramePr>
        <p:xfrm>
          <a:off x="2195513" y="2133600"/>
          <a:ext cx="4433887" cy="1890714"/>
        </p:xfrm>
        <a:graphic>
          <a:graphicData uri="http://schemas.openxmlformats.org/drawingml/2006/table">
            <a:tbl>
              <a:tblPr/>
              <a:tblGrid>
                <a:gridCol w="1109662">
                  <a:extLst>
                    <a:ext uri="{9D8B030D-6E8A-4147-A177-3AD203B41FA5}">
                      <a16:colId xmlns:a16="http://schemas.microsoft.com/office/drawing/2014/main" xmlns="" val="1675406566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xmlns="" val="1319396952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xmlns="" val="4173202897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xmlns="" val="3144597877"/>
                    </a:ext>
                  </a:extLst>
                </a:gridCol>
              </a:tblGrid>
              <a:tr h="31591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사번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성명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파견지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파견사유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49855665"/>
                  </a:ext>
                </a:extLst>
              </a:tr>
              <a:tr h="314325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52874524"/>
                  </a:ext>
                </a:extLst>
              </a:tr>
              <a:tr h="31591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84744225"/>
                  </a:ext>
                </a:extLst>
              </a:tr>
              <a:tr h="31591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연수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2940449"/>
                  </a:ext>
                </a:extLst>
              </a:tr>
              <a:tr h="314325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샘플전달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90978010"/>
                  </a:ext>
                </a:extLst>
              </a:tr>
              <a:tr h="314325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2860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7432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2004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657600" algn="l" defTabSz="914400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전시회참석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44936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75543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지난번 실습 내용을 기반으로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관계모델로</a:t>
            </a:r>
            <a:r>
              <a:rPr lang="ko-KR" altLang="en-US" dirty="0" smtClean="0"/>
              <a:t> 변환하라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필요한 정규화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역정규화를</a:t>
            </a:r>
            <a:r>
              <a:rPr lang="ko-KR" altLang="en-US" dirty="0" smtClean="0"/>
              <a:t> 진행하라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최종 도출된 </a:t>
            </a:r>
            <a:r>
              <a:rPr lang="en-US" altLang="ko-KR" dirty="0" smtClean="0"/>
              <a:t>relation</a:t>
            </a:r>
            <a:r>
              <a:rPr lang="ko-KR" altLang="en-US" dirty="0" smtClean="0"/>
              <a:t>들을 그림으로 나타내고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리포트로 제출하라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(</a:t>
            </a:r>
            <a:r>
              <a:rPr lang="ko-KR" altLang="en-US" dirty="0"/>
              <a:t>리포트</a:t>
            </a:r>
            <a:r>
              <a:rPr lang="en-US" altLang="ko-KR" dirty="0" smtClean="0"/>
              <a:t>#4. </a:t>
            </a:r>
            <a:r>
              <a:rPr lang="en-US" altLang="ko-KR" dirty="0"/>
              <a:t>1</a:t>
            </a:r>
            <a:r>
              <a:rPr lang="ko-KR" altLang="en-US" dirty="0"/>
              <a:t>주일 기한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Modeling &amp; Mining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Ch7. Logical Design &amp; Normalization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969B2-3AF3-4A17-ADF5-09D8A09A4145}" type="slidenum">
              <a:rPr lang="en-US" altLang="ko-KR" smtClean="0"/>
              <a:pPr>
                <a:defRPr/>
              </a:pPr>
              <a:t>91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9406770"/>
      </p:ext>
    </p:extLst>
  </p:cSld>
  <p:clrMapOvr>
    <a:masterClrMapping/>
  </p:clrMapOvr>
</p:sld>
</file>

<file path=ppt/theme/theme1.xml><?xml version="1.0" encoding="utf-8"?>
<a:theme xmlns:a="http://schemas.openxmlformats.org/drawingml/2006/main" name="sbh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4610</TotalTime>
  <Words>5796</Words>
  <Application>Microsoft Office PowerPoint</Application>
  <PresentationFormat>화면 슬라이드 쇼(4:3)</PresentationFormat>
  <Paragraphs>1743</Paragraphs>
  <Slides>91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91</vt:i4>
      </vt:variant>
    </vt:vector>
  </HeadingPairs>
  <TitlesOfParts>
    <vt:vector size="104" baseType="lpstr">
      <vt:lpstr>HY견고딕</vt:lpstr>
      <vt:lpstr>굴림</vt:lpstr>
      <vt:lpstr>돋움</vt:lpstr>
      <vt:lpstr>맑은 고딕</vt:lpstr>
      <vt:lpstr>Arial</vt:lpstr>
      <vt:lpstr>Book Antiqua</vt:lpstr>
      <vt:lpstr>Symbol</vt:lpstr>
      <vt:lpstr>Times New Roman</vt:lpstr>
      <vt:lpstr>Wingdings</vt:lpstr>
      <vt:lpstr>Wingdings 3</vt:lpstr>
      <vt:lpstr>sbh 테마</vt:lpstr>
      <vt:lpstr>Equation</vt:lpstr>
      <vt:lpstr>Document</vt:lpstr>
      <vt:lpstr>7장. 논리설계와 정규화</vt:lpstr>
      <vt:lpstr>논리설계 개념</vt:lpstr>
      <vt:lpstr>논리설계 기본</vt:lpstr>
      <vt:lpstr>Relational Data Model</vt:lpstr>
      <vt:lpstr>관계 데이터 모델</vt:lpstr>
      <vt:lpstr>학생 릴레이션의 예제 인스턴스</vt:lpstr>
      <vt:lpstr>Key (1)</vt:lpstr>
      <vt:lpstr>Key (2)</vt:lpstr>
      <vt:lpstr>무결성 제약조건</vt:lpstr>
      <vt:lpstr>기본키 제약조건 (Primary Key Constraints)</vt:lpstr>
      <vt:lpstr>외래키 제약조건 (Foreign Key Constraints)</vt:lpstr>
      <vt:lpstr>SQL – DDL (1)</vt:lpstr>
      <vt:lpstr>SQL – DDL (2)</vt:lpstr>
      <vt:lpstr>SQL – DDL (3)</vt:lpstr>
      <vt:lpstr>논리적 스키마 변환</vt:lpstr>
      <vt:lpstr>논리적 스키마 변환</vt:lpstr>
      <vt:lpstr>개체 집합을 테이블로</vt:lpstr>
      <vt:lpstr>관계 집합을 테이블로 (1)</vt:lpstr>
      <vt:lpstr>관계 집합을 테이블로 (2)</vt:lpstr>
      <vt:lpstr>관계 집합을 테이블로 (3)</vt:lpstr>
      <vt:lpstr>약 개체 (Weak Entity) 다시보기</vt:lpstr>
      <vt:lpstr>약 개체집합 변환법</vt:lpstr>
      <vt:lpstr>일반화 (계층구조) 다시보기</vt:lpstr>
      <vt:lpstr>일반화 계층 변환법 (1)</vt:lpstr>
      <vt:lpstr>일반화 계층 변환법 (2)</vt:lpstr>
      <vt:lpstr>일반화 계층 변환법 (3)</vt:lpstr>
      <vt:lpstr>Note : ERwin의 Transform</vt:lpstr>
      <vt:lpstr>관계 모델 요약</vt:lpstr>
      <vt:lpstr>정규화 (normalization)</vt:lpstr>
      <vt:lpstr>정규화</vt:lpstr>
      <vt:lpstr>이상(anomaly) (1)</vt:lpstr>
      <vt:lpstr>이상(anomaly) (2)</vt:lpstr>
      <vt:lpstr>이상(anomaly) (3)</vt:lpstr>
      <vt:lpstr>이상(anomaly) (4)</vt:lpstr>
      <vt:lpstr>이상(anomaly) (5)</vt:lpstr>
      <vt:lpstr>이상(anomaly) (6)</vt:lpstr>
      <vt:lpstr>기본 정규형</vt:lpstr>
      <vt:lpstr>제 1 정규형 (1)</vt:lpstr>
      <vt:lpstr>제 1 정규형 (2)</vt:lpstr>
      <vt:lpstr>제 1 정규형 (3)</vt:lpstr>
      <vt:lpstr>제 1 정규형 (4)</vt:lpstr>
      <vt:lpstr>제 2 정규형 (1)</vt:lpstr>
      <vt:lpstr>제 2 정규형 (2)</vt:lpstr>
      <vt:lpstr>제 2 정규형 (3)</vt:lpstr>
      <vt:lpstr>제 3 정규형 (1)</vt:lpstr>
      <vt:lpstr>제 3 정규형 (2)</vt:lpstr>
      <vt:lpstr>제 3 정규형 (3)</vt:lpstr>
      <vt:lpstr>BCNF (1)</vt:lpstr>
      <vt:lpstr>BCNF (2)</vt:lpstr>
      <vt:lpstr>BCNF (3)</vt:lpstr>
      <vt:lpstr>BCNF (4)</vt:lpstr>
      <vt:lpstr>함수종속 좀더 보기 (1)</vt:lpstr>
      <vt:lpstr>함수종속 좀더 보기 (2)</vt:lpstr>
      <vt:lpstr>함수종속 좀더 보기 (3)</vt:lpstr>
      <vt:lpstr>함수종속 좀더 보기 (4)</vt:lpstr>
      <vt:lpstr>함수종속 좀더 보기 (5)</vt:lpstr>
      <vt:lpstr>함수종속 좀더 보기 (6)</vt:lpstr>
      <vt:lpstr>함수종속 좀더 보기 (7)</vt:lpstr>
      <vt:lpstr>함수종속 좀더 보기 (8)</vt:lpstr>
      <vt:lpstr>함수종속 좀더 보기 (9)</vt:lpstr>
      <vt:lpstr>함수종속 좀더 보기 (10)</vt:lpstr>
      <vt:lpstr>함수종속 좀더 보기 (11)</vt:lpstr>
      <vt:lpstr>함수종속 좀더 보기 (12)</vt:lpstr>
      <vt:lpstr>제 4 정규형 (1)</vt:lpstr>
      <vt:lpstr>제 4 정규형 (2)</vt:lpstr>
      <vt:lpstr>제 4 정규형 (3)</vt:lpstr>
      <vt:lpstr>제 5 정규형 (1)</vt:lpstr>
      <vt:lpstr>제 5 정규형 (2)</vt:lpstr>
      <vt:lpstr>제 5 정규형 (3)</vt:lpstr>
      <vt:lpstr>제 5 정규형 (4)</vt:lpstr>
      <vt:lpstr>제 5 정규형 (5)</vt:lpstr>
      <vt:lpstr>제 5 정규형 (6)</vt:lpstr>
      <vt:lpstr>제 5 정규형 (7)</vt:lpstr>
      <vt:lpstr>제 5 정규형 (8)</vt:lpstr>
      <vt:lpstr>제 5 정규형 (9)</vt:lpstr>
      <vt:lpstr>제 5 정규형 (10)</vt:lpstr>
      <vt:lpstr>정규형들 간의 관계</vt:lpstr>
      <vt:lpstr>역정규화 (Denormalization)</vt:lpstr>
      <vt:lpstr>역정규화 (1)</vt:lpstr>
      <vt:lpstr>역정규화 (2)</vt:lpstr>
      <vt:lpstr>역정규화 (3)</vt:lpstr>
      <vt:lpstr>역정규화 (4)</vt:lpstr>
      <vt:lpstr>역정규화 (5)</vt:lpstr>
      <vt:lpstr>역정규화 (6)</vt:lpstr>
      <vt:lpstr>테이블 분할/합병 </vt:lpstr>
      <vt:lpstr>테이블 분할/합병 (1)</vt:lpstr>
      <vt:lpstr>테이블 분할/합병 (2)</vt:lpstr>
      <vt:lpstr>테이블 분할/합병 (3)</vt:lpstr>
      <vt:lpstr>테이블 분할/합병 (4)</vt:lpstr>
      <vt:lpstr>테이블 분할/합병 (5)</vt:lpstr>
      <vt:lpstr>실습 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Windows 사용자</cp:lastModifiedBy>
  <cp:revision>250</cp:revision>
  <dcterms:created xsi:type="dcterms:W3CDTF">2010-04-18T09:50:31Z</dcterms:created>
  <dcterms:modified xsi:type="dcterms:W3CDTF">2019-06-17T02:02:08Z</dcterms:modified>
</cp:coreProperties>
</file>