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4" r:id="rId12"/>
    <p:sldId id="409" r:id="rId13"/>
    <p:sldId id="405" r:id="rId14"/>
    <p:sldId id="269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407" r:id="rId45"/>
    <p:sldId id="376" r:id="rId46"/>
    <p:sldId id="378" r:id="rId47"/>
    <p:sldId id="379" r:id="rId48"/>
    <p:sldId id="382" r:id="rId49"/>
    <p:sldId id="380" r:id="rId50"/>
    <p:sldId id="381" r:id="rId51"/>
    <p:sldId id="383" r:id="rId52"/>
    <p:sldId id="384" r:id="rId53"/>
    <p:sldId id="385" r:id="rId54"/>
    <p:sldId id="408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406" r:id="rId6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77" autoAdjust="0"/>
    <p:restoredTop sz="94845" autoAdjust="0"/>
  </p:normalViewPr>
  <p:slideViewPr>
    <p:cSldViewPr>
      <p:cViewPr varScale="1">
        <p:scale>
          <a:sx n="124" d="100"/>
          <a:sy n="124" d="100"/>
        </p:scale>
        <p:origin x="120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70ED-1B4B-44CF-98A0-E27AD327F860}" type="datetimeFigureOut">
              <a:rPr lang="ko-KR" altLang="en-US" smtClean="0"/>
              <a:pPr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5B9E-9366-41C1-AD58-1BD26BDC8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9675" y="668338"/>
            <a:ext cx="4535488" cy="34020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68800"/>
            <a:ext cx="5119688" cy="407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9314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F5A8B-BFFE-491A-8FA7-FA62A33BB51B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9592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D897F-5B0C-4010-BB38-592A56679A71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3973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A4088-8309-4289-AE48-944146F53B7A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5043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92CF4-13C1-4945-B246-2F77D36A341F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63381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ABD3BA-D11D-4B68-BEA4-52D8C973D057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51015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8A1B1-8D0D-44C8-AF98-3DF7D16E0314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04704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08C2-8A4C-44F8-B696-1FE7D20EB19E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65138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183F-F221-4034-BA1D-35A432E024B3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7690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17B84-F9D1-43C3-B802-8DEC7E774728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29648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CF0C1-40C6-49AD-A4CA-21D54A49AC4B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674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9675" y="668338"/>
            <a:ext cx="4535488" cy="34020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68800"/>
            <a:ext cx="5119688" cy="407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93861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42B64-D565-4324-B4A2-7170607777C4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34901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C01EA-3D2A-4CE3-858D-3102C13B9ED7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68171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E016C-4B9B-401D-B08F-DB8C1AF0CEA2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37201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7DB39-9A32-41F5-9E58-631818FCCE7C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66872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7D9E3-77A7-493A-ADB1-2CC3C04B806E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2785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1A351C-5493-4034-BD84-83265E9F9C3B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15237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9AF73-182A-4118-9585-1EDE59F200DA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24387" cy="3468687"/>
          </a:xfrm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06900"/>
            <a:ext cx="5126038" cy="4178300"/>
          </a:xfrm>
          <a:ln/>
        </p:spPr>
        <p:txBody>
          <a:bodyPr tIns="47625" bIns="47625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93979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5F83E-306C-47F4-BB73-597D68012EF3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24387" cy="3468687"/>
          </a:xfrm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06900"/>
            <a:ext cx="5126038" cy="4178300"/>
          </a:xfrm>
          <a:ln/>
        </p:spPr>
        <p:txBody>
          <a:bodyPr tIns="47625" bIns="47625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5609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EFC35-C896-4123-8C0B-00D9B54DAC9A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ln/>
        </p:spPr>
        <p:txBody>
          <a:bodyPr lIns="91912" tIns="46734" rIns="91912" bIns="46734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35780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9AF73-182A-4118-9585-1EDE59F200DA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24387" cy="3468687"/>
          </a:xfrm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06900"/>
            <a:ext cx="5126038" cy="4178300"/>
          </a:xfrm>
          <a:ln/>
        </p:spPr>
        <p:txBody>
          <a:bodyPr tIns="47625" bIns="47625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5977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9675" y="668338"/>
            <a:ext cx="4535488" cy="34020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68800"/>
            <a:ext cx="5119688" cy="407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02032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FF5C0F-68CC-40FC-B568-E8BD46C861E9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24387" cy="3468687"/>
          </a:xfrm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06900"/>
            <a:ext cx="5126038" cy="4178300"/>
          </a:xfrm>
          <a:ln/>
        </p:spPr>
        <p:txBody>
          <a:bodyPr tIns="47625" bIns="47625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83393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3A736-1EF5-446E-B8F6-D1482043B59E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24387" cy="3468687"/>
          </a:xfrm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06900"/>
            <a:ext cx="5126038" cy="4178300"/>
          </a:xfrm>
          <a:ln/>
        </p:spPr>
        <p:txBody>
          <a:bodyPr tIns="47625" bIns="47625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66760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70A6C-D723-4FEC-9CB0-691F46C21EBB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20249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1C85F3-F21D-41AF-92C0-DDDBF8ACDEE3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25930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EF599-B19A-41E8-8230-19D3CC18984F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19631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FFF2-3D39-4FC5-9B18-EE5612FA007A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59562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7DA69-9ACC-4BF1-9098-9390A01508B8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223620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7DA69-9ACC-4BF1-9098-9390A01508B8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54934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2D0E1-0776-4517-96BA-255B80AB7814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4850"/>
            <a:ext cx="4618038" cy="3462338"/>
          </a:xfrm>
          <a:ln cap="flat"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5313"/>
            <a:ext cx="5130800" cy="4175125"/>
          </a:xfrm>
          <a:ln/>
        </p:spPr>
        <p:txBody>
          <a:bodyPr lIns="92075" rIns="92075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61889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D9918-A5DC-44CF-8E5A-7454D2BB1EC0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4850"/>
            <a:ext cx="4618038" cy="3462338"/>
          </a:xfrm>
          <a:ln cap="flat"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5313"/>
            <a:ext cx="5130800" cy="4175125"/>
          </a:xfrm>
          <a:ln/>
        </p:spPr>
        <p:txBody>
          <a:bodyPr lIns="92075" rIns="92075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8951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9675" y="668338"/>
            <a:ext cx="4535488" cy="34020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68800"/>
            <a:ext cx="5119688" cy="407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525103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196A2-3190-4235-9D78-69C23F06BED0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4850"/>
            <a:ext cx="4618038" cy="3462338"/>
          </a:xfrm>
          <a:ln cap="flat"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5313"/>
            <a:ext cx="5130800" cy="4175125"/>
          </a:xfrm>
          <a:ln/>
        </p:spPr>
        <p:txBody>
          <a:bodyPr lIns="92075" rIns="92075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797810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05DDA-C087-426B-A2A4-1BF94F33378F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4850"/>
            <a:ext cx="4618038" cy="3462338"/>
          </a:xfrm>
          <a:ln cap="flat"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5313"/>
            <a:ext cx="5130800" cy="4175125"/>
          </a:xfrm>
          <a:ln/>
        </p:spPr>
        <p:txBody>
          <a:bodyPr lIns="92075" rIns="92075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683618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E3449-26D0-48BC-AA56-BE80ABF76B6C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4850"/>
            <a:ext cx="4618038" cy="3462338"/>
          </a:xfrm>
          <a:ln cap="flat"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5313"/>
            <a:ext cx="5130800" cy="4175125"/>
          </a:xfrm>
          <a:ln/>
        </p:spPr>
        <p:txBody>
          <a:bodyPr lIns="92075" rIns="92075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020598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A1A7F-0C4A-4767-B0CB-B0A81BDD8B74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4850"/>
            <a:ext cx="4618038" cy="3462338"/>
          </a:xfrm>
          <a:ln cap="flat"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5313"/>
            <a:ext cx="5130800" cy="4175125"/>
          </a:xfrm>
          <a:ln/>
        </p:spPr>
        <p:txBody>
          <a:bodyPr lIns="92075" rIns="92075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99153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AD8A8-7FE6-40B9-A119-D6DC6090A293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934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9675" y="668338"/>
            <a:ext cx="4535488" cy="34020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68800"/>
            <a:ext cx="5119688" cy="407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3291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9675" y="668338"/>
            <a:ext cx="4535488" cy="34020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68800"/>
            <a:ext cx="5119688" cy="407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4893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9675" y="668338"/>
            <a:ext cx="4535488" cy="34020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68800"/>
            <a:ext cx="5119688" cy="407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0112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9675" y="668338"/>
            <a:ext cx="4535488" cy="34020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68800"/>
            <a:ext cx="5119688" cy="4071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7765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21D2D-FCA1-45A3-8781-B59CD1B2E999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9778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ko-KR" altLang="en-US" sz="4000" b="0" kern="1200" dirty="0">
                <a:solidFill>
                  <a:schemeClr val="hlink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ACF99-9CAB-40B8-940E-E20E5D0CA2A4}" type="slidenum">
              <a:rPr lang="en-US" altLang="ko-KR" smtClean="0"/>
              <a:pPr>
                <a:defRPr/>
              </a:pPr>
              <a:t>‹#›</a:t>
            </a:fld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D0ED7-EC85-407C-885E-D5CCEF03A98C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BA1B-9249-4FBC-981B-544B846B2064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13200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22800" y="1524000"/>
            <a:ext cx="4013200" cy="4648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6273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A48A6FB-5364-48D4-99FF-3B3BBBB54088}" type="slidenum">
              <a:rPr lang="en-US" altLang="ko-KR"/>
              <a:pPr/>
              <a:t>‹#›</a:t>
            </a:fld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44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22422"/>
          </a:xfrm>
        </p:spPr>
        <p:txBody>
          <a:bodyPr>
            <a:noAutofit/>
          </a:bodyPr>
          <a:lstStyle>
            <a:lvl1pPr>
              <a:defRPr sz="3600">
                <a:solidFill>
                  <a:srgbClr val="00B05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2124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29396"/>
            <a:ext cx="2133600" cy="292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2400" y="6429396"/>
            <a:ext cx="514400" cy="292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CC1DD-E2B5-465C-8539-F36E3277D12C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098576" cy="3651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en-US" altLang="ko-KR" dirty="0" smtClean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18BA1-B742-45F5-B693-F9CD029015B0}" type="slidenum">
              <a:rPr lang="en-US" altLang="ko-KR" smtClean="0"/>
              <a:pPr>
                <a:defRPr/>
              </a:pPr>
              <a:t>‹#›</a:t>
            </a:fld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E933-00B8-44B5-A514-34F1174CB7B2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22422"/>
          </a:xfrm>
        </p:spPr>
        <p:txBody>
          <a:bodyPr>
            <a:noAutofit/>
          </a:bodyPr>
          <a:lstStyle>
            <a:lvl1pPr>
              <a:defRPr sz="3600">
                <a:solidFill>
                  <a:srgbClr val="00B05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6790E-B841-442B-9617-75927D2271BB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F78E3-7F77-49E9-8C81-B645C12C92E9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C7497-EAAB-48EC-94D5-9EB42299F4D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1954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en-US" altLang="ko-KR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35796" y="6360029"/>
            <a:ext cx="3672408" cy="362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C7B8B9-3B47-4A97-8DB1-7D5B1055593A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8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(Data Mining): </a:t>
            </a:r>
            <a:r>
              <a:rPr lang="ko-KR" altLang="en-US" dirty="0" smtClean="0"/>
              <a:t>개념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altLang="ko-KR" sz="2000" dirty="0" smtClean="0"/>
              <a:t>2019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(Tue)</a:t>
            </a:r>
            <a:endParaRPr lang="en-US" altLang="ko-KR" sz="2000" dirty="0" smtClean="0"/>
          </a:p>
          <a:p>
            <a:r>
              <a:rPr lang="ko-KR" altLang="en-US" sz="3500" b="1" dirty="0" smtClean="0">
                <a:solidFill>
                  <a:schemeClr val="hlink"/>
                </a:solidFill>
              </a:rPr>
              <a:t>송 병 호</a:t>
            </a:r>
            <a:r>
              <a:rPr lang="en-US" altLang="ko-KR" sz="3500" b="1" dirty="0" smtClean="0"/>
              <a:t>, </a:t>
            </a:r>
            <a:r>
              <a:rPr lang="ko-KR" altLang="en-US" sz="3500" b="1" dirty="0" smtClean="0"/>
              <a:t>상명대학교</a:t>
            </a:r>
            <a:endParaRPr lang="en-US" altLang="ko-KR" sz="3500" b="1" dirty="0" smtClean="0"/>
          </a:p>
          <a:p>
            <a:r>
              <a:rPr lang="en-US" altLang="ko-KR" sz="2600" b="1" dirty="0" smtClean="0"/>
              <a:t>Prof. </a:t>
            </a:r>
            <a:r>
              <a:rPr lang="en-US" altLang="ko-KR" sz="2600" b="1" dirty="0" err="1" smtClean="0">
                <a:solidFill>
                  <a:schemeClr val="hlink"/>
                </a:solidFill>
              </a:rPr>
              <a:t>Byoungho</a:t>
            </a:r>
            <a:r>
              <a:rPr lang="en-US" altLang="ko-KR" sz="2600" b="1" dirty="0" smtClean="0">
                <a:solidFill>
                  <a:schemeClr val="hlink"/>
                </a:solidFill>
              </a:rPr>
              <a:t> Song</a:t>
            </a:r>
            <a:r>
              <a:rPr lang="en-US" altLang="ko-KR" sz="2600" b="1" dirty="0" smtClean="0"/>
              <a:t>, Ph. D.</a:t>
            </a:r>
          </a:p>
          <a:p>
            <a:r>
              <a:rPr lang="en-US" altLang="ko-KR" sz="2600" dirty="0" err="1" smtClean="0"/>
              <a:t>Sangmyung</a:t>
            </a:r>
            <a:r>
              <a:rPr lang="en-US" altLang="ko-KR" sz="2600" dirty="0" smtClean="0"/>
              <a:t>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OLAP Queries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ko-KR" altLang="en-US" u="sng" dirty="0" err="1" smtClean="0">
                <a:solidFill>
                  <a:schemeClr val="accent2"/>
                </a:solidFill>
              </a:rPr>
              <a:t>드릴다운</a:t>
            </a:r>
            <a:r>
              <a:rPr lang="en-US" altLang="ko-KR" sz="2000" u="sng" dirty="0" smtClean="0">
                <a:solidFill>
                  <a:schemeClr val="accent2"/>
                </a:solidFill>
              </a:rPr>
              <a:t>Drill-down</a:t>
            </a:r>
            <a:r>
              <a:rPr lang="en-US" altLang="ko-KR" u="sng" dirty="0">
                <a:solidFill>
                  <a:schemeClr val="accent2"/>
                </a:solidFill>
              </a:rPr>
              <a:t>:</a:t>
            </a:r>
            <a:r>
              <a:rPr lang="en-US" altLang="ko-KR" dirty="0"/>
              <a:t>  </a:t>
            </a:r>
            <a:r>
              <a:rPr lang="ko-KR" altLang="en-US" dirty="0" err="1" smtClean="0"/>
              <a:t>롤업</a:t>
            </a:r>
            <a:r>
              <a:rPr lang="ko-KR" altLang="en-US" dirty="0" err="1"/>
              <a:t>의</a:t>
            </a:r>
            <a:r>
              <a:rPr lang="ko-KR" altLang="en-US" dirty="0" smtClean="0"/>
              <a:t> 반대</a:t>
            </a:r>
            <a:r>
              <a:rPr lang="en-US" altLang="ko-KR" dirty="0" smtClean="0"/>
              <a:t>.  </a:t>
            </a:r>
            <a:endParaRPr lang="en-US" altLang="ko-KR" dirty="0"/>
          </a:p>
          <a:p>
            <a:pPr lvl="1"/>
            <a:r>
              <a:rPr lang="ko-KR" altLang="en-US" dirty="0" smtClean="0"/>
              <a:t>지방별 매출합계를 드릴다운 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도시별</a:t>
            </a:r>
            <a:r>
              <a:rPr lang="ko-KR" altLang="en-US" dirty="0" smtClean="0"/>
              <a:t> 매출합계가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지역별 매출에 대해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차원축으로</a:t>
            </a:r>
            <a:r>
              <a:rPr lang="ko-KR" altLang="en-US" dirty="0" smtClean="0"/>
              <a:t> 드릴다운해서 제품별로 세분할 수도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u="sng" dirty="0" err="1" smtClean="0">
                <a:solidFill>
                  <a:schemeClr val="accent2"/>
                </a:solidFill>
              </a:rPr>
              <a:t>피봇</a:t>
            </a:r>
            <a:r>
              <a:rPr lang="ko-KR" altLang="en-US" u="sng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u="sng" dirty="0" smtClean="0">
                <a:solidFill>
                  <a:schemeClr val="accent2"/>
                </a:solidFill>
              </a:rPr>
              <a:t>Pivoting</a:t>
            </a:r>
            <a:r>
              <a:rPr lang="en-US" altLang="ko-KR" u="sng" dirty="0">
                <a:solidFill>
                  <a:schemeClr val="accent2"/>
                </a:solidFill>
              </a:rPr>
              <a:t>:</a:t>
            </a:r>
            <a:r>
              <a:rPr lang="en-US" altLang="ko-KR" dirty="0"/>
              <a:t> 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차원축을</a:t>
            </a:r>
            <a:r>
              <a:rPr lang="ko-KR" altLang="en-US" dirty="0" smtClean="0"/>
              <a:t> 하나 이상 정하고 그에 따른 집계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 smtClean="0"/>
              <a:t>지역축</a:t>
            </a:r>
            <a:r>
              <a:rPr lang="en-US" altLang="ko-KR" dirty="0" smtClean="0"/>
              <a:t> Location 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시간축</a:t>
            </a:r>
            <a:r>
              <a:rPr lang="en-US" altLang="ko-KR" dirty="0" smtClean="0"/>
              <a:t> Time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피봇해서</a:t>
            </a:r>
            <a:r>
              <a:rPr lang="ko-KR" altLang="en-US" dirty="0" smtClean="0"/>
              <a:t> 만든 교차집계표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</a:t>
            </a:r>
            <a:r>
              <a:rPr lang="en-US" altLang="ko-KR" b="1" u="sng" dirty="0" smtClean="0">
                <a:solidFill>
                  <a:schemeClr val="accent2"/>
                </a:solidFill>
              </a:rPr>
              <a:t>cross-tabulation</a:t>
            </a:r>
            <a:r>
              <a:rPr lang="en-US" altLang="ko-KR" dirty="0"/>
              <a:t>: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746125" y="5043488"/>
            <a:ext cx="4057201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Clr>
                <a:schemeClr val="tx2"/>
              </a:buClr>
              <a:buFont typeface="Monotype Sorts" charset="2"/>
              <a:buChar char="v"/>
            </a:pPr>
            <a:r>
              <a:rPr lang="en-US" altLang="ko-KR" dirty="0" smtClean="0"/>
              <a:t> </a:t>
            </a:r>
            <a:r>
              <a:rPr lang="ko-KR" altLang="en-US" sz="2400" u="sng" dirty="0" err="1" smtClean="0"/>
              <a:t>슬라이싱</a:t>
            </a:r>
            <a:r>
              <a:rPr lang="ko-KR" altLang="en-US" sz="2400" u="sng" dirty="0" smtClean="0"/>
              <a:t> </a:t>
            </a:r>
            <a:r>
              <a:rPr lang="en-US" altLang="ko-KR" u="sng" dirty="0" smtClean="0"/>
              <a:t>Slicing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축 값에서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</a:t>
            </a:r>
            <a:r>
              <a:rPr lang="ko-KR" altLang="en-US" sz="2400" dirty="0" smtClean="0"/>
              <a:t> 자른 단면</a:t>
            </a:r>
            <a:endParaRPr lang="en-US" altLang="ko-KR" sz="2400" dirty="0" smtClean="0"/>
          </a:p>
          <a:p>
            <a:pPr>
              <a:buClr>
                <a:schemeClr val="tx2"/>
              </a:buClr>
              <a:buFont typeface="Monotype Sorts" charset="2"/>
              <a:buChar char="v"/>
            </a:pPr>
            <a:r>
              <a:rPr lang="en-US" altLang="ko-KR" sz="1600" u="sng" dirty="0"/>
              <a:t> </a:t>
            </a:r>
            <a:r>
              <a:rPr lang="ko-KR" altLang="en-US" sz="2400" u="sng" dirty="0" err="1" smtClean="0"/>
              <a:t>다이싱</a:t>
            </a:r>
            <a:r>
              <a:rPr lang="en-US" altLang="ko-KR" sz="2400" u="sng" dirty="0" smtClean="0"/>
              <a:t> </a:t>
            </a:r>
            <a:r>
              <a:rPr lang="en-US" altLang="ko-KR" u="sng" dirty="0"/>
              <a:t>Dicing</a:t>
            </a:r>
            <a:r>
              <a:rPr lang="en-US" altLang="ko-KR" sz="2400" u="sng" dirty="0"/>
              <a:t>: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축 범위로</a:t>
            </a:r>
            <a:r>
              <a:rPr lang="en-US" altLang="ko-KR" sz="2400" dirty="0" smtClean="0">
                <a:solidFill>
                  <a:schemeClr val="tx1"/>
                </a:solidFill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>      </a:t>
            </a:r>
            <a:r>
              <a:rPr lang="ko-KR" altLang="en-US" sz="2400" dirty="0" smtClean="0">
                <a:solidFill>
                  <a:schemeClr val="tx1"/>
                </a:solidFill>
              </a:rPr>
              <a:t> 떼어낸 부분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5715000" y="5029200"/>
            <a:ext cx="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H="1">
            <a:off x="4800600" y="502920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5943600" y="3789040"/>
            <a:ext cx="2970213" cy="2638425"/>
            <a:chOff x="5943600" y="4068763"/>
            <a:chExt cx="2970213" cy="2638425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6864350" y="4456113"/>
              <a:ext cx="1816100" cy="2243137"/>
            </a:xfrm>
            <a:prstGeom prst="rect">
              <a:avLst/>
            </a:prstGeom>
            <a:solidFill>
              <a:srgbClr val="C8FEC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6858000" y="4983163"/>
              <a:ext cx="1828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6" name="Line 6"/>
            <p:cNvSpPr>
              <a:spLocks noChangeShapeType="1"/>
            </p:cNvSpPr>
            <p:nvPr/>
          </p:nvSpPr>
          <p:spPr bwMode="auto">
            <a:xfrm>
              <a:off x="6858000" y="5592763"/>
              <a:ext cx="1828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>
              <a:off x="7467600" y="4449763"/>
              <a:ext cx="0" cy="22558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6918325" y="4510088"/>
              <a:ext cx="1784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63    81   144</a:t>
              </a: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6918325" y="5043488"/>
              <a:ext cx="1784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38   107  145</a:t>
              </a:r>
            </a:p>
          </p:txBody>
        </p:sp>
        <p:sp>
          <p:nvSpPr>
            <p:cNvPr id="70" name="Rectangle 10"/>
            <p:cNvSpPr>
              <a:spLocks noChangeArrowheads="1"/>
            </p:cNvSpPr>
            <p:nvPr/>
          </p:nvSpPr>
          <p:spPr bwMode="auto">
            <a:xfrm>
              <a:off x="6918325" y="5653088"/>
              <a:ext cx="1784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75    35   110</a:t>
              </a:r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6689725" y="4068763"/>
              <a:ext cx="22240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 WI    CA     Total</a:t>
              </a:r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6156325" y="4602163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1995</a:t>
              </a:r>
            </a:p>
          </p:txBody>
        </p:sp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6156325" y="5059363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1996</a:t>
              </a: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6156325" y="5668963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1997</a:t>
              </a:r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6842125" y="6186488"/>
              <a:ext cx="1860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176  223  339</a:t>
              </a:r>
            </a:p>
          </p:txBody>
        </p:sp>
        <p:sp>
          <p:nvSpPr>
            <p:cNvPr id="76" name="Line 16"/>
            <p:cNvSpPr>
              <a:spLocks noChangeShapeType="1"/>
            </p:cNvSpPr>
            <p:nvPr/>
          </p:nvSpPr>
          <p:spPr bwMode="auto">
            <a:xfrm>
              <a:off x="8077200" y="4451350"/>
              <a:ext cx="0" cy="22558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6858000" y="6126163"/>
              <a:ext cx="1828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6080125" y="6278563"/>
              <a:ext cx="790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Total</a:t>
              </a:r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5943600" y="6172200"/>
              <a:ext cx="213360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0" name="Line 20"/>
            <p:cNvSpPr>
              <a:spLocks noChangeShapeType="1"/>
            </p:cNvSpPr>
            <p:nvPr/>
          </p:nvSpPr>
          <p:spPr bwMode="auto">
            <a:xfrm>
              <a:off x="8077200" y="4114800"/>
              <a:ext cx="0" cy="20574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63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스키마 모델링</a:t>
            </a:r>
            <a:endParaRPr lang="en-US" altLang="ko-KR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305800" cy="2819400"/>
          </a:xfrm>
          <a:noFill/>
          <a:ln/>
        </p:spPr>
        <p:txBody>
          <a:bodyPr/>
          <a:lstStyle/>
          <a:p>
            <a:r>
              <a:rPr lang="ko-KR" altLang="en-US" sz="2400" dirty="0" err="1" smtClean="0"/>
              <a:t>팩트</a:t>
            </a:r>
            <a:r>
              <a:rPr lang="ko-KR" altLang="en-US" sz="2400" dirty="0" smtClean="0"/>
              <a:t> 테이블은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BCNF; </a:t>
            </a:r>
            <a:r>
              <a:rPr lang="ko-KR" altLang="en-US" sz="2400" dirty="0" smtClean="0"/>
              <a:t>차원 테이블들은 정규화 안된 모습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000" dirty="0" smtClean="0"/>
              <a:t>차원 테이블은 작고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갱신은 별로 발생하지 않는다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따라서 갱신 이상의 단점보다는 검색질의 속도가 더 중요함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ko-KR" altLang="en-US" sz="2400" dirty="0" smtClean="0"/>
              <a:t>이런 형태는</a:t>
            </a:r>
            <a:r>
              <a:rPr lang="en-US" altLang="ko-KR" sz="2400" dirty="0" smtClean="0"/>
              <a:t>OLAP</a:t>
            </a:r>
            <a:r>
              <a:rPr lang="ko-KR" altLang="en-US" sz="2400" dirty="0" smtClean="0"/>
              <a:t>에서 매우 흔히 나타나는데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보통 스타 스키마</a:t>
            </a:r>
            <a:r>
              <a:rPr lang="en-US" altLang="ko-KR" sz="2400" dirty="0" smtClean="0"/>
              <a:t> </a:t>
            </a:r>
            <a:r>
              <a:rPr lang="en-US" altLang="ko-KR" sz="1800" dirty="0" smtClean="0">
                <a:solidFill>
                  <a:schemeClr val="accent2"/>
                </a:solidFill>
              </a:rPr>
              <a:t>star schema</a:t>
            </a:r>
            <a:r>
              <a:rPr lang="en-US" altLang="ko-KR" sz="1800" dirty="0" smtClean="0"/>
              <a:t> </a:t>
            </a:r>
            <a:r>
              <a:rPr lang="ko-KR" altLang="en-US" sz="2400" dirty="0" smtClean="0"/>
              <a:t>라고 한다</a:t>
            </a:r>
            <a:r>
              <a:rPr lang="en-US" altLang="ko-KR" sz="2400" dirty="0" smtClean="0"/>
              <a:t>; </a:t>
            </a:r>
            <a:r>
              <a:rPr lang="ko-KR" altLang="en-US" sz="2400" dirty="0" smtClean="0"/>
              <a:t>이 테이블들을 모두 </a:t>
            </a:r>
            <a:r>
              <a:rPr lang="ko-KR" altLang="en-US" sz="2400" dirty="0" err="1" smtClean="0"/>
              <a:t>죠인하는</a:t>
            </a:r>
            <a:r>
              <a:rPr lang="ko-KR" altLang="en-US" sz="2400" dirty="0" smtClean="0"/>
              <a:t> 연산을 스타 </a:t>
            </a:r>
            <a:r>
              <a:rPr lang="ko-KR" altLang="en-US" sz="2400" dirty="0" err="1" smtClean="0"/>
              <a:t>죠인</a:t>
            </a:r>
            <a:r>
              <a:rPr lang="ko-KR" altLang="en-US" sz="2400" dirty="0" smtClean="0"/>
              <a:t> </a:t>
            </a:r>
            <a:r>
              <a:rPr lang="en-US" altLang="ko-KR" sz="1800" dirty="0" smtClean="0">
                <a:solidFill>
                  <a:schemeClr val="accent2"/>
                </a:solidFill>
              </a:rPr>
              <a:t>star join</a:t>
            </a:r>
            <a:r>
              <a:rPr lang="en-US" altLang="ko-KR" sz="1800" dirty="0"/>
              <a:t> </a:t>
            </a:r>
            <a:r>
              <a:rPr lang="ko-KR" altLang="en-US" sz="2400" dirty="0" smtClean="0"/>
              <a:t>이라고 한다</a:t>
            </a:r>
            <a:r>
              <a:rPr lang="en-US" altLang="ko-KR" sz="2400" dirty="0" smtClean="0"/>
              <a:t>.  </a:t>
            </a:r>
            <a:endParaRPr lang="en-US" altLang="ko-KR" sz="24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11</a:t>
            </a:fld>
            <a:endParaRPr lang="ko-KR" altLang="en-US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136525" y="908720"/>
            <a:ext cx="8576035" cy="2300288"/>
            <a:chOff x="136525" y="1066800"/>
            <a:chExt cx="8576035" cy="2300288"/>
          </a:xfrm>
        </p:grpSpPr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3716338" y="2971800"/>
              <a:ext cx="779462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price</a:t>
              </a:r>
            </a:p>
          </p:txBody>
        </p:sp>
        <p:sp>
          <p:nvSpPr>
            <p:cNvPr id="138" name="Rectangle 5"/>
            <p:cNvSpPr>
              <a:spLocks noChangeArrowheads="1"/>
            </p:cNvSpPr>
            <p:nvPr/>
          </p:nvSpPr>
          <p:spPr bwMode="auto">
            <a:xfrm>
              <a:off x="2547938" y="2971800"/>
              <a:ext cx="116840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category</a:t>
              </a:r>
            </a:p>
          </p:txBody>
        </p:sp>
        <p:sp>
          <p:nvSpPr>
            <p:cNvPr id="139" name="Rectangle 6"/>
            <p:cNvSpPr>
              <a:spLocks noChangeArrowheads="1"/>
            </p:cNvSpPr>
            <p:nvPr/>
          </p:nvSpPr>
          <p:spPr bwMode="auto">
            <a:xfrm>
              <a:off x="1574800" y="2971800"/>
              <a:ext cx="97313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pname</a:t>
              </a:r>
            </a:p>
          </p:txBody>
        </p:sp>
        <p:sp>
          <p:nvSpPr>
            <p:cNvPr id="140" name="Rectangle 7"/>
            <p:cNvSpPr>
              <a:spLocks noChangeArrowheads="1"/>
            </p:cNvSpPr>
            <p:nvPr/>
          </p:nvSpPr>
          <p:spPr bwMode="auto">
            <a:xfrm>
              <a:off x="990600" y="2971800"/>
              <a:ext cx="58420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pid</a:t>
              </a:r>
            </a:p>
          </p:txBody>
        </p:sp>
        <p:sp>
          <p:nvSpPr>
            <p:cNvPr id="141" name="Line 8"/>
            <p:cNvSpPr>
              <a:spLocks noChangeShapeType="1"/>
            </p:cNvSpPr>
            <p:nvPr/>
          </p:nvSpPr>
          <p:spPr bwMode="auto">
            <a:xfrm>
              <a:off x="990600" y="2971800"/>
              <a:ext cx="3505200" cy="0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990600" y="3367088"/>
              <a:ext cx="3505200" cy="0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3" name="Line 10"/>
            <p:cNvSpPr>
              <a:spLocks noChangeShapeType="1"/>
            </p:cNvSpPr>
            <p:nvPr/>
          </p:nvSpPr>
          <p:spPr bwMode="auto">
            <a:xfrm>
              <a:off x="990600" y="2971800"/>
              <a:ext cx="0" cy="395288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4" name="Line 11"/>
            <p:cNvSpPr>
              <a:spLocks noChangeShapeType="1"/>
            </p:cNvSpPr>
            <p:nvPr/>
          </p:nvSpPr>
          <p:spPr bwMode="auto">
            <a:xfrm>
              <a:off x="1574800" y="2971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5" name="Line 12"/>
            <p:cNvSpPr>
              <a:spLocks noChangeShapeType="1"/>
            </p:cNvSpPr>
            <p:nvPr/>
          </p:nvSpPr>
          <p:spPr bwMode="auto">
            <a:xfrm>
              <a:off x="3716338" y="2971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6" name="Line 13"/>
            <p:cNvSpPr>
              <a:spLocks noChangeShapeType="1"/>
            </p:cNvSpPr>
            <p:nvPr/>
          </p:nvSpPr>
          <p:spPr bwMode="auto">
            <a:xfrm>
              <a:off x="4495800" y="2971800"/>
              <a:ext cx="0" cy="395288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7" name="Rectangle 14"/>
            <p:cNvSpPr>
              <a:spLocks noChangeArrowheads="1"/>
            </p:cNvSpPr>
            <p:nvPr/>
          </p:nvSpPr>
          <p:spPr bwMode="auto">
            <a:xfrm>
              <a:off x="7239000" y="2971800"/>
              <a:ext cx="1084263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country</a:t>
              </a:r>
            </a:p>
          </p:txBody>
        </p:sp>
        <p:sp>
          <p:nvSpPr>
            <p:cNvPr id="148" name="Rectangle 15"/>
            <p:cNvSpPr>
              <a:spLocks noChangeArrowheads="1"/>
            </p:cNvSpPr>
            <p:nvPr/>
          </p:nvSpPr>
          <p:spPr bwMode="auto">
            <a:xfrm>
              <a:off x="6434138" y="2971800"/>
              <a:ext cx="116840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state</a:t>
              </a:r>
            </a:p>
          </p:txBody>
        </p:sp>
        <p:sp>
          <p:nvSpPr>
            <p:cNvPr id="149" name="Rectangle 16"/>
            <p:cNvSpPr>
              <a:spLocks noChangeArrowheads="1"/>
            </p:cNvSpPr>
            <p:nvPr/>
          </p:nvSpPr>
          <p:spPr bwMode="auto">
            <a:xfrm>
              <a:off x="5715000" y="2971800"/>
              <a:ext cx="97313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city</a:t>
              </a:r>
            </a:p>
          </p:txBody>
        </p:sp>
        <p:sp>
          <p:nvSpPr>
            <p:cNvPr id="150" name="Rectangle 17"/>
            <p:cNvSpPr>
              <a:spLocks noChangeArrowheads="1"/>
            </p:cNvSpPr>
            <p:nvPr/>
          </p:nvSpPr>
          <p:spPr bwMode="auto">
            <a:xfrm>
              <a:off x="4876800" y="2971800"/>
              <a:ext cx="83820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locid</a:t>
              </a:r>
            </a:p>
          </p:txBody>
        </p:sp>
        <p:sp>
          <p:nvSpPr>
            <p:cNvPr id="151" name="Line 18"/>
            <p:cNvSpPr>
              <a:spLocks noChangeShapeType="1"/>
            </p:cNvSpPr>
            <p:nvPr/>
          </p:nvSpPr>
          <p:spPr bwMode="auto">
            <a:xfrm>
              <a:off x="4876800" y="2971800"/>
              <a:ext cx="3505200" cy="0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2" name="Line 19"/>
            <p:cNvSpPr>
              <a:spLocks noChangeShapeType="1"/>
            </p:cNvSpPr>
            <p:nvPr/>
          </p:nvSpPr>
          <p:spPr bwMode="auto">
            <a:xfrm>
              <a:off x="4876800" y="3367088"/>
              <a:ext cx="3505200" cy="0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3" name="Line 20"/>
            <p:cNvSpPr>
              <a:spLocks noChangeShapeType="1"/>
            </p:cNvSpPr>
            <p:nvPr/>
          </p:nvSpPr>
          <p:spPr bwMode="auto">
            <a:xfrm>
              <a:off x="4876800" y="2971800"/>
              <a:ext cx="0" cy="395288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4" name="Line 21"/>
            <p:cNvSpPr>
              <a:spLocks noChangeShapeType="1"/>
            </p:cNvSpPr>
            <p:nvPr/>
          </p:nvSpPr>
          <p:spPr bwMode="auto">
            <a:xfrm>
              <a:off x="5638800" y="2971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5" name="Line 22"/>
            <p:cNvSpPr>
              <a:spLocks noChangeShapeType="1"/>
            </p:cNvSpPr>
            <p:nvPr/>
          </p:nvSpPr>
          <p:spPr bwMode="auto">
            <a:xfrm>
              <a:off x="7162800" y="2971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6" name="Line 23"/>
            <p:cNvSpPr>
              <a:spLocks noChangeShapeType="1"/>
            </p:cNvSpPr>
            <p:nvPr/>
          </p:nvSpPr>
          <p:spPr bwMode="auto">
            <a:xfrm>
              <a:off x="8382000" y="2971800"/>
              <a:ext cx="0" cy="395288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7" name="Rectangle 24"/>
            <p:cNvSpPr>
              <a:spLocks noChangeArrowheads="1"/>
            </p:cNvSpPr>
            <p:nvPr/>
          </p:nvSpPr>
          <p:spPr bwMode="auto">
            <a:xfrm>
              <a:off x="5257800" y="2209800"/>
              <a:ext cx="779463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sales</a:t>
              </a:r>
            </a:p>
          </p:txBody>
        </p:sp>
        <p:sp>
          <p:nvSpPr>
            <p:cNvPr id="158" name="Rectangle 25"/>
            <p:cNvSpPr>
              <a:spLocks noChangeArrowheads="1"/>
            </p:cNvSpPr>
            <p:nvPr/>
          </p:nvSpPr>
          <p:spPr bwMode="auto">
            <a:xfrm>
              <a:off x="4529138" y="2209800"/>
              <a:ext cx="116840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locid</a:t>
              </a:r>
              <a:endPara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9" name="Rectangle 26"/>
            <p:cNvSpPr>
              <a:spLocks noChangeArrowheads="1"/>
            </p:cNvSpPr>
            <p:nvPr/>
          </p:nvSpPr>
          <p:spPr bwMode="auto">
            <a:xfrm>
              <a:off x="3556000" y="2209800"/>
              <a:ext cx="97313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timeid</a:t>
              </a:r>
            </a:p>
          </p:txBody>
        </p:sp>
        <p:sp>
          <p:nvSpPr>
            <p:cNvPr id="160" name="Rectangle 27"/>
            <p:cNvSpPr>
              <a:spLocks noChangeArrowheads="1"/>
            </p:cNvSpPr>
            <p:nvPr/>
          </p:nvSpPr>
          <p:spPr bwMode="auto">
            <a:xfrm>
              <a:off x="2971800" y="2209800"/>
              <a:ext cx="58420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pid</a:t>
              </a: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>
              <a:off x="2971800" y="2209800"/>
              <a:ext cx="3048000" cy="0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2" name="Line 29"/>
            <p:cNvSpPr>
              <a:spLocks noChangeShapeType="1"/>
            </p:cNvSpPr>
            <p:nvPr/>
          </p:nvSpPr>
          <p:spPr bwMode="auto">
            <a:xfrm flipV="1">
              <a:off x="2971800" y="2589213"/>
              <a:ext cx="3048000" cy="14287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3" name="Line 30"/>
            <p:cNvSpPr>
              <a:spLocks noChangeShapeType="1"/>
            </p:cNvSpPr>
            <p:nvPr/>
          </p:nvSpPr>
          <p:spPr bwMode="auto">
            <a:xfrm>
              <a:off x="2971800" y="2209800"/>
              <a:ext cx="0" cy="395288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4" name="Line 31"/>
            <p:cNvSpPr>
              <a:spLocks noChangeShapeType="1"/>
            </p:cNvSpPr>
            <p:nvPr/>
          </p:nvSpPr>
          <p:spPr bwMode="auto">
            <a:xfrm>
              <a:off x="3556000" y="2209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5" name="Line 32"/>
            <p:cNvSpPr>
              <a:spLocks noChangeShapeType="1"/>
            </p:cNvSpPr>
            <p:nvPr/>
          </p:nvSpPr>
          <p:spPr bwMode="auto">
            <a:xfrm>
              <a:off x="5257800" y="2209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6" name="Line 33"/>
            <p:cNvSpPr>
              <a:spLocks noChangeShapeType="1"/>
            </p:cNvSpPr>
            <p:nvPr/>
          </p:nvSpPr>
          <p:spPr bwMode="auto">
            <a:xfrm>
              <a:off x="6019800" y="2209800"/>
              <a:ext cx="0" cy="395288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7" name="Rectangle 34"/>
            <p:cNvSpPr>
              <a:spLocks noChangeArrowheads="1"/>
            </p:cNvSpPr>
            <p:nvPr/>
          </p:nvSpPr>
          <p:spPr bwMode="auto">
            <a:xfrm>
              <a:off x="6172200" y="1447800"/>
              <a:ext cx="15240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holiday_flag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8" name="Rectangle 35"/>
            <p:cNvSpPr>
              <a:spLocks noChangeArrowheads="1"/>
            </p:cNvSpPr>
            <p:nvPr/>
          </p:nvSpPr>
          <p:spPr bwMode="auto">
            <a:xfrm>
              <a:off x="3124200" y="1447800"/>
              <a:ext cx="804863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week</a:t>
              </a:r>
            </a:p>
          </p:txBody>
        </p:sp>
        <p:sp>
          <p:nvSpPr>
            <p:cNvPr id="169" name="Rectangle 36"/>
            <p:cNvSpPr>
              <a:spLocks noChangeArrowheads="1"/>
            </p:cNvSpPr>
            <p:nvPr/>
          </p:nvSpPr>
          <p:spPr bwMode="auto">
            <a:xfrm>
              <a:off x="2514600" y="1447800"/>
              <a:ext cx="63500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date</a:t>
              </a:r>
            </a:p>
          </p:txBody>
        </p:sp>
        <p:sp>
          <p:nvSpPr>
            <p:cNvPr id="170" name="Rectangle 37"/>
            <p:cNvSpPr>
              <a:spLocks noChangeArrowheads="1"/>
            </p:cNvSpPr>
            <p:nvPr/>
          </p:nvSpPr>
          <p:spPr bwMode="auto">
            <a:xfrm>
              <a:off x="1676400" y="1447800"/>
              <a:ext cx="91440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timeid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1" name="Line 38"/>
            <p:cNvSpPr>
              <a:spLocks noChangeShapeType="1"/>
            </p:cNvSpPr>
            <p:nvPr/>
          </p:nvSpPr>
          <p:spPr bwMode="auto">
            <a:xfrm>
              <a:off x="1676400" y="1447800"/>
              <a:ext cx="6019800" cy="0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2" name="Line 39"/>
            <p:cNvSpPr>
              <a:spLocks noChangeShapeType="1"/>
            </p:cNvSpPr>
            <p:nvPr/>
          </p:nvSpPr>
          <p:spPr bwMode="auto">
            <a:xfrm flipV="1">
              <a:off x="1676400" y="1827213"/>
              <a:ext cx="6019800" cy="14287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3" name="Line 40"/>
            <p:cNvSpPr>
              <a:spLocks noChangeShapeType="1"/>
            </p:cNvSpPr>
            <p:nvPr/>
          </p:nvSpPr>
          <p:spPr bwMode="auto">
            <a:xfrm>
              <a:off x="1676400" y="1447800"/>
              <a:ext cx="0" cy="395288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4" name="Line 41"/>
            <p:cNvSpPr>
              <a:spLocks noChangeShapeType="1"/>
            </p:cNvSpPr>
            <p:nvPr/>
          </p:nvSpPr>
          <p:spPr bwMode="auto">
            <a:xfrm>
              <a:off x="2514600" y="1447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5" name="Line 42"/>
            <p:cNvSpPr>
              <a:spLocks noChangeShapeType="1"/>
            </p:cNvSpPr>
            <p:nvPr/>
          </p:nvSpPr>
          <p:spPr bwMode="auto">
            <a:xfrm>
              <a:off x="3810000" y="1447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6" name="Line 43"/>
            <p:cNvSpPr>
              <a:spLocks noChangeShapeType="1"/>
            </p:cNvSpPr>
            <p:nvPr/>
          </p:nvSpPr>
          <p:spPr bwMode="auto">
            <a:xfrm>
              <a:off x="7696200" y="1447800"/>
              <a:ext cx="0" cy="395288"/>
            </a:xfrm>
            <a:prstGeom prst="line">
              <a:avLst/>
            </a:prstGeom>
            <a:noFill/>
            <a:ln w="254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7" name="Line 44"/>
            <p:cNvSpPr>
              <a:spLocks noChangeShapeType="1"/>
            </p:cNvSpPr>
            <p:nvPr/>
          </p:nvSpPr>
          <p:spPr bwMode="auto">
            <a:xfrm>
              <a:off x="3124200" y="1447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8" name="Line 45"/>
            <p:cNvSpPr>
              <a:spLocks noChangeShapeType="1"/>
            </p:cNvSpPr>
            <p:nvPr/>
          </p:nvSpPr>
          <p:spPr bwMode="auto">
            <a:xfrm>
              <a:off x="4495800" y="2209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9" name="Line 46"/>
            <p:cNvSpPr>
              <a:spLocks noChangeShapeType="1"/>
            </p:cNvSpPr>
            <p:nvPr/>
          </p:nvSpPr>
          <p:spPr bwMode="auto">
            <a:xfrm>
              <a:off x="6400800" y="2971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0" name="Line 47"/>
            <p:cNvSpPr>
              <a:spLocks noChangeShapeType="1"/>
            </p:cNvSpPr>
            <p:nvPr/>
          </p:nvSpPr>
          <p:spPr bwMode="auto">
            <a:xfrm>
              <a:off x="2514600" y="2971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1" name="Rectangle 48"/>
            <p:cNvSpPr>
              <a:spLocks noChangeArrowheads="1"/>
            </p:cNvSpPr>
            <p:nvPr/>
          </p:nvSpPr>
          <p:spPr bwMode="auto">
            <a:xfrm>
              <a:off x="3810000" y="1447800"/>
              <a:ext cx="91440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month</a:t>
              </a:r>
            </a:p>
          </p:txBody>
        </p:sp>
        <p:sp>
          <p:nvSpPr>
            <p:cNvPr id="182" name="Rectangle 49"/>
            <p:cNvSpPr>
              <a:spLocks noChangeArrowheads="1"/>
            </p:cNvSpPr>
            <p:nvPr/>
          </p:nvSpPr>
          <p:spPr bwMode="auto">
            <a:xfrm>
              <a:off x="4648200" y="1447800"/>
              <a:ext cx="91440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quarter</a:t>
              </a:r>
            </a:p>
          </p:txBody>
        </p:sp>
        <p:sp>
          <p:nvSpPr>
            <p:cNvPr id="183" name="Rectangle 50"/>
            <p:cNvSpPr>
              <a:spLocks noChangeArrowheads="1"/>
            </p:cNvSpPr>
            <p:nvPr/>
          </p:nvSpPr>
          <p:spPr bwMode="auto">
            <a:xfrm>
              <a:off x="5562600" y="1447800"/>
              <a:ext cx="68580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year</a:t>
              </a:r>
            </a:p>
          </p:txBody>
        </p:sp>
        <p:sp>
          <p:nvSpPr>
            <p:cNvPr id="184" name="Line 51"/>
            <p:cNvSpPr>
              <a:spLocks noChangeShapeType="1"/>
            </p:cNvSpPr>
            <p:nvPr/>
          </p:nvSpPr>
          <p:spPr bwMode="auto">
            <a:xfrm>
              <a:off x="4648200" y="1447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5" name="Line 52"/>
            <p:cNvSpPr>
              <a:spLocks noChangeShapeType="1"/>
            </p:cNvSpPr>
            <p:nvPr/>
          </p:nvSpPr>
          <p:spPr bwMode="auto">
            <a:xfrm>
              <a:off x="5562600" y="1447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6" name="Line 53"/>
            <p:cNvSpPr>
              <a:spLocks noChangeShapeType="1"/>
            </p:cNvSpPr>
            <p:nvPr/>
          </p:nvSpPr>
          <p:spPr bwMode="auto">
            <a:xfrm>
              <a:off x="6172200" y="1447800"/>
              <a:ext cx="0" cy="395288"/>
            </a:xfrm>
            <a:prstGeom prst="line">
              <a:avLst/>
            </a:prstGeom>
            <a:noFill/>
            <a:ln w="12700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7" name="Line 54"/>
            <p:cNvSpPr>
              <a:spLocks noChangeShapeType="1"/>
            </p:cNvSpPr>
            <p:nvPr/>
          </p:nvSpPr>
          <p:spPr bwMode="auto">
            <a:xfrm flipV="1">
              <a:off x="1371600" y="2819400"/>
              <a:ext cx="0" cy="15240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8" name="Line 55"/>
            <p:cNvSpPr>
              <a:spLocks noChangeShapeType="1"/>
            </p:cNvSpPr>
            <p:nvPr/>
          </p:nvSpPr>
          <p:spPr bwMode="auto">
            <a:xfrm>
              <a:off x="1371600" y="2819400"/>
              <a:ext cx="1905000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9" name="Line 56"/>
            <p:cNvSpPr>
              <a:spLocks noChangeShapeType="1"/>
            </p:cNvSpPr>
            <p:nvPr/>
          </p:nvSpPr>
          <p:spPr bwMode="auto">
            <a:xfrm flipV="1">
              <a:off x="3276600" y="2590800"/>
              <a:ext cx="0" cy="22860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0" name="Line 57"/>
            <p:cNvSpPr>
              <a:spLocks noChangeShapeType="1"/>
            </p:cNvSpPr>
            <p:nvPr/>
          </p:nvSpPr>
          <p:spPr bwMode="auto">
            <a:xfrm>
              <a:off x="2133600" y="1828800"/>
              <a:ext cx="0" cy="15240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1" name="Line 58"/>
            <p:cNvSpPr>
              <a:spLocks noChangeShapeType="1"/>
            </p:cNvSpPr>
            <p:nvPr/>
          </p:nvSpPr>
          <p:spPr bwMode="auto">
            <a:xfrm>
              <a:off x="2133600" y="1981200"/>
              <a:ext cx="1905000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2" name="Line 59"/>
            <p:cNvSpPr>
              <a:spLocks noChangeShapeType="1"/>
            </p:cNvSpPr>
            <p:nvPr/>
          </p:nvSpPr>
          <p:spPr bwMode="auto">
            <a:xfrm>
              <a:off x="4038600" y="1981200"/>
              <a:ext cx="0" cy="22860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3" name="Line 60"/>
            <p:cNvSpPr>
              <a:spLocks noChangeShapeType="1"/>
            </p:cNvSpPr>
            <p:nvPr/>
          </p:nvSpPr>
          <p:spPr bwMode="auto">
            <a:xfrm>
              <a:off x="4876800" y="2590800"/>
              <a:ext cx="0" cy="22860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4" name="Line 61"/>
            <p:cNvSpPr>
              <a:spLocks noChangeShapeType="1"/>
            </p:cNvSpPr>
            <p:nvPr/>
          </p:nvSpPr>
          <p:spPr bwMode="auto">
            <a:xfrm>
              <a:off x="4876800" y="2819400"/>
              <a:ext cx="304800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5" name="Line 62"/>
            <p:cNvSpPr>
              <a:spLocks noChangeShapeType="1"/>
            </p:cNvSpPr>
            <p:nvPr/>
          </p:nvSpPr>
          <p:spPr bwMode="auto">
            <a:xfrm>
              <a:off x="5181600" y="2819400"/>
              <a:ext cx="0" cy="15240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6" name="Rectangle 63"/>
            <p:cNvSpPr>
              <a:spLocks noChangeArrowheads="1"/>
            </p:cNvSpPr>
            <p:nvPr/>
          </p:nvSpPr>
          <p:spPr bwMode="auto">
            <a:xfrm>
              <a:off x="6705600" y="2133600"/>
              <a:ext cx="2006960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(</a:t>
              </a:r>
              <a:r>
                <a:rPr kumimoji="0" lang="ko-KR" alt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팩트</a:t>
              </a:r>
              <a:r>
                <a: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테이블</a:t>
              </a:r>
              <a:r>
                <a:rPr kumimoji="0" lang="en-US" altLang="ko-K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)</a:t>
              </a:r>
            </a:p>
          </p:txBody>
        </p:sp>
        <p:sp>
          <p:nvSpPr>
            <p:cNvPr id="197" name="Rectangle 64"/>
            <p:cNvSpPr>
              <a:spLocks noChangeArrowheads="1"/>
            </p:cNvSpPr>
            <p:nvPr/>
          </p:nvSpPr>
          <p:spPr bwMode="auto">
            <a:xfrm>
              <a:off x="6019800" y="2209800"/>
              <a:ext cx="8032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SALES</a:t>
              </a:r>
            </a:p>
          </p:txBody>
        </p:sp>
        <p:sp>
          <p:nvSpPr>
            <p:cNvPr id="198" name="Rectangle 65"/>
            <p:cNvSpPr>
              <a:spLocks noChangeArrowheads="1"/>
            </p:cNvSpPr>
            <p:nvPr/>
          </p:nvSpPr>
          <p:spPr bwMode="auto">
            <a:xfrm>
              <a:off x="6781800" y="1066800"/>
              <a:ext cx="793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TIMES</a:t>
              </a:r>
            </a:p>
          </p:txBody>
        </p:sp>
        <p:sp>
          <p:nvSpPr>
            <p:cNvPr id="199" name="Rectangle 66"/>
            <p:cNvSpPr>
              <a:spLocks noChangeArrowheads="1"/>
            </p:cNvSpPr>
            <p:nvPr/>
          </p:nvSpPr>
          <p:spPr bwMode="auto">
            <a:xfrm>
              <a:off x="136525" y="2652713"/>
              <a:ext cx="12414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PRODUCTS</a:t>
              </a:r>
            </a:p>
          </p:txBody>
        </p:sp>
        <p:sp>
          <p:nvSpPr>
            <p:cNvPr id="200" name="Rectangle 67"/>
            <p:cNvSpPr>
              <a:spLocks noChangeArrowheads="1"/>
            </p:cNvSpPr>
            <p:nvPr/>
          </p:nvSpPr>
          <p:spPr bwMode="auto">
            <a:xfrm>
              <a:off x="6613525" y="2652713"/>
              <a:ext cx="13319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54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LOCATIONS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99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3665" y="282565"/>
            <a:ext cx="4495800" cy="1104900"/>
          </a:xfrm>
          <a:noFill/>
          <a:ln/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유의사항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다차원 </a:t>
            </a:r>
            <a:r>
              <a:rPr lang="ko-KR" altLang="en-US" dirty="0" err="1" smtClean="0">
                <a:solidFill>
                  <a:srgbClr val="FF0000"/>
                </a:solidFill>
              </a:rPr>
              <a:t>팩트</a:t>
            </a:r>
            <a:r>
              <a:rPr lang="ko-KR" altLang="en-US" dirty="0" smtClean="0">
                <a:solidFill>
                  <a:srgbClr val="FF0000"/>
                </a:solidFill>
              </a:rPr>
              <a:t> 테이블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8744"/>
            <a:ext cx="6705600" cy="2089944"/>
          </a:xfrm>
          <a:noFill/>
          <a:ln/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sz="3200" dirty="0" smtClean="0">
                <a:solidFill>
                  <a:srgbClr val="FF0000"/>
                </a:solidFill>
              </a:rPr>
              <a:t>N-</a:t>
            </a:r>
            <a:r>
              <a:rPr lang="ko-KR" altLang="en-US" sz="3200" dirty="0" smtClean="0">
                <a:solidFill>
                  <a:srgbClr val="FF0000"/>
                </a:solidFill>
              </a:rPr>
              <a:t>진 </a:t>
            </a:r>
            <a:r>
              <a:rPr lang="en-US" altLang="ko-KR" sz="3200" dirty="0" smtClean="0">
                <a:solidFill>
                  <a:srgbClr val="FF0000"/>
                </a:solidFill>
              </a:rPr>
              <a:t>relationship</a:t>
            </a:r>
            <a:r>
              <a:rPr lang="ko-KR" altLang="en-US" sz="3200" dirty="0" smtClean="0"/>
              <a:t>을 테이블로 표현한 것과 같다</a:t>
            </a:r>
            <a:r>
              <a:rPr lang="en-US" altLang="ko-KR" sz="3200" dirty="0" smtClean="0"/>
              <a:t>!</a:t>
            </a:r>
            <a:endParaRPr lang="en-US" altLang="ko-KR" sz="3200" dirty="0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12725" y="4205288"/>
            <a:ext cx="1622239" cy="138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2800" dirty="0" err="1" smtClean="0"/>
              <a:t>슬라이스</a:t>
            </a:r>
            <a:endParaRPr lang="en-US" altLang="ko-KR" sz="2800" dirty="0" smtClean="0"/>
          </a:p>
          <a:p>
            <a:r>
              <a:rPr lang="en-US" altLang="ko-KR" sz="2800" dirty="0" err="1" smtClean="0"/>
              <a:t>locid</a:t>
            </a:r>
            <a:r>
              <a:rPr lang="en-US" altLang="ko-KR" sz="2800" dirty="0" smtClean="0"/>
              <a:t>=1</a:t>
            </a:r>
            <a:endParaRPr lang="en-US" altLang="ko-KR" sz="2800" dirty="0"/>
          </a:p>
          <a:p>
            <a:r>
              <a:rPr lang="ko-KR" altLang="en-US" sz="2800" dirty="0" smtClean="0"/>
              <a:t>의 예</a:t>
            </a:r>
            <a:r>
              <a:rPr lang="en-US" altLang="ko-KR" sz="2800" dirty="0" smtClean="0"/>
              <a:t>:</a:t>
            </a:r>
            <a:endParaRPr lang="en-US" altLang="ko-KR" sz="28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12</a:t>
            </a:fld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705600" y="184150"/>
            <a:ext cx="2387600" cy="6438900"/>
            <a:chOff x="6705600" y="184150"/>
            <a:chExt cx="2387600" cy="6438900"/>
          </a:xfrm>
        </p:grpSpPr>
        <p:graphicFrame>
          <p:nvGraphicFramePr>
            <p:cNvPr id="43" name="Object 20"/>
            <p:cNvGraphicFramePr>
              <a:graphicFrameLocks/>
            </p:cNvGraphicFramePr>
            <p:nvPr>
              <p:extLst/>
            </p:nvPr>
          </p:nvGraphicFramePr>
          <p:xfrm>
            <a:off x="6705600" y="1181100"/>
            <a:ext cx="2387600" cy="535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Document" r:id="rId4" imgW="2387520" imgH="5359320" progId="Word.Document.8">
                    <p:embed/>
                  </p:oleObj>
                </mc:Choice>
                <mc:Fallback>
                  <p:oleObj name="Document" r:id="rId4" imgW="2387520" imgH="535932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1181100"/>
                          <a:ext cx="2387600" cy="535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7397750" y="6559550"/>
              <a:ext cx="139700" cy="635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5" name="Oval 22"/>
            <p:cNvSpPr>
              <a:spLocks noChangeArrowheads="1"/>
            </p:cNvSpPr>
            <p:nvPr/>
          </p:nvSpPr>
          <p:spPr bwMode="auto">
            <a:xfrm>
              <a:off x="7778750" y="6559550"/>
              <a:ext cx="139700" cy="635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6" name="Oval 23"/>
            <p:cNvSpPr>
              <a:spLocks noChangeArrowheads="1"/>
            </p:cNvSpPr>
            <p:nvPr/>
          </p:nvSpPr>
          <p:spPr bwMode="auto">
            <a:xfrm>
              <a:off x="8159750" y="6559550"/>
              <a:ext cx="139700" cy="635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 rot="16200000">
              <a:off x="6704807" y="683419"/>
              <a:ext cx="6080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pid</a:t>
              </a:r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 rot="16200000">
              <a:off x="7015162" y="461963"/>
              <a:ext cx="10128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timeid</a:t>
              </a:r>
            </a:p>
          </p:txBody>
        </p:sp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 rot="16200000">
              <a:off x="7575550" y="563563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locid</a:t>
              </a:r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 rot="16200000">
              <a:off x="8007350" y="539751"/>
              <a:ext cx="860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sales</a:t>
              </a:r>
            </a:p>
          </p:txBody>
        </p:sp>
      </p:grpSp>
      <p:grpSp>
        <p:nvGrpSpPr>
          <p:cNvPr id="99" name="Group 19"/>
          <p:cNvGrpSpPr>
            <a:grpSpLocks/>
          </p:cNvGrpSpPr>
          <p:nvPr/>
        </p:nvGrpSpPr>
        <p:grpSpPr bwMode="auto">
          <a:xfrm>
            <a:off x="2408238" y="3535363"/>
            <a:ext cx="3306762" cy="3168650"/>
            <a:chOff x="1517" y="2227"/>
            <a:chExt cx="2083" cy="1996"/>
          </a:xfrm>
        </p:grpSpPr>
        <p:sp>
          <p:nvSpPr>
            <p:cNvPr id="100" name="Rectangle 4"/>
            <p:cNvSpPr>
              <a:spLocks noChangeArrowheads="1"/>
            </p:cNvSpPr>
            <p:nvPr/>
          </p:nvSpPr>
          <p:spPr bwMode="auto">
            <a:xfrm>
              <a:off x="2068" y="2615"/>
              <a:ext cx="1144" cy="1048"/>
            </a:xfrm>
            <a:prstGeom prst="rect">
              <a:avLst/>
            </a:prstGeom>
            <a:solidFill>
              <a:srgbClr val="C8FEC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1" name="Line 5"/>
            <p:cNvSpPr>
              <a:spLocks noChangeShapeType="1"/>
            </p:cNvSpPr>
            <p:nvPr/>
          </p:nvSpPr>
          <p:spPr bwMode="auto">
            <a:xfrm>
              <a:off x="2064" y="2947"/>
              <a:ext cx="1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2064" y="3331"/>
              <a:ext cx="1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>
              <a:off x="2448" y="2611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2832" y="2611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2150" y="2649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8     10    10</a:t>
              </a:r>
            </a:p>
          </p:txBody>
        </p:sp>
        <p:sp>
          <p:nvSpPr>
            <p:cNvPr id="106" name="Rectangle 10"/>
            <p:cNvSpPr>
              <a:spLocks noChangeArrowheads="1"/>
            </p:cNvSpPr>
            <p:nvPr/>
          </p:nvSpPr>
          <p:spPr bwMode="auto">
            <a:xfrm>
              <a:off x="2102" y="2985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30    20    50</a:t>
              </a:r>
            </a:p>
          </p:txBody>
        </p:sp>
        <p:sp>
          <p:nvSpPr>
            <p:cNvPr id="107" name="Rectangle 11"/>
            <p:cNvSpPr>
              <a:spLocks noChangeArrowheads="1"/>
            </p:cNvSpPr>
            <p:nvPr/>
          </p:nvSpPr>
          <p:spPr bwMode="auto">
            <a:xfrm>
              <a:off x="2102" y="3369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25     8     15</a:t>
              </a:r>
            </a:p>
          </p:txBody>
        </p:sp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2102" y="3705"/>
              <a:ext cx="10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</a:t>
              </a: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1      2      3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    timeid</a:t>
              </a:r>
            </a:p>
          </p:txBody>
        </p:sp>
        <p:sp>
          <p:nvSpPr>
            <p:cNvPr id="109" name="Rectangle 13"/>
            <p:cNvSpPr>
              <a:spLocks noChangeArrowheads="1"/>
            </p:cNvSpPr>
            <p:nvPr/>
          </p:nvSpPr>
          <p:spPr bwMode="auto">
            <a:xfrm rot="16200000">
              <a:off x="1238" y="2889"/>
              <a:ext cx="10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      </a:t>
              </a: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pid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11    12    13</a:t>
              </a:r>
            </a:p>
          </p:txBody>
        </p:sp>
        <p:sp>
          <p:nvSpPr>
            <p:cNvPr id="110" name="Line 14"/>
            <p:cNvSpPr>
              <a:spLocks noChangeShapeType="1"/>
            </p:cNvSpPr>
            <p:nvPr/>
          </p:nvSpPr>
          <p:spPr bwMode="auto">
            <a:xfrm flipV="1">
              <a:off x="2064" y="2227"/>
              <a:ext cx="384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1" name="Line 15"/>
            <p:cNvSpPr>
              <a:spLocks noChangeShapeType="1"/>
            </p:cNvSpPr>
            <p:nvPr/>
          </p:nvSpPr>
          <p:spPr bwMode="auto">
            <a:xfrm flipV="1">
              <a:off x="3216" y="2227"/>
              <a:ext cx="384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2448" y="2227"/>
              <a:ext cx="1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3216" y="3283"/>
              <a:ext cx="384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>
              <a:off x="3600" y="2227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16" name="Rectangle 28"/>
          <p:cNvSpPr>
            <a:spLocks noChangeArrowheads="1"/>
          </p:cNvSpPr>
          <p:nvPr/>
        </p:nvSpPr>
        <p:spPr bwMode="auto">
          <a:xfrm>
            <a:off x="5318125" y="5470525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400" b="1" smtClean="0">
                <a:solidFill>
                  <a:srgbClr val="005400"/>
                </a:solidFill>
                <a:latin typeface="Book Antiqua" panose="02040602050305030304" pitchFamily="18" charset="0"/>
                <a:ea typeface="굴림" panose="020B0600000101010101" pitchFamily="50" charset="-127"/>
              </a:rPr>
              <a:t>locid</a:t>
            </a:r>
          </a:p>
        </p:txBody>
      </p:sp>
    </p:spTree>
    <p:extLst>
      <p:ext uri="{BB962C8B-B14F-4D97-AF65-F5344CB8AC3E}">
        <p14:creationId xmlns:p14="http://schemas.microsoft.com/office/powerpoint/2010/main" val="231906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데이터로부터 지식 발견 </a:t>
            </a:r>
            <a:r>
              <a:rPr lang="en-US" altLang="ko-KR" sz="2000" dirty="0" smtClean="0">
                <a:ea typeface="굴림" panose="020B0600000101010101" pitchFamily="50" charset="-127"/>
              </a:rPr>
              <a:t>knowledge </a:t>
            </a:r>
            <a:r>
              <a:rPr lang="en-US" altLang="ko-KR" sz="2000" dirty="0">
                <a:ea typeface="굴림" panose="020B0600000101010101" pitchFamily="50" charset="-127"/>
              </a:rPr>
              <a:t>discovery from data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r>
              <a:rPr lang="ko-KR" altLang="en-US" dirty="0" smtClean="0">
                <a:ea typeface="굴림" panose="020B0600000101010101" pitchFamily="50" charset="-127"/>
              </a:rPr>
              <a:t>방대한 데이터 모음에서 흥미로운 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GB" altLang="ko-KR" u="sng" dirty="0"/>
              <a:t>non-trivial,</a:t>
            </a:r>
            <a:r>
              <a:rPr lang="en-GB" altLang="ko-KR" dirty="0"/>
              <a:t> </a:t>
            </a:r>
            <a:r>
              <a:rPr lang="en-GB" altLang="ko-KR" u="sng" dirty="0"/>
              <a:t>implicit</a:t>
            </a:r>
            <a:r>
              <a:rPr lang="en-GB" altLang="ko-KR" dirty="0"/>
              <a:t>, </a:t>
            </a:r>
            <a:r>
              <a:rPr lang="en-GB" altLang="ko-KR" u="sng" dirty="0"/>
              <a:t>previously unknown</a:t>
            </a:r>
            <a:r>
              <a:rPr lang="en-GB" altLang="ko-KR" dirty="0"/>
              <a:t> and </a:t>
            </a:r>
            <a:r>
              <a:rPr lang="en-GB" altLang="ko-KR" u="sng" dirty="0"/>
              <a:t>potentially useful)</a:t>
            </a:r>
            <a:r>
              <a:rPr lang="en-GB" altLang="ko-KR" sz="3600" dirty="0"/>
              <a:t> </a:t>
            </a:r>
            <a:r>
              <a:rPr lang="ko-KR" altLang="en-US" dirty="0">
                <a:solidFill>
                  <a:prstClr val="black"/>
                </a:solidFill>
                <a:ea typeface="굴림" panose="020B0600000101010101" pitchFamily="50" charset="-127"/>
              </a:rPr>
              <a:t>패턴이나 지식을 </a:t>
            </a:r>
            <a:r>
              <a:rPr lang="ko-KR" altLang="en-US" dirty="0" smtClean="0">
                <a:solidFill>
                  <a:prstClr val="black"/>
                </a:solidFill>
                <a:ea typeface="굴림" panose="020B0600000101010101" pitchFamily="50" charset="-127"/>
              </a:rPr>
              <a:t>추출</a:t>
            </a:r>
            <a:endParaRPr lang="en-US" altLang="ko-KR" dirty="0" smtClean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endParaRPr lang="en-GB" altLang="ko-KR" dirty="0"/>
          </a:p>
          <a:p>
            <a:pPr eaLnBrk="1" hangingPunct="1">
              <a:lnSpc>
                <a:spcPct val="110000"/>
              </a:lnSpc>
            </a:pPr>
            <a:r>
              <a:rPr lang="ko-KR" altLang="en-US" sz="2400" dirty="0" smtClean="0">
                <a:ea typeface="굴림" panose="020B0600000101010101" pitchFamily="50" charset="-127"/>
              </a:rPr>
              <a:t>다른 이름도 있다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dirty="0" smtClean="0">
                <a:ea typeface="굴림" panose="020B0600000101010101" pitchFamily="50" charset="-127"/>
              </a:rPr>
              <a:t>Knowledge discovery (mining) in databases (KDD), knowledge extraction, data/pattern analysis, data archeology, data dredging, information harvesting, business intelligence, etc.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46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dirty="0"/>
          </a:p>
          <a:p>
            <a:pPr>
              <a:buFontTx/>
              <a:buNone/>
            </a:pPr>
            <a:r>
              <a:rPr lang="ko-KR" altLang="en-US" dirty="0" smtClean="0"/>
              <a:t>대량의 데이터를 탐사하고 분석하여 유효하고 </a:t>
            </a:r>
            <a:r>
              <a:rPr lang="en-US" altLang="ko-KR" sz="2000" dirty="0" smtClean="0"/>
              <a:t>valid</a:t>
            </a:r>
            <a:r>
              <a:rPr lang="en-US" altLang="ko-KR" dirty="0"/>
              <a:t>, </a:t>
            </a:r>
            <a:r>
              <a:rPr lang="ko-KR" altLang="en-US" dirty="0" smtClean="0"/>
              <a:t>새로우며 </a:t>
            </a:r>
            <a:r>
              <a:rPr lang="en-US" altLang="ko-KR" sz="2000" dirty="0" smtClean="0"/>
              <a:t>novel</a:t>
            </a:r>
            <a:r>
              <a:rPr lang="en-US" altLang="ko-KR" dirty="0"/>
              <a:t>, </a:t>
            </a:r>
            <a:r>
              <a:rPr lang="ko-KR" altLang="en-US" dirty="0" smtClean="0"/>
              <a:t>쓸모가 </a:t>
            </a:r>
            <a:r>
              <a:rPr lang="ko-KR" altLang="en-US" dirty="0" err="1" smtClean="0"/>
              <a:t>있을것</a:t>
            </a:r>
            <a:r>
              <a:rPr lang="ko-KR" altLang="en-US" dirty="0" smtClean="0"/>
              <a:t> 같고 </a:t>
            </a:r>
            <a:r>
              <a:rPr lang="en-US" altLang="ko-KR" sz="2000" dirty="0" smtClean="0"/>
              <a:t>potentially </a:t>
            </a:r>
            <a:r>
              <a:rPr lang="en-US" altLang="ko-KR" sz="2000" dirty="0"/>
              <a:t>useful</a:t>
            </a:r>
            <a:r>
              <a:rPr lang="en-US" altLang="ko-KR" dirty="0"/>
              <a:t>, </a:t>
            </a:r>
            <a:r>
              <a:rPr lang="ko-KR" altLang="en-US" dirty="0" smtClean="0"/>
              <a:t>궁극적으로는 </a:t>
            </a:r>
            <a:r>
              <a:rPr lang="ko-KR" altLang="en-US" dirty="0" err="1" smtClean="0"/>
              <a:t>이해가능한</a:t>
            </a:r>
            <a:r>
              <a:rPr lang="ko-KR" altLang="en-US" dirty="0" smtClean="0"/>
              <a:t> </a:t>
            </a:r>
            <a:r>
              <a:rPr lang="en-US" altLang="ko-KR" sz="2000" dirty="0" smtClean="0"/>
              <a:t>ultimately </a:t>
            </a:r>
            <a:r>
              <a:rPr lang="en-US" altLang="ko-KR" sz="2000" dirty="0"/>
              <a:t>understandable</a:t>
            </a:r>
            <a:r>
              <a:rPr lang="en-US" altLang="ko-KR" dirty="0"/>
              <a:t> </a:t>
            </a:r>
            <a:r>
              <a:rPr lang="ko-KR" altLang="en-US" dirty="0" smtClean="0"/>
              <a:t>패턴을 찾아내기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buFontTx/>
              <a:buNone/>
            </a:pPr>
            <a:endParaRPr lang="en-US" altLang="ko-KR" dirty="0"/>
          </a:p>
          <a:p>
            <a:pPr>
              <a:buFontTx/>
              <a:buNone/>
            </a:pPr>
            <a:r>
              <a:rPr lang="ko-KR" altLang="en-US" sz="2000" dirty="0" smtClean="0"/>
              <a:t>패턴의 예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미국 인구통계국 자료</a:t>
            </a:r>
            <a:r>
              <a:rPr lang="en-US" altLang="ko-KR" sz="2000" dirty="0" smtClean="0"/>
              <a:t>):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If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관계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husband), </a:t>
            </a:r>
            <a:r>
              <a:rPr lang="en-US" altLang="ko-KR" sz="2000" dirty="0"/>
              <a:t>then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male). 99.6%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58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Definition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ko-KR" altLang="en-US" sz="2000" dirty="0"/>
              <a:t>대량의 데이터를 탐사하고 분석하여 유효하고 </a:t>
            </a:r>
            <a:r>
              <a:rPr lang="en-US" altLang="ko-KR" sz="2000" dirty="0"/>
              <a:t>valid, </a:t>
            </a:r>
            <a:r>
              <a:rPr lang="ko-KR" altLang="en-US" sz="2000" dirty="0"/>
              <a:t>새로우며 </a:t>
            </a:r>
            <a:r>
              <a:rPr lang="en-US" altLang="ko-KR" sz="2000" dirty="0"/>
              <a:t>novel, </a:t>
            </a:r>
            <a:r>
              <a:rPr lang="ko-KR" altLang="en-US" sz="2000" dirty="0"/>
              <a:t>쓸모가 </a:t>
            </a:r>
            <a:r>
              <a:rPr lang="ko-KR" altLang="en-US" sz="2000" dirty="0" err="1"/>
              <a:t>있을것</a:t>
            </a:r>
            <a:r>
              <a:rPr lang="ko-KR" altLang="en-US" sz="2000" dirty="0"/>
              <a:t> 같고 </a:t>
            </a:r>
            <a:r>
              <a:rPr lang="en-US" altLang="ko-KR" sz="2000" dirty="0"/>
              <a:t>potentially useful, </a:t>
            </a:r>
            <a:r>
              <a:rPr lang="ko-KR" altLang="en-US" sz="2000" dirty="0"/>
              <a:t>궁극적으로는 </a:t>
            </a:r>
            <a:r>
              <a:rPr lang="ko-KR" altLang="en-US" sz="2000" dirty="0" err="1"/>
              <a:t>이해가능한</a:t>
            </a:r>
            <a:r>
              <a:rPr lang="ko-KR" altLang="en-US" sz="2000" dirty="0"/>
              <a:t> </a:t>
            </a:r>
            <a:r>
              <a:rPr lang="en-US" altLang="ko-KR" sz="2000" dirty="0"/>
              <a:t>ultimately understandable </a:t>
            </a:r>
            <a:r>
              <a:rPr lang="ko-KR" altLang="en-US" sz="2000" dirty="0"/>
              <a:t>패턴을 찾아내기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buFontTx/>
              <a:buNone/>
            </a:pPr>
            <a:endParaRPr lang="en-US" altLang="ko-KR" sz="2000" dirty="0"/>
          </a:p>
          <a:p>
            <a:pPr>
              <a:buFontTx/>
              <a:buNone/>
            </a:pPr>
            <a:r>
              <a:rPr lang="en-US" altLang="ko-KR" sz="2800" dirty="0">
                <a:solidFill>
                  <a:schemeClr val="accent1"/>
                </a:solidFill>
              </a:rPr>
              <a:t>Valid</a:t>
            </a:r>
            <a:r>
              <a:rPr lang="en-US" altLang="ko-KR" sz="2800" dirty="0"/>
              <a:t>: </a:t>
            </a:r>
            <a:r>
              <a:rPr lang="ko-KR" altLang="en-US" sz="2800" dirty="0" smtClean="0"/>
              <a:t>일반성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>
              <a:buFontTx/>
              <a:buNone/>
            </a:pPr>
            <a:r>
              <a:rPr lang="en-US" altLang="ko-KR" sz="2800" dirty="0">
                <a:solidFill>
                  <a:schemeClr val="accent1"/>
                </a:solidFill>
              </a:rPr>
              <a:t>Novel</a:t>
            </a:r>
            <a:r>
              <a:rPr lang="en-US" altLang="ko-KR" sz="2800" dirty="0"/>
              <a:t>: </a:t>
            </a:r>
            <a:r>
              <a:rPr lang="ko-KR" altLang="en-US" sz="2800" dirty="0" smtClean="0"/>
              <a:t>이전에는 알려지지 않았던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>
              <a:buFontTx/>
              <a:buNone/>
            </a:pPr>
            <a:r>
              <a:rPr lang="en-US" altLang="ko-KR" sz="2800" dirty="0">
                <a:solidFill>
                  <a:schemeClr val="accent1"/>
                </a:solidFill>
              </a:rPr>
              <a:t>Useful</a:t>
            </a:r>
            <a:r>
              <a:rPr lang="en-US" altLang="ko-KR" sz="2800" dirty="0"/>
              <a:t>: </a:t>
            </a:r>
            <a:r>
              <a:rPr lang="ko-KR" altLang="en-US" sz="2800" dirty="0" smtClean="0"/>
              <a:t>액션 고안이 가능한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>
              <a:buFontTx/>
              <a:buNone/>
            </a:pPr>
            <a:r>
              <a:rPr lang="en-US" altLang="ko-KR" sz="2800" dirty="0">
                <a:solidFill>
                  <a:schemeClr val="accent1"/>
                </a:solidFill>
              </a:rPr>
              <a:t>Understandable</a:t>
            </a:r>
            <a:r>
              <a:rPr lang="en-US" altLang="ko-KR" sz="2800" dirty="0"/>
              <a:t>: </a:t>
            </a:r>
            <a:r>
              <a:rPr lang="ko-KR" altLang="en-US" sz="2800" dirty="0" smtClean="0"/>
              <a:t>해석 가능하고 이해 가능한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771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마이닝을</a:t>
            </a:r>
            <a:r>
              <a:rPr lang="ko-KR" altLang="en-US" dirty="0" smtClean="0"/>
              <a:t> 현재 사용하는 이유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ko-KR" altLang="en-US" sz="2800" dirty="0" smtClean="0"/>
              <a:t>사람의 분석으로는 감당이 안됨</a:t>
            </a:r>
            <a:r>
              <a:rPr lang="en-US" altLang="ko-KR" sz="2800" dirty="0" smtClean="0"/>
              <a:t>:</a:t>
            </a:r>
            <a:endParaRPr lang="en-US" altLang="ko-KR" sz="2800" dirty="0"/>
          </a:p>
          <a:p>
            <a:pPr lvl="1"/>
            <a:r>
              <a:rPr lang="ko-KR" altLang="en-US" sz="2400" dirty="0" smtClean="0"/>
              <a:t>데이터의 양과 </a:t>
            </a:r>
            <a:r>
              <a:rPr lang="ko-KR" altLang="en-US" sz="2400" dirty="0" err="1" smtClean="0"/>
              <a:t>다차원성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데이터 </a:t>
            </a:r>
            <a:r>
              <a:rPr lang="ko-KR" altLang="en-US" dirty="0" smtClean="0"/>
              <a:t>증가 </a:t>
            </a:r>
            <a:r>
              <a:rPr lang="ko-KR" altLang="en-US" dirty="0"/>
              <a:t>곡</a:t>
            </a:r>
            <a:r>
              <a:rPr lang="ko-KR" altLang="en-US" dirty="0" smtClean="0"/>
              <a:t>선이 가파르다</a:t>
            </a:r>
            <a:endParaRPr lang="en-US" altLang="ko-KR" sz="2400" dirty="0"/>
          </a:p>
          <a:p>
            <a:pPr>
              <a:buFontTx/>
              <a:buNone/>
            </a:pPr>
            <a:endParaRPr lang="en-US" altLang="ko-KR" sz="2800" dirty="0"/>
          </a:p>
          <a:p>
            <a:pPr>
              <a:buFontTx/>
              <a:buNone/>
            </a:pPr>
            <a:r>
              <a:rPr lang="ko-KR" altLang="en-US" dirty="0" smtClean="0"/>
              <a:t>이런 것들이</a:t>
            </a:r>
            <a:r>
              <a:rPr lang="ko-KR" altLang="en-US" sz="2800" dirty="0" smtClean="0"/>
              <a:t> 가용 </a:t>
            </a:r>
            <a:r>
              <a:rPr lang="en-US" altLang="ko-KR" sz="2000" dirty="0" smtClean="0"/>
              <a:t>available</a:t>
            </a:r>
            <a:r>
              <a:rPr lang="ko-KR" altLang="en-US" sz="2800" dirty="0" smtClean="0"/>
              <a:t>하게 됨</a:t>
            </a:r>
            <a:r>
              <a:rPr lang="en-US" altLang="ko-KR" sz="2800" dirty="0" smtClean="0"/>
              <a:t>:</a:t>
            </a:r>
            <a:endParaRPr lang="en-US" altLang="ko-KR" sz="2800" dirty="0"/>
          </a:p>
          <a:p>
            <a:pPr lvl="1"/>
            <a:r>
              <a:rPr lang="en-US" altLang="ko-KR" sz="2400" dirty="0"/>
              <a:t>Data</a:t>
            </a:r>
          </a:p>
          <a:p>
            <a:pPr lvl="1"/>
            <a:r>
              <a:rPr lang="en-US" altLang="ko-KR" sz="2400" dirty="0"/>
              <a:t>Storage</a:t>
            </a:r>
          </a:p>
          <a:p>
            <a:pPr lvl="1"/>
            <a:r>
              <a:rPr lang="en-US" altLang="ko-KR" sz="2400" dirty="0"/>
              <a:t>Computational power</a:t>
            </a:r>
          </a:p>
          <a:p>
            <a:pPr lvl="1"/>
            <a:r>
              <a:rPr lang="en-US" altLang="ko-KR" sz="2400" dirty="0"/>
              <a:t>Off-the-shelf software</a:t>
            </a:r>
          </a:p>
          <a:p>
            <a:pPr lvl="1"/>
            <a:r>
              <a:rPr lang="ko-KR" altLang="en-US" sz="2400" dirty="0" smtClean="0"/>
              <a:t>전문적 지식</a:t>
            </a:r>
            <a:endParaRPr lang="en-US" altLang="ko-KR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5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풍부한 데이터</a:t>
            </a:r>
            <a:endParaRPr lang="en-US" altLang="ko-KR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마켓 결제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POS data</a:t>
            </a:r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사람들의 신용카드 선호 패턴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신용카드 거래 자료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 err="1" smtClean="0"/>
              <a:t>이메일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수발신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 err="1" smtClean="0"/>
              <a:t>콜센터</a:t>
            </a:r>
            <a:r>
              <a:rPr lang="ko-KR" altLang="en-US" sz="2400" dirty="0" smtClean="0"/>
              <a:t> 누적자료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현금인출기 </a:t>
            </a:r>
            <a:r>
              <a:rPr lang="en-US" altLang="ko-KR" sz="2400" dirty="0" smtClean="0"/>
              <a:t>ATM </a:t>
            </a:r>
            <a:r>
              <a:rPr lang="en-US" altLang="ko-KR" sz="2400" dirty="0"/>
              <a:t>machines</a:t>
            </a:r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인구통계 데이터 </a:t>
            </a:r>
            <a:r>
              <a:rPr lang="en-US" altLang="ko-KR" sz="2400" dirty="0"/>
              <a:t>Demographic data </a:t>
            </a:r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센서 네트워크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IoT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카메라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 err="1" smtClean="0"/>
              <a:t>웹서버</a:t>
            </a:r>
            <a:r>
              <a:rPr lang="ko-KR" altLang="en-US" sz="2400" dirty="0" smtClean="0"/>
              <a:t> 로그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고객 웹 사이트 </a:t>
            </a:r>
            <a:r>
              <a:rPr lang="ko-KR" altLang="en-US" sz="2400" dirty="0" err="1" smtClean="0"/>
              <a:t>추적값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Customer web site trails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데이터베이스 기술의 발전</a:t>
            </a: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 smtClean="0"/>
              <a:t>1960</a:t>
            </a:r>
            <a:r>
              <a:rPr lang="ko-KR" altLang="en-US" sz="2400" dirty="0" smtClean="0"/>
              <a:t>년대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계층모델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네트워크 모델</a:t>
            </a:r>
            <a:endParaRPr lang="en-US" altLang="ko-KR" sz="2400" dirty="0"/>
          </a:p>
          <a:p>
            <a:pPr>
              <a:lnSpc>
                <a:spcPct val="80000"/>
              </a:lnSpc>
            </a:pPr>
            <a:r>
              <a:rPr lang="en-US" altLang="ko-KR" sz="2400" dirty="0" smtClean="0"/>
              <a:t>1970</a:t>
            </a:r>
            <a:r>
              <a:rPr lang="ko-KR" altLang="en-US" sz="2400" dirty="0" smtClean="0"/>
              <a:t>년대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관계 데이터 모델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최초의 관계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DBMS </a:t>
            </a:r>
            <a:r>
              <a:rPr lang="ko-KR" altLang="en-US" sz="2400" dirty="0" err="1" smtClean="0"/>
              <a:t>구현제품</a:t>
            </a:r>
            <a:endParaRPr lang="en-US" altLang="ko-KR" sz="2400" dirty="0"/>
          </a:p>
          <a:p>
            <a:pPr>
              <a:lnSpc>
                <a:spcPct val="80000"/>
              </a:lnSpc>
            </a:pPr>
            <a:r>
              <a:rPr lang="en-US" altLang="ko-KR" sz="2400" dirty="0" smtClean="0"/>
              <a:t>1980</a:t>
            </a:r>
            <a:r>
              <a:rPr lang="ko-KR" altLang="en-US" sz="2400" dirty="0" smtClean="0"/>
              <a:t>년대</a:t>
            </a:r>
            <a:r>
              <a:rPr lang="en-US" altLang="ko-KR" sz="2400" dirty="0" smtClean="0"/>
              <a:t>: RDBMS</a:t>
            </a:r>
            <a:r>
              <a:rPr lang="ko-KR" altLang="en-US" sz="2400" dirty="0" smtClean="0"/>
              <a:t>의 숙성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특정 응용을 위한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DBMS,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공간 </a:t>
            </a:r>
            <a:r>
              <a:rPr lang="en-US" altLang="ko-KR" sz="1800" dirty="0" err="1" smtClean="0"/>
              <a:t>spacial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data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과학 </a:t>
            </a:r>
            <a:r>
              <a:rPr lang="en-US" altLang="ko-KR" sz="1800" dirty="0" smtClean="0"/>
              <a:t>scientific </a:t>
            </a:r>
            <a:r>
              <a:rPr lang="en-US" altLang="ko-KR" sz="1800" dirty="0"/>
              <a:t>data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이미지 </a:t>
            </a:r>
            <a:r>
              <a:rPr lang="en-US" altLang="ko-KR" sz="1800" dirty="0" smtClean="0"/>
              <a:t>image </a:t>
            </a:r>
            <a:r>
              <a:rPr lang="en-US" altLang="ko-KR" sz="1800" dirty="0"/>
              <a:t>data</a:t>
            </a:r>
            <a:r>
              <a:rPr lang="en-US" altLang="ko-KR" sz="2400" dirty="0"/>
              <a:t>, etc.), </a:t>
            </a:r>
            <a:r>
              <a:rPr lang="ko-KR" altLang="en-US" sz="2400" dirty="0" smtClean="0"/>
              <a:t>객체지향 </a:t>
            </a:r>
            <a:r>
              <a:rPr lang="en-US" altLang="ko-KR" sz="1800" dirty="0" smtClean="0"/>
              <a:t>object-oriented</a:t>
            </a:r>
            <a:r>
              <a:rPr lang="en-US" altLang="ko-KR" sz="2400" dirty="0" smtClean="0"/>
              <a:t> DBMS</a:t>
            </a:r>
            <a:endParaRPr lang="en-US" altLang="ko-KR" sz="2400" dirty="0"/>
          </a:p>
          <a:p>
            <a:pPr>
              <a:lnSpc>
                <a:spcPct val="80000"/>
              </a:lnSpc>
            </a:pPr>
            <a:r>
              <a:rPr lang="en-US" altLang="ko-KR" sz="2400" dirty="0" smtClean="0"/>
              <a:t>1990</a:t>
            </a:r>
            <a:r>
              <a:rPr lang="ko-KR" altLang="en-US" sz="2400" dirty="0" smtClean="0"/>
              <a:t>년대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고성능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RDBMS </a:t>
            </a:r>
            <a:r>
              <a:rPr lang="ko-KR" altLang="en-US" sz="2400" dirty="0" smtClean="0"/>
              <a:t>기술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병렬 </a:t>
            </a:r>
            <a:r>
              <a:rPr lang="en-US" altLang="ko-KR" sz="1800" dirty="0" smtClean="0"/>
              <a:t>parallel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DBMS, </a:t>
            </a:r>
            <a:r>
              <a:rPr lang="ko-KR" altLang="en-US" sz="2400" dirty="0"/>
              <a:t>테</a:t>
            </a:r>
            <a:r>
              <a:rPr lang="ko-KR" altLang="en-US" sz="2400" dirty="0" smtClean="0"/>
              <a:t>라바이트급 대용량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data warehouses, </a:t>
            </a:r>
            <a:r>
              <a:rPr lang="ko-KR" altLang="en-US" sz="2400" dirty="0" err="1" smtClean="0"/>
              <a:t>객체관계</a:t>
            </a:r>
            <a:r>
              <a:rPr lang="ko-KR" altLang="en-US" sz="2400" dirty="0" smtClean="0"/>
              <a:t> </a:t>
            </a:r>
            <a:r>
              <a:rPr lang="en-US" altLang="ko-KR" sz="1800" dirty="0" smtClean="0"/>
              <a:t>object-relational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DBMS, </a:t>
            </a:r>
            <a:r>
              <a:rPr lang="ko-KR" altLang="en-US" sz="2400" dirty="0" err="1" smtClean="0"/>
              <a:t>미들웨어</a:t>
            </a:r>
            <a:r>
              <a:rPr lang="ko-KR" altLang="en-US" sz="2400" dirty="0" smtClean="0"/>
              <a:t> 등 웹 기술 </a:t>
            </a:r>
            <a:r>
              <a:rPr lang="en-US" altLang="ko-KR" sz="1800" dirty="0" smtClean="0"/>
              <a:t>middleware </a:t>
            </a:r>
            <a:r>
              <a:rPr lang="en-US" altLang="ko-KR" sz="1800" dirty="0"/>
              <a:t>and web technology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/>
              <a:t>2000</a:t>
            </a:r>
            <a:r>
              <a:rPr lang="ko-KR" altLang="en-US" sz="2400" dirty="0" smtClean="0"/>
              <a:t>년대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고가용성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High </a:t>
            </a:r>
            <a:r>
              <a:rPr lang="en-US" altLang="ko-KR" sz="2400" dirty="0"/>
              <a:t>availability, </a:t>
            </a:r>
            <a:r>
              <a:rPr lang="ko-KR" altLang="en-US" sz="2400" dirty="0" err="1" smtClean="0"/>
              <a:t>제로관리</a:t>
            </a:r>
            <a:r>
              <a:rPr lang="ko-KR" altLang="en-US" sz="2400" dirty="0" smtClean="0"/>
              <a:t> </a:t>
            </a:r>
            <a:r>
              <a:rPr lang="en-US" altLang="ko-KR" sz="1800" dirty="0" smtClean="0"/>
              <a:t>zero-administration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비즈니스 프로세스와 자연스런 통합 </a:t>
            </a:r>
            <a:r>
              <a:rPr lang="en-US" altLang="ko-KR" sz="1800" dirty="0" smtClean="0"/>
              <a:t>seamless </a:t>
            </a:r>
            <a:r>
              <a:rPr lang="en-US" altLang="ko-KR" sz="1800" dirty="0"/>
              <a:t>integration into business processes</a:t>
            </a:r>
          </a:p>
          <a:p>
            <a:pPr>
              <a:lnSpc>
                <a:spcPct val="80000"/>
              </a:lnSpc>
            </a:pPr>
            <a:r>
              <a:rPr lang="en-US" altLang="ko-KR" sz="2400" dirty="0"/>
              <a:t>2010: </a:t>
            </a:r>
            <a:r>
              <a:rPr lang="ko-KR" altLang="en-US" sz="2400" dirty="0" smtClean="0"/>
              <a:t>센서 </a:t>
            </a:r>
            <a:r>
              <a:rPr lang="en-US" altLang="ko-KR" sz="2400" dirty="0" smtClean="0"/>
              <a:t>DB </a:t>
            </a:r>
            <a:r>
              <a:rPr lang="ko-KR" altLang="en-US" sz="2400" dirty="0" smtClean="0"/>
              <a:t>시스템 </a:t>
            </a:r>
            <a:r>
              <a:rPr lang="en-US" altLang="ko-KR" sz="1800" dirty="0" smtClean="0"/>
              <a:t>Sensor </a:t>
            </a:r>
            <a:r>
              <a:rPr lang="en-US" altLang="ko-KR" sz="1800" dirty="0"/>
              <a:t>database systems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내장형 </a:t>
            </a:r>
            <a:r>
              <a:rPr lang="en-US" altLang="ko-KR" sz="2400" dirty="0" smtClean="0"/>
              <a:t>DB </a:t>
            </a:r>
            <a:r>
              <a:rPr lang="en-US" altLang="ko-KR" sz="1800" dirty="0" smtClean="0"/>
              <a:t>databases </a:t>
            </a:r>
            <a:r>
              <a:rPr lang="en-US" altLang="ko-KR" sz="1800" dirty="0"/>
              <a:t>on embedded systems</a:t>
            </a:r>
            <a:r>
              <a:rPr lang="en-US" altLang="ko-KR" sz="2400" dirty="0"/>
              <a:t>, P2P </a:t>
            </a:r>
            <a:r>
              <a:rPr lang="en-US" altLang="ko-KR" sz="2400" dirty="0" smtClean="0"/>
              <a:t>DB </a:t>
            </a:r>
            <a:r>
              <a:rPr lang="ko-KR" altLang="en-US" sz="2400" dirty="0" smtClean="0"/>
              <a:t>시스템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대용량</a:t>
            </a:r>
            <a:r>
              <a:rPr lang="en-US" altLang="ko-KR" sz="2400" dirty="0" smtClean="0"/>
              <a:t>Publish–subscribes</a:t>
            </a:r>
            <a:r>
              <a:rPr lang="en-US" altLang="ko-KR" sz="2400" dirty="0"/>
              <a:t>, ???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6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OLAP, DW, DM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32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마이닝을</a:t>
            </a:r>
            <a:r>
              <a:rPr lang="ko-KR" altLang="en-US" dirty="0"/>
              <a:t> 현재 사용하는 이유</a:t>
            </a:r>
            <a:r>
              <a:rPr lang="en-US" altLang="ko-KR" dirty="0"/>
              <a:t>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ko-KR" altLang="en-US" sz="2400" dirty="0" smtClean="0"/>
              <a:t>경쟁의 압박</a:t>
            </a:r>
            <a:r>
              <a:rPr lang="en-US" altLang="ko-KR" sz="2400" dirty="0" smtClean="0"/>
              <a:t>!</a:t>
            </a:r>
            <a:endParaRPr lang="en-US" altLang="ko-KR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ko-KR" sz="2400" dirty="0" smtClean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400" dirty="0" smtClean="0">
                <a:solidFill>
                  <a:srgbClr val="0033CC"/>
                </a:solidFill>
                <a:latin typeface="Arial" panose="020B0604020202020204" pitchFamily="34" charset="0"/>
              </a:rPr>
              <a:t>성공의 비결이라면</a:t>
            </a:r>
            <a:r>
              <a:rPr lang="en-US" altLang="ko-KR" sz="2400" dirty="0" smtClean="0">
                <a:solidFill>
                  <a:srgbClr val="0033CC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400" dirty="0" smtClean="0">
                <a:solidFill>
                  <a:srgbClr val="0033CC"/>
                </a:solidFill>
                <a:latin typeface="Arial" panose="020B0604020202020204" pitchFamily="34" charset="0"/>
              </a:rPr>
              <a:t>무언가 남들은 모르는 것을 아는 것</a:t>
            </a:r>
            <a:r>
              <a:rPr lang="en-US" altLang="ko-KR" sz="2400" dirty="0" smtClean="0">
                <a:solidFill>
                  <a:srgbClr val="0033CC"/>
                </a:solidFill>
                <a:latin typeface="Arial" panose="020B0604020202020204" pitchFamily="34" charset="0"/>
              </a:rPr>
              <a:t>.</a:t>
            </a:r>
            <a:endParaRPr lang="en-US" altLang="ko-KR" sz="2400" dirty="0">
              <a:solidFill>
                <a:srgbClr val="0033CC"/>
              </a:solidFill>
            </a:endParaRPr>
          </a:p>
          <a:p>
            <a:pPr algn="r">
              <a:lnSpc>
                <a:spcPct val="90000"/>
              </a:lnSpc>
              <a:buFontTx/>
              <a:buNone/>
            </a:pPr>
            <a:r>
              <a:rPr lang="ko-KR" altLang="en-US" sz="2400" dirty="0" err="1" smtClean="0">
                <a:solidFill>
                  <a:srgbClr val="0033CC"/>
                </a:solidFill>
              </a:rPr>
              <a:t>선박왕</a:t>
            </a:r>
            <a:r>
              <a:rPr lang="ko-KR" altLang="en-US" sz="2400" dirty="0" smtClean="0">
                <a:solidFill>
                  <a:srgbClr val="0033CC"/>
                </a:solidFill>
              </a:rPr>
              <a:t> </a:t>
            </a:r>
            <a:r>
              <a:rPr lang="ko-KR" altLang="en-US" sz="2400" dirty="0" err="1" smtClean="0">
                <a:solidFill>
                  <a:srgbClr val="0033CC"/>
                </a:solidFill>
              </a:rPr>
              <a:t>오나시스</a:t>
            </a:r>
            <a:endParaRPr lang="en-US" altLang="ko-KR" sz="2400" dirty="0" smtClean="0">
              <a:solidFill>
                <a:srgbClr val="0033CC"/>
              </a:solidFill>
            </a:endParaRPr>
          </a:p>
          <a:p>
            <a:pPr algn="r">
              <a:lnSpc>
                <a:spcPct val="90000"/>
              </a:lnSpc>
              <a:buFontTx/>
              <a:buNone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서비스 경쟁은 가격 외의 요인들이 있다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은행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통신회사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호텔 체인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렌터카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고객 관리 </a:t>
            </a:r>
            <a:r>
              <a:rPr lang="en-US" altLang="ko-KR" sz="1800" dirty="0" smtClean="0"/>
              <a:t>Personalization</a:t>
            </a:r>
            <a:r>
              <a:rPr lang="en-US" altLang="ko-KR" sz="1800" dirty="0"/>
              <a:t>, CRM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실시간 회사 </a:t>
            </a:r>
            <a:r>
              <a:rPr lang="en-US" altLang="ko-KR" sz="1800" dirty="0" smtClean="0"/>
              <a:t>The </a:t>
            </a:r>
            <a:r>
              <a:rPr lang="en-US" altLang="ko-KR" sz="1800" dirty="0"/>
              <a:t>real-time enterprise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latin typeface="Arial" panose="020B0604020202020204" pitchFamily="34" charset="0"/>
              </a:rPr>
              <a:t>“</a:t>
            </a:r>
            <a:r>
              <a:rPr lang="ko-KR" altLang="en-US" sz="2400" dirty="0" err="1" smtClean="0">
                <a:latin typeface="Arial" panose="020B0604020202020204" pitchFamily="34" charset="0"/>
              </a:rPr>
              <a:t>전방위</a:t>
            </a:r>
            <a:r>
              <a:rPr lang="ko-KR" altLang="en-US" sz="2400" dirty="0" smtClean="0">
                <a:latin typeface="Arial" panose="020B0604020202020204" pitchFamily="34" charset="0"/>
              </a:rPr>
              <a:t> 청취 </a:t>
            </a:r>
            <a:r>
              <a:rPr lang="en-US" altLang="ko-KR" sz="1800" dirty="0" smtClean="0"/>
              <a:t>Systemic </a:t>
            </a:r>
            <a:r>
              <a:rPr lang="en-US" altLang="ko-KR" sz="1800" dirty="0"/>
              <a:t>listening</a:t>
            </a:r>
            <a:r>
              <a:rPr lang="en-US" altLang="ko-KR" sz="2400" dirty="0">
                <a:latin typeface="Arial" panose="020B0604020202020204" pitchFamily="34" charset="0"/>
              </a:rPr>
              <a:t>”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보안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국가안보</a:t>
            </a:r>
            <a:endParaRPr lang="en-US" altLang="ko-KR" sz="24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50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사례연구</a:t>
            </a:r>
            <a:r>
              <a:rPr lang="en-US" altLang="ko-KR" dirty="0" smtClean="0">
                <a:ea typeface="굴림" panose="020B0600000101010101" pitchFamily="50" charset="-127"/>
              </a:rPr>
              <a:t>: </a:t>
            </a:r>
            <a:r>
              <a:rPr lang="en-US" altLang="ko-KR" dirty="0">
                <a:ea typeface="굴림" panose="020B0600000101010101" pitchFamily="50" charset="-127"/>
              </a:rPr>
              <a:t>Bank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solidFill>
                  <a:srgbClr val="CC0000"/>
                </a:solidFill>
                <a:ea typeface="굴림" panose="020B0600000101010101" pitchFamily="50" charset="-127"/>
              </a:rPr>
              <a:t>비즈니스 목표</a:t>
            </a:r>
            <a:r>
              <a:rPr lang="en-US" altLang="ko-KR" sz="2400" dirty="0" smtClean="0">
                <a:solidFill>
                  <a:srgbClr val="CC0000"/>
                </a:solidFill>
                <a:ea typeface="굴림" panose="020B0600000101010101" pitchFamily="50" charset="-127"/>
              </a:rPr>
              <a:t>:</a:t>
            </a:r>
            <a:r>
              <a:rPr lang="en-US" altLang="ko-KR" sz="2400" dirty="0" smtClean="0">
                <a:ea typeface="굴림" panose="020B0600000101010101" pitchFamily="50" charset="-127"/>
              </a:rPr>
              <a:t>  </a:t>
            </a:r>
            <a:r>
              <a:rPr lang="ko-KR" altLang="en-US" sz="2400" dirty="0" smtClean="0">
                <a:ea typeface="굴림" panose="020B0600000101010101" pitchFamily="50" charset="-127"/>
              </a:rPr>
              <a:t>주택담보대출 </a:t>
            </a:r>
            <a:r>
              <a:rPr lang="en-US" altLang="ko-KR" sz="1800" dirty="0" smtClean="0">
                <a:ea typeface="굴림" panose="020B0600000101010101" pitchFamily="50" charset="-127"/>
              </a:rPr>
              <a:t>home </a:t>
            </a:r>
            <a:r>
              <a:rPr lang="en-US" altLang="ko-KR" sz="1800" dirty="0">
                <a:ea typeface="굴림" panose="020B0600000101010101" pitchFamily="50" charset="-127"/>
              </a:rPr>
              <a:t>equity </a:t>
            </a:r>
            <a:r>
              <a:rPr lang="en-US" altLang="ko-KR" sz="1800" dirty="0" smtClean="0">
                <a:ea typeface="굴림" panose="020B0600000101010101" pitchFamily="50" charset="-127"/>
              </a:rPr>
              <a:t>loans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ea typeface="굴림" panose="020B0600000101010101" pitchFamily="50" charset="-127"/>
              </a:rPr>
              <a:t>실적</a:t>
            </a:r>
            <a:endParaRPr lang="en-US" altLang="ko-KR" sz="2400" dirty="0"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CC0000"/>
                </a:solidFill>
                <a:ea typeface="굴림" panose="020B0600000101010101" pitchFamily="50" charset="-127"/>
              </a:rPr>
              <a:t>현행 모델</a:t>
            </a:r>
            <a:r>
              <a:rPr lang="en-US" altLang="ko-KR" sz="2400" dirty="0" smtClean="0">
                <a:solidFill>
                  <a:srgbClr val="CC0000"/>
                </a:solidFill>
                <a:ea typeface="굴림" panose="020B0600000101010101" pitchFamily="50" charset="-127"/>
              </a:rPr>
              <a:t>:</a:t>
            </a:r>
            <a:endParaRPr lang="en-US" altLang="ko-KR" sz="2400" dirty="0">
              <a:solidFill>
                <a:srgbClr val="CC0000"/>
              </a:solidFill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smtClean="0">
                <a:ea typeface="굴림" panose="020B0600000101010101" pitchFamily="50" charset="-127"/>
              </a:rPr>
              <a:t>대학연령의 자녀가 있으면 등록금 때문에 주택을 담보로 대출을 받는다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smtClean="0">
                <a:ea typeface="굴림" panose="020B0600000101010101" pitchFamily="50" charset="-127"/>
              </a:rPr>
              <a:t>소득이 안정적이지 않으면 소득 충당을 위해 주택담보대출을 이용한다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CC0000"/>
                </a:solidFill>
                <a:ea typeface="굴림" panose="020B0600000101010101" pitchFamily="50" charset="-127"/>
              </a:rPr>
              <a:t>데이터</a:t>
            </a:r>
            <a:r>
              <a:rPr lang="en-US" altLang="ko-KR" sz="2400" dirty="0" smtClean="0">
                <a:solidFill>
                  <a:srgbClr val="CC0000"/>
                </a:solidFill>
                <a:ea typeface="굴림" panose="020B0600000101010101" pitchFamily="50" charset="-127"/>
              </a:rPr>
              <a:t>:</a:t>
            </a:r>
            <a:endParaRPr lang="en-US" altLang="ko-KR" sz="2400" dirty="0">
              <a:solidFill>
                <a:srgbClr val="CC0000"/>
              </a:solidFill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smtClean="0">
                <a:ea typeface="굴림" panose="020B0600000101010101" pitchFamily="50" charset="-127"/>
              </a:rPr>
              <a:t>대규모 데이터 </a:t>
            </a:r>
            <a:r>
              <a:rPr lang="ko-KR" altLang="en-US" sz="2000" dirty="0" err="1" smtClean="0">
                <a:ea typeface="굴림" panose="020B0600000101010101" pitchFamily="50" charset="-127"/>
              </a:rPr>
              <a:t>웨어하우스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smtClean="0">
                <a:ea typeface="굴림" panose="020B0600000101010101" pitchFamily="50" charset="-127"/>
              </a:rPr>
              <a:t>가동중인 </a:t>
            </a:r>
            <a:r>
              <a:rPr lang="en-US" altLang="ko-KR" sz="2000" dirty="0" smtClean="0">
                <a:ea typeface="굴림" panose="020B0600000101010101" pitchFamily="50" charset="-127"/>
              </a:rPr>
              <a:t>42</a:t>
            </a:r>
            <a:r>
              <a:rPr lang="ko-KR" altLang="en-US" sz="2000" dirty="0" smtClean="0">
                <a:ea typeface="굴림" panose="020B0600000101010101" pitchFamily="50" charset="-127"/>
              </a:rPr>
              <a:t>개 데이터 소스로부터 데이터를 받아서 통합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839B-95CD-46FE-A488-7F9624016B2E}" type="slidenum">
              <a:rPr lang="en-US" altLang="ko-KR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8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Case Study: Bank (Contd.)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Monotype Sorts" charset="2"/>
              <a:buAutoNum type="arabicPeriod"/>
            </a:pPr>
            <a:r>
              <a:rPr lang="ko-KR" altLang="en-US" sz="2400" dirty="0" smtClean="0">
                <a:solidFill>
                  <a:srgbClr val="006600"/>
                </a:solidFill>
                <a:ea typeface="굴림" panose="020B0600000101010101" pitchFamily="50" charset="-127"/>
              </a:rPr>
              <a:t>고객정보 중에서 주택담보대출 권유를 받아본 고객정보만 뽑아보기</a:t>
            </a:r>
            <a:endParaRPr lang="en-US" altLang="ko-KR" sz="2400" dirty="0">
              <a:solidFill>
                <a:srgbClr val="006600"/>
              </a:solidFill>
              <a:ea typeface="굴림" panose="020B0600000101010101" pitchFamily="50" charset="-127"/>
            </a:endParaRPr>
          </a:p>
          <a:p>
            <a:pPr marL="990600" lvl="1" indent="-533400"/>
            <a:r>
              <a:rPr lang="ko-KR" altLang="en-US" sz="2000" dirty="0" smtClean="0">
                <a:ea typeface="굴림" panose="020B0600000101010101" pitchFamily="50" charset="-127"/>
              </a:rPr>
              <a:t>대출 거절한 고객 </a:t>
            </a:r>
            <a:r>
              <a:rPr lang="en-US" altLang="ko-KR" sz="1600" dirty="0" smtClean="0">
                <a:ea typeface="굴림" panose="020B0600000101010101" pitchFamily="50" charset="-127"/>
              </a:rPr>
              <a:t>Customers </a:t>
            </a:r>
            <a:r>
              <a:rPr lang="en-US" altLang="ko-KR" sz="1600" dirty="0">
                <a:ea typeface="굴림" panose="020B0600000101010101" pitchFamily="50" charset="-127"/>
              </a:rPr>
              <a:t>who declined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marL="990600" lvl="1" indent="-533400"/>
            <a:r>
              <a:rPr lang="ko-KR" altLang="en-US" sz="2000" dirty="0" smtClean="0">
                <a:ea typeface="굴림" panose="020B0600000101010101" pitchFamily="50" charset="-127"/>
              </a:rPr>
              <a:t>대출에 응답한 고객 </a:t>
            </a:r>
            <a:r>
              <a:rPr lang="en-US" altLang="ko-KR" sz="1600" dirty="0" smtClean="0">
                <a:ea typeface="굴림" panose="020B0600000101010101" pitchFamily="50" charset="-127"/>
              </a:rPr>
              <a:t>Customers </a:t>
            </a:r>
            <a:r>
              <a:rPr lang="en-US" altLang="ko-KR" sz="1600" dirty="0">
                <a:ea typeface="굴림" panose="020B0600000101010101" pitchFamily="50" charset="-127"/>
              </a:rPr>
              <a:t>who signed up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46D5-9121-428C-B933-80776B59B784}" type="slidenum">
              <a:rPr lang="en-US" altLang="ko-KR"/>
              <a:pPr/>
              <a:t>22</a:t>
            </a:fld>
            <a:endParaRPr lang="en-US" altLang="ko-KR"/>
          </a:p>
        </p:txBody>
      </p:sp>
      <p:graphicFrame>
        <p:nvGraphicFramePr>
          <p:cNvPr id="494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663926"/>
              </p:ext>
            </p:extLst>
          </p:nvPr>
        </p:nvGraphicFramePr>
        <p:xfrm>
          <a:off x="304800" y="4038600"/>
          <a:ext cx="8458200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Document" r:id="rId3" imgW="3819178" imgH="1060299" progId="Word.Document.8">
                  <p:embed/>
                </p:oleObj>
              </mc:Choice>
              <mc:Fallback>
                <p:oleObj name="Document" r:id="rId3" imgW="3819178" imgH="10602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038600"/>
                        <a:ext cx="8458200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9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Case Study: Bank (Contd.)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Monotype Sorts" charset="2"/>
              <a:buAutoNum type="arabicPeriod" startAt="2"/>
            </a:pPr>
            <a:r>
              <a:rPr lang="ko-KR" altLang="en-US" sz="2400" dirty="0" smtClean="0">
                <a:solidFill>
                  <a:srgbClr val="006600"/>
                </a:solidFill>
                <a:ea typeface="굴림" panose="020B0600000101010101" pitchFamily="50" charset="-127"/>
              </a:rPr>
              <a:t>주택담보대출 권유에 고객이 긍정 응답할 것을 예측하는 규칙성을 찾아보기</a:t>
            </a:r>
            <a:endParaRPr lang="en-US" altLang="ko-KR" sz="2400" dirty="0">
              <a:solidFill>
                <a:srgbClr val="006600"/>
              </a:solidFill>
              <a:ea typeface="굴림" panose="020B0600000101010101" pitchFamily="50" charset="-127"/>
            </a:endParaRPr>
          </a:p>
          <a:p>
            <a:pPr marL="609600" indent="-609600">
              <a:buFont typeface="Monotype Sorts" charset="2"/>
              <a:buAutoNum type="arabicPeriod" startAt="2"/>
            </a:pPr>
            <a:endParaRPr lang="en-US" altLang="ko-KR" sz="2400" dirty="0">
              <a:ea typeface="굴림" panose="020B0600000101010101" pitchFamily="50" charset="-127"/>
            </a:endParaRPr>
          </a:p>
          <a:p>
            <a:pPr marL="609600" indent="-609600">
              <a:buFont typeface="Monotype Sorts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IF	</a:t>
            </a:r>
            <a:r>
              <a:rPr lang="en-US" altLang="ko-KR" sz="2400" dirty="0" smtClean="0"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ea typeface="굴림" panose="020B0600000101010101" pitchFamily="50" charset="-127"/>
              </a:rPr>
              <a:t>수입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ea typeface="굴림" panose="020B0600000101010101" pitchFamily="50" charset="-127"/>
              </a:rPr>
              <a:t>&lt; 40k) and</a:t>
            </a:r>
            <a:br>
              <a:rPr lang="en-US" altLang="ko-KR" sz="2400" dirty="0">
                <a:ea typeface="굴림" panose="020B0600000101010101" pitchFamily="50" charset="-127"/>
              </a:rPr>
            </a:br>
            <a:r>
              <a:rPr lang="en-US" altLang="ko-KR" sz="2400" dirty="0" smtClean="0">
                <a:ea typeface="굴림" panose="020B0600000101010101" pitchFamily="50" charset="-127"/>
              </a:rPr>
              <a:t>(</a:t>
            </a:r>
            <a:r>
              <a:rPr lang="ko-KR" altLang="en-US" sz="2400" dirty="0" err="1" smtClean="0">
                <a:ea typeface="굴림" panose="020B0600000101010101" pitchFamily="50" charset="-127"/>
              </a:rPr>
              <a:t>자녀수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ea typeface="굴림" panose="020B0600000101010101" pitchFamily="50" charset="-127"/>
              </a:rPr>
              <a:t>&gt; 0) and</a:t>
            </a:r>
            <a:br>
              <a:rPr lang="en-US" altLang="ko-KR" sz="2400" dirty="0">
                <a:ea typeface="굴림" panose="020B0600000101010101" pitchFamily="50" charset="-127"/>
              </a:rPr>
            </a:br>
            <a:r>
              <a:rPr lang="en-US" altLang="ko-KR" sz="2400" dirty="0" smtClean="0"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ea typeface="굴림" panose="020B0600000101010101" pitchFamily="50" charset="-127"/>
              </a:rPr>
              <a:t>첫째자녀나이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ea typeface="굴림" panose="020B0600000101010101" pitchFamily="50" charset="-127"/>
              </a:rPr>
              <a:t>&gt; 18 and </a:t>
            </a:r>
            <a:r>
              <a:rPr lang="ko-KR" altLang="en-US" sz="2400" dirty="0">
                <a:ea typeface="굴림" panose="020B0600000101010101" pitchFamily="50" charset="-127"/>
              </a:rPr>
              <a:t>첫째자녀나이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ea typeface="굴림" panose="020B0600000101010101" pitchFamily="50" charset="-127"/>
              </a:rPr>
              <a:t>&lt; 22)</a:t>
            </a:r>
          </a:p>
          <a:p>
            <a:pPr marL="609600" indent="-609600">
              <a:buFont typeface="Monotype Sorts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THEN YES</a:t>
            </a:r>
          </a:p>
          <a:p>
            <a:pPr marL="609600" indent="-609600">
              <a:buFont typeface="Monotype Sorts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65AE-9332-4EDF-8F25-8C685209B940}" type="slidenum">
              <a:rPr lang="en-US" altLang="ko-KR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8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Case Study: Bank (Contd.)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Monotype Sorts" charset="2"/>
              <a:buAutoNum type="arabicPeriod" startAt="3"/>
            </a:pPr>
            <a:r>
              <a:rPr lang="ko-KR" altLang="en-US" dirty="0" smtClean="0">
                <a:solidFill>
                  <a:srgbClr val="006600"/>
                </a:solidFill>
                <a:ea typeface="굴림" panose="020B0600000101010101" pitchFamily="50" charset="-127"/>
              </a:rPr>
              <a:t>고객을 묶는 클러스터</a:t>
            </a:r>
            <a:r>
              <a:rPr lang="en-US" altLang="ko-KR" dirty="0" smtClean="0">
                <a:solidFill>
                  <a:srgbClr val="006600"/>
                </a:solidFill>
                <a:ea typeface="굴림" panose="020B0600000101010101" pitchFamily="50" charset="-127"/>
              </a:rPr>
              <a:t>(</a:t>
            </a:r>
            <a:r>
              <a:rPr lang="ko-KR" altLang="en-US" dirty="0" err="1" smtClean="0">
                <a:solidFill>
                  <a:srgbClr val="006600"/>
                </a:solidFill>
                <a:ea typeface="굴림" panose="020B0600000101010101" pitchFamily="50" charset="-127"/>
              </a:rPr>
              <a:t>고객군</a:t>
            </a:r>
            <a:r>
              <a:rPr lang="en-US" altLang="ko-KR" dirty="0" smtClean="0">
                <a:solidFill>
                  <a:srgbClr val="006600"/>
                </a:solidFill>
                <a:ea typeface="굴림" panose="020B0600000101010101" pitchFamily="50" charset="-127"/>
              </a:rPr>
              <a:t>)</a:t>
            </a:r>
            <a:r>
              <a:rPr lang="ko-KR" altLang="en-US" dirty="0" smtClean="0">
                <a:solidFill>
                  <a:srgbClr val="006600"/>
                </a:solidFill>
                <a:ea typeface="굴림" panose="020B0600000101010101" pitchFamily="50" charset="-127"/>
              </a:rPr>
              <a:t>를 이리 저리 만들어 보고 하나하나 검토하기 </a:t>
            </a:r>
            <a:endParaRPr lang="en-US" altLang="ko-KR" dirty="0">
              <a:solidFill>
                <a:srgbClr val="006600"/>
              </a:solidFill>
              <a:ea typeface="굴림" panose="020B0600000101010101" pitchFamily="50" charset="-127"/>
            </a:endParaRPr>
          </a:p>
          <a:p>
            <a:pPr marL="609600" indent="-609600">
              <a:buFontTx/>
              <a:buNone/>
            </a:pPr>
            <a:endParaRPr lang="en-US" altLang="ko-KR" dirty="0">
              <a:solidFill>
                <a:srgbClr val="0066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73CE-49B7-4263-85CA-39EF79429794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496644" name="Oval 4"/>
          <p:cNvSpPr>
            <a:spLocks noChangeArrowheads="1"/>
          </p:cNvSpPr>
          <p:nvPr/>
        </p:nvSpPr>
        <p:spPr bwMode="auto">
          <a:xfrm>
            <a:off x="1219200" y="2454225"/>
            <a:ext cx="2438400" cy="1143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400" b="1" i="0">
                <a:solidFill>
                  <a:srgbClr val="FFFFE1"/>
                </a:solidFill>
                <a:latin typeface="Book Antiqua" panose="02040602050305030304" pitchFamily="18" charset="0"/>
              </a:rPr>
              <a:t>Group 2</a:t>
            </a:r>
          </a:p>
        </p:txBody>
      </p:sp>
      <p:sp>
        <p:nvSpPr>
          <p:cNvPr id="496645" name="Oval 5"/>
          <p:cNvSpPr>
            <a:spLocks noChangeArrowheads="1"/>
          </p:cNvSpPr>
          <p:nvPr/>
        </p:nvSpPr>
        <p:spPr bwMode="auto">
          <a:xfrm>
            <a:off x="4764088" y="2420888"/>
            <a:ext cx="4191000" cy="21336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2"/>
            </a:solidFill>
            <a:round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400" b="1" i="0">
                <a:latin typeface="Book Antiqua" panose="02040602050305030304" pitchFamily="18" charset="0"/>
              </a:rPr>
              <a:t>Group 3</a:t>
            </a:r>
          </a:p>
        </p:txBody>
      </p:sp>
      <p:sp>
        <p:nvSpPr>
          <p:cNvPr id="496646" name="Oval 6"/>
          <p:cNvSpPr>
            <a:spLocks noChangeArrowheads="1"/>
          </p:cNvSpPr>
          <p:nvPr/>
        </p:nvSpPr>
        <p:spPr bwMode="auto">
          <a:xfrm>
            <a:off x="3182938" y="4511625"/>
            <a:ext cx="3276600" cy="1676400"/>
          </a:xfrm>
          <a:prstGeom prst="ellipse">
            <a:avLst/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400" b="1" i="0">
                <a:solidFill>
                  <a:srgbClr val="FFFFE1"/>
                </a:solidFill>
                <a:latin typeface="Book Antiqua" panose="02040602050305030304" pitchFamily="18" charset="0"/>
              </a:rPr>
              <a:t>Group 4</a:t>
            </a:r>
            <a:endParaRPr lang="en-US" altLang="ko-KR" sz="2400" i="0">
              <a:solidFill>
                <a:srgbClr val="FFFFE1"/>
              </a:solidFill>
              <a:latin typeface="Book Antiqua" panose="02040602050305030304" pitchFamily="18" charset="0"/>
            </a:endParaRPr>
          </a:p>
        </p:txBody>
      </p:sp>
      <p:sp>
        <p:nvSpPr>
          <p:cNvPr id="496647" name="Oval 7"/>
          <p:cNvSpPr>
            <a:spLocks noChangeArrowheads="1"/>
          </p:cNvSpPr>
          <p:nvPr/>
        </p:nvSpPr>
        <p:spPr bwMode="auto">
          <a:xfrm>
            <a:off x="457200" y="3749625"/>
            <a:ext cx="22860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400" b="1" i="0">
                <a:latin typeface="Book Antiqua" panose="02040602050305030304" pitchFamily="18" charset="0"/>
              </a:rPr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18006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Case Study: Bank (Contd.)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Monotype Sorts" charset="2"/>
              <a:buAutoNum type="arabicPeriod" startAt="4"/>
            </a:pPr>
            <a:r>
              <a:rPr lang="ko-KR" altLang="en-US" dirty="0" smtClean="0">
                <a:solidFill>
                  <a:srgbClr val="006600"/>
                </a:solidFill>
                <a:ea typeface="굴림" panose="020B0600000101010101" pitchFamily="50" charset="-127"/>
              </a:rPr>
              <a:t>검토 결과</a:t>
            </a:r>
            <a:r>
              <a:rPr lang="en-US" altLang="ko-KR" dirty="0" smtClean="0">
                <a:solidFill>
                  <a:srgbClr val="006600"/>
                </a:solidFill>
                <a:ea typeface="굴림" panose="020B0600000101010101" pitchFamily="50" charset="-127"/>
              </a:rPr>
              <a:t>:</a:t>
            </a:r>
            <a:endParaRPr lang="en-US" altLang="ko-KR" dirty="0">
              <a:solidFill>
                <a:srgbClr val="006600"/>
              </a:solidFill>
              <a:ea typeface="굴림" panose="020B0600000101010101" pitchFamily="50" charset="-127"/>
            </a:endParaRPr>
          </a:p>
          <a:p>
            <a:pPr marL="990600" lvl="1" indent="-533400"/>
            <a:r>
              <a:rPr lang="ko-KR" altLang="en-US" dirty="0" smtClean="0">
                <a:ea typeface="굴림" panose="020B0600000101010101" pitchFamily="50" charset="-127"/>
              </a:rPr>
              <a:t>대부분의 클러스터는 </a:t>
            </a:r>
            <a:r>
              <a:rPr lang="en-US" altLang="ko-KR" dirty="0" smtClean="0">
                <a:ea typeface="굴림" panose="020B0600000101010101" pitchFamily="50" charset="-127"/>
              </a:rPr>
              <a:t>“</a:t>
            </a:r>
            <a:r>
              <a:rPr lang="ko-KR" altLang="en-US" dirty="0" smtClean="0">
                <a:ea typeface="굴림" panose="020B0600000101010101" pitchFamily="50" charset="-127"/>
              </a:rPr>
              <a:t>흥미롭지</a:t>
            </a:r>
            <a:r>
              <a:rPr lang="en-US" altLang="ko-KR" dirty="0" smtClean="0">
                <a:ea typeface="굴림" panose="020B0600000101010101" pitchFamily="50" charset="-127"/>
              </a:rPr>
              <a:t>”</a:t>
            </a:r>
            <a:r>
              <a:rPr lang="ko-KR" altLang="en-US" dirty="0" smtClean="0">
                <a:ea typeface="굴림" panose="020B0600000101010101" pitchFamily="50" charset="-127"/>
              </a:rPr>
              <a:t> 않았다</a:t>
            </a:r>
            <a:r>
              <a:rPr lang="en-US" altLang="ko-KR" dirty="0" smtClean="0">
                <a:ea typeface="굴림" panose="020B0600000101010101" pitchFamily="50" charset="-127"/>
              </a:rPr>
              <a:t>. 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990600" lvl="1" indent="-533400"/>
            <a:r>
              <a:rPr lang="ko-KR" altLang="en-US" dirty="0" smtClean="0">
                <a:solidFill>
                  <a:srgbClr val="CC0000"/>
                </a:solidFill>
                <a:ea typeface="굴림" panose="020B0600000101010101" pitchFamily="50" charset="-127"/>
              </a:rPr>
              <a:t>클러스터 하나가 </a:t>
            </a:r>
            <a:r>
              <a:rPr lang="ko-KR" altLang="en-US" dirty="0" err="1" smtClean="0">
                <a:solidFill>
                  <a:srgbClr val="CC0000"/>
                </a:solidFill>
                <a:ea typeface="굴림" panose="020B0600000101010101" pitchFamily="50" charset="-127"/>
              </a:rPr>
              <a:t>흥미로왔다</a:t>
            </a:r>
            <a:r>
              <a:rPr lang="en-US" altLang="ko-KR" dirty="0" smtClean="0">
                <a:solidFill>
                  <a:srgbClr val="CC0000"/>
                </a:solidFill>
                <a:ea typeface="굴림" panose="020B0600000101010101" pitchFamily="50" charset="-127"/>
              </a:rPr>
              <a:t>!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ea typeface="굴림" panose="020B0600000101010101" pitchFamily="50" charset="-127"/>
              </a:rPr>
              <a:t>업무보는</a:t>
            </a:r>
            <a:r>
              <a:rPr lang="ko-KR" altLang="en-US" dirty="0" smtClean="0">
                <a:ea typeface="굴림" panose="020B0600000101010101" pitchFamily="50" charset="-127"/>
              </a:rPr>
              <a:t> 계좌와 개인용 계좌를 따로 가지고 있는 </a:t>
            </a:r>
            <a:r>
              <a:rPr lang="ko-KR" altLang="en-US" dirty="0" err="1" smtClean="0">
                <a:ea typeface="굴림" panose="020B0600000101010101" pitchFamily="50" charset="-127"/>
              </a:rPr>
              <a:t>고객군</a:t>
            </a:r>
            <a:r>
              <a:rPr lang="en-US" altLang="ko-KR" dirty="0" smtClean="0">
                <a:ea typeface="굴림" panose="020B0600000101010101" pitchFamily="50" charset="-127"/>
              </a:rPr>
              <a:t>; </a:t>
            </a:r>
            <a:r>
              <a:rPr lang="ko-KR" altLang="en-US" dirty="0" smtClean="0">
                <a:ea typeface="굴림" panose="020B0600000101010101" pitchFamily="50" charset="-127"/>
              </a:rPr>
              <a:t>긍정 </a:t>
            </a:r>
            <a:r>
              <a:rPr lang="ko-KR" altLang="en-US" dirty="0" err="1" smtClean="0">
                <a:ea typeface="굴림" panose="020B0600000101010101" pitchFamily="50" charset="-127"/>
              </a:rPr>
              <a:t>응답율이</a:t>
            </a:r>
            <a:r>
              <a:rPr lang="ko-KR" altLang="en-US" dirty="0" smtClean="0">
                <a:ea typeface="굴림" panose="020B0600000101010101" pitchFamily="50" charset="-127"/>
              </a:rPr>
              <a:t> 눈에 띄게 높았음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2AE2-B6EA-4688-83C2-FA0F996C7B67}" type="slidenum">
              <a:rPr lang="en-US" altLang="ko-KR"/>
              <a:pPr/>
              <a:t>25</a:t>
            </a:fld>
            <a:endParaRPr lang="en-US" altLang="ko-KR"/>
          </a:p>
        </p:txBody>
      </p:sp>
      <p:pic>
        <p:nvPicPr>
          <p:cNvPr id="497668" name="Picture 4" descr="buildings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0"/>
            <a:ext cx="1657350" cy="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Example: Bank </a:t>
            </a:r>
            <a:r>
              <a:rPr lang="en-US" altLang="ko-KR" sz="3200" dirty="0" smtClean="0">
                <a:ea typeface="굴림" panose="020B0600000101010101" pitchFamily="50" charset="-127"/>
              </a:rPr>
              <a:t>(</a:t>
            </a:r>
            <a:r>
              <a:rPr lang="en-US" altLang="ko-KR" sz="3200" dirty="0">
                <a:ea typeface="굴림" panose="020B0600000101010101" pitchFamily="50" charset="-127"/>
              </a:rPr>
              <a:t>Contd.)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ko-KR" altLang="en-US" dirty="0" smtClean="0">
                <a:solidFill>
                  <a:srgbClr val="CC0000"/>
                </a:solidFill>
                <a:ea typeface="굴림" panose="020B0600000101010101" pitchFamily="50" charset="-127"/>
              </a:rPr>
              <a:t>액션</a:t>
            </a:r>
            <a:r>
              <a:rPr lang="en-US" altLang="ko-KR" dirty="0" smtClean="0">
                <a:solidFill>
                  <a:srgbClr val="CC0000"/>
                </a:solidFill>
                <a:ea typeface="굴림" panose="020B0600000101010101" pitchFamily="50" charset="-127"/>
              </a:rPr>
              <a:t>:</a:t>
            </a:r>
            <a:endParaRPr lang="en-US" altLang="ko-KR" dirty="0">
              <a:solidFill>
                <a:srgbClr val="CC0000"/>
              </a:solidFill>
              <a:ea typeface="굴림" panose="020B0600000101010101" pitchFamily="50" charset="-127"/>
            </a:endParaRPr>
          </a:p>
          <a:p>
            <a:r>
              <a:rPr lang="ko-KR" altLang="en-US" dirty="0" smtClean="0">
                <a:ea typeface="굴림" panose="020B0600000101010101" pitchFamily="50" charset="-127"/>
              </a:rPr>
              <a:t>대출 마케팅을 바꾼다</a:t>
            </a:r>
            <a:endParaRPr lang="en-US" altLang="ko-KR" dirty="0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ko-KR" altLang="en-US" dirty="0" smtClean="0">
                <a:solidFill>
                  <a:srgbClr val="CC0000"/>
                </a:solidFill>
                <a:ea typeface="굴림" panose="020B0600000101010101" pitchFamily="50" charset="-127"/>
              </a:rPr>
              <a:t>결과</a:t>
            </a:r>
            <a:r>
              <a:rPr lang="en-US" altLang="ko-KR" dirty="0" smtClean="0">
                <a:solidFill>
                  <a:srgbClr val="CC0000"/>
                </a:solidFill>
                <a:ea typeface="굴림" panose="020B0600000101010101" pitchFamily="50" charset="-127"/>
              </a:rPr>
              <a:t>:</a:t>
            </a:r>
            <a:endParaRPr lang="en-US" altLang="ko-KR" dirty="0">
              <a:solidFill>
                <a:srgbClr val="CC0000"/>
              </a:solidFill>
              <a:ea typeface="굴림" panose="020B0600000101010101" pitchFamily="50" charset="-127"/>
            </a:endParaRPr>
          </a:p>
          <a:p>
            <a:r>
              <a:rPr lang="ko-KR" altLang="en-US" dirty="0" smtClean="0">
                <a:ea typeface="굴림" panose="020B0600000101010101" pitchFamily="50" charset="-127"/>
              </a:rPr>
              <a:t>주택담보대출 응답률이 </a:t>
            </a:r>
            <a:r>
              <a:rPr lang="en-US" altLang="ko-KR" dirty="0" smtClean="0">
                <a:ea typeface="굴림" panose="020B0600000101010101" pitchFamily="50" charset="-127"/>
              </a:rPr>
              <a:t>2</a:t>
            </a:r>
            <a:r>
              <a:rPr lang="ko-KR" altLang="en-US" dirty="0" smtClean="0">
                <a:ea typeface="굴림" panose="020B0600000101010101" pitchFamily="50" charset="-127"/>
              </a:rPr>
              <a:t>배로 향상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8C36-96FC-4376-8D2B-B890EEA9945A}" type="slidenum">
              <a:rPr lang="en-US" altLang="ko-KR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45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사례 연구</a:t>
            </a:r>
            <a:r>
              <a:rPr lang="en-US" altLang="ko-KR" dirty="0" smtClean="0"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ea typeface="굴림" panose="020B0600000101010101" pitchFamily="50" charset="-127"/>
              </a:rPr>
              <a:t>사기 탐지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C0000"/>
                </a:solidFill>
                <a:ea typeface="굴림" panose="020B0600000101010101" pitchFamily="50" charset="-127"/>
              </a:rPr>
              <a:t>관련산업</a:t>
            </a:r>
            <a:r>
              <a:rPr lang="en-US" altLang="ko-KR" dirty="0" smtClean="0">
                <a:solidFill>
                  <a:srgbClr val="CC0000"/>
                </a:solidFill>
                <a:ea typeface="굴림" panose="020B0600000101010101" pitchFamily="50" charset="-127"/>
              </a:rPr>
              <a:t>: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ea typeface="굴림" panose="020B0600000101010101" pitchFamily="50" charset="-127"/>
              </a:rPr>
              <a:t>의료</a:t>
            </a:r>
            <a:r>
              <a:rPr lang="en-US" altLang="ko-KR" dirty="0" smtClean="0"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ea typeface="굴림" panose="020B0600000101010101" pitchFamily="50" charset="-127"/>
              </a:rPr>
              <a:t>판매</a:t>
            </a:r>
            <a:r>
              <a:rPr lang="en-US" altLang="ko-KR" dirty="0" smtClean="0"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ea typeface="굴림" panose="020B0600000101010101" pitchFamily="50" charset="-127"/>
              </a:rPr>
              <a:t>신용카드</a:t>
            </a:r>
            <a:r>
              <a:rPr lang="en-US" altLang="ko-KR" dirty="0" smtClean="0"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ea typeface="굴림" panose="020B0600000101010101" pitchFamily="50" charset="-127"/>
              </a:rPr>
              <a:t>통신</a:t>
            </a:r>
            <a:r>
              <a:rPr lang="en-US" altLang="ko-KR" dirty="0" smtClean="0"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ea typeface="굴림" panose="020B0600000101010101" pitchFamily="50" charset="-127"/>
              </a:rPr>
              <a:t>기업간 거래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rgbClr val="CC0000"/>
                </a:solidFill>
                <a:ea typeface="굴림" panose="020B0600000101010101" pitchFamily="50" charset="-127"/>
              </a:rPr>
              <a:t>Approach:</a:t>
            </a:r>
          </a:p>
          <a:p>
            <a:pPr lvl="1"/>
            <a:r>
              <a:rPr lang="ko-KR" altLang="en-US" dirty="0" smtClean="0">
                <a:ea typeface="굴림" panose="020B0600000101010101" pitchFamily="50" charset="-127"/>
              </a:rPr>
              <a:t>이력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ea typeface="굴림" panose="020B0600000101010101" pitchFamily="50" charset="-127"/>
              </a:rPr>
              <a:t>historical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ea typeface="굴림" panose="020B0600000101010101" pitchFamily="50" charset="-127"/>
              </a:rPr>
              <a:t>데이터를 이용해서 사기 행위 모델을 구축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 smtClean="0">
                <a:ea typeface="굴림" panose="020B0600000101010101" pitchFamily="50" charset="-127"/>
              </a:rPr>
              <a:t>이 모델을 도입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ea typeface="굴림" panose="020B0600000101010101" pitchFamily="50" charset="-127"/>
              </a:rPr>
              <a:t>deploy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ea typeface="굴림" panose="020B0600000101010101" pitchFamily="50" charset="-127"/>
              </a:rPr>
              <a:t>해서 사기성 행위를 식별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B37-9EF3-45FB-B3F8-D4AF09931769}" type="slidenum">
              <a:rPr lang="en-US" altLang="ko-KR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17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사기 탐지 </a:t>
            </a:r>
            <a:r>
              <a:rPr lang="en-US" altLang="ko-KR" dirty="0" smtClean="0"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ea typeface="굴림" panose="020B0600000101010101" pitchFamily="50" charset="-127"/>
              </a:rPr>
              <a:t>계속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ea typeface="굴림" panose="020B0600000101010101" pitchFamily="50" charset="-127"/>
              </a:rPr>
              <a:t>예</a:t>
            </a:r>
            <a:r>
              <a:rPr lang="en-US" altLang="ko-KR" sz="2400" dirty="0" smtClean="0">
                <a:ea typeface="굴림" panose="020B0600000101010101" pitchFamily="50" charset="-127"/>
              </a:rPr>
              <a:t>:</a:t>
            </a:r>
            <a:endParaRPr lang="en-US" altLang="ko-KR" sz="2400" dirty="0"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smtClean="0">
                <a:ea typeface="굴림" panose="020B0600000101010101" pitchFamily="50" charset="-127"/>
              </a:rPr>
              <a:t>자동차 보험</a:t>
            </a:r>
            <a:r>
              <a:rPr lang="en-US" altLang="ko-KR" sz="2000" dirty="0" smtClean="0">
                <a:ea typeface="굴림" panose="020B0600000101010101" pitchFamily="50" charset="-127"/>
              </a:rPr>
              <a:t>: </a:t>
            </a:r>
            <a:r>
              <a:rPr lang="ko-KR" altLang="en-US" sz="2000" dirty="0" smtClean="0">
                <a:ea typeface="굴림" panose="020B0600000101010101" pitchFamily="50" charset="-127"/>
              </a:rPr>
              <a:t>보험금을 노린 사고를 일으키는 사람들이 어떤 그룹인지 탐지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smtClean="0">
                <a:ea typeface="굴림" panose="020B0600000101010101" pitchFamily="50" charset="-127"/>
              </a:rPr>
              <a:t>의료 보험</a:t>
            </a:r>
            <a:r>
              <a:rPr lang="en-US" altLang="ko-KR" sz="2000" dirty="0" smtClean="0">
                <a:ea typeface="굴림" panose="020B0600000101010101" pitchFamily="50" charset="-127"/>
              </a:rPr>
              <a:t>: </a:t>
            </a:r>
            <a:r>
              <a:rPr lang="ko-KR" altLang="en-US" sz="2000" dirty="0" smtClean="0">
                <a:ea typeface="굴림" panose="020B0600000101010101" pitchFamily="50" charset="-127"/>
              </a:rPr>
              <a:t>부정 보험청구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smtClean="0">
                <a:ea typeface="굴림" panose="020B0600000101010101" pitchFamily="50" charset="-127"/>
              </a:rPr>
              <a:t>돈 세탁</a:t>
            </a:r>
            <a:r>
              <a:rPr lang="en-US" altLang="ko-KR" sz="2000" dirty="0" smtClean="0">
                <a:ea typeface="굴림" panose="020B0600000101010101" pitchFamily="50" charset="-127"/>
              </a:rPr>
              <a:t>: </a:t>
            </a:r>
            <a:r>
              <a:rPr lang="ko-KR" altLang="en-US" sz="2000" dirty="0" smtClean="0">
                <a:ea typeface="굴림" panose="020B0600000101010101" pitchFamily="50" charset="-127"/>
              </a:rPr>
              <a:t>의심스러운 </a:t>
            </a:r>
            <a:r>
              <a:rPr lang="ko-KR" altLang="en-US" sz="2000" dirty="0">
                <a:ea typeface="굴림" panose="020B0600000101010101" pitchFamily="50" charset="-127"/>
              </a:rPr>
              <a:t>돈</a:t>
            </a:r>
            <a:r>
              <a:rPr lang="ko-KR" altLang="en-US" sz="2000" dirty="0" smtClean="0">
                <a:ea typeface="굴림" panose="020B0600000101010101" pitchFamily="50" charset="-127"/>
              </a:rPr>
              <a:t> 트랜잭션을 탐지 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ko-KR" altLang="en-US" sz="2000" dirty="0" smtClean="0">
                <a:ea typeface="굴림" panose="020B0600000101010101" pitchFamily="50" charset="-127"/>
              </a:rPr>
              <a:t>금융감독원 네트워크</a:t>
            </a:r>
            <a:r>
              <a:rPr lang="en-US" altLang="ko-KR" sz="2000" dirty="0" smtClean="0">
                <a:ea typeface="굴림" panose="020B0600000101010101" pitchFamily="50" charset="-127"/>
              </a:rPr>
              <a:t>) 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smtClean="0">
                <a:ea typeface="굴림" panose="020B0600000101010101" pitchFamily="50" charset="-127"/>
              </a:rPr>
              <a:t>통신 산업</a:t>
            </a:r>
            <a:r>
              <a:rPr lang="en-US" altLang="ko-KR" sz="2000" dirty="0" smtClean="0">
                <a:ea typeface="굴림" panose="020B0600000101010101" pitchFamily="50" charset="-127"/>
              </a:rPr>
              <a:t>: </a:t>
            </a:r>
            <a:r>
              <a:rPr lang="ko-KR" altLang="en-US" sz="2000" dirty="0" smtClean="0">
                <a:ea typeface="굴림" panose="020B0600000101010101" pitchFamily="50" charset="-127"/>
              </a:rPr>
              <a:t>정상 범위를 이탈하는 호출패턴을 탐지 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ko-KR" altLang="en-US" sz="2000" dirty="0" smtClean="0">
                <a:ea typeface="굴림" panose="020B0600000101010101" pitchFamily="50" charset="-127"/>
              </a:rPr>
              <a:t>호출의 손신자와 수신자</a:t>
            </a:r>
            <a:r>
              <a:rPr lang="en-US" altLang="ko-KR" sz="2000" dirty="0" smtClean="0"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ea typeface="굴림" panose="020B0600000101010101" pitchFamily="50" charset="-127"/>
              </a:rPr>
              <a:t>통화시간</a:t>
            </a:r>
            <a:r>
              <a:rPr lang="en-US" altLang="ko-KR" sz="2000" dirty="0" smtClean="0">
                <a:ea typeface="굴림" panose="020B0600000101010101" pitchFamily="50" charset="-127"/>
              </a:rPr>
              <a:t>, </a:t>
            </a:r>
            <a:r>
              <a:rPr lang="ko-KR" altLang="en-US" sz="2000" dirty="0" err="1" smtClean="0">
                <a:ea typeface="굴림" panose="020B0600000101010101" pitchFamily="50" charset="-127"/>
              </a:rPr>
              <a:t>하루중</a:t>
            </a:r>
            <a:r>
              <a:rPr lang="ko-KR" altLang="en-US" sz="2000" dirty="0" smtClean="0">
                <a:ea typeface="굴림" panose="020B0600000101010101" pitchFamily="50" charset="-127"/>
              </a:rPr>
              <a:t> 몇 시</a:t>
            </a:r>
            <a:r>
              <a:rPr lang="en-US" altLang="ko-KR" sz="2000" dirty="0" smtClean="0">
                <a:ea typeface="굴림" panose="020B0600000101010101" pitchFamily="50" charset="-127"/>
              </a:rPr>
              <a:t>, </a:t>
            </a:r>
            <a:r>
              <a:rPr lang="ko-KR" altLang="en-US" sz="2000" dirty="0" err="1" smtClean="0">
                <a:ea typeface="굴림" panose="020B0600000101010101" pitchFamily="50" charset="-127"/>
              </a:rPr>
              <a:t>한주의</a:t>
            </a:r>
            <a:r>
              <a:rPr lang="ko-KR" altLang="en-US" sz="2000" dirty="0" smtClean="0">
                <a:ea typeface="굴림" panose="020B0600000101010101" pitchFamily="50" charset="-127"/>
              </a:rPr>
              <a:t> 어느 요일</a:t>
            </a:r>
            <a:r>
              <a:rPr lang="en-US" altLang="ko-KR" sz="2000" dirty="0" smtClean="0">
                <a:ea typeface="굴림" panose="020B0600000101010101" pitchFamily="50" charset="-127"/>
              </a:rPr>
              <a:t>)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A3BD-49A4-4FDB-8C6E-A7B61F6F41B2}" type="slidenum">
              <a:rPr lang="en-US" altLang="ko-KR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8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사례 연구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스포츠</a:t>
            </a:r>
            <a:endParaRPr lang="en-US" altLang="ko-K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ko-KR" dirty="0"/>
              <a:t>IBM Advanced Scout </a:t>
            </a:r>
            <a:r>
              <a:rPr lang="ko-KR" altLang="en-US" dirty="0" smtClean="0"/>
              <a:t>는 미국 농구 </a:t>
            </a:r>
            <a:r>
              <a:rPr lang="en-US" altLang="ko-KR" dirty="0" smtClean="0"/>
              <a:t>NBA</a:t>
            </a:r>
            <a:r>
              <a:rPr lang="ko-KR" altLang="en-US" dirty="0" smtClean="0"/>
              <a:t>의 경기 통계를 분석하였다</a:t>
            </a:r>
            <a:endParaRPr lang="en-US" altLang="ko-KR" dirty="0"/>
          </a:p>
          <a:p>
            <a:pPr lvl="1"/>
            <a:r>
              <a:rPr lang="ko-KR" altLang="en-US" dirty="0" smtClean="0"/>
              <a:t>슛 블록</a:t>
            </a:r>
            <a:endParaRPr lang="en-US" altLang="ko-KR" dirty="0"/>
          </a:p>
          <a:p>
            <a:pPr lvl="1"/>
            <a:r>
              <a:rPr lang="ko-KR" altLang="en-US" dirty="0" smtClean="0"/>
              <a:t>어시스트</a:t>
            </a:r>
            <a:endParaRPr lang="en-US" altLang="ko-KR" dirty="0"/>
          </a:p>
          <a:p>
            <a:pPr lvl="1"/>
            <a:r>
              <a:rPr lang="ko-KR" altLang="en-US" dirty="0" smtClean="0"/>
              <a:t>파울</a:t>
            </a:r>
            <a:endParaRPr lang="en-US" altLang="ko-KR" dirty="0"/>
          </a:p>
          <a:p>
            <a:pPr lvl="1">
              <a:buFontTx/>
              <a:buNone/>
            </a:pPr>
            <a:endParaRPr lang="en-US" altLang="ko-KR" dirty="0"/>
          </a:p>
          <a:p>
            <a:r>
              <a:rPr lang="en-US" altLang="ko-KR" sz="2800" dirty="0"/>
              <a:t>Google: </a:t>
            </a:r>
            <a:r>
              <a:rPr lang="en-US" altLang="ko-KR" sz="2800" dirty="0">
                <a:latin typeface="Arial" panose="020B0604020202020204" pitchFamily="34" charset="0"/>
              </a:rPr>
              <a:t>“</a:t>
            </a:r>
            <a:r>
              <a:rPr lang="en-US" altLang="ko-KR" sz="2800" dirty="0"/>
              <a:t>IBM Advanced Scout</a:t>
            </a:r>
            <a:r>
              <a:rPr lang="en-US" altLang="ko-KR" sz="2800" dirty="0">
                <a:latin typeface="Arial" panose="020B0604020202020204" pitchFamily="34" charset="0"/>
              </a:rPr>
              <a:t>”</a:t>
            </a:r>
            <a:r>
              <a:rPr lang="en-US" altLang="ko-KR" sz="2800" dirty="0"/>
              <a:t> 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29</a:t>
            </a:fld>
            <a:endParaRPr lang="ko-KR" altLang="en-US" dirty="0"/>
          </a:p>
        </p:txBody>
      </p:sp>
      <p:pic>
        <p:nvPicPr>
          <p:cNvPr id="29700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1295400"/>
            <a:ext cx="1617662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4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OLAP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OLTP</a:t>
            </a:r>
          </a:p>
          <a:p>
            <a:pPr lvl="1"/>
            <a:r>
              <a:rPr lang="en-US" altLang="ko-KR" dirty="0" smtClean="0"/>
              <a:t>On-Line </a:t>
            </a:r>
            <a:r>
              <a:rPr lang="en-US" altLang="ko-KR" dirty="0" smtClean="0">
                <a:solidFill>
                  <a:srgbClr val="FF0000"/>
                </a:solidFill>
              </a:rPr>
              <a:t>Transaction</a:t>
            </a:r>
            <a:r>
              <a:rPr lang="en-US" altLang="ko-KR" dirty="0" smtClean="0"/>
              <a:t> Processing</a:t>
            </a:r>
          </a:p>
          <a:p>
            <a:pPr lvl="1"/>
            <a:r>
              <a:rPr lang="ko-KR" altLang="en-US" dirty="0" smtClean="0"/>
              <a:t>일상적인 업무 처리 측면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OLAP</a:t>
            </a:r>
          </a:p>
          <a:p>
            <a:pPr lvl="1"/>
            <a:r>
              <a:rPr lang="en-US" altLang="ko-KR" dirty="0" smtClean="0"/>
              <a:t>On-Line </a:t>
            </a:r>
            <a:r>
              <a:rPr lang="en-US" altLang="ko-KR" dirty="0" smtClean="0">
                <a:solidFill>
                  <a:srgbClr val="FF0000"/>
                </a:solidFill>
              </a:rPr>
              <a:t>Analytical</a:t>
            </a:r>
            <a:r>
              <a:rPr lang="en-US" altLang="ko-KR" dirty="0" smtClean="0"/>
              <a:t> Processing</a:t>
            </a:r>
          </a:p>
          <a:p>
            <a:pPr lvl="1"/>
            <a:r>
              <a:rPr lang="ko-KR" altLang="en-US" dirty="0" err="1" smtClean="0"/>
              <a:t>그룹짓기</a:t>
            </a:r>
            <a:r>
              <a:rPr lang="ko-KR" altLang="en-US" dirty="0" smtClean="0"/>
              <a:t> </a:t>
            </a:r>
            <a:r>
              <a:rPr lang="en-US" altLang="ko-KR" sz="1800" dirty="0" err="1" smtClean="0"/>
              <a:t>GROUPing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집계 </a:t>
            </a:r>
            <a:r>
              <a:rPr lang="en-US" altLang="ko-KR" sz="1800" dirty="0" smtClean="0"/>
              <a:t>Aggregate Function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중심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실시간 매출 현황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지점별 매출 비교 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다차원 데이터로 진화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Multi-dimensional Data</a:t>
            </a:r>
          </a:p>
          <a:p>
            <a:pPr lvl="1"/>
            <a:r>
              <a:rPr lang="en-US" altLang="ko-KR" dirty="0" smtClean="0"/>
              <a:t>Star Schema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327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Advanced Scout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ko-KR" altLang="en-US" sz="2800" dirty="0" smtClean="0"/>
              <a:t>패턴의 예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뉴욕 </a:t>
            </a:r>
            <a:r>
              <a:rPr lang="ko-KR" altLang="en-US" sz="2800" dirty="0" err="1" smtClean="0"/>
              <a:t>킥스와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샤롯데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호넷의</a:t>
            </a:r>
            <a:r>
              <a:rPr lang="ko-KR" altLang="en-US" sz="2800" dirty="0" smtClean="0"/>
              <a:t> 어떤 경기를 분석해보니</a:t>
            </a:r>
            <a:r>
              <a:rPr lang="en-US" altLang="ko-KR" sz="2800" dirty="0" smtClean="0"/>
              <a:t>, “</a:t>
            </a:r>
            <a:r>
              <a:rPr lang="en-US" altLang="ko-KR" sz="2800" i="1" dirty="0" smtClean="0"/>
              <a:t>Glenn Rice</a:t>
            </a:r>
            <a:r>
              <a:rPr lang="ko-KR" altLang="en-US" sz="2800" i="1" dirty="0" smtClean="0"/>
              <a:t>가 슈팅 가드로 </a:t>
            </a:r>
            <a:r>
              <a:rPr lang="ko-KR" altLang="en-US" sz="2800" i="1" dirty="0" err="1" smtClean="0"/>
              <a:t>출전했을때</a:t>
            </a:r>
            <a:r>
              <a:rPr lang="ko-KR" altLang="en-US" sz="2800" i="1" dirty="0" smtClean="0"/>
              <a:t> </a:t>
            </a:r>
            <a:r>
              <a:rPr lang="ko-KR" altLang="en-US" sz="2800" i="1" dirty="0" err="1" smtClean="0"/>
              <a:t>점프슛</a:t>
            </a:r>
            <a:r>
              <a:rPr lang="en-US" altLang="ko-KR" sz="2800" i="1" dirty="0" smtClean="0"/>
              <a:t> </a:t>
            </a:r>
            <a:r>
              <a:rPr lang="en-US" altLang="ko-KR" sz="2800" i="1" dirty="0"/>
              <a:t>5/6 (83</a:t>
            </a:r>
            <a:r>
              <a:rPr lang="en-US" altLang="ko-KR" sz="2800" i="1" dirty="0" smtClean="0"/>
              <a:t>%)</a:t>
            </a:r>
            <a:r>
              <a:rPr lang="ko-KR" altLang="en-US" sz="2800" i="1" dirty="0" smtClean="0"/>
              <a:t>을 기록했다</a:t>
            </a:r>
            <a:r>
              <a:rPr lang="en-US" altLang="ko-KR" sz="2800" i="1" dirty="0" smtClean="0"/>
              <a:t>."</a:t>
            </a:r>
            <a:endParaRPr lang="en-US" altLang="ko-KR" sz="2800" dirty="0"/>
          </a:p>
          <a:p>
            <a:pPr>
              <a:buFontTx/>
              <a:buNone/>
            </a:pPr>
            <a:endParaRPr lang="en-US" altLang="ko-KR" sz="2800" dirty="0"/>
          </a:p>
          <a:p>
            <a:r>
              <a:rPr lang="ko-KR" altLang="en-US" sz="2800" dirty="0" smtClean="0"/>
              <a:t>패턴이 흥미로운 이유</a:t>
            </a:r>
            <a:r>
              <a:rPr lang="en-US" altLang="ko-KR" sz="2800" dirty="0" smtClean="0"/>
              <a:t>: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smtClean="0"/>
              <a:t>이 게임에서 </a:t>
            </a:r>
            <a:r>
              <a:rPr lang="ko-KR" altLang="en-US" sz="2800" dirty="0" err="1" smtClean="0"/>
              <a:t>샤롯데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호넷</a:t>
            </a:r>
            <a:r>
              <a:rPr lang="ko-KR" altLang="en-US" sz="2800" dirty="0" smtClean="0"/>
              <a:t> 팀 전체의 </a:t>
            </a:r>
            <a:r>
              <a:rPr lang="ko-KR" altLang="en-US" sz="2800" dirty="0" err="1" smtClean="0"/>
              <a:t>슈팅율은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54</a:t>
            </a:r>
            <a:r>
              <a:rPr lang="en-US" altLang="ko-KR" sz="2800" dirty="0" smtClean="0"/>
              <a:t>%</a:t>
            </a:r>
            <a:r>
              <a:rPr lang="ko-KR" altLang="en-US" sz="2800" dirty="0" smtClean="0"/>
              <a:t>였다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30</a:t>
            </a:fld>
            <a:endParaRPr lang="ko-KR" altLang="en-US" dirty="0"/>
          </a:p>
        </p:txBody>
      </p:sp>
      <p:pic>
        <p:nvPicPr>
          <p:cNvPr id="31748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447800"/>
            <a:ext cx="11684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276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사례 연구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천문 탐사</a:t>
            </a:r>
            <a:r>
              <a:rPr lang="en-US" altLang="ko-KR" dirty="0" smtClean="0"/>
              <a:t> </a:t>
            </a:r>
            <a:r>
              <a:rPr lang="en-US" altLang="ko-KR" sz="2800" dirty="0"/>
              <a:t>Sky Survey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/>
              <a:t>입력 데이터</a:t>
            </a:r>
            <a:r>
              <a:rPr lang="en-US" altLang="ko-KR" dirty="0"/>
              <a:t>: 6</a:t>
            </a:r>
            <a:r>
              <a:rPr lang="ko-KR" altLang="en-US" dirty="0"/>
              <a:t>년 이상 </a:t>
            </a:r>
            <a:r>
              <a:rPr lang="ko-KR" altLang="en-US" dirty="0" smtClean="0"/>
              <a:t>모은</a:t>
            </a:r>
            <a:r>
              <a:rPr lang="en-US" altLang="ko-KR" dirty="0" smtClean="0"/>
              <a:t> </a:t>
            </a:r>
            <a:r>
              <a:rPr lang="en-US" altLang="ko-KR" sz="2800" dirty="0" smtClean="0"/>
              <a:t>3 </a:t>
            </a:r>
            <a:r>
              <a:rPr lang="en-US" altLang="ko-KR" sz="2800" dirty="0"/>
              <a:t>TB </a:t>
            </a:r>
            <a:r>
              <a:rPr lang="ko-KR" altLang="en-US" sz="2800" dirty="0" smtClean="0"/>
              <a:t>의 이미지 데이터</a:t>
            </a:r>
            <a:r>
              <a:rPr lang="en-US" altLang="ko-KR" sz="2800" dirty="0" smtClean="0"/>
              <a:t>. 20</a:t>
            </a:r>
            <a:r>
              <a:rPr lang="ko-KR" altLang="en-US" sz="2800" dirty="0" smtClean="0"/>
              <a:t>억 개 이상의 천문 물체</a:t>
            </a:r>
            <a:r>
              <a:rPr lang="en-US" altLang="ko-KR" dirty="0"/>
              <a:t>.</a:t>
            </a:r>
            <a:r>
              <a:rPr lang="en-US" altLang="ko-KR" sz="28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목표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물체들을 모두 타입으로 분류해서 카탈로그로 만들기</a:t>
            </a:r>
            <a:r>
              <a:rPr lang="en-US" altLang="ko-KR" sz="2800" dirty="0" smtClean="0"/>
              <a:t>. </a:t>
            </a:r>
            <a:endParaRPr lang="en-US" altLang="ko-KR" sz="2800" dirty="0"/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방법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결정트리를</a:t>
            </a:r>
            <a:r>
              <a:rPr lang="ko-KR" altLang="en-US" sz="2800" dirty="0" smtClean="0"/>
              <a:t> 이용해서 데이터 </a:t>
            </a:r>
            <a:r>
              <a:rPr lang="ko-KR" altLang="en-US" sz="2800" dirty="0" err="1" smtClean="0"/>
              <a:t>마이닝</a:t>
            </a:r>
            <a:endParaRPr lang="en-US" altLang="ko-KR" sz="2800" dirty="0"/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결과</a:t>
            </a:r>
            <a:r>
              <a:rPr lang="en-US" altLang="ko-KR" sz="2800" dirty="0" smtClean="0"/>
              <a:t>:</a:t>
            </a:r>
            <a:endParaRPr lang="en-US" altLang="ko-KR" sz="2800" dirty="0"/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천문 물체 예측 클래스의 정확도 </a:t>
            </a:r>
            <a:r>
              <a:rPr lang="en-US" altLang="ko-KR" sz="2400" dirty="0" smtClean="0"/>
              <a:t>94%.</a:t>
            </a:r>
            <a:endParaRPr lang="en-US" altLang="ko-KR" sz="2400" dirty="0"/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가짜 물체를 분류해내는 수가 </a:t>
            </a:r>
            <a:r>
              <a:rPr lang="en-US" altLang="ko-KR" sz="2400" dirty="0" smtClean="0"/>
              <a:t>300% </a:t>
            </a:r>
            <a:r>
              <a:rPr lang="ko-KR" altLang="en-US" sz="2400" dirty="0" smtClean="0"/>
              <a:t>증가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천문학자 </a:t>
            </a:r>
            <a:r>
              <a:rPr lang="ko-KR" altLang="en-US" sz="2400" dirty="0" err="1" smtClean="0"/>
              <a:t>지원팀이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16</a:t>
            </a:r>
            <a:r>
              <a:rPr lang="ko-KR" altLang="en-US" sz="2400" dirty="0" smtClean="0"/>
              <a:t>개의 새로운 고준위 적색편이 </a:t>
            </a:r>
            <a:r>
              <a:rPr lang="ko-KR" altLang="en-US" sz="2400" dirty="0" err="1" smtClean="0"/>
              <a:t>퀘이사를</a:t>
            </a:r>
            <a:r>
              <a:rPr lang="ko-KR" altLang="en-US" sz="2400" dirty="0" smtClean="0"/>
              <a:t> 발견했는데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관측시간을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배로 줄이고도 가능했다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8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err="1" smtClean="0"/>
              <a:t>마이닝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지식발견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프로세스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ko-KR" altLang="en-US" dirty="0" smtClean="0"/>
              <a:t>순서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609600" indent="-609600">
              <a:buFont typeface="Monotype Sorts" charset="2"/>
              <a:buChar char="l"/>
            </a:pPr>
            <a:r>
              <a:rPr lang="ko-KR" altLang="en-US" dirty="0" smtClean="0"/>
              <a:t>비즈니스 문제 식별</a:t>
            </a:r>
            <a:endParaRPr lang="en-US" altLang="ko-KR" dirty="0"/>
          </a:p>
          <a:p>
            <a:pPr marL="609600" indent="-609600">
              <a:buFont typeface="Monotype Sorts" charset="2"/>
              <a:buChar char="l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endParaRPr lang="en-US" altLang="ko-KR" dirty="0"/>
          </a:p>
          <a:p>
            <a:pPr marL="609600" indent="-609600">
              <a:buFont typeface="Monotype Sorts" charset="2"/>
              <a:buChar char="l"/>
            </a:pPr>
            <a:r>
              <a:rPr lang="ko-KR" altLang="en-US" dirty="0" smtClean="0"/>
              <a:t>액션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609600" indent="-609600">
              <a:buFont typeface="Monotype Sorts" charset="2"/>
              <a:buChar char="l"/>
            </a:pPr>
            <a:r>
              <a:rPr lang="ko-KR" altLang="en-US" dirty="0" smtClean="0"/>
              <a:t>평가 및 측정</a:t>
            </a:r>
            <a:endParaRPr lang="en-US" altLang="ko-KR" dirty="0"/>
          </a:p>
          <a:p>
            <a:pPr marL="609600" indent="-609600">
              <a:buFont typeface="Monotype Sorts" charset="2"/>
              <a:buChar char="l"/>
            </a:pPr>
            <a:r>
              <a:rPr lang="ko-KR" altLang="en-US" dirty="0" smtClean="0"/>
              <a:t>도입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및 비즈니스 과정 속에 융합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50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순서 상세</a:t>
            </a:r>
            <a:endParaRPr lang="en-US" altLang="ko-KR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dirty="0"/>
              <a:t>2.1 </a:t>
            </a:r>
            <a:r>
              <a:rPr lang="ko-KR" altLang="en-US" dirty="0" smtClean="0"/>
              <a:t>전처리 </a:t>
            </a:r>
            <a:r>
              <a:rPr lang="en-US" altLang="ko-KR" sz="2000" dirty="0" smtClean="0"/>
              <a:t>Data </a:t>
            </a:r>
            <a:r>
              <a:rPr lang="en-US" altLang="ko-KR" sz="2000" dirty="0"/>
              <a:t>preprocessing</a:t>
            </a:r>
          </a:p>
          <a:p>
            <a:pPr marL="990600" lvl="1" indent="-266700">
              <a:lnSpc>
                <a:spcPct val="90000"/>
              </a:lnSpc>
            </a:pPr>
            <a:r>
              <a:rPr lang="ko-KR" altLang="en-US" dirty="0" smtClean="0"/>
              <a:t>선별 </a:t>
            </a:r>
            <a:r>
              <a:rPr lang="en-US" altLang="ko-KR" sz="1800" dirty="0" smtClean="0"/>
              <a:t>Data </a:t>
            </a:r>
            <a:r>
              <a:rPr lang="en-US" altLang="ko-KR" sz="1800" dirty="0"/>
              <a:t>selection</a:t>
            </a:r>
            <a:r>
              <a:rPr lang="en-US" altLang="ko-KR" dirty="0"/>
              <a:t>: </a:t>
            </a:r>
            <a:r>
              <a:rPr lang="ko-KR" altLang="en-US" dirty="0" smtClean="0"/>
              <a:t>목표 </a:t>
            </a:r>
            <a:r>
              <a:rPr lang="ko-KR" altLang="en-US" dirty="0" err="1" smtClean="0"/>
              <a:t>데이터군</a:t>
            </a:r>
            <a:r>
              <a:rPr lang="en-US" altLang="ko-KR" dirty="0" smtClean="0"/>
              <a:t> </a:t>
            </a:r>
            <a:r>
              <a:rPr lang="en-US" altLang="ko-KR" sz="1800" dirty="0"/>
              <a:t>target </a:t>
            </a:r>
            <a:r>
              <a:rPr lang="en-US" altLang="ko-KR" sz="1800" dirty="0" smtClean="0"/>
              <a:t>datasets</a:t>
            </a:r>
            <a:r>
              <a:rPr lang="ko-KR" altLang="en-US" dirty="0" smtClean="0"/>
              <a:t>과 관련 필드들을 파악한다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990600" lvl="1" indent="-266700">
              <a:lnSpc>
                <a:spcPct val="90000"/>
              </a:lnSpc>
            </a:pPr>
            <a:r>
              <a:rPr lang="ko-KR" altLang="en-US" dirty="0" smtClean="0"/>
              <a:t>정리 </a:t>
            </a:r>
            <a:r>
              <a:rPr lang="en-US" altLang="ko-KR" sz="1800" dirty="0" smtClean="0"/>
              <a:t>Data </a:t>
            </a:r>
            <a:r>
              <a:rPr lang="en-US" altLang="ko-KR" sz="1800" dirty="0"/>
              <a:t>cleaning</a:t>
            </a:r>
            <a:endParaRPr lang="en-US" altLang="ko-KR" dirty="0"/>
          </a:p>
          <a:p>
            <a:pPr marL="1371600" lvl="2" indent="-266700">
              <a:lnSpc>
                <a:spcPct val="90000"/>
              </a:lnSpc>
            </a:pPr>
            <a:r>
              <a:rPr lang="ko-KR" altLang="en-US" dirty="0" smtClean="0"/>
              <a:t>튀는 값 제거 </a:t>
            </a:r>
            <a:r>
              <a:rPr lang="en-US" altLang="ko-KR" sz="1600" dirty="0" smtClean="0"/>
              <a:t>Remove </a:t>
            </a:r>
            <a:r>
              <a:rPr lang="en-US" altLang="ko-KR" sz="1600" dirty="0"/>
              <a:t>noise and outliers</a:t>
            </a:r>
          </a:p>
          <a:p>
            <a:pPr marL="1371600" lvl="2" indent="-266700">
              <a:lnSpc>
                <a:spcPct val="90000"/>
              </a:lnSpc>
            </a:pPr>
            <a:r>
              <a:rPr lang="ko-KR" altLang="en-US" dirty="0" smtClean="0"/>
              <a:t>형식 변환 </a:t>
            </a:r>
            <a:r>
              <a:rPr lang="en-US" altLang="ko-KR" sz="1600" dirty="0" smtClean="0"/>
              <a:t>Data </a:t>
            </a:r>
            <a:r>
              <a:rPr lang="en-US" altLang="ko-KR" sz="1600" dirty="0"/>
              <a:t>transformation</a:t>
            </a:r>
            <a:endParaRPr lang="en-US" altLang="ko-KR" dirty="0"/>
          </a:p>
          <a:p>
            <a:pPr marL="1371600" lvl="2" indent="-266700">
              <a:lnSpc>
                <a:spcPct val="90000"/>
              </a:lnSpc>
            </a:pPr>
            <a:r>
              <a:rPr lang="ko-KR" altLang="en-US" dirty="0" smtClean="0"/>
              <a:t>단위 통일 </a:t>
            </a:r>
            <a:r>
              <a:rPr lang="en-US" altLang="ko-KR" sz="1600" dirty="0" smtClean="0"/>
              <a:t>Create </a:t>
            </a:r>
            <a:r>
              <a:rPr lang="en-US" altLang="ko-KR" sz="1600" dirty="0"/>
              <a:t>common units</a:t>
            </a:r>
            <a:endParaRPr lang="en-US" altLang="ko-KR" dirty="0"/>
          </a:p>
          <a:p>
            <a:pPr marL="1371600" lvl="2" indent="-266700">
              <a:lnSpc>
                <a:spcPct val="90000"/>
              </a:lnSpc>
            </a:pPr>
            <a:r>
              <a:rPr lang="ko-KR" altLang="en-US" dirty="0" smtClean="0"/>
              <a:t>필요하다면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추가 </a:t>
            </a:r>
            <a:r>
              <a:rPr lang="en-US" altLang="ko-KR" sz="1600" dirty="0" smtClean="0"/>
              <a:t>Generate </a:t>
            </a:r>
            <a:r>
              <a:rPr lang="en-US" altLang="ko-KR" sz="1600" dirty="0"/>
              <a:t>new fields</a:t>
            </a:r>
            <a:endParaRPr lang="en-US" altLang="ko-KR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dirty="0"/>
              <a:t>2.2 </a:t>
            </a:r>
            <a:r>
              <a:rPr lang="ko-KR" altLang="en-US" dirty="0" smtClean="0"/>
              <a:t>모델 수립 </a:t>
            </a:r>
            <a:r>
              <a:rPr lang="en-US" altLang="ko-KR" sz="2400" dirty="0" smtClean="0"/>
              <a:t>Data </a:t>
            </a:r>
            <a:r>
              <a:rPr lang="en-US" altLang="ko-KR" sz="2400" dirty="0"/>
              <a:t>mining model construction</a:t>
            </a:r>
            <a:endParaRPr lang="en-US" altLang="ko-KR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dirty="0"/>
              <a:t>2.3 </a:t>
            </a:r>
            <a:r>
              <a:rPr lang="ko-KR" altLang="en-US" dirty="0" smtClean="0"/>
              <a:t>모델 평가 </a:t>
            </a:r>
            <a:r>
              <a:rPr lang="en-US" altLang="ko-KR" sz="2400" dirty="0" smtClean="0"/>
              <a:t>Model </a:t>
            </a:r>
            <a:r>
              <a:rPr lang="en-US" altLang="ko-KR" sz="2400" dirty="0"/>
              <a:t>evaluation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76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Preprocessing and Mining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34</a:t>
            </a:fld>
            <a:endParaRPr lang="ko-KR" altLang="en-US" dirty="0"/>
          </a:p>
        </p:txBody>
      </p: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382588" y="4725988"/>
            <a:ext cx="1446212" cy="1520825"/>
            <a:chOff x="241" y="2977"/>
            <a:chExt cx="911" cy="958"/>
          </a:xfrm>
        </p:grpSpPr>
        <p:sp>
          <p:nvSpPr>
            <p:cNvPr id="27651" name="Rectangle 3"/>
            <p:cNvSpPr>
              <a:spLocks noChangeArrowheads="1"/>
            </p:cNvSpPr>
            <p:nvPr/>
          </p:nvSpPr>
          <p:spPr bwMode="auto">
            <a:xfrm>
              <a:off x="241" y="3118"/>
              <a:ext cx="903" cy="6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242" y="2977"/>
              <a:ext cx="910" cy="958"/>
              <a:chOff x="242" y="2977"/>
              <a:chExt cx="910" cy="958"/>
            </a:xfrm>
          </p:grpSpPr>
          <p:sp>
            <p:nvSpPr>
              <p:cNvPr id="27652" name="Line 4"/>
              <p:cNvSpPr>
                <a:spLocks noChangeShapeType="1"/>
              </p:cNvSpPr>
              <p:nvPr/>
            </p:nvSpPr>
            <p:spPr bwMode="auto">
              <a:xfrm>
                <a:off x="242" y="3099"/>
                <a:ext cx="0" cy="7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53" name="Line 5"/>
              <p:cNvSpPr>
                <a:spLocks noChangeShapeType="1"/>
              </p:cNvSpPr>
              <p:nvPr/>
            </p:nvSpPr>
            <p:spPr bwMode="auto">
              <a:xfrm>
                <a:off x="1152" y="3104"/>
                <a:ext cx="0" cy="7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54" name="Oval 6"/>
              <p:cNvSpPr>
                <a:spLocks noChangeArrowheads="1"/>
              </p:cNvSpPr>
              <p:nvPr/>
            </p:nvSpPr>
            <p:spPr bwMode="auto">
              <a:xfrm>
                <a:off x="245" y="2977"/>
                <a:ext cx="904" cy="22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655" name="Oval 7"/>
              <p:cNvSpPr>
                <a:spLocks noChangeArrowheads="1"/>
              </p:cNvSpPr>
              <p:nvPr/>
            </p:nvSpPr>
            <p:spPr bwMode="auto">
              <a:xfrm>
                <a:off x="245" y="3713"/>
                <a:ext cx="904" cy="222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4419600" y="3200400"/>
            <a:ext cx="914400" cy="1143000"/>
            <a:chOff x="2784" y="2016"/>
            <a:chExt cx="576" cy="720"/>
          </a:xfrm>
        </p:grpSpPr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2784" y="2016"/>
              <a:ext cx="576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2784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2928" y="201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3072" y="201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3216" y="201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2784" y="23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2784" y="244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2784" y="259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673" name="Group 25"/>
          <p:cNvGrpSpPr>
            <a:grpSpLocks/>
          </p:cNvGrpSpPr>
          <p:nvPr/>
        </p:nvGrpSpPr>
        <p:grpSpPr bwMode="auto">
          <a:xfrm>
            <a:off x="534988" y="4878388"/>
            <a:ext cx="1446212" cy="1520825"/>
            <a:chOff x="337" y="3073"/>
            <a:chExt cx="911" cy="958"/>
          </a:xfrm>
        </p:grpSpPr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337" y="3214"/>
              <a:ext cx="903" cy="6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7672" name="Group 24"/>
            <p:cNvGrpSpPr>
              <a:grpSpLocks/>
            </p:cNvGrpSpPr>
            <p:nvPr/>
          </p:nvGrpSpPr>
          <p:grpSpPr bwMode="auto">
            <a:xfrm>
              <a:off x="338" y="3073"/>
              <a:ext cx="910" cy="958"/>
              <a:chOff x="338" y="3073"/>
              <a:chExt cx="910" cy="958"/>
            </a:xfrm>
          </p:grpSpPr>
          <p:sp>
            <p:nvSpPr>
              <p:cNvPr id="27668" name="Line 20"/>
              <p:cNvSpPr>
                <a:spLocks noChangeShapeType="1"/>
              </p:cNvSpPr>
              <p:nvPr/>
            </p:nvSpPr>
            <p:spPr bwMode="auto">
              <a:xfrm>
                <a:off x="338" y="3195"/>
                <a:ext cx="0" cy="7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>
                <a:off x="1248" y="3200"/>
                <a:ext cx="0" cy="7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70" name="Oval 22"/>
              <p:cNvSpPr>
                <a:spLocks noChangeArrowheads="1"/>
              </p:cNvSpPr>
              <p:nvPr/>
            </p:nvSpPr>
            <p:spPr bwMode="auto">
              <a:xfrm>
                <a:off x="341" y="3073"/>
                <a:ext cx="904" cy="22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671" name="Oval 23"/>
              <p:cNvSpPr>
                <a:spLocks noChangeArrowheads="1"/>
              </p:cNvSpPr>
              <p:nvPr/>
            </p:nvSpPr>
            <p:spPr bwMode="auto">
              <a:xfrm>
                <a:off x="341" y="3809"/>
                <a:ext cx="904" cy="222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7680" name="Group 32"/>
          <p:cNvGrpSpPr>
            <a:grpSpLocks/>
          </p:cNvGrpSpPr>
          <p:nvPr/>
        </p:nvGrpSpPr>
        <p:grpSpPr bwMode="auto">
          <a:xfrm>
            <a:off x="687388" y="5030788"/>
            <a:ext cx="1446212" cy="1520825"/>
            <a:chOff x="433" y="3169"/>
            <a:chExt cx="911" cy="958"/>
          </a:xfrm>
        </p:grpSpPr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433" y="3310"/>
              <a:ext cx="903" cy="6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7679" name="Group 31"/>
            <p:cNvGrpSpPr>
              <a:grpSpLocks/>
            </p:cNvGrpSpPr>
            <p:nvPr/>
          </p:nvGrpSpPr>
          <p:grpSpPr bwMode="auto">
            <a:xfrm>
              <a:off x="434" y="3169"/>
              <a:ext cx="910" cy="958"/>
              <a:chOff x="434" y="3169"/>
              <a:chExt cx="910" cy="958"/>
            </a:xfrm>
          </p:grpSpPr>
          <p:sp>
            <p:nvSpPr>
              <p:cNvPr id="27675" name="Line 27"/>
              <p:cNvSpPr>
                <a:spLocks noChangeShapeType="1"/>
              </p:cNvSpPr>
              <p:nvPr/>
            </p:nvSpPr>
            <p:spPr bwMode="auto">
              <a:xfrm>
                <a:off x="434" y="3291"/>
                <a:ext cx="0" cy="7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76" name="Line 28"/>
              <p:cNvSpPr>
                <a:spLocks noChangeShapeType="1"/>
              </p:cNvSpPr>
              <p:nvPr/>
            </p:nvSpPr>
            <p:spPr bwMode="auto">
              <a:xfrm>
                <a:off x="1344" y="3296"/>
                <a:ext cx="0" cy="7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77" name="Oval 29"/>
              <p:cNvSpPr>
                <a:spLocks noChangeArrowheads="1"/>
              </p:cNvSpPr>
              <p:nvPr/>
            </p:nvSpPr>
            <p:spPr bwMode="auto">
              <a:xfrm>
                <a:off x="437" y="3169"/>
                <a:ext cx="904" cy="22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678" name="Oval 30"/>
              <p:cNvSpPr>
                <a:spLocks noChangeArrowheads="1"/>
              </p:cNvSpPr>
              <p:nvPr/>
            </p:nvSpPr>
            <p:spPr bwMode="auto">
              <a:xfrm>
                <a:off x="437" y="3905"/>
                <a:ext cx="904" cy="222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7687" name="Group 39"/>
          <p:cNvGrpSpPr>
            <a:grpSpLocks/>
          </p:cNvGrpSpPr>
          <p:nvPr/>
        </p:nvGrpSpPr>
        <p:grpSpPr bwMode="auto">
          <a:xfrm>
            <a:off x="2820988" y="3963988"/>
            <a:ext cx="912812" cy="1139825"/>
            <a:chOff x="1777" y="2497"/>
            <a:chExt cx="575" cy="718"/>
          </a:xfrm>
        </p:grpSpPr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1777" y="2603"/>
              <a:ext cx="569" cy="51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7686" name="Group 38"/>
            <p:cNvGrpSpPr>
              <a:grpSpLocks/>
            </p:cNvGrpSpPr>
            <p:nvPr/>
          </p:nvGrpSpPr>
          <p:grpSpPr bwMode="auto">
            <a:xfrm>
              <a:off x="1778" y="2497"/>
              <a:ext cx="574" cy="718"/>
              <a:chOff x="1778" y="2497"/>
              <a:chExt cx="574" cy="718"/>
            </a:xfrm>
          </p:grpSpPr>
          <p:sp>
            <p:nvSpPr>
              <p:cNvPr id="27682" name="Line 34"/>
              <p:cNvSpPr>
                <a:spLocks noChangeShapeType="1"/>
              </p:cNvSpPr>
              <p:nvPr/>
            </p:nvSpPr>
            <p:spPr bwMode="auto">
              <a:xfrm>
                <a:off x="1778" y="2588"/>
                <a:ext cx="0" cy="5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83" name="Line 35"/>
              <p:cNvSpPr>
                <a:spLocks noChangeShapeType="1"/>
              </p:cNvSpPr>
              <p:nvPr/>
            </p:nvSpPr>
            <p:spPr bwMode="auto">
              <a:xfrm>
                <a:off x="2352" y="2592"/>
                <a:ext cx="0" cy="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84" name="Oval 36"/>
              <p:cNvSpPr>
                <a:spLocks noChangeArrowheads="1"/>
              </p:cNvSpPr>
              <p:nvPr/>
            </p:nvSpPr>
            <p:spPr bwMode="auto">
              <a:xfrm>
                <a:off x="1781" y="2497"/>
                <a:ext cx="568" cy="16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685" name="Oval 37"/>
              <p:cNvSpPr>
                <a:spLocks noChangeArrowheads="1"/>
              </p:cNvSpPr>
              <p:nvPr/>
            </p:nvSpPr>
            <p:spPr bwMode="auto">
              <a:xfrm>
                <a:off x="1781" y="3049"/>
                <a:ext cx="568" cy="1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7688" name="Freeform 40"/>
          <p:cNvSpPr>
            <a:spLocks/>
          </p:cNvSpPr>
          <p:nvPr/>
        </p:nvSpPr>
        <p:spPr bwMode="auto">
          <a:xfrm>
            <a:off x="5715000" y="2362200"/>
            <a:ext cx="306388" cy="534988"/>
          </a:xfrm>
          <a:custGeom>
            <a:avLst/>
            <a:gdLst>
              <a:gd name="T0" fmla="*/ 172 w 193"/>
              <a:gd name="T1" fmla="*/ 1 h 337"/>
              <a:gd name="T2" fmla="*/ 135 w 193"/>
              <a:gd name="T3" fmla="*/ 8 h 337"/>
              <a:gd name="T4" fmla="*/ 100 w 193"/>
              <a:gd name="T5" fmla="*/ 20 h 337"/>
              <a:gd name="T6" fmla="*/ 70 w 193"/>
              <a:gd name="T7" fmla="*/ 38 h 337"/>
              <a:gd name="T8" fmla="*/ 56 w 193"/>
              <a:gd name="T9" fmla="*/ 49 h 337"/>
              <a:gd name="T10" fmla="*/ 44 w 193"/>
              <a:gd name="T11" fmla="*/ 61 h 337"/>
              <a:gd name="T12" fmla="*/ 33 w 193"/>
              <a:gd name="T13" fmla="*/ 74 h 337"/>
              <a:gd name="T14" fmla="*/ 23 w 193"/>
              <a:gd name="T15" fmla="*/ 88 h 337"/>
              <a:gd name="T16" fmla="*/ 15 w 193"/>
              <a:gd name="T17" fmla="*/ 102 h 337"/>
              <a:gd name="T18" fmla="*/ 9 w 193"/>
              <a:gd name="T19" fmla="*/ 118 h 337"/>
              <a:gd name="T20" fmla="*/ 4 w 193"/>
              <a:gd name="T21" fmla="*/ 134 h 337"/>
              <a:gd name="T22" fmla="*/ 1 w 193"/>
              <a:gd name="T23" fmla="*/ 151 h 337"/>
              <a:gd name="T24" fmla="*/ 0 w 193"/>
              <a:gd name="T25" fmla="*/ 168 h 337"/>
              <a:gd name="T26" fmla="*/ 1 w 193"/>
              <a:gd name="T27" fmla="*/ 185 h 337"/>
              <a:gd name="T28" fmla="*/ 4 w 193"/>
              <a:gd name="T29" fmla="*/ 202 h 337"/>
              <a:gd name="T30" fmla="*/ 9 w 193"/>
              <a:gd name="T31" fmla="*/ 218 h 337"/>
              <a:gd name="T32" fmla="*/ 15 w 193"/>
              <a:gd name="T33" fmla="*/ 233 h 337"/>
              <a:gd name="T34" fmla="*/ 23 w 193"/>
              <a:gd name="T35" fmla="*/ 248 h 337"/>
              <a:gd name="T36" fmla="*/ 33 w 193"/>
              <a:gd name="T37" fmla="*/ 262 h 337"/>
              <a:gd name="T38" fmla="*/ 44 w 193"/>
              <a:gd name="T39" fmla="*/ 275 h 337"/>
              <a:gd name="T40" fmla="*/ 56 w 193"/>
              <a:gd name="T41" fmla="*/ 287 h 337"/>
              <a:gd name="T42" fmla="*/ 70 w 193"/>
              <a:gd name="T43" fmla="*/ 298 h 337"/>
              <a:gd name="T44" fmla="*/ 100 w 193"/>
              <a:gd name="T45" fmla="*/ 316 h 337"/>
              <a:gd name="T46" fmla="*/ 135 w 193"/>
              <a:gd name="T47" fmla="*/ 328 h 337"/>
              <a:gd name="T48" fmla="*/ 172 w 193"/>
              <a:gd name="T49" fmla="*/ 335 h 337"/>
              <a:gd name="T50" fmla="*/ 181 w 193"/>
              <a:gd name="T51" fmla="*/ 328 h 337"/>
              <a:gd name="T52" fmla="*/ 161 w 193"/>
              <a:gd name="T53" fmla="*/ 311 h 337"/>
              <a:gd name="T54" fmla="*/ 143 w 193"/>
              <a:gd name="T55" fmla="*/ 293 h 337"/>
              <a:gd name="T56" fmla="*/ 128 w 193"/>
              <a:gd name="T57" fmla="*/ 272 h 337"/>
              <a:gd name="T58" fmla="*/ 116 w 193"/>
              <a:gd name="T59" fmla="*/ 251 h 337"/>
              <a:gd name="T60" fmla="*/ 106 w 193"/>
              <a:gd name="T61" fmla="*/ 228 h 337"/>
              <a:gd name="T62" fmla="*/ 100 w 193"/>
              <a:gd name="T63" fmla="*/ 205 h 337"/>
              <a:gd name="T64" fmla="*/ 96 w 193"/>
              <a:gd name="T65" fmla="*/ 181 h 337"/>
              <a:gd name="T66" fmla="*/ 96 w 193"/>
              <a:gd name="T67" fmla="*/ 156 h 337"/>
              <a:gd name="T68" fmla="*/ 100 w 193"/>
              <a:gd name="T69" fmla="*/ 132 h 337"/>
              <a:gd name="T70" fmla="*/ 106 w 193"/>
              <a:gd name="T71" fmla="*/ 108 h 337"/>
              <a:gd name="T72" fmla="*/ 116 w 193"/>
              <a:gd name="T73" fmla="*/ 85 h 337"/>
              <a:gd name="T74" fmla="*/ 128 w 193"/>
              <a:gd name="T75" fmla="*/ 64 h 337"/>
              <a:gd name="T76" fmla="*/ 143 w 193"/>
              <a:gd name="T77" fmla="*/ 43 h 337"/>
              <a:gd name="T78" fmla="*/ 161 w 193"/>
              <a:gd name="T79" fmla="*/ 25 h 337"/>
              <a:gd name="T80" fmla="*/ 181 w 193"/>
              <a:gd name="T81" fmla="*/ 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3" h="337">
                <a:moveTo>
                  <a:pt x="192" y="0"/>
                </a:moveTo>
                <a:lnTo>
                  <a:pt x="172" y="1"/>
                </a:lnTo>
                <a:lnTo>
                  <a:pt x="153" y="3"/>
                </a:lnTo>
                <a:lnTo>
                  <a:pt x="135" y="8"/>
                </a:lnTo>
                <a:lnTo>
                  <a:pt x="117" y="13"/>
                </a:lnTo>
                <a:lnTo>
                  <a:pt x="100" y="20"/>
                </a:lnTo>
                <a:lnTo>
                  <a:pt x="85" y="29"/>
                </a:lnTo>
                <a:lnTo>
                  <a:pt x="70" y="38"/>
                </a:lnTo>
                <a:lnTo>
                  <a:pt x="63" y="44"/>
                </a:lnTo>
                <a:lnTo>
                  <a:pt x="56" y="49"/>
                </a:lnTo>
                <a:lnTo>
                  <a:pt x="50" y="55"/>
                </a:lnTo>
                <a:lnTo>
                  <a:pt x="44" y="61"/>
                </a:lnTo>
                <a:lnTo>
                  <a:pt x="38" y="67"/>
                </a:lnTo>
                <a:lnTo>
                  <a:pt x="33" y="74"/>
                </a:lnTo>
                <a:lnTo>
                  <a:pt x="28" y="81"/>
                </a:lnTo>
                <a:lnTo>
                  <a:pt x="23" y="88"/>
                </a:lnTo>
                <a:lnTo>
                  <a:pt x="19" y="95"/>
                </a:lnTo>
                <a:lnTo>
                  <a:pt x="15" y="102"/>
                </a:lnTo>
                <a:lnTo>
                  <a:pt x="12" y="110"/>
                </a:lnTo>
                <a:lnTo>
                  <a:pt x="9" y="118"/>
                </a:lnTo>
                <a:lnTo>
                  <a:pt x="6" y="126"/>
                </a:lnTo>
                <a:lnTo>
                  <a:pt x="4" y="134"/>
                </a:lnTo>
                <a:lnTo>
                  <a:pt x="2" y="142"/>
                </a:lnTo>
                <a:lnTo>
                  <a:pt x="1" y="151"/>
                </a:lnTo>
                <a:lnTo>
                  <a:pt x="0" y="160"/>
                </a:lnTo>
                <a:lnTo>
                  <a:pt x="0" y="168"/>
                </a:lnTo>
                <a:lnTo>
                  <a:pt x="0" y="177"/>
                </a:lnTo>
                <a:lnTo>
                  <a:pt x="1" y="185"/>
                </a:lnTo>
                <a:lnTo>
                  <a:pt x="2" y="194"/>
                </a:lnTo>
                <a:lnTo>
                  <a:pt x="4" y="202"/>
                </a:lnTo>
                <a:lnTo>
                  <a:pt x="6" y="210"/>
                </a:lnTo>
                <a:lnTo>
                  <a:pt x="9" y="218"/>
                </a:lnTo>
                <a:lnTo>
                  <a:pt x="12" y="226"/>
                </a:lnTo>
                <a:lnTo>
                  <a:pt x="15" y="233"/>
                </a:lnTo>
                <a:lnTo>
                  <a:pt x="19" y="241"/>
                </a:lnTo>
                <a:lnTo>
                  <a:pt x="23" y="248"/>
                </a:lnTo>
                <a:lnTo>
                  <a:pt x="28" y="255"/>
                </a:lnTo>
                <a:lnTo>
                  <a:pt x="33" y="262"/>
                </a:lnTo>
                <a:lnTo>
                  <a:pt x="38" y="269"/>
                </a:lnTo>
                <a:lnTo>
                  <a:pt x="44" y="275"/>
                </a:lnTo>
                <a:lnTo>
                  <a:pt x="50" y="281"/>
                </a:lnTo>
                <a:lnTo>
                  <a:pt x="56" y="287"/>
                </a:lnTo>
                <a:lnTo>
                  <a:pt x="63" y="292"/>
                </a:lnTo>
                <a:lnTo>
                  <a:pt x="70" y="298"/>
                </a:lnTo>
                <a:lnTo>
                  <a:pt x="85" y="307"/>
                </a:lnTo>
                <a:lnTo>
                  <a:pt x="100" y="316"/>
                </a:lnTo>
                <a:lnTo>
                  <a:pt x="117" y="323"/>
                </a:lnTo>
                <a:lnTo>
                  <a:pt x="135" y="328"/>
                </a:lnTo>
                <a:lnTo>
                  <a:pt x="153" y="333"/>
                </a:lnTo>
                <a:lnTo>
                  <a:pt x="172" y="335"/>
                </a:lnTo>
                <a:lnTo>
                  <a:pt x="192" y="336"/>
                </a:lnTo>
                <a:lnTo>
                  <a:pt x="181" y="328"/>
                </a:lnTo>
                <a:lnTo>
                  <a:pt x="171" y="320"/>
                </a:lnTo>
                <a:lnTo>
                  <a:pt x="161" y="311"/>
                </a:lnTo>
                <a:lnTo>
                  <a:pt x="152" y="302"/>
                </a:lnTo>
                <a:lnTo>
                  <a:pt x="143" y="293"/>
                </a:lnTo>
                <a:lnTo>
                  <a:pt x="135" y="283"/>
                </a:lnTo>
                <a:lnTo>
                  <a:pt x="128" y="272"/>
                </a:lnTo>
                <a:lnTo>
                  <a:pt x="121" y="262"/>
                </a:lnTo>
                <a:lnTo>
                  <a:pt x="116" y="251"/>
                </a:lnTo>
                <a:lnTo>
                  <a:pt x="111" y="240"/>
                </a:lnTo>
                <a:lnTo>
                  <a:pt x="106" y="228"/>
                </a:lnTo>
                <a:lnTo>
                  <a:pt x="103" y="217"/>
                </a:lnTo>
                <a:lnTo>
                  <a:pt x="100" y="205"/>
                </a:lnTo>
                <a:lnTo>
                  <a:pt x="98" y="192"/>
                </a:lnTo>
                <a:lnTo>
                  <a:pt x="96" y="181"/>
                </a:lnTo>
                <a:lnTo>
                  <a:pt x="96" y="168"/>
                </a:lnTo>
                <a:lnTo>
                  <a:pt x="96" y="156"/>
                </a:lnTo>
                <a:lnTo>
                  <a:pt x="98" y="143"/>
                </a:lnTo>
                <a:lnTo>
                  <a:pt x="100" y="132"/>
                </a:lnTo>
                <a:lnTo>
                  <a:pt x="103" y="120"/>
                </a:lnTo>
                <a:lnTo>
                  <a:pt x="106" y="108"/>
                </a:lnTo>
                <a:lnTo>
                  <a:pt x="111" y="97"/>
                </a:lnTo>
                <a:lnTo>
                  <a:pt x="116" y="85"/>
                </a:lnTo>
                <a:lnTo>
                  <a:pt x="121" y="74"/>
                </a:lnTo>
                <a:lnTo>
                  <a:pt x="128" y="64"/>
                </a:lnTo>
                <a:lnTo>
                  <a:pt x="135" y="53"/>
                </a:lnTo>
                <a:lnTo>
                  <a:pt x="143" y="43"/>
                </a:lnTo>
                <a:lnTo>
                  <a:pt x="152" y="34"/>
                </a:lnTo>
                <a:lnTo>
                  <a:pt x="161" y="25"/>
                </a:lnTo>
                <a:lnTo>
                  <a:pt x="171" y="16"/>
                </a:lnTo>
                <a:lnTo>
                  <a:pt x="181" y="8"/>
                </a:lnTo>
                <a:lnTo>
                  <a:pt x="192" y="0"/>
                </a:lnTo>
              </a:path>
            </a:pathLst>
          </a:custGeom>
          <a:solidFill>
            <a:srgbClr val="0033CC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89" name="AutoShape 41"/>
          <p:cNvSpPr>
            <a:spLocks noChangeArrowheads="1"/>
          </p:cNvSpPr>
          <p:nvPr/>
        </p:nvSpPr>
        <p:spPr bwMode="auto">
          <a:xfrm>
            <a:off x="6172200" y="2286000"/>
            <a:ext cx="381000" cy="457200"/>
          </a:xfrm>
          <a:prstGeom prst="triangle">
            <a:avLst>
              <a:gd name="adj" fmla="val 49981"/>
            </a:avLst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7690" name="Picture 4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0" y="2889250"/>
            <a:ext cx="4191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91" name="Picture 4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898650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92" name="Line 44"/>
          <p:cNvSpPr>
            <a:spLocks noChangeShapeType="1"/>
          </p:cNvSpPr>
          <p:nvPr/>
        </p:nvSpPr>
        <p:spPr bwMode="auto">
          <a:xfrm flipV="1">
            <a:off x="2286000" y="4876800"/>
            <a:ext cx="4572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V="1">
            <a:off x="3810000" y="4038600"/>
            <a:ext cx="4572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V="1">
            <a:off x="5410200" y="3124200"/>
            <a:ext cx="4572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5" name="Line 47"/>
          <p:cNvSpPr>
            <a:spLocks noChangeShapeType="1"/>
          </p:cNvSpPr>
          <p:nvPr/>
        </p:nvSpPr>
        <p:spPr bwMode="auto">
          <a:xfrm flipV="1">
            <a:off x="6629400" y="2362200"/>
            <a:ext cx="4572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04800" y="4038600"/>
            <a:ext cx="202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dirty="0"/>
              <a:t>Original Data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2727325" y="30241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ko-KR" altLang="ko-KR" sz="1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2667000" y="2971800"/>
            <a:ext cx="1060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Target</a:t>
            </a:r>
            <a:br>
              <a:rPr lang="en-US" altLang="ko-KR"/>
            </a:br>
            <a:r>
              <a:rPr lang="en-US" altLang="ko-KR"/>
              <a:t>Data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3733800" y="2286000"/>
            <a:ext cx="1974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Preprocessed</a:t>
            </a:r>
            <a:br>
              <a:rPr lang="en-US" altLang="ko-KR"/>
            </a:br>
            <a:r>
              <a:rPr lang="en-US" altLang="ko-KR"/>
              <a:t>Data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5638800" y="1752600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Patterns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7010400" y="1371600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dirty="0" smtClean="0"/>
              <a:t>지식</a:t>
            </a:r>
            <a:endParaRPr lang="en-US" altLang="ko-KR" dirty="0"/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2209800" y="5257800"/>
            <a:ext cx="95539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통합 및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/>
              <a:t>선별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3886200" y="4648200"/>
            <a:ext cx="87844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5486400" y="3657600"/>
            <a:ext cx="118622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모델 수립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6705600" y="3048000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dirty="0" smtClean="0"/>
              <a:t>해석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14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모델이란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ko-KR" altLang="en-US" dirty="0" err="1" smtClean="0"/>
              <a:t>데이터군에</a:t>
            </a:r>
            <a:r>
              <a:rPr lang="ko-KR" altLang="en-US" dirty="0" smtClean="0"/>
              <a:t> 대한 </a:t>
            </a:r>
            <a:r>
              <a:rPr lang="ko-KR" altLang="en-US" dirty="0"/>
              <a:t>특</a:t>
            </a:r>
            <a:r>
              <a:rPr lang="ko-KR" altLang="en-US" dirty="0" smtClean="0"/>
              <a:t>정 측면의 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묘사</a:t>
            </a:r>
            <a:r>
              <a:rPr lang="en-US" altLang="ko-KR" dirty="0" smtClean="0"/>
              <a:t>)            </a:t>
            </a:r>
            <a:r>
              <a:rPr lang="en-US" altLang="ko-KR" sz="2400" dirty="0" smtClean="0"/>
              <a:t>a </a:t>
            </a:r>
            <a:r>
              <a:rPr lang="en-US" altLang="ko-KR" sz="2400" dirty="0"/>
              <a:t>description of a specific aspect of a dataset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입력값들이</a:t>
            </a:r>
            <a:r>
              <a:rPr lang="ko-KR" altLang="en-US" dirty="0" smtClean="0"/>
              <a:t> 주어지면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출력값들을</a:t>
            </a:r>
            <a:r>
              <a:rPr lang="ko-KR" altLang="en-US" dirty="0" smtClean="0"/>
              <a:t> 만들어 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90000"/>
              </a:lnSpc>
              <a:buFontTx/>
              <a:buNone/>
            </a:pPr>
            <a:endParaRPr lang="en-US" altLang="ko-KR" dirty="0"/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dirty="0" smtClean="0"/>
              <a:t>모델의 예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선형 회귀 모델 </a:t>
            </a:r>
            <a:r>
              <a:rPr lang="en-US" altLang="ko-KR" sz="2000" dirty="0" smtClean="0"/>
              <a:t>Linear </a:t>
            </a:r>
            <a:r>
              <a:rPr lang="en-US" altLang="ko-KR" sz="2000" dirty="0"/>
              <a:t>regression </a:t>
            </a:r>
            <a:r>
              <a:rPr lang="en-US" altLang="ko-KR" sz="2000" dirty="0" smtClean="0"/>
              <a:t>model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분류 </a:t>
            </a:r>
            <a:r>
              <a:rPr lang="ko-KR" altLang="en-US" dirty="0" smtClean="0"/>
              <a:t>모델 </a:t>
            </a:r>
            <a:r>
              <a:rPr lang="en-US" altLang="ko-KR" sz="2000" dirty="0" smtClean="0"/>
              <a:t>Classification model 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err="1"/>
              <a:t>클러스터링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군집화</a:t>
            </a:r>
            <a:r>
              <a:rPr lang="en-US" altLang="ko-KR" dirty="0" smtClean="0"/>
              <a:t>) </a:t>
            </a:r>
            <a:r>
              <a:rPr lang="en-US" altLang="ko-KR" sz="2000" dirty="0" smtClean="0"/>
              <a:t>Clustering</a:t>
            </a:r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276872"/>
            <a:ext cx="1197262" cy="7919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625318"/>
            <a:ext cx="765214" cy="6801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581128"/>
            <a:ext cx="1691680" cy="11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2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r>
              <a:rPr lang="ko-KR" altLang="en-US" dirty="0"/>
              <a:t> 모델이란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마이닝</a:t>
            </a:r>
            <a:r>
              <a:rPr lang="ko-KR" altLang="en-US" sz="2800" dirty="0" smtClean="0"/>
              <a:t> 모델 하나는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가지 </a:t>
            </a:r>
            <a:r>
              <a:rPr lang="ko-KR" altLang="en-US" sz="2800" dirty="0" err="1" smtClean="0"/>
              <a:t>레벨별로</a:t>
            </a:r>
            <a:r>
              <a:rPr lang="ko-KR" altLang="en-US" sz="2800" dirty="0" smtClean="0"/>
              <a:t> 설명할 수 있다</a:t>
            </a:r>
            <a:r>
              <a:rPr lang="en-US" altLang="ko-KR" sz="2800" dirty="0" smtClean="0"/>
              <a:t>:</a:t>
            </a:r>
            <a:endParaRPr lang="en-US" altLang="ko-KR" sz="2800" dirty="0"/>
          </a:p>
          <a:p>
            <a:r>
              <a:rPr lang="ko-KR" altLang="en-US" sz="2800" dirty="0" smtClean="0"/>
              <a:t>기능 </a:t>
            </a:r>
            <a:r>
              <a:rPr lang="en-US" altLang="ko-KR" sz="2000" dirty="0" smtClean="0"/>
              <a:t>Functional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레벨</a:t>
            </a:r>
            <a:r>
              <a:rPr lang="en-US" altLang="ko-KR" sz="2800" dirty="0" smtClean="0"/>
              <a:t>:</a:t>
            </a:r>
            <a:endParaRPr lang="en-US" altLang="ko-KR" sz="2800" dirty="0"/>
          </a:p>
          <a:p>
            <a:pPr lvl="1"/>
            <a:r>
              <a:rPr lang="ko-KR" altLang="en-US" sz="2400" dirty="0" smtClean="0"/>
              <a:t>용도에 따른 설명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>예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분류 모델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클러스터링</a:t>
            </a:r>
            <a:r>
              <a:rPr lang="ko-KR" altLang="en-US" sz="2400" dirty="0" smtClean="0"/>
              <a:t> 모델</a:t>
            </a:r>
            <a:endParaRPr lang="en-US" altLang="ko-KR" sz="2400" dirty="0"/>
          </a:p>
          <a:p>
            <a:r>
              <a:rPr lang="ko-KR" altLang="en-US" sz="2800" dirty="0" smtClean="0"/>
              <a:t>표현 </a:t>
            </a:r>
            <a:r>
              <a:rPr lang="en-US" altLang="ko-KR" sz="2000" dirty="0" smtClean="0"/>
              <a:t>Representational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레벨</a:t>
            </a:r>
            <a:r>
              <a:rPr lang="en-US" altLang="ko-KR" sz="2800" dirty="0" smtClean="0"/>
              <a:t>:</a:t>
            </a:r>
            <a:endParaRPr lang="en-US" altLang="ko-KR" sz="2800" dirty="0"/>
          </a:p>
          <a:p>
            <a:pPr lvl="1"/>
            <a:r>
              <a:rPr lang="ko-KR" altLang="en-US" sz="2400" dirty="0" smtClean="0"/>
              <a:t>표현 방식에 따른 설명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>예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로그 선형</a:t>
            </a:r>
            <a:r>
              <a:rPr lang="en-US" altLang="ko-KR" sz="2400" dirty="0" smtClean="0"/>
              <a:t> </a:t>
            </a:r>
            <a:r>
              <a:rPr lang="en-US" altLang="ko-KR" sz="1800" dirty="0"/>
              <a:t>Log-linear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모델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분류 트리 </a:t>
            </a:r>
            <a:r>
              <a:rPr lang="en-US" altLang="ko-KR" sz="1800" dirty="0" smtClean="0"/>
              <a:t>classification </a:t>
            </a:r>
            <a:r>
              <a:rPr lang="en-US" altLang="ko-KR" sz="1800" dirty="0"/>
              <a:t>tree</a:t>
            </a:r>
            <a:r>
              <a:rPr lang="en-US" altLang="ko-KR" sz="2400" dirty="0"/>
              <a:t>, </a:t>
            </a:r>
            <a:r>
              <a:rPr lang="ko-KR" altLang="en-US" sz="2400" dirty="0" err="1" smtClean="0"/>
              <a:t>최근접점</a:t>
            </a:r>
            <a:r>
              <a:rPr lang="ko-KR" altLang="en-US" sz="2400" dirty="0" smtClean="0"/>
              <a:t> </a:t>
            </a:r>
            <a:r>
              <a:rPr lang="en-US" altLang="ko-KR" sz="1800" dirty="0" smtClean="0"/>
              <a:t>nearest neighbor </a:t>
            </a:r>
            <a:r>
              <a:rPr lang="ko-KR" altLang="en-US" sz="2400" dirty="0" smtClean="0"/>
              <a:t>기법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ko-KR" altLang="en-US" sz="2800" dirty="0" smtClean="0"/>
              <a:t>블랙박스</a:t>
            </a:r>
            <a:r>
              <a:rPr lang="en-US" altLang="ko-KR" dirty="0"/>
              <a:t> </a:t>
            </a:r>
            <a:r>
              <a:rPr lang="en-US" altLang="ko-KR" sz="2000" dirty="0" smtClean="0"/>
              <a:t>Black-box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모델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versus </a:t>
            </a:r>
            <a:r>
              <a:rPr lang="ko-KR" altLang="en-US" sz="2800" dirty="0" smtClean="0"/>
              <a:t>투명 모델 </a:t>
            </a:r>
            <a:r>
              <a:rPr lang="en-US" altLang="ko-KR" sz="2000" dirty="0" smtClean="0"/>
              <a:t>transparent model</a:t>
            </a: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706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Data Mining: Types of Data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/>
              <a:t>Relational data and transactional data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Spatial and temporal data, </a:t>
            </a:r>
            <a:r>
              <a:rPr lang="en-US" altLang="ko-KR" sz="2800" dirty="0" err="1"/>
              <a:t>spatio</a:t>
            </a:r>
            <a:r>
              <a:rPr lang="en-US" altLang="ko-KR" sz="2800" dirty="0"/>
              <a:t>-temporal observations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Time-series data 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Text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Images, video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Mixtures of data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Sequence data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800" dirty="0"/>
          </a:p>
          <a:p>
            <a:pPr>
              <a:lnSpc>
                <a:spcPct val="90000"/>
              </a:lnSpc>
            </a:pPr>
            <a:r>
              <a:rPr lang="en-US" altLang="ko-KR" sz="2800" dirty="0"/>
              <a:t>Features from processing other data sources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805946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애트리뷰트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타입</a:t>
            </a:r>
            <a:endParaRPr lang="en-US" altLang="ko-KR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z="2800" i="1" dirty="0" err="1" smtClean="0"/>
              <a:t>수치형</a:t>
            </a:r>
            <a:r>
              <a:rPr lang="ko-KR" altLang="en-US" sz="2800" i="1" dirty="0" smtClean="0"/>
              <a:t> </a:t>
            </a:r>
            <a:r>
              <a:rPr lang="en-US" altLang="ko-KR" sz="2800" i="1" dirty="0" smtClean="0"/>
              <a:t>Numerical</a:t>
            </a:r>
            <a:r>
              <a:rPr lang="en-US" altLang="ko-KR" sz="2800" dirty="0"/>
              <a:t>: Domain is ordered and can be represented on the real line (e.g., age, income)</a:t>
            </a:r>
          </a:p>
          <a:p>
            <a:r>
              <a:rPr lang="ko-KR" altLang="en-US" sz="2800" i="1" dirty="0" err="1" smtClean="0"/>
              <a:t>카테고리형</a:t>
            </a:r>
            <a:r>
              <a:rPr lang="ko-KR" altLang="en-US" sz="2800" i="1" dirty="0" smtClean="0"/>
              <a:t> </a:t>
            </a:r>
            <a:r>
              <a:rPr lang="en-US" altLang="ko-KR" sz="2800" i="1" dirty="0" smtClean="0"/>
              <a:t>Nominal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or </a:t>
            </a:r>
            <a:r>
              <a:rPr lang="en-US" altLang="ko-KR" sz="2800" i="1" dirty="0"/>
              <a:t>categorical</a:t>
            </a:r>
            <a:r>
              <a:rPr lang="en-US" altLang="ko-KR" sz="2800" dirty="0"/>
              <a:t>: Domain is a finite set without any natural ordering (e.g., occupation, marital status, race)</a:t>
            </a:r>
          </a:p>
          <a:p>
            <a:r>
              <a:rPr lang="ko-KR" altLang="en-US" sz="2800" i="1" dirty="0" err="1" smtClean="0"/>
              <a:t>순서형</a:t>
            </a:r>
            <a:r>
              <a:rPr lang="ko-KR" altLang="en-US" sz="2800" i="1" dirty="0" smtClean="0"/>
              <a:t> </a:t>
            </a:r>
            <a:r>
              <a:rPr lang="en-US" altLang="ko-KR" sz="2800" i="1" dirty="0" smtClean="0"/>
              <a:t>Ordinal</a:t>
            </a:r>
            <a:r>
              <a:rPr lang="en-US" altLang="ko-KR" sz="2800" dirty="0"/>
              <a:t>: Domain is ordered, but absolute differences between values is unknown (e.g., preference scale, severity of an injury)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959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/>
              <a:t>Data Mining </a:t>
            </a:r>
            <a:r>
              <a:rPr lang="ko-KR" altLang="en-US" dirty="0" smtClean="0"/>
              <a:t>기법 종류</a:t>
            </a:r>
            <a:endParaRPr lang="en-US" altLang="ko-KR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err="1" smtClean="0">
                <a:solidFill>
                  <a:schemeClr val="accent1"/>
                </a:solidFill>
              </a:rPr>
              <a:t>지도학습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Supervised learning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ko-KR" altLang="en-US" dirty="0" smtClean="0"/>
              <a:t>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회귀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chemeClr val="accent1"/>
                </a:solidFill>
              </a:rPr>
              <a:t>비지도학습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Unsupervised learning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lvl="1"/>
            <a:r>
              <a:rPr lang="ko-KR" altLang="en-US" dirty="0" err="1" smtClean="0"/>
              <a:t>클러스터링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연관관계 모델링 </a:t>
            </a:r>
            <a:r>
              <a:rPr lang="en-US" altLang="ko-KR" sz="2000" dirty="0" smtClean="0"/>
              <a:t>Dependency </a:t>
            </a:r>
            <a:r>
              <a:rPr lang="en-US" altLang="ko-KR" sz="2000" dirty="0"/>
              <a:t>modeling</a:t>
            </a:r>
          </a:p>
          <a:p>
            <a:pPr lvl="1"/>
            <a:r>
              <a:rPr lang="ko-KR" altLang="en-US" dirty="0" smtClean="0"/>
              <a:t>연관 </a:t>
            </a:r>
            <a:r>
              <a:rPr lang="en-US" altLang="ko-KR" sz="1800" dirty="0" smtClean="0"/>
              <a:t>Associations</a:t>
            </a:r>
            <a:r>
              <a:rPr lang="en-US" altLang="ko-KR" dirty="0"/>
              <a:t>, </a:t>
            </a:r>
            <a:r>
              <a:rPr lang="ko-KR" altLang="en-US" dirty="0" smtClean="0"/>
              <a:t>요약 </a:t>
            </a:r>
            <a:r>
              <a:rPr lang="en-US" altLang="ko-KR" sz="1800" dirty="0" smtClean="0"/>
              <a:t>summarization</a:t>
            </a:r>
            <a:r>
              <a:rPr lang="en-US" altLang="ko-KR" dirty="0"/>
              <a:t>, </a:t>
            </a:r>
            <a:r>
              <a:rPr lang="ko-KR" altLang="en-US" dirty="0" smtClean="0"/>
              <a:t>인과관계 </a:t>
            </a:r>
            <a:r>
              <a:rPr lang="en-US" altLang="ko-KR" sz="1800" dirty="0" smtClean="0"/>
              <a:t>causality</a:t>
            </a:r>
            <a:endParaRPr lang="en-US" altLang="ko-KR" sz="1800" dirty="0"/>
          </a:p>
          <a:p>
            <a:r>
              <a:rPr lang="ko-KR" altLang="en-US" dirty="0" err="1" smtClean="0"/>
              <a:t>아웃라이어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이상치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편차 탐지 </a:t>
            </a:r>
            <a:r>
              <a:rPr lang="en-US" altLang="ko-KR" sz="2000" dirty="0" smtClean="0"/>
              <a:t>Outlier </a:t>
            </a:r>
            <a:r>
              <a:rPr lang="en-US" altLang="ko-KR" sz="2000" dirty="0"/>
              <a:t>detection</a:t>
            </a:r>
          </a:p>
          <a:p>
            <a:r>
              <a:rPr lang="ko-KR" altLang="en-US" dirty="0" smtClean="0"/>
              <a:t>추세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변화 탐지 </a:t>
            </a:r>
            <a:r>
              <a:rPr lang="en-US" altLang="ko-KR" sz="2000" dirty="0" smtClean="0"/>
              <a:t>Trend </a:t>
            </a:r>
            <a:r>
              <a:rPr lang="en-US" altLang="ko-KR" sz="2000" dirty="0"/>
              <a:t>analysis and change detection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45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Warehouse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3897916" cy="5521246"/>
          </a:xfrm>
        </p:spPr>
        <p:txBody>
          <a:bodyPr/>
          <a:lstStyle/>
          <a:p>
            <a:r>
              <a:rPr lang="ko-KR" altLang="en-US" dirty="0" smtClean="0"/>
              <a:t>장기간에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걸쳐 </a:t>
            </a:r>
            <a:r>
              <a:rPr lang="ko-KR" altLang="en-US" dirty="0"/>
              <a:t>여</a:t>
            </a:r>
            <a:r>
              <a:rPr lang="ko-KR" altLang="en-US" dirty="0" smtClean="0"/>
              <a:t>러 </a:t>
            </a:r>
            <a:r>
              <a:rPr lang="en-US" altLang="ko-KR" dirty="0" smtClean="0"/>
              <a:t>Data source</a:t>
            </a:r>
            <a:r>
              <a:rPr lang="ko-KR" altLang="en-US" dirty="0" smtClean="0"/>
              <a:t>로부터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모은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와 그 요약정보</a:t>
            </a:r>
            <a:endParaRPr lang="en-US" altLang="ko-KR" dirty="0" smtClean="0"/>
          </a:p>
          <a:p>
            <a:r>
              <a:rPr lang="ko-KR" altLang="en-US" dirty="0" smtClean="0"/>
              <a:t>보통은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단일 사이트에 구축</a:t>
            </a:r>
            <a:endParaRPr lang="en-US" altLang="ko-KR" dirty="0" smtClean="0"/>
          </a:p>
          <a:p>
            <a:r>
              <a:rPr lang="en-US" altLang="ko-KR" dirty="0" smtClean="0"/>
              <a:t>Data Mart</a:t>
            </a:r>
          </a:p>
          <a:p>
            <a:pPr lvl="1"/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분야에 초점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4</a:t>
            </a:fld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4499992" y="980728"/>
            <a:ext cx="4320480" cy="5544616"/>
            <a:chOff x="4175125" y="204788"/>
            <a:chExt cx="4781550" cy="6677025"/>
          </a:xfrm>
        </p:grpSpPr>
        <p:grpSp>
          <p:nvGrpSpPr>
            <p:cNvPr id="44" name="Group 8"/>
            <p:cNvGrpSpPr>
              <a:grpSpLocks/>
            </p:cNvGrpSpPr>
            <p:nvPr/>
          </p:nvGrpSpPr>
          <p:grpSpPr bwMode="auto">
            <a:xfrm>
              <a:off x="5562600" y="615950"/>
              <a:ext cx="1068388" cy="700088"/>
              <a:chOff x="3504" y="388"/>
              <a:chExt cx="673" cy="441"/>
            </a:xfrm>
          </p:grpSpPr>
          <p:sp>
            <p:nvSpPr>
              <p:cNvPr id="45" name="Oval 4"/>
              <p:cNvSpPr>
                <a:spLocks noChangeArrowheads="1"/>
              </p:cNvSpPr>
              <p:nvPr/>
            </p:nvSpPr>
            <p:spPr bwMode="auto">
              <a:xfrm>
                <a:off x="3508" y="388"/>
                <a:ext cx="664" cy="88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Line 5"/>
              <p:cNvSpPr>
                <a:spLocks noChangeShapeType="1"/>
              </p:cNvSpPr>
              <p:nvPr/>
            </p:nvSpPr>
            <p:spPr bwMode="auto">
              <a:xfrm>
                <a:off x="3504" y="43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Line 6"/>
              <p:cNvSpPr>
                <a:spLocks noChangeShapeType="1"/>
              </p:cNvSpPr>
              <p:nvPr/>
            </p:nvSpPr>
            <p:spPr bwMode="auto">
              <a:xfrm>
                <a:off x="4176" y="43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Freeform 7"/>
              <p:cNvSpPr>
                <a:spLocks/>
              </p:cNvSpPr>
              <p:nvPr/>
            </p:nvSpPr>
            <p:spPr bwMode="auto">
              <a:xfrm>
                <a:off x="3504" y="768"/>
                <a:ext cx="673" cy="61"/>
              </a:xfrm>
              <a:custGeom>
                <a:avLst/>
                <a:gdLst>
                  <a:gd name="T0" fmla="*/ 0 w 673"/>
                  <a:gd name="T1" fmla="*/ 0 h 61"/>
                  <a:gd name="T2" fmla="*/ 48 w 673"/>
                  <a:gd name="T3" fmla="*/ 24 h 61"/>
                  <a:gd name="T4" fmla="*/ 84 w 673"/>
                  <a:gd name="T5" fmla="*/ 36 h 61"/>
                  <a:gd name="T6" fmla="*/ 120 w 673"/>
                  <a:gd name="T7" fmla="*/ 48 h 61"/>
                  <a:gd name="T8" fmla="*/ 156 w 673"/>
                  <a:gd name="T9" fmla="*/ 48 h 61"/>
                  <a:gd name="T10" fmla="*/ 192 w 673"/>
                  <a:gd name="T11" fmla="*/ 48 h 61"/>
                  <a:gd name="T12" fmla="*/ 228 w 673"/>
                  <a:gd name="T13" fmla="*/ 60 h 61"/>
                  <a:gd name="T14" fmla="*/ 264 w 673"/>
                  <a:gd name="T15" fmla="*/ 60 h 61"/>
                  <a:gd name="T16" fmla="*/ 300 w 673"/>
                  <a:gd name="T17" fmla="*/ 60 h 61"/>
                  <a:gd name="T18" fmla="*/ 336 w 673"/>
                  <a:gd name="T19" fmla="*/ 60 h 61"/>
                  <a:gd name="T20" fmla="*/ 372 w 673"/>
                  <a:gd name="T21" fmla="*/ 60 h 61"/>
                  <a:gd name="T22" fmla="*/ 408 w 673"/>
                  <a:gd name="T23" fmla="*/ 60 h 61"/>
                  <a:gd name="T24" fmla="*/ 444 w 673"/>
                  <a:gd name="T25" fmla="*/ 60 h 61"/>
                  <a:gd name="T26" fmla="*/ 480 w 673"/>
                  <a:gd name="T27" fmla="*/ 60 h 61"/>
                  <a:gd name="T28" fmla="*/ 516 w 673"/>
                  <a:gd name="T29" fmla="*/ 48 h 61"/>
                  <a:gd name="T30" fmla="*/ 552 w 673"/>
                  <a:gd name="T31" fmla="*/ 48 h 61"/>
                  <a:gd name="T32" fmla="*/ 600 w 673"/>
                  <a:gd name="T33" fmla="*/ 36 h 61"/>
                  <a:gd name="T34" fmla="*/ 636 w 673"/>
                  <a:gd name="T35" fmla="*/ 36 h 61"/>
                  <a:gd name="T36" fmla="*/ 672 w 673"/>
                  <a:gd name="T37" fmla="*/ 24 h 61"/>
                  <a:gd name="T38" fmla="*/ 672 w 673"/>
                  <a:gd name="T3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3" h="61">
                    <a:moveTo>
                      <a:pt x="0" y="0"/>
                    </a:moveTo>
                    <a:lnTo>
                      <a:pt x="48" y="24"/>
                    </a:lnTo>
                    <a:lnTo>
                      <a:pt x="84" y="36"/>
                    </a:lnTo>
                    <a:lnTo>
                      <a:pt x="120" y="48"/>
                    </a:lnTo>
                    <a:lnTo>
                      <a:pt x="156" y="48"/>
                    </a:lnTo>
                    <a:lnTo>
                      <a:pt x="192" y="48"/>
                    </a:lnTo>
                    <a:lnTo>
                      <a:pt x="228" y="60"/>
                    </a:lnTo>
                    <a:lnTo>
                      <a:pt x="264" y="60"/>
                    </a:lnTo>
                    <a:lnTo>
                      <a:pt x="300" y="60"/>
                    </a:lnTo>
                    <a:lnTo>
                      <a:pt x="336" y="60"/>
                    </a:lnTo>
                    <a:lnTo>
                      <a:pt x="372" y="60"/>
                    </a:lnTo>
                    <a:lnTo>
                      <a:pt x="408" y="60"/>
                    </a:lnTo>
                    <a:lnTo>
                      <a:pt x="444" y="60"/>
                    </a:lnTo>
                    <a:lnTo>
                      <a:pt x="480" y="60"/>
                    </a:lnTo>
                    <a:lnTo>
                      <a:pt x="516" y="48"/>
                    </a:lnTo>
                    <a:lnTo>
                      <a:pt x="552" y="48"/>
                    </a:lnTo>
                    <a:lnTo>
                      <a:pt x="600" y="36"/>
                    </a:lnTo>
                    <a:lnTo>
                      <a:pt x="636" y="36"/>
                    </a:lnTo>
                    <a:lnTo>
                      <a:pt x="672" y="24"/>
                    </a:lnTo>
                    <a:lnTo>
                      <a:pt x="672" y="0"/>
                    </a:lnTo>
                  </a:path>
                </a:pathLst>
              </a:custGeom>
              <a:solidFill>
                <a:schemeClr val="folHlink"/>
              </a:solidFill>
              <a:ln w="12700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9" name="Group 13"/>
            <p:cNvGrpSpPr>
              <a:grpSpLocks/>
            </p:cNvGrpSpPr>
            <p:nvPr/>
          </p:nvGrpSpPr>
          <p:grpSpPr bwMode="auto">
            <a:xfrm>
              <a:off x="7391400" y="615950"/>
              <a:ext cx="1068388" cy="700088"/>
              <a:chOff x="4656" y="388"/>
              <a:chExt cx="673" cy="441"/>
            </a:xfrm>
          </p:grpSpPr>
          <p:sp>
            <p:nvSpPr>
              <p:cNvPr id="50" name="Oval 9"/>
              <p:cNvSpPr>
                <a:spLocks noChangeArrowheads="1"/>
              </p:cNvSpPr>
              <p:nvPr/>
            </p:nvSpPr>
            <p:spPr bwMode="auto">
              <a:xfrm>
                <a:off x="4660" y="388"/>
                <a:ext cx="664" cy="88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" name="Line 10"/>
              <p:cNvSpPr>
                <a:spLocks noChangeShapeType="1"/>
              </p:cNvSpPr>
              <p:nvPr/>
            </p:nvSpPr>
            <p:spPr bwMode="auto">
              <a:xfrm>
                <a:off x="4656" y="43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" name="Line 11"/>
              <p:cNvSpPr>
                <a:spLocks noChangeShapeType="1"/>
              </p:cNvSpPr>
              <p:nvPr/>
            </p:nvSpPr>
            <p:spPr bwMode="auto">
              <a:xfrm>
                <a:off x="5328" y="43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Freeform 12"/>
              <p:cNvSpPr>
                <a:spLocks/>
              </p:cNvSpPr>
              <p:nvPr/>
            </p:nvSpPr>
            <p:spPr bwMode="auto">
              <a:xfrm>
                <a:off x="4656" y="768"/>
                <a:ext cx="673" cy="61"/>
              </a:xfrm>
              <a:custGeom>
                <a:avLst/>
                <a:gdLst>
                  <a:gd name="T0" fmla="*/ 0 w 673"/>
                  <a:gd name="T1" fmla="*/ 0 h 61"/>
                  <a:gd name="T2" fmla="*/ 48 w 673"/>
                  <a:gd name="T3" fmla="*/ 24 h 61"/>
                  <a:gd name="T4" fmla="*/ 84 w 673"/>
                  <a:gd name="T5" fmla="*/ 36 h 61"/>
                  <a:gd name="T6" fmla="*/ 120 w 673"/>
                  <a:gd name="T7" fmla="*/ 48 h 61"/>
                  <a:gd name="T8" fmla="*/ 156 w 673"/>
                  <a:gd name="T9" fmla="*/ 48 h 61"/>
                  <a:gd name="T10" fmla="*/ 192 w 673"/>
                  <a:gd name="T11" fmla="*/ 48 h 61"/>
                  <a:gd name="T12" fmla="*/ 228 w 673"/>
                  <a:gd name="T13" fmla="*/ 60 h 61"/>
                  <a:gd name="T14" fmla="*/ 264 w 673"/>
                  <a:gd name="T15" fmla="*/ 60 h 61"/>
                  <a:gd name="T16" fmla="*/ 300 w 673"/>
                  <a:gd name="T17" fmla="*/ 60 h 61"/>
                  <a:gd name="T18" fmla="*/ 336 w 673"/>
                  <a:gd name="T19" fmla="*/ 60 h 61"/>
                  <a:gd name="T20" fmla="*/ 372 w 673"/>
                  <a:gd name="T21" fmla="*/ 60 h 61"/>
                  <a:gd name="T22" fmla="*/ 408 w 673"/>
                  <a:gd name="T23" fmla="*/ 60 h 61"/>
                  <a:gd name="T24" fmla="*/ 444 w 673"/>
                  <a:gd name="T25" fmla="*/ 60 h 61"/>
                  <a:gd name="T26" fmla="*/ 480 w 673"/>
                  <a:gd name="T27" fmla="*/ 60 h 61"/>
                  <a:gd name="T28" fmla="*/ 516 w 673"/>
                  <a:gd name="T29" fmla="*/ 48 h 61"/>
                  <a:gd name="T30" fmla="*/ 552 w 673"/>
                  <a:gd name="T31" fmla="*/ 48 h 61"/>
                  <a:gd name="T32" fmla="*/ 600 w 673"/>
                  <a:gd name="T33" fmla="*/ 36 h 61"/>
                  <a:gd name="T34" fmla="*/ 636 w 673"/>
                  <a:gd name="T35" fmla="*/ 36 h 61"/>
                  <a:gd name="T36" fmla="*/ 672 w 673"/>
                  <a:gd name="T37" fmla="*/ 24 h 61"/>
                  <a:gd name="T38" fmla="*/ 672 w 673"/>
                  <a:gd name="T3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3" h="61">
                    <a:moveTo>
                      <a:pt x="0" y="0"/>
                    </a:moveTo>
                    <a:lnTo>
                      <a:pt x="48" y="24"/>
                    </a:lnTo>
                    <a:lnTo>
                      <a:pt x="84" y="36"/>
                    </a:lnTo>
                    <a:lnTo>
                      <a:pt x="120" y="48"/>
                    </a:lnTo>
                    <a:lnTo>
                      <a:pt x="156" y="48"/>
                    </a:lnTo>
                    <a:lnTo>
                      <a:pt x="192" y="48"/>
                    </a:lnTo>
                    <a:lnTo>
                      <a:pt x="228" y="60"/>
                    </a:lnTo>
                    <a:lnTo>
                      <a:pt x="264" y="60"/>
                    </a:lnTo>
                    <a:lnTo>
                      <a:pt x="300" y="60"/>
                    </a:lnTo>
                    <a:lnTo>
                      <a:pt x="336" y="60"/>
                    </a:lnTo>
                    <a:lnTo>
                      <a:pt x="372" y="60"/>
                    </a:lnTo>
                    <a:lnTo>
                      <a:pt x="408" y="60"/>
                    </a:lnTo>
                    <a:lnTo>
                      <a:pt x="444" y="60"/>
                    </a:lnTo>
                    <a:lnTo>
                      <a:pt x="480" y="60"/>
                    </a:lnTo>
                    <a:lnTo>
                      <a:pt x="516" y="48"/>
                    </a:lnTo>
                    <a:lnTo>
                      <a:pt x="552" y="48"/>
                    </a:lnTo>
                    <a:lnTo>
                      <a:pt x="600" y="36"/>
                    </a:lnTo>
                    <a:lnTo>
                      <a:pt x="636" y="36"/>
                    </a:lnTo>
                    <a:lnTo>
                      <a:pt x="672" y="24"/>
                    </a:lnTo>
                    <a:lnTo>
                      <a:pt x="672" y="0"/>
                    </a:lnTo>
                  </a:path>
                </a:pathLst>
              </a:custGeom>
              <a:solidFill>
                <a:schemeClr val="folHlink"/>
              </a:solidFill>
              <a:ln w="12700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5318125" y="204788"/>
              <a:ext cx="2462411" cy="445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800" b="1" dirty="0" smtClean="0"/>
                <a:t>외부의 </a:t>
              </a:r>
              <a:r>
                <a:rPr lang="en-US" altLang="ko-KR" b="1" dirty="0"/>
                <a:t>D</a:t>
              </a:r>
              <a:r>
                <a:rPr lang="en-US" altLang="ko-KR" sz="1800" b="1" dirty="0" smtClean="0"/>
                <a:t>ata</a:t>
              </a:r>
              <a:r>
                <a:rPr lang="ko-KR" altLang="en-US" sz="1800" b="1" dirty="0" smtClean="0"/>
                <a:t> </a:t>
              </a:r>
              <a:r>
                <a:rPr lang="en-US" altLang="ko-KR" sz="1800" b="1" dirty="0" smtClean="0"/>
                <a:t>source</a:t>
              </a:r>
              <a:endParaRPr lang="en-US" altLang="ko-KR" sz="1800" b="1" dirty="0"/>
            </a:p>
          </p:txBody>
        </p:sp>
        <p:sp>
          <p:nvSpPr>
            <p:cNvPr id="55" name="AutoShape 15"/>
            <p:cNvSpPr>
              <a:spLocks noChangeArrowheads="1"/>
            </p:cNvSpPr>
            <p:nvPr/>
          </p:nvSpPr>
          <p:spPr bwMode="auto">
            <a:xfrm>
              <a:off x="5645150" y="1682750"/>
              <a:ext cx="2501900" cy="1663700"/>
            </a:xfrm>
            <a:prstGeom prst="downArrow">
              <a:avLst>
                <a:gd name="adj1" fmla="val 75009"/>
                <a:gd name="adj2" fmla="val 50023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6092848" y="1625600"/>
              <a:ext cx="1561183" cy="1446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</a:rPr>
                <a:t>   </a:t>
              </a:r>
              <a:r>
                <a:rPr lang="ko-KR" altLang="en-US" b="1" dirty="0" smtClean="0">
                  <a:solidFill>
                    <a:srgbClr val="FF0000"/>
                  </a:solidFill>
                  <a:ea typeface="문체부 돋음체" panose="020B0609000101010101" pitchFamily="49" charset="-127"/>
                </a:rPr>
                <a:t>추출</a:t>
              </a:r>
              <a:endParaRPr lang="en-US" altLang="ko-KR" sz="1800" b="1" dirty="0">
                <a:solidFill>
                  <a:srgbClr val="FF0000"/>
                </a:solidFill>
                <a:ea typeface="문체부 돋음체" panose="020B0609000101010101" pitchFamily="49" charset="-127"/>
              </a:endParaRPr>
            </a:p>
            <a:p>
              <a:r>
                <a:rPr lang="ko-KR" altLang="en-US" sz="1800" b="1" dirty="0" smtClean="0">
                  <a:solidFill>
                    <a:srgbClr val="FF0000"/>
                  </a:solidFill>
                  <a:ea typeface="문체부 돋음체" panose="020B0609000101010101" pitchFamily="49" charset="-127"/>
                </a:rPr>
                <a:t>   양식 변환</a:t>
              </a:r>
              <a:endParaRPr lang="en-US" altLang="ko-KR" sz="1800" b="1" dirty="0" smtClean="0">
                <a:solidFill>
                  <a:srgbClr val="FF0000"/>
                </a:solidFill>
                <a:ea typeface="문체부 돋음체" panose="020B0609000101010101" pitchFamily="49" charset="-127"/>
              </a:endParaRPr>
            </a:p>
            <a:p>
              <a:r>
                <a:rPr lang="en-US" altLang="ko-KR" sz="1800" b="1" dirty="0" smtClean="0">
                  <a:solidFill>
                    <a:srgbClr val="FF0000"/>
                  </a:solidFill>
                  <a:ea typeface="문체부 돋음체" panose="020B0609000101010101" pitchFamily="49" charset="-127"/>
                </a:rPr>
                <a:t>   </a:t>
              </a:r>
              <a:r>
                <a:rPr lang="ko-KR" altLang="en-US" sz="1800" b="1" dirty="0" smtClean="0">
                  <a:solidFill>
                    <a:srgbClr val="FF0000"/>
                  </a:solidFill>
                  <a:ea typeface="문체부 돋음체" panose="020B0609000101010101" pitchFamily="49" charset="-127"/>
                </a:rPr>
                <a:t>적재</a:t>
              </a:r>
              <a:endParaRPr lang="en-US" altLang="ko-KR" sz="1800" b="1" dirty="0">
                <a:solidFill>
                  <a:srgbClr val="FF0000"/>
                </a:solidFill>
                <a:ea typeface="문체부 돋음체" panose="020B0609000101010101" pitchFamily="49" charset="-127"/>
              </a:endParaRPr>
            </a:p>
            <a:p>
              <a:r>
                <a:rPr lang="en-US" altLang="ko-KR" sz="1800" b="1" dirty="0">
                  <a:solidFill>
                    <a:srgbClr val="FF0000"/>
                  </a:solidFill>
                  <a:ea typeface="문체부 돋음체" panose="020B0609000101010101" pitchFamily="49" charset="-127"/>
                </a:rPr>
                <a:t>   </a:t>
              </a:r>
              <a:r>
                <a:rPr lang="ko-KR" altLang="en-US" sz="1800" b="1" dirty="0" err="1" smtClean="0">
                  <a:solidFill>
                    <a:srgbClr val="FF0000"/>
                  </a:solidFill>
                  <a:ea typeface="문체부 돋음체" panose="020B0609000101010101" pitchFamily="49" charset="-127"/>
                </a:rPr>
                <a:t>리프레시</a:t>
              </a:r>
              <a:endParaRPr lang="en-US" altLang="ko-KR" sz="1800" b="1" dirty="0">
                <a:solidFill>
                  <a:srgbClr val="FF0000"/>
                </a:solidFill>
                <a:ea typeface="문체부 돋음체" panose="020B0609000101010101" pitchFamily="49" charset="-127"/>
              </a:endParaRPr>
            </a:p>
          </p:txBody>
        </p:sp>
        <p:grpSp>
          <p:nvGrpSpPr>
            <p:cNvPr id="57" name="Group 21"/>
            <p:cNvGrpSpPr>
              <a:grpSpLocks/>
            </p:cNvGrpSpPr>
            <p:nvPr/>
          </p:nvGrpSpPr>
          <p:grpSpPr bwMode="auto">
            <a:xfrm>
              <a:off x="5257800" y="3130550"/>
              <a:ext cx="1068388" cy="700088"/>
              <a:chOff x="3312" y="1972"/>
              <a:chExt cx="673" cy="441"/>
            </a:xfrm>
          </p:grpSpPr>
          <p:sp>
            <p:nvSpPr>
              <p:cNvPr id="58" name="Oval 17"/>
              <p:cNvSpPr>
                <a:spLocks noChangeArrowheads="1"/>
              </p:cNvSpPr>
              <p:nvPr/>
            </p:nvSpPr>
            <p:spPr bwMode="auto">
              <a:xfrm>
                <a:off x="3316" y="1972"/>
                <a:ext cx="664" cy="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>
                <a:off x="3984" y="201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3312" y="2352"/>
                <a:ext cx="673" cy="61"/>
              </a:xfrm>
              <a:custGeom>
                <a:avLst/>
                <a:gdLst>
                  <a:gd name="T0" fmla="*/ 0 w 673"/>
                  <a:gd name="T1" fmla="*/ 0 h 61"/>
                  <a:gd name="T2" fmla="*/ 48 w 673"/>
                  <a:gd name="T3" fmla="*/ 24 h 61"/>
                  <a:gd name="T4" fmla="*/ 84 w 673"/>
                  <a:gd name="T5" fmla="*/ 36 h 61"/>
                  <a:gd name="T6" fmla="*/ 120 w 673"/>
                  <a:gd name="T7" fmla="*/ 48 h 61"/>
                  <a:gd name="T8" fmla="*/ 156 w 673"/>
                  <a:gd name="T9" fmla="*/ 48 h 61"/>
                  <a:gd name="T10" fmla="*/ 192 w 673"/>
                  <a:gd name="T11" fmla="*/ 48 h 61"/>
                  <a:gd name="T12" fmla="*/ 228 w 673"/>
                  <a:gd name="T13" fmla="*/ 60 h 61"/>
                  <a:gd name="T14" fmla="*/ 264 w 673"/>
                  <a:gd name="T15" fmla="*/ 60 h 61"/>
                  <a:gd name="T16" fmla="*/ 300 w 673"/>
                  <a:gd name="T17" fmla="*/ 60 h 61"/>
                  <a:gd name="T18" fmla="*/ 336 w 673"/>
                  <a:gd name="T19" fmla="*/ 60 h 61"/>
                  <a:gd name="T20" fmla="*/ 372 w 673"/>
                  <a:gd name="T21" fmla="*/ 60 h 61"/>
                  <a:gd name="T22" fmla="*/ 408 w 673"/>
                  <a:gd name="T23" fmla="*/ 60 h 61"/>
                  <a:gd name="T24" fmla="*/ 444 w 673"/>
                  <a:gd name="T25" fmla="*/ 60 h 61"/>
                  <a:gd name="T26" fmla="*/ 480 w 673"/>
                  <a:gd name="T27" fmla="*/ 60 h 61"/>
                  <a:gd name="T28" fmla="*/ 516 w 673"/>
                  <a:gd name="T29" fmla="*/ 48 h 61"/>
                  <a:gd name="T30" fmla="*/ 552 w 673"/>
                  <a:gd name="T31" fmla="*/ 48 h 61"/>
                  <a:gd name="T32" fmla="*/ 600 w 673"/>
                  <a:gd name="T33" fmla="*/ 36 h 61"/>
                  <a:gd name="T34" fmla="*/ 636 w 673"/>
                  <a:gd name="T35" fmla="*/ 36 h 61"/>
                  <a:gd name="T36" fmla="*/ 672 w 673"/>
                  <a:gd name="T37" fmla="*/ 24 h 61"/>
                  <a:gd name="T38" fmla="*/ 672 w 673"/>
                  <a:gd name="T3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3" h="61">
                    <a:moveTo>
                      <a:pt x="0" y="0"/>
                    </a:moveTo>
                    <a:lnTo>
                      <a:pt x="48" y="24"/>
                    </a:lnTo>
                    <a:lnTo>
                      <a:pt x="84" y="36"/>
                    </a:lnTo>
                    <a:lnTo>
                      <a:pt x="120" y="48"/>
                    </a:lnTo>
                    <a:lnTo>
                      <a:pt x="156" y="48"/>
                    </a:lnTo>
                    <a:lnTo>
                      <a:pt x="192" y="48"/>
                    </a:lnTo>
                    <a:lnTo>
                      <a:pt x="228" y="60"/>
                    </a:lnTo>
                    <a:lnTo>
                      <a:pt x="264" y="60"/>
                    </a:lnTo>
                    <a:lnTo>
                      <a:pt x="300" y="60"/>
                    </a:lnTo>
                    <a:lnTo>
                      <a:pt x="336" y="60"/>
                    </a:lnTo>
                    <a:lnTo>
                      <a:pt x="372" y="60"/>
                    </a:lnTo>
                    <a:lnTo>
                      <a:pt x="408" y="60"/>
                    </a:lnTo>
                    <a:lnTo>
                      <a:pt x="444" y="60"/>
                    </a:lnTo>
                    <a:lnTo>
                      <a:pt x="480" y="60"/>
                    </a:lnTo>
                    <a:lnTo>
                      <a:pt x="516" y="48"/>
                    </a:lnTo>
                    <a:lnTo>
                      <a:pt x="552" y="48"/>
                    </a:lnTo>
                    <a:lnTo>
                      <a:pt x="600" y="36"/>
                    </a:lnTo>
                    <a:lnTo>
                      <a:pt x="636" y="36"/>
                    </a:lnTo>
                    <a:lnTo>
                      <a:pt x="672" y="24"/>
                    </a:lnTo>
                    <a:lnTo>
                      <a:pt x="672" y="0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2" name="Group 26"/>
            <p:cNvGrpSpPr>
              <a:grpSpLocks/>
            </p:cNvGrpSpPr>
            <p:nvPr/>
          </p:nvGrpSpPr>
          <p:grpSpPr bwMode="auto">
            <a:xfrm>
              <a:off x="7162800" y="3359150"/>
              <a:ext cx="1754188" cy="1214438"/>
              <a:chOff x="4512" y="2116"/>
              <a:chExt cx="1105" cy="765"/>
            </a:xfrm>
          </p:grpSpPr>
          <p:sp>
            <p:nvSpPr>
              <p:cNvPr id="63" name="Oval 22"/>
              <p:cNvSpPr>
                <a:spLocks noChangeArrowheads="1"/>
              </p:cNvSpPr>
              <p:nvPr/>
            </p:nvSpPr>
            <p:spPr bwMode="auto">
              <a:xfrm>
                <a:off x="4516" y="2116"/>
                <a:ext cx="1096" cy="15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" name="Line 23"/>
              <p:cNvSpPr>
                <a:spLocks noChangeShapeType="1"/>
              </p:cNvSpPr>
              <p:nvPr/>
            </p:nvSpPr>
            <p:spPr bwMode="auto">
              <a:xfrm>
                <a:off x="4512" y="2195"/>
                <a:ext cx="0" cy="58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" name="Line 24"/>
              <p:cNvSpPr>
                <a:spLocks noChangeShapeType="1"/>
              </p:cNvSpPr>
              <p:nvPr/>
            </p:nvSpPr>
            <p:spPr bwMode="auto">
              <a:xfrm>
                <a:off x="5616" y="2195"/>
                <a:ext cx="0" cy="58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" name="Freeform 25"/>
              <p:cNvSpPr>
                <a:spLocks/>
              </p:cNvSpPr>
              <p:nvPr/>
            </p:nvSpPr>
            <p:spPr bwMode="auto">
              <a:xfrm>
                <a:off x="4512" y="2777"/>
                <a:ext cx="1105" cy="104"/>
              </a:xfrm>
              <a:custGeom>
                <a:avLst/>
                <a:gdLst>
                  <a:gd name="T0" fmla="*/ 0 w 1105"/>
                  <a:gd name="T1" fmla="*/ 0 h 104"/>
                  <a:gd name="T2" fmla="*/ 78 w 1105"/>
                  <a:gd name="T3" fmla="*/ 41 h 104"/>
                  <a:gd name="T4" fmla="*/ 138 w 1105"/>
                  <a:gd name="T5" fmla="*/ 61 h 104"/>
                  <a:gd name="T6" fmla="*/ 197 w 1105"/>
                  <a:gd name="T7" fmla="*/ 82 h 104"/>
                  <a:gd name="T8" fmla="*/ 256 w 1105"/>
                  <a:gd name="T9" fmla="*/ 82 h 104"/>
                  <a:gd name="T10" fmla="*/ 315 w 1105"/>
                  <a:gd name="T11" fmla="*/ 82 h 104"/>
                  <a:gd name="T12" fmla="*/ 374 w 1105"/>
                  <a:gd name="T13" fmla="*/ 103 h 104"/>
                  <a:gd name="T14" fmla="*/ 433 w 1105"/>
                  <a:gd name="T15" fmla="*/ 103 h 104"/>
                  <a:gd name="T16" fmla="*/ 492 w 1105"/>
                  <a:gd name="T17" fmla="*/ 103 h 104"/>
                  <a:gd name="T18" fmla="*/ 552 w 1105"/>
                  <a:gd name="T19" fmla="*/ 103 h 104"/>
                  <a:gd name="T20" fmla="*/ 611 w 1105"/>
                  <a:gd name="T21" fmla="*/ 103 h 104"/>
                  <a:gd name="T22" fmla="*/ 670 w 1105"/>
                  <a:gd name="T23" fmla="*/ 103 h 104"/>
                  <a:gd name="T24" fmla="*/ 729 w 1105"/>
                  <a:gd name="T25" fmla="*/ 103 h 104"/>
                  <a:gd name="T26" fmla="*/ 788 w 1105"/>
                  <a:gd name="T27" fmla="*/ 103 h 104"/>
                  <a:gd name="T28" fmla="*/ 847 w 1105"/>
                  <a:gd name="T29" fmla="*/ 82 h 104"/>
                  <a:gd name="T30" fmla="*/ 906 w 1105"/>
                  <a:gd name="T31" fmla="*/ 82 h 104"/>
                  <a:gd name="T32" fmla="*/ 985 w 1105"/>
                  <a:gd name="T33" fmla="*/ 61 h 104"/>
                  <a:gd name="T34" fmla="*/ 1044 w 1105"/>
                  <a:gd name="T35" fmla="*/ 61 h 104"/>
                  <a:gd name="T36" fmla="*/ 1104 w 1105"/>
                  <a:gd name="T37" fmla="*/ 41 h 104"/>
                  <a:gd name="T38" fmla="*/ 1104 w 1105"/>
                  <a:gd name="T3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05" h="104">
                    <a:moveTo>
                      <a:pt x="0" y="0"/>
                    </a:moveTo>
                    <a:lnTo>
                      <a:pt x="78" y="41"/>
                    </a:lnTo>
                    <a:lnTo>
                      <a:pt x="138" y="61"/>
                    </a:lnTo>
                    <a:lnTo>
                      <a:pt x="197" y="82"/>
                    </a:lnTo>
                    <a:lnTo>
                      <a:pt x="256" y="82"/>
                    </a:lnTo>
                    <a:lnTo>
                      <a:pt x="315" y="82"/>
                    </a:lnTo>
                    <a:lnTo>
                      <a:pt x="374" y="103"/>
                    </a:lnTo>
                    <a:lnTo>
                      <a:pt x="433" y="103"/>
                    </a:lnTo>
                    <a:lnTo>
                      <a:pt x="492" y="103"/>
                    </a:lnTo>
                    <a:lnTo>
                      <a:pt x="552" y="103"/>
                    </a:lnTo>
                    <a:lnTo>
                      <a:pt x="611" y="103"/>
                    </a:lnTo>
                    <a:lnTo>
                      <a:pt x="670" y="103"/>
                    </a:lnTo>
                    <a:lnTo>
                      <a:pt x="729" y="103"/>
                    </a:lnTo>
                    <a:lnTo>
                      <a:pt x="788" y="103"/>
                    </a:lnTo>
                    <a:lnTo>
                      <a:pt x="847" y="82"/>
                    </a:lnTo>
                    <a:lnTo>
                      <a:pt x="906" y="82"/>
                    </a:lnTo>
                    <a:lnTo>
                      <a:pt x="985" y="61"/>
                    </a:lnTo>
                    <a:lnTo>
                      <a:pt x="1044" y="61"/>
                    </a:lnTo>
                    <a:lnTo>
                      <a:pt x="1104" y="41"/>
                    </a:lnTo>
                    <a:lnTo>
                      <a:pt x="1104" y="0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7223125" y="3709988"/>
              <a:ext cx="17335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800" b="1">
                  <a:solidFill>
                    <a:schemeClr val="tx1"/>
                  </a:solidFill>
                </a:rPr>
                <a:t>       DATA</a:t>
              </a:r>
            </a:p>
            <a:p>
              <a:r>
                <a:rPr lang="en-US" altLang="ko-KR" sz="1800" b="1">
                  <a:solidFill>
                    <a:schemeClr val="tx1"/>
                  </a:solidFill>
                </a:rPr>
                <a:t>WAREHOUSE</a:t>
              </a: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5013325" y="3794125"/>
              <a:ext cx="160655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 Metadata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Repository</a:t>
              </a:r>
            </a:p>
          </p:txBody>
        </p:sp>
        <p:sp>
          <p:nvSpPr>
            <p:cNvPr id="69" name="AutoShape 29"/>
            <p:cNvSpPr>
              <a:spLocks noChangeArrowheads="1"/>
            </p:cNvSpPr>
            <p:nvPr/>
          </p:nvSpPr>
          <p:spPr bwMode="auto">
            <a:xfrm>
              <a:off x="5111750" y="4730750"/>
              <a:ext cx="3490913" cy="825500"/>
            </a:xfrm>
            <a:prstGeom prst="downArrow">
              <a:avLst>
                <a:gd name="adj1" fmla="val 75009"/>
                <a:gd name="adj2" fmla="val 50023"/>
              </a:avLst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6475780" y="4848226"/>
              <a:ext cx="762850" cy="48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2000" b="1" smtClean="0">
                  <a:solidFill>
                    <a:schemeClr val="bg1"/>
                  </a:solidFill>
                </a:rPr>
                <a:t>제공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71" name="Group 38"/>
            <p:cNvGrpSpPr>
              <a:grpSpLocks/>
            </p:cNvGrpSpPr>
            <p:nvPr/>
          </p:nvGrpSpPr>
          <p:grpSpPr bwMode="auto">
            <a:xfrm>
              <a:off x="7375525" y="5483225"/>
              <a:ext cx="1387475" cy="1295400"/>
              <a:chOff x="4646" y="3454"/>
              <a:chExt cx="874" cy="816"/>
            </a:xfrm>
          </p:grpSpPr>
          <p:sp>
            <p:nvSpPr>
              <p:cNvPr id="72" name="Rectangle 31"/>
              <p:cNvSpPr>
                <a:spLocks noChangeArrowheads="1"/>
              </p:cNvSpPr>
              <p:nvPr/>
            </p:nvSpPr>
            <p:spPr bwMode="auto">
              <a:xfrm>
                <a:off x="4661" y="3635"/>
                <a:ext cx="639" cy="63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3" name="Line 32"/>
              <p:cNvSpPr>
                <a:spLocks noChangeShapeType="1"/>
              </p:cNvSpPr>
              <p:nvPr/>
            </p:nvSpPr>
            <p:spPr bwMode="auto">
              <a:xfrm flipV="1">
                <a:off x="4657" y="3454"/>
                <a:ext cx="216" cy="17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Line 33"/>
              <p:cNvSpPr>
                <a:spLocks noChangeShapeType="1"/>
              </p:cNvSpPr>
              <p:nvPr/>
            </p:nvSpPr>
            <p:spPr bwMode="auto">
              <a:xfrm flipV="1">
                <a:off x="5304" y="3454"/>
                <a:ext cx="216" cy="17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5" name="Line 34"/>
              <p:cNvSpPr>
                <a:spLocks noChangeShapeType="1"/>
              </p:cNvSpPr>
              <p:nvPr/>
            </p:nvSpPr>
            <p:spPr bwMode="auto">
              <a:xfrm>
                <a:off x="4873" y="3456"/>
                <a:ext cx="647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Line 35"/>
              <p:cNvSpPr>
                <a:spLocks noChangeShapeType="1"/>
              </p:cNvSpPr>
              <p:nvPr/>
            </p:nvSpPr>
            <p:spPr bwMode="auto">
              <a:xfrm>
                <a:off x="5520" y="3456"/>
                <a:ext cx="0" cy="6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7" name="Line 36"/>
              <p:cNvSpPr>
                <a:spLocks noChangeShapeType="1"/>
              </p:cNvSpPr>
              <p:nvPr/>
            </p:nvSpPr>
            <p:spPr bwMode="auto">
              <a:xfrm flipV="1">
                <a:off x="5304" y="4095"/>
                <a:ext cx="216" cy="17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8" name="Rectangle 37"/>
              <p:cNvSpPr>
                <a:spLocks noChangeArrowheads="1"/>
              </p:cNvSpPr>
              <p:nvPr/>
            </p:nvSpPr>
            <p:spPr bwMode="auto">
              <a:xfrm>
                <a:off x="4646" y="3800"/>
                <a:ext cx="6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b="1">
                    <a:solidFill>
                      <a:srgbClr val="0000FF"/>
                    </a:solidFill>
                  </a:rPr>
                  <a:t>OLAP</a:t>
                </a:r>
              </a:p>
            </p:txBody>
          </p:sp>
        </p:grpSp>
        <p:graphicFrame>
          <p:nvGraphicFramePr>
            <p:cNvPr id="79" name="Objec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4149936"/>
                </p:ext>
              </p:extLst>
            </p:nvPr>
          </p:nvGraphicFramePr>
          <p:xfrm>
            <a:off x="5175250" y="5411788"/>
            <a:ext cx="1614488" cy="147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4" name="Clip" r:id="rId3" imgW="1614240" imgH="1469880" progId="MS_ClipArt_Gallery.2">
                    <p:embed/>
                  </p:oleObj>
                </mc:Choice>
                <mc:Fallback>
                  <p:oleObj name="Clip" r:id="rId3" imgW="1614240" imgH="146988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5250" y="5411788"/>
                          <a:ext cx="1614488" cy="1470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Rectangle 40"/>
            <p:cNvSpPr>
              <a:spLocks noChangeArrowheads="1"/>
            </p:cNvSpPr>
            <p:nvPr/>
          </p:nvSpPr>
          <p:spPr bwMode="auto">
            <a:xfrm>
              <a:off x="4175125" y="5899150"/>
              <a:ext cx="12700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000" b="1">
                  <a:solidFill>
                    <a:srgbClr val="0000FF"/>
                  </a:solidFill>
                </a:rPr>
                <a:t>DATA</a:t>
              </a:r>
            </a:p>
            <a:p>
              <a:r>
                <a:rPr lang="en-US" altLang="ko-KR" sz="2000" b="1">
                  <a:solidFill>
                    <a:srgbClr val="0000FF"/>
                  </a:solidFill>
                </a:rPr>
                <a:t>MINING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3496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분류의 예</a:t>
            </a:r>
            <a:endParaRPr lang="en-US" altLang="ko-KR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5029200" cy="4648200"/>
          </a:xfrm>
          <a:noFill/>
          <a:ln/>
        </p:spPr>
        <p:txBody>
          <a:bodyPr/>
          <a:lstStyle/>
          <a:p>
            <a:pPr>
              <a:buSzPct val="80000"/>
            </a:pPr>
            <a:r>
              <a:rPr lang="ko-KR" altLang="en-US" sz="2800" dirty="0" smtClean="0"/>
              <a:t>학습 데이터베이스 </a:t>
            </a:r>
            <a:r>
              <a:rPr lang="en-US" altLang="ko-KR" sz="2000" dirty="0" smtClean="0"/>
              <a:t>training database</a:t>
            </a:r>
            <a:r>
              <a:rPr lang="ko-KR" altLang="en-US" sz="2000" dirty="0" smtClean="0"/>
              <a:t>의 예</a:t>
            </a:r>
            <a:endParaRPr lang="en-US" altLang="ko-KR" sz="2800" dirty="0"/>
          </a:p>
          <a:p>
            <a:pPr lvl="1">
              <a:buSzPct val="80000"/>
            </a:pPr>
            <a:r>
              <a:rPr lang="ko-KR" altLang="en-US" sz="2400" dirty="0" smtClean="0"/>
              <a:t>예측 속성</a:t>
            </a:r>
            <a:r>
              <a:rPr lang="en-US" altLang="ko-KR" dirty="0"/>
              <a:t> </a:t>
            </a:r>
            <a:r>
              <a:rPr lang="en-US" altLang="ko-KR" sz="1800" dirty="0"/>
              <a:t>predictor </a:t>
            </a:r>
            <a:r>
              <a:rPr lang="en-US" altLang="ko-KR" sz="1800" dirty="0" smtClean="0"/>
              <a:t>attribute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 :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Age </a:t>
            </a:r>
            <a:r>
              <a:rPr lang="ko-KR" altLang="en-US" dirty="0"/>
              <a:t>와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Car-type (</a:t>
            </a:r>
            <a:r>
              <a:rPr lang="en-US" altLang="ko-KR" sz="2400" b="1" dirty="0">
                <a:solidFill>
                  <a:schemeClr val="accent1"/>
                </a:solidFill>
              </a:rPr>
              <a:t>S</a:t>
            </a:r>
            <a:r>
              <a:rPr lang="en-US" altLang="ko-KR" sz="2400" dirty="0"/>
              <a:t>port, </a:t>
            </a:r>
            <a:r>
              <a:rPr lang="en-US" altLang="ko-KR" sz="2400" b="1" dirty="0">
                <a:solidFill>
                  <a:schemeClr val="accent1"/>
                </a:solidFill>
              </a:rPr>
              <a:t>M</a:t>
            </a:r>
            <a:r>
              <a:rPr lang="en-US" altLang="ko-KR" sz="2400" dirty="0"/>
              <a:t>inivan and </a:t>
            </a:r>
            <a:r>
              <a:rPr lang="en-US" altLang="ko-KR" sz="2400" b="1" dirty="0">
                <a:solidFill>
                  <a:schemeClr val="accent1"/>
                </a:solidFill>
              </a:rPr>
              <a:t>T</a:t>
            </a:r>
            <a:r>
              <a:rPr lang="en-US" altLang="ko-KR" sz="2400" dirty="0"/>
              <a:t>ruck)</a:t>
            </a:r>
          </a:p>
          <a:p>
            <a:pPr lvl="1">
              <a:buSzPct val="80000"/>
            </a:pPr>
            <a:r>
              <a:rPr lang="en-US" altLang="ko-KR" sz="2400" dirty="0"/>
              <a:t>Age </a:t>
            </a:r>
            <a:r>
              <a:rPr lang="ko-KR" altLang="en-US" sz="2400" dirty="0" smtClean="0"/>
              <a:t>는 </a:t>
            </a:r>
            <a:r>
              <a:rPr lang="ko-KR" altLang="en-US" sz="2400" dirty="0" err="1" smtClean="0"/>
              <a:t>순서형</a:t>
            </a:r>
            <a:r>
              <a:rPr lang="en-US" altLang="ko-KR" sz="2400" dirty="0" smtClean="0"/>
              <a:t> </a:t>
            </a:r>
            <a:r>
              <a:rPr lang="en-US" altLang="ko-KR" sz="1800" dirty="0" smtClean="0"/>
              <a:t>ordered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Car-type </a:t>
            </a:r>
            <a:r>
              <a:rPr lang="ko-KR" altLang="en-US" sz="2400" dirty="0" smtClean="0"/>
              <a:t>은 </a:t>
            </a:r>
            <a:r>
              <a:rPr lang="ko-KR" altLang="en-US" sz="2400" dirty="0" err="1" smtClean="0"/>
              <a:t>카테고리형</a:t>
            </a:r>
            <a:r>
              <a:rPr lang="ko-KR" altLang="en-US" sz="2400" dirty="0" smtClean="0"/>
              <a:t> </a:t>
            </a:r>
            <a:r>
              <a:rPr lang="en-US" altLang="ko-KR" sz="1800" dirty="0" smtClean="0"/>
              <a:t>categorical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lvl="1">
              <a:buSzPct val="80000"/>
            </a:pPr>
            <a:r>
              <a:rPr lang="en-US" altLang="ko-KR" sz="2400" dirty="0"/>
              <a:t>Class </a:t>
            </a:r>
            <a:r>
              <a:rPr lang="ko-KR" altLang="en-US" sz="2400" dirty="0" smtClean="0"/>
              <a:t>라벨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사람이 제품을 샀는지 아닌지를 표시</a:t>
            </a:r>
            <a:endParaRPr lang="en-US" altLang="ko-KR" sz="2400" dirty="0" smtClean="0"/>
          </a:p>
          <a:p>
            <a:pPr lvl="1">
              <a:buSzPct val="80000"/>
            </a:pPr>
            <a:r>
              <a:rPr lang="ko-KR" altLang="en-US" sz="2400" dirty="0" smtClean="0"/>
              <a:t>종속 속성 </a:t>
            </a:r>
            <a:r>
              <a:rPr lang="en-US" altLang="ko-KR" sz="1800" dirty="0" smtClean="0"/>
              <a:t>dependent </a:t>
            </a:r>
            <a:r>
              <a:rPr lang="en-US" altLang="ko-KR" sz="1800" dirty="0"/>
              <a:t>attribute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은 </a:t>
            </a:r>
            <a:r>
              <a:rPr lang="ko-KR" altLang="en-US" sz="2400" i="1" dirty="0" err="1" smtClean="0"/>
              <a:t>카테고리형</a:t>
            </a:r>
            <a:endParaRPr lang="en-US" altLang="ko-KR" sz="2400" i="1" dirty="0"/>
          </a:p>
        </p:txBody>
      </p:sp>
      <p:graphicFrame>
        <p:nvGraphicFramePr>
          <p:cNvPr id="64516" name="Object 4"/>
          <p:cNvGraphicFramePr>
            <a:graphicFrameLocks/>
          </p:cNvGraphicFramePr>
          <p:nvPr/>
        </p:nvGraphicFramePr>
        <p:xfrm>
          <a:off x="5386388" y="1885950"/>
          <a:ext cx="2860675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Document" r:id="rId4" imgW="2860560" imgH="4781520" progId="Word.Document.8">
                  <p:embed/>
                </p:oleObj>
              </mc:Choice>
              <mc:Fallback>
                <p:oleObj name="Document" r:id="rId4" imgW="2860560" imgH="47815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1885950"/>
                        <a:ext cx="2860675" cy="478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48A6FB-5364-48D4-99FF-3B3BBBB54088}" type="slidenum">
              <a:rPr lang="en-US" altLang="ko-KR" smtClean="0"/>
              <a:pPr/>
              <a:t>40</a:t>
            </a:fld>
            <a:r>
              <a:rPr lang="en-US" altLang="ko-KR" smtClean="0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419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회귀의 예</a:t>
            </a:r>
            <a:endParaRPr lang="en-US" altLang="ko-KR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5029200" cy="4648200"/>
          </a:xfrm>
          <a:noFill/>
          <a:ln/>
        </p:spPr>
        <p:txBody>
          <a:bodyPr/>
          <a:lstStyle/>
          <a:p>
            <a:pPr>
              <a:buSzPct val="80000"/>
            </a:pPr>
            <a:r>
              <a:rPr lang="ko-KR" altLang="en-US" dirty="0"/>
              <a:t>학습 데이터베이스 </a:t>
            </a:r>
            <a:r>
              <a:rPr lang="en-US" altLang="ko-KR" sz="2000" dirty="0"/>
              <a:t>training database</a:t>
            </a:r>
            <a:r>
              <a:rPr lang="ko-KR" altLang="en-US" sz="2000" dirty="0"/>
              <a:t>의 예</a:t>
            </a:r>
            <a:endParaRPr lang="en-US" altLang="ko-KR" dirty="0"/>
          </a:p>
          <a:p>
            <a:pPr lvl="1">
              <a:buSzPct val="80000"/>
            </a:pPr>
            <a:r>
              <a:rPr lang="ko-KR" altLang="en-US" dirty="0"/>
              <a:t>예측 속성</a:t>
            </a:r>
            <a:r>
              <a:rPr lang="en-US" altLang="ko-KR" dirty="0"/>
              <a:t> </a:t>
            </a:r>
            <a:r>
              <a:rPr lang="en-US" altLang="ko-KR" sz="1800" dirty="0"/>
              <a:t>predictor attribute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Age </a:t>
            </a:r>
            <a:r>
              <a:rPr lang="ko-KR" altLang="en-US" dirty="0"/>
              <a:t>와</a:t>
            </a:r>
            <a:r>
              <a:rPr lang="en-US" altLang="ko-KR" dirty="0"/>
              <a:t> Car-type (</a:t>
            </a:r>
            <a:r>
              <a:rPr lang="en-US" altLang="ko-KR" b="1" dirty="0">
                <a:solidFill>
                  <a:schemeClr val="accent1"/>
                </a:solidFill>
              </a:rPr>
              <a:t>S</a:t>
            </a:r>
            <a:r>
              <a:rPr lang="en-US" altLang="ko-KR" dirty="0"/>
              <a:t>port, </a:t>
            </a:r>
            <a:r>
              <a:rPr lang="en-US" altLang="ko-KR" b="1" dirty="0">
                <a:solidFill>
                  <a:schemeClr val="accent1"/>
                </a:solidFill>
              </a:rPr>
              <a:t>M</a:t>
            </a:r>
            <a:r>
              <a:rPr lang="en-US" altLang="ko-KR" dirty="0"/>
              <a:t>inivan and </a:t>
            </a:r>
            <a:r>
              <a:rPr lang="en-US" altLang="ko-KR" b="1" dirty="0">
                <a:solidFill>
                  <a:schemeClr val="accent1"/>
                </a:solidFill>
              </a:rPr>
              <a:t>T</a:t>
            </a:r>
            <a:r>
              <a:rPr lang="en-US" altLang="ko-KR" dirty="0"/>
              <a:t>ruck)</a:t>
            </a:r>
          </a:p>
          <a:p>
            <a:pPr lvl="1">
              <a:buSzPct val="80000"/>
            </a:pPr>
            <a:r>
              <a:rPr lang="en-US" altLang="ko-KR" sz="2400" dirty="0" smtClean="0"/>
              <a:t>Spent : </a:t>
            </a:r>
            <a:r>
              <a:rPr lang="ko-KR" altLang="en-US" dirty="0" smtClean="0"/>
              <a:t>사람이 최근의 웹사이트 방문에서 얼마를 썼는지를 표시</a:t>
            </a:r>
            <a:endParaRPr lang="en-US" altLang="ko-KR" sz="2400" dirty="0"/>
          </a:p>
          <a:p>
            <a:pPr lvl="1">
              <a:buSzPct val="80000"/>
            </a:pPr>
            <a:r>
              <a:rPr lang="ko-KR" altLang="en-US" sz="2400" dirty="0" smtClean="0"/>
              <a:t>종속 속성 </a:t>
            </a:r>
            <a:r>
              <a:rPr lang="en-US" altLang="ko-KR" sz="1800" dirty="0" smtClean="0"/>
              <a:t>Dependent </a:t>
            </a:r>
            <a:r>
              <a:rPr lang="en-US" altLang="ko-KR" sz="1800" dirty="0"/>
              <a:t>attribute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은 </a:t>
            </a:r>
            <a:r>
              <a:rPr lang="ko-KR" altLang="en-US" sz="2400" i="1" dirty="0" err="1" smtClean="0"/>
              <a:t>수치형</a:t>
            </a:r>
            <a:endParaRPr lang="en-US" altLang="ko-KR" sz="2400" i="1" dirty="0"/>
          </a:p>
        </p:txBody>
      </p:sp>
      <p:graphicFrame>
        <p:nvGraphicFramePr>
          <p:cNvPr id="66564" name="Object 4"/>
          <p:cNvGraphicFramePr>
            <a:graphicFrameLocks/>
          </p:cNvGraphicFramePr>
          <p:nvPr/>
        </p:nvGraphicFramePr>
        <p:xfrm>
          <a:off x="5387975" y="1890713"/>
          <a:ext cx="3476625" cy="476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Document" r:id="rId4" imgW="3476520" imgH="4763880" progId="Word.Document.8">
                  <p:embed/>
                </p:oleObj>
              </mc:Choice>
              <mc:Fallback>
                <p:oleObj name="Document" r:id="rId4" imgW="3476520" imgH="47638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890713"/>
                        <a:ext cx="3476625" cy="476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48A6FB-5364-48D4-99FF-3B3BBBB54088}" type="slidenum">
              <a:rPr lang="en-US" altLang="ko-KR" smtClean="0"/>
              <a:pPr/>
              <a:t>41</a:t>
            </a:fld>
            <a:r>
              <a:rPr lang="en-US" altLang="ko-KR" smtClean="0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2636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분류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893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응용의 예</a:t>
            </a:r>
            <a:r>
              <a:rPr lang="en-US" altLang="ko-KR" dirty="0" smtClean="0">
                <a:ea typeface="굴림" panose="020B0600000101010101" pitchFamily="50" charset="-127"/>
              </a:rPr>
              <a:t>: </a:t>
            </a:r>
            <a:r>
              <a:rPr lang="ko-KR" altLang="en-US" dirty="0" err="1" smtClean="0">
                <a:ea typeface="굴림" panose="020B0600000101010101" pitchFamily="50" charset="-127"/>
              </a:rPr>
              <a:t>텔레마케팅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ea typeface="굴림" panose="020B0600000101010101" pitchFamily="50" charset="-127"/>
              </a:rPr>
              <a:t>telemarketing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184-8838-4D5B-9614-C932C27F93AB}" type="slidenum">
              <a:rPr lang="en-US" altLang="ko-KR"/>
              <a:pPr/>
              <a:t>42</a:t>
            </a:fld>
            <a:endParaRPr lang="en-US" altLang="ko-KR"/>
          </a:p>
        </p:txBody>
      </p:sp>
      <p:pic>
        <p:nvPicPr>
          <p:cNvPr id="893956" name="Picture 4" descr="dt9707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47950"/>
            <a:ext cx="8534400" cy="31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43825" cy="1219200"/>
          </a:xfrm>
          <a:noFill/>
          <a:ln/>
        </p:spPr>
        <p:txBody>
          <a:bodyPr lIns="92075" tIns="46038" rIns="92075" bIns="46038" anchor="b"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분류 </a:t>
            </a:r>
            <a:r>
              <a:rPr lang="en-US" altLang="ko-KR" dirty="0" smtClean="0"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ea typeface="굴림" panose="020B0600000101010101" pitchFamily="50" charset="-127"/>
              </a:rPr>
              <a:t>계속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960563"/>
            <a:ext cx="7670800" cy="4038600"/>
          </a:xfrm>
          <a:noFill/>
          <a:ln/>
        </p:spPr>
        <p:txBody>
          <a:bodyPr lIns="92075" tIns="46038" rIns="92075" bIns="46038"/>
          <a:lstStyle/>
          <a:p>
            <a:pPr>
              <a:buSzPct val="80000"/>
            </a:pPr>
            <a:r>
              <a:rPr lang="ko-KR" altLang="en-US" dirty="0" smtClean="0">
                <a:ea typeface="굴림" panose="020B0600000101010101" pitchFamily="50" charset="-127"/>
              </a:rPr>
              <a:t>결정 트리 </a:t>
            </a:r>
            <a:r>
              <a:rPr lang="en-US" altLang="ko-KR" sz="2000" dirty="0" smtClean="0">
                <a:ea typeface="굴림" panose="020B0600000101010101" pitchFamily="50" charset="-127"/>
              </a:rPr>
              <a:t>Decision tree</a:t>
            </a:r>
            <a:r>
              <a:rPr lang="ko-KR" altLang="en-US" dirty="0" smtClean="0">
                <a:ea typeface="굴림" panose="020B0600000101010101" pitchFamily="50" charset="-127"/>
              </a:rPr>
              <a:t>를 접근방식으로 사용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  <a:p>
            <a:pPr>
              <a:buSzPct val="80000"/>
            </a:pPr>
            <a:r>
              <a:rPr lang="ko-KR" altLang="en-US" dirty="0" smtClean="0">
                <a:ea typeface="굴림" panose="020B0600000101010101" pitchFamily="50" charset="-127"/>
              </a:rPr>
              <a:t>다른 접근방식</a:t>
            </a:r>
            <a:r>
              <a:rPr lang="en-US" altLang="ko-KR" dirty="0" smtClean="0">
                <a:ea typeface="굴림" panose="020B0600000101010101" pitchFamily="50" charset="-127"/>
              </a:rPr>
              <a:t> approach </a:t>
            </a:r>
            <a:r>
              <a:rPr lang="ko-KR" altLang="en-US" dirty="0" smtClean="0">
                <a:ea typeface="굴림" panose="020B0600000101010101" pitchFamily="50" charset="-127"/>
              </a:rPr>
              <a:t>들도 있다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>
              <a:buSzPct val="80000"/>
            </a:pPr>
            <a:r>
              <a:rPr lang="ko-KR" altLang="en-US" dirty="0" smtClean="0">
                <a:ea typeface="굴림" panose="020B0600000101010101" pitchFamily="50" charset="-127"/>
              </a:rPr>
              <a:t>선형 판별 분석 </a:t>
            </a:r>
            <a:r>
              <a:rPr lang="en-US" altLang="ko-KR" sz="1800" dirty="0" smtClean="0">
                <a:ea typeface="굴림" panose="020B0600000101010101" pitchFamily="50" charset="-127"/>
              </a:rPr>
              <a:t>Linear </a:t>
            </a:r>
            <a:r>
              <a:rPr lang="en-US" altLang="ko-KR" sz="1800" dirty="0">
                <a:ea typeface="굴림" panose="020B0600000101010101" pitchFamily="50" charset="-127"/>
              </a:rPr>
              <a:t>Discriminant Analysis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>
              <a:buSzPct val="80000"/>
            </a:pPr>
            <a:r>
              <a:rPr lang="en-US" altLang="ko-KR" i="1" dirty="0" smtClean="0">
                <a:ea typeface="굴림" panose="020B0600000101010101" pitchFamily="50" charset="-127"/>
              </a:rPr>
              <a:t>K-</a:t>
            </a:r>
            <a:r>
              <a:rPr lang="ko-KR" altLang="en-US" i="1" dirty="0" err="1" smtClean="0">
                <a:ea typeface="굴림" panose="020B0600000101010101" pitchFamily="50" charset="-127"/>
              </a:rPr>
              <a:t>최근접점</a:t>
            </a:r>
            <a:r>
              <a:rPr lang="ko-KR" altLang="en-US" i="1" dirty="0" smtClean="0">
                <a:ea typeface="굴림" panose="020B0600000101010101" pitchFamily="50" charset="-127"/>
              </a:rPr>
              <a:t> </a:t>
            </a:r>
            <a:r>
              <a:rPr lang="en-US" altLang="ko-KR" sz="1800" i="1" dirty="0" smtClean="0">
                <a:ea typeface="굴림" panose="020B0600000101010101" pitchFamily="50" charset="-127"/>
              </a:rPr>
              <a:t>k</a:t>
            </a:r>
            <a:r>
              <a:rPr lang="en-US" altLang="ko-KR" sz="1800" dirty="0" smtClean="0">
                <a:ea typeface="굴림" panose="020B0600000101010101" pitchFamily="50" charset="-127"/>
              </a:rPr>
              <a:t>-nearest </a:t>
            </a:r>
            <a:r>
              <a:rPr lang="en-US" altLang="ko-KR" sz="1800" dirty="0">
                <a:ea typeface="굴림" panose="020B0600000101010101" pitchFamily="50" charset="-127"/>
              </a:rPr>
              <a:t>neighbor methods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>
              <a:buSzPct val="80000"/>
            </a:pPr>
            <a:r>
              <a:rPr lang="ko-KR" altLang="en-US" dirty="0" err="1" smtClean="0">
                <a:ea typeface="굴림" panose="020B0600000101010101" pitchFamily="50" charset="-127"/>
              </a:rPr>
              <a:t>로지스틱</a:t>
            </a:r>
            <a:r>
              <a:rPr lang="ko-KR" altLang="en-US" dirty="0" smtClean="0">
                <a:ea typeface="굴림" panose="020B0600000101010101" pitchFamily="50" charset="-127"/>
              </a:rPr>
              <a:t> 회귀 </a:t>
            </a:r>
            <a:r>
              <a:rPr lang="en-US" altLang="ko-KR" sz="1800" dirty="0" smtClean="0">
                <a:ea typeface="굴림" panose="020B0600000101010101" pitchFamily="50" charset="-127"/>
              </a:rPr>
              <a:t>Logistic </a:t>
            </a:r>
            <a:r>
              <a:rPr lang="en-US" altLang="ko-KR" sz="1800" dirty="0">
                <a:ea typeface="굴림" panose="020B0600000101010101" pitchFamily="50" charset="-127"/>
              </a:rPr>
              <a:t>regression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>
              <a:buSzPct val="80000"/>
            </a:pPr>
            <a:r>
              <a:rPr lang="ko-KR" altLang="en-US" dirty="0" smtClean="0">
                <a:ea typeface="굴림" panose="020B0600000101010101" pitchFamily="50" charset="-127"/>
              </a:rPr>
              <a:t>신경망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ea typeface="굴림" panose="020B0600000101010101" pitchFamily="50" charset="-127"/>
              </a:rPr>
              <a:t>Neural network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>
              <a:buSzPct val="80000"/>
            </a:pPr>
            <a:r>
              <a:rPr lang="ko-KR" altLang="en-US" dirty="0" err="1" smtClean="0">
                <a:ea typeface="굴림" panose="020B0600000101010101" pitchFamily="50" charset="-127"/>
              </a:rPr>
              <a:t>서포트</a:t>
            </a:r>
            <a:r>
              <a:rPr lang="ko-KR" altLang="en-US" dirty="0" smtClean="0">
                <a:ea typeface="굴림" panose="020B0600000101010101" pitchFamily="50" charset="-127"/>
              </a:rPr>
              <a:t> 벡터 머신 </a:t>
            </a:r>
            <a:r>
              <a:rPr lang="en-US" altLang="ko-KR" sz="1800" dirty="0" smtClean="0">
                <a:ea typeface="굴림" panose="020B0600000101010101" pitchFamily="50" charset="-127"/>
              </a:rPr>
              <a:t>Support </a:t>
            </a:r>
            <a:r>
              <a:rPr lang="en-US" altLang="ko-KR" sz="1800" dirty="0">
                <a:ea typeface="굴림" panose="020B0600000101010101" pitchFamily="50" charset="-127"/>
              </a:rPr>
              <a:t>Vector </a:t>
            </a:r>
            <a:r>
              <a:rPr lang="en-US" altLang="ko-KR" sz="1800" dirty="0" smtClean="0">
                <a:ea typeface="굴림" panose="020B0600000101010101" pitchFamily="50" charset="-127"/>
              </a:rPr>
              <a:t>Machine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43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9961" y="1022715"/>
            <a:ext cx="1132439" cy="8433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888764"/>
            <a:ext cx="1009524" cy="10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673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분류의 예</a:t>
            </a:r>
            <a:endParaRPr lang="en-US" altLang="ko-KR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5029200" cy="4648200"/>
          </a:xfrm>
          <a:noFill/>
          <a:ln/>
        </p:spPr>
        <p:txBody>
          <a:bodyPr/>
          <a:lstStyle/>
          <a:p>
            <a:pPr>
              <a:buSzPct val="80000"/>
            </a:pPr>
            <a:r>
              <a:rPr lang="ko-KR" altLang="en-US" sz="2800" dirty="0" smtClean="0"/>
              <a:t>학습 데이터베이스 </a:t>
            </a:r>
            <a:r>
              <a:rPr lang="en-US" altLang="ko-KR" sz="2000" dirty="0" smtClean="0"/>
              <a:t>training database</a:t>
            </a:r>
            <a:r>
              <a:rPr lang="ko-KR" altLang="en-US" sz="2000" dirty="0" smtClean="0"/>
              <a:t>의 예</a:t>
            </a:r>
            <a:endParaRPr lang="en-US" altLang="ko-KR" sz="2800" dirty="0"/>
          </a:p>
          <a:p>
            <a:pPr lvl="1">
              <a:buSzPct val="80000"/>
            </a:pPr>
            <a:r>
              <a:rPr lang="ko-KR" altLang="en-US" sz="2400" dirty="0" smtClean="0"/>
              <a:t>예측 속성</a:t>
            </a:r>
            <a:r>
              <a:rPr lang="en-US" altLang="ko-KR" dirty="0"/>
              <a:t> </a:t>
            </a:r>
            <a:r>
              <a:rPr lang="en-US" altLang="ko-KR" sz="1800" dirty="0"/>
              <a:t>predictor </a:t>
            </a:r>
            <a:r>
              <a:rPr lang="en-US" altLang="ko-KR" sz="1800" dirty="0" smtClean="0"/>
              <a:t>attribute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 :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Age </a:t>
            </a:r>
            <a:r>
              <a:rPr lang="ko-KR" altLang="en-US" dirty="0"/>
              <a:t>와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Car-type (</a:t>
            </a:r>
            <a:r>
              <a:rPr lang="en-US" altLang="ko-KR" sz="2400" b="1" dirty="0">
                <a:solidFill>
                  <a:schemeClr val="accent1"/>
                </a:solidFill>
              </a:rPr>
              <a:t>S</a:t>
            </a:r>
            <a:r>
              <a:rPr lang="en-US" altLang="ko-KR" sz="2400" dirty="0"/>
              <a:t>port, </a:t>
            </a:r>
            <a:r>
              <a:rPr lang="en-US" altLang="ko-KR" sz="2400" b="1" dirty="0">
                <a:solidFill>
                  <a:schemeClr val="accent1"/>
                </a:solidFill>
              </a:rPr>
              <a:t>M</a:t>
            </a:r>
            <a:r>
              <a:rPr lang="en-US" altLang="ko-KR" sz="2400" dirty="0"/>
              <a:t>inivan and </a:t>
            </a:r>
            <a:r>
              <a:rPr lang="en-US" altLang="ko-KR" sz="2400" b="1" dirty="0">
                <a:solidFill>
                  <a:schemeClr val="accent1"/>
                </a:solidFill>
              </a:rPr>
              <a:t>T</a:t>
            </a:r>
            <a:r>
              <a:rPr lang="en-US" altLang="ko-KR" sz="2400" dirty="0"/>
              <a:t>ruck)</a:t>
            </a:r>
          </a:p>
          <a:p>
            <a:pPr lvl="1">
              <a:buSzPct val="80000"/>
            </a:pPr>
            <a:r>
              <a:rPr lang="en-US" altLang="ko-KR" sz="2400" dirty="0"/>
              <a:t>Age </a:t>
            </a:r>
            <a:r>
              <a:rPr lang="ko-KR" altLang="en-US" sz="2400" dirty="0" smtClean="0"/>
              <a:t>는 </a:t>
            </a:r>
            <a:r>
              <a:rPr lang="ko-KR" altLang="en-US" sz="2400" dirty="0" err="1" smtClean="0"/>
              <a:t>순서형</a:t>
            </a:r>
            <a:r>
              <a:rPr lang="en-US" altLang="ko-KR" sz="2400" dirty="0" smtClean="0"/>
              <a:t> </a:t>
            </a:r>
            <a:r>
              <a:rPr lang="en-US" altLang="ko-KR" sz="1800" dirty="0" smtClean="0"/>
              <a:t>ordered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Car-type </a:t>
            </a:r>
            <a:r>
              <a:rPr lang="ko-KR" altLang="en-US" sz="2400" dirty="0" smtClean="0"/>
              <a:t>은 </a:t>
            </a:r>
            <a:r>
              <a:rPr lang="ko-KR" altLang="en-US" sz="2400" dirty="0" err="1" smtClean="0"/>
              <a:t>카테고리형</a:t>
            </a:r>
            <a:r>
              <a:rPr lang="ko-KR" altLang="en-US" sz="2400" dirty="0" smtClean="0"/>
              <a:t> </a:t>
            </a:r>
            <a:r>
              <a:rPr lang="en-US" altLang="ko-KR" sz="1800" dirty="0" smtClean="0"/>
              <a:t>categorical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lvl="1">
              <a:buSzPct val="80000"/>
            </a:pPr>
            <a:r>
              <a:rPr lang="en-US" altLang="ko-KR" sz="2400" dirty="0"/>
              <a:t>Class </a:t>
            </a:r>
            <a:r>
              <a:rPr lang="ko-KR" altLang="en-US" sz="2400" dirty="0" smtClean="0"/>
              <a:t>라벨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사람이 제품을 샀는지 아닌지를 표시</a:t>
            </a:r>
            <a:endParaRPr lang="en-US" altLang="ko-KR" sz="2400" dirty="0" smtClean="0"/>
          </a:p>
          <a:p>
            <a:pPr lvl="1">
              <a:buSzPct val="80000"/>
            </a:pPr>
            <a:r>
              <a:rPr lang="ko-KR" altLang="en-US" sz="2400" dirty="0" smtClean="0"/>
              <a:t>종속 속성 </a:t>
            </a:r>
            <a:r>
              <a:rPr lang="en-US" altLang="ko-KR" sz="1800" dirty="0" smtClean="0"/>
              <a:t>dependent </a:t>
            </a:r>
            <a:r>
              <a:rPr lang="en-US" altLang="ko-KR" sz="1800" dirty="0"/>
              <a:t>attribute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은 </a:t>
            </a:r>
            <a:r>
              <a:rPr lang="ko-KR" altLang="en-US" sz="2400" i="1" dirty="0" err="1" smtClean="0"/>
              <a:t>카테고리형</a:t>
            </a:r>
            <a:endParaRPr lang="en-US" altLang="ko-KR" sz="2400" i="1" dirty="0"/>
          </a:p>
        </p:txBody>
      </p:sp>
      <p:graphicFrame>
        <p:nvGraphicFramePr>
          <p:cNvPr id="64516" name="Object 4"/>
          <p:cNvGraphicFramePr>
            <a:graphicFrameLocks/>
          </p:cNvGraphicFramePr>
          <p:nvPr/>
        </p:nvGraphicFramePr>
        <p:xfrm>
          <a:off x="5386388" y="1885950"/>
          <a:ext cx="2860675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4" imgW="2860560" imgH="4781520" progId="Word.Document.8">
                  <p:embed/>
                </p:oleObj>
              </mc:Choice>
              <mc:Fallback>
                <p:oleObj name="Document" r:id="rId4" imgW="2860560" imgH="47815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1885950"/>
                        <a:ext cx="2860675" cy="478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48A6FB-5364-48D4-99FF-3B3BBBB54088}" type="slidenum">
              <a:rPr lang="en-US" altLang="ko-KR" smtClean="0"/>
              <a:pPr/>
              <a:t>44</a:t>
            </a:fld>
            <a:r>
              <a:rPr lang="en-US" altLang="ko-KR" smtClean="0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178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목표와 요건</a:t>
            </a:r>
            <a:endParaRPr lang="en-US" altLang="ko-KR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lvl="1"/>
            <a:r>
              <a:rPr lang="ko-KR" altLang="en-US" dirty="0" smtClean="0"/>
              <a:t>정확한 분류기</a:t>
            </a:r>
            <a:r>
              <a:rPr lang="en-US" altLang="ko-KR" dirty="0" smtClean="0"/>
              <a:t> </a:t>
            </a:r>
            <a:r>
              <a:rPr lang="en-US" altLang="ko-KR" sz="1800" dirty="0"/>
              <a:t>classifier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회귀함수 </a:t>
            </a:r>
            <a:r>
              <a:rPr lang="en-US" altLang="ko-KR" sz="1800" dirty="0" smtClean="0"/>
              <a:t>regression function</a:t>
            </a:r>
            <a:r>
              <a:rPr lang="ko-KR" altLang="en-US" dirty="0" smtClean="0"/>
              <a:t>를 생성</a:t>
            </a:r>
            <a:endParaRPr lang="en-US" altLang="ko-KR" dirty="0"/>
          </a:p>
          <a:p>
            <a:pPr lvl="1"/>
            <a:r>
              <a:rPr lang="ko-KR" altLang="en-US" dirty="0" smtClean="0"/>
              <a:t>주어진 문제의 구조를 이해</a:t>
            </a:r>
            <a:endParaRPr lang="en-US" altLang="ko-KR" dirty="0"/>
          </a:p>
          <a:p>
            <a:r>
              <a:rPr lang="ko-KR" altLang="en-US" dirty="0" smtClean="0"/>
              <a:t>모델의 요건 </a:t>
            </a:r>
            <a:r>
              <a:rPr lang="en-US" altLang="ko-KR" dirty="0" smtClean="0"/>
              <a:t>Requirements:</a:t>
            </a:r>
            <a:endParaRPr lang="en-US" altLang="ko-KR" dirty="0"/>
          </a:p>
          <a:p>
            <a:pPr lvl="1"/>
            <a:r>
              <a:rPr lang="ko-KR" altLang="en-US" dirty="0" smtClean="0"/>
              <a:t>높은 정확성</a:t>
            </a:r>
            <a:endParaRPr lang="en-US" altLang="ko-KR" dirty="0"/>
          </a:p>
          <a:p>
            <a:pPr lvl="1"/>
            <a:r>
              <a:rPr lang="ko-KR" altLang="en-US" dirty="0" smtClean="0"/>
              <a:t>사랑이 이해할 수 있고 해석할 수 있도록 </a:t>
            </a:r>
            <a:r>
              <a:rPr lang="en-US" altLang="ko-KR" dirty="0" smtClean="0"/>
              <a:t>interpretable</a:t>
            </a:r>
            <a:endParaRPr lang="en-US" altLang="ko-KR" dirty="0"/>
          </a:p>
          <a:p>
            <a:pPr lvl="1"/>
            <a:r>
              <a:rPr lang="ko-KR" altLang="en-US" dirty="0" smtClean="0"/>
              <a:t>대규모의 학습 데이터베이스를 빠르게 구축할 수 있어야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936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결정 트리란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885950"/>
            <a:ext cx="54102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20000"/>
              </a:spcBef>
            </a:pPr>
            <a:r>
              <a:rPr lang="en-US" altLang="ko-KR" sz="32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96838" y="4724400"/>
            <a:ext cx="1328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en-US" altLang="ko-KR"/>
              <a:t>Minivan</a:t>
            </a:r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2438400" y="2667000"/>
            <a:ext cx="1371600" cy="685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2743200" y="2743200"/>
            <a:ext cx="73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/>
              <a:t>Age</a:t>
            </a: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1143000" y="3962400"/>
            <a:ext cx="1371600" cy="685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143000" y="4038600"/>
            <a:ext cx="143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/>
              <a:t>Car Type</a:t>
            </a: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810000" y="3962400"/>
            <a:ext cx="1295400" cy="6858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228600" y="5334000"/>
            <a:ext cx="1295400" cy="6858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2438400" y="5334000"/>
            <a:ext cx="1295400" cy="6858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495300" y="5486400"/>
            <a:ext cx="73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en-US" altLang="ko-KR">
                <a:solidFill>
                  <a:srgbClr val="080808"/>
                </a:solidFill>
              </a:rPr>
              <a:t>YES</a:t>
            </a: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2684463" y="5410200"/>
            <a:ext cx="67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en-US" altLang="ko-KR">
                <a:solidFill>
                  <a:srgbClr val="080808"/>
                </a:solidFill>
              </a:rPr>
              <a:t>NO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4076700" y="4038600"/>
            <a:ext cx="73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en-US" altLang="ko-KR">
                <a:solidFill>
                  <a:srgbClr val="080808"/>
                </a:solidFill>
              </a:rPr>
              <a:t>YES</a:t>
            </a:r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H="1">
            <a:off x="539750" y="4654550"/>
            <a:ext cx="12890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1835150" y="4654550"/>
            <a:ext cx="12128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>
            <a:off x="2063750" y="3359150"/>
            <a:ext cx="10604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3130550" y="3359150"/>
            <a:ext cx="12890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1822450" y="327660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en-US" altLang="ko-KR"/>
              <a:t>&lt;30</a:t>
            </a:r>
          </a:p>
        </p:txBody>
      </p:sp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3797300" y="3276600"/>
            <a:ext cx="858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en-US" altLang="ko-KR"/>
              <a:t>&gt;=30</a:t>
            </a:r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1851025" y="4724400"/>
            <a:ext cx="199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en-US" altLang="ko-KR"/>
              <a:t>Sports, Truck</a:t>
            </a:r>
          </a:p>
        </p:txBody>
      </p:sp>
      <p:grpSp>
        <p:nvGrpSpPr>
          <p:cNvPr id="80934" name="Group 38"/>
          <p:cNvGrpSpPr>
            <a:grpSpLocks/>
          </p:cNvGrpSpPr>
          <p:nvPr/>
        </p:nvGrpSpPr>
        <p:grpSpPr bwMode="auto">
          <a:xfrm>
            <a:off x="5638800" y="2743200"/>
            <a:ext cx="3381375" cy="3581400"/>
            <a:chOff x="3552" y="1728"/>
            <a:chExt cx="2130" cy="2256"/>
          </a:xfrm>
        </p:grpSpPr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3648" y="1728"/>
              <a:ext cx="1776" cy="16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19" name="Line 23"/>
            <p:cNvSpPr>
              <a:spLocks noChangeShapeType="1"/>
            </p:cNvSpPr>
            <p:nvPr/>
          </p:nvSpPr>
          <p:spPr bwMode="auto">
            <a:xfrm>
              <a:off x="3652" y="3600"/>
              <a:ext cx="18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55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altLang="ko-KR"/>
                <a:t>0</a:t>
              </a:r>
            </a:p>
          </p:txBody>
        </p:sp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4224" y="369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altLang="ko-KR"/>
                <a:t>30</a:t>
              </a:r>
            </a:p>
          </p:txBody>
        </p:sp>
        <p:sp>
          <p:nvSpPr>
            <p:cNvPr id="80922" name="Rectangle 26"/>
            <p:cNvSpPr>
              <a:spLocks noChangeArrowheads="1"/>
            </p:cNvSpPr>
            <p:nvPr/>
          </p:nvSpPr>
          <p:spPr bwMode="auto">
            <a:xfrm>
              <a:off x="4896" y="369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altLang="ko-KR"/>
                <a:t>60</a:t>
              </a:r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648" y="3556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924" name="Line 28"/>
            <p:cNvSpPr>
              <a:spLocks noChangeShapeType="1"/>
            </p:cNvSpPr>
            <p:nvPr/>
          </p:nvSpPr>
          <p:spPr bwMode="auto">
            <a:xfrm>
              <a:off x="4368" y="3556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5040" y="3556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926" name="Rectangle 30"/>
            <p:cNvSpPr>
              <a:spLocks noChangeArrowheads="1"/>
            </p:cNvSpPr>
            <p:nvPr/>
          </p:nvSpPr>
          <p:spPr bwMode="auto">
            <a:xfrm>
              <a:off x="5218" y="3696"/>
              <a:ext cx="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altLang="ko-KR"/>
                <a:t>Age</a:t>
              </a:r>
            </a:p>
          </p:txBody>
        </p:sp>
        <p:sp>
          <p:nvSpPr>
            <p:cNvPr id="80927" name="Line 31"/>
            <p:cNvSpPr>
              <a:spLocks noChangeShapeType="1"/>
            </p:cNvSpPr>
            <p:nvPr/>
          </p:nvSpPr>
          <p:spPr bwMode="auto">
            <a:xfrm flipV="1">
              <a:off x="4368" y="1730"/>
              <a:ext cx="0" cy="1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3652" y="2304"/>
              <a:ext cx="7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929" name="Rectangle 33"/>
            <p:cNvSpPr>
              <a:spLocks noChangeArrowheads="1"/>
            </p:cNvSpPr>
            <p:nvPr/>
          </p:nvSpPr>
          <p:spPr bwMode="auto">
            <a:xfrm>
              <a:off x="4664" y="2400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altLang="ko-KR">
                  <a:solidFill>
                    <a:srgbClr val="080808"/>
                  </a:solidFill>
                </a:rPr>
                <a:t>YES</a:t>
              </a:r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800" y="2016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altLang="ko-KR">
                  <a:solidFill>
                    <a:srgbClr val="080808"/>
                  </a:solidFill>
                </a:rPr>
                <a:t>YES</a:t>
              </a:r>
            </a:p>
          </p:txBody>
        </p:sp>
        <p:sp>
          <p:nvSpPr>
            <p:cNvPr id="80931" name="Rectangle 35"/>
            <p:cNvSpPr>
              <a:spLocks noChangeArrowheads="1"/>
            </p:cNvSpPr>
            <p:nvPr/>
          </p:nvSpPr>
          <p:spPr bwMode="auto">
            <a:xfrm>
              <a:off x="3824" y="2832"/>
              <a:ext cx="4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altLang="ko-KR">
                  <a:solidFill>
                    <a:srgbClr val="080808"/>
                  </a:solidFill>
                </a:rPr>
                <a:t>NO</a:t>
              </a:r>
            </a:p>
          </p:txBody>
        </p:sp>
        <p:sp>
          <p:nvSpPr>
            <p:cNvPr id="80932" name="Rectangle 36"/>
            <p:cNvSpPr>
              <a:spLocks noChangeArrowheads="1"/>
            </p:cNvSpPr>
            <p:nvPr/>
          </p:nvSpPr>
          <p:spPr bwMode="auto">
            <a:xfrm>
              <a:off x="3613" y="1776"/>
              <a:ext cx="8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altLang="ko-KR"/>
                <a:t>Minivan</a:t>
              </a:r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3647" y="2381"/>
              <a:ext cx="70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altLang="ko-KR"/>
                <a:t>Sports,</a:t>
              </a:r>
              <a:br>
                <a:rPr lang="en-US" altLang="ko-KR"/>
              </a:br>
              <a:r>
                <a:rPr lang="en-US" altLang="ko-KR"/>
                <a:t>Truck</a:t>
              </a: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789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직관</a:t>
            </a:r>
            <a:r>
              <a:rPr lang="en-US" altLang="ko-KR" dirty="0" smtClean="0"/>
              <a:t>: </a:t>
            </a:r>
            <a:r>
              <a:rPr lang="en-US" altLang="ko-KR" dirty="0"/>
              <a:t>Impurity Function</a:t>
            </a:r>
          </a:p>
        </p:txBody>
      </p:sp>
      <p:graphicFrame>
        <p:nvGraphicFramePr>
          <p:cNvPr id="125955" name="Object 3"/>
          <p:cNvGraphicFramePr>
            <a:graphicFrameLocks/>
          </p:cNvGraphicFramePr>
          <p:nvPr/>
        </p:nvGraphicFramePr>
        <p:xfrm>
          <a:off x="152400" y="1844675"/>
          <a:ext cx="326707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Document" r:id="rId4" imgW="3267000" imgH="5038560" progId="Word.Document.8">
                  <p:embed/>
                </p:oleObj>
              </mc:Choice>
              <mc:Fallback>
                <p:oleObj name="Document" r:id="rId4" imgW="3267000" imgH="50385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44675"/>
                        <a:ext cx="3267075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Oval 4"/>
          <p:cNvSpPr>
            <a:spLocks noChangeArrowheads="1"/>
          </p:cNvSpPr>
          <p:nvPr/>
        </p:nvSpPr>
        <p:spPr bwMode="auto">
          <a:xfrm>
            <a:off x="5422900" y="1676400"/>
            <a:ext cx="1371600" cy="685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5562600" y="1828800"/>
            <a:ext cx="284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/>
              <a:t>X1&lt;=1     (50%,50%)</a:t>
            </a:r>
          </a:p>
        </p:txBody>
      </p:sp>
      <p:sp>
        <p:nvSpPr>
          <p:cNvPr id="125958" name="Oval 6"/>
          <p:cNvSpPr>
            <a:spLocks noChangeArrowheads="1"/>
          </p:cNvSpPr>
          <p:nvPr/>
        </p:nvSpPr>
        <p:spPr bwMode="auto">
          <a:xfrm>
            <a:off x="5492750" y="4267200"/>
            <a:ext cx="1371600" cy="685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5562600" y="4419600"/>
            <a:ext cx="291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/>
              <a:t>X2&lt;=1      (50%,50%)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4267200" y="2667000"/>
            <a:ext cx="1295400" cy="6858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 flipH="1">
            <a:off x="4953000" y="2292350"/>
            <a:ext cx="76200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4267200" y="5257800"/>
            <a:ext cx="1295400" cy="6858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 flipH="1">
            <a:off x="4953000" y="4883150"/>
            <a:ext cx="76200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6477000" y="2667000"/>
            <a:ext cx="1295400" cy="6858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6781800" y="5257800"/>
            <a:ext cx="1295400" cy="6858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6553200" y="22860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6781800" y="48006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5968" name="Rectangle 16"/>
          <p:cNvSpPr>
            <a:spLocks noChangeArrowheads="1"/>
          </p:cNvSpPr>
          <p:nvPr/>
        </p:nvSpPr>
        <p:spPr bwMode="auto">
          <a:xfrm>
            <a:off x="4191000" y="2743200"/>
            <a:ext cx="1584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/>
              <a:t>    Yes</a:t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(83%,17%)</a:t>
            </a:r>
          </a:p>
        </p:txBody>
      </p:sp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4267200" y="5334000"/>
            <a:ext cx="1584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/>
              <a:t>    No</a:t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(25%,75%)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324600" y="2743200"/>
            <a:ext cx="1584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/>
              <a:t>     No</a:t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(0%,100%)</a:t>
            </a: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6629400" y="5334000"/>
            <a:ext cx="1584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/>
              <a:t>      Yes</a:t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(66%,33%)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18BA1-B742-45F5-B693-F9CD029015B0}" type="slidenum">
              <a:rPr lang="en-US" altLang="ko-KR" smtClean="0"/>
              <a:pPr>
                <a:defRPr/>
              </a:pPr>
              <a:t>47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49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8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err="1" smtClean="0"/>
              <a:t>클러스터링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비지도학습</a:t>
            </a:r>
            <a:endParaRPr lang="en-US" altLang="ko-KR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다음을 주고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lvl="1"/>
            <a:r>
              <a:rPr lang="ko-KR" altLang="en-US" dirty="0" smtClean="0"/>
              <a:t>데이터군 </a:t>
            </a:r>
            <a:r>
              <a:rPr lang="en-US" altLang="ko-KR" sz="1800" dirty="0" smtClean="0"/>
              <a:t>Data </a:t>
            </a:r>
            <a:r>
              <a:rPr lang="en-US" altLang="ko-KR" sz="1800" dirty="0"/>
              <a:t>Set</a:t>
            </a:r>
            <a:r>
              <a:rPr lang="en-US" altLang="ko-KR" dirty="0"/>
              <a:t> D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 셋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유사도</a:t>
            </a:r>
            <a:r>
              <a:rPr lang="en-US" altLang="ko-KR" sz="1800" dirty="0" smtClean="0"/>
              <a:t>Similarity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거리값</a:t>
            </a:r>
            <a:r>
              <a:rPr lang="en-US" altLang="ko-KR" sz="1800" dirty="0" smtClean="0"/>
              <a:t>distance </a:t>
            </a:r>
            <a:r>
              <a:rPr lang="en-US" altLang="ko-KR" sz="1800" dirty="0"/>
              <a:t>metric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</a:t>
            </a:r>
            <a:r>
              <a:rPr lang="en-US" altLang="ko-KR" sz="1800" dirty="0" smtClean="0"/>
              <a:t>information</a:t>
            </a:r>
            <a:endParaRPr lang="en-US" altLang="ko-KR" sz="1800" dirty="0"/>
          </a:p>
          <a:p>
            <a:r>
              <a:rPr lang="ko-KR" altLang="en-US" dirty="0" smtClean="0"/>
              <a:t>찾는다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lvl="1"/>
            <a:r>
              <a:rPr lang="ko-KR" altLang="en-US" dirty="0" smtClean="0"/>
              <a:t>데이터 사이의 분할 </a:t>
            </a:r>
            <a:r>
              <a:rPr lang="en-US" altLang="ko-KR" sz="2000" dirty="0" smtClean="0"/>
              <a:t>Partitioning </a:t>
            </a:r>
            <a:r>
              <a:rPr lang="en-US" altLang="ko-KR" sz="2000" dirty="0"/>
              <a:t>of data</a:t>
            </a:r>
          </a:p>
          <a:p>
            <a:pPr lvl="1"/>
            <a:r>
              <a:rPr lang="ko-KR" altLang="en-US" dirty="0" smtClean="0"/>
              <a:t>유사한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가까운 항목들을 </a:t>
            </a:r>
            <a:r>
              <a:rPr lang="ko-KR" altLang="en-US" dirty="0" err="1" smtClean="0"/>
              <a:t>그룹짓기</a:t>
            </a:r>
            <a:r>
              <a:rPr lang="ko-KR" altLang="en-US" dirty="0" smtClean="0"/>
              <a:t> </a:t>
            </a:r>
            <a:r>
              <a:rPr lang="en-US" altLang="ko-KR" sz="2000" dirty="0" smtClean="0"/>
              <a:t>Groups </a:t>
            </a:r>
            <a:r>
              <a:rPr lang="en-US" altLang="ko-KR" sz="2000" dirty="0"/>
              <a:t>of similar/close items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500150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/>
              <a:t>Warehousing Issues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원천들이 </a:t>
            </a:r>
            <a:r>
              <a:rPr lang="ko-KR" altLang="en-US" dirty="0">
                <a:solidFill>
                  <a:schemeClr val="accent2"/>
                </a:solidFill>
              </a:rPr>
              <a:t>이질적임 </a:t>
            </a:r>
            <a:r>
              <a:rPr lang="en-US" altLang="ko-KR" sz="2000" dirty="0" smtClean="0">
                <a:solidFill>
                  <a:schemeClr val="accent2"/>
                </a:solidFill>
              </a:rPr>
              <a:t>Heterogeneous Sources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ko-KR" altLang="en-US" dirty="0" smtClean="0"/>
              <a:t>다양한 포맷과 등록소의 데이터를 받아야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>
                <a:solidFill>
                  <a:schemeClr val="accent2"/>
                </a:solidFill>
              </a:rPr>
              <a:t>의미측면의 통합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</a:rPr>
              <a:t>Semantic Integration</a:t>
            </a:r>
            <a:r>
              <a:rPr lang="en-US" altLang="ko-KR" dirty="0" smtClean="0">
                <a:solidFill>
                  <a:schemeClr val="accent2"/>
                </a:solidFill>
              </a:rPr>
              <a:t>: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화폐단위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스키마 등 불일치를 해소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2"/>
                </a:solidFill>
              </a:rPr>
              <a:t>데이터 적재 </a:t>
            </a:r>
            <a:r>
              <a:rPr lang="en-US" altLang="ko-KR" sz="2000" dirty="0">
                <a:solidFill>
                  <a:schemeClr val="accent2"/>
                </a:solidFill>
              </a:rPr>
              <a:t>Load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주기적 </a:t>
            </a:r>
            <a:r>
              <a:rPr lang="ko-KR" altLang="en-US" dirty="0" err="1" smtClean="0">
                <a:solidFill>
                  <a:schemeClr val="accent2"/>
                </a:solidFill>
              </a:rPr>
              <a:t>리프레시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</a:rPr>
              <a:t>Refresh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오래된 데이터의 </a:t>
            </a:r>
            <a:r>
              <a:rPr lang="ko-KR" altLang="en-US" dirty="0" smtClean="0">
                <a:solidFill>
                  <a:schemeClr val="accent2"/>
                </a:solidFill>
              </a:rPr>
              <a:t>제거 </a:t>
            </a:r>
            <a:r>
              <a:rPr lang="en-US" altLang="ko-KR" sz="2000" dirty="0">
                <a:solidFill>
                  <a:schemeClr val="accent2"/>
                </a:solidFill>
              </a:rPr>
              <a:t>Purge</a:t>
            </a:r>
          </a:p>
          <a:p>
            <a:r>
              <a:rPr lang="ko-KR" altLang="en-US" dirty="0" smtClean="0">
                <a:solidFill>
                  <a:schemeClr val="accent2"/>
                </a:solidFill>
              </a:rPr>
              <a:t>메타데이터 관리 </a:t>
            </a:r>
            <a:r>
              <a:rPr lang="en-US" altLang="ko-KR" sz="2000" dirty="0">
                <a:solidFill>
                  <a:schemeClr val="accent2"/>
                </a:solidFill>
              </a:rPr>
              <a:t>Metadata Management </a:t>
            </a:r>
            <a:r>
              <a:rPr lang="ko-KR" altLang="en-US" dirty="0" smtClean="0">
                <a:solidFill>
                  <a:schemeClr val="accent2"/>
                </a:solidFill>
              </a:rPr>
              <a:t>가 필요함</a:t>
            </a:r>
            <a:r>
              <a:rPr lang="en-US" altLang="ko-KR" dirty="0" smtClean="0">
                <a:solidFill>
                  <a:schemeClr val="accent2"/>
                </a:solidFill>
              </a:rPr>
              <a:t>:</a:t>
            </a:r>
            <a:r>
              <a:rPr lang="en-US" altLang="ko-KR" dirty="0" smtClean="0"/>
              <a:t>  </a:t>
            </a:r>
            <a:r>
              <a:rPr lang="ko-KR" altLang="en-US" dirty="0" smtClean="0"/>
              <a:t>모든 데이터 각각에 대하여 원천이 어딘지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적재시점</a:t>
            </a:r>
            <a:r>
              <a:rPr lang="ko-KR" altLang="en-US" dirty="0" smtClean="0"/>
              <a:t> 등의 정보 관리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928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유사도란 </a:t>
            </a:r>
            <a:r>
              <a:rPr lang="en-US" altLang="ko-KR" sz="3200" dirty="0" smtClean="0"/>
              <a:t>Similarity</a:t>
            </a:r>
            <a:r>
              <a:rPr lang="en-US" altLang="ko-KR" dirty="0"/>
              <a:t>?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z="2800" dirty="0" smtClean="0"/>
              <a:t>유사한 고객 그룹</a:t>
            </a:r>
            <a:endParaRPr lang="en-US" altLang="ko-KR" sz="2800" dirty="0"/>
          </a:p>
          <a:p>
            <a:pPr lvl="1"/>
            <a:r>
              <a:rPr lang="ko-KR" altLang="en-US" sz="2400" dirty="0" smtClean="0"/>
              <a:t>인구통계특성의 유사성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구매 행위의 유사성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건강의 유사성</a:t>
            </a:r>
            <a:endParaRPr lang="en-US" altLang="ko-KR" sz="2400" dirty="0"/>
          </a:p>
          <a:p>
            <a:r>
              <a:rPr lang="ko-KR" altLang="en-US" sz="2800" dirty="0" smtClean="0"/>
              <a:t>유사한 상품 그룹</a:t>
            </a:r>
            <a:endParaRPr lang="en-US" altLang="ko-KR" sz="2800" dirty="0"/>
          </a:p>
          <a:p>
            <a:pPr lvl="1"/>
            <a:r>
              <a:rPr lang="ko-KR" altLang="en-US" sz="2400" dirty="0" smtClean="0"/>
              <a:t>가격의 유사성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기능의 유사성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매장의 유사성</a:t>
            </a:r>
            <a:endParaRPr lang="en-US" altLang="ko-KR" sz="2400" dirty="0"/>
          </a:p>
          <a:p>
            <a:pPr lvl="1"/>
            <a:r>
              <a:rPr lang="en-US" altLang="ko-KR" sz="2400" dirty="0">
                <a:latin typeface="Arial" panose="020B0604020202020204" pitchFamily="34" charset="0"/>
              </a:rPr>
              <a:t>…</a:t>
            </a:r>
            <a:endParaRPr lang="en-US" altLang="ko-KR" sz="2400" dirty="0"/>
          </a:p>
          <a:p>
            <a:r>
              <a:rPr lang="ko-KR" altLang="en-US" sz="2800" dirty="0" err="1" smtClean="0"/>
              <a:t>유사도는</a:t>
            </a:r>
            <a:r>
              <a:rPr lang="ko-KR" altLang="en-US" sz="2800" dirty="0" smtClean="0"/>
              <a:t> 도메인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문제가 무엇이냐에 따라 </a:t>
            </a:r>
            <a:r>
              <a:rPr lang="ko-KR" altLang="en-US" sz="2800" dirty="0" err="1" smtClean="0"/>
              <a:t>달라지는게</a:t>
            </a:r>
            <a:r>
              <a:rPr lang="ko-KR" altLang="en-US" sz="2800" dirty="0" smtClean="0"/>
              <a:t> 일반적이다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149526"/>
      </p:ext>
    </p:extLst>
  </p:cSld>
  <p:clrMapOvr>
    <a:masterClrMapping/>
  </p:clrMapOvr>
  <p:transition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Association </a:t>
            </a:r>
            <a:r>
              <a:rPr lang="en-US" altLang="ko-KR" dirty="0" smtClean="0"/>
              <a:t>Analysis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연관 분석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3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장바구니 분석 </a:t>
            </a:r>
            <a:r>
              <a:rPr lang="en-US" altLang="ko-KR" dirty="0" smtClean="0"/>
              <a:t>Market </a:t>
            </a:r>
            <a:r>
              <a:rPr lang="en-US" altLang="ko-KR" dirty="0"/>
              <a:t>Basket Analysis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장바구니에 상품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들이 들어있다고 하자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장바구니 분석은 다음 질문에 답하려는 노력이다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어떤 사람이 구매하는가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 smtClean="0"/>
              <a:t>고객이 어떤 것들을 같이 사는가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 smtClean="0"/>
              <a:t>고객이 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어떤 순서로 사는가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endParaRPr lang="en-US" altLang="ko-KR" sz="28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402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장바구니 분석</a:t>
            </a:r>
            <a:endParaRPr lang="en-US" altLang="ko-KR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ko-KR" altLang="en-US" dirty="0" smtClean="0"/>
              <a:t>주어진 것</a:t>
            </a:r>
            <a:r>
              <a:rPr lang="en-US" altLang="ko-KR" sz="2800" dirty="0" smtClean="0"/>
              <a:t>:</a:t>
            </a:r>
            <a:endParaRPr lang="en-US" altLang="ko-KR" sz="2800" dirty="0"/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고객 거래</a:t>
            </a:r>
            <a:r>
              <a:rPr lang="en-US" altLang="ko-KR" sz="2800" dirty="0" smtClean="0"/>
              <a:t> </a:t>
            </a:r>
            <a:r>
              <a:rPr lang="en-US" altLang="ko-KR" sz="2000" dirty="0" smtClean="0"/>
              <a:t>customer transaction </a:t>
            </a:r>
            <a:r>
              <a:rPr lang="ko-KR" altLang="en-US" sz="2800" dirty="0" smtClean="0"/>
              <a:t>데이터베이스</a:t>
            </a:r>
            <a:endParaRPr lang="en-US" altLang="ko-KR" sz="2800" dirty="0"/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각 트랜잭션은 </a:t>
            </a:r>
            <a:r>
              <a:rPr lang="ko-KR" altLang="en-US" dirty="0" smtClean="0"/>
              <a:t>아이템</a:t>
            </a:r>
            <a:r>
              <a:rPr lang="ko-KR" altLang="en-US" sz="2800" dirty="0" smtClean="0"/>
              <a:t>의 집합이다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ko-KR" sz="2800" dirty="0"/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예</a:t>
            </a:r>
            <a:r>
              <a:rPr lang="en-US" altLang="ko-KR" sz="2800" dirty="0" smtClean="0"/>
              <a:t>: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TID 111 </a:t>
            </a:r>
            <a:r>
              <a:rPr lang="ko-KR" altLang="en-US" sz="2800" dirty="0" smtClean="0"/>
              <a:t>트랜잭션에는 아이템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{Pen, Ink, Milk, Juice</a:t>
            </a:r>
            <a:r>
              <a:rPr lang="en-US" altLang="ko-KR" sz="2800" dirty="0" smtClean="0"/>
              <a:t>} </a:t>
            </a:r>
            <a:r>
              <a:rPr lang="ko-KR" altLang="en-US" sz="2800" dirty="0" smtClean="0"/>
              <a:t>가 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graphicFrame>
        <p:nvGraphicFramePr>
          <p:cNvPr id="295940" name="Object 4"/>
          <p:cNvGraphicFramePr>
            <a:graphicFrameLocks/>
          </p:cNvGraphicFramePr>
          <p:nvPr/>
        </p:nvGraphicFramePr>
        <p:xfrm>
          <a:off x="3962400" y="1676400"/>
          <a:ext cx="49784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Document" r:id="rId4" imgW="4978080" imgH="4292280" progId="Word.Document.8">
                  <p:embed/>
                </p:oleObj>
              </mc:Choice>
              <mc:Fallback>
                <p:oleObj name="Document" r:id="rId4" imgW="4978080" imgH="42922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6400"/>
                        <a:ext cx="4978400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18BA1-B742-45F5-B693-F9CD029015B0}" type="slidenum">
              <a:rPr lang="en-US" altLang="ko-KR" smtClean="0"/>
              <a:pPr>
                <a:defRPr/>
              </a:pPr>
              <a:t>53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7200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유의사항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장바구니 분석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/>
              <a:t>고객 거래</a:t>
            </a:r>
            <a:r>
              <a:rPr lang="en-US" altLang="ko-KR" sz="2800" dirty="0" smtClean="0"/>
              <a:t> </a:t>
            </a:r>
            <a:r>
              <a:rPr lang="en-US" altLang="ko-KR" sz="2000" dirty="0" smtClean="0"/>
              <a:t>customer transaction </a:t>
            </a:r>
            <a:r>
              <a:rPr lang="ko-KR" altLang="en-US" sz="2800" dirty="0" smtClean="0"/>
              <a:t>데이터베이스</a:t>
            </a:r>
            <a:endParaRPr lang="en-US" altLang="ko-KR" sz="2800" dirty="0"/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거래상세 테이블의 </a:t>
            </a:r>
            <a:r>
              <a:rPr lang="ko-KR" altLang="en-US" sz="2800" dirty="0" err="1" smtClean="0"/>
              <a:t>컬럼</a:t>
            </a:r>
            <a:r>
              <a:rPr lang="ko-KR" altLang="en-US" sz="2800" dirty="0" smtClean="0"/>
              <a:t> </a:t>
            </a:r>
            <a:r>
              <a:rPr lang="ko-KR" altLang="en-US" sz="2800" dirty="0" smtClean="0">
                <a:solidFill>
                  <a:srgbClr val="FF0000"/>
                </a:solidFill>
              </a:rPr>
              <a:t>역정규화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죠인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테이블 형태가 된다</a:t>
            </a:r>
            <a:r>
              <a:rPr lang="en-US" altLang="ko-KR" sz="2800" dirty="0" smtClean="0"/>
              <a:t>!</a:t>
            </a:r>
            <a:endParaRPr lang="en-US" altLang="ko-KR" sz="2800" dirty="0"/>
          </a:p>
        </p:txBody>
      </p:sp>
      <p:graphicFrame>
        <p:nvGraphicFramePr>
          <p:cNvPr id="295940" name="Object 4"/>
          <p:cNvGraphicFramePr>
            <a:graphicFrameLocks/>
          </p:cNvGraphicFramePr>
          <p:nvPr/>
        </p:nvGraphicFramePr>
        <p:xfrm>
          <a:off x="3962400" y="1676400"/>
          <a:ext cx="49784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4978080" imgH="4292280" progId="Word.Document.8">
                  <p:embed/>
                </p:oleObj>
              </mc:Choice>
              <mc:Fallback>
                <p:oleObj name="Document" r:id="rId4" imgW="4978080" imgH="42922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6400"/>
                        <a:ext cx="4978400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18BA1-B742-45F5-B693-F9CD029015B0}" type="slidenum">
              <a:rPr lang="en-US" altLang="ko-KR" smtClean="0"/>
              <a:pPr>
                <a:defRPr/>
              </a:pPr>
              <a:t>54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677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장바구니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876800"/>
          </a:xfrm>
          <a:noFill/>
          <a:ln/>
        </p:spPr>
        <p:txBody>
          <a:bodyPr/>
          <a:lstStyle/>
          <a:p>
            <a:r>
              <a:rPr lang="ko-KR" altLang="en-US" dirty="0" err="1" smtClean="0"/>
              <a:t>동시발생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고객의 </a:t>
            </a:r>
            <a:r>
              <a:rPr lang="en-US" altLang="ko-KR" dirty="0" smtClean="0"/>
              <a:t>80%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en-US" altLang="ko-KR" dirty="0"/>
              <a:t>X, </a:t>
            </a:r>
            <a:r>
              <a:rPr lang="en-US" altLang="ko-KR" dirty="0" smtClean="0"/>
              <a:t>Y, Z</a:t>
            </a:r>
            <a:r>
              <a:rPr lang="ko-KR" altLang="en-US" dirty="0" smtClean="0"/>
              <a:t>를 같이 구매한다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연관 규칙 </a:t>
            </a:r>
            <a:r>
              <a:rPr lang="en-US" altLang="ko-KR" sz="2000" dirty="0"/>
              <a:t>Association rules </a:t>
            </a:r>
            <a:endParaRPr lang="en-US" altLang="ko-KR" dirty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구매한 고객의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Z</a:t>
            </a:r>
            <a:r>
              <a:rPr lang="ko-KR" altLang="en-US" dirty="0" smtClean="0"/>
              <a:t>도 구매한다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순차 패턴</a:t>
            </a:r>
            <a:r>
              <a:rPr lang="en-US" altLang="ko-KR" dirty="0"/>
              <a:t> </a:t>
            </a:r>
            <a:r>
              <a:rPr lang="en-US" altLang="ko-KR" sz="2000" dirty="0"/>
              <a:t>Sequential patterns </a:t>
            </a:r>
            <a:endParaRPr lang="en-US" altLang="ko-KR" dirty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를 구매한 고객의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가 그 후에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구매한다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733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입증도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지지도</a:t>
            </a:r>
            <a:endParaRPr lang="en-US" altLang="ko-KR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ko-KR" altLang="en-US" dirty="0" smtClean="0"/>
              <a:t>다음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기준을 통과한 연관 </a:t>
            </a:r>
            <a:r>
              <a:rPr lang="ko-KR" altLang="en-US" dirty="0">
                <a:solidFill>
                  <a:schemeClr val="accent1"/>
                </a:solidFill>
              </a:rPr>
              <a:t>규칙</a:t>
            </a:r>
            <a:r>
              <a:rPr lang="ko-KR" altLang="en-US" dirty="0" smtClean="0"/>
              <a:t>들만 남긴다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 smtClean="0">
                <a:solidFill>
                  <a:schemeClr val="accent1"/>
                </a:solidFill>
              </a:rPr>
              <a:t>입증도 </a:t>
            </a:r>
            <a:r>
              <a:rPr lang="en-US" altLang="ko-KR" sz="2000" dirty="0" smtClean="0">
                <a:solidFill>
                  <a:schemeClr val="accent1"/>
                </a:solidFill>
              </a:rPr>
              <a:t>Confidence</a:t>
            </a:r>
            <a:r>
              <a:rPr lang="en-US" altLang="ko-KR" dirty="0" smtClean="0"/>
              <a:t> : 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X </a:t>
            </a:r>
            <a:r>
              <a:rPr lang="en-US" altLang="ko-KR" dirty="0">
                <a:latin typeface="Wingdings" panose="05000000000000000000" pitchFamily="2" charset="2"/>
              </a:rPr>
              <a:t>à</a:t>
            </a:r>
            <a:r>
              <a:rPr lang="en-US" altLang="ko-KR" dirty="0"/>
              <a:t> Y </a:t>
            </a:r>
            <a:r>
              <a:rPr lang="ko-KR" altLang="en-US" dirty="0" smtClean="0"/>
              <a:t>의 입증도</a:t>
            </a:r>
            <a:r>
              <a:rPr lang="en-US" altLang="ko-KR" dirty="0" smtClean="0"/>
              <a:t> </a:t>
            </a:r>
            <a:r>
              <a:rPr lang="en-US" altLang="ko-KR" dirty="0"/>
              <a:t>c if P(Y|X) = </a:t>
            </a:r>
            <a:r>
              <a:rPr lang="en-US" altLang="ko-KR" dirty="0" smtClean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X</a:t>
            </a:r>
            <a:r>
              <a:rPr lang="ko-KR" altLang="en-US" dirty="0" smtClean="0"/>
              <a:t>가 나온 트랜잭션 중에</a:t>
            </a:r>
            <a:r>
              <a:rPr lang="en-US" altLang="ko-KR" dirty="0" smtClean="0"/>
              <a:t>, Y</a:t>
            </a:r>
            <a:r>
              <a:rPr lang="ko-KR" altLang="en-US" dirty="0" smtClean="0"/>
              <a:t>도 있는 트랜잭션의 비율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 smtClean="0">
                <a:solidFill>
                  <a:schemeClr val="accent1"/>
                </a:solidFill>
              </a:rPr>
              <a:t>지지도 </a:t>
            </a:r>
            <a:r>
              <a:rPr lang="en-US" altLang="ko-KR" sz="2000" dirty="0" smtClean="0">
                <a:solidFill>
                  <a:schemeClr val="accent1"/>
                </a:solidFill>
              </a:rPr>
              <a:t>Support</a:t>
            </a:r>
            <a:r>
              <a:rPr lang="en-US" altLang="ko-KR" dirty="0" smtClean="0"/>
              <a:t> :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X </a:t>
            </a:r>
            <a:r>
              <a:rPr lang="en-US" altLang="ko-KR" dirty="0">
                <a:latin typeface="Wingdings" panose="05000000000000000000" pitchFamily="2" charset="2"/>
              </a:rPr>
              <a:t>à</a:t>
            </a:r>
            <a:r>
              <a:rPr lang="en-US" altLang="ko-KR" dirty="0"/>
              <a:t> Y </a:t>
            </a:r>
            <a:r>
              <a:rPr lang="ko-KR" altLang="en-US" dirty="0" smtClean="0"/>
              <a:t>의 지지도 </a:t>
            </a:r>
            <a:r>
              <a:rPr lang="en-US" altLang="ko-KR" dirty="0" smtClean="0"/>
              <a:t>s </a:t>
            </a:r>
            <a:r>
              <a:rPr lang="en-US" altLang="ko-KR" dirty="0"/>
              <a:t>if P(XY) = </a:t>
            </a:r>
            <a:r>
              <a:rPr lang="en-US" altLang="ko-KR" dirty="0" smtClean="0"/>
              <a:t>s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전체 트랜잭션 </a:t>
            </a:r>
            <a:r>
              <a:rPr lang="ko-KR" altLang="en-US" dirty="0" smtClean="0"/>
              <a:t>중에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있는 트랜잭션의 비율</a:t>
            </a:r>
            <a:endParaRPr lang="en-US" altLang="ko-KR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/>
              <a:t>We can also define</a:t>
            </a:r>
          </a:p>
          <a:p>
            <a:pPr>
              <a:lnSpc>
                <a:spcPct val="90000"/>
              </a:lnSpc>
            </a:pPr>
            <a:r>
              <a:rPr lang="ko-KR" altLang="en-US" dirty="0" err="1">
                <a:solidFill>
                  <a:schemeClr val="accent1"/>
                </a:solidFill>
              </a:rPr>
              <a:t>아이템셋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동시출현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XY</a:t>
            </a:r>
            <a:r>
              <a:rPr lang="ko-KR" altLang="en-US" dirty="0" smtClean="0"/>
              <a:t>의 </a:t>
            </a:r>
            <a:r>
              <a:rPr lang="ko-KR" altLang="en-US" dirty="0">
                <a:solidFill>
                  <a:schemeClr val="accent1"/>
                </a:solidFill>
              </a:rPr>
              <a:t>지지도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Support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s </a:t>
            </a:r>
            <a:r>
              <a:rPr lang="en-US" altLang="ko-KR" dirty="0"/>
              <a:t>if P(XY) = s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131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예</a:t>
            </a:r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ko-KR" altLang="en-US" sz="2800" dirty="0" smtClean="0"/>
              <a:t>예</a:t>
            </a:r>
            <a:r>
              <a:rPr lang="en-US" altLang="ko-KR" sz="2800" dirty="0" smtClean="0"/>
              <a:t>:</a:t>
            </a:r>
            <a:endParaRPr lang="en-US" altLang="ko-KR" sz="2800" dirty="0"/>
          </a:p>
          <a:p>
            <a:r>
              <a:rPr lang="en-US" altLang="ko-KR" sz="2800" dirty="0"/>
              <a:t>{Pen} =&gt; {Milk}</a:t>
            </a:r>
            <a:br>
              <a:rPr lang="en-US" altLang="ko-KR" sz="2800" dirty="0"/>
            </a:br>
            <a:r>
              <a:rPr lang="en-US" altLang="ko-KR" sz="2800" dirty="0"/>
              <a:t>Support: 75%</a:t>
            </a:r>
            <a:br>
              <a:rPr lang="en-US" altLang="ko-KR" sz="2800" dirty="0"/>
            </a:br>
            <a:r>
              <a:rPr lang="en-US" altLang="ko-KR" sz="2800" dirty="0"/>
              <a:t>Confidence: 75%</a:t>
            </a:r>
          </a:p>
          <a:p>
            <a:r>
              <a:rPr lang="en-US" altLang="ko-KR" sz="2800" dirty="0"/>
              <a:t>{Ink} =&gt; {Pen}</a:t>
            </a:r>
            <a:br>
              <a:rPr lang="en-US" altLang="ko-KR" sz="2800" dirty="0"/>
            </a:br>
            <a:r>
              <a:rPr lang="en-US" altLang="ko-KR" sz="2800" dirty="0"/>
              <a:t>Support: </a:t>
            </a:r>
            <a:r>
              <a:rPr lang="en-US" altLang="ko-KR" sz="2800" dirty="0" smtClean="0"/>
              <a:t>75%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Confidence: 100%</a:t>
            </a:r>
          </a:p>
          <a:p>
            <a:endParaRPr lang="en-US" altLang="ko-KR" sz="2800" dirty="0"/>
          </a:p>
        </p:txBody>
      </p:sp>
      <p:graphicFrame>
        <p:nvGraphicFramePr>
          <p:cNvPr id="302084" name="Object 4"/>
          <p:cNvGraphicFramePr>
            <a:graphicFrameLocks/>
          </p:cNvGraphicFramePr>
          <p:nvPr/>
        </p:nvGraphicFramePr>
        <p:xfrm>
          <a:off x="3886200" y="1447800"/>
          <a:ext cx="49784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Document" r:id="rId4" imgW="4978080" imgH="4292280" progId="Word.Document.8">
                  <p:embed/>
                </p:oleObj>
              </mc:Choice>
              <mc:Fallback>
                <p:oleObj name="Document" r:id="rId4" imgW="4978080" imgH="42922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4978400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18BA1-B742-45F5-B693-F9CD029015B0}" type="slidenum">
              <a:rPr lang="en-US" altLang="ko-KR" smtClean="0"/>
              <a:pPr>
                <a:defRPr/>
              </a:pPr>
              <a:t>57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7583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예</a:t>
            </a:r>
            <a:endParaRPr lang="en-US" altLang="ko-KR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en-US" altLang="ko-KR" sz="2800" dirty="0" smtClean="0"/>
              <a:t>support </a:t>
            </a:r>
            <a:r>
              <a:rPr lang="en-US" altLang="ko-KR" sz="2800" dirty="0"/>
              <a:t>&gt;= 75</a:t>
            </a:r>
            <a:r>
              <a:rPr lang="en-US" altLang="ko-KR" sz="2800" dirty="0" smtClean="0"/>
              <a:t>%</a:t>
            </a:r>
            <a:r>
              <a:rPr lang="ko-KR" altLang="en-US" sz="2800" dirty="0" smtClean="0"/>
              <a:t>인 아이템집합을 모두 찾는다면</a:t>
            </a:r>
            <a:r>
              <a:rPr lang="en-US" altLang="ko-KR" sz="2800" dirty="0" smtClean="0"/>
              <a:t>?</a:t>
            </a:r>
            <a:endParaRPr lang="en-US" altLang="ko-KR" sz="2800" dirty="0"/>
          </a:p>
        </p:txBody>
      </p:sp>
      <p:graphicFrame>
        <p:nvGraphicFramePr>
          <p:cNvPr id="304132" name="Object 4"/>
          <p:cNvGraphicFramePr>
            <a:graphicFrameLocks/>
          </p:cNvGraphicFramePr>
          <p:nvPr/>
        </p:nvGraphicFramePr>
        <p:xfrm>
          <a:off x="3886200" y="1447800"/>
          <a:ext cx="49784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Document" r:id="rId4" imgW="4978080" imgH="4292280" progId="Word.Document.8">
                  <p:embed/>
                </p:oleObj>
              </mc:Choice>
              <mc:Fallback>
                <p:oleObj name="Document" r:id="rId4" imgW="4978080" imgH="42922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4978400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18BA1-B742-45F5-B693-F9CD029015B0}" type="slidenum">
              <a:rPr lang="en-US" altLang="ko-KR" smtClean="0"/>
              <a:pPr>
                <a:defRPr/>
              </a:pPr>
              <a:t>58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288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예</a:t>
            </a:r>
            <a:endParaRPr lang="en-US" altLang="ko-KR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en-US" altLang="ko-KR" sz="2800" dirty="0" smtClean="0"/>
              <a:t>support </a:t>
            </a:r>
            <a:r>
              <a:rPr lang="en-US" altLang="ko-KR" sz="2800" dirty="0"/>
              <a:t>&gt;= 50</a:t>
            </a:r>
            <a:r>
              <a:rPr lang="en-US" altLang="ko-KR" sz="2800" dirty="0" smtClean="0"/>
              <a:t>%</a:t>
            </a:r>
            <a:r>
              <a:rPr lang="ko-KR" altLang="en-US" sz="2800" dirty="0" smtClean="0"/>
              <a:t>인 연관 규칙들을 모두 찾는다면</a:t>
            </a:r>
            <a:r>
              <a:rPr lang="en-US" altLang="ko-KR" sz="2800" dirty="0" smtClean="0"/>
              <a:t>?</a:t>
            </a:r>
            <a:endParaRPr lang="en-US" altLang="ko-KR" sz="2800" dirty="0"/>
          </a:p>
        </p:txBody>
      </p:sp>
      <p:graphicFrame>
        <p:nvGraphicFramePr>
          <p:cNvPr id="306180" name="Object 4"/>
          <p:cNvGraphicFramePr>
            <a:graphicFrameLocks/>
          </p:cNvGraphicFramePr>
          <p:nvPr/>
        </p:nvGraphicFramePr>
        <p:xfrm>
          <a:off x="3886200" y="1447800"/>
          <a:ext cx="49784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Document" r:id="rId4" imgW="4978080" imgH="4292280" progId="Word.Document.8">
                  <p:embed/>
                </p:oleObj>
              </mc:Choice>
              <mc:Fallback>
                <p:oleObj name="Document" r:id="rId4" imgW="4978080" imgH="42922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4978400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18BA1-B742-45F5-B693-F9CD029015B0}" type="slidenum">
              <a:rPr lang="en-US" altLang="ko-KR" smtClean="0"/>
              <a:pPr>
                <a:defRPr/>
              </a:pPr>
              <a:t>59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70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3665" y="282565"/>
            <a:ext cx="4495800" cy="1104900"/>
          </a:xfrm>
          <a:noFill/>
          <a:ln/>
        </p:spPr>
        <p:txBody>
          <a:bodyPr/>
          <a:lstStyle/>
          <a:p>
            <a:r>
              <a:rPr lang="en-US" altLang="ko-KR" dirty="0"/>
              <a:t>Multidimensional Data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8744"/>
            <a:ext cx="6705600" cy="2089944"/>
          </a:xfrm>
          <a:noFill/>
          <a:ln/>
        </p:spPr>
        <p:txBody>
          <a:bodyPr/>
          <a:lstStyle/>
          <a:p>
            <a:r>
              <a:rPr lang="ko-KR" altLang="en-US" dirty="0" smtClean="0"/>
              <a:t>여러 차원</a:t>
            </a:r>
            <a:r>
              <a:rPr lang="en-US" altLang="ko-KR" sz="2000" u="sng" dirty="0">
                <a:solidFill>
                  <a:schemeClr val="accent2"/>
                </a:solidFill>
              </a:rPr>
              <a:t>dimension</a:t>
            </a:r>
            <a:r>
              <a:rPr lang="ko-KR" altLang="en-US" dirty="0" smtClean="0"/>
              <a:t>으로 표현된 공간 속 각 셀</a:t>
            </a:r>
            <a:r>
              <a:rPr lang="en-US" altLang="ko-KR" sz="2000" dirty="0" smtClean="0"/>
              <a:t>cell</a:t>
            </a:r>
            <a:r>
              <a:rPr lang="ko-KR" altLang="en-US" dirty="0" smtClean="0"/>
              <a:t>에 측정값</a:t>
            </a:r>
            <a:r>
              <a:rPr lang="en-US" altLang="ko-KR" sz="2000" u="sng" dirty="0">
                <a:solidFill>
                  <a:schemeClr val="accent2"/>
                </a:solidFill>
              </a:rPr>
              <a:t>measure</a:t>
            </a:r>
            <a:r>
              <a:rPr lang="ko-KR" altLang="en-US" dirty="0" smtClean="0"/>
              <a:t> 기록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측정값</a:t>
            </a:r>
            <a:r>
              <a:rPr lang="en-US" altLang="ko-KR" dirty="0" smtClean="0"/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Sales</a:t>
            </a:r>
            <a:r>
              <a:rPr lang="en-US" altLang="ko-KR" dirty="0"/>
              <a:t>, 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 smtClean="0">
                <a:solidFill>
                  <a:schemeClr val="accent2"/>
                </a:solidFill>
              </a:rPr>
              <a:t>Product </a:t>
            </a:r>
            <a:r>
              <a:rPr lang="en-US" altLang="ko-KR" dirty="0"/>
              <a:t>(key: </a:t>
            </a:r>
            <a:r>
              <a:rPr lang="en-US" altLang="ko-KR" dirty="0" err="1"/>
              <a:t>pid</a:t>
            </a:r>
            <a:r>
              <a:rPr lang="en-US" altLang="ko-KR" dirty="0"/>
              <a:t>), </a:t>
            </a:r>
            <a:r>
              <a:rPr lang="en-US" altLang="ko-KR" b="1" dirty="0">
                <a:solidFill>
                  <a:schemeClr val="accent2"/>
                </a:solidFill>
              </a:rPr>
              <a:t>Location</a:t>
            </a:r>
            <a:r>
              <a:rPr lang="en-US" altLang="ko-KR" dirty="0"/>
              <a:t> (</a:t>
            </a:r>
            <a:r>
              <a:rPr lang="en-US" altLang="ko-KR" dirty="0" err="1"/>
              <a:t>locid</a:t>
            </a:r>
            <a:r>
              <a:rPr lang="en-US" altLang="ko-KR" dirty="0"/>
              <a:t>),      and </a:t>
            </a:r>
            <a:r>
              <a:rPr lang="en-US" altLang="ko-KR" b="1" dirty="0">
                <a:solidFill>
                  <a:schemeClr val="accent2"/>
                </a:solidFill>
              </a:rPr>
              <a:t>Time </a:t>
            </a:r>
            <a:r>
              <a:rPr lang="en-US" altLang="ko-KR" dirty="0"/>
              <a:t>(</a:t>
            </a:r>
            <a:r>
              <a:rPr lang="en-US" altLang="ko-KR" dirty="0" err="1"/>
              <a:t>timeid</a:t>
            </a:r>
            <a:r>
              <a:rPr lang="en-US" altLang="ko-KR" dirty="0"/>
              <a:t>).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12725" y="4205288"/>
            <a:ext cx="1622239" cy="138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2800" dirty="0" err="1" smtClean="0"/>
              <a:t>슬라이스</a:t>
            </a:r>
            <a:endParaRPr lang="en-US" altLang="ko-KR" sz="2800" dirty="0" smtClean="0"/>
          </a:p>
          <a:p>
            <a:r>
              <a:rPr lang="en-US" altLang="ko-KR" sz="2800" dirty="0" err="1" smtClean="0"/>
              <a:t>locid</a:t>
            </a:r>
            <a:r>
              <a:rPr lang="en-US" altLang="ko-KR" sz="2800" dirty="0" smtClean="0"/>
              <a:t>=1</a:t>
            </a:r>
            <a:endParaRPr lang="en-US" altLang="ko-KR" sz="2800" dirty="0"/>
          </a:p>
          <a:p>
            <a:r>
              <a:rPr lang="ko-KR" altLang="en-US" sz="2800" dirty="0" smtClean="0"/>
              <a:t>의 예</a:t>
            </a:r>
            <a:r>
              <a:rPr lang="en-US" altLang="ko-KR" sz="2800" dirty="0" smtClean="0"/>
              <a:t>:</a:t>
            </a:r>
            <a:endParaRPr lang="en-US" altLang="ko-KR" sz="28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6</a:t>
            </a:fld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705600" y="184150"/>
            <a:ext cx="2387600" cy="6438900"/>
            <a:chOff x="6705600" y="184150"/>
            <a:chExt cx="2387600" cy="6438900"/>
          </a:xfrm>
        </p:grpSpPr>
        <p:graphicFrame>
          <p:nvGraphicFramePr>
            <p:cNvPr id="43" name="Object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60982847"/>
                </p:ext>
              </p:extLst>
            </p:nvPr>
          </p:nvGraphicFramePr>
          <p:xfrm>
            <a:off x="6705600" y="1181100"/>
            <a:ext cx="2387600" cy="535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9" name="Document" r:id="rId4" imgW="2387520" imgH="5359320" progId="Word.Document.8">
                    <p:embed/>
                  </p:oleObj>
                </mc:Choice>
                <mc:Fallback>
                  <p:oleObj name="Document" r:id="rId4" imgW="2387520" imgH="535932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1181100"/>
                          <a:ext cx="2387600" cy="535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7397750" y="6559550"/>
              <a:ext cx="139700" cy="635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5" name="Oval 22"/>
            <p:cNvSpPr>
              <a:spLocks noChangeArrowheads="1"/>
            </p:cNvSpPr>
            <p:nvPr/>
          </p:nvSpPr>
          <p:spPr bwMode="auto">
            <a:xfrm>
              <a:off x="7778750" y="6559550"/>
              <a:ext cx="139700" cy="635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6" name="Oval 23"/>
            <p:cNvSpPr>
              <a:spLocks noChangeArrowheads="1"/>
            </p:cNvSpPr>
            <p:nvPr/>
          </p:nvSpPr>
          <p:spPr bwMode="auto">
            <a:xfrm>
              <a:off x="8159750" y="6559550"/>
              <a:ext cx="139700" cy="635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 rot="16200000">
              <a:off x="6704807" y="683419"/>
              <a:ext cx="6080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pid</a:t>
              </a:r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 rot="16200000">
              <a:off x="7015162" y="461963"/>
              <a:ext cx="10128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timeid</a:t>
              </a:r>
            </a:p>
          </p:txBody>
        </p:sp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 rot="16200000">
              <a:off x="7575550" y="563563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locid</a:t>
              </a:r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 rot="16200000">
              <a:off x="8007350" y="539751"/>
              <a:ext cx="860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sales</a:t>
              </a:r>
            </a:p>
          </p:txBody>
        </p:sp>
      </p:grpSp>
      <p:grpSp>
        <p:nvGrpSpPr>
          <p:cNvPr id="99" name="Group 19"/>
          <p:cNvGrpSpPr>
            <a:grpSpLocks/>
          </p:cNvGrpSpPr>
          <p:nvPr/>
        </p:nvGrpSpPr>
        <p:grpSpPr bwMode="auto">
          <a:xfrm>
            <a:off x="2408238" y="3535363"/>
            <a:ext cx="3306762" cy="3168650"/>
            <a:chOff x="1517" y="2227"/>
            <a:chExt cx="2083" cy="1996"/>
          </a:xfrm>
        </p:grpSpPr>
        <p:sp>
          <p:nvSpPr>
            <p:cNvPr id="100" name="Rectangle 4"/>
            <p:cNvSpPr>
              <a:spLocks noChangeArrowheads="1"/>
            </p:cNvSpPr>
            <p:nvPr/>
          </p:nvSpPr>
          <p:spPr bwMode="auto">
            <a:xfrm>
              <a:off x="2068" y="2615"/>
              <a:ext cx="1144" cy="1048"/>
            </a:xfrm>
            <a:prstGeom prst="rect">
              <a:avLst/>
            </a:prstGeom>
            <a:solidFill>
              <a:srgbClr val="C8FEC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1" name="Line 5"/>
            <p:cNvSpPr>
              <a:spLocks noChangeShapeType="1"/>
            </p:cNvSpPr>
            <p:nvPr/>
          </p:nvSpPr>
          <p:spPr bwMode="auto">
            <a:xfrm>
              <a:off x="2064" y="2947"/>
              <a:ext cx="1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2064" y="3331"/>
              <a:ext cx="1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>
              <a:off x="2448" y="2611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2832" y="2611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2150" y="2649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8     10    10</a:t>
              </a:r>
            </a:p>
          </p:txBody>
        </p:sp>
        <p:sp>
          <p:nvSpPr>
            <p:cNvPr id="106" name="Rectangle 10"/>
            <p:cNvSpPr>
              <a:spLocks noChangeArrowheads="1"/>
            </p:cNvSpPr>
            <p:nvPr/>
          </p:nvSpPr>
          <p:spPr bwMode="auto">
            <a:xfrm>
              <a:off x="2102" y="2985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30    20    50</a:t>
              </a:r>
            </a:p>
          </p:txBody>
        </p:sp>
        <p:sp>
          <p:nvSpPr>
            <p:cNvPr id="107" name="Rectangle 11"/>
            <p:cNvSpPr>
              <a:spLocks noChangeArrowheads="1"/>
            </p:cNvSpPr>
            <p:nvPr/>
          </p:nvSpPr>
          <p:spPr bwMode="auto">
            <a:xfrm>
              <a:off x="2102" y="3369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25     8     15</a:t>
              </a:r>
            </a:p>
          </p:txBody>
        </p:sp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2102" y="3705"/>
              <a:ext cx="10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</a:t>
              </a: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1      2      3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    timeid</a:t>
              </a:r>
            </a:p>
          </p:txBody>
        </p:sp>
        <p:sp>
          <p:nvSpPr>
            <p:cNvPr id="109" name="Rectangle 13"/>
            <p:cNvSpPr>
              <a:spLocks noChangeArrowheads="1"/>
            </p:cNvSpPr>
            <p:nvPr/>
          </p:nvSpPr>
          <p:spPr bwMode="auto">
            <a:xfrm rot="16200000">
              <a:off x="1238" y="2889"/>
              <a:ext cx="10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      </a:t>
              </a: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pid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11    12    13</a:t>
              </a:r>
            </a:p>
          </p:txBody>
        </p:sp>
        <p:sp>
          <p:nvSpPr>
            <p:cNvPr id="110" name="Line 14"/>
            <p:cNvSpPr>
              <a:spLocks noChangeShapeType="1"/>
            </p:cNvSpPr>
            <p:nvPr/>
          </p:nvSpPr>
          <p:spPr bwMode="auto">
            <a:xfrm flipV="1">
              <a:off x="2064" y="2227"/>
              <a:ext cx="384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1" name="Line 15"/>
            <p:cNvSpPr>
              <a:spLocks noChangeShapeType="1"/>
            </p:cNvSpPr>
            <p:nvPr/>
          </p:nvSpPr>
          <p:spPr bwMode="auto">
            <a:xfrm flipV="1">
              <a:off x="3216" y="2227"/>
              <a:ext cx="384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2448" y="2227"/>
              <a:ext cx="1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3216" y="3283"/>
              <a:ext cx="384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>
              <a:off x="3600" y="2227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16" name="Rectangle 28"/>
          <p:cNvSpPr>
            <a:spLocks noChangeArrowheads="1"/>
          </p:cNvSpPr>
          <p:nvPr/>
        </p:nvSpPr>
        <p:spPr bwMode="auto">
          <a:xfrm>
            <a:off x="5318125" y="5470525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400" b="1" smtClean="0">
                <a:solidFill>
                  <a:srgbClr val="005400"/>
                </a:solidFill>
                <a:latin typeface="Book Antiqua" panose="02040602050305030304" pitchFamily="18" charset="0"/>
                <a:ea typeface="굴림" panose="020B0600000101010101" pitchFamily="50" charset="-127"/>
              </a:rPr>
              <a:t>locid</a:t>
            </a:r>
          </a:p>
        </p:txBody>
      </p:sp>
    </p:spTree>
    <p:extLst>
      <p:ext uri="{BB962C8B-B14F-4D97-AF65-F5344CB8AC3E}">
        <p14:creationId xmlns:p14="http://schemas.microsoft.com/office/powerpoint/2010/main" val="3077038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장바구니 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</a:t>
            </a:r>
            <a:endParaRPr lang="en-US" altLang="ko-KR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응용분야의 예</a:t>
            </a:r>
            <a:endParaRPr lang="en-US" altLang="ko-KR" dirty="0"/>
          </a:p>
          <a:p>
            <a:pPr lvl="1"/>
            <a:r>
              <a:rPr lang="ko-KR" altLang="en-US" dirty="0" smtClean="0"/>
              <a:t>직접 마케팅 </a:t>
            </a:r>
            <a:r>
              <a:rPr lang="en-US" altLang="ko-KR" sz="1800" dirty="0" smtClean="0"/>
              <a:t>Direct </a:t>
            </a:r>
            <a:r>
              <a:rPr lang="en-US" altLang="ko-KR" sz="1800" dirty="0"/>
              <a:t>marketing</a:t>
            </a:r>
            <a:endParaRPr lang="en-US" altLang="ko-KR" dirty="0"/>
          </a:p>
          <a:p>
            <a:pPr lvl="1"/>
            <a:r>
              <a:rPr lang="ko-KR" altLang="en-US" dirty="0" smtClean="0"/>
              <a:t>의료보험 사기 탐지</a:t>
            </a:r>
            <a:endParaRPr lang="en-US" altLang="ko-KR" dirty="0"/>
          </a:p>
          <a:p>
            <a:pPr lvl="1"/>
            <a:r>
              <a:rPr lang="ko-KR" altLang="en-US" dirty="0" smtClean="0"/>
              <a:t>매장 진열 설계</a:t>
            </a:r>
            <a:endParaRPr lang="en-US" altLang="ko-KR" dirty="0"/>
          </a:p>
          <a:p>
            <a:pPr lvl="1"/>
            <a:r>
              <a:rPr lang="ko-KR" altLang="en-US" dirty="0" smtClean="0"/>
              <a:t>웹 페이지 레이아웃</a:t>
            </a:r>
            <a:endParaRPr lang="en-US" altLang="ko-KR" dirty="0"/>
          </a:p>
          <a:p>
            <a:pPr lvl="1"/>
            <a:r>
              <a:rPr lang="ko-KR" altLang="en-US" dirty="0" smtClean="0"/>
              <a:t>교차 판매 </a:t>
            </a:r>
            <a:r>
              <a:rPr lang="en-US" altLang="ko-KR" sz="1800" dirty="0" smtClean="0"/>
              <a:t>Cross-selling</a:t>
            </a:r>
            <a:endParaRPr lang="en-US" altLang="ko-KR" sz="18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6233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Data Modeling &amp; Mining</a:t>
            </a:r>
            <a:endParaRPr lang="en-US" altLang="ko-KR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빈발 </a:t>
            </a:r>
            <a:r>
              <a:rPr lang="ko-KR" altLang="en-US" dirty="0" err="1" smtClean="0"/>
              <a:t>아이템집합</a:t>
            </a:r>
            <a:r>
              <a:rPr lang="en-US" altLang="ko-KR" sz="2800" dirty="0" smtClean="0"/>
              <a:t>Frequent </a:t>
            </a:r>
            <a:r>
              <a:rPr lang="en-US" altLang="ko-KR" sz="2800" dirty="0" err="1" smtClean="0"/>
              <a:t>Itemset</a:t>
            </a:r>
            <a:r>
              <a:rPr lang="ko-KR" altLang="en-US" dirty="0" smtClean="0"/>
              <a:t>의 응용</a:t>
            </a:r>
            <a:endParaRPr lang="en-US" altLang="ko-KR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장바구니 분석</a:t>
            </a:r>
            <a:endParaRPr lang="en-US" altLang="ko-KR" dirty="0"/>
          </a:p>
          <a:p>
            <a:r>
              <a:rPr lang="ko-KR" altLang="en-US" dirty="0" smtClean="0"/>
              <a:t>연관 규칙</a:t>
            </a:r>
            <a:endParaRPr lang="en-US" altLang="ko-KR" dirty="0"/>
          </a:p>
          <a:p>
            <a:r>
              <a:rPr lang="ko-KR" altLang="en-US" dirty="0" smtClean="0"/>
              <a:t>분류</a:t>
            </a:r>
            <a:r>
              <a:rPr lang="en-US" altLang="ko-KR" dirty="0" smtClean="0"/>
              <a:t> (</a:t>
            </a:r>
            <a:r>
              <a:rPr lang="ko-KR" altLang="en-US" dirty="0" smtClean="0"/>
              <a:t>특히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희귀 클래스</a:t>
            </a:r>
            <a:r>
              <a:rPr lang="en-US" altLang="ko-KR" dirty="0" smtClean="0"/>
              <a:t> </a:t>
            </a:r>
            <a:r>
              <a:rPr lang="en-US" altLang="ko-KR" sz="2000" dirty="0"/>
              <a:t>rare classes</a:t>
            </a:r>
            <a:r>
              <a:rPr lang="en-US" altLang="ko-KR" dirty="0"/>
              <a:t>)</a:t>
            </a:r>
          </a:p>
          <a:p>
            <a:r>
              <a:rPr lang="ko-KR" altLang="en-US" dirty="0" err="1" smtClean="0"/>
              <a:t>베이지언</a:t>
            </a:r>
            <a:r>
              <a:rPr lang="ko-KR" altLang="en-US" dirty="0" smtClean="0"/>
              <a:t> 네트워크</a:t>
            </a:r>
            <a:r>
              <a:rPr lang="en-US" altLang="ko-KR" dirty="0" smtClean="0"/>
              <a:t> </a:t>
            </a:r>
            <a:r>
              <a:rPr lang="en-US" altLang="ko-KR" sz="2000" dirty="0"/>
              <a:t>Bayesian </a:t>
            </a:r>
            <a:r>
              <a:rPr lang="en-US" altLang="ko-KR" sz="2000" dirty="0" smtClean="0"/>
              <a:t>Network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수립의 기초</a:t>
            </a:r>
            <a:endParaRPr lang="en-US" altLang="ko-KR" dirty="0"/>
          </a:p>
          <a:p>
            <a:r>
              <a:rPr lang="ko-KR" altLang="en-US" dirty="0" smtClean="0"/>
              <a:t>웹 로그 </a:t>
            </a:r>
            <a:r>
              <a:rPr lang="en-US" altLang="ko-KR" sz="2000" dirty="0" smtClean="0"/>
              <a:t>Web log </a:t>
            </a:r>
            <a:r>
              <a:rPr lang="ko-KR" altLang="en-US" dirty="0" smtClean="0"/>
              <a:t>분석</a:t>
            </a:r>
            <a:endParaRPr lang="en-US" altLang="ko-KR" dirty="0"/>
          </a:p>
          <a:p>
            <a:r>
              <a:rPr lang="ko-KR" altLang="en-US" dirty="0" smtClean="0"/>
              <a:t>협업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en-US" altLang="ko-KR" sz="2000" dirty="0" smtClean="0"/>
              <a:t>Collaborative </a:t>
            </a:r>
            <a:r>
              <a:rPr lang="en-US" altLang="ko-KR" sz="2000" dirty="0"/>
              <a:t>filtering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61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90" y="2996952"/>
            <a:ext cx="2667000" cy="10302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39" y="4353060"/>
            <a:ext cx="2478021" cy="18585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00867"/>
            <a:ext cx="2508373" cy="18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758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The End..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Thanks to </a:t>
            </a:r>
          </a:p>
          <a:p>
            <a:r>
              <a:rPr lang="en-US" altLang="ko-KR" dirty="0"/>
              <a:t>Jiawei </a:t>
            </a:r>
            <a:r>
              <a:rPr lang="en-US" altLang="ko-KR" dirty="0" smtClean="0"/>
              <a:t>Han, and</a:t>
            </a:r>
          </a:p>
          <a:p>
            <a:r>
              <a:rPr lang="en-US" altLang="ko-KR" dirty="0" smtClean="0"/>
              <a:t>Raghu Ramakrishnan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45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MOLAP vs ROLAP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다차원 데이터 저장방법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물리적으로도 다차원으로 저장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MOLAP</a:t>
            </a:r>
            <a:r>
              <a:rPr lang="en-US" altLang="ko-KR" dirty="0"/>
              <a:t> systems.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ROLAP</a:t>
            </a:r>
            <a:r>
              <a:rPr lang="en-US" altLang="ko-KR" dirty="0"/>
              <a:t> systems.</a:t>
            </a:r>
          </a:p>
          <a:p>
            <a:r>
              <a:rPr lang="ko-KR" altLang="en-US" dirty="0" smtClean="0"/>
              <a:t>중심이 되는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팩트</a:t>
            </a:r>
            <a:r>
              <a:rPr lang="ko-KR" altLang="en-US" dirty="0"/>
              <a:t>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/>
                </a:solidFill>
              </a:rPr>
              <a:t>fact table</a:t>
            </a:r>
            <a:r>
              <a:rPr lang="en-US" altLang="ko-KR" dirty="0" smtClean="0"/>
              <a:t>).</a:t>
            </a:r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차원축에</a:t>
            </a:r>
            <a:r>
              <a:rPr lang="ko-KR" altLang="en-US" dirty="0" smtClean="0"/>
              <a:t> 대해 자세한 설명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차원 테이블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/>
                </a:solidFill>
              </a:rPr>
              <a:t>dimension table</a:t>
            </a:r>
            <a:r>
              <a:rPr lang="en-US" altLang="ko-KR" dirty="0" smtClean="0"/>
              <a:t>).</a:t>
            </a:r>
          </a:p>
          <a:p>
            <a:pPr lvl="1"/>
            <a:r>
              <a:rPr lang="en-US" altLang="ko-KR" dirty="0" smtClean="0"/>
              <a:t>E.g</a:t>
            </a:r>
            <a:r>
              <a:rPr lang="en-US" altLang="ko-KR" dirty="0"/>
              <a:t>., </a:t>
            </a:r>
            <a:r>
              <a:rPr lang="en-US" altLang="ko-KR" b="1" dirty="0">
                <a:solidFill>
                  <a:schemeClr val="accent2"/>
                </a:solidFill>
              </a:rPr>
              <a:t>Products(</a:t>
            </a:r>
            <a:r>
              <a:rPr lang="en-US" altLang="ko-KR" b="1" dirty="0" err="1">
                <a:solidFill>
                  <a:schemeClr val="accent2"/>
                </a:solidFill>
              </a:rPr>
              <a:t>pid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en-US" altLang="ko-KR" b="1" dirty="0" err="1">
                <a:solidFill>
                  <a:schemeClr val="accent2"/>
                </a:solidFill>
              </a:rPr>
              <a:t>pname</a:t>
            </a:r>
            <a:r>
              <a:rPr lang="en-US" altLang="ko-KR" b="1" dirty="0">
                <a:solidFill>
                  <a:schemeClr val="accent2"/>
                </a:solidFill>
              </a:rPr>
              <a:t>, category, price)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팩트</a:t>
            </a:r>
            <a:r>
              <a:rPr lang="ko-KR" altLang="en-US" dirty="0" smtClean="0"/>
              <a:t> 테이블은 차원 테이블보다 매우 매우 크다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4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차원 계층구조 </a:t>
            </a:r>
            <a:r>
              <a:rPr lang="en-US" altLang="ko-KR" sz="2800" dirty="0" smtClean="0"/>
              <a:t>Dimension Hierarchies</a:t>
            </a:r>
            <a:endParaRPr lang="en-US" altLang="ko-K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차원축은</a:t>
            </a:r>
            <a:r>
              <a:rPr lang="ko-KR" altLang="en-US" dirty="0" smtClean="0"/>
              <a:t> 다시 다단계로 구성 가능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8</a:t>
            </a:fld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93725" y="1915765"/>
            <a:ext cx="8312150" cy="3678225"/>
            <a:chOff x="593725" y="2803525"/>
            <a:chExt cx="8312150" cy="3678225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593725" y="2803525"/>
              <a:ext cx="175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PRODUCT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3946525" y="2803525"/>
              <a:ext cx="996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TIME</a:t>
              </a: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6994525" y="2803525"/>
              <a:ext cx="191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LOCATION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822325" y="5119688"/>
              <a:ext cx="7546938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카테고리</a:t>
              </a:r>
              <a:r>
                <a:rPr kumimoji="0" lang="en-US" altLang="ko-KR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          </a:t>
              </a:r>
              <a:r>
                <a:rPr kumimoji="0" lang="ko-KR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주차</a:t>
              </a:r>
              <a:r>
                <a:rPr kumimoji="0" lang="en-US" altLang="ko-KR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           </a:t>
              </a:r>
              <a:r>
                <a:rPr kumimoji="0" lang="ko-KR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월차</a:t>
              </a:r>
              <a:r>
                <a:rPr kumimoji="0" lang="en-US" altLang="ko-KR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                  </a:t>
              </a:r>
              <a:r>
                <a:rPr kumimoji="0" lang="ko-KR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지방</a:t>
              </a:r>
              <a:endPara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38E00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974725" y="5957888"/>
              <a:ext cx="7457170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제품명</a:t>
              </a:r>
              <a:r>
                <a:rPr kumimoji="0" lang="en-US" altLang="ko-KR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                      </a:t>
              </a:r>
              <a:r>
                <a:rPr kumimoji="0" lang="ko-KR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날짜</a:t>
              </a:r>
              <a:r>
                <a:rPr kumimoji="0" lang="en-US" altLang="ko-KR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                             </a:t>
              </a:r>
              <a:r>
                <a:rPr kumimoji="0" lang="ko-KR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도시</a:t>
              </a:r>
              <a:endPara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38E00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3946525" y="3443288"/>
              <a:ext cx="993862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</a:t>
              </a:r>
              <a:r>
                <a:rPr kumimoji="0" lang="ko-KR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연도</a:t>
              </a:r>
              <a:endPara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38E00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3625580" y="4281488"/>
              <a:ext cx="4839729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분기</a:t>
              </a:r>
              <a:r>
                <a:rPr kumimoji="0" lang="en-US" altLang="ko-KR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/</a:t>
              </a:r>
              <a:r>
                <a:rPr kumimoji="0" lang="ko-KR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계절</a:t>
              </a:r>
              <a:r>
                <a:rPr kumimoji="0" lang="en-US" altLang="ko-KR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                        </a:t>
              </a:r>
              <a:r>
                <a:rPr kumimoji="0" lang="ko-KR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8E00"/>
                  </a:solidFill>
                  <a:effectLst/>
                  <a:uLnTx/>
                  <a:uFillTx/>
                  <a:latin typeface="Book Antiqua" panose="02040602050305030304" pitchFamily="18" charset="0"/>
                  <a:ea typeface="굴림" panose="020B0600000101010101" pitchFamily="50" charset="-127"/>
                </a:rPr>
                <a:t>국가</a:t>
              </a:r>
              <a:endPara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38E00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1447800" y="5562600"/>
              <a:ext cx="0" cy="4572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7848600" y="5562600"/>
              <a:ext cx="0" cy="4572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7848600" y="4724400"/>
              <a:ext cx="0" cy="3810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4495800" y="3886200"/>
              <a:ext cx="0" cy="4572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V="1">
              <a:off x="3657600" y="4800600"/>
              <a:ext cx="685800" cy="3810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648200" y="4800600"/>
              <a:ext cx="609600" cy="3048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3733800" y="5638800"/>
              <a:ext cx="609600" cy="3048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V="1">
              <a:off x="4724400" y="5638800"/>
              <a:ext cx="609600" cy="3810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60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OLAP Queries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spreadsheet</a:t>
            </a:r>
            <a:r>
              <a:rPr lang="ko-KR" altLang="en-US" dirty="0" smtClean="0"/>
              <a:t>를 흉내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주로 사용하는 연산은 다양한 </a:t>
            </a:r>
            <a:r>
              <a:rPr lang="ko-KR" altLang="en-US" dirty="0" err="1" smtClean="0"/>
              <a:t>차원축</a:t>
            </a:r>
            <a:r>
              <a:rPr lang="ko-KR" altLang="en-US" dirty="0" smtClean="0"/>
              <a:t> 조합의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집계 </a:t>
            </a:r>
            <a:r>
              <a:rPr lang="en-US" altLang="ko-KR" sz="2000" u="sng" dirty="0" smtClean="0">
                <a:solidFill>
                  <a:schemeClr val="accent2"/>
                </a:solidFill>
              </a:rPr>
              <a:t>aggregate</a:t>
            </a:r>
            <a:r>
              <a:rPr lang="en-US" altLang="ko-KR" dirty="0" smtClean="0"/>
              <a:t> .</a:t>
            </a:r>
            <a:endParaRPr lang="en-US" altLang="ko-KR" dirty="0"/>
          </a:p>
          <a:p>
            <a:pPr lvl="1"/>
            <a:r>
              <a:rPr lang="ko-KR" altLang="en-US" dirty="0" smtClean="0"/>
              <a:t>전체 매출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 smtClean="0"/>
              <a:t>도시별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매출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매출 상위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u="sng" dirty="0" err="1" smtClean="0">
                <a:solidFill>
                  <a:schemeClr val="accent2"/>
                </a:solidFill>
              </a:rPr>
              <a:t>롤업</a:t>
            </a:r>
            <a:r>
              <a:rPr lang="en-US" altLang="ko-KR" sz="2000" u="sng" dirty="0" smtClean="0">
                <a:solidFill>
                  <a:schemeClr val="accent2"/>
                </a:solidFill>
              </a:rPr>
              <a:t>Roll-up</a:t>
            </a:r>
            <a:r>
              <a:rPr lang="en-US" altLang="ko-KR" u="sng" dirty="0">
                <a:solidFill>
                  <a:schemeClr val="accent2"/>
                </a:solidFill>
              </a:rPr>
              <a:t>:</a:t>
            </a:r>
            <a:r>
              <a:rPr lang="en-US" altLang="ko-KR" dirty="0"/>
              <a:t>  </a:t>
            </a:r>
            <a:r>
              <a:rPr lang="ko-KR" altLang="en-US" dirty="0" err="1" smtClean="0"/>
              <a:t>차원축</a:t>
            </a:r>
            <a:r>
              <a:rPr lang="ko-KR" altLang="en-US" dirty="0" smtClean="0"/>
              <a:t> 상위 레벨로 올라가는 집계</a:t>
            </a:r>
            <a:r>
              <a:rPr lang="en-US" altLang="ko-KR" dirty="0" smtClean="0"/>
              <a:t>.  </a:t>
            </a:r>
            <a:endParaRPr lang="en-US" altLang="ko-KR" dirty="0"/>
          </a:p>
          <a:p>
            <a:pPr lvl="1"/>
            <a:r>
              <a:rPr lang="ko-KR" altLang="en-US" dirty="0" err="1" smtClean="0"/>
              <a:t>도시별</a:t>
            </a:r>
            <a:r>
              <a:rPr lang="ko-KR" altLang="en-US" dirty="0" smtClean="0"/>
              <a:t> 매출을 </a:t>
            </a:r>
            <a:r>
              <a:rPr lang="ko-KR" altLang="en-US" dirty="0" err="1" smtClean="0"/>
              <a:t>롤업</a:t>
            </a:r>
            <a:r>
              <a:rPr lang="ko-KR" altLang="en-US" dirty="0" smtClean="0"/>
              <a:t>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</a:t>
            </a:r>
            <a:r>
              <a:rPr lang="ko-KR" altLang="en-US" dirty="0"/>
              <a:t>방</a:t>
            </a:r>
            <a:r>
              <a:rPr lang="ko-KR" altLang="en-US" dirty="0" smtClean="0"/>
              <a:t>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국가별 매출이 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더 큰 단위로 집계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Ch08. Data Mining: Concept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80504"/>
      </p:ext>
    </p:extLst>
  </p:cSld>
  <p:clrMapOvr>
    <a:masterClrMapping/>
  </p:clrMapOvr>
</p:sld>
</file>

<file path=ppt/theme/theme1.xml><?xml version="1.0" encoding="utf-8"?>
<a:theme xmlns:a="http://schemas.openxmlformats.org/drawingml/2006/main" name="sbh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5690</TotalTime>
  <Words>2811</Words>
  <Application>Microsoft Office PowerPoint</Application>
  <PresentationFormat>화면 슬라이드 쇼(4:3)</PresentationFormat>
  <Paragraphs>679</Paragraphs>
  <Slides>62</Slides>
  <Notes>44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74" baseType="lpstr">
      <vt:lpstr>HY견고딕</vt:lpstr>
      <vt:lpstr>Monotype Sorts</vt:lpstr>
      <vt:lpstr>굴림</vt:lpstr>
      <vt:lpstr>맑은 고딕</vt:lpstr>
      <vt:lpstr>문체부 돋음체</vt:lpstr>
      <vt:lpstr>Arial</vt:lpstr>
      <vt:lpstr>Book Antiqua</vt:lpstr>
      <vt:lpstr>Comic Sans MS</vt:lpstr>
      <vt:lpstr>Wingdings</vt:lpstr>
      <vt:lpstr>sbh 테마</vt:lpstr>
      <vt:lpstr>Clip</vt:lpstr>
      <vt:lpstr>Document</vt:lpstr>
      <vt:lpstr>8장. 데이터 마이닝 (Data Mining): 개념</vt:lpstr>
      <vt:lpstr>OLAP, DW, DM</vt:lpstr>
      <vt:lpstr>OLAP</vt:lpstr>
      <vt:lpstr>Data Warehouse</vt:lpstr>
      <vt:lpstr>Warehousing Issues</vt:lpstr>
      <vt:lpstr>Multidimensional Data Model</vt:lpstr>
      <vt:lpstr>MOLAP vs ROLAP</vt:lpstr>
      <vt:lpstr>차원 계층구조 Dimension Hierarchies</vt:lpstr>
      <vt:lpstr>OLAP Queries</vt:lpstr>
      <vt:lpstr>OLAP Queries</vt:lpstr>
      <vt:lpstr>DB 스키마 모델링</vt:lpstr>
      <vt:lpstr>유의사항: 다차원 팩트 테이블</vt:lpstr>
      <vt:lpstr>Data Mining</vt:lpstr>
      <vt:lpstr>Data Mining</vt:lpstr>
      <vt:lpstr>정의</vt:lpstr>
      <vt:lpstr>Definition (Cont.)</vt:lpstr>
      <vt:lpstr>데이터 마이닝을 현재 사용하는 이유?</vt:lpstr>
      <vt:lpstr>풍부한 데이터</vt:lpstr>
      <vt:lpstr>데이터베이스 기술의 발전</vt:lpstr>
      <vt:lpstr>데이터 마이닝을 현재 사용하는 이유?</vt:lpstr>
      <vt:lpstr>사례연구: Bank</vt:lpstr>
      <vt:lpstr>Case Study: Bank (Contd.)</vt:lpstr>
      <vt:lpstr>Case Study: Bank (Contd.)</vt:lpstr>
      <vt:lpstr>Case Study: Bank (Contd.)</vt:lpstr>
      <vt:lpstr>Case Study: Bank (Contd.)</vt:lpstr>
      <vt:lpstr>Example: Bank (Contd.)</vt:lpstr>
      <vt:lpstr>사례 연구: 사기 탐지</vt:lpstr>
      <vt:lpstr>사기 탐지 (계속)</vt:lpstr>
      <vt:lpstr>사례 연구: 스포츠</vt:lpstr>
      <vt:lpstr>Advanced Scout</vt:lpstr>
      <vt:lpstr>사례 연구: 천문 탐사 Sky Survey</vt:lpstr>
      <vt:lpstr>마이닝(지식발견) 프로세스</vt:lpstr>
      <vt:lpstr>데이터 마이닝 순서 상세</vt:lpstr>
      <vt:lpstr>Preprocessing and Mining</vt:lpstr>
      <vt:lpstr>데이터 마이닝 모델이란?</vt:lpstr>
      <vt:lpstr>데이터 마이닝 모델이란? (계속)</vt:lpstr>
      <vt:lpstr>Data Mining: Types of Data</vt:lpstr>
      <vt:lpstr>변수(애트리뷰트)의 타입</vt:lpstr>
      <vt:lpstr>Data Mining 기법 종류</vt:lpstr>
      <vt:lpstr>분류의 예</vt:lpstr>
      <vt:lpstr>회귀의 예</vt:lpstr>
      <vt:lpstr>분류</vt:lpstr>
      <vt:lpstr>분류 (계속)</vt:lpstr>
      <vt:lpstr>분류의 예</vt:lpstr>
      <vt:lpstr>목표와 요건</vt:lpstr>
      <vt:lpstr>결정 트리란?</vt:lpstr>
      <vt:lpstr>직관: Impurity Function</vt:lpstr>
      <vt:lpstr>클러스터링</vt:lpstr>
      <vt:lpstr>클러스터링: 비지도학습</vt:lpstr>
      <vt:lpstr>유사도란 Similarity?</vt:lpstr>
      <vt:lpstr>Association Analysis (연관 분석)</vt:lpstr>
      <vt:lpstr>장바구니 분석 Market Basket Analysis</vt:lpstr>
      <vt:lpstr>장바구니 분석</vt:lpstr>
      <vt:lpstr>유의사항: 장바구니 분석</vt:lpstr>
      <vt:lpstr>장바구니 분석 (계속)</vt:lpstr>
      <vt:lpstr>입증도, 지지도</vt:lpstr>
      <vt:lpstr>예</vt:lpstr>
      <vt:lpstr>예</vt:lpstr>
      <vt:lpstr>예</vt:lpstr>
      <vt:lpstr>장바구니 분석: 응용</vt:lpstr>
      <vt:lpstr>빈발 아이템집합Frequent Itemset의 응용</vt:lpstr>
      <vt:lpstr>The End..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s</cp:lastModifiedBy>
  <cp:revision>287</cp:revision>
  <dcterms:created xsi:type="dcterms:W3CDTF">2010-04-18T09:50:31Z</dcterms:created>
  <dcterms:modified xsi:type="dcterms:W3CDTF">2019-06-04T23:29:25Z</dcterms:modified>
</cp:coreProperties>
</file>