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13"/>
  </p:notesMasterIdLst>
  <p:sldIdLst>
    <p:sldId id="323" r:id="rId2"/>
    <p:sldId id="391" r:id="rId3"/>
    <p:sldId id="414" r:id="rId4"/>
    <p:sldId id="392" r:id="rId5"/>
    <p:sldId id="393" r:id="rId6"/>
    <p:sldId id="412" r:id="rId7"/>
    <p:sldId id="401" r:id="rId8"/>
    <p:sldId id="413" r:id="rId9"/>
    <p:sldId id="395" r:id="rId10"/>
    <p:sldId id="397" r:id="rId11"/>
    <p:sldId id="400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CC66"/>
    <a:srgbClr val="6699FF"/>
    <a:srgbClr val="9B5D1F"/>
    <a:srgbClr val="FFFF00"/>
    <a:srgbClr val="3333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9" autoAdjust="0"/>
    <p:restoredTop sz="90929"/>
  </p:normalViewPr>
  <p:slideViewPr>
    <p:cSldViewPr>
      <p:cViewPr varScale="1">
        <p:scale>
          <a:sx n="104" d="100"/>
          <a:sy n="104" d="100"/>
        </p:scale>
        <p:origin x="78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19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8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6759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9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DA12072F-6430-4931-8BB7-8BDC1E69D43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18837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fld id="{A27F615B-54BA-407B-8C0E-38E5D0F8B816}" type="slidenum">
              <a:rPr lang="en-US" altLang="zh-TW" sz="1200" smtClean="0"/>
              <a:pPr/>
              <a:t>1</a:t>
            </a:fld>
            <a:endParaRPr lang="en-US" altLang="zh-TW" sz="1200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415390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fld id="{866ECE1C-12E3-4E2A-BB28-E531EA7CDB37}" type="slidenum">
              <a:rPr lang="en-US" altLang="zh-TW" sz="1300" smtClean="0"/>
              <a:pPr/>
              <a:t>7</a:t>
            </a:fld>
            <a:endParaRPr lang="en-US" altLang="zh-TW" sz="1300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251250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ko-KR" altLang="en-US" smtClean="0"/>
              <a:t>마스터 제목 스타일 편집</a:t>
            </a:r>
            <a:endParaRPr lang="en-US" altLang="zh-TW"/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ko-KR" altLang="en-US" smtClean="0"/>
              <a:t>마스터 부제목 스타일 편집</a:t>
            </a:r>
            <a:endParaRPr lang="en-US" altLang="zh-TW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5C542-22B0-4DE1-BCFC-48704BC55A4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3748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aseline="0">
                <a:latin typeface="Book Antiqua" pitchFamily="18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aseline="0">
                <a:ea typeface="맑은 고딕" panose="020B0503020000020004" pitchFamily="50" charset="-127"/>
              </a:defRPr>
            </a:lvl1pPr>
            <a:lvl2pPr>
              <a:defRPr sz="2400" baseline="0">
                <a:ea typeface="맑은 고딕" panose="020B0503020000020004" pitchFamily="50" charset="-127"/>
              </a:defRPr>
            </a:lvl2pPr>
            <a:lvl3pPr>
              <a:defRPr sz="2400" baseline="0">
                <a:ea typeface="맑은 고딕" panose="020B0503020000020004" pitchFamily="50" charset="-127"/>
              </a:defRPr>
            </a:lvl3pPr>
            <a:lvl4pPr>
              <a:defRPr sz="2400" baseline="0">
                <a:ea typeface="맑은 고딕" panose="020B0503020000020004" pitchFamily="50" charset="-127"/>
              </a:defRPr>
            </a:lvl4pPr>
            <a:lvl5pPr>
              <a:defRPr sz="2400" baseline="0"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00813" y="6257925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3EFB1-FAC7-40FA-8954-BF2061B9FF6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004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B1AA0B-5F5B-47F8-973D-F15ED52ADFC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20147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1295400"/>
            <a:ext cx="8686800" cy="5351418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baseline="0">
                <a:ea typeface="맑은 고딕" panose="020B0503020000020004" pitchFamily="50" charset="-127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baseline="0">
                <a:ea typeface="맑은 고딕" panose="020B0503020000020004" pitchFamily="50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baseline="0"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6329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zh-TW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8413"/>
            <a:ext cx="8229600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zh-TW" smtClean="0"/>
          </a:p>
        </p:txBody>
      </p:sp>
      <p:sp>
        <p:nvSpPr>
          <p:cNvPr id="514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1775" y="623728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맑은 고딕" panose="020B0503020000020004" pitchFamily="50" charset="-127"/>
              </a:defRPr>
            </a:lvl1pPr>
          </a:lstStyle>
          <a:p>
            <a:pPr>
              <a:defRPr/>
            </a:pPr>
            <a:fld id="{AD8196AF-8733-4C64-BF56-42DEB24710D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Line 15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4" r:id="rId3"/>
    <p:sldLayoutId id="2147483907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lang="en-US" altLang="zh-TW" sz="3200" dirty="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kumimoji="1" lang="ko-KR" altLang="en-US" sz="24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kumimoji="1" lang="en-US" altLang="zh-TW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10"/>
          <p:cNvGrpSpPr>
            <a:grpSpLocks/>
          </p:cNvGrpSpPr>
          <p:nvPr/>
        </p:nvGrpSpPr>
        <p:grpSpPr bwMode="auto">
          <a:xfrm>
            <a:off x="323850" y="642938"/>
            <a:ext cx="8532813" cy="2065337"/>
            <a:chOff x="0" y="0"/>
            <a:chExt cx="9158" cy="183"/>
          </a:xfrm>
        </p:grpSpPr>
        <p:sp>
          <p:nvSpPr>
            <p:cNvPr id="6149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ko-KR" altLang="en-US" sz="4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50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kumimoji="0" lang="en-US" altLang="ko-KR" sz="900" b="1" dirty="0" smtClean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ko-KR" altLang="en-US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고급객체지향</a:t>
              </a:r>
              <a:r>
                <a:rPr kumimoji="0" lang="ko-KR" altLang="en-US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프로그래밍</a:t>
              </a:r>
              <a:endParaRPr kumimoji="0" lang="en-US" altLang="ko-KR" sz="4400" b="1" dirty="0" smtClean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ko-KR" altLang="en-US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강의노트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 #00</a:t>
              </a:r>
              <a:endParaRPr kumimoji="0" lang="en-US" altLang="ko-KR" sz="4400" dirty="0" smtClean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</p:txBody>
        </p:sp>
      </p:grpSp>
      <p:sp>
        <p:nvSpPr>
          <p:cNvPr id="6147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6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1385292" y="4581128"/>
            <a:ext cx="640080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sz="2600" kern="1200" dirty="0" smtClean="0">
                <a:latin typeface="+mn-ea"/>
                <a:ea typeface="+mn-ea"/>
              </a:rPr>
              <a:t>조용주</a:t>
            </a:r>
            <a:endParaRPr lang="en-US" altLang="ko-KR" sz="2600" kern="1200" dirty="0">
              <a:latin typeface="+mn-ea"/>
              <a:ea typeface="+mn-ea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ko-KR" sz="2600" dirty="0" smtClean="0">
                <a:latin typeface="+mn-ea"/>
                <a:ea typeface="+mn-ea"/>
              </a:rPr>
              <a:t>ycho@smu.ac.kr</a:t>
            </a:r>
            <a:endParaRPr sz="2600" dirty="0" smtClean="0">
              <a:latin typeface="+mn-ea"/>
              <a:ea typeface="+mn-ea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319286" y="2852739"/>
            <a:ext cx="8532813" cy="129634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0" lang="en-US" altLang="ko-KR" sz="900" b="1" dirty="0" smtClean="0">
              <a:solidFill>
                <a:schemeClr val="tx2"/>
              </a:solidFill>
              <a:latin typeface="+mj-lt"/>
              <a:ea typeface="新細明體" pitchFamily="18" charset="-12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ko-KR" altLang="en-US" sz="4400" b="1" dirty="0" smtClean="0">
                <a:solidFill>
                  <a:schemeClr val="tx2"/>
                </a:solidFill>
                <a:latin typeface="+mj-lt"/>
                <a:ea typeface="新細明體" pitchFamily="18" charset="-120"/>
              </a:rPr>
              <a:t>강의 개요 설명</a:t>
            </a:r>
            <a:endParaRPr kumimoji="0" lang="en-US" altLang="ko-KR" sz="4400" dirty="0" smtClean="0">
              <a:solidFill>
                <a:schemeClr val="tx2"/>
              </a:solidFill>
              <a:latin typeface="+mj-lt"/>
              <a:ea typeface="新細明體" pitchFamily="18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주차별 수업 계획</a:t>
            </a:r>
          </a:p>
        </p:txBody>
      </p:sp>
      <p:sp>
        <p:nvSpPr>
          <p:cNvPr id="1741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주</a:t>
            </a:r>
          </a:p>
          <a:p>
            <a:pPr lvl="1"/>
            <a:r>
              <a:rPr lang="en-US" altLang="ko-KR" dirty="0" smtClean="0"/>
              <a:t>Factory </a:t>
            </a:r>
            <a:r>
              <a:rPr lang="ko-KR" altLang="en-US" dirty="0" smtClean="0"/>
              <a:t>패턴</a:t>
            </a:r>
            <a:endParaRPr lang="en-US" altLang="ko-KR" dirty="0"/>
          </a:p>
          <a:p>
            <a:r>
              <a:rPr lang="en-US" altLang="ko-KR" dirty="0" smtClean="0"/>
              <a:t>7</a:t>
            </a:r>
            <a:r>
              <a:rPr dirty="0" smtClean="0"/>
              <a:t>주</a:t>
            </a:r>
            <a:endParaRPr lang="en-US" altLang="ko-KR" dirty="0" smtClean="0"/>
          </a:p>
          <a:p>
            <a:pPr lvl="1"/>
            <a:r>
              <a:rPr lang="en-US" dirty="0" smtClean="0"/>
              <a:t>Singleton </a:t>
            </a:r>
            <a:r>
              <a:rPr lang="ko-KR" altLang="en-US" dirty="0" smtClean="0"/>
              <a:t>패턴</a:t>
            </a:r>
            <a:endParaRPr dirty="0" smtClean="0"/>
          </a:p>
          <a:p>
            <a:r>
              <a:rPr lang="en-US" altLang="ko-KR" dirty="0" smtClean="0"/>
              <a:t>8</a:t>
            </a:r>
            <a:r>
              <a:rPr dirty="0" smtClean="0"/>
              <a:t>주</a:t>
            </a:r>
            <a:endParaRPr lang="en-US" altLang="ko-KR" dirty="0" smtClean="0"/>
          </a:p>
          <a:p>
            <a:pPr lvl="1"/>
            <a:r>
              <a:rPr dirty="0" smtClean="0"/>
              <a:t>중간고사</a:t>
            </a:r>
            <a:endParaRPr lang="en-US" altLang="ko-KR" dirty="0" smtClean="0"/>
          </a:p>
          <a:p>
            <a:r>
              <a:rPr lang="en-US" altLang="ko-KR" dirty="0" smtClean="0"/>
              <a:t>9</a:t>
            </a:r>
            <a:r>
              <a:rPr dirty="0" smtClean="0"/>
              <a:t>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Command </a:t>
            </a:r>
            <a:r>
              <a:rPr lang="ko-KR" altLang="en-US" dirty="0" smtClean="0"/>
              <a:t>패턴</a:t>
            </a:r>
            <a:endParaRPr lang="en-US" altLang="ko-KR" dirty="0" smtClean="0"/>
          </a:p>
          <a:p>
            <a:r>
              <a:rPr lang="en-US" altLang="ko-KR" dirty="0"/>
              <a:t>10</a:t>
            </a:r>
            <a:r>
              <a:rPr lang="ko-KR" altLang="en-US" dirty="0"/>
              <a:t>주</a:t>
            </a:r>
          </a:p>
          <a:p>
            <a:pPr lvl="1"/>
            <a:r>
              <a:rPr lang="en-US" altLang="ko-KR" dirty="0" smtClean="0"/>
              <a:t>Adapter </a:t>
            </a:r>
            <a:r>
              <a:rPr lang="ko-KR" altLang="en-US" dirty="0" smtClean="0"/>
              <a:t>패턴</a:t>
            </a:r>
            <a:endParaRPr lang="ko-KR" altLang="en-US" dirty="0" smtClean="0"/>
          </a:p>
          <a:p>
            <a:pPr marL="457200" lvl="1" indent="0">
              <a:buNone/>
            </a:pPr>
            <a:endParaRPr lang="en-US" altLang="ko-KR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주차별 수업 계획</a:t>
            </a:r>
          </a:p>
        </p:txBody>
      </p:sp>
      <p:sp>
        <p:nvSpPr>
          <p:cNvPr id="1945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11</a:t>
            </a:r>
            <a:r>
              <a:rPr lang="ko-KR" altLang="en-US" dirty="0"/>
              <a:t>주</a:t>
            </a:r>
            <a:endParaRPr lang="en-US" altLang="ko-KR" dirty="0"/>
          </a:p>
          <a:p>
            <a:pPr lvl="1"/>
            <a:r>
              <a:rPr lang="en-US" altLang="ko-KR" dirty="0" smtClean="0"/>
              <a:t>Template </a:t>
            </a:r>
            <a:r>
              <a:rPr lang="ko-KR" altLang="en-US" dirty="0" smtClean="0"/>
              <a:t>패턴</a:t>
            </a:r>
            <a:endParaRPr lang="en-US" altLang="ko-KR" dirty="0" smtClean="0"/>
          </a:p>
          <a:p>
            <a:r>
              <a:rPr lang="en-US" altLang="ko-KR" dirty="0" smtClean="0"/>
              <a:t>12</a:t>
            </a:r>
            <a:r>
              <a:rPr lang="ko-KR" altLang="en-US" dirty="0" smtClean="0"/>
              <a:t>주</a:t>
            </a:r>
          </a:p>
          <a:p>
            <a:pPr lvl="1"/>
            <a:r>
              <a:rPr lang="en-US" altLang="ko-KR" dirty="0" smtClean="0"/>
              <a:t>Iterator </a:t>
            </a:r>
            <a:r>
              <a:rPr lang="ko-KR" altLang="en-US" dirty="0" smtClean="0"/>
              <a:t>패턴</a:t>
            </a:r>
            <a:endParaRPr lang="en-US" altLang="ko-KR" dirty="0"/>
          </a:p>
          <a:p>
            <a:r>
              <a:rPr lang="en-US" altLang="ko-KR" dirty="0" smtClean="0"/>
              <a:t>13</a:t>
            </a:r>
            <a:r>
              <a:rPr dirty="0" smtClean="0"/>
              <a:t>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State</a:t>
            </a:r>
            <a:r>
              <a:rPr lang="en-US" altLang="ko-KR" dirty="0"/>
              <a:t> </a:t>
            </a:r>
            <a:r>
              <a:rPr lang="ko-KR" altLang="en-US" dirty="0"/>
              <a:t>패턴 </a:t>
            </a:r>
            <a:endParaRPr lang="en-US" altLang="ko-KR" dirty="0" smtClean="0"/>
          </a:p>
          <a:p>
            <a:r>
              <a:rPr lang="en-US" altLang="ko-KR" dirty="0" smtClean="0"/>
              <a:t>14</a:t>
            </a:r>
            <a:r>
              <a:rPr dirty="0" smtClean="0"/>
              <a:t>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DAO </a:t>
            </a:r>
            <a:r>
              <a:rPr lang="ko-KR" altLang="en-US" dirty="0" smtClean="0"/>
              <a:t>패턴</a:t>
            </a:r>
            <a:endParaRPr lang="en-US" altLang="ko-KR" dirty="0" smtClean="0"/>
          </a:p>
          <a:p>
            <a:r>
              <a:rPr lang="en-US" altLang="ko-KR" dirty="0" smtClean="0"/>
              <a:t>15</a:t>
            </a:r>
            <a:r>
              <a:rPr dirty="0" smtClean="0"/>
              <a:t>주</a:t>
            </a:r>
            <a:endParaRPr lang="en-US" altLang="ko-KR" dirty="0" smtClean="0"/>
          </a:p>
          <a:p>
            <a:pPr lvl="1"/>
            <a:r>
              <a:rPr dirty="0" smtClean="0"/>
              <a:t>기말고사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ea typeface="MS PGothic" panose="020B0600070205080204" pitchFamily="34" charset="-128"/>
              </a:rPr>
              <a:t>강의계획서</a:t>
            </a:r>
          </a:p>
        </p:txBody>
      </p:sp>
      <p:sp>
        <p:nvSpPr>
          <p:cNvPr id="819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강의시간</a:t>
            </a:r>
            <a:r>
              <a:rPr lang="en-US" altLang="ko-KR" dirty="0" smtClean="0"/>
              <a:t>: </a:t>
            </a:r>
          </a:p>
          <a:p>
            <a:pPr lvl="1"/>
            <a:r>
              <a:rPr lang="en-US" altLang="ko-KR" dirty="0">
                <a:ea typeface="MS PGothic" panose="020B0600070205080204" pitchFamily="34" charset="-128"/>
              </a:rPr>
              <a:t>1</a:t>
            </a:r>
            <a:r>
              <a:rPr lang="ko-KR" altLang="en-US" dirty="0" smtClean="0">
                <a:ea typeface="MS PGothic" panose="020B0600070205080204" pitchFamily="34" charset="-128"/>
              </a:rPr>
              <a:t>분반</a:t>
            </a:r>
            <a:endParaRPr lang="en-US" altLang="ko-KR" dirty="0" smtClean="0">
              <a:ea typeface="MS PGothic" panose="020B0600070205080204" pitchFamily="34" charset="-128"/>
            </a:endParaRPr>
          </a:p>
          <a:p>
            <a:pPr lvl="2"/>
            <a:r>
              <a:rPr lang="ko-KR" altLang="en-US" dirty="0" smtClean="0">
                <a:ea typeface="MS PGothic" panose="020B0600070205080204" pitchFamily="34" charset="-128"/>
              </a:rPr>
              <a:t>수 </a:t>
            </a:r>
            <a:r>
              <a:rPr lang="en-US" altLang="ko-KR" dirty="0" smtClean="0">
                <a:ea typeface="MS PGothic" panose="020B0600070205080204" pitchFamily="34" charset="-128"/>
              </a:rPr>
              <a:t>3, </a:t>
            </a:r>
            <a:r>
              <a:rPr lang="ko-KR" altLang="en-US" dirty="0" smtClean="0">
                <a:ea typeface="MS PGothic" panose="020B0600070205080204" pitchFamily="34" charset="-128"/>
              </a:rPr>
              <a:t>금 </a:t>
            </a:r>
            <a:r>
              <a:rPr lang="en-US" altLang="ko-KR" dirty="0" smtClean="0">
                <a:ea typeface="MS PGothic" panose="020B0600070205080204" pitchFamily="34" charset="-128"/>
              </a:rPr>
              <a:t>3, 4 (</a:t>
            </a:r>
            <a:r>
              <a:rPr lang="en-US" altLang="ko-KR" dirty="0" smtClean="0">
                <a:ea typeface="MS PGothic" panose="020B0600070205080204" pitchFamily="34" charset="-128"/>
              </a:rPr>
              <a:t>G206)</a:t>
            </a:r>
            <a:endParaRPr lang="en-US" altLang="ko-KR" dirty="0" smtClean="0">
              <a:ea typeface="MS PGothic" panose="020B0600070205080204" pitchFamily="34" charset="-128"/>
            </a:endParaRPr>
          </a:p>
          <a:p>
            <a:pPr lvl="1"/>
            <a:r>
              <a:rPr lang="en-US" altLang="ko-KR" dirty="0" smtClean="0">
                <a:ea typeface="MS PGothic" panose="020B0600070205080204" pitchFamily="34" charset="-128"/>
              </a:rPr>
              <a:t>2</a:t>
            </a:r>
            <a:r>
              <a:rPr lang="ko-KR" altLang="en-US" dirty="0" smtClean="0">
                <a:ea typeface="MS PGothic" panose="020B0600070205080204" pitchFamily="34" charset="-128"/>
              </a:rPr>
              <a:t>분반</a:t>
            </a:r>
            <a:endParaRPr lang="en-US" altLang="ko-KR" dirty="0" smtClean="0">
              <a:ea typeface="MS PGothic" panose="020B0600070205080204" pitchFamily="34" charset="-128"/>
            </a:endParaRPr>
          </a:p>
          <a:p>
            <a:pPr lvl="2"/>
            <a:r>
              <a:rPr lang="ko-KR" altLang="en-US" dirty="0" smtClean="0">
                <a:ea typeface="MS PGothic" panose="020B0600070205080204" pitchFamily="34" charset="-128"/>
              </a:rPr>
              <a:t>화 </a:t>
            </a:r>
            <a:r>
              <a:rPr lang="en-US" altLang="ko-KR" dirty="0" smtClean="0">
                <a:ea typeface="MS PGothic" panose="020B0600070205080204" pitchFamily="34" charset="-128"/>
              </a:rPr>
              <a:t>5, </a:t>
            </a:r>
            <a:r>
              <a:rPr lang="ko-KR" altLang="en-US" dirty="0" smtClean="0">
                <a:ea typeface="MS PGothic" panose="020B0600070205080204" pitchFamily="34" charset="-128"/>
              </a:rPr>
              <a:t>수 </a:t>
            </a:r>
            <a:r>
              <a:rPr lang="en-US" altLang="ko-KR" dirty="0" smtClean="0">
                <a:ea typeface="MS PGothic" panose="020B0600070205080204" pitchFamily="34" charset="-128"/>
              </a:rPr>
              <a:t>7, 8 </a:t>
            </a:r>
            <a:r>
              <a:rPr lang="en-US" altLang="ko-KR" dirty="0" smtClean="0">
                <a:ea typeface="MS PGothic" panose="020B0600070205080204" pitchFamily="34" charset="-128"/>
              </a:rPr>
              <a:t>(G209)</a:t>
            </a:r>
          </a:p>
          <a:p>
            <a:r>
              <a:rPr lang="ko-KR" altLang="en-US" dirty="0" smtClean="0"/>
              <a:t>강사</a:t>
            </a:r>
            <a:r>
              <a:rPr lang="en-US" altLang="ko-KR" dirty="0" smtClean="0"/>
              <a:t>: </a:t>
            </a:r>
            <a:r>
              <a:rPr dirty="0" smtClean="0"/>
              <a:t>조용주 </a:t>
            </a:r>
            <a:r>
              <a:rPr lang="en-US" altLang="ko-KR" dirty="0" smtClean="0"/>
              <a:t>(ycho@smu.ac.kr)</a:t>
            </a:r>
          </a:p>
          <a:p>
            <a:r>
              <a:rPr dirty="0" smtClean="0"/>
              <a:t>연구실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제</a:t>
            </a:r>
            <a:r>
              <a:rPr lang="en-US" altLang="ko-KR" dirty="0" smtClean="0"/>
              <a:t>1</a:t>
            </a:r>
            <a:r>
              <a:rPr lang="ko-KR" altLang="en-US" dirty="0" smtClean="0"/>
              <a:t>공학관 </a:t>
            </a:r>
            <a:r>
              <a:rPr lang="en-US" altLang="ko-KR" dirty="0" smtClean="0"/>
              <a:t>412</a:t>
            </a:r>
            <a:r>
              <a:rPr lang="ko-KR" altLang="en-US" dirty="0" smtClean="0"/>
              <a:t>호</a:t>
            </a:r>
            <a:r>
              <a:rPr lang="en-US" altLang="ko-KR" dirty="0" smtClean="0"/>
              <a:t>(G412)</a:t>
            </a:r>
          </a:p>
          <a:p>
            <a:r>
              <a:rPr dirty="0" smtClean="0"/>
              <a:t>상담시간</a:t>
            </a:r>
            <a:r>
              <a:rPr lang="en-US" altLang="ko-KR" dirty="0" smtClean="0"/>
              <a:t>: </a:t>
            </a:r>
            <a:r>
              <a:rPr dirty="0" smtClean="0"/>
              <a:t>강의 후 또는 </a:t>
            </a:r>
            <a:r>
              <a:rPr lang="en-US" altLang="ko-KR" dirty="0" smtClean="0"/>
              <a:t>by appointment</a:t>
            </a:r>
          </a:p>
          <a:p>
            <a:r>
              <a:rPr dirty="0" smtClean="0"/>
              <a:t>전화번호</a:t>
            </a:r>
            <a:r>
              <a:rPr lang="en-US" altLang="ko-KR" dirty="0" smtClean="0"/>
              <a:t>: 02-2287-5363, 010-8636-1961</a:t>
            </a:r>
          </a:p>
          <a:p>
            <a:r>
              <a:rPr dirty="0" smtClean="0"/>
              <a:t>구분</a:t>
            </a:r>
            <a:r>
              <a:rPr lang="en-US" altLang="ko-KR" dirty="0" smtClean="0"/>
              <a:t>: </a:t>
            </a:r>
            <a:r>
              <a:rPr dirty="0" smtClean="0"/>
              <a:t>이론</a:t>
            </a:r>
            <a:r>
              <a:rPr lang="en-US" altLang="ko-KR" dirty="0" smtClean="0"/>
              <a:t>/</a:t>
            </a:r>
            <a:r>
              <a:rPr dirty="0" smtClean="0"/>
              <a:t>실습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주의사항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주별</a:t>
            </a:r>
            <a:r>
              <a:rPr lang="ko-KR" altLang="en-US" dirty="0" smtClean="0"/>
              <a:t> 수업 내용 바뀔 수 있음</a:t>
            </a:r>
            <a:endParaRPr lang="en-US" altLang="ko-KR" dirty="0" smtClean="0"/>
          </a:p>
          <a:p>
            <a:r>
              <a:rPr lang="ko-KR" altLang="en-US" dirty="0" smtClean="0"/>
              <a:t>소프트웨어 개발 관련 분야에 취업할 생각 없으면 수업 듣지 말 것</a:t>
            </a:r>
            <a:endParaRPr lang="en-US" altLang="ko-KR" dirty="0" smtClean="0"/>
          </a:p>
          <a:p>
            <a:r>
              <a:rPr lang="ko-KR" altLang="en-US" dirty="0" smtClean="0"/>
              <a:t>자바</a:t>
            </a:r>
            <a:r>
              <a:rPr lang="en-US" altLang="ko-KR" dirty="0" smtClean="0"/>
              <a:t>(Java) </a:t>
            </a:r>
            <a:r>
              <a:rPr lang="ko-KR" altLang="en-US" dirty="0" smtClean="0"/>
              <a:t>언어를 모르거나 다른 객체 지향 프로그래밍 언어를 사용해본 적 없으면 수업 듣지 말 것</a:t>
            </a:r>
            <a:endParaRPr lang="en-US" altLang="ko-KR" dirty="0" smtClean="0"/>
          </a:p>
          <a:p>
            <a:r>
              <a:rPr lang="ko-KR" altLang="en-US" dirty="0" smtClean="0"/>
              <a:t>자바를 가르치는 수업 아님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5876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ea typeface="MS PGothic" panose="020B0600070205080204" pitchFamily="34" charset="-128"/>
              </a:rPr>
              <a:t>강의계획서</a:t>
            </a:r>
          </a:p>
        </p:txBody>
      </p:sp>
      <p:sp>
        <p:nvSpPr>
          <p:cNvPr id="921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dirty="0" smtClean="0">
                <a:latin typeface="+mn-lt"/>
              </a:rPr>
              <a:t>교과목 목표</a:t>
            </a:r>
            <a:r>
              <a:rPr lang="en-US" altLang="ko-KR" dirty="0" smtClean="0">
                <a:latin typeface="+mn-lt"/>
              </a:rPr>
              <a:t>: </a:t>
            </a:r>
          </a:p>
          <a:p>
            <a:pPr lvl="1">
              <a:defRPr/>
            </a:pPr>
            <a:r>
              <a:rPr lang="ko-KR" altLang="en-US" dirty="0"/>
              <a:t>패턴 중 일부를 살펴보고</a:t>
            </a:r>
            <a:r>
              <a:rPr lang="en-US" altLang="ko-KR" dirty="0"/>
              <a:t>, </a:t>
            </a:r>
            <a:r>
              <a:rPr lang="ko-KR" altLang="en-US" dirty="0"/>
              <a:t>어떻게 적용되었는지 혹은 어떻게 적용될 수 있는지 학습함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객체 지향 소프트웨어 설계 방법에 대해서 배움</a:t>
            </a:r>
          </a:p>
          <a:p>
            <a:pPr>
              <a:defRPr/>
            </a:pPr>
            <a:endParaRPr lang="en-US" dirty="0" smtClean="0">
              <a:latin typeface="+mn-lt"/>
            </a:endParaRPr>
          </a:p>
          <a:p>
            <a:pPr>
              <a:defRPr/>
            </a:pPr>
            <a:r>
              <a:rPr dirty="0" smtClean="0">
                <a:latin typeface="+mn-lt"/>
              </a:rPr>
              <a:t>교과목개요</a:t>
            </a:r>
            <a:r>
              <a:rPr lang="en-US" altLang="ko-KR" dirty="0">
                <a:latin typeface="+mn-lt"/>
              </a:rPr>
              <a:t>: </a:t>
            </a:r>
            <a:endParaRPr lang="en-US" altLang="ko-KR" dirty="0" smtClean="0">
              <a:latin typeface="+mn-lt"/>
            </a:endParaRPr>
          </a:p>
          <a:p>
            <a:pPr lvl="1">
              <a:defRPr/>
            </a:pPr>
            <a:r>
              <a:rPr lang="ko-KR" altLang="en-US" dirty="0" smtClean="0"/>
              <a:t>디자인 패턴</a:t>
            </a:r>
            <a:r>
              <a:rPr lang="en-US" altLang="ko-KR" dirty="0" smtClean="0"/>
              <a:t>(Design Patterns)</a:t>
            </a:r>
            <a:r>
              <a:rPr lang="ko-KR" altLang="en-US" dirty="0" smtClean="0"/>
              <a:t>에 대해서 학습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디자인 패턴이란 오랜 기간 동안 전문적인 소프트웨어 개발자들이 </a:t>
            </a:r>
            <a:r>
              <a:rPr lang="ko-KR" altLang="en-US" dirty="0" smtClean="0"/>
              <a:t>프로그램을 설계하면서 만들고 다듬어온 문제 해결 방법을 정리한 것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특정 상황에서 문제를 해결하는 방법이기도 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프로그래머들 사이에서 문제 해결 방법을 설명하는 용어이기도 함</a:t>
            </a:r>
            <a:endParaRPr lang="en-US" altLang="ko-KR" dirty="0">
              <a:latin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ea typeface="MS PGothic" panose="020B0600070205080204" pitchFamily="34" charset="-128"/>
              </a:rPr>
              <a:t>강의계획서</a:t>
            </a:r>
            <a:endParaRPr lang="ko-KR" altLang="en-US" smtClean="0"/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>
          <a:xfrm>
            <a:off x="457200" y="1268413"/>
            <a:ext cx="5842992" cy="4862512"/>
          </a:xfrm>
        </p:spPr>
        <p:txBody>
          <a:bodyPr/>
          <a:lstStyle/>
          <a:p>
            <a:r>
              <a:rPr dirty="0" smtClean="0"/>
              <a:t>선수과목</a:t>
            </a:r>
            <a:endParaRPr lang="en-US" dirty="0" smtClean="0"/>
          </a:p>
          <a:p>
            <a:pPr lvl="1"/>
            <a:r>
              <a:rPr lang="ko-KR" altLang="en-US" dirty="0" smtClean="0"/>
              <a:t>객체지향프로그래밍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자바</a:t>
            </a:r>
            <a:endParaRPr lang="en-US" altLang="ko-KR" dirty="0" smtClean="0"/>
          </a:p>
          <a:p>
            <a:r>
              <a:rPr dirty="0" smtClean="0"/>
              <a:t>수업 운영 방법</a:t>
            </a:r>
            <a:r>
              <a:rPr lang="en-US" altLang="ko-KR" dirty="0" smtClean="0"/>
              <a:t>: </a:t>
            </a:r>
            <a:r>
              <a:rPr dirty="0" smtClean="0"/>
              <a:t>강의</a:t>
            </a:r>
            <a:r>
              <a:rPr lang="en-US" altLang="ko-KR" dirty="0" smtClean="0"/>
              <a:t>/</a:t>
            </a:r>
            <a:r>
              <a:rPr dirty="0" smtClean="0"/>
              <a:t>실습</a:t>
            </a:r>
            <a:endParaRPr lang="en-US" altLang="ko-KR" dirty="0" smtClean="0"/>
          </a:p>
          <a:p>
            <a:r>
              <a:rPr dirty="0" smtClean="0"/>
              <a:t>교재 및 참고서적</a:t>
            </a:r>
            <a:endParaRPr lang="en-US" dirty="0" smtClean="0"/>
          </a:p>
          <a:p>
            <a:pPr lvl="1"/>
            <a:r>
              <a:rPr dirty="0" err="1" smtClean="0"/>
              <a:t>주교재</a:t>
            </a:r>
            <a:r>
              <a:rPr lang="en-US" altLang="ko-KR" dirty="0" smtClean="0"/>
              <a:t>: </a:t>
            </a:r>
            <a:r>
              <a:rPr lang="en-US" altLang="ko-KR" dirty="0" smtClean="0"/>
              <a:t>Head First Design Patterns, </a:t>
            </a:r>
            <a:r>
              <a:rPr lang="ko-KR" altLang="en-US" dirty="0" err="1" smtClean="0"/>
              <a:t>에릭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프리먼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엘리자베스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프리먼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케이시</a:t>
            </a:r>
            <a:r>
              <a:rPr lang="ko-KR" altLang="en-US" dirty="0" smtClean="0"/>
              <a:t> 시에라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버트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베이츠</a:t>
            </a:r>
            <a:r>
              <a:rPr lang="ko-KR" altLang="en-US" dirty="0" smtClean="0"/>
              <a:t> 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서환수 역</a:t>
            </a:r>
            <a:r>
              <a:rPr lang="en-US" altLang="ko-KR" dirty="0" smtClean="0"/>
              <a:t>, O’Reilly, </a:t>
            </a:r>
            <a:r>
              <a:rPr lang="ko-KR" altLang="en-US" dirty="0" err="1" smtClean="0"/>
              <a:t>한빛미디어</a:t>
            </a:r>
            <a:endParaRPr lang="en-US" dirty="0" smtClean="0"/>
          </a:p>
          <a:p>
            <a:pPr lvl="1"/>
            <a:r>
              <a:rPr lang="ko-KR" altLang="en-US" dirty="0" smtClean="0"/>
              <a:t>부교재</a:t>
            </a:r>
            <a:r>
              <a:rPr lang="en-US" altLang="ko-KR" dirty="0" smtClean="0"/>
              <a:t>: Java </a:t>
            </a:r>
            <a:r>
              <a:rPr lang="ko-KR" altLang="en-US" dirty="0" smtClean="0"/>
              <a:t>언어로 배우는 디자인 패턴 입문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유키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히로시</a:t>
            </a:r>
            <a:r>
              <a:rPr lang="ko-KR" altLang="en-US" dirty="0" err="1" smtClean="0"/>
              <a:t>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이규홍 역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영진닷컴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부교재</a:t>
            </a:r>
            <a:r>
              <a:rPr lang="en-US" altLang="ko-KR" dirty="0" smtClean="0"/>
              <a:t>: Java </a:t>
            </a:r>
            <a:r>
              <a:rPr lang="ko-KR" altLang="en-US" dirty="0" smtClean="0"/>
              <a:t>객체지향 디자인 패턴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정인상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채홍석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한빛미디어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831" y="2564904"/>
            <a:ext cx="2700657" cy="313276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ea typeface="MS PGothic" panose="020B0600070205080204" pitchFamily="34" charset="-128"/>
              </a:rPr>
              <a:t>강의계획서</a:t>
            </a:r>
            <a:endParaRPr lang="ko-KR" altLang="en-US" smtClean="0"/>
          </a:p>
        </p:txBody>
      </p:sp>
      <p:sp>
        <p:nvSpPr>
          <p:cNvPr id="1126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과제물</a:t>
            </a:r>
          </a:p>
          <a:p>
            <a:pPr lvl="1"/>
            <a:r>
              <a:rPr dirty="0" smtClean="0">
                <a:ea typeface="MS PGothic" panose="020B0600070205080204" pitchFamily="34" charset="-128"/>
              </a:rPr>
              <a:t>실습 과제</a:t>
            </a:r>
          </a:p>
          <a:p>
            <a:r>
              <a:rPr dirty="0" smtClean="0"/>
              <a:t>성적평가 방법</a:t>
            </a:r>
          </a:p>
          <a:p>
            <a:pPr lvl="1"/>
            <a:r>
              <a:rPr dirty="0" smtClean="0">
                <a:ea typeface="MS PGothic" panose="020B0600070205080204" pitchFamily="34" charset="-128"/>
              </a:rPr>
              <a:t>중간고사 </a:t>
            </a:r>
            <a:r>
              <a:rPr lang="en-US" altLang="ko-KR" dirty="0" smtClean="0">
                <a:ea typeface="MS PGothic" panose="020B0600070205080204" pitchFamily="34" charset="-128"/>
              </a:rPr>
              <a:t>30%, </a:t>
            </a:r>
            <a:r>
              <a:rPr dirty="0" smtClean="0">
                <a:ea typeface="MS PGothic" panose="020B0600070205080204" pitchFamily="34" charset="-128"/>
              </a:rPr>
              <a:t>기말고사 </a:t>
            </a:r>
            <a:r>
              <a:rPr lang="en-US" altLang="ko-KR" dirty="0" smtClean="0">
                <a:ea typeface="MS PGothic" panose="020B0600070205080204" pitchFamily="34" charset="-128"/>
              </a:rPr>
              <a:t>44%, </a:t>
            </a:r>
            <a:r>
              <a:rPr dirty="0" smtClean="0">
                <a:ea typeface="MS PGothic" panose="020B0600070205080204" pitchFamily="34" charset="-128"/>
              </a:rPr>
              <a:t>출석 </a:t>
            </a:r>
            <a:r>
              <a:rPr lang="en-US" altLang="ko-KR" dirty="0" smtClean="0">
                <a:ea typeface="MS PGothic" panose="020B0600070205080204" pitchFamily="34" charset="-128"/>
              </a:rPr>
              <a:t>10%, </a:t>
            </a:r>
            <a:r>
              <a:rPr dirty="0" smtClean="0">
                <a:ea typeface="MS PGothic" panose="020B0600070205080204" pitchFamily="34" charset="-128"/>
              </a:rPr>
              <a:t>과제 </a:t>
            </a:r>
            <a:r>
              <a:rPr lang="en-US" altLang="ko-KR" dirty="0" smtClean="0">
                <a:ea typeface="MS PGothic" panose="020B0600070205080204" pitchFamily="34" charset="-128"/>
              </a:rPr>
              <a:t>16%</a:t>
            </a:r>
          </a:p>
          <a:p>
            <a:pPr lvl="1"/>
            <a:endParaRPr lang="en-US" altLang="ko-KR" dirty="0" smtClean="0">
              <a:ea typeface="MS PGothic" panose="020B0600070205080204" pitchFamily="34" charset="-128"/>
            </a:endParaRPr>
          </a:p>
          <a:p>
            <a:endParaRPr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성적 평가</a:t>
            </a:r>
            <a:endParaRPr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362950" cy="4862512"/>
          </a:xfrm>
        </p:spPr>
        <p:txBody>
          <a:bodyPr/>
          <a:lstStyle/>
          <a:p>
            <a:pPr eaLnBrk="1" hangingPunct="1">
              <a:defRPr/>
            </a:pPr>
            <a:r>
              <a:rPr dirty="0" smtClean="0">
                <a:latin typeface="+mn-lt"/>
              </a:rPr>
              <a:t>출석</a:t>
            </a:r>
            <a:r>
              <a:rPr lang="en-US" altLang="ko-KR" dirty="0" smtClean="0">
                <a:latin typeface="+mn-lt"/>
              </a:rPr>
              <a:t>: 10%</a:t>
            </a:r>
          </a:p>
          <a:p>
            <a:pPr lvl="1" eaLnBrk="1" hangingPunct="1">
              <a:defRPr/>
            </a:pPr>
            <a:r>
              <a:rPr dirty="0" smtClean="0">
                <a:latin typeface="+mn-lt"/>
              </a:rPr>
              <a:t>출석 점수는 결석 및 지각 회수에 비례하여 감점</a:t>
            </a:r>
            <a:endParaRPr lang="en-US" altLang="ko-KR" dirty="0" smtClean="0">
              <a:latin typeface="+mn-lt"/>
            </a:endParaRPr>
          </a:p>
          <a:p>
            <a:pPr lvl="1" eaLnBrk="1" hangingPunct="1">
              <a:defRPr/>
            </a:pPr>
            <a:r>
              <a:rPr dirty="0" smtClean="0">
                <a:latin typeface="+mn-lt"/>
              </a:rPr>
              <a:t>지각</a:t>
            </a:r>
            <a:r>
              <a:rPr lang="en-US" dirty="0" smtClean="0">
                <a:latin typeface="+mn-lt"/>
              </a:rPr>
              <a:t>(</a:t>
            </a:r>
            <a:r>
              <a:rPr lang="ko-KR" altLang="en-US" dirty="0" smtClean="0">
                <a:latin typeface="+mn-lt"/>
              </a:rPr>
              <a:t>또는 조퇴</a:t>
            </a:r>
            <a:r>
              <a:rPr lang="en-US" altLang="ko-KR" dirty="0" smtClean="0">
                <a:latin typeface="+mn-lt"/>
              </a:rPr>
              <a:t>)</a:t>
            </a:r>
            <a:r>
              <a:rPr dirty="0" smtClean="0">
                <a:latin typeface="+mn-lt"/>
              </a:rPr>
              <a:t> </a:t>
            </a:r>
            <a:r>
              <a:rPr lang="en-US" altLang="ko-KR" dirty="0" smtClean="0">
                <a:latin typeface="+mn-lt"/>
              </a:rPr>
              <a:t>2</a:t>
            </a:r>
            <a:r>
              <a:rPr dirty="0" smtClean="0">
                <a:latin typeface="+mn-lt"/>
              </a:rPr>
              <a:t>회 시에 결석 </a:t>
            </a:r>
            <a:r>
              <a:rPr lang="en-US" altLang="ko-KR" dirty="0" smtClean="0">
                <a:latin typeface="+mn-lt"/>
              </a:rPr>
              <a:t>1</a:t>
            </a:r>
            <a:r>
              <a:rPr dirty="0" smtClean="0">
                <a:latin typeface="+mn-lt"/>
              </a:rPr>
              <a:t>회로 처리함 </a:t>
            </a:r>
            <a:r>
              <a:rPr lang="en-US" dirty="0" smtClean="0">
                <a:latin typeface="+mn-lt"/>
              </a:rPr>
              <a:t>(</a:t>
            </a:r>
            <a:r>
              <a:rPr dirty="0" smtClean="0">
                <a:latin typeface="+mn-lt"/>
              </a:rPr>
              <a:t>출결 점수 계산할 때</a:t>
            </a:r>
            <a:r>
              <a:rPr lang="en-US" altLang="ko-KR" dirty="0" smtClean="0">
                <a:latin typeface="+mn-lt"/>
              </a:rPr>
              <a:t>)</a:t>
            </a:r>
          </a:p>
          <a:p>
            <a:pPr lvl="1" eaLnBrk="1" hangingPunct="1">
              <a:defRPr/>
            </a:pPr>
            <a:r>
              <a:rPr dirty="0" smtClean="0">
                <a:latin typeface="+mn-lt"/>
              </a:rPr>
              <a:t>수업 시간에 출석 부른 후에 들어오면 지각 처리함 </a:t>
            </a:r>
            <a:r>
              <a:rPr lang="en-US" altLang="ko-KR" dirty="0" smtClean="0">
                <a:latin typeface="+mn-lt"/>
              </a:rPr>
              <a:t>(</a:t>
            </a:r>
            <a:r>
              <a:rPr dirty="0" smtClean="0">
                <a:latin typeface="+mn-lt"/>
              </a:rPr>
              <a:t>출석 부르는 중에 들어왔을 때에는 지각 아님</a:t>
            </a:r>
            <a:r>
              <a:rPr lang="en-US" altLang="ko-KR" dirty="0" smtClean="0">
                <a:latin typeface="+mn-lt"/>
              </a:rPr>
              <a:t>)</a:t>
            </a:r>
          </a:p>
          <a:p>
            <a:pPr lvl="1" eaLnBrk="1" hangingPunct="1">
              <a:defRPr/>
            </a:pPr>
            <a:r>
              <a:rPr lang="en-US" altLang="ko-KR" dirty="0" smtClean="0">
                <a:latin typeface="+mn-lt"/>
              </a:rPr>
              <a:t>¼ </a:t>
            </a:r>
            <a:r>
              <a:rPr lang="ko-KR" altLang="en-US" dirty="0" smtClean="0">
                <a:latin typeface="+mn-lt"/>
              </a:rPr>
              <a:t>이상 결석 시 자동 </a:t>
            </a:r>
            <a:r>
              <a:rPr lang="en-US" altLang="ko-KR" dirty="0" smtClean="0">
                <a:latin typeface="+mn-lt"/>
              </a:rPr>
              <a:t>F</a:t>
            </a:r>
          </a:p>
          <a:p>
            <a:pPr lvl="1" eaLnBrk="1" hangingPunct="1">
              <a:defRPr/>
            </a:pPr>
            <a:endParaRPr lang="en-US" altLang="ko-KR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성적 평가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과제</a:t>
            </a:r>
            <a:r>
              <a:rPr lang="en-US" altLang="ko-KR" dirty="0"/>
              <a:t>: 16 % </a:t>
            </a:r>
            <a:endParaRPr lang="ko-KR" altLang="en-US" dirty="0"/>
          </a:p>
          <a:p>
            <a:pPr lvl="1" eaLnBrk="1" hangingPunct="1">
              <a:defRPr/>
            </a:pPr>
            <a:r>
              <a:rPr lang="ko-KR" altLang="en-US" dirty="0"/>
              <a:t>실습과제 </a:t>
            </a:r>
            <a:r>
              <a:rPr lang="en-US" altLang="ko-KR" dirty="0"/>
              <a:t>(15%), </a:t>
            </a:r>
            <a:r>
              <a:rPr lang="ko-KR" altLang="en-US" dirty="0"/>
              <a:t>상담일지 제출 </a:t>
            </a:r>
            <a:r>
              <a:rPr lang="en-US" altLang="ko-KR" dirty="0"/>
              <a:t>1%</a:t>
            </a:r>
          </a:p>
          <a:p>
            <a:pPr lvl="1" eaLnBrk="1" hangingPunct="1">
              <a:defRPr/>
            </a:pPr>
            <a:r>
              <a:rPr lang="ko-KR" altLang="en-US" dirty="0"/>
              <a:t>과제 </a:t>
            </a:r>
            <a:r>
              <a:rPr lang="en-US" altLang="ko-KR" dirty="0"/>
              <a:t>1~?? </a:t>
            </a:r>
            <a:r>
              <a:rPr lang="ko-KR" altLang="en-US" dirty="0"/>
              <a:t>과제</a:t>
            </a:r>
          </a:p>
          <a:p>
            <a:pPr lvl="1" eaLnBrk="1" hangingPunct="1">
              <a:defRPr/>
            </a:pPr>
            <a:r>
              <a:rPr lang="ko-KR" altLang="en-US" dirty="0"/>
              <a:t>제출 시간 이후 제출한 경우 감점 처리</a:t>
            </a:r>
          </a:p>
          <a:p>
            <a:pPr lvl="2" eaLnBrk="1" hangingPunct="1">
              <a:defRPr/>
            </a:pPr>
            <a:r>
              <a:rPr lang="en-US" altLang="ko-KR" dirty="0"/>
              <a:t>24</a:t>
            </a:r>
            <a:r>
              <a:rPr lang="ko-KR" altLang="en-US" dirty="0"/>
              <a:t>시간 이내 제출 시</a:t>
            </a:r>
            <a:r>
              <a:rPr lang="en-US" altLang="ko-KR" dirty="0"/>
              <a:t>: 50% </a:t>
            </a:r>
            <a:r>
              <a:rPr lang="ko-KR" altLang="en-US" dirty="0"/>
              <a:t>감점 후 채점</a:t>
            </a:r>
          </a:p>
          <a:p>
            <a:pPr lvl="2" eaLnBrk="1" hangingPunct="1">
              <a:defRPr/>
            </a:pPr>
            <a:r>
              <a:rPr lang="en-US" altLang="ko-KR" dirty="0"/>
              <a:t>24</a:t>
            </a:r>
            <a:r>
              <a:rPr lang="ko-KR" altLang="en-US" dirty="0"/>
              <a:t>시간 이후</a:t>
            </a:r>
            <a:r>
              <a:rPr lang="en-US" altLang="ko-KR" dirty="0"/>
              <a:t>: 0</a:t>
            </a:r>
            <a:r>
              <a:rPr lang="ko-KR" altLang="en-US" dirty="0"/>
              <a:t>점 </a:t>
            </a:r>
            <a:r>
              <a:rPr lang="en-US" altLang="ko-KR" dirty="0"/>
              <a:t>(</a:t>
            </a:r>
            <a:r>
              <a:rPr lang="ko-KR" altLang="en-US" dirty="0"/>
              <a:t>하루가 지난 후에는 받지 않음</a:t>
            </a:r>
            <a:r>
              <a:rPr lang="en-US" altLang="ko-KR" dirty="0"/>
              <a:t>. </a:t>
            </a:r>
            <a:r>
              <a:rPr lang="ko-KR" altLang="en-US" dirty="0"/>
              <a:t>만약 타당한 이유가 있을 때에는 제출 시간 전에 연락해서 허가를 받을 것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6247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주차별 수업 계획</a:t>
            </a:r>
          </a:p>
        </p:txBody>
      </p:sp>
      <p:sp>
        <p:nvSpPr>
          <p:cNvPr id="1536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dirty="0" smtClean="0"/>
              <a:t>주</a:t>
            </a:r>
            <a:endParaRPr lang="en-US" altLang="ko-KR" dirty="0" smtClean="0"/>
          </a:p>
          <a:p>
            <a:pPr lvl="1"/>
            <a:r>
              <a:rPr dirty="0" smtClean="0"/>
              <a:t>강의 계획 설명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 지향 프로그래밍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dirty="0" smtClean="0"/>
              <a:t>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디자인 패턴</a:t>
            </a:r>
            <a:endParaRPr lang="en-US" altLang="ko-KR" dirty="0" smtClean="0"/>
          </a:p>
          <a:p>
            <a:r>
              <a:rPr lang="en-US" altLang="ko-KR" dirty="0" smtClean="0"/>
              <a:t>3</a:t>
            </a:r>
            <a:r>
              <a:rPr dirty="0" smtClean="0"/>
              <a:t>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Strategy </a:t>
            </a:r>
            <a:r>
              <a:rPr lang="ko-KR" altLang="en-US" dirty="0" smtClean="0"/>
              <a:t>패턴</a:t>
            </a:r>
            <a:endParaRPr lang="en-US" altLang="ko-KR" dirty="0" smtClean="0"/>
          </a:p>
          <a:p>
            <a:r>
              <a:rPr lang="en-US" altLang="ko-KR" dirty="0"/>
              <a:t>4</a:t>
            </a:r>
            <a:r>
              <a:rPr lang="ko-KR" altLang="en-US" dirty="0"/>
              <a:t>주</a:t>
            </a:r>
          </a:p>
          <a:p>
            <a:pPr lvl="1"/>
            <a:r>
              <a:rPr lang="en-US" altLang="ko-KR" dirty="0" smtClean="0"/>
              <a:t>Observer </a:t>
            </a:r>
            <a:r>
              <a:rPr lang="ko-KR" altLang="en-US" dirty="0" smtClean="0"/>
              <a:t>패턴</a:t>
            </a:r>
            <a:endParaRPr lang="ko-KR" altLang="en-US" dirty="0" smtClean="0"/>
          </a:p>
          <a:p>
            <a:r>
              <a:rPr lang="en-US" altLang="ko-KR" dirty="0" smtClean="0"/>
              <a:t>5</a:t>
            </a:r>
            <a:r>
              <a:rPr lang="ko-KR" altLang="en-US" dirty="0" smtClean="0"/>
              <a:t>주</a:t>
            </a:r>
          </a:p>
          <a:p>
            <a:pPr lvl="1"/>
            <a:r>
              <a:rPr lang="en-US" altLang="ko-KR" dirty="0" smtClean="0"/>
              <a:t>Decorator </a:t>
            </a:r>
            <a:r>
              <a:rPr lang="ko-KR" altLang="en-US" dirty="0" smtClean="0"/>
              <a:t>패턴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6678</TotalTime>
  <Words>453</Words>
  <Application>Microsoft Office PowerPoint</Application>
  <PresentationFormat>화면 슬라이드 쇼(4:3)</PresentationFormat>
  <Paragraphs>94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MS PGothic</vt:lpstr>
      <vt:lpstr>新細明體</vt:lpstr>
      <vt:lpstr>굴림</vt:lpstr>
      <vt:lpstr>맑은 고딕</vt:lpstr>
      <vt:lpstr>Book Antiqua</vt:lpstr>
      <vt:lpstr>Garamond</vt:lpstr>
      <vt:lpstr>Times New Roman</vt:lpstr>
      <vt:lpstr>Wingdings</vt:lpstr>
      <vt:lpstr>Level</vt:lpstr>
      <vt:lpstr>PowerPoint 프레젠테이션</vt:lpstr>
      <vt:lpstr>강의계획서</vt:lpstr>
      <vt:lpstr>주의사항</vt:lpstr>
      <vt:lpstr>강의계획서</vt:lpstr>
      <vt:lpstr>강의계획서</vt:lpstr>
      <vt:lpstr>강의계획서</vt:lpstr>
      <vt:lpstr>성적 평가</vt:lpstr>
      <vt:lpstr>성적 평가</vt:lpstr>
      <vt:lpstr>주차별 수업 계획</vt:lpstr>
      <vt:lpstr>주차별 수업 계획</vt:lpstr>
      <vt:lpstr>주차별 수업 계획</vt:lpstr>
    </vt:vector>
  </TitlesOfParts>
  <Company>EVL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Yongjoo Cho</dc:creator>
  <cp:lastModifiedBy>Yongjoo Cho</cp:lastModifiedBy>
  <cp:revision>1692</cp:revision>
  <dcterms:created xsi:type="dcterms:W3CDTF">2001-05-01T19:45:44Z</dcterms:created>
  <dcterms:modified xsi:type="dcterms:W3CDTF">2019-08-10T07:50:18Z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4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D:\Jason\cise_html</vt:lpwstr>
  </property>
</Properties>
</file>