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72"/>
  </p:notesMasterIdLst>
  <p:sldIdLst>
    <p:sldId id="323" r:id="rId2"/>
    <p:sldId id="344" r:id="rId3"/>
    <p:sldId id="409" r:id="rId4"/>
    <p:sldId id="411" r:id="rId5"/>
    <p:sldId id="412" r:id="rId6"/>
    <p:sldId id="413" r:id="rId7"/>
    <p:sldId id="345" r:id="rId8"/>
    <p:sldId id="414" r:id="rId9"/>
    <p:sldId id="324" r:id="rId10"/>
    <p:sldId id="333" r:id="rId11"/>
    <p:sldId id="334" r:id="rId12"/>
    <p:sldId id="337" r:id="rId13"/>
    <p:sldId id="336" r:id="rId14"/>
    <p:sldId id="338" r:id="rId15"/>
    <p:sldId id="326" r:id="rId16"/>
    <p:sldId id="339" r:id="rId17"/>
    <p:sldId id="374" r:id="rId18"/>
    <p:sldId id="340" r:id="rId19"/>
    <p:sldId id="343" r:id="rId20"/>
    <p:sldId id="403" r:id="rId21"/>
    <p:sldId id="375" r:id="rId22"/>
    <p:sldId id="376" r:id="rId23"/>
    <p:sldId id="377" r:id="rId24"/>
    <p:sldId id="346" r:id="rId25"/>
    <p:sldId id="349" r:id="rId26"/>
    <p:sldId id="397" r:id="rId27"/>
    <p:sldId id="398" r:id="rId28"/>
    <p:sldId id="394" r:id="rId29"/>
    <p:sldId id="400" r:id="rId30"/>
    <p:sldId id="401" r:id="rId31"/>
    <p:sldId id="383" r:id="rId32"/>
    <p:sldId id="381" r:id="rId33"/>
    <p:sldId id="382" r:id="rId34"/>
    <p:sldId id="399" r:id="rId35"/>
    <p:sldId id="402" r:id="rId36"/>
    <p:sldId id="350" r:id="rId37"/>
    <p:sldId id="352" r:id="rId38"/>
    <p:sldId id="353" r:id="rId39"/>
    <p:sldId id="354" r:id="rId40"/>
    <p:sldId id="355" r:id="rId41"/>
    <p:sldId id="390" r:id="rId42"/>
    <p:sldId id="391" r:id="rId43"/>
    <p:sldId id="392" r:id="rId44"/>
    <p:sldId id="357" r:id="rId45"/>
    <p:sldId id="358" r:id="rId46"/>
    <p:sldId id="360" r:id="rId47"/>
    <p:sldId id="359" r:id="rId48"/>
    <p:sldId id="366" r:id="rId49"/>
    <p:sldId id="367" r:id="rId50"/>
    <p:sldId id="368" r:id="rId51"/>
    <p:sldId id="369" r:id="rId52"/>
    <p:sldId id="387" r:id="rId53"/>
    <p:sldId id="388" r:id="rId54"/>
    <p:sldId id="389" r:id="rId55"/>
    <p:sldId id="347" r:id="rId56"/>
    <p:sldId id="361" r:id="rId57"/>
    <p:sldId id="362" r:id="rId58"/>
    <p:sldId id="363" r:id="rId59"/>
    <p:sldId id="364" r:id="rId60"/>
    <p:sldId id="365" r:id="rId61"/>
    <p:sldId id="370" r:id="rId62"/>
    <p:sldId id="371" r:id="rId63"/>
    <p:sldId id="372" r:id="rId64"/>
    <p:sldId id="373" r:id="rId65"/>
    <p:sldId id="404" r:id="rId66"/>
    <p:sldId id="405" r:id="rId67"/>
    <p:sldId id="406" r:id="rId68"/>
    <p:sldId id="407" r:id="rId69"/>
    <p:sldId id="408" r:id="rId70"/>
    <p:sldId id="415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47743" autoAdjust="0"/>
  </p:normalViewPr>
  <p:slideViewPr>
    <p:cSldViewPr>
      <p:cViewPr varScale="1">
        <p:scale>
          <a:sx n="44" d="100"/>
          <a:sy n="44" d="100"/>
        </p:scale>
        <p:origin x="24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n.com/ko-kr/news/world/%EC%8B%9C%EC%86%8D-120%E3%8E%9E%EB%A1%9C-%EB%8B%AC%EB%A6%AC%EB%8A%94-%ED%85%8C%EC%8A%AC%EB%9D%BC%EC%97%90%EC%84%9C-%EC%BF%A8%EC%BF%A8-%EC%9E%90%EB%8A%94-%EC%9A%B4%EC%A0%84%EC%9E%90-%ED%8F%AC%EC%B0%A9-%EC%98%81%EC%83%81/ar-BBUqEc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hlinkClick r:id="rId3"/>
              </a:rPr>
              <a:t>https://www.msn.com/ko-kr/news/world/%EC%8B%9C%EC%86%8D-120%E3%8E%9E%EB%A1%9C-%EB%8B%AC%EB%A6%AC%EB%8A%94-%ED%85%8C%EC%8A%AC%EB%9D%BC%EC%97%90%EC%84%9C-%EC%BF%A8%EC%BF%A8-%EC%9E%90%EB%8A%94-%EC%9A%B4%EC%A0%84%EC%9E%90-%ED%8F%AC%EC%B0%A9-%EC%98%81%EC%83%81/ar-BBUqEcT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180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Parent {</a:t>
            </a:r>
          </a:p>
          <a:p>
            <a:r>
              <a:rPr lang="en-US" altLang="ko-KR" dirty="0" smtClean="0"/>
              <a:t>-variable1: type</a:t>
            </a:r>
          </a:p>
          <a:p>
            <a:r>
              <a:rPr lang="en-US" altLang="ko-KR" dirty="0" smtClean="0"/>
              <a:t>#variable2: type</a:t>
            </a:r>
          </a:p>
          <a:p>
            <a:r>
              <a:rPr lang="en-US" altLang="ko-KR" dirty="0" smtClean="0"/>
              <a:t>~variable3: type</a:t>
            </a:r>
          </a:p>
          <a:p>
            <a:r>
              <a:rPr lang="en-US" altLang="ko-KR" dirty="0" smtClean="0"/>
              <a:t>+variable4: type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-func1(): type</a:t>
            </a:r>
          </a:p>
          <a:p>
            <a:r>
              <a:rPr lang="en-US" altLang="ko-KR" dirty="0" smtClean="0"/>
              <a:t>#func2()</a:t>
            </a:r>
          </a:p>
          <a:p>
            <a:r>
              <a:rPr lang="en-US" altLang="ko-KR" dirty="0" smtClean="0"/>
              <a:t>~func3(): type</a:t>
            </a:r>
          </a:p>
          <a:p>
            <a:r>
              <a:rPr lang="en-US" altLang="ko-KR" dirty="0" smtClean="0"/>
              <a:t>+func4(): type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376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":Main" -&gt; "d1:Dice": roll</a:t>
            </a:r>
          </a:p>
          <a:p>
            <a:r>
              <a:rPr lang="en-US" altLang="ko-KR" dirty="0" smtClean="0"/>
              <a:t>"d1:Dice" --&gt; ":Main": return dice number</a:t>
            </a:r>
          </a:p>
          <a:p>
            <a:r>
              <a:rPr lang="en-US" altLang="ko-KR" dirty="0" smtClean="0"/>
              <a:t>":Main" -&gt; "d2:Dice": roll</a:t>
            </a:r>
          </a:p>
          <a:p>
            <a:r>
              <a:rPr lang="en-US" altLang="ko-KR" dirty="0" smtClean="0"/>
              <a:t>"d2:Dice" --&gt; ":Main": return dice number</a:t>
            </a:r>
          </a:p>
          <a:p>
            <a:r>
              <a:rPr lang="en-US" altLang="ko-KR" dirty="0" smtClean="0"/>
              <a:t>":Main" -&gt; Print: print out two dice numbers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226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Parent 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Child 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Child -up-|&gt; Parent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63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Parent {</a:t>
            </a:r>
          </a:p>
          <a:p>
            <a:r>
              <a:rPr lang="en-US" altLang="ko-KR" dirty="0" smtClean="0"/>
              <a:t>   -name: String</a:t>
            </a:r>
          </a:p>
          <a:p>
            <a:r>
              <a:rPr lang="en-US" altLang="ko-KR" dirty="0" smtClean="0"/>
              <a:t>   +Parent(String)</a:t>
            </a:r>
          </a:p>
          <a:p>
            <a:r>
              <a:rPr lang="en-US" altLang="ko-KR" dirty="0" smtClean="0"/>
              <a:t>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+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(String):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Child {</a:t>
            </a:r>
          </a:p>
          <a:p>
            <a:r>
              <a:rPr lang="en-US" altLang="ko-KR" dirty="0" smtClean="0"/>
              <a:t>    -value: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+Child(String,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setValue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): void    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Parent &lt;|-- Child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559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89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k.co.kr/news/special-edition/view/2016/07/473465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#01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ko-KR" altLang="en-US" sz="4400" b="1" smtClean="0">
                <a:solidFill>
                  <a:schemeClr val="tx2"/>
                </a:solidFill>
                <a:latin typeface="+mj-lt"/>
                <a:ea typeface="新細明體" pitchFamily="18" charset="-120"/>
              </a:rPr>
              <a:t>객체 지향 프로그래밍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/>
          <a:p>
            <a:r>
              <a:rPr lang="ko-KR" altLang="en-US" dirty="0" smtClean="0"/>
              <a:t>절차 중심 프로그래밍 방법의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856984" cy="4862512"/>
          </a:xfrm>
        </p:spPr>
        <p:txBody>
          <a:bodyPr/>
          <a:lstStyle/>
          <a:p>
            <a:r>
              <a:rPr lang="ko-KR" altLang="en-US" dirty="0" smtClean="0"/>
              <a:t>객체 지향 프로그래밍은 절차 중심 프로그래밍 방법을 개선</a:t>
            </a:r>
            <a:endParaRPr lang="en-US" altLang="ko-KR" dirty="0" smtClean="0"/>
          </a:p>
          <a:p>
            <a:r>
              <a:rPr lang="ko-KR" altLang="en-US" dirty="0" smtClean="0"/>
              <a:t>절차 중심 프로그래밍의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절차와 데이터가 분리되어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자동차가 움직이는 과정을 코드로 표현한다고 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차가 움직이려면 자동차 엔진에 기름이 들어가고 이를 연소시킨다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과정에서 발생하는 에너지가 바퀴에 전달되어 차를 움직임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과정을 </a:t>
            </a:r>
            <a:r>
              <a:rPr lang="en-US" altLang="ko-KR" dirty="0" smtClean="0"/>
              <a:t>move()</a:t>
            </a:r>
            <a:r>
              <a:rPr lang="ko-KR" altLang="en-US" dirty="0" smtClean="0"/>
              <a:t>함수라고 만들면 차를 움직일 때에는 </a:t>
            </a:r>
            <a:r>
              <a:rPr lang="en-US" altLang="ko-KR" dirty="0" smtClean="0"/>
              <a:t>move() </a:t>
            </a:r>
            <a:r>
              <a:rPr lang="ko-KR" altLang="en-US" dirty="0" smtClean="0"/>
              <a:t>함수를 호출하기만 하면 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move() </a:t>
            </a:r>
            <a:r>
              <a:rPr lang="ko-KR" altLang="en-US" dirty="0" smtClean="0"/>
              <a:t>함수는 연료라는 데이터가 필요한데 함수 안에 넣을 수는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해결 방안은 매개 변수로 전달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591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 중심 프로그래밍 방법의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자바 코드로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71600" y="1682302"/>
            <a:ext cx="7992887" cy="371178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void move(double gas) {</a:t>
            </a:r>
          </a:p>
          <a:p>
            <a:pPr>
              <a:buNone/>
            </a:pPr>
            <a:r>
              <a:rPr kumimoji="0" lang="en-US" altLang="ko-KR" b="1" dirty="0">
                <a:latin typeface="Consolas" panose="020B0609020204030204" pitchFamily="49" charset="0"/>
              </a:rPr>
              <a:t> </a:t>
            </a:r>
            <a:r>
              <a:rPr kumimoji="0" lang="en-US" altLang="ko-KR" b="1" dirty="0" smtClean="0">
                <a:latin typeface="Consolas" panose="020B0609020204030204" pitchFamily="49" charset="0"/>
              </a:rPr>
              <a:t>  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//</a:t>
            </a:r>
            <a:r>
              <a:rPr kumimoji="0"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여기에는 주어진 기름을 이용해서 엔진에서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ko-KR" altLang="en-US" dirty="0" smtClean="0">
                <a:latin typeface="Consolas" panose="020B0609020204030204" pitchFamily="49" charset="0"/>
              </a:rPr>
              <a:t>연소시키고 </a:t>
            </a:r>
            <a:r>
              <a:rPr lang="ko-KR" altLang="en-US" dirty="0">
                <a:latin typeface="Consolas" panose="020B0609020204030204" pitchFamily="49" charset="0"/>
              </a:rPr>
              <a:t>바</a:t>
            </a:r>
            <a:r>
              <a:rPr lang="ko-KR" altLang="en-US" dirty="0" smtClean="0">
                <a:latin typeface="Consolas" panose="020B0609020204030204" pitchFamily="49" charset="0"/>
              </a:rPr>
              <a:t>퀴에 동력을 전달해서 차를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</a:t>
            </a:r>
            <a:r>
              <a:rPr lang="ko-KR" altLang="en-US" dirty="0" smtClean="0">
                <a:latin typeface="Consolas" panose="020B0609020204030204" pitchFamily="49" charset="0"/>
              </a:rPr>
              <a:t>움직이는 코드가 </a:t>
            </a:r>
            <a:r>
              <a:rPr lang="ko-KR" altLang="en-US" dirty="0">
                <a:latin typeface="Consolas" panose="020B0609020204030204" pitchFamily="49" charset="0"/>
              </a:rPr>
              <a:t>있다고 가정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  <a:endParaRPr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double gasoline = 20.0;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move(gasoline);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5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 중심 프로그래밍 방법의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차 가 두 대라면</a:t>
            </a:r>
            <a:r>
              <a:rPr lang="en-US" altLang="ko-KR" dirty="0"/>
              <a:t>? 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자동차가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34278" y="1772816"/>
            <a:ext cx="4285793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double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gasolineA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20.0;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double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gasolineB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>
                <a:latin typeface="Consolas" panose="020B0609020204030204" pitchFamily="49" charset="0"/>
              </a:rPr>
              <a:t>= 20.0;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move(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gasolineA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move(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gasolineB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);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91" y="3501008"/>
            <a:ext cx="8785225" cy="302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10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프로그래밍에서는 클래스를 이용해서 데이터와 절차를 묶어서 한 개의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취급할 수 있음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2708920"/>
            <a:ext cx="4248472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Car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double gasoline;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void </a:t>
            </a:r>
            <a:r>
              <a:rPr lang="en-US" altLang="ko-KR" dirty="0">
                <a:latin typeface="Consolas" panose="020B0609020204030204" pitchFamily="49" charset="0"/>
              </a:rPr>
              <a:t>move()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ko-KR" sz="2400" dirty="0" smtClean="0">
                <a:latin typeface="Consolas" panose="020B0609020204030204" pitchFamily="49" charset="0"/>
              </a:rPr>
              <a:t>      …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Car </a:t>
            </a:r>
            <a:r>
              <a:rPr lang="en-US" altLang="ko-KR" dirty="0" err="1">
                <a:latin typeface="Consolas" panose="020B0609020204030204" pitchFamily="49" charset="0"/>
              </a:rPr>
              <a:t>carA</a:t>
            </a:r>
            <a:r>
              <a:rPr lang="en-US" altLang="ko-KR" dirty="0">
                <a:latin typeface="Consolas" panose="020B0609020204030204" pitchFamily="49" charset="0"/>
              </a:rPr>
              <a:t> = new Car();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Car </a:t>
            </a:r>
            <a:r>
              <a:rPr lang="en-US" altLang="ko-KR" dirty="0" err="1">
                <a:latin typeface="Consolas" panose="020B0609020204030204" pitchFamily="49" charset="0"/>
              </a:rPr>
              <a:t>carB</a:t>
            </a:r>
            <a:r>
              <a:rPr lang="en-US" altLang="ko-KR" dirty="0">
                <a:latin typeface="Consolas" panose="020B0609020204030204" pitchFamily="49" charset="0"/>
              </a:rPr>
              <a:t> = new Car();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carA.move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carB.move</a:t>
            </a:r>
            <a:r>
              <a:rPr lang="en-US" altLang="ko-KR" dirty="0">
                <a:latin typeface="Consolas" panose="020B06090202040302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51765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915369"/>
            <a:ext cx="8784976" cy="1215555"/>
          </a:xfrm>
        </p:spPr>
        <p:txBody>
          <a:bodyPr/>
          <a:lstStyle/>
          <a:p>
            <a:r>
              <a:rPr lang="ko-KR" altLang="en-US" dirty="0" smtClean="0"/>
              <a:t>코드의 </a:t>
            </a:r>
            <a:r>
              <a:rPr lang="ko-KR" altLang="en-US" dirty="0" err="1" smtClean="0"/>
              <a:t>재사용성을</a:t>
            </a:r>
            <a:r>
              <a:rPr lang="ko-KR" altLang="en-US" dirty="0" smtClean="0"/>
              <a:t> 생각해도 객체 지향 프로그래밍이 유리함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413"/>
            <a:ext cx="8676456" cy="36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지향 프로그래밍에서 코드는 </a:t>
            </a:r>
            <a:r>
              <a:rPr lang="ko-KR" altLang="en-US" b="1" dirty="0"/>
              <a:t>객체로 구성</a:t>
            </a:r>
            <a:endParaRPr lang="en-US" altLang="ko-KR" dirty="0"/>
          </a:p>
          <a:p>
            <a:pPr lvl="1"/>
            <a:r>
              <a:rPr lang="ko-KR" altLang="en-US" dirty="0"/>
              <a:t>객체 없이 프로그램을 만들 수 없음</a:t>
            </a:r>
          </a:p>
          <a:p>
            <a:r>
              <a:rPr lang="ko-KR" altLang="en-US" dirty="0" smtClean="0"/>
              <a:t>객체 지향은 우리가 사는 세상에서 실제로 일어나는 일을 흉내 내어 프로그래밍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주변에 있는 모든 것이 클래스가 될 수 있고 프로그래밍 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</a:t>
            </a:r>
            <a:r>
              <a:rPr lang="ko-KR" altLang="en-US" dirty="0"/>
              <a:t>사</a:t>
            </a:r>
            <a:r>
              <a:rPr lang="ko-KR" altLang="en-US" dirty="0" smtClean="0"/>
              <a:t>로 표현될 수 있는 것들은 모두 객체로 표현할 수 있다고 봄</a:t>
            </a:r>
            <a:endParaRPr lang="ko-KR" altLang="en-US" dirty="0"/>
          </a:p>
          <a:p>
            <a:r>
              <a:rPr lang="ko-KR" altLang="en-US" dirty="0" smtClean="0"/>
              <a:t>클래스 </a:t>
            </a:r>
            <a:r>
              <a:rPr lang="en-US" altLang="ko-KR" dirty="0" smtClean="0"/>
              <a:t>(class)</a:t>
            </a:r>
          </a:p>
          <a:p>
            <a:pPr lvl="1"/>
            <a:r>
              <a:rPr lang="ko-KR" altLang="en-US" dirty="0" smtClean="0"/>
              <a:t>객체의 </a:t>
            </a:r>
            <a:r>
              <a:rPr lang="ko-KR" altLang="en-US" b="1" dirty="0" smtClean="0"/>
              <a:t>속성과 함수를 정의</a:t>
            </a:r>
            <a:r>
              <a:rPr lang="en-US" altLang="ko-KR" dirty="0" smtClean="0"/>
              <a:t>                      </a:t>
            </a:r>
          </a:p>
          <a:p>
            <a:pPr lvl="1"/>
            <a:r>
              <a:rPr lang="ko-KR" altLang="en-US" dirty="0" smtClean="0"/>
              <a:t>객체의 속성과 기능을 설명하는 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제품의 설계도 또는 템플릿에 해당됨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975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</a:p>
          <a:p>
            <a:pPr lvl="1"/>
            <a:r>
              <a:rPr lang="ko-KR" altLang="en-US" dirty="0" smtClean="0"/>
              <a:t>클래스로부터 만들어지는 실체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설계도로부터 생성된 제품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28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smtClean="0"/>
              <a:t>캡슐화</a:t>
            </a:r>
            <a:r>
              <a:rPr lang="en-US" altLang="ko-KR" dirty="0"/>
              <a:t>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91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pPr lvl="1"/>
            <a:r>
              <a:rPr lang="ko-KR" altLang="en-US" dirty="0" smtClean="0"/>
              <a:t>추상적인 것으로 만듦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가지 사물이나 개념에서 공통되는 특성이나 속성 따위를 추출하여 파악하는 작용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표준국어대사전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복잡한 사물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문제로부터 핵심적인 속성 또는 기능들을 추출하는 작업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문제로부터 해결 방법을 설계하는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속성과 절차를 결정하는 것</a:t>
            </a:r>
            <a:endParaRPr lang="en-US" altLang="ko-KR" dirty="0"/>
          </a:p>
          <a:p>
            <a:pPr lvl="2"/>
            <a:r>
              <a:rPr lang="ko-KR" altLang="en-US" dirty="0" smtClean="0"/>
              <a:t>클래스 간의 연관 관계를 결정하는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내용은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절차적 프로그래밍에서도 해오던 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048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r>
              <a:rPr lang="en-US" altLang="ko-KR" dirty="0" smtClean="0"/>
              <a:t>(encapsulation, </a:t>
            </a:r>
            <a:r>
              <a:rPr lang="ko-KR" altLang="en-US" dirty="0" smtClean="0"/>
              <a:t>은닉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데이터와 함수들을 클래스 내에 담고 사용자가 사용할 수 있는 부분만 보이도록 하고 나머지는 내부에 감추는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인터페이스만 보여줌으로써 쉽게 사용할 수 있게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코드와 데이터를 보호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코드의 복잡함을 감출 수 있음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1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왜 문제인가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위기</a:t>
            </a:r>
            <a:r>
              <a:rPr lang="en-US" altLang="ko-KR" dirty="0" smtClean="0"/>
              <a:t>(SW Crisis)</a:t>
            </a:r>
          </a:p>
          <a:p>
            <a:pPr lvl="1"/>
            <a:r>
              <a:rPr lang="en-US" altLang="ko-KR" dirty="0" smtClean="0"/>
              <a:t>1968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NATO </a:t>
            </a:r>
            <a:r>
              <a:rPr lang="ko-KR" altLang="en-US" dirty="0" smtClean="0"/>
              <a:t>소프트웨어공학 학회에서 처음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위기의 원인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소프트웨어 개발 프로세스의</a:t>
            </a:r>
            <a:r>
              <a:rPr lang="en-US" altLang="ko-KR" dirty="0"/>
              <a:t> </a:t>
            </a:r>
            <a:r>
              <a:rPr lang="ko-KR" altLang="en-US" dirty="0" smtClean="0"/>
              <a:t>복잡성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공학의 미성숙</a:t>
            </a:r>
            <a:endParaRPr lang="en-US" altLang="ko-KR" dirty="0"/>
          </a:p>
          <a:p>
            <a:pPr lvl="2"/>
            <a:r>
              <a:rPr lang="en-US" altLang="ko-KR" dirty="0" smtClean="0"/>
              <a:t>SW </a:t>
            </a:r>
            <a:r>
              <a:rPr lang="ko-KR" altLang="en-US" dirty="0" smtClean="0"/>
              <a:t>규모가 커짐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계획된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납기를 맞추지 못함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계획된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인력보다 많이 필요해서 밤샘하며 일함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SW</a:t>
            </a:r>
            <a:r>
              <a:rPr lang="ko-KR" altLang="en-US" dirty="0" smtClean="0"/>
              <a:t>품질을 맞추지 못함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유지 보수가 어려워짐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97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접근자</a:t>
            </a:r>
            <a:r>
              <a:rPr lang="en-US" altLang="ko-KR" dirty="0" smtClean="0"/>
              <a:t>(getter)</a:t>
            </a:r>
            <a:r>
              <a:rPr lang="ko-KR" altLang="en-US" dirty="0" smtClean="0"/>
              <a:t>와 설정자</a:t>
            </a:r>
            <a:r>
              <a:rPr lang="en-US" altLang="ko-KR" dirty="0" smtClean="0"/>
              <a:t>(setter)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멤버 변수의 값을 반환하는 용도로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함수 이름 앞에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을 붙임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설정자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변수의 값을 수정하는 용도로 사용</a:t>
            </a:r>
            <a:endParaRPr lang="en-US" altLang="ko-KR" dirty="0" smtClean="0"/>
          </a:p>
          <a:p>
            <a:pPr lvl="1"/>
            <a:r>
              <a:rPr lang="ko-KR" altLang="en-US" dirty="0"/>
              <a:t>일반적으로 함수 이름 앞에 </a:t>
            </a:r>
            <a:r>
              <a:rPr lang="en-US" altLang="ko-KR" dirty="0" smtClean="0"/>
              <a:t>set</a:t>
            </a:r>
            <a:r>
              <a:rPr lang="ko-KR" altLang="en-US" dirty="0"/>
              <a:t>을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값을 인자로 전달 받음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 smtClean="0"/>
              <a:t>setAge</a:t>
            </a:r>
            <a:r>
              <a:rPr lang="en-US" altLang="ko-KR" dirty="0" smtClean="0"/>
              <a:t>(30)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6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클래스 </a:t>
            </a:r>
            <a:r>
              <a:rPr lang="ko-KR" altLang="en-US" dirty="0" smtClean="0"/>
              <a:t>다이어그램 </a:t>
            </a:r>
            <a:r>
              <a:rPr lang="en-US" altLang="ko-KR" dirty="0" smtClean="0"/>
              <a:t>(Class Diagram)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 개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나누어서 표기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64" y="2132856"/>
            <a:ext cx="5235263" cy="1944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06" y="2204864"/>
            <a:ext cx="3271664" cy="43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856984" cy="4862512"/>
          </a:xfrm>
        </p:spPr>
        <p:txBody>
          <a:bodyPr/>
          <a:lstStyle/>
          <a:p>
            <a:r>
              <a:rPr lang="en-US" altLang="ko-KR" dirty="0" smtClean="0"/>
              <a:t>Association </a:t>
            </a:r>
            <a:r>
              <a:rPr lang="ko-KR" altLang="en-US" dirty="0" smtClean="0"/>
              <a:t>연관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A, B </a:t>
            </a:r>
            <a:r>
              <a:rPr lang="ko-KR" altLang="en-US" dirty="0" smtClean="0"/>
              <a:t>두 개 클래스가 참조 관계에 놓여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Aggregation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Composition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Association</a:t>
            </a:r>
            <a:r>
              <a:rPr lang="ko-KR" altLang="en-US" dirty="0" smtClean="0"/>
              <a:t>은 특수한 경우</a:t>
            </a:r>
            <a:endParaRPr lang="en-US" altLang="ko-KR" dirty="0"/>
          </a:p>
          <a:p>
            <a:r>
              <a:rPr lang="en-US" altLang="ko-KR" dirty="0" smtClean="0"/>
              <a:t>Aggregation </a:t>
            </a:r>
            <a:r>
              <a:rPr lang="ko-KR" altLang="en-US" dirty="0" smtClean="0"/>
              <a:t>집합</a:t>
            </a:r>
            <a:endParaRPr lang="en-US" altLang="ko-KR" dirty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포함하고 있을 때 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없이도 존재할 수 있다면 집합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쓰이지 않음</a:t>
            </a:r>
            <a:endParaRPr lang="en-US" altLang="ko-KR" dirty="0" smtClean="0"/>
          </a:p>
          <a:p>
            <a:r>
              <a:rPr lang="en-US" altLang="ko-KR" dirty="0" smtClean="0"/>
              <a:t>Composition </a:t>
            </a:r>
            <a:r>
              <a:rPr lang="ko-KR" altLang="en-US" dirty="0" smtClean="0"/>
              <a:t>합성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포함하고 있을 때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없이는 존재할 수 없다면 합성 관계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5024"/>
            <a:ext cx="2602805" cy="11791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5373216"/>
            <a:ext cx="2765871" cy="12267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639403"/>
            <a:ext cx="2568711" cy="11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시퀀스 다이어그램</a:t>
            </a:r>
            <a:r>
              <a:rPr lang="en-US" altLang="ko-KR" dirty="0" smtClean="0"/>
              <a:t>(Sequence Diagram)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732091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(inheritance, </a:t>
            </a:r>
            <a:r>
              <a:rPr lang="ko-KR" altLang="en-US" dirty="0"/>
              <a:t>확장</a:t>
            </a:r>
            <a:r>
              <a:rPr lang="en-US" altLang="ko-KR" dirty="0"/>
              <a:t>, </a:t>
            </a:r>
            <a:r>
              <a:rPr lang="ko-KR" altLang="en-US" dirty="0"/>
              <a:t>특수화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799" y="1916832"/>
            <a:ext cx="2335138" cy="4670276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 bwMode="auto">
          <a:xfrm flipV="1">
            <a:off x="2862751" y="2204863"/>
            <a:ext cx="288032" cy="41419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5959095" y="2204863"/>
            <a:ext cx="288032" cy="41419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1143" y="3645024"/>
            <a:ext cx="2395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특수화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Specialization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Refinement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645024"/>
            <a:ext cx="2504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일반화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Generalization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8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03241" y="1808560"/>
            <a:ext cx="6083559" cy="67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왼쪽 그림은 </a:t>
            </a:r>
            <a:r>
              <a:rPr lang="en-US" altLang="ko-KR" kern="0" dirty="0" smtClean="0"/>
              <a:t>Child</a:t>
            </a:r>
            <a:r>
              <a:rPr lang="ko-KR" altLang="en-US" kern="0" dirty="0" smtClean="0"/>
              <a:t>가 </a:t>
            </a:r>
            <a:r>
              <a:rPr lang="en-US" altLang="ko-KR" kern="0" dirty="0" smtClean="0"/>
              <a:t>Parent</a:t>
            </a:r>
            <a:r>
              <a:rPr lang="ko-KR" altLang="en-US" kern="0" dirty="0" smtClean="0"/>
              <a:t>로부터 상속받은 것을 보임</a:t>
            </a:r>
            <a:endParaRPr lang="en-US" altLang="ko-KR" kern="0" dirty="0"/>
          </a:p>
          <a:p>
            <a:r>
              <a:rPr lang="ko-KR" altLang="en-US" kern="0" dirty="0" err="1" smtClean="0"/>
              <a:t>생성자는</a:t>
            </a:r>
            <a:r>
              <a:rPr lang="ko-KR" altLang="en-US" kern="0" dirty="0" smtClean="0"/>
              <a:t> 상속 안됨</a:t>
            </a:r>
            <a:endParaRPr lang="en-US" altLang="ko-KR" kern="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5985587" y="3917914"/>
            <a:ext cx="2868799" cy="2344508"/>
            <a:chOff x="7980784" y="2632529"/>
            <a:chExt cx="3601616" cy="3126011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7980784" y="2632529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7980784" y="3079102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7980784" y="3525675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7980784" y="3972248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7980784" y="4418821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7980784" y="4865394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980784" y="5311967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</p:grpSp>
      <p:sp>
        <p:nvSpPr>
          <p:cNvPr id="13" name="직사각형 12"/>
          <p:cNvSpPr/>
          <p:nvPr/>
        </p:nvSpPr>
        <p:spPr bwMode="auto">
          <a:xfrm>
            <a:off x="2853139" y="3917914"/>
            <a:ext cx="2846759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843807" y="4252844"/>
            <a:ext cx="2855337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843807" y="4587774"/>
            <a:ext cx="2855337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843808" y="4922703"/>
            <a:ext cx="2855336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4591" y="3861048"/>
            <a:ext cx="1596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name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4" y="4192973"/>
            <a:ext cx="2078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Parent (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4834" y="4541507"/>
            <a:ext cx="2179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getName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5329" y="4870601"/>
            <a:ext cx="2868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setName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(String 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6114" y="3868074"/>
            <a:ext cx="169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name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8230" y="5211496"/>
            <a:ext cx="124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value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6115" y="5517460"/>
            <a:ext cx="266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Child(String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n,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v)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7110" y="4535806"/>
            <a:ext cx="231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getName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7110" y="4864624"/>
            <a:ext cx="2868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setName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(String 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7109" y="5868148"/>
            <a:ext cx="184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getValue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7604" y="6197242"/>
            <a:ext cx="240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setValue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v)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3231" y="3574042"/>
            <a:ext cx="263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Parent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의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</a:rPr>
              <a:t>메모리 구조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0595" y="3565492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Child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의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</a:rPr>
              <a:t>메모리 구조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5987109" y="6258111"/>
            <a:ext cx="2868799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66114" y="4184167"/>
            <a:ext cx="211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Parent(String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4" y="1799861"/>
            <a:ext cx="23336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196752"/>
            <a:ext cx="9073008" cy="4934173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ko-KR" altLang="en-US" dirty="0" smtClean="0"/>
              <a:t>자식 </a:t>
            </a:r>
            <a:r>
              <a:rPr lang="ko-KR" altLang="en-US" dirty="0"/>
              <a:t>객체는 부모 변수에 저장 가능 </a:t>
            </a:r>
            <a:r>
              <a:rPr lang="en-US" altLang="ko-KR" dirty="0"/>
              <a:t>(</a:t>
            </a:r>
            <a:r>
              <a:rPr lang="ko-KR" altLang="en-US" dirty="0" err="1" smtClean="0"/>
              <a:t>업캐스트</a:t>
            </a:r>
            <a:r>
              <a:rPr lang="en-US" altLang="ko-KR" baseline="-25000" dirty="0" err="1" smtClean="0"/>
              <a:t>upcast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ko-KR" altLang="en-US" dirty="0"/>
              <a:t>부모 변수에 자식 객체를 저장했을 때 부모 객체에 있는 내용만 사용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804103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derived</a:t>
            </a:r>
            <a:endParaRPr lang="ko-KR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4513" y="3838272"/>
            <a:ext cx="6912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base</a:t>
            </a:r>
            <a:endParaRPr lang="ko-KR" alt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2121875" y="4018507"/>
            <a:ext cx="983068" cy="19329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직사각형 7"/>
          <p:cNvSpPr/>
          <p:nvPr/>
        </p:nvSpPr>
        <p:spPr bwMode="auto">
          <a:xfrm>
            <a:off x="3211562" y="3988769"/>
            <a:ext cx="3003088" cy="13780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35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6207209" y="4006521"/>
            <a:ext cx="499572" cy="35890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3098609" y="3752223"/>
            <a:ext cx="3289661" cy="30611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35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75988" y="4018507"/>
            <a:ext cx="2701212" cy="2344508"/>
            <a:chOff x="7980784" y="2632529"/>
            <a:chExt cx="3601616" cy="3126011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7980784" y="2632529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7980784" y="3079102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980784" y="3525675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7980784" y="3972248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7980784" y="4418821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980784" y="4865394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7980784" y="5311967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135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71650" y="399639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String name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3764" y="5339819"/>
            <a:ext cx="107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 value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71649" y="564578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맑은 고딕" panose="020F0502020204030204"/>
              </a:rPr>
              <a:t>Child(String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n,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 v)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2645" y="466412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String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getName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4953" y="5054113"/>
            <a:ext cx="26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setName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(String n)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2645" y="5996472"/>
            <a:ext cx="15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getValue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13139" y="6325566"/>
            <a:ext cx="217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setValue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 v)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375988" y="6363015"/>
            <a:ext cx="2701212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8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1650" y="4312490"/>
            <a:ext cx="18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맑은 고딕" panose="020F0502020204030204"/>
              </a:rPr>
              <a:t>Parent(String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</a:rPr>
              <a:t>n)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946143" y="2492896"/>
            <a:ext cx="6794596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Parent base;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Child derived = new Child("</a:t>
            </a:r>
            <a:r>
              <a:rPr lang="en-US" altLang="ko-KR" dirty="0" err="1" smtClean="0">
                <a:latin typeface="Consolas" panose="020B0609020204030204" pitchFamily="49" charset="0"/>
              </a:rPr>
              <a:t>cho</a:t>
            </a:r>
            <a:r>
              <a:rPr lang="en-US" altLang="ko-KR" dirty="0" smtClean="0">
                <a:latin typeface="Consolas" panose="020B0609020204030204" pitchFamily="49" charset="0"/>
              </a:rPr>
              <a:t>", 2019);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base = derived;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223959" y="1223168"/>
            <a:ext cx="8784976" cy="4862512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ko-KR" altLang="en-US" dirty="0" smtClean="0"/>
              <a:t>부모 객체를 자식 변수에 저장 못함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49" y="3134487"/>
            <a:ext cx="7343196" cy="3521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115616" y="1700808"/>
            <a:ext cx="6192689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Parent base2 = derived;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Child derived2 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base2; // 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오류 발생</a:t>
            </a:r>
            <a:endParaRPr lang="en-US" altLang="ko-KR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90529" y="5014792"/>
            <a:ext cx="3477289" cy="165456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35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4294869" y="5528006"/>
            <a:ext cx="439815" cy="37089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135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028" y="2657556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base2</a:t>
            </a:r>
            <a:endParaRPr lang="ko-KR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2708" y="2553747"/>
            <a:ext cx="1197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derived2</a:t>
            </a:r>
            <a:endParaRPr lang="ko-KR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 bwMode="auto">
          <a:xfrm>
            <a:off x="938955" y="3026888"/>
            <a:ext cx="167137" cy="13199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flipH="1">
            <a:off x="8093963" y="2943751"/>
            <a:ext cx="64308" cy="2151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06092" y="5229200"/>
            <a:ext cx="315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</a:rPr>
              <a:t>자바에서 비어 있는 </a:t>
            </a:r>
            <a:endParaRPr lang="en-US" altLang="ko-KR" sz="2400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prstClr val="black"/>
                </a:solidFill>
                <a:latin typeface="맑은 고딕" panose="020F0502020204030204"/>
              </a:rPr>
              <a:t>영역을 채울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</a:rPr>
              <a:t>수 없음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</a:rPr>
              <a:t>. </a:t>
            </a:r>
            <a:endParaRPr lang="en-US" altLang="ko-KR" sz="2400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prstClr val="black"/>
                </a:solidFill>
                <a:latin typeface="맑은 고딕" panose="020F0502020204030204"/>
              </a:rPr>
              <a:t>따라서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502020204030204"/>
              </a:rPr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8612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862512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ko-KR" altLang="en-US" dirty="0" smtClean="0"/>
              <a:t>형 변환</a:t>
            </a:r>
            <a:r>
              <a:rPr lang="en-US" altLang="ko-KR" dirty="0" smtClean="0"/>
              <a:t>(type casting)</a:t>
            </a:r>
            <a:r>
              <a:rPr lang="ko-KR" altLang="en-US" dirty="0" smtClean="0"/>
              <a:t>을 사용하면 전체 사용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다운캐스트</a:t>
            </a:r>
            <a:r>
              <a:rPr lang="en-US" altLang="ko-KR" baseline="-25000" dirty="0" smtClean="0"/>
              <a:t>downcast</a:t>
            </a:r>
            <a:r>
              <a:rPr lang="en-US" altLang="ko-KR" dirty="0" smtClean="0"/>
              <a:t>)</a:t>
            </a:r>
          </a:p>
          <a:p>
            <a:pPr lvl="1">
              <a:lnSpc>
                <a:spcPts val="3100"/>
              </a:lnSpc>
            </a:pPr>
            <a:r>
              <a:rPr lang="ko-KR" altLang="en-US" dirty="0" smtClean="0"/>
              <a:t>단 원본 객체가 자식이어야 함</a:t>
            </a:r>
            <a:endParaRPr lang="en-US" altLang="ko-KR" dirty="0" smtClean="0"/>
          </a:p>
          <a:p>
            <a:pPr lvl="1">
              <a:lnSpc>
                <a:spcPts val="3100"/>
              </a:lnSpc>
            </a:pPr>
            <a:endParaRPr lang="en-US" altLang="ko-KR" dirty="0"/>
          </a:p>
          <a:p>
            <a:pPr lvl="1">
              <a:lnSpc>
                <a:spcPts val="3100"/>
              </a:lnSpc>
            </a:pPr>
            <a:endParaRPr lang="en-US" altLang="ko-KR" dirty="0" smtClean="0"/>
          </a:p>
          <a:p>
            <a:pPr lvl="1">
              <a:lnSpc>
                <a:spcPts val="3100"/>
              </a:lnSpc>
            </a:pPr>
            <a:endParaRPr lang="en-US" altLang="ko-KR" dirty="0"/>
          </a:p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>
              <a:lnSpc>
                <a:spcPts val="2700"/>
              </a:lnSpc>
            </a:pPr>
            <a:r>
              <a:rPr lang="ko-KR" altLang="en-US" dirty="0"/>
              <a:t>좌측</a:t>
            </a:r>
            <a:r>
              <a:rPr lang="en-US" altLang="ko-KR" dirty="0"/>
              <a:t>(</a:t>
            </a:r>
            <a:r>
              <a:rPr lang="ko-KR" altLang="en-US" dirty="0" err="1"/>
              <a:t>참조값</a:t>
            </a:r>
            <a:r>
              <a:rPr lang="en-US" altLang="ko-KR" dirty="0"/>
              <a:t>)</a:t>
            </a:r>
            <a:r>
              <a:rPr lang="ko-KR" altLang="en-US" dirty="0"/>
              <a:t>이 우측</a:t>
            </a:r>
            <a:r>
              <a:rPr lang="en-US" altLang="ko-KR" dirty="0"/>
              <a:t>(</a:t>
            </a:r>
            <a:r>
              <a:rPr lang="ko-KR" altLang="en-US" dirty="0"/>
              <a:t>클래스 또는 하위</a:t>
            </a:r>
            <a:r>
              <a:rPr lang="en-US" altLang="ko-KR" dirty="0"/>
              <a:t>)</a:t>
            </a:r>
            <a:r>
              <a:rPr lang="ko-KR" altLang="en-US" dirty="0"/>
              <a:t>의 객체이면 </a:t>
            </a:r>
            <a:r>
              <a:rPr lang="en-US" altLang="ko-KR" dirty="0"/>
              <a:t>true,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가 반환됨</a:t>
            </a:r>
          </a:p>
          <a:p>
            <a:pPr lvl="1">
              <a:lnSpc>
                <a:spcPts val="2700"/>
              </a:lnSpc>
            </a:pPr>
            <a:r>
              <a:rPr lang="ko-KR" altLang="en-US" dirty="0"/>
              <a:t>상속 관계에 있는 경우 자식 클래스 객체는 부모 클래스의 객체로도 판별되기도 함</a:t>
            </a:r>
          </a:p>
          <a:p>
            <a:pPr lvl="1">
              <a:lnSpc>
                <a:spcPts val="2700"/>
              </a:lnSpc>
            </a:pPr>
            <a:r>
              <a:rPr lang="en-US" altLang="ko-KR" dirty="0"/>
              <a:t>derived2 </a:t>
            </a:r>
            <a:r>
              <a:rPr lang="en-US" altLang="ko-KR" dirty="0" err="1"/>
              <a:t>instanceof</a:t>
            </a:r>
            <a:r>
              <a:rPr lang="en-US" altLang="ko-KR" dirty="0"/>
              <a:t> Child </a:t>
            </a:r>
            <a:r>
              <a:rPr lang="en-US" altLang="ko-KR" dirty="0">
                <a:sym typeface="Wingdings" panose="05000000000000000000" pitchFamily="2" charset="2"/>
              </a:rPr>
              <a:t> true</a:t>
            </a:r>
          </a:p>
          <a:p>
            <a:pPr lvl="1">
              <a:lnSpc>
                <a:spcPts val="2700"/>
              </a:lnSpc>
            </a:pPr>
            <a:r>
              <a:rPr lang="en-US" altLang="ko-KR" dirty="0">
                <a:sym typeface="Wingdings" panose="05000000000000000000" pitchFamily="2" charset="2"/>
              </a:rPr>
              <a:t>derived2 </a:t>
            </a:r>
            <a:r>
              <a:rPr lang="en-US" altLang="ko-KR" dirty="0" err="1">
                <a:sym typeface="Wingdings" panose="05000000000000000000" pitchFamily="2" charset="2"/>
              </a:rPr>
              <a:t>instanceof</a:t>
            </a:r>
            <a:r>
              <a:rPr lang="en-US" altLang="ko-KR" dirty="0">
                <a:sym typeface="Wingdings" panose="05000000000000000000" pitchFamily="2" charset="2"/>
              </a:rPr>
              <a:t> Parent  </a:t>
            </a:r>
            <a:r>
              <a:rPr lang="en-US" altLang="ko-KR" dirty="0" smtClean="0">
                <a:sym typeface="Wingdings" panose="05000000000000000000" pitchFamily="2" charset="2"/>
              </a:rPr>
              <a:t>true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03040" y="2516703"/>
            <a:ext cx="7397352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Child derived2 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(Child) base2;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(derived2-&gt;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getValue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Child derived3 = (Child) base; // 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오류 발생</a:t>
            </a:r>
            <a:endParaRPr lang="en-US" altLang="ko-KR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오버로딩과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오버로딩</a:t>
            </a:r>
            <a:r>
              <a:rPr lang="en-US" altLang="ko-KR" dirty="0"/>
              <a:t>(overloading)</a:t>
            </a:r>
          </a:p>
          <a:p>
            <a:pPr lvl="2"/>
            <a:r>
              <a:rPr lang="ko-KR" altLang="en-US" dirty="0"/>
              <a:t>함수의 매개 변수의 개수나 종류가 다름</a:t>
            </a:r>
            <a:endParaRPr lang="en-US" altLang="ko-KR" dirty="0"/>
          </a:p>
          <a:p>
            <a:pPr lvl="2"/>
            <a:r>
              <a:rPr lang="ko-KR" altLang="en-US" dirty="0" err="1" smtClean="0"/>
              <a:t>반환값의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(return type)</a:t>
            </a:r>
            <a:r>
              <a:rPr lang="ko-KR" altLang="en-US" dirty="0" smtClean="0"/>
              <a:t>는 의미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같은 클래스 또는 상속 관계의 클래스에서 유효함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31640" y="3573016"/>
            <a:ext cx="5904656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void print()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void print(String s)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void print(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n)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void print(String s, 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n)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n) { … } // 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오류</a:t>
            </a:r>
            <a:endParaRPr lang="en-US" altLang="ko-KR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품질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건축과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집을 짓는다고 가정하면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품질을 판단하는가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방을 계획보다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적게 만들면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설계에 어긋나는 중대한 결함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설계를 준수해서 만들어도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입주 일자를 못 맞춘다면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계획한 예산보다 많은 비용이 들어간다면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/>
              <a:t>설계 준수도 중요하지만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납기 및 비용도 중요함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657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</a:p>
          <a:p>
            <a:pPr lvl="2"/>
            <a:r>
              <a:rPr lang="ko-KR" altLang="en-US" dirty="0"/>
              <a:t>함수의 </a:t>
            </a:r>
            <a:r>
              <a:rPr lang="ko-KR" altLang="en-US" dirty="0" err="1"/>
              <a:t>시그니처가</a:t>
            </a:r>
            <a:r>
              <a:rPr lang="ko-KR" altLang="en-US" dirty="0"/>
              <a:t> 같음 </a:t>
            </a:r>
            <a:endParaRPr lang="en-US" altLang="ko-KR" dirty="0"/>
          </a:p>
          <a:p>
            <a:pPr lvl="2"/>
            <a:r>
              <a:rPr lang="ko-KR" altLang="en-US" dirty="0"/>
              <a:t>상속 관계에서만 의미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259632" y="2636912"/>
            <a:ext cx="6408712" cy="341632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class Parent {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void print()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void 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print(String s, </a:t>
            </a:r>
            <a:r>
              <a:rPr lang="en-US" altLang="ko-K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n) { …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fontAlgn="auto" latinLnBrk="0">
              <a:spcAft>
                <a:spcPts val="0"/>
              </a:spcAft>
            </a:pPr>
            <a:endParaRPr lang="en-US" altLang="ko-K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class Child extends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Parent {</a:t>
            </a:r>
            <a:endParaRPr lang="en-US" altLang="ko-KR" sz="2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void print() { …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void 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print(String s, </a:t>
            </a:r>
            <a:r>
              <a:rPr lang="en-US" altLang="ko-K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n) { … }</a:t>
            </a:r>
            <a:endParaRPr lang="en-US" altLang="ko-KR" sz="2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9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68902"/>
            <a:ext cx="8886822" cy="40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구현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8413"/>
            <a:ext cx="764562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Parent.java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Parent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private String name;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Parent (String n)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name = n;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dirty="0" smtClean="0">
                <a:latin typeface="Consolas" panose="020B0609020204030204" pitchFamily="49" charset="0"/>
              </a:rPr>
              <a:t>() { return name;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setName</a:t>
            </a:r>
            <a:r>
              <a:rPr lang="en-US" altLang="ko-KR" dirty="0" smtClean="0">
                <a:latin typeface="Consolas" panose="020B0609020204030204" pitchFamily="49" charset="0"/>
              </a:rPr>
              <a:t>(String n)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name = n;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4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8413"/>
            <a:ext cx="7645626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Child.java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Child extends Parent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private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value;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Child (String s,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super(s);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value = n;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getValue</a:t>
            </a:r>
            <a:r>
              <a:rPr lang="en-US" altLang="ko-KR" dirty="0" smtClean="0">
                <a:latin typeface="Consolas" panose="020B0609020204030204" pitchFamily="49" charset="0"/>
              </a:rPr>
              <a:t>() { return value;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setValue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value = n;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9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260506"/>
            <a:ext cx="900100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class Main {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Parent base = new Parent("ycho");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Child derived = new Child("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cho</a:t>
            </a:r>
            <a:r>
              <a:rPr lang="en-US" altLang="ko-KR" spc="-100" dirty="0" smtClean="0">
                <a:latin typeface="Consolas" panose="020B0609020204030204" pitchFamily="49" charset="0"/>
              </a:rPr>
              <a:t>", 2019);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base.getName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derived.getValue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Parent base2 = derived; </a:t>
            </a: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(base2.getName());</a:t>
            </a:r>
          </a:p>
          <a:p>
            <a:pPr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(base2.getValue());//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오류 </a:t>
            </a:r>
            <a:r>
              <a:rPr lang="ko-KR" altLang="en-US" spc="-100" dirty="0">
                <a:latin typeface="Consolas" panose="020B0609020204030204" pitchFamily="49" charset="0"/>
              </a:rPr>
              <a:t>발생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Child derived2 = base2;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오류 발생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8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구현 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43608" y="1301063"/>
            <a:ext cx="7200800" cy="341632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class ChildPlus1 extends Child {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public ChildPlus1(String s, 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n) {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super(s, n);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@Override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public </a:t>
            </a:r>
            <a:r>
              <a:rPr lang="en-US" altLang="ko-K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getValue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return </a:t>
            </a:r>
            <a:r>
              <a:rPr lang="en-US" altLang="ko-KR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super.getValue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() + 1;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pPr fontAlgn="auto" latinLnBrk="0">
              <a:spcAft>
                <a:spcPts val="0"/>
              </a:spcAft>
            </a:pPr>
            <a:r>
              <a:rPr lang="en-US" altLang="ko-KR" sz="2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0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(Interface)</a:t>
            </a:r>
            <a:r>
              <a:rPr lang="ko-KR" altLang="en-US" dirty="0"/>
              <a:t>와 추상 클래스</a:t>
            </a:r>
            <a:r>
              <a:rPr lang="en-US" altLang="ko-KR" dirty="0"/>
              <a:t>(Abstract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964488" cy="4862512"/>
          </a:xfrm>
        </p:spPr>
        <p:txBody>
          <a:bodyPr/>
          <a:lstStyle/>
          <a:p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구현할 클래스의 함수 </a:t>
            </a:r>
            <a:r>
              <a:rPr lang="ko-KR" altLang="en-US" dirty="0" err="1" smtClean="0"/>
              <a:t>시그니처</a:t>
            </a:r>
            <a:r>
              <a:rPr lang="en-US" altLang="ko-KR" dirty="0" smtClean="0"/>
              <a:t>(signature)</a:t>
            </a:r>
            <a:r>
              <a:rPr lang="ko-KR" altLang="en-US" dirty="0" smtClean="0"/>
              <a:t>만 정해 놓음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</a:t>
            </a:r>
            <a:r>
              <a:rPr lang="en-US" altLang="ko-KR" dirty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부터는 디폴트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미리 구현된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추가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인터페이스를 구현하는 클래스에서는 함수 </a:t>
            </a:r>
            <a:r>
              <a:rPr lang="ko-KR" altLang="en-US" dirty="0" err="1" smtClean="0"/>
              <a:t>시그니처만</a:t>
            </a:r>
            <a:r>
              <a:rPr lang="ko-KR" altLang="en-US" dirty="0" smtClean="0"/>
              <a:t> 있는 것을 구현해야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인터페이스의 모든 함수는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제어자로</a:t>
            </a:r>
            <a:r>
              <a:rPr lang="ko-KR" altLang="en-US" dirty="0" smtClean="0"/>
              <a:t> 지정됨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 포함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미리 구현된 함수 포함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개 이상의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함수 포함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시그니처만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9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구현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45529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12"/>
            <a:ext cx="8784976" cy="774700"/>
          </a:xfrm>
        </p:spPr>
        <p:txBody>
          <a:bodyPr/>
          <a:lstStyle/>
          <a:p>
            <a:r>
              <a:rPr lang="ko-KR" altLang="en-US" dirty="0"/>
              <a:t>인터페이스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15616" y="980728"/>
            <a:ext cx="7213578" cy="572054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IShape.java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interface </a:t>
            </a:r>
            <a:r>
              <a:rPr lang="en-US" altLang="ko-KR" dirty="0" err="1">
                <a:latin typeface="Consolas" panose="020B0609020204030204" pitchFamily="49" charset="0"/>
              </a:rPr>
              <a:t>IShape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600"/>
              </a:lnSpc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// RectangleImpl.java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RectangleImpl</a:t>
            </a:r>
            <a:r>
              <a:rPr lang="en-US" altLang="ko-KR" dirty="0">
                <a:latin typeface="Consolas" panose="020B0609020204030204" pitchFamily="49" charset="0"/>
              </a:rPr>
              <a:t> implements </a:t>
            </a:r>
            <a:r>
              <a:rPr lang="en-US" altLang="ko-KR" dirty="0" err="1">
                <a:latin typeface="Consolas" panose="020B0609020204030204" pitchFamily="49" charset="0"/>
              </a:rPr>
              <a:t>IShape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double width, height;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RectangleImpl</a:t>
            </a:r>
            <a:r>
              <a:rPr lang="en-US" altLang="ko-KR" dirty="0">
                <a:latin typeface="Consolas" panose="020B0609020204030204" pitchFamily="49" charset="0"/>
              </a:rPr>
              <a:t>(double width,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double </a:t>
            </a:r>
            <a:r>
              <a:rPr lang="en-US" altLang="ko-KR" dirty="0">
                <a:latin typeface="Consolas" panose="020B0609020204030204" pitchFamily="49" charset="0"/>
              </a:rPr>
              <a:t>height)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this.width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width;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this.height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height;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196752"/>
            <a:ext cx="828092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width * height;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2 * (width + height);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getHeight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return </a:t>
            </a:r>
            <a:r>
              <a:rPr lang="en-US" altLang="ko-KR" dirty="0">
                <a:latin typeface="Consolas" panose="020B0609020204030204" pitchFamily="49" charset="0"/>
              </a:rPr>
              <a:t>height</a:t>
            </a:r>
            <a:r>
              <a:rPr lang="en-US" altLang="ko-KR" dirty="0" smtClean="0">
                <a:latin typeface="Consolas" panose="020B0609020204030204" pitchFamily="49" charset="0"/>
              </a:rPr>
              <a:t>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getWidth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return </a:t>
            </a:r>
            <a:r>
              <a:rPr lang="en-US" altLang="ko-KR" dirty="0">
                <a:latin typeface="Consolas" panose="020B0609020204030204" pitchFamily="49" charset="0"/>
              </a:rPr>
              <a:t>width</a:t>
            </a:r>
            <a:r>
              <a:rPr lang="en-US" altLang="ko-KR" dirty="0" smtClean="0">
                <a:latin typeface="Consolas" panose="020B0609020204030204" pitchFamily="49" charset="0"/>
              </a:rPr>
              <a:t>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</a:t>
            </a:r>
          </a:p>
          <a:p>
            <a:pPr lvl="1"/>
            <a:r>
              <a:rPr lang="ko-KR" altLang="en-US" dirty="0"/>
              <a:t>품질 문제는 정해진 시간에</a:t>
            </a:r>
            <a:r>
              <a:rPr lang="en-US" altLang="ko-KR" dirty="0"/>
              <a:t>, </a:t>
            </a:r>
            <a:r>
              <a:rPr lang="ko-KR" altLang="en-US" dirty="0"/>
              <a:t>정해진 노력으로</a:t>
            </a:r>
            <a:r>
              <a:rPr lang="en-US" altLang="ko-KR" dirty="0"/>
              <a:t>, </a:t>
            </a:r>
            <a:r>
              <a:rPr lang="ko-KR" altLang="en-US" dirty="0"/>
              <a:t>정해진 요구 사항을 해결하지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정해진 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 초과되지 말아야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정해진 노력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man-month</a:t>
            </a:r>
            <a:r>
              <a:rPr lang="ko-KR" altLang="en-US" dirty="0" smtClean="0"/>
              <a:t>로 측정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시간과 동일하면서 비용이기도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정해진 요구 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원하는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원하는 기능이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</a:t>
            </a:r>
            <a:r>
              <a:rPr lang="ko-KR" altLang="en-US" dirty="0" smtClean="0"/>
              <a:t>는 보이지 않기 때문에 품질 판단이 더욱 어려움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165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1244250"/>
            <a:ext cx="8136904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// RectangleMain.java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RectangleMain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IShape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r = new </a:t>
            </a:r>
            <a:r>
              <a:rPr lang="en-US" altLang="ko-KR" dirty="0" err="1">
                <a:latin typeface="Consolas" panose="020B0609020204030204" pitchFamily="49" charset="0"/>
              </a:rPr>
              <a:t>RectangleImpl</a:t>
            </a:r>
            <a:r>
              <a:rPr lang="en-US" altLang="ko-KR" dirty="0">
                <a:latin typeface="Consolas" panose="020B0609020204030204" pitchFamily="49" charset="0"/>
              </a:rPr>
              <a:t>(10., 20.);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r.calcArea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22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1124744"/>
            <a:ext cx="8143294" cy="554100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//IValue.java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interface </a:t>
            </a:r>
            <a:r>
              <a:rPr lang="en-US" altLang="ko-KR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default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getValue</a:t>
            </a:r>
            <a:r>
              <a:rPr lang="en-US" altLang="ko-KR" dirty="0" smtClean="0">
                <a:latin typeface="Consolas" panose="020B0609020204030204" pitchFamily="49" charset="0"/>
              </a:rPr>
              <a:t>() { return 0;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500"/>
              </a:lnSpc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ValueImpl1.java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ValueImpl1 implements </a:t>
            </a:r>
            <a:r>
              <a:rPr lang="en-US" altLang="ko-KR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private String name = "</a:t>
            </a:r>
            <a:r>
              <a:rPr lang="en-US" altLang="ko-KR" dirty="0" smtClean="0">
                <a:latin typeface="Consolas" panose="020B0609020204030204" pitchFamily="49" charset="0"/>
              </a:rPr>
              <a:t>ValueImpl1";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dirty="0" smtClean="0">
                <a:latin typeface="Consolas" panose="020B0609020204030204" pitchFamily="49" charset="0"/>
              </a:rPr>
              <a:t>(String s) { name = s;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getName</a:t>
            </a:r>
            <a:r>
              <a:rPr lang="en-US" altLang="ko-KR" dirty="0">
                <a:latin typeface="Consolas" panose="020B0609020204030204" pitchFamily="49" charset="0"/>
              </a:rPr>
              <a:t>() { return name;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setName</a:t>
            </a:r>
            <a:r>
              <a:rPr lang="en-US" altLang="ko-KR" dirty="0">
                <a:latin typeface="Consolas" panose="020B0609020204030204" pitchFamily="49" charset="0"/>
              </a:rPr>
              <a:t>(String s)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name = s;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  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5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1268760"/>
            <a:ext cx="7776864" cy="475207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</a:t>
            </a:r>
            <a:r>
              <a:rPr lang="en-US" altLang="ko-KR" spc="-100" dirty="0">
                <a:latin typeface="Consolas" panose="020B0609020204030204" pitchFamily="49" charset="0"/>
              </a:rPr>
              <a:t>ValueImpl2.java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class ValueImpl2 </a:t>
            </a:r>
            <a:r>
              <a:rPr lang="en-US" altLang="ko-KR" spc="-100" dirty="0" smtClean="0">
                <a:latin typeface="Consolas" panose="020B0609020204030204" pitchFamily="49" charset="0"/>
              </a:rPr>
              <a:t>implements </a:t>
            </a:r>
            <a:r>
              <a:rPr lang="en-US" altLang="ko-KR" spc="-100" dirty="0" err="1">
                <a:latin typeface="Consolas" panose="020B0609020204030204" pitchFamily="49" charset="0"/>
              </a:rPr>
              <a:t>IValue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smtClean="0">
                <a:latin typeface="Consolas" panose="020B0609020204030204" pitchFamily="49" charset="0"/>
              </a:rPr>
              <a:t>name;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ValueImpl2()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name = "</a:t>
            </a:r>
            <a:r>
              <a:rPr lang="en-US" altLang="ko-KR" spc="-100" dirty="0">
                <a:latin typeface="Consolas" panose="020B0609020204030204" pitchFamily="49" charset="0"/>
              </a:rPr>
              <a:t>ValueImpl2</a:t>
            </a:r>
            <a:r>
              <a:rPr lang="en-US" altLang="ko-KR" spc="-100" dirty="0" smtClean="0">
                <a:latin typeface="Consolas" panose="020B0609020204030204" pitchFamily="49" charset="0"/>
              </a:rPr>
              <a:t>";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getName</a:t>
            </a:r>
            <a:r>
              <a:rPr lang="en-US" altLang="ko-KR" dirty="0">
                <a:latin typeface="Consolas" panose="020B0609020204030204" pitchFamily="49" charset="0"/>
              </a:rPr>
              <a:t>() { return name;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setName</a:t>
            </a:r>
            <a:r>
              <a:rPr lang="en-US" altLang="ko-KR" dirty="0">
                <a:latin typeface="Consolas" panose="020B0609020204030204" pitchFamily="49" charset="0"/>
              </a:rPr>
              <a:t>(String s)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name = s;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   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public 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getValue</a:t>
            </a:r>
            <a:r>
              <a:rPr lang="en-US" altLang="ko-KR" spc="-100" dirty="0">
                <a:latin typeface="Consolas" panose="020B0609020204030204" pitchFamily="49" charset="0"/>
              </a:rPr>
              <a:t>() { return 1;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196752"/>
            <a:ext cx="8568952" cy="547996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ValueMain.java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ValueMain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ValueImpl1 v1 = new </a:t>
            </a:r>
            <a:r>
              <a:rPr lang="en-US" altLang="ko-KR" spc="-100" dirty="0">
                <a:latin typeface="Consolas" panose="020B0609020204030204" pitchFamily="49" charset="0"/>
              </a:rPr>
              <a:t>ValueImpl1("</a:t>
            </a:r>
            <a:r>
              <a:rPr lang="en-US" altLang="ko-KR" spc="-100" dirty="0" smtClean="0">
                <a:latin typeface="Consolas" panose="020B0609020204030204" pitchFamily="49" charset="0"/>
              </a:rPr>
              <a:t>ValueImpl1");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ValueImpl2 v2 = new ValueImpl2();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(v1.getName());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(v2.getName</a:t>
            </a:r>
            <a:r>
              <a:rPr lang="en-US" altLang="ko-KR" spc="-100" dirty="0">
                <a:latin typeface="Consolas" panose="020B0609020204030204" pitchFamily="49" charset="0"/>
              </a:rPr>
              <a:t>());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 i1 = v1;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 i2 = v2;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(i1.getValue()); // 0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(i2.getValue()); // 1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ko-KR" altLang="en-US" dirty="0"/>
              <a:t>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760"/>
            <a:ext cx="8856984" cy="53132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Shape.java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abstract </a:t>
            </a:r>
            <a:r>
              <a:rPr lang="en-US" altLang="ko-KR" dirty="0">
                <a:latin typeface="Consolas" panose="020B0609020204030204" pitchFamily="49" charset="0"/>
              </a:rPr>
              <a:t>class Shape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abstract 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abstract 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6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smtClean="0">
                <a:latin typeface="Consolas" panose="020B0609020204030204" pitchFamily="49" charset="0"/>
              </a:rPr>
              <a:t>// Rectangle.java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smtClean="0">
                <a:latin typeface="Consolas" panose="020B0609020204030204" pitchFamily="49" charset="0"/>
              </a:rPr>
              <a:t>Rectangle extends Shape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double width, height;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Rectangle(double width,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double </a:t>
            </a:r>
            <a:r>
              <a:rPr lang="en-US" altLang="ko-KR" dirty="0">
                <a:latin typeface="Consolas" panose="020B0609020204030204" pitchFamily="49" charset="0"/>
              </a:rPr>
              <a:t>height)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this.width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width;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this.height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height;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340768"/>
            <a:ext cx="842493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width * height;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2 * (width + height);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getHeight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return </a:t>
            </a:r>
            <a:r>
              <a:rPr lang="en-US" altLang="ko-KR" dirty="0">
                <a:latin typeface="Consolas" panose="020B0609020204030204" pitchFamily="49" charset="0"/>
              </a:rPr>
              <a:t>height</a:t>
            </a:r>
            <a:r>
              <a:rPr lang="en-US" altLang="ko-KR" dirty="0" smtClean="0">
                <a:latin typeface="Consolas" panose="020B0609020204030204" pitchFamily="49" charset="0"/>
              </a:rPr>
              <a:t>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getWidth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return </a:t>
            </a:r>
            <a:r>
              <a:rPr lang="en-US" altLang="ko-KR" dirty="0">
                <a:latin typeface="Consolas" panose="020B0609020204030204" pitchFamily="49" charset="0"/>
              </a:rPr>
              <a:t>width</a:t>
            </a:r>
            <a:r>
              <a:rPr lang="en-US" altLang="ko-KR" dirty="0" smtClean="0">
                <a:latin typeface="Consolas" panose="020B0609020204030204" pitchFamily="49" charset="0"/>
              </a:rPr>
              <a:t>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188640"/>
            <a:ext cx="8280920" cy="61278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smtClean="0">
                <a:latin typeface="Consolas" panose="020B0609020204030204" pitchFamily="49" charset="0"/>
              </a:rPr>
              <a:t>Circle extends </a:t>
            </a:r>
            <a:r>
              <a:rPr lang="en-US" altLang="ko-KR" dirty="0">
                <a:latin typeface="Consolas" panose="020B0609020204030204" pitchFamily="49" charset="0"/>
              </a:rPr>
              <a:t>Shape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double radius;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Circle(double </a:t>
            </a:r>
            <a:r>
              <a:rPr lang="en-US" altLang="ko-KR" dirty="0">
                <a:latin typeface="Consolas" panose="020B0609020204030204" pitchFamily="49" charset="0"/>
              </a:rPr>
              <a:t>radius)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this.radius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radius;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 err="1">
                <a:latin typeface="Consolas" panose="020B0609020204030204" pitchFamily="49" charset="0"/>
              </a:rPr>
              <a:t>Math.PI</a:t>
            </a:r>
            <a:r>
              <a:rPr lang="en-US" altLang="ko-KR" dirty="0">
                <a:latin typeface="Consolas" panose="020B0609020204030204" pitchFamily="49" charset="0"/>
              </a:rPr>
              <a:t> * radius * radius;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2 * </a:t>
            </a:r>
            <a:r>
              <a:rPr lang="en-US" altLang="ko-KR" dirty="0" err="1">
                <a:latin typeface="Consolas" panose="020B0609020204030204" pitchFamily="49" charset="0"/>
              </a:rPr>
              <a:t>Math.PI</a:t>
            </a:r>
            <a:r>
              <a:rPr lang="en-US" altLang="ko-KR" dirty="0">
                <a:latin typeface="Consolas" panose="020B0609020204030204" pitchFamily="49" charset="0"/>
              </a:rPr>
              <a:t> * radius;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double </a:t>
            </a:r>
            <a:r>
              <a:rPr lang="en-US" altLang="ko-KR" dirty="0" err="1" smtClean="0">
                <a:latin typeface="Consolas" panose="020B0609020204030204" pitchFamily="49" charset="0"/>
              </a:rPr>
              <a:t>getRadius</a:t>
            </a:r>
            <a:r>
              <a:rPr lang="en-US" altLang="ko-KR" dirty="0" smtClean="0">
                <a:latin typeface="Consolas" panose="020B0609020204030204" pitchFamily="49" charset="0"/>
              </a:rPr>
              <a:t>() { return radius;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62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 구현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340768"/>
            <a:ext cx="842493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// </a:t>
            </a:r>
            <a:r>
              <a:rPr lang="en-US" altLang="ko-KR" dirty="0" smtClean="0">
                <a:latin typeface="Consolas" panose="020B0609020204030204" pitchFamily="49" charset="0"/>
              </a:rPr>
              <a:t>AbstractShapeMain.java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AbstractShapeMain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Rectangle r = new Rectangle(20.0, 10.0);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Circle </a:t>
            </a:r>
            <a:r>
              <a:rPr lang="en-US" altLang="ko-KR" dirty="0">
                <a:latin typeface="Consolas" panose="020B0609020204030204" pitchFamily="49" charset="0"/>
              </a:rPr>
              <a:t>c = new Circle(10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사각형의 면적</a:t>
            </a:r>
            <a:r>
              <a:rPr lang="en-US" altLang="ko-KR" dirty="0">
                <a:latin typeface="Consolas" panose="020B0609020204030204" pitchFamily="49" charset="0"/>
              </a:rPr>
              <a:t>: %.2f\n",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r.calcArea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원의 둘레</a:t>
            </a:r>
            <a:r>
              <a:rPr lang="en-US" altLang="ko-KR" dirty="0">
                <a:latin typeface="Consolas" panose="020B0609020204030204" pitchFamily="49" charset="0"/>
              </a:rPr>
              <a:t>: %.2f\n",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c.calcPerimeter</a:t>
            </a:r>
            <a:r>
              <a:rPr lang="en-US" altLang="ko-KR" dirty="0" smtClean="0">
                <a:latin typeface="Consolas" panose="020B0609020204030204" pitchFamily="49" charset="0"/>
              </a:rPr>
              <a:t>());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668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3092" y="1268413"/>
            <a:ext cx="4871396" cy="4862512"/>
          </a:xfrm>
        </p:spPr>
        <p:txBody>
          <a:bodyPr/>
          <a:lstStyle/>
          <a:p>
            <a:r>
              <a:rPr lang="ko-KR" altLang="en-US" dirty="0" smtClean="0"/>
              <a:t>다이아몬드 문제 발생 가능</a:t>
            </a:r>
            <a:endParaRPr lang="en-US" altLang="ko-KR" dirty="0" smtClean="0"/>
          </a:p>
          <a:p>
            <a:r>
              <a:rPr lang="ko-KR" altLang="en-US" dirty="0" smtClean="0"/>
              <a:t>자바는 다중 상속 지원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r>
              <a:rPr lang="ko-KR" altLang="en-US" dirty="0" smtClean="0"/>
              <a:t>대신 다중 상속 효과를 인터페이스를 이용해서 구현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625548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65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8" y="1292348"/>
            <a:ext cx="8763000" cy="4924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37890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상속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5612" y="369966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29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심각성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</a:t>
            </a:r>
            <a:r>
              <a:rPr lang="ko-KR" altLang="en-US" dirty="0" smtClean="0"/>
              <a:t>가 대형화 되면서 더욱 위기가 심각해짐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ko-KR" altLang="en-US" dirty="0" smtClean="0"/>
              <a:t>대기업 프로그램을 </a:t>
            </a:r>
            <a:r>
              <a:rPr lang="en-US" altLang="ko-KR" dirty="0" smtClean="0"/>
              <a:t>10,000,000 LOC</a:t>
            </a:r>
            <a:r>
              <a:rPr lang="ko-KR" altLang="en-US" dirty="0" smtClean="0"/>
              <a:t>라고 가정하면</a:t>
            </a:r>
            <a:endParaRPr lang="en-US" altLang="ko-KR" dirty="0" smtClean="0"/>
          </a:p>
          <a:p>
            <a:pPr lvl="2">
              <a:lnSpc>
                <a:spcPts val="26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페이지에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줄이 담길 수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만 페이지</a:t>
            </a:r>
            <a:endParaRPr lang="en-US" altLang="ko-KR" dirty="0" smtClean="0"/>
          </a:p>
          <a:p>
            <a:pPr lvl="2">
              <a:lnSpc>
                <a:spcPts val="2600"/>
              </a:lnSpc>
            </a:pPr>
            <a:r>
              <a:rPr lang="ko-KR" altLang="en-US" dirty="0" smtClean="0"/>
              <a:t>책 한 권이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페이지라면 약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권 정도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ko-KR" altLang="en-US" dirty="0" smtClean="0"/>
              <a:t>개발 비용이 </a:t>
            </a:r>
            <a:r>
              <a:rPr lang="en-US" altLang="ko-KR" dirty="0" smtClean="0"/>
              <a:t>1 LOC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만원이라면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천억 원</a:t>
            </a:r>
            <a:endParaRPr lang="en-US" altLang="ko-KR" dirty="0" smtClean="0"/>
          </a:p>
          <a:p>
            <a:pPr lvl="2">
              <a:lnSpc>
                <a:spcPts val="2600"/>
              </a:lnSpc>
            </a:pPr>
            <a:r>
              <a:rPr lang="ko-KR" altLang="en-US" dirty="0" smtClean="0"/>
              <a:t>한 줄의 프로그램이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검수 등이 모두 포함된 비용</a:t>
            </a:r>
            <a:endParaRPr lang="en-US" altLang="ko-KR" dirty="0" smtClean="0"/>
          </a:p>
          <a:p>
            <a:r>
              <a:rPr lang="en-US" altLang="ko-KR" dirty="0" smtClean="0"/>
              <a:t>SW </a:t>
            </a:r>
            <a:r>
              <a:rPr lang="ko-KR" altLang="en-US" dirty="0" smtClean="0"/>
              <a:t>대형화로 인한 문제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en-US" altLang="ko-KR" dirty="0" smtClean="0"/>
              <a:t>SW </a:t>
            </a:r>
            <a:r>
              <a:rPr lang="ko-KR" altLang="en-US" dirty="0" smtClean="0"/>
              <a:t>대형화로 인한 협업의 문제</a:t>
            </a:r>
            <a:endParaRPr lang="en-US" altLang="ko-KR" dirty="0" smtClean="0"/>
          </a:p>
          <a:p>
            <a:pPr lvl="2">
              <a:lnSpc>
                <a:spcPts val="2600"/>
              </a:lnSpc>
            </a:pPr>
            <a:r>
              <a:rPr lang="ko-KR" altLang="en-US" dirty="0" smtClean="0"/>
              <a:t>설계의 중요성</a:t>
            </a:r>
            <a:endParaRPr lang="en-US" altLang="ko-KR" dirty="0" smtClean="0"/>
          </a:p>
          <a:p>
            <a:pPr lvl="2">
              <a:lnSpc>
                <a:spcPts val="2600"/>
              </a:lnSpc>
            </a:pPr>
            <a:r>
              <a:rPr lang="ko-KR" altLang="en-US" dirty="0" smtClean="0"/>
              <a:t>대형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를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나누어 개발하고 통합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en-US" altLang="ko-KR" dirty="0"/>
              <a:t>SW </a:t>
            </a:r>
            <a:r>
              <a:rPr lang="ko-KR" altLang="en-US" dirty="0"/>
              <a:t>대형화로 인한 요구 사항의 문제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/>
              <a:t>요구 사항은 계속해서 </a:t>
            </a:r>
            <a:r>
              <a:rPr lang="ko-KR" altLang="en-US" dirty="0" smtClean="0"/>
              <a:t>늘어남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1939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4726" y="1052736"/>
            <a:ext cx="8941770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</a:t>
            </a:r>
            <a:r>
              <a:rPr lang="en-US" altLang="ko-KR" dirty="0" err="1">
                <a:latin typeface="Consolas" panose="020B0609020204030204" pitchFamily="49" charset="0"/>
              </a:rPr>
              <a:t>IShape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Rectangle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double width, height;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Rectangle(double width, double height)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this.width</a:t>
            </a:r>
            <a:r>
              <a:rPr lang="en-US" altLang="ko-KR" dirty="0">
                <a:latin typeface="Consolas" panose="020B0609020204030204" pitchFamily="49" charset="0"/>
              </a:rPr>
              <a:t> = width;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this.height</a:t>
            </a:r>
            <a:r>
              <a:rPr lang="en-US" altLang="ko-KR" dirty="0">
                <a:latin typeface="Consolas" panose="020B0609020204030204" pitchFamily="49" charset="0"/>
              </a:rPr>
              <a:t> = height;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double </a:t>
            </a:r>
            <a:r>
              <a:rPr lang="en-US" altLang="ko-KR" dirty="0" err="1">
                <a:latin typeface="Consolas" panose="020B0609020204030204" pitchFamily="49" charset="0"/>
              </a:rPr>
              <a:t>getHeight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</a:t>
            </a:r>
            <a:r>
              <a:rPr lang="en-US" altLang="ko-KR" dirty="0">
                <a:latin typeface="Consolas" panose="020B0609020204030204" pitchFamily="49" charset="0"/>
              </a:rPr>
              <a:t>return height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double </a:t>
            </a:r>
            <a:r>
              <a:rPr lang="en-US" altLang="ko-KR" dirty="0" err="1">
                <a:latin typeface="Consolas" panose="020B0609020204030204" pitchFamily="49" charset="0"/>
              </a:rPr>
              <a:t>getWidth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return </a:t>
            </a:r>
            <a:r>
              <a:rPr lang="en-US" altLang="ko-KR" dirty="0">
                <a:latin typeface="Consolas" panose="020B0609020204030204" pitchFamily="49" charset="0"/>
              </a:rPr>
              <a:t>width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0919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82758" y="188640"/>
            <a:ext cx="8365706" cy="653512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// RectangleImpl2.java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RectangleImpl2 extends Rectangle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  implements </a:t>
            </a:r>
            <a:r>
              <a:rPr lang="en-US" altLang="ko-KR" dirty="0" err="1">
                <a:latin typeface="Consolas" panose="020B0609020204030204" pitchFamily="49" charset="0"/>
              </a:rPr>
              <a:t>IShape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RectangleImpl2(double width,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double </a:t>
            </a:r>
            <a:r>
              <a:rPr lang="en-US" altLang="ko-KR" dirty="0">
                <a:latin typeface="Consolas" panose="020B0609020204030204" pitchFamily="49" charset="0"/>
              </a:rPr>
              <a:t>height) {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super(width, height);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   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double </a:t>
            </a:r>
            <a:r>
              <a:rPr lang="en-US" altLang="ko-KR" dirty="0" err="1">
                <a:latin typeface="Consolas" panose="020B0609020204030204" pitchFamily="49" charset="0"/>
              </a:rPr>
              <a:t>calcArea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return </a:t>
            </a:r>
            <a:r>
              <a:rPr lang="en-US" altLang="ko-KR" dirty="0" err="1">
                <a:latin typeface="Consolas" panose="020B0609020204030204" pitchFamily="49" charset="0"/>
              </a:rPr>
              <a:t>getWidth</a:t>
            </a:r>
            <a:r>
              <a:rPr lang="en-US" altLang="ko-KR" dirty="0">
                <a:latin typeface="Consolas" panose="020B0609020204030204" pitchFamily="49" charset="0"/>
              </a:rPr>
              <a:t>() * </a:t>
            </a:r>
            <a:r>
              <a:rPr lang="en-US" altLang="ko-KR" dirty="0" err="1">
                <a:latin typeface="Consolas" panose="020B0609020204030204" pitchFamily="49" charset="0"/>
              </a:rPr>
              <a:t>getHeight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double </a:t>
            </a:r>
            <a:r>
              <a:rPr lang="en-US" altLang="ko-KR" dirty="0" err="1">
                <a:latin typeface="Consolas" panose="020B0609020204030204" pitchFamily="49" charset="0"/>
              </a:rPr>
              <a:t>calcPerimeter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2 * (</a:t>
            </a:r>
            <a:r>
              <a:rPr lang="en-US" altLang="ko-KR" dirty="0" err="1">
                <a:latin typeface="Consolas" panose="020B0609020204030204" pitchFamily="49" charset="0"/>
              </a:rPr>
              <a:t>getWidth</a:t>
            </a:r>
            <a:r>
              <a:rPr lang="en-US" altLang="ko-KR" dirty="0">
                <a:latin typeface="Consolas" panose="020B0609020204030204" pitchFamily="49" charset="0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</a:rPr>
              <a:t>getHeight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298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77179" y="1378807"/>
            <a:ext cx="7789642" cy="514653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</a:t>
            </a:r>
            <a:r>
              <a:rPr lang="en-US" altLang="ko-KR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getValue</a:t>
            </a:r>
            <a:r>
              <a:rPr lang="en-US" altLang="ko-KR" dirty="0" smtClean="0">
                <a:latin typeface="Consolas" panose="020B0609020204030204" pitchFamily="49" charset="0"/>
              </a:rPr>
              <a:t>() { return 0;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500"/>
              </a:lnSpc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private String name = "</a:t>
            </a:r>
            <a:r>
              <a:rPr lang="en-US" altLang="ko-KR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dirty="0" smtClean="0">
                <a:latin typeface="Consolas" panose="020B0609020204030204" pitchFamily="49" charset="0"/>
              </a:rPr>
              <a:t>() {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dirty="0" smtClean="0">
                <a:latin typeface="Consolas" panose="020B0609020204030204" pitchFamily="49" charset="0"/>
              </a:rPr>
              <a:t>(String s) { name = s;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getName</a:t>
            </a:r>
            <a:r>
              <a:rPr lang="en-US" altLang="ko-KR" dirty="0">
                <a:latin typeface="Consolas" panose="020B0609020204030204" pitchFamily="49" charset="0"/>
              </a:rPr>
              <a:t>() { return name;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setName</a:t>
            </a:r>
            <a:r>
              <a:rPr lang="en-US" altLang="ko-KR" dirty="0">
                <a:latin typeface="Consolas" panose="020B0609020204030204" pitchFamily="49" charset="0"/>
              </a:rPr>
              <a:t>(String s)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name = s;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  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610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052736"/>
            <a:ext cx="8712968" cy="572054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// ValueImpl1.java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class ValueImpl1 </a:t>
            </a:r>
            <a:r>
              <a:rPr lang="en-US" altLang="ko-KR" spc="-100" dirty="0" smtClean="0">
                <a:latin typeface="Consolas" panose="020B0609020204030204" pitchFamily="49" charset="0"/>
              </a:rPr>
              <a:t>extends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</a:t>
            </a:r>
            <a:r>
              <a:rPr lang="en-US" altLang="ko-KR" spc="-100" dirty="0" err="1">
                <a:latin typeface="Consolas" panose="020B0609020204030204" pitchFamily="49" charset="0"/>
              </a:rPr>
              <a:t>IValue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ValueImpl1(String s)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super(s);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// ValueImpl2.java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class ValueImpl2 extends </a:t>
            </a:r>
            <a:r>
              <a:rPr lang="en-US" altLang="ko-KR" spc="-100" dirty="0" err="1">
                <a:latin typeface="Consolas" panose="020B0609020204030204" pitchFamily="49" charset="0"/>
              </a:rPr>
              <a:t>ValueImpl</a:t>
            </a:r>
            <a:r>
              <a:rPr lang="en-US" altLang="ko-KR" spc="-100" dirty="0">
                <a:latin typeface="Consolas" panose="020B0609020204030204" pitchFamily="49" charset="0"/>
              </a:rPr>
              <a:t> implements </a:t>
            </a:r>
            <a:r>
              <a:rPr lang="en-US" altLang="ko-KR" spc="-100" dirty="0" err="1">
                <a:latin typeface="Consolas" panose="020B0609020204030204" pitchFamily="49" charset="0"/>
              </a:rPr>
              <a:t>IValue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ValueImpl2()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super();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setName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("</a:t>
            </a:r>
            <a:r>
              <a:rPr lang="en-US" altLang="ko-KR" spc="-100" dirty="0">
                <a:latin typeface="Consolas" panose="020B0609020204030204" pitchFamily="49" charset="0"/>
              </a:rPr>
              <a:t>ValueImpl2");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public 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getValue</a:t>
            </a:r>
            <a:r>
              <a:rPr lang="en-US" altLang="ko-KR" spc="-100" dirty="0">
                <a:latin typeface="Consolas" panose="020B0609020204030204" pitchFamily="49" charset="0"/>
              </a:rPr>
              <a:t>() { return 1; }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65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196752"/>
            <a:ext cx="8352928" cy="547996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// ValueMain.java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ValueMain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spc="-100" dirty="0" smtClean="0">
                <a:latin typeface="Consolas" panose="020B0609020204030204" pitchFamily="49" charset="0"/>
              </a:rPr>
              <a:t> v1 = new </a:t>
            </a:r>
            <a:r>
              <a:rPr lang="en-US" altLang="ko-KR" spc="-100" dirty="0">
                <a:latin typeface="Consolas" panose="020B0609020204030204" pitchFamily="49" charset="0"/>
              </a:rPr>
              <a:t>ValueImpl1("</a:t>
            </a:r>
            <a:r>
              <a:rPr lang="en-US" altLang="ko-KR" spc="-100" dirty="0" smtClean="0">
                <a:latin typeface="Consolas" panose="020B0609020204030204" pitchFamily="49" charset="0"/>
              </a:rPr>
              <a:t>ValueImpl1");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ValueImpl</a:t>
            </a:r>
            <a:r>
              <a:rPr lang="en-US" altLang="ko-KR" spc="-100" dirty="0" smtClean="0">
                <a:latin typeface="Consolas" panose="020B0609020204030204" pitchFamily="49" charset="0"/>
              </a:rPr>
              <a:t> v2 = new ValueImpl2();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(v1.getName());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(v2.getName</a:t>
            </a:r>
            <a:r>
              <a:rPr lang="en-US" altLang="ko-KR" spc="-100" dirty="0">
                <a:latin typeface="Consolas" panose="020B0609020204030204" pitchFamily="49" charset="0"/>
              </a:rPr>
              <a:t>());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 i1 = v1;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IValue</a:t>
            </a:r>
            <a:r>
              <a:rPr lang="en-US" altLang="ko-KR" spc="-100" dirty="0" smtClean="0">
                <a:latin typeface="Consolas" panose="020B0609020204030204" pitchFamily="49" charset="0"/>
              </a:rPr>
              <a:t> i2 = v2;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(i1.getValue()); // 0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 smtClean="0">
                <a:latin typeface="Consolas" panose="020B0609020204030204" pitchFamily="49" charset="0"/>
              </a:rPr>
              <a:t>(i2.getValue()); // 1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52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06181"/>
          </a:xfrm>
        </p:spPr>
        <p:txBody>
          <a:bodyPr/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  <a:p>
            <a:pPr lvl="1"/>
            <a:r>
              <a:rPr lang="ko-KR" altLang="en-US" dirty="0" smtClean="0"/>
              <a:t>동적 함수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</a:t>
            </a:r>
            <a:r>
              <a:rPr lang="ko-KR" altLang="en-US" dirty="0" smtClean="0"/>
              <a:t>컴파일 시점</a:t>
            </a:r>
            <a:r>
              <a:rPr lang="en-US" altLang="ko-KR" dirty="0" smtClean="0"/>
              <a:t>'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'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'</a:t>
            </a:r>
            <a:r>
              <a:rPr lang="ko-KR" altLang="en-US" dirty="0" smtClean="0"/>
              <a:t>된 클래스와 다른 객체를 </a:t>
            </a:r>
            <a:r>
              <a:rPr lang="en-US" altLang="ko-KR" dirty="0" smtClean="0"/>
              <a:t>'</a:t>
            </a:r>
            <a:r>
              <a:rPr lang="ko-KR" altLang="en-US" dirty="0" smtClean="0"/>
              <a:t>실행 시점</a:t>
            </a:r>
            <a:r>
              <a:rPr lang="en-US" altLang="ko-KR" dirty="0" smtClean="0"/>
              <a:t>'</a:t>
            </a:r>
            <a:r>
              <a:rPr lang="ko-KR" altLang="en-US" dirty="0" smtClean="0"/>
              <a:t>에 사용하는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클래스로 선언된 변수에서 자식 클래스에서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된 함수 호출 가능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3717032"/>
            <a:ext cx="8496944" cy="286950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private String tag;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public </a:t>
            </a:r>
            <a:r>
              <a:rPr lang="en-US" altLang="ko-KR" sz="2400" dirty="0" err="1">
                <a:latin typeface="Consolas" panose="020B0609020204030204" pitchFamily="49" charset="0"/>
              </a:rPr>
              <a:t>ShapeTag</a:t>
            </a:r>
            <a:r>
              <a:rPr lang="en-US" altLang="ko-KR" sz="2400" dirty="0">
                <a:latin typeface="Consolas" panose="020B0609020204030204" pitchFamily="49" charset="0"/>
              </a:rPr>
              <a:t>(String tag) {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sz="2400" dirty="0" smtClean="0">
                <a:latin typeface="Consolas" panose="020B0609020204030204" pitchFamily="49" charset="0"/>
              </a:rPr>
              <a:t> 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this.tag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= tag;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} </a:t>
            </a:r>
          </a:p>
          <a:p>
            <a:pPr lvl="1">
              <a:lnSpc>
                <a:spcPts val="2600"/>
              </a:lnSpc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public String </a:t>
            </a:r>
            <a:r>
              <a:rPr lang="en-US" altLang="ko-KR" sz="2400" dirty="0" err="1">
                <a:latin typeface="Consolas" panose="020B0609020204030204" pitchFamily="49" charset="0"/>
              </a:rPr>
              <a:t>toString</a:t>
            </a:r>
            <a:r>
              <a:rPr lang="en-US" altLang="ko-KR" sz="2400" dirty="0">
                <a:latin typeface="Consolas" panose="020B0609020204030204" pitchFamily="49" charset="0"/>
              </a:rPr>
              <a:t>() { </a:t>
            </a:r>
            <a:r>
              <a:rPr lang="en-US" altLang="ko-KR" sz="24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2400" dirty="0">
                <a:latin typeface="Consolas" panose="020B0609020204030204" pitchFamily="49" charset="0"/>
              </a:rPr>
              <a:t>"#" + tag; </a:t>
            </a:r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606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34077"/>
            <a:ext cx="8280920" cy="674030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 extends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(String tag,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String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super(tag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this.rectangleTag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>
                <a:latin typeface="Consolas" panose="020B0609020204030204" pitchFamily="49" charset="0"/>
              </a:rPr>
              <a:t>"#" +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 + " "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+ </a:t>
            </a:r>
            <a:r>
              <a:rPr lang="en-US" altLang="ko-KR" dirty="0" err="1">
                <a:latin typeface="Consolas" panose="020B0609020204030204" pitchFamily="49" charset="0"/>
              </a:rPr>
              <a:t>super.toString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getRectangleTag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return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0458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34077"/>
            <a:ext cx="7632848" cy="674030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 extends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String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(String tag,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String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super(tag);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this.circleTag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"#" +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 + " "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+ </a:t>
            </a:r>
            <a:r>
              <a:rPr lang="en-US" altLang="ko-KR" dirty="0" err="1">
                <a:latin typeface="Consolas" panose="020B0609020204030204" pitchFamily="49" charset="0"/>
              </a:rPr>
              <a:t>super.toString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getCircleTag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787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34077"/>
            <a:ext cx="7632848" cy="674030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 extends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String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(String tag,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String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super(tag);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this.circleTag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"#" +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 + " "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+ </a:t>
            </a:r>
            <a:r>
              <a:rPr lang="en-US" altLang="ko-KR" dirty="0" err="1">
                <a:latin typeface="Consolas" panose="020B0609020204030204" pitchFamily="49" charset="0"/>
              </a:rPr>
              <a:t>super.toString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getCircleTag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4847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32048" y="1196752"/>
            <a:ext cx="8388424" cy="379950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s1 = new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("shape1");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 s2 = new </a:t>
            </a:r>
            <a:r>
              <a:rPr lang="en-US" altLang="ko-KR" dirty="0" err="1">
                <a:latin typeface="Consolas" panose="020B0609020204030204" pitchFamily="49" charset="0"/>
              </a:rPr>
              <a:t>ShapeTag</a:t>
            </a:r>
            <a:r>
              <a:rPr lang="en-US" altLang="ko-KR" dirty="0">
                <a:latin typeface="Consolas" panose="020B0609020204030204" pitchFamily="49" charset="0"/>
              </a:rPr>
              <a:t>("shape2");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 r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new </a:t>
            </a:r>
            <a:r>
              <a:rPr lang="en-US" altLang="ko-KR" dirty="0" err="1">
                <a:latin typeface="Consolas" panose="020B0609020204030204" pitchFamily="49" charset="0"/>
              </a:rPr>
              <a:t>RectangleTag</a:t>
            </a:r>
            <a:r>
              <a:rPr lang="en-US" altLang="ko-KR" dirty="0">
                <a:latin typeface="Consolas" panose="020B0609020204030204" pitchFamily="49" charset="0"/>
              </a:rPr>
              <a:t>("shape", </a:t>
            </a:r>
            <a:r>
              <a:rPr lang="en-US" altLang="ko-KR" dirty="0" smtClean="0">
                <a:latin typeface="Consolas" panose="020B0609020204030204" pitchFamily="49" charset="0"/>
              </a:rPr>
              <a:t>"rectangle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 c = new </a:t>
            </a:r>
            <a:r>
              <a:rPr lang="en-US" altLang="ko-KR" dirty="0" err="1">
                <a:latin typeface="Consolas" panose="020B0609020204030204" pitchFamily="49" charset="0"/>
              </a:rPr>
              <a:t>CircleTag</a:t>
            </a:r>
            <a:r>
              <a:rPr lang="en-US" altLang="ko-KR" dirty="0">
                <a:latin typeface="Consolas" panose="020B0609020204030204" pitchFamily="49" charset="0"/>
              </a:rPr>
              <a:t>("shape", "circle");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("Shape1 Tag: " + s1);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("Shape1 Tag: " + s2);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("Rectangle Tags: " + r);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("Circle Tags: " + c);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35496" y="5116498"/>
            <a:ext cx="5846948" cy="169892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Shape1 Tag: #shape1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Shape2 Tag: #shape2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Rectangle Tags: #rectangle #shape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Circle Tags: #circle #shape</a:t>
            </a:r>
          </a:p>
        </p:txBody>
      </p:sp>
    </p:spTree>
    <p:extLst>
      <p:ext uri="{BB962C8B-B14F-4D97-AF65-F5344CB8AC3E}">
        <p14:creationId xmlns:p14="http://schemas.microsoft.com/office/powerpoint/2010/main" val="78671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심각성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오류의 심각성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눈에 보이지 않아서 오류의 심각성을 중요하게 생각하지 않는 경향이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 </a:t>
            </a:r>
            <a:r>
              <a:rPr lang="ko-KR" altLang="en-US" dirty="0" smtClean="0"/>
              <a:t>오류로 인해 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국방 분야에서는 생명의 손실이 발생할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금융</a:t>
            </a:r>
            <a:r>
              <a:rPr lang="en-US" altLang="ko-KR" dirty="0" smtClean="0"/>
              <a:t>/</a:t>
            </a:r>
            <a:r>
              <a:rPr lang="ko-KR" altLang="en-US" dirty="0" smtClean="0"/>
              <a:t>재무 분야에서는 금전적인 경제 손실 발생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테슬라</a:t>
            </a:r>
            <a:r>
              <a:rPr lang="ko-KR" altLang="en-US" dirty="0" smtClean="0"/>
              <a:t> 자율 주행 사고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08" y="3931910"/>
            <a:ext cx="2494932" cy="284322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96232" y="4293096"/>
            <a:ext cx="5143920" cy="1483888"/>
            <a:chOff x="727295" y="4293096"/>
            <a:chExt cx="5143920" cy="148388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094" y="5319720"/>
              <a:ext cx="3134162" cy="45726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576" y="4293096"/>
              <a:ext cx="4991797" cy="54300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576" y="4785260"/>
              <a:ext cx="5115639" cy="53347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7295" y="5200060"/>
              <a:ext cx="238158" cy="485843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366507" y="5841022"/>
            <a:ext cx="5592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hlinkClick r:id="rId8"/>
              </a:rPr>
              <a:t>https://www.mk.co.kr/news/special-edition/view/2016/07/473465/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57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63589" y="1272672"/>
            <a:ext cx="7664795" cy="211904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s1 = r;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s2 = c;</a:t>
            </a:r>
          </a:p>
          <a:p>
            <a:pPr>
              <a:lnSpc>
                <a:spcPts val="268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("Rectangle Tags: " + s1);</a:t>
            </a:r>
          </a:p>
          <a:p>
            <a:pPr>
              <a:lnSpc>
                <a:spcPts val="26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("Circle Tags: " + s2);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63589" y="3642300"/>
            <a:ext cx="5846948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Rectangle Tags: #rectangle #shape</a:t>
            </a:r>
          </a:p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Circle Tags: #circle #shape</a:t>
            </a:r>
          </a:p>
        </p:txBody>
      </p:sp>
    </p:spTree>
    <p:extLst>
      <p:ext uri="{BB962C8B-B14F-4D97-AF65-F5344CB8AC3E}">
        <p14:creationId xmlns:p14="http://schemas.microsoft.com/office/powerpoint/2010/main" val="231611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면적을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이용해서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도형의 종류에 따라 면적 계산 방법이 다르다</a:t>
            </a:r>
            <a:r>
              <a:rPr lang="en-US" altLang="ko-KR" dirty="0"/>
              <a:t>. </a:t>
            </a:r>
            <a:r>
              <a:rPr lang="ko-KR" altLang="en-US" dirty="0" err="1"/>
              <a:t>다형성을</a:t>
            </a:r>
            <a:r>
              <a:rPr lang="ko-KR" altLang="en-US" dirty="0"/>
              <a:t> 이용한 객체 지향 방식으로 프로그래밍 한 것과 아닌 방식을 </a:t>
            </a:r>
            <a:r>
              <a:rPr lang="ko-KR" altLang="en-US" dirty="0" smtClean="0"/>
              <a:t>비교</a:t>
            </a:r>
            <a:endParaRPr lang="en-US" altLang="ko-KR" dirty="0"/>
          </a:p>
          <a:p>
            <a:pPr lvl="1"/>
            <a:r>
              <a:rPr lang="ko-KR" altLang="en-US" dirty="0" smtClean="0"/>
              <a:t>부모클래스 </a:t>
            </a:r>
            <a:r>
              <a:rPr lang="en-US" altLang="ko-KR" dirty="0"/>
              <a:t>Shape[]</a:t>
            </a:r>
            <a:r>
              <a:rPr lang="ko-KR" altLang="en-US" dirty="0"/>
              <a:t>에 자식클래스를 저장하고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Circle, Rectangle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부모클래스인 </a:t>
            </a:r>
            <a:r>
              <a:rPr lang="en-US" altLang="ko-KR" dirty="0" err="1"/>
              <a:t>Shape.calcArea</a:t>
            </a:r>
            <a:r>
              <a:rPr lang="en-US" altLang="ko-KR" dirty="0"/>
              <a:t>()</a:t>
            </a:r>
            <a:r>
              <a:rPr lang="ko-KR" altLang="en-US" dirty="0"/>
              <a:t>를 호출하면 자식클래스 </a:t>
            </a:r>
            <a:r>
              <a:rPr lang="en-US" altLang="ko-KR" dirty="0" err="1"/>
              <a:t>Rectangle.calcArea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Circle.calcArea</a:t>
            </a:r>
            <a:r>
              <a:rPr lang="en-US" altLang="ko-KR" dirty="0"/>
              <a:t>()</a:t>
            </a:r>
            <a:r>
              <a:rPr lang="ko-KR" altLang="en-US" dirty="0"/>
              <a:t>가 실행되는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버전 </a:t>
            </a:r>
            <a:r>
              <a:rPr lang="en-US" altLang="ko-KR" dirty="0"/>
              <a:t>1: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연산자를 이용해서 클래스를 구분하고</a:t>
            </a:r>
            <a:r>
              <a:rPr lang="en-US" altLang="ko-KR" dirty="0"/>
              <a:t>, </a:t>
            </a:r>
            <a:r>
              <a:rPr lang="ko-KR" altLang="en-US" dirty="0"/>
              <a:t>이를 이용해서 </a:t>
            </a:r>
            <a:r>
              <a:rPr lang="en-US" altLang="ko-KR" dirty="0" err="1"/>
              <a:t>calcArea</a:t>
            </a:r>
            <a:r>
              <a:rPr lang="en-US" altLang="ko-KR" dirty="0"/>
              <a:t>()</a:t>
            </a:r>
            <a:r>
              <a:rPr lang="ko-KR" altLang="en-US" dirty="0"/>
              <a:t>함수를 호출</a:t>
            </a:r>
          </a:p>
          <a:p>
            <a:r>
              <a:rPr lang="ko-KR" altLang="en-US" dirty="0" smtClean="0"/>
              <a:t>버전 </a:t>
            </a:r>
            <a:r>
              <a:rPr lang="en-US" altLang="ko-KR" dirty="0"/>
              <a:t>2: </a:t>
            </a:r>
            <a:r>
              <a:rPr lang="ko-KR" altLang="en-US" dirty="0" err="1"/>
              <a:t>다형성을</a:t>
            </a:r>
            <a:r>
              <a:rPr lang="ko-KR" altLang="en-US" dirty="0"/>
              <a:t> 이용해서 호출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022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486251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버전 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문으로 구별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45871"/>
            <a:ext cx="6120680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Rectangle r = new Rectangle(3, 4);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Circle c = new Circle(5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Shape[] shapes = new Shape[2];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shapes[0] = r;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shapes[1] = c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95536" y="3140968"/>
            <a:ext cx="7992888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for (Shape </a:t>
            </a:r>
            <a:r>
              <a:rPr lang="en-US" altLang="ko-KR" dirty="0" err="1">
                <a:latin typeface="Consolas" panose="020B0609020204030204" pitchFamily="49" charset="0"/>
              </a:rPr>
              <a:t>shape</a:t>
            </a:r>
            <a:r>
              <a:rPr lang="en-US" altLang="ko-KR" dirty="0">
                <a:latin typeface="Consolas" panose="020B0609020204030204" pitchFamily="49" charset="0"/>
              </a:rPr>
              <a:t> : shapes)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(shape </a:t>
            </a:r>
            <a:r>
              <a:rPr lang="en-US" altLang="ko-KR" dirty="0" err="1"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latin typeface="Consolas" panose="020B0609020204030204" pitchFamily="49" charset="0"/>
              </a:rPr>
              <a:t> Rectangle)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shape.calcArea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 if (shape </a:t>
            </a:r>
            <a:r>
              <a:rPr lang="en-US" altLang="ko-KR" dirty="0" err="1"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latin typeface="Consolas" panose="020B0609020204030204" pitchFamily="49" charset="0"/>
              </a:rPr>
              <a:t> Circle)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shape.calcArea</a:t>
            </a:r>
            <a:r>
              <a:rPr lang="en-US" altLang="ko-KR" dirty="0">
                <a:latin typeface="Consolas" panose="020B0609020204030204" pitchFamily="49" charset="0"/>
              </a:rPr>
              <a:t>());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9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도형 면적을 </a:t>
            </a:r>
            <a:r>
              <a:rPr lang="ko-KR" altLang="en-US" dirty="0" err="1"/>
              <a:t>다형성을</a:t>
            </a:r>
            <a:r>
              <a:rPr lang="ko-KR" altLang="en-US" dirty="0"/>
              <a:t> 이용해서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Triangle</a:t>
            </a:r>
            <a:r>
              <a:rPr lang="ko-KR" altLang="en-US" dirty="0" smtClean="0"/>
              <a:t>이란 클래스가 새로 추가된다면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844824"/>
            <a:ext cx="7992888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for (Shape </a:t>
            </a:r>
            <a:r>
              <a:rPr lang="en-US" altLang="ko-KR" dirty="0" err="1">
                <a:latin typeface="Consolas" panose="020B0609020204030204" pitchFamily="49" charset="0"/>
              </a:rPr>
              <a:t>shape</a:t>
            </a:r>
            <a:r>
              <a:rPr lang="en-US" altLang="ko-KR" dirty="0">
                <a:latin typeface="Consolas" panose="020B0609020204030204" pitchFamily="49" charset="0"/>
              </a:rPr>
              <a:t> : shapes)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(shape </a:t>
            </a:r>
            <a:r>
              <a:rPr lang="en-US" altLang="ko-KR" dirty="0" err="1"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latin typeface="Consolas" panose="020B0609020204030204" pitchFamily="49" charset="0"/>
              </a:rPr>
              <a:t> Rectangle)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shape.calcArea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 if (shape </a:t>
            </a:r>
            <a:r>
              <a:rPr lang="en-US" altLang="ko-KR" dirty="0" err="1"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latin typeface="Consolas" panose="020B0609020204030204" pitchFamily="49" charset="0"/>
              </a:rPr>
              <a:t> Circle)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shape.calcArea</a:t>
            </a:r>
            <a:r>
              <a:rPr lang="en-US" altLang="ko-KR" dirty="0">
                <a:latin typeface="Consolas" panose="020B0609020204030204" pitchFamily="49" charset="0"/>
              </a:rPr>
              <a:t>());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else if (shape </a:t>
            </a:r>
            <a:r>
              <a:rPr lang="en-US" altLang="ko-KR" dirty="0" err="1" smtClean="0">
                <a:latin typeface="Consolas" panose="020B0609020204030204" pitchFamily="49" charset="0"/>
              </a:rPr>
              <a:t>instanceof</a:t>
            </a:r>
            <a:r>
              <a:rPr lang="en-US" altLang="ko-KR" dirty="0" smtClean="0">
                <a:latin typeface="Consolas" panose="020B0609020204030204" pitchFamily="49" charset="0"/>
              </a:rPr>
              <a:t> Triangle)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shape.calcArea</a:t>
            </a:r>
            <a:r>
              <a:rPr lang="en-US" altLang="ko-KR" dirty="0" smtClean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378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도형 면적을 </a:t>
            </a:r>
            <a:r>
              <a:rPr lang="ko-KR" altLang="en-US" dirty="0" err="1"/>
              <a:t>다형성을</a:t>
            </a:r>
            <a:r>
              <a:rPr lang="ko-KR" altLang="en-US" dirty="0"/>
              <a:t> 이용해서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</a:t>
            </a:r>
            <a:r>
              <a:rPr lang="en-US" altLang="ko-KR" dirty="0" smtClean="0"/>
              <a:t>2 </a:t>
            </a:r>
            <a:r>
              <a:rPr lang="en-US" altLang="ko-KR" dirty="0"/>
              <a:t>–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만약 </a:t>
            </a:r>
            <a:r>
              <a:rPr lang="en-US" altLang="ko-KR" dirty="0"/>
              <a:t>Triangle</a:t>
            </a:r>
            <a:r>
              <a:rPr lang="ko-KR" altLang="en-US" dirty="0"/>
              <a:t>이란 클래스가 새로 추가된다면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1772816"/>
            <a:ext cx="7128792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for (Shape </a:t>
            </a:r>
            <a:r>
              <a:rPr lang="en-US" altLang="ko-KR" dirty="0" err="1">
                <a:latin typeface="Consolas" panose="020B0609020204030204" pitchFamily="49" charset="0"/>
              </a:rPr>
              <a:t>shape</a:t>
            </a:r>
            <a:r>
              <a:rPr lang="en-US" altLang="ko-KR" dirty="0">
                <a:latin typeface="Consolas" panose="020B0609020204030204" pitchFamily="49" charset="0"/>
              </a:rPr>
              <a:t> : shapes)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shape.calcArea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47182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</a:t>
            </a:r>
            <a:r>
              <a:rPr lang="ko-KR" altLang="en-US" dirty="0" err="1"/>
              <a:t>네</a:t>
            </a:r>
            <a:r>
              <a:rPr lang="ko-KR" altLang="en-US" dirty="0" err="1" smtClean="0"/>
              <a:t>릭스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자료구조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배열과 비슷하게 인덱스를 이용해서 요소에 접근할 수 있는 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배열과는 달리 저장할 수 있는 요소의 개수가 가변적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기본형과 객체를 모두 저장할 수 있지만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는 객체만 저장할 수 있음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</a:t>
            </a:r>
            <a:r>
              <a:rPr lang="ko-KR" altLang="en-US" dirty="0" smtClean="0"/>
              <a:t> 클래스 또는 그 후손 클래스 객체만 저장 가능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31640" y="4365104"/>
            <a:ext cx="5760640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 list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("Seoul");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(new String("Tokyo"));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(new Integer(3));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(5); // boxing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594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제네릭스</a:t>
            </a:r>
            <a:r>
              <a:rPr lang="ko-KR" altLang="en-US" dirty="0"/>
              <a:t> </a:t>
            </a:r>
            <a:r>
              <a:rPr lang="en-US" altLang="ko-KR" dirty="0"/>
              <a:t>(Generics)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9001000" cy="4862512"/>
          </a:xfrm>
        </p:spPr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종류의 객체든 저장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사용할 때 형 변환</a:t>
            </a:r>
            <a:r>
              <a:rPr lang="en-US" altLang="ko-KR" dirty="0" smtClean="0"/>
              <a:t>(type cast)</a:t>
            </a:r>
            <a:r>
              <a:rPr lang="ko-KR" altLang="en-US" dirty="0" smtClean="0"/>
              <a:t> 필요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다운 캐스팅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어디에 어떤 </a:t>
            </a:r>
            <a:r>
              <a:rPr lang="ko-KR" altLang="en-US" dirty="0" err="1" smtClean="0"/>
              <a:t>클래스형</a:t>
            </a:r>
            <a:r>
              <a:rPr lang="ko-KR" altLang="en-US" dirty="0" smtClean="0"/>
              <a:t> 자료가 있는지 정확하게 기억해야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대부분은 단일 </a:t>
            </a:r>
            <a:r>
              <a:rPr lang="ko-KR" altLang="en-US" dirty="0" err="1" smtClean="0"/>
              <a:t>자료형만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99592" y="3573016"/>
            <a:ext cx="7992888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String s1 =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(0); // </a:t>
            </a:r>
            <a:r>
              <a:rPr lang="ko-KR" altLang="en-US" dirty="0" smtClean="0">
                <a:latin typeface="Consolas" panose="020B0609020204030204" pitchFamily="49" charset="0"/>
              </a:rPr>
              <a:t>오류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발생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String s2 = (String)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(1);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String s3 = (String)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(2); // </a:t>
            </a:r>
            <a:r>
              <a:rPr lang="ko-KR" altLang="en-US" dirty="0" smtClean="0">
                <a:latin typeface="Consolas" panose="020B0609020204030204" pitchFamily="49" charset="0"/>
              </a:rPr>
              <a:t>예외 발생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Integer i1 = (Integer)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(2);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i2 </a:t>
            </a:r>
            <a:r>
              <a:rPr lang="en-US" altLang="ko-KR" dirty="0">
                <a:latin typeface="Consolas" panose="020B0609020204030204" pitchFamily="49" charset="0"/>
              </a:rPr>
              <a:t>= (Integer)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(3);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67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제네릭스</a:t>
            </a:r>
            <a:r>
              <a:rPr lang="ko-KR" altLang="en-US" dirty="0"/>
              <a:t> </a:t>
            </a:r>
            <a:r>
              <a:rPr lang="en-US" altLang="ko-KR" dirty="0"/>
              <a:t>(Generics)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ko-KR" altLang="en-US" dirty="0" smtClean="0"/>
              <a:t>에 단일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저장할 때 효율적으로 사용하는 방법이 </a:t>
            </a:r>
            <a:r>
              <a:rPr lang="ko-KR" altLang="en-US" dirty="0" err="1" smtClean="0"/>
              <a:t>제네릭스를</a:t>
            </a:r>
            <a:r>
              <a:rPr lang="ko-KR" altLang="en-US" dirty="0" smtClean="0"/>
              <a:t> 사용하는 것</a:t>
            </a:r>
            <a:endParaRPr lang="en-US" altLang="ko-KR" dirty="0" smtClean="0"/>
          </a:p>
          <a:p>
            <a:r>
              <a:rPr lang="ko-KR" altLang="en-US" dirty="0" err="1" smtClean="0"/>
              <a:t>제네릭스</a:t>
            </a:r>
            <a:r>
              <a:rPr lang="ko-KR" altLang="en-US" dirty="0" smtClean="0"/>
              <a:t> 사용법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자료구조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3212976"/>
            <a:ext cx="849694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&lt;String&gt; list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&lt;String&gt;();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// </a:t>
            </a: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&lt;String&gt; list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("Seoul");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(new String("Tokyo"));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list.add</a:t>
            </a:r>
            <a:r>
              <a:rPr lang="en-US" altLang="ko-KR" dirty="0" smtClean="0">
                <a:latin typeface="Consolas" panose="020B0609020204030204" pitchFamily="49" charset="0"/>
              </a:rPr>
              <a:t>(new Integer(3)); // </a:t>
            </a:r>
            <a:r>
              <a:rPr lang="ko-KR" altLang="en-US" dirty="0" smtClean="0">
                <a:latin typeface="Consolas" panose="020B0609020204030204" pitchFamily="49" charset="0"/>
              </a:rPr>
              <a:t>오류 발생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String s = </a:t>
            </a:r>
            <a:r>
              <a:rPr lang="en-US" altLang="ko-KR" dirty="0" err="1" smtClean="0">
                <a:latin typeface="Consolas" panose="020B0609020204030204" pitchFamily="49" charset="0"/>
              </a:rPr>
              <a:t>list.get</a:t>
            </a:r>
            <a:r>
              <a:rPr lang="en-US" altLang="ko-KR" dirty="0" smtClean="0">
                <a:latin typeface="Consolas" panose="020B0609020204030204" pitchFamily="49" charset="0"/>
              </a:rPr>
              <a:t>(0); // </a:t>
            </a:r>
            <a:r>
              <a:rPr lang="ko-KR" altLang="en-US" dirty="0" smtClean="0">
                <a:latin typeface="Consolas" panose="020B0609020204030204" pitchFamily="49" charset="0"/>
              </a:rPr>
              <a:t>형 변환 필요 없음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58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제네릭스</a:t>
            </a:r>
            <a:r>
              <a:rPr lang="ko-KR" altLang="en-US" dirty="0"/>
              <a:t> </a:t>
            </a:r>
            <a:r>
              <a:rPr lang="en-US" altLang="ko-KR" dirty="0"/>
              <a:t>(Generics)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64488" cy="4862512"/>
          </a:xfrm>
        </p:spPr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이용해서 </a:t>
            </a:r>
            <a:r>
              <a:rPr lang="ko-KR" altLang="en-US" dirty="0" err="1" smtClean="0"/>
              <a:t>제네릭스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00843" y="1772816"/>
            <a:ext cx="5563445" cy="49059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MyArrayList</a:t>
            </a:r>
            <a:r>
              <a:rPr lang="en-US" altLang="ko-KR" dirty="0">
                <a:latin typeface="Consolas" panose="020B0609020204030204" pitchFamily="49" charset="0"/>
              </a:rPr>
              <a:t>&lt;E&gt;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 list;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MyArrayList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list = new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 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add(E e)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list.add</a:t>
            </a:r>
            <a:r>
              <a:rPr lang="en-US" altLang="ko-KR" dirty="0">
                <a:latin typeface="Consolas" panose="020B0609020204030204" pitchFamily="49" charset="0"/>
              </a:rPr>
              <a:t>(e);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   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E get(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return (E) </a:t>
            </a:r>
            <a:r>
              <a:rPr lang="en-US" altLang="ko-KR" dirty="0" err="1">
                <a:latin typeface="Consolas" panose="020B0609020204030204" pitchFamily="49" charset="0"/>
              </a:rPr>
              <a:t>list.get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937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제네릭스</a:t>
            </a:r>
            <a:r>
              <a:rPr lang="ko-KR" altLang="en-US" dirty="0"/>
              <a:t> </a:t>
            </a:r>
            <a:r>
              <a:rPr lang="en-US" altLang="ko-KR" dirty="0"/>
              <a:t>(Generics)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340768"/>
            <a:ext cx="8731797" cy="16476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60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MyArrayList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&lt;String&gt; l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MyArrayList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&lt;String&gt;();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l.add</a:t>
            </a:r>
            <a:r>
              <a:rPr lang="en-US" altLang="ko-KR" dirty="0" smtClean="0">
                <a:latin typeface="Consolas" panose="020B0609020204030204" pitchFamily="49" charset="0"/>
              </a:rPr>
              <a:t>("temp");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l.add</a:t>
            </a:r>
            <a:r>
              <a:rPr lang="en-US" altLang="ko-KR" dirty="0" smtClean="0">
                <a:latin typeface="Consolas" panose="020B0609020204030204" pitchFamily="49" charset="0"/>
              </a:rPr>
              <a:t>("add");</a:t>
            </a:r>
          </a:p>
          <a:p>
            <a:pPr>
              <a:lnSpc>
                <a:spcPts val="260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String s = </a:t>
            </a:r>
            <a:r>
              <a:rPr lang="en-US" altLang="ko-KR" dirty="0" err="1" smtClean="0">
                <a:latin typeface="Consolas" panose="020B0609020204030204" pitchFamily="49" charset="0"/>
              </a:rPr>
              <a:t>l.get</a:t>
            </a:r>
            <a:r>
              <a:rPr lang="en-US" altLang="ko-KR" dirty="0" smtClean="0">
                <a:latin typeface="Consolas" panose="020B0609020204030204" pitchFamily="49" charset="0"/>
              </a:rPr>
              <a:t>(0);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7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좋은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는 사람 중심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재사용성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등이 중요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원하는 기능을 다하는 것도 중요하지만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유지보수</a:t>
            </a:r>
            <a:r>
              <a:rPr lang="ko-KR" altLang="en-US" dirty="0" smtClean="0"/>
              <a:t>가 쉽고 </a:t>
            </a:r>
            <a:r>
              <a:rPr lang="ko-KR" altLang="en-US" b="1" dirty="0" smtClean="0"/>
              <a:t>재사용</a:t>
            </a:r>
            <a:r>
              <a:rPr lang="ko-KR" altLang="en-US" dirty="0" smtClean="0"/>
              <a:t>을 하기 쉽게 하고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읽기 좋게 </a:t>
            </a:r>
            <a:r>
              <a:rPr lang="ko-KR" altLang="en-US" dirty="0" smtClean="0"/>
              <a:t>만들어야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읽기 쉽게 만들지 않으면 인건비 및 유지보수 비용이 늘어남</a:t>
            </a:r>
            <a:endParaRPr lang="en-US" altLang="ko-KR" dirty="0" smtClean="0"/>
          </a:p>
          <a:p>
            <a:r>
              <a:rPr lang="ko-KR" altLang="en-US" dirty="0" smtClean="0"/>
              <a:t>좋은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는 만들어 놓으면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없고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 쉬워서 수정이 쉬움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사람이 가져다 쓰기 편리함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74296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 smtClean="0"/>
              <a:t>위기와 좋은 </a:t>
            </a:r>
            <a:r>
              <a:rPr lang="ko-KR" altLang="en-US" dirty="0"/>
              <a:t>소프트웨어</a:t>
            </a:r>
          </a:p>
          <a:p>
            <a:r>
              <a:rPr lang="ko-KR" altLang="en-US" dirty="0"/>
              <a:t>절차 중심과 객체 지향 프로그래밍 차이</a:t>
            </a:r>
          </a:p>
          <a:p>
            <a:r>
              <a:rPr lang="ko-KR" altLang="en-US" dirty="0"/>
              <a:t>클래스와 객체</a:t>
            </a:r>
          </a:p>
          <a:p>
            <a:r>
              <a:rPr lang="ko-KR" altLang="en-US" dirty="0"/>
              <a:t>객체 지향 프로그래밍의 특성</a:t>
            </a:r>
          </a:p>
          <a:p>
            <a:pPr lvl="1"/>
            <a:r>
              <a:rPr lang="ko-KR" altLang="en-US" dirty="0" smtClean="0"/>
              <a:t>추상화</a:t>
            </a:r>
            <a:endParaRPr lang="ko-KR" altLang="en-US" dirty="0"/>
          </a:p>
          <a:p>
            <a:pPr lvl="1"/>
            <a:r>
              <a:rPr lang="ko-KR" altLang="en-US" dirty="0" smtClean="0"/>
              <a:t>캡슐화</a:t>
            </a:r>
            <a:endParaRPr lang="ko-KR" altLang="en-US" dirty="0"/>
          </a:p>
          <a:p>
            <a:pPr lvl="1"/>
            <a:r>
              <a:rPr lang="ko-KR" altLang="en-US" dirty="0" smtClean="0"/>
              <a:t>상속</a:t>
            </a:r>
            <a:endParaRPr lang="ko-KR" altLang="en-US" dirty="0"/>
          </a:p>
          <a:p>
            <a:pPr lvl="2"/>
            <a:r>
              <a:rPr lang="ko-KR" altLang="en-US" dirty="0" smtClean="0"/>
              <a:t>추상클래스</a:t>
            </a:r>
            <a:endParaRPr lang="ko-KR" altLang="en-US" dirty="0"/>
          </a:p>
          <a:p>
            <a:pPr lvl="2"/>
            <a:r>
              <a:rPr lang="ko-KR" altLang="en-US" dirty="0" smtClean="0"/>
              <a:t>인터페이스</a:t>
            </a:r>
            <a:endParaRPr lang="ko-KR" altLang="en-US" dirty="0"/>
          </a:p>
          <a:p>
            <a:pPr lvl="1"/>
            <a:r>
              <a:rPr lang="ko-KR" altLang="en-US" dirty="0" err="1" smtClean="0"/>
              <a:t>다형성</a:t>
            </a:r>
            <a:endParaRPr lang="ko-KR" altLang="en-US" dirty="0"/>
          </a:p>
          <a:p>
            <a:r>
              <a:rPr lang="ko-KR" altLang="en-US" dirty="0" err="1"/>
              <a:t>제네릭스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6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위기를 해결하는 방안으로 패러다임이 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 </a:t>
            </a:r>
            <a:r>
              <a:rPr lang="ko-KR" altLang="en-US" dirty="0" smtClean="0"/>
              <a:t>비용을 줄이기 위해 개발자가 빠르게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잘 할 수 있게 변화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객체 지향으로의 패러다임 변화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객체 지향의 특징을 이해해야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비객체</a:t>
            </a:r>
            <a:r>
              <a:rPr lang="ko-KR" altLang="en-US" dirty="0" smtClean="0">
                <a:sym typeface="Wingdings" panose="05000000000000000000" pitchFamily="2" charset="2"/>
              </a:rPr>
              <a:t> 지향과 비교해서 무엇이 다른지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어떤 점이 프로그래밍을 향상시키는지 이해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공통 부분을 재사용하는 방법으로 상속을 이해해야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사용할 때와 사용하지 않을 때를 구분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888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9036496" cy="4862512"/>
          </a:xfrm>
        </p:spPr>
        <p:txBody>
          <a:bodyPr/>
          <a:lstStyle/>
          <a:p>
            <a:r>
              <a:rPr lang="ko-KR" altLang="en-US" dirty="0" smtClean="0"/>
              <a:t>객체 지향 프로그래밍 </a:t>
            </a:r>
            <a:r>
              <a:rPr lang="en-US" altLang="ko-KR" dirty="0" smtClean="0"/>
              <a:t>(object-oriented programming)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프로그래밍하는 스타일 중 한 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절차적</a:t>
            </a:r>
            <a:r>
              <a:rPr lang="en-US" altLang="ko-KR" dirty="0" smtClean="0"/>
              <a:t>(procedural)</a:t>
            </a:r>
            <a:r>
              <a:rPr lang="ko-KR" altLang="en-US" dirty="0" smtClean="0"/>
              <a:t> 프로그래밍 또는 구조화</a:t>
            </a:r>
            <a:r>
              <a:rPr lang="en-US" altLang="ko-KR" dirty="0" smtClean="0"/>
              <a:t>(structured)</a:t>
            </a:r>
            <a:r>
              <a:rPr lang="ko-KR" altLang="en-US" dirty="0" smtClean="0"/>
              <a:t> 프로그래밍의 문제점을 개선한 프로그래밍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프로그램은 두 가지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데이터와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구성됨</a:t>
            </a:r>
            <a:endParaRPr lang="en-US" altLang="ko-KR" dirty="0"/>
          </a:p>
          <a:p>
            <a:pPr lvl="2"/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입출력에 사용되는 값으로 코드가 실행되면서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컴퓨터가 실행하는 명령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데이터를 이용해서 문제를 해결하고 결과 도출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15641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20033</TotalTime>
  <Words>3847</Words>
  <Application>Microsoft Office PowerPoint</Application>
  <PresentationFormat>화면 슬라이드 쇼(4:3)</PresentationFormat>
  <Paragraphs>795</Paragraphs>
  <Slides>70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80" baseType="lpstr">
      <vt:lpstr>MingLiU</vt:lpstr>
      <vt:lpstr>新細明體</vt:lpstr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SW 왜 문제인가?</vt:lpstr>
      <vt:lpstr>SW 품질</vt:lpstr>
      <vt:lpstr>SW 품질</vt:lpstr>
      <vt:lpstr>SW 심각성</vt:lpstr>
      <vt:lpstr>SW 심각성</vt:lpstr>
      <vt:lpstr>좋은 SW란?</vt:lpstr>
      <vt:lpstr>객체 지향 프로그래밍</vt:lpstr>
      <vt:lpstr>객체 지향 프로그래밍</vt:lpstr>
      <vt:lpstr>절차 중심 프로그래밍 방법의 문제점</vt:lpstr>
      <vt:lpstr>절차 중심 프로그래밍 방법의 문제점</vt:lpstr>
      <vt:lpstr>절차 중심 프로그래밍 방법의 문제점</vt:lpstr>
      <vt:lpstr>객체 지향 프로그래밍</vt:lpstr>
      <vt:lpstr>객체 지향 프로그래밍</vt:lpstr>
      <vt:lpstr>클래스와 객체</vt:lpstr>
      <vt:lpstr>클래스와 객체</vt:lpstr>
      <vt:lpstr>객체 지향 프로그래밍의 특성</vt:lpstr>
      <vt:lpstr>추상화</vt:lpstr>
      <vt:lpstr>캡슐화</vt:lpstr>
      <vt:lpstr>접근자(getter)와 설정자(setter) 메소드</vt:lpstr>
      <vt:lpstr>UML 클래스 다이어그램 (Class Diagram)</vt:lpstr>
      <vt:lpstr>UML 클래스 다이어그램</vt:lpstr>
      <vt:lpstr>UML 시퀀스 다이어그램(Sequence Diagram)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 구현 예제</vt:lpstr>
      <vt:lpstr>상속 구현 예제</vt:lpstr>
      <vt:lpstr>상속 구현 예제</vt:lpstr>
      <vt:lpstr>상속 구현 예제 </vt:lpstr>
      <vt:lpstr>인터페이스(Interface)와 추상 클래스(Abstract class)</vt:lpstr>
      <vt:lpstr>인터페이스 구현 예제</vt:lpstr>
      <vt:lpstr>인터페이스 구현 예제</vt:lpstr>
      <vt:lpstr>인터페이스 구현 예제</vt:lpstr>
      <vt:lpstr>인터페이스 구현 예제</vt:lpstr>
      <vt:lpstr>인터페이스 구현 예제 – 디폴트 메소드</vt:lpstr>
      <vt:lpstr>인터페이스 구현 예제 – 디폴트 메소드</vt:lpstr>
      <vt:lpstr>인터페이스 구현 예제 – 디폴트 메소드</vt:lpstr>
      <vt:lpstr>추상 클래스 구현 예제</vt:lpstr>
      <vt:lpstr>추상 클래스 구현 예제</vt:lpstr>
      <vt:lpstr>추상 클래스 구현 예제</vt:lpstr>
      <vt:lpstr>추상 클래스 구현 예제</vt:lpstr>
      <vt:lpstr>다중 상속</vt:lpstr>
      <vt:lpstr>다중 상속</vt:lpstr>
      <vt:lpstr>다중 상속</vt:lpstr>
      <vt:lpstr>PowerPoint 프레젠테이션</vt:lpstr>
      <vt:lpstr>인터페이스 구현 예제 – 디폴트 메소드</vt:lpstr>
      <vt:lpstr>인터페이스 구현 예제 – 디폴트 메소드</vt:lpstr>
      <vt:lpstr>인터페이스 구현 예제 – 디폴트 메소드</vt:lpstr>
      <vt:lpstr>객체 지향 프로그래밍의 특성</vt:lpstr>
      <vt:lpstr>PowerPoint 프레젠테이션</vt:lpstr>
      <vt:lpstr>PowerPoint 프레젠테이션</vt:lpstr>
      <vt:lpstr>PowerPoint 프레젠테이션</vt:lpstr>
      <vt:lpstr>다형성</vt:lpstr>
      <vt:lpstr>다형성</vt:lpstr>
      <vt:lpstr>도형 면적을 다형성을 이용해서 계산</vt:lpstr>
      <vt:lpstr>PowerPoint 프레젠테이션</vt:lpstr>
      <vt:lpstr>도형 면적을 다형성을 이용해서 계산</vt:lpstr>
      <vt:lpstr>도형 면적을 다형성을 이용해서 계산</vt:lpstr>
      <vt:lpstr>제네릭스 (Generics)</vt:lpstr>
      <vt:lpstr>제네릭스 (Generics)</vt:lpstr>
      <vt:lpstr>제네릭스 (Generics)</vt:lpstr>
      <vt:lpstr>제네릭스 (Generics)</vt:lpstr>
      <vt:lpstr>제네릭스 (Generics)</vt:lpstr>
      <vt:lpstr>키워드 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2271</cp:revision>
  <dcterms:created xsi:type="dcterms:W3CDTF">2001-05-01T19:45:44Z</dcterms:created>
  <dcterms:modified xsi:type="dcterms:W3CDTF">2019-09-06T07:16:59Z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