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2"/>
  </p:notesMasterIdLst>
  <p:sldIdLst>
    <p:sldId id="323" r:id="rId2"/>
    <p:sldId id="344" r:id="rId3"/>
    <p:sldId id="376" r:id="rId4"/>
    <p:sldId id="383" r:id="rId5"/>
    <p:sldId id="384" r:id="rId6"/>
    <p:sldId id="385" r:id="rId7"/>
    <p:sldId id="386" r:id="rId8"/>
    <p:sldId id="387" r:id="rId9"/>
    <p:sldId id="377" r:id="rId10"/>
    <p:sldId id="381" r:id="rId11"/>
    <p:sldId id="382" r:id="rId12"/>
    <p:sldId id="378" r:id="rId13"/>
    <p:sldId id="391" r:id="rId14"/>
    <p:sldId id="392" r:id="rId15"/>
    <p:sldId id="393" r:id="rId16"/>
    <p:sldId id="388" r:id="rId17"/>
    <p:sldId id="379" r:id="rId18"/>
    <p:sldId id="380" r:id="rId19"/>
    <p:sldId id="390" r:id="rId20"/>
    <p:sldId id="38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103" d="100"/>
          <a:sy n="103" d="100"/>
        </p:scale>
        <p:origin x="8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Book {</a:t>
            </a:r>
          </a:p>
          <a:p>
            <a:r>
              <a:rPr lang="en-US" altLang="ko-KR" dirty="0" smtClean="0"/>
              <a:t>    -author: String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publishedYear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-price: double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: String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+Book(author: String, year: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price: double, 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: String)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BookManager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-books: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&lt;Book&gt;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    +show()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o-right- Book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308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Book {</a:t>
            </a:r>
          </a:p>
          <a:p>
            <a:r>
              <a:rPr lang="en-US" altLang="ko-KR" dirty="0" smtClean="0"/>
              <a:t>    -author: String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publishedYear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-price: double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: String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+Book(author: String, year: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price: double, 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: String)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BookManager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-books: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&lt;Book&gt;</a:t>
            </a:r>
          </a:p>
          <a:p>
            <a:r>
              <a:rPr lang="en-US" altLang="ko-KR" dirty="0" smtClean="0"/>
              <a:t>    -loader: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smtClean="0"/>
              <a:t>    -viewer: </a:t>
            </a:r>
            <a:r>
              <a:rPr lang="en-US" altLang="ko-KR" dirty="0" err="1" smtClean="0"/>
              <a:t>BookDataViewer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setBookDataLoader</a:t>
            </a:r>
            <a:r>
              <a:rPr lang="en-US" altLang="ko-KR" dirty="0" smtClean="0"/>
              <a:t>(loader: </a:t>
            </a:r>
            <a:r>
              <a:rPr lang="en-US" altLang="ko-KR" dirty="0" err="1" smtClean="0"/>
              <a:t>BookDataLoader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setBookViewer</a:t>
            </a:r>
            <a:r>
              <a:rPr lang="en-US" altLang="ko-KR" dirty="0" smtClean="0"/>
              <a:t>(viewer: </a:t>
            </a:r>
            <a:r>
              <a:rPr lang="en-US" altLang="ko-KR" dirty="0" err="1" smtClean="0"/>
              <a:t>BookDataViewer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BookDataLoader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BookDataViewer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+show()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o-right- Book</a:t>
            </a:r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*-down- </a:t>
            </a:r>
            <a:r>
              <a:rPr lang="en-US" altLang="ko-KR" dirty="0" err="1" smtClean="0"/>
              <a:t>BookDataViewer</a:t>
            </a:r>
            <a:endParaRPr lang="en-US" altLang="ko-KR" dirty="0" smtClean="0"/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*-down-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391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BookDataLoader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BookDataLoaderFromDB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BookDataLoaderFromFile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BookDataLoaderFromDB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err="1" smtClean="0"/>
              <a:t>BookDataLoaderFromFile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5475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Book {</a:t>
            </a:r>
          </a:p>
          <a:p>
            <a:r>
              <a:rPr lang="en-US" altLang="ko-KR" dirty="0" smtClean="0"/>
              <a:t>    -author: String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publishedYear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-price: double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: String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+Book(author: String, year: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price: double, 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: String)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BookManager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-books: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&lt;Book&gt;</a:t>
            </a:r>
          </a:p>
          <a:p>
            <a:r>
              <a:rPr lang="en-US" altLang="ko-KR" dirty="0" smtClean="0"/>
              <a:t>    -viewer: </a:t>
            </a:r>
            <a:r>
              <a:rPr lang="en-US" altLang="ko-KR" dirty="0" err="1" smtClean="0"/>
              <a:t>BookDataViewer</a:t>
            </a:r>
            <a:endParaRPr lang="en-US" altLang="ko-KR" dirty="0" smtClean="0"/>
          </a:p>
          <a:p>
            <a:r>
              <a:rPr lang="en-US" altLang="ko-KR" dirty="0" smtClean="0"/>
              <a:t>    -loader: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loadFromFile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loadFromDB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BookDataViewer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+show() 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BookDataLoader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BookDataLoaderFromDB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BookDataLoaderFromFile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*-down-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o-right- Book</a:t>
            </a:r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*-down- </a:t>
            </a:r>
            <a:r>
              <a:rPr lang="en-US" altLang="ko-KR" dirty="0" err="1" smtClean="0"/>
              <a:t>BookDataViewer</a:t>
            </a:r>
            <a:endParaRPr lang="en-US" altLang="ko-KR" dirty="0" smtClean="0"/>
          </a:p>
          <a:p>
            <a:r>
              <a:rPr lang="en-US" altLang="ko-KR" dirty="0" err="1" smtClean="0"/>
              <a:t>BookDataLoaderFromDB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err="1" smtClean="0"/>
              <a:t>BookDataLoaderFromFile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516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Rectangle {</a:t>
            </a:r>
          </a:p>
          <a:p>
            <a:r>
              <a:rPr lang="en-US" altLang="ko-KR" dirty="0" smtClean="0"/>
              <a:t>    -width: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-height: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+Rectangle(w: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h: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getPerimeter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setWidth</a:t>
            </a:r>
            <a:r>
              <a:rPr lang="en-US" altLang="ko-KR" dirty="0" smtClean="0"/>
              <a:t>(w: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setHeight</a:t>
            </a:r>
            <a:r>
              <a:rPr lang="en-US" altLang="ko-KR" dirty="0" smtClean="0"/>
              <a:t>(h: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Square extends Rectangle {</a:t>
            </a:r>
          </a:p>
          <a:p>
            <a:r>
              <a:rPr lang="en-US" altLang="ko-KR" dirty="0" smtClean="0"/>
              <a:t>    Square(w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setWidth</a:t>
            </a:r>
            <a:r>
              <a:rPr lang="en-US" altLang="ko-KR" dirty="0" smtClean="0"/>
              <a:t>(w: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setHeight</a:t>
            </a:r>
            <a:r>
              <a:rPr lang="en-US" altLang="ko-KR" dirty="0" smtClean="0"/>
              <a:t>(h: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2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Book {</a:t>
            </a:r>
          </a:p>
          <a:p>
            <a:r>
              <a:rPr lang="en-US" altLang="ko-KR" dirty="0" smtClean="0"/>
              <a:t>    -author: String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publishedYear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-price: double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: String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+Book(author: String, year: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price: double, 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: String)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BookManager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-books: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&lt;Book&gt;</a:t>
            </a:r>
          </a:p>
          <a:p>
            <a:r>
              <a:rPr lang="en-US" altLang="ko-KR" dirty="0" smtClean="0"/>
              <a:t>    -loader: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smtClean="0"/>
              <a:t>    -viewer: </a:t>
            </a:r>
            <a:r>
              <a:rPr lang="en-US" altLang="ko-KR" dirty="0" err="1" smtClean="0"/>
              <a:t>BookDataViewer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setBookDataLoader</a:t>
            </a:r>
            <a:r>
              <a:rPr lang="en-US" altLang="ko-KR" dirty="0" smtClean="0"/>
              <a:t>(loader: </a:t>
            </a:r>
            <a:r>
              <a:rPr lang="en-US" altLang="ko-KR" dirty="0" err="1" smtClean="0"/>
              <a:t>BookDataLoader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setBookViewer</a:t>
            </a:r>
            <a:r>
              <a:rPr lang="en-US" altLang="ko-KR" dirty="0" smtClean="0"/>
              <a:t>(viewer: </a:t>
            </a:r>
            <a:r>
              <a:rPr lang="en-US" altLang="ko-KR" dirty="0" err="1" smtClean="0"/>
              <a:t>BookDataViewer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BookDataLoader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BookDataViewer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+show()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BookDataLoaderFromFile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BookDataLoaderFromDB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BookDataViewerConsole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+show()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BookDataViewerGUI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+show()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o-right- Book</a:t>
            </a:r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*-down- </a:t>
            </a:r>
            <a:r>
              <a:rPr lang="en-US" altLang="ko-KR" dirty="0" err="1" smtClean="0"/>
              <a:t>BookDataViewer</a:t>
            </a:r>
            <a:endParaRPr lang="en-US" altLang="ko-KR" dirty="0" smtClean="0"/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*-down-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err="1" smtClean="0"/>
              <a:t>BookDataLoaderFromFile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err="1" smtClean="0"/>
              <a:t>BookDataLoaderFromDB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err="1" smtClean="0"/>
              <a:t>BookDataViewerConsole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BookDataViewer</a:t>
            </a:r>
            <a:endParaRPr lang="en-US" altLang="ko-KR" dirty="0" smtClean="0"/>
          </a:p>
          <a:p>
            <a:r>
              <a:rPr lang="en-US" altLang="ko-KR" dirty="0" err="1" smtClean="0"/>
              <a:t>BookDataViewerGUI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BookDataViewer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82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Book {</a:t>
            </a:r>
          </a:p>
          <a:p>
            <a:r>
              <a:rPr lang="en-US" altLang="ko-KR" dirty="0" smtClean="0"/>
              <a:t>    -author: String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publishedYear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-price: double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: String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+Book(author: String, year: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price: double, 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: String)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BookManager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-books: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&lt;Book&gt;</a:t>
            </a:r>
          </a:p>
          <a:p>
            <a:r>
              <a:rPr lang="en-US" altLang="ko-KR" dirty="0" smtClean="0"/>
              <a:t>    -loader: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smtClean="0"/>
              <a:t>    -viewer: </a:t>
            </a:r>
            <a:r>
              <a:rPr lang="en-US" altLang="ko-KR" dirty="0" err="1" smtClean="0"/>
              <a:t>BookDataViewer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setBookDataLoader</a:t>
            </a:r>
            <a:r>
              <a:rPr lang="en-US" altLang="ko-KR" dirty="0" smtClean="0"/>
              <a:t>(loader: </a:t>
            </a:r>
            <a:r>
              <a:rPr lang="en-US" altLang="ko-KR" dirty="0" err="1" smtClean="0"/>
              <a:t>BookDataLoaderFromFile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setBookViewer</a:t>
            </a:r>
            <a:r>
              <a:rPr lang="en-US" altLang="ko-KR" dirty="0" smtClean="0"/>
              <a:t>(viewer: </a:t>
            </a:r>
            <a:r>
              <a:rPr lang="en-US" altLang="ko-KR" dirty="0" err="1" smtClean="0"/>
              <a:t>BookDataViewerConsole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BookDataLoaderFromFile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BookDataViewerConsole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+show()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o-right- Book</a:t>
            </a:r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*-down- </a:t>
            </a:r>
            <a:r>
              <a:rPr lang="en-US" altLang="ko-KR" dirty="0" err="1" smtClean="0"/>
              <a:t>BookDataViewerConsole</a:t>
            </a:r>
            <a:endParaRPr lang="en-US" altLang="ko-KR" dirty="0" smtClean="0"/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*-down- </a:t>
            </a:r>
            <a:r>
              <a:rPr lang="en-US" altLang="ko-KR" dirty="0" err="1" smtClean="0"/>
              <a:t>BookDataLoaderFromFile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6989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Book {</a:t>
            </a:r>
          </a:p>
          <a:p>
            <a:r>
              <a:rPr lang="en-US" altLang="ko-KR" dirty="0" smtClean="0"/>
              <a:t>    -author: String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publishedYear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-price: double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: String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+Book(author: String, year: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price: double, 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: String)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BookManager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-books: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&lt;Book&gt;</a:t>
            </a:r>
          </a:p>
          <a:p>
            <a:r>
              <a:rPr lang="en-US" altLang="ko-KR" dirty="0" smtClean="0"/>
              <a:t>    -loader: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smtClean="0"/>
              <a:t>    -viewer: </a:t>
            </a:r>
            <a:r>
              <a:rPr lang="en-US" altLang="ko-KR" dirty="0" err="1" smtClean="0"/>
              <a:t>BookDataViewer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setBookDataLoader</a:t>
            </a:r>
            <a:r>
              <a:rPr lang="en-US" altLang="ko-KR" dirty="0" smtClean="0"/>
              <a:t>(loader: </a:t>
            </a:r>
            <a:r>
              <a:rPr lang="en-US" altLang="ko-KR" dirty="0" err="1" smtClean="0"/>
              <a:t>BookDataLoader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setBookViewer</a:t>
            </a:r>
            <a:r>
              <a:rPr lang="en-US" altLang="ko-KR" dirty="0" smtClean="0"/>
              <a:t>(viewer: </a:t>
            </a:r>
            <a:r>
              <a:rPr lang="en-US" altLang="ko-KR" dirty="0" err="1" smtClean="0"/>
              <a:t>BookDataViewer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abstract class </a:t>
            </a:r>
            <a:r>
              <a:rPr lang="en-US" altLang="ko-KR" dirty="0" err="1" smtClean="0"/>
              <a:t>BookDataLoader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abstract class </a:t>
            </a:r>
            <a:r>
              <a:rPr lang="en-US" altLang="ko-KR" dirty="0" err="1" smtClean="0"/>
              <a:t>BookDataViewer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+show()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BookDataLoaderFromFile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+load()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BookDataViewerConsole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+show()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o-right- Book</a:t>
            </a:r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*-down- </a:t>
            </a:r>
            <a:r>
              <a:rPr lang="en-US" altLang="ko-KR" dirty="0" err="1" smtClean="0"/>
              <a:t>BookDataViewer</a:t>
            </a:r>
            <a:endParaRPr lang="en-US" altLang="ko-KR" dirty="0" smtClean="0"/>
          </a:p>
          <a:p>
            <a:r>
              <a:rPr lang="en-US" altLang="ko-KR" dirty="0" err="1" smtClean="0"/>
              <a:t>BookManager</a:t>
            </a:r>
            <a:r>
              <a:rPr lang="en-US" altLang="ko-KR" dirty="0" smtClean="0"/>
              <a:t> *-down-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err="1" smtClean="0"/>
              <a:t>BookDataLoaderFromFile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BookDataLoader</a:t>
            </a:r>
            <a:endParaRPr lang="en-US" altLang="ko-KR" dirty="0" smtClean="0"/>
          </a:p>
          <a:p>
            <a:r>
              <a:rPr lang="en-US" altLang="ko-KR" dirty="0" err="1" smtClean="0"/>
              <a:t>BookDataViewerConsole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BookDataViewer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88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#02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rPr>
              <a:t>SOLID </a:t>
            </a:r>
            <a:r>
              <a:rPr kumimoji="0" lang="ko-KR" altLang="en-US" sz="4400" b="1" smtClean="0">
                <a:solidFill>
                  <a:schemeClr val="tx2"/>
                </a:solidFill>
                <a:latin typeface="+mj-lt"/>
                <a:ea typeface="新細明體" pitchFamily="18" charset="-120"/>
              </a:rPr>
              <a:t>원칙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1" y="4005064"/>
            <a:ext cx="5909735" cy="27363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Open-Closed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버전 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문으로 문의 종류에 따라 다르게 열도록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새로운 문이 추가되면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코드 수정 불가피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2276872"/>
            <a:ext cx="8352928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if (loader </a:t>
            </a:r>
            <a:r>
              <a:rPr lang="en-US" altLang="ko-KR" dirty="0" err="1" smtClean="0">
                <a:latin typeface="Consolas" panose="020B0609020204030204" pitchFamily="49" charset="0"/>
              </a:rPr>
              <a:t>instanceof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BookDataLoaderFromFile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manager.loadFromFile</a:t>
            </a:r>
            <a:r>
              <a:rPr lang="en-US" altLang="ko-KR" dirty="0" smtClean="0">
                <a:latin typeface="Consolas" panose="020B0609020204030204" pitchFamily="49" charset="0"/>
              </a:rPr>
              <a:t>(loader);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else if (loader </a:t>
            </a:r>
            <a:r>
              <a:rPr lang="en-US" altLang="ko-KR" dirty="0" err="1" smtClean="0">
                <a:latin typeface="Consolas" panose="020B0609020204030204" pitchFamily="49" charset="0"/>
              </a:rPr>
              <a:t>instanceof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BookDataLoaderFromDB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manager.loadFromDB</a:t>
            </a:r>
            <a:r>
              <a:rPr lang="en-US" altLang="ko-KR" dirty="0" smtClean="0">
                <a:latin typeface="Consolas" panose="020B0609020204030204" pitchFamily="49" charset="0"/>
              </a:rPr>
              <a:t>(loader);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1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pPr lvl="1"/>
            <a:r>
              <a:rPr lang="ko-KR" altLang="en-US" dirty="0" err="1" smtClean="0"/>
              <a:t>다형성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3" y="2276872"/>
            <a:ext cx="2603791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loader.load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52936"/>
            <a:ext cx="8135888" cy="38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8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Liskov</a:t>
            </a:r>
            <a:r>
              <a:rPr lang="en-US" altLang="ko-KR" dirty="0"/>
              <a:t> Substitution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5832648" cy="4862512"/>
          </a:xfrm>
        </p:spPr>
        <p:txBody>
          <a:bodyPr/>
          <a:lstStyle/>
          <a:p>
            <a:r>
              <a:rPr lang="en-US" altLang="ko-KR" i="1" dirty="0" smtClean="0"/>
              <a:t>Subclasses should be substitutable for their base classes</a:t>
            </a:r>
          </a:p>
          <a:p>
            <a:pPr lvl="1"/>
            <a:r>
              <a:rPr lang="ko-KR" altLang="en-US" i="1" dirty="0" smtClean="0"/>
              <a:t>자식 클래스는 부모 클래스를 대체할 수 있어야 함</a:t>
            </a:r>
            <a:endParaRPr lang="en-US" altLang="ko-KR" i="1" dirty="0" smtClean="0"/>
          </a:p>
          <a:p>
            <a:pPr lvl="1"/>
            <a:r>
              <a:rPr lang="ko-KR" altLang="en-US" i="1" dirty="0" smtClean="0"/>
              <a:t>부모 클래스 객체 대신 자식 클래스 혹은 후손 클래스 객체를 사용했을 때 문제없이 프로그램이 동작해야 함</a:t>
            </a:r>
            <a:endParaRPr lang="en-US" altLang="ko-KR" i="1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직사각형과 정사각형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정사각형은 직사각형의 특별한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상속으로 처리</a:t>
            </a:r>
            <a:endParaRPr lang="en-US" altLang="ko-KR" dirty="0" smtClean="0"/>
          </a:p>
          <a:p>
            <a:endParaRPr lang="ko-KR" altLang="en-US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772816"/>
            <a:ext cx="24288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Liskov</a:t>
            </a:r>
            <a:r>
              <a:rPr lang="en-US" altLang="ko-KR" dirty="0"/>
              <a:t> Substitution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268413"/>
            <a:ext cx="8352928" cy="52629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Rectangle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private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width;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private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height;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Rectangle(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w,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h)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width = w;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height = h;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getPerimeter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return 2 * (width + height);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setWidth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w) { width = w;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setHeight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h) { height = h;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49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Liskov</a:t>
            </a:r>
            <a:r>
              <a:rPr lang="en-US" altLang="ko-KR" dirty="0"/>
              <a:t> Substitution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76121"/>
            <a:ext cx="6192688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Square extends Rectangle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Square(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w)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super(w, w);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setWidth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w) {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super.setWidth</a:t>
            </a:r>
            <a:r>
              <a:rPr lang="en-US" altLang="ko-KR" dirty="0" smtClean="0">
                <a:latin typeface="Consolas" panose="020B0609020204030204" pitchFamily="49" charset="0"/>
              </a:rPr>
              <a:t>(w);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super.setHeight</a:t>
            </a:r>
            <a:r>
              <a:rPr lang="en-US" altLang="ko-KR" dirty="0" smtClean="0">
                <a:latin typeface="Consolas" panose="020B0609020204030204" pitchFamily="49" charset="0"/>
              </a:rPr>
              <a:t>(w);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setHeight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h) {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super.setWidth</a:t>
            </a:r>
            <a:r>
              <a:rPr lang="en-US" altLang="ko-KR" dirty="0" smtClean="0">
                <a:latin typeface="Consolas" panose="020B0609020204030204" pitchFamily="49" charset="0"/>
              </a:rPr>
              <a:t>(h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super.setHeight</a:t>
            </a:r>
            <a:r>
              <a:rPr lang="en-US" altLang="ko-KR" dirty="0" smtClean="0">
                <a:latin typeface="Consolas" panose="020B0609020204030204" pitchFamily="49" charset="0"/>
              </a:rPr>
              <a:t>(h);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52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Liskov</a:t>
            </a:r>
            <a:r>
              <a:rPr lang="en-US" altLang="ko-KR" dirty="0"/>
              <a:t> Substitution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5787453"/>
            <a:ext cx="8784976" cy="343471"/>
          </a:xfrm>
        </p:spPr>
        <p:txBody>
          <a:bodyPr/>
          <a:lstStyle/>
          <a:p>
            <a:r>
              <a:rPr lang="en-US" altLang="ko-KR" dirty="0" smtClean="0"/>
              <a:t>Square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Rectangle</a:t>
            </a:r>
            <a:r>
              <a:rPr lang="ko-KR" altLang="en-US" dirty="0" smtClean="0"/>
              <a:t>을 완벽하게 대체 못함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3139"/>
            <a:ext cx="8208912" cy="452431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Main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static void main(String[] </a:t>
            </a:r>
            <a:r>
              <a:rPr lang="en-US" altLang="ko-KR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Rectangle r = new Rectangle(3, 5);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r.getPerimeter</a:t>
            </a:r>
            <a:r>
              <a:rPr lang="en-US" altLang="ko-KR" dirty="0" smtClean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Square s = new Square(3);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s.getPerimeter</a:t>
            </a:r>
            <a:r>
              <a:rPr lang="en-US" altLang="ko-KR" dirty="0" smtClean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 = s;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r.setWidth</a:t>
            </a:r>
            <a:r>
              <a:rPr lang="en-US" altLang="ko-KR" dirty="0" smtClean="0">
                <a:latin typeface="Consolas" panose="020B0609020204030204" pitchFamily="49" charset="0"/>
              </a:rPr>
              <a:t>(3);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r.setHeight</a:t>
            </a:r>
            <a:r>
              <a:rPr lang="en-US" altLang="ko-KR" dirty="0" smtClean="0">
                <a:latin typeface="Consolas" panose="020B0609020204030204" pitchFamily="49" charset="0"/>
              </a:rPr>
              <a:t>(5);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r.getPerimeter</a:t>
            </a:r>
            <a:r>
              <a:rPr lang="en-US" altLang="ko-KR" dirty="0" smtClean="0">
                <a:latin typeface="Consolas" panose="020B0609020204030204" pitchFamily="49" charset="0"/>
              </a:rPr>
              <a:t>());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5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Segregation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Many client specific interfaces are better than one general purpose interface</a:t>
            </a:r>
            <a:endParaRPr lang="ko-KR" altLang="en-US" i="1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2" y="2708920"/>
            <a:ext cx="8912556" cy="327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9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Segregation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32856"/>
            <a:ext cx="8958808" cy="34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0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 Inversion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Depend upon Abstractions. Do not depend upon Concretions</a:t>
            </a:r>
          </a:p>
          <a:p>
            <a:pPr lvl="1"/>
            <a:r>
              <a:rPr lang="ko-KR" altLang="en-US" i="1" dirty="0" smtClean="0"/>
              <a:t>기능을 직접 구현한 </a:t>
            </a:r>
            <a:r>
              <a:rPr lang="ko-KR" altLang="en-US" i="1" dirty="0" smtClean="0"/>
              <a:t>구체</a:t>
            </a:r>
            <a:r>
              <a:rPr lang="en-US" altLang="ko-KR" i="1" dirty="0" smtClean="0"/>
              <a:t>(</a:t>
            </a:r>
            <a:r>
              <a:rPr lang="ko-KR" altLang="en-US" i="1" dirty="0" smtClean="0"/>
              <a:t>구상</a:t>
            </a:r>
            <a:r>
              <a:rPr lang="en-US" altLang="ko-KR" i="1" smtClean="0"/>
              <a:t>)</a:t>
            </a:r>
            <a:r>
              <a:rPr lang="ko-KR" altLang="en-US" i="1" smtClean="0"/>
              <a:t> </a:t>
            </a:r>
            <a:r>
              <a:rPr lang="ko-KR" altLang="en-US" i="1" dirty="0" smtClean="0"/>
              <a:t>클래스</a:t>
            </a:r>
            <a:r>
              <a:rPr lang="en-US" altLang="ko-KR" i="1" dirty="0" smtClean="0"/>
              <a:t>(Concrete class) </a:t>
            </a:r>
            <a:r>
              <a:rPr lang="ko-KR" altLang="en-US" i="1" dirty="0" smtClean="0"/>
              <a:t>또는 함수보다는 추상 클래스나 인터페이스를 사용하는 코드를 작성하라</a:t>
            </a:r>
            <a:endParaRPr lang="en-US" altLang="ko-KR" i="1" dirty="0" smtClean="0"/>
          </a:p>
          <a:p>
            <a:pPr lvl="1"/>
            <a:r>
              <a:rPr lang="ko-KR" altLang="en-US" i="1" dirty="0" smtClean="0"/>
              <a:t>기능을 직접 구현한 클래스나 함수는 변경될 가능성이 높음</a:t>
            </a:r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66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 Inversion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16832"/>
            <a:ext cx="8748464" cy="27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9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SOLID (S.O.L.I.D.)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34173"/>
          </a:xfrm>
        </p:spPr>
        <p:txBody>
          <a:bodyPr/>
          <a:lstStyle/>
          <a:p>
            <a:r>
              <a:rPr lang="en-US" altLang="ko-KR" dirty="0" smtClean="0"/>
              <a:t>Robert C. Martin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년에 논문에서 발표한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이해하기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유연하며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 보수가 쉬운 소프트웨어 개발을 위한 다섯 가지 소프트웨어 설계 원칙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다섯 가지 원칙을 지키다 보면 서로 상충되는 경우가 발생할 수도 있음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76556"/>
              </p:ext>
            </p:extLst>
          </p:nvPr>
        </p:nvGraphicFramePr>
        <p:xfrm>
          <a:off x="197970" y="2564904"/>
          <a:ext cx="88252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38"/>
                <a:gridCol w="4595285"/>
                <a:gridCol w="33843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약어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원칙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한글 명칭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SRP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Single Responsibility Principle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단일 책임 원칙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OCP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Open-Closed Principle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개방</a:t>
                      </a:r>
                      <a:r>
                        <a:rPr lang="en-US" altLang="ko-KR" sz="2400" dirty="0" smtClean="0"/>
                        <a:t>-</a:t>
                      </a:r>
                      <a:r>
                        <a:rPr lang="ko-KR" altLang="en-US" sz="2400" dirty="0" smtClean="0"/>
                        <a:t>폐쇄 원칙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LSP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Liskov</a:t>
                      </a:r>
                      <a:r>
                        <a:rPr lang="en-US" altLang="ko-KR" sz="2400" dirty="0" smtClean="0"/>
                        <a:t> Substitution</a:t>
                      </a:r>
                      <a:r>
                        <a:rPr lang="en-US" altLang="ko-KR" sz="2400" baseline="0" dirty="0" smtClean="0"/>
                        <a:t> Principle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리스코프</a:t>
                      </a:r>
                      <a:r>
                        <a:rPr lang="ko-KR" altLang="en-US" sz="2400" dirty="0" smtClean="0"/>
                        <a:t> 치환 원칙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ISP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Interface Segregation Principle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인터페이스 분리 원칙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Dependency</a:t>
                      </a:r>
                      <a:r>
                        <a:rPr lang="en-US" altLang="ko-KR" sz="2400" baseline="0" dirty="0" smtClean="0"/>
                        <a:t> Inversion Principle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의존 역전 원칙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977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 Inversion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268412"/>
            <a:ext cx="8979913" cy="44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7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Responsibility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Gather together those things that change for the same reason, and separate those things that change for different reasons</a:t>
            </a:r>
            <a:r>
              <a:rPr lang="en-US" altLang="ko-KR" i="1" dirty="0" smtClean="0"/>
              <a:t>.</a:t>
            </a:r>
          </a:p>
          <a:p>
            <a:pPr lvl="1"/>
            <a:r>
              <a:rPr lang="ko-KR" altLang="en-US" i="1" dirty="0" smtClean="0"/>
              <a:t>클래스가 변경되어야 하는 이유는 한 가지로만 구성</a:t>
            </a:r>
            <a:endParaRPr lang="en-US" altLang="ko-KR" i="1" dirty="0" smtClean="0"/>
          </a:p>
          <a:p>
            <a:pPr lvl="1"/>
            <a:r>
              <a:rPr lang="ko-KR" altLang="en-US" i="1" dirty="0" smtClean="0"/>
              <a:t>클래스의 역할을 한 가지로 구성</a:t>
            </a:r>
            <a:endParaRPr lang="en-US" altLang="ko-KR" i="1" dirty="0" smtClean="0"/>
          </a:p>
          <a:p>
            <a:pPr lvl="1"/>
            <a:r>
              <a:rPr lang="ko-KR" altLang="en-US" i="1" dirty="0" smtClean="0"/>
              <a:t>사용자와의 관계에 대해서 고민해야 함</a:t>
            </a:r>
            <a:endParaRPr lang="en-US" altLang="ko-KR" i="1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클래스에 기능이 너무 많으면 유지 보수가 어려워짐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53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Responsibility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3212976"/>
            <a:ext cx="8784976" cy="2917948"/>
          </a:xfrm>
        </p:spPr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Book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기능 설명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load()</a:t>
            </a:r>
          </a:p>
          <a:p>
            <a:pPr lvl="3"/>
            <a:r>
              <a:rPr lang="ko-KR" altLang="en-US" dirty="0" smtClean="0"/>
              <a:t>파일에서 </a:t>
            </a:r>
            <a:r>
              <a:rPr lang="en-US" altLang="ko-KR" dirty="0" smtClean="0"/>
              <a:t>Book </a:t>
            </a:r>
            <a:r>
              <a:rPr lang="ko-KR" altLang="en-US" dirty="0" smtClean="0"/>
              <a:t>정보를 읽어서 멤버 변수들에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show()</a:t>
            </a:r>
          </a:p>
          <a:p>
            <a:pPr lvl="3"/>
            <a:r>
              <a:rPr lang="ko-KR" altLang="en-US" dirty="0" smtClean="0"/>
              <a:t>콘솔 화면에 해당 객체의 정보를 보임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프로그램을 더 이상 고치지 않는다면 이대로 </a:t>
            </a:r>
            <a:r>
              <a:rPr lang="en-US" altLang="ko-KR" dirty="0" smtClean="0">
                <a:solidFill>
                  <a:srgbClr val="FF0000"/>
                </a:solidFill>
              </a:rPr>
              <a:t>SRP</a:t>
            </a:r>
            <a:r>
              <a:rPr lang="ko-KR" altLang="en-US" dirty="0" smtClean="0">
                <a:solidFill>
                  <a:srgbClr val="FF0000"/>
                </a:solidFill>
              </a:rPr>
              <a:t>를 지키는 설계가 될 수 있음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53" y="1361614"/>
            <a:ext cx="8603027" cy="18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5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Responsibility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08" y="1268413"/>
            <a:ext cx="8964488" cy="4862512"/>
          </a:xfrm>
        </p:spPr>
        <p:txBody>
          <a:bodyPr/>
          <a:lstStyle/>
          <a:p>
            <a:pPr lvl="1"/>
            <a:r>
              <a:rPr lang="ko-KR" altLang="en-US" dirty="0"/>
              <a:t>변경되는 부분들이 생긴다면 </a:t>
            </a:r>
            <a:r>
              <a:rPr lang="en-US" altLang="ko-KR" dirty="0"/>
              <a:t>SRP</a:t>
            </a:r>
            <a:r>
              <a:rPr lang="ko-KR" altLang="en-US" dirty="0"/>
              <a:t>를 다시 고려해봐야 함</a:t>
            </a:r>
            <a:endParaRPr lang="en-US" altLang="ko-KR" dirty="0"/>
          </a:p>
          <a:p>
            <a:pPr lvl="2"/>
            <a:r>
              <a:rPr lang="ko-KR" altLang="en-US" dirty="0" smtClean="0"/>
              <a:t>만약 파일이 아니라 데이터베이스에서 책 데이터를 읽어서 저장하는 </a:t>
            </a:r>
            <a:r>
              <a:rPr lang="en-US" altLang="ko-KR" dirty="0" smtClean="0"/>
              <a:t>load() </a:t>
            </a:r>
            <a:r>
              <a:rPr lang="ko-KR" altLang="en-US" dirty="0" smtClean="0"/>
              <a:t>함수를 만든다면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콘솔 화면이 아니라 </a:t>
            </a:r>
            <a:r>
              <a:rPr lang="en-US" altLang="ko-KR" dirty="0" smtClean="0"/>
              <a:t>GUI(Graphical User Interface) </a:t>
            </a:r>
            <a:r>
              <a:rPr lang="ko-KR" altLang="en-US" dirty="0" smtClean="0"/>
              <a:t>화면에 책 내용을 출력하는 </a:t>
            </a:r>
            <a:r>
              <a:rPr lang="en-US" altLang="ko-KR" dirty="0" smtClean="0"/>
              <a:t>show() </a:t>
            </a:r>
            <a:r>
              <a:rPr lang="ko-KR" altLang="en-US" dirty="0" smtClean="0"/>
              <a:t>함수를 만든다면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5" y="3356992"/>
            <a:ext cx="8802723" cy="30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6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Open-Closed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64488" cy="4862512"/>
          </a:xfrm>
        </p:spPr>
        <p:txBody>
          <a:bodyPr/>
          <a:lstStyle/>
          <a:p>
            <a:r>
              <a:rPr lang="en-US" altLang="ko-KR" i="1" dirty="0" smtClean="0"/>
              <a:t>A module should be open for extension but closed for modification</a:t>
            </a:r>
          </a:p>
          <a:p>
            <a:pPr lvl="1"/>
            <a:r>
              <a:rPr lang="ko-KR" altLang="en-US" i="1" dirty="0" smtClean="0"/>
              <a:t>기존 코드를 변경하지 않고 확장할 수 있도록 만들어야 함</a:t>
            </a:r>
            <a:endParaRPr lang="en-US" altLang="ko-KR" i="1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</a:t>
            </a:r>
            <a:r>
              <a:rPr lang="en-US" altLang="ko-KR" dirty="0" smtClean="0"/>
              <a:t>(door)</a:t>
            </a:r>
            <a:r>
              <a:rPr lang="ko-KR" altLang="en-US" dirty="0" smtClean="0"/>
              <a:t>을 여는 프로그램을 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 가지 종류의 문이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Sliding door – </a:t>
            </a:r>
            <a:r>
              <a:rPr lang="ko-KR" altLang="en-US" dirty="0" smtClean="0"/>
              <a:t>미닫이문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밀어서 열고 닫는 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Knob door – </a:t>
            </a:r>
            <a:r>
              <a:rPr lang="ko-KR" altLang="en-US" dirty="0" smtClean="0"/>
              <a:t>손잡이가 있는 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AutomaticDoor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버튼식</a:t>
            </a:r>
            <a:r>
              <a:rPr lang="ko-KR" altLang="en-US" dirty="0" smtClean="0"/>
              <a:t> 자동문</a:t>
            </a:r>
            <a:endParaRPr lang="en-US" altLang="ko-KR" dirty="0" smtClean="0"/>
          </a:p>
          <a:p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05243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Open-Closed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버전 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문으로 문의 종류에 따라 다르게 열도록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새로운 문이 추가되면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코드 수정 불가피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99592" y="2276872"/>
            <a:ext cx="6480720" cy="230832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if (door </a:t>
            </a:r>
            <a:r>
              <a:rPr lang="en-US" altLang="ko-KR" dirty="0" err="1" smtClean="0">
                <a:latin typeface="Consolas" panose="020B0609020204030204" pitchFamily="49" charset="0"/>
              </a:rPr>
              <a:t>instanceof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AutomaticDoor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client.pressOpen</a:t>
            </a:r>
            <a:r>
              <a:rPr lang="en-US" altLang="ko-KR" dirty="0" smtClean="0">
                <a:latin typeface="Consolas" panose="020B0609020204030204" pitchFamily="49" charset="0"/>
              </a:rPr>
              <a:t>(door);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else if (door </a:t>
            </a:r>
            <a:r>
              <a:rPr lang="en-US" altLang="ko-KR" dirty="0" err="1" smtClean="0">
                <a:latin typeface="Consolas" panose="020B0609020204030204" pitchFamily="49" charset="0"/>
              </a:rPr>
              <a:t>instanceof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KnobDoor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client.twistOpen</a:t>
            </a:r>
            <a:r>
              <a:rPr lang="en-US" altLang="ko-KR" dirty="0" smtClean="0">
                <a:latin typeface="Consolas" panose="020B0609020204030204" pitchFamily="49" charset="0"/>
              </a:rPr>
              <a:t>(door);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else if (door </a:t>
            </a:r>
            <a:r>
              <a:rPr lang="en-US" altLang="ko-KR" dirty="0" err="1" smtClean="0">
                <a:latin typeface="Consolas" panose="020B0609020204030204" pitchFamily="49" charset="0"/>
              </a:rPr>
              <a:t>instanceof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SlidingDoor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client.slideOpen</a:t>
            </a:r>
            <a:r>
              <a:rPr lang="en-US" altLang="ko-KR" dirty="0" smtClean="0">
                <a:latin typeface="Consolas" panose="020B0609020204030204" pitchFamily="49" charset="0"/>
              </a:rPr>
              <a:t>(door);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18928"/>
            <a:ext cx="4572000" cy="20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6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Open-Closed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pPr lvl="1"/>
            <a:r>
              <a:rPr lang="ko-KR" altLang="en-US" dirty="0" err="1" smtClean="0"/>
              <a:t>다형성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새로운 문이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추가되면 새로운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클래스 추가하고 </a:t>
            </a:r>
            <a:r>
              <a:rPr lang="en-US" altLang="ko-KR" dirty="0" smtClean="0"/>
              <a:t>open()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2276872"/>
            <a:ext cx="2376264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door.open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75" y="1268760"/>
            <a:ext cx="553311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1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Open-Closed Principle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64488" cy="4862512"/>
          </a:xfrm>
        </p:spPr>
        <p:txBody>
          <a:bodyPr/>
          <a:lstStyle/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BookManager.load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BookDataLoader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파일에서 데이터를 입력 받음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BookDataLoaderFromDB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 가지 종류의 문이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Sliding door – </a:t>
            </a:r>
            <a:r>
              <a:rPr lang="ko-KR" altLang="en-US" dirty="0" smtClean="0"/>
              <a:t>미닫이문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밀어서 열고 닫는 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Knob door – </a:t>
            </a:r>
            <a:r>
              <a:rPr lang="ko-KR" altLang="en-US" dirty="0" smtClean="0"/>
              <a:t>손잡이가 있는 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AutomaticDoor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버튼식</a:t>
            </a:r>
            <a:r>
              <a:rPr lang="ko-KR" altLang="en-US" dirty="0" smtClean="0"/>
              <a:t> 자동문</a:t>
            </a:r>
            <a:endParaRPr lang="en-US" altLang="ko-KR" dirty="0" smtClean="0"/>
          </a:p>
          <a:p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1075930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18991</TotalTime>
  <Words>1542</Words>
  <Application>Microsoft Office PowerPoint</Application>
  <PresentationFormat>화면 슬라이드 쇼(4:3)</PresentationFormat>
  <Paragraphs>428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MingLiU</vt:lpstr>
      <vt:lpstr>新細明體</vt:lpstr>
      <vt:lpstr>굴림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SOLID (S.O.L.I.D.)</vt:lpstr>
      <vt:lpstr>Single Responsibility Principle</vt:lpstr>
      <vt:lpstr>Single Responsibility Principle</vt:lpstr>
      <vt:lpstr>Single Responsibility Principle</vt:lpstr>
      <vt:lpstr>Open-Closed Principle</vt:lpstr>
      <vt:lpstr>Open-Closed Principle</vt:lpstr>
      <vt:lpstr>Open-Closed Principle</vt:lpstr>
      <vt:lpstr>Open-Closed Principle</vt:lpstr>
      <vt:lpstr>Open-Closed Principle</vt:lpstr>
      <vt:lpstr>OCP</vt:lpstr>
      <vt:lpstr>Liskov Substitution Principle</vt:lpstr>
      <vt:lpstr>Liskov Substitution Principle</vt:lpstr>
      <vt:lpstr>Liskov Substitution Principle</vt:lpstr>
      <vt:lpstr>Liskov Substitution Principle</vt:lpstr>
      <vt:lpstr>Interface Segregation Principle</vt:lpstr>
      <vt:lpstr>Interface Segregation Principle</vt:lpstr>
      <vt:lpstr>Dependency Inversion Principle</vt:lpstr>
      <vt:lpstr>Dependency Inversion Principle</vt:lpstr>
      <vt:lpstr>Dependency Inversion Principle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2110</cp:revision>
  <dcterms:created xsi:type="dcterms:W3CDTF">2001-05-01T19:45:44Z</dcterms:created>
  <dcterms:modified xsi:type="dcterms:W3CDTF">2019-08-23T11:41:38Z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