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3"/>
  </p:notesMasterIdLst>
  <p:sldIdLst>
    <p:sldId id="323" r:id="rId2"/>
    <p:sldId id="394" r:id="rId3"/>
    <p:sldId id="395" r:id="rId4"/>
    <p:sldId id="396" r:id="rId5"/>
    <p:sldId id="397" r:id="rId6"/>
    <p:sldId id="407" r:id="rId7"/>
    <p:sldId id="399" r:id="rId8"/>
    <p:sldId id="425" r:id="rId9"/>
    <p:sldId id="426" r:id="rId10"/>
    <p:sldId id="400" r:id="rId11"/>
    <p:sldId id="427" r:id="rId12"/>
    <p:sldId id="429" r:id="rId13"/>
    <p:sldId id="401" r:id="rId14"/>
    <p:sldId id="402" r:id="rId15"/>
    <p:sldId id="430" r:id="rId16"/>
    <p:sldId id="431" r:id="rId17"/>
    <p:sldId id="432" r:id="rId18"/>
    <p:sldId id="433" r:id="rId19"/>
    <p:sldId id="434" r:id="rId20"/>
    <p:sldId id="435" r:id="rId21"/>
    <p:sldId id="403" r:id="rId22"/>
    <p:sldId id="404" r:id="rId23"/>
    <p:sldId id="405" r:id="rId24"/>
    <p:sldId id="422" r:id="rId25"/>
    <p:sldId id="423" r:id="rId26"/>
    <p:sldId id="408" r:id="rId27"/>
    <p:sldId id="409" r:id="rId28"/>
    <p:sldId id="418" r:id="rId29"/>
    <p:sldId id="410" r:id="rId30"/>
    <p:sldId id="419" r:id="rId31"/>
    <p:sldId id="420" r:id="rId32"/>
    <p:sldId id="411" r:id="rId33"/>
    <p:sldId id="412" r:id="rId34"/>
    <p:sldId id="416" r:id="rId35"/>
    <p:sldId id="417" r:id="rId36"/>
    <p:sldId id="406" r:id="rId37"/>
    <p:sldId id="413" r:id="rId38"/>
    <p:sldId id="414" r:id="rId39"/>
    <p:sldId id="415" r:id="rId40"/>
    <p:sldId id="424" r:id="rId41"/>
    <p:sldId id="42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83" d="100"/>
          <a:sy n="83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Ramen {</a:t>
            </a:r>
          </a:p>
          <a:p>
            <a:r>
              <a:rPr lang="en-US" altLang="ko-KR" dirty="0" smtClean="0"/>
              <a:t>    +abstract 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GeneralRamen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RamenWithoutBroth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CheeseRamen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VinegarRamen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MilkRamen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GeneralRamen</a:t>
            </a:r>
            <a:r>
              <a:rPr lang="en-US" altLang="ko-KR" dirty="0" smtClean="0"/>
              <a:t> -up-&gt; Ramen</a:t>
            </a:r>
          </a:p>
          <a:p>
            <a:r>
              <a:rPr lang="en-US" altLang="ko-KR" dirty="0" err="1" smtClean="0"/>
              <a:t>RamenWithoutBroth</a:t>
            </a:r>
            <a:r>
              <a:rPr lang="en-US" altLang="ko-KR" dirty="0" smtClean="0"/>
              <a:t> -up-&gt; Ramen</a:t>
            </a:r>
          </a:p>
          <a:p>
            <a:r>
              <a:rPr lang="en-US" altLang="ko-KR" dirty="0" err="1" smtClean="0"/>
              <a:t>CheeseRamen</a:t>
            </a:r>
            <a:r>
              <a:rPr lang="en-US" altLang="ko-KR" dirty="0" smtClean="0"/>
              <a:t> -up-&gt; Ramen</a:t>
            </a:r>
          </a:p>
          <a:p>
            <a:r>
              <a:rPr lang="en-US" altLang="ko-KR" dirty="0" err="1" smtClean="0"/>
              <a:t>VinegarRamen</a:t>
            </a:r>
            <a:r>
              <a:rPr lang="en-US" altLang="ko-KR" dirty="0" smtClean="0"/>
              <a:t> -up-&gt; Ramen</a:t>
            </a:r>
          </a:p>
          <a:p>
            <a:r>
              <a:rPr lang="en-US" altLang="ko-KR" dirty="0" err="1" smtClean="0"/>
              <a:t>MilkRamen</a:t>
            </a:r>
            <a:r>
              <a:rPr lang="en-US" altLang="ko-KR" dirty="0" smtClean="0"/>
              <a:t> -up-&gt; Ramen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32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Ramen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cookRecipe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setCookRecipe</a:t>
            </a:r>
            <a:r>
              <a:rPr lang="en-US" altLang="ko-KR" dirty="0" smtClean="0"/>
              <a:t>(recipe: </a:t>
            </a:r>
            <a:r>
              <a:rPr lang="en-US" altLang="ko-KR" dirty="0" err="1" smtClean="0"/>
              <a:t>CookRecipe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GeneralRamenCookRecipe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RamenWithoutBrothCookRecipe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CheeseRamenCookRecipe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VinegarRamenCookRecipe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MilkRamenCookRecipe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GeneralRamenCookRecipe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err="1" smtClean="0"/>
              <a:t>RamenWithoutBrothCookRecipe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err="1" smtClean="0"/>
              <a:t>CheeseRamenCookRecipe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err="1" smtClean="0"/>
              <a:t>VinegarRamenCookRecipe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err="1" smtClean="0"/>
              <a:t>MilkRamenCookRecipe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smtClean="0"/>
              <a:t>Ramen -right-&gt;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6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Context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strategy:Strategy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executeStrategy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interface Strategy {</a:t>
            </a:r>
          </a:p>
          <a:p>
            <a:r>
              <a:rPr lang="en-US" altLang="ko-KR" dirty="0" smtClean="0"/>
              <a:t>    +execute()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Strategy1 {</a:t>
            </a:r>
          </a:p>
          <a:p>
            <a:r>
              <a:rPr lang="en-US" altLang="ko-KR" dirty="0" smtClean="0"/>
              <a:t>    +execute()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Strategyn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+execute()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Context -right-&gt; Strategy</a:t>
            </a:r>
          </a:p>
          <a:p>
            <a:r>
              <a:rPr lang="en-US" altLang="ko-KR" dirty="0" smtClean="0"/>
              <a:t>Strategy &lt;|.. Strategy1</a:t>
            </a:r>
          </a:p>
          <a:p>
            <a:r>
              <a:rPr lang="en-US" altLang="ko-KR" dirty="0" smtClean="0"/>
              <a:t>Strategy &lt;|.. </a:t>
            </a:r>
            <a:r>
              <a:rPr lang="en-US" altLang="ko-KR" dirty="0" err="1" smtClean="0"/>
              <a:t>Strategyn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0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또다른오리클래스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ko-KR" altLang="en-US" dirty="0" err="1" smtClean="0"/>
              <a:t>또다른오리클래스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-up-|&gt; Duck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6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또다른오리클래스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ko-KR" altLang="en-US" dirty="0" err="1" smtClean="0"/>
              <a:t>또다른오리클래스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-up-|&gt; Duck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62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fly()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 // overridden to squeak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note top of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: "</a:t>
            </a:r>
            <a:r>
              <a:rPr lang="en-US" altLang="ko-KR" dirty="0" err="1" smtClean="0"/>
              <a:t>RubberDuck</a:t>
            </a:r>
            <a:r>
              <a:rPr lang="ko-KR" altLang="en-US" dirty="0" smtClean="0"/>
              <a:t>은 날지 못해야 하는데 날 수 있음</a:t>
            </a:r>
            <a:r>
              <a:rPr lang="en-US" altLang="ko-KR" dirty="0" smtClean="0"/>
              <a:t>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111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Flyable {</a:t>
            </a:r>
          </a:p>
          <a:p>
            <a:r>
              <a:rPr lang="en-US" altLang="ko-KR" dirty="0" smtClean="0"/>
              <a:t>    flyable()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Quackable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fly()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fly()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 // overridden to squeak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DecoyDuck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DecoyDuck</a:t>
            </a:r>
            <a:r>
              <a:rPr lang="en-US" altLang="ko-KR" dirty="0" smtClean="0"/>
              <a:t> -up-|&gt; Duck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.up.|&gt; Flyable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Quackable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.up.|&gt; Flyable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Quackable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Quackable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265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flyable();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swim();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performQuack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performFly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setQuackBehavior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setFlyBehavior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DecoyDuck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FlyWithWings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fly();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FlyNoWay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fly();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Quack {</a:t>
            </a:r>
          </a:p>
          <a:p>
            <a:r>
              <a:rPr lang="en-US" altLang="ko-KR" dirty="0" smtClean="0"/>
              <a:t>    quack();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Squeak {</a:t>
            </a:r>
          </a:p>
          <a:p>
            <a:r>
              <a:rPr lang="en-US" altLang="ko-KR" dirty="0" smtClean="0"/>
              <a:t>    quack();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MuteQuack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DecoyDuck</a:t>
            </a:r>
            <a:r>
              <a:rPr lang="en-US" altLang="ko-KR" dirty="0" smtClean="0"/>
              <a:t> -up-|&gt; Duck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FlyWithWings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FlyBehavior</a:t>
            </a:r>
            <a:endParaRPr lang="en-US" altLang="ko-KR" dirty="0" smtClean="0"/>
          </a:p>
          <a:p>
            <a:r>
              <a:rPr lang="en-US" altLang="ko-KR" dirty="0" err="1" smtClean="0"/>
              <a:t>FlyNoWay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FlyBehavior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Quack .up.|&gt;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smtClean="0"/>
              <a:t>Squeak .up.|&gt;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err="1" smtClean="0"/>
              <a:t>MuteQuack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261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37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MallardDuck:mallard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Quak:quackBehavior</a:t>
            </a:r>
            <a:r>
              <a:rPr lang="en-US" altLang="ko-KR" dirty="0" smtClean="0"/>
              <a:t>=new( )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FlyWithWings:flyBehavior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MallardDuck:mallard.performQuack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MallardDuck:mallard.performFly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use quack() of Interface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smtClean="0"/>
              <a:t>    use fly() of Interface </a:t>
            </a:r>
            <a:r>
              <a:rPr lang="en-US" altLang="ko-KR" dirty="0" err="1" smtClean="0"/>
              <a:t>FlyBehavior</a:t>
            </a:r>
            <a:endParaRPr lang="en-US" altLang="ko-KR" dirty="0" smtClean="0"/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ModelDuck:model:new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ModelDuck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FlyNoWay:flyBehavior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FlyNoWay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ModelDuck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Quack:quackBehavior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ModelDuck:model.performFly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FlyRocketPowered:frp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ModelDuck:model.setFlyBehavior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ModelDuck:model.performFly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use quack() of Interface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setFlyBehavior</a:t>
            </a:r>
            <a:r>
              <a:rPr lang="en-US" altLang="ko-KR" dirty="0" smtClean="0"/>
              <a:t>() with Class </a:t>
            </a:r>
            <a:r>
              <a:rPr lang="en-US" altLang="ko-KR" dirty="0" err="1" smtClean="0"/>
              <a:t>FlyRocketPowered</a:t>
            </a:r>
            <a:endParaRPr lang="en-US" altLang="ko-KR" dirty="0" smtClean="0"/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92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CookingMode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GENERAL,</a:t>
            </a:r>
          </a:p>
          <a:p>
            <a:r>
              <a:rPr lang="en-US" altLang="ko-KR" dirty="0" smtClean="0"/>
              <a:t>    WITHOUT_BROTH,</a:t>
            </a:r>
          </a:p>
          <a:p>
            <a:r>
              <a:rPr lang="en-US" altLang="ko-KR" dirty="0" smtClean="0"/>
              <a:t>    WITH_CHEESE,</a:t>
            </a:r>
          </a:p>
          <a:p>
            <a:r>
              <a:rPr lang="en-US" altLang="ko-KR" dirty="0" smtClean="0"/>
              <a:t>    WITH_VINEGAR,</a:t>
            </a:r>
          </a:p>
          <a:p>
            <a:r>
              <a:rPr lang="en-US" altLang="ko-KR" dirty="0" smtClean="0"/>
              <a:t>    WITH_MILK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Ramen {</a:t>
            </a:r>
          </a:p>
          <a:p>
            <a:r>
              <a:rPr lang="en-US" altLang="ko-KR" dirty="0" smtClean="0"/>
              <a:t>    -mode: </a:t>
            </a:r>
            <a:r>
              <a:rPr lang="en-US" altLang="ko-KR" dirty="0" err="1" smtClean="0"/>
              <a:t>CookingMode</a:t>
            </a:r>
            <a:endParaRPr lang="en-US" altLang="ko-KR" dirty="0" smtClean="0"/>
          </a:p>
          <a:p>
            <a:r>
              <a:rPr lang="en-US" altLang="ko-KR" dirty="0" smtClean="0"/>
              <a:t>    +Ramen()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setCookMode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cookWithGeneralRecipe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cookWithoutBroth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cookWithCheese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cookWithVinegar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cookWithMilk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Ramen -right-&gt; </a:t>
            </a:r>
            <a:r>
              <a:rPr lang="en-US" altLang="ko-KR" dirty="0" err="1" smtClean="0"/>
              <a:t>CookingMode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89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#03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Strategy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2</a:t>
            </a:r>
            <a:endParaRPr lang="en-US" altLang="ko-KR" dirty="0"/>
          </a:p>
          <a:p>
            <a:pPr lvl="1"/>
            <a:r>
              <a:rPr lang="ko-KR" altLang="en-US" dirty="0" smtClean="0"/>
              <a:t>오리를 날게 하고 싶음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상위 클래스인 </a:t>
            </a:r>
            <a:r>
              <a:rPr lang="en-US" altLang="ko-KR" dirty="0" smtClean="0"/>
              <a:t>Duck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fly()</a:t>
            </a:r>
            <a:r>
              <a:rPr lang="ko-KR" altLang="en-US" dirty="0"/>
              <a:t> </a:t>
            </a:r>
            <a:r>
              <a:rPr lang="ko-KR" altLang="en-US" dirty="0" smtClean="0"/>
              <a:t>기능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658974"/>
            <a:ext cx="6315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9592" y="277813"/>
            <a:ext cx="7344816" cy="62991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quack()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swim()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("swimming");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</a:rPr>
              <a:t>void fly()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</a:t>
            </a:r>
            <a:r>
              <a:rPr lang="en-US" altLang="ko-KR" b="1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b="1" dirty="0">
                <a:latin typeface="Consolas" panose="020B0609020204030204" pitchFamily="49" charset="0"/>
              </a:rPr>
              <a:t>("flying");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}   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("Duck");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class </a:t>
            </a:r>
            <a:r>
              <a:rPr lang="en-US" altLang="ko-KR" b="1" dirty="0" err="1">
                <a:latin typeface="Consolas" panose="020B0609020204030204" pitchFamily="49" charset="0"/>
              </a:rPr>
              <a:t>RubberDuck</a:t>
            </a:r>
            <a:r>
              <a:rPr lang="en-US" altLang="ko-KR" b="1" dirty="0">
                <a:latin typeface="Consolas" panose="020B0609020204030204" pitchFamily="49" charset="0"/>
              </a:rPr>
              <a:t> extends Duck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void quack()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</a:t>
            </a:r>
            <a:r>
              <a:rPr lang="en-US" altLang="ko-KR" b="1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b="1" dirty="0">
                <a:latin typeface="Consolas" panose="020B0609020204030204" pitchFamily="49" charset="0"/>
              </a:rPr>
              <a:t>("squeak");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</a:t>
            </a:r>
            <a:r>
              <a:rPr lang="en-US" altLang="ko-KR" b="1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b="1" dirty="0">
                <a:latin typeface="Consolas" panose="020B0609020204030204" pitchFamily="49" charset="0"/>
              </a:rPr>
              <a:t>("</a:t>
            </a:r>
            <a:r>
              <a:rPr lang="en-US" altLang="ko-KR" b="1" dirty="0" err="1">
                <a:latin typeface="Consolas" panose="020B0609020204030204" pitchFamily="49" charset="0"/>
              </a:rPr>
              <a:t>RubberDuck</a:t>
            </a:r>
            <a:r>
              <a:rPr lang="en-US" altLang="ko-KR" b="1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}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8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55576" y="88071"/>
            <a:ext cx="7848872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 write your code here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d1 = new Duck();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d2 = new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d3 = new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Duck d4 = new </a:t>
            </a:r>
            <a:r>
              <a:rPr lang="en-US" altLang="ko-KR" b="1" dirty="0" err="1">
                <a:latin typeface="Consolas" panose="020B0609020204030204" pitchFamily="49" charset="0"/>
              </a:rPr>
              <a:t>RubberDuck</a:t>
            </a:r>
            <a:r>
              <a:rPr lang="en-US" altLang="ko-KR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d1.fly();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d2.fly();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d3.fly();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d4.fly();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5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원하지 않는 자식 클래스에 </a:t>
            </a:r>
            <a:r>
              <a:rPr lang="en-US" altLang="ko-KR" dirty="0" smtClean="0"/>
              <a:t>fly() </a:t>
            </a:r>
            <a:r>
              <a:rPr lang="ko-KR" altLang="en-US" dirty="0" smtClean="0"/>
              <a:t>기능이 추가됨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해결 방법</a:t>
            </a:r>
            <a:r>
              <a:rPr lang="en-US" altLang="ko-KR" dirty="0" smtClean="0"/>
              <a:t>: fly()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8" y="2276872"/>
            <a:ext cx="8097809" cy="37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8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3 &amp; 4</a:t>
            </a:r>
          </a:p>
          <a:p>
            <a:pPr lvl="1"/>
            <a:r>
              <a:rPr lang="ko-KR" altLang="en-US" dirty="0" smtClean="0"/>
              <a:t>인터페이스를 이용한다면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r>
              <a:rPr lang="ko-KR" altLang="en-US" dirty="0" smtClean="0"/>
              <a:t>인터페이스에 코드를 넣을 수 없으므로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같은 코드를 반복해서 구현하는 경우가 발생할 수 있음 </a:t>
            </a:r>
            <a:r>
              <a:rPr lang="en-US" altLang="ko-KR" dirty="0" smtClean="0">
                <a:sym typeface="Wingdings" panose="05000000000000000000" pitchFamily="2" charset="2"/>
              </a:rPr>
              <a:t> Java8</a:t>
            </a:r>
            <a:r>
              <a:rPr lang="ko-KR" altLang="en-US" dirty="0" smtClean="0">
                <a:sym typeface="Wingdings" panose="05000000000000000000" pitchFamily="2" charset="2"/>
              </a:rPr>
              <a:t>에서는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이용하면 일부 해결 가능 </a:t>
            </a:r>
            <a:r>
              <a:rPr lang="en-US" altLang="ko-KR" dirty="0" smtClean="0">
                <a:sym typeface="Wingdings" panose="05000000000000000000" pitchFamily="2" charset="2"/>
              </a:rPr>
              <a:t>(Version 4)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49905"/>
            <a:ext cx="8090867" cy="3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8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62512"/>
          </a:xfrm>
        </p:spPr>
        <p:txBody>
          <a:bodyPr/>
          <a:lstStyle/>
          <a:p>
            <a:r>
              <a:rPr lang="en-US" altLang="ko-KR" dirty="0" smtClean="0"/>
              <a:t>Version 3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740436"/>
            <a:ext cx="6768752" cy="46063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swim()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("swimming");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("Duck");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Flyable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fly();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quack();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5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19572" y="101856"/>
            <a:ext cx="7524836" cy="655564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implements </a:t>
            </a:r>
            <a:r>
              <a:rPr lang="en-US" altLang="ko-KR" dirty="0">
                <a:latin typeface="Consolas" panose="020B0609020204030204" pitchFamily="49" charset="0"/>
              </a:rPr>
              <a:t>Flyable,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("flying");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implements </a:t>
            </a:r>
            <a:r>
              <a:rPr lang="en-US" altLang="ko-KR" dirty="0">
                <a:latin typeface="Consolas" panose="020B0609020204030204" pitchFamily="49" charset="0"/>
              </a:rPr>
              <a:t>Flyable,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("flying");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35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19572" y="101856"/>
            <a:ext cx="7524836" cy="306654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 extends Duck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("squeak");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("cannot fly");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91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19572" y="620688"/>
            <a:ext cx="7596844" cy="574772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 write your code here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d1 = new Duck();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 d2 = new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 d3 = new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 d4 = new 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d1.display();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d2.display();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d3.display();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d4.display();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//d1.quack();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d2.quack();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d3.quack();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d4.quack();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//d1.fly();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d2.fly();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d3.fly();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d4.fly();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55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784976" cy="4862512"/>
          </a:xfrm>
        </p:spPr>
        <p:txBody>
          <a:bodyPr/>
          <a:lstStyle/>
          <a:p>
            <a:r>
              <a:rPr lang="en-US" altLang="ko-KR" dirty="0" smtClean="0"/>
              <a:t>Version 4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195736" y="1268760"/>
            <a:ext cx="6789960" cy="549028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swim()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("swimming");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("Duck");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Flyable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default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("flying");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default void 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2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Patterns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</a:t>
            </a:r>
            <a:r>
              <a:rPr lang="ko-KR" altLang="en-US" dirty="0" smtClean="0"/>
              <a:t>가 디자인 패턴을 </a:t>
            </a:r>
            <a:r>
              <a:rPr lang="en-US" altLang="ko-KR" dirty="0" smtClean="0"/>
              <a:t>23</a:t>
            </a:r>
            <a:r>
              <a:rPr lang="ko-KR" altLang="en-US" dirty="0" smtClean="0"/>
              <a:t>가지로 정리하고 세 가지로 크게 분류</a:t>
            </a:r>
            <a:endParaRPr lang="en-US" altLang="ko-KR" dirty="0" smtClean="0"/>
          </a:p>
          <a:p>
            <a:r>
              <a:rPr lang="ko-KR" altLang="en-US" dirty="0" smtClean="0"/>
              <a:t>생성 패턴</a:t>
            </a:r>
            <a:r>
              <a:rPr lang="en-US" altLang="ko-KR" dirty="0" smtClean="0"/>
              <a:t>(Creation Patterns)</a:t>
            </a:r>
          </a:p>
          <a:p>
            <a:pPr lvl="1"/>
            <a:r>
              <a:rPr lang="ko-KR" altLang="en-US" dirty="0" smtClean="0"/>
              <a:t>객체의 생성 과정과 연관된 패턴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추상 </a:t>
            </a:r>
            <a:r>
              <a:rPr lang="ko-KR" altLang="en-US" b="1" dirty="0" err="1" smtClean="0"/>
              <a:t>팩토리</a:t>
            </a:r>
            <a:r>
              <a:rPr lang="en-US" altLang="ko-KR" b="1" dirty="0" smtClean="0"/>
              <a:t>(Abstract Factory)</a:t>
            </a:r>
          </a:p>
          <a:p>
            <a:pPr lvl="2"/>
            <a:r>
              <a:rPr lang="ko-KR" altLang="en-US" dirty="0" err="1" smtClean="0"/>
              <a:t>빌더</a:t>
            </a:r>
            <a:r>
              <a:rPr lang="en-US" altLang="ko-KR" dirty="0" smtClean="0"/>
              <a:t>(Builder)</a:t>
            </a:r>
          </a:p>
          <a:p>
            <a:pPr lvl="2"/>
            <a:r>
              <a:rPr lang="ko-KR" altLang="en-US" b="1" dirty="0" err="1" smtClean="0"/>
              <a:t>팩토리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r>
              <a:rPr lang="en-US" altLang="ko-KR" b="1" dirty="0" smtClean="0"/>
              <a:t>(Factory Method)</a:t>
            </a:r>
          </a:p>
          <a:p>
            <a:pPr lvl="2"/>
            <a:r>
              <a:rPr lang="ko-KR" altLang="en-US" dirty="0" err="1" smtClean="0"/>
              <a:t>프로토타입</a:t>
            </a:r>
            <a:r>
              <a:rPr lang="en-US" altLang="ko-KR" dirty="0" smtClean="0"/>
              <a:t>(Prototype)</a:t>
            </a:r>
          </a:p>
          <a:p>
            <a:pPr lvl="2"/>
            <a:r>
              <a:rPr lang="ko-KR" altLang="en-US" b="1" dirty="0" err="1" smtClean="0"/>
              <a:t>싱글턴</a:t>
            </a:r>
            <a:r>
              <a:rPr lang="en-US" altLang="ko-KR" b="1" dirty="0" smtClean="0"/>
              <a:t>(Singleton)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0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9592" y="167000"/>
            <a:ext cx="7560840" cy="62863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implements Flyable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implements </a:t>
            </a:r>
            <a:r>
              <a:rPr lang="en-US" altLang="ko-KR" dirty="0">
                <a:latin typeface="Consolas" panose="020B0609020204030204" pitchFamily="49" charset="0"/>
              </a:rPr>
              <a:t>Flyable,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 extends Duck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("squeak");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("cannot fly");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89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바뀌는 부분과 그렇지 않은 부분 분리하기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Duck 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fly()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quack() </a:t>
            </a:r>
            <a:r>
              <a:rPr lang="ko-KR" altLang="en-US" dirty="0" smtClean="0"/>
              <a:t>부분이 자주 바뀜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 코드는 변함없음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변화하는 부분과 그대로 있는 부분</a:t>
            </a:r>
            <a:r>
              <a:rPr lang="en-US" altLang="ko-KR" dirty="0" smtClean="0"/>
              <a:t>"</a:t>
            </a:r>
            <a:r>
              <a:rPr lang="ko-KR" altLang="en-US" dirty="0" smtClean="0"/>
              <a:t>을 분리하려면 두 개의 클래스 집합을 만들어야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클래스 집합에는 각각의 행동을 구현한 것을 넣을 것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나는 것과 관련된 집합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꽥꽥거리는 것과 같은 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행동을 </a:t>
            </a:r>
            <a:r>
              <a:rPr lang="en-US" altLang="ko-KR" dirty="0" smtClean="0"/>
              <a:t>Duck </a:t>
            </a:r>
            <a:r>
              <a:rPr lang="ko-KR" altLang="en-US" dirty="0" smtClean="0"/>
              <a:t>클래스에서 구현하는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독립적으로 새로운 클래스를 만들어서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Duck</a:t>
            </a:r>
            <a:r>
              <a:rPr lang="ko-KR" altLang="en-US" dirty="0"/>
              <a:t> </a:t>
            </a:r>
            <a:r>
              <a:rPr lang="ko-KR" altLang="en-US" dirty="0" smtClean="0"/>
              <a:t>또는 서브 클래스에서는 행동을 실제로 구현한 인터페이스를 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따라서 </a:t>
            </a:r>
            <a:r>
              <a:rPr lang="en-US" altLang="ko-KR" dirty="0" smtClean="0"/>
              <a:t>Duck</a:t>
            </a:r>
            <a:r>
              <a:rPr lang="ko-KR" altLang="en-US" smtClean="0"/>
              <a:t>과는 무관해짐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18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988840"/>
            <a:ext cx="1710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캡슐화된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나는 행동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30953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캡슐화된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꽥꽥거리는 행동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2985060"/>
            <a:ext cx="8715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09883"/>
            <a:ext cx="7991475" cy="42195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클라이언트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1844824"/>
            <a:ext cx="8820472" cy="39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ModelDuck</a:t>
            </a:r>
            <a:r>
              <a:rPr lang="ko-KR" altLang="en-US" dirty="0"/>
              <a:t>의 </a:t>
            </a:r>
            <a:r>
              <a:rPr lang="ko-KR" altLang="en-US" dirty="0" err="1"/>
              <a:t>생성자에서</a:t>
            </a:r>
            <a:r>
              <a:rPr lang="ko-KR" altLang="en-US" dirty="0"/>
              <a:t> 생성한 </a:t>
            </a:r>
            <a:r>
              <a:rPr lang="en-US" altLang="ko-KR" dirty="0" err="1"/>
              <a:t>FlyBehavior</a:t>
            </a:r>
            <a:r>
              <a:rPr lang="ko-KR" altLang="en-US" dirty="0"/>
              <a:t>를 사용하고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en-US" altLang="ko-KR" dirty="0"/>
              <a:t>set</a:t>
            </a:r>
            <a:r>
              <a:rPr lang="ko-KR" altLang="en-US" dirty="0"/>
              <a:t>함수를 통해 </a:t>
            </a:r>
            <a:r>
              <a:rPr lang="en-US" altLang="ko-KR" dirty="0" err="1"/>
              <a:t>FlyBehavior</a:t>
            </a:r>
            <a:r>
              <a:rPr lang="ko-KR" altLang="en-US" dirty="0"/>
              <a:t>를 수정하고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27584" y="2204864"/>
            <a:ext cx="5184576" cy="3927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flyBehavior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FlyNoWay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27584" y="3116366"/>
            <a:ext cx="7776864" cy="38728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model.setFlyBehavior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FlyRocketPowered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979155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라면 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조리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조리 </a:t>
            </a:r>
            <a:r>
              <a:rPr lang="en-US" altLang="ko-KR" dirty="0" smtClean="0"/>
              <a:t>(cook)</a:t>
            </a:r>
          </a:p>
          <a:p>
            <a:pPr lvl="1"/>
            <a:r>
              <a:rPr lang="ko-KR" altLang="en-US" dirty="0" smtClean="0"/>
              <a:t>볶음 라면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cookWithoutBroth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머그</a:t>
            </a:r>
            <a:r>
              <a:rPr lang="ko-KR" altLang="en-US" dirty="0" smtClean="0"/>
              <a:t> 컵 한 잔 정도의 물로 라면 끓이고 </a:t>
            </a:r>
            <a:r>
              <a:rPr lang="ko-KR" altLang="en-US" dirty="0" err="1" smtClean="0"/>
              <a:t>스프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2/3 </a:t>
            </a:r>
            <a:r>
              <a:rPr lang="ko-KR" altLang="en-US" dirty="0" smtClean="0"/>
              <a:t>정도 넣고 볶기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치즈 라면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cookWithCheese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끓인 후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치즈 얹기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식초 라면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cookWithVinegar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끓인 후 작은 숟가락으로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 정도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우유 라면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cookWithMilk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물 대신 우유로 라면 끓이기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0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1</a:t>
            </a:r>
          </a:p>
          <a:p>
            <a:pPr lvl="1"/>
            <a:r>
              <a:rPr lang="ko-KR" altLang="en-US" dirty="0" smtClean="0"/>
              <a:t>클라이언트에 모든 조리법을 넣고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또는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문으로 조리법 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문제점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새로운 조리 방법 추가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코드가 너무 복잡해짐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36912"/>
            <a:ext cx="4743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7881"/>
            <a:ext cx="8352928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</a:t>
            </a:r>
            <a:r>
              <a:rPr lang="en-US" altLang="ko-KR" dirty="0" err="1">
                <a:latin typeface="Consolas" panose="020B0609020204030204" pitchFamily="49" charset="0"/>
              </a:rPr>
              <a:t>enum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CookingMode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GENERAL,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WITHOUT_BROTH,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WITH_CHEESE,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WITH_VINEGAR,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WITH_MILK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</a:t>
            </a:r>
            <a:r>
              <a:rPr lang="en-US" altLang="ko-KR" dirty="0" err="1">
                <a:latin typeface="Consolas" panose="020B0609020204030204" pitchFamily="49" charset="0"/>
              </a:rPr>
              <a:t>CookingMode</a:t>
            </a:r>
            <a:r>
              <a:rPr lang="en-US" altLang="ko-KR" dirty="0">
                <a:latin typeface="Consolas" panose="020B0609020204030204" pitchFamily="49" charset="0"/>
              </a:rPr>
              <a:t> mode;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Ramen()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mode = </a:t>
            </a:r>
            <a:r>
              <a:rPr lang="en-US" altLang="ko-KR" dirty="0" err="1">
                <a:latin typeface="Consolas" panose="020B0609020204030204" pitchFamily="49" charset="0"/>
              </a:rPr>
              <a:t>CookingMode.GENERAL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setCookMode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CookingMode</a:t>
            </a:r>
            <a:r>
              <a:rPr lang="en-US" altLang="ko-KR" dirty="0">
                <a:latin typeface="Consolas" panose="020B0609020204030204" pitchFamily="49" charset="0"/>
              </a:rPr>
              <a:t> mode)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this.mode</a:t>
            </a:r>
            <a:r>
              <a:rPr lang="en-US" altLang="ko-KR" dirty="0">
                <a:latin typeface="Consolas" panose="020B0609020204030204" pitchFamily="49" charset="0"/>
              </a:rPr>
              <a:t> = mode;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9693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3608" y="1124744"/>
            <a:ext cx="6480720" cy="570188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switch </a:t>
            </a:r>
            <a:r>
              <a:rPr lang="en-US" altLang="ko-KR" dirty="0">
                <a:latin typeface="Consolas" panose="020B0609020204030204" pitchFamily="49" charset="0"/>
              </a:rPr>
              <a:t>(mode)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case GENERAL: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cookWithGeneralRecipe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case WITHOUT_BROTH: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cookWithoutBroth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case WITH_CHEESE: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cookWithCheese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case WITH_VINEGAR: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cookWithVinegar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case WITH_MILK: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cookWithMilk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7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Patterns </a:t>
            </a:r>
            <a:r>
              <a:rPr lang="ko-KR" altLang="en-US" dirty="0"/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(Structural Patterns)</a:t>
            </a:r>
          </a:p>
          <a:p>
            <a:pPr lvl="1"/>
            <a:r>
              <a:rPr lang="ko-KR" altLang="en-US" dirty="0" smtClean="0"/>
              <a:t>클래스나 객체의 합성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집약에 관련된 패턴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어댑터</a:t>
            </a:r>
            <a:r>
              <a:rPr lang="en-US" altLang="ko-KR" b="1" dirty="0" smtClean="0"/>
              <a:t>(Adapter)</a:t>
            </a:r>
          </a:p>
          <a:p>
            <a:pPr lvl="2"/>
            <a:r>
              <a:rPr lang="ko-KR" altLang="en-US" dirty="0" smtClean="0"/>
              <a:t>브</a:t>
            </a:r>
            <a:r>
              <a:rPr lang="ko-KR" altLang="en-US" dirty="0"/>
              <a:t>리</a:t>
            </a:r>
            <a:r>
              <a:rPr lang="ko-KR" altLang="en-US" dirty="0" smtClean="0"/>
              <a:t>지</a:t>
            </a:r>
            <a:r>
              <a:rPr lang="en-US" altLang="ko-KR" dirty="0" smtClean="0"/>
              <a:t>(Bridge)</a:t>
            </a:r>
          </a:p>
          <a:p>
            <a:pPr lvl="2"/>
            <a:r>
              <a:rPr lang="ko-KR" altLang="en-US" b="1" dirty="0" err="1" smtClean="0"/>
              <a:t>컴포지트</a:t>
            </a:r>
            <a:r>
              <a:rPr lang="en-US" altLang="ko-KR" b="1" dirty="0" smtClean="0"/>
              <a:t>(Composite)</a:t>
            </a:r>
          </a:p>
          <a:p>
            <a:pPr lvl="2"/>
            <a:r>
              <a:rPr lang="ko-KR" altLang="en-US" b="1" dirty="0" err="1" smtClean="0"/>
              <a:t>데코레이터</a:t>
            </a:r>
            <a:r>
              <a:rPr lang="en-US" altLang="ko-KR" b="1" dirty="0" smtClean="0"/>
              <a:t>(Decorator)</a:t>
            </a:r>
          </a:p>
          <a:p>
            <a:pPr lvl="2"/>
            <a:r>
              <a:rPr lang="ko-KR" altLang="en-US" dirty="0" err="1" smtClean="0"/>
              <a:t>퍼사드</a:t>
            </a:r>
            <a:r>
              <a:rPr lang="en-US" altLang="ko-KR" dirty="0" smtClean="0"/>
              <a:t>(Façade)</a:t>
            </a:r>
          </a:p>
          <a:p>
            <a:pPr lvl="2"/>
            <a:r>
              <a:rPr lang="ko-KR" altLang="en-US" dirty="0" err="1" smtClean="0"/>
              <a:t>플라이웨이트</a:t>
            </a:r>
            <a:r>
              <a:rPr lang="en-US" altLang="ko-KR" dirty="0" smtClean="0"/>
              <a:t>(Flyweight)</a:t>
            </a:r>
          </a:p>
          <a:p>
            <a:pPr lvl="2"/>
            <a:r>
              <a:rPr lang="ko-KR" altLang="en-US" b="1" dirty="0" err="1" smtClean="0"/>
              <a:t>프록시</a:t>
            </a:r>
            <a:r>
              <a:rPr lang="en-US" altLang="ko-KR" b="1" dirty="0" smtClean="0"/>
              <a:t>(Proxy)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055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24744"/>
            <a:ext cx="9145016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cookWithGeneralRecipe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일반 조리법으로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cookWithoutBroth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물을 적게 넣고 라면을 익힌 뒤에 라면 </a:t>
            </a:r>
            <a:r>
              <a:rPr lang="ko-KR" altLang="en-US" dirty="0" err="1">
                <a:latin typeface="Consolas" panose="020B0609020204030204" pitchFamily="49" charset="0"/>
              </a:rPr>
              <a:t>스프에</a:t>
            </a:r>
            <a:r>
              <a:rPr lang="ko-KR" altLang="en-US" dirty="0">
                <a:latin typeface="Consolas" panose="020B0609020204030204" pitchFamily="49" charset="0"/>
              </a:rPr>
              <a:t> 볶듯이 끓임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cookWithCheese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치즈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cookWithVinegar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식초 약간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cookWithMilk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우유를 넣고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5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9532" y="1268413"/>
            <a:ext cx="8424936" cy="30418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Ramen </a:t>
            </a:r>
            <a:r>
              <a:rPr lang="en-US" altLang="ko-KR" dirty="0">
                <a:latin typeface="Consolas" panose="020B0609020204030204" pitchFamily="49" charset="0"/>
              </a:rPr>
              <a:t>cook = new Ramen();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c</a:t>
            </a:r>
            <a:r>
              <a:rPr lang="en-US" altLang="ko-KR" dirty="0" err="1" smtClean="0">
                <a:latin typeface="Consolas" panose="020B0609020204030204" pitchFamily="49" charset="0"/>
              </a:rPr>
              <a:t>ook.cook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cook.setCookMode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Ramen.CookingMode.WITH_CHEESE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77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68413"/>
            <a:ext cx="9252520" cy="4862512"/>
          </a:xfrm>
        </p:spPr>
        <p:txBody>
          <a:bodyPr/>
          <a:lstStyle/>
          <a:p>
            <a:r>
              <a:rPr lang="en-US" altLang="ko-KR" dirty="0" smtClean="0"/>
              <a:t>Version 2</a:t>
            </a:r>
          </a:p>
          <a:p>
            <a:pPr lvl="1"/>
            <a:r>
              <a:rPr lang="ko-KR" altLang="en-US" dirty="0" smtClean="0"/>
              <a:t>상속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음식 모형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FoodModel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추가한다면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cook()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해서 실제 요리하지 않도록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클래스가 추가될 때마다 </a:t>
            </a:r>
            <a:r>
              <a:rPr lang="en-US" altLang="ko-KR" dirty="0" smtClean="0"/>
              <a:t>cook() </a:t>
            </a:r>
            <a:r>
              <a:rPr lang="ko-KR" altLang="en-US" dirty="0" smtClean="0"/>
              <a:t>함수를 </a:t>
            </a:r>
            <a:r>
              <a:rPr lang="ko-KR" altLang="en-US" dirty="0" smtClean="0"/>
              <a:t>확인해야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/>
              <a:t>라면 조리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82099"/>
            <a:ext cx="8590732" cy="21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22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5079"/>
            <a:ext cx="8784976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abstract class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abstract void cook();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GeneralRamen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일반 조리법으로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RamenWithoutBroth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물을 적게 넣고 라면을 익힌 뒤에 라면 </a:t>
            </a:r>
            <a:r>
              <a:rPr lang="ko-KR" altLang="en-US" dirty="0" err="1">
                <a:latin typeface="Consolas" panose="020B0609020204030204" pitchFamily="49" charset="0"/>
              </a:rPr>
              <a:t>스프에</a:t>
            </a:r>
            <a:r>
              <a:rPr lang="ko-KR" altLang="en-US" dirty="0">
                <a:latin typeface="Consolas" panose="020B0609020204030204" pitchFamily="49" charset="0"/>
              </a:rPr>
              <a:t> 볶듯이 끓임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38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11494"/>
            <a:ext cx="8784976" cy="570188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CheeseRamen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치즈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VinegarRamen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식초 약간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MilkRamen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우유를 넣고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134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8413"/>
            <a:ext cx="7776864" cy="245740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Ramen cook = new </a:t>
            </a:r>
            <a:r>
              <a:rPr lang="en-US" altLang="ko-KR" dirty="0" err="1">
                <a:latin typeface="Consolas" panose="020B0609020204030204" pitchFamily="49" charset="0"/>
              </a:rPr>
              <a:t>GeneralRamen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cook = new </a:t>
            </a:r>
            <a:r>
              <a:rPr lang="en-US" altLang="ko-KR" dirty="0" err="1">
                <a:latin typeface="Consolas" panose="020B0609020204030204" pitchFamily="49" charset="0"/>
              </a:rPr>
              <a:t>CheeseRamen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117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3</a:t>
            </a:r>
          </a:p>
          <a:p>
            <a:pPr lvl="1"/>
            <a:r>
              <a:rPr lang="ko-KR" altLang="en-US" dirty="0" smtClean="0"/>
              <a:t>인터페이스를 이용해서 변화하는 부분을 캡슐화시킴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Ramen </a:t>
            </a:r>
            <a:r>
              <a:rPr lang="ko-KR" altLang="en-US" dirty="0" smtClean="0"/>
              <a:t>클래스에서는 변화하는 부분을 바꿔서 사용할 수 있도록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변수와 설정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(setter method))</a:t>
            </a:r>
          </a:p>
          <a:p>
            <a:pPr lvl="1"/>
            <a:r>
              <a:rPr lang="en-US" altLang="ko-KR" dirty="0" smtClean="0"/>
              <a:t>cook() </a:t>
            </a:r>
            <a:r>
              <a:rPr lang="ko-KR" altLang="en-US" dirty="0" err="1" smtClean="0"/>
              <a:t>멤베</a:t>
            </a:r>
            <a:r>
              <a:rPr lang="ko-KR" altLang="en-US" dirty="0" smtClean="0"/>
              <a:t> 함수에서 </a:t>
            </a:r>
            <a:r>
              <a:rPr lang="en-US" altLang="ko-KR" dirty="0" smtClean="0"/>
              <a:t>Recipe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cook()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830957"/>
            <a:ext cx="8783960" cy="16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5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1116945"/>
            <a:ext cx="8874732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Recipe </a:t>
            </a:r>
            <a:r>
              <a:rPr lang="en-US" altLang="ko-KR" dirty="0" err="1">
                <a:latin typeface="Consolas" panose="020B0609020204030204" pitchFamily="49" charset="0"/>
              </a:rPr>
              <a:t>recipe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GeneralRamenRecipe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setRecipe</a:t>
            </a:r>
            <a:r>
              <a:rPr lang="en-US" altLang="ko-KR" dirty="0">
                <a:latin typeface="Consolas" panose="020B0609020204030204" pitchFamily="49" charset="0"/>
              </a:rPr>
              <a:t>(Recipe recipe)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this.recipe</a:t>
            </a:r>
            <a:r>
              <a:rPr lang="en-US" altLang="ko-KR" dirty="0">
                <a:latin typeface="Consolas" panose="020B0609020204030204" pitchFamily="49" charset="0"/>
              </a:rPr>
              <a:t> = recipe;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recipe.cook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GeneralRamenRecipe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일반 조리법으로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29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2008" y="548680"/>
            <a:ext cx="8964488" cy="59913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RamenWithoutBrothRecipe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물을 적게 넣고 라면을 익힌 뒤에 라면 </a:t>
            </a:r>
            <a:r>
              <a:rPr lang="ko-KR" altLang="en-US" dirty="0" err="1">
                <a:latin typeface="Consolas" panose="020B0609020204030204" pitchFamily="49" charset="0"/>
              </a:rPr>
              <a:t>스프에</a:t>
            </a:r>
            <a:r>
              <a:rPr lang="ko-KR" altLang="en-US" dirty="0">
                <a:latin typeface="Consolas" panose="020B0609020204030204" pitchFamily="49" charset="0"/>
              </a:rPr>
              <a:t> 볶듯이 끓임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CheeseRamenRecipe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치즈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VinegarRamenRecipe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식초 약간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03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196752"/>
            <a:ext cx="8424936" cy="422711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MilkRamenRecipe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우유를 넣고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Ramen cook = new Ramen();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cook.setRecipe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CheeseRamenRecipe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18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Patterns </a:t>
            </a:r>
            <a:r>
              <a:rPr lang="ko-KR" altLang="en-US" dirty="0"/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6181"/>
          </a:xfrm>
        </p:spPr>
        <p:txBody>
          <a:bodyPr/>
          <a:lstStyle/>
          <a:p>
            <a:r>
              <a:rPr lang="ko-KR" altLang="en-US" dirty="0" smtClean="0"/>
              <a:t>행위 패턴</a:t>
            </a:r>
            <a:r>
              <a:rPr lang="en-US" altLang="ko-KR" dirty="0" smtClean="0"/>
              <a:t>(Behavioral Patterns)</a:t>
            </a:r>
          </a:p>
          <a:p>
            <a:pPr lvl="1"/>
            <a:r>
              <a:rPr lang="ko-KR" altLang="en-US" dirty="0" smtClean="0"/>
              <a:t>클래스나 객체들이 상호작용하는 방법과 책임을 분산시키는 방법을 정의하는 패턴</a:t>
            </a:r>
            <a:endParaRPr lang="en-US" altLang="ko-KR" dirty="0" smtClean="0"/>
          </a:p>
          <a:p>
            <a:pPr lvl="2">
              <a:spcBef>
                <a:spcPts val="300"/>
              </a:spcBef>
            </a:pPr>
            <a:r>
              <a:rPr lang="ko-KR" altLang="en-US" dirty="0" smtClean="0"/>
              <a:t>책임 연쇄</a:t>
            </a:r>
            <a:r>
              <a:rPr lang="en-US" altLang="ko-KR" dirty="0" smtClean="0"/>
              <a:t>(Chain of Responsibility)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smtClean="0"/>
              <a:t>커맨드</a:t>
            </a:r>
            <a:r>
              <a:rPr lang="en-US" altLang="ko-KR" b="1" dirty="0" smtClean="0"/>
              <a:t>(Command)</a:t>
            </a:r>
          </a:p>
          <a:p>
            <a:pPr lvl="2">
              <a:spcBef>
                <a:spcPts val="300"/>
              </a:spcBef>
            </a:pPr>
            <a:r>
              <a:rPr lang="ko-KR" altLang="en-US" dirty="0" smtClean="0"/>
              <a:t>인터프리터</a:t>
            </a:r>
            <a:r>
              <a:rPr lang="en-US" altLang="ko-KR" dirty="0" smtClean="0"/>
              <a:t>(Interpreter)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smtClean="0"/>
              <a:t>반복자</a:t>
            </a:r>
            <a:r>
              <a:rPr lang="en-US" altLang="ko-KR" b="1" dirty="0" smtClean="0"/>
              <a:t>(Iterator)</a:t>
            </a:r>
          </a:p>
          <a:p>
            <a:pPr lvl="2">
              <a:spcBef>
                <a:spcPts val="300"/>
              </a:spcBef>
            </a:pPr>
            <a:r>
              <a:rPr lang="ko-KR" altLang="en-US" dirty="0" err="1" smtClean="0"/>
              <a:t>미디에이터</a:t>
            </a:r>
            <a:r>
              <a:rPr lang="en-US" altLang="ko-KR" dirty="0" smtClean="0"/>
              <a:t>(Mediator)</a:t>
            </a:r>
          </a:p>
          <a:p>
            <a:pPr lvl="2">
              <a:spcBef>
                <a:spcPts val="300"/>
              </a:spcBef>
            </a:pPr>
            <a:r>
              <a:rPr lang="ko-KR" altLang="en-US" dirty="0" err="1" smtClean="0"/>
              <a:t>메멘토</a:t>
            </a:r>
            <a:r>
              <a:rPr lang="en-US" altLang="ko-KR" dirty="0" smtClean="0"/>
              <a:t>(Memento)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smtClean="0"/>
              <a:t>옵서버</a:t>
            </a:r>
            <a:r>
              <a:rPr lang="en-US" altLang="ko-KR" b="1" dirty="0" smtClean="0"/>
              <a:t>(Observer)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err="1" smtClean="0"/>
              <a:t>스테이트</a:t>
            </a:r>
            <a:r>
              <a:rPr lang="en-US" altLang="ko-KR" b="1" dirty="0" smtClean="0"/>
              <a:t>(State)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err="1" smtClean="0"/>
              <a:t>스트래티지</a:t>
            </a:r>
            <a:r>
              <a:rPr lang="en-US" altLang="ko-KR" b="1" dirty="0" smtClean="0"/>
              <a:t>(Strategy)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smtClean="0"/>
              <a:t>템플릿 </a:t>
            </a:r>
            <a:r>
              <a:rPr lang="ko-KR" altLang="en-US" b="1" dirty="0" err="1" smtClean="0"/>
              <a:t>메소드</a:t>
            </a:r>
            <a:r>
              <a:rPr lang="en-US" altLang="ko-KR" b="1" dirty="0" smtClean="0"/>
              <a:t>(Template Method)</a:t>
            </a:r>
          </a:p>
          <a:p>
            <a:pPr lvl="2">
              <a:spcBef>
                <a:spcPts val="300"/>
              </a:spcBef>
            </a:pPr>
            <a:r>
              <a:rPr lang="ko-KR" altLang="en-US" dirty="0" err="1" smtClean="0"/>
              <a:t>비지터</a:t>
            </a:r>
            <a:r>
              <a:rPr lang="en-US" altLang="ko-KR" dirty="0" smtClean="0"/>
              <a:t>(Visitor)</a:t>
            </a:r>
          </a:p>
        </p:txBody>
      </p:sp>
    </p:spTree>
    <p:extLst>
      <p:ext uri="{BB962C8B-B14F-4D97-AF65-F5344CB8AC3E}">
        <p14:creationId xmlns:p14="http://schemas.microsoft.com/office/powerpoint/2010/main" val="3612157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262" y="3356992"/>
          <a:ext cx="878522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268"/>
                <a:gridCol w="74889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스트래티지</a:t>
                      </a:r>
                      <a:r>
                        <a:rPr lang="en-US" altLang="ko-KR" dirty="0" smtClean="0"/>
                        <a:t>(Strategy)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알고리즘의 다른 버전이 존재해서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중복으로 존재하거나 </a:t>
                      </a:r>
                      <a:r>
                        <a:rPr lang="en-US" altLang="ko-KR" dirty="0" smtClean="0"/>
                        <a:t>if</a:t>
                      </a:r>
                      <a:r>
                        <a:rPr lang="ko-KR" altLang="en-US" dirty="0" smtClean="0"/>
                        <a:t>문을 이용해서 선택해야 함</a:t>
                      </a:r>
                      <a:r>
                        <a:rPr lang="en-US" altLang="ko-KR" dirty="0" smtClean="0"/>
                        <a:t>. OCP </a:t>
                      </a:r>
                      <a:r>
                        <a:rPr lang="ko-KR" altLang="en-US" dirty="0" smtClean="0"/>
                        <a:t>위반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해결방안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중복을 공통화시키고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시점에 맞는 알고리즘을 호출하도록 함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상속 또는 인터페이스 활용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OCP.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수정할 경우 </a:t>
                      </a:r>
                      <a:r>
                        <a:rPr lang="en-US" altLang="ko-KR" baseline="0" dirty="0" smtClean="0"/>
                        <a:t>Strategy</a:t>
                      </a:r>
                      <a:r>
                        <a:rPr lang="ko-KR" altLang="en-US" baseline="0" dirty="0" smtClean="0"/>
                        <a:t>를 추가하고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나머지는 변경하지 않아도 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패턴이 필요한 경우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경우에 따라 서로 다른 여러 알고리즘이 존재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알고리즘이 실행 시점에 결정되어져서 </a:t>
            </a:r>
            <a:r>
              <a:rPr lang="ko-KR" altLang="en-US" kern="0" dirty="0" err="1" smtClean="0"/>
              <a:t>조건문</a:t>
            </a:r>
            <a:r>
              <a:rPr lang="ko-KR" altLang="en-US" kern="0" dirty="0" smtClean="0"/>
              <a:t> 등을 이용해서 다른 알고리즘을 선택하는 경우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88422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196752"/>
            <a:ext cx="4676775" cy="2971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303" y="3717032"/>
            <a:ext cx="8784976" cy="21336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dirty="0" smtClean="0"/>
              <a:t>Strategy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2900"/>
              </a:lnSpc>
            </a:pPr>
            <a:r>
              <a:rPr lang="ko-KR" altLang="en-US" dirty="0" smtClean="0"/>
              <a:t>컴파일 시점에서 사용하는 캡슐화된 알고리즘을 나타냄</a:t>
            </a:r>
            <a:endParaRPr lang="en-US" altLang="ko-KR" dirty="0" smtClean="0"/>
          </a:p>
          <a:p>
            <a:pPr lvl="1">
              <a:lnSpc>
                <a:spcPts val="2900"/>
              </a:lnSpc>
            </a:pPr>
            <a:r>
              <a:rPr lang="ko-KR" altLang="en-US" dirty="0" smtClean="0"/>
              <a:t>실제 구현은 하위 </a:t>
            </a:r>
            <a:r>
              <a:rPr lang="en-US" altLang="ko-KR" dirty="0" err="1" smtClean="0"/>
              <a:t>Strategy</a:t>
            </a:r>
            <a:r>
              <a:rPr lang="en-US" altLang="ko-KR" baseline="-25000" dirty="0" err="1" smtClean="0"/>
              <a:t>n</a:t>
            </a:r>
            <a:r>
              <a:rPr lang="en-US" altLang="ko-KR" baseline="-25000" dirty="0" smtClean="0"/>
              <a:t> </a:t>
            </a:r>
            <a:r>
              <a:rPr lang="ko-KR" altLang="en-US" dirty="0" smtClean="0"/>
              <a:t>클래스에 위임</a:t>
            </a:r>
            <a:endParaRPr lang="en-US" altLang="ko-KR" dirty="0" smtClean="0"/>
          </a:p>
          <a:p>
            <a:pPr lvl="1">
              <a:lnSpc>
                <a:spcPts val="2900"/>
              </a:lnSpc>
            </a:pPr>
            <a:r>
              <a:rPr lang="ko-KR" altLang="en-US" dirty="0" smtClean="0"/>
              <a:t>인터페이스 또는 클래스로 구현 가능</a:t>
            </a:r>
            <a:endParaRPr lang="en-US" altLang="ko-KR" dirty="0" smtClean="0"/>
          </a:p>
          <a:p>
            <a:pPr>
              <a:lnSpc>
                <a:spcPts val="2900"/>
              </a:lnSpc>
            </a:pPr>
            <a:r>
              <a:rPr lang="en-US" altLang="ko-KR" dirty="0" err="1" smtClean="0"/>
              <a:t>Strategy</a:t>
            </a:r>
            <a:r>
              <a:rPr lang="en-US" altLang="ko-KR" baseline="-25000" dirty="0" err="1" smtClean="0"/>
              <a:t>n</a:t>
            </a:r>
            <a:endParaRPr lang="en-US" altLang="ko-KR" baseline="-25000" dirty="0" smtClean="0"/>
          </a:p>
          <a:p>
            <a:pPr lvl="1">
              <a:lnSpc>
                <a:spcPts val="2900"/>
              </a:lnSpc>
            </a:pPr>
            <a:r>
              <a:rPr lang="ko-KR" altLang="en-US" dirty="0" smtClean="0"/>
              <a:t>실행 시점에 적용될 알고리즘을 캡슐화</a:t>
            </a:r>
            <a:endParaRPr lang="en-US" altLang="ko-KR" dirty="0" smtClean="0"/>
          </a:p>
          <a:p>
            <a:pPr lvl="1">
              <a:lnSpc>
                <a:spcPts val="2900"/>
              </a:lnSpc>
            </a:pPr>
            <a:r>
              <a:rPr lang="en-US" altLang="ko-KR" dirty="0" smtClean="0"/>
              <a:t>Context</a:t>
            </a:r>
            <a:r>
              <a:rPr lang="ko-KR" altLang="en-US" dirty="0" smtClean="0"/>
              <a:t>에서 실행될 알고리즘을 구현</a:t>
            </a:r>
            <a:endParaRPr lang="en-US" altLang="ko-KR" dirty="0" smtClean="0"/>
          </a:p>
          <a:p>
            <a:pPr lvl="1">
              <a:lnSpc>
                <a:spcPts val="2900"/>
              </a:lnSpc>
            </a:pPr>
            <a:endParaRPr lang="en-US" altLang="ko-KR" dirty="0" smtClean="0"/>
          </a:p>
          <a:p>
            <a:pPr lvl="1">
              <a:lnSpc>
                <a:spcPts val="2900"/>
              </a:lnSpc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07504" y="1327302"/>
            <a:ext cx="403244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900"/>
              </a:lnSpc>
            </a:pPr>
            <a:r>
              <a:rPr lang="en-US" altLang="ko-KR" kern="0" dirty="0" smtClean="0"/>
              <a:t>Context </a:t>
            </a:r>
            <a:r>
              <a:rPr lang="ko-KR" altLang="en-US" kern="0" dirty="0" smtClean="0"/>
              <a:t>클래스</a:t>
            </a:r>
            <a:endParaRPr lang="en-US" altLang="ko-KR" kern="0" dirty="0" smtClean="0"/>
          </a:p>
          <a:p>
            <a:pPr lvl="1">
              <a:lnSpc>
                <a:spcPts val="2900"/>
              </a:lnSpc>
            </a:pPr>
            <a:r>
              <a:rPr lang="ko-KR" altLang="en-US" kern="0" dirty="0" smtClean="0"/>
              <a:t>캡슐화된 알고리즘을 멤버 변수로 포함</a:t>
            </a:r>
            <a:endParaRPr lang="en-US" altLang="ko-KR" kern="0" dirty="0" smtClean="0"/>
          </a:p>
          <a:p>
            <a:pPr lvl="1">
              <a:lnSpc>
                <a:spcPts val="2900"/>
              </a:lnSpc>
            </a:pPr>
            <a:r>
              <a:rPr lang="ko-KR" altLang="en-US" kern="0" dirty="0" smtClean="0"/>
              <a:t>캡슐화된 알고리즘을 교환해서 적용시킬 수 있음</a:t>
            </a:r>
          </a:p>
        </p:txBody>
      </p:sp>
    </p:spTree>
    <p:extLst>
      <p:ext uri="{BB962C8B-B14F-4D97-AF65-F5344CB8AC3E}">
        <p14:creationId xmlns:p14="http://schemas.microsoft.com/office/powerpoint/2010/main" val="315196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964488" cy="486251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en-US" altLang="ko-KR" dirty="0" smtClean="0"/>
              <a:t>Define a family of algorithms, encapsulate each one, and make them interchangeable. Strategy lets the algorithm vary independently from clients that use it</a:t>
            </a:r>
          </a:p>
          <a:p>
            <a:pPr>
              <a:lnSpc>
                <a:spcPts val="3200"/>
              </a:lnSpc>
            </a:pPr>
            <a:r>
              <a:rPr lang="ko-KR" altLang="en-US" dirty="0" err="1" smtClean="0"/>
              <a:t>폴리시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(Policy Pattern)</a:t>
            </a:r>
            <a:r>
              <a:rPr lang="ko-KR" altLang="en-US" dirty="0" smtClean="0"/>
              <a:t>이라고 부르기도 함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여러 정책</a:t>
            </a:r>
            <a:r>
              <a:rPr lang="en-US" altLang="ko-KR" dirty="0" smtClean="0"/>
              <a:t>(policy)</a:t>
            </a:r>
            <a:r>
              <a:rPr lang="ko-KR" altLang="en-US" dirty="0" smtClean="0"/>
              <a:t>이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상황에 따라 적합한 정책을 적용시킴</a:t>
            </a:r>
            <a:endParaRPr lang="en-US" altLang="ko-KR" dirty="0" smtClean="0"/>
          </a:p>
          <a:p>
            <a:pPr>
              <a:lnSpc>
                <a:spcPts val="3200"/>
              </a:lnSpc>
            </a:pPr>
            <a:r>
              <a:rPr lang="ko-KR" altLang="en-US" dirty="0"/>
              <a:t>서로 다른 알고리즘들이 존재하고</a:t>
            </a:r>
            <a:r>
              <a:rPr lang="en-US" altLang="ko-KR" dirty="0"/>
              <a:t>, </a:t>
            </a:r>
            <a:r>
              <a:rPr lang="ko-KR" altLang="en-US" dirty="0"/>
              <a:t>실행 중 적합한 알고리즘을 선택해서 적용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클라이언트에 모든 알고리즘을 포함시키는 것은 클라이언트 코드의 양이 늘어나고 복잡해짐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유지 보수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모든 알고리즘이 동시에 사용되는 것이 아니면 굳이 함께 넣어야 할 필요 없음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새로운 알고리즘 추가가 어려움</a:t>
            </a:r>
            <a:r>
              <a:rPr lang="en-US" altLang="ko-KR" dirty="0"/>
              <a:t>. </a:t>
            </a:r>
            <a:r>
              <a:rPr lang="ko-KR" altLang="en-US" dirty="0"/>
              <a:t>기존 코드를 수정해야 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390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스트래티지</a:t>
            </a:r>
            <a:r>
              <a:rPr lang="ko-KR" altLang="en-US" dirty="0"/>
              <a:t> 패턴</a:t>
            </a:r>
            <a:r>
              <a:rPr lang="en-US" altLang="ko-KR" dirty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조리법이 </a:t>
            </a:r>
            <a:r>
              <a:rPr lang="ko-KR" altLang="en-US" dirty="0"/>
              <a:t>다른 경우</a:t>
            </a:r>
            <a:endParaRPr lang="en-US" altLang="ko-KR" dirty="0"/>
          </a:p>
          <a:p>
            <a:pPr lvl="1"/>
            <a:r>
              <a:rPr lang="ko-KR" altLang="en-US" dirty="0"/>
              <a:t>파일의 압축 방법이 다른 경우</a:t>
            </a:r>
            <a:endParaRPr lang="en-US" altLang="ko-KR" dirty="0"/>
          </a:p>
          <a:p>
            <a:pPr lvl="1"/>
            <a:r>
              <a:rPr lang="ko-KR" altLang="en-US" dirty="0"/>
              <a:t>영화를 보는 방식이 다른 경우 </a:t>
            </a:r>
            <a:r>
              <a:rPr lang="en-US" altLang="ko-KR" dirty="0"/>
              <a:t>(</a:t>
            </a:r>
            <a:r>
              <a:rPr lang="ko-KR" altLang="en-US" dirty="0"/>
              <a:t>초대권</a:t>
            </a:r>
            <a:r>
              <a:rPr lang="en-US" altLang="ko-KR" dirty="0"/>
              <a:t>, </a:t>
            </a:r>
            <a:r>
              <a:rPr lang="ko-KR" altLang="en-US" dirty="0" err="1"/>
              <a:t>멤버쉽</a:t>
            </a:r>
            <a:r>
              <a:rPr lang="ko-KR" altLang="en-US" dirty="0"/>
              <a:t> 할인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자바의 정렬</a:t>
            </a:r>
            <a:endParaRPr lang="en-US" altLang="ko-KR" dirty="0"/>
          </a:p>
          <a:p>
            <a:pPr lvl="2"/>
            <a:r>
              <a:rPr lang="en-US" altLang="ko-KR" dirty="0"/>
              <a:t>Comparator </a:t>
            </a:r>
            <a:r>
              <a:rPr lang="ko-KR" altLang="en-US" dirty="0"/>
              <a:t>인터페이스를 이용하는 경우</a:t>
            </a:r>
            <a:r>
              <a:rPr lang="en-US" altLang="ko-KR" dirty="0"/>
              <a:t>, </a:t>
            </a:r>
            <a:r>
              <a:rPr lang="ko-KR" altLang="en-US" dirty="0"/>
              <a:t>서로 다른 비교 방법을 구현하고 실행 시점에 적절한 방법을 선택</a:t>
            </a:r>
          </a:p>
        </p:txBody>
      </p:sp>
    </p:spTree>
    <p:extLst>
      <p:ext uri="{BB962C8B-B14F-4D97-AF65-F5344CB8AC3E}">
        <p14:creationId xmlns:p14="http://schemas.microsoft.com/office/powerpoint/2010/main" val="176028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12976"/>
            <a:ext cx="6286500" cy="3352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– Duck (</a:t>
            </a:r>
            <a:r>
              <a:rPr lang="en-US" altLang="ko-KR" dirty="0"/>
              <a:t>HFDP Ch.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r>
              <a:rPr lang="en-US" altLang="ko-KR" dirty="0" smtClean="0"/>
              <a:t>Version 1</a:t>
            </a:r>
          </a:p>
          <a:p>
            <a:pPr lvl="1"/>
            <a:r>
              <a:rPr lang="en-US" altLang="ko-KR" dirty="0" err="1" smtClean="0"/>
              <a:t>SimUDuck</a:t>
            </a:r>
            <a:r>
              <a:rPr lang="ko-KR" altLang="en-US" dirty="0" smtClean="0"/>
              <a:t>이라는 오리 연못 시뮬레이션 게임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헤엄 치고 꽥꽥거리는 소리를 내는 다양한 오리가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Duck </a:t>
            </a:r>
            <a:r>
              <a:rPr lang="ko-KR" altLang="en-US" dirty="0" smtClean="0"/>
              <a:t>클래스를 구성하고 이로부터 상속 받아 다른 클래스들을 만듦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15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267881"/>
            <a:ext cx="7344816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quack()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swim()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("swimming");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("Duck");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 extends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3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404664"/>
            <a:ext cx="7920880" cy="59913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 extends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// write your code here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d1 = new Duck();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d2 = new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d3 = new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8314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24333</TotalTime>
  <Words>3159</Words>
  <Application>Microsoft Office PowerPoint</Application>
  <PresentationFormat>화면 슬라이드 쇼(4:3)</PresentationFormat>
  <Paragraphs>887</Paragraphs>
  <Slides>41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Design Patterns 분류</vt:lpstr>
      <vt:lpstr>Design Patterns 분류</vt:lpstr>
      <vt:lpstr>Design Patterns 분류</vt:lpstr>
      <vt:lpstr>스트래티지 패턴(Strategy Pattern)</vt:lpstr>
      <vt:lpstr>스트래티지 패턴(Strategy Pattern)</vt:lpstr>
      <vt:lpstr>사례 1 – Duck (HFDP Ch. 1)</vt:lpstr>
      <vt:lpstr>사례 1 – Duck (HFDP Ch. 1)</vt:lpstr>
      <vt:lpstr>PowerPoint 프레젠테이션</vt:lpstr>
      <vt:lpstr>사례 1 – Duck (HFDP Ch. 1)</vt:lpstr>
      <vt:lpstr>PowerPoint 프레젠테이션</vt:lpstr>
      <vt:lpstr>PowerPoint 프레젠테이션</vt:lpstr>
      <vt:lpstr>사례 1 – Duck (HFDP Ch. 1)</vt:lpstr>
      <vt:lpstr>사례 1 – Duck (HFDP Ch. 1)</vt:lpstr>
      <vt:lpstr>사례 1 – Duck (HFDP Ch. 1)</vt:lpstr>
      <vt:lpstr>PowerPoint 프레젠테이션</vt:lpstr>
      <vt:lpstr>PowerPoint 프레젠테이션</vt:lpstr>
      <vt:lpstr>PowerPoint 프레젠테이션</vt:lpstr>
      <vt:lpstr>사례 1 – Duck (HFDP Ch. 1)</vt:lpstr>
      <vt:lpstr>PowerPoint 프레젠테이션</vt:lpstr>
      <vt:lpstr>사례 1 – Duck (HFDP Ch. 1)</vt:lpstr>
      <vt:lpstr>사례 1 – Duck (HFDP Ch. 1)</vt:lpstr>
      <vt:lpstr>사례 1 – Duck (HFDP Ch. 1)</vt:lpstr>
      <vt:lpstr>사례 1 – Duck (HFDP Ch. 1)</vt:lpstr>
      <vt:lpstr>사례 1 – Duck (HFDP Ch. 1)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PowerPoint 프레젠테이션</vt:lpstr>
      <vt:lpstr>사례 2 – 라면 조리</vt:lpstr>
      <vt:lpstr>디자인 패턴 요소</vt:lpstr>
      <vt:lpstr>스트래티지 패턴(Strategy Pattern)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2355</cp:revision>
  <dcterms:created xsi:type="dcterms:W3CDTF">2001-05-01T19:45:44Z</dcterms:created>
  <dcterms:modified xsi:type="dcterms:W3CDTF">2019-09-13T04:11:11Z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