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46"/>
  </p:notesMasterIdLst>
  <p:sldIdLst>
    <p:sldId id="323" r:id="rId2"/>
    <p:sldId id="534" r:id="rId3"/>
    <p:sldId id="536" r:id="rId4"/>
    <p:sldId id="537" r:id="rId5"/>
    <p:sldId id="538" r:id="rId6"/>
    <p:sldId id="533" r:id="rId7"/>
    <p:sldId id="492" r:id="rId8"/>
    <p:sldId id="493" r:id="rId9"/>
    <p:sldId id="494" r:id="rId10"/>
    <p:sldId id="495" r:id="rId11"/>
    <p:sldId id="496" r:id="rId12"/>
    <p:sldId id="497" r:id="rId13"/>
    <p:sldId id="504" r:id="rId14"/>
    <p:sldId id="498" r:id="rId15"/>
    <p:sldId id="499" r:id="rId16"/>
    <p:sldId id="500" r:id="rId17"/>
    <p:sldId id="501" r:id="rId18"/>
    <p:sldId id="502" r:id="rId19"/>
    <p:sldId id="503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526" r:id="rId42"/>
    <p:sldId id="481" r:id="rId43"/>
    <p:sldId id="531" r:id="rId44"/>
    <p:sldId id="532" r:id="rId45"/>
  </p:sldIdLst>
  <p:sldSz cx="9144000" cy="6858000" type="screen4x3"/>
  <p:notesSz cx="6858000" cy="9144000"/>
  <p:embeddedFontLst>
    <p:embeddedFont>
      <p:font typeface="Sandoll 미생" panose="020B0600000101010101" pitchFamily="50" charset="-127"/>
      <p:regular r:id="rId47"/>
    </p:embeddedFont>
    <p:embeddedFont>
      <p:font typeface="Garamond" panose="02020404030301010803" pitchFamily="18" charset="0"/>
      <p:regular r:id="rId48"/>
      <p:bold r:id="rId49"/>
      <p:italic r:id="rId50"/>
    </p:embeddedFont>
    <p:embeddedFont>
      <p:font typeface="Book Antiqua" panose="02040602050305030304" pitchFamily="18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Comic Sans MS" panose="030F0702030302020204" pitchFamily="66" charset="0"/>
      <p:regular r:id="rId59"/>
      <p:bold r:id="rId60"/>
      <p:italic r:id="rId61"/>
      <p:boldItalic r:id="rId62"/>
    </p:embeddedFont>
    <p:embeddedFont>
      <p:font typeface="맑은 고딕" panose="020B0503020000020004" pitchFamily="50" charset="-127"/>
      <p:regular r:id="rId63"/>
      <p:bold r:id="rId6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610" autoAdjust="0"/>
  </p:normalViewPr>
  <p:slideViewPr>
    <p:cSldViewPr>
      <p:cViewPr varScale="1">
        <p:scale>
          <a:sx n="83" d="100"/>
          <a:sy n="83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Product</a:t>
            </a:r>
          </a:p>
          <a:p>
            <a:r>
              <a:rPr lang="en-US" altLang="ko-KR" dirty="0" smtClean="0"/>
              <a:t>class Creator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factoryMethod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anOperation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ConcreteCreator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factoryMethod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ConcreteProduct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ConcreteProduct</a:t>
            </a:r>
            <a:r>
              <a:rPr lang="en-US" altLang="ko-KR" dirty="0" smtClean="0"/>
              <a:t> -up-|&gt; Product</a:t>
            </a:r>
          </a:p>
          <a:p>
            <a:r>
              <a:rPr lang="en-US" altLang="ko-KR" dirty="0" err="1" smtClean="0"/>
              <a:t>ConcreteCreator</a:t>
            </a:r>
            <a:r>
              <a:rPr lang="en-US" altLang="ko-KR" dirty="0" smtClean="0"/>
              <a:t> -up-|&gt; Creator</a:t>
            </a:r>
          </a:p>
          <a:p>
            <a:r>
              <a:rPr lang="en-US" altLang="ko-KR" dirty="0" err="1" smtClean="0"/>
              <a:t>ConcreteCreator</a:t>
            </a:r>
            <a:r>
              <a:rPr lang="en-US" altLang="ko-KR" dirty="0" smtClean="0"/>
              <a:t> -left-&gt; </a:t>
            </a:r>
            <a:r>
              <a:rPr lang="en-US" altLang="ko-KR" dirty="0" err="1" smtClean="0"/>
              <a:t>ConcreteProduct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80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AbstractFactory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ConcreteFactory1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ConcreteFactory2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ConcreteFactory1 .up.|&gt; </a:t>
            </a:r>
            <a:r>
              <a:rPr lang="en-US" altLang="ko-KR" dirty="0" err="1" smtClean="0"/>
              <a:t>AbstractFactory</a:t>
            </a:r>
            <a:endParaRPr lang="en-US" altLang="ko-KR" dirty="0" smtClean="0"/>
          </a:p>
          <a:p>
            <a:r>
              <a:rPr lang="en-US" altLang="ko-KR" dirty="0" smtClean="0"/>
              <a:t>ConcreteFactory2 .up.|&gt; </a:t>
            </a:r>
            <a:r>
              <a:rPr lang="en-US" altLang="ko-KR" dirty="0" err="1" smtClean="0"/>
              <a:t>AbstractFactory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r>
              <a:rPr lang="en-US" altLang="ko-KR" dirty="0" smtClean="0"/>
              <a:t>ProductA1 .up.|&gt;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r>
              <a:rPr lang="en-US" altLang="ko-KR" dirty="0" smtClean="0"/>
              <a:t>ProductA2 .up.|&gt;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r>
              <a:rPr lang="en-US" altLang="ko-KR" dirty="0" smtClean="0"/>
              <a:t>ProductB1 .up.|&gt;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r>
              <a:rPr lang="en-US" altLang="ko-KR" dirty="0" smtClean="0"/>
              <a:t>ProductB2 .up.|&gt;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ConcreteFactory2 --&gt; ProductA2</a:t>
            </a:r>
          </a:p>
          <a:p>
            <a:r>
              <a:rPr lang="en-US" altLang="ko-KR" dirty="0" smtClean="0"/>
              <a:t>ConcreteFactory2 --&gt; ProductB2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ConcreteFactory1 --&gt; ProductA1</a:t>
            </a:r>
          </a:p>
          <a:p>
            <a:r>
              <a:rPr lang="en-US" altLang="ko-KR" dirty="0" smtClean="0"/>
              <a:t>ConcreteFactory1 --&gt; ProductB1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AbstractFactory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728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DecoyDuck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RubberDuck</a:t>
            </a:r>
            <a:endParaRPr lang="en-US" altLang="ko-KR" dirty="0" smtClean="0"/>
          </a:p>
          <a:p>
            <a:r>
              <a:rPr lang="en-US" altLang="ko-KR" dirty="0" smtClean="0"/>
              <a:t>Client -up-&gt; </a:t>
            </a:r>
            <a:r>
              <a:rPr lang="en-US" altLang="ko-KR" dirty="0" err="1" smtClean="0"/>
              <a:t>MallardDuck:new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-&gt; </a:t>
            </a:r>
            <a:r>
              <a:rPr lang="en-US" altLang="ko-KR" dirty="0" err="1" smtClean="0"/>
              <a:t>DecoyDuck:new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-down-&gt; </a:t>
            </a:r>
            <a:r>
              <a:rPr lang="en-US" altLang="ko-KR" dirty="0" err="1" smtClean="0"/>
              <a:t>RubberDuck:new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24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PizzaStore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orderPizza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SimplePizzaFactory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Pizza {</a:t>
            </a:r>
          </a:p>
          <a:p>
            <a:r>
              <a:rPr lang="en-US" altLang="ko-KR" dirty="0" smtClean="0"/>
              <a:t>  prepare()</a:t>
            </a:r>
          </a:p>
          <a:p>
            <a:r>
              <a:rPr lang="en-US" altLang="ko-KR" dirty="0" smtClean="0"/>
              <a:t>  bake()</a:t>
            </a:r>
          </a:p>
          <a:p>
            <a:r>
              <a:rPr lang="en-US" altLang="ko-KR" dirty="0" smtClean="0"/>
              <a:t>  cut()</a:t>
            </a:r>
          </a:p>
          <a:p>
            <a:r>
              <a:rPr lang="en-US" altLang="ko-KR" dirty="0" smtClean="0"/>
              <a:t>  box()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CheesePizza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VeggiePizza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ClamPizza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PepperoniPizza</a:t>
            </a:r>
            <a:endParaRPr lang="en-US" altLang="ko-KR" dirty="0" smtClean="0"/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-right-&gt; </a:t>
            </a:r>
            <a:r>
              <a:rPr lang="en-US" altLang="ko-KR" dirty="0" err="1" smtClean="0"/>
              <a:t>SimplePizzaFactory</a:t>
            </a:r>
            <a:endParaRPr lang="en-US" altLang="ko-KR" dirty="0" smtClean="0"/>
          </a:p>
          <a:p>
            <a:r>
              <a:rPr lang="en-US" altLang="ko-KR" dirty="0" err="1" smtClean="0"/>
              <a:t>SimplePizzaFactory</a:t>
            </a:r>
            <a:r>
              <a:rPr lang="en-US" altLang="ko-KR" dirty="0" smtClean="0"/>
              <a:t> -right-&gt; Pizza</a:t>
            </a:r>
          </a:p>
          <a:p>
            <a:r>
              <a:rPr lang="en-US" altLang="ko-KR" dirty="0" err="1" smtClean="0"/>
              <a:t>CheesePizza</a:t>
            </a:r>
            <a:r>
              <a:rPr lang="en-US" altLang="ko-KR" dirty="0" smtClean="0"/>
              <a:t> -up-|&gt; Pizza</a:t>
            </a:r>
          </a:p>
          <a:p>
            <a:r>
              <a:rPr lang="en-US" altLang="ko-KR" dirty="0" err="1" smtClean="0"/>
              <a:t>VeggiePizza</a:t>
            </a:r>
            <a:r>
              <a:rPr lang="en-US" altLang="ko-KR" dirty="0" smtClean="0"/>
              <a:t> -up-|&gt; Pizza</a:t>
            </a:r>
          </a:p>
          <a:p>
            <a:r>
              <a:rPr lang="en-US" altLang="ko-KR" dirty="0" err="1" smtClean="0"/>
              <a:t>ClamPizza</a:t>
            </a:r>
            <a:r>
              <a:rPr lang="en-US" altLang="ko-KR" dirty="0" smtClean="0"/>
              <a:t> -up-|&gt; Pizza</a:t>
            </a:r>
          </a:p>
          <a:p>
            <a:r>
              <a:rPr lang="en-US" altLang="ko-KR" dirty="0" err="1" smtClean="0"/>
              <a:t>PepperoniPizza</a:t>
            </a:r>
            <a:r>
              <a:rPr lang="en-US" altLang="ko-KR" dirty="0" smtClean="0"/>
              <a:t> -up-|&gt; Pizza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57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Client -&gt; </a:t>
            </a:r>
            <a:r>
              <a:rPr lang="en-US" altLang="ko-KR" dirty="0" err="1" smtClean="0"/>
              <a:t>SimplePizzaFactory:factory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smtClean="0"/>
              <a:t>Client -&gt; </a:t>
            </a:r>
            <a:r>
              <a:rPr lang="en-US" altLang="ko-KR" dirty="0" err="1" smtClean="0"/>
              <a:t>PizzaStore:new</a:t>
            </a:r>
            <a:r>
              <a:rPr lang="en-US" altLang="ko-KR" dirty="0" smtClean="0"/>
              <a:t>(factory)</a:t>
            </a:r>
          </a:p>
          <a:p>
            <a:r>
              <a:rPr lang="en-US" altLang="ko-KR" dirty="0" smtClean="0"/>
              <a:t>Client -&gt; </a:t>
            </a:r>
            <a:r>
              <a:rPr lang="en-US" altLang="ko-KR" dirty="0" err="1" smtClean="0"/>
              <a:t>PizzaStore:orderPizza</a:t>
            </a:r>
            <a:r>
              <a:rPr lang="en-US" altLang="ko-KR" dirty="0" smtClean="0"/>
              <a:t>("cheese")</a:t>
            </a:r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SimplePizzaFactory:pizza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("cheese")</a:t>
            </a:r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Pizza:prepare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Pizza:bake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Pizza:cut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Pizza:box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21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67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PizzaStore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orderPizza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NYPizzaStore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ChicagoPizzaStore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NYPizzaStore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PizzaStore</a:t>
            </a:r>
            <a:endParaRPr lang="en-US" altLang="ko-KR" dirty="0" smtClean="0"/>
          </a:p>
          <a:p>
            <a:r>
              <a:rPr lang="en-US" altLang="ko-KR" dirty="0" err="1" smtClean="0"/>
              <a:t>ChicagoPizzaStore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PizzaStore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5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NYPizzaStore</a:t>
            </a:r>
            <a:endParaRPr lang="en-US" altLang="ko-KR" dirty="0" smtClean="0"/>
          </a:p>
          <a:p>
            <a:r>
              <a:rPr lang="en-US" altLang="ko-KR" dirty="0" err="1" smtClean="0"/>
              <a:t>PizzaStore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ChicagoPizzaStore</a:t>
            </a:r>
            <a:endParaRPr lang="en-US" altLang="ko-KR" dirty="0" smtClean="0"/>
          </a:p>
          <a:p>
            <a:r>
              <a:rPr lang="en-US" altLang="ko-KR" dirty="0" smtClean="0"/>
              <a:t>Pizza &lt;|-- 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nPizza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Pizza &lt;|-- "</a:t>
            </a:r>
            <a:r>
              <a:rPr lang="en-US" altLang="ko-KR" dirty="0" err="1" smtClean="0"/>
              <a:t>NYStyleCheese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nPizza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nPizza</a:t>
            </a:r>
            <a:r>
              <a:rPr lang="en-US" altLang="ko-KR" dirty="0" smtClean="0"/>
              <a:t>" &lt;|-- 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nCheesePizza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nPizza</a:t>
            </a:r>
            <a:r>
              <a:rPr lang="en-US" altLang="ko-KR" dirty="0" smtClean="0"/>
              <a:t>" &lt;|-- 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nPepperoniPizza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nPizza</a:t>
            </a:r>
            <a:r>
              <a:rPr lang="en-US" altLang="ko-KR" dirty="0" smtClean="0"/>
              <a:t>" &lt;|-- 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nClamPizza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nPizza</a:t>
            </a:r>
            <a:r>
              <a:rPr lang="en-US" altLang="ko-KR" dirty="0" smtClean="0"/>
              <a:t>" &lt;|-- "</a:t>
            </a:r>
            <a:r>
              <a:rPr lang="en-US" altLang="ko-KR" dirty="0" err="1" smtClean="0"/>
              <a:t>ChicagoStyle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nVeggiePizza</a:t>
            </a:r>
            <a:r>
              <a:rPr lang="en-US" altLang="ko-KR" dirty="0" smtClean="0"/>
              <a:t>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abstract class </a:t>
            </a:r>
            <a:r>
              <a:rPr lang="en-US" altLang="ko-KR" dirty="0" err="1" smtClean="0"/>
              <a:t>PizzaStore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-{abstract}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(String):Pizza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orderPizza</a:t>
            </a:r>
            <a:r>
              <a:rPr lang="en-US" altLang="ko-KR" dirty="0" smtClean="0"/>
              <a:t>(String):Pizza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note left of </a:t>
            </a:r>
            <a:r>
              <a:rPr lang="en-US" altLang="ko-KR" dirty="0" err="1" smtClean="0"/>
              <a:t>PizzaStore</a:t>
            </a:r>
            <a:endParaRPr lang="en-US" altLang="ko-KR" dirty="0" smtClean="0"/>
          </a:p>
          <a:p>
            <a:r>
              <a:rPr lang="en-US" altLang="ko-KR" dirty="0" smtClean="0"/>
              <a:t>public Pizza </a:t>
            </a:r>
            <a:r>
              <a:rPr lang="en-US" altLang="ko-KR" dirty="0" err="1" smtClean="0"/>
              <a:t>orderPizza</a:t>
            </a:r>
            <a:r>
              <a:rPr lang="en-US" altLang="ko-KR" dirty="0" smtClean="0"/>
              <a:t>(String type) {</a:t>
            </a:r>
          </a:p>
          <a:p>
            <a:r>
              <a:rPr lang="en-US" altLang="ko-KR" dirty="0" smtClean="0"/>
              <a:t>    Pizza </a:t>
            </a:r>
            <a:r>
              <a:rPr lang="en-US" altLang="ko-KR" dirty="0" err="1" smtClean="0"/>
              <a:t>pizza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pizza=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(type);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pizza.prepare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pizza.bake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pizza.cut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pizza.box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return pizza;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end note</a:t>
            </a:r>
          </a:p>
          <a:p>
            <a:r>
              <a:rPr lang="en-US" altLang="ko-KR" dirty="0" smtClean="0"/>
              <a:t>note left of </a:t>
            </a:r>
            <a:r>
              <a:rPr lang="en-US" altLang="ko-KR" dirty="0" err="1" smtClean="0"/>
              <a:t>ChicagoPizzaStore</a:t>
            </a:r>
            <a:endParaRPr lang="en-US" altLang="ko-KR" dirty="0" smtClean="0"/>
          </a:p>
          <a:p>
            <a:r>
              <a:rPr lang="en-US" altLang="ko-KR" dirty="0" smtClean="0"/>
              <a:t>&lt;b&gt;factory method&lt;/b&gt;</a:t>
            </a:r>
          </a:p>
          <a:p>
            <a:r>
              <a:rPr lang="en-US" altLang="ko-KR" dirty="0" smtClean="0"/>
              <a:t>Pizza </a:t>
            </a:r>
            <a:r>
              <a:rPr lang="en-US" altLang="ko-KR" dirty="0" err="1" smtClean="0"/>
              <a:t>createPizza</a:t>
            </a:r>
            <a:r>
              <a:rPr lang="en-US" altLang="ko-KR" dirty="0" smtClean="0"/>
              <a:t>(String type) {</a:t>
            </a:r>
          </a:p>
          <a:p>
            <a:r>
              <a:rPr lang="en-US" altLang="ko-KR" dirty="0" smtClean="0"/>
              <a:t>    Pizza pizza=null;</a:t>
            </a:r>
          </a:p>
          <a:p>
            <a:r>
              <a:rPr lang="en-US" altLang="ko-KR" dirty="0" smtClean="0"/>
              <a:t>    if(</a:t>
            </a:r>
            <a:r>
              <a:rPr lang="en-US" altLang="ko-KR" dirty="0" err="1" smtClean="0"/>
              <a:t>type.equals</a:t>
            </a:r>
            <a:r>
              <a:rPr lang="en-US" altLang="ko-KR" dirty="0" smtClean="0"/>
              <a:t>("cheese"))</a:t>
            </a:r>
          </a:p>
          <a:p>
            <a:r>
              <a:rPr lang="en-US" altLang="ko-KR" dirty="0" smtClean="0"/>
              <a:t>        pizza=new </a:t>
            </a:r>
            <a:r>
              <a:rPr lang="en-US" altLang="ko-KR" dirty="0" err="1" smtClean="0"/>
              <a:t>ChicagoStyleCheesePizza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.....</a:t>
            </a:r>
          </a:p>
          <a:p>
            <a:r>
              <a:rPr lang="en-US" altLang="ko-KR" dirty="0" smtClean="0"/>
              <a:t>    return pizza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end note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15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Product</a:t>
            </a:r>
          </a:p>
          <a:p>
            <a:r>
              <a:rPr lang="en-US" altLang="ko-KR" dirty="0" smtClean="0"/>
              <a:t>class Creator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factoryMethod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anOperation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ConcreteCreator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factoryMethod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ConcreteProduct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ConcreteProduct</a:t>
            </a:r>
            <a:r>
              <a:rPr lang="en-US" altLang="ko-KR" dirty="0" smtClean="0"/>
              <a:t> -up-|&gt; Product</a:t>
            </a:r>
          </a:p>
          <a:p>
            <a:r>
              <a:rPr lang="en-US" altLang="ko-KR" dirty="0" err="1" smtClean="0"/>
              <a:t>ConcreteCreator</a:t>
            </a:r>
            <a:r>
              <a:rPr lang="en-US" altLang="ko-KR" dirty="0" smtClean="0"/>
              <a:t> -up-|&gt; Creator</a:t>
            </a:r>
          </a:p>
          <a:p>
            <a:r>
              <a:rPr lang="en-US" altLang="ko-KR" dirty="0" err="1" smtClean="0"/>
              <a:t>ConcreteCreator</a:t>
            </a:r>
            <a:r>
              <a:rPr lang="en-US" altLang="ko-KR" dirty="0" smtClean="0"/>
              <a:t> -left-&gt; </a:t>
            </a:r>
            <a:r>
              <a:rPr lang="en-US" altLang="ko-KR" dirty="0" err="1" smtClean="0"/>
              <a:t>ConcreteProduct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384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AbstractFactory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ConcreteFactory1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ConcreteFactory2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createProductB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ConcreteFactory1 .up.|&gt; </a:t>
            </a:r>
            <a:r>
              <a:rPr lang="en-US" altLang="ko-KR" dirty="0" err="1" smtClean="0"/>
              <a:t>AbstractFactory</a:t>
            </a:r>
            <a:endParaRPr lang="en-US" altLang="ko-KR" dirty="0" smtClean="0"/>
          </a:p>
          <a:p>
            <a:r>
              <a:rPr lang="en-US" altLang="ko-KR" dirty="0" smtClean="0"/>
              <a:t>ConcreteFactory2 .up.|&gt; </a:t>
            </a:r>
            <a:r>
              <a:rPr lang="en-US" altLang="ko-KR" dirty="0" err="1" smtClean="0"/>
              <a:t>AbstractFactory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r>
              <a:rPr lang="en-US" altLang="ko-KR" dirty="0" smtClean="0"/>
              <a:t>ProductA1 .up.|&gt;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r>
              <a:rPr lang="en-US" altLang="ko-KR" dirty="0" smtClean="0"/>
              <a:t>ProductA2 .up.|&gt;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r>
              <a:rPr lang="en-US" altLang="ko-KR" dirty="0" smtClean="0"/>
              <a:t>ProductB1 .up.|&gt;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r>
              <a:rPr lang="en-US" altLang="ko-KR" dirty="0" smtClean="0"/>
              <a:t>ProductB2 .up.|&gt;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ConcreteFactory2 --&gt; ProductA2</a:t>
            </a:r>
          </a:p>
          <a:p>
            <a:r>
              <a:rPr lang="en-US" altLang="ko-KR" dirty="0" smtClean="0"/>
              <a:t>ConcreteFactory2 --&gt; ProductB2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ConcreteFactory1 --&gt; ProductA1</a:t>
            </a:r>
          </a:p>
          <a:p>
            <a:r>
              <a:rPr lang="en-US" altLang="ko-KR" dirty="0" smtClean="0"/>
              <a:t>ConcreteFactory1 --&gt; ProductB1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AbstractFactory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AbstractProductA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AbstractProductB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04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#06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Factory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피자 가게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생성 부분을 캡슐화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792699"/>
            <a:ext cx="7200800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SimplePizzaFactory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Pizza </a:t>
            </a:r>
            <a:r>
              <a:rPr lang="en-US" altLang="ko-KR" dirty="0" err="1" smtClean="0">
                <a:latin typeface="Consolas" panose="020B0609020204030204" pitchFamily="49" charset="0"/>
              </a:rPr>
              <a:t>createPizza</a:t>
            </a:r>
            <a:r>
              <a:rPr lang="en-US" altLang="ko-KR" dirty="0" smtClean="0">
                <a:latin typeface="Consolas" panose="020B0609020204030204" pitchFamily="49" charset="0"/>
              </a:rPr>
              <a:t>(String type)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Pizza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</a:t>
            </a:r>
            <a:r>
              <a:rPr lang="en-US" altLang="ko-KR" dirty="0" smtClean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if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CheesePizza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("pepperoni")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PepperoniPizza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("clam")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ClamPizza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("veggie")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VeggiePizza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pizza;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9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피자 가게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SimplePizzaFactory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792699"/>
            <a:ext cx="849694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SimplePizzaFactory</a:t>
            </a:r>
            <a:r>
              <a:rPr lang="en-US" altLang="ko-KR" dirty="0" smtClean="0">
                <a:latin typeface="Consolas" panose="020B0609020204030204" pitchFamily="49" charset="0"/>
              </a:rPr>
              <a:t> factory;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SimplePizzaFactory</a:t>
            </a:r>
            <a:r>
              <a:rPr lang="en-US" altLang="ko-KR" dirty="0" smtClean="0">
                <a:latin typeface="Consolas" panose="020B0609020204030204" pitchFamily="49" charset="0"/>
              </a:rPr>
              <a:t> factory)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this.factory</a:t>
            </a:r>
            <a:r>
              <a:rPr lang="en-US" altLang="ko-KR" dirty="0" smtClean="0">
                <a:latin typeface="Consolas" panose="020B0609020204030204" pitchFamily="49" charset="0"/>
              </a:rPr>
              <a:t> = factory;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public Pizza </a:t>
            </a:r>
            <a:r>
              <a:rPr lang="en-US" altLang="ko-KR" dirty="0" err="1">
                <a:latin typeface="Consolas" panose="020B0609020204030204" pitchFamily="49" charset="0"/>
              </a:rPr>
              <a:t>orderPizza</a:t>
            </a:r>
            <a:r>
              <a:rPr lang="en-US" altLang="ko-KR" dirty="0">
                <a:latin typeface="Consolas" panose="020B0609020204030204" pitchFamily="49" charset="0"/>
              </a:rPr>
              <a:t>(String type)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Pizza </a:t>
            </a:r>
            <a:r>
              <a:rPr lang="en-US" altLang="ko-KR" dirty="0" err="1">
                <a:latin typeface="Consolas" panose="020B0609020204030204" pitchFamily="49" charset="0"/>
              </a:rPr>
              <a:t>pizza</a:t>
            </a:r>
            <a:r>
              <a:rPr lang="en-US" altLang="ko-KR" dirty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pizza = </a:t>
            </a:r>
            <a:r>
              <a:rPr lang="en-US" altLang="ko-KR" dirty="0" err="1">
                <a:latin typeface="Consolas" panose="020B0609020204030204" pitchFamily="49" charset="0"/>
              </a:rPr>
              <a:t>factory.createPizza</a:t>
            </a:r>
            <a:r>
              <a:rPr lang="en-US" altLang="ko-KR" dirty="0">
                <a:latin typeface="Consolas" panose="020B0609020204030204" pitchFamily="49" charset="0"/>
              </a:rPr>
              <a:t>(type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prepareToBoxing</a:t>
            </a:r>
            <a:r>
              <a:rPr lang="en-US" altLang="ko-KR" dirty="0" smtClean="0">
                <a:latin typeface="Consolas" panose="020B0609020204030204" pitchFamily="49" charset="0"/>
              </a:rPr>
              <a:t>(pizza);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pizza;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void </a:t>
            </a:r>
            <a:r>
              <a:rPr lang="en-US" altLang="ko-KR" dirty="0" err="1">
                <a:latin typeface="Consolas" panose="020B0609020204030204" pitchFamily="49" charset="0"/>
              </a:rPr>
              <a:t>prepareToBoxing</a:t>
            </a:r>
            <a:r>
              <a:rPr lang="en-US" altLang="ko-KR" dirty="0">
                <a:latin typeface="Consolas" panose="020B0609020204030204" pitchFamily="49" charset="0"/>
              </a:rPr>
              <a:t>(Pizza pizza)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… // </a:t>
            </a:r>
            <a:r>
              <a:rPr lang="ko-KR" altLang="en-US" dirty="0" smtClean="0">
                <a:latin typeface="Consolas" panose="020B0609020204030204" pitchFamily="49" charset="0"/>
              </a:rPr>
              <a:t>기존 코드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52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피자 가게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피자 가게 프로그램의 클래스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57284"/>
            <a:ext cx="8964488" cy="3111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177842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+mn-lt"/>
              </a:rPr>
              <a:t>Pizza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는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메소드를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오버라이드해서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쓸 수 있도록 추상 클래스로 정의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494604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각 피자 클래스는 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</a:rPr>
              <a:t>Pizza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를 구현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292494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n-lt"/>
              </a:rPr>
              <a:t>createPizza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는 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으로 구현하기도 함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65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피자 가게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7884368" cy="55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Factory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 Factory</a:t>
            </a:r>
            <a:r>
              <a:rPr lang="ko-KR" altLang="en-US" dirty="0" smtClean="0"/>
              <a:t>가 어느 객체를 생성할지 판단하고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측에 맞는 객체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"if"</a:t>
            </a:r>
            <a:r>
              <a:rPr lang="ko-KR" altLang="en-US" dirty="0" smtClean="0"/>
              <a:t>문에서 문자열에 따라 생성할 객체를 결정</a:t>
            </a:r>
            <a:endParaRPr lang="en-US" altLang="ko-KR" dirty="0" smtClean="0"/>
          </a:p>
          <a:p>
            <a:pPr lvl="1"/>
            <a:r>
              <a:rPr lang="ko-KR" altLang="en-US" smtClean="0"/>
              <a:t>패턴이라고 </a:t>
            </a:r>
            <a:r>
              <a:rPr lang="ko-KR" altLang="en-US" dirty="0" smtClean="0"/>
              <a:t>볼 수는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3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피자 프랜차이즈 사업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프랜차이즈 사업을 하면서 각 지점마다 해당 지역의 특성과 입맛을 반영하여 다른 스타일의 피자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캘리포니아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만들려고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어떻게 지역별 차이점을 적용시킬까</a:t>
            </a:r>
            <a:r>
              <a:rPr lang="en-US" altLang="ko-KR" dirty="0" smtClean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1631357" y="4108554"/>
            <a:ext cx="864096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341" y="4931876"/>
            <a:ext cx="142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n-lt"/>
              </a:rPr>
              <a:t>PizzaStore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427984" y="3537012"/>
            <a:ext cx="864096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18" charset="-12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427984" y="5128383"/>
            <a:ext cx="864096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18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319932"/>
            <a:ext cx="185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n-lt"/>
              </a:rPr>
              <a:t>NYPizzaFactory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920471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n-lt"/>
              </a:rPr>
              <a:t>ChicagoPizzaFactory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284984"/>
            <a:ext cx="23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모든 프랜차이즈 분점에서 </a:t>
            </a:r>
            <a:r>
              <a:rPr lang="en-US" altLang="ko-KR" sz="1600" dirty="0" err="1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PizzaStore</a:t>
            </a:r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코드를 활용하려고 함</a:t>
            </a:r>
            <a:r>
              <a:rPr lang="en-US" altLang="ko-KR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. 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피자 준비 과정은 같음</a:t>
            </a:r>
            <a:endParaRPr lang="ko-KR" altLang="en-US" sz="1600" dirty="0">
              <a:solidFill>
                <a:schemeClr val="tx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3345432"/>
            <a:ext cx="23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빵은 얇고</a:t>
            </a:r>
            <a:r>
              <a:rPr lang="en-US" altLang="ko-KR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소스로 주로 맛을 내고 치즈는 조금 적게 들어간 뉴욕 스타일 피자를 만드는 </a:t>
            </a:r>
            <a:r>
              <a:rPr lang="ko-KR" altLang="en-US" sz="1600" dirty="0" err="1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팩토리를</a:t>
            </a:r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요구함</a:t>
            </a:r>
            <a:endParaRPr lang="ko-KR" altLang="en-US" sz="1600" dirty="0">
              <a:solidFill>
                <a:schemeClr val="tx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5967" y="5078068"/>
            <a:ext cx="23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두꺼운 빵에 풍부한 소스와 어마어마하게 많은 치즈를 사용하는 시카고 스타일 피자를 만드는 </a:t>
            </a:r>
            <a:r>
              <a:rPr lang="ko-KR" altLang="en-US" sz="1600" dirty="0" err="1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팩토리를</a:t>
            </a:r>
            <a:r>
              <a:rPr lang="ko-KR" altLang="en-US" sz="1600" dirty="0" smtClean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요구함</a:t>
            </a:r>
            <a:endParaRPr lang="ko-KR" altLang="en-US" sz="1600" dirty="0">
              <a:solidFill>
                <a:schemeClr val="tx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7" name="자유형 16"/>
          <p:cNvSpPr/>
          <p:nvPr/>
        </p:nvSpPr>
        <p:spPr bwMode="auto">
          <a:xfrm>
            <a:off x="2349661" y="3719916"/>
            <a:ext cx="2129742" cy="481694"/>
          </a:xfrm>
          <a:custGeom>
            <a:avLst/>
            <a:gdLst>
              <a:gd name="connsiteX0" fmla="*/ 0 w 2129742"/>
              <a:gd name="connsiteY0" fmla="*/ 507364 h 507364"/>
              <a:gd name="connsiteX1" fmla="*/ 856526 w 2129742"/>
              <a:gd name="connsiteY1" fmla="*/ 32802 h 507364"/>
              <a:gd name="connsiteX2" fmla="*/ 2129742 w 2129742"/>
              <a:gd name="connsiteY2" fmla="*/ 79101 h 50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9742" h="507364">
                <a:moveTo>
                  <a:pt x="0" y="507364"/>
                </a:moveTo>
                <a:cubicBezTo>
                  <a:pt x="250784" y="305771"/>
                  <a:pt x="501569" y="104179"/>
                  <a:pt x="856526" y="32802"/>
                </a:cubicBezTo>
                <a:cubicBezTo>
                  <a:pt x="1211483" y="-38575"/>
                  <a:pt x="1670612" y="20263"/>
                  <a:pt x="2129742" y="7910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2326511" y="4815068"/>
            <a:ext cx="2152892" cy="524693"/>
          </a:xfrm>
          <a:custGeom>
            <a:avLst/>
            <a:gdLst>
              <a:gd name="connsiteX0" fmla="*/ 0 w 2118167"/>
              <a:gd name="connsiteY0" fmla="*/ 0 h 715841"/>
              <a:gd name="connsiteX1" fmla="*/ 868102 w 2118167"/>
              <a:gd name="connsiteY1" fmla="*/ 636608 h 715841"/>
              <a:gd name="connsiteX2" fmla="*/ 2118167 w 2118167"/>
              <a:gd name="connsiteY2" fmla="*/ 706056 h 71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15841">
                <a:moveTo>
                  <a:pt x="0" y="0"/>
                </a:moveTo>
                <a:cubicBezTo>
                  <a:pt x="257537" y="259466"/>
                  <a:pt x="515074" y="518932"/>
                  <a:pt x="868102" y="636608"/>
                </a:cubicBezTo>
                <a:cubicBezTo>
                  <a:pt x="1221130" y="754284"/>
                  <a:pt x="2118167" y="706056"/>
                  <a:pt x="2118167" y="7060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95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피자 프랜차이즈 사업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en-US" altLang="ko-KR" dirty="0" err="1" smtClean="0"/>
              <a:t>SimplePizzaFactory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세 가지 다른 </a:t>
            </a:r>
            <a:r>
              <a:rPr lang="ko-KR" altLang="en-US" dirty="0" err="1" smtClean="0"/>
              <a:t>팩토리를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PizzaStore</a:t>
            </a:r>
            <a:r>
              <a:rPr lang="ko-KR" altLang="en-US" dirty="0" smtClean="0"/>
              <a:t>에서 사용하도록 하면 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PizzaStore</a:t>
            </a:r>
            <a:r>
              <a:rPr lang="ko-KR" altLang="en-US" dirty="0" smtClean="0"/>
              <a:t>가 피자 생성 과정과 분리되어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유연성은 보장되나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일괄적인 처리가 어려울 수 있음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PizzaStore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orderPizza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피자 스토어마다 다른 처리 과정이 나타날 수 있음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575" y="2060848"/>
            <a:ext cx="9096929" cy="215700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NYPizzaFactory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NYPizzaFactory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nyStore.order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("Veggie");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ChicagoPizzaFactory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ChicagoPizzaFactory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chicagoStore.order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("Veggie");</a:t>
            </a:r>
          </a:p>
        </p:txBody>
      </p:sp>
    </p:spTree>
    <p:extLst>
      <p:ext uri="{BB962C8B-B14F-4D97-AF65-F5344CB8AC3E}">
        <p14:creationId xmlns:p14="http://schemas.microsoft.com/office/powerpoint/2010/main" val="172443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피자 프랜차이즈 사업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피자 가게와 피자 제작 과정 전체를 하나로 묶어주는 프레임워크를 만들기로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유연성은 지켜야 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SimpleFactory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 코드로 </a:t>
            </a:r>
            <a:r>
              <a:rPr lang="ko-KR" altLang="en-US" dirty="0" err="1" smtClean="0"/>
              <a:t>못돌아감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createPizza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PizzaStore</a:t>
            </a:r>
            <a:r>
              <a:rPr lang="ko-KR" altLang="en-US" dirty="0" smtClean="0"/>
              <a:t>에 다시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r>
              <a:rPr lang="ko-KR" altLang="en-US" dirty="0"/>
              <a:t>분점마다 달라질 수 있는 것은 </a:t>
            </a:r>
            <a:r>
              <a:rPr lang="ko-KR" altLang="en-US" dirty="0" smtClean="0"/>
              <a:t>피자의 스타일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주문 시스템은 모든 분점에서 똑같이 진행됨</a:t>
            </a:r>
            <a:endParaRPr lang="en-US" altLang="ko-KR" dirty="0" smtClean="0"/>
          </a:p>
          <a:p>
            <a:r>
              <a:rPr lang="en-US" altLang="ko-KR" dirty="0" err="1" smtClean="0"/>
              <a:t>orderPizza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어떤 피자가 만들어지는지 알 수 없음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01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피자 프랜차이즈 사업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608" y="1268413"/>
            <a:ext cx="6768752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abstract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void </a:t>
            </a:r>
            <a:r>
              <a:rPr lang="en-US" altLang="ko-KR" dirty="0" err="1">
                <a:latin typeface="Consolas" panose="020B0609020204030204" pitchFamily="49" charset="0"/>
              </a:rPr>
              <a:t>prepareToBoxing</a:t>
            </a:r>
            <a:r>
              <a:rPr lang="en-US" altLang="ko-KR" dirty="0">
                <a:latin typeface="Consolas" panose="020B0609020204030204" pitchFamily="49" charset="0"/>
              </a:rPr>
              <a:t>(Pizza pizza)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pizza.prepare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pizza.bake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pizza.cut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pizza.box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orderPizza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type)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(type);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prepareToBoxing</a:t>
            </a:r>
            <a:r>
              <a:rPr lang="en-US" altLang="ko-KR" spc="-100" dirty="0" smtClean="0">
                <a:latin typeface="Consolas" panose="020B0609020204030204" pitchFamily="49" charset="0"/>
              </a:rPr>
              <a:t>(pizza);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return pizza;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// </a:t>
            </a:r>
            <a:r>
              <a:rPr lang="ko-KR" altLang="en-US" spc="-100" dirty="0" err="1" smtClean="0">
                <a:latin typeface="Consolas" panose="020B0609020204030204" pitchFamily="49" charset="0"/>
              </a:rPr>
              <a:t>팩토리</a:t>
            </a:r>
            <a:r>
              <a:rPr lang="ko-KR" altLang="en-US" spc="-100" dirty="0" smtClean="0">
                <a:latin typeface="Consolas" panose="020B0609020204030204" pitchFamily="49" charset="0"/>
              </a:rPr>
              <a:t> </a:t>
            </a:r>
            <a:r>
              <a:rPr lang="ko-KR" altLang="en-US" spc="-100" dirty="0" err="1" smtClean="0">
                <a:latin typeface="Consolas" panose="020B0609020204030204" pitchFamily="49" charset="0"/>
              </a:rPr>
              <a:t>메소드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abstract 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type);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8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피자 프랜차이즈 사업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76330"/>
            <a:ext cx="642969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3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lt"/>
              </a:rPr>
              <a:t>팩토리</a:t>
            </a:r>
            <a:r>
              <a:rPr lang="ko-KR" altLang="en-US" dirty="0" smtClean="0">
                <a:latin typeface="+mn-lt"/>
              </a:rPr>
              <a:t> </a:t>
            </a:r>
            <a:r>
              <a:rPr lang="ko-KR" altLang="en-US" dirty="0" err="1" smtClean="0">
                <a:latin typeface="+mn-lt"/>
              </a:rPr>
              <a:t>메소드</a:t>
            </a:r>
            <a:r>
              <a:rPr lang="ko-KR" altLang="en-US" dirty="0" smtClean="0">
                <a:latin typeface="+mn-lt"/>
              </a:rPr>
              <a:t> 패턴 </a:t>
            </a:r>
            <a:r>
              <a:rPr lang="en-US" altLang="ko-KR" dirty="0" smtClean="0">
                <a:latin typeface="+mn-lt"/>
              </a:rPr>
              <a:t>(Factory Method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Define an interface for creating an object, but let subclasses decide which class to instantiate. Factory Method lets a class defer instantiation to subclasses.</a:t>
            </a:r>
            <a:endParaRPr lang="en-US" altLang="ko-KR" dirty="0"/>
          </a:p>
          <a:p>
            <a:pPr lvl="1"/>
            <a:r>
              <a:rPr lang="ko-KR" altLang="en-US" dirty="0" smtClean="0"/>
              <a:t>객체 생성용 인터페이스 정의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서브클래스가 어떤 클래스를 </a:t>
            </a:r>
            <a:r>
              <a:rPr lang="ko-KR" altLang="en-US" dirty="0" err="1" smtClean="0"/>
              <a:t>인스턴스화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지 결정할 수 있도록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객체 생성을 서브 클래스에서 할 수 있도록 미룰 수 있도록 만들어줌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피자 프랜차이즈 사업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63588" y="1268413"/>
            <a:ext cx="7416824" cy="39267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extends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type)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if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("pepperoni"))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NYStylePepperoniPizza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("clam"))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NYStyleClamPizza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("veggie"))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NYStyleVeggiePizza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1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피자 프랜차이즈 사업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11560" y="1300580"/>
            <a:ext cx="8136904" cy="39267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extends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type)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if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ChicagoStyleCheesePizza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("pepperoni"))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>
                <a:latin typeface="Consolas" panose="020B0609020204030204" pitchFamily="49" charset="0"/>
              </a:rPr>
              <a:t>Chicago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StylePepperoniPizza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("clam"))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>
                <a:latin typeface="Consolas" panose="020B0609020204030204" pitchFamily="49" charset="0"/>
              </a:rPr>
              <a:t>Chicago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StyleClamPizza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("veggie"))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>
                <a:latin typeface="Consolas" panose="020B0609020204030204" pitchFamily="49" charset="0"/>
              </a:rPr>
              <a:t>Chicago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StyleVeggiePizza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5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(Factory 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객체 생성을 처리하며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이용하면 객체를 생성하는 작업을 서브클래스에 캡슐화시킬 있음</a:t>
            </a:r>
            <a:endParaRPr lang="en-US" altLang="ko-KR" dirty="0" smtClean="0"/>
          </a:p>
          <a:p>
            <a:r>
              <a:rPr lang="ko-KR" altLang="en-US" dirty="0" err="1" smtClean="0"/>
              <a:t>수퍼클래스에</a:t>
            </a:r>
            <a:r>
              <a:rPr lang="ko-KR" altLang="en-US" dirty="0" smtClean="0"/>
              <a:t> 있는 클라이언트 코드와 서브클래스에 있는 객체 생성 코드를 분리시킬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특정 제품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객체는 </a:t>
            </a:r>
            <a:r>
              <a:rPr lang="ko-KR" altLang="en-US" dirty="0" err="1" smtClean="0"/>
              <a:t>수퍼클래스에서</a:t>
            </a:r>
            <a:r>
              <a:rPr lang="ko-KR" altLang="en-US" dirty="0" smtClean="0"/>
              <a:t> 정의한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 사용</a:t>
            </a:r>
            <a:endParaRPr lang="en-US" altLang="ko-KR" dirty="0" smtClean="0"/>
          </a:p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수퍼클래스의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orderPizza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같은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실제로 생성되는 실제 객체가 무엇인지 알 수 없게 만드는 역할 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3617778"/>
            <a:ext cx="6912768" cy="38728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abstract Product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factoryMethod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type)</a:t>
            </a:r>
          </a:p>
        </p:txBody>
      </p:sp>
    </p:spTree>
    <p:extLst>
      <p:ext uri="{BB962C8B-B14F-4D97-AF65-F5344CB8AC3E}">
        <p14:creationId xmlns:p14="http://schemas.microsoft.com/office/powerpoint/2010/main" val="4111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피자 클래스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300580"/>
            <a:ext cx="8532440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abstract class Pizza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String name;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String dough;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String sauce;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toppings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void prepare()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("Preparing " + name);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("Tossing dough…");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("Adding sauce…");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("Adding toppings: 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for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&lt;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toppings.size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  " +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toppings.get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bake()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("Bake for 25 minutes at 350");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285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피자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268413"/>
            <a:ext cx="7776864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void cut()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("Cutting the pizza into diagonal slices");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box()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("Place pizza in official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box");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String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name;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66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피자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6632"/>
            <a:ext cx="8064896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extends Pizza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name = "NY Style Sauce and Cheese Pizza";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dough = "Thin Crust Dough";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sauce = "Marinara Sauce";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toppings.add</a:t>
            </a:r>
            <a:r>
              <a:rPr lang="en-US" altLang="ko-KR" spc="-100" dirty="0" smtClean="0">
                <a:latin typeface="Consolas" panose="020B0609020204030204" pitchFamily="49" charset="0"/>
              </a:rPr>
              <a:t>("Grated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Reggiano</a:t>
            </a:r>
            <a:r>
              <a:rPr lang="en-US" altLang="ko-KR" spc="-100" dirty="0" smtClean="0">
                <a:latin typeface="Consolas" panose="020B0609020204030204" pitchFamily="49" charset="0"/>
              </a:rPr>
              <a:t> Cheese");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ChicagoStyleCheesePizza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extends Pizza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public </a:t>
            </a:r>
            <a:r>
              <a:rPr lang="en-US" altLang="ko-KR" spc="-100" dirty="0" err="1">
                <a:latin typeface="Consolas" panose="020B0609020204030204" pitchFamily="49" charset="0"/>
              </a:rPr>
              <a:t>ChicagoStyleCheesePizza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name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"Chicago </a:t>
            </a:r>
            <a:r>
              <a:rPr lang="en-US" altLang="ko-KR" spc="-100" dirty="0">
                <a:latin typeface="Consolas" panose="020B0609020204030204" pitchFamily="49" charset="0"/>
              </a:rPr>
              <a:t>Style </a:t>
            </a:r>
            <a:r>
              <a:rPr lang="en-US" altLang="ko-KR" spc="-100" dirty="0" smtClean="0">
                <a:latin typeface="Consolas" panose="020B0609020204030204" pitchFamily="49" charset="0"/>
              </a:rPr>
              <a:t>Deep Dish Cheese </a:t>
            </a:r>
            <a:r>
              <a:rPr lang="en-US" altLang="ko-KR" spc="-100" dirty="0">
                <a:latin typeface="Consolas" panose="020B0609020204030204" pitchFamily="49" charset="0"/>
              </a:rPr>
              <a:t>Pizza";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dough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"Extra Thick </a:t>
            </a:r>
            <a:r>
              <a:rPr lang="en-US" altLang="ko-KR" spc="-100" dirty="0">
                <a:latin typeface="Consolas" panose="020B0609020204030204" pitchFamily="49" charset="0"/>
              </a:rPr>
              <a:t>Crust Dough";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sauce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"Plum Tomato Sauce</a:t>
            </a:r>
            <a:r>
              <a:rPr lang="en-US" altLang="ko-KR" spc="-100" dirty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toppings.add</a:t>
            </a:r>
            <a:r>
              <a:rPr lang="en-US" altLang="ko-KR" spc="-100" dirty="0" smtClean="0">
                <a:latin typeface="Consolas" panose="020B0609020204030204" pitchFamily="49" charset="0"/>
              </a:rPr>
              <a:t>("Shredded Mozzarella Cheese</a:t>
            </a:r>
            <a:r>
              <a:rPr lang="en-US" altLang="ko-KR" spc="-1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cut()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("Cutting the pizza into square slices");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809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35799"/>
            <a:ext cx="8640960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PizzaTestDrive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nyStore.orderPizza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("cheese");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("Ethan ordered a "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+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pizza.getName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+ "\n");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pizza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chicagoStore.orderPizza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("cheese");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("Joel ordered a "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+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pizza.getName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 + "\n");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374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병렬 클래스 계층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2400908"/>
            <a:ext cx="8964488" cy="3836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7664" y="227687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제품 클래스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715" y="2276872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생산자 클래스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09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471612"/>
            <a:ext cx="60864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9996"/>
            <a:ext cx="8856984" cy="774700"/>
          </a:xfrm>
        </p:spPr>
        <p:txBody>
          <a:bodyPr/>
          <a:lstStyle/>
          <a:p>
            <a:r>
              <a:rPr lang="ko-KR" altLang="en-US" dirty="0" smtClean="0"/>
              <a:t>만약</a:t>
            </a:r>
            <a:r>
              <a:rPr lang="en-US" altLang="ko-KR" dirty="0"/>
              <a:t>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패턴을 사용하지 않는다면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764704"/>
            <a:ext cx="8820472" cy="60256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DependentPizzaStore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style, String type)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style.equals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("NY"))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("veggie"))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NYStyleVeggiePizza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}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…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else if 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style.equals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("Chicago"))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if (</a:t>
            </a:r>
            <a:r>
              <a:rPr lang="en-US" altLang="ko-KR" spc="-100" dirty="0" err="1">
                <a:latin typeface="Consolas" panose="020B0609020204030204" pitchFamily="49" charset="0"/>
              </a:rPr>
              <a:t>type.equals</a:t>
            </a:r>
            <a:r>
              <a:rPr lang="en-US" altLang="ko-KR" spc="-100" dirty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ChicagoStyleCheesePizza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} else if (</a:t>
            </a:r>
            <a:r>
              <a:rPr lang="en-US" altLang="ko-KR" spc="-100" dirty="0" err="1">
                <a:latin typeface="Consolas" panose="020B0609020204030204" pitchFamily="49" charset="0"/>
              </a:rPr>
              <a:t>type.equals</a:t>
            </a:r>
            <a:r>
              <a:rPr lang="en-US" altLang="ko-KR" spc="-100" dirty="0">
                <a:latin typeface="Consolas" panose="020B0609020204030204" pitchFamily="49" charset="0"/>
              </a:rPr>
              <a:t>("veggie"))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pizza = new </a:t>
            </a:r>
            <a:r>
              <a:rPr lang="en-US" altLang="ko-KR" spc="-100" dirty="0" err="1">
                <a:latin typeface="Consolas" panose="020B0609020204030204" pitchFamily="49" charset="0"/>
              </a:rPr>
              <a:t>Chicago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StyleVeggiePizza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}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…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…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69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lt"/>
              </a:rPr>
              <a:t>추상 </a:t>
            </a:r>
            <a:r>
              <a:rPr lang="ko-KR" altLang="en-US" dirty="0" err="1" smtClean="0">
                <a:latin typeface="+mn-lt"/>
              </a:rPr>
              <a:t>팩토리</a:t>
            </a:r>
            <a:r>
              <a:rPr lang="ko-KR" altLang="en-US" dirty="0" smtClean="0">
                <a:latin typeface="+mn-lt"/>
              </a:rPr>
              <a:t> 패턴</a:t>
            </a:r>
            <a:r>
              <a:rPr lang="en-US" altLang="ko-KR" dirty="0" smtClean="0">
                <a:latin typeface="+mn-lt"/>
              </a:rPr>
              <a:t>(Abstract Factory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Provides an interface for creating families of related or dependent objects without specifying their concrete classes. </a:t>
            </a:r>
          </a:p>
          <a:p>
            <a:pPr lvl="1"/>
            <a:r>
              <a:rPr lang="ko-KR" altLang="en-US" dirty="0" smtClean="0"/>
              <a:t>구체적인 클래스를 명시하지 않고 관련된 혹은 의존적인 클래스들을 생성할 수 있는 인터페이스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431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피자 원재료 품질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/>
          <a:p>
            <a:r>
              <a:rPr lang="ko-KR" altLang="en-US" dirty="0" smtClean="0"/>
              <a:t>분점에서 좋은 재료를 사용하도록 관리할 수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원재료를 생산하는 공장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만들고 분점까지 재료를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문제는 분점이 떨어져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지점마다 재료들이 같은 것들도 있지만 일부는 다름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27584" y="3648045"/>
            <a:ext cx="2376264" cy="2160240"/>
            <a:chOff x="1187624" y="4293096"/>
            <a:chExt cx="2376264" cy="2160240"/>
          </a:xfrm>
        </p:grpSpPr>
        <p:grpSp>
          <p:nvGrpSpPr>
            <p:cNvPr id="6" name="그룹 5"/>
            <p:cNvGrpSpPr/>
            <p:nvPr/>
          </p:nvGrpSpPr>
          <p:grpSpPr>
            <a:xfrm>
              <a:off x="1187624" y="4293096"/>
              <a:ext cx="2376264" cy="2160240"/>
              <a:chOff x="179512" y="3970685"/>
              <a:chExt cx="2376264" cy="2160240"/>
            </a:xfrm>
          </p:grpSpPr>
          <p:sp>
            <p:nvSpPr>
              <p:cNvPr id="4" name="타원 3"/>
              <p:cNvSpPr/>
              <p:nvPr/>
            </p:nvSpPr>
            <p:spPr bwMode="auto">
              <a:xfrm>
                <a:off x="179512" y="3970685"/>
                <a:ext cx="2376264" cy="216024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맑은 고딕" pitchFamily="18" charset="-12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18830" y="3970685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tx1"/>
                    </a:solidFill>
                  </a:rPr>
                  <a:t>뉴욕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503465" y="4678223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FreshClams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4966255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ThinCrustDough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648" y="5326295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ReggianoCheese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90668" y="5686335"/>
              <a:ext cx="1435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MarinaraSauce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419872" y="3645024"/>
            <a:ext cx="2376264" cy="2160240"/>
            <a:chOff x="3635896" y="3090620"/>
            <a:chExt cx="2376264" cy="2160240"/>
          </a:xfrm>
        </p:grpSpPr>
        <p:grpSp>
          <p:nvGrpSpPr>
            <p:cNvPr id="7" name="그룹 6"/>
            <p:cNvGrpSpPr/>
            <p:nvPr/>
          </p:nvGrpSpPr>
          <p:grpSpPr>
            <a:xfrm>
              <a:off x="3635896" y="3090620"/>
              <a:ext cx="2376264" cy="2160240"/>
              <a:chOff x="179512" y="3970685"/>
              <a:chExt cx="2376264" cy="2160240"/>
            </a:xfrm>
          </p:grpSpPr>
          <p:sp>
            <p:nvSpPr>
              <p:cNvPr id="8" name="타원 7"/>
              <p:cNvSpPr/>
              <p:nvPr/>
            </p:nvSpPr>
            <p:spPr bwMode="auto">
              <a:xfrm>
                <a:off x="179512" y="3970685"/>
                <a:ext cx="2376264" cy="216024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맑은 고딕" pitchFamily="18" charset="-12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9592" y="39969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tx1"/>
                    </a:solidFill>
                  </a:rPr>
                  <a:t>시카고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962825" y="3497987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FrozenClams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55976" y="3786019"/>
              <a:ext cx="162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ThickCrustDough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3008" y="4146059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MozzarellaCheese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39952" y="4506099"/>
              <a:ext cx="1686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PlumTomatoSauce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987691" y="3658772"/>
            <a:ext cx="2376264" cy="2160240"/>
            <a:chOff x="6336196" y="4581128"/>
            <a:chExt cx="2376264" cy="2160240"/>
          </a:xfrm>
        </p:grpSpPr>
        <p:grpSp>
          <p:nvGrpSpPr>
            <p:cNvPr id="10" name="그룹 9"/>
            <p:cNvGrpSpPr/>
            <p:nvPr/>
          </p:nvGrpSpPr>
          <p:grpSpPr>
            <a:xfrm>
              <a:off x="6336196" y="4581128"/>
              <a:ext cx="2376264" cy="2160240"/>
              <a:chOff x="179512" y="3970685"/>
              <a:chExt cx="2376264" cy="2160240"/>
            </a:xfrm>
          </p:grpSpPr>
          <p:sp>
            <p:nvSpPr>
              <p:cNvPr id="11" name="타원 10"/>
              <p:cNvSpPr/>
              <p:nvPr/>
            </p:nvSpPr>
            <p:spPr bwMode="auto">
              <a:xfrm>
                <a:off x="179512" y="3970685"/>
                <a:ext cx="2376264" cy="216024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맑은 고딕" pitchFamily="18" charset="-12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7564" y="4114701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schemeClr val="tx1"/>
                    </a:solidFill>
                  </a:rPr>
                  <a:t>캘리포니아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478835" y="5082163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Camari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71106" y="537019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VeryThinCrust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9018" y="5730235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GoatCheese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6038" y="6090275"/>
              <a:ext cx="162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  <a:latin typeface="Comic Sans MS" panose="030F0702030302020204" pitchFamily="66" charset="0"/>
                  <a:ea typeface="Sandoll 미생" panose="020B0600000101010101" pitchFamily="50" charset="-127"/>
                </a:rPr>
                <a:t>BruschettaSauce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Sandoll 미생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32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원재료를 생산할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인터페이스 정의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99592" y="1772816"/>
            <a:ext cx="6703872" cy="24519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interface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Dough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createDough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Sauce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createSauce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Cheese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createCheese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Veggies[]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createVeggies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Pepperoni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createPepperoni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Clams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createClam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4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뉴욕 원재료 공장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772816"/>
            <a:ext cx="8352928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Dough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createDough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ThinCrustDough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Sauce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createSauce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MarinaraSauce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Cheese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createCheese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ReggianoCheese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Veggies[]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createVeggies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Veggies veggies[] = { new Garlic(), new Onion(),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new Mushroom(),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RedPepper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};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veggies;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5005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55576" y="1268413"/>
            <a:ext cx="6480720" cy="215700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Pepperoni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createPepperoni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SlicedPepperoni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Clams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createClam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FreshClams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3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ko-KR" altLang="en-US" dirty="0" smtClean="0"/>
              <a:t>새로운 피자 클래스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32048" y="1700808"/>
            <a:ext cx="8460432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abstract class Pizza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String name;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Dough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dough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Sauce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sauce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Veggies veggies[];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Cheese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cheese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Pepperoni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pepperoni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Clams clam;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abstract void prepare();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void bake()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("Bake for 25 minutes at 350");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cut()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("Cutting the pizza into diagonal slices");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} 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16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ko-KR" altLang="en-US" dirty="0" smtClean="0"/>
              <a:t>새로운 피자 클래스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3563" y="1196752"/>
            <a:ext cx="8460432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void cut()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("Cutting the pizza into diagonal slices");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box()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("Place pizza in official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box");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name)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this.name = name;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String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name;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String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toString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피자 이름 출력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021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패턴을 이용한 코드에서 </a:t>
            </a:r>
            <a:r>
              <a:rPr lang="en-US" altLang="ko-KR" dirty="0" err="1" smtClean="0"/>
              <a:t>NYCheesePizza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ChicagoCheesePizza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지역별로 다른 재료를 사용한다는 것만 빼면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재료만 다를 뿐 결국 준비 단계는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피자마다 지역별로 따로 만들 필요가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지역별로 다른 재료들은 원재료 공장에서 만들어줌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29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치즈 피자 클래스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29587" y="1772816"/>
            <a:ext cx="7958837" cy="39267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extends Pizza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prepare()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("Preparing " + name);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dough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ingredientFactory.createDough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sauce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ingredientFactory.createSauce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cheese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ingredientFactory.createCheese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312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조개 피자 클래스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29587" y="1772816"/>
            <a:ext cx="7958837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ClamPizza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extends Pizza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ClamPizza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void prepare()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("Preparing " + name);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dough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ingredientFactory.createDough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sauce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ingredientFactory.createSauce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cheese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ingredientFactory.createCheese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clam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ingredientFactory.createClam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591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 – </a:t>
            </a:r>
            <a:r>
              <a:rPr lang="ko-KR" altLang="en-US" dirty="0"/>
              <a:t>피자 원재료 품질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29587" y="1268760"/>
            <a:ext cx="8390885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extends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PizzaStore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protected Pizza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createPizza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(String item)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Pizza pizza = null;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NYPizzaIngredientFactory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item.equals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CheesePizza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pizza.setName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("New York Style Cheese Pizza");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item.equals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("veggie"))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pizza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VeggiePizza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ingredientFactory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pizza.setName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>
                <a:latin typeface="Consolas" panose="020B0609020204030204" pitchFamily="49" charset="0"/>
              </a:rPr>
              <a:t>"New York Style </a:t>
            </a:r>
            <a:r>
              <a:rPr lang="en-US" altLang="ko-KR" spc="-100" dirty="0" smtClean="0">
                <a:latin typeface="Consolas" panose="020B0609020204030204" pitchFamily="49" charset="0"/>
              </a:rPr>
              <a:t>Veggie Pizza</a:t>
            </a:r>
            <a:r>
              <a:rPr lang="en-US" altLang="ko-KR" spc="-1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 else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item.equals</a:t>
            </a:r>
            <a:r>
              <a:rPr lang="en-US" altLang="ko-KR" spc="-100" dirty="0" smtClean="0">
                <a:latin typeface="Consolas" panose="020B0609020204030204" pitchFamily="49" charset="0"/>
              </a:rPr>
              <a:t>("clam"))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…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pizza;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67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객체를 생성하는 </a:t>
            </a:r>
            <a:r>
              <a:rPr lang="en-US" altLang="ko-KR" dirty="0" smtClean="0"/>
              <a:t>'new'</a:t>
            </a:r>
            <a:r>
              <a:rPr lang="ko-KR" altLang="en-US" dirty="0" smtClean="0"/>
              <a:t>의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  <a:r>
              <a:rPr lang="ko-KR" altLang="en-US" dirty="0" smtClean="0"/>
              <a:t>는 인터페이스가 아니라 실제 클래스</a:t>
            </a:r>
            <a:r>
              <a:rPr lang="en-US" altLang="ko-KR" dirty="0" smtClean="0"/>
              <a:t>(concrete class)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new</a:t>
            </a:r>
            <a:r>
              <a:rPr lang="ko-KR" altLang="en-US" dirty="0" smtClean="0"/>
              <a:t>를 호출해서 </a:t>
            </a:r>
            <a:r>
              <a:rPr lang="en-US" altLang="ko-KR" dirty="0" err="1" smtClean="0"/>
              <a:t>DecoyDuck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OCP</a:t>
            </a:r>
            <a:r>
              <a:rPr lang="ko-KR" altLang="en-US" dirty="0" smtClean="0"/>
              <a:t>에 어긋남 </a:t>
            </a:r>
            <a:r>
              <a:rPr lang="en-US" altLang="ko-KR" dirty="0" smtClean="0"/>
              <a:t>(not closed for modification)</a:t>
            </a:r>
          </a:p>
          <a:p>
            <a:pPr lvl="3"/>
            <a:r>
              <a:rPr lang="ko-KR" altLang="en-US" dirty="0" smtClean="0"/>
              <a:t>생성할 객체가 늘어나면 코드 수정 필요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클래스가 많아지거나 변경되면 클라이언트 측 변경이 많아짐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7331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(Abstract Factory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팩토리를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제품군을</a:t>
            </a:r>
            <a:r>
              <a:rPr lang="ko-KR" altLang="en-US" dirty="0" smtClean="0"/>
              <a:t> 생성하기 위한 인터페이스를 제공할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 이용하는 코드를 만들면 코드를 제품을 생산하는 실제 </a:t>
            </a:r>
            <a:r>
              <a:rPr lang="ko-KR" altLang="en-US" dirty="0" err="1" smtClean="0"/>
              <a:t>팩토리와</a:t>
            </a:r>
            <a:r>
              <a:rPr lang="ko-KR" altLang="en-US" dirty="0" smtClean="0"/>
              <a:t> 분리시킬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함으로써 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룩앤필</a:t>
            </a:r>
            <a:r>
              <a:rPr lang="en-US" altLang="ko-KR" dirty="0" smtClean="0"/>
              <a:t>(Look &amp; Feel)</a:t>
            </a:r>
            <a:r>
              <a:rPr lang="ko-KR" altLang="en-US" dirty="0" smtClean="0"/>
              <a:t> 등 서로 다른 </a:t>
            </a:r>
            <a:r>
              <a:rPr lang="ko-KR" altLang="en-US" dirty="0" err="1" smtClean="0"/>
              <a:t>상황별로</a:t>
            </a:r>
            <a:r>
              <a:rPr lang="ko-KR" altLang="en-US" dirty="0" smtClean="0"/>
              <a:t> 적당한 제품을 생산할 수 있는 다양한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코드가 실제 제품과 분리되어 있으므로 다른 공장을 사용하면 다른 결과를 얻을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err="1" smtClean="0"/>
              <a:t>플럼</a:t>
            </a:r>
            <a:r>
              <a:rPr lang="ko-KR" altLang="en-US" dirty="0" smtClean="0"/>
              <a:t> 토마토 소스 대신 </a:t>
            </a:r>
            <a:r>
              <a:rPr lang="ko-KR" altLang="en-US" dirty="0" err="1" smtClean="0"/>
              <a:t>마리나라</a:t>
            </a:r>
            <a:r>
              <a:rPr lang="ko-KR" altLang="en-US" dirty="0" smtClean="0"/>
              <a:t> 소스를 쓰는 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309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8064896" cy="55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2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126661"/>
              </p:ext>
            </p:extLst>
          </p:nvPr>
        </p:nvGraphicFramePr>
        <p:xfrm>
          <a:off x="179388" y="1268413"/>
          <a:ext cx="87851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팩토리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ko-KR" altLang="en-US" sz="2400" dirty="0" err="1" smtClean="0"/>
                        <a:t>메소드</a:t>
                      </a:r>
                      <a:r>
                        <a:rPr lang="en-US" altLang="ko-KR" sz="2400" dirty="0" smtClean="0"/>
                        <a:t>(Factory Method), </a:t>
                      </a:r>
                      <a:r>
                        <a:rPr lang="ko-KR" altLang="en-US" sz="2400" dirty="0" smtClean="0"/>
                        <a:t>추상 </a:t>
                      </a:r>
                      <a:r>
                        <a:rPr lang="ko-KR" altLang="en-US" sz="2400" dirty="0" err="1" smtClean="0"/>
                        <a:t>팩토리</a:t>
                      </a:r>
                      <a:r>
                        <a:rPr lang="en-US" altLang="ko-KR" sz="2400" dirty="0" smtClean="0"/>
                        <a:t>(Abstract Factory)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실제로 구현되는 클래스의 객체를 생성할 때 객체의 종류가 달라지면 클라이언트 코드를 수정해야 하는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것이 너무 많음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생성을 분리해서 캡슐화 시킴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사용할 객체가 많거나 객체를 생성하는 방법이 변경되어도 연쇄적인 수정이 적어짐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471612"/>
            <a:ext cx="60864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15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8064896" cy="55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8104" y="1268413"/>
            <a:ext cx="3456384" cy="486251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57172"/>
            <a:ext cx="4870919" cy="55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팩토리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ko-KR" altLang="en-US" sz="2400" dirty="0" err="1" smtClean="0"/>
                        <a:t>메소드</a:t>
                      </a:r>
                      <a:r>
                        <a:rPr lang="en-US" altLang="ko-KR" sz="2400" dirty="0" smtClean="0"/>
                        <a:t>(Factory Method), </a:t>
                      </a:r>
                      <a:r>
                        <a:rPr lang="ko-KR" altLang="en-US" sz="2400" dirty="0" smtClean="0"/>
                        <a:t>추상 </a:t>
                      </a:r>
                      <a:r>
                        <a:rPr lang="ko-KR" altLang="en-US" sz="2400" dirty="0" err="1" smtClean="0"/>
                        <a:t>팩토리</a:t>
                      </a:r>
                      <a:r>
                        <a:rPr lang="en-US" altLang="ko-KR" sz="2400" dirty="0" smtClean="0"/>
                        <a:t>(Abstract Factory)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실제로 구현되는 클래스의 객체를 생성할 때 객체의 종류가 달라지면 클라이언트 코드를 수정해야 하는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것이 너무 많음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생성을 분리해서 캡슐화 시킴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사용할 객체가 많거나 객체를 생성하는 방법이 변경되어도 연쇄적인 수정이 적어짐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피자 가게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피자 가게를 운영하고 있다고 가정</a:t>
            </a:r>
            <a:endParaRPr lang="en-US" altLang="ko-KR" dirty="0" smtClean="0"/>
          </a:p>
          <a:p>
            <a:r>
              <a:rPr lang="ko-KR" altLang="en-US" dirty="0" smtClean="0"/>
              <a:t>피자 주문을 위해 아래 코드를 작성함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2326216"/>
            <a:ext cx="6768752" cy="39267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prepareToBoxing</a:t>
            </a:r>
            <a:r>
              <a:rPr lang="en-US" altLang="ko-KR" dirty="0" smtClean="0">
                <a:latin typeface="Consolas" panose="020B0609020204030204" pitchFamily="49" charset="0"/>
              </a:rPr>
              <a:t>(Pizza pizza)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pizza.prepare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pizza.bake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pizza.cut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pizza.box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Pizza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orderPizza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Pizza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</a:t>
            </a:r>
            <a:r>
              <a:rPr lang="en-US" altLang="ko-KR" dirty="0" smtClean="0">
                <a:latin typeface="Consolas" panose="020B0609020204030204" pitchFamily="49" charset="0"/>
              </a:rPr>
              <a:t> = new Pizza();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prepareToBoxing</a:t>
            </a:r>
            <a:r>
              <a:rPr lang="en-US" altLang="ko-KR" dirty="0" smtClean="0">
                <a:latin typeface="Consolas" panose="020B0609020204030204" pitchFamily="49" charset="0"/>
              </a:rPr>
              <a:t>(pizza);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pizza;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8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피자 가게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2744"/>
            <a:ext cx="8784976" cy="5008181"/>
          </a:xfrm>
        </p:spPr>
        <p:txBody>
          <a:bodyPr/>
          <a:lstStyle/>
          <a:p>
            <a:r>
              <a:rPr lang="ko-KR" altLang="en-US" dirty="0" smtClean="0"/>
              <a:t>피자 종류가 여러 가지 있으면 코드를 수정해야 </a:t>
            </a:r>
            <a:r>
              <a:rPr lang="ko-KR" altLang="en-US" dirty="0"/>
              <a:t>함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634842"/>
            <a:ext cx="6840760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Pizza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orderPizza</a:t>
            </a:r>
            <a:r>
              <a:rPr lang="en-US" altLang="ko-KR" dirty="0" smtClean="0">
                <a:latin typeface="Consolas" panose="020B0609020204030204" pitchFamily="49" charset="0"/>
              </a:rPr>
              <a:t>(String type)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Pizza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CheesePizza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greek</a:t>
            </a:r>
            <a:r>
              <a:rPr lang="en-US" altLang="ko-KR" dirty="0" smtClean="0">
                <a:latin typeface="Consolas" panose="020B0609020204030204" pitchFamily="49" charset="0"/>
              </a:rPr>
              <a:t>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GreekPizza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("pepperoni")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PepperoniPizza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prepareToBoxing</a:t>
            </a:r>
            <a:r>
              <a:rPr lang="en-US" altLang="ko-KR" dirty="0" smtClean="0">
                <a:latin typeface="Consolas" panose="020B0609020204030204" pitchFamily="49" charset="0"/>
              </a:rPr>
              <a:t>(pizza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pizza;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피자 가게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2744"/>
            <a:ext cx="8784976" cy="5008181"/>
          </a:xfrm>
        </p:spPr>
        <p:txBody>
          <a:bodyPr/>
          <a:lstStyle/>
          <a:p>
            <a:r>
              <a:rPr lang="ko-KR" altLang="en-US" dirty="0" smtClean="0"/>
              <a:t>피자 종류가 여러 가지 있으므로 코드를 수정함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634842"/>
            <a:ext cx="8064896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Pizza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orderPizza</a:t>
            </a:r>
            <a:r>
              <a:rPr lang="en-US" altLang="ko-KR" dirty="0" smtClean="0">
                <a:latin typeface="Consolas" panose="020B0609020204030204" pitchFamily="49" charset="0"/>
              </a:rPr>
              <a:t>(String type)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Pizza </a:t>
            </a:r>
            <a:r>
              <a:rPr lang="en-US" altLang="ko-KR" dirty="0" err="1" smtClean="0">
                <a:latin typeface="Consolas" panose="020B0609020204030204" pitchFamily="49" charset="0"/>
              </a:rPr>
              <a:t>pizza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("cheese"))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CheesePizza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strike="sngStrike" dirty="0" smtClean="0">
                <a:latin typeface="Consolas" panose="020B0609020204030204" pitchFamily="49" charset="0"/>
              </a:rPr>
              <a:t>} else if (</a:t>
            </a:r>
            <a:r>
              <a:rPr lang="en-US" altLang="ko-KR" strike="sngStrike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strike="sngStrike" dirty="0" smtClean="0">
                <a:latin typeface="Consolas" panose="020B0609020204030204" pitchFamily="49" charset="0"/>
              </a:rPr>
              <a:t>("</a:t>
            </a:r>
            <a:r>
              <a:rPr lang="en-US" altLang="ko-KR" strike="sngStrike" dirty="0" err="1" smtClean="0">
                <a:latin typeface="Consolas" panose="020B0609020204030204" pitchFamily="49" charset="0"/>
              </a:rPr>
              <a:t>greek</a:t>
            </a:r>
            <a:r>
              <a:rPr lang="en-US" altLang="ko-KR" strike="sngStrike" dirty="0" smtClean="0">
                <a:latin typeface="Consolas" panose="020B0609020204030204" pitchFamily="49" charset="0"/>
              </a:rPr>
              <a:t>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strike="sngStrike" dirty="0" smtClean="0">
                <a:latin typeface="Consolas" panose="020B0609020204030204" pitchFamily="49" charset="0"/>
              </a:rPr>
              <a:t>pizza = new </a:t>
            </a:r>
            <a:r>
              <a:rPr lang="en-US" altLang="ko-KR" strike="sngStrike" dirty="0" err="1" smtClean="0">
                <a:latin typeface="Consolas" panose="020B0609020204030204" pitchFamily="49" charset="0"/>
              </a:rPr>
              <a:t>GreekPizza</a:t>
            </a:r>
            <a:r>
              <a:rPr lang="en-US" altLang="ko-KR" strike="sngStrike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("pepperoni")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PepperoniPizza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("clam")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ClamPizza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 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type.equals</a:t>
            </a:r>
            <a:r>
              <a:rPr lang="en-US" altLang="ko-KR" dirty="0" smtClean="0">
                <a:latin typeface="Consolas" panose="020B0609020204030204" pitchFamily="49" charset="0"/>
              </a:rPr>
              <a:t>("veggie")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pizza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VeggiePizza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prepareToBoxing</a:t>
            </a:r>
            <a:r>
              <a:rPr lang="en-US" altLang="ko-KR" dirty="0" smtClean="0">
                <a:latin typeface="Consolas" panose="020B0609020204030204" pitchFamily="49" charset="0"/>
              </a:rPr>
              <a:t>(pizza); </a:t>
            </a:r>
            <a:endParaRPr lang="en-US" altLang="ko-KR" dirty="0" smtClean="0">
              <a:latin typeface="+mn-lt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pizza;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7092280" y="242088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7092280" y="5229200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7308304" y="2420888"/>
            <a:ext cx="0" cy="28083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380312" y="3140968"/>
            <a:ext cx="1154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바뀌는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부분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7323718" y="5419122"/>
            <a:ext cx="0" cy="6741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7092280" y="5419122"/>
            <a:ext cx="231438" cy="3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7092280" y="6093296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48438" y="5406315"/>
            <a:ext cx="1795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바뀌지 않는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부분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50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42521</TotalTime>
  <Words>3105</Words>
  <Application>Microsoft Office PowerPoint</Application>
  <PresentationFormat>화면 슬라이드 쇼(4:3)</PresentationFormat>
  <Paragraphs>688</Paragraphs>
  <Slides>44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Sandoll 미생</vt:lpstr>
      <vt:lpstr>굴림</vt:lpstr>
      <vt:lpstr>Garamond</vt:lpstr>
      <vt:lpstr>Times New Roman</vt:lpstr>
      <vt:lpstr>Book Antiqua</vt:lpstr>
      <vt:lpstr>Consolas</vt:lpstr>
      <vt:lpstr>Wingdings</vt:lpstr>
      <vt:lpstr>Comic Sans MS</vt:lpstr>
      <vt:lpstr>맑은 고딕</vt:lpstr>
      <vt:lpstr>Level</vt:lpstr>
      <vt:lpstr>PowerPoint 프레젠테이션</vt:lpstr>
      <vt:lpstr>팩토리 메소드 패턴 (Factory Method Pattern)</vt:lpstr>
      <vt:lpstr>추상 팩토리 패턴(Abstract Factory Pattern)</vt:lpstr>
      <vt:lpstr>문제</vt:lpstr>
      <vt:lpstr>문제</vt:lpstr>
      <vt:lpstr>디자인 패턴 요소</vt:lpstr>
      <vt:lpstr>사례 1 – 피자 가게</vt:lpstr>
      <vt:lpstr>사례 1 – 피자 가게</vt:lpstr>
      <vt:lpstr>사례 1 – 피자 가게</vt:lpstr>
      <vt:lpstr>사례 1 – 피자 가게</vt:lpstr>
      <vt:lpstr>사례 1 – 피자 가게</vt:lpstr>
      <vt:lpstr>사례 1 – 피자 가게</vt:lpstr>
      <vt:lpstr>사례 1 – 피자 가게</vt:lpstr>
      <vt:lpstr>Simple Factory</vt:lpstr>
      <vt:lpstr>사례 2 – 피자 프랜차이즈 사업</vt:lpstr>
      <vt:lpstr>사례 2 – 피자 프랜차이즈 사업</vt:lpstr>
      <vt:lpstr>사례 2 – 피자 프랜차이즈 사업</vt:lpstr>
      <vt:lpstr>사례 2 – 피자 프랜차이즈 사업</vt:lpstr>
      <vt:lpstr>사례 2 – 피자 프랜차이즈 사업</vt:lpstr>
      <vt:lpstr>사례 2 – 피자 프랜차이즈 사업</vt:lpstr>
      <vt:lpstr>사례 2 – 피자 프랜차이즈 사업</vt:lpstr>
      <vt:lpstr>팩토리 메소드(Factory Method)</vt:lpstr>
      <vt:lpstr>피자 클래스 구현</vt:lpstr>
      <vt:lpstr>피자 클래스 구현</vt:lpstr>
      <vt:lpstr>피자 클래스 구현</vt:lpstr>
      <vt:lpstr>main함수 구현</vt:lpstr>
      <vt:lpstr>팩토리 메소드 패턴</vt:lpstr>
      <vt:lpstr>팩토리 메소드 패턴</vt:lpstr>
      <vt:lpstr>만약 팩토리 메소드 패턴을 사용하지 않는다면?</vt:lpstr>
      <vt:lpstr>사례 3 – 피자 원재료 품질 관리</vt:lpstr>
      <vt:lpstr>사례 3 – 피자 원재료 품질 관리</vt:lpstr>
      <vt:lpstr>사례 3 – 피자 원재료 품질 관리</vt:lpstr>
      <vt:lpstr>사례 3 – 피자 원재료 품질 관리</vt:lpstr>
      <vt:lpstr>사례 3 – 피자 원재료 품질 관리</vt:lpstr>
      <vt:lpstr>사례 3 – 피자 원재료 품질 관리</vt:lpstr>
      <vt:lpstr>사례 3 – 피자 원재료 품질 관리</vt:lpstr>
      <vt:lpstr>사례 3 – 피자 원재료 품질 관리</vt:lpstr>
      <vt:lpstr>사례 3 – 피자 원재료 품질 관리</vt:lpstr>
      <vt:lpstr>사례 3 – 피자 원재료 품질 관리</vt:lpstr>
      <vt:lpstr>추상 팩토리 패턴(Abstract Factory Pattern)</vt:lpstr>
      <vt:lpstr>추상 팩토리 패턴</vt:lpstr>
      <vt:lpstr>디자인 패턴 요소</vt:lpstr>
      <vt:lpstr>팩토리 메소드 패턴</vt:lpstr>
      <vt:lpstr>추상 팩토리 패턴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2882</cp:revision>
  <dcterms:created xsi:type="dcterms:W3CDTF">2001-05-01T19:45:44Z</dcterms:created>
  <dcterms:modified xsi:type="dcterms:W3CDTF">2019-10-09T11:36:44Z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