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43"/>
  </p:notesMasterIdLst>
  <p:sldIdLst>
    <p:sldId id="323" r:id="rId2"/>
    <p:sldId id="534" r:id="rId3"/>
    <p:sldId id="537" r:id="rId4"/>
    <p:sldId id="551" r:id="rId5"/>
    <p:sldId id="552" r:id="rId6"/>
    <p:sldId id="558" r:id="rId7"/>
    <p:sldId id="555" r:id="rId8"/>
    <p:sldId id="556" r:id="rId9"/>
    <p:sldId id="557" r:id="rId10"/>
    <p:sldId id="533" r:id="rId11"/>
    <p:sldId id="586" r:id="rId12"/>
    <p:sldId id="550" r:id="rId13"/>
    <p:sldId id="553" r:id="rId14"/>
    <p:sldId id="554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1" r:id="rId36"/>
    <p:sldId id="580" r:id="rId37"/>
    <p:sldId id="582" r:id="rId38"/>
    <p:sldId id="583" r:id="rId39"/>
    <p:sldId id="584" r:id="rId40"/>
    <p:sldId id="585" r:id="rId41"/>
    <p:sldId id="587" r:id="rId42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44"/>
      <p:bold r:id="rId45"/>
      <p: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Book Antiqua" panose="02040602050305030304" pitchFamily="18" charset="0"/>
      <p:regular r:id="rId51"/>
      <p:bold r:id="rId52"/>
      <p:italic r:id="rId53"/>
      <p:boldItalic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83" d="100"/>
          <a:sy n="83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592"/>
    </p:cViewPr>
  </p:notesTextViewPr>
  <p:sorterViewPr>
    <p:cViewPr varScale="1">
      <p:scale>
        <a:sx n="1" d="1"/>
        <a:sy n="1" d="1"/>
      </p:scale>
      <p:origin x="0" y="-2958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class TV</a:t>
            </a:r>
          </a:p>
          <a:p>
            <a:r>
              <a:rPr lang="en-US" altLang="ko-KR" dirty="0" smtClean="0"/>
              <a:t>class Stereo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CeilingFan</a:t>
            </a:r>
            <a:endParaRPr lang="en-US" altLang="ko-KR" dirty="0" smtClean="0"/>
          </a:p>
          <a:p>
            <a:r>
              <a:rPr lang="en-US" altLang="ko-KR" dirty="0" smtClean="0"/>
              <a:t>Client -right-&gt; </a:t>
            </a:r>
            <a:r>
              <a:rPr lang="en-US" altLang="ko-KR" dirty="0" err="1" smtClean="0"/>
              <a:t>GarageDoor:up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-down-&gt; </a:t>
            </a:r>
            <a:r>
              <a:rPr lang="en-US" altLang="ko-KR" dirty="0" err="1" smtClean="0"/>
              <a:t>Light:on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4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Client</a:t>
            </a:r>
          </a:p>
          <a:p>
            <a:r>
              <a:rPr lang="en-US" altLang="ko-KR" dirty="0" smtClean="0"/>
              <a:t>participant Order</a:t>
            </a:r>
          </a:p>
          <a:p>
            <a:r>
              <a:rPr lang="en-US" altLang="ko-KR" dirty="0" smtClean="0"/>
              <a:t>participant Waitron</a:t>
            </a:r>
          </a:p>
          <a:p>
            <a:r>
              <a:rPr lang="en-US" altLang="ko-KR" dirty="0" smtClean="0"/>
              <a:t>participant Chef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 -&gt; </a:t>
            </a:r>
            <a:r>
              <a:rPr lang="en-US" altLang="ko-KR" dirty="0" err="1" smtClean="0"/>
              <a:t>Order:createOrder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Order -&gt; Waitron: </a:t>
            </a:r>
            <a:r>
              <a:rPr lang="en-US" altLang="ko-KR" dirty="0" err="1" smtClean="0"/>
              <a:t>takeOrder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Waitron -&gt; Order: </a:t>
            </a:r>
            <a:r>
              <a:rPr lang="en-US" altLang="ko-KR" dirty="0" err="1" smtClean="0"/>
              <a:t>orderUp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Order -&gt; </a:t>
            </a:r>
            <a:r>
              <a:rPr lang="en-US" altLang="ko-KR" dirty="0" err="1" smtClean="0"/>
              <a:t>Chef:makeBurger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Order -&gt; </a:t>
            </a:r>
            <a:r>
              <a:rPr lang="en-US" altLang="ko-KR" dirty="0" err="1" smtClean="0"/>
              <a:t>Chef:makeShake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23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class Invoker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setCommand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Interface Command {</a:t>
            </a:r>
          </a:p>
          <a:p>
            <a:r>
              <a:rPr lang="en-US" altLang="ko-KR" dirty="0" smtClean="0"/>
              <a:t>    execute()</a:t>
            </a:r>
          </a:p>
          <a:p>
            <a:r>
              <a:rPr lang="en-US" altLang="ko-KR" dirty="0" smtClean="0"/>
              <a:t>    undo()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Receiver {</a:t>
            </a:r>
          </a:p>
          <a:p>
            <a:r>
              <a:rPr lang="en-US" altLang="ko-KR" dirty="0" smtClean="0"/>
              <a:t>    action()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execute()</a:t>
            </a:r>
          </a:p>
          <a:p>
            <a:r>
              <a:rPr lang="en-US" altLang="ko-KR" dirty="0" smtClean="0"/>
              <a:t>    undo()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 --&gt; Invoker:[3] </a:t>
            </a:r>
            <a:r>
              <a:rPr lang="en-US" altLang="ko-KR" dirty="0" err="1" smtClean="0"/>
              <a:t>setCommand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-right-&gt; Invoker:[4] </a:t>
            </a:r>
            <a:r>
              <a:rPr lang="en-US" altLang="ko-KR" dirty="0" err="1" smtClean="0"/>
              <a:t>buttonPressed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-down-&gt; Receiver:[1] r=new()</a:t>
            </a:r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:[2] new(r)</a:t>
            </a:r>
          </a:p>
          <a:p>
            <a:r>
              <a:rPr lang="en-US" altLang="ko-KR" dirty="0" smtClean="0"/>
              <a:t>Invoker -right-&gt; Command: [5] execute()</a:t>
            </a:r>
          </a:p>
          <a:p>
            <a:r>
              <a:rPr lang="en-US" altLang="ko-KR" dirty="0" err="1" smtClean="0"/>
              <a:t>ConcreteCommand</a:t>
            </a:r>
            <a:r>
              <a:rPr lang="en-US" altLang="ko-KR" dirty="0" smtClean="0"/>
              <a:t> -left-&gt; Receiver</a:t>
            </a:r>
          </a:p>
          <a:p>
            <a:r>
              <a:rPr lang="en-US" altLang="ko-KR" dirty="0" smtClean="0"/>
              <a:t>Command &lt;|.. </a:t>
            </a:r>
            <a:r>
              <a:rPr lang="en-US" altLang="ko-KR" dirty="0" err="1" smtClean="0"/>
              <a:t>ConcreteCommand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65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class Invoker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setCommand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Interface Command {</a:t>
            </a:r>
          </a:p>
          <a:p>
            <a:r>
              <a:rPr lang="en-US" altLang="ko-KR" dirty="0" smtClean="0"/>
              <a:t>    execute()</a:t>
            </a:r>
          </a:p>
          <a:p>
            <a:r>
              <a:rPr lang="en-US" altLang="ko-KR" dirty="0" smtClean="0"/>
              <a:t>    undo()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Receiver {</a:t>
            </a:r>
          </a:p>
          <a:p>
            <a:r>
              <a:rPr lang="en-US" altLang="ko-KR" dirty="0" smtClean="0"/>
              <a:t>    action()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execute()</a:t>
            </a:r>
          </a:p>
          <a:p>
            <a:r>
              <a:rPr lang="en-US" altLang="ko-KR" dirty="0" smtClean="0"/>
              <a:t>    undo()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 --&gt; Invoker:[3] </a:t>
            </a:r>
            <a:r>
              <a:rPr lang="en-US" altLang="ko-KR" dirty="0" err="1" smtClean="0"/>
              <a:t>setCommand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-right-&gt; Invoker:[4] </a:t>
            </a:r>
            <a:r>
              <a:rPr lang="en-US" altLang="ko-KR" dirty="0" err="1" smtClean="0"/>
              <a:t>buttonPressed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-down-&gt; Receiver:[1] r=new()</a:t>
            </a:r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:[2] new(r)</a:t>
            </a:r>
          </a:p>
          <a:p>
            <a:r>
              <a:rPr lang="en-US" altLang="ko-KR" dirty="0" smtClean="0"/>
              <a:t>Invoker -right-&gt; Command: [5] execute()</a:t>
            </a:r>
          </a:p>
          <a:p>
            <a:r>
              <a:rPr lang="en-US" altLang="ko-KR" dirty="0" err="1" smtClean="0"/>
              <a:t>ConcreteCommand</a:t>
            </a:r>
            <a:r>
              <a:rPr lang="en-US" altLang="ko-KR" dirty="0" smtClean="0"/>
              <a:t> -left-&gt; Receiver</a:t>
            </a:r>
          </a:p>
          <a:p>
            <a:r>
              <a:rPr lang="en-US" altLang="ko-KR" dirty="0" smtClean="0"/>
              <a:t>Command &lt;|.. </a:t>
            </a:r>
            <a:r>
              <a:rPr lang="en-US" altLang="ko-KR" dirty="0" err="1" smtClean="0"/>
              <a:t>ConcreteCommand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#08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Command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48531"/>
              </p:ext>
            </p:extLst>
          </p:nvPr>
        </p:nvGraphicFramePr>
        <p:xfrm>
          <a:off x="179388" y="1268413"/>
          <a:ext cx="87851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커맨드 </a:t>
                      </a:r>
                      <a:r>
                        <a:rPr lang="en-US" altLang="ko-KR" sz="2400" dirty="0" smtClean="0"/>
                        <a:t>(Command)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사용 객체의 </a:t>
                      </a:r>
                      <a:r>
                        <a:rPr lang="en-US" altLang="ko-KR" sz="2400" dirty="0" smtClean="0"/>
                        <a:t>API</a:t>
                      </a:r>
                      <a:r>
                        <a:rPr lang="ko-KR" altLang="en-US" sz="2400" dirty="0" smtClean="0"/>
                        <a:t>가 서로 다름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실행과 요청을 분리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작은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ko-KR" altLang="en-US" sz="2400" dirty="0" smtClean="0"/>
                        <a:t>클래스가 많아지지만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객체 사용에 필요한 복잡성을 제거하고 감춤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함수</a:t>
                      </a:r>
                      <a:r>
                        <a:rPr lang="ko-KR" altLang="en-US" sz="2400" baseline="0" dirty="0" smtClean="0"/>
                        <a:t> 이름이 동일해짐</a:t>
                      </a:r>
                      <a:r>
                        <a:rPr lang="en-US" altLang="ko-KR" sz="2400" baseline="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패턴 클래스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501147"/>
            <a:ext cx="8841265" cy="3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5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6181"/>
          </a:xfrm>
        </p:spPr>
        <p:txBody>
          <a:bodyPr/>
          <a:lstStyle/>
          <a:p>
            <a:r>
              <a:rPr lang="en-US" altLang="ko-KR" dirty="0" smtClean="0"/>
              <a:t>Decoupling</a:t>
            </a:r>
          </a:p>
          <a:p>
            <a:pPr lvl="1"/>
            <a:r>
              <a:rPr lang="ko-KR" altLang="en-US" dirty="0" smtClean="0"/>
              <a:t>요청과 실행을 분리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66062"/>
              </p:ext>
            </p:extLst>
          </p:nvPr>
        </p:nvGraphicFramePr>
        <p:xfrm>
          <a:off x="107504" y="2116792"/>
          <a:ext cx="896461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86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/>
                <a:gridCol w="33479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Object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레스토랑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리모컨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Client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커맨드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객체 생성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Client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리모컨 버튼의 기능을 인지하고 버튼 누름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Command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커맨드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어떤 </a:t>
                      </a:r>
                      <a:r>
                        <a:rPr lang="en-US" altLang="ko-KR" sz="2400" dirty="0" smtClean="0"/>
                        <a:t>Receiver</a:t>
                      </a:r>
                      <a:r>
                        <a:rPr lang="ko-KR" altLang="en-US" sz="2400" dirty="0" smtClean="0"/>
                        <a:t>를 실행할 지 연결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Order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버튼에 실제 사용 객체를 연결해놓음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Invoker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주문을 받아서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실행하기 위해 </a:t>
                      </a:r>
                      <a:r>
                        <a:rPr lang="en-US" altLang="ko-KR" sz="2400" dirty="0" smtClean="0"/>
                        <a:t>Command </a:t>
                      </a:r>
                      <a:r>
                        <a:rPr lang="ko-KR" altLang="en-US" sz="2400" dirty="0" smtClean="0"/>
                        <a:t>인터페이스 연결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Waitron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리모컨 버튼을 누르면 기능을 실행함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Receiver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실제 명령을 수행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Chef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TV, </a:t>
                      </a:r>
                      <a:r>
                        <a:rPr lang="ko-KR" altLang="en-US" sz="2400" dirty="0" smtClean="0"/>
                        <a:t>전등 같은 실제 객체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4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Command</a:t>
            </a:r>
          </a:p>
          <a:p>
            <a:pPr lvl="1"/>
            <a:r>
              <a:rPr lang="en-US" altLang="ko-KR" dirty="0" smtClean="0"/>
              <a:t>Receiver</a:t>
            </a:r>
            <a:r>
              <a:rPr lang="ko-KR" altLang="en-US" dirty="0" smtClean="0"/>
              <a:t>를 알고 있고</a:t>
            </a:r>
            <a:r>
              <a:rPr lang="en-US" altLang="ko-KR" dirty="0" smtClean="0"/>
              <a:t>, Receiver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Receiver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사용되는 매개변수</a:t>
            </a:r>
            <a:r>
              <a:rPr lang="en-US" altLang="ko-KR" dirty="0" smtClean="0"/>
              <a:t>(parameters)</a:t>
            </a:r>
            <a:r>
              <a:rPr lang="ko-KR" altLang="en-US" dirty="0" smtClean="0"/>
              <a:t>의 값들은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에 저장됨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Command, </a:t>
            </a:r>
            <a:r>
              <a:rPr lang="en-US" altLang="ko-KR" dirty="0" err="1" smtClean="0"/>
              <a:t>ConcreteCommand</a:t>
            </a:r>
            <a:endParaRPr lang="en-US" altLang="ko-KR" dirty="0" smtClean="0"/>
          </a:p>
          <a:p>
            <a:r>
              <a:rPr lang="en-US" altLang="ko-KR" dirty="0" smtClean="0"/>
              <a:t>Receiver</a:t>
            </a:r>
          </a:p>
          <a:p>
            <a:pPr lvl="1"/>
            <a:r>
              <a:rPr lang="ko-KR" altLang="en-US" dirty="0" smtClean="0"/>
              <a:t>실제 명령</a:t>
            </a:r>
            <a:r>
              <a:rPr lang="en-US" altLang="ko-KR" dirty="0" smtClean="0"/>
              <a:t>(command)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Light, </a:t>
            </a:r>
            <a:r>
              <a:rPr lang="en-US" altLang="ko-KR" dirty="0" err="1" smtClean="0"/>
              <a:t>GarageDoor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238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Invoker</a:t>
            </a:r>
          </a:p>
          <a:p>
            <a:pPr lvl="1"/>
            <a:r>
              <a:rPr lang="ko-KR" altLang="en-US" dirty="0" smtClean="0"/>
              <a:t>요청을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요청을 실행하기 위해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인터페이스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Command </a:t>
            </a:r>
            <a:r>
              <a:rPr lang="ko-KR" altLang="en-US" dirty="0" smtClean="0"/>
              <a:t>인터페이스만 알고 있음</a:t>
            </a:r>
            <a:r>
              <a:rPr lang="en-US" altLang="ko-KR" dirty="0" smtClean="0"/>
              <a:t>. Command </a:t>
            </a:r>
            <a:r>
              <a:rPr lang="ko-KR" altLang="en-US" dirty="0" smtClean="0"/>
              <a:t>가 실제 어떻게 실행되는지 모름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리모</a:t>
            </a:r>
            <a:r>
              <a:rPr lang="ko-KR" altLang="en-US" dirty="0"/>
              <a:t>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RemoteControl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Client</a:t>
            </a:r>
          </a:p>
          <a:p>
            <a:pPr lvl="1"/>
            <a:r>
              <a:rPr lang="ko-KR" altLang="en-US" dirty="0" smtClean="0"/>
              <a:t>무엇을 요청할지 결정하고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Invoker</a:t>
            </a:r>
            <a:r>
              <a:rPr lang="ko-KR" altLang="en-US" dirty="0" smtClean="0"/>
              <a:t>에 넘김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main()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58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객체마을 식당과 커맨드 패턴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364088" y="1802545"/>
            <a:ext cx="3600400" cy="8640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263859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Client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992631" y="1370497"/>
            <a:ext cx="1296144" cy="12961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58372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6512" y="2493008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Command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141316" y="1294040"/>
            <a:ext cx="3333509" cy="775503"/>
          </a:xfrm>
          <a:custGeom>
            <a:avLst/>
            <a:gdLst>
              <a:gd name="connsiteX0" fmla="*/ 3333509 w 3333509"/>
              <a:gd name="connsiteY0" fmla="*/ 775503 h 775503"/>
              <a:gd name="connsiteX1" fmla="*/ 2326512 w 3333509"/>
              <a:gd name="connsiteY1" fmla="*/ 289367 h 775503"/>
              <a:gd name="connsiteX2" fmla="*/ 682907 w 3333509"/>
              <a:gd name="connsiteY2" fmla="*/ 0 h 775503"/>
              <a:gd name="connsiteX3" fmla="*/ 0 w 3333509"/>
              <a:gd name="connsiteY3" fmla="*/ 289367 h 77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509" h="775503">
                <a:moveTo>
                  <a:pt x="3333509" y="775503"/>
                </a:moveTo>
                <a:cubicBezTo>
                  <a:pt x="3050894" y="597060"/>
                  <a:pt x="2768279" y="418617"/>
                  <a:pt x="2326512" y="289367"/>
                </a:cubicBezTo>
                <a:cubicBezTo>
                  <a:pt x="1884745" y="160117"/>
                  <a:pt x="1070659" y="0"/>
                  <a:pt x="682907" y="0"/>
                </a:cubicBezTo>
                <a:cubicBezTo>
                  <a:pt x="295155" y="0"/>
                  <a:pt x="147577" y="144683"/>
                  <a:pt x="0" y="28936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1268760"/>
            <a:ext cx="3579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createCommandObject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736061" y="3135767"/>
            <a:ext cx="2204091" cy="12961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6061" y="3553006"/>
            <a:ext cx="232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+mj-ea"/>
                <a:ea typeface="+mj-ea"/>
              </a:rPr>
              <a:t>setCommand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7775" y="3901019"/>
            <a:ext cx="120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Invoker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자유형 14"/>
          <p:cNvSpPr/>
          <p:nvPr/>
        </p:nvSpPr>
        <p:spPr bwMode="auto">
          <a:xfrm>
            <a:off x="2002420" y="2567255"/>
            <a:ext cx="1759352" cy="1088020"/>
          </a:xfrm>
          <a:custGeom>
            <a:avLst/>
            <a:gdLst>
              <a:gd name="connsiteX0" fmla="*/ 0 w 1759352"/>
              <a:gd name="connsiteY0" fmla="*/ 0 h 1088020"/>
              <a:gd name="connsiteX1" fmla="*/ 462988 w 1759352"/>
              <a:gd name="connsiteY1" fmla="*/ 625033 h 1088020"/>
              <a:gd name="connsiteX2" fmla="*/ 1759352 w 1759352"/>
              <a:gd name="connsiteY2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9352" h="1088020">
                <a:moveTo>
                  <a:pt x="0" y="0"/>
                </a:moveTo>
                <a:cubicBezTo>
                  <a:pt x="84881" y="221848"/>
                  <a:pt x="169763" y="443696"/>
                  <a:pt x="462988" y="625033"/>
                </a:cubicBezTo>
                <a:cubicBezTo>
                  <a:pt x="756213" y="806370"/>
                  <a:pt x="1574157" y="960698"/>
                  <a:pt x="1759352" y="10880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6226" y="296179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setCommand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 16"/>
          <p:cNvSpPr/>
          <p:nvPr/>
        </p:nvSpPr>
        <p:spPr bwMode="auto">
          <a:xfrm>
            <a:off x="5590572" y="2613554"/>
            <a:ext cx="717631" cy="682906"/>
          </a:xfrm>
          <a:custGeom>
            <a:avLst/>
            <a:gdLst>
              <a:gd name="connsiteX0" fmla="*/ 717631 w 717631"/>
              <a:gd name="connsiteY0" fmla="*/ 0 h 682906"/>
              <a:gd name="connsiteX1" fmla="*/ 0 w 717631"/>
              <a:gd name="connsiteY1" fmla="*/ 682906 h 68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631" h="682906">
                <a:moveTo>
                  <a:pt x="717631" y="0"/>
                </a:moveTo>
                <a:lnTo>
                  <a:pt x="0" y="682906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39552" y="4166484"/>
            <a:ext cx="1296144" cy="12961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623" y="176536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135" y="5440416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Command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자유형 20"/>
          <p:cNvSpPr/>
          <p:nvPr/>
        </p:nvSpPr>
        <p:spPr bwMode="auto">
          <a:xfrm>
            <a:off x="1835696" y="4303457"/>
            <a:ext cx="2342765" cy="676397"/>
          </a:xfrm>
          <a:custGeom>
            <a:avLst/>
            <a:gdLst>
              <a:gd name="connsiteX0" fmla="*/ 2326512 w 2326512"/>
              <a:gd name="connsiteY0" fmla="*/ 0 h 676397"/>
              <a:gd name="connsiteX1" fmla="*/ 1585732 w 2326512"/>
              <a:gd name="connsiteY1" fmla="*/ 613459 h 676397"/>
              <a:gd name="connsiteX2" fmla="*/ 0 w 2326512"/>
              <a:gd name="connsiteY2" fmla="*/ 625033 h 67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6512" h="676397">
                <a:moveTo>
                  <a:pt x="2326512" y="0"/>
                </a:moveTo>
                <a:cubicBezTo>
                  <a:pt x="2149998" y="254643"/>
                  <a:pt x="1973484" y="509287"/>
                  <a:pt x="1585732" y="613459"/>
                </a:cubicBezTo>
                <a:cubicBezTo>
                  <a:pt x="1197980" y="717631"/>
                  <a:pt x="598990" y="671332"/>
                  <a:pt x="0" y="62503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9605" y="4509232"/>
            <a:ext cx="143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execute()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4194714" y="4769874"/>
            <a:ext cx="2204091" cy="12961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7123" y="568025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Receiver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2344" y="5001837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action1()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action2()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자유형 25"/>
          <p:cNvSpPr/>
          <p:nvPr/>
        </p:nvSpPr>
        <p:spPr bwMode="auto">
          <a:xfrm>
            <a:off x="1736203" y="5183133"/>
            <a:ext cx="2465517" cy="559761"/>
          </a:xfrm>
          <a:custGeom>
            <a:avLst/>
            <a:gdLst>
              <a:gd name="connsiteX0" fmla="*/ 0 w 2511706"/>
              <a:gd name="connsiteY0" fmla="*/ 0 h 721350"/>
              <a:gd name="connsiteX1" fmla="*/ 763929 w 2511706"/>
              <a:gd name="connsiteY1" fmla="*/ 706056 h 721350"/>
              <a:gd name="connsiteX2" fmla="*/ 2511706 w 2511706"/>
              <a:gd name="connsiteY2" fmla="*/ 416689 h 72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1706" h="721350">
                <a:moveTo>
                  <a:pt x="0" y="0"/>
                </a:moveTo>
                <a:cubicBezTo>
                  <a:pt x="172655" y="318304"/>
                  <a:pt x="345311" y="636608"/>
                  <a:pt x="763929" y="706056"/>
                </a:cubicBezTo>
                <a:cubicBezTo>
                  <a:pt x="1182547" y="775504"/>
                  <a:pt x="1847126" y="596096"/>
                  <a:pt x="2511706" y="4166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256" y="5661248"/>
            <a:ext cx="1460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action1(),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action2()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9432" y="16067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9653" y="328264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77956" y="28406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③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98220" y="2000543"/>
            <a:ext cx="356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+mj-ea"/>
                <a:ea typeface="+mj-ea"/>
              </a:rPr>
              <a:t>createCommandObject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212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커맨드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커맨드 객체는 모두 같은 인터페이스를 구현해야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객체마을 식당에서는 </a:t>
            </a:r>
            <a:r>
              <a:rPr lang="en-US" altLang="ko-KR" dirty="0" err="1" smtClean="0"/>
              <a:t>orderUp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일반적으로는 </a:t>
            </a:r>
            <a:r>
              <a:rPr lang="en-US" altLang="ko-KR" dirty="0" smtClean="0"/>
              <a:t>execute()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75656" y="3140968"/>
            <a:ext cx="4680520" cy="98264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interface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6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커맨드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전등을 켜기 위한 커맨드 클래스 구현</a:t>
            </a:r>
            <a:endParaRPr lang="en-US" altLang="ko-KR" dirty="0"/>
          </a:p>
          <a:p>
            <a:pPr lvl="1"/>
            <a:r>
              <a:rPr lang="ko-KR" altLang="en-US" dirty="0"/>
              <a:t>전자제품 공급 업체에서 제공한 클래스인 </a:t>
            </a:r>
            <a:r>
              <a:rPr lang="en-US" altLang="ko-KR" dirty="0"/>
              <a:t>Light</a:t>
            </a:r>
            <a:r>
              <a:rPr lang="ko-KR" altLang="en-US" dirty="0"/>
              <a:t>에는 </a:t>
            </a:r>
            <a:r>
              <a:rPr lang="en-US" altLang="ko-KR" dirty="0"/>
              <a:t>on()</a:t>
            </a:r>
            <a:r>
              <a:rPr lang="ko-KR" altLang="en-US" dirty="0"/>
              <a:t>과 </a:t>
            </a:r>
            <a:r>
              <a:rPr lang="en-US" altLang="ko-KR" dirty="0"/>
              <a:t>off()</a:t>
            </a:r>
            <a:r>
              <a:rPr lang="ko-KR" altLang="en-US" dirty="0"/>
              <a:t>라는 두 개의 </a:t>
            </a:r>
            <a:r>
              <a:rPr lang="ko-KR" altLang="en-US" dirty="0" err="1"/>
              <a:t>메소드가</a:t>
            </a:r>
            <a:r>
              <a:rPr lang="ko-KR" altLang="en-US" dirty="0"/>
              <a:t> 있음</a:t>
            </a:r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2636912"/>
            <a:ext cx="8424936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Light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dirty="0" smtClean="0">
                <a:latin typeface="Consolas" panose="020B0609020204030204" pitchFamily="49" charset="0"/>
              </a:rPr>
              <a:t>; // light </a:t>
            </a:r>
            <a:r>
              <a:rPr lang="ko-KR" altLang="en-US" dirty="0" smtClean="0">
                <a:latin typeface="Consolas" panose="020B0609020204030204" pitchFamily="49" charset="0"/>
              </a:rPr>
              <a:t>객체가 </a:t>
            </a:r>
            <a:r>
              <a:rPr lang="en-US" altLang="ko-KR" dirty="0" smtClean="0">
                <a:latin typeface="Consolas" panose="020B0609020204030204" pitchFamily="49" charset="0"/>
              </a:rPr>
              <a:t>Receiver</a:t>
            </a:r>
            <a:r>
              <a:rPr lang="ko-KR" altLang="en-US" dirty="0" smtClean="0">
                <a:latin typeface="Consolas" panose="020B0609020204030204" pitchFamily="49" charset="0"/>
              </a:rPr>
              <a:t>가 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(Light light)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this.light</a:t>
            </a:r>
            <a:r>
              <a:rPr lang="en-US" altLang="ko-KR" dirty="0" smtClean="0">
                <a:latin typeface="Consolas" panose="020B0609020204030204" pitchFamily="49" charset="0"/>
              </a:rPr>
              <a:t> = light;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light.on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7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객체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버튼이 하나 밖에 없는 리모컨이 있다고 가정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772816"/>
            <a:ext cx="7807252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Command slot;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() {}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setCommand</a:t>
            </a:r>
            <a:r>
              <a:rPr lang="en-US" altLang="ko-KR" dirty="0" smtClean="0">
                <a:latin typeface="Consolas" panose="020B0609020204030204" pitchFamily="49" charset="0"/>
              </a:rPr>
              <a:t>(Command command)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slot = command;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buttonWasPressed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slot.execute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53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리모컨 사용을 위한 간단한 테스트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SimpleRemoteControl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820381"/>
            <a:ext cx="7776864" cy="30418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RemoteControlTest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 remote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Light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dirty="0" smtClean="0">
                <a:latin typeface="Consolas" panose="020B0609020204030204" pitchFamily="49" charset="0"/>
              </a:rPr>
              <a:t> = new Light();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(light);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remote.setCommand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remote.buttonWasPressed</a:t>
            </a:r>
            <a:r>
              <a:rPr lang="en-US" altLang="ko-KR" dirty="0" smtClean="0">
                <a:latin typeface="Consolas" panose="020B0609020204030204" pitchFamily="49" charset="0"/>
              </a:rPr>
              <a:t>(); 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lt"/>
              </a:rPr>
              <a:t>코맨드</a:t>
            </a:r>
            <a:r>
              <a:rPr lang="ko-KR" altLang="en-US" dirty="0" smtClean="0">
                <a:latin typeface="+mn-lt"/>
              </a:rPr>
              <a:t> 패턴 </a:t>
            </a:r>
            <a:r>
              <a:rPr lang="en-US" altLang="ko-KR" dirty="0" smtClean="0">
                <a:latin typeface="+mn-lt"/>
              </a:rPr>
              <a:t>(Command Pattern)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 smtClean="0"/>
              <a:t>Encapsulate a request as an object, thereby letting you parameterize clients with different requests, queue or log requests, and support undoable operations.</a:t>
            </a:r>
            <a:endParaRPr lang="en-US" altLang="ko-KR" dirty="0"/>
          </a:p>
          <a:p>
            <a:pPr lvl="1"/>
            <a:r>
              <a:rPr lang="ko-KR" altLang="en-US" dirty="0" smtClean="0"/>
              <a:t>요구사항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객체로 캡슐화시킴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이용해서 다른 요구사항을 지닌 클라이언트를 매개변수화 시킬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요구사항을 큐에 넣거나 로그로 남길 수 있으며 작업 취소</a:t>
            </a:r>
            <a:r>
              <a:rPr lang="en-US" altLang="ko-KR" dirty="0" smtClean="0"/>
              <a:t>(undo) </a:t>
            </a:r>
            <a:r>
              <a:rPr lang="ko-KR" altLang="en-US" dirty="0" smtClean="0"/>
              <a:t>기능을 지원할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리모컨 사용을 위한 간단한 테스트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GarageDoor</a:t>
            </a:r>
            <a:r>
              <a:rPr lang="ko-KR" altLang="en-US" dirty="0" smtClean="0"/>
              <a:t>가 추가된다면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820381"/>
            <a:ext cx="7776864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RemoteControlTest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 remote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Light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dirty="0" smtClean="0">
                <a:latin typeface="Consolas" panose="020B0609020204030204" pitchFamily="49" charset="0"/>
              </a:rPr>
              <a:t> = new Light();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(light);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GarageDoorOpenCommand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garageOpen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new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GarageDoorOpenCommand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garageOpen</a:t>
            </a:r>
            <a:r>
              <a:rPr lang="en-US" altLang="ko-KR" dirty="0" smtClean="0">
                <a:latin typeface="Consolas" panose="020B0609020204030204" pitchFamily="49" charset="0"/>
              </a:rPr>
              <a:t>);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remote.setCommand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remote.buttonWasPressed</a:t>
            </a:r>
            <a:r>
              <a:rPr lang="en-US" altLang="ko-KR" dirty="0" smtClean="0">
                <a:latin typeface="Consolas" panose="020B0609020204030204" pitchFamily="49" charset="0"/>
              </a:rPr>
              <a:t>(); 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remote.setCommand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garageOpen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remote.buttonWasPressed</a:t>
            </a:r>
            <a:r>
              <a:rPr lang="en-US" altLang="ko-KR" dirty="0">
                <a:latin typeface="Consolas" panose="020B0609020204030204" pitchFamily="49" charset="0"/>
              </a:rPr>
              <a:t>();   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858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패턴의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23979"/>
            <a:ext cx="8784976" cy="4906946"/>
          </a:xfrm>
        </p:spPr>
        <p:txBody>
          <a:bodyPr/>
          <a:lstStyle/>
          <a:p>
            <a:r>
              <a:rPr lang="ko-KR" altLang="en-US" dirty="0" smtClean="0"/>
              <a:t>커맨드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일련의 행동을 특정 리시버하고 연결시킴으로써 요구 사항을 캡슐화 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행동과 리시버를 한 객체에 집어넣고</a:t>
            </a:r>
            <a:r>
              <a:rPr lang="en-US" altLang="ko-KR" dirty="0" smtClean="0"/>
              <a:t>, execute()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하나만 외부에 공개함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통해 리시버에서 일련의 작업들이 처리됨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볼 때에는 어떤 객체가 리시버 역할을 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리시버에서 실제로 어떤 일을 하는지 알 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execute()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요구 사항이 처리된다는 것만 알게 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895528" y="4869160"/>
            <a:ext cx="1988840" cy="19888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6660232" y="5013176"/>
            <a:ext cx="936104" cy="93610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530120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action()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5949280"/>
            <a:ext cx="16106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 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receiver.action</a:t>
            </a:r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4505" y="5470037"/>
            <a:ext cx="857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Receiver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571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3168699"/>
          </a:xfrm>
        </p:spPr>
        <p:txBody>
          <a:bodyPr/>
          <a:lstStyle/>
          <a:p>
            <a:r>
              <a:rPr lang="ko-KR" altLang="en-US" dirty="0" smtClean="0"/>
              <a:t>명령을 통해서 객체를 </a:t>
            </a:r>
            <a:r>
              <a:rPr lang="ko-KR" altLang="en-US" dirty="0" err="1" smtClean="0"/>
              <a:t>매개변수화하는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객체마을 식당에서 </a:t>
            </a:r>
            <a:r>
              <a:rPr lang="en-US" altLang="ko-KR" dirty="0" smtClean="0"/>
              <a:t>Waitron</a:t>
            </a:r>
            <a:r>
              <a:rPr lang="ko-KR" altLang="en-US" dirty="0" smtClean="0"/>
              <a:t>에게 여러 개의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를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리모컨 예제에서 버튼 슬롯에 </a:t>
            </a:r>
            <a:r>
              <a:rPr lang="en-US" altLang="ko-KR" dirty="0" smtClean="0"/>
              <a:t>"</a:t>
            </a:r>
            <a:r>
              <a:rPr lang="ko-KR" altLang="en-US" dirty="0" smtClean="0"/>
              <a:t>전등 켜기</a:t>
            </a:r>
            <a:r>
              <a:rPr lang="en-US" altLang="ko-KR" dirty="0" smtClean="0"/>
              <a:t>" </a:t>
            </a:r>
            <a:r>
              <a:rPr lang="ko-KR" altLang="en-US" dirty="0" smtClean="0"/>
              <a:t>명령을 로딩했다가 나중에 </a:t>
            </a:r>
            <a:r>
              <a:rPr lang="en-US" altLang="ko-KR" dirty="0" smtClean="0"/>
              <a:t>"</a:t>
            </a:r>
            <a:r>
              <a:rPr lang="ko-KR" altLang="en-US" dirty="0" err="1" smtClean="0"/>
              <a:t>차고문</a:t>
            </a:r>
            <a:r>
              <a:rPr lang="ko-KR" altLang="en-US" dirty="0" smtClean="0"/>
              <a:t> 열기</a:t>
            </a:r>
            <a:r>
              <a:rPr lang="en-US" altLang="ko-KR" dirty="0" smtClean="0"/>
              <a:t>" </a:t>
            </a:r>
            <a:r>
              <a:rPr lang="ko-KR" altLang="en-US" dirty="0" smtClean="0"/>
              <a:t>명령을 로딩하기도 함</a:t>
            </a:r>
            <a:endParaRPr lang="en-US" altLang="ko-KR" dirty="0" smtClean="0"/>
          </a:p>
          <a:p>
            <a:r>
              <a:rPr lang="en-US" altLang="ko-KR" dirty="0" smtClean="0"/>
              <a:t>Invoker(Waitron </a:t>
            </a:r>
            <a:r>
              <a:rPr lang="ko-KR" altLang="en-US" dirty="0" smtClean="0"/>
              <a:t>또는 리모컨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특정 인터페이스만 구현되어 있다면 커맨드 객체에서 실제로 어떤 일이 일어나는지 몰라도 됨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7308304" y="494116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6138036" y="412721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156176" y="5949280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788024" y="465301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788024" y="555323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5733256"/>
            <a:ext cx="11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RemoteSlot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4168" y="4353838"/>
            <a:ext cx="91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5983" y="6191435"/>
            <a:ext cx="91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31" y="4869160"/>
            <a:ext cx="91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7831" y="5795391"/>
            <a:ext cx="91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8150" y="6535476"/>
            <a:ext cx="950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StereoOff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0550" y="4077072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GarageDoorOpen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1156" y="4345359"/>
            <a:ext cx="140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CeilingFanHigh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5976" y="6312514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LightOnCommand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원호 17"/>
          <p:cNvSpPr/>
          <p:nvPr/>
        </p:nvSpPr>
        <p:spPr bwMode="auto">
          <a:xfrm rot="590182">
            <a:off x="6748150" y="4487254"/>
            <a:ext cx="848186" cy="689683"/>
          </a:xfrm>
          <a:prstGeom prst="arc">
            <a:avLst>
              <a:gd name="adj1" fmla="val 1349207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5567422" y="5046562"/>
            <a:ext cx="1452849" cy="130375"/>
          </a:xfrm>
          <a:custGeom>
            <a:avLst/>
            <a:gdLst>
              <a:gd name="connsiteX0" fmla="*/ 0 w 983848"/>
              <a:gd name="connsiteY0" fmla="*/ 0 h 23149"/>
              <a:gd name="connsiteX1" fmla="*/ 983848 w 983848"/>
              <a:gd name="connsiteY1" fmla="*/ 23149 h 2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3848" h="23149">
                <a:moveTo>
                  <a:pt x="0" y="0"/>
                </a:moveTo>
                <a:cubicBezTo>
                  <a:pt x="367496" y="3858"/>
                  <a:pt x="734992" y="7716"/>
                  <a:pt x="983848" y="2314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0" name="자유형 19"/>
          <p:cNvSpPr/>
          <p:nvPr/>
        </p:nvSpPr>
        <p:spPr bwMode="auto">
          <a:xfrm rot="20754584">
            <a:off x="5548307" y="5602446"/>
            <a:ext cx="1452849" cy="130375"/>
          </a:xfrm>
          <a:custGeom>
            <a:avLst/>
            <a:gdLst>
              <a:gd name="connsiteX0" fmla="*/ 0 w 983848"/>
              <a:gd name="connsiteY0" fmla="*/ 0 h 23149"/>
              <a:gd name="connsiteX1" fmla="*/ 983848 w 983848"/>
              <a:gd name="connsiteY1" fmla="*/ 23149 h 2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3848" h="23149">
                <a:moveTo>
                  <a:pt x="0" y="0"/>
                </a:moveTo>
                <a:cubicBezTo>
                  <a:pt x="367496" y="3858"/>
                  <a:pt x="734992" y="7716"/>
                  <a:pt x="983848" y="2314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1" name="자유형 20"/>
          <p:cNvSpPr/>
          <p:nvPr/>
        </p:nvSpPr>
        <p:spPr bwMode="auto">
          <a:xfrm>
            <a:off x="6910086" y="5581442"/>
            <a:ext cx="358815" cy="576290"/>
          </a:xfrm>
          <a:custGeom>
            <a:avLst/>
            <a:gdLst>
              <a:gd name="connsiteX0" fmla="*/ 0 w 358815"/>
              <a:gd name="connsiteY0" fmla="*/ 576290 h 576290"/>
              <a:gd name="connsiteX1" fmla="*/ 277792 w 358815"/>
              <a:gd name="connsiteY1" fmla="*/ 67004 h 576290"/>
              <a:gd name="connsiteX2" fmla="*/ 358815 w 358815"/>
              <a:gd name="connsiteY2" fmla="*/ 20705 h 57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576290">
                <a:moveTo>
                  <a:pt x="0" y="576290"/>
                </a:moveTo>
                <a:cubicBezTo>
                  <a:pt x="108995" y="367945"/>
                  <a:pt x="217990" y="159601"/>
                  <a:pt x="277792" y="67004"/>
                </a:cubicBezTo>
                <a:cubicBezTo>
                  <a:pt x="337594" y="-25593"/>
                  <a:pt x="348204" y="-2444"/>
                  <a:pt x="358815" y="2070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127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8906" y="1196752"/>
            <a:ext cx="8327550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Command[]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Command[]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 = new Command[7];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 = new Command[7];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Command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7;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=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=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Command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</a:t>
            </a:r>
            <a:r>
              <a:rPr lang="en-US" altLang="ko-KR" dirty="0" smtClean="0">
                <a:latin typeface="Consolas" panose="020B0609020204030204" pitchFamily="49" charset="0"/>
              </a:rPr>
              <a:t>, Command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 =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 =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0895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8906" y="1196752"/>
            <a:ext cx="8543574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onButtonWasPushed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offButtonWasPushed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String </a:t>
            </a:r>
            <a:r>
              <a:rPr lang="en-US" altLang="ko-KR" dirty="0" err="1" smtClean="0">
                <a:latin typeface="Consolas" panose="020B0609020204030204" pitchFamily="49" charset="0"/>
              </a:rPr>
              <a:t>toString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stringBuff.append</a:t>
            </a:r>
            <a:r>
              <a:rPr lang="en-US" altLang="ko-KR" dirty="0" smtClean="0">
                <a:latin typeface="Consolas" panose="020B0609020204030204" pitchFamily="49" charset="0"/>
              </a:rPr>
              <a:t>("\n------ Remote Control ------\n");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onCommands.length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stringBuff.append</a:t>
            </a:r>
            <a:r>
              <a:rPr lang="en-US" altLang="ko-KR" dirty="0" smtClean="0">
                <a:latin typeface="Consolas" panose="020B0609020204030204" pitchFamily="49" charset="0"/>
              </a:rPr>
              <a:t>("[slot " +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+ "] " +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</a:t>
            </a:r>
            <a:r>
              <a:rPr lang="en-US" altLang="ko-KR" dirty="0" err="1" smtClean="0">
                <a:latin typeface="Consolas" panose="020B0609020204030204" pitchFamily="49" charset="0"/>
              </a:rPr>
              <a:t>getClass</a:t>
            </a:r>
            <a:r>
              <a:rPr lang="en-US" altLang="ko-KR" dirty="0" smtClean="0">
                <a:latin typeface="Consolas" panose="020B0609020204030204" pitchFamily="49" charset="0"/>
              </a:rPr>
              <a:t>().</a:t>
            </a:r>
            <a:r>
              <a:rPr lang="en-US" altLang="ko-KR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dirty="0" smtClean="0">
                <a:latin typeface="Consolas" panose="020B0609020204030204" pitchFamily="49" charset="0"/>
              </a:rPr>
              <a:t>() + "    " +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</a:t>
            </a:r>
            <a:r>
              <a:rPr lang="en-US" altLang="ko-KR" dirty="0" err="1" smtClean="0">
                <a:latin typeface="Consolas" panose="020B0609020204030204" pitchFamily="49" charset="0"/>
              </a:rPr>
              <a:t>getClass</a:t>
            </a:r>
            <a:r>
              <a:rPr lang="en-US" altLang="ko-KR" dirty="0" smtClean="0">
                <a:latin typeface="Consolas" panose="020B0609020204030204" pitchFamily="49" charset="0"/>
              </a:rPr>
              <a:t>().</a:t>
            </a:r>
            <a:r>
              <a:rPr lang="en-US" altLang="ko-KR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dirty="0" smtClean="0">
                <a:latin typeface="Consolas" panose="020B0609020204030204" pitchFamily="49" charset="0"/>
              </a:rPr>
              <a:t>() + "\n");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stringBuff.toString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9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00213" y="116632"/>
            <a:ext cx="8543574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Light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dirty="0" smtClean="0">
                <a:latin typeface="Consolas" panose="020B0609020204030204" pitchFamily="49" charset="0"/>
              </a:rPr>
              <a:t>(Light light)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this.light</a:t>
            </a:r>
            <a:r>
              <a:rPr lang="en-US" altLang="ko-KR" dirty="0" smtClean="0">
                <a:latin typeface="Consolas" panose="020B0609020204030204" pitchFamily="49" charset="0"/>
              </a:rPr>
              <a:t> = light;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light.off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StereoOnWithCDCommand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           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Stereo </a:t>
            </a:r>
            <a:r>
              <a:rPr lang="en-US" altLang="ko-KR" dirty="0" err="1">
                <a:latin typeface="Consolas" panose="020B0609020204030204" pitchFamily="49" charset="0"/>
              </a:rPr>
              <a:t>stereo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StereoOnWithCDCommand</a:t>
            </a:r>
            <a:r>
              <a:rPr lang="en-US" altLang="ko-KR" dirty="0">
                <a:latin typeface="Consolas" panose="020B0609020204030204" pitchFamily="49" charset="0"/>
              </a:rPr>
              <a:t>(Stereo stereo)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this.stereo</a:t>
            </a:r>
            <a:r>
              <a:rPr lang="en-US" altLang="ko-KR" dirty="0">
                <a:latin typeface="Consolas" panose="020B0609020204030204" pitchFamily="49" charset="0"/>
              </a:rPr>
              <a:t> = stereo;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stereo.on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stereo.setCD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stereo.setVolume</a:t>
            </a:r>
            <a:r>
              <a:rPr lang="en-US" altLang="ko-KR" dirty="0">
                <a:latin typeface="Consolas" panose="020B0609020204030204" pitchFamily="49" charset="0"/>
              </a:rPr>
              <a:t>(11);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24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리모컨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8618" y="1268413"/>
            <a:ext cx="8640960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RemoteLoader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Light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Light("Living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Light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>
                <a:latin typeface="Consolas" panose="020B0609020204030204" pitchFamily="49" charset="0"/>
              </a:rPr>
              <a:t> = new 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("Kitchen");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Stereo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Stereo("Living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StereoOnWithCDCommand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stereoOnWithCD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StereoOnWithCDCommand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(stereo);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StereoOffWithCDCommand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(stereo);</a:t>
            </a:r>
          </a:p>
        </p:txBody>
      </p:sp>
    </p:spTree>
    <p:extLst>
      <p:ext uri="{BB962C8B-B14F-4D97-AF65-F5344CB8AC3E}">
        <p14:creationId xmlns:p14="http://schemas.microsoft.com/office/powerpoint/2010/main" val="1362615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리모컨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6650" y="1124744"/>
            <a:ext cx="7993782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(1,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(3,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stereoOnWithCD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(1);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>
                <a:latin typeface="Consolas" panose="020B0609020204030204" pitchFamily="49" charset="0"/>
              </a:rPr>
              <a:t>(1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(3);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execute() {}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46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Undo </a:t>
            </a:r>
            <a:r>
              <a:rPr lang="ko-KR" altLang="en-US" dirty="0" smtClean="0"/>
              <a:t>기능 추가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8906" y="1267881"/>
            <a:ext cx="8327550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interface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undo();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LightOnCommand</a:t>
            </a:r>
            <a:r>
              <a:rPr lang="en-US" altLang="ko-KR" dirty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Light </a:t>
            </a:r>
            <a:r>
              <a:rPr lang="en-US" altLang="ko-KR" dirty="0" err="1">
                <a:latin typeface="Consolas" panose="020B0609020204030204" pitchFamily="49" charset="0"/>
              </a:rPr>
              <a:t>light</a:t>
            </a:r>
            <a:r>
              <a:rPr lang="en-US" altLang="ko-KR" dirty="0">
                <a:latin typeface="Consolas" panose="020B0609020204030204" pitchFamily="49" charset="0"/>
              </a:rPr>
              <a:t>; // light </a:t>
            </a:r>
            <a:r>
              <a:rPr lang="ko-KR" altLang="en-US" dirty="0">
                <a:latin typeface="Consolas" panose="020B0609020204030204" pitchFamily="49" charset="0"/>
              </a:rPr>
              <a:t>객체가 </a:t>
            </a:r>
            <a:r>
              <a:rPr lang="en-US" altLang="ko-KR" dirty="0">
                <a:latin typeface="Consolas" panose="020B0609020204030204" pitchFamily="49" charset="0"/>
              </a:rPr>
              <a:t>Receiver</a:t>
            </a:r>
            <a:r>
              <a:rPr lang="ko-KR" altLang="en-US" dirty="0">
                <a:latin typeface="Consolas" panose="020B0609020204030204" pitchFamily="49" charset="0"/>
              </a:rPr>
              <a:t>가 됨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LightOnCommand</a:t>
            </a:r>
            <a:r>
              <a:rPr lang="en-US" altLang="ko-KR" dirty="0">
                <a:latin typeface="Consolas" panose="020B0609020204030204" pitchFamily="49" charset="0"/>
              </a:rPr>
              <a:t>(Light light)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this.light</a:t>
            </a:r>
            <a:r>
              <a:rPr lang="en-US" altLang="ko-KR" dirty="0">
                <a:latin typeface="Consolas" panose="020B0609020204030204" pitchFamily="49" charset="0"/>
              </a:rPr>
              <a:t> = light;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light.on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undo()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light.off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7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Undo </a:t>
            </a:r>
            <a:r>
              <a:rPr lang="ko-KR" altLang="en-US" dirty="0"/>
              <a:t>기능 추가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8906" y="1267881"/>
            <a:ext cx="8471566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LightOffCommand</a:t>
            </a:r>
            <a:r>
              <a:rPr lang="en-US" altLang="ko-KR" dirty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Light </a:t>
            </a:r>
            <a:r>
              <a:rPr lang="en-US" altLang="ko-KR" dirty="0" err="1">
                <a:latin typeface="Consolas" panose="020B0609020204030204" pitchFamily="49" charset="0"/>
              </a:rPr>
              <a:t>light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LightOffCommand</a:t>
            </a:r>
            <a:r>
              <a:rPr lang="en-US" altLang="ko-KR" dirty="0">
                <a:latin typeface="Consolas" panose="020B0609020204030204" pitchFamily="49" charset="0"/>
              </a:rPr>
              <a:t>(Light light)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this.light</a:t>
            </a:r>
            <a:r>
              <a:rPr lang="en-US" altLang="ko-KR" dirty="0">
                <a:latin typeface="Consolas" panose="020B0609020204030204" pitchFamily="49" charset="0"/>
              </a:rPr>
              <a:t> = light;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light.off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undo()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light.on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3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홈오토메이션용</a:t>
            </a:r>
            <a:r>
              <a:rPr lang="ko-KR" altLang="en-US" dirty="0" smtClean="0"/>
              <a:t> 리모컨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사용하려는 객체가 많고</a:t>
            </a:r>
            <a:r>
              <a:rPr lang="en-US" altLang="ko-KR" dirty="0" smtClean="0"/>
              <a:t>, API</a:t>
            </a:r>
            <a:r>
              <a:rPr lang="ko-KR" altLang="en-US" dirty="0" smtClean="0"/>
              <a:t>가 서로 다른 경우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차고문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up()</a:t>
            </a:r>
          </a:p>
          <a:p>
            <a:pPr lvl="2"/>
            <a:r>
              <a:rPr lang="ko-KR" altLang="en-US" dirty="0" smtClean="0"/>
              <a:t>전등 </a:t>
            </a:r>
            <a:r>
              <a:rPr lang="en-US" altLang="ko-KR" dirty="0" smtClean="0"/>
              <a:t>on()</a:t>
            </a:r>
          </a:p>
          <a:p>
            <a:pPr lvl="2"/>
            <a:r>
              <a:rPr lang="en-US" altLang="ko-KR" dirty="0" smtClean="0"/>
              <a:t>TV </a:t>
            </a:r>
            <a:r>
              <a:rPr lang="en-US" altLang="ko-KR" dirty="0" err="1" smtClean="0"/>
              <a:t>pressOn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홈오토메이션</a:t>
            </a:r>
            <a:r>
              <a:rPr lang="en-US" altLang="ko-KR" dirty="0" smtClean="0"/>
              <a:t>(Home Automation)</a:t>
            </a:r>
            <a:r>
              <a:rPr lang="ko-KR" altLang="en-US" dirty="0" smtClean="0"/>
              <a:t>용 리모</a:t>
            </a:r>
            <a:r>
              <a:rPr lang="ko-KR" altLang="en-US" dirty="0"/>
              <a:t>컨</a:t>
            </a:r>
            <a:r>
              <a:rPr lang="ko-KR" altLang="en-US" dirty="0" smtClean="0"/>
              <a:t>을 개발하는데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차고문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</a:t>
            </a:r>
            <a:r>
              <a:rPr lang="en-US" altLang="ko-KR" dirty="0" smtClean="0"/>
              <a:t>, TV, Stereo, </a:t>
            </a:r>
            <a:r>
              <a:rPr lang="ko-KR" altLang="en-US" dirty="0" smtClean="0"/>
              <a:t>에어컨 등 사용해야 하는 객체가 너무 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명령들로 구성되어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7331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52962" y="1288643"/>
            <a:ext cx="7031406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Command[]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Command[]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Command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undoCommand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 = new Command[7];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 = new Command[7];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Command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7;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=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=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undoCommand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5571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277813"/>
            <a:ext cx="8277026" cy="59913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setCommand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slot,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Command </a:t>
            </a:r>
            <a:r>
              <a:rPr lang="en-US" altLang="ko-KR" dirty="0" err="1">
                <a:latin typeface="Consolas" panose="020B0609020204030204" pitchFamily="49" charset="0"/>
              </a:rPr>
              <a:t>onCommand</a:t>
            </a:r>
            <a:r>
              <a:rPr lang="en-US" altLang="ko-KR" dirty="0">
                <a:latin typeface="Consolas" panose="020B0609020204030204" pitchFamily="49" charset="0"/>
              </a:rPr>
              <a:t>, Command </a:t>
            </a:r>
            <a:r>
              <a:rPr lang="en-US" altLang="ko-KR" dirty="0" err="1">
                <a:latin typeface="Consolas" panose="020B0609020204030204" pitchFamily="49" charset="0"/>
              </a:rPr>
              <a:t>offCommand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onCOmmands</a:t>
            </a:r>
            <a:r>
              <a:rPr lang="en-US" altLang="ko-KR" dirty="0">
                <a:latin typeface="Consolas" panose="020B0609020204030204" pitchFamily="49" charset="0"/>
              </a:rPr>
              <a:t>[slot] = </a:t>
            </a:r>
            <a:r>
              <a:rPr lang="en-US" altLang="ko-KR" dirty="0" err="1">
                <a:latin typeface="Consolas" panose="020B0609020204030204" pitchFamily="49" charset="0"/>
              </a:rPr>
              <a:t>onCommand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offCommands</a:t>
            </a:r>
            <a:r>
              <a:rPr lang="en-US" altLang="ko-KR" dirty="0">
                <a:latin typeface="Consolas" panose="020B0609020204030204" pitchFamily="49" charset="0"/>
              </a:rPr>
              <a:t>[slot] = </a:t>
            </a:r>
            <a:r>
              <a:rPr lang="en-US" altLang="ko-KR" dirty="0" err="1">
                <a:latin typeface="Consolas" panose="020B0609020204030204" pitchFamily="49" charset="0"/>
              </a:rPr>
              <a:t>offCommand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onButtonWasPushed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undoCommand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b="1" dirty="0" smtClean="0">
                <a:latin typeface="Consolas" panose="020B0609020204030204" pitchFamily="49" charset="0"/>
              </a:rPr>
              <a:t>[slot];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offButtonWasPushed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undoCommand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b="1" dirty="0" smtClean="0">
                <a:latin typeface="Consolas" panose="020B0609020204030204" pitchFamily="49" charset="0"/>
              </a:rPr>
              <a:t>[slot];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undoButtonWasPushed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undoCommand.undo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String </a:t>
            </a:r>
            <a:r>
              <a:rPr lang="en-US" altLang="ko-KR" dirty="0" err="1" smtClean="0">
                <a:latin typeface="Consolas" panose="020B0609020204030204" pitchFamily="49" charset="0"/>
              </a:rPr>
              <a:t>toString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기존 코드</a:t>
            </a:r>
            <a:r>
              <a:rPr lang="en-US" altLang="ko-KR" dirty="0" smtClean="0">
                <a:latin typeface="Consolas" panose="020B0609020204030204" pitchFamily="49" charset="0"/>
              </a:rPr>
              <a:t>…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95643" y="116632"/>
            <a:ext cx="8676456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RemoteLoader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</a:t>
            </a:r>
            <a:r>
              <a:rPr lang="en-US" altLang="ko-KR" spc="-100" dirty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Light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>
                <a:latin typeface="Consolas" panose="020B0609020204030204" pitchFamily="49" charset="0"/>
              </a:rPr>
              <a:t> = new Light("Living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livingRoomLightOn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new </a:t>
            </a:r>
            <a:r>
              <a:rPr lang="en-US" altLang="ko-KR" spc="-100" dirty="0" err="1">
                <a:latin typeface="Consolas" panose="020B0609020204030204" pitchFamily="49" charset="0"/>
              </a:rPr>
              <a:t>LightOnCommand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livingRoomLightOff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new </a:t>
            </a:r>
            <a:r>
              <a:rPr lang="en-US" altLang="ko-KR" spc="-100" dirty="0" err="1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>
                <a:latin typeface="Consolas" panose="020B0609020204030204" pitchFamily="49" charset="0"/>
              </a:rPr>
              <a:t>(0,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livingRoomLightOn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livingRoomLightOff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>
                <a:latin typeface="Consolas" panose="020B0609020204030204" pitchFamily="49" charset="0"/>
              </a:rPr>
              <a:t>(0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remoteControl.undoButtonWasPushed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remoteControl.undoButtonWasPushed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741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Undo </a:t>
            </a:r>
            <a:r>
              <a:rPr lang="ko-KR" altLang="en-US" dirty="0" smtClean="0"/>
              <a:t>기능을 구현할 때 상태를 사용하는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124744"/>
            <a:ext cx="7344816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static final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HIGH = 3;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static final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MEDIUM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2;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public static final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LOW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1;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static final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OFF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0;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String location;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speed;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dirty="0" smtClean="0">
                <a:latin typeface="Consolas" panose="020B0609020204030204" pitchFamily="49" charset="0"/>
              </a:rPr>
              <a:t>(String location)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this.location</a:t>
            </a:r>
            <a:r>
              <a:rPr lang="en-US" altLang="ko-KR" dirty="0" smtClean="0">
                <a:latin typeface="Consolas" panose="020B0609020204030204" pitchFamily="49" charset="0"/>
              </a:rPr>
              <a:t> = location;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speed = OFF;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high()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speed = HIGH; // </a:t>
            </a:r>
            <a:r>
              <a:rPr lang="ko-KR" altLang="en-US" dirty="0" smtClean="0">
                <a:latin typeface="Consolas" panose="020B0609020204030204" pitchFamily="49" charset="0"/>
              </a:rPr>
              <a:t>속도를 </a:t>
            </a:r>
            <a:r>
              <a:rPr lang="en-US" altLang="ko-KR" dirty="0" smtClean="0">
                <a:latin typeface="Consolas" panose="020B0609020204030204" pitchFamily="49" charset="0"/>
              </a:rPr>
              <a:t>HIGH</a:t>
            </a:r>
            <a:r>
              <a:rPr lang="ko-KR" altLang="en-US" dirty="0" smtClean="0">
                <a:latin typeface="Consolas" panose="020B0609020204030204" pitchFamily="49" charset="0"/>
              </a:rPr>
              <a:t>로 맞추기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medium() { speed = MEDIUM;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low() { speed = LOW;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off() { speed = OFF;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getSpeed</a:t>
            </a:r>
            <a:r>
              <a:rPr lang="en-US" altLang="ko-KR" dirty="0" smtClean="0">
                <a:latin typeface="Consolas" panose="020B0609020204030204" pitchFamily="49" charset="0"/>
              </a:rPr>
              <a:t>() { return speed;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0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선풍기 명령어에 작업취소 기능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06912"/>
            <a:ext cx="8820472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prevSpeed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prevSpeed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ceilingFan.getSpeed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ceilingFan.high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8747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선풍기 명령어에 작업취소 기능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06912"/>
            <a:ext cx="8820472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pc="-100" dirty="0">
                <a:latin typeface="Consolas" panose="020B0609020204030204" pitchFamily="49" charset="0"/>
              </a:rPr>
              <a:t>void undo()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if (</a:t>
            </a:r>
            <a:r>
              <a:rPr lang="en-US" altLang="ko-KR" spc="-100" dirty="0" err="1">
                <a:latin typeface="Consolas" panose="020B0609020204030204" pitchFamily="49" charset="0"/>
              </a:rPr>
              <a:t>prevSpeed</a:t>
            </a:r>
            <a:r>
              <a:rPr lang="en-US" altLang="ko-KR" spc="-100" dirty="0">
                <a:latin typeface="Consolas" panose="020B0609020204030204" pitchFamily="49" charset="0"/>
              </a:rPr>
              <a:t> ==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CeilingFan.HIGH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ceilingFan.high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 else if (</a:t>
            </a:r>
            <a:r>
              <a:rPr lang="en-US" altLang="ko-KR" spc="-100" dirty="0" err="1">
                <a:latin typeface="Consolas" panose="020B0609020204030204" pitchFamily="49" charset="0"/>
              </a:rPr>
              <a:t>prevSpeed</a:t>
            </a:r>
            <a:r>
              <a:rPr lang="en-US" altLang="ko-KR" spc="-100" dirty="0">
                <a:latin typeface="Consolas" panose="020B0609020204030204" pitchFamily="49" charset="0"/>
              </a:rPr>
              <a:t> ==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CeilingFan.MEDIUM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ceilingFan.medium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 else if (</a:t>
            </a:r>
            <a:r>
              <a:rPr lang="en-US" altLang="ko-KR" spc="-100" dirty="0" err="1">
                <a:latin typeface="Consolas" panose="020B0609020204030204" pitchFamily="49" charset="0"/>
              </a:rPr>
              <a:t>prevSpeed</a:t>
            </a:r>
            <a:r>
              <a:rPr lang="en-US" altLang="ko-KR" spc="-100" dirty="0">
                <a:latin typeface="Consolas" panose="020B0609020204030204" pitchFamily="49" charset="0"/>
              </a:rPr>
              <a:t> ==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CeilingFan.LOW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ceilingFan.low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 else if (</a:t>
            </a:r>
            <a:r>
              <a:rPr lang="en-US" altLang="ko-KR" spc="-100" dirty="0" err="1">
                <a:latin typeface="Consolas" panose="020B0609020204030204" pitchFamily="49" charset="0"/>
              </a:rPr>
              <a:t>prevSpeed</a:t>
            </a:r>
            <a:r>
              <a:rPr lang="en-US" altLang="ko-KR" spc="-100" dirty="0">
                <a:latin typeface="Consolas" panose="020B0609020204030204" pitchFamily="49" charset="0"/>
              </a:rPr>
              <a:t> ==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 </a:t>
            </a:r>
            <a:r>
              <a:rPr lang="en-US" altLang="ko-KR" spc="-1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23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선풍기 테스트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06912"/>
            <a:ext cx="8820472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</a:t>
            </a:r>
            <a:r>
              <a:rPr lang="ko-KR" altLang="en-US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RemoteLoader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CeilingFanMediumCommand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ceilingFanMedium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CeilingFanMediumCommand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ceilingFanMedium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ceilingFanMedium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ceilingFanMedium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(1,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     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ceilingFanOff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43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선풍기 테스트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06912"/>
            <a:ext cx="8784976" cy="274690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 // medium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remoteControl.undoButtonWasPushed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();// medium again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remoteControl.undoButtonWasPushed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();// </a:t>
            </a:r>
            <a:r>
              <a:rPr lang="en-US" altLang="ko-KR" spc="-100" dirty="0">
                <a:latin typeface="Consolas" panose="020B0609020204030204" pitchFamily="49" charset="0"/>
              </a:rPr>
              <a:t>medium again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44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리모컨에 매크로 버튼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 한 개를 누르면 전등이 어두워지면서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TV</a:t>
            </a:r>
            <a:r>
              <a:rPr lang="ko-KR" altLang="en-US" dirty="0" smtClean="0"/>
              <a:t>가 켜지고</a:t>
            </a:r>
            <a:r>
              <a:rPr lang="en-US" altLang="ko-KR" dirty="0" smtClean="0"/>
              <a:t>, DVD </a:t>
            </a:r>
            <a:r>
              <a:rPr lang="ko-KR" altLang="en-US" dirty="0" smtClean="0"/>
              <a:t>모드로 변경되고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욕조에 물이 채워지는 것 까지 한꺼번에 처리하는 기능 추가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55576" y="2636912"/>
            <a:ext cx="7632848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Command[] commands;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(Command[] commands)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this.commands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commands;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for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 &lt;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commands.length</a:t>
            </a:r>
            <a:r>
              <a:rPr lang="en-US" altLang="ko-KR" spc="-100" dirty="0" smtClean="0">
                <a:latin typeface="Consolas" panose="020B0609020204030204" pitchFamily="49" charset="0"/>
              </a:rPr>
              <a:t>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commands[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0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커맨드 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68413"/>
            <a:ext cx="9073792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Light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Light("Living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TV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TV("Living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Stereo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Stereo("Living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Hottub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(light);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StereoOnCommand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(stereo);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TVOnCommand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HottubOnCommand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hottubOn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Command[]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{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hottubOn</a:t>
            </a:r>
            <a:r>
              <a:rPr lang="en-US" altLang="ko-KR" spc="-100" dirty="0" smtClean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Command[]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{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huttubOff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partyOnMacro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>
                <a:latin typeface="Consolas" panose="020B0609020204030204" pitchFamily="49" charset="0"/>
              </a:rPr>
              <a:t>MacroCommand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partyOffMacro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partyOnMacro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partyOffMacro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113565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8429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388" y="1268413"/>
          <a:ext cx="87851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커맨드 </a:t>
                      </a:r>
                      <a:r>
                        <a:rPr lang="en-US" altLang="ko-KR" sz="2400" dirty="0" smtClean="0"/>
                        <a:t>(Command)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사용 객체의 </a:t>
                      </a:r>
                      <a:r>
                        <a:rPr lang="en-US" altLang="ko-KR" sz="2400" dirty="0" smtClean="0"/>
                        <a:t>API</a:t>
                      </a:r>
                      <a:r>
                        <a:rPr lang="ko-KR" altLang="en-US" sz="2400" dirty="0" smtClean="0"/>
                        <a:t>가 서로 다름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실행과 요청을 분리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작은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ko-KR" altLang="en-US" sz="2400" dirty="0" smtClean="0"/>
                        <a:t>클래스가 많아지지만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객체 사용에 필요한 복잡성을 제거하고 감춤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함수</a:t>
                      </a:r>
                      <a:r>
                        <a:rPr lang="ko-KR" altLang="en-US" sz="2400" baseline="0" dirty="0" smtClean="0"/>
                        <a:t> 이름이 동일해짐</a:t>
                      </a:r>
                      <a:r>
                        <a:rPr lang="en-US" altLang="ko-KR" sz="2400" baseline="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6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패턴 클래스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501147"/>
            <a:ext cx="8841265" cy="3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4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객체마을 식당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식당에서 주문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고객이 종업원에게 주문함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종업원이 주문을 받아 카운터에 갖다 주고 </a:t>
            </a:r>
            <a:r>
              <a:rPr lang="en-US" altLang="ko-KR" dirty="0" smtClean="0"/>
              <a:t>"</a:t>
            </a:r>
            <a:r>
              <a:rPr lang="ko-KR" altLang="en-US" dirty="0" smtClean="0"/>
              <a:t>주문 받아요</a:t>
            </a:r>
            <a:r>
              <a:rPr lang="en-US" altLang="ko-KR" dirty="0" smtClean="0"/>
              <a:t>!"</a:t>
            </a:r>
            <a:r>
              <a:rPr lang="ko-KR" altLang="en-US" dirty="0" smtClean="0"/>
              <a:t>라고 주방장에게 얘기함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주방장이 주문대로 음식을 준비함</a:t>
            </a:r>
            <a:endParaRPr lang="en-US" altLang="ko-KR" dirty="0" smtClean="0"/>
          </a:p>
        </p:txBody>
      </p:sp>
      <p:sp>
        <p:nvSpPr>
          <p:cNvPr id="41" name="타원 40"/>
          <p:cNvSpPr/>
          <p:nvPr/>
        </p:nvSpPr>
        <p:spPr bwMode="auto">
          <a:xfrm>
            <a:off x="899592" y="4509120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Client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2771800" y="3645024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Order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4885631" y="4221088"/>
            <a:ext cx="151216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Waitron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1539433" y="4008397"/>
            <a:ext cx="3889094" cy="517304"/>
          </a:xfrm>
          <a:custGeom>
            <a:avLst/>
            <a:gdLst>
              <a:gd name="connsiteX0" fmla="*/ 0 w 3889094"/>
              <a:gd name="connsiteY0" fmla="*/ 517304 h 517304"/>
              <a:gd name="connsiteX1" fmla="*/ 1076445 w 3889094"/>
              <a:gd name="connsiteY1" fmla="*/ 65892 h 517304"/>
              <a:gd name="connsiteX2" fmla="*/ 1261640 w 3889094"/>
              <a:gd name="connsiteY2" fmla="*/ 54317 h 517304"/>
              <a:gd name="connsiteX3" fmla="*/ 2384385 w 3889094"/>
              <a:gd name="connsiteY3" fmla="*/ 8018 h 517304"/>
              <a:gd name="connsiteX4" fmla="*/ 3889094 w 3889094"/>
              <a:gd name="connsiteY4" fmla="*/ 239512 h 5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9094" h="517304">
                <a:moveTo>
                  <a:pt x="0" y="517304"/>
                </a:moveTo>
                <a:cubicBezTo>
                  <a:pt x="433086" y="330180"/>
                  <a:pt x="866172" y="143056"/>
                  <a:pt x="1076445" y="65892"/>
                </a:cubicBezTo>
                <a:cubicBezTo>
                  <a:pt x="1286718" y="-11272"/>
                  <a:pt x="1261640" y="54317"/>
                  <a:pt x="1261640" y="54317"/>
                </a:cubicBezTo>
                <a:cubicBezTo>
                  <a:pt x="1479630" y="44671"/>
                  <a:pt x="1946476" y="-22848"/>
                  <a:pt x="2384385" y="8018"/>
                </a:cubicBezTo>
                <a:cubicBezTo>
                  <a:pt x="2822294" y="38884"/>
                  <a:pt x="3889094" y="239512"/>
                  <a:pt x="3889094" y="2395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563888" y="5690587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Chef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9" name="직선 화살표 연결선 48"/>
          <p:cNvCxnSpPr>
            <a:stCxn id="43" idx="4"/>
            <a:endCxn id="47" idx="0"/>
          </p:cNvCxnSpPr>
          <p:nvPr/>
        </p:nvCxnSpPr>
        <p:spPr bwMode="auto">
          <a:xfrm flipH="1">
            <a:off x="4139952" y="4797152"/>
            <a:ext cx="1501763" cy="8934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타원 49"/>
          <p:cNvSpPr/>
          <p:nvPr/>
        </p:nvSpPr>
        <p:spPr bwMode="auto">
          <a:xfrm>
            <a:off x="1655676" y="5546571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Food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52" name="직선 화살표 연결선 51"/>
          <p:cNvCxnSpPr>
            <a:stCxn id="47" idx="2"/>
            <a:endCxn id="50" idx="6"/>
          </p:cNvCxnSpPr>
          <p:nvPr/>
        </p:nvCxnSpPr>
        <p:spPr bwMode="auto">
          <a:xfrm flipH="1" flipV="1">
            <a:off x="2807804" y="5834603"/>
            <a:ext cx="75608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8184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객체마을 식당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객체와 </a:t>
            </a:r>
            <a:r>
              <a:rPr lang="ko-KR" altLang="en-US" dirty="0" err="1"/>
              <a:t>메소드로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5388793" y="1956789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Client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148433" y="1956789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Order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344677" y="2614153"/>
            <a:ext cx="151216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Waitron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969882" y="3664832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Chef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>
            <a:stCxn id="5" idx="2"/>
            <a:endCxn id="6" idx="6"/>
          </p:cNvCxnSpPr>
          <p:nvPr/>
        </p:nvCxnSpPr>
        <p:spPr bwMode="auto">
          <a:xfrm flipH="1">
            <a:off x="3300561" y="2244821"/>
            <a:ext cx="20882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>
            <a:stCxn id="6" idx="5"/>
            <a:endCxn id="7" idx="2"/>
          </p:cNvCxnSpPr>
          <p:nvPr/>
        </p:nvCxnSpPr>
        <p:spPr bwMode="auto">
          <a:xfrm>
            <a:off x="3131836" y="2448490"/>
            <a:ext cx="1212841" cy="453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자유형 10"/>
          <p:cNvSpPr/>
          <p:nvPr/>
        </p:nvSpPr>
        <p:spPr bwMode="auto">
          <a:xfrm>
            <a:off x="2483768" y="2492896"/>
            <a:ext cx="2029634" cy="625189"/>
          </a:xfrm>
          <a:custGeom>
            <a:avLst/>
            <a:gdLst>
              <a:gd name="connsiteX0" fmla="*/ 1388962 w 1388962"/>
              <a:gd name="connsiteY0" fmla="*/ 497711 h 520599"/>
              <a:gd name="connsiteX1" fmla="*/ 636608 w 1388962"/>
              <a:gd name="connsiteY1" fmla="*/ 462987 h 520599"/>
              <a:gd name="connsiteX2" fmla="*/ 0 w 1388962"/>
              <a:gd name="connsiteY2" fmla="*/ 0 h 52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8962" h="520599">
                <a:moveTo>
                  <a:pt x="1388962" y="497711"/>
                </a:moveTo>
                <a:cubicBezTo>
                  <a:pt x="1128532" y="521825"/>
                  <a:pt x="868102" y="545939"/>
                  <a:pt x="636608" y="462987"/>
                </a:cubicBezTo>
                <a:cubicBezTo>
                  <a:pt x="405114" y="380035"/>
                  <a:pt x="202557" y="190017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cxnSp>
        <p:nvCxnSpPr>
          <p:cNvPr id="12" name="직선 화살표 연결선 11"/>
          <p:cNvCxnSpPr>
            <a:stCxn id="6" idx="2"/>
            <a:endCxn id="8" idx="1"/>
          </p:cNvCxnSpPr>
          <p:nvPr/>
        </p:nvCxnSpPr>
        <p:spPr bwMode="auto">
          <a:xfrm flipH="1">
            <a:off x="2138607" y="2244821"/>
            <a:ext cx="9826" cy="1504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493353" y="1840762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createOrder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1675" y="2279549"/>
            <a:ext cx="12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takeOrder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5946" y="2987568"/>
            <a:ext cx="1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orderUp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652" y="2805490"/>
            <a:ext cx="157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makeBurger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makeShake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768613" y="4084507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Food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2662177" y="4236334"/>
            <a:ext cx="1284790" cy="416489"/>
          </a:xfrm>
          <a:custGeom>
            <a:avLst/>
            <a:gdLst>
              <a:gd name="connsiteX0" fmla="*/ 0 w 1284790"/>
              <a:gd name="connsiteY0" fmla="*/ 0 h 416489"/>
              <a:gd name="connsiteX1" fmla="*/ 590309 w 1284790"/>
              <a:gd name="connsiteY1" fmla="*/ 393539 h 416489"/>
              <a:gd name="connsiteX2" fmla="*/ 1284790 w 1284790"/>
              <a:gd name="connsiteY2" fmla="*/ 335666 h 41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4790" h="416489">
                <a:moveTo>
                  <a:pt x="0" y="0"/>
                </a:moveTo>
                <a:cubicBezTo>
                  <a:pt x="188088" y="168797"/>
                  <a:pt x="376177" y="337595"/>
                  <a:pt x="590309" y="393539"/>
                </a:cubicBezTo>
                <a:cubicBezTo>
                  <a:pt x="804441" y="449483"/>
                  <a:pt x="1044615" y="392574"/>
                  <a:pt x="1284790" y="3356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66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객체마을 식당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83450"/>
            <a:ext cx="6571895" cy="46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0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객체마을 식당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4862512"/>
          </a:xfrm>
        </p:spPr>
        <p:txBody>
          <a:bodyPr/>
          <a:lstStyle/>
          <a:p>
            <a:r>
              <a:rPr lang="en-US" altLang="ko-KR" dirty="0" smtClean="0"/>
              <a:t>Order</a:t>
            </a:r>
          </a:p>
          <a:p>
            <a:pPr lvl="1"/>
            <a:r>
              <a:rPr lang="ko-KR" altLang="en-US" dirty="0" smtClean="0"/>
              <a:t>주문한 메뉴를 요구하는 역할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웨이트런</a:t>
            </a:r>
            <a:r>
              <a:rPr lang="en-US" altLang="ko-KR" dirty="0" smtClean="0"/>
              <a:t>(Waitron)</a:t>
            </a:r>
            <a:r>
              <a:rPr lang="ko-KR" altLang="en-US" dirty="0" smtClean="0"/>
              <a:t>이 계산대 또는 다른 </a:t>
            </a:r>
            <a:r>
              <a:rPr lang="ko-KR" altLang="en-US" dirty="0" err="1" smtClean="0"/>
              <a:t>웨이트런에게</a:t>
            </a:r>
            <a:r>
              <a:rPr lang="ko-KR" altLang="en-US" dirty="0" smtClean="0"/>
              <a:t> 전달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orderUp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이라는 인터페이스가 포함되어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식사를 준비하기 위한 행동을 캡슐화한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주방장</a:t>
            </a:r>
            <a:r>
              <a:rPr lang="en-US" altLang="ko-KR" dirty="0" smtClean="0"/>
              <a:t>(chef)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포함될 수 있음</a:t>
            </a:r>
            <a:endParaRPr lang="en-US" altLang="ko-KR" dirty="0" smtClean="0"/>
          </a:p>
          <a:p>
            <a:r>
              <a:rPr lang="en-US" altLang="ko-KR" dirty="0" smtClean="0"/>
              <a:t>Waitron</a:t>
            </a:r>
          </a:p>
          <a:p>
            <a:pPr lvl="1"/>
            <a:r>
              <a:rPr lang="ko-KR" altLang="en-US" dirty="0" smtClean="0"/>
              <a:t>손님에게 주문 받고 </a:t>
            </a:r>
            <a:r>
              <a:rPr lang="en-US" altLang="ko-KR" dirty="0" err="1" smtClean="0"/>
              <a:t>orderUp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식사 준비를 시키는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Order</a:t>
            </a:r>
            <a:r>
              <a:rPr lang="ko-KR" altLang="en-US" dirty="0" smtClean="0"/>
              <a:t>에 무슨 내용이 있는지 누가 식사를 준비하는지 알 필요 없음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takeOrder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이 여러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를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0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객체마을 식당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Chef</a:t>
            </a:r>
          </a:p>
          <a:p>
            <a:pPr lvl="1"/>
            <a:r>
              <a:rPr lang="ko-KR" altLang="en-US" dirty="0" smtClean="0"/>
              <a:t>식사를 준비하는 방법을 알고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웨이트런과</a:t>
            </a:r>
            <a:r>
              <a:rPr lang="ko-KR" altLang="en-US" dirty="0" smtClean="0"/>
              <a:t> 분리되어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웨이트런은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주문서에 있는 </a:t>
            </a:r>
            <a:r>
              <a:rPr lang="en-US" altLang="ko-KR" dirty="0" err="1" smtClean="0"/>
              <a:t>orderUp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호출하고 </a:t>
            </a:r>
            <a:r>
              <a:rPr lang="en-US" altLang="ko-KR" dirty="0" smtClean="0"/>
              <a:t>Chef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로부터 할 일을 전달 받음</a:t>
            </a:r>
            <a:endParaRPr lang="en-US" altLang="ko-KR" dirty="0" smtClean="0"/>
          </a:p>
          <a:p>
            <a:r>
              <a:rPr lang="ko-KR" altLang="en-US" dirty="0" smtClean="0"/>
              <a:t>여기서는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것을 요구하는 객체와 그 요구를 받아들이고 처리하는 객체를 분리시킴</a:t>
            </a:r>
            <a:endParaRPr lang="en-US" altLang="ko-KR" dirty="0" smtClean="0"/>
          </a:p>
          <a:p>
            <a:r>
              <a:rPr lang="ko-KR" altLang="en-US" dirty="0" smtClean="0"/>
              <a:t>리모컨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리모컨 버튼이 눌렸을 때 호출되는 코드와 특정업체에서 제공한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 일을 처리하는 코드를 분리시키는 것이 필요함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43447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46242</TotalTime>
  <Words>2633</Words>
  <Application>Microsoft Office PowerPoint</Application>
  <PresentationFormat>화면 슬라이드 쇼(4:3)</PresentationFormat>
  <Paragraphs>599</Paragraphs>
  <Slides>41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Garamond</vt:lpstr>
      <vt:lpstr>Times New Roman</vt:lpstr>
      <vt:lpstr>Consolas</vt:lpstr>
      <vt:lpstr>Book Antiqua</vt:lpstr>
      <vt:lpstr>Wingdings</vt:lpstr>
      <vt:lpstr>맑은 고딕</vt:lpstr>
      <vt:lpstr>굴림</vt:lpstr>
      <vt:lpstr>Level</vt:lpstr>
      <vt:lpstr>PowerPoint 프레젠테이션</vt:lpstr>
      <vt:lpstr>코맨드 패턴 (Command Pattern)</vt:lpstr>
      <vt:lpstr>문제</vt:lpstr>
      <vt:lpstr>문제</vt:lpstr>
      <vt:lpstr>문제 – 객체마을 식당</vt:lpstr>
      <vt:lpstr>문제 – 객체마을 식당</vt:lpstr>
      <vt:lpstr>문제 – 객체마을 식당</vt:lpstr>
      <vt:lpstr>문제 – 객체마을 식당</vt:lpstr>
      <vt:lpstr>문제 – 객체마을 식당</vt:lpstr>
      <vt:lpstr>디자인 패턴 요소</vt:lpstr>
      <vt:lpstr>커맨드 패턴 클래스 다이어그램</vt:lpstr>
      <vt:lpstr>설계</vt:lpstr>
      <vt:lpstr>설계 (역할)</vt:lpstr>
      <vt:lpstr>설계 (역할)</vt:lpstr>
      <vt:lpstr>객체마을 식당과 커맨드 패턴</vt:lpstr>
      <vt:lpstr>첫 번째 커맨드 객체</vt:lpstr>
      <vt:lpstr>첫 번째 커맨드 객체</vt:lpstr>
      <vt:lpstr>커맨드 객체 사용하기</vt:lpstr>
      <vt:lpstr>리모컨 사용을 위한 간단한 테스트 클래스</vt:lpstr>
      <vt:lpstr>리모컨 사용을 위한 간단한 테스트 클래스</vt:lpstr>
      <vt:lpstr>커맨드 패턴의 정의</vt:lpstr>
      <vt:lpstr>커맨드 패턴의 정의</vt:lpstr>
      <vt:lpstr>커맨드 패턴의 정의</vt:lpstr>
      <vt:lpstr>커맨드 패턴의 정의</vt:lpstr>
      <vt:lpstr>커맨드 클래스</vt:lpstr>
      <vt:lpstr>리모컨 테스트</vt:lpstr>
      <vt:lpstr>리모컨 테스트</vt:lpstr>
      <vt:lpstr>Undo 기능 추가 </vt:lpstr>
      <vt:lpstr>Undo 기능 추가 </vt:lpstr>
      <vt:lpstr>커맨드 패턴의 정의</vt:lpstr>
      <vt:lpstr>PowerPoint 프레젠테이션</vt:lpstr>
      <vt:lpstr>PowerPoint 프레젠테이션</vt:lpstr>
      <vt:lpstr>Undo 기능을 구현할 때 상태를 사용하는 방법</vt:lpstr>
      <vt:lpstr>선풍기 명령어에 작업취소 기능 추가하기</vt:lpstr>
      <vt:lpstr>선풍기 명령어에 작업취소 기능 추가하기</vt:lpstr>
      <vt:lpstr>선풍기 테스트 준비</vt:lpstr>
      <vt:lpstr>선풍기 테스트 준비</vt:lpstr>
      <vt:lpstr>리모컨에 매크로 버튼 추가</vt:lpstr>
      <vt:lpstr>매크로 커맨드 사용 방법</vt:lpstr>
      <vt:lpstr>디자인 패턴 요소</vt:lpstr>
      <vt:lpstr>커맨드 패턴 클래스 다이어그램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3164</cp:revision>
  <dcterms:created xsi:type="dcterms:W3CDTF">2001-05-01T19:45:44Z</dcterms:created>
  <dcterms:modified xsi:type="dcterms:W3CDTF">2019-10-26T14:34:18Z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