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40"/>
  </p:notesMasterIdLst>
  <p:sldIdLst>
    <p:sldId id="323" r:id="rId2"/>
    <p:sldId id="534" r:id="rId3"/>
    <p:sldId id="588" r:id="rId4"/>
    <p:sldId id="589" r:id="rId5"/>
    <p:sldId id="592" r:id="rId6"/>
    <p:sldId id="591" r:id="rId7"/>
    <p:sldId id="590" r:id="rId8"/>
    <p:sldId id="593" r:id="rId9"/>
    <p:sldId id="594" r:id="rId10"/>
    <p:sldId id="595" r:id="rId11"/>
    <p:sldId id="596" r:id="rId12"/>
    <p:sldId id="597" r:id="rId13"/>
    <p:sldId id="601" r:id="rId14"/>
    <p:sldId id="598" r:id="rId15"/>
    <p:sldId id="599" r:id="rId16"/>
    <p:sldId id="600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19" r:id="rId25"/>
    <p:sldId id="620" r:id="rId26"/>
    <p:sldId id="621" r:id="rId27"/>
    <p:sldId id="537" r:id="rId28"/>
    <p:sldId id="611" r:id="rId29"/>
    <p:sldId id="609" r:id="rId30"/>
    <p:sldId id="610" r:id="rId31"/>
    <p:sldId id="551" r:id="rId32"/>
    <p:sldId id="612" r:id="rId33"/>
    <p:sldId id="613" r:id="rId34"/>
    <p:sldId id="614" r:id="rId35"/>
    <p:sldId id="615" r:id="rId36"/>
    <p:sldId id="616" r:id="rId37"/>
    <p:sldId id="618" r:id="rId38"/>
    <p:sldId id="617" r:id="rId39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Garamond" panose="02020404030301010803" pitchFamily="18" charset="0"/>
      <p:regular r:id="rId47"/>
      <p:bold r:id="rId48"/>
      <p:italic r:id="rId4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67876" autoAdjust="0"/>
  </p:normalViewPr>
  <p:slideViewPr>
    <p:cSldViewPr>
      <p:cViewPr varScale="1">
        <p:scale>
          <a:sx n="62" d="100"/>
          <a:sy n="62" d="100"/>
        </p:scale>
        <p:origin x="19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356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Interface Duck</a:t>
            </a:r>
          </a:p>
          <a:p>
            <a:r>
              <a:rPr lang="en-US" altLang="ko-KR" dirty="0" smtClean="0"/>
              <a:t>Interface Turkey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endParaRPr lang="en-US" altLang="ko-KR" dirty="0" smtClean="0"/>
          </a:p>
          <a:p>
            <a:r>
              <a:rPr lang="en-US" altLang="ko-KR" dirty="0" smtClean="0"/>
              <a:t>Turkey &lt;|.. </a:t>
            </a:r>
            <a:r>
              <a:rPr lang="en-US" altLang="ko-KR" dirty="0" err="1" smtClean="0"/>
              <a:t>WildTurkey</a:t>
            </a:r>
            <a:endParaRPr lang="en-US" altLang="ko-KR" dirty="0" smtClean="0"/>
          </a:p>
          <a:p>
            <a:r>
              <a:rPr lang="en-US" altLang="ko-KR" dirty="0" smtClean="0"/>
              <a:t>Duck &lt;|.. </a:t>
            </a:r>
            <a:r>
              <a:rPr lang="en-US" altLang="ko-KR" dirty="0" err="1" smtClean="0"/>
              <a:t>MallardDuck</a:t>
            </a:r>
            <a:endParaRPr lang="en-US" altLang="ko-KR" dirty="0" smtClean="0"/>
          </a:p>
          <a:p>
            <a:r>
              <a:rPr lang="en-US" altLang="ko-KR" dirty="0" smtClean="0"/>
              <a:t>Duck &lt;|.. </a:t>
            </a:r>
            <a:r>
              <a:rPr lang="en-US" altLang="ko-KR" dirty="0" err="1" smtClean="0"/>
              <a:t>TurkeyAdapter</a:t>
            </a:r>
            <a:endParaRPr lang="en-US" altLang="ko-KR" dirty="0" smtClean="0"/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WildTurkey</a:t>
            </a:r>
            <a:endParaRPr lang="en-US" altLang="ko-KR" dirty="0" smtClean="0"/>
          </a:p>
          <a:p>
            <a:r>
              <a:rPr lang="en-US" altLang="ko-KR" dirty="0" smtClean="0"/>
              <a:t>Client --&gt; </a:t>
            </a:r>
            <a:r>
              <a:rPr lang="en-US" altLang="ko-KR" dirty="0" err="1" smtClean="0"/>
              <a:t>TurkeyAdapter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83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Client</a:t>
            </a:r>
          </a:p>
          <a:p>
            <a:r>
              <a:rPr lang="en-US" altLang="ko-KR" dirty="0" smtClean="0"/>
              <a:t>interface Target {</a:t>
            </a:r>
          </a:p>
          <a:p>
            <a:r>
              <a:rPr lang="en-US" altLang="ko-KR" dirty="0" smtClean="0"/>
              <a:t>    +request()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Adapter {</a:t>
            </a:r>
          </a:p>
          <a:p>
            <a:r>
              <a:rPr lang="en-US" altLang="ko-KR" dirty="0" smtClean="0"/>
              <a:t>    +request()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Adaptee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specificRequest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Client -&gt; Target</a:t>
            </a:r>
          </a:p>
          <a:p>
            <a:r>
              <a:rPr lang="en-US" altLang="ko-KR" dirty="0" smtClean="0"/>
              <a:t>Target &lt;|.. Adapter</a:t>
            </a:r>
          </a:p>
          <a:p>
            <a:r>
              <a:rPr lang="en-US" altLang="ko-KR" dirty="0" smtClean="0"/>
              <a:t>Adapter -right-&gt; </a:t>
            </a:r>
            <a:r>
              <a:rPr lang="en-US" altLang="ko-KR" dirty="0" err="1" smtClean="0"/>
              <a:t>Adaptee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29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Enumeration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hasMoreElements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nextElement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Iterator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hasNext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+next()</a:t>
            </a:r>
          </a:p>
          <a:p>
            <a:r>
              <a:rPr lang="en-US" altLang="ko-KR" dirty="0" smtClean="0"/>
              <a:t>    +remove()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665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Iterator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hasNext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+next()</a:t>
            </a:r>
          </a:p>
          <a:p>
            <a:r>
              <a:rPr lang="en-US" altLang="ko-KR" dirty="0" smtClean="0"/>
              <a:t>    +remove()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Enumeration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hasMoreElements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nextElement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379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Iterator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hasNext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+next()</a:t>
            </a:r>
          </a:p>
          <a:p>
            <a:r>
              <a:rPr lang="en-US" altLang="ko-KR" dirty="0" smtClean="0"/>
              <a:t>    +remove()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EnumerationIterator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hasNext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+next()</a:t>
            </a:r>
          </a:p>
          <a:p>
            <a:r>
              <a:rPr lang="en-US" altLang="ko-KR" dirty="0" smtClean="0"/>
              <a:t>    +remove()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Enumeration {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hasMoreElements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nextElement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EnumerationIterator</a:t>
            </a:r>
            <a:r>
              <a:rPr lang="en-US" altLang="ko-KR" dirty="0" smtClean="0"/>
              <a:t> .up.|&gt; Iterator</a:t>
            </a:r>
          </a:p>
          <a:p>
            <a:r>
              <a:rPr lang="en-US" altLang="ko-KR" dirty="0" err="1" smtClean="0"/>
              <a:t>EnumerationIterator</a:t>
            </a:r>
            <a:r>
              <a:rPr lang="en-US" altLang="ko-KR" dirty="0" smtClean="0"/>
              <a:t> -right-&gt; Enumeration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82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Amplifier -left-&gt; Tuner</a:t>
            </a:r>
          </a:p>
          <a:p>
            <a:r>
              <a:rPr lang="en-US" altLang="ko-KR" dirty="0" smtClean="0"/>
              <a:t>Amplifier -right-&gt; </a:t>
            </a:r>
            <a:r>
              <a:rPr lang="en-US" altLang="ko-KR" dirty="0" err="1" smtClean="0"/>
              <a:t>DvdPlayer</a:t>
            </a:r>
            <a:endParaRPr lang="en-US" altLang="ko-KR" dirty="0" smtClean="0"/>
          </a:p>
          <a:p>
            <a:r>
              <a:rPr lang="en-US" altLang="ko-KR" dirty="0" smtClean="0"/>
              <a:t>Tuner --&gt; Amplifier</a:t>
            </a:r>
          </a:p>
          <a:p>
            <a:r>
              <a:rPr lang="en-US" altLang="ko-KR" dirty="0" err="1" smtClean="0"/>
              <a:t>DvdPlayer</a:t>
            </a:r>
            <a:r>
              <a:rPr lang="en-US" altLang="ko-KR" dirty="0" smtClean="0"/>
              <a:t> --&gt; Amplifier</a:t>
            </a:r>
          </a:p>
          <a:p>
            <a:r>
              <a:rPr lang="en-US" altLang="ko-KR" dirty="0" smtClean="0"/>
              <a:t>Projector --&gt; </a:t>
            </a:r>
            <a:r>
              <a:rPr lang="en-US" altLang="ko-KR" dirty="0" err="1" smtClean="0"/>
              <a:t>DvdPlayer</a:t>
            </a:r>
            <a:endParaRPr lang="en-US" altLang="ko-KR" dirty="0" smtClean="0"/>
          </a:p>
          <a:p>
            <a:r>
              <a:rPr lang="en-US" altLang="ko-KR" dirty="0" smtClean="0"/>
              <a:t>Amplifier --&gt; </a:t>
            </a:r>
            <a:r>
              <a:rPr lang="en-US" altLang="ko-KR" dirty="0" err="1" smtClean="0"/>
              <a:t>CdPlayer</a:t>
            </a:r>
            <a:endParaRPr lang="en-US" altLang="ko-KR" dirty="0" smtClean="0"/>
          </a:p>
          <a:p>
            <a:r>
              <a:rPr lang="en-US" altLang="ko-KR" dirty="0" err="1" smtClean="0"/>
              <a:t>CdPlayer</a:t>
            </a:r>
            <a:r>
              <a:rPr lang="en-US" altLang="ko-KR" dirty="0" smtClean="0"/>
              <a:t> --&gt; Amplifier</a:t>
            </a:r>
          </a:p>
          <a:p>
            <a:r>
              <a:rPr lang="en-US" altLang="ko-KR" dirty="0" smtClean="0"/>
              <a:t>class Amplifier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tuner:Tuner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dvd:DvdPlayer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cd:CdPlayer</a:t>
            </a:r>
            <a:endParaRPr lang="en-US" altLang="ko-KR" dirty="0" smtClean="0"/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setDvd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DvdPlayer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setCd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CdPlayer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setTuer</a:t>
            </a:r>
            <a:r>
              <a:rPr lang="en-US" altLang="ko-KR" dirty="0" smtClean="0"/>
              <a:t>(Tuner)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setVolume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setSurroundSound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setStereoSound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CdPlayer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amplifier:Amplifier</a:t>
            </a:r>
            <a:endParaRPr lang="en-US" altLang="ko-KR" dirty="0" smtClean="0"/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eject()</a:t>
            </a:r>
          </a:p>
          <a:p>
            <a:r>
              <a:rPr lang="en-US" altLang="ko-KR" dirty="0" smtClean="0"/>
              <a:t>    pause()</a:t>
            </a:r>
          </a:p>
          <a:p>
            <a:r>
              <a:rPr lang="en-US" altLang="ko-KR" dirty="0" smtClean="0"/>
              <a:t>    play()</a:t>
            </a:r>
          </a:p>
          <a:p>
            <a:r>
              <a:rPr lang="en-US" altLang="ko-KR" dirty="0" smtClean="0"/>
              <a:t>    stop()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Tuner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amplifier:Amplifier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frequency:double</a:t>
            </a:r>
            <a:endParaRPr lang="en-US" altLang="ko-KR" dirty="0" smtClean="0"/>
          </a:p>
          <a:p>
            <a:r>
              <a:rPr lang="en-US" altLang="ko-KR" dirty="0" smtClean="0"/>
              <a:t>    +Tuner(String, Amplifier)</a:t>
            </a:r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setFrequency</a:t>
            </a:r>
            <a:r>
              <a:rPr lang="en-US" altLang="ko-KR" dirty="0" smtClean="0"/>
              <a:t>(double)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DvdPlayer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amplifier:Amplifier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movie:String</a:t>
            </a:r>
            <a:endParaRPr lang="en-US" altLang="ko-KR" dirty="0" smtClean="0"/>
          </a:p>
          <a:p>
            <a:r>
              <a:rPr lang="en-US" altLang="ko-KR" dirty="0" smtClean="0"/>
              <a:t>    on()</a:t>
            </a:r>
          </a:p>
          <a:p>
            <a:r>
              <a:rPr lang="en-US" altLang="ko-KR" dirty="0" smtClean="0"/>
              <a:t>    off()</a:t>
            </a:r>
          </a:p>
          <a:p>
            <a:r>
              <a:rPr lang="en-US" altLang="ko-KR" dirty="0" smtClean="0"/>
              <a:t>    play(String)</a:t>
            </a:r>
          </a:p>
          <a:p>
            <a:r>
              <a:rPr lang="en-US" altLang="ko-KR" dirty="0" smtClean="0"/>
              <a:t>    stop()</a:t>
            </a:r>
          </a:p>
          <a:p>
            <a:r>
              <a:rPr lang="en-US" altLang="ko-KR" dirty="0" smtClean="0"/>
              <a:t>    eject()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Projector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dvdPlayer:DvdPlayer</a:t>
            </a:r>
            <a:endParaRPr lang="en-US" altLang="ko-KR" dirty="0" smtClean="0"/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wideScreenMode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Screen {</a:t>
            </a:r>
          </a:p>
          <a:p>
            <a:r>
              <a:rPr lang="en-US" altLang="ko-KR" dirty="0" smtClean="0"/>
              <a:t>    +up()</a:t>
            </a:r>
          </a:p>
          <a:p>
            <a:r>
              <a:rPr lang="en-US" altLang="ko-KR" dirty="0" smtClean="0"/>
              <a:t>    +down()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PopcornPopper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+pop()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TheaterLights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+dim()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849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HomeTheaterFacade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amp:Amplifier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tuner:Tuner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dvd:DvdPlayer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projector:Projector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HomeTheaterFacade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Amplifier,Tuner,DvdPlayer,Projector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watchMovie</a:t>
            </a:r>
            <a:r>
              <a:rPr lang="en-US" altLang="ko-KR" dirty="0" smtClean="0"/>
              <a:t>(String):void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endMovie</a:t>
            </a:r>
            <a:r>
              <a:rPr lang="en-US" altLang="ko-KR" dirty="0" smtClean="0"/>
              <a:t>():void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listenToRadio</a:t>
            </a:r>
            <a:r>
              <a:rPr lang="en-US" altLang="ko-KR" dirty="0" smtClean="0"/>
              <a:t>(double):void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endRadio</a:t>
            </a:r>
            <a:r>
              <a:rPr lang="en-US" altLang="ko-KR" dirty="0" smtClean="0"/>
              <a:t>():void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63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HomeTheaterFacade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amp:Amplifier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tuner:Tuner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dvd:DvdPlayer</a:t>
            </a:r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projector:Projector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HomeTheaterFacade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Amplifier,Tuner,DvdPlayer,Projector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watchMovie</a:t>
            </a:r>
            <a:r>
              <a:rPr lang="en-US" altLang="ko-KR" dirty="0" smtClean="0"/>
              <a:t>(String):void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endMovie</a:t>
            </a:r>
            <a:r>
              <a:rPr lang="en-US" altLang="ko-KR" dirty="0" smtClean="0"/>
              <a:t>():void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listenToRadio</a:t>
            </a:r>
            <a:r>
              <a:rPr lang="en-US" altLang="ko-KR" dirty="0" smtClean="0"/>
              <a:t>(double):void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endRadio</a:t>
            </a:r>
            <a:r>
              <a:rPr lang="en-US" altLang="ko-KR" dirty="0" smtClean="0"/>
              <a:t>():void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HomeTheaterFacade</a:t>
            </a:r>
            <a:r>
              <a:rPr lang="en-US" altLang="ko-KR" dirty="0" smtClean="0"/>
              <a:t> --&gt; Amplifier</a:t>
            </a:r>
          </a:p>
          <a:p>
            <a:r>
              <a:rPr lang="en-US" altLang="ko-KR" dirty="0" err="1" smtClean="0"/>
              <a:t>HomeTheaterFacade</a:t>
            </a:r>
            <a:r>
              <a:rPr lang="en-US" altLang="ko-KR" dirty="0" smtClean="0"/>
              <a:t> --&gt; Tuner</a:t>
            </a:r>
          </a:p>
          <a:p>
            <a:r>
              <a:rPr lang="en-US" altLang="ko-KR" dirty="0" err="1" smtClean="0"/>
              <a:t>HomeTheaterFacade</a:t>
            </a:r>
            <a:r>
              <a:rPr lang="en-US" altLang="ko-KR" dirty="0" smtClean="0"/>
              <a:t> --&gt; </a:t>
            </a:r>
            <a:r>
              <a:rPr lang="en-US" altLang="ko-KR" dirty="0" err="1" smtClean="0"/>
              <a:t>DvdPlayer</a:t>
            </a:r>
            <a:endParaRPr lang="en-US" altLang="ko-KR" dirty="0" smtClean="0"/>
          </a:p>
          <a:p>
            <a:r>
              <a:rPr lang="en-US" altLang="ko-KR" dirty="0" err="1" smtClean="0"/>
              <a:t>HomeTheaterFacade</a:t>
            </a:r>
            <a:r>
              <a:rPr lang="en-US" altLang="ko-KR" dirty="0" smtClean="0"/>
              <a:t> --&gt; Projector</a:t>
            </a:r>
          </a:p>
          <a:p>
            <a:r>
              <a:rPr lang="en-US" altLang="ko-KR" dirty="0" smtClean="0"/>
              <a:t>Amplifier -left-&gt; Tuner</a:t>
            </a:r>
          </a:p>
          <a:p>
            <a:r>
              <a:rPr lang="en-US" altLang="ko-KR" dirty="0" smtClean="0"/>
              <a:t>Amplifier -right-&gt; </a:t>
            </a:r>
            <a:r>
              <a:rPr lang="en-US" altLang="ko-KR" dirty="0" err="1" smtClean="0"/>
              <a:t>DvdPlayer</a:t>
            </a:r>
            <a:endParaRPr lang="en-US" altLang="ko-KR" dirty="0" smtClean="0"/>
          </a:p>
          <a:p>
            <a:r>
              <a:rPr lang="en-US" altLang="ko-KR" dirty="0" smtClean="0"/>
              <a:t>Tuner --&gt; Amplifier</a:t>
            </a:r>
          </a:p>
          <a:p>
            <a:r>
              <a:rPr lang="en-US" altLang="ko-KR" dirty="0" err="1" smtClean="0"/>
              <a:t>DvdPlayer</a:t>
            </a:r>
            <a:r>
              <a:rPr lang="en-US" altLang="ko-KR" dirty="0" smtClean="0"/>
              <a:t> --&gt; Amplifier</a:t>
            </a:r>
          </a:p>
          <a:p>
            <a:r>
              <a:rPr lang="en-US" altLang="ko-KR" dirty="0" smtClean="0"/>
              <a:t>Projector --&gt; </a:t>
            </a:r>
            <a:r>
              <a:rPr lang="en-US" altLang="ko-KR" dirty="0" err="1" smtClean="0"/>
              <a:t>DvdPlayer</a:t>
            </a:r>
            <a:endParaRPr lang="en-US" altLang="ko-KR" dirty="0" smtClean="0"/>
          </a:p>
          <a:p>
            <a:r>
              <a:rPr lang="en-US" altLang="ko-KR" dirty="0" smtClean="0"/>
              <a:t>class Amplifier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tuner:Tuner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dvd:DvdPlayer</a:t>
            </a:r>
            <a:endParaRPr lang="en-US" altLang="ko-KR" dirty="0" smtClean="0"/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setDvd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DvdPlayer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setTuer</a:t>
            </a:r>
            <a:r>
              <a:rPr lang="en-US" altLang="ko-KR" dirty="0" smtClean="0"/>
              <a:t>(Tuner)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setVolume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Tuner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amplifier:Amplifier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frequency:double</a:t>
            </a:r>
            <a:endParaRPr lang="en-US" altLang="ko-KR" dirty="0" smtClean="0"/>
          </a:p>
          <a:p>
            <a:r>
              <a:rPr lang="en-US" altLang="ko-KR" dirty="0" smtClean="0"/>
              <a:t>    +Tuner(String, Amplifier)</a:t>
            </a:r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setFrequency</a:t>
            </a:r>
            <a:r>
              <a:rPr lang="en-US" altLang="ko-KR" dirty="0" smtClean="0"/>
              <a:t>(double)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DvdPlayer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amplifier:Amplifier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movie:String</a:t>
            </a:r>
            <a:endParaRPr lang="en-US" altLang="ko-KR" dirty="0" smtClean="0"/>
          </a:p>
          <a:p>
            <a:r>
              <a:rPr lang="en-US" altLang="ko-KR" dirty="0" smtClean="0"/>
              <a:t>    on()</a:t>
            </a:r>
          </a:p>
          <a:p>
            <a:r>
              <a:rPr lang="en-US" altLang="ko-KR" dirty="0" smtClean="0"/>
              <a:t>    off()</a:t>
            </a:r>
          </a:p>
          <a:p>
            <a:r>
              <a:rPr lang="en-US" altLang="ko-KR" dirty="0" smtClean="0"/>
              <a:t>    play(String)</a:t>
            </a:r>
          </a:p>
          <a:p>
            <a:r>
              <a:rPr lang="en-US" altLang="ko-KR" dirty="0" smtClean="0"/>
              <a:t>    stop()</a:t>
            </a:r>
          </a:p>
          <a:p>
            <a:r>
              <a:rPr lang="en-US" altLang="ko-KR" dirty="0" smtClean="0"/>
              <a:t>    eject()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Projector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description:String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dvdPlayer:DvdPlayer</a:t>
            </a:r>
            <a:endParaRPr lang="en-US" altLang="ko-KR" dirty="0" smtClean="0"/>
          </a:p>
          <a:p>
            <a:r>
              <a:rPr lang="en-US" altLang="ko-KR" dirty="0" smtClean="0"/>
              <a:t>    +on()</a:t>
            </a:r>
          </a:p>
          <a:p>
            <a:r>
              <a:rPr lang="en-US" altLang="ko-KR" dirty="0" smtClean="0"/>
              <a:t>    +off()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wideScreenMode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42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#09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Adapter, Facade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오리 탈을 쓴 칠면조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코드는 예전에 봤던 내용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11560" y="1772816"/>
            <a:ext cx="7560840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interface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MallardDuck</a:t>
            </a:r>
            <a:r>
              <a:rPr lang="en-US" altLang="ko-KR" dirty="0" smtClean="0">
                <a:latin typeface="Consolas" panose="020B0609020204030204" pitchFamily="49" charset="0"/>
              </a:rPr>
              <a:t> implements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quack()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fly()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("I'm flying");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6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오리 탈을 쓴 칠면조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1268413"/>
            <a:ext cx="7776864" cy="451662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interface Turkey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gobble();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WildTurkey</a:t>
            </a:r>
            <a:r>
              <a:rPr lang="en-US" altLang="ko-KR" dirty="0" smtClean="0">
                <a:latin typeface="Consolas" panose="020B0609020204030204" pitchFamily="49" charset="0"/>
              </a:rPr>
              <a:t> implements Turkey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gobble()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("Gobble gobble");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fly()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("I'm flying a short distance");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오리 탈을 쓴 칠면조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34173"/>
          </a:xfrm>
        </p:spPr>
        <p:txBody>
          <a:bodyPr/>
          <a:lstStyle/>
          <a:p>
            <a:r>
              <a:rPr lang="en-US" altLang="ko-KR" dirty="0" smtClean="0"/>
              <a:t>Duck </a:t>
            </a:r>
            <a:r>
              <a:rPr lang="ko-KR" altLang="en-US" dirty="0" smtClean="0"/>
              <a:t>객체가 모자라서 </a:t>
            </a:r>
            <a:r>
              <a:rPr lang="en-US" altLang="ko-KR" dirty="0" smtClean="0"/>
              <a:t>Turkey </a:t>
            </a:r>
            <a:r>
              <a:rPr lang="ko-KR" altLang="en-US" dirty="0" smtClean="0"/>
              <a:t>객체를 대신 사용해야 하는 상황이라고 가정</a:t>
            </a:r>
            <a:endParaRPr lang="en-US" altLang="ko-KR" dirty="0" smtClean="0"/>
          </a:p>
          <a:p>
            <a:r>
              <a:rPr lang="ko-KR" altLang="en-US" dirty="0" smtClean="0"/>
              <a:t>어댑터 구현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03548" y="2591707"/>
            <a:ext cx="8136904" cy="422166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 implements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Turkey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(Turkey turkey)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this.turkey</a:t>
            </a:r>
            <a:r>
              <a:rPr lang="en-US" altLang="ko-KR" dirty="0" smtClean="0">
                <a:latin typeface="Consolas" panose="020B0609020204030204" pitchFamily="49" charset="0"/>
              </a:rPr>
              <a:t> = turkey;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quack()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turkey.gobble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void fly()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5;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turkey.fly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23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오리 탈을 쓴 칠면조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4" y="1578961"/>
            <a:ext cx="8748464" cy="35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9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</a:t>
            </a:r>
            <a:r>
              <a:rPr lang="ko-KR" altLang="en-US" dirty="0"/>
              <a:t>오리 탈을 쓴 칠면조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2008" y="1124744"/>
            <a:ext cx="8964488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DuckTestDrive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static void main(String[] </a:t>
            </a:r>
            <a:r>
              <a:rPr lang="en-US" altLang="ko-KR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MallardDuck</a:t>
            </a:r>
            <a:r>
              <a:rPr lang="en-US" altLang="ko-KR" dirty="0" smtClean="0">
                <a:latin typeface="Consolas" panose="020B0609020204030204" pitchFamily="49" charset="0"/>
              </a:rPr>
              <a:t> duck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MallardDuck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WildTurkey</a:t>
            </a:r>
            <a:r>
              <a:rPr lang="en-US" altLang="ko-KR" dirty="0" smtClean="0">
                <a:latin typeface="Consolas" panose="020B0609020204030204" pitchFamily="49" charset="0"/>
              </a:rPr>
              <a:t> turkey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WildTurkey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Duck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(turkey);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("The Turkey says…");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turkey.gobble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turkey.fly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("\</a:t>
            </a:r>
            <a:r>
              <a:rPr lang="en-US" altLang="ko-KR" dirty="0" err="1" smtClean="0">
                <a:latin typeface="Consolas" panose="020B0609020204030204" pitchFamily="49" charset="0"/>
              </a:rPr>
              <a:t>nThe</a:t>
            </a:r>
            <a:r>
              <a:rPr lang="en-US" altLang="ko-KR" dirty="0" smtClean="0">
                <a:latin typeface="Consolas" panose="020B0609020204030204" pitchFamily="49" charset="0"/>
              </a:rPr>
              <a:t> Duck says…");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testDuck</a:t>
            </a:r>
            <a:r>
              <a:rPr lang="en-US" altLang="ko-KR" dirty="0" smtClean="0">
                <a:latin typeface="Consolas" panose="020B0609020204030204" pitchFamily="49" charset="0"/>
              </a:rPr>
              <a:t>(duck);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dirty="0" smtClean="0">
                <a:latin typeface="Consolas" panose="020B0609020204030204" pitchFamily="49" charset="0"/>
              </a:rPr>
              <a:t>("\</a:t>
            </a:r>
            <a:r>
              <a:rPr lang="en-US" altLang="ko-KR" dirty="0" err="1" smtClean="0">
                <a:latin typeface="Consolas" panose="020B0609020204030204" pitchFamily="49" charset="0"/>
              </a:rPr>
              <a:t>nThe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 says…");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testDuck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turkeyAdapter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static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testDuck</a:t>
            </a:r>
            <a:r>
              <a:rPr lang="en-US" altLang="ko-KR" dirty="0" smtClean="0">
                <a:latin typeface="Consolas" panose="020B0609020204030204" pitchFamily="49" charset="0"/>
              </a:rPr>
              <a:t>(Duck duck)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duck.quack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duck.fly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29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2" y="1484784"/>
            <a:ext cx="8834278" cy="395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16288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클라이언트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37698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solidFill>
                  <a:schemeClr val="tx1"/>
                </a:solidFill>
              </a:rPr>
              <a:t>어댑터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328" y="117041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tx1"/>
                </a:solidFill>
              </a:rPr>
              <a:t>어댑티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2280" y="479715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어댑티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인터페이스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1782" y="485988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타겟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</a:rPr>
              <a:t>인터페이스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5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패턴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7" y="1283018"/>
            <a:ext cx="8410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2 Enumeration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에 적응시키기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46876"/>
            <a:ext cx="8784976" cy="4984050"/>
          </a:xfrm>
        </p:spPr>
        <p:txBody>
          <a:bodyPr/>
          <a:lstStyle/>
          <a:p>
            <a:r>
              <a:rPr lang="en-US" altLang="ko-KR" dirty="0" smtClean="0"/>
              <a:t>Enumeration </a:t>
            </a:r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4016" y="1628800"/>
            <a:ext cx="8676456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import </a:t>
            </a:r>
            <a:r>
              <a:rPr lang="en-US" altLang="ko-KR" spc="-100" dirty="0" err="1">
                <a:latin typeface="Consolas" panose="020B0609020204030204" pitchFamily="49" charset="0"/>
              </a:rPr>
              <a:t>java.util</a:t>
            </a:r>
            <a:r>
              <a:rPr lang="en-US" altLang="ko-KR" spc="-100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Enumeration1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printEnumeration</a:t>
            </a:r>
            <a:r>
              <a:rPr lang="en-US" altLang="ko-KR" spc="-100" dirty="0">
                <a:latin typeface="Consolas" panose="020B0609020204030204" pitchFamily="49" charset="0"/>
              </a:rPr>
              <a:t>(Enumeration 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while 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e.hasMoreElements</a:t>
            </a:r>
            <a:r>
              <a:rPr lang="en-US" altLang="ko-KR" spc="-100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("" + </a:t>
            </a:r>
            <a:r>
              <a:rPr lang="en-US" altLang="ko-KR" spc="-100" dirty="0" err="1">
                <a:latin typeface="Consolas" panose="020B0609020204030204" pitchFamily="49" charset="0"/>
              </a:rPr>
              <a:t>e.nextElement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    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spc="-100" dirty="0" err="1">
                <a:latin typeface="Consolas" panose="020B0609020204030204" pitchFamily="49" charset="0"/>
              </a:rPr>
              <a:t>args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Vector v = new Vector();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for (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&lt; 10;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++)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>
                <a:latin typeface="Consolas" panose="020B0609020204030204" pitchFamily="49" charset="0"/>
              </a:rPr>
              <a:t>v.add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Enumeration e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v.elements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     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Enumeration1.printEnumeration(e);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62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Enumeration</a:t>
            </a:r>
            <a:r>
              <a:rPr lang="ko-KR" altLang="en-US" dirty="0"/>
              <a:t>을 </a:t>
            </a:r>
            <a:r>
              <a:rPr lang="en-US" altLang="ko-KR" dirty="0"/>
              <a:t>Iterator</a:t>
            </a:r>
            <a:r>
              <a:rPr lang="ko-KR" altLang="en-US" dirty="0"/>
              <a:t>에 적응시키기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1"/>
            <a:ext cx="8784976" cy="4934173"/>
          </a:xfrm>
        </p:spPr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700808"/>
            <a:ext cx="8496944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java.util</a:t>
            </a:r>
            <a:r>
              <a:rPr lang="en-US" altLang="ko-KR" dirty="0">
                <a:latin typeface="Consolas" panose="020B0609020204030204" pitchFamily="49" charset="0"/>
              </a:rPr>
              <a:t>.*;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Iterator1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static void </a:t>
            </a:r>
            <a:r>
              <a:rPr lang="en-US" altLang="ko-KR" dirty="0" err="1">
                <a:latin typeface="Consolas" panose="020B0609020204030204" pitchFamily="49" charset="0"/>
              </a:rPr>
              <a:t>printIterator</a:t>
            </a:r>
            <a:r>
              <a:rPr lang="en-US" altLang="ko-KR" dirty="0">
                <a:latin typeface="Consolas" panose="020B0609020204030204" pitchFamily="49" charset="0"/>
              </a:rPr>
              <a:t>(Iterator it)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while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it.hasNext</a:t>
            </a:r>
            <a:r>
              <a:rPr lang="en-US" altLang="ko-KR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("" + </a:t>
            </a:r>
            <a:r>
              <a:rPr lang="en-US" altLang="ko-KR" dirty="0" err="1">
                <a:latin typeface="Consolas" panose="020B0609020204030204" pitchFamily="49" charset="0"/>
              </a:rPr>
              <a:t>it.next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Vector </a:t>
            </a:r>
            <a:r>
              <a:rPr lang="en-US" altLang="ko-KR" dirty="0">
                <a:latin typeface="Consolas" panose="020B0609020204030204" pitchFamily="49" charset="0"/>
              </a:rPr>
              <a:t>v = new Vector();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for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 10;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v.add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Iterator </a:t>
            </a:r>
            <a:r>
              <a:rPr lang="en-US" altLang="ko-KR" dirty="0">
                <a:latin typeface="Consolas" panose="020B0609020204030204" pitchFamily="49" charset="0"/>
              </a:rPr>
              <a:t>it = </a:t>
            </a:r>
            <a:r>
              <a:rPr lang="en-US" altLang="ko-KR" dirty="0" err="1">
                <a:latin typeface="Consolas" panose="020B0609020204030204" pitchFamily="49" charset="0"/>
              </a:rPr>
              <a:t>v.iterator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Iterator1.printIterator(it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0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Enumeration</a:t>
            </a:r>
            <a:r>
              <a:rPr lang="ko-KR" altLang="en-US" dirty="0"/>
              <a:t>을 </a:t>
            </a:r>
            <a:r>
              <a:rPr lang="en-US" altLang="ko-KR" dirty="0"/>
              <a:t>Iterator</a:t>
            </a:r>
            <a:r>
              <a:rPr lang="ko-KR" altLang="en-US" dirty="0"/>
              <a:t>에 적응시키기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3582563" cy="4862512"/>
          </a:xfrm>
        </p:spPr>
        <p:txBody>
          <a:bodyPr/>
          <a:lstStyle/>
          <a:p>
            <a:r>
              <a:rPr lang="en-US" altLang="ko-KR" dirty="0" smtClean="0"/>
              <a:t>Enumeration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453933" y="1285777"/>
            <a:ext cx="3582563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Iterator</a:t>
            </a:r>
            <a:endParaRPr lang="en-US" kern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1" y="1836779"/>
            <a:ext cx="3128179" cy="33204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854247"/>
            <a:ext cx="5058397" cy="28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4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lt"/>
              </a:rPr>
              <a:t>어댑터 패턴 </a:t>
            </a:r>
            <a:r>
              <a:rPr lang="en-US" altLang="ko-KR" dirty="0" smtClean="0">
                <a:latin typeface="+mn-lt"/>
              </a:rPr>
              <a:t>(Adapter Pattern)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en-US" altLang="ko-KR" dirty="0" smtClean="0"/>
              <a:t>Convert the interface of a class into another interface clients expect. Adapter lets classes work together that couldn't otherwise because of incompatible interfaces.</a:t>
            </a:r>
          </a:p>
          <a:p>
            <a:pPr lvl="1"/>
            <a:r>
              <a:rPr lang="en-US" altLang="ko-KR" dirty="0" smtClean="0"/>
              <a:t>Also known as Wrapper</a:t>
            </a:r>
            <a:endParaRPr lang="en-US" altLang="ko-KR" dirty="0"/>
          </a:p>
          <a:p>
            <a:pPr lvl="1"/>
            <a:r>
              <a:rPr lang="ko-KR" altLang="en-US" dirty="0" smtClean="0"/>
              <a:t>클래스의 인터페이스를 클라이언트가 원하는 형태의 또 다른 인터페이스로 변환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어댑터는 호환되지 않는 인터페이스 때문에 동작하지 않는 클래스들을 함께 동작할 수 있도록 만들어줌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05358"/>
            <a:ext cx="8964488" cy="3225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Enumeration</a:t>
            </a:r>
            <a:r>
              <a:rPr lang="ko-KR" altLang="en-US" dirty="0"/>
              <a:t>을 </a:t>
            </a:r>
            <a:r>
              <a:rPr lang="en-US" altLang="ko-KR" dirty="0"/>
              <a:t>Iterator</a:t>
            </a:r>
            <a:r>
              <a:rPr lang="ko-KR" altLang="en-US" dirty="0"/>
              <a:t>에 적응시키기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737245"/>
            <a:ext cx="8784976" cy="1500067"/>
          </a:xfrm>
        </p:spPr>
        <p:txBody>
          <a:bodyPr/>
          <a:lstStyle/>
          <a:p>
            <a:r>
              <a:rPr lang="en-US" altLang="ko-KR" dirty="0" smtClean="0"/>
              <a:t>Iterator –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인터페이스</a:t>
            </a:r>
            <a:endParaRPr lang="en-US" altLang="ko-KR" dirty="0" smtClean="0"/>
          </a:p>
          <a:p>
            <a:r>
              <a:rPr lang="en-US" altLang="ko-KR" dirty="0" smtClean="0"/>
              <a:t>Enumeration – </a:t>
            </a:r>
            <a:r>
              <a:rPr lang="ko-KR" altLang="en-US" dirty="0" err="1" smtClean="0"/>
              <a:t>어댑티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Adaptee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en-US" altLang="ko-KR" dirty="0" smtClean="0"/>
              <a:t>remove()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어떻게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2771800" y="3212976"/>
            <a:ext cx="1584176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2051720" y="3645024"/>
            <a:ext cx="2304256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3086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Enumeration</a:t>
            </a:r>
            <a:r>
              <a:rPr lang="ko-KR" altLang="en-US" dirty="0"/>
              <a:t>을 </a:t>
            </a:r>
            <a:r>
              <a:rPr lang="en-US" altLang="ko-KR" dirty="0"/>
              <a:t>Iterator</a:t>
            </a:r>
            <a:r>
              <a:rPr lang="ko-KR" altLang="en-US" dirty="0"/>
              <a:t>에 적응시키기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32" y="1268413"/>
            <a:ext cx="7596336" cy="5390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398" y="39638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어댑터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8648" y="3533000"/>
            <a:ext cx="4028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+mn-lt"/>
              </a:rPr>
              <a:t>remove() </a:t>
            </a:r>
            <a:r>
              <a:rPr lang="ko-KR" altLang="en-US" sz="2800" dirty="0" smtClean="0">
                <a:latin typeface="+mn-lt"/>
              </a:rPr>
              <a:t>함수는 예외 </a:t>
            </a:r>
            <a:endParaRPr lang="en-US" altLang="ko-KR" sz="2800" dirty="0" smtClean="0">
              <a:latin typeface="+mn-lt"/>
            </a:endParaRPr>
          </a:p>
          <a:p>
            <a:r>
              <a:rPr lang="ko-KR" altLang="en-US" sz="2800" dirty="0" smtClean="0">
                <a:latin typeface="+mn-lt"/>
              </a:rPr>
              <a:t>발생시키는 것으로 처리</a:t>
            </a:r>
            <a:endParaRPr lang="ko-KR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146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Enumeration</a:t>
            </a:r>
            <a:r>
              <a:rPr lang="ko-KR" altLang="en-US" dirty="0"/>
              <a:t>을 </a:t>
            </a:r>
            <a:r>
              <a:rPr lang="en-US" altLang="ko-KR" dirty="0"/>
              <a:t>Iterator</a:t>
            </a:r>
            <a:r>
              <a:rPr lang="ko-KR" altLang="en-US" dirty="0"/>
              <a:t>에 적응시키기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96752"/>
            <a:ext cx="8640960" cy="56323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EnumerationIterator</a:t>
            </a:r>
            <a:r>
              <a:rPr lang="en-US" altLang="ko-KR" spc="-100" dirty="0" smtClean="0">
                <a:latin typeface="Consolas" panose="020B0609020204030204" pitchFamily="49" charset="0"/>
              </a:rPr>
              <a:t> implements Iterator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Enumeration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EnumerationIterator</a:t>
            </a:r>
            <a:r>
              <a:rPr lang="en-US" altLang="ko-KR" spc="-100" dirty="0" smtClean="0">
                <a:latin typeface="Consolas" panose="020B0609020204030204" pitchFamily="49" charset="0"/>
              </a:rPr>
              <a:t>(Enumeration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enmt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this.enumeration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enmt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boolean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hasNext</a:t>
            </a:r>
            <a:r>
              <a:rPr lang="en-US" altLang="ko-KR" spc="-100" dirty="0" smtClean="0"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enumeration.hasMoreElements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Object next()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return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enumeration.nextElement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void remove()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throw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UnsupportedOperationException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5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54369"/>
            <a:ext cx="8964488" cy="63709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Iterator2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printIterator</a:t>
            </a:r>
            <a:r>
              <a:rPr lang="en-US" altLang="ko-KR" spc="-100" dirty="0">
                <a:latin typeface="Consolas" panose="020B0609020204030204" pitchFamily="49" charset="0"/>
              </a:rPr>
              <a:t>(Iterator it)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while (</a:t>
            </a:r>
            <a:r>
              <a:rPr lang="en-US" altLang="ko-KR" spc="-100" dirty="0" err="1">
                <a:latin typeface="Consolas" panose="020B0609020204030204" pitchFamily="49" charset="0"/>
              </a:rPr>
              <a:t>it.hasNext</a:t>
            </a:r>
            <a:r>
              <a:rPr lang="en-US" altLang="ko-KR" spc="-100" dirty="0">
                <a:latin typeface="Consolas" panose="020B0609020204030204" pitchFamily="49" charset="0"/>
              </a:rPr>
              <a:t>())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("" + </a:t>
            </a:r>
            <a:r>
              <a:rPr lang="en-US" altLang="ko-KR" spc="-100" dirty="0" err="1">
                <a:latin typeface="Consolas" panose="020B0609020204030204" pitchFamily="49" charset="0"/>
              </a:rPr>
              <a:t>it.next</a:t>
            </a:r>
            <a:r>
              <a:rPr lang="en-US" altLang="ko-KR" spc="-100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spc="-100" dirty="0" err="1">
                <a:latin typeface="Consolas" panose="020B0609020204030204" pitchFamily="49" charset="0"/>
              </a:rPr>
              <a:t>args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Vector v = new Vector();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for (</a:t>
            </a:r>
            <a:r>
              <a:rPr lang="en-US" altLang="ko-KR" spc="-100" dirty="0" err="1">
                <a:latin typeface="Consolas" panose="020B0609020204030204" pitchFamily="49" charset="0"/>
              </a:rPr>
              <a:t>int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= 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 &lt; 10; 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++) {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v.add</a:t>
            </a:r>
            <a:r>
              <a:rPr lang="en-US" altLang="ko-KR" spc="-100" dirty="0">
                <a:latin typeface="Consolas" panose="020B0609020204030204" pitchFamily="49" charset="0"/>
              </a:rPr>
              <a:t>(</a:t>
            </a:r>
            <a:r>
              <a:rPr lang="en-US" altLang="ko-KR" spc="-100" dirty="0" err="1">
                <a:latin typeface="Consolas" panose="020B0609020204030204" pitchFamily="49" charset="0"/>
              </a:rPr>
              <a:t>i</a:t>
            </a:r>
            <a:r>
              <a:rPr lang="en-US" altLang="ko-KR" spc="-100" dirty="0">
                <a:latin typeface="Consolas" panose="020B0609020204030204" pitchFamily="49" charset="0"/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Enumeration e = </a:t>
            </a:r>
            <a:r>
              <a:rPr lang="en-US" altLang="ko-KR" spc="-100" dirty="0" err="1">
                <a:latin typeface="Consolas" panose="020B0609020204030204" pitchFamily="49" charset="0"/>
              </a:rPr>
              <a:t>v.elements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EnumerationIterator</a:t>
            </a:r>
            <a:r>
              <a:rPr lang="en-US" altLang="ko-KR" spc="-100" dirty="0">
                <a:latin typeface="Consolas" panose="020B0609020204030204" pitchFamily="49" charset="0"/>
              </a:rPr>
              <a:t> it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EnumerationIterator</a:t>
            </a:r>
            <a:r>
              <a:rPr lang="en-US" altLang="ko-KR" spc="-100" dirty="0" smtClean="0">
                <a:latin typeface="Consolas" panose="020B0609020204030204" pitchFamily="49" charset="0"/>
              </a:rPr>
              <a:t>(e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Iterator2.printIterator(it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5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 배열을 고정 크기의 리스트로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Arrays.asList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변환된 리스트는 </a:t>
            </a:r>
            <a:r>
              <a:rPr lang="en-US" altLang="ko-KR" dirty="0" err="1" smtClean="0"/>
              <a:t>ArraysAdapter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Arrays</a:t>
            </a:r>
            <a:r>
              <a:rPr lang="ko-KR" altLang="en-US" dirty="0" smtClean="0"/>
              <a:t>의 특징을 가지게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리스트로 변환하더라도 고정 크기이므로 </a:t>
            </a:r>
            <a:r>
              <a:rPr lang="en-US" altLang="ko-KR" dirty="0" smtClean="0"/>
              <a:t>add(), remove()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set() </a:t>
            </a:r>
            <a:r>
              <a:rPr lang="ko-KR" altLang="en-US" dirty="0" smtClean="0"/>
              <a:t>함수를 이용해서 요소 내용 변경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원래 </a:t>
            </a:r>
            <a:r>
              <a:rPr lang="en-US" altLang="ko-KR" dirty="0" smtClean="0"/>
              <a:t>Arrays</a:t>
            </a:r>
            <a:r>
              <a:rPr lang="ko-KR" altLang="en-US" dirty="0" smtClean="0"/>
              <a:t>의 내용도 변경됨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3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어댑터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8393" y="1268760"/>
            <a:ext cx="8422079" cy="452431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import </a:t>
            </a:r>
            <a:r>
              <a:rPr lang="en-US" altLang="ko-KR" spc="-100" dirty="0" err="1">
                <a:latin typeface="Consolas" panose="020B0609020204030204" pitchFamily="49" charset="0"/>
              </a:rPr>
              <a:t>java.util.Arrays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import </a:t>
            </a:r>
            <a:r>
              <a:rPr lang="en-US" altLang="ko-KR" spc="-100" dirty="0" err="1">
                <a:latin typeface="Consolas" panose="020B0609020204030204" pitchFamily="49" charset="0"/>
              </a:rPr>
              <a:t>java.util.List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ArraysAdapter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public </a:t>
            </a:r>
            <a:r>
              <a:rPr lang="en-US" altLang="ko-KR" spc="-100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spc="-100" dirty="0" err="1">
                <a:latin typeface="Consolas" panose="020B0609020204030204" pitchFamily="49" charset="0"/>
              </a:rPr>
              <a:t>args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String[] cities = { "Seoul", "Incheon", "Busan", "</a:t>
            </a:r>
            <a:r>
              <a:rPr lang="en-US" altLang="ko-KR" spc="-100" dirty="0" err="1">
                <a:latin typeface="Consolas" panose="020B0609020204030204" pitchFamily="49" charset="0"/>
              </a:rPr>
              <a:t>Sejong</a:t>
            </a:r>
            <a:r>
              <a:rPr lang="en-US" altLang="ko-KR" spc="-100" dirty="0">
                <a:latin typeface="Consolas" panose="020B0609020204030204" pitchFamily="49" charset="0"/>
              </a:rPr>
              <a:t>" };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List&lt;String&gt; </a:t>
            </a:r>
            <a:r>
              <a:rPr lang="en-US" altLang="ko-KR" spc="-100" dirty="0" err="1">
                <a:latin typeface="Consolas" panose="020B0609020204030204" pitchFamily="49" charset="0"/>
              </a:rPr>
              <a:t>cityList</a:t>
            </a:r>
            <a:r>
              <a:rPr lang="en-US" altLang="ko-KR" spc="-100" dirty="0">
                <a:latin typeface="Consolas" panose="020B0609020204030204" pitchFamily="49" charset="0"/>
              </a:rPr>
              <a:t> = </a:t>
            </a:r>
            <a:r>
              <a:rPr lang="en-US" altLang="ko-KR" spc="-100" dirty="0" err="1">
                <a:latin typeface="Consolas" panose="020B0609020204030204" pitchFamily="49" charset="0"/>
              </a:rPr>
              <a:t>Arrays.asList</a:t>
            </a:r>
            <a:r>
              <a:rPr lang="en-US" altLang="ko-KR" spc="-100" dirty="0">
                <a:latin typeface="Consolas" panose="020B0609020204030204" pitchFamily="49" charset="0"/>
              </a:rPr>
              <a:t>(cities);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pc="-100" dirty="0">
                <a:latin typeface="Consolas" panose="020B0609020204030204" pitchFamily="49" charset="0"/>
              </a:rPr>
              <a:t>("</a:t>
            </a:r>
            <a:r>
              <a:rPr lang="en-US" altLang="ko-KR" spc="-100" dirty="0" err="1">
                <a:latin typeface="Consolas" panose="020B0609020204030204" pitchFamily="49" charset="0"/>
              </a:rPr>
              <a:t>cities.length</a:t>
            </a:r>
            <a:r>
              <a:rPr lang="en-US" altLang="ko-KR" spc="-100" dirty="0">
                <a:latin typeface="Consolas" panose="020B0609020204030204" pitchFamily="49" charset="0"/>
              </a:rPr>
              <a:t> = %d\n", </a:t>
            </a:r>
            <a:r>
              <a:rPr lang="en-US" altLang="ko-KR" spc="-100" dirty="0" err="1">
                <a:latin typeface="Consolas" panose="020B0609020204030204" pitchFamily="49" charset="0"/>
              </a:rPr>
              <a:t>cities.length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pc="-100" dirty="0">
                <a:latin typeface="Consolas" panose="020B0609020204030204" pitchFamily="49" charset="0"/>
              </a:rPr>
              <a:t>("</a:t>
            </a:r>
            <a:r>
              <a:rPr lang="en-US" altLang="ko-KR" spc="-100" dirty="0" err="1">
                <a:latin typeface="Consolas" panose="020B0609020204030204" pitchFamily="49" charset="0"/>
              </a:rPr>
              <a:t>cityList.size</a:t>
            </a:r>
            <a:r>
              <a:rPr lang="en-US" altLang="ko-KR" spc="-100" dirty="0">
                <a:latin typeface="Consolas" panose="020B0609020204030204" pitchFamily="49" charset="0"/>
              </a:rPr>
              <a:t> = %d\n",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cityList.size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());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0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어댑터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467544" y="1268760"/>
            <a:ext cx="7704856" cy="41549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cityList.set</a:t>
            </a:r>
            <a:r>
              <a:rPr lang="en-US" altLang="ko-KR" spc="-100" dirty="0">
                <a:latin typeface="Consolas" panose="020B0609020204030204" pitchFamily="49" charset="0"/>
              </a:rPr>
              <a:t>(0, "Suwon");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("\</a:t>
            </a:r>
            <a:r>
              <a:rPr lang="en-US" altLang="ko-KR" spc="-100" dirty="0" err="1">
                <a:latin typeface="Consolas" panose="020B0609020204030204" pitchFamily="49" charset="0"/>
              </a:rPr>
              <a:t>mPrint</a:t>
            </a:r>
            <a:r>
              <a:rPr lang="en-US" altLang="ko-KR" spc="-100" dirty="0">
                <a:latin typeface="Consolas" panose="020B0609020204030204" pitchFamily="49" charset="0"/>
              </a:rPr>
              <a:t> out cities");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for (String s : cities)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("\</a:t>
            </a:r>
            <a:r>
              <a:rPr lang="en-US" altLang="ko-KR" spc="-100" dirty="0" err="1">
                <a:latin typeface="Consolas" panose="020B0609020204030204" pitchFamily="49" charset="0"/>
              </a:rPr>
              <a:t>mPrint</a:t>
            </a:r>
            <a:r>
              <a:rPr lang="en-US" altLang="ko-KR" spc="-100" dirty="0">
                <a:latin typeface="Consolas" panose="020B0609020204030204" pitchFamily="49" charset="0"/>
              </a:rPr>
              <a:t> out </a:t>
            </a:r>
            <a:r>
              <a:rPr lang="en-US" altLang="ko-KR" spc="-100" dirty="0" err="1">
                <a:latin typeface="Consolas" panose="020B0609020204030204" pitchFamily="49" charset="0"/>
              </a:rPr>
              <a:t>cityList</a:t>
            </a:r>
            <a:r>
              <a:rPr lang="en-US" altLang="ko-KR" spc="-100" dirty="0">
                <a:latin typeface="Consolas" panose="020B0609020204030204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for (String s : </a:t>
            </a:r>
            <a:r>
              <a:rPr lang="en-US" altLang="ko-KR" spc="-100" dirty="0" err="1">
                <a:latin typeface="Consolas" panose="020B0609020204030204" pitchFamily="49" charset="0"/>
              </a:rPr>
              <a:t>cityList</a:t>
            </a:r>
            <a:r>
              <a:rPr lang="en-US" altLang="ko-KR" spc="-100" dirty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(s);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} 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 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1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ko-KR" altLang="en-US" dirty="0" err="1" smtClean="0"/>
              <a:t>씨어터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ko-KR" altLang="en-US" dirty="0" err="1" smtClean="0"/>
              <a:t>씨어터</a:t>
            </a:r>
            <a:r>
              <a:rPr lang="en-US" altLang="ko-KR" dirty="0" smtClean="0"/>
              <a:t>(Home Theater) </a:t>
            </a:r>
            <a:r>
              <a:rPr lang="ko-KR" altLang="en-US" dirty="0" smtClean="0"/>
              <a:t>구축 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DVD 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 스크린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서라운드</a:t>
            </a:r>
            <a:r>
              <a:rPr lang="ko-KR" altLang="en-US" dirty="0" smtClean="0"/>
              <a:t> 음향 시스템 및 팝콘 기계를 갖춘 시스템을 구성 </a:t>
            </a:r>
            <a:endParaRPr lang="en-US" altLang="ko-KR" dirty="0" smtClean="0"/>
          </a:p>
          <a:p>
            <a:r>
              <a:rPr lang="ko-KR" altLang="en-US" dirty="0" smtClean="0"/>
              <a:t>영화 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복잡한 방법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팝콘 기계를 켜고 튀기기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전등을 어둡게 조절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스크린을 내림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프로젝터를</a:t>
            </a:r>
            <a:r>
              <a:rPr lang="ko-KR" altLang="en-US" dirty="0" smtClean="0"/>
              <a:t> 켜고 </a:t>
            </a:r>
            <a:r>
              <a:rPr lang="ko-KR" altLang="en-US" dirty="0" err="1" smtClean="0"/>
              <a:t>프로젝터로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DVD </a:t>
            </a:r>
            <a:r>
              <a:rPr lang="ko-KR" altLang="en-US" dirty="0" smtClean="0"/>
              <a:t>신호 입력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프로젝터를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스크린 모드로 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앰프를 켜고 </a:t>
            </a:r>
            <a:r>
              <a:rPr lang="en-US" altLang="ko-KR" dirty="0" smtClean="0"/>
              <a:t>DVD</a:t>
            </a:r>
            <a:r>
              <a:rPr lang="ko-KR" altLang="en-US" dirty="0" smtClean="0"/>
              <a:t>로 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앰프를 </a:t>
            </a:r>
            <a:r>
              <a:rPr lang="ko-KR" altLang="en-US" dirty="0" err="1" smtClean="0"/>
              <a:t>서라운드</a:t>
            </a:r>
            <a:r>
              <a:rPr lang="ko-KR" altLang="en-US" dirty="0" smtClean="0"/>
              <a:t> 음향 모드로 전환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앰프 볼륨을 중간</a:t>
            </a:r>
            <a:r>
              <a:rPr lang="en-US" altLang="ko-KR" dirty="0" smtClean="0"/>
              <a:t>(5)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DVD </a:t>
            </a:r>
            <a:r>
              <a:rPr lang="ko-KR" altLang="en-US" dirty="0" smtClean="0"/>
              <a:t>플레이어를 켜고 재생 시작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733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839"/>
            <a:ext cx="9144000" cy="67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7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ko-KR" altLang="en-US" dirty="0" err="1"/>
              <a:t>씨어터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34173"/>
          </a:xfrm>
        </p:spPr>
        <p:txBody>
          <a:bodyPr/>
          <a:lstStyle/>
          <a:p>
            <a:r>
              <a:rPr lang="ko-KR" altLang="en-US" dirty="0" smtClean="0"/>
              <a:t>영화 보기를 코드로 구현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65820" y="1700808"/>
            <a:ext cx="4626260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popper.on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popper.pop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lights.dim</a:t>
            </a:r>
            <a:r>
              <a:rPr lang="en-US" altLang="ko-KR" spc="-100" dirty="0" smtClean="0">
                <a:latin typeface="Consolas" panose="020B0609020204030204" pitchFamily="49" charset="0"/>
              </a:rPr>
              <a:t>(10);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screen.down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projector.on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projector.setInput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projector.wideScreenMode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amp.on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amp.setDvd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amp.setSurroundSound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amp.setVolume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(5);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dvd.on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err="1" smtClean="0">
                <a:latin typeface="Consolas" panose="020B0609020204030204" pitchFamily="49" charset="0"/>
              </a:rPr>
              <a:t>dvd.play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(movie);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8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</a:t>
            </a:r>
            <a:r>
              <a:rPr lang="en-US" altLang="ko-KR" dirty="0"/>
              <a:t> </a:t>
            </a:r>
            <a:r>
              <a:rPr lang="en-US" altLang="ko-KR" dirty="0" smtClean="0"/>
              <a:t>(Façade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Provide a unified interface to a set of interfaces in a subsystem. Façade defines a higher-level interface that makes the subsystem easier to use.</a:t>
            </a:r>
          </a:p>
          <a:p>
            <a:pPr lvl="1"/>
            <a:r>
              <a:rPr lang="ko-KR" altLang="en-US" dirty="0" smtClean="0"/>
              <a:t>서브시스템에 있는 여러 개의 인터페이스를 통합하는 한 개의 인터페이스를 제공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퍼사드는</a:t>
            </a:r>
            <a:r>
              <a:rPr lang="ko-KR" altLang="en-US" dirty="0" smtClean="0"/>
              <a:t> 서브 시스템을 쉽게 사용할 수 있도록 해주는 고급 수준의 인터페이스를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28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</a:t>
            </a:r>
            <a:r>
              <a:rPr lang="ko-KR" altLang="en-US" dirty="0"/>
              <a:t>을</a:t>
            </a:r>
            <a:r>
              <a:rPr lang="ko-KR" altLang="en-US" dirty="0" smtClean="0"/>
              <a:t> 이용하는 홈 </a:t>
            </a:r>
            <a:r>
              <a:rPr lang="ko-KR" altLang="en-US" dirty="0" err="1" smtClean="0"/>
              <a:t>씨어터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패턴을 이용해서 쓰기 쉬운 인터페이스를 제공</a:t>
            </a:r>
            <a:endParaRPr lang="en-US" altLang="ko-KR" dirty="0" smtClean="0"/>
          </a:p>
          <a:p>
            <a:r>
              <a:rPr lang="ko-KR" altLang="en-US" dirty="0" smtClean="0"/>
              <a:t>복잡한 시스템을 직접 건드리고 싶다면 기존 인터페이스 사용 가능</a:t>
            </a:r>
            <a:endParaRPr lang="en-US" altLang="ko-KR" dirty="0" smtClean="0"/>
          </a:p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클래스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717032"/>
            <a:ext cx="626469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5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997"/>
            <a:ext cx="9144000" cy="62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퍼사드</a:t>
            </a:r>
            <a:r>
              <a:rPr lang="ko-KR" altLang="en-US" dirty="0"/>
              <a:t> 패턴을 이용하는 홈 </a:t>
            </a:r>
            <a:r>
              <a:rPr lang="ko-KR" altLang="en-US" dirty="0" err="1"/>
              <a:t>씨어터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r>
              <a:rPr lang="ko-KR" altLang="en-US" dirty="0" err="1" smtClean="0"/>
              <a:t>씨어터</a:t>
            </a:r>
            <a:r>
              <a:rPr lang="ko-KR" altLang="en-US" dirty="0" smtClean="0"/>
              <a:t> 시스템용 </a:t>
            </a:r>
            <a:r>
              <a:rPr lang="ko-KR" altLang="en-US" dirty="0" err="1" smtClean="0"/>
              <a:t>퍼사드</a:t>
            </a:r>
            <a:r>
              <a:rPr lang="ko-KR" altLang="en-US" dirty="0" smtClean="0"/>
              <a:t> 클래스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watchMovie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같이 몇 가지 간단한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클래스에서는 홈 </a:t>
            </a:r>
            <a:r>
              <a:rPr lang="ko-KR" altLang="en-US" dirty="0" err="1" smtClean="0"/>
              <a:t>씨어터</a:t>
            </a:r>
            <a:r>
              <a:rPr lang="ko-KR" altLang="en-US" dirty="0" smtClean="0"/>
              <a:t> 구성요소들을 하나의 서브시스템으로 간주하고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watchMovie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서브시스템의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호출하여 필요한 작업을 처리</a:t>
            </a:r>
            <a:endParaRPr lang="en-US" altLang="ko-KR" dirty="0" smtClean="0"/>
          </a:p>
          <a:p>
            <a:r>
              <a:rPr lang="ko-KR" altLang="en-US" dirty="0" smtClean="0"/>
              <a:t>클라이언트는 서브시스템이 아닌 홈 </a:t>
            </a:r>
            <a:r>
              <a:rPr lang="ko-KR" altLang="en-US" dirty="0" err="1" smtClean="0"/>
              <a:t>씨어터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퍼사드에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ko-KR" altLang="en-US" dirty="0" err="1" smtClean="0"/>
              <a:t>퍼사드를</a:t>
            </a:r>
            <a:r>
              <a:rPr lang="ko-KR" altLang="en-US" dirty="0" smtClean="0"/>
              <a:t> 쓰더라도 서브시스템에는 여전히 직접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서브시스템 클래스의 고급 기능이 필요하다면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409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226377"/>
            <a:ext cx="8568952" cy="63709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>
                <a:latin typeface="Consolas" panose="020B0609020204030204" pitchFamily="49" charset="0"/>
              </a:rPr>
              <a:t>HomeTheaterFacade</a:t>
            </a:r>
            <a:r>
              <a:rPr lang="en-US" altLang="ko-KR" spc="-100" dirty="0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Amplifier amp;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Tuner </a:t>
            </a:r>
            <a:r>
              <a:rPr lang="en-US" altLang="ko-KR" spc="-100" dirty="0" err="1">
                <a:latin typeface="Consolas" panose="020B0609020204030204" pitchFamily="49" charset="0"/>
              </a:rPr>
              <a:t>tuner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</a:t>
            </a:r>
            <a:r>
              <a:rPr lang="en-US" altLang="ko-KR" spc="-100" dirty="0" err="1">
                <a:latin typeface="Consolas" panose="020B0609020204030204" pitchFamily="49" charset="0"/>
              </a:rPr>
              <a:t>DvdPlayer</a:t>
            </a: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err="1">
                <a:latin typeface="Consolas" panose="020B0609020204030204" pitchFamily="49" charset="0"/>
              </a:rPr>
              <a:t>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private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CdPlayer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cd;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Projector </a:t>
            </a:r>
            <a:r>
              <a:rPr lang="en-US" altLang="ko-KR" spc="-100" dirty="0" err="1">
                <a:latin typeface="Consolas" panose="020B0609020204030204" pitchFamily="49" charset="0"/>
              </a:rPr>
              <a:t>projector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private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TheaterLights</a:t>
            </a:r>
            <a:r>
              <a:rPr lang="en-US" altLang="ko-KR" spc="-100" dirty="0" smtClean="0">
                <a:latin typeface="Consolas" panose="020B0609020204030204" pitchFamily="49" charset="0"/>
              </a:rPr>
              <a:t> lights;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private Screen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screen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private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PopcornPopper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popper;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public </a:t>
            </a:r>
            <a:r>
              <a:rPr lang="en-US" altLang="ko-KR" spc="-100" dirty="0" err="1">
                <a:latin typeface="Consolas" panose="020B0609020204030204" pitchFamily="49" charset="0"/>
              </a:rPr>
              <a:t>HomeTheaterFacade</a:t>
            </a:r>
            <a:r>
              <a:rPr lang="en-US" altLang="ko-KR" spc="-100" dirty="0">
                <a:latin typeface="Consolas" panose="020B0609020204030204" pitchFamily="49" charset="0"/>
              </a:rPr>
              <a:t>(Amplifier </a:t>
            </a:r>
            <a:r>
              <a:rPr lang="en-US" altLang="ko-KR" spc="-100" dirty="0" smtClean="0">
                <a:latin typeface="Consolas" panose="020B0609020204030204" pitchFamily="49" charset="0"/>
              </a:rPr>
              <a:t>a, </a:t>
            </a:r>
            <a:r>
              <a:rPr lang="en-US" altLang="ko-KR" spc="-100" dirty="0">
                <a:latin typeface="Consolas" panose="020B0609020204030204" pitchFamily="49" charset="0"/>
              </a:rPr>
              <a:t>Tuner </a:t>
            </a:r>
            <a:r>
              <a:rPr lang="en-US" altLang="ko-KR" spc="-100" dirty="0" smtClean="0">
                <a:latin typeface="Consolas" panose="020B0609020204030204" pitchFamily="49" charset="0"/>
              </a:rPr>
              <a:t>t,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DvdPlayer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d,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CdPlayer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c, Projector p,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Screen s,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TheaterLights</a:t>
            </a:r>
            <a:r>
              <a:rPr lang="en-US" altLang="ko-KR" spc="-100" dirty="0" smtClean="0">
                <a:latin typeface="Consolas" panose="020B0609020204030204" pitchFamily="49" charset="0"/>
              </a:rPr>
              <a:t> l,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PopcornPopper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pp) </a:t>
            </a:r>
            <a:r>
              <a:rPr lang="en-US" altLang="ko-KR" spc="-1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this.amp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smtClean="0">
                <a:latin typeface="Consolas" panose="020B0609020204030204" pitchFamily="49" charset="0"/>
              </a:rPr>
              <a:t>a;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this.tuner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smtClean="0">
                <a:latin typeface="Consolas" panose="020B0609020204030204" pitchFamily="49" charset="0"/>
              </a:rPr>
              <a:t>t;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smtClean="0">
                <a:latin typeface="Consolas" panose="020B0609020204030204" pitchFamily="49" charset="0"/>
              </a:rPr>
              <a:t>d; 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this.cd = c;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this.projector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= </a:t>
            </a:r>
            <a:r>
              <a:rPr lang="en-US" altLang="ko-KR" spc="-100" dirty="0" smtClean="0">
                <a:latin typeface="Consolas" panose="020B0609020204030204" pitchFamily="49" charset="0"/>
              </a:rPr>
              <a:t>p;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this.lights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l;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this.screen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s;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this.popper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pp;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66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54369"/>
            <a:ext cx="8964488" cy="1449627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watchMovie</a:t>
            </a:r>
            <a:r>
              <a:rPr lang="en-US" altLang="ko-KR" spc="-100" dirty="0">
                <a:latin typeface="Consolas" panose="020B0609020204030204" pitchFamily="49" charset="0"/>
              </a:rPr>
              <a:t>(String movie)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("Get ready to watch a movie</a:t>
            </a:r>
            <a:r>
              <a:rPr lang="en-US" altLang="ko-KR" spc="-100" dirty="0" smtClean="0">
                <a:latin typeface="Consolas" panose="020B0609020204030204" pitchFamily="49" charset="0"/>
              </a:rPr>
              <a:t>...");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popper.on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popper.pop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lights.dim</a:t>
            </a:r>
            <a:r>
              <a:rPr lang="en-US" altLang="ko-KR" spc="-100" dirty="0" smtClean="0">
                <a:latin typeface="Consolas" panose="020B0609020204030204" pitchFamily="49" charset="0"/>
              </a:rPr>
              <a:t>(10);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screen.down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projector.on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projector.wideScreenMode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amp.on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amp.setDvd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amp.setVolume</a:t>
            </a:r>
            <a:r>
              <a:rPr lang="en-US" altLang="ko-KR" spc="-100" dirty="0" smtClean="0">
                <a:latin typeface="Consolas" panose="020B0609020204030204" pitchFamily="49" charset="0"/>
              </a:rPr>
              <a:t>(5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dvd.on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dvd.play</a:t>
            </a:r>
            <a:r>
              <a:rPr lang="en-US" altLang="ko-KR" spc="-100" dirty="0" smtClean="0">
                <a:latin typeface="Consolas" panose="020B0609020204030204" pitchFamily="49" charset="0"/>
              </a:rPr>
              <a:t>(movie</a:t>
            </a:r>
            <a:r>
              <a:rPr lang="en-US" altLang="ko-KR" spc="-1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public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endMovie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("Shutting movie theater down...");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projector.off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amp.off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dvd.stop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dvd.eject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dvd.off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public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listenToRadio</a:t>
            </a:r>
            <a:r>
              <a:rPr lang="en-US" altLang="ko-KR" spc="-100" dirty="0">
                <a:latin typeface="Consolas" panose="020B0609020204030204" pitchFamily="49" charset="0"/>
              </a:rPr>
              <a:t>(double frequency)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("Tuning in the airwaves...");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tuner.on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tuner.setFrequency</a:t>
            </a:r>
            <a:r>
              <a:rPr lang="en-US" altLang="ko-KR" spc="-100" dirty="0">
                <a:latin typeface="Consolas" panose="020B0609020204030204" pitchFamily="49" charset="0"/>
              </a:rPr>
              <a:t>(frequency);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amp.on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amp.setVolume</a:t>
            </a:r>
            <a:r>
              <a:rPr lang="en-US" altLang="ko-KR" spc="-100" dirty="0">
                <a:latin typeface="Consolas" panose="020B0609020204030204" pitchFamily="49" charset="0"/>
              </a:rPr>
              <a:t>(5);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amp.setTuner</a:t>
            </a:r>
            <a:r>
              <a:rPr lang="en-US" altLang="ko-KR" spc="-100" dirty="0">
                <a:latin typeface="Consolas" panose="020B0609020204030204" pitchFamily="49" charset="0"/>
              </a:rPr>
              <a:t>(tuner);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public void </a:t>
            </a:r>
            <a:r>
              <a:rPr lang="en-US" altLang="ko-KR" spc="-100" dirty="0" err="1">
                <a:latin typeface="Consolas" panose="020B0609020204030204" pitchFamily="49" charset="0"/>
              </a:rPr>
              <a:t>endRadio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("Shutting down the tuner...");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tuner.off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  </a:t>
            </a:r>
            <a:r>
              <a:rPr lang="en-US" altLang="ko-KR" spc="-100" dirty="0" err="1">
                <a:latin typeface="Consolas" panose="020B0609020204030204" pitchFamily="49" charset="0"/>
              </a:rPr>
              <a:t>amp.off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216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54369"/>
            <a:ext cx="8964488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public </a:t>
            </a:r>
            <a:r>
              <a:rPr lang="en-US" altLang="ko-KR" spc="-100" dirty="0">
                <a:latin typeface="Consolas" panose="020B0609020204030204" pitchFamily="49" charset="0"/>
              </a:rPr>
              <a:t>void </a:t>
            </a:r>
            <a:r>
              <a:rPr lang="en-US" altLang="ko-KR" spc="-100" dirty="0" err="1">
                <a:latin typeface="Consolas" panose="020B0609020204030204" pitchFamily="49" charset="0"/>
              </a:rPr>
              <a:t>endMovie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ko-KR" spc="-100" dirty="0">
                <a:latin typeface="Consolas" panose="020B0609020204030204" pitchFamily="49" charset="0"/>
              </a:rPr>
              <a:t>("Shutting movie theater </a:t>
            </a:r>
            <a:r>
              <a:rPr lang="en-US" altLang="ko-KR" spc="-100" dirty="0" smtClean="0">
                <a:latin typeface="Consolas" panose="020B0609020204030204" pitchFamily="49" charset="0"/>
              </a:rPr>
              <a:t>down..");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popper.off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lights.on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screen.up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projector.off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amp.off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dvd.stop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dvd.eject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 err="1">
                <a:latin typeface="Consolas" panose="020B0609020204030204" pitchFamily="49" charset="0"/>
              </a:rPr>
              <a:t>dvd.off</a:t>
            </a:r>
            <a:r>
              <a:rPr lang="en-US" altLang="ko-KR" spc="-1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…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기타 </a:t>
            </a:r>
            <a:r>
              <a:rPr lang="ko-KR" altLang="en-US" spc="-100" dirty="0" err="1" smtClean="0">
                <a:latin typeface="Consolas" panose="020B0609020204030204" pitchFamily="49" charset="0"/>
              </a:rPr>
              <a:t>메소드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  <a:endParaRPr lang="en-US" altLang="ko-KR" spc="-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56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280398"/>
            <a:ext cx="8640960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HomeTheaterTestDrive</a:t>
            </a:r>
            <a:r>
              <a:rPr lang="en-US" altLang="ko-KR" spc="-100" dirty="0" smtClean="0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public static void main(String[]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args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컴포넌트 객체 생성 코드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HomeTheaterFacade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= new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HomeTheaterFacade</a:t>
            </a:r>
            <a:r>
              <a:rPr lang="en-US" altLang="ko-KR" spc="-100" dirty="0" smtClean="0">
                <a:latin typeface="Consolas" panose="020B0609020204030204" pitchFamily="49" charset="0"/>
              </a:rPr>
              <a:t>(amp, tuner,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dvd</a:t>
            </a:r>
            <a:r>
              <a:rPr lang="en-US" altLang="ko-KR" spc="-100" dirty="0" smtClean="0">
                <a:latin typeface="Consolas" panose="020B0609020204030204" pitchFamily="49" charset="0"/>
              </a:rPr>
              <a:t>, cd, 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      projector, screen, lights, popper);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homeTheater.watchMovie</a:t>
            </a:r>
            <a:r>
              <a:rPr lang="en-US" altLang="ko-KR" spc="-100" dirty="0" smtClean="0">
                <a:latin typeface="Consolas" panose="020B0609020204030204" pitchFamily="49" charset="0"/>
              </a:rPr>
              <a:t>("Raiders of the Lost Ark");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homeTheater.endMovie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40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186660"/>
              </p:ext>
            </p:extLst>
          </p:nvPr>
        </p:nvGraphicFramePr>
        <p:xfrm>
          <a:off x="179388" y="1268413"/>
          <a:ext cx="8785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퍼사드</a:t>
                      </a:r>
                      <a:r>
                        <a:rPr lang="ko-KR" altLang="en-US" sz="2400" dirty="0" smtClean="0"/>
                        <a:t> </a:t>
                      </a:r>
                      <a:r>
                        <a:rPr lang="en-US" altLang="ko-KR" sz="2400" dirty="0" smtClean="0"/>
                        <a:t>(Façade)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서브시스템이 너무 많고 사용하기가 복잡함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단순한 인터페이스를 제공하는 객체를 중간에 넣음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최소 지식 원칙에 입각해 의존성 최소화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79512" y="3660800"/>
            <a:ext cx="8784976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err="1" smtClean="0"/>
              <a:t>퍼사드</a:t>
            </a:r>
            <a:r>
              <a:rPr lang="ko-KR" altLang="en-US" kern="0" dirty="0" smtClean="0"/>
              <a:t> 패턴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어떤 서브시스템의 일련의 인터페이스에 대한 통합된 인터페이스 제공</a:t>
            </a:r>
            <a:endParaRPr lang="en-US" altLang="ko-KR" kern="0" dirty="0" smtClean="0"/>
          </a:p>
          <a:p>
            <a:pPr lvl="1"/>
            <a:r>
              <a:rPr lang="ko-KR" altLang="en-US" kern="0" dirty="0" err="1" smtClean="0"/>
              <a:t>퍼사드에서</a:t>
            </a:r>
            <a:r>
              <a:rPr lang="ko-KR" altLang="en-US" kern="0" dirty="0" smtClean="0"/>
              <a:t> 고수준 인터페이스를 정의하기 때문에 서브시스템을 더 쉽게 사용할 수 있음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9778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퍼사드</a:t>
            </a:r>
            <a:r>
              <a:rPr lang="ko-KR" altLang="en-US" dirty="0" smtClean="0"/>
              <a:t> 패턴의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70050"/>
            <a:ext cx="6467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942941"/>
            <a:ext cx="4978202" cy="28997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856984" cy="4862512"/>
          </a:xfrm>
        </p:spPr>
        <p:txBody>
          <a:bodyPr/>
          <a:lstStyle/>
          <a:p>
            <a:r>
              <a:rPr lang="ko-KR" altLang="en-US" dirty="0" smtClean="0"/>
              <a:t>객체를 감싸는 역할을 함 </a:t>
            </a:r>
            <a:r>
              <a:rPr lang="en-US" altLang="ko-KR" dirty="0" smtClean="0"/>
              <a:t>(Object wrapping)</a:t>
            </a:r>
          </a:p>
          <a:p>
            <a:pPr lvl="1"/>
            <a:r>
              <a:rPr lang="ko-KR" altLang="en-US" dirty="0" smtClean="0"/>
              <a:t>서로 호환되지 않는 두 개 인터페이스를 연결하는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다른 인터페이스를 동일하게 변환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전기 플러그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다른 플러그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 어댑터를 사용해서 변환시킬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36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어댑터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어댑터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일상 생활에서 쓰이는 어댑터하고 똑같은 역할을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인터페이스를 클라이언트에서 요구하는 형태의 인터페이스에 적응시켜주는 역할을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4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786922"/>
              </p:ext>
            </p:extLst>
          </p:nvPr>
        </p:nvGraphicFramePr>
        <p:xfrm>
          <a:off x="179388" y="1268413"/>
          <a:ext cx="8785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어댑터 </a:t>
                      </a:r>
                      <a:r>
                        <a:rPr lang="en-US" altLang="ko-KR" sz="2400" dirty="0" smtClean="0"/>
                        <a:t>(Adapter)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사용 객체의 </a:t>
                      </a:r>
                      <a:r>
                        <a:rPr lang="en-US" altLang="ko-KR" sz="2400" dirty="0" smtClean="0"/>
                        <a:t>API</a:t>
                      </a:r>
                      <a:r>
                        <a:rPr lang="ko-KR" altLang="en-US" sz="2400" dirty="0" smtClean="0"/>
                        <a:t>가 서로 다름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함수를 변환하는 객체를 중간에 넣음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smtClean="0"/>
                        <a:t>변경 최소화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어댑터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소프트웨어 시스템에서 새로운 업체에서 제공한 클래스 라이브러리를 사용해야 한다고 가정</a:t>
            </a:r>
            <a:endParaRPr lang="en-US" altLang="ko-KR" dirty="0" smtClean="0"/>
          </a:p>
          <a:p>
            <a:r>
              <a:rPr lang="ko-KR" altLang="en-US" dirty="0" smtClean="0"/>
              <a:t>새로 채택한 업체에서 사용하는 인터페이스가 기존 업체에서 사용하던 인터페이스와 다르다면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8229600" cy="3629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3645024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기존 시스템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3645024"/>
            <a:ext cx="2787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업체에서 제공한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r"/>
            <a:r>
              <a:rPr lang="ko-KR" altLang="en-US" sz="2800" dirty="0" smtClean="0">
                <a:solidFill>
                  <a:schemeClr val="tx1"/>
                </a:solidFill>
              </a:rPr>
              <a:t>클래스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9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어댑터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코드를 바꿀 수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 사용하기로 한 업체에서 사용하는 인터페이스를 기존에 사용하던 인터페이스에 적응시켜주는 클래스를 만들어서 사용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5" y="3140968"/>
            <a:ext cx="8601075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573016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기존 시스템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4" y="3357572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업체에서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제공한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</a:rPr>
              <a:t>클래스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172" y="34380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어댑터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0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어댑터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어댑터는 클라이언트로부터 요청을 받아서 새로운 업체에서 제공하는 클래스에서 받아들일 수 있는 형태의 요청으로 변환시켜주는 중개인 역할을 함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4800" y="2851745"/>
            <a:ext cx="8534400" cy="3457575"/>
            <a:chOff x="304800" y="1970881"/>
            <a:chExt cx="8534400" cy="34575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970881"/>
              <a:ext cx="8534400" cy="34575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27584" y="2420888"/>
              <a:ext cx="2069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기존 시스템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2881" y="256490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어댑터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3400" y="2134016"/>
              <a:ext cx="171072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업체에서 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제공한</a:t>
              </a:r>
              <a:endParaRPr lang="en-US" altLang="ko-KR" sz="2800" dirty="0" smtClean="0">
                <a:solidFill>
                  <a:schemeClr val="tx1"/>
                </a:solidFill>
              </a:endParaRPr>
            </a:p>
            <a:p>
              <a:r>
                <a:rPr lang="ko-KR" altLang="en-US" sz="2800" dirty="0" smtClean="0">
                  <a:solidFill>
                    <a:schemeClr val="tx1"/>
                  </a:solidFill>
                </a:rPr>
                <a:t>클래스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96344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47386</TotalTime>
  <Words>2400</Words>
  <Application>Microsoft Office PowerPoint</Application>
  <PresentationFormat>화면 슬라이드 쇼(4:3)</PresentationFormat>
  <Paragraphs>599</Paragraphs>
  <Slides>38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Times New Roman</vt:lpstr>
      <vt:lpstr>Consolas</vt:lpstr>
      <vt:lpstr>Wingdings</vt:lpstr>
      <vt:lpstr>맑은 고딕</vt:lpstr>
      <vt:lpstr>굴림</vt:lpstr>
      <vt:lpstr>Garamond</vt:lpstr>
      <vt:lpstr>Level</vt:lpstr>
      <vt:lpstr>PowerPoint 프레젠테이션</vt:lpstr>
      <vt:lpstr>어댑터 패턴 (Adapter Pattern)</vt:lpstr>
      <vt:lpstr>퍼사드 패턴 (Façade Pattern)</vt:lpstr>
      <vt:lpstr>어댑터 패턴</vt:lpstr>
      <vt:lpstr>어댑터 패턴</vt:lpstr>
      <vt:lpstr>디자인 패턴 요소</vt:lpstr>
      <vt:lpstr>객체지향 어댑터</vt:lpstr>
      <vt:lpstr>객체지향 어댑터</vt:lpstr>
      <vt:lpstr>객체지향 어댑터</vt:lpstr>
      <vt:lpstr>사례 1 오리 탈을 쓴 칠면조</vt:lpstr>
      <vt:lpstr>사례 1 오리 탈을 쓴 칠면조</vt:lpstr>
      <vt:lpstr>사례 1 오리 탈을 쓴 칠면조</vt:lpstr>
      <vt:lpstr>사례 1 오리 탈을 쓴 칠면조</vt:lpstr>
      <vt:lpstr>사례 1 오리 탈을 쓴 칠면조</vt:lpstr>
      <vt:lpstr>어댑터 패턴</vt:lpstr>
      <vt:lpstr>어댑터 패턴 정의</vt:lpstr>
      <vt:lpstr>사례 2 Enumeration을 Iterator에 적응시키기</vt:lpstr>
      <vt:lpstr>사례 2 Enumeration을 Iterator에 적응시키기</vt:lpstr>
      <vt:lpstr>사례 2 Enumeration을 Iterator에 적응시키기</vt:lpstr>
      <vt:lpstr>사례 2 Enumeration을 Iterator에 적응시키기</vt:lpstr>
      <vt:lpstr>사례 2 Enumeration을 Iterator에 적응시키기</vt:lpstr>
      <vt:lpstr>사례 2 Enumeration을 Iterator에 적응시키기</vt:lpstr>
      <vt:lpstr>PowerPoint 프레젠테이션</vt:lpstr>
      <vt:lpstr>어댑터 사용 예</vt:lpstr>
      <vt:lpstr>어댑터 사용 예</vt:lpstr>
      <vt:lpstr>어댑터 사용 예</vt:lpstr>
      <vt:lpstr>홈 씨어터</vt:lpstr>
      <vt:lpstr>PowerPoint 프레젠테이션</vt:lpstr>
      <vt:lpstr>홈 씨어터</vt:lpstr>
      <vt:lpstr>퍼사드 패턴을 이용하는 홈 씨어터</vt:lpstr>
      <vt:lpstr>문제</vt:lpstr>
      <vt:lpstr>퍼사드 패턴을 이용하는 홈 씨어터</vt:lpstr>
      <vt:lpstr>PowerPoint 프레젠테이션</vt:lpstr>
      <vt:lpstr>PowerPoint 프레젠테이션</vt:lpstr>
      <vt:lpstr>PowerPoint 프레젠테이션</vt:lpstr>
      <vt:lpstr>퍼사드 패턴 사용</vt:lpstr>
      <vt:lpstr>디자인 패턴 요소</vt:lpstr>
      <vt:lpstr>퍼사드 패턴의 정의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3345</cp:revision>
  <dcterms:created xsi:type="dcterms:W3CDTF">2001-05-01T19:45:44Z</dcterms:created>
  <dcterms:modified xsi:type="dcterms:W3CDTF">2019-11-16T02:25:25Z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