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8"/>
  </p:notesMasterIdLst>
  <p:sldIdLst>
    <p:sldId id="365" r:id="rId2"/>
    <p:sldId id="340" r:id="rId3"/>
    <p:sldId id="342" r:id="rId4"/>
    <p:sldId id="341" r:id="rId5"/>
    <p:sldId id="338" r:id="rId6"/>
    <p:sldId id="366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26" r:id="rId16"/>
    <p:sldId id="327" r:id="rId17"/>
    <p:sldId id="328" r:id="rId18"/>
    <p:sldId id="329" r:id="rId19"/>
    <p:sldId id="332" r:id="rId20"/>
    <p:sldId id="357" r:id="rId21"/>
    <p:sldId id="358" r:id="rId22"/>
    <p:sldId id="364" r:id="rId23"/>
    <p:sldId id="360" r:id="rId24"/>
    <p:sldId id="362" r:id="rId25"/>
    <p:sldId id="359" r:id="rId26"/>
    <p:sldId id="345" r:id="rId2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104" d="100"/>
          <a:sy n="104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724163EB-BB4F-4C27-95B9-506D576F7E0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66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41230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A3E4E7-54EB-41AC-8C2B-565AB9DDB5EA}" type="slidenum">
              <a:rPr lang="ko-KR" altLang="en-US" sz="1200">
                <a:ea typeface="굴림" panose="020B0600000101010101" pitchFamily="50" charset="-127"/>
              </a:rPr>
              <a:pPr algn="r"/>
              <a:t>19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463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A3E4E7-54EB-41AC-8C2B-565AB9DDB5EA}" type="slidenum">
              <a:rPr lang="ko-KR" altLang="en-US" sz="1200">
                <a:ea typeface="굴림" panose="020B0600000101010101" pitchFamily="50" charset="-127"/>
              </a:rPr>
              <a:pPr algn="r"/>
              <a:t>20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83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A3E4E7-54EB-41AC-8C2B-565AB9DDB5EA}" type="slidenum">
              <a:rPr lang="ko-KR" altLang="en-US" sz="1200">
                <a:ea typeface="굴림" panose="020B0600000101010101" pitchFamily="50" charset="-127"/>
              </a:rPr>
              <a:pPr algn="r"/>
              <a:t>21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75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61C16EE-E978-4A31-A22B-F7F2302B008D}" type="slidenum">
              <a:rPr lang="ko-KR" altLang="en-US" sz="1200">
                <a:ea typeface="굴림" panose="020B0600000101010101" pitchFamily="50" charset="-127"/>
              </a:rPr>
              <a:pPr algn="r"/>
              <a:t>23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68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A3E4E7-54EB-41AC-8C2B-565AB9DDB5EA}" type="slidenum">
              <a:rPr lang="ko-KR" altLang="en-US" sz="1200">
                <a:ea typeface="굴림" panose="020B0600000101010101" pitchFamily="50" charset="-127"/>
              </a:rPr>
              <a:pPr algn="r"/>
              <a:t>25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41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308C76C-77D3-4603-80DA-BCCC499A7C12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858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BEFFFBCA-C416-4E15-9994-0BB2BA279BC6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4082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E2C3BD8C-5D4F-4B52-9BC3-963D17CE37DE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25536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0346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F995158-9334-4AF3-A349-145D74BA42DF}" type="slidenum">
              <a:rPr lang="ko-KR" altLang="en-US" sz="1200">
                <a:ea typeface="굴림" panose="020B0600000101010101" pitchFamily="50" charset="-127"/>
              </a:rPr>
              <a:pPr algn="r"/>
              <a:t>15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Easier to lean new languages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	Many languages are closely related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	Java is easier to learn if you already know C++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	Modula-2 is easier to learn if you already know Pascal.</a:t>
            </a:r>
          </a:p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27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A616D7B-49B6-4911-BB9D-66BEC77C9AB3}" type="slidenum">
              <a:rPr lang="ko-KR" altLang="en-US" sz="1200">
                <a:ea typeface="굴림" panose="020B0600000101010101" pitchFamily="50" charset="-127"/>
              </a:rPr>
              <a:pPr algn="r"/>
              <a:t>16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7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9680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BEBF5A-3453-45E1-9226-C65C63022112}" type="slidenum">
              <a:rPr lang="ko-KR" altLang="en-US" sz="1200">
                <a:ea typeface="굴림" panose="020B0600000101010101" pitchFamily="50" charset="-127"/>
              </a:rPr>
              <a:pPr algn="r"/>
              <a:t>18</a:t>
            </a:fld>
            <a:endParaRPr lang="en-US" altLang="ko-KR" sz="1200">
              <a:ea typeface="굴림" panose="020B0600000101010101" pitchFamily="50" charset="-127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3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5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08555-C3EB-4252-8BB8-6E4323E267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2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0888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9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0A5B50-878D-42AA-A9D9-188DDD52EC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742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3213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88D48AC-BB98-4595-8DBA-4B0D1AADDE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8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24650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C7755B-46CB-4F4E-BCA1-1482C960C2D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86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24650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D8A4240-E16D-4666-90BB-0124E9796D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97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3ACE5-BA5C-4C18-8772-870024C7574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1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54930-B4EC-4F82-88E9-2AC78AFCB6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056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1395A-3645-4134-AD81-FFBAC33EF1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95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fld id="{1D8742AF-5914-407F-A22C-6DBF2825618D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7" r:id="rId2"/>
    <p:sldLayoutId id="2147483723" r:id="rId3"/>
    <p:sldLayoutId id="2147483724" r:id="rId4"/>
    <p:sldLayoutId id="2147483725" r:id="rId5"/>
    <p:sldLayoutId id="2147483726" r:id="rId6"/>
    <p:sldLayoutId id="2147483718" r:id="rId7"/>
    <p:sldLayoutId id="2147483719" r:id="rId8"/>
    <p:sldLayoutId id="2147483720" r:id="rId9"/>
    <p:sldLayoutId id="214748372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all.dcinside.com/list.php?id=inha&amp;no=77171&amp;page=1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ys007/22137480889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언어론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#00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90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왜 배워야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836926" cy="5105400"/>
          </a:xfrm>
        </p:spPr>
        <p:txBody>
          <a:bodyPr/>
          <a:lstStyle/>
          <a:p>
            <a:r>
              <a:rPr lang="ko-KR" altLang="en-US" sz="2400" dirty="0" smtClean="0"/>
              <a:t>글쓴이</a:t>
            </a:r>
            <a:r>
              <a:rPr lang="en-US" altLang="ko-KR" sz="2400" dirty="0"/>
              <a:t>: . / </a:t>
            </a:r>
            <a:r>
              <a:rPr lang="ko-KR" altLang="en-US" sz="2400" dirty="0"/>
              <a:t>작성시간</a:t>
            </a:r>
            <a:r>
              <a:rPr lang="en-US" altLang="ko-KR" sz="2400" dirty="0"/>
              <a:t>: </a:t>
            </a:r>
            <a:r>
              <a:rPr lang="ko-KR" altLang="en-US" sz="2400" dirty="0"/>
              <a:t>일</a:t>
            </a:r>
            <a:r>
              <a:rPr lang="en-US" altLang="ko-KR" sz="2400" dirty="0"/>
              <a:t>, 2017/08/27 - 6:17</a:t>
            </a:r>
            <a:r>
              <a:rPr lang="ko-KR" altLang="en-US" sz="2400" dirty="0"/>
              <a:t>오후</a:t>
            </a:r>
          </a:p>
          <a:p>
            <a:r>
              <a:rPr lang="ko-KR" altLang="en-US" sz="2400" dirty="0"/>
              <a:t>이름 그대로입니다</a:t>
            </a:r>
            <a:r>
              <a:rPr lang="en-US" altLang="ko-KR" sz="2400" dirty="0"/>
              <a:t>. "</a:t>
            </a:r>
            <a:r>
              <a:rPr lang="ko-KR" altLang="en-US" sz="2400" dirty="0"/>
              <a:t>프로그래밍 언어</a:t>
            </a:r>
            <a:r>
              <a:rPr lang="en-US" altLang="ko-KR" sz="2400" dirty="0"/>
              <a:t>" </a:t>
            </a:r>
            <a:r>
              <a:rPr lang="ko-KR" altLang="en-US" sz="2400" dirty="0"/>
              <a:t>가 어떤 구조인지를 배웁니다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당연히 어셈블리 레벨과는 큰 관련은 없고 그 이상의 고급 언어 레벨을 얘기합니다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그 </a:t>
            </a:r>
            <a:r>
              <a:rPr lang="ko-KR" altLang="en-US" sz="2400" dirty="0"/>
              <a:t>언어가 어떻게 컴파일이 되는지에 초점을 맞춘 부분이 </a:t>
            </a:r>
            <a:r>
              <a:rPr lang="ko-KR" altLang="en-US" sz="2400" dirty="0" smtClean="0"/>
              <a:t>많으므로 언어를 </a:t>
            </a:r>
            <a:r>
              <a:rPr lang="ko-KR" altLang="en-US" sz="2400" dirty="0"/>
              <a:t>사용해서 그냥 일반 프로그램을 만드는 입장에서는 직접적인 도움은 별로 안됩니다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간접적으로는 당연히 도움 된다고 억지로 말을 할 수야 </a:t>
            </a:r>
            <a:r>
              <a:rPr lang="ko-KR" altLang="en-US" sz="2400" dirty="0" smtClean="0"/>
              <a:t>있겠지만 사실 </a:t>
            </a:r>
            <a:r>
              <a:rPr lang="ko-KR" altLang="en-US" sz="2400" dirty="0"/>
              <a:t>그렇게 치면 컴퓨터 관련 모든 과목 다 간접적으로는 도움이 되므로 별 의미 없습니다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8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왜 배워야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한마디로 </a:t>
            </a:r>
            <a:r>
              <a:rPr lang="ko-KR" altLang="en-US" dirty="0"/>
              <a:t>말해서 지금 가령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같은 컴파일러를 사용해서 </a:t>
            </a:r>
            <a:r>
              <a:rPr lang="en-US" altLang="ko-KR" dirty="0"/>
              <a:t>c </a:t>
            </a:r>
            <a:r>
              <a:rPr lang="ko-KR" altLang="en-US" dirty="0"/>
              <a:t>프로그래밍을 </a:t>
            </a:r>
            <a:r>
              <a:rPr lang="ko-KR" altLang="en-US" dirty="0" smtClean="0"/>
              <a:t>하신다면 아예 </a:t>
            </a:r>
            <a:r>
              <a:rPr lang="ko-KR" altLang="en-US" dirty="0"/>
              <a:t>그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같은 컴파일러를 만드는 데에 도움이 되는 과목입니다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이것도 약간 </a:t>
            </a:r>
            <a:r>
              <a:rPr lang="ko-KR" altLang="en-US" dirty="0" err="1"/>
              <a:t>애매한게</a:t>
            </a:r>
            <a:r>
              <a:rPr lang="en-US" altLang="ko-KR" dirty="0"/>
              <a:t>, </a:t>
            </a:r>
            <a:r>
              <a:rPr lang="ko-KR" altLang="en-US" dirty="0"/>
              <a:t>컴파일러는 사실 보통 학교에서 컴파일러론 이라는 </a:t>
            </a:r>
            <a:r>
              <a:rPr lang="ko-KR" altLang="en-US" dirty="0" smtClean="0"/>
              <a:t>과목을 따로 </a:t>
            </a:r>
            <a:r>
              <a:rPr lang="ko-KR" altLang="en-US" dirty="0"/>
              <a:t>둡니다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ko-KR" altLang="en-US" dirty="0" err="1"/>
              <a:t>언어론을</a:t>
            </a:r>
            <a:r>
              <a:rPr lang="ko-KR" altLang="en-US" dirty="0"/>
              <a:t> 선수강해야 하는 과목이고 둘 다 관련이 있긴 </a:t>
            </a:r>
            <a:r>
              <a:rPr lang="ko-KR" altLang="en-US" dirty="0" smtClean="0"/>
              <a:t>하나 엄밀히 </a:t>
            </a:r>
            <a:r>
              <a:rPr lang="ko-KR" altLang="en-US" dirty="0"/>
              <a:t>말하면 </a:t>
            </a:r>
            <a:r>
              <a:rPr lang="ko-KR" altLang="en-US" dirty="0" err="1"/>
              <a:t>언어론은</a:t>
            </a:r>
            <a:r>
              <a:rPr lang="ko-KR" altLang="en-US" dirty="0"/>
              <a:t> 언어 그 자체에 대한 학문이므로 컴파일러보다 더 포괄적인 의미입니다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18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왜 배워야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앞에 프로그래밍 이라는 말이 붙어서 그렇지 </a:t>
            </a:r>
            <a:r>
              <a:rPr lang="ko-KR" altLang="en-US" dirty="0" err="1"/>
              <a:t>언어론은</a:t>
            </a:r>
            <a:r>
              <a:rPr lang="ko-KR" altLang="en-US" dirty="0"/>
              <a:t> 알다시피 </a:t>
            </a:r>
            <a:r>
              <a:rPr lang="ko-KR" altLang="en-US" dirty="0" err="1"/>
              <a:t>촘스키의</a:t>
            </a:r>
            <a:r>
              <a:rPr lang="ko-KR" altLang="en-US" dirty="0"/>
              <a:t> 이론도 일부 나오듯이 </a:t>
            </a:r>
            <a:r>
              <a:rPr lang="ko-KR" altLang="en-US" dirty="0" err="1"/>
              <a:t>컴파일러같은</a:t>
            </a:r>
            <a:r>
              <a:rPr lang="ko-KR" altLang="en-US" dirty="0"/>
              <a:t> 것은 응용할 수 있는 부분 중 하나에 불과합니다</a:t>
            </a:r>
            <a:r>
              <a:rPr lang="en-US" altLang="ko-KR" dirty="0"/>
              <a:t>.)</a:t>
            </a:r>
          </a:p>
          <a:p>
            <a:r>
              <a:rPr lang="ko-KR" altLang="en-US" b="1" dirty="0" smtClean="0"/>
              <a:t>쓸데없이 </a:t>
            </a:r>
            <a:r>
              <a:rPr lang="ko-KR" altLang="en-US" b="1" dirty="0"/>
              <a:t>길었는데</a:t>
            </a:r>
            <a:r>
              <a:rPr lang="en-US" altLang="ko-KR" b="1" dirty="0"/>
              <a:t>, </a:t>
            </a:r>
            <a:r>
              <a:rPr lang="ko-KR" altLang="en-US" b="1" dirty="0"/>
              <a:t>결론만 말하면 그냥 보통의 일반적인 프로그래머에게는 </a:t>
            </a:r>
            <a:r>
              <a:rPr lang="ko-KR" altLang="en-US" b="1" dirty="0" smtClean="0"/>
              <a:t>별로 중요하지 </a:t>
            </a:r>
            <a:r>
              <a:rPr lang="ko-KR" altLang="en-US" b="1" dirty="0"/>
              <a:t>않다고 봐도 무방한 과목입니다</a:t>
            </a:r>
            <a:r>
              <a:rPr lang="en-US" altLang="ko-KR" b="1" dirty="0"/>
              <a:t>. </a:t>
            </a:r>
            <a:r>
              <a:rPr lang="ko-KR" altLang="en-US" b="1" dirty="0"/>
              <a:t>국내의 모든 현업 </a:t>
            </a:r>
            <a:r>
              <a:rPr lang="ko-KR" altLang="en-US" b="1" dirty="0" smtClean="0"/>
              <a:t>프로그래머한테 언어론 </a:t>
            </a:r>
            <a:r>
              <a:rPr lang="ko-KR" altLang="en-US" b="1" dirty="0"/>
              <a:t>내용 물어봐서 아직 제대로 기억하고 아는 사람이 </a:t>
            </a:r>
            <a:r>
              <a:rPr lang="en-US" altLang="ko-KR" b="1" dirty="0"/>
              <a:t>0.1% </a:t>
            </a:r>
            <a:r>
              <a:rPr lang="ko-KR" altLang="en-US" b="1" dirty="0"/>
              <a:t>도 안될 것이 확실합니다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9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언어론 왜 배워야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19200"/>
            <a:ext cx="8258175" cy="55911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6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anose="020B0600000101010101" pitchFamily="50" charset="-127"/>
              </a:rPr>
              <a:t>프로그래밍언어론을 배워야 하는 이유</a:t>
            </a:r>
            <a:r>
              <a:rPr lang="en-US" altLang="ko-KR" smtClean="0">
                <a:ea typeface="굴림" panose="020B0600000101010101" pitchFamily="50" charset="-127"/>
              </a:rPr>
              <a:t>? (</a:t>
            </a:r>
            <a:r>
              <a:rPr lang="ko-KR" altLang="en-US" smtClean="0">
                <a:ea typeface="굴림" panose="020B0600000101010101" pitchFamily="50" charset="-127"/>
              </a:rPr>
              <a:t>학생</a:t>
            </a:r>
            <a:r>
              <a:rPr lang="en-US" altLang="ko-KR" smtClean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 err="1" smtClean="0">
                <a:ea typeface="굴림" pitchFamily="50" charset="-127"/>
              </a:rPr>
              <a:t>디씨</a:t>
            </a:r>
            <a:r>
              <a:rPr lang="ko-KR" altLang="en-US" sz="2400" dirty="0" smtClean="0">
                <a:ea typeface="굴림" pitchFamily="50" charset="-127"/>
              </a:rPr>
              <a:t> 인사이드 인하대학교 갤러리에서</a:t>
            </a:r>
            <a:r>
              <a:rPr lang="en-US" altLang="ko-KR" sz="2400" dirty="0" smtClean="0">
                <a:ea typeface="굴림" pitchFamily="50" charset="-127"/>
              </a:rPr>
              <a:t>(</a:t>
            </a:r>
            <a:r>
              <a:rPr lang="en-US" altLang="ko-KR" sz="2400" dirty="0" smtClean="0">
                <a:ea typeface="굴림" pitchFamily="50" charset="-127"/>
                <a:hlinkClick r:id="rId3"/>
              </a:rPr>
              <a:t>http://gall.dcinside.com/list.php?id=inha&amp;no=77171&amp;page=10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marL="0" indent="0" eaLnBrk="1" hangingPunct="1">
              <a:buFontTx/>
              <a:buNone/>
              <a:defRPr/>
            </a:pPr>
            <a:r>
              <a:rPr lang="ko-KR" altLang="en-US" sz="2400" dirty="0" err="1" smtClean="0">
                <a:ea typeface="굴림" pitchFamily="50" charset="-127"/>
              </a:rPr>
              <a:t>언어론은</a:t>
            </a:r>
            <a:r>
              <a:rPr lang="ko-KR" altLang="en-US" sz="2400" dirty="0" smtClean="0">
                <a:ea typeface="굴림" pitchFamily="50" charset="-127"/>
              </a:rPr>
              <a:t> 말 그대로 </a:t>
            </a:r>
            <a:r>
              <a:rPr lang="ko-KR" altLang="en-US" sz="2400" u="sng" dirty="0" smtClean="0">
                <a:ea typeface="굴림" pitchFamily="50" charset="-127"/>
              </a:rPr>
              <a:t>프로그래밍 언어에 대한 이런저런 사실들을 배우는데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그러니까 변수 </a:t>
            </a:r>
            <a:r>
              <a:rPr lang="ko-KR" altLang="en-US" sz="2400" dirty="0">
                <a:ea typeface="굴림" pitchFamily="50" charset="-127"/>
              </a:rPr>
              <a:t>선언하고 집어 넣고 함수 호출하고 뭐 그런걸 배움</a:t>
            </a:r>
            <a:r>
              <a:rPr lang="en-US" altLang="ko-KR" sz="2400" dirty="0">
                <a:ea typeface="굴림" pitchFamily="50" charset="-127"/>
              </a:rPr>
              <a:t>. </a:t>
            </a:r>
            <a:r>
              <a:rPr lang="ko-KR" altLang="en-US" sz="2400" dirty="0">
                <a:ea typeface="굴림" pitchFamily="50" charset="-127"/>
              </a:rPr>
              <a:t>그걸 뭘 다시 배우냐고 할 수 있는데</a:t>
            </a:r>
            <a:r>
              <a:rPr lang="en-US" altLang="ko-KR" sz="2400" dirty="0">
                <a:ea typeface="굴림" pitchFamily="50" charset="-127"/>
              </a:rPr>
              <a:t>, </a:t>
            </a:r>
            <a:r>
              <a:rPr lang="ko-KR" altLang="en-US" sz="2400" dirty="0">
                <a:ea typeface="굴림" pitchFamily="50" charset="-127"/>
              </a:rPr>
              <a:t>언어마다 </a:t>
            </a:r>
            <a:r>
              <a:rPr lang="ko-KR" altLang="en-US" sz="2400" dirty="0" err="1">
                <a:ea typeface="굴림" pitchFamily="50" charset="-127"/>
              </a:rPr>
              <a:t>그런거</a:t>
            </a:r>
            <a:r>
              <a:rPr lang="ko-KR" altLang="en-US" sz="2400" dirty="0">
                <a:ea typeface="굴림" pitchFamily="50" charset="-127"/>
              </a:rPr>
              <a:t> 처리하는 방법도 다르고</a:t>
            </a:r>
            <a:r>
              <a:rPr lang="en-US" altLang="ko-KR" sz="2400" dirty="0">
                <a:ea typeface="굴림" pitchFamily="50" charset="-127"/>
              </a:rPr>
              <a:t>, </a:t>
            </a:r>
            <a:r>
              <a:rPr lang="ko-KR" altLang="en-US" sz="2400" dirty="0">
                <a:ea typeface="굴림" pitchFamily="50" charset="-127"/>
              </a:rPr>
              <a:t>처리할 때 어떤 개념으로 프로그래밍 언어가 해석하고 </a:t>
            </a:r>
            <a:r>
              <a:rPr lang="ko-KR" altLang="en-US" sz="2400" dirty="0" smtClean="0">
                <a:ea typeface="굴림" pitchFamily="50" charset="-127"/>
              </a:rPr>
              <a:t>작동하는지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예를 들어서 함수를 호출하면 그 매개변수는 어떻게 전달하는지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dirty="0" smtClean="0">
                <a:ea typeface="굴림" pitchFamily="50" charset="-127"/>
              </a:rPr>
              <a:t>전달하는 방법은 언어들 마다 어떻게 다른지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뭐 그런걸 배움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역설적으로 이 과목은 프로그래밍은 안 함</a:t>
            </a:r>
            <a:r>
              <a:rPr lang="en-US" altLang="ko-KR" sz="2400" dirty="0" smtClean="0">
                <a:ea typeface="굴림" pitchFamily="50" charset="-127"/>
              </a:rPr>
              <a:t>. (</a:t>
            </a:r>
            <a:r>
              <a:rPr lang="ko-KR" altLang="en-US" sz="2400" dirty="0" smtClean="0">
                <a:ea typeface="굴림" pitchFamily="50" charset="-127"/>
              </a:rPr>
              <a:t>프로그래밍 과제도 없음</a:t>
            </a:r>
            <a:r>
              <a:rPr lang="en-US" altLang="ko-KR" sz="2400" dirty="0" smtClean="0">
                <a:ea typeface="굴림" pitchFamily="50" charset="-127"/>
              </a:rPr>
              <a:t>) </a:t>
            </a:r>
            <a:r>
              <a:rPr lang="ko-KR" altLang="en-US" sz="2400" dirty="0" smtClean="0">
                <a:ea typeface="굴림" pitchFamily="50" charset="-127"/>
              </a:rPr>
              <a:t>어려운 과목은 아니지만</a:t>
            </a:r>
            <a:r>
              <a:rPr lang="en-US" altLang="ko-KR" sz="2400" dirty="0" smtClean="0">
                <a:ea typeface="굴림" pitchFamily="50" charset="-127"/>
              </a:rPr>
              <a:t>, </a:t>
            </a:r>
            <a:r>
              <a:rPr lang="ko-KR" altLang="en-US" sz="2400" u="sng" dirty="0" smtClean="0">
                <a:ea typeface="굴림" pitchFamily="50" charset="-127"/>
              </a:rPr>
              <a:t>프로그래밍을 전혀 못하면 도대체 뭔 소리 하는 건지 모를 수도 있음</a:t>
            </a:r>
            <a:r>
              <a:rPr lang="en-US" altLang="ko-KR" sz="2400" dirty="0" smtClean="0">
                <a:ea typeface="굴림" pitchFamily="50" charset="-127"/>
              </a:rPr>
              <a:t>. </a:t>
            </a:r>
            <a:r>
              <a:rPr lang="ko-KR" altLang="en-US" sz="2400" dirty="0" smtClean="0">
                <a:ea typeface="굴림" pitchFamily="50" charset="-127"/>
              </a:rPr>
              <a:t>거의 무조건 들어야 된다고 봐야 될 듯</a:t>
            </a:r>
            <a:r>
              <a:rPr lang="en-US" altLang="ko-KR" sz="2400" dirty="0" smtClean="0">
                <a:ea typeface="굴림" pitchFamily="50" charset="-127"/>
              </a:rPr>
              <a:t>.</a:t>
            </a:r>
            <a:endParaRPr lang="ko-KR" altLang="en-US" sz="2400" dirty="0" smtClean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6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0"/>
            <a:ext cx="7519988" cy="10668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anose="020B0600000101010101" pitchFamily="50" charset="-127"/>
              </a:rPr>
              <a:t>Why Study Programming Languages?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8610600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Interest and Practicality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Want to learn “under the hood”</a:t>
            </a:r>
          </a:p>
          <a:p>
            <a:pPr eaLnBrk="1" hangingPunct="1">
              <a:spcBef>
                <a:spcPts val="80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Help you choose a language</a:t>
            </a:r>
          </a:p>
          <a:p>
            <a:pPr lvl="1" eaLnBrk="1" hangingPunct="1">
              <a:spcBef>
                <a:spcPts val="80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Select a language that is most suitable for your needs</a:t>
            </a:r>
          </a:p>
          <a:p>
            <a:pPr lvl="1" eaLnBrk="1" hangingPunct="1">
              <a:spcBef>
                <a:spcPts val="800"/>
              </a:spcBef>
            </a:pPr>
            <a:r>
              <a:rPr lang="en-US" altLang="ko-KR" dirty="0" err="1" smtClean="0">
                <a:ea typeface="굴림" panose="020B0600000101010101" pitchFamily="50" charset="-127"/>
              </a:rPr>
              <a:t>Eg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lvl="2" eaLnBrk="1" hangingPunct="1">
              <a:spcBef>
                <a:spcPts val="688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C vs. C++ vs. C# for systems programming?</a:t>
            </a:r>
          </a:p>
          <a:p>
            <a:pPr lvl="2" eaLnBrk="1" hangingPunct="1">
              <a:spcBef>
                <a:spcPts val="688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Fortran vs. C for scientific (or numerical) computations?</a:t>
            </a:r>
          </a:p>
          <a:p>
            <a:pPr lvl="2" eaLnBrk="1" hangingPunct="1">
              <a:spcBef>
                <a:spcPts val="688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PHP or Ruby for a web-based application?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Ada vs. C for embedded systems?</a:t>
            </a:r>
          </a:p>
          <a:p>
            <a:pPr lvl="2" eaLnBrk="1" hangingPunct="1"/>
            <a:r>
              <a:rPr lang="en-US" altLang="ko-KR" dirty="0">
                <a:sym typeface="Times New Roman" charset="0"/>
              </a:rPr>
              <a:t>Common Lisp vs. Scheme vs. ML for symbolic data manipulation</a:t>
            </a:r>
          </a:p>
          <a:p>
            <a:pPr lvl="2" eaLnBrk="1" hangingPunct="1"/>
            <a:r>
              <a:rPr lang="en-US" altLang="ko-KR" dirty="0" smtClean="0">
                <a:sym typeface="Times New Roman" charset="0"/>
              </a:rPr>
              <a:t>Java </a:t>
            </a:r>
            <a:r>
              <a:rPr lang="en-US" altLang="ko-KR" dirty="0">
                <a:sym typeface="Times New Roman" charset="0"/>
              </a:rPr>
              <a:t>vs. .NET for networked PC programs</a:t>
            </a:r>
          </a:p>
          <a:p>
            <a:pPr lvl="2" eaLnBrk="1" hangingPunct="1"/>
            <a:r>
              <a:rPr lang="en-US" altLang="ko-KR" dirty="0" smtClean="0">
                <a:ea typeface="굴림" panose="020B0600000101010101" pitchFamily="50" charset="-127"/>
              </a:rPr>
              <a:t>Visual Basic or Java or C# for a graphical user interface?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0"/>
            <a:ext cx="7805737" cy="1066800"/>
          </a:xfrm>
        </p:spPr>
        <p:txBody>
          <a:bodyPr/>
          <a:lstStyle/>
          <a:p>
            <a:pPr eaLnBrk="1" hangingPunct="1"/>
            <a:r>
              <a:rPr lang="en-US" altLang="ko-KR" sz="3200" smtClean="0">
                <a:ea typeface="굴림" panose="020B0600000101010101" pitchFamily="50" charset="-127"/>
              </a:rPr>
              <a:t>Why Study Programming Languages?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95400"/>
            <a:ext cx="871296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Make it easier to learn new languages 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Some languages are similar; easy to walk down family tree (see </a:t>
            </a:r>
            <a:r>
              <a:rPr lang="en-US" altLang="ko-KR" dirty="0">
                <a:ea typeface="굴림" panose="020B0600000101010101" pitchFamily="50" charset="-127"/>
              </a:rPr>
              <a:t>https://cdn.oreillystatic.com/news/graphics/prog_lang_poster.pdf)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Many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languages are closely related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Java and C#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Common Lisp and Scheme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Haskell if you already know 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b="1" dirty="0" smtClean="0">
                <a:ea typeface="굴림" panose="020B0600000101010101" pitchFamily="50" charset="-127"/>
              </a:rPr>
              <a:t>Basic concepts underlying all programming languages </a:t>
            </a:r>
            <a:r>
              <a:rPr lang="en-US" altLang="ko-KR" dirty="0" smtClean="0">
                <a:ea typeface="굴림" panose="020B0600000101010101" pitchFamily="50" charset="-127"/>
              </a:rPr>
              <a:t>are </a:t>
            </a:r>
            <a:r>
              <a:rPr lang="en-US" altLang="ko-KR" b="1" dirty="0" smtClean="0">
                <a:ea typeface="굴림" panose="020B0600000101010101" pitchFamily="50" charset="-127"/>
              </a:rPr>
              <a:t>types</a:t>
            </a:r>
            <a:r>
              <a:rPr lang="en-US" altLang="ko-KR" dirty="0" smtClean="0">
                <a:ea typeface="굴림" panose="020B0600000101010101" pitchFamily="50" charset="-127"/>
              </a:rPr>
              <a:t>, </a:t>
            </a:r>
            <a:r>
              <a:rPr lang="en-US" altLang="ko-KR" b="1" dirty="0" smtClean="0">
                <a:ea typeface="굴림" panose="020B0600000101010101" pitchFamily="50" charset="-127"/>
              </a:rPr>
              <a:t>control</a:t>
            </a:r>
            <a:r>
              <a:rPr lang="en-US" altLang="ko-KR" dirty="0" smtClean="0">
                <a:ea typeface="굴림" panose="020B0600000101010101" pitchFamily="50" charset="-127"/>
              </a:rPr>
              <a:t> (iteration, selection, recursion, concurrency), </a:t>
            </a:r>
            <a:r>
              <a:rPr lang="en-US" altLang="ko-KR" b="1" dirty="0" smtClean="0">
                <a:ea typeface="굴림" panose="020B0600000101010101" pitchFamily="50" charset="-127"/>
              </a:rPr>
              <a:t>abstraction</a:t>
            </a:r>
            <a:r>
              <a:rPr lang="en-US" altLang="ko-KR" dirty="0" smtClean="0">
                <a:ea typeface="굴림" panose="020B0600000101010101" pitchFamily="50" charset="-127"/>
              </a:rPr>
              <a:t>, and </a:t>
            </a:r>
            <a:r>
              <a:rPr lang="en-US" altLang="ko-KR" b="1" dirty="0" smtClean="0">
                <a:ea typeface="굴림" panose="020B0600000101010101" pitchFamily="50" charset="-127"/>
              </a:rPr>
              <a:t>naming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Easier to assimilate the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syntax (form)</a:t>
            </a:r>
            <a:r>
              <a:rPr lang="en-US" altLang="ko-KR" sz="2400" dirty="0" smtClean="0">
                <a:ea typeface="굴림" panose="020B0600000101010101" pitchFamily="50" charset="-127"/>
              </a:rPr>
              <a:t> and </a:t>
            </a:r>
            <a:r>
              <a:rPr lang="en-US" altLang="ko-KR" sz="2400" b="1" dirty="0" smtClean="0">
                <a:ea typeface="굴림" panose="020B0600000101010101" pitchFamily="50" charset="-127"/>
              </a:rPr>
              <a:t>semantics (meaning) </a:t>
            </a:r>
            <a:r>
              <a:rPr lang="en-US" altLang="ko-KR" sz="2400" dirty="0" smtClean="0">
                <a:ea typeface="굴림" panose="020B0600000101010101" pitchFamily="50" charset="-127"/>
              </a:rPr>
              <a:t>of new languages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lang="ko-KR" altLang="en-US" sz="3200" dirty="0" smtClean="0">
              <a:ea typeface="굴림" panose="020B0600000101010101" pitchFamily="50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4294967295"/>
          </p:nvPr>
        </p:nvSpPr>
        <p:spPr>
          <a:xfrm>
            <a:off x="179512" y="1295400"/>
            <a:ext cx="871296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Understanding obscure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An understanding of basic concepts makes it easier to understand these features when you look up the details in the manual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The typical C++ programmer rarely uses unions, multiple inheritance, variable number of arguments, or .* operator</a:t>
            </a:r>
          </a:p>
          <a:p>
            <a:pPr eaLnBrk="1" hangingPunct="1"/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744"/>
            <a:ext cx="8856984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Choose among alternative ways to express things or help you make better use of whatever language you use based on a knowledge of implementation costs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understand implementation costs: choose between alternative ways of doing things, based on knowledge of what will be done underneath: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use simple arithmetic equal (use x*x instead of x**2) 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use C pointers or Pascal "with" statement to factor address calculations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avoid call by value with large data items in Pascal, C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use Executor objects rather than explicit thread creation in Java</a:t>
            </a:r>
          </a:p>
          <a:p>
            <a:pPr lvl="2" eaLnBrk="1" hangingPunct="1">
              <a:lnSpc>
                <a:spcPts val="2500"/>
              </a:lnSpc>
            </a:pPr>
            <a:r>
              <a:rPr lang="en-US" altLang="ko-KR" sz="2400" dirty="0" smtClean="0">
                <a:ea typeface="굴림" panose="020B0600000101010101" pitchFamily="50" charset="-127"/>
              </a:rPr>
              <a:t>choose between computation and table lookup</a:t>
            </a:r>
          </a:p>
        </p:txBody>
      </p:sp>
      <p:sp>
        <p:nvSpPr>
          <p:cNvPr id="17411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712968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Make good use of debuggers, assemblers, linkers, and related tools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high-level language programmers should not need to bother with implementation details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When an understanding of those details may be dramatically easier to handle if they know the underlying technology</a:t>
            </a:r>
          </a:p>
        </p:txBody>
      </p:sp>
      <p:sp>
        <p:nvSpPr>
          <p:cNvPr id="20483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8CE52988-E215-4430-AFD8-F43BB90B92E1}" type="slidenum">
              <a:rPr lang="en-US" altLang="zh-TW" sz="1000">
                <a:latin typeface="맑은 고딕" panose="020B0503020000020004" pitchFamily="50" charset="-127"/>
              </a:rPr>
              <a:pPr/>
              <a:t>2</a:t>
            </a:fld>
            <a:endParaRPr lang="en-US" altLang="zh-TW" sz="1000">
              <a:latin typeface="맑은 고딕" panose="020B0503020000020004" pitchFamily="50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 smtClean="0">
                <a:latin typeface="+mj-ea"/>
              </a:rPr>
              <a:t>Course Information</a:t>
            </a:r>
            <a:endParaRPr lang="en-US" altLang="zh-TW" b="1" dirty="0" smtClean="0">
              <a:latin typeface="+mj-ea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교과목</a:t>
            </a:r>
            <a:endParaRPr lang="en-US" altLang="ko-KR" sz="24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프로그래밍 언어론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+mn-ea"/>
              </a:rPr>
              <a:t>2019</a:t>
            </a:r>
            <a:r>
              <a:rPr lang="ko-KR" altLang="en-US" sz="2000" dirty="0" smtClean="0">
                <a:latin typeface="+mn-ea"/>
              </a:rPr>
              <a:t>년도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학기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학점</a:t>
            </a:r>
            <a:endParaRPr lang="en-US" altLang="ko-KR" sz="200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latin typeface="+mn-ea"/>
              </a:rPr>
              <a:t>강의시간</a:t>
            </a:r>
            <a:r>
              <a:rPr lang="en-US" altLang="ko-KR" sz="2000" dirty="0" smtClean="0">
                <a:latin typeface="+mn-ea"/>
              </a:rPr>
              <a:t>: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분반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월 </a:t>
            </a:r>
            <a:r>
              <a:rPr lang="en-US" altLang="ko-KR" sz="2000" dirty="0" smtClean="0">
                <a:latin typeface="+mn-ea"/>
              </a:rPr>
              <a:t>1,2</a:t>
            </a:r>
            <a:r>
              <a:rPr lang="ko-KR" altLang="en-US" sz="2000" dirty="0" smtClean="0">
                <a:latin typeface="+mn-ea"/>
              </a:rPr>
              <a:t>교시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 </a:t>
            </a:r>
            <a:r>
              <a:rPr lang="en-US" altLang="ko-KR" sz="2000" dirty="0" smtClean="0">
                <a:latin typeface="+mn-ea"/>
              </a:rPr>
              <a:t>6</a:t>
            </a:r>
            <a:r>
              <a:rPr lang="ko-KR" altLang="en-US" sz="2000" dirty="0" smtClean="0">
                <a:latin typeface="+mn-ea"/>
              </a:rPr>
              <a:t>교시</a:t>
            </a:r>
            <a:endParaRPr lang="en-US" altLang="ko-KR" sz="2000" dirty="0" smtClean="0">
              <a:latin typeface="+mn-ea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분반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수 </a:t>
            </a:r>
            <a:r>
              <a:rPr lang="en-US" altLang="ko-KR" sz="2000" dirty="0" smtClean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교시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금 </a:t>
            </a:r>
            <a:r>
              <a:rPr lang="en-US" altLang="ko-KR" sz="2000" dirty="0" smtClean="0">
                <a:latin typeface="+mn-ea"/>
              </a:rPr>
              <a:t>1,2 </a:t>
            </a:r>
            <a:r>
              <a:rPr lang="ko-KR" altLang="en-US" sz="2000" dirty="0" smtClean="0">
                <a:latin typeface="+mn-ea"/>
              </a:rPr>
              <a:t>교시</a:t>
            </a:r>
            <a:endParaRPr lang="en-US" altLang="ko-KR" sz="200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latin typeface="+mn-ea"/>
              </a:rPr>
              <a:t>강사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조용주</a:t>
            </a:r>
            <a:endParaRPr lang="en-US" altLang="ko-KR" sz="2000" dirty="0" smtClean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latin typeface="+mn-ea"/>
              </a:rPr>
              <a:t>상담 시간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강의 후 또는 </a:t>
            </a:r>
            <a:r>
              <a:rPr lang="en-US" altLang="ko-KR" sz="2000" dirty="0" smtClean="0">
                <a:latin typeface="+mn-ea"/>
              </a:rPr>
              <a:t>by appointment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latin typeface="+mn-ea"/>
              </a:rPr>
              <a:t>전화번호</a:t>
            </a:r>
            <a:r>
              <a:rPr lang="en-US" altLang="ko-KR" sz="2000" dirty="0" smtClean="0">
                <a:latin typeface="+mn-ea"/>
              </a:rPr>
              <a:t>: 02-2287-5363, 010-8636-1961</a:t>
            </a:r>
            <a:endParaRPr lang="en-US" altLang="ko-KR" sz="20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메일</a:t>
            </a:r>
            <a:r>
              <a:rPr lang="en-US" altLang="ko-KR" sz="2000" dirty="0">
                <a:latin typeface="+mn-ea"/>
              </a:rPr>
              <a:t>: ycho@smu.ac.kr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latin typeface="+mn-ea"/>
              </a:rPr>
              <a:t>제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공학관 </a:t>
            </a:r>
            <a:r>
              <a:rPr lang="en-US" altLang="ko-KR" sz="2000" dirty="0" smtClean="0">
                <a:latin typeface="+mn-ea"/>
              </a:rPr>
              <a:t>412</a:t>
            </a:r>
            <a:r>
              <a:rPr lang="ko-KR" altLang="en-US" sz="2000" dirty="0">
                <a:latin typeface="+mn-ea"/>
              </a:rPr>
              <a:t>호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(G412)</a:t>
            </a:r>
            <a:endParaRPr lang="en-US" altLang="ko-KR" sz="2000" dirty="0">
              <a:latin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dirty="0">
              <a:latin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latin typeface="+mn-ea"/>
              </a:rPr>
              <a:t>선수과목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필수는 아님</a:t>
            </a:r>
            <a:r>
              <a:rPr lang="en-US" altLang="ko-KR" sz="2400" dirty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latin typeface="+mn-ea"/>
              </a:rPr>
              <a:t>자료구조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프로그래밍 교과목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744"/>
            <a:ext cx="8712968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Simulate useful features in languages that lack them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certain very useful features are missing in older languages, but can be emulated by following a deliberate (if unenforced) programming styles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In older dialects of Fortran, programmers familiar with modern control constructs can use comments and self-discipline to write well-structured code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In languages with poor abstraction facilities, comments and naming conventions can help imitate modular structure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iterators of </a:t>
            </a:r>
            <a:r>
              <a:rPr lang="en-US" altLang="ko-KR" dirty="0" err="1" smtClean="0">
                <a:ea typeface="굴림" panose="020B0600000101010101" pitchFamily="50" charset="-127"/>
              </a:rPr>
              <a:t>Clu</a:t>
            </a:r>
            <a:r>
              <a:rPr lang="en-US" altLang="ko-KR" dirty="0" smtClean="0">
                <a:ea typeface="굴림" panose="020B0600000101010101" pitchFamily="50" charset="-127"/>
              </a:rPr>
              <a:t>, C#, Python, and Ruby can be imitated with subroutines and static variables</a:t>
            </a:r>
          </a:p>
        </p:txBody>
      </p:sp>
      <p:sp>
        <p:nvSpPr>
          <p:cNvPr id="20483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9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712968" cy="4670648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Make better use of language technology wherever it appears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Most will need language technology for other programming tasks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Structured formats for binary files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Web content is increasingly represented in XML, a text-based format designed for each manipulation in the XSLT scripting language</a:t>
            </a:r>
          </a:p>
          <a:p>
            <a:pPr lvl="1" eaLnBrk="1" hangingPunct="1"/>
            <a:r>
              <a:rPr lang="en-US" altLang="ko-KR" dirty="0" smtClean="0">
                <a:ea typeface="굴림" panose="020B0600000101010101" pitchFamily="50" charset="-127"/>
              </a:rPr>
              <a:t>Code to parse, analyze, generate, optimize, and otherwise manipulate structured data can be found in many other programs </a:t>
            </a:r>
            <a:r>
              <a:rPr lang="en-US" altLang="ko-KR" dirty="0" smtClean="0">
                <a:ea typeface="굴림" panose="020B0600000101010101" pitchFamily="50" charset="-127"/>
                <a:sym typeface="Wingdings" panose="05000000000000000000" pitchFamily="2" charset="2"/>
              </a:rPr>
              <a:t> language technology</a:t>
            </a:r>
          </a:p>
        </p:txBody>
      </p:sp>
      <p:sp>
        <p:nvSpPr>
          <p:cNvPr id="20483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05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29" y="0"/>
            <a:ext cx="6949542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5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95400"/>
            <a:ext cx="871296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Many system programs and applications have a language-like flavor to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Knowing about “real” languages will make it easier to use these language-like relatives, and to design things like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start-up configurations and command-line options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command interpreters (Unix shells, DOS’ command line interface)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report-generating systems (RPG, </a:t>
            </a:r>
            <a:r>
              <a:rPr lang="en-US" altLang="ko-KR" dirty="0" err="1" smtClean="0">
                <a:ea typeface="굴림" panose="020B0600000101010101" pitchFamily="50" charset="-127"/>
              </a:rPr>
              <a:t>Awk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programmable editors (</a:t>
            </a:r>
            <a:r>
              <a:rPr lang="en-US" altLang="ko-KR" dirty="0" err="1" smtClean="0">
                <a:ea typeface="굴림" panose="020B0600000101010101" pitchFamily="50" charset="-127"/>
              </a:rPr>
              <a:t>emacs</a:t>
            </a:r>
            <a:r>
              <a:rPr lang="en-US" altLang="ko-KR" dirty="0" smtClean="0">
                <a:ea typeface="굴림" panose="020B0600000101010101" pitchFamily="50" charset="-127"/>
              </a:rPr>
              <a:t>, atom, sublime, visual studio code)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programmable applications (HyperCard, VisiCalc, Excel)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dirty="0" smtClean="0">
                <a:ea typeface="굴림" panose="020B0600000101010101" pitchFamily="50" charset="-127"/>
              </a:rPr>
              <a:t>configuration files and command-line options</a:t>
            </a:r>
          </a:p>
        </p:txBody>
      </p:sp>
      <p:sp>
        <p:nvSpPr>
          <p:cNvPr id="21507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 dirty="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8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8454475" cy="595857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 dirty="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 dirty="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0863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295400"/>
            <a:ext cx="8712968" cy="4572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Understand the interactions of languages with operating systems and architectures</a:t>
            </a:r>
          </a:p>
          <a:p>
            <a:pPr eaLnBrk="1" hangingPunct="1"/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20483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Possible Answers to “Why Study Programming Languages – Design and Implementation?”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7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 txBox="1">
            <a:spLocks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latinLnBrk="1" hangingPunct="1"/>
            <a:r>
              <a:rPr kumimoji="1" lang="en-US" altLang="ko-KR" sz="3200">
                <a:latin typeface="맑은 고딕" panose="020B0503020000020004" pitchFamily="50" charset="-127"/>
                <a:ea typeface="굴림" panose="020B0600000101010101" pitchFamily="50" charset="-127"/>
              </a:rPr>
              <a:t>Conclusion – Why You Should Take This Course</a:t>
            </a:r>
            <a:endParaRPr kumimoji="1" lang="ko-KR" altLang="en-US" sz="3200"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1520" y="1295400"/>
            <a:ext cx="864096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Help you appreciate what you could not understand, why you had to do that way in other programming courses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Help you understand the underlying theory of programming language design and implementation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Help you to program better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Help you survive in this field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 smtClean="0">
                <a:ea typeface="굴림" pitchFamily="50" charset="-127"/>
              </a:rPr>
              <a:t>Mandatory (in old times…). </a:t>
            </a:r>
            <a:r>
              <a:rPr lang="ko-KR" altLang="en-US" dirty="0" smtClean="0">
                <a:ea typeface="굴림" pitchFamily="50" charset="-127"/>
              </a:rPr>
              <a:t>지금은 전공 심화 정도</a:t>
            </a:r>
            <a:r>
              <a:rPr lang="en-US" altLang="ko-KR" dirty="0" smtClean="0">
                <a:ea typeface="굴림" pitchFamily="50" charset="-127"/>
              </a:rPr>
              <a:t>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ACE5-BA5C-4C18-8772-870024C75746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dirty="0" smtClean="0">
                <a:latin typeface="+mn-ea"/>
              </a:rPr>
              <a:t>Text Books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latin typeface="+mn-ea"/>
              </a:rPr>
              <a:t>교재</a:t>
            </a:r>
          </a:p>
          <a:p>
            <a:pPr lvl="1" eaLnBrk="1" hangingPunct="1">
              <a:defRPr/>
            </a:pPr>
            <a:r>
              <a:rPr lang="en-US" altLang="ko-KR" sz="2000" dirty="0">
                <a:latin typeface="+mn-ea"/>
              </a:rPr>
              <a:t>Programming Language Pragmatics, 4</a:t>
            </a:r>
            <a:r>
              <a:rPr lang="en-US" altLang="ko-KR" sz="2000" baseline="30000" dirty="0">
                <a:latin typeface="+mn-ea"/>
              </a:rPr>
              <a:t>th</a:t>
            </a:r>
            <a:r>
              <a:rPr lang="en-US" altLang="ko-KR" sz="2000" dirty="0">
                <a:latin typeface="+mn-ea"/>
              </a:rPr>
              <a:t> edition</a:t>
            </a:r>
          </a:p>
          <a:p>
            <a:pPr lvl="1" eaLnBrk="1" hangingPunct="1">
              <a:defRPr/>
            </a:pPr>
            <a:r>
              <a:rPr lang="en-US" altLang="ko-KR" sz="2000" dirty="0">
                <a:latin typeface="+mn-ea"/>
              </a:rPr>
              <a:t>Michael L. Scott</a:t>
            </a:r>
          </a:p>
          <a:p>
            <a:pPr lvl="1" eaLnBrk="1" hangingPunct="1">
              <a:defRPr/>
            </a:pPr>
            <a:r>
              <a:rPr lang="en-US" altLang="ko-KR" sz="2000" dirty="0">
                <a:latin typeface="+mn-ea"/>
              </a:rPr>
              <a:t>Morgan Kaufmann</a:t>
            </a:r>
            <a:endParaRPr lang="ko-KR" altLang="en-US" sz="2000" dirty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>
                <a:latin typeface="+mn-ea"/>
              </a:rPr>
              <a:t>49,000</a:t>
            </a:r>
            <a:r>
              <a:rPr lang="ko-KR" altLang="en-US" sz="2000" dirty="0" smtClean="0">
                <a:latin typeface="+mn-ea"/>
              </a:rPr>
              <a:t>원</a:t>
            </a:r>
            <a:endParaRPr lang="en-US" altLang="ko-KR" sz="20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ko-KR" altLang="en-US" sz="2000" dirty="0" smtClean="0">
                <a:latin typeface="+mn-ea"/>
              </a:rPr>
              <a:t>강의계획</a:t>
            </a:r>
            <a:endParaRPr lang="en-US" altLang="ko-KR" sz="200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ko-KR" sz="2000" dirty="0" smtClean="0">
                <a:latin typeface="+mn-ea"/>
              </a:rPr>
              <a:t>Chap 1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latin typeface="+mn-ea"/>
              </a:rPr>
              <a:t>Chap 3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latin typeface="+mn-ea"/>
              </a:rPr>
              <a:t>Chap 6 ~ 11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latin typeface="+mn-ea"/>
              </a:rPr>
              <a:t>Chap 13</a:t>
            </a:r>
          </a:p>
          <a:p>
            <a:pPr lvl="1" eaLnBrk="1" hangingPunct="1">
              <a:defRPr/>
            </a:pPr>
            <a:r>
              <a:rPr lang="en-US" altLang="ko-KR" sz="2000" dirty="0" smtClean="0">
                <a:latin typeface="+mn-ea"/>
              </a:rPr>
              <a:t>Chap 14</a:t>
            </a:r>
            <a:endParaRPr lang="ko-KR" altLang="en-US" sz="2000" dirty="0">
              <a:latin typeface="+mn-ea"/>
            </a:endParaRPr>
          </a:p>
          <a:p>
            <a:pPr eaLnBrk="1" hangingPunct="1">
              <a:defRPr/>
            </a:pPr>
            <a:endParaRPr lang="en-US" altLang="ko-KR" sz="2400" dirty="0">
              <a:latin typeface="+mn-ea"/>
            </a:endParaRPr>
          </a:p>
          <a:p>
            <a:pPr eaLnBrk="1" hangingPunct="1">
              <a:defRPr/>
            </a:pPr>
            <a:endParaRPr lang="en-US" altLang="ko-KR" sz="2400" dirty="0">
              <a:latin typeface="+mn-ea"/>
            </a:endParaRPr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2EF1F79B-0EC9-4999-B847-A1540457FE75}" type="slidenum">
              <a:rPr lang="en-US" altLang="zh-TW" sz="1000">
                <a:latin typeface="맑은 고딕" panose="020B0503020000020004" pitchFamily="50" charset="-127"/>
              </a:rPr>
              <a:pPr/>
              <a:t>3</a:t>
            </a:fld>
            <a:endParaRPr lang="en-US" altLang="zh-TW" sz="1000">
              <a:latin typeface="맑은 고딕" panose="020B0503020000020004" pitchFamily="50" charset="-127"/>
            </a:endParaRPr>
          </a:p>
        </p:txBody>
      </p:sp>
      <p:pic>
        <p:nvPicPr>
          <p:cNvPr id="6" name="Picture 7" descr="http://image.kyobobook.co.kr/images/book/xlarge/099/x97801241040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642" y="2420888"/>
            <a:ext cx="2706266" cy="33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E1F8EB25-FD68-4032-BBA9-805CEE0CD297}" type="slidenum">
              <a:rPr lang="en-US" altLang="zh-TW" sz="1000">
                <a:latin typeface="맑은 고딕" panose="020B0503020000020004" pitchFamily="50" charset="-127"/>
              </a:rPr>
              <a:pPr/>
              <a:t>4</a:t>
            </a:fld>
            <a:endParaRPr lang="en-US" altLang="zh-TW" sz="1000">
              <a:latin typeface="맑은 고딕" panose="020B0503020000020004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>
                <a:latin typeface="+mn-lt"/>
              </a:rPr>
              <a:t>Evaluation</a:t>
            </a:r>
            <a:endParaRPr lang="en-US" altLang="zh-TW" b="1" smtClean="0">
              <a:latin typeface="+mn-lt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4862512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solidFill>
                  <a:srgbClr val="3333FF"/>
                </a:solidFill>
              </a:rPr>
              <a:t>출석</a:t>
            </a:r>
            <a:r>
              <a:rPr lang="en-US" altLang="ko-KR" sz="2400" dirty="0" smtClean="0">
                <a:solidFill>
                  <a:srgbClr val="3333FF"/>
                </a:solidFill>
              </a:rPr>
              <a:t>: 10%</a:t>
            </a:r>
          </a:p>
          <a:p>
            <a:pPr lvl="1" eaLnBrk="1" hangingPunct="1"/>
            <a:r>
              <a:rPr lang="ko-KR" altLang="en-US" sz="2000" dirty="0" smtClean="0"/>
              <a:t>출석 점수는 결석 및 지각 회수에 비례해서 감점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두 번 지각 시 결석으로 처리</a:t>
            </a:r>
            <a:endParaRPr lang="en-US" altLang="ko-KR" sz="2000" dirty="0" smtClean="0"/>
          </a:p>
          <a:p>
            <a:pPr eaLnBrk="1" hangingPunct="1"/>
            <a:r>
              <a:rPr lang="ko-KR" altLang="en-US" sz="2400" dirty="0" smtClean="0">
                <a:solidFill>
                  <a:srgbClr val="3333FF"/>
                </a:solidFill>
              </a:rPr>
              <a:t>중간고사</a:t>
            </a:r>
            <a:r>
              <a:rPr lang="en-US" altLang="ko-KR" sz="2400" dirty="0" smtClean="0">
                <a:solidFill>
                  <a:srgbClr val="3333FF"/>
                </a:solidFill>
              </a:rPr>
              <a:t>: 35 %</a:t>
            </a:r>
            <a:r>
              <a:rPr lang="en-US" altLang="ko-KR" sz="2400" dirty="0" smtClean="0"/>
              <a:t>  </a:t>
            </a:r>
          </a:p>
          <a:p>
            <a:pPr eaLnBrk="1" hangingPunct="1"/>
            <a:r>
              <a:rPr lang="ko-KR" altLang="en-US" sz="2400" dirty="0" smtClean="0">
                <a:solidFill>
                  <a:srgbClr val="3333FF"/>
                </a:solidFill>
              </a:rPr>
              <a:t>기말고사</a:t>
            </a:r>
            <a:r>
              <a:rPr lang="en-US" altLang="ko-KR" sz="2400" dirty="0" smtClean="0">
                <a:solidFill>
                  <a:srgbClr val="3333FF"/>
                </a:solidFill>
              </a:rPr>
              <a:t>: 40%</a:t>
            </a:r>
          </a:p>
          <a:p>
            <a:pPr eaLnBrk="1" hangingPunct="1"/>
            <a:r>
              <a:rPr lang="ko-KR" altLang="en-US" sz="2400" dirty="0" smtClean="0">
                <a:solidFill>
                  <a:srgbClr val="3333FF"/>
                </a:solidFill>
              </a:rPr>
              <a:t>과제 및 보고서</a:t>
            </a:r>
            <a:r>
              <a:rPr lang="en-US" altLang="ko-KR" sz="2400" smtClean="0">
                <a:solidFill>
                  <a:srgbClr val="3333FF"/>
                </a:solidFill>
              </a:rPr>
              <a:t>: 15 %</a:t>
            </a:r>
            <a:endParaRPr lang="en-US" altLang="ko-KR" sz="2400" dirty="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D734ECF6-C56A-4614-A6D9-7D4858AA4CFB}" type="slidenum">
              <a:rPr lang="en-US" altLang="zh-TW" sz="1000">
                <a:latin typeface="맑은 고딕" panose="020B0503020000020004" pitchFamily="50" charset="-127"/>
              </a:rPr>
              <a:pPr/>
              <a:t>5</a:t>
            </a:fld>
            <a:endParaRPr lang="en-US" altLang="zh-TW" sz="1000">
              <a:latin typeface="맑은 고딕" panose="020B0503020000020004" pitchFamily="50" charset="-127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 smtClean="0">
                <a:latin typeface="+mn-lt"/>
                <a:ea typeface="굴림" pitchFamily="50" charset="-127"/>
              </a:rPr>
              <a:t>Homework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연습문제 풀이 </a:t>
            </a:r>
            <a:r>
              <a:rPr lang="en-US" altLang="ko-KR" dirty="0">
                <a:latin typeface="+mn-ea"/>
              </a:rPr>
              <a:t>(chapter </a:t>
            </a:r>
            <a:r>
              <a:rPr lang="ko-KR" altLang="en-US" dirty="0">
                <a:latin typeface="+mn-ea"/>
              </a:rPr>
              <a:t>연습문제 위주</a:t>
            </a:r>
            <a:r>
              <a:rPr lang="en-US" altLang="ko-KR" dirty="0"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제출 날짜 이후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점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77" y="0"/>
            <a:ext cx="6148267" cy="685800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128" y="273050"/>
            <a:ext cx="14271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412776"/>
            <a:ext cx="2157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Consolas" panose="020B0609020204030204" pitchFamily="49" charset="0"/>
                <a:hlinkClick r:id="rId3"/>
              </a:rPr>
              <a:t>https://blog.naver.com/koys007/221374808890</a:t>
            </a:r>
            <a:endParaRPr lang="ko-KR" alt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17" y="0"/>
            <a:ext cx="4751565" cy="68580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24128" y="273050"/>
            <a:ext cx="14271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7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8" y="0"/>
            <a:ext cx="7691064" cy="68580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24128" y="273050"/>
            <a:ext cx="14271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6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33" y="0"/>
            <a:ext cx="3292951" cy="6858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5B50-878D-42AA-A9D9-188DDD52EC34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8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1339</Words>
  <Application>Microsoft Office PowerPoint</Application>
  <PresentationFormat>화면 슬라이드 쇼(4:3)</PresentationFormat>
  <Paragraphs>172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新細明體</vt:lpstr>
      <vt:lpstr>굴림</vt:lpstr>
      <vt:lpstr>맑은 고딕</vt:lpstr>
      <vt:lpstr>Consolas</vt:lpstr>
      <vt:lpstr>Garamond</vt:lpstr>
      <vt:lpstr>Times New Roman</vt:lpstr>
      <vt:lpstr>Wingdings</vt:lpstr>
      <vt:lpstr>Level</vt:lpstr>
      <vt:lpstr>PowerPoint 프레젠테이션</vt:lpstr>
      <vt:lpstr>Course Information</vt:lpstr>
      <vt:lpstr>Text Books</vt:lpstr>
      <vt:lpstr>Evaluation</vt:lpstr>
      <vt:lpstr>Homework</vt:lpstr>
      <vt:lpstr>PowerPoint 프레젠테이션</vt:lpstr>
      <vt:lpstr>PowerPoint 프레젠테이션</vt:lpstr>
      <vt:lpstr>PowerPoint 프레젠테이션</vt:lpstr>
      <vt:lpstr>PowerPoint 프레젠테이션</vt:lpstr>
      <vt:lpstr>프로그래밍 언어론 왜 배워야 하나?</vt:lpstr>
      <vt:lpstr>프로그래밍 언어론 왜 배워야 하나?</vt:lpstr>
      <vt:lpstr>프로그래밍 언어론 왜 배워야 하나?</vt:lpstr>
      <vt:lpstr>프로그래밍 언어론 왜 배워야 하나?</vt:lpstr>
      <vt:lpstr>프로그래밍언어론을 배워야 하는 이유? (학생)</vt:lpstr>
      <vt:lpstr>Why Study Programming Languages?</vt:lpstr>
      <vt:lpstr>Why Study Programming Languages?</vt:lpstr>
      <vt:lpstr>Possible Answers to “Why Study Programming Languages – Design and Implementation?”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Yongjoo Cho</cp:lastModifiedBy>
  <cp:revision>902</cp:revision>
  <dcterms:created xsi:type="dcterms:W3CDTF">2001-05-01T19:45:44Z</dcterms:created>
  <dcterms:modified xsi:type="dcterms:W3CDTF">2019-08-31T05:40:21Z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