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6"/>
  </p:notesMasterIdLst>
  <p:sldIdLst>
    <p:sldId id="323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50" r:id="rId14"/>
    <p:sldId id="549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2" r:id="rId25"/>
    <p:sldId id="565" r:id="rId26"/>
    <p:sldId id="566" r:id="rId27"/>
    <p:sldId id="567" r:id="rId28"/>
    <p:sldId id="568" r:id="rId29"/>
    <p:sldId id="570" r:id="rId30"/>
    <p:sldId id="569" r:id="rId31"/>
    <p:sldId id="571" r:id="rId32"/>
    <p:sldId id="572" r:id="rId33"/>
    <p:sldId id="573" r:id="rId34"/>
    <p:sldId id="574" r:id="rId35"/>
    <p:sldId id="575" r:id="rId36"/>
    <p:sldId id="576" r:id="rId37"/>
    <p:sldId id="577" r:id="rId38"/>
    <p:sldId id="579" r:id="rId39"/>
    <p:sldId id="581" r:id="rId40"/>
    <p:sldId id="580" r:id="rId41"/>
    <p:sldId id="582" r:id="rId42"/>
    <p:sldId id="583" r:id="rId43"/>
    <p:sldId id="584" r:id="rId44"/>
    <p:sldId id="585" r:id="rId45"/>
    <p:sldId id="586" r:id="rId46"/>
    <p:sldId id="588" r:id="rId47"/>
    <p:sldId id="589" r:id="rId48"/>
    <p:sldId id="587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00" r:id="rId60"/>
    <p:sldId id="601" r:id="rId61"/>
    <p:sldId id="602" r:id="rId62"/>
    <p:sldId id="603" r:id="rId63"/>
    <p:sldId id="604" r:id="rId64"/>
    <p:sldId id="605" r:id="rId65"/>
    <p:sldId id="606" r:id="rId66"/>
    <p:sldId id="607" r:id="rId67"/>
    <p:sldId id="608" r:id="rId68"/>
    <p:sldId id="609" r:id="rId69"/>
    <p:sldId id="610" r:id="rId70"/>
    <p:sldId id="611" r:id="rId71"/>
    <p:sldId id="612" r:id="rId72"/>
    <p:sldId id="613" r:id="rId73"/>
    <p:sldId id="614" r:id="rId74"/>
    <p:sldId id="615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0929"/>
  </p:normalViewPr>
  <p:slideViewPr>
    <p:cSldViewPr>
      <p:cViewPr varScale="1">
        <p:scale>
          <a:sx n="104" d="100"/>
          <a:sy n="104" d="100"/>
        </p:scale>
        <p:origin x="7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20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6708B-AAE0-4A97-A7D4-E94C23A25000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07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>
              <a:defRPr sz="24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>
              <a:defRPr sz="24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>
              <a:defRPr sz="24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>
              <a:defRPr sz="24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언어론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#01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The Art of Language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What makes a language successful?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Expressive power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Debate over one language is more “powerful” than another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Language features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have a huge impact on the programmer’s ability to write clear, concise, and maintainable code, especially for very large </a:t>
            </a:r>
            <a:r>
              <a:rPr lang="en-US" altLang="ko-KR" dirty="0" smtClean="0">
                <a:ea typeface="굴림" panose="020B0600000101010101" pitchFamily="50" charset="-127"/>
              </a:rPr>
              <a:t>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Major focus of this book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Ease of use for the novice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Basic is a success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has very low "learning curve"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Pascal – in many introductory courses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compact and easy to learn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967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The Art of Language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Ease </a:t>
            </a:r>
            <a:r>
              <a:rPr lang="en-US" altLang="ko-KR" dirty="0">
                <a:ea typeface="굴림" panose="020B0600000101010101" pitchFamily="50" charset="-127"/>
              </a:rPr>
              <a:t>of implementation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Basic’s success also is due to that it can be implemented easily even on tiny machines, with limited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Forth and </a:t>
            </a:r>
            <a:r>
              <a:rPr lang="en-US" altLang="ko-KR" dirty="0" smtClean="0">
                <a:ea typeface="굴림" panose="020B0600000101010101" pitchFamily="50" charset="-127"/>
              </a:rPr>
              <a:t>Squeak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Pascal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 smtClean="0">
                <a:ea typeface="굴림" panose="020B0600000101010101" pitchFamily="50" charset="-127"/>
              </a:rPr>
              <a:t>Niklaus</a:t>
            </a:r>
            <a:r>
              <a:rPr lang="en-US" altLang="ko-KR" dirty="0" smtClean="0">
                <a:ea typeface="굴림" panose="020B0600000101010101" pitchFamily="50" charset="-127"/>
              </a:rPr>
              <a:t> Wirth developed a simple portable implementation of the language and shipped it free to universities all over the world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Java and Python took similar path (free for all)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Not anymore for Java (2018)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522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The Art of Language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58776"/>
            <a:ext cx="8928992" cy="486251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굴림" panose="020B0600000101010101" pitchFamily="50" charset="-127"/>
              </a:rPr>
              <a:t>Standardization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>
                <a:ea typeface="굴림" panose="020B0600000101010101" pitchFamily="50" charset="-127"/>
              </a:rPr>
              <a:t>Almost every widely used language has an official international standard or a single canonical implementation, which is implemented using a standardized langu</a:t>
            </a:r>
            <a:r>
              <a:rPr lang="en-US" altLang="ko-KR" sz="2000" dirty="0">
                <a:ea typeface="굴림" panose="020B0600000101010101" pitchFamily="50" charset="-127"/>
              </a:rPr>
              <a:t>a</a:t>
            </a:r>
            <a:r>
              <a:rPr lang="en-US" altLang="ko-KR" sz="2000" dirty="0" smtClean="0">
                <a:ea typeface="굴림" panose="020B0600000101010101" pitchFamily="50" charset="-127"/>
              </a:rPr>
              <a:t>ge.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the only truly effective way to ensure the portability of code across </a:t>
            </a:r>
            <a:r>
              <a:rPr lang="en-US" altLang="ko-KR" sz="2000" dirty="0" smtClean="0">
                <a:ea typeface="굴림" panose="020B0600000101010101" pitchFamily="50" charset="-127"/>
              </a:rPr>
              <a:t>platforms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>
                <a:ea typeface="굴림" panose="020B0600000101010101" pitchFamily="50" charset="-127"/>
              </a:rPr>
              <a:t>The standard for Pascal, which was missing several items that were essential to programmers,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굴림" panose="020B0600000101010101" pitchFamily="50" charset="-127"/>
              </a:rPr>
              <a:t>Open </a:t>
            </a:r>
            <a:r>
              <a:rPr lang="en-US" altLang="ko-KR" sz="2000" dirty="0">
                <a:ea typeface="굴림" panose="020B0600000101010101" pitchFamily="50" charset="-127"/>
              </a:rPr>
              <a:t>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Most programming languages today have at least one open-source compiler or interpreter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C </a:t>
            </a:r>
            <a:r>
              <a:rPr lang="en-US" altLang="ko-KR" dirty="0">
                <a:ea typeface="굴림" panose="020B0600000101010101" pitchFamily="50" charset="-127"/>
              </a:rPr>
              <a:t>language and UNIX operating </a:t>
            </a:r>
            <a:r>
              <a:rPr lang="en-US" altLang="ko-KR" dirty="0" smtClean="0">
                <a:ea typeface="굴림" panose="020B0600000101010101" pitchFamily="50" charset="-127"/>
              </a:rPr>
              <a:t>system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As of June 2015, C and its descendants account for well over half of a variety of language-related on-line content, including web page references, book sales, employment listings, and open-source repository updates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408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The Art of Language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굴림" panose="020B0600000101010101" pitchFamily="50" charset="-127"/>
              </a:rPr>
              <a:t>Excellent </a:t>
            </a:r>
            <a:r>
              <a:rPr lang="en-US" altLang="ko-KR" sz="2000" dirty="0">
                <a:ea typeface="굴림" panose="020B0600000101010101" pitchFamily="50" charset="-127"/>
              </a:rPr>
              <a:t>Compilers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Fortran’s success is largely due to extremely good compilers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Common Lisp is successful in part because they have compilers and supporting tools </a:t>
            </a:r>
            <a:r>
              <a:rPr lang="en-US" altLang="ko-KR" dirty="0" smtClean="0">
                <a:ea typeface="굴림" panose="020B0600000101010101" pitchFamily="50" charset="-127"/>
              </a:rPr>
              <a:t>that do an unusual good job of helping the programmer manage very large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Economics, Patronage, and Inertia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Factors other than technical merit influence success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The backing of a powerful sponsor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Cobol and PL/I by IBM, Ada by DoD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C# backed by Microsoft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Objective-C and Swift by iPhone and iPad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Some languages remain widely used because of base of installed software and programmer expertise (Cobol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366217"/>
            <a:ext cx="2133600" cy="457200"/>
          </a:xfrm>
        </p:spPr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563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The Art of Language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No one factor determines whether a language is “good”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Need to consider issues from several points of view, specially both programmer and the language </a:t>
            </a:r>
            <a:r>
              <a:rPr lang="en-US" altLang="ko-KR" dirty="0" smtClean="0">
                <a:ea typeface="굴림" panose="020B0600000101010101" pitchFamily="50" charset="-127"/>
              </a:rPr>
              <a:t>implementer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Sometimes, these points of view will be in harmony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the desire for execution speed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Conflicts and tradeoffs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The conceptual appeal of a feature is balanced against the cost of its implementation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The tradeoff becomes thorny when the implementation imposes costs not only on programs that use the feature but also on programs that do not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32240" y="6385896"/>
            <a:ext cx="2133600" cy="457200"/>
          </a:xfrm>
        </p:spPr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765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86768"/>
            <a:ext cx="8928992" cy="4862512"/>
          </a:xfrm>
        </p:spPr>
        <p:txBody>
          <a:bodyPr/>
          <a:lstStyle/>
          <a:p>
            <a:r>
              <a:rPr lang="en-US" altLang="ko-KR" dirty="0" smtClean="0"/>
              <a:t>Many existing languages can be classified into families based on their model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The top-level division of programming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declarative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The focus is on </a:t>
            </a:r>
            <a:r>
              <a:rPr lang="en-US" altLang="ko-KR" i="1" dirty="0">
                <a:ea typeface="굴림" panose="020B0600000101010101" pitchFamily="50" charset="-127"/>
              </a:rPr>
              <a:t>what </a:t>
            </a:r>
            <a:r>
              <a:rPr lang="en-US" altLang="ko-KR" dirty="0">
                <a:ea typeface="굴림" panose="020B0600000101010101" pitchFamily="50" charset="-127"/>
              </a:rPr>
              <a:t>the computer is to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properties are declared, but no execution sequence is specified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higher level – more in tune with the programmer’s point of view, and less with the implementer's point of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imperative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focus is on </a:t>
            </a:r>
            <a:r>
              <a:rPr lang="en-US" altLang="ko-KR" i="1" dirty="0">
                <a:ea typeface="굴림" panose="020B0600000101010101" pitchFamily="50" charset="-127"/>
              </a:rPr>
              <a:t>how </a:t>
            </a:r>
            <a:r>
              <a:rPr lang="en-US" altLang="ko-KR" dirty="0">
                <a:ea typeface="굴림" panose="020B0600000101010101" pitchFamily="50" charset="-127"/>
              </a:rPr>
              <a:t> the computer should do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action oriented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computation is viewed as a sequence of actions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predominate mainly for performance reasons</a:t>
            </a:r>
          </a:p>
          <a:p>
            <a:pPr lvl="1" eaLnBrk="1" hangingPunct="1"/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402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Declarative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	</a:t>
            </a:r>
            <a:r>
              <a:rPr lang="en-US" altLang="ko-KR" dirty="0" smtClean="0">
                <a:ea typeface="굴림" panose="020B0600000101010101" pitchFamily="50" charset="-127"/>
              </a:rPr>
              <a:t>	</a:t>
            </a:r>
            <a:r>
              <a:rPr lang="en-US" altLang="ko-KR" dirty="0">
                <a:ea typeface="굴림" panose="020B0600000101010101" pitchFamily="50" charset="-127"/>
              </a:rPr>
              <a:t>	</a:t>
            </a:r>
            <a:r>
              <a:rPr lang="en-US" altLang="ko-KR" dirty="0" smtClean="0">
                <a:ea typeface="굴림" panose="020B0600000101010101" pitchFamily="50" charset="-127"/>
              </a:rPr>
              <a:t>	</a:t>
            </a:r>
            <a:r>
              <a:rPr lang="en-US" altLang="ko-KR" dirty="0">
                <a:ea typeface="굴림" panose="020B0600000101010101" pitchFamily="50" charset="-127"/>
              </a:rPr>
              <a:t>		</a:t>
            </a:r>
          </a:p>
          <a:p>
            <a:pPr lvl="1" eaLnBrk="1" hangingPunct="1"/>
            <a:endParaRPr lang="en-US" altLang="ko-KR" dirty="0" smtClean="0">
              <a:ea typeface="굴림" panose="020B0600000101010101" pitchFamily="50" charset="-127"/>
            </a:endParaRPr>
          </a:p>
          <a:p>
            <a:pPr lvl="1"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endParaRPr lang="en-US" altLang="ko-KR" dirty="0" smtClean="0">
              <a:ea typeface="굴림" panose="020B0600000101010101" pitchFamily="50" charset="-127"/>
            </a:endParaRPr>
          </a:p>
          <a:p>
            <a:pPr lvl="1"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Imperative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					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36152"/>
              </p:ext>
            </p:extLst>
          </p:nvPr>
        </p:nvGraphicFramePr>
        <p:xfrm>
          <a:off x="323528" y="1844824"/>
          <a:ext cx="84969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46449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subfamilies</a:t>
                      </a:r>
                      <a:endParaRPr lang="ko-KR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programming</a:t>
                      </a:r>
                      <a:r>
                        <a:rPr lang="en-US" altLang="ko-KR" sz="2400" baseline="0" dirty="0" smtClean="0">
                          <a:ea typeface="굴림" panose="020B0600000101010101" pitchFamily="50" charset="-127"/>
                        </a:rPr>
                        <a:t> languages</a:t>
                      </a:r>
                      <a:endParaRPr lang="en-US" altLang="ko-KR" sz="2400" dirty="0" smtClean="0"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functional</a:t>
                      </a:r>
                      <a:endParaRPr lang="ko-KR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Lisp/Scheme, ML, Haskell …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dataflow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Id, Va1</a:t>
                      </a:r>
                      <a:endParaRPr lang="ko-KR" alt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logic or constrained-based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Prolog, spreadsheets, SQL…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10214"/>
              </p:ext>
            </p:extLst>
          </p:nvPr>
        </p:nvGraphicFramePr>
        <p:xfrm>
          <a:off x="467544" y="4581128"/>
          <a:ext cx="8496944" cy="187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920"/>
                <a:gridCol w="5769024"/>
              </a:tblGrid>
              <a:tr h="420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subfamilies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programming</a:t>
                      </a:r>
                      <a:r>
                        <a:rPr lang="en-US" altLang="ko-KR" sz="2400" baseline="0" dirty="0" smtClean="0">
                          <a:ea typeface="굴림" panose="020B0600000101010101" pitchFamily="50" charset="-127"/>
                        </a:rPr>
                        <a:t> languages</a:t>
                      </a:r>
                      <a:endParaRPr lang="en-US" altLang="ko-KR" sz="2400" dirty="0" smtClean="0"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420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von Neumann</a:t>
                      </a:r>
                      <a:endParaRPr lang="ko-KR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C, Ada, Fortran, Pascal, Basic…</a:t>
                      </a:r>
                    </a:p>
                  </a:txBody>
                  <a:tcPr/>
                </a:tc>
              </a:tr>
              <a:tr h="420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object-oriented</a:t>
                      </a:r>
                      <a:endParaRPr lang="ko-KR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Smalltalk, Eiffel, C++, Java</a:t>
                      </a:r>
                    </a:p>
                  </a:txBody>
                  <a:tcPr/>
                </a:tc>
              </a:tr>
              <a:tr h="504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scripting</a:t>
                      </a:r>
                      <a:endParaRPr lang="ko-KR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ea typeface="굴림" panose="020B0600000101010101" pitchFamily="50" charset="-127"/>
                        </a:rPr>
                        <a:t>Perl, Python, PHP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413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ea typeface="굴림" panose="020B0600000101010101" pitchFamily="50" charset="-127"/>
              </a:rPr>
              <a:t>Functional</a:t>
            </a:r>
            <a:r>
              <a:rPr lang="en-US" altLang="ko-KR" dirty="0">
                <a:ea typeface="굴림" panose="020B0600000101010101" pitchFamily="50" charset="-127"/>
              </a:rPr>
              <a:t> languages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employ a computational model based on the recursive definition of functions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based on lambda </a:t>
            </a:r>
            <a:r>
              <a:rPr lang="en-US" altLang="ko-KR" dirty="0" smtClean="0">
                <a:ea typeface="굴림" panose="020B0600000101010101" pitchFamily="50" charset="-127"/>
              </a:rPr>
              <a:t>calculus developed in 1930s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 program is considered a function from inputs to outputs, defined in terms of simpler functions through a process of refinement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Iteration is often accomplished through recursion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Lisp, ML, Haskell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810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ea typeface="굴림" panose="020B0600000101010101" pitchFamily="50" charset="-127"/>
              </a:rPr>
              <a:t>Functional</a:t>
            </a:r>
            <a:r>
              <a:rPr lang="en-US" altLang="ko-KR" dirty="0">
                <a:ea typeface="굴림" panose="020B0600000101010101" pitchFamily="50" charset="-127"/>
              </a:rPr>
              <a:t> languages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employ a computational model based on the recursive definition of functions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based on lambda </a:t>
            </a:r>
            <a:r>
              <a:rPr lang="en-US" altLang="ko-KR" dirty="0" smtClean="0">
                <a:ea typeface="굴림" panose="020B0600000101010101" pitchFamily="50" charset="-127"/>
              </a:rPr>
              <a:t>calculus developed in 1930s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 program is considered a function from inputs to outputs, defined in terms of simpler functions through a process of refinement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Iteration is often accomplished through recursion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Lisp, ML, Haskell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098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4320480" cy="4862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i="1" dirty="0">
                <a:ea typeface="굴림" panose="020B0600000101010101" pitchFamily="50" charset="-127"/>
              </a:rPr>
              <a:t>Dataflow</a:t>
            </a:r>
            <a:r>
              <a:rPr lang="en-US" altLang="ko-KR" dirty="0">
                <a:ea typeface="굴림" panose="020B0600000101010101" pitchFamily="50" charset="-127"/>
              </a:rPr>
              <a:t>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model computation as the flow of information (tokens) among primitive functional </a:t>
            </a:r>
            <a:r>
              <a:rPr lang="en-US" altLang="ko-KR" i="1" dirty="0">
                <a:ea typeface="굴림" panose="020B0600000101010101" pitchFamily="50" charset="-127"/>
              </a:rPr>
              <a:t>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Conceptually or physically implements a directed graph of the data flowing between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nodes are triggered by the arrival of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input tokens, and can operate concurrently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Id, Val, </a:t>
            </a:r>
            <a:r>
              <a:rPr lang="en-US" altLang="ko-KR" dirty="0" err="1">
                <a:ea typeface="굴림" panose="020B0600000101010101" pitchFamily="50" charset="-127"/>
              </a:rPr>
              <a:t>LabView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Picture 3" descr="C:\Users\Administrator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4048125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06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Programming in Old Days</a:t>
            </a:r>
          </a:p>
          <a:p>
            <a:pPr lvl="1" eaLnBrk="1" hangingPunct="1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Earlier computers were monstrous devices</a:t>
            </a:r>
          </a:p>
          <a:p>
            <a:pPr lvl="2" eaLnBrk="1" hangingPunct="1">
              <a:lnSpc>
                <a:spcPts val="25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Filling several rooms</a:t>
            </a:r>
          </a:p>
          <a:p>
            <a:pPr lvl="2" eaLnBrk="1" hangingPunct="1">
              <a:lnSpc>
                <a:spcPts val="25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Consuming as much electricity as a good-size factory</a:t>
            </a:r>
          </a:p>
          <a:p>
            <a:pPr lvl="2" eaLnBrk="1" hangingPunct="1">
              <a:lnSpc>
                <a:spcPts val="25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Costing millions of 1940 dollars</a:t>
            </a:r>
          </a:p>
          <a:p>
            <a:pPr lvl="1" eaLnBrk="1" hangingPunct="1">
              <a:lnSpc>
                <a:spcPts val="24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Programmers were cheap</a:t>
            </a:r>
          </a:p>
          <a:p>
            <a:pPr lvl="1" eaLnBrk="1" hangingPunct="1">
              <a:lnSpc>
                <a:spcPts val="24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Programming in machine language</a:t>
            </a:r>
          </a:p>
          <a:p>
            <a:pPr eaLnBrk="1" hangingPunct="1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Machine language: </a:t>
            </a:r>
          </a:p>
          <a:p>
            <a:pPr lvl="1" eaLnBrk="1" hangingPunct="1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Sequence of bits that directly controls a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processor(add,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compare, move data from one place to another, and so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on)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E.g. Calculating the greatest common divisor (GCD) of two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integers using Euclid's algorithm (x86 instruction)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55 89 e5 53 83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ec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04 83 e4 f0 e8 31 00 00 00 89….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 eaLnBrk="1" hangingPunct="1"/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0922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i="1" dirty="0">
                <a:ea typeface="굴림" panose="020B0600000101010101" pitchFamily="50" charset="-127"/>
              </a:rPr>
              <a:t>Logic</a:t>
            </a:r>
            <a:r>
              <a:rPr lang="en-US" altLang="ko-KR" dirty="0">
                <a:ea typeface="굴림" panose="020B0600000101010101" pitchFamily="50" charset="-127"/>
              </a:rPr>
              <a:t> or </a:t>
            </a:r>
            <a:r>
              <a:rPr lang="en-US" altLang="ko-KR" i="1" dirty="0">
                <a:ea typeface="굴림" panose="020B0600000101010101" pitchFamily="50" charset="-127"/>
              </a:rPr>
              <a:t>constraint-based</a:t>
            </a:r>
            <a:r>
              <a:rPr lang="en-US" altLang="ko-KR" dirty="0">
                <a:ea typeface="굴림" panose="020B0600000101010101" pitchFamily="50" charset="-127"/>
              </a:rPr>
              <a:t>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model computation as an attempt to find values that satisfy certain specified relationships, using goal-directed search through a list of logical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Prolog – best-known logic </a:t>
            </a:r>
            <a:r>
              <a:rPr lang="en-US" altLang="ko-KR" sz="2000" dirty="0" smtClean="0">
                <a:ea typeface="굴림" panose="020B0600000101010101" pitchFamily="50" charset="-127"/>
              </a:rPr>
              <a:t>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굴림" panose="020B0600000101010101" pitchFamily="50" charset="-127"/>
              </a:rPr>
              <a:t>The term is also sometimes applied to the SQL database languages, the XSLT scripting language, and programmable aspects of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spredsheets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57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ea typeface="굴림" panose="020B0600000101010101" pitchFamily="50" charset="-127"/>
              </a:rPr>
              <a:t>von Neumann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languages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Probably the most familiar and widely used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Basic means of computation is the modification of variables whereas functional languages are based on expressions that have values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von Neumann languages are based on statements (assignments in particular) that influence subsequent computation via the </a:t>
            </a:r>
            <a:r>
              <a:rPr lang="en-US" altLang="ko-KR" i="1" dirty="0" smtClean="0">
                <a:ea typeface="굴림" panose="020B0600000101010101" pitchFamily="50" charset="-127"/>
              </a:rPr>
              <a:t>side effect </a:t>
            </a:r>
            <a:r>
              <a:rPr lang="en-US" altLang="ko-KR" dirty="0" smtClean="0">
                <a:ea typeface="굴림" panose="020B0600000101010101" pitchFamily="50" charset="-127"/>
              </a:rPr>
              <a:t>of changing the value of memory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Fortran</a:t>
            </a:r>
            <a:r>
              <a:rPr lang="en-US" altLang="ko-KR" dirty="0">
                <a:ea typeface="굴림" panose="020B0600000101010101" pitchFamily="50" charset="-127"/>
              </a:rPr>
              <a:t>, Pascal, Basic, C</a:t>
            </a:r>
          </a:p>
          <a:p>
            <a:pPr lvl="1" eaLnBrk="1" hangingPunct="1"/>
            <a:r>
              <a:rPr lang="en-US" altLang="ko-KR" i="1" dirty="0">
                <a:ea typeface="굴림" panose="020B0600000101010101" pitchFamily="50" charset="-127"/>
              </a:rPr>
              <a:t>Side effects </a:t>
            </a:r>
            <a:r>
              <a:rPr lang="en-US" altLang="ko-KR" dirty="0">
                <a:ea typeface="굴림" panose="020B0600000101010101" pitchFamily="50" charset="-127"/>
              </a:rPr>
              <a:t>(from Wikipedia)</a:t>
            </a:r>
          </a:p>
          <a:p>
            <a:pPr lvl="2" eaLnBrk="1" hangingPunct="1"/>
            <a:r>
              <a:rPr lang="en-US" altLang="ko-KR" dirty="0">
                <a:ea typeface="굴림" panose="020B0600000101010101" pitchFamily="50" charset="-127"/>
              </a:rPr>
              <a:t>A function or expression is said to produce a side effect if it modifies some state in addition to returning a value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8272" y="6331921"/>
            <a:ext cx="2133600" cy="457200"/>
          </a:xfrm>
        </p:spPr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573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 smtClean="0">
                <a:ea typeface="굴림" panose="020B0600000101010101" pitchFamily="50" charset="-127"/>
              </a:rPr>
              <a:t>Object-oriented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languages</a:t>
            </a:r>
          </a:p>
          <a:p>
            <a:pPr lvl="2" eaLnBrk="1" hangingPunct="1"/>
            <a:r>
              <a:rPr lang="en-US" altLang="ko-KR" dirty="0">
                <a:ea typeface="굴림" panose="020B0600000101010101" pitchFamily="50" charset="-127"/>
              </a:rPr>
              <a:t>closely related to von Neumann </a:t>
            </a:r>
            <a:r>
              <a:rPr lang="en-US" altLang="ko-KR" dirty="0" smtClean="0">
                <a:ea typeface="굴림" panose="020B0600000101010101" pitchFamily="50" charset="-127"/>
              </a:rPr>
              <a:t>languages but have a much more structured and distributed model of both memory and computation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Rather than picture computation as the operation of monolithic processor on a monolithic memory, object oriented languages picture </a:t>
            </a:r>
            <a:r>
              <a:rPr lang="en-US" altLang="ko-KR" dirty="0">
                <a:ea typeface="굴림" panose="020B0600000101010101" pitchFamily="50" charset="-127"/>
              </a:rPr>
              <a:t>computations as interactions among semi-independent </a:t>
            </a:r>
            <a:r>
              <a:rPr lang="en-US" altLang="ko-KR" i="1" dirty="0">
                <a:ea typeface="굴림" panose="020B0600000101010101" pitchFamily="50" charset="-127"/>
              </a:rPr>
              <a:t>objects</a:t>
            </a:r>
            <a:r>
              <a:rPr lang="en-US" altLang="ko-KR" dirty="0">
                <a:ea typeface="굴림" panose="020B0600000101010101" pitchFamily="50" charset="-127"/>
              </a:rPr>
              <a:t>, each of which has both its own internal state and executable functions to manage that state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Smalltalk (the purest), </a:t>
            </a:r>
            <a:r>
              <a:rPr lang="en-US" altLang="ko-KR" dirty="0">
                <a:ea typeface="굴림" panose="020B0600000101010101" pitchFamily="50" charset="-127"/>
              </a:rPr>
              <a:t>C</a:t>
            </a:r>
            <a:r>
              <a:rPr lang="en-US" altLang="ko-KR" dirty="0" smtClean="0">
                <a:ea typeface="굴림" panose="020B0600000101010101" pitchFamily="50" charset="-127"/>
              </a:rPr>
              <a:t>++ and Java (most widely used)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CLOS and </a:t>
            </a:r>
            <a:r>
              <a:rPr lang="en-US" altLang="ko-KR" dirty="0" err="1" smtClean="0">
                <a:ea typeface="굴림" panose="020B0600000101010101" pitchFamily="50" charset="-127"/>
              </a:rPr>
              <a:t>OCaml</a:t>
            </a:r>
            <a:r>
              <a:rPr lang="en-US" altLang="ko-KR" dirty="0" smtClean="0">
                <a:ea typeface="굴림" panose="020B0600000101010101" pitchFamily="50" charset="-127"/>
              </a:rPr>
              <a:t> – object-oriented functional languages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316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58776"/>
            <a:ext cx="8928992" cy="4862512"/>
          </a:xfrm>
        </p:spPr>
        <p:txBody>
          <a:bodyPr/>
          <a:lstStyle/>
          <a:p>
            <a:pPr lvl="1" eaLnBrk="1" hangingPunct="1"/>
            <a:r>
              <a:rPr lang="en-US" altLang="ko-KR" sz="2800" dirty="0">
                <a:ea typeface="굴림" panose="020B0600000101010101" pitchFamily="50" charset="-127"/>
              </a:rPr>
              <a:t>Scripting Languages</a:t>
            </a:r>
          </a:p>
          <a:p>
            <a:pPr lvl="2" eaLnBrk="1" hangingPunct="1"/>
            <a:r>
              <a:rPr lang="en-US" altLang="ko-KR" dirty="0">
                <a:ea typeface="굴림" panose="020B0600000101010101" pitchFamily="50" charset="-127"/>
              </a:rPr>
              <a:t>A subset of the von Neumann languages</a:t>
            </a:r>
          </a:p>
          <a:p>
            <a:pPr lvl="2" eaLnBrk="1" hangingPunct="1"/>
            <a:r>
              <a:rPr lang="en-US" altLang="ko-KR" dirty="0">
                <a:ea typeface="굴림" panose="020B0600000101010101" pitchFamily="50" charset="-127"/>
              </a:rPr>
              <a:t>Distinguished by their emphasis on </a:t>
            </a:r>
            <a:r>
              <a:rPr lang="en-US" altLang="ko-KR" dirty="0" smtClean="0">
                <a:ea typeface="굴림" panose="020B0600000101010101" pitchFamily="50" charset="-127"/>
              </a:rPr>
              <a:t>coordinating or “gluing </a:t>
            </a:r>
            <a:r>
              <a:rPr lang="en-US" altLang="ko-KR" dirty="0">
                <a:ea typeface="굴림" panose="020B0600000101010101" pitchFamily="50" charset="-127"/>
              </a:rPr>
              <a:t>together” </a:t>
            </a:r>
            <a:r>
              <a:rPr lang="en-US" altLang="ko-KR" dirty="0" smtClean="0">
                <a:ea typeface="굴림" panose="020B0600000101010101" pitchFamily="50" charset="-127"/>
              </a:rPr>
              <a:t>components drawn from some surrounding context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Several scripting languages were developed for specific purposes</a:t>
            </a:r>
          </a:p>
          <a:p>
            <a:pPr lvl="3" eaLnBrk="1" hangingPunct="1">
              <a:lnSpc>
                <a:spcPts val="2600"/>
              </a:lnSpc>
            </a:pPr>
            <a:r>
              <a:rPr lang="en-US" altLang="ko-KR" dirty="0" err="1" smtClean="0">
                <a:ea typeface="굴림" panose="020B0600000101010101" pitchFamily="50" charset="-127"/>
              </a:rPr>
              <a:t>csh</a:t>
            </a:r>
            <a:r>
              <a:rPr lang="en-US" altLang="ko-KR" dirty="0">
                <a:ea typeface="굴림" panose="020B0600000101010101" pitchFamily="50" charset="-127"/>
              </a:rPr>
              <a:t>, bash – input language for job control</a:t>
            </a:r>
          </a:p>
          <a:p>
            <a:pPr lvl="3" eaLnBrk="1" hangingPunct="1">
              <a:lnSpc>
                <a:spcPts val="2600"/>
              </a:lnSpc>
            </a:pPr>
            <a:r>
              <a:rPr lang="en-US" altLang="ko-KR" dirty="0" err="1">
                <a:ea typeface="굴림" panose="020B0600000101010101" pitchFamily="50" charset="-127"/>
              </a:rPr>
              <a:t>awk</a:t>
            </a:r>
            <a:r>
              <a:rPr lang="en-US" altLang="ko-KR" dirty="0">
                <a:ea typeface="굴림" panose="020B0600000101010101" pitchFamily="50" charset="-127"/>
              </a:rPr>
              <a:t> – text manipulation</a:t>
            </a:r>
          </a:p>
          <a:p>
            <a:pPr lvl="3" eaLnBrk="1" hangingPunct="1">
              <a:lnSpc>
                <a:spcPts val="2600"/>
              </a:lnSpc>
            </a:pPr>
            <a:r>
              <a:rPr lang="en-US" altLang="ko-KR" dirty="0">
                <a:ea typeface="굴림" panose="020B0600000101010101" pitchFamily="50" charset="-127"/>
              </a:rPr>
              <a:t>PHP and JavaScript – intended for the generation of </a:t>
            </a:r>
            <a:r>
              <a:rPr lang="en-US" altLang="ko-KR" dirty="0" smtClean="0">
                <a:ea typeface="굴림" panose="020B0600000101010101" pitchFamily="50" charset="-127"/>
              </a:rPr>
              <a:t>dynamic web content</a:t>
            </a:r>
          </a:p>
          <a:p>
            <a:pPr lvl="3" eaLnBrk="1" hangingPunct="1">
              <a:lnSpc>
                <a:spcPts val="2600"/>
              </a:lnSpc>
            </a:pPr>
            <a:r>
              <a:rPr lang="en-US" altLang="ko-KR" dirty="0" err="1" smtClean="0">
                <a:ea typeface="굴림" panose="020B0600000101010101" pitchFamily="50" charset="-127"/>
              </a:rPr>
              <a:t>Lua</a:t>
            </a:r>
            <a:r>
              <a:rPr lang="en-US" altLang="ko-KR" dirty="0" smtClean="0">
                <a:ea typeface="굴림" panose="020B0600000101010101" pitchFamily="50" charset="-127"/>
              </a:rPr>
              <a:t> is widely used to control computer games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Python</a:t>
            </a:r>
            <a:r>
              <a:rPr lang="en-US" altLang="ko-KR" dirty="0">
                <a:ea typeface="굴림" panose="020B0600000101010101" pitchFamily="50" charset="-127"/>
              </a:rPr>
              <a:t>, Perl, Ruby, </a:t>
            </a:r>
            <a:r>
              <a:rPr lang="en-US" altLang="ko-KR" dirty="0" err="1">
                <a:ea typeface="굴림" panose="020B0600000101010101" pitchFamily="50" charset="-127"/>
              </a:rPr>
              <a:t>Tcl</a:t>
            </a:r>
            <a:r>
              <a:rPr lang="en-US" altLang="ko-KR" dirty="0">
                <a:ea typeface="굴림" panose="020B0600000101010101" pitchFamily="50" charset="-127"/>
              </a:rPr>
              <a:t> – more </a:t>
            </a:r>
            <a:r>
              <a:rPr lang="en-US" altLang="ko-KR" dirty="0" smtClean="0">
                <a:ea typeface="굴림" panose="020B0600000101010101" pitchFamily="50" charset="-127"/>
              </a:rPr>
              <a:t>generic, rapid prototyping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7521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4644008" y="3404490"/>
            <a:ext cx="4392488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gcd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a,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b) {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latin typeface="Consolas" panose="020B0609020204030204" pitchFamily="49" charset="0"/>
              </a:rPr>
              <a:t>(a != b) {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if (a &gt; b) a = a – b;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else b = b – a;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a;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58776"/>
            <a:ext cx="9036496" cy="4862512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ea typeface="굴림" panose="020B0600000101010101" pitchFamily="50" charset="-127"/>
              </a:rPr>
              <a:t>GCD algorithms in different languages</a:t>
            </a:r>
            <a:endParaRPr lang="en-US" altLang="ko-KR" sz="3200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/>
              <a:t>The choice among von Neumann, functional, or logic programming for this problem influences how the programmer thinks</a:t>
            </a:r>
          </a:p>
          <a:p>
            <a:r>
              <a:rPr lang="en-US" altLang="ko-KR" dirty="0" smtClean="0"/>
              <a:t>Imperative language</a:t>
            </a:r>
          </a:p>
          <a:p>
            <a:pPr lvl="1"/>
            <a:r>
              <a:rPr lang="en-US" altLang="ko-KR" dirty="0" smtClean="0"/>
              <a:t>very imperative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0" y="3789040"/>
            <a:ext cx="4572000" cy="248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 smtClean="0"/>
              <a:t>To compute the </a:t>
            </a:r>
            <a:r>
              <a:rPr lang="en-US" altLang="ko-KR" kern="0" dirty="0" err="1" smtClean="0">
                <a:solidFill>
                  <a:srgbClr val="0070C0"/>
                </a:solidFill>
              </a:rPr>
              <a:t>gcd</a:t>
            </a:r>
            <a:r>
              <a:rPr lang="en-US" altLang="ko-KR" kern="0" dirty="0" smtClean="0">
                <a:solidFill>
                  <a:srgbClr val="0070C0"/>
                </a:solidFill>
              </a:rPr>
              <a:t> </a:t>
            </a:r>
            <a:r>
              <a:rPr lang="en-US" altLang="ko-KR" kern="0" dirty="0" smtClean="0"/>
              <a:t>of </a:t>
            </a:r>
            <a:r>
              <a:rPr lang="en-US" altLang="ko-KR" kern="0" dirty="0" smtClean="0">
                <a:solidFill>
                  <a:srgbClr val="0070C0"/>
                </a:solidFill>
              </a:rPr>
              <a:t>a</a:t>
            </a:r>
            <a:r>
              <a:rPr lang="en-US" altLang="ko-KR" kern="0" dirty="0" smtClean="0"/>
              <a:t> and </a:t>
            </a:r>
            <a:r>
              <a:rPr lang="en-US" altLang="ko-KR" kern="0" dirty="0" smtClean="0">
                <a:solidFill>
                  <a:srgbClr val="0070C0"/>
                </a:solidFill>
              </a:rPr>
              <a:t>b</a:t>
            </a:r>
            <a:r>
              <a:rPr lang="en-US" altLang="ko-KR" kern="0" dirty="0" smtClean="0"/>
              <a:t>, check to see if a and b are equal. If so, print one of them and stop. Otherwise, replace the larger one by their difference and repeat.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19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the emphasis is on the mathematical relationship of outputs to inputs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err="1">
                <a:solidFill>
                  <a:srgbClr val="0070C0"/>
                </a:solidFill>
              </a:rPr>
              <a:t>gcd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/>
              <a:t> is defined to be (1)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/>
              <a:t> when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/>
              <a:t> are </a:t>
            </a:r>
            <a:r>
              <a:rPr lang="en-US" altLang="ko-KR" dirty="0" smtClean="0"/>
              <a:t>equal, (2) the </a:t>
            </a:r>
            <a:r>
              <a:rPr lang="en-US" altLang="ko-KR" dirty="0" err="1">
                <a:solidFill>
                  <a:srgbClr val="0070C0"/>
                </a:solidFill>
              </a:rPr>
              <a:t>gcd</a:t>
            </a:r>
            <a:r>
              <a:rPr lang="en-US" altLang="ko-KR" dirty="0"/>
              <a:t> </a:t>
            </a:r>
            <a:r>
              <a:rPr lang="en-US" altLang="ko-KR" dirty="0" smtClean="0"/>
              <a:t>of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 and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 –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 when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 &gt;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, and (3) the </a:t>
            </a:r>
            <a:r>
              <a:rPr lang="en-US" altLang="ko-KR" dirty="0" err="1">
                <a:solidFill>
                  <a:srgbClr val="0070C0"/>
                </a:solidFill>
              </a:rPr>
              <a:t>gcd</a:t>
            </a:r>
            <a:r>
              <a:rPr lang="en-US" altLang="ko-KR" dirty="0"/>
              <a:t> </a:t>
            </a:r>
            <a:r>
              <a:rPr lang="en-US" altLang="ko-KR" dirty="0" smtClean="0"/>
              <a:t>of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 and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 –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 when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 &gt;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. To compute the </a:t>
            </a:r>
            <a:r>
              <a:rPr lang="en-US" altLang="ko-KR" dirty="0" err="1">
                <a:solidFill>
                  <a:srgbClr val="0070C0"/>
                </a:solidFill>
              </a:rPr>
              <a:t>gcd</a:t>
            </a:r>
            <a:r>
              <a:rPr lang="en-US" altLang="ko-KR" dirty="0" smtClean="0"/>
              <a:t> of a given pair of numbers, expand and simplify this definition until it terminates.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15616" y="4555565"/>
            <a:ext cx="6624736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let rec </a:t>
            </a:r>
            <a:r>
              <a:rPr lang="en-US" altLang="ko-KR" dirty="0" err="1" smtClean="0">
                <a:latin typeface="Consolas" panose="020B0609020204030204" pitchFamily="49" charset="0"/>
              </a:rPr>
              <a:t>gcd</a:t>
            </a:r>
            <a:r>
              <a:rPr lang="en-US" altLang="ko-KR" dirty="0" smtClean="0">
                <a:latin typeface="Consolas" panose="020B0609020204030204" pitchFamily="49" charset="0"/>
              </a:rPr>
              <a:t> a b =		(* </a:t>
            </a:r>
            <a:r>
              <a:rPr lang="en-US" altLang="ko-KR" dirty="0" err="1" smtClean="0">
                <a:latin typeface="Consolas" panose="020B0609020204030204" pitchFamily="49" charset="0"/>
              </a:rPr>
              <a:t>OCaml</a:t>
            </a:r>
            <a:r>
              <a:rPr lang="en-US" altLang="ko-KR" dirty="0" smtClean="0">
                <a:latin typeface="Consolas" panose="020B0609020204030204" pitchFamily="49" charset="0"/>
              </a:rPr>
              <a:t> *)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if a = b then a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else if a &gt; b then </a:t>
            </a:r>
            <a:r>
              <a:rPr lang="en-US" altLang="ko-KR" dirty="0" err="1" smtClean="0">
                <a:latin typeface="Consolas" panose="020B0609020204030204" pitchFamily="49" charset="0"/>
              </a:rPr>
              <a:t>gcd</a:t>
            </a:r>
            <a:r>
              <a:rPr lang="en-US" altLang="ko-KR" dirty="0" smtClean="0">
                <a:latin typeface="Consolas" panose="020B0609020204030204" pitchFamily="49" charset="0"/>
              </a:rPr>
              <a:t> b (a – b)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else </a:t>
            </a:r>
            <a:r>
              <a:rPr lang="en-US" altLang="ko-KR" dirty="0" err="1" smtClean="0">
                <a:latin typeface="Consolas" panose="020B0609020204030204" pitchFamily="49" charset="0"/>
              </a:rPr>
              <a:t>gcd</a:t>
            </a:r>
            <a:r>
              <a:rPr lang="en-US" altLang="ko-KR" dirty="0" smtClean="0">
                <a:latin typeface="Consolas" panose="020B0609020204030204" pitchFamily="49" charset="0"/>
              </a:rPr>
              <a:t> a (b – a)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350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 languages</a:t>
            </a:r>
          </a:p>
          <a:p>
            <a:pPr lvl="1"/>
            <a:r>
              <a:rPr lang="en-US" altLang="ko-KR" dirty="0" smtClean="0"/>
              <a:t>The programmer specifies a set of axioms and proof rules that allows the system to find desired values</a:t>
            </a:r>
          </a:p>
          <a:p>
            <a:pPr lvl="1"/>
            <a:r>
              <a:rPr lang="en-US" altLang="ko-KR" dirty="0" smtClean="0"/>
              <a:t>The proposition </a:t>
            </a:r>
            <a:r>
              <a:rPr lang="en-US" altLang="ko-KR" dirty="0" err="1">
                <a:solidFill>
                  <a:srgbClr val="0070C0"/>
                </a:solidFill>
              </a:rPr>
              <a:t>gcd</a:t>
            </a: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g</a:t>
            </a:r>
            <a:r>
              <a:rPr lang="en-US" altLang="ko-KR" dirty="0" smtClean="0"/>
              <a:t>) is true if (1)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, and </a:t>
            </a:r>
            <a:r>
              <a:rPr lang="en-US" altLang="ko-KR" dirty="0">
                <a:solidFill>
                  <a:srgbClr val="0070C0"/>
                </a:solidFill>
              </a:rPr>
              <a:t>g</a:t>
            </a:r>
            <a:r>
              <a:rPr lang="en-US" altLang="ko-KR" dirty="0" smtClean="0"/>
              <a:t> are all equal; (2)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 is greater than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 and there exists a number 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/>
              <a:t> such that 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/>
              <a:t> is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 –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 and </a:t>
            </a:r>
            <a:r>
              <a:rPr lang="en-US" altLang="ko-KR" dirty="0" err="1">
                <a:solidFill>
                  <a:srgbClr val="0070C0"/>
                </a:solidFill>
              </a:rPr>
              <a:t>gcd</a:t>
            </a: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g</a:t>
            </a:r>
            <a:r>
              <a:rPr lang="en-US" altLang="ko-KR" dirty="0" smtClean="0"/>
              <a:t>) is true; or (3)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 is less than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 and there exists a number 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/>
              <a:t> such that 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/>
              <a:t> is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 –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 and </a:t>
            </a:r>
            <a:r>
              <a:rPr lang="en-US" altLang="ko-KR" dirty="0" err="1">
                <a:solidFill>
                  <a:srgbClr val="0070C0"/>
                </a:solidFill>
              </a:rPr>
              <a:t>gcd</a:t>
            </a: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g</a:t>
            </a:r>
            <a:r>
              <a:rPr lang="en-US" altLang="ko-KR" dirty="0" smtClean="0"/>
              <a:t>) is true. To compute the </a:t>
            </a:r>
            <a:r>
              <a:rPr lang="en-US" altLang="ko-KR" dirty="0" err="1">
                <a:solidFill>
                  <a:srgbClr val="0070C0"/>
                </a:solidFill>
              </a:rPr>
              <a:t>gcd</a:t>
            </a:r>
            <a:r>
              <a:rPr lang="en-US" altLang="ko-KR" dirty="0" smtClean="0"/>
              <a:t> of a given pair of numbers, search for a number </a:t>
            </a:r>
            <a:r>
              <a:rPr lang="en-US" altLang="ko-KR" dirty="0">
                <a:solidFill>
                  <a:srgbClr val="0070C0"/>
                </a:solidFill>
              </a:rPr>
              <a:t>g</a:t>
            </a:r>
            <a:r>
              <a:rPr lang="en-US" altLang="ko-KR" dirty="0" smtClean="0"/>
              <a:t> (and various numbers 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/>
              <a:t>) for which these rules allow one to prove that </a:t>
            </a:r>
            <a:r>
              <a:rPr lang="en-US" altLang="ko-KR" dirty="0" err="1">
                <a:solidFill>
                  <a:srgbClr val="0070C0"/>
                </a:solidFill>
              </a:rPr>
              <a:t>gcd</a:t>
            </a: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g</a:t>
            </a:r>
            <a:r>
              <a:rPr lang="en-US" altLang="ko-KR" dirty="0" smtClean="0"/>
              <a:t>) is true.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91680" y="5249291"/>
            <a:ext cx="7200800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gcd</a:t>
            </a:r>
            <a:r>
              <a:rPr lang="en-US" altLang="ko-KR" dirty="0" smtClean="0">
                <a:latin typeface="Consolas" panose="020B0609020204030204" pitchFamily="49" charset="0"/>
              </a:rPr>
              <a:t>(A,B,G) :- A = B, G = A.	% Prolog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gcd</a:t>
            </a:r>
            <a:r>
              <a:rPr lang="en-US" altLang="ko-KR" dirty="0" smtClean="0">
                <a:latin typeface="Consolas" panose="020B0609020204030204" pitchFamily="49" charset="0"/>
              </a:rPr>
              <a:t>(A,B,G) :- A &gt; B, C is A-B, </a:t>
            </a:r>
            <a:r>
              <a:rPr lang="en-US" altLang="ko-KR" dirty="0" err="1" smtClean="0">
                <a:latin typeface="Consolas" panose="020B0609020204030204" pitchFamily="49" charset="0"/>
              </a:rPr>
              <a:t>gcd</a:t>
            </a:r>
            <a:r>
              <a:rPr lang="en-US" altLang="ko-KR" dirty="0" smtClean="0">
                <a:latin typeface="Consolas" panose="020B0609020204030204" pitchFamily="49" charset="0"/>
              </a:rPr>
              <a:t>(C,B,G).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gcd</a:t>
            </a:r>
            <a:r>
              <a:rPr lang="en-US" altLang="ko-KR" dirty="0" smtClean="0">
                <a:latin typeface="Consolas" panose="020B0609020204030204" pitchFamily="49" charset="0"/>
              </a:rPr>
              <a:t>(A,B,G) :- B &gt; A, C is B-A, </a:t>
            </a:r>
            <a:r>
              <a:rPr lang="en-US" altLang="ko-KR" dirty="0" err="1" smtClean="0">
                <a:latin typeface="Consolas" panose="020B0609020204030204" pitchFamily="49" charset="0"/>
              </a:rPr>
              <a:t>gcd</a:t>
            </a:r>
            <a:r>
              <a:rPr lang="en-US" altLang="ko-KR" dirty="0" smtClean="0">
                <a:latin typeface="Consolas" panose="020B0609020204030204" pitchFamily="49" charset="0"/>
              </a:rPr>
              <a:t>(C,A,G).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339921"/>
            <a:ext cx="2133600" cy="457200"/>
          </a:xfrm>
        </p:spPr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2937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The Programming Language Spectrum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distinctions among language families are not clear-cut</a:t>
            </a:r>
          </a:p>
          <a:p>
            <a:pPr lvl="1"/>
            <a:r>
              <a:rPr lang="en-US" altLang="ko-KR" dirty="0" smtClean="0"/>
              <a:t>The division between the von Neumann and object-oriented languages is fuzzy, and many scripting languages are also object-oriented</a:t>
            </a:r>
          </a:p>
          <a:p>
            <a:pPr lvl="1"/>
            <a:r>
              <a:rPr lang="en-US" altLang="ko-KR" dirty="0" smtClean="0"/>
              <a:t>most of the functional and logic languages include some imperative features</a:t>
            </a:r>
          </a:p>
          <a:p>
            <a:pPr lvl="1"/>
            <a:r>
              <a:rPr lang="en-US" altLang="ko-KR" dirty="0" smtClean="0"/>
              <a:t>several imperative languages have added functional features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283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486251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Compilation vs. interpretation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not opposites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not a clear-cut distinction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Pure Compilation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The compiler translates the high-level source program into an equivalent target program (typically in machine language), and then goes away:</a:t>
            </a:r>
          </a:p>
          <a:p>
            <a:pPr lvl="1"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2000" dirty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Some time later, the user tells the OS to run the target program</a:t>
            </a:r>
          </a:p>
          <a:p>
            <a:endParaRPr lang="ko-KR" altLang="en-US" dirty="0"/>
          </a:p>
        </p:txBody>
      </p:sp>
      <p:pic>
        <p:nvPicPr>
          <p:cNvPr id="4" name="Picture 5" descr="u01-01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93096"/>
            <a:ext cx="3343672" cy="171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446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Locus of control</a:t>
            </a:r>
          </a:p>
          <a:p>
            <a:pPr lvl="2"/>
            <a:r>
              <a:rPr lang="en-US" altLang="ko-KR" dirty="0" smtClean="0"/>
              <a:t>compiler during compilation</a:t>
            </a:r>
          </a:p>
          <a:p>
            <a:pPr lvl="2"/>
            <a:r>
              <a:rPr lang="en-US" altLang="ko-KR" dirty="0" smtClean="0"/>
              <a:t>the target program during its own execution</a:t>
            </a:r>
          </a:p>
          <a:p>
            <a:pPr lvl="1"/>
            <a:r>
              <a:rPr lang="en-US" altLang="ko-KR" dirty="0" smtClean="0"/>
              <a:t>Compiler itself is a machine language program</a:t>
            </a:r>
          </a:p>
          <a:p>
            <a:pPr lvl="1"/>
            <a:r>
              <a:rPr lang="en-US" altLang="ko-KR" dirty="0" smtClean="0"/>
              <a:t>When written to a file in a format understood by the OS, machine language is commonly known as </a:t>
            </a:r>
            <a:r>
              <a:rPr lang="en-US" altLang="ko-KR" i="1" dirty="0" smtClean="0"/>
              <a:t>object code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Pure Interpretation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Interpreter stays around for the execution of the program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Interpreter is the locus of control during execution</a:t>
            </a:r>
            <a:endParaRPr lang="ko-KR" altLang="en-US" dirty="0">
              <a:ea typeface="굴림" panose="020B0600000101010101" pitchFamily="50" charset="-127"/>
            </a:endParaRPr>
          </a:p>
          <a:p>
            <a:pPr lvl="1"/>
            <a:endParaRPr lang="ko-KR" altLang="en-US" i="1" dirty="0"/>
          </a:p>
        </p:txBody>
      </p:sp>
      <p:pic>
        <p:nvPicPr>
          <p:cNvPr id="4" name="Picture 5" descr="u01-02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40362"/>
            <a:ext cx="626427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011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The next step was writing in assembly language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Allow operations to be expressed with mnemonic abbreviations</a:t>
            </a:r>
          </a:p>
          <a:p>
            <a:pPr lvl="1" eaLnBrk="1" hangingPunct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E.g. GCD program in </a:t>
            </a:r>
            <a:r>
              <a:rPr lang="en-US" altLang="ko-KR" dirty="0" smtClean="0">
                <a:ea typeface="굴림" panose="020B0600000101010101" pitchFamily="50" charset="-127"/>
              </a:rPr>
              <a:t>x86 </a:t>
            </a:r>
            <a:r>
              <a:rPr lang="en-US" altLang="ko-KR" dirty="0">
                <a:ea typeface="굴림" panose="020B0600000101010101" pitchFamily="50" charset="-127"/>
              </a:rPr>
              <a:t>assembly language</a:t>
            </a:r>
          </a:p>
          <a:p>
            <a:endParaRPr lang="ko-KR" altLang="en-US" sz="24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3140968"/>
            <a:ext cx="3351521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pushl</a:t>
            </a:r>
            <a:r>
              <a:rPr lang="en-US" altLang="ko-KR" dirty="0" smtClean="0">
                <a:latin typeface="Consolas" panose="020B0609020204030204" pitchFamily="49" charset="0"/>
              </a:rPr>
              <a:t> %</a:t>
            </a:r>
            <a:r>
              <a:rPr lang="en-US" altLang="ko-KR" dirty="0" err="1" smtClean="0">
                <a:latin typeface="Consolas" panose="020B0609020204030204" pitchFamily="49" charset="0"/>
              </a:rPr>
              <a:t>ebp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movl</a:t>
            </a:r>
            <a:r>
              <a:rPr lang="en-US" altLang="ko-KR" dirty="0" smtClean="0">
                <a:latin typeface="Consolas" panose="020B0609020204030204" pitchFamily="49" charset="0"/>
              </a:rPr>
              <a:t>	 %</a:t>
            </a:r>
            <a:r>
              <a:rPr lang="en-US" altLang="ko-KR" dirty="0" err="1" smtClean="0">
                <a:latin typeface="Consolas" panose="020B0609020204030204" pitchFamily="49" charset="0"/>
              </a:rPr>
              <a:t>esp</a:t>
            </a:r>
            <a:r>
              <a:rPr lang="en-US" altLang="ko-KR" dirty="0" smtClean="0">
                <a:latin typeface="Consolas" panose="020B0609020204030204" pitchFamily="49" charset="0"/>
              </a:rPr>
              <a:t>, %</a:t>
            </a:r>
            <a:r>
              <a:rPr lang="en-US" altLang="ko-KR" dirty="0" err="1" smtClean="0">
                <a:latin typeface="Consolas" panose="020B0609020204030204" pitchFamily="49" charset="0"/>
              </a:rPr>
              <a:t>ebp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pushl</a:t>
            </a:r>
            <a:r>
              <a:rPr lang="en-US" altLang="ko-KR" dirty="0" smtClean="0">
                <a:latin typeface="Consolas" panose="020B0609020204030204" pitchFamily="49" charset="0"/>
              </a:rPr>
              <a:t>	 %</a:t>
            </a:r>
            <a:r>
              <a:rPr lang="en-US" altLang="ko-KR" dirty="0" err="1" smtClean="0">
                <a:latin typeface="Consolas" panose="020B0609020204030204" pitchFamily="49" charset="0"/>
              </a:rPr>
              <a:t>ebx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subl</a:t>
            </a:r>
            <a:r>
              <a:rPr lang="en-US" altLang="ko-KR" dirty="0" smtClean="0">
                <a:latin typeface="Consolas" panose="020B0609020204030204" pitchFamily="49" charset="0"/>
              </a:rPr>
              <a:t>	 $4, %</a:t>
            </a:r>
            <a:r>
              <a:rPr lang="en-US" altLang="ko-KR" dirty="0" err="1" smtClean="0">
                <a:latin typeface="Consolas" panose="020B0609020204030204" pitchFamily="49" charset="0"/>
              </a:rPr>
              <a:t>esp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andl</a:t>
            </a:r>
            <a:r>
              <a:rPr lang="en-US" altLang="ko-KR" dirty="0" smtClean="0">
                <a:latin typeface="Consolas" panose="020B0609020204030204" pitchFamily="49" charset="0"/>
              </a:rPr>
              <a:t>   $-16, %</a:t>
            </a:r>
            <a:r>
              <a:rPr lang="en-US" altLang="ko-KR" dirty="0" err="1" smtClean="0">
                <a:latin typeface="Consolas" panose="020B0609020204030204" pitchFamily="49" charset="0"/>
              </a:rPr>
              <a:t>esp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call   </a:t>
            </a:r>
            <a:r>
              <a:rPr lang="en-US" altLang="ko-KR" dirty="0" err="1" smtClean="0">
                <a:latin typeface="Consolas" panose="020B0609020204030204" pitchFamily="49" charset="0"/>
              </a:rPr>
              <a:t>getint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movel</a:t>
            </a:r>
            <a:r>
              <a:rPr lang="en-US" altLang="ko-KR" dirty="0" smtClean="0">
                <a:latin typeface="Consolas" panose="020B0609020204030204" pitchFamily="49" charset="0"/>
              </a:rPr>
              <a:t>  %</a:t>
            </a:r>
            <a:r>
              <a:rPr lang="en-US" altLang="ko-KR" dirty="0" err="1" smtClean="0">
                <a:latin typeface="Consolas" panose="020B0609020204030204" pitchFamily="49" charset="0"/>
              </a:rPr>
              <a:t>eax</a:t>
            </a:r>
            <a:r>
              <a:rPr lang="en-US" altLang="ko-KR" dirty="0" smtClean="0">
                <a:latin typeface="Consolas" panose="020B0609020204030204" pitchFamily="49" charset="0"/>
              </a:rPr>
              <a:t>, %</a:t>
            </a:r>
            <a:r>
              <a:rPr lang="en-US" altLang="ko-KR" dirty="0" err="1" smtClean="0">
                <a:latin typeface="Consolas" panose="020B0609020204030204" pitchFamily="49" charset="0"/>
              </a:rPr>
              <a:t>ebx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call   </a:t>
            </a:r>
            <a:r>
              <a:rPr lang="en-US" altLang="ko-KR" dirty="0" err="1" smtClean="0">
                <a:latin typeface="Consolas" panose="020B0609020204030204" pitchFamily="49" charset="0"/>
              </a:rPr>
              <a:t>getint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283968" y="3140968"/>
            <a:ext cx="4320480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</a:rPr>
              <a:t>cmpl</a:t>
            </a:r>
            <a:r>
              <a:rPr lang="en-US" altLang="ko-KR" dirty="0" smtClean="0">
                <a:latin typeface="Consolas" panose="020B0609020204030204" pitchFamily="49" charset="0"/>
              </a:rPr>
              <a:t> %</a:t>
            </a:r>
            <a:r>
              <a:rPr lang="en-US" altLang="ko-KR" dirty="0" err="1" smtClean="0">
                <a:latin typeface="Consolas" panose="020B0609020204030204" pitchFamily="49" charset="0"/>
              </a:rPr>
              <a:t>eax</a:t>
            </a:r>
            <a:r>
              <a:rPr lang="en-US" altLang="ko-KR" dirty="0" smtClean="0">
                <a:latin typeface="Consolas" panose="020B0609020204030204" pitchFamily="49" charset="0"/>
              </a:rPr>
              <a:t>, %</a:t>
            </a:r>
            <a:r>
              <a:rPr lang="en-US" altLang="ko-KR" dirty="0" err="1" smtClean="0">
                <a:latin typeface="Consolas" panose="020B0609020204030204" pitchFamily="49" charset="0"/>
              </a:rPr>
              <a:t>ebx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	je	C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A:	</a:t>
            </a:r>
            <a:r>
              <a:rPr lang="en-US" altLang="ko-KR" dirty="0" err="1" smtClean="0">
                <a:latin typeface="Consolas" panose="020B0609020204030204" pitchFamily="49" charset="0"/>
              </a:rPr>
              <a:t>cmpl</a:t>
            </a:r>
            <a:r>
              <a:rPr lang="en-US" altLang="ko-KR" dirty="0" smtClean="0">
                <a:latin typeface="Consolas" panose="020B0609020204030204" pitchFamily="49" charset="0"/>
              </a:rPr>
              <a:t> %</a:t>
            </a:r>
            <a:r>
              <a:rPr lang="en-US" altLang="ko-KR" dirty="0" err="1" smtClean="0">
                <a:latin typeface="Consolas" panose="020B0609020204030204" pitchFamily="49" charset="0"/>
              </a:rPr>
              <a:t>eax</a:t>
            </a:r>
            <a:r>
              <a:rPr lang="en-US" altLang="ko-KR" dirty="0" smtClean="0">
                <a:latin typeface="Consolas" panose="020B0609020204030204" pitchFamily="49" charset="0"/>
              </a:rPr>
              <a:t>, %</a:t>
            </a:r>
            <a:r>
              <a:rPr lang="en-US" altLang="ko-KR" dirty="0" err="1" smtClean="0">
                <a:latin typeface="Consolas" panose="020B0609020204030204" pitchFamily="49" charset="0"/>
              </a:rPr>
              <a:t>ebx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</a:rPr>
              <a:t>jle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D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</a:rPr>
              <a:t>subl</a:t>
            </a:r>
            <a:r>
              <a:rPr lang="en-US" altLang="ko-KR" dirty="0" smtClean="0">
                <a:latin typeface="Consolas" panose="020B0609020204030204" pitchFamily="49" charset="0"/>
              </a:rPr>
              <a:t> %</a:t>
            </a:r>
            <a:r>
              <a:rPr lang="en-US" altLang="ko-KR" dirty="0" err="1" smtClean="0">
                <a:latin typeface="Consolas" panose="020B0609020204030204" pitchFamily="49" charset="0"/>
              </a:rPr>
              <a:t>eax</a:t>
            </a:r>
            <a:r>
              <a:rPr lang="en-US" altLang="ko-KR" dirty="0" smtClean="0">
                <a:latin typeface="Consolas" panose="020B0609020204030204" pitchFamily="49" charset="0"/>
              </a:rPr>
              <a:t>, %</a:t>
            </a:r>
            <a:r>
              <a:rPr lang="en-US" altLang="ko-KR" dirty="0" err="1" smtClean="0">
                <a:latin typeface="Consolas" panose="020B0609020204030204" pitchFamily="49" charset="0"/>
              </a:rPr>
              <a:t>ebx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B:	</a:t>
            </a:r>
            <a:r>
              <a:rPr lang="en-US" altLang="ko-KR" dirty="0" err="1" smtClean="0">
                <a:latin typeface="Consolas" panose="020B0609020204030204" pitchFamily="49" charset="0"/>
              </a:rPr>
              <a:t>cmpl</a:t>
            </a:r>
            <a:r>
              <a:rPr lang="en-US" altLang="ko-KR" dirty="0" smtClean="0">
                <a:latin typeface="Consolas" panose="020B0609020204030204" pitchFamily="49" charset="0"/>
              </a:rPr>
              <a:t> %</a:t>
            </a:r>
            <a:r>
              <a:rPr lang="en-US" altLang="ko-KR" dirty="0" err="1" smtClean="0">
                <a:latin typeface="Consolas" panose="020B0609020204030204" pitchFamily="49" charset="0"/>
              </a:rPr>
              <a:t>eax</a:t>
            </a:r>
            <a:r>
              <a:rPr lang="en-US" altLang="ko-KR" dirty="0" smtClean="0">
                <a:latin typeface="Consolas" panose="020B0609020204030204" pitchFamily="49" charset="0"/>
              </a:rPr>
              <a:t>, %</a:t>
            </a:r>
            <a:r>
              <a:rPr lang="en-US" altLang="ko-KR" dirty="0" err="1" smtClean="0">
                <a:latin typeface="Consolas" panose="020B0609020204030204" pitchFamily="49" charset="0"/>
              </a:rPr>
              <a:t>ebx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</a:rPr>
              <a:t>jne</a:t>
            </a:r>
            <a:r>
              <a:rPr lang="en-US" altLang="ko-KR" dirty="0" smtClean="0">
                <a:latin typeface="Consolas" panose="020B0609020204030204" pitchFamily="49" charset="0"/>
              </a:rPr>
              <a:t>	A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1352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An interpreter stays around for the execution of the application</a:t>
            </a:r>
          </a:p>
          <a:p>
            <a:pPr lvl="1"/>
            <a:r>
              <a:rPr lang="en-US" altLang="ko-KR" dirty="0" smtClean="0"/>
              <a:t>the interpreter is the locus of control during that execution</a:t>
            </a:r>
          </a:p>
          <a:p>
            <a:pPr lvl="1"/>
            <a:r>
              <a:rPr lang="en-US" altLang="ko-KR" dirty="0" smtClean="0"/>
              <a:t>Think of the Interpreter as a virtual machine whose "machine language" is the high-level programming language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210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Pure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Interpretation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Greater </a:t>
            </a:r>
            <a:r>
              <a:rPr lang="en-US" altLang="ko-KR" dirty="0" smtClean="0">
                <a:ea typeface="굴림" panose="020B0600000101010101" pitchFamily="50" charset="-127"/>
              </a:rPr>
              <a:t>flexibility and better </a:t>
            </a:r>
            <a:r>
              <a:rPr lang="en-US" altLang="ko-KR" dirty="0">
                <a:ea typeface="굴림" panose="020B0600000101010101" pitchFamily="50" charset="-127"/>
              </a:rPr>
              <a:t>diagnostics (error messages)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Types </a:t>
            </a:r>
            <a:r>
              <a:rPr lang="en-US" altLang="ko-KR" dirty="0">
                <a:ea typeface="굴림" panose="020B0600000101010101" pitchFamily="50" charset="-127"/>
              </a:rPr>
              <a:t>and sizes may be decided upon the input data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Even </a:t>
            </a:r>
            <a:r>
              <a:rPr lang="en-US" altLang="ko-KR" dirty="0">
                <a:ea typeface="굴림" panose="020B0600000101010101" pitchFamily="50" charset="-127"/>
              </a:rPr>
              <a:t>names that refer to which variables</a:t>
            </a:r>
          </a:p>
          <a:p>
            <a:pPr lvl="2" eaLnBrk="1" hangingPunct="1"/>
            <a:r>
              <a:rPr lang="en-US" altLang="ko-KR" dirty="0">
                <a:ea typeface="굴림" panose="020B0600000101010101" pitchFamily="50" charset="-127"/>
              </a:rPr>
              <a:t>In Smalltalk, all type checking is delayed until run time. References to objects of arbitrary types (classes) can then be assigned into arbitrary named </a:t>
            </a:r>
            <a:r>
              <a:rPr lang="en-US" altLang="ko-KR" dirty="0" smtClean="0">
                <a:ea typeface="굴림" panose="020B0600000101010101" pitchFamily="50" charset="-127"/>
              </a:rPr>
              <a:t>variables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Some language features are almost impossible to implement without interpretation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Lisp and Prolog write new pieces of itself and execute them on the fly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790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Compilation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Better performance</a:t>
            </a:r>
          </a:p>
          <a:p>
            <a:pPr lvl="2" eaLnBrk="1" hangingPunct="1"/>
            <a:r>
              <a:rPr lang="en-US" altLang="ko-KR" dirty="0">
                <a:ea typeface="굴림" panose="020B0600000101010101" pitchFamily="50" charset="-127"/>
              </a:rPr>
              <a:t>The decision is made at </a:t>
            </a:r>
            <a:r>
              <a:rPr lang="en-US" altLang="ko-KR" dirty="0" smtClean="0">
                <a:ea typeface="굴림" panose="020B0600000101010101" pitchFamily="50" charset="-127"/>
              </a:rPr>
              <a:t>compile-time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E.g. if the compiler can guarantee that variable </a:t>
            </a:r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50" charset="-127"/>
              </a:rPr>
              <a:t>x</a:t>
            </a:r>
            <a:r>
              <a:rPr lang="en-US" altLang="ko-KR" dirty="0" smtClean="0">
                <a:ea typeface="굴림" panose="020B0600000101010101" pitchFamily="50" charset="-127"/>
              </a:rPr>
              <a:t> will always be at location 49378, it can generate machine language instructions that access this location whenever the source program refers to </a:t>
            </a:r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287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4862512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Many language implementation include a mixture of </a:t>
            </a:r>
            <a:r>
              <a:rPr lang="en-US" altLang="ko-KR" dirty="0" smtClean="0">
                <a:ea typeface="굴림" panose="020B0600000101010101" pitchFamily="50" charset="-127"/>
              </a:rPr>
              <a:t>both – </a:t>
            </a:r>
            <a:r>
              <a:rPr lang="en-US" altLang="ko-KR" dirty="0">
                <a:ea typeface="굴림" panose="020B0600000101010101" pitchFamily="50" charset="-127"/>
              </a:rPr>
              <a:t>compilation or simple pre-processing, followed by </a:t>
            </a:r>
            <a:r>
              <a:rPr lang="en-US" altLang="ko-KR" dirty="0" smtClean="0">
                <a:ea typeface="굴림" panose="020B0600000101010101" pitchFamily="50" charset="-127"/>
              </a:rPr>
              <a:t>interpretation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Distinguishing </a:t>
            </a:r>
            <a:r>
              <a:rPr lang="en-US" altLang="ko-KR" dirty="0">
                <a:ea typeface="굴림" panose="020B0600000101010101" pitchFamily="50" charset="-127"/>
              </a:rPr>
              <a:t>compilation and interpretation is difficult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Two characteristics differentiating compilation from interpretation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Thorough analysis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Nontrivial transformation – no strong resemblance to the </a:t>
            </a:r>
            <a:r>
              <a:rPr lang="en-US" altLang="ko-KR" dirty="0" smtClean="0">
                <a:ea typeface="굴림" panose="020B0600000101010101" pitchFamily="50" charset="-127"/>
              </a:rPr>
              <a:t>source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Picture 5" descr="u01-03-P3745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88840"/>
            <a:ext cx="4896544" cy="194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064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Most </a:t>
            </a:r>
            <a:r>
              <a:rPr lang="en-US" altLang="ko-KR" dirty="0">
                <a:ea typeface="굴림" panose="020B0600000101010101" pitchFamily="50" charset="-127"/>
              </a:rPr>
              <a:t>interpreted languages employ an initial translator (a preprocessor)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removes comments and white spaces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groups characters together into </a:t>
            </a:r>
            <a:r>
              <a:rPr lang="en-US" altLang="ko-KR" i="1" dirty="0">
                <a:ea typeface="굴림" panose="020B0600000101010101" pitchFamily="50" charset="-127"/>
              </a:rPr>
              <a:t>tokens</a:t>
            </a:r>
            <a:r>
              <a:rPr lang="en-US" altLang="ko-KR" dirty="0">
                <a:ea typeface="굴림" panose="020B0600000101010101" pitchFamily="50" charset="-127"/>
              </a:rPr>
              <a:t> such as keywords, identifiers, numbers, and symbols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may expand abbreviations in the style of a macro assembler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may identify higher-level syntactic structures, such as loops and subroutines</a:t>
            </a:r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dirty="0">
                <a:ea typeface="굴림" panose="020B0600000101010101" pitchFamily="50" charset="-127"/>
              </a:rPr>
              <a:t>to produce an intermediate form that mirrors the structure of the source, but can be interpreted more </a:t>
            </a:r>
            <a:r>
              <a:rPr lang="en-US" altLang="ko-KR" dirty="0" smtClean="0">
                <a:ea typeface="굴림" panose="020B0600000101010101" pitchFamily="50" charset="-127"/>
              </a:rPr>
              <a:t>efficiently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8432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Early </a:t>
            </a:r>
            <a:r>
              <a:rPr lang="en-US" altLang="ko-KR" dirty="0">
                <a:ea typeface="굴림" panose="020B0600000101010101" pitchFamily="50" charset="-127"/>
              </a:rPr>
              <a:t>implementation of Basic, removing comments from a program was suggested in order to improve its </a:t>
            </a:r>
            <a:r>
              <a:rPr lang="en-US" altLang="ko-KR" dirty="0" smtClean="0">
                <a:ea typeface="굴림" panose="020B0600000101010101" pitchFamily="50" charset="-127"/>
              </a:rPr>
              <a:t>performance</a:t>
            </a:r>
          </a:p>
          <a:p>
            <a:pPr lvl="2"/>
            <a:r>
              <a:rPr lang="en-US" altLang="ko-KR" dirty="0" smtClean="0">
                <a:ea typeface="굴림" panose="020B0600000101010101" pitchFamily="50" charset="-127"/>
              </a:rPr>
              <a:t>Pure interpreter was used; it would re-read the comments every time it executed a given part of the program</a:t>
            </a:r>
          </a:p>
          <a:p>
            <a:pPr lvl="2"/>
            <a:r>
              <a:rPr lang="en-US" altLang="ko-KR" dirty="0" smtClean="0">
                <a:ea typeface="굴림" panose="020B0600000101010101" pitchFamily="50" charset="-127"/>
              </a:rPr>
              <a:t>No initial translator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6796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01-04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81" y="3140968"/>
            <a:ext cx="3886415" cy="294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6512" y="1196752"/>
            <a:ext cx="8928992" cy="4862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Typical </a:t>
            </a:r>
            <a:r>
              <a:rPr lang="en-US" altLang="ko-KR" dirty="0">
                <a:ea typeface="굴림" panose="020B0600000101010101" pitchFamily="50" charset="-127"/>
              </a:rPr>
              <a:t>Fortran implementation comes close to pure compilation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the compiler translates Fortran source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into some intermediate machine code (object code)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relies on the existence of a </a:t>
            </a:r>
            <a:r>
              <a:rPr lang="en-US" altLang="ko-KR" i="1" dirty="0">
                <a:ea typeface="굴림" panose="020B0600000101010101" pitchFamily="50" charset="-127"/>
              </a:rPr>
              <a:t>library</a:t>
            </a: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of subroutines that are not part of the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original program, such as,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mathematical functions and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dirty="0">
                <a:ea typeface="굴림" panose="020B0600000101010101" pitchFamily="50" charset="-127"/>
              </a:rPr>
              <a:t>linker</a:t>
            </a:r>
            <a:r>
              <a:rPr lang="en-US" altLang="ko-KR" dirty="0">
                <a:ea typeface="굴림" panose="020B0600000101010101" pitchFamily="50" charset="-127"/>
              </a:rPr>
              <a:t> merges the appropriate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library into the final </a:t>
            </a:r>
            <a:r>
              <a:rPr lang="en-US" altLang="ko-KR" dirty="0" smtClean="0">
                <a:ea typeface="굴림" panose="020B0600000101010101" pitchFamily="50" charset="-127"/>
              </a:rPr>
              <a:t>program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ko-KR" sz="2400" dirty="0">
                <a:ea typeface="굴림" panose="020B0600000101010101" pitchFamily="50" charset="-127"/>
              </a:rPr>
              <a:t>One can find interpretation in the Fortran </a:t>
            </a:r>
            <a:endParaRPr kumimoji="0" lang="en-US" altLang="ko-KR" sz="2400" dirty="0" smtClean="0">
              <a:ea typeface="굴림" panose="020B0600000101010101" pitchFamily="50" charset="-127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kumimoji="0" lang="en-US" altLang="ko-KR" sz="2400" dirty="0">
                <a:ea typeface="굴림" panose="020B0600000101010101" pitchFamily="50" charset="-127"/>
              </a:rPr>
              <a:t> </a:t>
            </a:r>
            <a:r>
              <a:rPr kumimoji="0" lang="en-US" altLang="ko-KR" sz="2400" dirty="0" smtClean="0">
                <a:ea typeface="굴림" panose="020B0600000101010101" pitchFamily="50" charset="-127"/>
              </a:rPr>
              <a:t>   routines </a:t>
            </a:r>
            <a:r>
              <a:rPr kumimoji="0" lang="en-US" altLang="ko-KR" sz="2400" dirty="0">
                <a:ea typeface="굴림" panose="020B0600000101010101" pitchFamily="50" charset="-127"/>
              </a:rPr>
              <a:t>for formatted output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ko-KR" sz="2400" dirty="0">
                <a:ea typeface="굴림" panose="020B0600000101010101" pitchFamily="50" charset="-127"/>
              </a:rPr>
              <a:t>Another example is </a:t>
            </a:r>
            <a:r>
              <a:rPr kumimoji="0" lang="en-US" altLang="ko-KR" sz="2400" dirty="0" err="1">
                <a:ea typeface="굴림" panose="020B0600000101010101" pitchFamily="50" charset="-127"/>
              </a:rPr>
              <a:t>printf</a:t>
            </a:r>
            <a:r>
              <a:rPr kumimoji="0" lang="en-US" altLang="ko-KR" sz="2400" dirty="0">
                <a:ea typeface="굴림" panose="020B0600000101010101" pitchFamily="50" charset="-127"/>
              </a:rPr>
              <a:t> in C language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2048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3960440" cy="4862512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Compilers may generate assembly language instead </a:t>
            </a:r>
            <a:r>
              <a:rPr lang="en-US" altLang="ko-KR" dirty="0" smtClean="0">
                <a:ea typeface="굴림" panose="020B0600000101010101" pitchFamily="50" charset="-127"/>
              </a:rPr>
              <a:t>of machine language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Picture 5" descr="u01-05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4784"/>
            <a:ext cx="3600400" cy="47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0314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5256584" cy="4862512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Compilers for C language begin with a preprocessor that removes comments and expands macros. The preprocessor can also be instructed to delete portions of the code itself using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i="1" dirty="0">
                <a:ea typeface="굴림" panose="020B0600000101010101" pitchFamily="50" charset="-127"/>
              </a:rPr>
              <a:t>conditional compilation </a:t>
            </a:r>
            <a:r>
              <a:rPr lang="en-US" altLang="ko-KR" dirty="0">
                <a:ea typeface="굴림" panose="020B0600000101010101" pitchFamily="50" charset="-127"/>
              </a:rPr>
              <a:t>facility</a:t>
            </a:r>
          </a:p>
          <a:p>
            <a:endParaRPr lang="ko-KR" altLang="en-US" dirty="0"/>
          </a:p>
        </p:txBody>
      </p:sp>
      <p:pic>
        <p:nvPicPr>
          <p:cNvPr id="4" name="Picture 5" descr="u01-06-P37451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484784"/>
            <a:ext cx="289442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7891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ko-KR" altLang="en-US" dirty="0"/>
              <a:t> </a:t>
            </a:r>
            <a:r>
              <a:rPr lang="en-US" altLang="ko-KR" dirty="0" smtClean="0"/>
              <a:t>… #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정의되었다면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052736"/>
            <a:ext cx="9036496" cy="572054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5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/* #define ADD	1 */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#define MIN	0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main(void) {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num1, num2;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두 개의 정수 입력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");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("%d %d", &amp;num1, &amp;num2);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#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ifdef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ADD /* ADD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정의되었다면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*/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("%d + %d = %d\n", num1, num2, num1 + num2);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#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endif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lnSpc>
                <a:spcPts val="25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#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ifdef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MIN /* MIN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 정의되었다면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*/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("%d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-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%d = %d\n", num1, num2,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num1 - num2);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#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endif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lnSpc>
                <a:spcPts val="2580"/>
              </a:lnSpc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return 0; </a:t>
            </a:r>
          </a:p>
          <a:p>
            <a:pPr>
              <a:lnSpc>
                <a:spcPts val="25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6003623"/>
            <a:ext cx="2797422" cy="68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403648" y="6285177"/>
            <a:ext cx="153503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700808"/>
            <a:ext cx="352839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ko-KR" altLang="en-US" sz="2400" dirty="0" smtClean="0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dirty="0" smtClean="0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</a:t>
            </a:r>
            <a:r>
              <a:rPr lang="ko-KR" altLang="en-US" sz="2400" dirty="0" smtClean="0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정의 여부만 중요하다면 각각의 매크로에 값을 지정할 필요가 없음</a:t>
            </a:r>
            <a:r>
              <a:rPr lang="en-US" altLang="ko-KR" sz="2400" dirty="0" smtClean="0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 smtClean="0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아래처럼 정의해도 됨</a:t>
            </a:r>
            <a:endParaRPr lang="en-US" altLang="ko-KR" sz="2400" dirty="0" smtClean="0">
              <a:solidFill>
                <a:srgbClr val="0033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#define  ADD  </a:t>
            </a:r>
          </a:p>
          <a:p>
            <a:r>
              <a:rPr lang="en-US" altLang="ko-KR" sz="24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#define  MIN</a:t>
            </a:r>
            <a:endParaRPr lang="ko-KR" altLang="en-US" sz="2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7504" y="3501008"/>
            <a:ext cx="8784976" cy="1136174"/>
          </a:xfrm>
          <a:prstGeom prst="roundRect">
            <a:avLst>
              <a:gd name="adj" fmla="val 599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8096" y="4669090"/>
            <a:ext cx="8784976" cy="1136174"/>
          </a:xfrm>
          <a:prstGeom prst="roundRect">
            <a:avLst>
              <a:gd name="adj" fmla="val 599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702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Assembly language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One-to-one mapping between </a:t>
            </a:r>
            <a:r>
              <a:rPr lang="en-US" altLang="ko-KR" b="1" dirty="0">
                <a:ea typeface="굴림" panose="020B0600000101010101" pitchFamily="50" charset="-127"/>
              </a:rPr>
              <a:t>mnemonics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b="1" dirty="0">
                <a:ea typeface="굴림" panose="020B0600000101010101" pitchFamily="50" charset="-127"/>
              </a:rPr>
              <a:t>machine language instructions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Translation from mnemonics to machine language done by </a:t>
            </a:r>
            <a:r>
              <a:rPr lang="en-US" altLang="ko-KR" i="1" dirty="0">
                <a:ea typeface="굴림" panose="020B0600000101010101" pitchFamily="50" charset="-127"/>
              </a:rPr>
              <a:t>assembler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Assemblers eventually augmented with “macro expansion” </a:t>
            </a:r>
            <a:r>
              <a:rPr lang="en-US" altLang="ko-KR" dirty="0" smtClean="0">
                <a:ea typeface="굴림" panose="020B0600000101010101" pitchFamily="50" charset="-127"/>
              </a:rPr>
              <a:t>to define parameterized abbreviations for </a:t>
            </a:r>
            <a:r>
              <a:rPr lang="en-US" altLang="ko-KR" dirty="0">
                <a:ea typeface="굴림" panose="020B0600000101010101" pitchFamily="50" charset="-127"/>
              </a:rPr>
              <a:t>common sequences of instructions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Easier than writing programs using machine language, but still difficult and </a:t>
            </a:r>
            <a:r>
              <a:rPr lang="en-US" altLang="ko-KR" dirty="0" smtClean="0">
                <a:ea typeface="굴림" panose="020B0600000101010101" pitchFamily="50" charset="-127"/>
              </a:rPr>
              <a:t>machine-centered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System specific (not portable)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9725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4824536" cy="486251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Early C++ implementations (at the Bell </a:t>
            </a:r>
            <a:r>
              <a:rPr lang="en-US" altLang="ko-KR" dirty="0" smtClean="0">
                <a:ea typeface="굴림" panose="020B0600000101010101" pitchFamily="50" charset="-127"/>
              </a:rPr>
              <a:t>lab in </a:t>
            </a:r>
            <a:r>
              <a:rPr lang="en-US" altLang="ko-KR" dirty="0">
                <a:ea typeface="굴림" panose="020B0600000101010101" pitchFamily="50" charset="-127"/>
              </a:rPr>
              <a:t>AT&amp;T) generated an intermediate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program in C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C</a:t>
            </a:r>
            <a:r>
              <a:rPr lang="en-US" altLang="ko-KR" dirty="0">
                <a:ea typeface="굴림" panose="020B0600000101010101" pitchFamily="50" charset="-127"/>
              </a:rPr>
              <a:t>++ compiler was a true </a:t>
            </a:r>
            <a:r>
              <a:rPr lang="en-US" altLang="ko-KR" dirty="0" smtClean="0">
                <a:ea typeface="굴림" panose="020B0600000101010101" pitchFamily="50" charset="-127"/>
              </a:rPr>
              <a:t>compiler that </a:t>
            </a:r>
            <a:r>
              <a:rPr lang="en-US" altLang="ko-KR" dirty="0">
                <a:ea typeface="굴림" panose="020B0600000101010101" pitchFamily="50" charset="-127"/>
              </a:rPr>
              <a:t>performed a complete </a:t>
            </a:r>
            <a:r>
              <a:rPr lang="en-US" altLang="ko-KR" dirty="0" smtClean="0">
                <a:ea typeface="굴림" panose="020B0600000101010101" pitchFamily="50" charset="-127"/>
              </a:rPr>
              <a:t>analysis of </a:t>
            </a:r>
            <a:r>
              <a:rPr lang="en-US" altLang="ko-KR" dirty="0">
                <a:ea typeface="굴림" panose="020B0600000101010101" pitchFamily="50" charset="-127"/>
              </a:rPr>
              <a:t>the syntax and </a:t>
            </a:r>
            <a:r>
              <a:rPr lang="en-US" altLang="ko-KR" dirty="0" smtClean="0">
                <a:ea typeface="굴림" panose="020B0600000101010101" pitchFamily="50" charset="-127"/>
              </a:rPr>
              <a:t>semantics of </a:t>
            </a:r>
            <a:r>
              <a:rPr lang="en-US" altLang="ko-KR" dirty="0">
                <a:ea typeface="굴림" panose="020B0600000101010101" pitchFamily="50" charset="-127"/>
              </a:rPr>
              <a:t>the C++ source </a:t>
            </a:r>
            <a:r>
              <a:rPr lang="en-US" altLang="ko-KR" dirty="0" smtClean="0">
                <a:ea typeface="굴림" panose="020B0600000101010101" pitchFamily="50" charset="-127"/>
              </a:rPr>
              <a:t>program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Picture 5" descr="u01-07-P37451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40768"/>
            <a:ext cx="2438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0329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Note that compilation does NOT have to produce machine language for some sort of hardware 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Compilation is </a:t>
            </a:r>
            <a:r>
              <a:rPr lang="en-US" altLang="ko-KR" i="1" dirty="0">
                <a:ea typeface="굴림" panose="020B0600000101010101" pitchFamily="50" charset="-127"/>
              </a:rPr>
              <a:t>translation</a:t>
            </a:r>
            <a:r>
              <a:rPr lang="en-US" altLang="ko-KR" dirty="0">
                <a:ea typeface="굴림" panose="020B0600000101010101" pitchFamily="50" charset="-127"/>
              </a:rPr>
              <a:t> from one language into another, with full analysis of the meaning of the input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Compilation entails semantic </a:t>
            </a:r>
            <a:r>
              <a:rPr lang="en-US" altLang="ko-KR" i="1" dirty="0">
                <a:ea typeface="굴림" panose="020B0600000101010101" pitchFamily="50" charset="-127"/>
              </a:rPr>
              <a:t>understanding</a:t>
            </a:r>
            <a:r>
              <a:rPr lang="en-US" altLang="ko-KR" dirty="0">
                <a:ea typeface="굴림" panose="020B0600000101010101" pitchFamily="50" charset="-127"/>
              </a:rPr>
              <a:t> of what is being processed; pre-processing does </a:t>
            </a:r>
            <a:r>
              <a:rPr lang="en-US" altLang="ko-KR" dirty="0" smtClean="0">
                <a:ea typeface="굴림" panose="020B0600000101010101" pitchFamily="50" charset="-127"/>
              </a:rPr>
              <a:t>not</a:t>
            </a: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Preprocessors perform transformations based on simple pattern matching, and may well produce output that will generate error messages when run through a subsequent stage of translation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4351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panose="020B0600000101010101" pitchFamily="50" charset="-127"/>
              </a:rPr>
              <a:t>Many compilers are </a:t>
            </a:r>
            <a:r>
              <a:rPr lang="en-US" altLang="ko-KR" i="1" dirty="0">
                <a:ea typeface="굴림" panose="020B0600000101010101" pitchFamily="50" charset="-127"/>
              </a:rPr>
              <a:t>self-hosting</a:t>
            </a:r>
            <a:r>
              <a:rPr lang="en-US" altLang="ko-KR" dirty="0">
                <a:ea typeface="굴림" panose="020B0600000101010101" pitchFamily="50" charset="-127"/>
              </a:rPr>
              <a:t> : C compilers in C</a:t>
            </a:r>
            <a:endParaRPr lang="en-US" altLang="ko-KR" i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r>
              <a:rPr lang="en-US" altLang="ko-KR" dirty="0">
                <a:ea typeface="굴림" panose="020B0600000101010101" pitchFamily="50" charset="-127"/>
              </a:rPr>
              <a:t>Used a technique known as bootstrapping</a:t>
            </a:r>
          </a:p>
          <a:p>
            <a:pPr eaLnBrk="1" hangingPunct="1">
              <a:defRPr/>
            </a:pPr>
            <a:r>
              <a:rPr lang="en-US" altLang="ko-KR" dirty="0">
                <a:ea typeface="굴림" panose="020B0600000101010101" pitchFamily="50" charset="-127"/>
              </a:rPr>
              <a:t>Many early Pascal compilers were built around a set of tools distributed by </a:t>
            </a:r>
            <a:r>
              <a:rPr lang="en-US" altLang="ko-KR" dirty="0" err="1">
                <a:ea typeface="굴림" panose="020B0600000101010101" pitchFamily="50" charset="-127"/>
              </a:rPr>
              <a:t>Niklaus</a:t>
            </a:r>
            <a:r>
              <a:rPr lang="en-US" altLang="ko-KR" dirty="0">
                <a:ea typeface="굴림" panose="020B0600000101010101" pitchFamily="50" charset="-127"/>
              </a:rPr>
              <a:t> Wirth including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panose="020B0600000101010101" pitchFamily="50" charset="-127"/>
              </a:rPr>
              <a:t>a Pascal compiler, written </a:t>
            </a:r>
            <a:r>
              <a:rPr lang="en-US" altLang="ko-KR" dirty="0" smtClean="0">
                <a:ea typeface="굴림" panose="020B0600000101010101" pitchFamily="50" charset="-127"/>
              </a:rPr>
              <a:t>in Pascal</a:t>
            </a:r>
            <a:r>
              <a:rPr lang="en-US" altLang="ko-KR" dirty="0">
                <a:ea typeface="굴림" panose="020B0600000101010101" pitchFamily="50" charset="-127"/>
              </a:rPr>
              <a:t>, that would generate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output in P-code, a </a:t>
            </a:r>
            <a:r>
              <a:rPr lang="en-US" altLang="ko-KR" dirty="0" smtClean="0">
                <a:ea typeface="굴림" panose="020B0600000101010101" pitchFamily="50" charset="-127"/>
              </a:rPr>
              <a:t>simple stack-based language similar to bytecode of Java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>
              <a:defRPr/>
            </a:pPr>
            <a:r>
              <a:rPr lang="en-US" altLang="ko-KR" dirty="0">
                <a:ea typeface="굴림" panose="020B0600000101010101" pitchFamily="50" charset="-127"/>
              </a:rPr>
              <a:t>the same compiler, </a:t>
            </a:r>
            <a:r>
              <a:rPr lang="en-US" altLang="ko-KR" dirty="0" smtClean="0">
                <a:ea typeface="굴림" panose="020B0600000101010101" pitchFamily="50" charset="-127"/>
              </a:rPr>
              <a:t>already translated </a:t>
            </a:r>
            <a:r>
              <a:rPr lang="en-US" altLang="ko-KR" dirty="0">
                <a:ea typeface="굴림" panose="020B0600000101010101" pitchFamily="50" charset="-127"/>
              </a:rPr>
              <a:t>into P-code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panose="020B0600000101010101" pitchFamily="50" charset="-127"/>
              </a:rPr>
              <a:t>a P-code interpreter, </a:t>
            </a:r>
            <a:r>
              <a:rPr lang="en-US" altLang="ko-KR" dirty="0" smtClean="0">
                <a:ea typeface="굴림" panose="020B0600000101010101" pitchFamily="50" charset="-127"/>
              </a:rPr>
              <a:t>written in </a:t>
            </a:r>
            <a:r>
              <a:rPr lang="en-US" altLang="ko-KR" dirty="0">
                <a:ea typeface="굴림" panose="020B0600000101010101" pitchFamily="50" charset="-127"/>
              </a:rPr>
              <a:t>Pascal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panose="020B0600000101010101" pitchFamily="50" charset="-127"/>
              </a:rPr>
              <a:t>To get Pascal up and running on a local machine,</a:t>
            </a:r>
          </a:p>
          <a:p>
            <a:pPr marL="446088" lvl="1" indent="0" eaLnBrk="1" hangingPunct="1">
              <a:buFont typeface="Times New Roman" panose="02020603050405020304" pitchFamily="18" charset="0"/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   the user of the tool set needed only to translate</a:t>
            </a:r>
          </a:p>
          <a:p>
            <a:pPr marL="446088" lvl="1" indent="0" eaLnBrk="1" hangingPunct="1">
              <a:buFont typeface="Times New Roman" panose="02020603050405020304" pitchFamily="18" charset="0"/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   the P-code interpreter (by hand) into an available language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10400" y="6346825"/>
            <a:ext cx="2133600" cy="457200"/>
          </a:xfrm>
        </p:spPr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7077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 descr="u01-08-P37451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6480720" cy="474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5701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Compilation of Interpreted Languages</a:t>
            </a:r>
          </a:p>
          <a:p>
            <a:pPr lvl="1" eaLnBrk="1" hangingPunct="1">
              <a:lnSpc>
                <a:spcPts val="2500"/>
              </a:lnSpc>
            </a:pPr>
            <a:r>
              <a:rPr lang="en-US" altLang="ko-KR" dirty="0">
                <a:ea typeface="굴림" panose="020B0600000101010101" pitchFamily="50" charset="-127"/>
              </a:rPr>
              <a:t>The compiler generates code that makes assumptions about decisions that won't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be finalized until runtime. If these assumptions are valid, the code runs very fast. If not, a dynamic check will revert to the </a:t>
            </a:r>
            <a:r>
              <a:rPr lang="en-US" altLang="ko-KR" dirty="0" smtClean="0">
                <a:ea typeface="굴림" panose="020B0600000101010101" pitchFamily="50" charset="-127"/>
              </a:rPr>
              <a:t>interpreter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50" charset="-127"/>
              </a:rPr>
              <a:t>Dynamic and Just-in-Time Compilation</a:t>
            </a:r>
          </a:p>
          <a:p>
            <a:pPr lvl="1" eaLnBrk="1" hangingPunct="1">
              <a:lnSpc>
                <a:spcPts val="2500"/>
              </a:lnSpc>
            </a:pPr>
            <a:r>
              <a:rPr lang="en-US" altLang="ko-KR" dirty="0">
                <a:ea typeface="굴림" panose="020B0600000101010101" pitchFamily="50" charset="-127"/>
              </a:rPr>
              <a:t>In some cases a programming system may deliberately delay compilation until the last possible moment.</a:t>
            </a:r>
          </a:p>
          <a:p>
            <a:pPr lvl="2" eaLnBrk="1" hangingPunct="1">
              <a:lnSpc>
                <a:spcPts val="2500"/>
              </a:lnSpc>
            </a:pPr>
            <a:r>
              <a:rPr lang="en-US" altLang="ko-KR" dirty="0">
                <a:ea typeface="굴림" panose="020B0600000101010101" pitchFamily="50" charset="-127"/>
              </a:rPr>
              <a:t>Lisp or Prolog invoke the compiler on the fly, to translate newly created source into machine language, or to optimize the code for a particular input </a:t>
            </a:r>
            <a:r>
              <a:rPr lang="en-US" altLang="ko-KR" dirty="0" smtClean="0">
                <a:ea typeface="굴림" panose="020B0600000101010101" pitchFamily="50" charset="-127"/>
              </a:rPr>
              <a:t>set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0882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ko-KR" dirty="0">
                <a:ea typeface="굴림" panose="020B0600000101010101" pitchFamily="50" charset="-127"/>
              </a:rPr>
              <a:t>The Java language definition defines a machine-independent intermediate form known as </a:t>
            </a:r>
            <a:r>
              <a:rPr lang="en-US" altLang="ko-KR" i="1" dirty="0">
                <a:ea typeface="굴림" panose="020B0600000101010101" pitchFamily="50" charset="-127"/>
              </a:rPr>
              <a:t>byte code</a:t>
            </a:r>
            <a:r>
              <a:rPr lang="en-US" altLang="ko-KR" dirty="0">
                <a:ea typeface="굴림" panose="020B0600000101010101" pitchFamily="50" charset="-127"/>
              </a:rPr>
              <a:t>. The first Java implementation were based on byte-code interpreters, but more recent implementations employ a </a:t>
            </a:r>
            <a:r>
              <a:rPr lang="en-US" altLang="ko-KR" i="1" dirty="0">
                <a:ea typeface="굴림" panose="020B0600000101010101" pitchFamily="50" charset="-127"/>
              </a:rPr>
              <a:t>just-in-time</a:t>
            </a:r>
            <a:r>
              <a:rPr lang="en-US" altLang="ko-KR" dirty="0">
                <a:ea typeface="굴림" panose="020B0600000101010101" pitchFamily="50" charset="-127"/>
              </a:rPr>
              <a:t> compiler that translates bytecode into machine language immediately before each execution of the program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main C# compiler produces .NET Common Intermediate Language (CIL), which is then translated into machine code immediately prior to execution, which is just-in-time </a:t>
            </a:r>
            <a:r>
              <a:rPr lang="en-US" altLang="ko-KR" dirty="0" smtClean="0">
                <a:ea typeface="굴림" panose="020B0600000101010101" pitchFamily="50" charset="-127"/>
              </a:rPr>
              <a:t>translation</a:t>
            </a:r>
            <a:endParaRPr lang="ko-KR" altLang="en-US" dirty="0">
              <a:ea typeface="굴림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4842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u01-01i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8960"/>
            <a:ext cx="7772400" cy="47228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3844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Compilation and Interpretation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Microcode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On some machines (particularly designed before the mid-1980s, Assembly-level </a:t>
            </a:r>
            <a:r>
              <a:rPr lang="en-US" altLang="ko-KR" dirty="0">
                <a:ea typeface="굴림" panose="020B0600000101010101" pitchFamily="50" charset="-127"/>
              </a:rPr>
              <a:t>instruction set is not implemented in hardware; it runs on an </a:t>
            </a:r>
            <a:r>
              <a:rPr lang="en-US" altLang="ko-KR" dirty="0" smtClean="0">
                <a:ea typeface="굴림" panose="020B0600000101010101" pitchFamily="50" charset="-127"/>
              </a:rPr>
              <a:t>interpreter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Interpreter is written in low-level instructions (</a:t>
            </a:r>
            <a:r>
              <a:rPr lang="en-US" altLang="ko-KR" i="1" dirty="0">
                <a:ea typeface="굴림" panose="020B0600000101010101" pitchFamily="50" charset="-127"/>
              </a:rPr>
              <a:t>microcode</a:t>
            </a:r>
            <a:r>
              <a:rPr lang="en-US" altLang="ko-KR" dirty="0">
                <a:ea typeface="굴림" panose="020B0600000101010101" pitchFamily="50" charset="-127"/>
              </a:rPr>
              <a:t> or </a:t>
            </a:r>
            <a:r>
              <a:rPr lang="en-US" altLang="ko-KR" i="1" dirty="0">
                <a:ea typeface="굴림" panose="020B0600000101010101" pitchFamily="50" charset="-127"/>
              </a:rPr>
              <a:t>firmware</a:t>
            </a:r>
            <a:r>
              <a:rPr lang="en-US" altLang="ko-KR" dirty="0">
                <a:ea typeface="굴림" panose="020B0600000101010101" pitchFamily="50" charset="-127"/>
              </a:rPr>
              <a:t>), which are stored in read-only memory and executed by the </a:t>
            </a:r>
            <a:r>
              <a:rPr lang="en-US" altLang="ko-KR" dirty="0" smtClean="0">
                <a:ea typeface="굴림" panose="020B0600000101010101" pitchFamily="50" charset="-127"/>
              </a:rPr>
              <a:t>hardware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Unconventional </a:t>
            </a:r>
            <a:r>
              <a:rPr lang="en-US" altLang="ko-KR" dirty="0">
                <a:ea typeface="굴림" panose="020B0600000101010101" pitchFamily="50" charset="-127"/>
              </a:rPr>
              <a:t>compilers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text formatters (</a:t>
            </a:r>
            <a:r>
              <a:rPr lang="en-US" altLang="ko-KR" dirty="0" err="1">
                <a:ea typeface="굴림" panose="020B0600000101010101" pitchFamily="50" charset="-127"/>
              </a:rPr>
              <a:t>TeX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 err="1">
                <a:ea typeface="굴림" panose="020B0600000101010101" pitchFamily="50" charset="-127"/>
              </a:rPr>
              <a:t>troff</a:t>
            </a:r>
            <a:r>
              <a:rPr lang="en-US" altLang="ko-KR" dirty="0">
                <a:ea typeface="굴림" panose="020B0600000101010101" pitchFamily="50" charset="-127"/>
              </a:rPr>
              <a:t>, Postscript)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silicon compilers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query language processors translate SQL into primitive operations on files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5641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44341"/>
            <a:ext cx="8204200" cy="648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581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Programming Environments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Compilers and interpreters do not exist in isolation. Programmers are assisted in their work by a host of other </a:t>
            </a:r>
            <a:r>
              <a:rPr lang="en-US" altLang="ko-KR" dirty="0" smtClean="0">
                <a:ea typeface="굴림" panose="020B0600000101010101" pitchFamily="50" charset="-127"/>
              </a:rPr>
              <a:t>tools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In </a:t>
            </a:r>
            <a:r>
              <a:rPr lang="en-US" altLang="ko-KR" dirty="0">
                <a:ea typeface="굴림" panose="020B0600000101010101" pitchFamily="50" charset="-127"/>
              </a:rPr>
              <a:t>old days, tools may be executed individually, but these days, an integrated development environment is often used</a:t>
            </a:r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204864"/>
            <a:ext cx="674283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966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People dreams about machine-neutral programming languages, specifically with numerical computations capability 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 Fortran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Catches up slowly, </a:t>
            </a: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though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Human could write faster programs than compiled code</a:t>
            </a:r>
            <a:endParaRPr lang="en-US" altLang="ko-KR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More 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high-level </a:t>
            </a: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languages were introduced, 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such as Lisp and </a:t>
            </a: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Algol</a:t>
            </a:r>
          </a:p>
          <a:p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Translating from a high-level language to assembly or machine language is the job of a </a:t>
            </a:r>
            <a:r>
              <a:rPr lang="en-US" altLang="ko-KR" i="1" dirty="0" smtClean="0">
                <a:ea typeface="굴림" panose="020B0600000101010101" pitchFamily="50" charset="-127"/>
                <a:sym typeface="Wingdings" panose="05000000000000000000" pitchFamily="2" charset="2"/>
              </a:rPr>
              <a:t>compiler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More complex than assemblers because of no 1:1 correspondence between source and target operations</a:t>
            </a:r>
          </a:p>
          <a:p>
            <a:pPr lvl="1"/>
            <a:endParaRPr lang="en-US" altLang="ko-KR" dirty="0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85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An Overview of Compilation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Typical compilation proceeds through a series of well-defined </a:t>
            </a:r>
            <a:r>
              <a:rPr lang="en-US" altLang="ko-KR" i="1" dirty="0" smtClean="0"/>
              <a:t>phases</a:t>
            </a:r>
          </a:p>
          <a:p>
            <a:pPr lvl="1"/>
            <a:r>
              <a:rPr lang="en-US" altLang="ko-KR" dirty="0" smtClean="0"/>
              <a:t>Each phase discovers information of use to later phases, or transforms the program into a form that is more useful to the subsequent phase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First few steps (up through semantic analysis) serve to figure out the meaning of the source program 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 sometimes called </a:t>
            </a:r>
            <a:r>
              <a:rPr lang="en-US" altLang="ko-KR" i="1" dirty="0">
                <a:ea typeface="굴림" panose="020B0600000101010101" pitchFamily="50" charset="-127"/>
                <a:sym typeface="Wingdings" panose="05000000000000000000" pitchFamily="2" charset="2"/>
              </a:rPr>
              <a:t>front end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The last few phases serve to construct an equivalent target program  sometimes called </a:t>
            </a:r>
            <a:r>
              <a:rPr lang="en-US" altLang="ko-KR" i="1" dirty="0">
                <a:ea typeface="굴림" panose="020B0600000101010101" pitchFamily="50" charset="-127"/>
                <a:sym typeface="Wingdings" panose="05000000000000000000" pitchFamily="2" charset="2"/>
              </a:rPr>
              <a:t>back </a:t>
            </a:r>
            <a:r>
              <a:rPr lang="en-US" altLang="ko-KR" i="1" dirty="0" smtClean="0">
                <a:ea typeface="굴림" panose="020B0600000101010101" pitchFamily="50" charset="-127"/>
                <a:sym typeface="Wingdings" panose="05000000000000000000" pitchFamily="2" charset="2"/>
              </a:rPr>
              <a:t>end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An interpreter shares the compiler's front-end structure, but "executes" (interprets) the intermediate form directly, rather than translating it into machine language</a:t>
            </a:r>
            <a:endParaRPr lang="en-US" altLang="ko-KR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324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An Overview of Compilation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Phases of compilation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7900173" cy="464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310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An Overview of Compilation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Phases of interpretation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pic>
        <p:nvPicPr>
          <p:cNvPr id="5" name="Picture 1" descr="f01-04-9780124104099"/>
          <p:cNvPicPr>
            <a:picLocks noGrp="1"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57862"/>
            <a:ext cx="7772400" cy="4027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055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An Overview of Compilation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A pass is a phase or set of phases that is serialized with respect to the rest of compilation: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a new pass is not started until the previous phases have completed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Two reasons of using passes in compilation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share 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the front </a:t>
            </a: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end for more than one machine (target language)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the backend </a:t>
            </a: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may be shared by compilers for more than one source language</a:t>
            </a:r>
            <a:endParaRPr lang="en-US" altLang="ko-KR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compiles were also sometimes divided into passes to reduce 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the requirements of memory usage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3501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1.6.1 Lexical and Syntax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Consider the greatest common divisor (GCD)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98861" y="2132856"/>
            <a:ext cx="6768752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main() {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getint</a:t>
            </a:r>
            <a:r>
              <a:rPr lang="en-US" altLang="ko-KR" dirty="0" smtClean="0">
                <a:latin typeface="Consolas" panose="020B0609020204030204" pitchFamily="49" charset="0"/>
              </a:rPr>
              <a:t>(), j = </a:t>
            </a:r>
            <a:r>
              <a:rPr lang="en-US" altLang="ko-KR" dirty="0" err="1" smtClean="0">
                <a:latin typeface="Consolas" panose="020B0609020204030204" pitchFamily="49" charset="0"/>
              </a:rPr>
              <a:t>getint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while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!= </a:t>
            </a:r>
            <a:r>
              <a:rPr lang="en-US" altLang="ko-KR" dirty="0" smtClean="0">
                <a:latin typeface="Consolas" panose="020B0609020204030204" pitchFamily="49" charset="0"/>
              </a:rPr>
              <a:t>j)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&gt; </a:t>
            </a:r>
            <a:r>
              <a:rPr lang="en-US" altLang="ko-KR" dirty="0" smtClean="0">
                <a:latin typeface="Consolas" panose="020B0609020204030204" pitchFamily="49" charset="0"/>
              </a:rPr>
              <a:t>j)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– </a:t>
            </a:r>
            <a:r>
              <a:rPr lang="en-US" altLang="ko-KR" dirty="0" smtClean="0">
                <a:latin typeface="Consolas" panose="020B0609020204030204" pitchFamily="49" charset="0"/>
              </a:rPr>
              <a:t>j;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else </a:t>
            </a:r>
            <a:r>
              <a:rPr lang="en-US" altLang="ko-KR" dirty="0" smtClean="0">
                <a:latin typeface="Consolas" panose="020B0609020204030204" pitchFamily="49" charset="0"/>
              </a:rPr>
              <a:t>j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j </a:t>
            </a:r>
            <a:r>
              <a:rPr lang="en-US" altLang="ko-KR" dirty="0">
                <a:latin typeface="Consolas" panose="020B0609020204030204" pitchFamily="49" charset="0"/>
              </a:rPr>
              <a:t>–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putint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380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1.6.1 Lexical and Syntax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Scanning and parsing serve to recognize the structure of the program, without regard to its meaning</a:t>
            </a:r>
          </a:p>
          <a:p>
            <a:pPr lvl="1"/>
            <a:r>
              <a:rPr lang="en-US" altLang="ko-KR" dirty="0" smtClean="0"/>
              <a:t>The scanner reads characters ('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','</a:t>
            </a:r>
            <a:r>
              <a:rPr lang="en-US" altLang="ko-KR" dirty="0" err="1" smtClean="0"/>
              <a:t>n','t</a:t>
            </a:r>
            <a:r>
              <a:rPr lang="en-US" altLang="ko-KR" dirty="0" smtClean="0"/>
              <a:t>',' ','m','a','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','n','(',')', …) and groups them into </a:t>
            </a:r>
            <a:r>
              <a:rPr lang="en-US" altLang="ko-KR" i="1" dirty="0" smtClean="0"/>
              <a:t>tokens</a:t>
            </a:r>
            <a:r>
              <a:rPr lang="en-US" altLang="ko-KR" dirty="0" smtClean="0"/>
              <a:t>, which are the smallest meaningful units of the program</a:t>
            </a:r>
          </a:p>
          <a:p>
            <a:pPr lvl="1"/>
            <a:r>
              <a:rPr lang="en-US" altLang="ko-KR" dirty="0" smtClean="0"/>
              <a:t>tokens in the GCD program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4437112"/>
            <a:ext cx="8748464" cy="22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66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1.6.1 Lexical and Syntax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Scanning is also known as lexical analysis</a:t>
            </a:r>
          </a:p>
          <a:p>
            <a:r>
              <a:rPr lang="en-US" altLang="ko-KR" dirty="0" smtClean="0"/>
              <a:t>The principal purpose of the scanner</a:t>
            </a:r>
          </a:p>
          <a:p>
            <a:pPr lvl="1"/>
            <a:r>
              <a:rPr lang="en-US" altLang="ko-KR" dirty="0" smtClean="0"/>
              <a:t>simplify the task of the parser, by reducing the size of the input </a:t>
            </a:r>
          </a:p>
          <a:p>
            <a:pPr lvl="1"/>
            <a:r>
              <a:rPr lang="en-US" altLang="ko-KR" dirty="0" smtClean="0"/>
              <a:t>remove extraneous characters like white space</a:t>
            </a:r>
          </a:p>
          <a:p>
            <a:pPr lvl="1"/>
            <a:r>
              <a:rPr lang="en-US" altLang="ko-KR" dirty="0" smtClean="0"/>
              <a:t>typically removes comments</a:t>
            </a:r>
          </a:p>
          <a:p>
            <a:pPr lvl="1"/>
            <a:r>
              <a:rPr lang="en-US" altLang="ko-KR" dirty="0" smtClean="0"/>
              <a:t>tags tokens with line and column numbers, to make it easier to generate good diagnostics in later phases</a:t>
            </a:r>
          </a:p>
          <a:p>
            <a:r>
              <a:rPr lang="en-US" altLang="ko-KR" dirty="0" smtClean="0"/>
              <a:t>The parser that takes characters instead of tokens as input would be awkward and slow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578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1.6.1 Lexical and Syntax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4862512"/>
          </a:xfrm>
        </p:spPr>
        <p:txBody>
          <a:bodyPr/>
          <a:lstStyle/>
          <a:p>
            <a:r>
              <a:rPr lang="en-US" altLang="ko-KR" dirty="0" smtClean="0"/>
              <a:t>Parsing organizes tokens into a </a:t>
            </a:r>
            <a:r>
              <a:rPr lang="en-US" altLang="ko-KR" i="1" dirty="0" smtClean="0"/>
              <a:t>parse tree </a:t>
            </a:r>
            <a:r>
              <a:rPr lang="en-US" altLang="ko-KR" dirty="0" smtClean="0"/>
              <a:t>that represents higher-level constructs (statements, expressions, subroutines, and so on) in terms of their constituents</a:t>
            </a:r>
          </a:p>
          <a:p>
            <a:pPr lvl="1"/>
            <a:r>
              <a:rPr lang="en-US" altLang="ko-KR" dirty="0" smtClean="0"/>
              <a:t>each construct is a node in the tree; its constituents are its children</a:t>
            </a:r>
          </a:p>
          <a:p>
            <a:pPr lvl="1"/>
            <a:r>
              <a:rPr lang="en-US" altLang="ko-KR" dirty="0" smtClean="0"/>
              <a:t>the root of the tree is "</a:t>
            </a:r>
            <a:r>
              <a:rPr lang="en-US" altLang="ko-KR" i="1" dirty="0" smtClean="0"/>
              <a:t>program</a:t>
            </a:r>
            <a:r>
              <a:rPr lang="en-US" altLang="ko-KR" dirty="0" smtClean="0"/>
              <a:t>"; the leaves, from left to right, are the tokens received from the scanner</a:t>
            </a:r>
          </a:p>
          <a:p>
            <a:pPr lvl="1"/>
            <a:r>
              <a:rPr lang="en-US" altLang="ko-KR" dirty="0" smtClean="0"/>
              <a:t>As a whole, the tree shows how the tokens fit together to make a valid program</a:t>
            </a:r>
          </a:p>
          <a:p>
            <a:pPr lvl="1"/>
            <a:r>
              <a:rPr lang="en-US" altLang="ko-KR" dirty="0" smtClean="0"/>
              <a:t>The structure relies on a set of potentially recursive rules known as </a:t>
            </a:r>
            <a:r>
              <a:rPr lang="en-US" altLang="ko-KR" i="1" dirty="0" smtClean="0"/>
              <a:t>context-free grammar</a:t>
            </a:r>
          </a:p>
          <a:p>
            <a:pPr lvl="1"/>
            <a:r>
              <a:rPr lang="en-US" altLang="ko-KR" dirty="0" smtClean="0"/>
              <a:t>each rule has an arrow sign (</a:t>
            </a:r>
            <a:r>
              <a:rPr lang="en-US" altLang="ko-KR" dirty="0" smtClean="0">
                <a:sym typeface="Wingdings" panose="05000000000000000000" pitchFamily="2" charset="2"/>
              </a:rPr>
              <a:t>) with the construct name on the left and a possible expansion on the right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264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  <p:pic>
        <p:nvPicPr>
          <p:cNvPr id="5" name="Picture 1" descr="f01-05p1-9780124104099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4" y="116632"/>
            <a:ext cx="8116806" cy="66773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724128" y="150813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Parse tree of the GCD</a:t>
            </a:r>
            <a:endParaRPr lang="ko-KR" altLang="en-US" sz="24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190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5724128" y="150813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Parse tree of the GCD</a:t>
            </a:r>
            <a:endParaRPr lang="ko-KR" altLang="en-US" sz="24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Picture 1" descr="f01-05p2-9780124104099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9" y="772642"/>
            <a:ext cx="8542101" cy="5942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38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Performance gap was narrowed and reversed eventually</a:t>
            </a:r>
          </a:p>
          <a:p>
            <a:r>
              <a:rPr lang="en-US" altLang="ko-KR" dirty="0" smtClean="0"/>
              <a:t>Need to economize the programmer effort</a:t>
            </a:r>
          </a:p>
          <a:p>
            <a:pPr lvl="1"/>
            <a:r>
              <a:rPr lang="en-US" altLang="ko-KR" dirty="0" smtClean="0"/>
              <a:t>the original construction of programs</a:t>
            </a:r>
          </a:p>
          <a:p>
            <a:pPr lvl="1"/>
            <a:r>
              <a:rPr lang="en-US" altLang="ko-KR" dirty="0" smtClean="0"/>
              <a:t>subsequent program maintenance – enhancement and correction</a:t>
            </a:r>
          </a:p>
          <a:p>
            <a:pPr lvl="1"/>
            <a:r>
              <a:rPr lang="en-US" altLang="ko-KR" dirty="0" smtClean="0"/>
              <a:t>Labor costs now heavily </a:t>
            </a:r>
            <a:r>
              <a:rPr lang="en-US" altLang="ko-KR" dirty="0" err="1" smtClean="0"/>
              <a:t>outweight</a:t>
            </a:r>
            <a:r>
              <a:rPr lang="en-US" altLang="ko-KR" dirty="0" smtClean="0"/>
              <a:t> the cost of computing hardware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2626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1.6.1 Lexical and Syntax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30784"/>
            <a:ext cx="8928992" cy="4862512"/>
          </a:xfrm>
        </p:spPr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while </a:t>
            </a:r>
            <a:r>
              <a:rPr lang="en-US" altLang="ko-KR" dirty="0" smtClean="0"/>
              <a:t>loop in C</a:t>
            </a:r>
          </a:p>
          <a:p>
            <a:pPr lvl="1"/>
            <a:r>
              <a:rPr lang="el-GR" altLang="ko-KR" dirty="0" smtClean="0"/>
              <a:t>ϵ</a:t>
            </a:r>
            <a:r>
              <a:rPr lang="en-US" altLang="ko-KR" dirty="0" smtClean="0"/>
              <a:t> means empty string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79512" y="2204864"/>
            <a:ext cx="8856984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iteration-statement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while (expression) statement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statement  compound-statement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compounds-statement  { block-item-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list_opt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}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block-item-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list_opt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 block-item-list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block-item-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list_opt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l-GR" altLang="ko-KR" dirty="0" smtClean="0">
                <a:latin typeface="Consolas" panose="020B0609020204030204" pitchFamily="49" charset="0"/>
              </a:rPr>
              <a:t>ϵ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block-item-list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block-item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block-item-list block-item-list block-item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block-item  declaration</a:t>
            </a:r>
          </a:p>
          <a:p>
            <a:pPr marL="39688" indent="0" eaLnBrk="1" hangingPunct="1">
              <a:buFont typeface="Times New Roman" panose="02020603050405020304" pitchFamily="18" charset="0"/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block-item  statement</a:t>
            </a:r>
          </a:p>
        </p:txBody>
      </p:sp>
    </p:spTree>
    <p:extLst>
      <p:ext uri="{BB962C8B-B14F-4D97-AF65-F5344CB8AC3E}">
        <p14:creationId xmlns:p14="http://schemas.microsoft.com/office/powerpoint/2010/main" val="580191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1.6.1 Lexical and Syntax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context-free grammar defines the </a:t>
            </a:r>
            <a:r>
              <a:rPr lang="en-US" altLang="ko-KR" i="1" dirty="0" smtClean="0"/>
              <a:t>syntax </a:t>
            </a:r>
            <a:r>
              <a:rPr lang="en-US" altLang="ko-KR" dirty="0" smtClean="0"/>
              <a:t>of the language</a:t>
            </a:r>
          </a:p>
          <a:p>
            <a:r>
              <a:rPr lang="en-US" altLang="ko-KR" dirty="0" smtClean="0"/>
              <a:t>Parsing is </a:t>
            </a:r>
            <a:r>
              <a:rPr lang="en-US" altLang="ko-KR" i="1" dirty="0" smtClean="0"/>
              <a:t>syntax analysis</a:t>
            </a:r>
          </a:p>
          <a:p>
            <a:r>
              <a:rPr lang="en-US" altLang="ko-KR" dirty="0" smtClean="0"/>
              <a:t>In the parse tree, </a:t>
            </a:r>
          </a:p>
          <a:p>
            <a:pPr lvl="1"/>
            <a:r>
              <a:rPr lang="en-US" altLang="ko-KR" dirty="0" smtClean="0"/>
              <a:t>each individual branching point represents the application of a single grammar rule</a:t>
            </a:r>
          </a:p>
          <a:p>
            <a:pPr lvl="1"/>
            <a:r>
              <a:rPr lang="en-US" altLang="ko-KR" dirty="0" smtClean="0"/>
              <a:t>the resulting complexity is more a reflection of the grammar than it is of the input program</a:t>
            </a:r>
          </a:p>
          <a:p>
            <a:pPr lvl="1"/>
            <a:r>
              <a:rPr lang="en-US" altLang="ko-KR" dirty="0" smtClean="0"/>
              <a:t>much of the bulk stems from </a:t>
            </a:r>
          </a:p>
          <a:p>
            <a:pPr lvl="2"/>
            <a:r>
              <a:rPr lang="en-US" altLang="ko-KR" dirty="0" smtClean="0"/>
              <a:t>the use of such artificial "constructs" as block-item-list and block-item-</a:t>
            </a:r>
            <a:r>
              <a:rPr lang="en-US" altLang="ko-KR" dirty="0" err="1" smtClean="0"/>
              <a:t>list_opt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the use of equally artificial assignment-expression, additive-expression, multiplicative-expression,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1503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1.6.1 Lexical and Syntax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the process of scanning and parsing, the compiler or interpreter checks to see </a:t>
            </a:r>
          </a:p>
          <a:p>
            <a:pPr lvl="1"/>
            <a:r>
              <a:rPr lang="en-US" altLang="ko-KR" dirty="0" smtClean="0"/>
              <a:t>all of the program's tokens are well formed</a:t>
            </a:r>
          </a:p>
          <a:p>
            <a:pPr lvl="1"/>
            <a:r>
              <a:rPr lang="en-US" altLang="ko-KR" dirty="0" smtClean="0"/>
              <a:t>the sequence of tokens conforms to the syntax defined by the context-free grammar</a:t>
            </a:r>
          </a:p>
          <a:p>
            <a:pPr lvl="1"/>
            <a:r>
              <a:rPr lang="en-US" altLang="ko-KR" dirty="0" smtClean="0"/>
              <a:t>any malformed tokens (e.g., 123abc or $@foo in C) should cause scanner to produce an error message</a:t>
            </a:r>
          </a:p>
          <a:p>
            <a:pPr lvl="1"/>
            <a:r>
              <a:rPr lang="en-US" altLang="ko-KR" dirty="0" smtClean="0"/>
              <a:t>any syntactically invalid token sequence (e.g., A = X Y Z in C) should lead to an error message from the parser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75507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1.6.2 Semantic Analysis and Intermediate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analysis discovers the </a:t>
            </a:r>
            <a:r>
              <a:rPr lang="en-US" altLang="ko-KR" i="1" dirty="0" smtClean="0"/>
              <a:t>meaning </a:t>
            </a:r>
            <a:r>
              <a:rPr lang="en-US" altLang="ko-KR" dirty="0" smtClean="0"/>
              <a:t>in a program</a:t>
            </a:r>
          </a:p>
          <a:p>
            <a:pPr lvl="1"/>
            <a:r>
              <a:rPr lang="en-US" altLang="ko-KR" dirty="0" smtClean="0"/>
              <a:t>the semantic analyzer recognizes when multiple occurrences of the same identifier are meant to refer to the same program entity, and ensures that the uses are consistent</a:t>
            </a:r>
          </a:p>
          <a:p>
            <a:pPr lvl="1"/>
            <a:r>
              <a:rPr lang="en-US" altLang="ko-KR" dirty="0" smtClean="0"/>
              <a:t>in most languages, the semantic analyzer also tracks the </a:t>
            </a:r>
            <a:r>
              <a:rPr lang="en-US" altLang="ko-KR" i="1" dirty="0" smtClean="0"/>
              <a:t>types </a:t>
            </a:r>
            <a:r>
              <a:rPr lang="en-US" altLang="ko-KR" dirty="0" smtClean="0"/>
              <a:t>of both identifiers and expressions</a:t>
            </a:r>
          </a:p>
          <a:p>
            <a:pPr lvl="2"/>
            <a:r>
              <a:rPr lang="en-US" altLang="ko-KR" dirty="0" smtClean="0"/>
              <a:t>verify the consistent usage </a:t>
            </a:r>
          </a:p>
          <a:p>
            <a:pPr lvl="2"/>
            <a:r>
              <a:rPr lang="en-US" altLang="ko-KR" dirty="0" smtClean="0"/>
              <a:t>guide the generation of code in the backend of a compiler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76858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1.6.2 Semantic Analysis and Intermediate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the semantic analyzer typically builds and maintains a </a:t>
            </a:r>
            <a:r>
              <a:rPr lang="en-US" altLang="ko-KR" i="1" dirty="0"/>
              <a:t>symbol table </a:t>
            </a:r>
            <a:r>
              <a:rPr lang="en-US" altLang="ko-KR" dirty="0"/>
              <a:t>data structure that maps each identifier to the information known about </a:t>
            </a:r>
            <a:r>
              <a:rPr lang="en-US" altLang="ko-KR" dirty="0" smtClean="0"/>
              <a:t>it</a:t>
            </a:r>
          </a:p>
          <a:p>
            <a:pPr lvl="2"/>
            <a:r>
              <a:rPr lang="en-US" altLang="ko-KR" dirty="0" smtClean="0"/>
              <a:t>the identifier's type</a:t>
            </a:r>
          </a:p>
          <a:p>
            <a:pPr lvl="2"/>
            <a:r>
              <a:rPr lang="en-US" altLang="ko-KR" dirty="0" smtClean="0"/>
              <a:t>internal structure (if any)</a:t>
            </a:r>
          </a:p>
          <a:p>
            <a:pPr lvl="2"/>
            <a:r>
              <a:rPr lang="en-US" altLang="ko-KR" dirty="0" smtClean="0"/>
              <a:t>scope (the portion of the program in which it is valid)</a:t>
            </a:r>
            <a:endParaRPr lang="ko-KR" altLang="en-US" dirty="0"/>
          </a:p>
          <a:p>
            <a:pPr lvl="1"/>
            <a:r>
              <a:rPr lang="en-US" altLang="ko-KR" dirty="0" smtClean="0"/>
              <a:t>using the symbol table, the semantic analyzer enforces a large variety of rules that are not captured by the context-free grammar and parse tree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7552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1.6.2 Semantic Analysis and Intermediate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in C, for example, it checks to make sure that</a:t>
            </a:r>
            <a:endParaRPr lang="ko-KR" altLang="en-US" dirty="0"/>
          </a:p>
          <a:p>
            <a:pPr lvl="2"/>
            <a:r>
              <a:rPr lang="en-US" altLang="ko-KR" dirty="0" smtClean="0"/>
              <a:t>every identifier is declared before it is used</a:t>
            </a:r>
          </a:p>
          <a:p>
            <a:pPr lvl="2"/>
            <a:r>
              <a:rPr lang="en-US" altLang="ko-KR" dirty="0" smtClean="0"/>
              <a:t>no identifier is used in an inappropriate context (calling an integer as a subroutine, adding a string to an integer, referencing a field of the wrong type of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/>
              <a:t>, etc.)</a:t>
            </a:r>
          </a:p>
          <a:p>
            <a:pPr lvl="2"/>
            <a:r>
              <a:rPr lang="en-US" altLang="ko-KR" dirty="0" smtClean="0"/>
              <a:t>subroutine calls provide the correct number and types of arguments</a:t>
            </a:r>
          </a:p>
          <a:p>
            <a:pPr lvl="2"/>
            <a:r>
              <a:rPr lang="en-US" altLang="ko-KR" dirty="0" smtClean="0"/>
              <a:t>labels on the arms of a </a:t>
            </a:r>
            <a:r>
              <a:rPr lang="en-US" altLang="ko-KR" dirty="0" smtClean="0">
                <a:latin typeface="Consolas" panose="020B0609020204030204" pitchFamily="49" charset="0"/>
              </a:rPr>
              <a:t>switch </a:t>
            </a:r>
            <a:r>
              <a:rPr lang="en-US" altLang="ko-KR" dirty="0" smtClean="0"/>
              <a:t>statement are distinct constants</a:t>
            </a:r>
          </a:p>
          <a:p>
            <a:pPr lvl="2"/>
            <a:r>
              <a:rPr lang="en-US" altLang="ko-KR" dirty="0" smtClean="0"/>
              <a:t>any function with a non-</a:t>
            </a:r>
            <a:r>
              <a:rPr lang="en-US" altLang="ko-KR" dirty="0" smtClean="0">
                <a:latin typeface="Consolas" panose="020B0609020204030204" pitchFamily="49" charset="0"/>
              </a:rPr>
              <a:t>void return type</a:t>
            </a:r>
            <a:r>
              <a:rPr lang="en-US" altLang="ko-KR" dirty="0" smtClean="0"/>
              <a:t> returns a value explicitly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835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1.6.2 Semantic Analysis and Intermediate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4862512"/>
          </a:xfrm>
        </p:spPr>
        <p:txBody>
          <a:bodyPr/>
          <a:lstStyle/>
          <a:p>
            <a:pPr lvl="1">
              <a:lnSpc>
                <a:spcPts val="2600"/>
              </a:lnSpc>
            </a:pPr>
            <a:r>
              <a:rPr lang="en-US" altLang="ko-KR" dirty="0" smtClean="0"/>
              <a:t>not all semantics rules can be checked at compile time</a:t>
            </a:r>
          </a:p>
          <a:p>
            <a:pPr lvl="2">
              <a:lnSpc>
                <a:spcPts val="2600"/>
              </a:lnSpc>
            </a:pPr>
            <a:r>
              <a:rPr lang="en-US" altLang="ko-KR" dirty="0" smtClean="0"/>
              <a:t>the </a:t>
            </a:r>
            <a:r>
              <a:rPr lang="en-US" altLang="ko-KR" dirty="0" smtClean="0">
                <a:sym typeface="Times New Roman" charset="0"/>
              </a:rPr>
              <a:t>compiler </a:t>
            </a:r>
            <a:r>
              <a:rPr lang="en-US" altLang="ko-KR" dirty="0">
                <a:sym typeface="Times New Roman" charset="0"/>
              </a:rPr>
              <a:t>actually does what is called STATIC semantic analysis. That's the meaning that can be figured out at compile </a:t>
            </a:r>
            <a:r>
              <a:rPr lang="en-US" altLang="ko-KR" dirty="0" smtClean="0">
                <a:sym typeface="Times New Roman" charset="0"/>
              </a:rPr>
              <a:t>time</a:t>
            </a:r>
          </a:p>
          <a:p>
            <a:pPr lvl="2">
              <a:lnSpc>
                <a:spcPts val="2600"/>
              </a:lnSpc>
            </a:pPr>
            <a:r>
              <a:rPr lang="en-US" altLang="ko-KR" dirty="0" smtClean="0">
                <a:sym typeface="Times New Roman" charset="0"/>
              </a:rPr>
              <a:t>some things (</a:t>
            </a:r>
            <a:r>
              <a:rPr lang="en-US" altLang="ko-KR" dirty="0">
                <a:sym typeface="Times New Roman" charset="0"/>
              </a:rPr>
              <a:t>e.g., array subscript out of bounds) can't be figured out until run time.  Things like that are part of the program's DYNAMIC semantics</a:t>
            </a:r>
          </a:p>
          <a:p>
            <a:pPr lvl="1">
              <a:lnSpc>
                <a:spcPts val="2600"/>
              </a:lnSpc>
            </a:pPr>
            <a:r>
              <a:rPr lang="en-US" altLang="ko-KR" dirty="0" smtClean="0">
                <a:sym typeface="Times New Roman" charset="0"/>
              </a:rPr>
              <a:t>C has very little in the way of dynamic checks</a:t>
            </a:r>
          </a:p>
          <a:p>
            <a:pPr lvl="1">
              <a:lnSpc>
                <a:spcPts val="2600"/>
              </a:lnSpc>
            </a:pPr>
            <a:r>
              <a:rPr lang="en-US" altLang="ko-KR" dirty="0" smtClean="0">
                <a:sym typeface="Times New Roman" charset="0"/>
              </a:rPr>
              <a:t>examples of rules that other languages enforce at run time</a:t>
            </a:r>
          </a:p>
          <a:p>
            <a:pPr lvl="2">
              <a:lnSpc>
                <a:spcPts val="2600"/>
              </a:lnSpc>
            </a:pPr>
            <a:r>
              <a:rPr lang="en-US" altLang="ko-KR" dirty="0" smtClean="0">
                <a:sym typeface="Times New Roman" charset="0"/>
              </a:rPr>
              <a:t>variables are never used in an expression unless initialized</a:t>
            </a:r>
          </a:p>
          <a:p>
            <a:pPr lvl="2">
              <a:lnSpc>
                <a:spcPts val="2600"/>
              </a:lnSpc>
            </a:pPr>
            <a:r>
              <a:rPr lang="en-US" altLang="ko-KR" dirty="0" smtClean="0">
                <a:sym typeface="Times New Roman" charset="0"/>
              </a:rPr>
              <a:t>pointers are never dereferenced unless they refer to valid object</a:t>
            </a:r>
          </a:p>
          <a:p>
            <a:pPr lvl="2">
              <a:lnSpc>
                <a:spcPts val="2600"/>
              </a:lnSpc>
            </a:pPr>
            <a:r>
              <a:rPr lang="en-US" altLang="ko-KR" dirty="0" smtClean="0">
                <a:sym typeface="Times New Roman" charset="0"/>
              </a:rPr>
              <a:t>array subscript expression lie within the bounds</a:t>
            </a:r>
          </a:p>
          <a:p>
            <a:pPr lvl="2">
              <a:lnSpc>
                <a:spcPts val="2600"/>
              </a:lnSpc>
            </a:pPr>
            <a:r>
              <a:rPr lang="en-US" altLang="ko-KR" dirty="0" smtClean="0">
                <a:sym typeface="Times New Roman" charset="0"/>
              </a:rPr>
              <a:t>arithmetic operations do not overflow</a:t>
            </a:r>
            <a:endParaRPr lang="en-US" altLang="ko-KR" dirty="0">
              <a:sym typeface="Times New Roman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3839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1.6.2 Semantic Analysis and Intermediate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semantic analyzer typically transforms the parse tree into an </a:t>
            </a:r>
            <a:r>
              <a:rPr lang="en-US" altLang="ko-KR" i="1" dirty="0" smtClean="0"/>
              <a:t>abstract syntax tree</a:t>
            </a:r>
            <a:r>
              <a:rPr lang="en-US" altLang="ko-KR" dirty="0" smtClean="0"/>
              <a:t> (also known as AST or </a:t>
            </a:r>
            <a:r>
              <a:rPr lang="en-US" altLang="ko-KR" i="1" dirty="0" smtClean="0"/>
              <a:t>syntax tree</a:t>
            </a:r>
            <a:r>
              <a:rPr lang="en-US" altLang="ko-KR" dirty="0" smtClean="0"/>
              <a:t>) by removing most of the "artificial" nodes in the parse tree's interior </a:t>
            </a:r>
          </a:p>
          <a:p>
            <a:r>
              <a:rPr lang="en-US" altLang="ko-KR" dirty="0" smtClean="0"/>
              <a:t>the semantic analyzer also </a:t>
            </a:r>
            <a:r>
              <a:rPr lang="en-US" altLang="ko-KR" i="1" dirty="0" smtClean="0"/>
              <a:t>annotates </a:t>
            </a:r>
            <a:r>
              <a:rPr lang="en-US" altLang="ko-KR" dirty="0" smtClean="0"/>
              <a:t>the remaining nodes with useful information, such as pointers from identifiers to their symbol table entries</a:t>
            </a:r>
          </a:p>
          <a:p>
            <a:r>
              <a:rPr lang="en-US" altLang="ko-KR" dirty="0" smtClean="0"/>
              <a:t>the annotations attached to a particular node are known as its </a:t>
            </a:r>
            <a:r>
              <a:rPr lang="en-US" altLang="ko-KR" i="1" dirty="0" smtClean="0"/>
              <a:t>attributes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5694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1.6.2 Semantic Analysis and Intermediate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68</a:t>
            </a:fld>
            <a:endParaRPr lang="en-US" altLang="zh-TW"/>
          </a:p>
        </p:txBody>
      </p:sp>
      <p:pic>
        <p:nvPicPr>
          <p:cNvPr id="5" name="Picture 1" descr="f01-06-9780124104099"/>
          <p:cNvPicPr>
            <a:picLocks noGrp="1" noChangeAspect="1"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28725"/>
            <a:ext cx="75707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211960" y="1268760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 Syntax Tree for GCD</a:t>
            </a:r>
            <a:endParaRPr lang="ko-KR" altLang="en-US" sz="24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880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1.6.2 Semantic Analysis and Intermediate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many compilers, the annotated syntax tree constitutes the intermediate form that is passed from the front end to the back end</a:t>
            </a:r>
          </a:p>
          <a:p>
            <a:r>
              <a:rPr lang="en-US" altLang="ko-KR" dirty="0" smtClean="0"/>
              <a:t>In other compiles, semantic analysis ends with a traversal of the tree (typically single pass) that generates some other intermediate form</a:t>
            </a:r>
          </a:p>
          <a:p>
            <a:r>
              <a:rPr lang="en-US" altLang="ko-KR" dirty="0" smtClean="0"/>
              <a:t>One common such form consists of a </a:t>
            </a:r>
            <a:r>
              <a:rPr lang="en-US" altLang="ko-KR" i="1" dirty="0" smtClean="0"/>
              <a:t>control flow graph </a:t>
            </a:r>
            <a:r>
              <a:rPr lang="en-US" altLang="ko-KR" dirty="0" smtClean="0"/>
              <a:t>whose nodes resemble fragments of assembly language for a simple idealized machine</a:t>
            </a:r>
          </a:p>
          <a:p>
            <a:r>
              <a:rPr lang="en-US" altLang="ko-KR" dirty="0" smtClean="0"/>
              <a:t>In a suite of related compilers, the front end for several languages and the back ends for several machines would share a common intermediate form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400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The Art of Language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ko-KR" dirty="0">
                <a:ea typeface="굴림" panose="020B0600000101010101" pitchFamily="50" charset="-127"/>
              </a:rPr>
              <a:t>Why are there so many programming languages?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Evolution – we’ve learned better ways of doing things over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Constant development of accomplishing things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err="1">
                <a:ea typeface="굴림" panose="020B0600000101010101" pitchFamily="50" charset="-127"/>
              </a:rPr>
              <a:t>goto</a:t>
            </a:r>
            <a:r>
              <a:rPr lang="en-US" altLang="ko-KR" dirty="0">
                <a:ea typeface="굴림" panose="020B0600000101010101" pitchFamily="50" charset="-127"/>
              </a:rPr>
              <a:t>-based control flow (Fortran, Cobol, Basic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Structured programming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Instead of </a:t>
            </a:r>
            <a:r>
              <a:rPr lang="en-US" altLang="ko-KR" dirty="0" err="1" smtClean="0">
                <a:ea typeface="굴림" panose="020B0600000101010101" pitchFamily="50" charset="-127"/>
              </a:rPr>
              <a:t>goto</a:t>
            </a:r>
            <a:r>
              <a:rPr lang="en-US" altLang="ko-KR" dirty="0" smtClean="0">
                <a:ea typeface="굴림" panose="020B0600000101010101" pitchFamily="50" charset="-127"/>
              </a:rPr>
              <a:t>, while loop or case(switch) statement-based control flow </a:t>
            </a: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(Algol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, Pascal, </a:t>
            </a: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C, Ada)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Object 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oriented programming (Smalltalk, C++, </a:t>
            </a: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Eiffel, Java, C#)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Scripting languages displace more traditional compiled languages, at least for rapid development (Python, Ruby)</a:t>
            </a:r>
            <a:endParaRPr lang="en-US" altLang="ko-KR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42394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1.6.2 Semantic Analysis and Intermediate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70</a:t>
            </a:fld>
            <a:endParaRPr lang="en-US" altLang="zh-TW"/>
          </a:p>
        </p:txBody>
      </p:sp>
      <p:pic>
        <p:nvPicPr>
          <p:cNvPr id="5" name="Picture 1" descr="f15-03-9780124104099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413"/>
            <a:ext cx="41227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211960" y="126876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Control Flow Graph for GCD</a:t>
            </a:r>
            <a:endParaRPr lang="ko-KR" altLang="en-US" sz="24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776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1.6.3 Target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code generation phase of a compiler translates the intermediate form into the target language</a:t>
            </a:r>
          </a:p>
          <a:p>
            <a:r>
              <a:rPr lang="en-US" altLang="ko-KR" dirty="0" smtClean="0"/>
              <a:t>To generate assembly or machine language, the code generator </a:t>
            </a:r>
          </a:p>
          <a:p>
            <a:pPr lvl="1"/>
            <a:r>
              <a:rPr lang="en-US" altLang="ko-KR" dirty="0" smtClean="0"/>
              <a:t>traverses the symbol table to assign locations to variables</a:t>
            </a:r>
          </a:p>
          <a:p>
            <a:pPr lvl="1"/>
            <a:r>
              <a:rPr lang="en-US" altLang="ko-KR" dirty="0" smtClean="0"/>
              <a:t>traverses the intermediate representation of the program</a:t>
            </a:r>
          </a:p>
          <a:p>
            <a:pPr lvl="1"/>
            <a:r>
              <a:rPr lang="en-US" altLang="ko-KR" dirty="0" smtClean="0"/>
              <a:t>generating loads and stores for variable references</a:t>
            </a:r>
          </a:p>
          <a:p>
            <a:pPr lvl="1"/>
            <a:r>
              <a:rPr lang="en-US" altLang="ko-KR" dirty="0" smtClean="0"/>
              <a:t>interspersed with appropriate arithmetic operations, tests and braches</a:t>
            </a:r>
          </a:p>
          <a:p>
            <a:r>
              <a:rPr lang="en-US" altLang="ko-KR" dirty="0" smtClean="0"/>
              <a:t>Often a code generator will save the symbol table for later use by a symbolic debugger, by including it in a </a:t>
            </a:r>
            <a:r>
              <a:rPr lang="en-US" altLang="ko-KR" dirty="0" err="1" smtClean="0"/>
              <a:t>nonexecutable</a:t>
            </a:r>
            <a:r>
              <a:rPr lang="en-US" altLang="ko-KR" dirty="0" smtClean="0"/>
              <a:t> part of the target code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575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1.6.3 Target Code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72</a:t>
            </a:fld>
            <a:endParaRPr lang="en-US" altLang="zh-TW"/>
          </a:p>
        </p:txBody>
      </p:sp>
      <p:pic>
        <p:nvPicPr>
          <p:cNvPr id="5" name="Picture 1" descr="f01-07-9780124104099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83253"/>
            <a:ext cx="48529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355976" y="1661899"/>
            <a:ext cx="4705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naïve x86 assembly language for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GCD program</a:t>
            </a:r>
            <a:endParaRPr lang="ko-KR" altLang="en-US" sz="24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87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1.6.4 Code Improvement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i="1" dirty="0">
                <a:ea typeface="굴림" panose="020B0600000101010101" pitchFamily="50" charset="-127"/>
              </a:rPr>
              <a:t>Optimization – </a:t>
            </a:r>
            <a:r>
              <a:rPr lang="en-US" altLang="ko-KR" dirty="0">
                <a:ea typeface="굴림" panose="020B0600000101010101" pitchFamily="50" charset="-127"/>
              </a:rPr>
              <a:t>an optional phase of compilation whose goal is to transform a program into a new version that computes the same result more efficiently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Several optimization techniques have been studies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Store variables into registers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Reorder instructions to eliminate several of no-ops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Utilize multiple pipelines of newer processors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25709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1.6.4 Code Improvement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Optimized version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74</a:t>
            </a:fld>
            <a:endParaRPr lang="en-US" altLang="zh-TW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8640960" cy="381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2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The Art of Language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Special </a:t>
            </a:r>
            <a:r>
              <a:rPr lang="en-US" altLang="ko-KR" dirty="0">
                <a:ea typeface="굴림" panose="020B0600000101010101" pitchFamily="50" charset="-127"/>
              </a:rPr>
              <a:t>Purpose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Designed for a specific problem domain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Lisp dialects – symbolic data and complex data </a:t>
            </a:r>
            <a:r>
              <a:rPr lang="en-US" altLang="ko-KR" dirty="0" smtClean="0">
                <a:ea typeface="굴림" panose="020B0600000101010101" pitchFamily="50" charset="-127"/>
              </a:rPr>
              <a:t>structures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Icon and </a:t>
            </a:r>
            <a:r>
              <a:rPr lang="en-US" altLang="ko-KR" dirty="0" err="1" smtClean="0">
                <a:ea typeface="굴림" panose="020B0600000101010101" pitchFamily="50" charset="-127"/>
              </a:rPr>
              <a:t>Awk</a:t>
            </a:r>
            <a:r>
              <a:rPr lang="en-US" altLang="ko-KR" dirty="0" smtClean="0">
                <a:ea typeface="굴림" panose="020B0600000101010101" pitchFamily="50" charset="-127"/>
              </a:rPr>
              <a:t> are good for manipulating character strings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 – low-level systems programming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Prolog – reasoning about logical relationships among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Can be used for other generic work, but focus is on their specialty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506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The Art of Language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z="2000" dirty="0">
                <a:ea typeface="굴림" panose="020B0600000101010101" pitchFamily="50" charset="-127"/>
              </a:rPr>
              <a:t>Personal Preference</a:t>
            </a:r>
          </a:p>
          <a:p>
            <a:pPr lvl="2" eaLnBrk="1" hangingPunct="1"/>
            <a:r>
              <a:rPr lang="en-US" altLang="ko-KR" dirty="0">
                <a:ea typeface="굴림" panose="020B0600000101010101" pitchFamily="50" charset="-127"/>
              </a:rPr>
              <a:t>Different people like different </a:t>
            </a:r>
            <a:r>
              <a:rPr lang="en-US" altLang="ko-KR" dirty="0" smtClean="0">
                <a:ea typeface="굴림" panose="020B0600000101010101" pitchFamily="50" charset="-127"/>
              </a:rPr>
              <a:t>things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Some may like recursion, others prefer iteration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Some may like pointers; others prefer the implicit dereferencing of Lisp, Java, and ML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 eaLnBrk="1" hangingPunct="1"/>
            <a:r>
              <a:rPr lang="en-US" altLang="ko-KR" dirty="0">
                <a:ea typeface="굴림" panose="020B0600000101010101" pitchFamily="50" charset="-127"/>
              </a:rPr>
              <a:t>It would make unlikely that anyone will ever develop a universally acceptable programming language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65064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9741</TotalTime>
  <Words>4579</Words>
  <Application>Microsoft Office PowerPoint</Application>
  <PresentationFormat>화면 슬라이드 쇼(4:3)</PresentationFormat>
  <Paragraphs>597</Paragraphs>
  <Slides>74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7" baseType="lpstr">
      <vt:lpstr>Arial Unicode MS</vt:lpstr>
      <vt:lpstr>MingLiU</vt:lpstr>
      <vt:lpstr>新細明體</vt:lpstr>
      <vt:lpstr>굴림</vt:lpstr>
      <vt:lpstr>맑은 고딕</vt:lpstr>
      <vt:lpstr>바탕</vt:lpstr>
      <vt:lpstr>Book Antiqua</vt:lpstr>
      <vt:lpstr>Consolas</vt:lpstr>
      <vt:lpstr>Garamond</vt:lpstr>
      <vt:lpstr>Symbol</vt:lpstr>
      <vt:lpstr>Times New Roman</vt:lpstr>
      <vt:lpstr>Wingdings</vt:lpstr>
      <vt:lpstr>Level</vt:lpstr>
      <vt:lpstr>PowerPoint 프레젠테이션</vt:lpstr>
      <vt:lpstr>Introduction</vt:lpstr>
      <vt:lpstr>Introduction</vt:lpstr>
      <vt:lpstr>Introduction</vt:lpstr>
      <vt:lpstr>Introduction</vt:lpstr>
      <vt:lpstr>Introduction</vt:lpstr>
      <vt:lpstr>1.1 The Art of Language Design</vt:lpstr>
      <vt:lpstr>1.1 The Art of Language Design</vt:lpstr>
      <vt:lpstr>1.1 The Art of Language Design</vt:lpstr>
      <vt:lpstr>1.1 The Art of Language Design</vt:lpstr>
      <vt:lpstr>1.1 The Art of Language Design</vt:lpstr>
      <vt:lpstr>1.1 The Art of Language Design</vt:lpstr>
      <vt:lpstr>1.1 The Art of Language Design</vt:lpstr>
      <vt:lpstr>1.1 The Art of Language Design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1.2 The Programming Language Spectrum</vt:lpstr>
      <vt:lpstr>1.4 Compilation and Interpretation</vt:lpstr>
      <vt:lpstr>1.4 Compilation and Interpretation</vt:lpstr>
      <vt:lpstr>1.4 Compilation and Interpretation</vt:lpstr>
      <vt:lpstr>Pure interpretation</vt:lpstr>
      <vt:lpstr>1.4 Compilation and Interpretation</vt:lpstr>
      <vt:lpstr>1.4 Compilation and Interpretation</vt:lpstr>
      <vt:lpstr>1.4 Compilation and Interpretation</vt:lpstr>
      <vt:lpstr>1.4 Compilation and Interpretation</vt:lpstr>
      <vt:lpstr>1.4 Compilation and Interpretation</vt:lpstr>
      <vt:lpstr>1.4 Compilation and Interpretation</vt:lpstr>
      <vt:lpstr>1.4 Compilation and Interpretation</vt:lpstr>
      <vt:lpstr>#ifdef … #endif: 정의되었다면</vt:lpstr>
      <vt:lpstr>1.4 Compilation and Interpretation</vt:lpstr>
      <vt:lpstr>1.4 Compilation and Interpretation</vt:lpstr>
      <vt:lpstr>1.4 Compilation and Interpretation</vt:lpstr>
      <vt:lpstr>1.4 Compilation and Interpretation</vt:lpstr>
      <vt:lpstr>1.4 Compilation and Interpretation</vt:lpstr>
      <vt:lpstr>1.4 Compilation and Interpretation</vt:lpstr>
      <vt:lpstr>1.4 Compilation and Interpretation</vt:lpstr>
      <vt:lpstr>1.4 Compilation and Interpretation</vt:lpstr>
      <vt:lpstr>PowerPoint 프레젠테이션</vt:lpstr>
      <vt:lpstr>1.5 Programming Environments</vt:lpstr>
      <vt:lpstr>1.6 An Overview of Compilation</vt:lpstr>
      <vt:lpstr>1.6 An Overview of Compilation</vt:lpstr>
      <vt:lpstr>1.6 An Overview of Compilation</vt:lpstr>
      <vt:lpstr>1.6 An Overview of Compilation</vt:lpstr>
      <vt:lpstr>1.6.1 Lexical and Syntax Analysis</vt:lpstr>
      <vt:lpstr>1.6.1 Lexical and Syntax Analysis</vt:lpstr>
      <vt:lpstr>1.6.1 Lexical and Syntax Analysis</vt:lpstr>
      <vt:lpstr>1.6.1 Lexical and Syntax Analysis</vt:lpstr>
      <vt:lpstr>PowerPoint 프레젠테이션</vt:lpstr>
      <vt:lpstr>PowerPoint 프레젠테이션</vt:lpstr>
      <vt:lpstr>1.6.1 Lexical and Syntax Analysis</vt:lpstr>
      <vt:lpstr>1.6.1 Lexical and Syntax Analysis</vt:lpstr>
      <vt:lpstr>1.6.1 Lexical and Syntax Analysis</vt:lpstr>
      <vt:lpstr>1.6.2 Semantic Analysis and Intermediate Code Generation</vt:lpstr>
      <vt:lpstr>1.6.2 Semantic Analysis and Intermediate Code Generation</vt:lpstr>
      <vt:lpstr>1.6.2 Semantic Analysis and Intermediate Code Generation</vt:lpstr>
      <vt:lpstr>1.6.2 Semantic Analysis and Intermediate Code Generation</vt:lpstr>
      <vt:lpstr>1.6.2 Semantic Analysis and Intermediate Code Generation</vt:lpstr>
      <vt:lpstr>1.6.2 Semantic Analysis and Intermediate Code Generation</vt:lpstr>
      <vt:lpstr>1.6.2 Semantic Analysis and Intermediate Code Generation</vt:lpstr>
      <vt:lpstr>1.6.2 Semantic Analysis and Intermediate Code Generation</vt:lpstr>
      <vt:lpstr>1.6.3 Target Code Generation</vt:lpstr>
      <vt:lpstr>1.6.3 Target Code Generation</vt:lpstr>
      <vt:lpstr>1.6.4 Code Improvement</vt:lpstr>
      <vt:lpstr>1.6.4 Code Improvement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2318</cp:revision>
  <dcterms:created xsi:type="dcterms:W3CDTF">2001-05-01T19:45:44Z</dcterms:created>
  <dcterms:modified xsi:type="dcterms:W3CDTF">2019-08-31T05:35:04Z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