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87"/>
  </p:notesMasterIdLst>
  <p:sldIdLst>
    <p:sldId id="323" r:id="rId2"/>
    <p:sldId id="324" r:id="rId3"/>
    <p:sldId id="392" r:id="rId4"/>
    <p:sldId id="393" r:id="rId5"/>
    <p:sldId id="394" r:id="rId6"/>
    <p:sldId id="395" r:id="rId7"/>
    <p:sldId id="396" r:id="rId8"/>
    <p:sldId id="397" r:id="rId9"/>
    <p:sldId id="451" r:id="rId10"/>
    <p:sldId id="399" r:id="rId11"/>
    <p:sldId id="400" r:id="rId12"/>
    <p:sldId id="401" r:id="rId13"/>
    <p:sldId id="402" r:id="rId14"/>
    <p:sldId id="403" r:id="rId15"/>
    <p:sldId id="398"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0" r:id="rId33"/>
    <p:sldId id="421" r:id="rId34"/>
    <p:sldId id="452" r:id="rId35"/>
    <p:sldId id="453" r:id="rId36"/>
    <p:sldId id="422" r:id="rId37"/>
    <p:sldId id="423" r:id="rId38"/>
    <p:sldId id="424" r:id="rId39"/>
    <p:sldId id="425" r:id="rId40"/>
    <p:sldId id="426" r:id="rId41"/>
    <p:sldId id="427" r:id="rId42"/>
    <p:sldId id="428" r:id="rId43"/>
    <p:sldId id="430" r:id="rId44"/>
    <p:sldId id="429"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4" r:id="rId66"/>
    <p:sldId id="455"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4400" kern="1200">
        <a:solidFill>
          <a:schemeClr val="tx2"/>
        </a:solidFill>
        <a:latin typeface="Times New Roman" panose="02020603050405020304" pitchFamily="18" charset="0"/>
        <a:ea typeface="+mn-ea"/>
        <a:cs typeface="+mn-cs"/>
      </a:defRPr>
    </a:lvl5pPr>
    <a:lvl6pPr marL="2286000" algn="l" defTabSz="914400" rtl="0" eaLnBrk="1" latinLnBrk="1" hangingPunct="1">
      <a:defRPr sz="4400" kern="1200">
        <a:solidFill>
          <a:schemeClr val="tx2"/>
        </a:solidFill>
        <a:latin typeface="Times New Roman" panose="02020603050405020304" pitchFamily="18" charset="0"/>
        <a:ea typeface="+mn-ea"/>
        <a:cs typeface="+mn-cs"/>
      </a:defRPr>
    </a:lvl6pPr>
    <a:lvl7pPr marL="2743200" algn="l" defTabSz="914400" rtl="0" eaLnBrk="1" latinLnBrk="1" hangingPunct="1">
      <a:defRPr sz="4400" kern="1200">
        <a:solidFill>
          <a:schemeClr val="tx2"/>
        </a:solidFill>
        <a:latin typeface="Times New Roman" panose="02020603050405020304" pitchFamily="18" charset="0"/>
        <a:ea typeface="+mn-ea"/>
        <a:cs typeface="+mn-cs"/>
      </a:defRPr>
    </a:lvl7pPr>
    <a:lvl8pPr marL="3200400" algn="l" defTabSz="914400" rtl="0" eaLnBrk="1" latinLnBrk="1" hangingPunct="1">
      <a:defRPr sz="4400" kern="1200">
        <a:solidFill>
          <a:schemeClr val="tx2"/>
        </a:solidFill>
        <a:latin typeface="Times New Roman" panose="02020603050405020304" pitchFamily="18" charset="0"/>
        <a:ea typeface="+mn-ea"/>
        <a:cs typeface="+mn-cs"/>
      </a:defRPr>
    </a:lvl8pPr>
    <a:lvl9pPr marL="3657600" algn="l" defTabSz="914400" rtl="0" eaLnBrk="1" latinLnBrk="1" hangingPunct="1">
      <a:defRPr sz="4400" kern="1200">
        <a:solidFill>
          <a:schemeClr val="tx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CC66"/>
    <a:srgbClr val="6699FF"/>
    <a:srgbClr val="9B5D1F"/>
    <a:srgbClr val="FFFF00"/>
    <a:srgbClr val="3333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0" autoAdjust="0"/>
    <p:restoredTop sz="90929"/>
  </p:normalViewPr>
  <p:slideViewPr>
    <p:cSldViewPr>
      <p:cViewPr varScale="1">
        <p:scale>
          <a:sx n="84" d="100"/>
          <a:sy n="84" d="100"/>
        </p:scale>
        <p:origin x="13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9" d="100"/>
          <a:sy n="99"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굴림" pitchFamily="50" charset="-127"/>
              </a:defRPr>
            </a:lvl1pPr>
          </a:lstStyle>
          <a:p>
            <a:pPr>
              <a:defRPr/>
            </a:pPr>
            <a:endParaRPr lang="en-US" altLang="ko-KR"/>
          </a:p>
        </p:txBody>
      </p:sp>
      <p:sp>
        <p:nvSpPr>
          <p:cNvPr id="6758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pPr>
              <a:defRPr/>
            </a:pPr>
            <a:endParaRPr lang="en-US" altLang="ko-KR"/>
          </a:p>
        </p:txBody>
      </p:sp>
      <p:sp>
        <p:nvSpPr>
          <p:cNvPr id="512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6759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굴림" pitchFamily="50" charset="-127"/>
              </a:defRPr>
            </a:lvl1pPr>
          </a:lstStyle>
          <a:p>
            <a:pPr>
              <a:defRPr/>
            </a:pPr>
            <a:endParaRPr lang="en-US" altLang="ko-KR"/>
          </a:p>
        </p:txBody>
      </p:sp>
      <p:sp>
        <p:nvSpPr>
          <p:cNvPr id="6759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50" charset="-127"/>
              </a:defRPr>
            </a:lvl1pPr>
          </a:lstStyle>
          <a:p>
            <a:pPr>
              <a:defRPr/>
            </a:pPr>
            <a:fld id="{9446708B-AAE0-4A97-A7D4-E94C23A25000}" type="slidenum">
              <a:rPr lang="ko-KR" altLang="en-US"/>
              <a:pPr>
                <a:defRPr/>
              </a:pPr>
              <a:t>‹#›</a:t>
            </a:fld>
            <a:endParaRPr lang="en-US" altLang="ko-KR"/>
          </a:p>
        </p:txBody>
      </p:sp>
    </p:spTree>
    <p:extLst>
      <p:ext uri="{BB962C8B-B14F-4D97-AF65-F5344CB8AC3E}">
        <p14:creationId xmlns:p14="http://schemas.microsoft.com/office/powerpoint/2010/main" val="4122247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Times New Roman" panose="02020603050405020304" pitchFamily="18" charset="0"/>
              </a:defRPr>
            </a:lvl1pPr>
            <a:lvl2pPr marL="742950" indent="-285750">
              <a:defRPr sz="4400">
                <a:solidFill>
                  <a:schemeClr val="tx2"/>
                </a:solidFill>
                <a:latin typeface="Times New Roman" panose="02020603050405020304" pitchFamily="18" charset="0"/>
              </a:defRPr>
            </a:lvl2pPr>
            <a:lvl3pPr marL="1143000" indent="-228600">
              <a:defRPr sz="4400">
                <a:solidFill>
                  <a:schemeClr val="tx2"/>
                </a:solidFill>
                <a:latin typeface="Times New Roman" panose="02020603050405020304" pitchFamily="18" charset="0"/>
              </a:defRPr>
            </a:lvl3pPr>
            <a:lvl4pPr marL="1600200" indent="-228600">
              <a:defRPr sz="4400">
                <a:solidFill>
                  <a:schemeClr val="tx2"/>
                </a:solidFill>
                <a:latin typeface="Times New Roman" panose="02020603050405020304" pitchFamily="18" charset="0"/>
              </a:defRPr>
            </a:lvl4pPr>
            <a:lvl5pPr marL="2057400" indent="-228600">
              <a:defRPr sz="4400">
                <a:solidFill>
                  <a:schemeClr val="tx2"/>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defRPr>
            </a:lvl9pPr>
          </a:lstStyle>
          <a:p>
            <a:fld id="{95E94E4E-1106-42D9-ADCE-A534490B8984}" type="slidenum">
              <a:rPr lang="en-US" altLang="zh-TW" sz="1200" smtClean="0"/>
              <a:pPr/>
              <a:t>1</a:t>
            </a:fld>
            <a:endParaRPr lang="en-US" altLang="zh-TW"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mtClean="0"/>
          </a:p>
        </p:txBody>
      </p:sp>
    </p:spTree>
    <p:extLst>
      <p:ext uri="{BB962C8B-B14F-4D97-AF65-F5344CB8AC3E}">
        <p14:creationId xmlns:p14="http://schemas.microsoft.com/office/powerpoint/2010/main" val="300939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9446708B-AAE0-4A97-A7D4-E94C23A25000}" type="slidenum">
              <a:rPr lang="ko-KR" altLang="en-US" smtClean="0"/>
              <a:pPr>
                <a:defRPr/>
              </a:pPr>
              <a:t>64</a:t>
            </a:fld>
            <a:endParaRPr lang="en-US" altLang="ko-KR"/>
          </a:p>
        </p:txBody>
      </p:sp>
    </p:spTree>
    <p:extLst>
      <p:ext uri="{BB962C8B-B14F-4D97-AF65-F5344CB8AC3E}">
        <p14:creationId xmlns:p14="http://schemas.microsoft.com/office/powerpoint/2010/main" val="251947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4"/>
          <p:cNvSpPr>
            <a:spLocks noChangeShapeType="1"/>
          </p:cNvSpPr>
          <p:nvPr/>
        </p:nvSpPr>
        <p:spPr bwMode="auto">
          <a:xfrm>
            <a:off x="360363" y="2852738"/>
            <a:ext cx="8243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15074" name="Rectangle 2"/>
          <p:cNvSpPr>
            <a:spLocks noGrp="1" noChangeArrowheads="1"/>
          </p:cNvSpPr>
          <p:nvPr>
            <p:ph type="ctrTitle"/>
          </p:nvPr>
        </p:nvSpPr>
        <p:spPr>
          <a:xfrm>
            <a:off x="685800" y="685800"/>
            <a:ext cx="7772400" cy="2127250"/>
          </a:xfrm>
        </p:spPr>
        <p:txBody>
          <a:bodyPr/>
          <a:lstStyle>
            <a:lvl1pPr algn="ctr">
              <a:defRPr sz="5800"/>
            </a:lvl1pPr>
          </a:lstStyle>
          <a:p>
            <a:r>
              <a:rPr lang="ko-KR" altLang="en-US" smtClean="0"/>
              <a:t>마스터 제목 스타일 편집</a:t>
            </a:r>
            <a:endParaRPr lang="en-US" altLang="zh-TW"/>
          </a:p>
        </p:txBody>
      </p:sp>
      <p:sp>
        <p:nvSpPr>
          <p:cNvPr id="51507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ko-KR" altLang="en-US" smtClean="0"/>
              <a:t>마스터 부제목 스타일 편집</a:t>
            </a:r>
            <a:endParaRPr lang="en-US" altLang="zh-TW"/>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p:txBody>
          <a:bodyPr/>
          <a:lstStyle>
            <a:lvl1pPr>
              <a:defRPr/>
            </a:lvl1pPr>
          </a:lstStyle>
          <a:p>
            <a:pPr>
              <a:defRPr/>
            </a:pPr>
            <a:fld id="{DD623065-D07C-4B29-8498-F6770210B5CE}" type="slidenum">
              <a:rPr lang="en-US" altLang="zh-TW"/>
              <a:pPr>
                <a:defRPr/>
              </a:pPr>
              <a:t>‹#›</a:t>
            </a:fld>
            <a:endParaRPr lang="en-US" altLang="zh-TW"/>
          </a:p>
        </p:txBody>
      </p:sp>
    </p:spTree>
    <p:extLst>
      <p:ext uri="{BB962C8B-B14F-4D97-AF65-F5344CB8AC3E}">
        <p14:creationId xmlns:p14="http://schemas.microsoft.com/office/powerpoint/2010/main" val="3674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07504" y="44624"/>
            <a:ext cx="8928992" cy="774700"/>
          </a:xfrm>
        </p:spPr>
        <p:txBody>
          <a:bodyPr/>
          <a:lstStyle>
            <a:lvl1pPr>
              <a:defRPr sz="3200" baseline="0">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107504" y="980728"/>
            <a:ext cx="8928992" cy="5150197"/>
          </a:xfrm>
        </p:spPr>
        <p:txBody>
          <a:bodyPr/>
          <a:lstStyle>
            <a:lvl1pPr>
              <a:defRPr sz="2800" baseline="0">
                <a:latin typeface="Arial Unicode MS" panose="020B0604020202020204" pitchFamily="50" charset="-127"/>
                <a:ea typeface="Arial Unicode MS" panose="020B0604020202020204" pitchFamily="50" charset="-127"/>
                <a:cs typeface="Arial Unicode MS" panose="020B0604020202020204" pitchFamily="50" charset="-127"/>
              </a:defRPr>
            </a:lvl1pPr>
            <a:lvl2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2pPr>
            <a:lvl3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3pPr>
            <a:lvl4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4pPr>
            <a:lvl5pPr>
              <a:defRPr sz="2400" baseline="0">
                <a:latin typeface="Arial Unicode MS" panose="020B0604020202020204" pitchFamily="50" charset="-127"/>
                <a:ea typeface="Arial Unicode MS" panose="020B0604020202020204" pitchFamily="50" charset="-127"/>
                <a:cs typeface="Arial Unicode MS" panose="020B06040202020202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xfrm>
            <a:off x="6500813" y="6257925"/>
            <a:ext cx="2133600" cy="457200"/>
          </a:xfrm>
        </p:spPr>
        <p:txBody>
          <a:bodyPr/>
          <a:lstStyle>
            <a:lvl1pPr>
              <a:defRPr/>
            </a:lvl1pPr>
          </a:lstStyle>
          <a:p>
            <a:pPr>
              <a:defRPr/>
            </a:pPr>
            <a:fld id="{910F271D-B38F-466A-8A6F-F4F513FE69E1}" type="slidenum">
              <a:rPr lang="en-US" altLang="zh-TW"/>
              <a:pPr>
                <a:defRPr/>
              </a:pPr>
              <a:t>‹#›</a:t>
            </a:fld>
            <a:endParaRPr lang="en-US" altLang="zh-TW"/>
          </a:p>
        </p:txBody>
      </p:sp>
    </p:spTree>
    <p:extLst>
      <p:ext uri="{BB962C8B-B14F-4D97-AF65-F5344CB8AC3E}">
        <p14:creationId xmlns:p14="http://schemas.microsoft.com/office/powerpoint/2010/main" val="100644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4AD3417-6ECB-4169-8645-9A78DAC6886B}" type="datetime1">
              <a:rPr lang="en-US" altLang="ko-KR">
                <a:solidFill>
                  <a:srgbClr val="000000"/>
                </a:solidFill>
              </a:rPr>
              <a:pPr>
                <a:defRPr/>
              </a:pPr>
              <a:t>10/24/2019</a:t>
            </a:fld>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4F9C5E5B-42CA-4F82-8A1C-26D3328D50A0}" type="slidenum">
              <a:rPr lang="en-US" altLang="zh-TW">
                <a:solidFill>
                  <a:srgbClr val="000000"/>
                </a:solidFill>
              </a:rPr>
              <a:pPr/>
              <a:t>‹#›</a:t>
            </a:fld>
            <a:endParaRPr lang="en-US" altLang="zh-TW">
              <a:solidFill>
                <a:srgbClr val="000000"/>
              </a:solidFill>
            </a:endParaRPr>
          </a:p>
        </p:txBody>
      </p:sp>
      <p:sp>
        <p:nvSpPr>
          <p:cNvPr id="5" name="Rectangle 3"/>
          <p:cNvSpPr>
            <a:spLocks noGrp="1" noChangeArrowheads="1"/>
          </p:cNvSpPr>
          <p:nvPr>
            <p:ph idx="1"/>
          </p:nvPr>
        </p:nvSpPr>
        <p:spPr bwMode="auto">
          <a:xfrm>
            <a:off x="107504" y="1268413"/>
            <a:ext cx="8856984"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zh-TW" smtClean="0"/>
          </a:p>
        </p:txBody>
      </p:sp>
      <p:sp>
        <p:nvSpPr>
          <p:cNvPr id="6" name="제목 1"/>
          <p:cNvSpPr>
            <a:spLocks noGrp="1"/>
          </p:cNvSpPr>
          <p:nvPr>
            <p:ph type="title"/>
          </p:nvPr>
        </p:nvSpPr>
        <p:spPr>
          <a:xfrm>
            <a:off x="107504" y="206375"/>
            <a:ext cx="8856984" cy="774700"/>
          </a:xfrm>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314081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512" y="44624"/>
            <a:ext cx="8784976"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ko-KR" altLang="en-US" smtClean="0"/>
              <a:t>마스터 제목 스타일 편집</a:t>
            </a:r>
            <a:endParaRPr lang="en-US" altLang="zh-TW" smtClean="0"/>
          </a:p>
        </p:txBody>
      </p:sp>
      <p:sp>
        <p:nvSpPr>
          <p:cNvPr id="1027" name="Rectangle 3"/>
          <p:cNvSpPr>
            <a:spLocks noGrp="1" noChangeArrowheads="1"/>
          </p:cNvSpPr>
          <p:nvPr>
            <p:ph type="body" idx="1"/>
          </p:nvPr>
        </p:nvSpPr>
        <p:spPr bwMode="auto">
          <a:xfrm>
            <a:off x="179512" y="998117"/>
            <a:ext cx="8784976" cy="513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altLang="zh-TW" dirty="0" smtClean="0"/>
          </a:p>
        </p:txBody>
      </p:sp>
      <p:sp>
        <p:nvSpPr>
          <p:cNvPr id="514052"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mn-lt"/>
              </a:defRPr>
            </a:lvl1pPr>
          </a:lstStyle>
          <a:p>
            <a:pPr>
              <a:defRPr/>
            </a:pPr>
            <a:endParaRPr lang="en-US" altLang="zh-TW"/>
          </a:p>
        </p:txBody>
      </p:sp>
      <p:sp>
        <p:nvSpPr>
          <p:cNvPr id="5140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mn-lt"/>
              </a:defRPr>
            </a:lvl1pPr>
          </a:lstStyle>
          <a:p>
            <a:pPr>
              <a:defRPr/>
            </a:pPr>
            <a:endParaRPr lang="en-US" altLang="zh-TW"/>
          </a:p>
        </p:txBody>
      </p:sp>
      <p:sp>
        <p:nvSpPr>
          <p:cNvPr id="514054" name="Rectangle 6"/>
          <p:cNvSpPr>
            <a:spLocks noGrp="1" noChangeArrowheads="1"/>
          </p:cNvSpPr>
          <p:nvPr>
            <p:ph type="sldNum" sz="quarter" idx="4"/>
          </p:nvPr>
        </p:nvSpPr>
        <p:spPr bwMode="auto">
          <a:xfrm>
            <a:off x="6581775" y="623728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맑은 고딕" panose="020B0503020000020004" pitchFamily="50" charset="-127"/>
              </a:defRPr>
            </a:lvl1pPr>
          </a:lstStyle>
          <a:p>
            <a:pPr>
              <a:defRPr/>
            </a:pPr>
            <a:fld id="{4CBE7198-6BD6-4FBB-A49A-D9B0ACF22FF9}" type="slidenum">
              <a:rPr lang="en-US" altLang="zh-TW"/>
              <a:pPr>
                <a:defRPr/>
              </a:pPr>
              <a:t>‹#›</a:t>
            </a:fld>
            <a:endParaRPr lang="en-US" altLang="zh-TW"/>
          </a:p>
        </p:txBody>
      </p:sp>
      <p:sp>
        <p:nvSpPr>
          <p:cNvPr id="1031" name="Line 15"/>
          <p:cNvSpPr>
            <a:spLocks noChangeShapeType="1"/>
          </p:cNvSpPr>
          <p:nvPr/>
        </p:nvSpPr>
        <p:spPr bwMode="auto">
          <a:xfrm>
            <a:off x="0" y="908720"/>
            <a:ext cx="914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98" r:id="rId3"/>
  </p:sldLayoutIdLst>
  <p:timing>
    <p:tnLst>
      <p:par>
        <p:cTn id="1" dur="indefinite" restart="never" nodeType="tmRoot"/>
      </p:par>
    </p:tnLst>
  </p:timing>
  <p:hf hdr="0" ftr="0" dt="0"/>
  <p:txStyles>
    <p:titleStyle>
      <a:lvl1pPr algn="l" rtl="0" eaLnBrk="0" fontAlgn="base" latinLnBrk="1" hangingPunct="0">
        <a:spcBef>
          <a:spcPct val="0"/>
        </a:spcBef>
        <a:spcAft>
          <a:spcPct val="0"/>
        </a:spcAft>
        <a:defRPr kumimoji="1" lang="en-US" altLang="zh-TW" sz="3200" dirty="0">
          <a:solidFill>
            <a:schemeClr val="tx2"/>
          </a:solidFill>
          <a:latin typeface="Book Antiqua" pitchFamily="18" charset="0"/>
          <a:ea typeface="新細明體" pitchFamily="18" charset="-120"/>
          <a:cs typeface="Times New Roman" pitchFamily="18" charset="0"/>
        </a:defRPr>
      </a:lvl1pPr>
      <a:lvl2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2pPr>
      <a:lvl3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3pPr>
      <a:lvl4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4pPr>
      <a:lvl5pPr algn="l" rtl="0" eaLnBrk="0" fontAlgn="base" latinLnBrk="1" hangingPunct="0">
        <a:spcBef>
          <a:spcPct val="0"/>
        </a:spcBef>
        <a:spcAft>
          <a:spcPct val="0"/>
        </a:spcAft>
        <a:defRPr kumimoji="1" sz="3200">
          <a:solidFill>
            <a:schemeClr val="tx2"/>
          </a:solidFill>
          <a:latin typeface="Book Antiqua" pitchFamily="18" charset="0"/>
          <a:ea typeface="新細明體" pitchFamily="18" charset="-120"/>
          <a:cs typeface="Times New Roman" pitchFamily="18" charset="0"/>
        </a:defRPr>
      </a:lvl5pPr>
      <a:lvl6pPr marL="4572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6pPr>
      <a:lvl7pPr marL="9144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7pPr>
      <a:lvl8pPr marL="13716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8pPr>
      <a:lvl9pPr marL="1828800" algn="l" rtl="0" eaLnBrk="1" fontAlgn="base" latinLnBrk="1" hangingPunct="1">
        <a:spcBef>
          <a:spcPct val="0"/>
        </a:spcBef>
        <a:spcAft>
          <a:spcPct val="0"/>
        </a:spcAft>
        <a:defRPr kumimoji="1" sz="4400">
          <a:solidFill>
            <a:schemeClr val="tx2"/>
          </a:solidFill>
          <a:latin typeface="Garamond" pitchFamily="18" charset="0"/>
          <a:ea typeface="新細明體" pitchFamily="18" charset="-120"/>
        </a:defRPr>
      </a:lvl9pPr>
    </p:titleStyle>
    <p:bodyStyle>
      <a:lvl1pPr marL="342900" indent="-342900" algn="l" rtl="0" eaLnBrk="0" fontAlgn="base" latinLnBrk="0" hangingPunct="0">
        <a:spcBef>
          <a:spcPct val="20000"/>
        </a:spcBef>
        <a:spcAft>
          <a:spcPct val="0"/>
        </a:spcAft>
        <a:buClr>
          <a:schemeClr val="bg2"/>
        </a:buClr>
        <a:buSzPct val="75000"/>
        <a:buFont typeface="Wingdings" panose="05000000000000000000" pitchFamily="2" charset="2"/>
        <a:buChar char="p"/>
        <a:defRPr kumimoji="1" lang="ko-KR" altLang="en-US" sz="2400" dirty="0">
          <a:solidFill>
            <a:schemeClr val="tx1"/>
          </a:solidFill>
          <a:latin typeface="Arial Unicode MS"/>
          <a:ea typeface="바탕" pitchFamily="18" charset="-127"/>
          <a:cs typeface="Times New Roman" pitchFamily="18" charset="0"/>
        </a:defRPr>
      </a:lvl1pPr>
      <a:lvl2pPr marL="742950" indent="-285750" algn="l" rtl="0" eaLnBrk="0" fontAlgn="base" latinLnBrk="0" hangingPunct="0">
        <a:spcBef>
          <a:spcPct val="20000"/>
        </a:spcBef>
        <a:spcAft>
          <a:spcPct val="0"/>
        </a:spcAft>
        <a:buClr>
          <a:schemeClr val="tx2"/>
        </a:buClr>
        <a:buSzPct val="75000"/>
        <a:buFont typeface="Wingdings" panose="05000000000000000000" pitchFamily="2" charset="2"/>
        <a:buChar char="n"/>
        <a:defRPr kumimoji="1" lang="ko-KR" altLang="en-US" sz="2000" dirty="0">
          <a:solidFill>
            <a:schemeClr val="tx1"/>
          </a:solidFill>
          <a:latin typeface="Arial Unicode MS"/>
          <a:ea typeface="바탕" pitchFamily="18" charset="-127"/>
          <a:cs typeface="Times New Roman" pitchFamily="18" charset="0"/>
        </a:defRPr>
      </a:lvl2pPr>
      <a:lvl3pPr marL="1143000" indent="-228600" algn="l" rtl="0" eaLnBrk="0" fontAlgn="base" latinLnBrk="0" hangingPunct="0">
        <a:spcBef>
          <a:spcPct val="20000"/>
        </a:spcBef>
        <a:spcAft>
          <a:spcPct val="0"/>
        </a:spcAft>
        <a:buClr>
          <a:schemeClr val="accent1"/>
        </a:buClr>
        <a:buSzPct val="65000"/>
        <a:buFont typeface="Wingdings" panose="05000000000000000000" pitchFamily="2" charset="2"/>
        <a:buChar char="p"/>
        <a:defRPr kumimoji="1" lang="ko-KR" altLang="en-US" sz="2000" dirty="0">
          <a:solidFill>
            <a:schemeClr val="tx1"/>
          </a:solidFill>
          <a:latin typeface="Arial Unicode MS"/>
          <a:ea typeface="바탕" pitchFamily="18" charset="-127"/>
          <a:cs typeface="Times New Roman" pitchFamily="18" charset="0"/>
        </a:defRPr>
      </a:lvl3pPr>
      <a:lvl4pPr marL="1600200" indent="-228600" algn="l" rtl="0" eaLnBrk="0" fontAlgn="base" latinLnBrk="0" hangingPunct="0">
        <a:spcBef>
          <a:spcPct val="20000"/>
        </a:spcBef>
        <a:spcAft>
          <a:spcPct val="0"/>
        </a:spcAft>
        <a:buClr>
          <a:schemeClr val="bg2"/>
        </a:buClr>
        <a:buFont typeface="Wingdings" panose="05000000000000000000" pitchFamily="2" charset="2"/>
        <a:buChar char="§"/>
        <a:defRPr kumimoji="1" lang="ko-KR" altLang="en-US" sz="2000" dirty="0">
          <a:solidFill>
            <a:schemeClr val="tx1"/>
          </a:solidFill>
          <a:latin typeface="Arial Unicode MS"/>
          <a:ea typeface="바탕" pitchFamily="18" charset="-127"/>
          <a:cs typeface="Times New Roman" pitchFamily="18" charset="0"/>
        </a:defRPr>
      </a:lvl4pPr>
      <a:lvl5pPr marL="2057400" indent="-228600" algn="l" rtl="0" eaLnBrk="0" fontAlgn="base" latinLnBrk="0" hangingPunct="0">
        <a:spcBef>
          <a:spcPct val="20000"/>
        </a:spcBef>
        <a:spcAft>
          <a:spcPct val="0"/>
        </a:spcAft>
        <a:buClr>
          <a:schemeClr val="tx2"/>
        </a:buClr>
        <a:buSzPct val="80000"/>
        <a:buFont typeface="Wingdings" panose="05000000000000000000" pitchFamily="2" charset="2"/>
        <a:buChar char="§"/>
        <a:defRPr kumimoji="1" lang="en-US" altLang="zh-TW" sz="2000" dirty="0">
          <a:solidFill>
            <a:schemeClr val="tx1"/>
          </a:solidFill>
          <a:latin typeface="Arial Unicode MS"/>
          <a:ea typeface="바탕" pitchFamily="18" charset="-127"/>
          <a:cs typeface="Times New Roman" pitchFamily="18" charset="0"/>
        </a:defRPr>
      </a:lvl5pPr>
      <a:lvl6pPr marL="25146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0"/>
          <p:cNvGrpSpPr>
            <a:grpSpLocks/>
          </p:cNvGrpSpPr>
          <p:nvPr/>
        </p:nvGrpSpPr>
        <p:grpSpPr bwMode="auto">
          <a:xfrm>
            <a:off x="323850" y="642938"/>
            <a:ext cx="8532813" cy="2065337"/>
            <a:chOff x="0" y="0"/>
            <a:chExt cx="9158" cy="183"/>
          </a:xfrm>
        </p:grpSpPr>
        <p:sp>
          <p:nvSpPr>
            <p:cNvPr id="6149" name="Rectangle 11"/>
            <p:cNvSpPr>
              <a:spLocks noChangeArrowheads="1"/>
            </p:cNvSpPr>
            <p:nvPr/>
          </p:nvSpPr>
          <p:spPr bwMode="auto">
            <a:xfrm>
              <a:off x="0" y="0"/>
              <a:ext cx="9158"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2pPr>
              <a:lvl3pPr marL="1143000" indent="-228600" latinLnBrk="1">
                <a:spcBef>
                  <a:spcPct val="20000"/>
                </a:spcBef>
                <a:buClr>
                  <a:schemeClr val="accent1"/>
                </a:buClr>
                <a:buSzPct val="65000"/>
                <a:buFont typeface="Wingdings" panose="05000000000000000000" pitchFamily="2" charset="2"/>
                <a:buChar char="p"/>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3pPr>
              <a:lvl4pPr marL="1600200" indent="-228600" latinLnBrk="1">
                <a:spcBef>
                  <a:spcPct val="20000"/>
                </a:spcBef>
                <a:buClr>
                  <a:schemeClr val="bg2"/>
                </a:buClr>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4pPr>
              <a:lvl5pPr marL="2057400" indent="-228600" latinLnBrk="1">
                <a:spcBef>
                  <a:spcPct val="20000"/>
                </a:spcBef>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9pPr>
            </a:lstStyle>
            <a:p>
              <a:pPr algn="ctr" latinLnBrk="0">
                <a:spcBef>
                  <a:spcPct val="0"/>
                </a:spcBef>
                <a:buClrTx/>
                <a:buSzTx/>
                <a:buFontTx/>
                <a:buNone/>
              </a:pPr>
              <a:endParaRPr kumimoji="0" lang="ko-KR" altLang="en-US" sz="4400">
                <a:solidFill>
                  <a:schemeClr val="tx2"/>
                </a:solidFill>
                <a:latin typeface="Times New Roman" panose="02020603050405020304" pitchFamily="18" charset="0"/>
                <a:ea typeface="맑은 고딕" panose="020B0503020000020004" pitchFamily="50" charset="-127"/>
              </a:endParaRPr>
            </a:p>
          </p:txBody>
        </p:sp>
        <p:sp>
          <p:nvSpPr>
            <p:cNvPr id="6150" name="Rectangle 12"/>
            <p:cNvSpPr>
              <a:spLocks noChangeArrowheads="1"/>
            </p:cNvSpPr>
            <p:nvPr/>
          </p:nvSpPr>
          <p:spPr bwMode="auto">
            <a:xfrm>
              <a:off x="0" y="0"/>
              <a:ext cx="9158" cy="18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2pPr>
              <a:lvl3pPr marL="1143000" indent="-228600" latinLnBrk="1">
                <a:spcBef>
                  <a:spcPct val="20000"/>
                </a:spcBef>
                <a:buClr>
                  <a:schemeClr val="accent1"/>
                </a:buClr>
                <a:buSzPct val="65000"/>
                <a:buFont typeface="Wingdings" panose="05000000000000000000" pitchFamily="2" charset="2"/>
                <a:buChar char="p"/>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3pPr>
              <a:lvl4pPr marL="1600200" indent="-228600" latinLnBrk="1">
                <a:spcBef>
                  <a:spcPct val="20000"/>
                </a:spcBef>
                <a:buClr>
                  <a:schemeClr val="bg2"/>
                </a:buClr>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4pPr>
              <a:lvl5pPr marL="2057400" indent="-228600" latinLnBrk="1">
                <a:spcBef>
                  <a:spcPct val="20000"/>
                </a:spcBef>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2000">
                  <a:solidFill>
                    <a:schemeClr val="tx1"/>
                  </a:solidFill>
                  <a:latin typeface="Book Antiqua" panose="02040602050305030304" pitchFamily="18" charset="0"/>
                  <a:ea typeface="바탕" panose="02030600000101010101" pitchFamily="18" charset="-127"/>
                  <a:cs typeface="Times New Roman" panose="02020603050405020304" pitchFamily="18" charset="0"/>
                </a:defRPr>
              </a:lvl9pPr>
            </a:lstStyle>
            <a:p>
              <a:pPr algn="ctr">
                <a:spcBef>
                  <a:spcPct val="0"/>
                </a:spcBef>
                <a:buClrTx/>
                <a:buSzTx/>
                <a:buFontTx/>
                <a:buNone/>
                <a:defRPr/>
              </a:pPr>
              <a:endParaRPr kumimoji="0" lang="en-US" altLang="ko-KR" sz="900" b="1" dirty="0" smtClean="0">
                <a:solidFill>
                  <a:schemeClr val="tx2"/>
                </a:solidFill>
                <a:latin typeface="+mj-lt"/>
                <a:ea typeface="新細明體" pitchFamily="18" charset="-120"/>
              </a:endParaRPr>
            </a:p>
            <a:p>
              <a:pPr algn="ctr">
                <a:spcBef>
                  <a:spcPct val="0"/>
                </a:spcBef>
                <a:buClrTx/>
                <a:buSzTx/>
                <a:buFontTx/>
                <a:buNone/>
                <a:defRPr/>
              </a:pPr>
              <a:r>
                <a:rPr kumimoji="0" lang="ko-KR" altLang="en-US" sz="4400" b="1" dirty="0" smtClean="0">
                  <a:solidFill>
                    <a:schemeClr val="tx2"/>
                  </a:solidFill>
                  <a:latin typeface="+mj-lt"/>
                  <a:ea typeface="新細明體" pitchFamily="18" charset="-120"/>
                </a:rPr>
                <a:t>프로그래밍 언어론</a:t>
              </a:r>
              <a:endParaRPr kumimoji="0" lang="en-US" altLang="ko-KR" sz="4400" b="1" dirty="0" smtClean="0">
                <a:solidFill>
                  <a:schemeClr val="tx2"/>
                </a:solidFill>
                <a:latin typeface="+mj-lt"/>
                <a:ea typeface="新細明體" pitchFamily="18" charset="-120"/>
              </a:endParaRPr>
            </a:p>
            <a:p>
              <a:pPr algn="ctr">
                <a:spcBef>
                  <a:spcPct val="0"/>
                </a:spcBef>
                <a:buClrTx/>
                <a:buSzTx/>
                <a:buFontTx/>
                <a:buNone/>
                <a:defRPr/>
              </a:pPr>
              <a:r>
                <a:rPr kumimoji="0" lang="en-US" altLang="ko-KR" sz="4400" b="1" dirty="0" smtClean="0">
                  <a:solidFill>
                    <a:schemeClr val="tx2"/>
                  </a:solidFill>
                  <a:latin typeface="+mj-lt"/>
                  <a:ea typeface="新細明體" pitchFamily="18" charset="-120"/>
                </a:rPr>
                <a:t>Lecture Note #06</a:t>
              </a:r>
              <a:endParaRPr kumimoji="0" lang="en-US" altLang="ko-KR" sz="4400" dirty="0" smtClean="0">
                <a:solidFill>
                  <a:schemeClr val="tx2"/>
                </a:solidFill>
                <a:latin typeface="+mj-lt"/>
                <a:ea typeface="新細明體" pitchFamily="18" charset="-120"/>
              </a:endParaRPr>
            </a:p>
          </p:txBody>
        </p:sp>
      </p:grpSp>
      <p:sp>
        <p:nvSpPr>
          <p:cNvPr id="6147" name="Line 4"/>
          <p:cNvSpPr>
            <a:spLocks noChangeShapeType="1"/>
          </p:cNvSpPr>
          <p:nvPr/>
        </p:nvSpPr>
        <p:spPr bwMode="auto">
          <a:xfrm>
            <a:off x="360363" y="2852738"/>
            <a:ext cx="8243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6" name="Rectangle 19"/>
          <p:cNvSpPr>
            <a:spLocks noGrp="1" noChangeArrowheads="1"/>
          </p:cNvSpPr>
          <p:nvPr>
            <p:ph type="subTitle" idx="1"/>
          </p:nvPr>
        </p:nvSpPr>
        <p:spPr>
          <a:xfrm>
            <a:off x="1403350" y="3860800"/>
            <a:ext cx="6400800" cy="1752600"/>
          </a:xfrm>
        </p:spPr>
        <p:txBody>
          <a:bodyPr/>
          <a:lstStyle/>
          <a:p>
            <a:pPr eaLnBrk="1" hangingPunct="1">
              <a:lnSpc>
                <a:spcPct val="80000"/>
              </a:lnSpc>
              <a:defRPr/>
            </a:pPr>
            <a:r>
              <a:rPr sz="2600" kern="1200" smtClean="0">
                <a:latin typeface="+mn-ea"/>
                <a:ea typeface="+mn-ea"/>
              </a:rPr>
              <a:t>조용주</a:t>
            </a:r>
            <a:endParaRPr lang="en-US" altLang="ko-KR" sz="2600" kern="1200" dirty="0">
              <a:latin typeface="+mn-ea"/>
              <a:ea typeface="+mn-ea"/>
            </a:endParaRPr>
          </a:p>
          <a:p>
            <a:pPr eaLnBrk="1" hangingPunct="1">
              <a:lnSpc>
                <a:spcPct val="80000"/>
              </a:lnSpc>
              <a:defRPr/>
            </a:pPr>
            <a:r>
              <a:rPr lang="en-US" altLang="ko-KR" sz="2600" dirty="0" smtClean="0">
                <a:latin typeface="+mn-ea"/>
                <a:ea typeface="+mn-ea"/>
              </a:rPr>
              <a:t>ycho@smu.ac.kr</a:t>
            </a:r>
            <a:endParaRPr sz="2600" dirty="0" smtClean="0">
              <a:latin typeface="+mn-ea"/>
              <a:ea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 Expression Evaluation</a:t>
            </a:r>
            <a:endParaRPr lang="en-US" dirty="0"/>
          </a:p>
        </p:txBody>
      </p:sp>
      <p:sp>
        <p:nvSpPr>
          <p:cNvPr id="3" name="내용 개체 틀 2"/>
          <p:cNvSpPr>
            <a:spLocks noGrp="1"/>
          </p:cNvSpPr>
          <p:nvPr>
            <p:ph idx="1"/>
          </p:nvPr>
        </p:nvSpPr>
        <p:spPr/>
        <p:txBody>
          <a:bodyPr/>
          <a:lstStyle/>
          <a:p>
            <a:pPr lvl="1"/>
            <a:r>
              <a:rPr lang="en-US" altLang="en-US" dirty="0" smtClean="0"/>
              <a:t>Smalltalk uses </a:t>
            </a:r>
            <a:r>
              <a:rPr lang="en-US" altLang="en-US" dirty="0"/>
              <a:t>infix notation for all functions (which it calls messages), both built-in and user-defined</a:t>
            </a:r>
          </a:p>
          <a:p>
            <a:pPr lvl="1"/>
            <a:endParaRPr lang="en-US" dirty="0"/>
          </a:p>
          <a:p>
            <a:pPr lvl="1"/>
            <a:endParaRPr lang="en-US" dirty="0" smtClean="0"/>
          </a:p>
          <a:p>
            <a:pPr lvl="1"/>
            <a:r>
              <a:rPr lang="en-US" dirty="0" smtClean="0"/>
              <a:t>this sort of multiword infix notation occurs occasionally in other languages as well </a:t>
            </a:r>
          </a:p>
          <a:p>
            <a:pPr lvl="2"/>
            <a:r>
              <a:rPr lang="en-US" dirty="0" smtClean="0"/>
              <a:t>in Algol,</a:t>
            </a:r>
          </a:p>
          <a:p>
            <a:pPr lvl="2"/>
            <a:endParaRPr lang="en-US" dirty="0"/>
          </a:p>
          <a:p>
            <a:pPr lvl="2"/>
            <a:r>
              <a:rPr lang="en-US" dirty="0" smtClean="0"/>
              <a:t>in C</a:t>
            </a:r>
            <a:endParaRPr lang="en-US" dirty="0"/>
          </a:p>
          <a:p>
            <a:pPr lvl="2"/>
            <a:endParaRPr lang="en-US" dirty="0" smtClean="0"/>
          </a:p>
          <a:p>
            <a:pPr lvl="1"/>
            <a:r>
              <a:rPr lang="en-US" dirty="0" smtClean="0"/>
              <a:t>Postfix notation is used for most functions in Postscript, Forth, the input language of certain hand-held calculators, and the intermediate code of some compilers</a:t>
            </a:r>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10</a:t>
            </a:fld>
            <a:endParaRPr lang="en-US" altLang="zh-TW"/>
          </a:p>
        </p:txBody>
      </p:sp>
      <p:sp>
        <p:nvSpPr>
          <p:cNvPr id="5" name="Text Box 20"/>
          <p:cNvSpPr txBox="1">
            <a:spLocks noChangeArrowheads="1"/>
          </p:cNvSpPr>
          <p:nvPr/>
        </p:nvSpPr>
        <p:spPr bwMode="auto">
          <a:xfrm>
            <a:off x="467544" y="1772816"/>
            <a:ext cx="8388424" cy="90486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"in Java, </a:t>
            </a:r>
            <a:r>
              <a:rPr lang="en-US" altLang="ko-KR" dirty="0" err="1" smtClean="0">
                <a:latin typeface="Consolas" panose="020B0609020204030204" pitchFamily="49" charset="0"/>
              </a:rPr>
              <a:t>myBox.displayOn:at</a:t>
            </a:r>
            <a:r>
              <a:rPr lang="en-US" altLang="ko-KR" dirty="0" smtClean="0">
                <a:latin typeface="Consolas" panose="020B0609020204030204" pitchFamily="49" charset="0"/>
              </a:rPr>
              <a:t>:(</a:t>
            </a:r>
            <a:r>
              <a:rPr lang="en-US" altLang="ko-KR" dirty="0" err="1" smtClean="0">
                <a:latin typeface="Consolas" panose="020B0609020204030204" pitchFamily="49" charset="0"/>
              </a:rPr>
              <a:t>myScreen</a:t>
            </a:r>
            <a:r>
              <a:rPr lang="en-US" altLang="ko-KR" dirty="0" smtClean="0">
                <a:latin typeface="Consolas" panose="020B0609020204030204" pitchFamily="49" charset="0"/>
              </a:rPr>
              <a:t>, 100@50)"</a:t>
            </a:r>
          </a:p>
          <a:p>
            <a:pPr>
              <a:buNone/>
            </a:pPr>
            <a:r>
              <a:rPr lang="en-US" altLang="ko-KR" dirty="0" err="1" smtClean="0">
                <a:latin typeface="Consolas" panose="020B0609020204030204" pitchFamily="49" charset="0"/>
              </a:rPr>
              <a:t>myBox</a:t>
            </a:r>
            <a:r>
              <a:rPr lang="en-US" altLang="ko-KR" dirty="0" smtClean="0">
                <a:latin typeface="Consolas" panose="020B0609020204030204" pitchFamily="49" charset="0"/>
              </a:rPr>
              <a:t> </a:t>
            </a:r>
            <a:r>
              <a:rPr lang="en-US" altLang="ko-KR" dirty="0" err="1" smtClean="0">
                <a:latin typeface="Consolas" panose="020B0609020204030204" pitchFamily="49" charset="0"/>
              </a:rPr>
              <a:t>displayOn</a:t>
            </a:r>
            <a:r>
              <a:rPr lang="en-US" altLang="ko-KR" dirty="0" smtClean="0">
                <a:latin typeface="Consolas" panose="020B0609020204030204" pitchFamily="49" charset="0"/>
              </a:rPr>
              <a:t>: </a:t>
            </a:r>
            <a:r>
              <a:rPr lang="en-US" altLang="ko-KR" dirty="0" err="1" smtClean="0">
                <a:latin typeface="Consolas" panose="020B0609020204030204" pitchFamily="49" charset="0"/>
              </a:rPr>
              <a:t>myScreen</a:t>
            </a:r>
            <a:r>
              <a:rPr lang="en-US" altLang="ko-KR" dirty="0" smtClean="0">
                <a:latin typeface="Consolas" panose="020B0609020204030204" pitchFamily="49" charset="0"/>
              </a:rPr>
              <a:t> at: 100@50</a:t>
            </a:r>
            <a:endParaRPr lang="en-US" altLang="ko-KR" dirty="0">
              <a:latin typeface="Consolas" panose="020B0609020204030204" pitchFamily="49" charset="0"/>
            </a:endParaRPr>
          </a:p>
        </p:txBody>
      </p:sp>
      <p:sp>
        <p:nvSpPr>
          <p:cNvPr id="6" name="Text Box 20"/>
          <p:cNvSpPr txBox="1">
            <a:spLocks noChangeArrowheads="1"/>
          </p:cNvSpPr>
          <p:nvPr/>
        </p:nvSpPr>
        <p:spPr bwMode="auto">
          <a:xfrm>
            <a:off x="1331640" y="3861048"/>
            <a:ext cx="6120680"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if b &lt;&gt; 0 then a / b else 0;</a:t>
            </a:r>
          </a:p>
        </p:txBody>
      </p:sp>
      <p:sp>
        <p:nvSpPr>
          <p:cNvPr id="7" name="Text Box 20"/>
          <p:cNvSpPr txBox="1">
            <a:spLocks noChangeArrowheads="1"/>
          </p:cNvSpPr>
          <p:nvPr/>
        </p:nvSpPr>
        <p:spPr bwMode="auto">
          <a:xfrm>
            <a:off x="1331640" y="4765153"/>
            <a:ext cx="6120680"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 != 0) ? a / b : 0;</a:t>
            </a:r>
          </a:p>
        </p:txBody>
      </p:sp>
    </p:spTree>
    <p:extLst>
      <p:ext uri="{BB962C8B-B14F-4D97-AF65-F5344CB8AC3E}">
        <p14:creationId xmlns:p14="http://schemas.microsoft.com/office/powerpoint/2010/main" val="183935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 Expression Evaluation</a:t>
            </a:r>
            <a:endParaRPr lang="ko-KR" altLang="en-US" dirty="0"/>
          </a:p>
        </p:txBody>
      </p:sp>
      <p:sp>
        <p:nvSpPr>
          <p:cNvPr id="3" name="내용 개체 틀 2"/>
          <p:cNvSpPr>
            <a:spLocks noGrp="1"/>
          </p:cNvSpPr>
          <p:nvPr>
            <p:ph idx="1"/>
          </p:nvPr>
        </p:nvSpPr>
        <p:spPr/>
        <p:txBody>
          <a:bodyPr/>
          <a:lstStyle/>
          <a:p>
            <a:pPr lvl="1"/>
            <a:r>
              <a:rPr lang="en-US" altLang="ko-KR" dirty="0"/>
              <a:t>Postfix appears in other </a:t>
            </a:r>
            <a:r>
              <a:rPr lang="en-US" altLang="ko-KR" dirty="0" smtClean="0"/>
              <a:t>languages</a:t>
            </a:r>
          </a:p>
          <a:p>
            <a:pPr lvl="2"/>
            <a:r>
              <a:rPr lang="en-US" altLang="ko-KR" dirty="0" smtClean="0"/>
              <a:t>pointer dereferencing operator (^) of Pascal</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r>
              <a:rPr lang="en-US" altLang="ko-KR" dirty="0" smtClean="0"/>
              <a:t>post-increment and decrement operators (++ and --) of C and its descendants</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11</a:t>
            </a:fld>
            <a:endParaRPr lang="en-US" altLang="zh-TW"/>
          </a:p>
        </p:txBody>
      </p:sp>
      <p:sp>
        <p:nvSpPr>
          <p:cNvPr id="5" name="Text Box 20"/>
          <p:cNvSpPr txBox="1">
            <a:spLocks noChangeArrowheads="1"/>
          </p:cNvSpPr>
          <p:nvPr/>
        </p:nvSpPr>
        <p:spPr bwMode="auto">
          <a:xfrm>
            <a:off x="539552" y="1916832"/>
            <a:ext cx="3960440" cy="2234458"/>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err="1" smtClean="0">
                <a:latin typeface="Consolas" panose="020B0609020204030204" pitchFamily="49" charset="0"/>
              </a:rPr>
              <a:t>var</a:t>
            </a:r>
            <a:r>
              <a:rPr lang="en-US" altLang="ko-KR" dirty="0" smtClean="0">
                <a:latin typeface="Consolas" panose="020B0609020204030204" pitchFamily="49" charset="0"/>
              </a:rPr>
              <a:t> </a:t>
            </a:r>
          </a:p>
          <a:p>
            <a:pPr>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IntPtr</a:t>
            </a:r>
            <a:r>
              <a:rPr lang="en-US" altLang="ko-KR" dirty="0" smtClean="0">
                <a:latin typeface="Consolas" panose="020B0609020204030204" pitchFamily="49" charset="0"/>
              </a:rPr>
              <a:t> : ^integer;</a:t>
            </a:r>
          </a:p>
          <a:p>
            <a:pPr>
              <a:buNone/>
            </a:pPr>
            <a:r>
              <a:rPr lang="en-US" altLang="ko-KR" dirty="0" smtClean="0">
                <a:latin typeface="Consolas" panose="020B0609020204030204" pitchFamily="49" charset="0"/>
              </a:rPr>
              <a:t>begin   </a:t>
            </a:r>
          </a:p>
          <a:p>
            <a:pPr>
              <a:buNone/>
            </a:pPr>
            <a:r>
              <a:rPr lang="en-US" altLang="ko-KR" dirty="0">
                <a:latin typeface="Consolas" panose="020B0609020204030204" pitchFamily="49" charset="0"/>
              </a:rPr>
              <a:t> </a:t>
            </a:r>
            <a:r>
              <a:rPr lang="en-US" altLang="ko-KR" dirty="0" smtClean="0">
                <a:latin typeface="Consolas" panose="020B0609020204030204" pitchFamily="49" charset="0"/>
              </a:rPr>
              <a:t>   new(</a:t>
            </a:r>
            <a:r>
              <a:rPr lang="en-US" altLang="ko-KR" dirty="0" err="1" smtClean="0">
                <a:latin typeface="Consolas" panose="020B0609020204030204" pitchFamily="49" charset="0"/>
              </a:rPr>
              <a:t>IntPtr</a:t>
            </a:r>
            <a:r>
              <a:rPr lang="en-US" altLang="ko-KR" dirty="0" smtClean="0">
                <a:latin typeface="Consolas" panose="020B0609020204030204" pitchFamily="49" charset="0"/>
              </a:rPr>
              <a:t>);</a:t>
            </a:r>
          </a:p>
          <a:p>
            <a:pPr>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IntPtr</a:t>
            </a:r>
            <a:r>
              <a:rPr lang="en-US" altLang="ko-KR" dirty="0" smtClean="0">
                <a:latin typeface="Consolas" panose="020B0609020204030204" pitchFamily="49" charset="0"/>
              </a:rPr>
              <a:t>^ := 10;</a:t>
            </a:r>
            <a:endParaRPr lang="en-US" altLang="ko-KR" dirty="0">
              <a:latin typeface="Consolas" panose="020B0609020204030204" pitchFamily="49" charset="0"/>
            </a:endParaRPr>
          </a:p>
        </p:txBody>
      </p:sp>
      <p:sp>
        <p:nvSpPr>
          <p:cNvPr id="6" name="Text Box 20"/>
          <p:cNvSpPr txBox="1">
            <a:spLocks noChangeArrowheads="1"/>
          </p:cNvSpPr>
          <p:nvPr/>
        </p:nvSpPr>
        <p:spPr bwMode="auto">
          <a:xfrm>
            <a:off x="4572000" y="1916832"/>
            <a:ext cx="3960440" cy="171739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IntPtr</a:t>
            </a:r>
            <a:r>
              <a:rPr lang="en-US" altLang="ko-KR" dirty="0" smtClean="0">
                <a:latin typeface="Consolas" panose="020B0609020204030204" pitchFamily="49" charset="0"/>
              </a:rPr>
              <a:t>;</a:t>
            </a:r>
          </a:p>
          <a:p>
            <a:pPr>
              <a:buNone/>
            </a:pPr>
            <a:r>
              <a:rPr lang="en-US" altLang="ko-KR" dirty="0" err="1" smtClean="0">
                <a:latin typeface="Consolas" panose="020B0609020204030204" pitchFamily="49" charset="0"/>
              </a:rPr>
              <a:t>IntPtr</a:t>
            </a:r>
            <a:r>
              <a:rPr lang="en-US" altLang="ko-KR" dirty="0" smtClean="0">
                <a:latin typeface="Consolas" panose="020B0609020204030204" pitchFamily="49" charset="0"/>
              </a:rPr>
              <a:t> = (</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malloc</a:t>
            </a:r>
            <a:r>
              <a:rPr lang="en-US" altLang="ko-KR" dirty="0" smtClean="0">
                <a:latin typeface="Consolas" panose="020B0609020204030204" pitchFamily="49" charset="0"/>
              </a:rPr>
              <a:t>(</a:t>
            </a:r>
            <a:r>
              <a:rPr lang="en-US" altLang="ko-KR" dirty="0" err="1" smtClean="0">
                <a:latin typeface="Consolas" panose="020B0609020204030204" pitchFamily="49" charset="0"/>
              </a:rPr>
              <a:t>sizeof</a:t>
            </a:r>
            <a:r>
              <a:rPr lang="en-US" altLang="ko-KR" dirty="0" smtClean="0">
                <a:latin typeface="Consolas" panose="020B0609020204030204" pitchFamily="49" charset="0"/>
              </a:rPr>
              <a:t>(</a:t>
            </a:r>
            <a:r>
              <a:rPr lang="en-US" altLang="ko-KR" dirty="0" err="1" smtClean="0">
                <a:latin typeface="Consolas" panose="020B0609020204030204" pitchFamily="49" charset="0"/>
              </a:rPr>
              <a:t>int</a:t>
            </a:r>
            <a:r>
              <a:rPr lang="en-US" altLang="ko-KR" dirty="0" smtClean="0">
                <a:latin typeface="Consolas" panose="020B0609020204030204" pitchFamily="49" charset="0"/>
              </a:rPr>
              <a:t>));</a:t>
            </a:r>
            <a:endParaRPr lang="en-US" altLang="ko-KR" dirty="0">
              <a:latin typeface="Consolas" panose="020B0609020204030204" pitchFamily="49" charset="0"/>
            </a:endParaRPr>
          </a:p>
          <a:p>
            <a:pPr>
              <a:buNone/>
            </a:pPr>
            <a:r>
              <a:rPr lang="en-US" altLang="ko-KR" dirty="0" smtClean="0">
                <a:latin typeface="Consolas" panose="020B0609020204030204" pitchFamily="49" charset="0"/>
              </a:rPr>
              <a:t>*</a:t>
            </a:r>
            <a:r>
              <a:rPr lang="en-US" altLang="ko-KR" dirty="0" err="1" smtClean="0">
                <a:latin typeface="Consolas" panose="020B0609020204030204" pitchFamily="49" charset="0"/>
              </a:rPr>
              <a:t>IntPtr</a:t>
            </a:r>
            <a:r>
              <a:rPr lang="en-US" altLang="ko-KR" dirty="0" smtClean="0">
                <a:latin typeface="Consolas" panose="020B0609020204030204" pitchFamily="49" charset="0"/>
              </a:rPr>
              <a:t> = 10;</a:t>
            </a:r>
            <a:endParaRPr lang="en-US" altLang="ko-KR" dirty="0">
              <a:latin typeface="Consolas" panose="020B0609020204030204" pitchFamily="49" charset="0"/>
            </a:endParaRPr>
          </a:p>
        </p:txBody>
      </p:sp>
    </p:spTree>
    <p:extLst>
      <p:ext uri="{BB962C8B-B14F-4D97-AF65-F5344CB8AC3E}">
        <p14:creationId xmlns:p14="http://schemas.microsoft.com/office/powerpoint/2010/main" val="40790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6.1.1 Precedence and Associativity</a:t>
            </a:r>
            <a:endParaRPr lang="ko-KR" altLang="en-US" dirty="0"/>
          </a:p>
        </p:txBody>
      </p:sp>
      <p:sp>
        <p:nvSpPr>
          <p:cNvPr id="3" name="내용 개체 틀 2"/>
          <p:cNvSpPr>
            <a:spLocks noGrp="1"/>
          </p:cNvSpPr>
          <p:nvPr>
            <p:ph idx="1"/>
          </p:nvPr>
        </p:nvSpPr>
        <p:spPr/>
        <p:txBody>
          <a:bodyPr/>
          <a:lstStyle/>
          <a:p>
            <a:r>
              <a:rPr lang="en-US" altLang="ko-KR" dirty="0" smtClean="0"/>
              <a:t>Most languages provide a rich set of built-in arithmetic and logical operators</a:t>
            </a:r>
          </a:p>
          <a:p>
            <a:r>
              <a:rPr lang="en-US" altLang="ko-KR" dirty="0" smtClean="0"/>
              <a:t>When written in infix notation, without parentheses, these operators lead to ambiguity </a:t>
            </a:r>
          </a:p>
          <a:p>
            <a:r>
              <a:rPr lang="en-US" altLang="ko-KR" dirty="0" smtClean="0"/>
              <a:t>In Fortran, ** is used for exponentiation</a:t>
            </a:r>
          </a:p>
          <a:p>
            <a:r>
              <a:rPr lang="en-US" altLang="ko-KR" dirty="0" smtClean="0"/>
              <a:t>How should we parse a + b * c**d**e/f?</a:t>
            </a:r>
          </a:p>
          <a:p>
            <a:endParaRPr lang="en-US" altLang="ko-KR" dirty="0"/>
          </a:p>
          <a:p>
            <a:pPr marL="0" indent="0">
              <a:buNone/>
            </a:pPr>
            <a:r>
              <a:rPr lang="en-US" altLang="ko-KR" dirty="0" smtClean="0"/>
              <a:t>    or</a:t>
            </a:r>
          </a:p>
          <a:p>
            <a:pPr marL="0" indent="0">
              <a:buNone/>
            </a:pPr>
            <a:endParaRPr lang="en-US" altLang="ko-KR" dirty="0"/>
          </a:p>
          <a:p>
            <a:pPr marL="0" indent="0">
              <a:buNone/>
            </a:pPr>
            <a:r>
              <a:rPr lang="en-US" altLang="ko-KR" dirty="0" smtClean="0"/>
              <a:t>    or</a:t>
            </a:r>
          </a:p>
          <a:p>
            <a:pPr marL="0" indent="0">
              <a:buNone/>
            </a:pPr>
            <a:endParaRPr lang="en-US" altLang="ko-KR" dirty="0" smtClean="0"/>
          </a:p>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12</a:t>
            </a:fld>
            <a:endParaRPr lang="en-US" altLang="zh-TW"/>
          </a:p>
        </p:txBody>
      </p:sp>
      <p:sp>
        <p:nvSpPr>
          <p:cNvPr id="5" name="Text Box 20"/>
          <p:cNvSpPr txBox="1">
            <a:spLocks noChangeArrowheads="1"/>
          </p:cNvSpPr>
          <p:nvPr/>
        </p:nvSpPr>
        <p:spPr bwMode="auto">
          <a:xfrm>
            <a:off x="611560" y="3933056"/>
            <a:ext cx="4608512"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 * c)**d)**e)/f</a:t>
            </a:r>
          </a:p>
        </p:txBody>
      </p:sp>
      <p:sp>
        <p:nvSpPr>
          <p:cNvPr id="6" name="Text Box 20"/>
          <p:cNvSpPr txBox="1">
            <a:spLocks noChangeArrowheads="1"/>
          </p:cNvSpPr>
          <p:nvPr/>
        </p:nvSpPr>
        <p:spPr bwMode="auto">
          <a:xfrm>
            <a:off x="611560" y="4869160"/>
            <a:ext cx="4608512"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 * c)**d)**(e/f))</a:t>
            </a:r>
          </a:p>
        </p:txBody>
      </p:sp>
      <p:sp>
        <p:nvSpPr>
          <p:cNvPr id="7" name="Text Box 20"/>
          <p:cNvSpPr txBox="1">
            <a:spLocks noChangeArrowheads="1"/>
          </p:cNvSpPr>
          <p:nvPr/>
        </p:nvSpPr>
        <p:spPr bwMode="auto">
          <a:xfrm>
            <a:off x="611560" y="5956533"/>
            <a:ext cx="4608512"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 * (c**(d**e)))/f)</a:t>
            </a:r>
          </a:p>
        </p:txBody>
      </p:sp>
    </p:spTree>
    <p:extLst>
      <p:ext uri="{BB962C8B-B14F-4D97-AF65-F5344CB8AC3E}">
        <p14:creationId xmlns:p14="http://schemas.microsoft.com/office/powerpoint/2010/main" val="394543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6.1.1 Precedence and Associativity</a:t>
            </a:r>
            <a:endParaRPr lang="ko-KR" altLang="en-US" dirty="0"/>
          </a:p>
        </p:txBody>
      </p:sp>
      <p:sp>
        <p:nvSpPr>
          <p:cNvPr id="3" name="내용 개체 틀 2"/>
          <p:cNvSpPr>
            <a:spLocks noGrp="1"/>
          </p:cNvSpPr>
          <p:nvPr>
            <p:ph idx="1"/>
          </p:nvPr>
        </p:nvSpPr>
        <p:spPr/>
        <p:txBody>
          <a:bodyPr/>
          <a:lstStyle/>
          <a:p>
            <a:r>
              <a:rPr lang="en-US" altLang="ko-KR" dirty="0" smtClean="0"/>
              <a:t>In any given language, the choice among alternative evaluation orders depends on the </a:t>
            </a:r>
            <a:r>
              <a:rPr lang="en-US" altLang="ko-KR" i="1" dirty="0" smtClean="0"/>
              <a:t>precedence </a:t>
            </a:r>
            <a:r>
              <a:rPr lang="en-US" altLang="ko-KR" dirty="0" smtClean="0"/>
              <a:t>and </a:t>
            </a:r>
            <a:r>
              <a:rPr lang="en-US" altLang="ko-KR" i="1" dirty="0" smtClean="0"/>
              <a:t>associativity </a:t>
            </a:r>
            <a:r>
              <a:rPr lang="en-US" altLang="ko-KR" dirty="0" smtClean="0"/>
              <a:t>of operators</a:t>
            </a:r>
          </a:p>
          <a:p>
            <a:r>
              <a:rPr lang="en-US" altLang="ko-KR" dirty="0" smtClean="0"/>
              <a:t>Issues of precedence and associativity do not arise in prefix or postfix notation</a:t>
            </a:r>
          </a:p>
          <a:p>
            <a:r>
              <a:rPr lang="en-US" altLang="ko-KR" dirty="0" smtClean="0"/>
              <a:t>Precedence rules specify that certain operators, in the absence of parentheses, group "more tightly" than other operators</a:t>
            </a:r>
          </a:p>
          <a:p>
            <a:r>
              <a:rPr lang="en-US" altLang="ko-KR" dirty="0" smtClean="0"/>
              <a:t>In most languages, multiplication and division group more tightly than addition and subtraction</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13</a:t>
            </a:fld>
            <a:endParaRPr lang="en-US" altLang="zh-TW"/>
          </a:p>
        </p:txBody>
      </p:sp>
    </p:spTree>
    <p:extLst>
      <p:ext uri="{BB962C8B-B14F-4D97-AF65-F5344CB8AC3E}">
        <p14:creationId xmlns:p14="http://schemas.microsoft.com/office/powerpoint/2010/main" val="304523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14</a:t>
            </a:fld>
            <a:endParaRPr lang="en-US" altLang="zh-TW"/>
          </a:p>
        </p:txBody>
      </p:sp>
      <p:pic>
        <p:nvPicPr>
          <p:cNvPr id="5" name="그림 4"/>
          <p:cNvPicPr>
            <a:picLocks noChangeAspect="1"/>
          </p:cNvPicPr>
          <p:nvPr/>
        </p:nvPicPr>
        <p:blipFill>
          <a:blip r:embed="rId2"/>
          <a:stretch>
            <a:fillRect/>
          </a:stretch>
        </p:blipFill>
        <p:spPr>
          <a:xfrm>
            <a:off x="827583" y="72919"/>
            <a:ext cx="7435305" cy="6642206"/>
          </a:xfrm>
          <a:prstGeom prst="rect">
            <a:avLst/>
          </a:prstGeom>
        </p:spPr>
      </p:pic>
    </p:spTree>
    <p:extLst>
      <p:ext uri="{BB962C8B-B14F-4D97-AF65-F5344CB8AC3E}">
        <p14:creationId xmlns:p14="http://schemas.microsoft.com/office/powerpoint/2010/main" val="46068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6.1.1 Precedence and Associativity</a:t>
            </a:r>
            <a:endParaRPr lang="en-US" dirty="0"/>
          </a:p>
        </p:txBody>
      </p:sp>
      <p:sp>
        <p:nvSpPr>
          <p:cNvPr id="3" name="내용 개체 틀 2"/>
          <p:cNvSpPr>
            <a:spLocks noGrp="1"/>
          </p:cNvSpPr>
          <p:nvPr>
            <p:ph idx="1"/>
          </p:nvPr>
        </p:nvSpPr>
        <p:spPr>
          <a:xfrm>
            <a:off x="107504" y="836712"/>
            <a:ext cx="8928992" cy="5150197"/>
          </a:xfrm>
        </p:spPr>
        <p:txBody>
          <a:bodyPr/>
          <a:lstStyle/>
          <a:p>
            <a:pPr marL="342900" lvl="2" indent="-342900">
              <a:buSzPct val="75000"/>
            </a:pPr>
            <a:r>
              <a:rPr lang="en-US" dirty="0" smtClean="0"/>
              <a:t>The precedence structure of C (and, with minor variations, of its descendants, C++, Java, and C#) is substantially richer than that of most other languages</a:t>
            </a:r>
          </a:p>
          <a:p>
            <a:pPr marL="800100" lvl="3" indent="-342900">
              <a:buSzPct val="75000"/>
            </a:pPr>
            <a:r>
              <a:rPr lang="en-US" dirty="0" smtClean="0"/>
              <a:t>even richer than shown above because several additional constructs, including type casts, function calls, array subscripting, record field selection, are classified as operators in C</a:t>
            </a:r>
            <a:endParaRPr lang="en-US" dirty="0"/>
          </a:p>
          <a:p>
            <a:r>
              <a:rPr lang="en-US" altLang="en-US" sz="2400" dirty="0" smtClean="0"/>
              <a:t>It is probably fair to say that the relatively flat precedence hierarchy of Pascal was a mistake</a:t>
            </a:r>
          </a:p>
          <a:p>
            <a:pPr lvl="1"/>
            <a:r>
              <a:rPr lang="en-US" altLang="en-US" sz="2000" dirty="0" smtClean="0"/>
              <a:t>following code might be wrong</a:t>
            </a:r>
          </a:p>
          <a:p>
            <a:pPr lvl="1"/>
            <a:endParaRPr lang="en-US" altLang="en-US" sz="2000" dirty="0"/>
          </a:p>
          <a:p>
            <a:pPr lvl="1"/>
            <a:r>
              <a:rPr lang="en-US" altLang="en-US" sz="2000" dirty="0" smtClean="0"/>
              <a:t>evaluated as A &lt; (B and C) &lt; D</a:t>
            </a:r>
          </a:p>
          <a:p>
            <a:r>
              <a:rPr lang="en-US" altLang="en-US" sz="2400" dirty="0" smtClean="0"/>
              <a:t>Most languages avoid this problem </a:t>
            </a:r>
          </a:p>
          <a:p>
            <a:pPr lvl="1"/>
            <a:r>
              <a:rPr lang="en-US" altLang="en-US" sz="2000" dirty="0" smtClean="0"/>
              <a:t>arithmetic operators &gt; relational (comparison) op. &gt; logical op.</a:t>
            </a:r>
          </a:p>
          <a:p>
            <a:r>
              <a:rPr lang="en-US" altLang="en-US" dirty="0" smtClean="0"/>
              <a:t>In APL and Smalltalk, all operators are equal</a:t>
            </a:r>
            <a:endParaRPr lang="en-US"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15</a:t>
            </a:fld>
            <a:endParaRPr lang="en-US" altLang="zh-TW"/>
          </a:p>
        </p:txBody>
      </p:sp>
      <p:sp>
        <p:nvSpPr>
          <p:cNvPr id="5" name="Text Box 20"/>
          <p:cNvSpPr txBox="1">
            <a:spLocks noChangeArrowheads="1"/>
          </p:cNvSpPr>
          <p:nvPr/>
        </p:nvSpPr>
        <p:spPr bwMode="auto">
          <a:xfrm>
            <a:off x="827584" y="4653136"/>
            <a:ext cx="6048672"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if A &lt; B and C &lt; D then (* ouch *)</a:t>
            </a:r>
          </a:p>
        </p:txBody>
      </p:sp>
    </p:spTree>
    <p:extLst>
      <p:ext uri="{BB962C8B-B14F-4D97-AF65-F5344CB8AC3E}">
        <p14:creationId xmlns:p14="http://schemas.microsoft.com/office/powerpoint/2010/main" val="107110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6.1.1 Precedence and Associativity</a:t>
            </a:r>
            <a:endParaRPr lang="ko-KR" altLang="en-US" dirty="0"/>
          </a:p>
        </p:txBody>
      </p:sp>
      <p:sp>
        <p:nvSpPr>
          <p:cNvPr id="3" name="내용 개체 틀 2"/>
          <p:cNvSpPr>
            <a:spLocks noGrp="1"/>
          </p:cNvSpPr>
          <p:nvPr>
            <p:ph idx="1"/>
          </p:nvPr>
        </p:nvSpPr>
        <p:spPr/>
        <p:txBody>
          <a:bodyPr/>
          <a:lstStyle/>
          <a:p>
            <a:r>
              <a:rPr lang="en-US" altLang="ko-KR" dirty="0" smtClean="0"/>
              <a:t>Associativity rules</a:t>
            </a:r>
          </a:p>
          <a:p>
            <a:pPr lvl="1"/>
            <a:r>
              <a:rPr lang="en-US" altLang="ko-KR" dirty="0" smtClean="0"/>
              <a:t>specify whether sequences of operators of equal precedence group to the right or to the left</a:t>
            </a:r>
          </a:p>
          <a:p>
            <a:pPr lvl="1"/>
            <a:r>
              <a:rPr lang="en-US" altLang="ko-KR" dirty="0" smtClean="0"/>
              <a:t>basic arithmetic operators</a:t>
            </a:r>
          </a:p>
          <a:p>
            <a:pPr lvl="2"/>
            <a:r>
              <a:rPr lang="en-US" altLang="ko-KR" dirty="0" smtClean="0"/>
              <a:t>almost always associate left-to-right</a:t>
            </a:r>
          </a:p>
          <a:p>
            <a:pPr lvl="2"/>
            <a:r>
              <a:rPr lang="en-US" altLang="ko-KR" dirty="0" smtClean="0"/>
              <a:t>in Fortran, the exponentiation operator (**) follows standard mathematical convention and associates right-to-left</a:t>
            </a:r>
          </a:p>
          <a:p>
            <a:pPr lvl="3"/>
            <a:r>
              <a:rPr lang="en-US" altLang="ko-KR" dirty="0" smtClean="0"/>
              <a:t>4**3**2 </a:t>
            </a:r>
            <a:r>
              <a:rPr lang="en-US" altLang="ko-KR" dirty="0" smtClean="0">
                <a:sym typeface="Wingdings" panose="05000000000000000000" pitchFamily="2" charset="2"/>
              </a:rPr>
              <a:t> 262144 </a:t>
            </a:r>
          </a:p>
          <a:p>
            <a:pPr lvl="2"/>
            <a:r>
              <a:rPr lang="en-US" altLang="ko-KR" dirty="0" smtClean="0">
                <a:sym typeface="Wingdings" panose="05000000000000000000" pitchFamily="2" charset="2"/>
              </a:rPr>
              <a:t>in Ada, exponentiation does not associate: one must write (4**3)**2 or 4**(3**2)</a:t>
            </a:r>
          </a:p>
          <a:p>
            <a:pPr lvl="3"/>
            <a:r>
              <a:rPr lang="en-US" altLang="ko-KR" dirty="0" smtClean="0">
                <a:sym typeface="Wingdings" panose="05000000000000000000" pitchFamily="2" charset="2"/>
              </a:rPr>
              <a:t>does not allow the </a:t>
            </a:r>
            <a:r>
              <a:rPr lang="en-US" altLang="ko-KR" dirty="0" err="1" smtClean="0">
                <a:sym typeface="Wingdings" panose="05000000000000000000" pitchFamily="2" charset="2"/>
              </a:rPr>
              <a:t>unparenthesized</a:t>
            </a:r>
            <a:r>
              <a:rPr lang="en-US" altLang="ko-KR" dirty="0" smtClean="0">
                <a:sym typeface="Wingdings" panose="05000000000000000000" pitchFamily="2" charset="2"/>
              </a:rPr>
              <a:t> form</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16</a:t>
            </a:fld>
            <a:endParaRPr lang="en-US" altLang="zh-TW"/>
          </a:p>
        </p:txBody>
      </p:sp>
    </p:spTree>
    <p:extLst>
      <p:ext uri="{BB962C8B-B14F-4D97-AF65-F5344CB8AC3E}">
        <p14:creationId xmlns:p14="http://schemas.microsoft.com/office/powerpoint/2010/main" val="145046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6.1.1 Precedence and Associativity</a:t>
            </a:r>
            <a:endParaRPr lang="ko-KR" altLang="en-US" dirty="0"/>
          </a:p>
        </p:txBody>
      </p:sp>
      <p:sp>
        <p:nvSpPr>
          <p:cNvPr id="3" name="내용 개체 틀 2"/>
          <p:cNvSpPr>
            <a:spLocks noGrp="1"/>
          </p:cNvSpPr>
          <p:nvPr>
            <p:ph idx="1"/>
          </p:nvPr>
        </p:nvSpPr>
        <p:spPr/>
        <p:txBody>
          <a:bodyPr/>
          <a:lstStyle/>
          <a:p>
            <a:pPr lvl="1"/>
            <a:r>
              <a:rPr lang="en-US" altLang="ko-KR" dirty="0"/>
              <a:t>in languages allowing assignments inside expressions, assignment associates </a:t>
            </a:r>
            <a:r>
              <a:rPr lang="en-US" altLang="ko-KR" dirty="0" smtClean="0"/>
              <a:t>right-to-left</a:t>
            </a:r>
          </a:p>
          <a:p>
            <a:pPr lvl="1"/>
            <a:r>
              <a:rPr lang="en-US" altLang="ko-KR" dirty="0" smtClean="0"/>
              <a:t>in C</a:t>
            </a:r>
          </a:p>
          <a:p>
            <a:pPr lvl="1"/>
            <a:endParaRPr lang="en-US" altLang="ko-KR" dirty="0"/>
          </a:p>
          <a:p>
            <a:pPr lvl="1"/>
            <a:r>
              <a:rPr lang="en-US" altLang="ko-KR" dirty="0" smtClean="0"/>
              <a:t>Haskell allows the programmer to specify both the associativity and the precedence of user-defined operators</a:t>
            </a:r>
            <a:endParaRPr lang="ko-KR" altLang="en-US" dirty="0"/>
          </a:p>
          <a:p>
            <a:pPr lvl="2"/>
            <a:r>
              <a:rPr lang="en-US" altLang="ko-KR" dirty="0" smtClean="0"/>
              <a:t>the predefined operator ^ is declared in the standard library (and could be redefined by the programmer) as</a:t>
            </a:r>
          </a:p>
          <a:p>
            <a:pPr marL="914400" lvl="2" indent="0">
              <a:buNone/>
            </a:pPr>
            <a:r>
              <a:rPr lang="en-US" altLang="ko-KR" dirty="0" smtClean="0"/>
              <a:t>	</a:t>
            </a:r>
            <a:r>
              <a:rPr lang="en-US" altLang="ko-KR" dirty="0" err="1" smtClean="0"/>
              <a:t>infixr</a:t>
            </a:r>
            <a:r>
              <a:rPr lang="en-US" altLang="ko-KR" dirty="0" smtClean="0"/>
              <a:t> 8 ^</a:t>
            </a:r>
          </a:p>
          <a:p>
            <a:pPr lvl="2"/>
            <a:r>
              <a:rPr lang="en-US" altLang="ko-KR" dirty="0" smtClean="0"/>
              <a:t>right associative infix operator </a:t>
            </a:r>
          </a:p>
          <a:p>
            <a:pPr lvl="3"/>
            <a:r>
              <a:rPr lang="en-US" altLang="ko-KR" dirty="0" smtClean="0"/>
              <a:t>4 ^ 3 ^ 2 </a:t>
            </a:r>
            <a:r>
              <a:rPr lang="en-US" altLang="ko-KR" dirty="0" smtClean="0">
                <a:sym typeface="Wingdings" panose="05000000000000000000" pitchFamily="2" charset="2"/>
              </a:rPr>
              <a:t> 4 ^ (3 ^ 2)</a:t>
            </a:r>
          </a:p>
          <a:p>
            <a:pPr lvl="2"/>
            <a:r>
              <a:rPr lang="en-US" altLang="ko-KR" dirty="0" err="1" smtClean="0">
                <a:sym typeface="Wingdings" panose="05000000000000000000" pitchFamily="2" charset="2"/>
              </a:rPr>
              <a:t>infixl</a:t>
            </a:r>
            <a:r>
              <a:rPr lang="en-US" altLang="ko-KR" dirty="0" smtClean="0">
                <a:sym typeface="Wingdings" panose="05000000000000000000" pitchFamily="2" charset="2"/>
              </a:rPr>
              <a:t> and infix declarations specify left associativity and </a:t>
            </a:r>
            <a:r>
              <a:rPr lang="en-US" altLang="ko-KR" dirty="0" err="1" smtClean="0">
                <a:sym typeface="Wingdings" panose="05000000000000000000" pitchFamily="2" charset="2"/>
              </a:rPr>
              <a:t>nonassociativity</a:t>
            </a:r>
            <a:endParaRPr lang="en-US" altLang="ko-KR" dirty="0" smtClean="0">
              <a:sym typeface="Wingdings" panose="05000000000000000000" pitchFamily="2" charset="2"/>
            </a:endParaRPr>
          </a:p>
          <a:p>
            <a:pPr lvl="2"/>
            <a:r>
              <a:rPr lang="en-US" altLang="ko-KR" dirty="0" smtClean="0">
                <a:sym typeface="Wingdings" panose="05000000000000000000" pitchFamily="2" charset="2"/>
              </a:rPr>
              <a:t>precedence levels run from 0 (loosest) to 9 (tightest)</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17</a:t>
            </a:fld>
            <a:endParaRPr lang="en-US" altLang="zh-TW"/>
          </a:p>
        </p:txBody>
      </p:sp>
      <p:sp>
        <p:nvSpPr>
          <p:cNvPr id="5" name="Text Box 20"/>
          <p:cNvSpPr txBox="1">
            <a:spLocks noChangeArrowheads="1"/>
          </p:cNvSpPr>
          <p:nvPr/>
        </p:nvSpPr>
        <p:spPr bwMode="auto">
          <a:xfrm>
            <a:off x="971600" y="2204864"/>
            <a:ext cx="2664296"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 = a + c</a:t>
            </a:r>
          </a:p>
        </p:txBody>
      </p:sp>
    </p:spTree>
    <p:extLst>
      <p:ext uri="{BB962C8B-B14F-4D97-AF65-F5344CB8AC3E}">
        <p14:creationId xmlns:p14="http://schemas.microsoft.com/office/powerpoint/2010/main" val="271577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6.1.2 Assignments</a:t>
            </a:r>
            <a:endParaRPr lang="ko-KR" altLang="en-US" dirty="0"/>
          </a:p>
        </p:txBody>
      </p:sp>
      <p:sp>
        <p:nvSpPr>
          <p:cNvPr id="3" name="내용 개체 틀 2"/>
          <p:cNvSpPr>
            <a:spLocks noGrp="1"/>
          </p:cNvSpPr>
          <p:nvPr>
            <p:ph idx="1"/>
          </p:nvPr>
        </p:nvSpPr>
        <p:spPr/>
        <p:txBody>
          <a:bodyPr/>
          <a:lstStyle/>
          <a:p>
            <a:r>
              <a:rPr lang="en-US" altLang="ko-KR" dirty="0" smtClean="0"/>
              <a:t>In a purely functional language, expressions are the building blocks of programs, and computation consists entirely of expression evaluation</a:t>
            </a:r>
          </a:p>
          <a:p>
            <a:r>
              <a:rPr lang="en-US" altLang="ko-KR" dirty="0" smtClean="0"/>
              <a:t>In an imperative language, by contrast, computation typically consists of an ordered series of changes to the values of variables in memory</a:t>
            </a:r>
          </a:p>
          <a:p>
            <a:pPr lvl="1"/>
            <a:r>
              <a:rPr lang="en-US" altLang="ko-KR" dirty="0" smtClean="0"/>
              <a:t>assignments provide the principal means by which to make the changes</a:t>
            </a:r>
          </a:p>
          <a:p>
            <a:r>
              <a:rPr lang="en-US" altLang="ko-KR" dirty="0" smtClean="0"/>
              <a:t>In general, a programming language construct is said to have a side effect if it influences subsequent computation (and ultimately program output) in any way other than by returning a value for use in the surrounding context</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18</a:t>
            </a:fld>
            <a:endParaRPr lang="en-US" altLang="zh-TW"/>
          </a:p>
        </p:txBody>
      </p:sp>
    </p:spTree>
    <p:extLst>
      <p:ext uri="{BB962C8B-B14F-4D97-AF65-F5344CB8AC3E}">
        <p14:creationId xmlns:p14="http://schemas.microsoft.com/office/powerpoint/2010/main" val="1095652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r>
              <a:rPr lang="en-US" dirty="0" smtClean="0"/>
              <a:t>Many imperative languages distinguish between </a:t>
            </a:r>
            <a:r>
              <a:rPr lang="en-US" i="1" dirty="0" smtClean="0"/>
              <a:t>expressions </a:t>
            </a:r>
            <a:r>
              <a:rPr lang="en-US" dirty="0" smtClean="0"/>
              <a:t>and </a:t>
            </a:r>
            <a:r>
              <a:rPr lang="en-US" i="1" dirty="0" smtClean="0"/>
              <a:t>statements</a:t>
            </a:r>
          </a:p>
          <a:p>
            <a:pPr lvl="1">
              <a:lnSpc>
                <a:spcPts val="2600"/>
              </a:lnSpc>
            </a:pPr>
            <a:r>
              <a:rPr lang="en-US" i="1" dirty="0" smtClean="0"/>
              <a:t>expressions </a:t>
            </a:r>
            <a:r>
              <a:rPr lang="en-US" dirty="0" smtClean="0"/>
              <a:t>always produce a value</a:t>
            </a:r>
          </a:p>
          <a:p>
            <a:pPr lvl="1">
              <a:lnSpc>
                <a:spcPts val="2600"/>
              </a:lnSpc>
            </a:pPr>
            <a:r>
              <a:rPr lang="en-US" dirty="0" smtClean="0"/>
              <a:t>statements are executed solely for their side effects, and return no useful value</a:t>
            </a:r>
          </a:p>
          <a:p>
            <a:r>
              <a:rPr lang="en-US" dirty="0" smtClean="0"/>
              <a:t>At the opposite extreme, purely functional languages have no side effects</a:t>
            </a:r>
          </a:p>
          <a:p>
            <a:pPr lvl="1">
              <a:lnSpc>
                <a:spcPts val="2600"/>
              </a:lnSpc>
            </a:pPr>
            <a:r>
              <a:rPr lang="en-US" dirty="0" smtClean="0"/>
              <a:t>the value of an expression in such a language depends only on the referencing environment in which the expression is evaluated, not on the time at which the evaluation occurs</a:t>
            </a:r>
          </a:p>
          <a:p>
            <a:pPr lvl="1">
              <a:lnSpc>
                <a:spcPts val="2600"/>
              </a:lnSpc>
            </a:pPr>
            <a:r>
              <a:rPr lang="en-US" dirty="0" smtClean="0"/>
              <a:t>if an expression yields a certain value at one point in time, it is guaranteed to yield the same value at any point in time</a:t>
            </a:r>
          </a:p>
          <a:p>
            <a:pPr lvl="1">
              <a:lnSpc>
                <a:spcPts val="2600"/>
              </a:lnSpc>
            </a:pPr>
            <a:r>
              <a:rPr lang="en-US" dirty="0" smtClean="0"/>
              <a:t>expressions in a purely functional languages are </a:t>
            </a:r>
            <a:r>
              <a:rPr lang="en-US" i="1" dirty="0" smtClean="0"/>
              <a:t>referentially transparent</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19</a:t>
            </a:fld>
            <a:endParaRPr lang="en-US" altLang="zh-TW"/>
          </a:p>
        </p:txBody>
      </p:sp>
    </p:spTree>
    <p:extLst>
      <p:ext uri="{BB962C8B-B14F-4D97-AF65-F5344CB8AC3E}">
        <p14:creationId xmlns:p14="http://schemas.microsoft.com/office/powerpoint/2010/main" val="37178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Control Flow</a:t>
            </a:r>
            <a:endParaRPr lang="ko-KR" altLang="en-US" dirty="0"/>
          </a:p>
        </p:txBody>
      </p:sp>
      <p:sp>
        <p:nvSpPr>
          <p:cNvPr id="3" name="내용 개체 틀 2"/>
          <p:cNvSpPr>
            <a:spLocks noGrp="1"/>
          </p:cNvSpPr>
          <p:nvPr>
            <p:ph idx="1"/>
          </p:nvPr>
        </p:nvSpPr>
        <p:spPr/>
        <p:txBody>
          <a:bodyPr/>
          <a:lstStyle/>
          <a:p>
            <a:pPr>
              <a:lnSpc>
                <a:spcPct val="90000"/>
              </a:lnSpc>
            </a:pPr>
            <a:r>
              <a:rPr lang="en-US" altLang="ko-KR" i="1" dirty="0" smtClean="0">
                <a:ea typeface="굴림" panose="020B0600000101010101" pitchFamily="50" charset="-127"/>
              </a:rPr>
              <a:t>Control flow </a:t>
            </a:r>
            <a:r>
              <a:rPr lang="en-US" altLang="ko-KR" dirty="0" smtClean="0">
                <a:ea typeface="굴림" panose="020B0600000101010101" pitchFamily="50" charset="-127"/>
              </a:rPr>
              <a:t>or </a:t>
            </a:r>
            <a:r>
              <a:rPr lang="en-US" altLang="ko-KR" i="1" dirty="0" smtClean="0">
                <a:ea typeface="굴림" panose="020B0600000101010101" pitchFamily="50" charset="-127"/>
              </a:rPr>
              <a:t>ordering </a:t>
            </a:r>
            <a:r>
              <a:rPr lang="en-US" altLang="ko-KR" dirty="0" smtClean="0">
                <a:ea typeface="굴림" panose="020B0600000101010101" pitchFamily="50" charset="-127"/>
              </a:rPr>
              <a:t>in program execution</a:t>
            </a:r>
          </a:p>
          <a:p>
            <a:pPr lvl="1">
              <a:lnSpc>
                <a:spcPct val="90000"/>
              </a:lnSpc>
            </a:pPr>
            <a:r>
              <a:rPr lang="en-US" altLang="ko-KR" dirty="0" smtClean="0">
                <a:ea typeface="굴림" panose="020B0600000101010101" pitchFamily="50" charset="-127"/>
              </a:rPr>
              <a:t>sequencing</a:t>
            </a:r>
          </a:p>
          <a:p>
            <a:pPr lvl="1">
              <a:lnSpc>
                <a:spcPct val="90000"/>
              </a:lnSpc>
            </a:pPr>
            <a:r>
              <a:rPr lang="en-US" altLang="ko-KR" dirty="0" smtClean="0">
                <a:ea typeface="굴림" panose="020B0600000101010101" pitchFamily="50" charset="-127"/>
              </a:rPr>
              <a:t>selection(alternation)</a:t>
            </a:r>
          </a:p>
          <a:p>
            <a:pPr lvl="2">
              <a:lnSpc>
                <a:spcPct val="90000"/>
              </a:lnSpc>
            </a:pPr>
            <a:r>
              <a:rPr lang="en-US" altLang="ko-KR" dirty="0" smtClean="0">
                <a:ea typeface="굴림" panose="020B0600000101010101" pitchFamily="50" charset="-127"/>
              </a:rPr>
              <a:t>the most common selection constructs are </a:t>
            </a:r>
            <a:r>
              <a:rPr lang="en-US" altLang="ko-KR" dirty="0" smtClean="0">
                <a:latin typeface="Consolas" panose="020B0609020204030204" pitchFamily="49" charset="0"/>
                <a:ea typeface="굴림" panose="020B0600000101010101" pitchFamily="50" charset="-127"/>
              </a:rPr>
              <a:t>if </a:t>
            </a:r>
            <a:r>
              <a:rPr lang="en-US" altLang="ko-KR" dirty="0" smtClean="0">
                <a:ea typeface="굴림" panose="020B0600000101010101" pitchFamily="50" charset="-127"/>
              </a:rPr>
              <a:t>and </a:t>
            </a:r>
            <a:r>
              <a:rPr lang="en-US" altLang="ko-KR" dirty="0">
                <a:latin typeface="Consolas" panose="020B0609020204030204" pitchFamily="49" charset="0"/>
                <a:ea typeface="굴림" panose="020B0600000101010101" pitchFamily="50" charset="-127"/>
              </a:rPr>
              <a:t>case</a:t>
            </a:r>
            <a:r>
              <a:rPr lang="en-US" altLang="ko-KR" dirty="0" smtClean="0">
                <a:ea typeface="굴림" panose="020B0600000101010101" pitchFamily="50" charset="-127"/>
              </a:rPr>
              <a:t>(</a:t>
            </a:r>
            <a:r>
              <a:rPr lang="en-US" altLang="ko-KR" dirty="0">
                <a:latin typeface="Consolas" panose="020B0609020204030204" pitchFamily="49" charset="0"/>
                <a:ea typeface="굴림" panose="020B0600000101010101" pitchFamily="50" charset="-127"/>
              </a:rPr>
              <a:t>switch</a:t>
            </a:r>
            <a:r>
              <a:rPr lang="en-US" altLang="ko-KR" dirty="0" smtClean="0">
                <a:ea typeface="굴림" panose="020B0600000101010101" pitchFamily="50" charset="-127"/>
              </a:rPr>
              <a:t>) statements</a:t>
            </a:r>
          </a:p>
          <a:p>
            <a:pPr lvl="1">
              <a:lnSpc>
                <a:spcPct val="90000"/>
              </a:lnSpc>
            </a:pPr>
            <a:r>
              <a:rPr lang="en-US" altLang="ko-KR" dirty="0" smtClean="0">
                <a:ea typeface="굴림" panose="020B0600000101010101" pitchFamily="50" charset="-127"/>
              </a:rPr>
              <a:t>iteration</a:t>
            </a:r>
          </a:p>
          <a:p>
            <a:pPr lvl="2">
              <a:lnSpc>
                <a:spcPct val="90000"/>
              </a:lnSpc>
            </a:pPr>
            <a:r>
              <a:rPr lang="en-US" altLang="ko-KR" dirty="0" smtClean="0">
                <a:latin typeface="Consolas" panose="020B0609020204030204" pitchFamily="49" charset="0"/>
                <a:ea typeface="굴림" panose="020B0600000101010101" pitchFamily="50" charset="-127"/>
              </a:rPr>
              <a:t>for/do</a:t>
            </a:r>
            <a:r>
              <a:rPr lang="en-US" altLang="ko-KR" dirty="0" smtClean="0">
                <a:ea typeface="굴림" panose="020B0600000101010101" pitchFamily="50" charset="-127"/>
              </a:rPr>
              <a:t>, </a:t>
            </a:r>
            <a:r>
              <a:rPr lang="en-US" altLang="ko-KR" dirty="0">
                <a:latin typeface="Consolas" panose="020B0609020204030204" pitchFamily="49" charset="0"/>
                <a:ea typeface="굴림" panose="020B0600000101010101" pitchFamily="50" charset="-127"/>
              </a:rPr>
              <a:t>while</a:t>
            </a:r>
            <a:r>
              <a:rPr lang="en-US" altLang="ko-KR" dirty="0" smtClean="0">
                <a:ea typeface="굴림" panose="020B0600000101010101" pitchFamily="50" charset="-127"/>
              </a:rPr>
              <a:t>, </a:t>
            </a:r>
            <a:r>
              <a:rPr lang="en-US" altLang="ko-KR" dirty="0" smtClean="0">
                <a:latin typeface="Consolas" panose="020B0609020204030204" pitchFamily="49" charset="0"/>
                <a:ea typeface="굴림" panose="020B0600000101010101" pitchFamily="50" charset="-127"/>
              </a:rPr>
              <a:t>repeat</a:t>
            </a:r>
          </a:p>
          <a:p>
            <a:pPr lvl="1"/>
            <a:r>
              <a:rPr lang="en-US" altLang="ko-KR" dirty="0"/>
              <a:t>procedural abstraction</a:t>
            </a:r>
          </a:p>
          <a:p>
            <a:pPr lvl="1"/>
            <a:r>
              <a:rPr lang="en-US" altLang="ko-KR" dirty="0" smtClean="0"/>
              <a:t>recursion</a:t>
            </a:r>
            <a:endParaRPr lang="en-US" altLang="ko-KR" dirty="0"/>
          </a:p>
          <a:p>
            <a:pPr lvl="2">
              <a:lnSpc>
                <a:spcPct val="90000"/>
              </a:lnSpc>
            </a:pPr>
            <a:endParaRPr lang="en-US" altLang="ko-KR" dirty="0" smtClean="0">
              <a:latin typeface="Consolas" panose="020B0609020204030204" pitchFamily="49" charset="0"/>
              <a:ea typeface="굴림" panose="020B0600000101010101" pitchFamily="50" charset="-127"/>
            </a:endParaRP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a:t>
            </a:fld>
            <a:endParaRPr lang="en-US" altLang="zh-TW"/>
          </a:p>
        </p:txBody>
      </p:sp>
    </p:spTree>
    <p:extLst>
      <p:ext uri="{BB962C8B-B14F-4D97-AF65-F5344CB8AC3E}">
        <p14:creationId xmlns:p14="http://schemas.microsoft.com/office/powerpoint/2010/main" val="1308788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r>
              <a:rPr lang="en-US" dirty="0" smtClean="0"/>
              <a:t>Haskell and Miranda are purely functional</a:t>
            </a:r>
          </a:p>
          <a:p>
            <a:r>
              <a:rPr lang="en-US" dirty="0" smtClean="0"/>
              <a:t>Many other languages are mixed:</a:t>
            </a:r>
          </a:p>
          <a:p>
            <a:pPr lvl="1"/>
            <a:r>
              <a:rPr lang="en-US" dirty="0" smtClean="0"/>
              <a:t>ML and Lisp are mostly functional, but make assignment available to programmers who want it</a:t>
            </a:r>
          </a:p>
          <a:p>
            <a:pPr lvl="1"/>
            <a:r>
              <a:rPr lang="en-US" dirty="0" smtClean="0"/>
              <a:t>C#, Python, and Ruby are mostly imperative, but provide a variety of features (first-class functions, polymorphism, functional values and aggregates, garbage collection, unlimited extent) that allow them to be used in a largely functional style</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20</a:t>
            </a:fld>
            <a:endParaRPr lang="en-US" altLang="zh-TW"/>
          </a:p>
        </p:txBody>
      </p:sp>
    </p:spTree>
    <p:extLst>
      <p:ext uri="{BB962C8B-B14F-4D97-AF65-F5344CB8AC3E}">
        <p14:creationId xmlns:p14="http://schemas.microsoft.com/office/powerpoint/2010/main" val="343031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r>
              <a:rPr lang="en-US" dirty="0" smtClean="0"/>
              <a:t>References and values</a:t>
            </a:r>
          </a:p>
          <a:p>
            <a:pPr lvl="1"/>
            <a:r>
              <a:rPr lang="en-US" dirty="0" smtClean="0"/>
              <a:t>on the surface assignment looks like a very straightforward operation</a:t>
            </a:r>
          </a:p>
          <a:p>
            <a:pPr lvl="1"/>
            <a:r>
              <a:rPr lang="en-US" dirty="0" smtClean="0"/>
              <a:t>below the surface, there are some subtle but important differences in the semantics of assignment in different imperative languages</a:t>
            </a:r>
          </a:p>
          <a:p>
            <a:pPr lvl="1"/>
            <a:r>
              <a:rPr lang="en-US" dirty="0" smtClean="0"/>
              <a:t>these differences are often invisible, because they do not affect the behavior of simple programs</a:t>
            </a:r>
          </a:p>
          <a:p>
            <a:pPr lvl="1"/>
            <a:r>
              <a:rPr lang="en-US" dirty="0" smtClean="0"/>
              <a:t>they have a major impact on programs that use pointers (more in 8.5)</a:t>
            </a:r>
          </a:p>
          <a:p>
            <a:pPr lvl="1"/>
            <a:r>
              <a:rPr lang="en-US" dirty="0" smtClean="0"/>
              <a:t>here is a simple introduction in C</a:t>
            </a:r>
          </a:p>
          <a:p>
            <a:pPr lvl="1"/>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21</a:t>
            </a:fld>
            <a:endParaRPr lang="en-US" altLang="zh-TW"/>
          </a:p>
        </p:txBody>
      </p:sp>
      <p:sp>
        <p:nvSpPr>
          <p:cNvPr id="5" name="Text Box 20"/>
          <p:cNvSpPr txBox="1">
            <a:spLocks noChangeArrowheads="1"/>
          </p:cNvSpPr>
          <p:nvPr/>
        </p:nvSpPr>
        <p:spPr bwMode="auto">
          <a:xfrm>
            <a:off x="1043608" y="5501928"/>
            <a:ext cx="6408712" cy="90486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d = a;      /* </a:t>
            </a:r>
            <a:r>
              <a:rPr lang="en-US" altLang="ko-KR" i="1" dirty="0" smtClean="0">
                <a:latin typeface="Consolas" panose="020B0609020204030204" pitchFamily="49" charset="0"/>
              </a:rPr>
              <a:t>value </a:t>
            </a:r>
            <a:r>
              <a:rPr lang="en-US" altLang="ko-KR" dirty="0" smtClean="0">
                <a:latin typeface="Consolas" panose="020B0609020204030204" pitchFamily="49" charset="0"/>
              </a:rPr>
              <a:t>of a */</a:t>
            </a:r>
          </a:p>
          <a:p>
            <a:pPr>
              <a:buNone/>
            </a:pPr>
            <a:r>
              <a:rPr lang="en-US" altLang="ko-KR" dirty="0" smtClean="0">
                <a:latin typeface="Consolas" panose="020B0609020204030204" pitchFamily="49" charset="0"/>
              </a:rPr>
              <a:t>a = b + c;  /* </a:t>
            </a:r>
            <a:r>
              <a:rPr lang="en-US" altLang="ko-KR" i="1" dirty="0" smtClean="0">
                <a:latin typeface="Consolas" panose="020B0609020204030204" pitchFamily="49" charset="0"/>
              </a:rPr>
              <a:t>location </a:t>
            </a:r>
            <a:r>
              <a:rPr lang="en-US" altLang="ko-KR" dirty="0" smtClean="0">
                <a:latin typeface="Consolas" panose="020B0609020204030204" pitchFamily="49" charset="0"/>
              </a:rPr>
              <a:t>of a */</a:t>
            </a:r>
          </a:p>
        </p:txBody>
      </p:sp>
    </p:spTree>
    <p:extLst>
      <p:ext uri="{BB962C8B-B14F-4D97-AF65-F5344CB8AC3E}">
        <p14:creationId xmlns:p14="http://schemas.microsoft.com/office/powerpoint/2010/main" val="348778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dirty="0" smtClean="0"/>
              <a:t>a variable in C is a named container for a value</a:t>
            </a:r>
          </a:p>
          <a:p>
            <a:pPr lvl="1"/>
            <a:r>
              <a:rPr lang="en-US" dirty="0" smtClean="0"/>
              <a:t>C and many other languages use a </a:t>
            </a:r>
            <a:r>
              <a:rPr lang="en-US" i="1" dirty="0" smtClean="0"/>
              <a:t>value model </a:t>
            </a:r>
            <a:r>
              <a:rPr lang="en-US" dirty="0" smtClean="0"/>
              <a:t>of variables </a:t>
            </a:r>
          </a:p>
          <a:p>
            <a:pPr lvl="2">
              <a:lnSpc>
                <a:spcPts val="2600"/>
              </a:lnSpc>
            </a:pPr>
            <a:r>
              <a:rPr lang="en-US" i="1" dirty="0" smtClean="0"/>
              <a:t>l-values</a:t>
            </a:r>
          </a:p>
          <a:p>
            <a:pPr lvl="3">
              <a:lnSpc>
                <a:spcPts val="2600"/>
              </a:lnSpc>
            </a:pPr>
            <a:r>
              <a:rPr lang="en-US" dirty="0" smtClean="0"/>
              <a:t>expressions that denote locations</a:t>
            </a:r>
          </a:p>
          <a:p>
            <a:pPr lvl="2">
              <a:lnSpc>
                <a:spcPts val="2600"/>
              </a:lnSpc>
            </a:pPr>
            <a:r>
              <a:rPr lang="en-US" i="1" dirty="0" err="1" smtClean="0"/>
              <a:t>r-values</a:t>
            </a:r>
            <a:endParaRPr lang="en-US" i="1" dirty="0" smtClean="0"/>
          </a:p>
          <a:p>
            <a:pPr lvl="3">
              <a:lnSpc>
                <a:spcPts val="2600"/>
              </a:lnSpc>
            </a:pPr>
            <a:r>
              <a:rPr lang="en-US" dirty="0" smtClean="0"/>
              <a:t>expressions that denote values</a:t>
            </a:r>
          </a:p>
          <a:p>
            <a:pPr lvl="2">
              <a:lnSpc>
                <a:spcPts val="2600"/>
              </a:lnSpc>
            </a:pPr>
            <a:r>
              <a:rPr lang="en-US" dirty="0" smtClean="0"/>
              <a:t>under a value model of a variables, a given expression can be either an l-value or an </a:t>
            </a:r>
            <a:r>
              <a:rPr lang="en-US" dirty="0" err="1" smtClean="0"/>
              <a:t>r-value</a:t>
            </a:r>
            <a:r>
              <a:rPr lang="en-US" dirty="0" smtClean="0"/>
              <a:t>, depending on the context in which it appears</a:t>
            </a:r>
          </a:p>
          <a:p>
            <a:pPr lvl="2">
              <a:lnSpc>
                <a:spcPts val="2600"/>
              </a:lnSpc>
            </a:pPr>
            <a:r>
              <a:rPr lang="en-US" dirty="0" smtClean="0"/>
              <a:t>not all expressions can be l-values (not all values have a location and not all names are variables)</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22</a:t>
            </a:fld>
            <a:endParaRPr lang="en-US" altLang="zh-TW"/>
          </a:p>
        </p:txBody>
      </p:sp>
      <p:sp>
        <p:nvSpPr>
          <p:cNvPr id="5" name="Text Box 20"/>
          <p:cNvSpPr txBox="1">
            <a:spLocks noChangeArrowheads="1"/>
          </p:cNvSpPr>
          <p:nvPr/>
        </p:nvSpPr>
        <p:spPr bwMode="auto">
          <a:xfrm>
            <a:off x="1289597" y="5678493"/>
            <a:ext cx="7344816" cy="90486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2 + 3 = a;      </a:t>
            </a:r>
          </a:p>
          <a:p>
            <a:pPr>
              <a:buNone/>
            </a:pPr>
            <a:r>
              <a:rPr lang="en-US" altLang="ko-KR" dirty="0" smtClean="0">
                <a:latin typeface="Consolas" panose="020B0609020204030204" pitchFamily="49" charset="0"/>
              </a:rPr>
              <a:t>a = 2 + 3;  /* what if a is a constant */</a:t>
            </a:r>
          </a:p>
        </p:txBody>
      </p:sp>
    </p:spTree>
    <p:extLst>
      <p:ext uri="{BB962C8B-B14F-4D97-AF65-F5344CB8AC3E}">
        <p14:creationId xmlns:p14="http://schemas.microsoft.com/office/powerpoint/2010/main" val="56280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2"/>
            <a:r>
              <a:rPr lang="en-US" dirty="0" smtClean="0"/>
              <a:t>l-values and </a:t>
            </a:r>
            <a:r>
              <a:rPr lang="en-US" dirty="0" err="1" smtClean="0"/>
              <a:t>r-values</a:t>
            </a:r>
            <a:r>
              <a:rPr lang="en-US" dirty="0" smtClean="0"/>
              <a:t> can be complicated expressions</a:t>
            </a:r>
          </a:p>
          <a:p>
            <a:pPr lvl="1"/>
            <a:endParaRPr lang="en-US" dirty="0"/>
          </a:p>
          <a:p>
            <a:pPr lvl="2"/>
            <a:r>
              <a:rPr lang="en-US" dirty="0" smtClean="0"/>
              <a:t>in C++, a function can return a reference to a structure, rather than a pointer to it (more about this in 9.3.1)</a:t>
            </a:r>
          </a:p>
          <a:p>
            <a:pPr lvl="1"/>
            <a:endParaRPr lang="en-US" dirty="0" smtClean="0"/>
          </a:p>
          <a:p>
            <a:pPr lvl="2"/>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23</a:t>
            </a:fld>
            <a:endParaRPr lang="en-US" altLang="zh-TW"/>
          </a:p>
        </p:txBody>
      </p:sp>
      <p:sp>
        <p:nvSpPr>
          <p:cNvPr id="5" name="Text Box 20"/>
          <p:cNvSpPr txBox="1">
            <a:spLocks noChangeArrowheads="1"/>
          </p:cNvSpPr>
          <p:nvPr/>
        </p:nvSpPr>
        <p:spPr bwMode="auto">
          <a:xfrm>
            <a:off x="1331640" y="1455167"/>
            <a:ext cx="3744416"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(f(a) + 3)-&gt;b[c] = 2;</a:t>
            </a:r>
          </a:p>
        </p:txBody>
      </p:sp>
      <p:sp>
        <p:nvSpPr>
          <p:cNvPr id="6" name="Text Box 20"/>
          <p:cNvSpPr txBox="1">
            <a:spLocks noChangeArrowheads="1"/>
          </p:cNvSpPr>
          <p:nvPr/>
        </p:nvSpPr>
        <p:spPr bwMode="auto">
          <a:xfrm>
            <a:off x="1331640" y="2716733"/>
            <a:ext cx="2664296"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g(a).b[c] = 2;</a:t>
            </a:r>
          </a:p>
        </p:txBody>
      </p:sp>
    </p:spTree>
    <p:extLst>
      <p:ext uri="{BB962C8B-B14F-4D97-AF65-F5344CB8AC3E}">
        <p14:creationId xmlns:p14="http://schemas.microsoft.com/office/powerpoint/2010/main" val="301221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i="1" dirty="0"/>
              <a:t>reference model </a:t>
            </a:r>
            <a:r>
              <a:rPr lang="en-US" dirty="0"/>
              <a:t>of variables</a:t>
            </a:r>
          </a:p>
          <a:p>
            <a:pPr lvl="2"/>
            <a:r>
              <a:rPr lang="en-US" dirty="0"/>
              <a:t>make the distinction between l-values and </a:t>
            </a:r>
            <a:r>
              <a:rPr lang="en-US" dirty="0" err="1"/>
              <a:t>r-values</a:t>
            </a:r>
            <a:r>
              <a:rPr lang="en-US" dirty="0"/>
              <a:t> more explicitly</a:t>
            </a:r>
          </a:p>
          <a:p>
            <a:pPr lvl="2"/>
            <a:r>
              <a:rPr lang="en-US" dirty="0"/>
              <a:t>Algol 68, </a:t>
            </a:r>
            <a:r>
              <a:rPr lang="en-US" dirty="0" err="1"/>
              <a:t>Clu</a:t>
            </a:r>
            <a:r>
              <a:rPr lang="en-US" dirty="0"/>
              <a:t>, Lisp/Scheme, ML, Smalltalk</a:t>
            </a:r>
          </a:p>
          <a:p>
            <a:pPr lvl="2"/>
            <a:r>
              <a:rPr lang="en-US" dirty="0"/>
              <a:t>in these languages, a variable is not a named container for a value; rather it is a named </a:t>
            </a:r>
            <a:r>
              <a:rPr lang="en-US" i="1" dirty="0"/>
              <a:t>reference to </a:t>
            </a:r>
            <a:r>
              <a:rPr lang="en-US" dirty="0"/>
              <a:t>a value</a:t>
            </a:r>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24</a:t>
            </a:fld>
            <a:endParaRPr lang="en-US" altLang="zh-TW"/>
          </a:p>
        </p:txBody>
      </p:sp>
      <p:sp>
        <p:nvSpPr>
          <p:cNvPr id="5" name="Text Box 20"/>
          <p:cNvSpPr txBox="1">
            <a:spLocks noChangeArrowheads="1"/>
          </p:cNvSpPr>
          <p:nvPr/>
        </p:nvSpPr>
        <p:spPr bwMode="auto">
          <a:xfrm>
            <a:off x="467544" y="3555826"/>
            <a:ext cx="2664296" cy="124034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600"/>
              </a:lnSpc>
              <a:buNone/>
            </a:pPr>
            <a:r>
              <a:rPr lang="en-US" altLang="ko-KR" dirty="0" smtClean="0">
                <a:latin typeface="Consolas" panose="020B0609020204030204" pitchFamily="49" charset="0"/>
              </a:rPr>
              <a:t>b := 2;</a:t>
            </a:r>
          </a:p>
          <a:p>
            <a:pPr>
              <a:lnSpc>
                <a:spcPts val="2600"/>
              </a:lnSpc>
              <a:buNone/>
            </a:pPr>
            <a:r>
              <a:rPr lang="en-US" altLang="ko-KR" dirty="0" smtClean="0">
                <a:latin typeface="Consolas" panose="020B0609020204030204" pitchFamily="49" charset="0"/>
              </a:rPr>
              <a:t>c := b;</a:t>
            </a:r>
          </a:p>
          <a:p>
            <a:pPr>
              <a:lnSpc>
                <a:spcPts val="2600"/>
              </a:lnSpc>
              <a:buNone/>
            </a:pPr>
            <a:r>
              <a:rPr lang="en-US" altLang="ko-KR" dirty="0" smtClean="0">
                <a:latin typeface="Consolas" panose="020B0609020204030204" pitchFamily="49" charset="0"/>
              </a:rPr>
              <a:t>a := b + c;</a:t>
            </a:r>
          </a:p>
        </p:txBody>
      </p:sp>
      <p:pic>
        <p:nvPicPr>
          <p:cNvPr id="7" name="그림 6"/>
          <p:cNvPicPr>
            <a:picLocks noChangeAspect="1"/>
          </p:cNvPicPr>
          <p:nvPr/>
        </p:nvPicPr>
        <p:blipFill>
          <a:blip r:embed="rId2"/>
          <a:stretch>
            <a:fillRect/>
          </a:stretch>
        </p:blipFill>
        <p:spPr>
          <a:xfrm>
            <a:off x="3490669" y="3395433"/>
            <a:ext cx="3880406" cy="2763566"/>
          </a:xfrm>
          <a:prstGeom prst="rect">
            <a:avLst/>
          </a:prstGeom>
        </p:spPr>
      </p:pic>
      <p:sp>
        <p:nvSpPr>
          <p:cNvPr id="8" name="TextBox 7"/>
          <p:cNvSpPr txBox="1"/>
          <p:nvPr/>
        </p:nvSpPr>
        <p:spPr>
          <a:xfrm>
            <a:off x="3563888" y="6158999"/>
            <a:ext cx="1109599" cy="461665"/>
          </a:xfrm>
          <a:prstGeom prst="rect">
            <a:avLst/>
          </a:prstGeom>
          <a:noFill/>
        </p:spPr>
        <p:txBody>
          <a:bodyPr wrap="none" rtlCol="0">
            <a:spAutoFit/>
          </a:bodyPr>
          <a:lstStyle/>
          <a:p>
            <a:r>
              <a:rPr lang="en-US" sz="2400" dirty="0">
                <a:solidFill>
                  <a:schemeClr val="tx1"/>
                </a:solidFill>
                <a:latin typeface="Arial" panose="020B0604020202020204" pitchFamily="34" charset="0"/>
                <a:cs typeface="Arial" panose="020B0604020202020204" pitchFamily="34" charset="0"/>
              </a:rPr>
              <a:t>Pascal</a:t>
            </a:r>
          </a:p>
        </p:txBody>
      </p:sp>
      <p:sp>
        <p:nvSpPr>
          <p:cNvPr id="9" name="TextBox 8"/>
          <p:cNvSpPr txBox="1"/>
          <p:nvPr/>
        </p:nvSpPr>
        <p:spPr>
          <a:xfrm>
            <a:off x="5796136" y="6093296"/>
            <a:ext cx="647934" cy="461665"/>
          </a:xfrm>
          <a:prstGeom prst="rect">
            <a:avLst/>
          </a:prstGeom>
          <a:noFill/>
        </p:spPr>
        <p:txBody>
          <a:bodyPr wrap="none" rtlCol="0">
            <a:spAutoFit/>
          </a:bodyPr>
          <a:lstStyle/>
          <a:p>
            <a:r>
              <a:rPr lang="en-US" sz="2400" dirty="0" err="1" smtClean="0">
                <a:solidFill>
                  <a:schemeClr val="tx1"/>
                </a:solidFill>
                <a:latin typeface="Arial" panose="020B0604020202020204" pitchFamily="34" charset="0"/>
                <a:cs typeface="Arial" panose="020B0604020202020204" pitchFamily="34" charset="0"/>
              </a:rPr>
              <a:t>Clu</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887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dirty="0" smtClean="0"/>
              <a:t>in a language that uses the reference model, every variable is an l-value</a:t>
            </a:r>
          </a:p>
          <a:p>
            <a:pPr lvl="2"/>
            <a:r>
              <a:rPr lang="en-US" dirty="0" smtClean="0"/>
              <a:t>when it appears in a context that expects an </a:t>
            </a:r>
            <a:r>
              <a:rPr lang="en-US" dirty="0" err="1" smtClean="0"/>
              <a:t>r-value</a:t>
            </a:r>
            <a:r>
              <a:rPr lang="en-US" dirty="0" smtClean="0"/>
              <a:t>, it must be </a:t>
            </a:r>
            <a:r>
              <a:rPr lang="en-US" i="1" dirty="0" smtClean="0"/>
              <a:t>dereferenced </a:t>
            </a:r>
            <a:r>
              <a:rPr lang="en-US" dirty="0" smtClean="0"/>
              <a:t>to obtain the value to which it refers</a:t>
            </a:r>
          </a:p>
          <a:p>
            <a:pPr lvl="2"/>
            <a:r>
              <a:rPr lang="en-US" dirty="0" smtClean="0"/>
              <a:t>in most languages with a reference model (including </a:t>
            </a:r>
            <a:r>
              <a:rPr lang="en-US" dirty="0" err="1" smtClean="0"/>
              <a:t>Clu</a:t>
            </a:r>
            <a:r>
              <a:rPr lang="en-US" dirty="0" smtClean="0"/>
              <a:t>), the dereference is implicit and automatic</a:t>
            </a:r>
          </a:p>
          <a:p>
            <a:pPr lvl="3"/>
            <a:r>
              <a:rPr lang="en-US" dirty="0" smtClean="0"/>
              <a:t>in ML, needs to use an explicit dereference operator, denoted with a prefix exclamation point (more in 8.5.1)</a:t>
            </a:r>
          </a:p>
          <a:p>
            <a:pPr lvl="1"/>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25</a:t>
            </a:fld>
            <a:endParaRPr lang="en-US" altLang="zh-TW"/>
          </a:p>
        </p:txBody>
      </p:sp>
    </p:spTree>
    <p:extLst>
      <p:ext uri="{BB962C8B-B14F-4D97-AF65-F5344CB8AC3E}">
        <p14:creationId xmlns:p14="http://schemas.microsoft.com/office/powerpoint/2010/main" val="3661902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lnSpc>
                <a:spcPts val="2700"/>
              </a:lnSpc>
            </a:pPr>
            <a:r>
              <a:rPr lang="en-US" dirty="0"/>
              <a:t>the difference between the value and reference models of variables becomes important </a:t>
            </a:r>
          </a:p>
          <a:p>
            <a:pPr lvl="2">
              <a:lnSpc>
                <a:spcPts val="2700"/>
              </a:lnSpc>
            </a:pPr>
            <a:r>
              <a:rPr lang="en-US" dirty="0"/>
              <a:t>if the values to which variables refer can change "in place," as they do in many programs with linked data structures </a:t>
            </a:r>
            <a:endParaRPr lang="en-US" dirty="0" smtClean="0"/>
          </a:p>
          <a:p>
            <a:pPr lvl="2">
              <a:lnSpc>
                <a:spcPts val="2700"/>
              </a:lnSpc>
            </a:pPr>
            <a:r>
              <a:rPr lang="en-US" dirty="0" smtClean="0"/>
              <a:t>if </a:t>
            </a:r>
            <a:r>
              <a:rPr lang="en-US" dirty="0"/>
              <a:t>it is possible </a:t>
            </a:r>
            <a:r>
              <a:rPr lang="en-US" dirty="0" smtClean="0"/>
              <a:t>for variables to refer to different objects that happen to have the "same" value</a:t>
            </a:r>
          </a:p>
          <a:p>
            <a:pPr lvl="2">
              <a:lnSpc>
                <a:spcPts val="2700"/>
              </a:lnSpc>
            </a:pPr>
            <a:r>
              <a:rPr lang="en-US" dirty="0" smtClean="0"/>
              <a:t>needs to distinguish between variables that refer to the same object and variables that refer to different objects whose values happen to be equal</a:t>
            </a:r>
          </a:p>
          <a:p>
            <a:pPr lvl="1">
              <a:lnSpc>
                <a:spcPts val="2700"/>
              </a:lnSpc>
            </a:pPr>
            <a:r>
              <a:rPr lang="en-US" altLang="ko-KR" dirty="0" smtClean="0"/>
              <a:t>will</a:t>
            </a:r>
            <a:r>
              <a:rPr lang="ko-KR" altLang="en-US" dirty="0"/>
              <a:t> </a:t>
            </a:r>
            <a:r>
              <a:rPr lang="en-US" altLang="ko-KR" dirty="0" smtClean="0"/>
              <a:t>discuss more about this in section 8.5</a:t>
            </a:r>
          </a:p>
          <a:p>
            <a:pPr lvl="1">
              <a:lnSpc>
                <a:spcPts val="2700"/>
              </a:lnSpc>
            </a:pPr>
            <a:r>
              <a:rPr lang="en-US" dirty="0" smtClean="0"/>
              <a:t>Java uses a value model for built-in types and a reference model for user-defined types</a:t>
            </a:r>
          </a:p>
          <a:p>
            <a:pPr lvl="1">
              <a:lnSpc>
                <a:spcPts val="2700"/>
              </a:lnSpc>
            </a:pPr>
            <a:r>
              <a:rPr lang="en-US" dirty="0" smtClean="0"/>
              <a:t>C# and Eiffel allow the programmer to choose</a:t>
            </a:r>
          </a:p>
          <a:p>
            <a:pPr lvl="2">
              <a:lnSpc>
                <a:spcPts val="2700"/>
              </a:lnSpc>
            </a:pPr>
            <a:r>
              <a:rPr lang="en-US" dirty="0" smtClean="0"/>
              <a:t>class: reference type, </a:t>
            </a:r>
            <a:r>
              <a:rPr lang="en-US" dirty="0" err="1" smtClean="0"/>
              <a:t>struct</a:t>
            </a:r>
            <a:r>
              <a:rPr lang="en-US" dirty="0" smtClean="0"/>
              <a:t>: value type</a:t>
            </a:r>
            <a:endParaRPr lang="en-US" dirty="0"/>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26</a:t>
            </a:fld>
            <a:endParaRPr lang="en-US" altLang="zh-TW"/>
          </a:p>
        </p:txBody>
      </p:sp>
    </p:spTree>
    <p:extLst>
      <p:ext uri="{BB962C8B-B14F-4D97-AF65-F5344CB8AC3E}">
        <p14:creationId xmlns:p14="http://schemas.microsoft.com/office/powerpoint/2010/main" val="3101438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ko-KR" altLang="en-US" dirty="0"/>
          </a:p>
        </p:txBody>
      </p:sp>
      <p:sp>
        <p:nvSpPr>
          <p:cNvPr id="3" name="내용 개체 틀 2"/>
          <p:cNvSpPr>
            <a:spLocks noGrp="1"/>
          </p:cNvSpPr>
          <p:nvPr>
            <p:ph idx="1"/>
          </p:nvPr>
        </p:nvSpPr>
        <p:spPr>
          <a:xfrm>
            <a:off x="107504" y="980728"/>
            <a:ext cx="9036496" cy="5150197"/>
          </a:xfrm>
        </p:spPr>
        <p:txBody>
          <a:bodyPr/>
          <a:lstStyle/>
          <a:p>
            <a:r>
              <a:rPr lang="en-US" altLang="ko-KR" dirty="0" smtClean="0"/>
              <a:t>Boxing</a:t>
            </a:r>
          </a:p>
          <a:p>
            <a:pPr lvl="1"/>
            <a:r>
              <a:rPr lang="en-US" altLang="ko-KR" dirty="0" smtClean="0"/>
              <a:t>A drawback of using a value model for built-in types is that they can't be passed uniformly to methods that expect class-typed parameters</a:t>
            </a:r>
          </a:p>
          <a:p>
            <a:pPr lvl="1"/>
            <a:r>
              <a:rPr lang="en-US" altLang="ko-KR" dirty="0" smtClean="0"/>
              <a:t>early versions of Java required the programmer to "wrap" objects of built-in types inside corresponding predefined class types in order to insert them in standard container (collection) classes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27</a:t>
            </a:fld>
            <a:endParaRPr lang="en-US" altLang="zh-TW"/>
          </a:p>
        </p:txBody>
      </p:sp>
      <p:sp>
        <p:nvSpPr>
          <p:cNvPr id="5" name="Text Box 20"/>
          <p:cNvSpPr txBox="1">
            <a:spLocks noChangeArrowheads="1"/>
          </p:cNvSpPr>
          <p:nvPr/>
        </p:nvSpPr>
        <p:spPr bwMode="auto">
          <a:xfrm>
            <a:off x="1115616" y="4243166"/>
            <a:ext cx="6048672" cy="2471959"/>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import </a:t>
            </a:r>
            <a:r>
              <a:rPr lang="en-US" altLang="ko-KR" dirty="0" err="1" smtClean="0">
                <a:latin typeface="Consolas" panose="020B0609020204030204" pitchFamily="49" charset="0"/>
              </a:rPr>
              <a:t>java.util.ArrayList</a:t>
            </a:r>
            <a:r>
              <a:rPr lang="en-US" altLang="ko-KR" dirty="0" smtClean="0">
                <a:latin typeface="Consolas" panose="020B0609020204030204" pitchFamily="49" charset="0"/>
              </a:rPr>
              <a:t>;</a:t>
            </a:r>
          </a:p>
          <a:p>
            <a:pPr>
              <a:lnSpc>
                <a:spcPts val="1800"/>
              </a:lnSpc>
              <a:buNone/>
            </a:pP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ArrayList</a:t>
            </a:r>
            <a:r>
              <a:rPr lang="en-US" altLang="ko-KR" dirty="0" smtClean="0">
                <a:latin typeface="Consolas" panose="020B0609020204030204" pitchFamily="49" charset="0"/>
              </a:rPr>
              <a:t> list = new </a:t>
            </a:r>
            <a:r>
              <a:rPr lang="en-US" altLang="ko-KR" dirty="0" err="1" smtClean="0">
                <a:latin typeface="Consolas" panose="020B0609020204030204" pitchFamily="49" charset="0"/>
              </a:rPr>
              <a:t>ArrayList</a:t>
            </a:r>
            <a:r>
              <a:rPr lang="en-US" altLang="ko-KR" dirty="0" smtClean="0">
                <a:latin typeface="Consolas" panose="020B0609020204030204" pitchFamily="49" charset="0"/>
              </a:rPr>
              <a:t>();</a:t>
            </a:r>
          </a:p>
          <a:p>
            <a:pPr>
              <a:lnSpc>
                <a:spcPts val="1800"/>
              </a:lnSpc>
              <a:buNone/>
            </a:pP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list.add</a:t>
            </a:r>
            <a:r>
              <a:rPr lang="en-US" altLang="ko-KR" dirty="0" smtClean="0">
                <a:latin typeface="Consolas" panose="020B0609020204030204" pitchFamily="49" charset="0"/>
              </a:rPr>
              <a:t>(new Integer(31));</a:t>
            </a:r>
          </a:p>
          <a:p>
            <a:pPr>
              <a:lnSpc>
                <a:spcPts val="2300"/>
              </a:lnSpc>
              <a:buNone/>
            </a:pPr>
            <a:r>
              <a:rPr lang="en-US" altLang="ko-KR" dirty="0" smtClean="0">
                <a:latin typeface="Consolas" panose="020B0609020204030204" pitchFamily="49" charset="0"/>
              </a:rPr>
              <a:t>Integer m = (Integer) </a:t>
            </a:r>
            <a:r>
              <a:rPr lang="en-US" altLang="ko-KR" dirty="0" err="1" smtClean="0">
                <a:latin typeface="Consolas" panose="020B0609020204030204" pitchFamily="49" charset="0"/>
              </a:rPr>
              <a:t>list.get</a:t>
            </a:r>
            <a:r>
              <a:rPr lang="en-US" altLang="ko-KR" dirty="0" smtClean="0">
                <a:latin typeface="Consolas" panose="020B0609020204030204" pitchFamily="49" charset="0"/>
              </a:rPr>
              <a:t>(0);</a:t>
            </a: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newm</a:t>
            </a:r>
            <a:r>
              <a:rPr lang="en-US" altLang="ko-KR" dirty="0" smtClean="0">
                <a:latin typeface="Consolas" panose="020B0609020204030204" pitchFamily="49" charset="0"/>
              </a:rPr>
              <a:t> = </a:t>
            </a:r>
            <a:r>
              <a:rPr lang="en-US" altLang="ko-KR" dirty="0" err="1" smtClean="0">
                <a:latin typeface="Consolas" panose="020B0609020204030204" pitchFamily="49" charset="0"/>
              </a:rPr>
              <a:t>m.intValue</a:t>
            </a:r>
            <a:r>
              <a:rPr lang="en-US" altLang="ko-KR" dirty="0" smtClean="0">
                <a:latin typeface="Consolas" panose="020B0609020204030204" pitchFamily="49" charset="0"/>
              </a:rPr>
              <a:t>();</a:t>
            </a:r>
          </a:p>
        </p:txBody>
      </p:sp>
    </p:spTree>
    <p:extLst>
      <p:ext uri="{BB962C8B-B14F-4D97-AF65-F5344CB8AC3E}">
        <p14:creationId xmlns:p14="http://schemas.microsoft.com/office/powerpoint/2010/main" val="2534028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ko-KR" altLang="en-US" dirty="0"/>
          </a:p>
        </p:txBody>
      </p:sp>
      <p:sp>
        <p:nvSpPr>
          <p:cNvPr id="3" name="내용 개체 틀 2"/>
          <p:cNvSpPr>
            <a:spLocks noGrp="1"/>
          </p:cNvSpPr>
          <p:nvPr>
            <p:ph idx="1"/>
          </p:nvPr>
        </p:nvSpPr>
        <p:spPr/>
        <p:txBody>
          <a:bodyPr/>
          <a:lstStyle/>
          <a:p>
            <a:r>
              <a:rPr lang="en-US" altLang="ko-KR" dirty="0" smtClean="0"/>
              <a:t>C# and more recent versions of Java perform automatic boxing and unboxing operations that avoid the wrapper syntax in many cases</a:t>
            </a:r>
          </a:p>
          <a:p>
            <a:endParaRPr lang="en-US" altLang="ko-KR" dirty="0"/>
          </a:p>
          <a:p>
            <a:endParaRPr lang="en-US" altLang="ko-KR" dirty="0" smtClean="0"/>
          </a:p>
          <a:p>
            <a:endParaRPr lang="en-US" altLang="ko-KR" dirty="0"/>
          </a:p>
          <a:p>
            <a:endParaRPr lang="en-US" altLang="ko-KR" dirty="0" smtClean="0"/>
          </a:p>
          <a:p>
            <a:r>
              <a:rPr lang="en-US" altLang="ko-KR" dirty="0" smtClean="0"/>
              <a:t>Generics (will discuss in section 7.3.1) allow the programmer to eliminate the need to cast the return value in Java.</a:t>
            </a:r>
          </a:p>
          <a:p>
            <a:pPr lvl="1"/>
            <a:r>
              <a:rPr lang="en-US" altLang="ko-KR" dirty="0" smtClean="0"/>
              <a:t>in C#, it would eliminate the need for boxing</a:t>
            </a:r>
          </a:p>
          <a:p>
            <a:pPr marL="0" indent="0">
              <a:buNone/>
            </a:pP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28</a:t>
            </a:fld>
            <a:endParaRPr lang="en-US" altLang="zh-TW"/>
          </a:p>
        </p:txBody>
      </p:sp>
      <p:sp>
        <p:nvSpPr>
          <p:cNvPr id="5" name="Text Box 20"/>
          <p:cNvSpPr txBox="1">
            <a:spLocks noChangeArrowheads="1"/>
          </p:cNvSpPr>
          <p:nvPr/>
        </p:nvSpPr>
        <p:spPr bwMode="auto">
          <a:xfrm>
            <a:off x="827584" y="2348880"/>
            <a:ext cx="6048672" cy="210314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import </a:t>
            </a:r>
            <a:r>
              <a:rPr lang="en-US" altLang="ko-KR" dirty="0" err="1" smtClean="0">
                <a:latin typeface="Consolas" panose="020B0609020204030204" pitchFamily="49" charset="0"/>
              </a:rPr>
              <a:t>java.util.ArrayList</a:t>
            </a:r>
            <a:r>
              <a:rPr lang="en-US" altLang="ko-KR" dirty="0" smtClean="0">
                <a:latin typeface="Consolas" panose="020B0609020204030204" pitchFamily="49" charset="0"/>
              </a:rPr>
              <a:t>;</a:t>
            </a:r>
          </a:p>
          <a:p>
            <a:pPr>
              <a:lnSpc>
                <a:spcPts val="1800"/>
              </a:lnSpc>
              <a:buNone/>
            </a:pP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ArrayList</a:t>
            </a:r>
            <a:r>
              <a:rPr lang="en-US" altLang="ko-KR" dirty="0" smtClean="0">
                <a:latin typeface="Consolas" panose="020B0609020204030204" pitchFamily="49" charset="0"/>
              </a:rPr>
              <a:t> list = new </a:t>
            </a:r>
            <a:r>
              <a:rPr lang="en-US" altLang="ko-KR" dirty="0" err="1" smtClean="0">
                <a:latin typeface="Consolas" panose="020B0609020204030204" pitchFamily="49" charset="0"/>
              </a:rPr>
              <a:t>ArrayList</a:t>
            </a:r>
            <a:r>
              <a:rPr lang="en-US" altLang="ko-KR" dirty="0" smtClean="0">
                <a:latin typeface="Consolas" panose="020B0609020204030204" pitchFamily="49" charset="0"/>
              </a:rPr>
              <a:t>();</a:t>
            </a:r>
          </a:p>
          <a:p>
            <a:pPr>
              <a:lnSpc>
                <a:spcPts val="1800"/>
              </a:lnSpc>
              <a:buNone/>
            </a:pP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list.add</a:t>
            </a:r>
            <a:r>
              <a:rPr lang="en-US" altLang="ko-KR" dirty="0" smtClean="0">
                <a:latin typeface="Consolas" panose="020B0609020204030204" pitchFamily="49" charset="0"/>
              </a:rPr>
              <a:t>(31);</a:t>
            </a: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newm</a:t>
            </a:r>
            <a:r>
              <a:rPr lang="en-US" altLang="ko-KR" dirty="0" smtClean="0">
                <a:latin typeface="Consolas" panose="020B0609020204030204" pitchFamily="49" charset="0"/>
              </a:rPr>
              <a:t> </a:t>
            </a:r>
            <a:r>
              <a:rPr lang="en-US" altLang="ko-KR" dirty="0">
                <a:latin typeface="Consolas" panose="020B0609020204030204" pitchFamily="49" charset="0"/>
              </a:rPr>
              <a:t>= </a:t>
            </a:r>
            <a:r>
              <a:rPr lang="en-US" altLang="ko-KR" dirty="0" smtClean="0">
                <a:latin typeface="Consolas" panose="020B0609020204030204" pitchFamily="49" charset="0"/>
              </a:rPr>
              <a:t>(Integer) </a:t>
            </a:r>
            <a:r>
              <a:rPr lang="en-US" altLang="ko-KR" dirty="0" err="1" smtClean="0">
                <a:latin typeface="Consolas" panose="020B0609020204030204" pitchFamily="49" charset="0"/>
              </a:rPr>
              <a:t>list.get</a:t>
            </a:r>
            <a:r>
              <a:rPr lang="en-US" altLang="ko-KR" dirty="0" smtClean="0">
                <a:latin typeface="Consolas" panose="020B0609020204030204" pitchFamily="49" charset="0"/>
              </a:rPr>
              <a:t>(0</a:t>
            </a:r>
            <a:r>
              <a:rPr lang="en-US" altLang="ko-KR" dirty="0">
                <a:latin typeface="Consolas" panose="020B0609020204030204" pitchFamily="49" charset="0"/>
              </a:rPr>
              <a:t>);</a:t>
            </a:r>
            <a:endParaRPr lang="en-US" altLang="ko-KR" dirty="0" smtClean="0">
              <a:latin typeface="Consolas" panose="020B0609020204030204" pitchFamily="49" charset="0"/>
            </a:endParaRPr>
          </a:p>
        </p:txBody>
      </p:sp>
    </p:spTree>
    <p:extLst>
      <p:ext uri="{BB962C8B-B14F-4D97-AF65-F5344CB8AC3E}">
        <p14:creationId xmlns:p14="http://schemas.microsoft.com/office/powerpoint/2010/main" val="2604488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ko-KR" altLang="en-US" dirty="0"/>
          </a:p>
        </p:txBody>
      </p:sp>
      <p:sp>
        <p:nvSpPr>
          <p:cNvPr id="3" name="내용 개체 틀 2"/>
          <p:cNvSpPr>
            <a:spLocks noGrp="1"/>
          </p:cNvSpPr>
          <p:nvPr>
            <p:ph idx="1"/>
          </p:nvPr>
        </p:nvSpPr>
        <p:spPr/>
        <p:txBody>
          <a:bodyPr/>
          <a:lstStyle/>
          <a:p>
            <a:r>
              <a:rPr lang="en-US" altLang="ko-KR" dirty="0" smtClean="0"/>
              <a:t>Orthogonality</a:t>
            </a:r>
          </a:p>
          <a:p>
            <a:pPr lvl="1">
              <a:lnSpc>
                <a:spcPts val="2600"/>
              </a:lnSpc>
            </a:pPr>
            <a:r>
              <a:rPr lang="en-US" altLang="ko-KR" dirty="0" smtClean="0"/>
              <a:t>a common design goal is to make the various features of a language as </a:t>
            </a:r>
            <a:r>
              <a:rPr lang="en-US" altLang="ko-KR" i="1" dirty="0" smtClean="0"/>
              <a:t>orthogonal </a:t>
            </a:r>
            <a:r>
              <a:rPr lang="en-US" altLang="ko-KR" dirty="0" smtClean="0"/>
              <a:t>as possible</a:t>
            </a:r>
          </a:p>
          <a:p>
            <a:pPr lvl="1">
              <a:lnSpc>
                <a:spcPts val="2600"/>
              </a:lnSpc>
            </a:pPr>
            <a:r>
              <a:rPr lang="en-US" altLang="ko-KR" dirty="0" smtClean="0"/>
              <a:t>orthogonality means that features can be used in any combination, the combinations all make sense, and the meaning of a given feature is </a:t>
            </a:r>
            <a:r>
              <a:rPr lang="en-US" altLang="ko-KR" i="1" dirty="0" smtClean="0"/>
              <a:t>consistent</a:t>
            </a:r>
            <a:r>
              <a:rPr lang="en-US" altLang="ko-KR" dirty="0" smtClean="0"/>
              <a:t>, regardless of the other features with which it is combined</a:t>
            </a:r>
          </a:p>
          <a:p>
            <a:pPr lvl="1">
              <a:lnSpc>
                <a:spcPts val="2600"/>
              </a:lnSpc>
            </a:pPr>
            <a:r>
              <a:rPr lang="en-US" altLang="ko-KR" dirty="0" smtClean="0"/>
              <a:t>Algol 68 was one of the first languages to make orthogonality a principal design goal, and few languages since have given the goal such weight</a:t>
            </a:r>
          </a:p>
          <a:p>
            <a:pPr lvl="2">
              <a:lnSpc>
                <a:spcPts val="2600"/>
              </a:lnSpc>
            </a:pPr>
            <a:r>
              <a:rPr lang="en-US" altLang="ko-KR" dirty="0" smtClean="0"/>
              <a:t>Algol 68 is said to be </a:t>
            </a:r>
            <a:r>
              <a:rPr lang="en-US" altLang="ko-KR" i="1" dirty="0" smtClean="0"/>
              <a:t>expression-oriented:</a:t>
            </a:r>
            <a:r>
              <a:rPr lang="en-US" altLang="ko-KR" dirty="0" smtClean="0"/>
              <a:t> it has no separate notion of statement</a:t>
            </a:r>
          </a:p>
          <a:p>
            <a:pPr lvl="2">
              <a:lnSpc>
                <a:spcPts val="2600"/>
              </a:lnSpc>
            </a:pPr>
            <a:r>
              <a:rPr lang="en-US" altLang="ko-KR" dirty="0" smtClean="0"/>
              <a:t>arbitrary expressions can appear in contexts that would call for a statement in many other languages, and constructs that are considered to be statements in other languages can appear within expressions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29</a:t>
            </a:fld>
            <a:endParaRPr lang="en-US" altLang="zh-TW"/>
          </a:p>
        </p:txBody>
      </p:sp>
    </p:spTree>
    <p:extLst>
      <p:ext uri="{BB962C8B-B14F-4D97-AF65-F5344CB8AC3E}">
        <p14:creationId xmlns:p14="http://schemas.microsoft.com/office/powerpoint/2010/main" val="338909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a:t>
            </a:r>
            <a:endParaRPr lang="en-US" dirty="0"/>
          </a:p>
        </p:txBody>
      </p:sp>
      <p:sp>
        <p:nvSpPr>
          <p:cNvPr id="3" name="내용 개체 틀 2"/>
          <p:cNvSpPr>
            <a:spLocks noGrp="1"/>
          </p:cNvSpPr>
          <p:nvPr>
            <p:ph idx="1"/>
          </p:nvPr>
        </p:nvSpPr>
        <p:spPr/>
        <p:txBody>
          <a:bodyPr/>
          <a:lstStyle/>
          <a:p>
            <a:pPr lvl="1"/>
            <a:r>
              <a:rPr lang="en-US" dirty="0" smtClean="0"/>
              <a:t>exception handling and speculation</a:t>
            </a:r>
          </a:p>
          <a:p>
            <a:pPr lvl="2"/>
            <a:r>
              <a:rPr lang="en-US" dirty="0" smtClean="0"/>
              <a:t>a program fragment is executed optimistically, on the assumption that some expected condition will be true</a:t>
            </a:r>
          </a:p>
          <a:p>
            <a:pPr lvl="2"/>
            <a:r>
              <a:rPr lang="en-US" dirty="0" smtClean="0"/>
              <a:t>if that condition turns out to be false, execution branches to a handler that executed in place of the remainder of the protected fragment (in the case of exception handling), or in place of the entire protected fragment (in the case of speculation)</a:t>
            </a:r>
          </a:p>
          <a:p>
            <a:pPr lvl="2"/>
            <a:r>
              <a:rPr lang="en-US" dirty="0" smtClean="0"/>
              <a:t>for speculation, the language implementation must be able to undo, or “roll back”, any visible effects of the protected code</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a:t>
            </a:fld>
            <a:endParaRPr lang="en-US" altLang="zh-TW"/>
          </a:p>
        </p:txBody>
      </p:sp>
    </p:spTree>
    <p:extLst>
      <p:ext uri="{BB962C8B-B14F-4D97-AF65-F5344CB8AC3E}">
        <p14:creationId xmlns:p14="http://schemas.microsoft.com/office/powerpoint/2010/main" val="1819284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ko-KR" altLang="en-US" dirty="0"/>
          </a:p>
        </p:txBody>
      </p:sp>
      <p:sp>
        <p:nvSpPr>
          <p:cNvPr id="3" name="내용 개체 틀 2"/>
          <p:cNvSpPr>
            <a:spLocks noGrp="1"/>
          </p:cNvSpPr>
          <p:nvPr>
            <p:ph idx="1"/>
          </p:nvPr>
        </p:nvSpPr>
        <p:spPr/>
        <p:txBody>
          <a:bodyPr/>
          <a:lstStyle/>
          <a:p>
            <a:pPr lvl="2"/>
            <a:r>
              <a:rPr lang="en-US" altLang="ko-KR" dirty="0" smtClean="0"/>
              <a:t>following is valid in Algol 68</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smtClean="0"/>
              <a:t>C takes an intermediate approach</a:t>
            </a:r>
          </a:p>
          <a:p>
            <a:pPr lvl="2"/>
            <a:r>
              <a:rPr lang="en-US" altLang="ko-KR" dirty="0" smtClean="0"/>
              <a:t>distinguishes between statements and expressions</a:t>
            </a:r>
            <a:r>
              <a:rPr lang="ko-KR" altLang="en-US" dirty="0" smtClean="0"/>
              <a:t> </a:t>
            </a:r>
            <a:r>
              <a:rPr lang="en-US" altLang="ko-KR" dirty="0" smtClean="0"/>
              <a:t>but one of the classes of statement is an "expression statement", which computes the values of an expression and then throws it away</a:t>
            </a:r>
          </a:p>
          <a:p>
            <a:pPr lvl="3"/>
            <a:r>
              <a:rPr lang="en-US" altLang="ko-KR" dirty="0" smtClean="0"/>
              <a:t>this allows an expression to appear in any context that would require a statement in most other languages</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30</a:t>
            </a:fld>
            <a:endParaRPr lang="en-US" altLang="zh-TW"/>
          </a:p>
        </p:txBody>
      </p:sp>
      <p:sp>
        <p:nvSpPr>
          <p:cNvPr id="5" name="Text Box 20"/>
          <p:cNvSpPr txBox="1">
            <a:spLocks noChangeArrowheads="1"/>
          </p:cNvSpPr>
          <p:nvPr/>
        </p:nvSpPr>
        <p:spPr bwMode="auto">
          <a:xfrm>
            <a:off x="1187624" y="1445641"/>
            <a:ext cx="6048672" cy="223138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begin</a:t>
            </a:r>
          </a:p>
          <a:p>
            <a:pPr>
              <a:lnSpc>
                <a:spcPts val="2300"/>
              </a:lnSpc>
              <a:buNone/>
            </a:pPr>
            <a:r>
              <a:rPr lang="en-US" altLang="ko-KR" dirty="0" smtClean="0">
                <a:latin typeface="Consolas" panose="020B0609020204030204" pitchFamily="49" charset="0"/>
              </a:rPr>
              <a:t>  a := if b &lt; c then d else e;</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 := begin f(b); g(c) end;</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g(d);</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2 + 3</a:t>
            </a:r>
          </a:p>
          <a:p>
            <a:pPr>
              <a:lnSpc>
                <a:spcPts val="2300"/>
              </a:lnSpc>
              <a:buNone/>
            </a:pPr>
            <a:r>
              <a:rPr lang="en-US" altLang="ko-KR" dirty="0" smtClean="0">
                <a:latin typeface="Consolas" panose="020B0609020204030204" pitchFamily="49" charset="0"/>
              </a:rPr>
              <a:t>end</a:t>
            </a:r>
          </a:p>
        </p:txBody>
      </p:sp>
    </p:spTree>
    <p:extLst>
      <p:ext uri="{BB962C8B-B14F-4D97-AF65-F5344CB8AC3E}">
        <p14:creationId xmlns:p14="http://schemas.microsoft.com/office/powerpoint/2010/main" val="3336285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ko-KR" altLang="en-US" dirty="0"/>
          </a:p>
        </p:txBody>
      </p:sp>
      <p:sp>
        <p:nvSpPr>
          <p:cNvPr id="3" name="내용 개체 틀 2"/>
          <p:cNvSpPr>
            <a:spLocks noGrp="1"/>
          </p:cNvSpPr>
          <p:nvPr>
            <p:ph idx="1"/>
          </p:nvPr>
        </p:nvSpPr>
        <p:spPr/>
        <p:txBody>
          <a:bodyPr/>
          <a:lstStyle/>
          <a:p>
            <a:pPr lvl="1"/>
            <a:r>
              <a:rPr lang="en-US" altLang="ko-KR" dirty="0" smtClean="0"/>
              <a:t>C language's expression statement</a:t>
            </a:r>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smtClean="0"/>
              <a:t>statements cannot in general be used in an expression context</a:t>
            </a:r>
          </a:p>
          <a:p>
            <a:pPr lvl="1"/>
            <a:r>
              <a:rPr lang="en-US" altLang="ko-KR" dirty="0" smtClean="0"/>
              <a:t>C provides special expression forms for selection and sequencing</a:t>
            </a:r>
          </a:p>
          <a:p>
            <a:pPr lvl="1"/>
            <a:r>
              <a:rPr lang="en-US" altLang="ko-KR" dirty="0" smtClean="0"/>
              <a:t>Algol 60 defines if…then…else as both a statement and an expression</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31</a:t>
            </a:fld>
            <a:endParaRPr lang="en-US" altLang="zh-TW"/>
          </a:p>
        </p:txBody>
      </p:sp>
      <p:sp>
        <p:nvSpPr>
          <p:cNvPr id="5" name="Text Box 20"/>
          <p:cNvSpPr txBox="1">
            <a:spLocks noChangeArrowheads="1"/>
          </p:cNvSpPr>
          <p:nvPr/>
        </p:nvSpPr>
        <p:spPr bwMode="auto">
          <a:xfrm>
            <a:off x="73519" y="1412776"/>
            <a:ext cx="9001000" cy="186256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a:latin typeface="Consolas" panose="020B0609020204030204" pitchFamily="49" charset="0"/>
              </a:rPr>
              <a:t>x = </a:t>
            </a:r>
            <a:r>
              <a:rPr lang="en-US" altLang="ko-KR" dirty="0" smtClean="0">
                <a:latin typeface="Consolas" panose="020B0609020204030204" pitchFamily="49" charset="0"/>
              </a:rPr>
              <a:t>(y </a:t>
            </a:r>
            <a:r>
              <a:rPr lang="en-US" altLang="ko-KR" dirty="0">
                <a:latin typeface="Consolas" panose="020B0609020204030204" pitchFamily="49" charset="0"/>
              </a:rPr>
              <a:t>+ </a:t>
            </a:r>
            <a:r>
              <a:rPr lang="en-US" altLang="ko-KR" dirty="0" smtClean="0">
                <a:latin typeface="Consolas" panose="020B0609020204030204" pitchFamily="49" charset="0"/>
              </a:rPr>
              <a:t>3);  /*x </a:t>
            </a:r>
            <a:r>
              <a:rPr lang="en-US" altLang="ko-KR" dirty="0">
                <a:latin typeface="Consolas" panose="020B0609020204030204" pitchFamily="49" charset="0"/>
              </a:rPr>
              <a:t>is assigned the value of </a:t>
            </a:r>
            <a:r>
              <a:rPr lang="en-US" altLang="ko-KR" dirty="0" smtClean="0">
                <a:latin typeface="Consolas" panose="020B0609020204030204" pitchFamily="49" charset="0"/>
              </a:rPr>
              <a:t>y+3*/  </a:t>
            </a:r>
            <a:endParaRPr lang="en-US" altLang="ko-KR" dirty="0">
              <a:latin typeface="Consolas" panose="020B0609020204030204" pitchFamily="49" charset="0"/>
            </a:endParaRPr>
          </a:p>
          <a:p>
            <a:pPr>
              <a:lnSpc>
                <a:spcPts val="2300"/>
              </a:lnSpc>
              <a:buNone/>
            </a:pPr>
            <a:r>
              <a:rPr lang="en-US" altLang="ko-KR" dirty="0">
                <a:latin typeface="Consolas" panose="020B0609020204030204" pitchFamily="49" charset="0"/>
              </a:rPr>
              <a:t>x++;            </a:t>
            </a:r>
            <a:r>
              <a:rPr lang="en-US" altLang="ko-KR" dirty="0" smtClean="0">
                <a:latin typeface="Consolas" panose="020B0609020204030204" pitchFamily="49" charset="0"/>
              </a:rPr>
              <a:t>/* </a:t>
            </a:r>
            <a:r>
              <a:rPr lang="en-US" altLang="ko-KR" dirty="0">
                <a:latin typeface="Consolas" panose="020B0609020204030204" pitchFamily="49" charset="0"/>
              </a:rPr>
              <a:t>x is </a:t>
            </a:r>
            <a:r>
              <a:rPr lang="en-US" altLang="ko-KR" dirty="0" smtClean="0">
                <a:latin typeface="Consolas" panose="020B0609020204030204" pitchFamily="49" charset="0"/>
              </a:rPr>
              <a:t>incremented */  </a:t>
            </a:r>
            <a:endParaRPr lang="en-US" altLang="ko-KR" dirty="0">
              <a:latin typeface="Consolas" panose="020B0609020204030204" pitchFamily="49" charset="0"/>
            </a:endParaRPr>
          </a:p>
          <a:p>
            <a:pPr>
              <a:lnSpc>
                <a:spcPts val="2300"/>
              </a:lnSpc>
              <a:buNone/>
            </a:pPr>
            <a:r>
              <a:rPr lang="en-US" altLang="ko-KR" dirty="0">
                <a:latin typeface="Consolas" panose="020B0609020204030204" pitchFamily="49" charset="0"/>
              </a:rPr>
              <a:t>x = y = 0; </a:t>
            </a:r>
            <a:r>
              <a:rPr lang="en-US" altLang="ko-KR" dirty="0" smtClean="0">
                <a:latin typeface="Consolas" panose="020B0609020204030204" pitchFamily="49" charset="0"/>
              </a:rPr>
              <a:t>/* </a:t>
            </a:r>
            <a:r>
              <a:rPr lang="en-US" altLang="ko-KR" dirty="0">
                <a:latin typeface="Consolas" panose="020B0609020204030204" pitchFamily="49" charset="0"/>
              </a:rPr>
              <a:t>Both x and y are initialized to 0 */  </a:t>
            </a:r>
          </a:p>
          <a:p>
            <a:pPr>
              <a:lnSpc>
                <a:spcPts val="2300"/>
              </a:lnSpc>
              <a:buNone/>
            </a:pPr>
            <a:r>
              <a:rPr lang="en-US" altLang="ko-KR" dirty="0" smtClean="0">
                <a:latin typeface="Consolas" panose="020B0609020204030204" pitchFamily="49" charset="0"/>
              </a:rPr>
              <a:t>proc(arg1</a:t>
            </a:r>
            <a:r>
              <a:rPr lang="en-US" altLang="ko-KR" dirty="0">
                <a:latin typeface="Consolas" panose="020B0609020204030204" pitchFamily="49" charset="0"/>
              </a:rPr>
              <a:t>, </a:t>
            </a:r>
            <a:r>
              <a:rPr lang="en-US" altLang="ko-KR" dirty="0" smtClean="0">
                <a:latin typeface="Consolas" panose="020B0609020204030204" pitchFamily="49" charset="0"/>
              </a:rPr>
              <a:t>arg2); /* Function </a:t>
            </a:r>
            <a:r>
              <a:rPr lang="en-US" altLang="ko-KR" dirty="0">
                <a:latin typeface="Consolas" panose="020B0609020204030204" pitchFamily="49" charset="0"/>
              </a:rPr>
              <a:t>call returning </a:t>
            </a:r>
            <a:r>
              <a:rPr lang="en-US" altLang="ko-KR" dirty="0" smtClean="0">
                <a:latin typeface="Consolas" panose="020B0609020204030204" pitchFamily="49" charset="0"/>
              </a:rPr>
              <a:t>void */  </a:t>
            </a:r>
            <a:endParaRPr lang="en-US" altLang="ko-KR" dirty="0">
              <a:latin typeface="Consolas" panose="020B0609020204030204" pitchFamily="49" charset="0"/>
            </a:endParaRPr>
          </a:p>
          <a:p>
            <a:pPr>
              <a:lnSpc>
                <a:spcPts val="2300"/>
              </a:lnSpc>
              <a:buNone/>
            </a:pPr>
            <a:r>
              <a:rPr lang="en-US" altLang="ko-KR" dirty="0">
                <a:latin typeface="Consolas" panose="020B0609020204030204" pitchFamily="49" charset="0"/>
              </a:rPr>
              <a:t>y = z = </a:t>
            </a:r>
            <a:r>
              <a:rPr lang="en-US" altLang="ko-KR" dirty="0" smtClean="0">
                <a:latin typeface="Consolas" panose="020B0609020204030204" pitchFamily="49" charset="0"/>
              </a:rPr>
              <a:t>(f(x) </a:t>
            </a:r>
            <a:r>
              <a:rPr lang="en-US" altLang="ko-KR" dirty="0">
                <a:latin typeface="Consolas" panose="020B0609020204030204" pitchFamily="49" charset="0"/>
              </a:rPr>
              <a:t>+ </a:t>
            </a:r>
            <a:r>
              <a:rPr lang="en-US" altLang="ko-KR" dirty="0" smtClean="0">
                <a:latin typeface="Consolas" panose="020B0609020204030204" pitchFamily="49" charset="0"/>
              </a:rPr>
              <a:t>3); /* </a:t>
            </a:r>
            <a:r>
              <a:rPr lang="en-US" altLang="ko-KR" dirty="0">
                <a:latin typeface="Consolas" panose="020B0609020204030204" pitchFamily="49" charset="0"/>
              </a:rPr>
              <a:t>A function-call expression </a:t>
            </a:r>
            <a:r>
              <a:rPr lang="en-US" altLang="ko-KR" dirty="0" smtClean="0">
                <a:latin typeface="Consolas" panose="020B0609020204030204" pitchFamily="49" charset="0"/>
              </a:rPr>
              <a:t>*/ </a:t>
            </a:r>
          </a:p>
        </p:txBody>
      </p:sp>
    </p:spTree>
    <p:extLst>
      <p:ext uri="{BB962C8B-B14F-4D97-AF65-F5344CB8AC3E}">
        <p14:creationId xmlns:p14="http://schemas.microsoft.com/office/powerpoint/2010/main" val="244002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altLang="ko-KR" dirty="0"/>
              <a:t>Both Algol 68 and C allow assignments within expressions</a:t>
            </a:r>
          </a:p>
          <a:p>
            <a:pPr lvl="2"/>
            <a:r>
              <a:rPr lang="en-US" dirty="0" smtClean="0"/>
              <a:t>Algol 60 use the := token for assignment</a:t>
            </a:r>
          </a:p>
          <a:p>
            <a:pPr lvl="2"/>
            <a:r>
              <a:rPr lang="en-US" dirty="0" smtClean="0"/>
              <a:t>C uses =</a:t>
            </a:r>
          </a:p>
          <a:p>
            <a:pPr lvl="2"/>
            <a:r>
              <a:rPr lang="en-US" dirty="0" smtClean="0"/>
              <a:t>C uses == to represent a test for equality</a:t>
            </a:r>
          </a:p>
          <a:p>
            <a:pPr lvl="2"/>
            <a:r>
              <a:rPr lang="en-US" dirty="0" smtClean="0"/>
              <a:t>in any context that expects a Boolean value, C accepts anything that can be coerced to be an integer</a:t>
            </a:r>
          </a:p>
          <a:p>
            <a:pPr lvl="2"/>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32</a:t>
            </a:fld>
            <a:endParaRPr lang="en-US" altLang="zh-TW"/>
          </a:p>
        </p:txBody>
      </p:sp>
      <p:sp>
        <p:nvSpPr>
          <p:cNvPr id="5" name="Text Box 20"/>
          <p:cNvSpPr txBox="1">
            <a:spLocks noChangeArrowheads="1"/>
          </p:cNvSpPr>
          <p:nvPr/>
        </p:nvSpPr>
        <p:spPr bwMode="auto">
          <a:xfrm>
            <a:off x="539552" y="3589858"/>
            <a:ext cx="8424936" cy="2969018"/>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if (a == b)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 do the following if a equals b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p>
          <a:p>
            <a:pPr>
              <a:lnSpc>
                <a:spcPts val="2300"/>
              </a:lnSpc>
              <a:buNone/>
            </a:pPr>
            <a:endParaRPr lang="en-US" altLang="ko-KR" dirty="0">
              <a:latin typeface="Consolas" panose="020B0609020204030204" pitchFamily="49" charset="0"/>
            </a:endParaRPr>
          </a:p>
          <a:p>
            <a:pPr>
              <a:lnSpc>
                <a:spcPts val="2300"/>
              </a:lnSpc>
              <a:buNone/>
            </a:pPr>
            <a:r>
              <a:rPr lang="en-US" altLang="ko-KR" dirty="0" smtClean="0">
                <a:latin typeface="Consolas" panose="020B0609020204030204" pitchFamily="49" charset="0"/>
              </a:rPr>
              <a:t>if (a = b)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 assign b into a and then do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the following if the result is nonzero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p>
        </p:txBody>
      </p:sp>
    </p:spTree>
    <p:extLst>
      <p:ext uri="{BB962C8B-B14F-4D97-AF65-F5344CB8AC3E}">
        <p14:creationId xmlns:p14="http://schemas.microsoft.com/office/powerpoint/2010/main" val="3138853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dirty="0" smtClean="0"/>
              <a:t>though it provides a true Boolean type (bool), C++ shares the problem of C, because it provides automatic coercions from numeric, pointer, and enumeration types</a:t>
            </a:r>
          </a:p>
          <a:p>
            <a:pPr lvl="1"/>
            <a:r>
              <a:rPr lang="en-US" dirty="0" smtClean="0"/>
              <a:t>Java and C# eliminate the problem by disallowing integers in Boolean contexts</a:t>
            </a:r>
          </a:p>
          <a:p>
            <a:pPr lvl="1"/>
            <a:r>
              <a:rPr lang="en-US" dirty="0" smtClean="0"/>
              <a:t>statement </a:t>
            </a:r>
            <a:r>
              <a:rPr lang="en-US" dirty="0" smtClean="0">
                <a:latin typeface="Consolas" panose="020B0609020204030204" pitchFamily="49" charset="0"/>
              </a:rPr>
              <a:t>if (a = b) … </a:t>
            </a:r>
            <a:r>
              <a:rPr lang="en-US" dirty="0" smtClean="0"/>
              <a:t>will generate a compile-time type clash error unless </a:t>
            </a:r>
            <a:r>
              <a:rPr lang="en-US" dirty="0" smtClean="0">
                <a:latin typeface="Consolas" panose="020B0609020204030204" pitchFamily="49" charset="0"/>
              </a:rPr>
              <a:t>a</a:t>
            </a:r>
            <a:r>
              <a:rPr lang="en-US" dirty="0" smtClean="0"/>
              <a:t> and </a:t>
            </a:r>
            <a:r>
              <a:rPr lang="en-US" dirty="0" smtClean="0">
                <a:latin typeface="Consolas" panose="020B0609020204030204" pitchFamily="49" charset="0"/>
              </a:rPr>
              <a:t>b</a:t>
            </a:r>
            <a:r>
              <a:rPr lang="en-US" dirty="0" smtClean="0"/>
              <a:t> are both of Boolean type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33</a:t>
            </a:fld>
            <a:endParaRPr lang="en-US" altLang="zh-TW"/>
          </a:p>
        </p:txBody>
      </p:sp>
    </p:spTree>
    <p:extLst>
      <p:ext uri="{BB962C8B-B14F-4D97-AF65-F5344CB8AC3E}">
        <p14:creationId xmlns:p14="http://schemas.microsoft.com/office/powerpoint/2010/main" val="2010096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Lack of Orthogonality in C</a:t>
            </a:r>
            <a:endParaRPr lang="ko-KR" altLang="en-US" dirty="0"/>
          </a:p>
        </p:txBody>
      </p:sp>
      <p:sp>
        <p:nvSpPr>
          <p:cNvPr id="3" name="내용 개체 틀 2"/>
          <p:cNvSpPr>
            <a:spLocks noGrp="1"/>
          </p:cNvSpPr>
          <p:nvPr>
            <p:ph idx="1"/>
          </p:nvPr>
        </p:nvSpPr>
        <p:spPr/>
        <p:txBody>
          <a:bodyPr/>
          <a:lstStyle/>
          <a:p>
            <a:pPr lvl="1"/>
            <a:endParaRPr lang="en-US" altLang="ko-KR" dirty="0" smtClean="0"/>
          </a:p>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34</a:t>
            </a:fld>
            <a:endParaRPr lang="en-US" altLang="zh-TW"/>
          </a:p>
        </p:txBody>
      </p:sp>
      <p:sp>
        <p:nvSpPr>
          <p:cNvPr id="5" name="Text Box 20"/>
          <p:cNvSpPr txBox="1">
            <a:spLocks noChangeArrowheads="1"/>
          </p:cNvSpPr>
          <p:nvPr/>
        </p:nvSpPr>
        <p:spPr bwMode="auto">
          <a:xfrm>
            <a:off x="758057" y="1015504"/>
            <a:ext cx="5760640" cy="555075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void </a:t>
            </a:r>
            <a:r>
              <a:rPr lang="en-US" altLang="ko-KR" dirty="0" err="1" smtClean="0">
                <a:latin typeface="Consolas" panose="020B0609020204030204" pitchFamily="49" charset="0"/>
              </a:rPr>
              <a:t>func</a:t>
            </a:r>
            <a:r>
              <a:rPr lang="en-US" altLang="ko-KR" dirty="0" smtClean="0">
                <a:latin typeface="Consolas" panose="020B0609020204030204" pitchFamily="49" charset="0"/>
              </a:rPr>
              <a:t>(</a:t>
            </a:r>
            <a:r>
              <a:rPr lang="en-US" altLang="ko-KR" dirty="0" err="1" smtClean="0">
                <a:latin typeface="Consolas" panose="020B0609020204030204" pitchFamily="49" charset="0"/>
              </a:rPr>
              <a:t>int</a:t>
            </a:r>
            <a:r>
              <a:rPr lang="en-US" altLang="ko-KR" dirty="0" smtClean="0">
                <a:latin typeface="Consolas" panose="020B0609020204030204" pitchFamily="49" charset="0"/>
              </a:rPr>
              <a:t> b);</a:t>
            </a:r>
            <a:endParaRPr lang="en-US" altLang="ko-KR" dirty="0">
              <a:latin typeface="Consolas" panose="020B0609020204030204" pitchFamily="49" charset="0"/>
            </a:endParaRPr>
          </a:p>
          <a:p>
            <a:pPr>
              <a:lnSpc>
                <a:spcPts val="2300"/>
              </a:lnSpc>
              <a:buNone/>
            </a:pPr>
            <a:endParaRPr lang="en-US" altLang="ko-KR" dirty="0" smtClean="0">
              <a:latin typeface="Consolas" panose="020B0609020204030204" pitchFamily="49" charset="0"/>
            </a:endParaRP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 = 3;</a:t>
            </a:r>
          </a:p>
          <a:p>
            <a:pPr>
              <a:lnSpc>
                <a:spcPts val="2300"/>
              </a:lnSpc>
              <a:buNone/>
            </a:pPr>
            <a:r>
              <a:rPr lang="en-US" altLang="ko-KR" dirty="0" err="1" smtClean="0">
                <a:latin typeface="Consolas" panose="020B0609020204030204" pitchFamily="49" charset="0"/>
              </a:rPr>
              <a:t>func</a:t>
            </a:r>
            <a:r>
              <a:rPr lang="en-US" altLang="ko-KR" dirty="0" smtClean="0">
                <a:latin typeface="Consolas" panose="020B0609020204030204" pitchFamily="49" charset="0"/>
              </a:rPr>
              <a:t>(a);</a:t>
            </a:r>
          </a:p>
          <a:p>
            <a:pPr>
              <a:lnSpc>
                <a:spcPts val="2300"/>
              </a:lnSpc>
              <a:buNone/>
            </a:pPr>
            <a:endParaRPr lang="en-US" altLang="ko-KR" dirty="0">
              <a:latin typeface="Consolas" panose="020B0609020204030204" pitchFamily="49" charset="0"/>
            </a:endParaRPr>
          </a:p>
          <a:p>
            <a:pPr>
              <a:lnSpc>
                <a:spcPts val="2300"/>
              </a:lnSpc>
              <a:buNone/>
            </a:pPr>
            <a:r>
              <a:rPr lang="en-US" altLang="ko-KR" dirty="0" err="1" smtClean="0">
                <a:latin typeface="Consolas" panose="020B0609020204030204" pitchFamily="49" charset="0"/>
              </a:rPr>
              <a:t>typedef</a:t>
            </a:r>
            <a:r>
              <a:rPr lang="en-US" altLang="ko-KR" dirty="0" smtClean="0">
                <a:latin typeface="Consolas" panose="020B0609020204030204" pitchFamily="49" charset="0"/>
              </a:rPr>
              <a:t> </a:t>
            </a:r>
            <a:r>
              <a:rPr lang="en-US" altLang="ko-KR" dirty="0" err="1" smtClean="0">
                <a:latin typeface="Consolas" panose="020B0609020204030204" pitchFamily="49" charset="0"/>
              </a:rPr>
              <a:t>struct</a:t>
            </a:r>
            <a:r>
              <a:rPr lang="en-US" altLang="ko-KR" dirty="0" smtClean="0">
                <a:latin typeface="Consolas" panose="020B0609020204030204" pitchFamily="49" charset="0"/>
              </a:rPr>
              <a:t> { </a:t>
            </a:r>
            <a:r>
              <a:rPr lang="en-US" altLang="ko-KR" dirty="0" err="1" smtClean="0">
                <a:latin typeface="Consolas" panose="020B0609020204030204" pitchFamily="49" charset="0"/>
              </a:rPr>
              <a:t>int</a:t>
            </a:r>
            <a:r>
              <a:rPr lang="en-US" altLang="ko-KR" dirty="0" smtClean="0">
                <a:latin typeface="Consolas" panose="020B0609020204030204" pitchFamily="49" charset="0"/>
              </a:rPr>
              <a:t> a, b } S;</a:t>
            </a:r>
          </a:p>
          <a:p>
            <a:pPr>
              <a:lnSpc>
                <a:spcPts val="2300"/>
              </a:lnSpc>
              <a:buNone/>
            </a:pPr>
            <a:r>
              <a:rPr lang="en-US" altLang="ko-KR" dirty="0" smtClean="0">
                <a:latin typeface="Consolas" panose="020B0609020204030204" pitchFamily="49" charset="0"/>
              </a:rPr>
              <a:t>void </a:t>
            </a:r>
            <a:r>
              <a:rPr lang="en-US" altLang="ko-KR" dirty="0" err="1" smtClean="0">
                <a:latin typeface="Consolas" panose="020B0609020204030204" pitchFamily="49" charset="0"/>
              </a:rPr>
              <a:t>func</a:t>
            </a:r>
            <a:r>
              <a:rPr lang="en-US" altLang="ko-KR" dirty="0" smtClean="0">
                <a:latin typeface="Consolas" panose="020B0609020204030204" pitchFamily="49" charset="0"/>
              </a:rPr>
              <a:t>(S s);</a:t>
            </a:r>
          </a:p>
          <a:p>
            <a:pPr>
              <a:lnSpc>
                <a:spcPts val="2300"/>
              </a:lnSpc>
              <a:buNone/>
            </a:pPr>
            <a:r>
              <a:rPr lang="en-US" altLang="ko-KR" dirty="0" smtClean="0">
                <a:latin typeface="Consolas" panose="020B0609020204030204" pitchFamily="49" charset="0"/>
              </a:rPr>
              <a:t>S a = { 1, 2 };</a:t>
            </a:r>
          </a:p>
          <a:p>
            <a:pPr>
              <a:lnSpc>
                <a:spcPts val="2300"/>
              </a:lnSpc>
              <a:buNone/>
            </a:pPr>
            <a:r>
              <a:rPr lang="en-US" altLang="ko-KR" dirty="0" err="1" smtClean="0">
                <a:latin typeface="Consolas" panose="020B0609020204030204" pitchFamily="49" charset="0"/>
              </a:rPr>
              <a:t>func</a:t>
            </a:r>
            <a:r>
              <a:rPr lang="en-US" altLang="ko-KR" dirty="0" smtClean="0">
                <a:latin typeface="Consolas" panose="020B0609020204030204" pitchFamily="49" charset="0"/>
              </a:rPr>
              <a:t>(a); /* ok */</a:t>
            </a:r>
          </a:p>
          <a:p>
            <a:pPr>
              <a:lnSpc>
                <a:spcPts val="2300"/>
              </a:lnSpc>
              <a:buNone/>
            </a:pPr>
            <a:r>
              <a:rPr lang="en-US" altLang="ko-KR" dirty="0" err="1" smtClean="0">
                <a:latin typeface="Consolas" panose="020B0609020204030204" pitchFamily="49" charset="0"/>
              </a:rPr>
              <a:t>func</a:t>
            </a:r>
            <a:r>
              <a:rPr lang="en-US" altLang="ko-KR" dirty="0" smtClean="0">
                <a:latin typeface="Consolas" panose="020B0609020204030204" pitchFamily="49" charset="0"/>
              </a:rPr>
              <a:t>({1,2}); /* not ok */</a:t>
            </a:r>
          </a:p>
          <a:p>
            <a:pPr>
              <a:lnSpc>
                <a:spcPts val="2300"/>
              </a:lnSpc>
              <a:buNone/>
            </a:pPr>
            <a:r>
              <a:rPr lang="en-US" altLang="ko-KR" dirty="0" smtClean="0">
                <a:latin typeface="Consolas" panose="020B0609020204030204" pitchFamily="49" charset="0"/>
              </a:rPr>
              <a:t>a = { 3, 4 }; /* not ok */</a:t>
            </a:r>
          </a:p>
          <a:p>
            <a:pPr>
              <a:lnSpc>
                <a:spcPts val="2300"/>
              </a:lnSpc>
              <a:buNone/>
            </a:pPr>
            <a:endParaRPr lang="en-US" altLang="ko-KR" dirty="0" smtClean="0">
              <a:latin typeface="Consolas" panose="020B0609020204030204" pitchFamily="49" charset="0"/>
            </a:endParaRPr>
          </a:p>
          <a:p>
            <a:pPr>
              <a:lnSpc>
                <a:spcPts val="2300"/>
              </a:lnSpc>
              <a:buNone/>
            </a:pPr>
            <a:r>
              <a:rPr lang="en-US" altLang="ko-KR" dirty="0" smtClean="0">
                <a:latin typeface="Consolas" panose="020B0609020204030204" pitchFamily="49" charset="0"/>
              </a:rPr>
              <a:t>S f(void) {</a:t>
            </a:r>
          </a:p>
          <a:p>
            <a:pPr>
              <a:lnSpc>
                <a:spcPts val="2300"/>
              </a:lnSpc>
              <a:buNone/>
            </a:pPr>
            <a:r>
              <a:rPr lang="en-US" altLang="ko-KR" dirty="0" smtClean="0">
                <a:latin typeface="Consolas" panose="020B0609020204030204" pitchFamily="49" charset="0"/>
              </a:rPr>
              <a:t>    return {3, 4}; /* not ok */</a:t>
            </a:r>
          </a:p>
          <a:p>
            <a:pPr>
              <a:lnSpc>
                <a:spcPts val="2300"/>
              </a:lnSpc>
              <a:buNone/>
            </a:pPr>
            <a:r>
              <a:rPr lang="en-US" altLang="ko-KR" dirty="0">
                <a:latin typeface="Consolas" panose="020B0609020204030204" pitchFamily="49" charset="0"/>
              </a:rPr>
              <a:t>}</a:t>
            </a:r>
            <a:endParaRPr lang="en-US" altLang="ko-KR" dirty="0" smtClean="0">
              <a:latin typeface="Consolas" panose="020B0609020204030204" pitchFamily="49" charset="0"/>
            </a:endParaRPr>
          </a:p>
        </p:txBody>
      </p:sp>
    </p:spTree>
    <p:extLst>
      <p:ext uri="{BB962C8B-B14F-4D97-AF65-F5344CB8AC3E}">
        <p14:creationId xmlns:p14="http://schemas.microsoft.com/office/powerpoint/2010/main" val="1328964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Orthogonality</a:t>
            </a:r>
            <a:endParaRPr lang="ko-KR" altLang="en-US" dirty="0"/>
          </a:p>
        </p:txBody>
      </p:sp>
      <p:sp>
        <p:nvSpPr>
          <p:cNvPr id="3" name="내용 개체 틀 2"/>
          <p:cNvSpPr>
            <a:spLocks noGrp="1"/>
          </p:cNvSpPr>
          <p:nvPr>
            <p:ph idx="1"/>
          </p:nvPr>
        </p:nvSpPr>
        <p:spPr>
          <a:xfrm>
            <a:off x="107504" y="908720"/>
            <a:ext cx="8928992" cy="5150197"/>
          </a:xfrm>
        </p:spPr>
        <p:txBody>
          <a:bodyPr/>
          <a:lstStyle/>
          <a:p>
            <a:r>
              <a:rPr lang="en-US" altLang="ko-KR" dirty="0" smtClean="0"/>
              <a:t>A plain C </a:t>
            </a:r>
            <a:r>
              <a:rPr lang="en-US" altLang="ko-KR" dirty="0" err="1" smtClean="0"/>
              <a:t>struct</a:t>
            </a:r>
            <a:r>
              <a:rPr lang="en-US" altLang="ko-KR" dirty="0" smtClean="0"/>
              <a:t> can contain variable declarations, but not functions</a:t>
            </a:r>
          </a:p>
          <a:p>
            <a:r>
              <a:rPr lang="en-US" altLang="ko-KR" dirty="0" smtClean="0"/>
              <a:t>Java variable declared object x can be assigned any class type, but not primitive types</a:t>
            </a:r>
          </a:p>
          <a:p>
            <a:r>
              <a:rPr lang="en-US" altLang="ko-KR" dirty="0" smtClean="0"/>
              <a:t>Most languages limit the types which can be used as array subscripts to integers and a few simple types</a:t>
            </a:r>
          </a:p>
          <a:p>
            <a:r>
              <a:rPr lang="en-US" altLang="ko-KR" dirty="0" smtClean="0"/>
              <a:t>Most languages which have a switch or case control structure limit the test type to integers or other simple types</a:t>
            </a:r>
          </a:p>
          <a:p>
            <a:r>
              <a:rPr lang="en-US" altLang="ko-KR" dirty="0" smtClean="0"/>
              <a:t>Orthogonality suggests any variable should be allowed to be on the left of an assignment, presuming the types match. C/C++ forbid arrays (and some forms of </a:t>
            </a:r>
            <a:r>
              <a:rPr lang="en-US" altLang="ko-KR" dirty="0" err="1" smtClean="0"/>
              <a:t>structs</a:t>
            </a:r>
            <a:r>
              <a:rPr lang="en-US" altLang="ko-KR" dirty="0" smtClean="0"/>
              <a:t>) to be assigned</a:t>
            </a:r>
          </a:p>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35</a:t>
            </a:fld>
            <a:endParaRPr lang="en-US" altLang="zh-TW"/>
          </a:p>
        </p:txBody>
      </p:sp>
    </p:spTree>
    <p:extLst>
      <p:ext uri="{BB962C8B-B14F-4D97-AF65-F5344CB8AC3E}">
        <p14:creationId xmlns:p14="http://schemas.microsoft.com/office/powerpoint/2010/main" val="2090055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r>
              <a:rPr lang="en-US" dirty="0" smtClean="0"/>
              <a:t>Combination Assignment Operators</a:t>
            </a:r>
          </a:p>
          <a:p>
            <a:pPr lvl="1"/>
            <a:r>
              <a:rPr lang="en-US" dirty="0" smtClean="0"/>
              <a:t>imperative programs must frequently </a:t>
            </a:r>
            <a:r>
              <a:rPr lang="en-US" i="1" dirty="0" smtClean="0"/>
              <a:t>update </a:t>
            </a:r>
            <a:r>
              <a:rPr lang="en-US" dirty="0" smtClean="0"/>
              <a:t>a variable</a:t>
            </a:r>
          </a:p>
          <a:p>
            <a:pPr lvl="1"/>
            <a:r>
              <a:rPr lang="en-US" dirty="0" smtClean="0"/>
              <a:t>it is common in many languages to see statements like</a:t>
            </a:r>
          </a:p>
          <a:p>
            <a:pPr lvl="1"/>
            <a:endParaRPr lang="en-US" dirty="0"/>
          </a:p>
          <a:p>
            <a:pPr lvl="1"/>
            <a:endParaRPr lang="en-US" dirty="0" smtClean="0"/>
          </a:p>
          <a:p>
            <a:pPr lvl="1"/>
            <a:r>
              <a:rPr lang="en-US" dirty="0" smtClean="0"/>
              <a:t>cumbersome to write and to read</a:t>
            </a:r>
          </a:p>
          <a:p>
            <a:pPr lvl="1"/>
            <a:r>
              <a:rPr lang="en-US" dirty="0" smtClean="0"/>
              <a:t>needs redundant address calculation (or at least extra work to eliminate the redundancy in the code improvement phase of compilation)</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36</a:t>
            </a:fld>
            <a:endParaRPr lang="en-US" altLang="zh-TW"/>
          </a:p>
        </p:txBody>
      </p:sp>
      <p:sp>
        <p:nvSpPr>
          <p:cNvPr id="5" name="Text Box 20"/>
          <p:cNvSpPr txBox="1">
            <a:spLocks noChangeArrowheads="1"/>
          </p:cNvSpPr>
          <p:nvPr/>
        </p:nvSpPr>
        <p:spPr bwMode="auto">
          <a:xfrm>
            <a:off x="683568" y="2492896"/>
            <a:ext cx="4284984" cy="76155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a + 1;</a:t>
            </a:r>
          </a:p>
          <a:p>
            <a:pPr>
              <a:lnSpc>
                <a:spcPts val="2300"/>
              </a:lnSpc>
              <a:buNone/>
            </a:pPr>
            <a:r>
              <a:rPr lang="en-US" altLang="ko-KR" dirty="0" err="1" smtClean="0">
                <a:latin typeface="Consolas" panose="020B0609020204030204" pitchFamily="49" charset="0"/>
              </a:rPr>
              <a:t>b.c</a:t>
            </a:r>
            <a:r>
              <a:rPr lang="en-US" altLang="ko-KR" dirty="0" smtClean="0">
                <a:latin typeface="Consolas" panose="020B0609020204030204" pitchFamily="49" charset="0"/>
              </a:rPr>
              <a:t>[3].d = </a:t>
            </a:r>
            <a:r>
              <a:rPr lang="en-US" altLang="ko-KR" dirty="0" err="1" smtClean="0">
                <a:latin typeface="Consolas" panose="020B0609020204030204" pitchFamily="49" charset="0"/>
              </a:rPr>
              <a:t>b.c</a:t>
            </a:r>
            <a:r>
              <a:rPr lang="en-US" altLang="ko-KR" dirty="0" smtClean="0">
                <a:latin typeface="Consolas" panose="020B0609020204030204" pitchFamily="49" charset="0"/>
              </a:rPr>
              <a:t>[3].d * e;</a:t>
            </a:r>
          </a:p>
        </p:txBody>
      </p:sp>
    </p:spTree>
    <p:extLst>
      <p:ext uri="{BB962C8B-B14F-4D97-AF65-F5344CB8AC3E}">
        <p14:creationId xmlns:p14="http://schemas.microsoft.com/office/powerpoint/2010/main" val="362644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marL="742950" lvl="2" indent="-342900">
              <a:buClr>
                <a:schemeClr val="bg2"/>
              </a:buClr>
            </a:pPr>
            <a:r>
              <a:rPr lang="en-US" dirty="0"/>
              <a:t>if the address calculation has a side effect, then we may need to write a pair of statements </a:t>
            </a:r>
            <a:r>
              <a:rPr lang="en-US" dirty="0" smtClean="0"/>
              <a:t>instead</a:t>
            </a:r>
          </a:p>
          <a:p>
            <a:pPr marL="742950" lvl="2" indent="-342900">
              <a:buClr>
                <a:schemeClr val="bg2"/>
              </a:buClr>
            </a:pPr>
            <a:endParaRPr lang="en-US" dirty="0"/>
          </a:p>
          <a:p>
            <a:pPr marL="742950" lvl="2" indent="-342900">
              <a:buClr>
                <a:schemeClr val="bg2"/>
              </a:buClr>
            </a:pPr>
            <a:endParaRPr lang="en-US" dirty="0" smtClean="0"/>
          </a:p>
          <a:p>
            <a:pPr marL="742950" lvl="2" indent="-342900">
              <a:buClr>
                <a:schemeClr val="bg2"/>
              </a:buClr>
            </a:pPr>
            <a:endParaRPr lang="en-US" dirty="0"/>
          </a:p>
          <a:p>
            <a:pPr marL="742950" lvl="2" indent="-342900">
              <a:buClr>
                <a:schemeClr val="bg2"/>
              </a:buClr>
            </a:pPr>
            <a:endParaRPr lang="en-US" dirty="0" smtClean="0"/>
          </a:p>
          <a:p>
            <a:pPr marL="742950" lvl="2" indent="-342900">
              <a:buClr>
                <a:schemeClr val="bg2"/>
              </a:buClr>
            </a:pPr>
            <a:endParaRPr lang="en-US" dirty="0"/>
          </a:p>
          <a:p>
            <a:pPr marL="742950" lvl="2" indent="-342900">
              <a:buClr>
                <a:schemeClr val="bg2"/>
              </a:buClr>
            </a:pPr>
            <a:endParaRPr lang="en-US" dirty="0" smtClean="0"/>
          </a:p>
          <a:p>
            <a:pPr marL="742950" lvl="2" indent="-342900">
              <a:buClr>
                <a:schemeClr val="bg2"/>
              </a:buClr>
            </a:pPr>
            <a:r>
              <a:rPr lang="en-US" dirty="0" smtClean="0"/>
              <a:t>here we cannot safely write</a:t>
            </a:r>
          </a:p>
          <a:p>
            <a:pPr marL="400050" lvl="2" indent="0">
              <a:buClr>
                <a:schemeClr val="bg2"/>
              </a:buClr>
              <a:buNone/>
            </a:pPr>
            <a:r>
              <a:rPr lang="en-US" dirty="0"/>
              <a:t>	</a:t>
            </a:r>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37</a:t>
            </a:fld>
            <a:endParaRPr lang="en-US" altLang="zh-TW"/>
          </a:p>
        </p:txBody>
      </p:sp>
      <p:sp>
        <p:nvSpPr>
          <p:cNvPr id="5" name="Text Box 20"/>
          <p:cNvSpPr txBox="1">
            <a:spLocks noChangeArrowheads="1"/>
          </p:cNvSpPr>
          <p:nvPr/>
        </p:nvSpPr>
        <p:spPr bwMode="auto">
          <a:xfrm>
            <a:off x="971601" y="1772816"/>
            <a:ext cx="7488832" cy="2600199"/>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void update(</a:t>
            </a:r>
            <a:r>
              <a:rPr lang="en-US" altLang="ko-KR" dirty="0" err="1" smtClean="0">
                <a:latin typeface="Consolas" panose="020B0609020204030204" pitchFamily="49" charset="0"/>
              </a:rPr>
              <a:t>int</a:t>
            </a:r>
            <a:r>
              <a:rPr lang="en-US" altLang="ko-KR" dirty="0" smtClean="0">
                <a:latin typeface="Consolas" panose="020B0609020204030204" pitchFamily="49" charset="0"/>
              </a:rPr>
              <a:t> A[], </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int</a:t>
            </a:r>
            <a:r>
              <a:rPr lang="en-US" altLang="ko-KR" dirty="0" smtClean="0">
                <a:latin typeface="Consolas" panose="020B0609020204030204" pitchFamily="49" charset="0"/>
              </a:rPr>
              <a:t> n)) {</a:t>
            </a:r>
          </a:p>
          <a:p>
            <a:pPr>
              <a:lnSpc>
                <a:spcPts val="2300"/>
              </a:lnSpc>
              <a:buNone/>
            </a:pPr>
            <a:r>
              <a:rPr lang="en-US" altLang="ko-KR" dirty="0" smtClean="0">
                <a:latin typeface="Consolas" panose="020B0609020204030204" pitchFamily="49" charset="0"/>
              </a:rPr>
              <a:t>    </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a:t>
            </a:r>
            <a:r>
              <a:rPr lang="en-US" altLang="ko-KR" dirty="0" smtClean="0">
                <a:latin typeface="Consolas" panose="020B0609020204030204" pitchFamily="49" charset="0"/>
              </a:rPr>
              <a:t>, j;</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 calculate I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j = </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A[j] = A[j] + 1;</a:t>
            </a:r>
          </a:p>
          <a:p>
            <a:pPr>
              <a:lnSpc>
                <a:spcPts val="2300"/>
              </a:lnSpc>
              <a:buNone/>
            </a:pPr>
            <a:r>
              <a:rPr lang="en-US" altLang="ko-KR" dirty="0">
                <a:latin typeface="Consolas" panose="020B0609020204030204" pitchFamily="49" charset="0"/>
              </a:rPr>
              <a:t>}</a:t>
            </a:r>
            <a:endParaRPr lang="en-US" altLang="ko-KR" dirty="0" smtClean="0">
              <a:latin typeface="Consolas" panose="020B0609020204030204" pitchFamily="49" charset="0"/>
            </a:endParaRPr>
          </a:p>
        </p:txBody>
      </p:sp>
      <p:sp>
        <p:nvSpPr>
          <p:cNvPr id="6" name="Text Box 20"/>
          <p:cNvSpPr txBox="1">
            <a:spLocks noChangeArrowheads="1"/>
          </p:cNvSpPr>
          <p:nvPr/>
        </p:nvSpPr>
        <p:spPr bwMode="auto">
          <a:xfrm>
            <a:off x="971600" y="4871192"/>
            <a:ext cx="6840759" cy="38728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 = A[</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 + 1;</a:t>
            </a:r>
          </a:p>
        </p:txBody>
      </p:sp>
    </p:spTree>
    <p:extLst>
      <p:ext uri="{BB962C8B-B14F-4D97-AF65-F5344CB8AC3E}">
        <p14:creationId xmlns:p14="http://schemas.microsoft.com/office/powerpoint/2010/main" val="66056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dirty="0" smtClean="0"/>
              <a:t>what if </a:t>
            </a:r>
            <a:r>
              <a:rPr lang="en-US" dirty="0" err="1" smtClean="0"/>
              <a:t>index_fn</a:t>
            </a:r>
            <a:r>
              <a:rPr lang="en-US" dirty="0" smtClean="0"/>
              <a:t>(</a:t>
            </a:r>
            <a:r>
              <a:rPr lang="en-US" dirty="0" err="1" smtClean="0"/>
              <a:t>int</a:t>
            </a:r>
            <a:r>
              <a:rPr lang="en-US" dirty="0" smtClean="0"/>
              <a:t> </a:t>
            </a:r>
            <a:r>
              <a:rPr lang="en-US" dirty="0" err="1" smtClean="0"/>
              <a:t>i</a:t>
            </a:r>
            <a:r>
              <a:rPr lang="en-US" dirty="0" smtClean="0"/>
              <a:t>) is implemented as following:</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to eliminate the clutter and compile- or run-time cost of redundant address calculations, and to avoid the issue of repeated side effects, many languages, beginning with Algol 68, and including C and its descendants, provide assignment operators to update a variable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38</a:t>
            </a:fld>
            <a:endParaRPr lang="en-US" altLang="zh-TW"/>
          </a:p>
        </p:txBody>
      </p:sp>
      <p:sp>
        <p:nvSpPr>
          <p:cNvPr id="5" name="Text Box 20"/>
          <p:cNvSpPr txBox="1">
            <a:spLocks noChangeArrowheads="1"/>
          </p:cNvSpPr>
          <p:nvPr/>
        </p:nvSpPr>
        <p:spPr bwMode="auto">
          <a:xfrm>
            <a:off x="899592" y="1556792"/>
            <a:ext cx="6840759" cy="186256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a:t>
            </a:r>
            <a:r>
              <a:rPr lang="en-US" altLang="ko-KR" dirty="0" smtClean="0">
                <a:latin typeface="Consolas" panose="020B0609020204030204" pitchFamily="49" charset="0"/>
              </a:rPr>
              <a:t>)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static </a:t>
            </a:r>
            <a:r>
              <a:rPr lang="en-US" altLang="ko-KR" dirty="0" err="1" smtClean="0">
                <a:latin typeface="Consolas" panose="020B0609020204030204" pitchFamily="49" charset="0"/>
              </a:rPr>
              <a:t>int</a:t>
            </a:r>
            <a:r>
              <a:rPr lang="en-US" altLang="ko-KR" dirty="0" smtClean="0">
                <a:latin typeface="Consolas" panose="020B0609020204030204" pitchFamily="49" charset="0"/>
              </a:rPr>
              <a:t> n = 3;</a:t>
            </a:r>
          </a:p>
          <a:p>
            <a:pPr>
              <a:lnSpc>
                <a:spcPts val="2300"/>
              </a:lnSpc>
              <a:buNone/>
            </a:pPr>
            <a:r>
              <a:rPr lang="en-US" altLang="ko-KR" dirty="0" smtClean="0">
                <a:latin typeface="Consolas" panose="020B0609020204030204" pitchFamily="49" charset="0"/>
              </a:rPr>
              <a:t>    n++;</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return </a:t>
            </a:r>
            <a:r>
              <a:rPr lang="en-US" altLang="ko-KR" dirty="0" err="1" smtClean="0">
                <a:latin typeface="Consolas" panose="020B0609020204030204" pitchFamily="49" charset="0"/>
              </a:rPr>
              <a:t>i</a:t>
            </a:r>
            <a:r>
              <a:rPr lang="en-US" altLang="ko-KR" dirty="0" smtClean="0">
                <a:latin typeface="Consolas" panose="020B0609020204030204" pitchFamily="49" charset="0"/>
              </a:rPr>
              <a:t> + n;</a:t>
            </a:r>
          </a:p>
          <a:p>
            <a:pPr>
              <a:lnSpc>
                <a:spcPts val="2300"/>
              </a:lnSpc>
              <a:buNone/>
            </a:pPr>
            <a:r>
              <a:rPr lang="en-US" altLang="ko-KR" dirty="0">
                <a:latin typeface="Consolas" panose="020B0609020204030204" pitchFamily="49" charset="0"/>
              </a:rPr>
              <a:t>}</a:t>
            </a:r>
            <a:endParaRPr lang="en-US" altLang="ko-KR" dirty="0" smtClean="0">
              <a:latin typeface="Consolas" panose="020B0609020204030204" pitchFamily="49" charset="0"/>
            </a:endParaRPr>
          </a:p>
        </p:txBody>
      </p:sp>
      <p:sp>
        <p:nvSpPr>
          <p:cNvPr id="6" name="Text Box 20"/>
          <p:cNvSpPr txBox="1">
            <a:spLocks noChangeArrowheads="1"/>
          </p:cNvSpPr>
          <p:nvPr/>
        </p:nvSpPr>
        <p:spPr bwMode="auto">
          <a:xfrm>
            <a:off x="1043608" y="5542211"/>
            <a:ext cx="4284984" cy="112492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1;</a:t>
            </a:r>
          </a:p>
          <a:p>
            <a:pPr>
              <a:lnSpc>
                <a:spcPts val="2300"/>
              </a:lnSpc>
              <a:buNone/>
            </a:pPr>
            <a:r>
              <a:rPr lang="en-US" altLang="ko-KR" dirty="0" err="1" smtClean="0">
                <a:latin typeface="Consolas" panose="020B0609020204030204" pitchFamily="49" charset="0"/>
              </a:rPr>
              <a:t>b.c</a:t>
            </a:r>
            <a:r>
              <a:rPr lang="en-US" altLang="ko-KR" dirty="0" smtClean="0">
                <a:latin typeface="Consolas" panose="020B0609020204030204" pitchFamily="49" charset="0"/>
              </a:rPr>
              <a:t>[3].d *= e;</a:t>
            </a:r>
          </a:p>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 += 1;</a:t>
            </a:r>
          </a:p>
        </p:txBody>
      </p:sp>
    </p:spTree>
    <p:extLst>
      <p:ext uri="{BB962C8B-B14F-4D97-AF65-F5344CB8AC3E}">
        <p14:creationId xmlns:p14="http://schemas.microsoft.com/office/powerpoint/2010/main" val="885877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a:xfrm>
            <a:off x="107504" y="980728"/>
            <a:ext cx="9036496" cy="5150197"/>
          </a:xfrm>
        </p:spPr>
        <p:txBody>
          <a:bodyPr/>
          <a:lstStyle/>
          <a:p>
            <a:pPr lvl="1"/>
            <a:r>
              <a:rPr lang="en-US" dirty="0" smtClean="0"/>
              <a:t>in addition to being aesthetically cleaner, the assignment operator form guarantees that the address calculation and any side effects happen only once</a:t>
            </a:r>
          </a:p>
          <a:p>
            <a:pPr lvl="1"/>
            <a:r>
              <a:rPr lang="en-US" dirty="0" smtClean="0"/>
              <a:t>C provides 10 different assignment operators</a:t>
            </a:r>
          </a:p>
          <a:p>
            <a:pPr lvl="1"/>
            <a:r>
              <a:rPr lang="en-US" dirty="0" smtClean="0"/>
              <a:t>C also provides prefix and postfix increment and decrement operations</a:t>
            </a:r>
          </a:p>
          <a:p>
            <a:pPr lvl="2"/>
            <a:r>
              <a:rPr lang="en-US" dirty="0" smtClean="0"/>
              <a:t>allow even simpler code in update</a:t>
            </a:r>
          </a:p>
          <a:p>
            <a:pPr lvl="2"/>
            <a:endParaRPr lang="en-US" dirty="0"/>
          </a:p>
          <a:p>
            <a:pPr lvl="2"/>
            <a:endParaRPr lang="en-US" dirty="0" smtClean="0"/>
          </a:p>
          <a:p>
            <a:pPr lvl="2"/>
            <a:endParaRPr lang="en-US" dirty="0"/>
          </a:p>
          <a:p>
            <a:pPr lvl="1"/>
            <a:r>
              <a:rPr lang="en-US" dirty="0" smtClean="0"/>
              <a:t>increment and decrement operators provide elegant syntax for code that uses an index or a pointer to traverse an array</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39</a:t>
            </a:fld>
            <a:endParaRPr lang="en-US" altLang="zh-TW"/>
          </a:p>
        </p:txBody>
      </p:sp>
      <p:sp>
        <p:nvSpPr>
          <p:cNvPr id="5" name="Text Box 20"/>
          <p:cNvSpPr txBox="1">
            <a:spLocks noChangeArrowheads="1"/>
          </p:cNvSpPr>
          <p:nvPr/>
        </p:nvSpPr>
        <p:spPr bwMode="auto">
          <a:xfrm>
            <a:off x="1331640" y="3861048"/>
            <a:ext cx="3096344" cy="112492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or</a:t>
            </a:r>
          </a:p>
          <a:p>
            <a:pPr>
              <a:lnSpc>
                <a:spcPts val="2300"/>
              </a:lnSpc>
              <a:buNone/>
            </a:pPr>
            <a:r>
              <a:rPr lang="en-US" altLang="ko-KR" dirty="0">
                <a:latin typeface="Consolas" panose="020B0609020204030204" pitchFamily="49" charset="0"/>
              </a:rPr>
              <a:t>++</a:t>
            </a:r>
            <a:r>
              <a:rPr lang="en-US" altLang="ko-KR" dirty="0" smtClean="0">
                <a:latin typeface="Consolas" panose="020B0609020204030204" pitchFamily="49" charset="0"/>
              </a:rPr>
              <a:t>A[</a:t>
            </a:r>
            <a:r>
              <a:rPr lang="en-US" altLang="ko-KR" dirty="0" err="1" smtClean="0">
                <a:latin typeface="Consolas" panose="020B0609020204030204" pitchFamily="49" charset="0"/>
              </a:rPr>
              <a:t>index_fn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a:t>
            </a:r>
            <a:endParaRPr lang="en-US" altLang="ko-KR" dirty="0">
              <a:latin typeface="Consolas" panose="020B0609020204030204" pitchFamily="49" charset="0"/>
            </a:endParaRPr>
          </a:p>
        </p:txBody>
      </p:sp>
      <p:sp>
        <p:nvSpPr>
          <p:cNvPr id="6" name="Text Box 20"/>
          <p:cNvSpPr txBox="1">
            <a:spLocks noChangeArrowheads="1"/>
          </p:cNvSpPr>
          <p:nvPr/>
        </p:nvSpPr>
        <p:spPr bwMode="auto">
          <a:xfrm>
            <a:off x="1331640" y="5962822"/>
            <a:ext cx="2223864" cy="76155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a:t>
            </a:r>
            <a:r>
              <a:rPr lang="en-US" altLang="ko-KR" dirty="0" smtClean="0">
                <a:latin typeface="Consolas" panose="020B0609020204030204" pitchFamily="49" charset="0"/>
              </a:rPr>
              <a:t>] = b;</a:t>
            </a:r>
          </a:p>
          <a:p>
            <a:pPr>
              <a:lnSpc>
                <a:spcPts val="2300"/>
              </a:lnSpc>
              <a:buNone/>
            </a:pPr>
            <a:r>
              <a:rPr lang="en-US" altLang="ko-KR" dirty="0" smtClean="0">
                <a:latin typeface="Consolas" panose="020B0609020204030204" pitchFamily="49" charset="0"/>
              </a:rPr>
              <a:t>*p++ = *q++;</a:t>
            </a:r>
            <a:endParaRPr lang="en-US" altLang="ko-KR" dirty="0">
              <a:latin typeface="Consolas" panose="020B0609020204030204" pitchFamily="49" charset="0"/>
            </a:endParaRPr>
          </a:p>
        </p:txBody>
      </p:sp>
    </p:spTree>
    <p:extLst>
      <p:ext uri="{BB962C8B-B14F-4D97-AF65-F5344CB8AC3E}">
        <p14:creationId xmlns:p14="http://schemas.microsoft.com/office/powerpoint/2010/main" val="170810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a:t>
            </a:r>
            <a:endParaRPr lang="en-US" dirty="0"/>
          </a:p>
        </p:txBody>
      </p:sp>
      <p:sp>
        <p:nvSpPr>
          <p:cNvPr id="3" name="내용 개체 틀 2"/>
          <p:cNvSpPr>
            <a:spLocks noGrp="1"/>
          </p:cNvSpPr>
          <p:nvPr>
            <p:ph idx="1"/>
          </p:nvPr>
        </p:nvSpPr>
        <p:spPr/>
        <p:txBody>
          <a:bodyPr/>
          <a:lstStyle/>
          <a:p>
            <a:pPr lvl="1"/>
            <a:r>
              <a:rPr lang="en-US" dirty="0"/>
              <a:t>concurrency</a:t>
            </a:r>
          </a:p>
          <a:p>
            <a:pPr lvl="2"/>
            <a:r>
              <a:rPr lang="en-US" dirty="0"/>
              <a:t>two or more program fragments are to be executed/evaluated “at the same time,” either in parallel on separate processors, or interleaved on a single processor in a way that achieves the same effect</a:t>
            </a:r>
          </a:p>
          <a:p>
            <a:pPr lvl="1"/>
            <a:r>
              <a:rPr lang="en-US" dirty="0" err="1" smtClean="0"/>
              <a:t>nondeterminacy</a:t>
            </a:r>
            <a:endParaRPr lang="en-US" dirty="0" smtClean="0"/>
          </a:p>
          <a:p>
            <a:pPr lvl="2"/>
            <a:r>
              <a:rPr lang="en-US" dirty="0" smtClean="0"/>
              <a:t>the ordering or choice among statements or expressions is deliberately left unspecified, implying that any alternative will lead to correct results</a:t>
            </a:r>
          </a:p>
          <a:p>
            <a:pPr lvl="2"/>
            <a:r>
              <a:rPr lang="en-US" dirty="0" smtClean="0"/>
              <a:t>some languages require the choice to be random, or fair, in some formal sense of the word</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a:t>
            </a:fld>
            <a:endParaRPr lang="en-US" altLang="zh-TW"/>
          </a:p>
        </p:txBody>
      </p:sp>
    </p:spTree>
    <p:extLst>
      <p:ext uri="{BB962C8B-B14F-4D97-AF65-F5344CB8AC3E}">
        <p14:creationId xmlns:p14="http://schemas.microsoft.com/office/powerpoint/2010/main" val="36893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a:xfrm>
            <a:off x="0" y="980728"/>
            <a:ext cx="9144000" cy="5150197"/>
          </a:xfrm>
        </p:spPr>
        <p:txBody>
          <a:bodyPr/>
          <a:lstStyle/>
          <a:p>
            <a:pPr lvl="1"/>
            <a:r>
              <a:rPr lang="en-US" dirty="0" smtClean="0"/>
              <a:t>the prefix forms of ++ and – are syntactic sugar for += and -=</a:t>
            </a:r>
          </a:p>
          <a:p>
            <a:pPr lvl="1"/>
            <a:endParaRPr lang="en-US" dirty="0"/>
          </a:p>
          <a:p>
            <a:pPr lvl="1"/>
            <a:endParaRPr lang="en-US" dirty="0" smtClean="0"/>
          </a:p>
          <a:p>
            <a:pPr lvl="1"/>
            <a:r>
              <a:rPr lang="en-US" dirty="0" smtClean="0"/>
              <a:t>the postfix forms are not syntactic sugar</a:t>
            </a:r>
          </a:p>
          <a:p>
            <a:pPr lvl="1"/>
            <a:endParaRPr lang="en-US" dirty="0"/>
          </a:p>
          <a:p>
            <a:pPr lvl="1"/>
            <a:endParaRPr lang="en-US" dirty="0" smtClean="0"/>
          </a:p>
          <a:p>
            <a:r>
              <a:rPr lang="en-US" dirty="0" smtClean="0"/>
              <a:t>Multiway assignment</a:t>
            </a:r>
          </a:p>
          <a:p>
            <a:pPr lvl="1"/>
            <a:r>
              <a:rPr lang="en-US" dirty="0" smtClean="0"/>
              <a:t>in several languages including </a:t>
            </a:r>
            <a:r>
              <a:rPr lang="en-US" dirty="0" err="1" smtClean="0"/>
              <a:t>Clu</a:t>
            </a:r>
            <a:r>
              <a:rPr lang="en-US" dirty="0" smtClean="0"/>
              <a:t>, ML, Perl, Python, and Ruby, it is possible to write</a:t>
            </a:r>
          </a:p>
          <a:p>
            <a:pPr lvl="1"/>
            <a:endParaRPr lang="en-US" dirty="0"/>
          </a:p>
          <a:p>
            <a:pPr lvl="1"/>
            <a:endParaRPr lang="en-US" dirty="0" smtClean="0"/>
          </a:p>
          <a:p>
            <a:pPr lvl="1"/>
            <a:r>
              <a:rPr lang="en-US" dirty="0" smtClean="0"/>
              <a:t>multiway (tuple) assignment allows us to write like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40</a:t>
            </a:fld>
            <a:endParaRPr lang="en-US" altLang="zh-TW"/>
          </a:p>
        </p:txBody>
      </p:sp>
      <p:sp>
        <p:nvSpPr>
          <p:cNvPr id="5" name="Text Box 20"/>
          <p:cNvSpPr txBox="1">
            <a:spLocks noChangeArrowheads="1"/>
          </p:cNvSpPr>
          <p:nvPr/>
        </p:nvSpPr>
        <p:spPr bwMode="auto">
          <a:xfrm>
            <a:off x="827584" y="1484784"/>
            <a:ext cx="2664296"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a:t>
            </a:r>
            <a:r>
              <a:rPr lang="en-US" altLang="ko-KR" dirty="0" smtClean="0">
                <a:latin typeface="Consolas" panose="020B0609020204030204" pitchFamily="49" charset="0"/>
              </a:rPr>
              <a:t>] = b;</a:t>
            </a:r>
          </a:p>
          <a:p>
            <a:pPr>
              <a:lnSpc>
                <a:spcPts val="2300"/>
              </a:lnSpc>
              <a:buNone/>
            </a:pPr>
            <a:r>
              <a:rPr lang="en-US" altLang="ko-KR" dirty="0" smtClean="0">
                <a:latin typeface="Consolas" panose="020B0609020204030204" pitchFamily="49" charset="0"/>
              </a:rPr>
              <a:t>A[</a:t>
            </a:r>
            <a:r>
              <a:rPr lang="en-US" altLang="ko-KR" dirty="0" err="1" smtClean="0">
                <a:latin typeface="Consolas" panose="020B0609020204030204" pitchFamily="49" charset="0"/>
              </a:rPr>
              <a:t>i</a:t>
            </a:r>
            <a:r>
              <a:rPr lang="en-US" altLang="ko-KR" dirty="0" smtClean="0">
                <a:latin typeface="Consolas" panose="020B0609020204030204" pitchFamily="49" charset="0"/>
              </a:rPr>
              <a:t> -= 1] = b;</a:t>
            </a:r>
          </a:p>
        </p:txBody>
      </p:sp>
      <p:sp>
        <p:nvSpPr>
          <p:cNvPr id="6" name="Text Box 20"/>
          <p:cNvSpPr txBox="1">
            <a:spLocks noChangeArrowheads="1"/>
          </p:cNvSpPr>
          <p:nvPr/>
        </p:nvSpPr>
        <p:spPr bwMode="auto">
          <a:xfrm>
            <a:off x="827584" y="2799951"/>
            <a:ext cx="7416824"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*p++ = *q++;</a:t>
            </a:r>
          </a:p>
          <a:p>
            <a:pPr>
              <a:lnSpc>
                <a:spcPts val="2300"/>
              </a:lnSpc>
              <a:buNone/>
            </a:pPr>
            <a:r>
              <a:rPr lang="en-US" altLang="ko-KR" dirty="0" smtClean="0">
                <a:latin typeface="Consolas" panose="020B0609020204030204" pitchFamily="49" charset="0"/>
              </a:rPr>
              <a:t>*(t = p, p += 1, t) = </a:t>
            </a:r>
            <a:r>
              <a:rPr lang="en-US" altLang="ko-KR" dirty="0">
                <a:latin typeface="Consolas" panose="020B0609020204030204" pitchFamily="49" charset="0"/>
              </a:rPr>
              <a:t>*(t = </a:t>
            </a:r>
            <a:r>
              <a:rPr lang="en-US" altLang="ko-KR" dirty="0" smtClean="0">
                <a:latin typeface="Consolas" panose="020B0609020204030204" pitchFamily="49" charset="0"/>
              </a:rPr>
              <a:t>q, q </a:t>
            </a:r>
            <a:r>
              <a:rPr lang="en-US" altLang="ko-KR" dirty="0">
                <a:latin typeface="Consolas" panose="020B0609020204030204" pitchFamily="49" charset="0"/>
              </a:rPr>
              <a:t>+= 1, t)</a:t>
            </a:r>
            <a:r>
              <a:rPr lang="en-US" altLang="ko-KR" dirty="0" smtClean="0">
                <a:latin typeface="Consolas" panose="020B0609020204030204" pitchFamily="49" charset="0"/>
              </a:rPr>
              <a:t> </a:t>
            </a:r>
            <a:endParaRPr lang="en-US" altLang="ko-KR" dirty="0">
              <a:latin typeface="Consolas" panose="020B0609020204030204" pitchFamily="49" charset="0"/>
            </a:endParaRPr>
          </a:p>
        </p:txBody>
      </p:sp>
      <p:sp>
        <p:nvSpPr>
          <p:cNvPr id="7" name="Text Box 20"/>
          <p:cNvSpPr txBox="1">
            <a:spLocks noChangeArrowheads="1"/>
          </p:cNvSpPr>
          <p:nvPr/>
        </p:nvSpPr>
        <p:spPr bwMode="auto">
          <a:xfrm>
            <a:off x="827584" y="4997226"/>
            <a:ext cx="2664296" cy="76155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b = c, d;</a:t>
            </a:r>
          </a:p>
          <a:p>
            <a:pPr>
              <a:lnSpc>
                <a:spcPts val="2300"/>
              </a:lnSpc>
              <a:buNone/>
            </a:pPr>
            <a:r>
              <a:rPr lang="en-US" altLang="ko-KR" dirty="0" smtClean="0">
                <a:latin typeface="Consolas" panose="020B0609020204030204" pitchFamily="49" charset="0"/>
              </a:rPr>
              <a:t>a = c; b = d;</a:t>
            </a:r>
          </a:p>
        </p:txBody>
      </p:sp>
      <p:sp>
        <p:nvSpPr>
          <p:cNvPr id="8" name="Text Box 20"/>
          <p:cNvSpPr txBox="1">
            <a:spLocks noChangeArrowheads="1"/>
          </p:cNvSpPr>
          <p:nvPr/>
        </p:nvSpPr>
        <p:spPr bwMode="auto">
          <a:xfrm>
            <a:off x="823640" y="6237312"/>
            <a:ext cx="6040288" cy="38728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b = b, a (* swap and b *)</a:t>
            </a:r>
          </a:p>
        </p:txBody>
      </p:sp>
    </p:spTree>
    <p:extLst>
      <p:ext uri="{BB962C8B-B14F-4D97-AF65-F5344CB8AC3E}">
        <p14:creationId xmlns:p14="http://schemas.microsoft.com/office/powerpoint/2010/main" val="574230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6.1.2 Assignments</a:t>
            </a:r>
            <a:endParaRPr lang="en-US" dirty="0"/>
          </a:p>
        </p:txBody>
      </p:sp>
      <p:sp>
        <p:nvSpPr>
          <p:cNvPr id="3" name="내용 개체 틀 2"/>
          <p:cNvSpPr>
            <a:spLocks noGrp="1"/>
          </p:cNvSpPr>
          <p:nvPr>
            <p:ph idx="1"/>
          </p:nvPr>
        </p:nvSpPr>
        <p:spPr/>
        <p:txBody>
          <a:bodyPr/>
          <a:lstStyle/>
          <a:p>
            <a:pPr lvl="1"/>
            <a:r>
              <a:rPr lang="en-US" dirty="0" smtClean="0"/>
              <a:t>multiway assignment also allows functions to return tuples, as well as single values</a:t>
            </a:r>
          </a:p>
          <a:p>
            <a:pPr lvl="1"/>
            <a:endParaRPr lang="en-US" dirty="0"/>
          </a:p>
          <a:p>
            <a:pPr lvl="1"/>
            <a:r>
              <a:rPr lang="en-US" dirty="0" smtClean="0"/>
              <a:t>this notation eliminates the asymmetry (</a:t>
            </a:r>
            <a:r>
              <a:rPr lang="en-US" dirty="0" err="1" smtClean="0"/>
              <a:t>nonorthogonality</a:t>
            </a:r>
            <a:r>
              <a:rPr lang="en-US" dirty="0" smtClean="0"/>
              <a:t>) of functions in most programming languages, which allow an arbitrary number of arguments but only a single return</a:t>
            </a:r>
          </a:p>
          <a:p>
            <a:pPr lvl="1"/>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41</a:t>
            </a:fld>
            <a:endParaRPr lang="en-US" altLang="zh-TW"/>
          </a:p>
        </p:txBody>
      </p:sp>
      <p:sp>
        <p:nvSpPr>
          <p:cNvPr id="5" name="Text Box 20"/>
          <p:cNvSpPr txBox="1">
            <a:spLocks noChangeArrowheads="1"/>
          </p:cNvSpPr>
          <p:nvPr/>
        </p:nvSpPr>
        <p:spPr bwMode="auto">
          <a:xfrm>
            <a:off x="899592" y="1844824"/>
            <a:ext cx="6040288" cy="39273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b, c = foo(d, e, f);</a:t>
            </a:r>
          </a:p>
        </p:txBody>
      </p:sp>
    </p:spTree>
    <p:extLst>
      <p:ext uri="{BB962C8B-B14F-4D97-AF65-F5344CB8AC3E}">
        <p14:creationId xmlns:p14="http://schemas.microsoft.com/office/powerpoint/2010/main" val="2858715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6.1.3 Initialization</a:t>
            </a:r>
            <a:endParaRPr lang="en-US" dirty="0"/>
          </a:p>
        </p:txBody>
      </p:sp>
      <p:sp>
        <p:nvSpPr>
          <p:cNvPr id="3" name="내용 개체 틀 2"/>
          <p:cNvSpPr>
            <a:spLocks noGrp="1"/>
          </p:cNvSpPr>
          <p:nvPr>
            <p:ph idx="1"/>
          </p:nvPr>
        </p:nvSpPr>
        <p:spPr/>
        <p:txBody>
          <a:bodyPr/>
          <a:lstStyle/>
          <a:p>
            <a:r>
              <a:rPr lang="en-US" dirty="0" smtClean="0"/>
              <a:t>Imperative languages do not always provide a means of specifying an initial value for a variable in its declaration</a:t>
            </a:r>
          </a:p>
          <a:p>
            <a:r>
              <a:rPr lang="en-US" dirty="0" smtClean="0"/>
              <a:t>Reasons why such initial values may be useful:</a:t>
            </a:r>
          </a:p>
          <a:p>
            <a:pPr lvl="1"/>
            <a:r>
              <a:rPr lang="en-US" dirty="0" smtClean="0"/>
              <a:t>a static variable local to a subroutine needs an initial value in order to be useful</a:t>
            </a:r>
          </a:p>
          <a:p>
            <a:pPr lvl="1"/>
            <a:r>
              <a:rPr lang="en-US" dirty="0" smtClean="0"/>
              <a:t>for any statically allocated variable, an initial value that is specified in the declaration can be </a:t>
            </a:r>
            <a:r>
              <a:rPr lang="en-US" dirty="0" err="1" smtClean="0"/>
              <a:t>preallocated</a:t>
            </a:r>
            <a:r>
              <a:rPr lang="en-US" dirty="0" smtClean="0"/>
              <a:t> in global memory by the compiler, avoiding cost of assigning an initial value at run time</a:t>
            </a:r>
          </a:p>
          <a:p>
            <a:pPr lvl="1"/>
            <a:r>
              <a:rPr lang="en-US" dirty="0" smtClean="0"/>
              <a:t>accidental use of an uninitialized variable is one of the most common programming errors</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42</a:t>
            </a:fld>
            <a:endParaRPr lang="en-US" altLang="zh-TW"/>
          </a:p>
        </p:txBody>
      </p:sp>
    </p:spTree>
    <p:extLst>
      <p:ext uri="{BB962C8B-B14F-4D97-AF65-F5344CB8AC3E}">
        <p14:creationId xmlns:p14="http://schemas.microsoft.com/office/powerpoint/2010/main" val="3787146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r>
              <a:rPr lang="en-US" dirty="0" smtClean="0"/>
              <a:t>Most language allow variables of built-in types to be initialized in their declarations</a:t>
            </a:r>
          </a:p>
          <a:p>
            <a:pPr lvl="1"/>
            <a:r>
              <a:rPr lang="en-US" dirty="0" smtClean="0"/>
              <a:t>a more complete and orthogonal approach to initialization requires a notation for </a:t>
            </a:r>
            <a:r>
              <a:rPr lang="en-US" i="1" dirty="0" smtClean="0"/>
              <a:t>aggregates</a:t>
            </a:r>
            <a:r>
              <a:rPr lang="en-US" dirty="0" smtClean="0"/>
              <a:t>: built-up structured values of user-defined composite types</a:t>
            </a:r>
          </a:p>
          <a:p>
            <a:pPr lvl="1"/>
            <a:r>
              <a:rPr lang="en-US" dirty="0" smtClean="0"/>
              <a:t>more about this in Section 7.1.3</a:t>
            </a:r>
          </a:p>
          <a:p>
            <a:r>
              <a:rPr lang="en-US" dirty="0" smtClean="0"/>
              <a:t>Initialization saves time only for variables that are statically allocated</a:t>
            </a:r>
          </a:p>
          <a:p>
            <a:pPr lvl="1"/>
            <a:r>
              <a:rPr lang="en-US" dirty="0" smtClean="0"/>
              <a:t>variables allocated in the stack or heap at run time must be initialized at run time</a:t>
            </a:r>
          </a:p>
          <a:p>
            <a:pPr marL="0" indent="0">
              <a:buNone/>
            </a:pP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43</a:t>
            </a:fld>
            <a:endParaRPr lang="en-US" altLang="zh-TW"/>
          </a:p>
        </p:txBody>
      </p:sp>
    </p:spTree>
    <p:extLst>
      <p:ext uri="{BB962C8B-B14F-4D97-AF65-F5344CB8AC3E}">
        <p14:creationId xmlns:p14="http://schemas.microsoft.com/office/powerpoint/2010/main" val="890894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endParaRPr lang="ko-KR" altLang="en-US" dirty="0"/>
          </a:p>
        </p:txBody>
      </p:sp>
      <p:sp>
        <p:nvSpPr>
          <p:cNvPr id="3" name="내용 개체 틀 2"/>
          <p:cNvSpPr>
            <a:spLocks noGrp="1"/>
          </p:cNvSpPr>
          <p:nvPr>
            <p:ph idx="1"/>
          </p:nvPr>
        </p:nvSpPr>
        <p:spPr/>
        <p:txBody>
          <a:bodyPr/>
          <a:lstStyle/>
          <a:p>
            <a:r>
              <a:rPr lang="en-US" dirty="0"/>
              <a:t>Note that the problem of using an uninitialized variable occurs not only after elaboration, but also as a result of any operation that destroys a variable's value without providing a new one</a:t>
            </a:r>
          </a:p>
          <a:p>
            <a:pPr lvl="1"/>
            <a:r>
              <a:rPr lang="en-US" altLang="ko-KR" dirty="0" smtClean="0"/>
              <a:t>two most common such operations</a:t>
            </a:r>
          </a:p>
          <a:p>
            <a:pPr lvl="2"/>
            <a:r>
              <a:rPr lang="en-US" altLang="ko-KR" dirty="0" smtClean="0"/>
              <a:t>explicit deallocation of an object referenced through a pointer and modification of the tag of a variant record</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44</a:t>
            </a:fld>
            <a:endParaRPr lang="en-US" altLang="zh-TW"/>
          </a:p>
        </p:txBody>
      </p:sp>
      <p:sp>
        <p:nvSpPr>
          <p:cNvPr id="6" name="Text Box 20"/>
          <p:cNvSpPr txBox="1">
            <a:spLocks noChangeArrowheads="1"/>
          </p:cNvSpPr>
          <p:nvPr/>
        </p:nvSpPr>
        <p:spPr bwMode="auto">
          <a:xfrm>
            <a:off x="467543" y="4149080"/>
            <a:ext cx="8208913" cy="113037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p = (</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malloc</a:t>
            </a:r>
            <a:r>
              <a:rPr lang="en-US" altLang="ko-KR" dirty="0" smtClean="0">
                <a:latin typeface="Consolas" panose="020B0609020204030204" pitchFamily="49" charset="0"/>
              </a:rPr>
              <a:t>(</a:t>
            </a:r>
            <a:r>
              <a:rPr lang="en-US" altLang="ko-KR" dirty="0" err="1" smtClean="0">
                <a:latin typeface="Consolas" panose="020B0609020204030204" pitchFamily="49" charset="0"/>
              </a:rPr>
              <a:t>sizeof</a:t>
            </a:r>
            <a:r>
              <a:rPr lang="en-US" altLang="ko-KR" dirty="0" smtClean="0">
                <a:latin typeface="Consolas" panose="020B0609020204030204" pitchFamily="49" charset="0"/>
              </a:rPr>
              <a:t>(</a:t>
            </a:r>
            <a:r>
              <a:rPr lang="en-US" altLang="ko-KR" dirty="0" err="1" smtClean="0">
                <a:latin typeface="Consolas" panose="020B0609020204030204" pitchFamily="49" charset="0"/>
              </a:rPr>
              <a:t>int</a:t>
            </a:r>
            <a:r>
              <a:rPr lang="en-US" altLang="ko-KR" dirty="0" smtClean="0">
                <a:latin typeface="Consolas" panose="020B0609020204030204" pitchFamily="49" charset="0"/>
              </a:rPr>
              <a:t>) * 10);</a:t>
            </a: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newp</a:t>
            </a:r>
            <a:r>
              <a:rPr lang="en-US" altLang="ko-KR" dirty="0" smtClean="0">
                <a:latin typeface="Consolas" panose="020B0609020204030204" pitchFamily="49" charset="0"/>
              </a:rPr>
              <a:t> = p;</a:t>
            </a:r>
          </a:p>
          <a:p>
            <a:pPr>
              <a:lnSpc>
                <a:spcPts val="2300"/>
              </a:lnSpc>
              <a:buNone/>
            </a:pPr>
            <a:r>
              <a:rPr lang="en-US" altLang="ko-KR" dirty="0" smtClean="0">
                <a:latin typeface="Consolas" panose="020B0609020204030204" pitchFamily="49" charset="0"/>
              </a:rPr>
              <a:t>free(p); /* </a:t>
            </a:r>
            <a:r>
              <a:rPr lang="en-US" altLang="ko-KR" dirty="0" err="1" smtClean="0">
                <a:latin typeface="Consolas" panose="020B0609020204030204" pitchFamily="49" charset="0"/>
              </a:rPr>
              <a:t>newp</a:t>
            </a:r>
            <a:r>
              <a:rPr lang="ko-KR" altLang="en-US" dirty="0" smtClean="0">
                <a:latin typeface="Consolas" panose="020B0609020204030204" pitchFamily="49" charset="0"/>
              </a:rPr>
              <a:t>는 </a:t>
            </a:r>
            <a:r>
              <a:rPr lang="en-US" altLang="ko-KR" dirty="0" smtClean="0">
                <a:latin typeface="Consolas" panose="020B0609020204030204" pitchFamily="49" charset="0"/>
              </a:rPr>
              <a:t>dangling pointer </a:t>
            </a:r>
            <a:r>
              <a:rPr lang="ko-KR" altLang="en-US" dirty="0" smtClean="0">
                <a:latin typeface="Consolas" panose="020B0609020204030204" pitchFamily="49" charset="0"/>
              </a:rPr>
              <a:t>가 됨 </a:t>
            </a:r>
            <a:r>
              <a:rPr lang="en-US" altLang="ko-KR" dirty="0" smtClean="0">
                <a:latin typeface="Consolas" panose="020B0609020204030204" pitchFamily="49" charset="0"/>
              </a:rPr>
              <a:t>*/ </a:t>
            </a:r>
            <a:endParaRPr lang="en-US" altLang="ko-KR" dirty="0">
              <a:latin typeface="Consolas" panose="020B0609020204030204" pitchFamily="49" charset="0"/>
            </a:endParaRPr>
          </a:p>
        </p:txBody>
      </p:sp>
    </p:spTree>
    <p:extLst>
      <p:ext uri="{BB962C8B-B14F-4D97-AF65-F5344CB8AC3E}">
        <p14:creationId xmlns:p14="http://schemas.microsoft.com/office/powerpoint/2010/main" val="1488182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endParaRPr lang="en-US"/>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45</a:t>
            </a:fld>
            <a:endParaRPr lang="en-US" altLang="zh-TW"/>
          </a:p>
        </p:txBody>
      </p:sp>
      <p:sp>
        <p:nvSpPr>
          <p:cNvPr id="5" name="Text Box 20"/>
          <p:cNvSpPr txBox="1">
            <a:spLocks noChangeArrowheads="1"/>
          </p:cNvSpPr>
          <p:nvPr/>
        </p:nvSpPr>
        <p:spPr bwMode="auto">
          <a:xfrm>
            <a:off x="323528" y="993800"/>
            <a:ext cx="8208913" cy="444429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err="1" smtClean="0">
                <a:latin typeface="Consolas" panose="020B0609020204030204" pitchFamily="49" charset="0"/>
              </a:rPr>
              <a:t>typedef</a:t>
            </a:r>
            <a:r>
              <a:rPr lang="en-US" altLang="ko-KR" dirty="0" smtClean="0">
                <a:latin typeface="Consolas" panose="020B0609020204030204" pitchFamily="49" charset="0"/>
              </a:rPr>
              <a:t> union {</a:t>
            </a:r>
          </a:p>
          <a:p>
            <a:pPr>
              <a:lnSpc>
                <a:spcPts val="2300"/>
              </a:lnSpc>
              <a:buNone/>
            </a:pPr>
            <a:r>
              <a:rPr lang="en-US" altLang="ko-KR" dirty="0" smtClean="0">
                <a:latin typeface="Consolas" panose="020B0609020204030204" pitchFamily="49" charset="0"/>
              </a:rPr>
              <a:t>    </a:t>
            </a:r>
            <a:r>
              <a:rPr lang="en-US" altLang="ko-KR" dirty="0" err="1" smtClean="0">
                <a:latin typeface="Consolas" panose="020B0609020204030204" pitchFamily="49" charset="0"/>
              </a:rPr>
              <a:t>int</a:t>
            </a:r>
            <a:r>
              <a:rPr lang="en-US" altLang="ko-KR" dirty="0" smtClean="0">
                <a:latin typeface="Consolas" panose="020B0609020204030204" pitchFamily="49" charset="0"/>
              </a:rPr>
              <a:t> type; /* 0: </a:t>
            </a:r>
            <a:r>
              <a:rPr lang="en-US" altLang="ko-KR" dirty="0" err="1" smtClean="0">
                <a:latin typeface="Consolas" panose="020B0609020204030204" pitchFamily="49" charset="0"/>
              </a:rPr>
              <a:t>int</a:t>
            </a:r>
            <a:r>
              <a:rPr lang="en-US" altLang="ko-KR" dirty="0" smtClean="0">
                <a:latin typeface="Consolas" panose="020B0609020204030204" pitchFamily="49" charset="0"/>
              </a:rPr>
              <a:t>, 1: float, 2: double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intValue</a:t>
            </a:r>
            <a:r>
              <a:rPr lang="en-US" altLang="ko-KR" dirty="0" smtClean="0">
                <a:latin typeface="Consolas" panose="020B0609020204030204" pitchFamily="49" charset="0"/>
              </a:rPr>
              <a:t>;</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float </a:t>
            </a:r>
            <a:r>
              <a:rPr lang="en-US" altLang="ko-KR" dirty="0" err="1" smtClean="0">
                <a:latin typeface="Consolas" panose="020B0609020204030204" pitchFamily="49" charset="0"/>
              </a:rPr>
              <a:t>floatValue</a:t>
            </a:r>
            <a:r>
              <a:rPr lang="en-US" altLang="ko-KR" dirty="0" smtClean="0">
                <a:latin typeface="Consolas" panose="020B0609020204030204" pitchFamily="49" charset="0"/>
              </a:rPr>
              <a:t>;</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double </a:t>
            </a:r>
            <a:r>
              <a:rPr lang="en-US" altLang="ko-KR" dirty="0" err="1" smtClean="0">
                <a:latin typeface="Consolas" panose="020B0609020204030204" pitchFamily="49" charset="0"/>
              </a:rPr>
              <a:t>doubleValue</a:t>
            </a: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 UNION;</a:t>
            </a:r>
          </a:p>
          <a:p>
            <a:pPr>
              <a:lnSpc>
                <a:spcPts val="2300"/>
              </a:lnSpc>
              <a:buNone/>
            </a:pPr>
            <a:endParaRPr lang="en-US" altLang="ko-KR" dirty="0">
              <a:latin typeface="Consolas" panose="020B0609020204030204" pitchFamily="49" charset="0"/>
            </a:endParaRPr>
          </a:p>
          <a:p>
            <a:pPr>
              <a:lnSpc>
                <a:spcPts val="2300"/>
              </a:lnSpc>
              <a:buNone/>
            </a:pPr>
            <a:r>
              <a:rPr lang="en-US" altLang="ko-KR" dirty="0" smtClean="0">
                <a:latin typeface="Consolas" panose="020B0609020204030204" pitchFamily="49" charset="0"/>
              </a:rPr>
              <a:t>UNION u;</a:t>
            </a:r>
          </a:p>
          <a:p>
            <a:pPr>
              <a:lnSpc>
                <a:spcPts val="2300"/>
              </a:lnSpc>
              <a:buNone/>
            </a:pPr>
            <a:r>
              <a:rPr lang="en-US" altLang="ko-KR" dirty="0" err="1" smtClean="0">
                <a:latin typeface="Consolas" panose="020B0609020204030204" pitchFamily="49" charset="0"/>
              </a:rPr>
              <a:t>u.type</a:t>
            </a:r>
            <a:r>
              <a:rPr lang="en-US" altLang="ko-KR" dirty="0" smtClean="0">
                <a:latin typeface="Consolas" panose="020B0609020204030204" pitchFamily="49" charset="0"/>
              </a:rPr>
              <a:t> = 0;</a:t>
            </a:r>
          </a:p>
          <a:p>
            <a:pPr>
              <a:lnSpc>
                <a:spcPts val="2300"/>
              </a:lnSpc>
              <a:buNone/>
            </a:pPr>
            <a:r>
              <a:rPr lang="en-US" altLang="ko-KR" dirty="0" err="1" smtClean="0">
                <a:latin typeface="Consolas" panose="020B0609020204030204" pitchFamily="49" charset="0"/>
              </a:rPr>
              <a:t>u.intValue</a:t>
            </a:r>
            <a:r>
              <a:rPr lang="en-US" altLang="ko-KR" dirty="0" smtClean="0">
                <a:latin typeface="Consolas" panose="020B0609020204030204" pitchFamily="49" charset="0"/>
              </a:rPr>
              <a:t> = 3;</a:t>
            </a:r>
          </a:p>
          <a:p>
            <a:pPr>
              <a:lnSpc>
                <a:spcPts val="2300"/>
              </a:lnSpc>
              <a:buNone/>
            </a:pPr>
            <a:r>
              <a:rPr lang="en-US" altLang="ko-KR" dirty="0" err="1" smtClean="0">
                <a:latin typeface="Consolas" panose="020B0609020204030204" pitchFamily="49" charset="0"/>
              </a:rPr>
              <a:t>u.type</a:t>
            </a:r>
            <a:r>
              <a:rPr lang="en-US" altLang="ko-KR" dirty="0" smtClean="0">
                <a:latin typeface="Consolas" panose="020B0609020204030204" pitchFamily="49" charset="0"/>
              </a:rPr>
              <a:t> = 2;</a:t>
            </a:r>
          </a:p>
          <a:p>
            <a:pPr>
              <a:lnSpc>
                <a:spcPts val="2300"/>
              </a:lnSpc>
              <a:buNone/>
            </a:pPr>
            <a:r>
              <a:rPr lang="en-US" altLang="ko-KR" dirty="0" err="1" smtClean="0">
                <a:latin typeface="Consolas" panose="020B0609020204030204" pitchFamily="49" charset="0"/>
              </a:rPr>
              <a:t>printf</a:t>
            </a:r>
            <a:r>
              <a:rPr lang="en-US" altLang="ko-KR" dirty="0" smtClean="0">
                <a:latin typeface="Consolas" panose="020B0609020204030204" pitchFamily="49" charset="0"/>
              </a:rPr>
              <a:t>("</a:t>
            </a:r>
            <a:r>
              <a:rPr lang="en-US" altLang="ko-KR" dirty="0" err="1" smtClean="0">
                <a:latin typeface="Consolas" panose="020B0609020204030204" pitchFamily="49" charset="0"/>
              </a:rPr>
              <a:t>doubleValue</a:t>
            </a:r>
            <a:r>
              <a:rPr lang="en-US" altLang="ko-KR" dirty="0" smtClean="0">
                <a:latin typeface="Consolas" panose="020B0609020204030204" pitchFamily="49" charset="0"/>
              </a:rPr>
              <a:t> = %lf\n", </a:t>
            </a:r>
            <a:r>
              <a:rPr lang="en-US" altLang="ko-KR" dirty="0" err="1" smtClean="0">
                <a:latin typeface="Consolas" panose="020B0609020204030204" pitchFamily="49" charset="0"/>
              </a:rPr>
              <a:t>doubleValue</a:t>
            </a:r>
            <a:r>
              <a:rPr lang="en-US" altLang="ko-KR" dirty="0" smtClean="0">
                <a:latin typeface="Consolas" panose="020B0609020204030204" pitchFamily="49" charset="0"/>
              </a:rPr>
              <a:t>);</a:t>
            </a:r>
          </a:p>
        </p:txBody>
      </p:sp>
    </p:spTree>
    <p:extLst>
      <p:ext uri="{BB962C8B-B14F-4D97-AF65-F5344CB8AC3E}">
        <p14:creationId xmlns:p14="http://schemas.microsoft.com/office/powerpoint/2010/main" val="3494217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r>
              <a:rPr lang="en-US" dirty="0" smtClean="0"/>
              <a:t>If a variable is not given an initial value explicitly in its declaration, the language may specify a default value</a:t>
            </a:r>
          </a:p>
          <a:p>
            <a:pPr lvl="1"/>
            <a:r>
              <a:rPr lang="en-US" dirty="0" smtClean="0"/>
              <a:t>in C, statically allocated variables for which the programmer does not provide an initial value are guaranteed to be represented in memory as if they had been initialized to zero</a:t>
            </a:r>
          </a:p>
          <a:p>
            <a:pPr lvl="1"/>
            <a:r>
              <a:rPr lang="en-US" dirty="0" smtClean="0"/>
              <a:t>zero-initialization applies recursively to the sub-components of variables of user-defined composite types</a:t>
            </a:r>
          </a:p>
          <a:p>
            <a:pPr lvl="1"/>
            <a:r>
              <a:rPr lang="en-US" dirty="0" smtClean="0"/>
              <a:t>Java and C# provide a similar guarantee for the fields of all class-typed objects, not just those that are statically allocated</a:t>
            </a:r>
          </a:p>
          <a:p>
            <a:pPr lvl="1"/>
            <a:r>
              <a:rPr lang="en-US" dirty="0" smtClean="0"/>
              <a:t>most scripting languages provide a default initial value for </a:t>
            </a:r>
            <a:r>
              <a:rPr lang="en-US" i="1" dirty="0" smtClean="0"/>
              <a:t>all</a:t>
            </a:r>
            <a:r>
              <a:rPr lang="en-US" dirty="0" smtClean="0"/>
              <a:t> variables, of all types, regardless of scope or lifetime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46</a:t>
            </a:fld>
            <a:endParaRPr lang="en-US" altLang="zh-TW"/>
          </a:p>
        </p:txBody>
      </p:sp>
    </p:spTree>
    <p:extLst>
      <p:ext uri="{BB962C8B-B14F-4D97-AF65-F5344CB8AC3E}">
        <p14:creationId xmlns:p14="http://schemas.microsoft.com/office/powerpoint/2010/main" val="157706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a:xfrm>
            <a:off x="107504" y="836712"/>
            <a:ext cx="8928992" cy="5150197"/>
          </a:xfrm>
        </p:spPr>
        <p:txBody>
          <a:bodyPr/>
          <a:lstStyle/>
          <a:p>
            <a:pPr>
              <a:lnSpc>
                <a:spcPts val="3000"/>
              </a:lnSpc>
            </a:pPr>
            <a:r>
              <a:rPr lang="en-US" dirty="0" smtClean="0"/>
              <a:t>Dynamic Checks</a:t>
            </a:r>
          </a:p>
          <a:p>
            <a:pPr lvl="1">
              <a:lnSpc>
                <a:spcPts val="2400"/>
              </a:lnSpc>
            </a:pPr>
            <a:r>
              <a:rPr lang="en-US" dirty="0" smtClean="0"/>
              <a:t>instead of giving every uninitialized variable a default value, a language or implementation can define the use of an uninitialized variable as a dynamic semantic error, and can catch these errors at run time</a:t>
            </a:r>
          </a:p>
          <a:p>
            <a:pPr lvl="2">
              <a:lnSpc>
                <a:spcPts val="2400"/>
              </a:lnSpc>
            </a:pPr>
            <a:r>
              <a:rPr lang="en-US" dirty="0" smtClean="0"/>
              <a:t>the advantage of this is that they will often identify a program bug that is masked or made more subtle by the presence of a default value</a:t>
            </a:r>
          </a:p>
          <a:p>
            <a:pPr lvl="2">
              <a:lnSpc>
                <a:spcPts val="2400"/>
              </a:lnSpc>
            </a:pPr>
            <a:r>
              <a:rPr lang="en-US" dirty="0" smtClean="0"/>
              <a:t>with appropriate hardware support, uninitialized variable checks can be as cheap as default values, at least for certain types</a:t>
            </a:r>
          </a:p>
          <a:p>
            <a:pPr lvl="3">
              <a:lnSpc>
                <a:spcPts val="2400"/>
              </a:lnSpc>
            </a:pPr>
            <a:r>
              <a:rPr lang="en-US" dirty="0" smtClean="0"/>
              <a:t>a compiler that relies on the IEEE standard for floating-point arithmetic can fill uninitialized floating-point numbers with a </a:t>
            </a:r>
            <a:r>
              <a:rPr lang="en-US" i="1" dirty="0" smtClean="0"/>
              <a:t>signaling </a:t>
            </a:r>
            <a:r>
              <a:rPr lang="en-US" i="1" dirty="0" err="1" smtClean="0"/>
              <a:t>NaN</a:t>
            </a:r>
            <a:r>
              <a:rPr lang="en-US" i="1" dirty="0" smtClean="0"/>
              <a:t> </a:t>
            </a:r>
            <a:r>
              <a:rPr lang="en-US" dirty="0" smtClean="0"/>
              <a:t>value</a:t>
            </a:r>
          </a:p>
          <a:p>
            <a:pPr lvl="3">
              <a:lnSpc>
                <a:spcPts val="2400"/>
              </a:lnSpc>
            </a:pPr>
            <a:r>
              <a:rPr lang="en-US" dirty="0" smtClean="0"/>
              <a:t>any attempt to use such a value in a computation will result in a hardware interrupt, which the language implementation may catch and use to trigger a semantic error message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47</a:t>
            </a:fld>
            <a:endParaRPr lang="en-US" altLang="zh-TW"/>
          </a:p>
        </p:txBody>
      </p:sp>
    </p:spTree>
    <p:extLst>
      <p:ext uri="{BB962C8B-B14F-4D97-AF65-F5344CB8AC3E}">
        <p14:creationId xmlns:p14="http://schemas.microsoft.com/office/powerpoint/2010/main" val="18914232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pPr lvl="1"/>
            <a:r>
              <a:rPr lang="en-US" dirty="0" smtClean="0"/>
              <a:t>for most types on most machines, the costs of catching all uses of an uninitialized variable at run time are considerably higher</a:t>
            </a:r>
          </a:p>
          <a:p>
            <a:r>
              <a:rPr lang="en-US" dirty="0" smtClean="0"/>
              <a:t>Definite Assignment</a:t>
            </a:r>
          </a:p>
          <a:p>
            <a:pPr lvl="1">
              <a:lnSpc>
                <a:spcPts val="2700"/>
              </a:lnSpc>
            </a:pPr>
            <a:r>
              <a:rPr lang="en-US" dirty="0" smtClean="0"/>
              <a:t>for local variables of methods, Java and C# define a notion of </a:t>
            </a:r>
            <a:r>
              <a:rPr lang="en-US" i="1" dirty="0" smtClean="0"/>
              <a:t>definite assignment </a:t>
            </a:r>
            <a:r>
              <a:rPr lang="en-US" dirty="0" smtClean="0"/>
              <a:t>that precludes the use of uninitialized variables</a:t>
            </a:r>
          </a:p>
          <a:p>
            <a:pPr lvl="2">
              <a:lnSpc>
                <a:spcPts val="2700"/>
              </a:lnSpc>
            </a:pPr>
            <a:r>
              <a:rPr lang="en-US" dirty="0" smtClean="0"/>
              <a:t>every possible control path to an expression must assign a value to every variable in that expression</a:t>
            </a:r>
          </a:p>
          <a:p>
            <a:pPr lvl="2">
              <a:lnSpc>
                <a:spcPts val="2700"/>
              </a:lnSpc>
            </a:pPr>
            <a:r>
              <a:rPr lang="en-US" dirty="0" smtClean="0"/>
              <a:t>this is a conservative rule; may not always catch this</a:t>
            </a:r>
          </a:p>
          <a:p>
            <a:pPr lvl="2">
              <a:lnSpc>
                <a:spcPts val="2700"/>
              </a:lnSpc>
            </a:pPr>
            <a:r>
              <a:rPr lang="en-US" dirty="0" smtClean="0"/>
              <a:t>with the code below, while a human being might reason that </a:t>
            </a:r>
            <a:r>
              <a:rPr lang="en-US" b="1" u="sng" dirty="0" err="1" smtClean="0"/>
              <a:t>i</a:t>
            </a:r>
            <a:r>
              <a:rPr lang="en-US" dirty="0" smtClean="0"/>
              <a:t> will be used only when it has previously been given a value, such determinations are undecidable in the general case, and the compiler does not attempt them</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48</a:t>
            </a:fld>
            <a:endParaRPr lang="en-US" altLang="zh-TW"/>
          </a:p>
        </p:txBody>
      </p:sp>
    </p:spTree>
    <p:extLst>
      <p:ext uri="{BB962C8B-B14F-4D97-AF65-F5344CB8AC3E}">
        <p14:creationId xmlns:p14="http://schemas.microsoft.com/office/powerpoint/2010/main" val="32938704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endParaRPr lang="en-US"/>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49</a:t>
            </a:fld>
            <a:endParaRPr lang="en-US" altLang="zh-TW"/>
          </a:p>
        </p:txBody>
      </p:sp>
      <p:sp>
        <p:nvSpPr>
          <p:cNvPr id="5" name="Text Box 20"/>
          <p:cNvSpPr txBox="1">
            <a:spLocks noChangeArrowheads="1"/>
          </p:cNvSpPr>
          <p:nvPr/>
        </p:nvSpPr>
        <p:spPr bwMode="auto">
          <a:xfrm>
            <a:off x="323528" y="993800"/>
            <a:ext cx="8712968" cy="407547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t>
            </a:r>
            <a:r>
              <a:rPr lang="en-US" altLang="ko-KR" dirty="0" err="1" smtClean="0">
                <a:latin typeface="Consolas" panose="020B0609020204030204" pitchFamily="49" charset="0"/>
              </a:rPr>
              <a:t>i</a:t>
            </a: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j = 3;</a:t>
            </a:r>
          </a:p>
          <a:p>
            <a:pPr>
              <a:lnSpc>
                <a:spcPts val="2300"/>
              </a:lnSpc>
              <a:buNone/>
            </a:pP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if (j &gt; 0)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i</a:t>
            </a:r>
            <a:r>
              <a:rPr lang="en-US" altLang="ko-KR" dirty="0" smtClean="0">
                <a:latin typeface="Consolas" panose="020B0609020204030204" pitchFamily="49" charset="0"/>
              </a:rPr>
              <a:t> = 2;</a:t>
            </a:r>
          </a:p>
          <a:p>
            <a:pPr>
              <a:lnSpc>
                <a:spcPts val="2300"/>
              </a:lnSpc>
              <a:buNone/>
            </a:pP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            // no assignments to j in here</a:t>
            </a:r>
          </a:p>
          <a:p>
            <a:pPr>
              <a:lnSpc>
                <a:spcPts val="2300"/>
              </a:lnSpc>
              <a:buNone/>
            </a:pPr>
            <a:r>
              <a:rPr lang="en-US" altLang="ko-KR" dirty="0" smtClean="0">
                <a:latin typeface="Consolas" panose="020B0609020204030204" pitchFamily="49" charset="0"/>
              </a:rPr>
              <a:t>if (j &gt; 0)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 error: "</a:t>
            </a:r>
            <a:r>
              <a:rPr lang="en-US" altLang="ko-KR" dirty="0" err="1" smtClean="0">
                <a:latin typeface="Consolas" panose="020B0609020204030204" pitchFamily="49" charset="0"/>
              </a:rPr>
              <a:t>i</a:t>
            </a:r>
            <a:r>
              <a:rPr lang="en-US" altLang="ko-KR" dirty="0" smtClean="0">
                <a:latin typeface="Consolas" panose="020B0609020204030204" pitchFamily="49" charset="0"/>
              </a:rPr>
              <a:t> might not have been initialized"</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System.out.println</a:t>
            </a:r>
            <a:r>
              <a:rPr lang="en-US" altLang="ko-KR" dirty="0" smtClean="0">
                <a:latin typeface="Consolas" panose="020B0609020204030204" pitchFamily="49" charset="0"/>
              </a:rPr>
              <a:t>(</a:t>
            </a:r>
            <a:r>
              <a:rPr lang="en-US" altLang="ko-KR" dirty="0" err="1" smtClean="0">
                <a:latin typeface="Consolas" panose="020B0609020204030204" pitchFamily="49" charset="0"/>
              </a:rPr>
              <a:t>i</a:t>
            </a:r>
            <a:r>
              <a:rPr lang="en-US" altLang="ko-KR" dirty="0" smtClean="0">
                <a:latin typeface="Consolas" panose="020B0609020204030204" pitchFamily="49" charset="0"/>
              </a:rPr>
              <a:t>);</a:t>
            </a:r>
          </a:p>
          <a:p>
            <a:pPr>
              <a:lnSpc>
                <a:spcPts val="2300"/>
              </a:lnSpc>
              <a:buNone/>
            </a:pPr>
            <a:r>
              <a:rPr lang="en-US" altLang="ko-KR" dirty="0">
                <a:latin typeface="Consolas" panose="020B0609020204030204" pitchFamily="49" charset="0"/>
              </a:rPr>
              <a:t>}</a:t>
            </a:r>
            <a:endParaRPr lang="en-US" altLang="ko-KR" dirty="0" smtClean="0">
              <a:latin typeface="Consolas" panose="020B0609020204030204" pitchFamily="49" charset="0"/>
            </a:endParaRPr>
          </a:p>
        </p:txBody>
      </p:sp>
    </p:spTree>
    <p:extLst>
      <p:ext uri="{BB962C8B-B14F-4D97-AF65-F5344CB8AC3E}">
        <p14:creationId xmlns:p14="http://schemas.microsoft.com/office/powerpoint/2010/main" val="144319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6.1 Expression Evaluation</a:t>
            </a:r>
            <a:endParaRPr lang="en-US" dirty="0"/>
          </a:p>
        </p:txBody>
      </p:sp>
      <p:sp>
        <p:nvSpPr>
          <p:cNvPr id="3" name="내용 개체 틀 2"/>
          <p:cNvSpPr>
            <a:spLocks noGrp="1"/>
          </p:cNvSpPr>
          <p:nvPr>
            <p:ph idx="1"/>
          </p:nvPr>
        </p:nvSpPr>
        <p:spPr/>
        <p:txBody>
          <a:bodyPr/>
          <a:lstStyle/>
          <a:p>
            <a:r>
              <a:rPr lang="en-US" dirty="0" smtClean="0"/>
              <a:t>An expression generally consists of </a:t>
            </a:r>
          </a:p>
          <a:p>
            <a:pPr lvl="1"/>
            <a:r>
              <a:rPr lang="en-US" dirty="0" smtClean="0"/>
              <a:t>a simple object (e.g., a literal constant, or a named variable or constant) </a:t>
            </a:r>
          </a:p>
          <a:p>
            <a:pPr lvl="1"/>
            <a:r>
              <a:rPr lang="en-US" dirty="0" smtClean="0"/>
              <a:t>an </a:t>
            </a:r>
            <a:r>
              <a:rPr lang="en-US" i="1" dirty="0" smtClean="0"/>
              <a:t>operator</a:t>
            </a:r>
            <a:r>
              <a:rPr lang="en-US" dirty="0" smtClean="0"/>
              <a:t> or function applied to a collection of operands or arguments, each of which in turn is an expression </a:t>
            </a:r>
          </a:p>
          <a:p>
            <a:r>
              <a:rPr lang="en-US" dirty="0" smtClean="0"/>
              <a:t>It is conventional to use the term </a:t>
            </a:r>
            <a:r>
              <a:rPr lang="en-US" i="1" dirty="0" smtClean="0"/>
              <a:t>operator </a:t>
            </a:r>
            <a:r>
              <a:rPr lang="en-US" dirty="0" smtClean="0"/>
              <a:t>for built-in functions that use special and simple syntax, and to use the term </a:t>
            </a:r>
            <a:r>
              <a:rPr lang="en-US" i="1" dirty="0" smtClean="0"/>
              <a:t>operand </a:t>
            </a:r>
            <a:r>
              <a:rPr lang="en-US" dirty="0" smtClean="0"/>
              <a:t>for an argument of an operator</a:t>
            </a:r>
          </a:p>
          <a:p>
            <a:r>
              <a:rPr lang="en-US" dirty="0" smtClean="0"/>
              <a:t>In most imperative languages, function calls consist of a function name followed by a parenthesized, comma-separated list of arguments</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a:t>
            </a:fld>
            <a:endParaRPr lang="en-US" altLang="zh-TW"/>
          </a:p>
        </p:txBody>
      </p:sp>
      <p:sp>
        <p:nvSpPr>
          <p:cNvPr id="5" name="Text Box 20"/>
          <p:cNvSpPr txBox="1">
            <a:spLocks noChangeArrowheads="1"/>
          </p:cNvSpPr>
          <p:nvPr/>
        </p:nvSpPr>
        <p:spPr bwMode="auto">
          <a:xfrm>
            <a:off x="1331640" y="5963593"/>
            <a:ext cx="3096344"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err="1" smtClean="0">
                <a:latin typeface="Consolas" panose="020B0609020204030204" pitchFamily="49" charset="0"/>
              </a:rPr>
              <a:t>my_func</a:t>
            </a:r>
            <a:r>
              <a:rPr lang="en-US" altLang="ko-KR" dirty="0" smtClean="0">
                <a:latin typeface="Consolas" panose="020B0609020204030204" pitchFamily="49" charset="0"/>
              </a:rPr>
              <a:t>(A, B, C)</a:t>
            </a:r>
            <a:endParaRPr lang="en-US" altLang="ko-KR" dirty="0">
              <a:latin typeface="Consolas" panose="020B0609020204030204" pitchFamily="49" charset="0"/>
            </a:endParaRPr>
          </a:p>
        </p:txBody>
      </p:sp>
    </p:spTree>
    <p:extLst>
      <p:ext uri="{BB962C8B-B14F-4D97-AF65-F5344CB8AC3E}">
        <p14:creationId xmlns:p14="http://schemas.microsoft.com/office/powerpoint/2010/main" val="2963448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6.1.3 Initialization</a:t>
            </a:r>
          </a:p>
        </p:txBody>
      </p:sp>
      <p:sp>
        <p:nvSpPr>
          <p:cNvPr id="3" name="내용 개체 틀 2"/>
          <p:cNvSpPr>
            <a:spLocks noGrp="1"/>
          </p:cNvSpPr>
          <p:nvPr>
            <p:ph idx="1"/>
          </p:nvPr>
        </p:nvSpPr>
        <p:spPr/>
        <p:txBody>
          <a:bodyPr/>
          <a:lstStyle/>
          <a:p>
            <a:r>
              <a:rPr lang="en-US" dirty="0" smtClean="0"/>
              <a:t>Constructors</a:t>
            </a:r>
          </a:p>
          <a:p>
            <a:pPr lvl="1"/>
            <a:r>
              <a:rPr lang="en-US" dirty="0" smtClean="0"/>
              <a:t>many object-oriented languages (Java and C# among them) allow the programmer to define types for which initialization of dynamically allocated variables occurs automatically, even when no initial value is specified in the </a:t>
            </a:r>
            <a:r>
              <a:rPr lang="en-US" dirty="0" err="1" smtClean="0"/>
              <a:t>decalaration</a:t>
            </a:r>
            <a:endParaRPr lang="en-US" dirty="0" smtClean="0"/>
          </a:p>
          <a:p>
            <a:pPr lvl="1"/>
            <a:r>
              <a:rPr lang="en-US" dirty="0" smtClean="0"/>
              <a:t>some—notably C++--also distinguish carefully between initialization and assignment</a:t>
            </a:r>
          </a:p>
          <a:p>
            <a:pPr lvl="2"/>
            <a:r>
              <a:rPr lang="en-US" dirty="0" smtClean="0"/>
              <a:t>initialization is interpreted as a call to a </a:t>
            </a:r>
            <a:r>
              <a:rPr lang="en-US" i="1" dirty="0" smtClean="0"/>
              <a:t>constructor</a:t>
            </a:r>
            <a:r>
              <a:rPr lang="en-US" dirty="0" smtClean="0"/>
              <a:t> function for the variable's type, with the initial value as an argument</a:t>
            </a:r>
          </a:p>
          <a:p>
            <a:pPr lvl="2"/>
            <a:r>
              <a:rPr lang="en-US" dirty="0" smtClean="0"/>
              <a:t>in the absence of coercion, assignment is interpreted as a call to the type's assignment operator or, if none has been defined, as a simple bit-wise copy of the value on the assignment's right hand side</a:t>
            </a:r>
          </a:p>
          <a:p>
            <a:pPr lvl="2"/>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50</a:t>
            </a:fld>
            <a:endParaRPr lang="en-US" altLang="zh-TW"/>
          </a:p>
        </p:txBody>
      </p:sp>
    </p:spTree>
    <p:extLst>
      <p:ext uri="{BB962C8B-B14F-4D97-AF65-F5344CB8AC3E}">
        <p14:creationId xmlns:p14="http://schemas.microsoft.com/office/powerpoint/2010/main" val="3952266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t>6.1.3 Initialization</a:t>
            </a:r>
          </a:p>
        </p:txBody>
      </p:sp>
      <p:sp>
        <p:nvSpPr>
          <p:cNvPr id="3" name="내용 개체 틀 2"/>
          <p:cNvSpPr>
            <a:spLocks noGrp="1"/>
          </p:cNvSpPr>
          <p:nvPr>
            <p:ph idx="1"/>
          </p:nvPr>
        </p:nvSpPr>
        <p:spPr/>
        <p:txBody>
          <a:bodyPr/>
          <a:lstStyle/>
          <a:p>
            <a:pPr lvl="2"/>
            <a:r>
              <a:rPr lang="en-US" dirty="0" smtClean="0"/>
              <a:t>the distinction between initialization and assignment is particularly important for user-defined abstract data types that perform their own storage management</a:t>
            </a:r>
          </a:p>
          <a:p>
            <a:pPr lvl="1"/>
            <a:r>
              <a:rPr lang="en-US" dirty="0" smtClean="0"/>
              <a:t>Neither Java nor C# distinguishes between initialization and assignment:</a:t>
            </a:r>
          </a:p>
          <a:p>
            <a:pPr lvl="2"/>
            <a:r>
              <a:rPr lang="en-US" dirty="0" smtClean="0"/>
              <a:t>an initial value can be given in a declaration, but this is the same as an immediate subsequent assignment</a:t>
            </a:r>
          </a:p>
          <a:p>
            <a:pPr lvl="2"/>
            <a:r>
              <a:rPr lang="en-US" dirty="0" smtClean="0"/>
              <a:t>Java uses a reference model for all variables of user defined object types, and provides for automatic storage reclamation, so assignment never copies values</a:t>
            </a:r>
          </a:p>
          <a:p>
            <a:pPr lvl="2"/>
            <a:r>
              <a:rPr lang="en-US" dirty="0" smtClean="0"/>
              <a:t>C# allows the programmer to specify a value model when desired(in which case assignment does copy values), but otherwise mirrors Java</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51</a:t>
            </a:fld>
            <a:endParaRPr lang="en-US" altLang="zh-TW"/>
          </a:p>
        </p:txBody>
      </p:sp>
    </p:spTree>
    <p:extLst>
      <p:ext uri="{BB962C8B-B14F-4D97-AF65-F5344CB8AC3E}">
        <p14:creationId xmlns:p14="http://schemas.microsoft.com/office/powerpoint/2010/main" val="41793369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6.1.4 Ordering within Expressions</a:t>
            </a:r>
            <a:endParaRPr lang="en-US" dirty="0"/>
          </a:p>
        </p:txBody>
      </p:sp>
      <p:sp>
        <p:nvSpPr>
          <p:cNvPr id="3" name="내용 개체 틀 2"/>
          <p:cNvSpPr>
            <a:spLocks noGrp="1"/>
          </p:cNvSpPr>
          <p:nvPr>
            <p:ph idx="1"/>
          </p:nvPr>
        </p:nvSpPr>
        <p:spPr/>
        <p:txBody>
          <a:bodyPr/>
          <a:lstStyle/>
          <a:p>
            <a:r>
              <a:rPr lang="en-US" dirty="0" smtClean="0"/>
              <a:t>While precedence and associativity rules define the order in which binary infix operators are applied within an expression, they do not specify the order in which the operands of a given operator are evaluated</a:t>
            </a:r>
          </a:p>
          <a:p>
            <a:endParaRPr lang="en-US" dirty="0"/>
          </a:p>
          <a:p>
            <a:pPr lvl="1"/>
            <a:r>
              <a:rPr lang="en-US" dirty="0" smtClean="0"/>
              <a:t>We do not know the order in which the arguments will be evaluated before of after c * d</a:t>
            </a:r>
          </a:p>
          <a:p>
            <a:r>
              <a:rPr lang="en-US" dirty="0" smtClean="0"/>
              <a:t>Similarly in a subroutine call with multiple arguments</a:t>
            </a:r>
          </a:p>
          <a:p>
            <a:endParaRPr lang="en-US" dirty="0"/>
          </a:p>
          <a:p>
            <a:pPr lvl="1"/>
            <a:r>
              <a:rPr lang="en-US" dirty="0" smtClean="0"/>
              <a:t>we do not know the order in which the arguments will be evaluated</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52</a:t>
            </a:fld>
            <a:endParaRPr lang="en-US" altLang="zh-TW"/>
          </a:p>
        </p:txBody>
      </p:sp>
      <p:sp>
        <p:nvSpPr>
          <p:cNvPr id="5" name="Text Box 20"/>
          <p:cNvSpPr txBox="1">
            <a:spLocks noChangeArrowheads="1"/>
          </p:cNvSpPr>
          <p:nvPr/>
        </p:nvSpPr>
        <p:spPr bwMode="auto">
          <a:xfrm>
            <a:off x="1043608" y="3215396"/>
            <a:ext cx="3363912" cy="39273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f(b) – c * d</a:t>
            </a:r>
            <a:endParaRPr lang="en-US" altLang="ko-KR" dirty="0">
              <a:latin typeface="Consolas" panose="020B0609020204030204" pitchFamily="49" charset="0"/>
            </a:endParaRPr>
          </a:p>
        </p:txBody>
      </p:sp>
      <p:sp>
        <p:nvSpPr>
          <p:cNvPr id="6" name="Text Box 20"/>
          <p:cNvSpPr txBox="1">
            <a:spLocks noChangeArrowheads="1"/>
          </p:cNvSpPr>
          <p:nvPr/>
        </p:nvSpPr>
        <p:spPr bwMode="auto">
          <a:xfrm>
            <a:off x="1043608" y="5085184"/>
            <a:ext cx="3363912" cy="39273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f(a, g(b), h(c))</a:t>
            </a:r>
            <a:endParaRPr lang="en-US" altLang="ko-KR" dirty="0">
              <a:latin typeface="Consolas" panose="020B0609020204030204" pitchFamily="49" charset="0"/>
            </a:endParaRPr>
          </a:p>
        </p:txBody>
      </p:sp>
    </p:spTree>
    <p:extLst>
      <p:ext uri="{BB962C8B-B14F-4D97-AF65-F5344CB8AC3E}">
        <p14:creationId xmlns:p14="http://schemas.microsoft.com/office/powerpoint/2010/main" val="16873271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r>
              <a:rPr lang="en-US" dirty="0" smtClean="0"/>
              <a:t>Two main reasons why the order can be important</a:t>
            </a:r>
          </a:p>
          <a:p>
            <a:pPr lvl="1">
              <a:lnSpc>
                <a:spcPts val="2600"/>
              </a:lnSpc>
            </a:pPr>
            <a:r>
              <a:rPr lang="en-US" dirty="0" smtClean="0"/>
              <a:t>Side effects</a:t>
            </a:r>
          </a:p>
          <a:p>
            <a:pPr lvl="2">
              <a:lnSpc>
                <a:spcPts val="2600"/>
              </a:lnSpc>
            </a:pPr>
            <a:r>
              <a:rPr lang="en-US" dirty="0" smtClean="0"/>
              <a:t>if f(b) may modify d, then the value of a – f(b) – c * d will depend on whether the first subtraction or the multiplication is performed first</a:t>
            </a:r>
          </a:p>
          <a:p>
            <a:pPr lvl="2">
              <a:lnSpc>
                <a:spcPts val="2600"/>
              </a:lnSpc>
            </a:pPr>
            <a:r>
              <a:rPr lang="en-US" dirty="0" smtClean="0"/>
              <a:t>if g(b) may modify a and/or c, then the values passed to f(a, g(b), h(c)) will depend on the order in which the arguments are evaluated</a:t>
            </a:r>
          </a:p>
          <a:p>
            <a:pPr lvl="1">
              <a:lnSpc>
                <a:spcPts val="2600"/>
              </a:lnSpc>
            </a:pPr>
            <a:r>
              <a:rPr lang="en-US" dirty="0" smtClean="0"/>
              <a:t>Code improvement</a:t>
            </a:r>
          </a:p>
          <a:p>
            <a:pPr lvl="2">
              <a:lnSpc>
                <a:spcPts val="2600"/>
              </a:lnSpc>
            </a:pPr>
            <a:r>
              <a:rPr lang="en-US" dirty="0" smtClean="0"/>
              <a:t>the order of evaluation of subexpressions has an impact on both register allocation and instruction scheduling</a:t>
            </a:r>
          </a:p>
          <a:p>
            <a:pPr lvl="2">
              <a:lnSpc>
                <a:spcPts val="2600"/>
              </a:lnSpc>
            </a:pPr>
            <a:r>
              <a:rPr lang="en-US" dirty="0" smtClean="0"/>
              <a:t>in the expression a * b + f(c), it is probably desirable to call f before evaluating a * b, because the product, if calculated first, would need to be saved during the call to f, and f might want to use all the registers in which it might easily be saved</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53</a:t>
            </a:fld>
            <a:endParaRPr lang="en-US" altLang="zh-TW"/>
          </a:p>
        </p:txBody>
      </p:sp>
    </p:spTree>
    <p:extLst>
      <p:ext uri="{BB962C8B-B14F-4D97-AF65-F5344CB8AC3E}">
        <p14:creationId xmlns:p14="http://schemas.microsoft.com/office/powerpoint/2010/main" val="1879998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endParaRPr lang="en-US" dirty="0" smtClean="0"/>
          </a:p>
          <a:p>
            <a:endParaRPr lang="en-US" dirty="0"/>
          </a:p>
          <a:p>
            <a:r>
              <a:rPr lang="en-US" dirty="0" smtClean="0"/>
              <a:t>On an in-order processor, it is probably desirable to evaluate d * 3 before evaluating a * 2, because the previous statement a := B[</a:t>
            </a:r>
            <a:r>
              <a:rPr lang="en-US" dirty="0" err="1" smtClean="0"/>
              <a:t>i</a:t>
            </a:r>
            <a:r>
              <a:rPr lang="en-US" dirty="0" smtClean="0"/>
              <a:t>], will need to load a value from memory</a:t>
            </a:r>
          </a:p>
          <a:p>
            <a:pPr lvl="1"/>
            <a:r>
              <a:rPr lang="en-US" dirty="0" smtClean="0"/>
              <a:t>because loads are slow, if the processor attempts to use the value of </a:t>
            </a:r>
            <a:r>
              <a:rPr lang="en-US" u="sng" dirty="0" smtClean="0">
                <a:latin typeface="Consolas" panose="020B0609020204030204" pitchFamily="49" charset="0"/>
              </a:rPr>
              <a:t>a</a:t>
            </a:r>
            <a:r>
              <a:rPr lang="en-US" dirty="0" smtClean="0"/>
              <a:t> in the next instruction (or even the next few instructions on many machines), it will have to wait</a:t>
            </a:r>
          </a:p>
          <a:p>
            <a:pPr lvl="1"/>
            <a:r>
              <a:rPr lang="en-US" dirty="0" smtClean="0"/>
              <a:t>if it does something unrelated instead, then the load can proceed in parallel with other computation</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54</a:t>
            </a:fld>
            <a:endParaRPr lang="en-US" altLang="zh-TW"/>
          </a:p>
        </p:txBody>
      </p:sp>
      <p:sp>
        <p:nvSpPr>
          <p:cNvPr id="5" name="Text Box 20"/>
          <p:cNvSpPr txBox="1">
            <a:spLocks noChangeArrowheads="1"/>
          </p:cNvSpPr>
          <p:nvPr/>
        </p:nvSpPr>
        <p:spPr bwMode="auto">
          <a:xfrm>
            <a:off x="755576" y="1006872"/>
            <a:ext cx="4464496"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B[</a:t>
            </a:r>
            <a:r>
              <a:rPr lang="en-US" altLang="ko-KR" dirty="0" err="1" smtClean="0">
                <a:latin typeface="Consolas" panose="020B0609020204030204" pitchFamily="49" charset="0"/>
              </a:rPr>
              <a:t>i</a:t>
            </a: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c := a * 2 + d * 3;</a:t>
            </a:r>
            <a:endParaRPr lang="en-US" altLang="ko-KR" dirty="0">
              <a:latin typeface="Consolas" panose="020B0609020204030204" pitchFamily="49" charset="0"/>
            </a:endParaRPr>
          </a:p>
        </p:txBody>
      </p:sp>
    </p:spTree>
    <p:extLst>
      <p:ext uri="{BB962C8B-B14F-4D97-AF65-F5344CB8AC3E}">
        <p14:creationId xmlns:p14="http://schemas.microsoft.com/office/powerpoint/2010/main" val="26658556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r>
              <a:rPr lang="en-US" dirty="0"/>
              <a:t>Because of the importance of code improvement, most language manuals say that the order of evaluation </a:t>
            </a:r>
            <a:r>
              <a:rPr lang="en-US" dirty="0" smtClean="0"/>
              <a:t>of operands and arguments is undefined</a:t>
            </a:r>
          </a:p>
          <a:p>
            <a:r>
              <a:rPr lang="en-US" dirty="0" smtClean="0"/>
              <a:t>Java and C# are unusual in this regard: they require left-to-right evaluation</a:t>
            </a:r>
          </a:p>
          <a:p>
            <a:r>
              <a:rPr lang="en-US" dirty="0" smtClean="0"/>
              <a:t>In the absence of an enforced order, the compiler can choose whatever order is likely to result in faster code</a:t>
            </a:r>
            <a:endParaRPr lang="en-US" dirty="0"/>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55</a:t>
            </a:fld>
            <a:endParaRPr lang="en-US" altLang="zh-TW"/>
          </a:p>
        </p:txBody>
      </p:sp>
    </p:spTree>
    <p:extLst>
      <p:ext uri="{BB962C8B-B14F-4D97-AF65-F5344CB8AC3E}">
        <p14:creationId xmlns:p14="http://schemas.microsoft.com/office/powerpoint/2010/main" val="14312076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r>
              <a:rPr lang="en-US" dirty="0" smtClean="0"/>
              <a:t>Applying Mathematical Identities</a:t>
            </a:r>
          </a:p>
          <a:p>
            <a:pPr lvl="1">
              <a:lnSpc>
                <a:spcPts val="2500"/>
              </a:lnSpc>
            </a:pPr>
            <a:r>
              <a:rPr lang="en-US" dirty="0" smtClean="0"/>
              <a:t>some language implementations allow the compiler to </a:t>
            </a:r>
            <a:r>
              <a:rPr lang="en-US" i="1" dirty="0" smtClean="0"/>
              <a:t>rearrange</a:t>
            </a:r>
            <a:r>
              <a:rPr lang="en-US" dirty="0" smtClean="0"/>
              <a:t> expressions involving operators whose mathematical abstractions are commutative, associative, and/or distributive, in order to generate faster code</a:t>
            </a:r>
          </a:p>
          <a:p>
            <a:pPr lvl="1">
              <a:lnSpc>
                <a:spcPts val="2500"/>
              </a:lnSpc>
            </a:pPr>
            <a:r>
              <a:rPr lang="en-US" dirty="0" smtClean="0"/>
              <a:t>consider the following Fortran fragment</a:t>
            </a:r>
          </a:p>
          <a:p>
            <a:pPr lvl="1">
              <a:lnSpc>
                <a:spcPts val="2500"/>
              </a:lnSpc>
            </a:pPr>
            <a:endParaRPr lang="en-US" dirty="0"/>
          </a:p>
          <a:p>
            <a:pPr lvl="1">
              <a:lnSpc>
                <a:spcPts val="2500"/>
              </a:lnSpc>
            </a:pPr>
            <a:endParaRPr lang="en-US" dirty="0" smtClean="0"/>
          </a:p>
          <a:p>
            <a:pPr lvl="1">
              <a:lnSpc>
                <a:spcPts val="2500"/>
              </a:lnSpc>
            </a:pPr>
            <a:r>
              <a:rPr lang="en-US" dirty="0" smtClean="0"/>
              <a:t>some compilers will rearrange this as</a:t>
            </a:r>
          </a:p>
          <a:p>
            <a:pPr lvl="1">
              <a:lnSpc>
                <a:spcPts val="2500"/>
              </a:lnSpc>
            </a:pPr>
            <a:endParaRPr lang="en-US" dirty="0"/>
          </a:p>
          <a:p>
            <a:pPr lvl="1">
              <a:lnSpc>
                <a:spcPts val="2500"/>
              </a:lnSpc>
            </a:pPr>
            <a:endParaRPr lang="en-US" dirty="0" smtClean="0"/>
          </a:p>
          <a:p>
            <a:pPr lvl="1">
              <a:lnSpc>
                <a:spcPts val="2500"/>
              </a:lnSpc>
            </a:pPr>
            <a:r>
              <a:rPr lang="en-US" dirty="0" smtClean="0"/>
              <a:t>they can then recognize the common subexpression in the first and second statements, and generate equivalent to </a:t>
            </a:r>
          </a:p>
          <a:p>
            <a:pPr lvl="1">
              <a:lnSpc>
                <a:spcPts val="2500"/>
              </a:lnSpc>
            </a:pP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56</a:t>
            </a:fld>
            <a:endParaRPr lang="en-US" altLang="zh-TW"/>
          </a:p>
        </p:txBody>
      </p:sp>
      <p:sp>
        <p:nvSpPr>
          <p:cNvPr id="5" name="Text Box 20"/>
          <p:cNvSpPr txBox="1">
            <a:spLocks noChangeArrowheads="1"/>
          </p:cNvSpPr>
          <p:nvPr/>
        </p:nvSpPr>
        <p:spPr bwMode="auto">
          <a:xfrm>
            <a:off x="971600" y="3248960"/>
            <a:ext cx="2520280"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b + c</a:t>
            </a:r>
          </a:p>
          <a:p>
            <a:pPr>
              <a:lnSpc>
                <a:spcPts val="2300"/>
              </a:lnSpc>
              <a:buNone/>
            </a:pPr>
            <a:r>
              <a:rPr lang="en-US" altLang="ko-KR" dirty="0" smtClean="0">
                <a:latin typeface="Consolas" panose="020B0609020204030204" pitchFamily="49" charset="0"/>
              </a:rPr>
              <a:t>d = c + e + b</a:t>
            </a:r>
          </a:p>
        </p:txBody>
      </p:sp>
      <p:sp>
        <p:nvSpPr>
          <p:cNvPr id="6" name="Text Box 20"/>
          <p:cNvSpPr txBox="1">
            <a:spLocks noChangeArrowheads="1"/>
          </p:cNvSpPr>
          <p:nvPr/>
        </p:nvSpPr>
        <p:spPr bwMode="auto">
          <a:xfrm>
            <a:off x="971600" y="4365104"/>
            <a:ext cx="2520280"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b + c</a:t>
            </a:r>
          </a:p>
          <a:p>
            <a:pPr>
              <a:lnSpc>
                <a:spcPts val="2300"/>
              </a:lnSpc>
              <a:buNone/>
            </a:pPr>
            <a:r>
              <a:rPr lang="en-US" altLang="ko-KR" dirty="0" smtClean="0">
                <a:latin typeface="Consolas" panose="020B0609020204030204" pitchFamily="49" charset="0"/>
              </a:rPr>
              <a:t>d = b + c + e</a:t>
            </a:r>
          </a:p>
        </p:txBody>
      </p:sp>
      <p:sp>
        <p:nvSpPr>
          <p:cNvPr id="7" name="Text Box 20"/>
          <p:cNvSpPr txBox="1">
            <a:spLocks noChangeArrowheads="1"/>
          </p:cNvSpPr>
          <p:nvPr/>
        </p:nvSpPr>
        <p:spPr bwMode="auto">
          <a:xfrm>
            <a:off x="971600" y="5879679"/>
            <a:ext cx="2520280" cy="75610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b + c</a:t>
            </a:r>
          </a:p>
          <a:p>
            <a:pPr>
              <a:lnSpc>
                <a:spcPts val="2300"/>
              </a:lnSpc>
              <a:buNone/>
            </a:pPr>
            <a:r>
              <a:rPr lang="en-US" altLang="ko-KR" dirty="0" smtClean="0">
                <a:latin typeface="Consolas" panose="020B0609020204030204" pitchFamily="49" charset="0"/>
              </a:rPr>
              <a:t>d = a + e</a:t>
            </a:r>
          </a:p>
        </p:txBody>
      </p:sp>
    </p:spTree>
    <p:extLst>
      <p:ext uri="{BB962C8B-B14F-4D97-AF65-F5344CB8AC3E}">
        <p14:creationId xmlns:p14="http://schemas.microsoft.com/office/powerpoint/2010/main" val="16376234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pPr lvl="1"/>
            <a:r>
              <a:rPr lang="en-US" dirty="0" smtClean="0"/>
              <a:t>similarly,</a:t>
            </a:r>
          </a:p>
          <a:p>
            <a:pPr lvl="1"/>
            <a:endParaRPr lang="en-US" dirty="0"/>
          </a:p>
          <a:p>
            <a:pPr lvl="1"/>
            <a:endParaRPr lang="en-US" dirty="0" smtClean="0"/>
          </a:p>
          <a:p>
            <a:pPr lvl="1"/>
            <a:r>
              <a:rPr lang="en-US" dirty="0" smtClean="0"/>
              <a:t>may be rearranged as</a:t>
            </a:r>
          </a:p>
          <a:p>
            <a:pPr lvl="1"/>
            <a:endParaRPr lang="en-US" dirty="0"/>
          </a:p>
          <a:p>
            <a:pPr lvl="1"/>
            <a:endParaRPr lang="en-US" dirty="0" smtClean="0"/>
          </a:p>
          <a:p>
            <a:pPr lvl="1"/>
            <a:endParaRPr lang="en-US" dirty="0"/>
          </a:p>
          <a:p>
            <a:r>
              <a:rPr lang="en-US" dirty="0" smtClean="0"/>
              <a:t>Unfortunately, while mathematical arithmetic obeys a variety of commutative, associative, and distributive laws, computer arithmetic is not as orderly</a:t>
            </a:r>
          </a:p>
          <a:p>
            <a:pPr lvl="1"/>
            <a:r>
              <a:rPr lang="en-US" dirty="0" smtClean="0"/>
              <a:t>the problem is that numbers in a computer are of limited precision</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57</a:t>
            </a:fld>
            <a:endParaRPr lang="en-US" altLang="zh-TW"/>
          </a:p>
        </p:txBody>
      </p:sp>
      <p:sp>
        <p:nvSpPr>
          <p:cNvPr id="5" name="Text Box 20"/>
          <p:cNvSpPr txBox="1">
            <a:spLocks noChangeArrowheads="1"/>
          </p:cNvSpPr>
          <p:nvPr/>
        </p:nvSpPr>
        <p:spPr bwMode="auto">
          <a:xfrm>
            <a:off x="899592" y="1412776"/>
            <a:ext cx="2520280" cy="76155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a = b / c / d</a:t>
            </a:r>
          </a:p>
          <a:p>
            <a:pPr>
              <a:lnSpc>
                <a:spcPts val="2300"/>
              </a:lnSpc>
              <a:buNone/>
            </a:pPr>
            <a:r>
              <a:rPr lang="en-US" altLang="ko-KR" dirty="0" smtClean="0">
                <a:latin typeface="Consolas" panose="020B0609020204030204" pitchFamily="49" charset="0"/>
              </a:rPr>
              <a:t>e = f / d / c</a:t>
            </a:r>
          </a:p>
        </p:txBody>
      </p:sp>
      <p:sp>
        <p:nvSpPr>
          <p:cNvPr id="6" name="Text Box 20"/>
          <p:cNvSpPr txBox="1">
            <a:spLocks noChangeArrowheads="1"/>
          </p:cNvSpPr>
          <p:nvPr/>
        </p:nvSpPr>
        <p:spPr bwMode="auto">
          <a:xfrm>
            <a:off x="923876" y="2794271"/>
            <a:ext cx="2520280" cy="113037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t = c * d</a:t>
            </a:r>
          </a:p>
          <a:p>
            <a:pPr>
              <a:lnSpc>
                <a:spcPts val="2300"/>
              </a:lnSpc>
              <a:buNone/>
            </a:pPr>
            <a:r>
              <a:rPr lang="en-US" altLang="ko-KR" dirty="0" smtClean="0">
                <a:latin typeface="Consolas" panose="020B0609020204030204" pitchFamily="49" charset="0"/>
              </a:rPr>
              <a:t>a = b / t</a:t>
            </a:r>
          </a:p>
          <a:p>
            <a:pPr>
              <a:lnSpc>
                <a:spcPts val="2300"/>
              </a:lnSpc>
              <a:buNone/>
            </a:pPr>
            <a:r>
              <a:rPr lang="en-US" altLang="ko-KR" dirty="0" smtClean="0">
                <a:latin typeface="Consolas" panose="020B0609020204030204" pitchFamily="49" charset="0"/>
              </a:rPr>
              <a:t>e = f / t</a:t>
            </a:r>
          </a:p>
        </p:txBody>
      </p:sp>
    </p:spTree>
    <p:extLst>
      <p:ext uri="{BB962C8B-B14F-4D97-AF65-F5344CB8AC3E}">
        <p14:creationId xmlns:p14="http://schemas.microsoft.com/office/powerpoint/2010/main" val="30633213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pPr lvl="1"/>
            <a:r>
              <a:rPr lang="en-US" dirty="0" smtClean="0"/>
              <a:t>suppose b, c, </a:t>
            </a:r>
            <a:r>
              <a:rPr lang="en-US" smtClean="0"/>
              <a:t>and d </a:t>
            </a:r>
            <a:r>
              <a:rPr lang="en-US" dirty="0" smtClean="0"/>
              <a:t>are all integers between two billion and three billion</a:t>
            </a:r>
          </a:p>
          <a:p>
            <a:pPr lvl="1"/>
            <a:r>
              <a:rPr lang="en-US" dirty="0" smtClean="0"/>
              <a:t>with 32-bit arithmetic, the expression b – c + d can be evaluated safely left-to-right</a:t>
            </a:r>
          </a:p>
          <a:p>
            <a:pPr lvl="1"/>
            <a:r>
              <a:rPr lang="en-US" dirty="0" smtClean="0"/>
              <a:t>if the compiler attempts to reorganize this expression as b + d – c (e.g., in order to delay its use of c), then arithmetic overflow will occur</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58</a:t>
            </a:fld>
            <a:endParaRPr lang="en-US" altLang="zh-TW"/>
          </a:p>
        </p:txBody>
      </p:sp>
    </p:spTree>
    <p:extLst>
      <p:ext uri="{BB962C8B-B14F-4D97-AF65-F5344CB8AC3E}">
        <p14:creationId xmlns:p14="http://schemas.microsoft.com/office/powerpoint/2010/main" val="9142762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r>
              <a:rPr lang="en-US" dirty="0"/>
              <a:t>Many languages, including Pascal and most of its descendants, provide dynamic sematic checks to detect arithmetic overflow</a:t>
            </a:r>
          </a:p>
          <a:p>
            <a:pPr lvl="1">
              <a:lnSpc>
                <a:spcPts val="2500"/>
              </a:lnSpc>
            </a:pPr>
            <a:r>
              <a:rPr lang="en-US" dirty="0"/>
              <a:t>in some implementations these checks can be disabled to eliminate their run-time overheads</a:t>
            </a:r>
          </a:p>
          <a:p>
            <a:pPr lvl="1">
              <a:lnSpc>
                <a:spcPts val="2500"/>
              </a:lnSpc>
            </a:pPr>
            <a:r>
              <a:rPr lang="en-US" dirty="0"/>
              <a:t>in C and C++, the effect of arithmetic overflow is implementation-dependent</a:t>
            </a:r>
          </a:p>
          <a:p>
            <a:pPr lvl="1">
              <a:lnSpc>
                <a:spcPts val="2500"/>
              </a:lnSpc>
            </a:pPr>
            <a:r>
              <a:rPr lang="en-US" dirty="0" smtClean="0"/>
              <a:t>in Java, it is well defined: the language definition specifies the size of all numeric types, and requires two's complement integer and IEEE floating-point arithmetic</a:t>
            </a:r>
          </a:p>
          <a:p>
            <a:pPr lvl="1">
              <a:lnSpc>
                <a:spcPts val="2500"/>
              </a:lnSpc>
            </a:pPr>
            <a:r>
              <a:rPr lang="en-US" dirty="0" smtClean="0"/>
              <a:t>in C#, the programmer can explicitly request the presence or absence of checks by tagging an expression or statement with the checked or unchecked keyword</a:t>
            </a:r>
          </a:p>
          <a:p>
            <a:pPr lvl="1">
              <a:lnSpc>
                <a:spcPts val="2500"/>
              </a:lnSpc>
            </a:pPr>
            <a:r>
              <a:rPr lang="en-US" dirty="0" smtClean="0"/>
              <a:t>Scheme, Common Lisp, and several scripting languages place no a priori limit on the size of integers; space is allocated to hold extra-large values on demand</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59</a:t>
            </a:fld>
            <a:endParaRPr lang="en-US" altLang="zh-TW"/>
          </a:p>
        </p:txBody>
      </p:sp>
    </p:spTree>
    <p:extLst>
      <p:ext uri="{BB962C8B-B14F-4D97-AF65-F5344CB8AC3E}">
        <p14:creationId xmlns:p14="http://schemas.microsoft.com/office/powerpoint/2010/main" val="202353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 Expression Evaluation</a:t>
            </a:r>
          </a:p>
        </p:txBody>
      </p:sp>
      <p:sp>
        <p:nvSpPr>
          <p:cNvPr id="3" name="내용 개체 틀 2"/>
          <p:cNvSpPr>
            <a:spLocks noGrp="1"/>
          </p:cNvSpPr>
          <p:nvPr>
            <p:ph idx="1"/>
          </p:nvPr>
        </p:nvSpPr>
        <p:spPr/>
        <p:txBody>
          <a:bodyPr/>
          <a:lstStyle/>
          <a:p>
            <a:r>
              <a:rPr lang="en-US" dirty="0" smtClean="0"/>
              <a:t>Operators are simpler, taking only one or two arguments and dispensing with the parentheses and commas:</a:t>
            </a:r>
          </a:p>
          <a:p>
            <a:endParaRPr lang="en-US" dirty="0"/>
          </a:p>
          <a:p>
            <a:endParaRPr lang="en-US" dirty="0" smtClean="0"/>
          </a:p>
          <a:p>
            <a:r>
              <a:rPr lang="en-US" dirty="0" smtClean="0"/>
              <a:t>Some languages define their operators as </a:t>
            </a:r>
            <a:r>
              <a:rPr lang="en-US" i="1" dirty="0" smtClean="0"/>
              <a:t>syntactic sugar </a:t>
            </a:r>
            <a:r>
              <a:rPr lang="en-US" dirty="0" smtClean="0"/>
              <a:t>for more “normal”-looking functions</a:t>
            </a:r>
          </a:p>
          <a:p>
            <a:pPr lvl="1"/>
            <a:r>
              <a:rPr lang="en-US" dirty="0" smtClean="0"/>
              <a:t>in Ada, a + b is short for "+"(a, b)</a:t>
            </a:r>
          </a:p>
          <a:p>
            <a:pPr lvl="1"/>
            <a:r>
              <a:rPr lang="en-US" dirty="0" smtClean="0"/>
              <a:t>in C++, a + b is short for </a:t>
            </a:r>
            <a:r>
              <a:rPr lang="en-US" dirty="0" err="1" smtClean="0"/>
              <a:t>a.operator</a:t>
            </a:r>
            <a:r>
              <a:rPr lang="en-US" dirty="0" smtClean="0"/>
              <a:t>+(b) or operator+(a, b)</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a:t>
            </a:fld>
            <a:endParaRPr lang="en-US" altLang="zh-TW"/>
          </a:p>
        </p:txBody>
      </p:sp>
      <p:sp>
        <p:nvSpPr>
          <p:cNvPr id="5" name="Text Box 20"/>
          <p:cNvSpPr txBox="1">
            <a:spLocks noChangeArrowheads="1"/>
          </p:cNvSpPr>
          <p:nvPr/>
        </p:nvSpPr>
        <p:spPr bwMode="auto">
          <a:xfrm>
            <a:off x="971600" y="2420888"/>
            <a:ext cx="3096344" cy="90486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a + b</a:t>
            </a:r>
          </a:p>
          <a:p>
            <a:pPr>
              <a:buNone/>
            </a:pPr>
            <a:r>
              <a:rPr lang="en-US" altLang="ko-KR" dirty="0" smtClean="0">
                <a:latin typeface="Consolas" panose="020B0609020204030204" pitchFamily="49" charset="0"/>
              </a:rPr>
              <a:t>- c</a:t>
            </a:r>
            <a:endParaRPr lang="en-US" altLang="ko-KR" dirty="0">
              <a:latin typeface="Consolas" panose="020B0609020204030204" pitchFamily="49" charset="0"/>
            </a:endParaRPr>
          </a:p>
        </p:txBody>
      </p:sp>
    </p:spTree>
    <p:extLst>
      <p:ext uri="{BB962C8B-B14F-4D97-AF65-F5344CB8AC3E}">
        <p14:creationId xmlns:p14="http://schemas.microsoft.com/office/powerpoint/2010/main" val="1665927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6.1.4 Ordering within Expressions</a:t>
            </a:r>
          </a:p>
        </p:txBody>
      </p:sp>
      <p:sp>
        <p:nvSpPr>
          <p:cNvPr id="3" name="내용 개체 틀 2"/>
          <p:cNvSpPr>
            <a:spLocks noGrp="1"/>
          </p:cNvSpPr>
          <p:nvPr>
            <p:ph idx="1"/>
          </p:nvPr>
        </p:nvSpPr>
        <p:spPr/>
        <p:txBody>
          <a:bodyPr/>
          <a:lstStyle/>
          <a:p>
            <a:r>
              <a:rPr lang="en-US" dirty="0" smtClean="0"/>
              <a:t>Even in the absence of overflow, the limited precision of floating-point arithmetic can cause different arrangements of the "same" expression to produce significantly different results, invisibly</a:t>
            </a:r>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60</a:t>
            </a:fld>
            <a:endParaRPr lang="en-US" altLang="zh-TW"/>
          </a:p>
        </p:txBody>
      </p:sp>
    </p:spTree>
    <p:extLst>
      <p:ext uri="{BB962C8B-B14F-4D97-AF65-F5344CB8AC3E}">
        <p14:creationId xmlns:p14="http://schemas.microsoft.com/office/powerpoint/2010/main" val="4887536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6.1.5 Short-Circuit Evaluation</a:t>
            </a:r>
            <a:endParaRPr lang="en-US" dirty="0"/>
          </a:p>
        </p:txBody>
      </p:sp>
      <p:sp>
        <p:nvSpPr>
          <p:cNvPr id="3" name="내용 개체 틀 2"/>
          <p:cNvSpPr>
            <a:spLocks noGrp="1"/>
          </p:cNvSpPr>
          <p:nvPr>
            <p:ph idx="1"/>
          </p:nvPr>
        </p:nvSpPr>
        <p:spPr/>
        <p:txBody>
          <a:bodyPr/>
          <a:lstStyle/>
          <a:p>
            <a:r>
              <a:rPr lang="en-US" dirty="0" smtClean="0"/>
              <a:t>Boolean expressions provide a special and important opportunity for code improvement and increased readability</a:t>
            </a:r>
          </a:p>
          <a:p>
            <a:r>
              <a:rPr lang="en-US" dirty="0" smtClean="0"/>
              <a:t>Consider the expression (a &lt; b) and (b &lt; c)</a:t>
            </a:r>
          </a:p>
          <a:p>
            <a:pPr lvl="1"/>
            <a:r>
              <a:rPr lang="en-US" dirty="0" smtClean="0"/>
              <a:t>if a is greater than b, there is no point in checking to see whether b is less than c</a:t>
            </a:r>
          </a:p>
          <a:p>
            <a:pPr lvl="1"/>
            <a:r>
              <a:rPr lang="en-US" dirty="0" smtClean="0"/>
              <a:t>similarly, in the expression (a &gt; b) or (b &gt; c), if a is greater than b there is no point in checking to see whether b is greater than c</a:t>
            </a:r>
          </a:p>
          <a:p>
            <a:r>
              <a:rPr lang="en-US" dirty="0" smtClean="0"/>
              <a:t>A compiler that performs </a:t>
            </a:r>
            <a:r>
              <a:rPr lang="en-US" i="1" dirty="0" smtClean="0"/>
              <a:t>short-circuit evaluation</a:t>
            </a:r>
            <a:r>
              <a:rPr lang="en-US" dirty="0" smtClean="0"/>
              <a:t> of Boolean will generate code that skips the second half of both of these computations when the overall value can be determined from the first half</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61</a:t>
            </a:fld>
            <a:endParaRPr lang="en-US" altLang="zh-TW"/>
          </a:p>
        </p:txBody>
      </p:sp>
    </p:spTree>
    <p:extLst>
      <p:ext uri="{BB962C8B-B14F-4D97-AF65-F5344CB8AC3E}">
        <p14:creationId xmlns:p14="http://schemas.microsoft.com/office/powerpoint/2010/main" val="3705034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6.1.5 Short-Circuit Evaluation</a:t>
            </a:r>
          </a:p>
        </p:txBody>
      </p:sp>
      <p:sp>
        <p:nvSpPr>
          <p:cNvPr id="3" name="내용 개체 틀 2"/>
          <p:cNvSpPr>
            <a:spLocks noGrp="1"/>
          </p:cNvSpPr>
          <p:nvPr>
            <p:ph idx="1"/>
          </p:nvPr>
        </p:nvSpPr>
        <p:spPr/>
        <p:txBody>
          <a:bodyPr/>
          <a:lstStyle/>
          <a:p>
            <a:r>
              <a:rPr lang="en-US" dirty="0" smtClean="0"/>
              <a:t>Short-circuit evaluation can save significant amounts of time in certain situations:</a:t>
            </a:r>
          </a:p>
          <a:p>
            <a:pPr marL="0" indent="0">
              <a:buNone/>
            </a:pPr>
            <a:r>
              <a:rPr lang="en-US" dirty="0"/>
              <a:t>	</a:t>
            </a:r>
            <a:r>
              <a:rPr lang="en-US" dirty="0" smtClean="0"/>
              <a:t>if (</a:t>
            </a:r>
            <a:r>
              <a:rPr lang="en-US" dirty="0" err="1" smtClean="0"/>
              <a:t>very_unlikely_condition</a:t>
            </a:r>
            <a:r>
              <a:rPr lang="en-US" dirty="0" smtClean="0"/>
              <a:t> &amp;&amp; </a:t>
            </a:r>
          </a:p>
          <a:p>
            <a:pPr marL="0" indent="0">
              <a:buNone/>
            </a:pPr>
            <a:r>
              <a:rPr lang="en-US" dirty="0"/>
              <a:t> </a:t>
            </a:r>
            <a:r>
              <a:rPr lang="en-US" dirty="0" smtClean="0"/>
              <a:t>                  </a:t>
            </a:r>
            <a:r>
              <a:rPr lang="en-US" dirty="0" err="1" smtClean="0"/>
              <a:t>very_expensive_function</a:t>
            </a:r>
            <a:r>
              <a:rPr lang="en-US" dirty="0" smtClean="0"/>
              <a:t>()) …</a:t>
            </a:r>
          </a:p>
          <a:p>
            <a:r>
              <a:rPr lang="en-US" dirty="0" smtClean="0"/>
              <a:t>Short-circuiting changes the </a:t>
            </a:r>
            <a:r>
              <a:rPr lang="en-US" i="1" dirty="0" smtClean="0"/>
              <a:t>semantics</a:t>
            </a:r>
            <a:r>
              <a:rPr lang="en-US" dirty="0" smtClean="0"/>
              <a:t> of Boolean expressions</a:t>
            </a:r>
          </a:p>
          <a:p>
            <a:pPr lvl="1"/>
            <a:r>
              <a:rPr lang="en-US" dirty="0" smtClean="0"/>
              <a:t>in C, one can use the following code to search for an element in a list:</a:t>
            </a:r>
          </a:p>
          <a:p>
            <a:pPr marL="457200" lvl="1" indent="0">
              <a:buNone/>
            </a:pP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62</a:t>
            </a:fld>
            <a:endParaRPr lang="en-US" altLang="zh-TW"/>
          </a:p>
        </p:txBody>
      </p:sp>
      <p:sp>
        <p:nvSpPr>
          <p:cNvPr id="5" name="Text Box 20"/>
          <p:cNvSpPr txBox="1">
            <a:spLocks noChangeArrowheads="1"/>
          </p:cNvSpPr>
          <p:nvPr/>
        </p:nvSpPr>
        <p:spPr bwMode="auto">
          <a:xfrm>
            <a:off x="971600" y="4725144"/>
            <a:ext cx="4824536" cy="112492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p = </a:t>
            </a:r>
            <a:r>
              <a:rPr lang="en-US" altLang="ko-KR" dirty="0" err="1" smtClean="0">
                <a:latin typeface="Consolas" panose="020B0609020204030204" pitchFamily="49" charset="0"/>
              </a:rPr>
              <a:t>my_list</a:t>
            </a: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while (p &amp;&amp; p-&gt;key != </a:t>
            </a:r>
            <a:r>
              <a:rPr lang="en-US" altLang="ko-KR" dirty="0" err="1" smtClean="0">
                <a:latin typeface="Consolas" panose="020B0609020204030204" pitchFamily="49" charset="0"/>
              </a:rPr>
              <a:t>val</a:t>
            </a:r>
            <a:r>
              <a:rPr lang="en-US" altLang="ko-KR" dirty="0" smtClean="0">
                <a:latin typeface="Consolas" panose="020B0609020204030204" pitchFamily="49" charset="0"/>
              </a:rPr>
              <a:t>)</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p = p-&gt;next; </a:t>
            </a:r>
          </a:p>
        </p:txBody>
      </p:sp>
    </p:spTree>
    <p:extLst>
      <p:ext uri="{BB962C8B-B14F-4D97-AF65-F5344CB8AC3E}">
        <p14:creationId xmlns:p14="http://schemas.microsoft.com/office/powerpoint/2010/main" val="3270883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6.1.5 Short-Circuit Evaluation</a:t>
            </a:r>
          </a:p>
        </p:txBody>
      </p:sp>
      <p:sp>
        <p:nvSpPr>
          <p:cNvPr id="3" name="내용 개체 틀 2"/>
          <p:cNvSpPr>
            <a:spLocks noGrp="1"/>
          </p:cNvSpPr>
          <p:nvPr>
            <p:ph idx="1"/>
          </p:nvPr>
        </p:nvSpPr>
        <p:spPr/>
        <p:txBody>
          <a:bodyPr/>
          <a:lstStyle/>
          <a:p>
            <a:pPr lvl="1"/>
            <a:r>
              <a:rPr lang="en-US" dirty="0" smtClean="0"/>
              <a:t>Pascal does not short-circuit (error)</a:t>
            </a:r>
          </a:p>
          <a:p>
            <a:pPr lvl="1"/>
            <a:endParaRPr lang="en-US" dirty="0"/>
          </a:p>
          <a:p>
            <a:pPr lvl="1"/>
            <a:endParaRPr lang="en-US" dirty="0" smtClean="0"/>
          </a:p>
          <a:p>
            <a:pPr lvl="1"/>
            <a:endParaRPr lang="en-US" dirty="0"/>
          </a:p>
          <a:p>
            <a:pPr lvl="1"/>
            <a:r>
              <a:rPr lang="en-US" dirty="0" smtClean="0"/>
              <a:t>correct version</a:t>
            </a:r>
          </a:p>
          <a:p>
            <a:pPr lvl="1"/>
            <a:endParaRPr lang="en-US" dirty="0" smtClean="0"/>
          </a:p>
          <a:p>
            <a:pPr lvl="1"/>
            <a:endParaRPr lang="en-US" dirty="0"/>
          </a:p>
          <a:p>
            <a:pPr lvl="1"/>
            <a:endParaRPr lang="en-US" dirty="0" smtClean="0"/>
          </a:p>
          <a:p>
            <a:pPr lvl="1"/>
            <a:endParaRPr lang="en-US" dirty="0"/>
          </a:p>
          <a:p>
            <a:pPr lvl="1"/>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63</a:t>
            </a:fld>
            <a:endParaRPr lang="en-US" altLang="zh-TW"/>
          </a:p>
        </p:txBody>
      </p:sp>
      <p:sp>
        <p:nvSpPr>
          <p:cNvPr id="5" name="Text Box 20"/>
          <p:cNvSpPr txBox="1">
            <a:spLocks noChangeArrowheads="1"/>
          </p:cNvSpPr>
          <p:nvPr/>
        </p:nvSpPr>
        <p:spPr bwMode="auto">
          <a:xfrm>
            <a:off x="539552" y="1484784"/>
            <a:ext cx="8604448" cy="112492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p := </a:t>
            </a:r>
            <a:r>
              <a:rPr lang="en-US" altLang="ko-KR" dirty="0" err="1" smtClean="0">
                <a:latin typeface="Consolas" panose="020B0609020204030204" pitchFamily="49" charset="0"/>
              </a:rPr>
              <a:t>my_list</a:t>
            </a: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while (p &lt;&gt; nil) and(</a:t>
            </a:r>
            <a:r>
              <a:rPr lang="en-US" altLang="ko-KR" dirty="0" err="1" smtClean="0">
                <a:latin typeface="Consolas" panose="020B0609020204030204" pitchFamily="49" charset="0"/>
              </a:rPr>
              <a:t>p^.key</a:t>
            </a:r>
            <a:r>
              <a:rPr lang="en-US" altLang="ko-KR" dirty="0" smtClean="0">
                <a:latin typeface="Consolas" panose="020B0609020204030204" pitchFamily="49" charset="0"/>
              </a:rPr>
              <a:t> &lt;&gt; </a:t>
            </a:r>
            <a:r>
              <a:rPr lang="en-US" altLang="ko-KR" dirty="0" err="1" smtClean="0">
                <a:latin typeface="Consolas" panose="020B0609020204030204" pitchFamily="49" charset="0"/>
              </a:rPr>
              <a:t>val</a:t>
            </a:r>
            <a:r>
              <a:rPr lang="en-US" altLang="ko-KR" dirty="0" smtClean="0">
                <a:latin typeface="Consolas" panose="020B0609020204030204" pitchFamily="49" charset="0"/>
              </a:rPr>
              <a:t>) do (* ouch!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p := </a:t>
            </a:r>
            <a:r>
              <a:rPr lang="en-US" altLang="ko-KR" dirty="0" err="1" smtClean="0">
                <a:latin typeface="Consolas" panose="020B0609020204030204" pitchFamily="49" charset="0"/>
              </a:rPr>
              <a:t>p^.next</a:t>
            </a:r>
            <a:r>
              <a:rPr lang="en-US" altLang="ko-KR" dirty="0" smtClean="0">
                <a:latin typeface="Consolas" panose="020B0609020204030204" pitchFamily="49" charset="0"/>
              </a:rPr>
              <a:t>; </a:t>
            </a:r>
          </a:p>
        </p:txBody>
      </p:sp>
      <p:sp>
        <p:nvSpPr>
          <p:cNvPr id="6" name="Text Box 20"/>
          <p:cNvSpPr txBox="1">
            <a:spLocks noChangeArrowheads="1"/>
          </p:cNvSpPr>
          <p:nvPr/>
        </p:nvSpPr>
        <p:spPr bwMode="auto">
          <a:xfrm>
            <a:off x="539552" y="3245392"/>
            <a:ext cx="5853757" cy="3337837"/>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p := </a:t>
            </a:r>
            <a:r>
              <a:rPr lang="en-US" altLang="ko-KR" dirty="0" err="1" smtClean="0">
                <a:latin typeface="Consolas" panose="020B0609020204030204" pitchFamily="49" charset="0"/>
              </a:rPr>
              <a:t>my_list</a:t>
            </a:r>
            <a:r>
              <a:rPr lang="en-US" altLang="ko-KR" dirty="0" smtClean="0">
                <a:latin typeface="Consolas" panose="020B0609020204030204" pitchFamily="49" charset="0"/>
              </a:rPr>
              <a:t>;</a:t>
            </a:r>
          </a:p>
          <a:p>
            <a:pPr>
              <a:lnSpc>
                <a:spcPts val="2300"/>
              </a:lnSpc>
              <a:buNone/>
            </a:pPr>
            <a:r>
              <a:rPr lang="en-US" altLang="ko-KR" dirty="0" err="1" smtClean="0">
                <a:latin typeface="Consolas" panose="020B0609020204030204" pitchFamily="49" charset="0"/>
              </a:rPr>
              <a:t>still_searching</a:t>
            </a:r>
            <a:r>
              <a:rPr lang="en-US" altLang="ko-KR" dirty="0" smtClean="0">
                <a:latin typeface="Consolas" panose="020B0609020204030204" pitchFamily="49" charset="0"/>
              </a:rPr>
              <a:t> := true;</a:t>
            </a:r>
          </a:p>
          <a:p>
            <a:pPr>
              <a:lnSpc>
                <a:spcPts val="2300"/>
              </a:lnSpc>
              <a:buNone/>
            </a:pPr>
            <a:r>
              <a:rPr lang="en-US" altLang="ko-KR" dirty="0" smtClean="0">
                <a:latin typeface="Consolas" panose="020B0609020204030204" pitchFamily="49" charset="0"/>
              </a:rPr>
              <a:t>while </a:t>
            </a:r>
            <a:r>
              <a:rPr lang="en-US" altLang="ko-KR" dirty="0" err="1" smtClean="0">
                <a:latin typeface="Consolas" panose="020B0609020204030204" pitchFamily="49" charset="0"/>
              </a:rPr>
              <a:t>still_searching</a:t>
            </a:r>
            <a:r>
              <a:rPr lang="en-US" altLang="ko-KR" dirty="0" smtClean="0">
                <a:latin typeface="Consolas" panose="020B0609020204030204" pitchFamily="49" charset="0"/>
              </a:rPr>
              <a:t> do </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if p = nil then</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still_searching</a:t>
            </a:r>
            <a:r>
              <a:rPr lang="en-US" altLang="ko-KR" dirty="0" smtClean="0">
                <a:latin typeface="Consolas" panose="020B0609020204030204" pitchFamily="49" charset="0"/>
              </a:rPr>
              <a:t> := false</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else if </a:t>
            </a:r>
            <a:r>
              <a:rPr lang="en-US" altLang="ko-KR" dirty="0" err="1" smtClean="0">
                <a:latin typeface="Consolas" panose="020B0609020204030204" pitchFamily="49" charset="0"/>
              </a:rPr>
              <a:t>p^.key</a:t>
            </a:r>
            <a:r>
              <a:rPr lang="en-US" altLang="ko-KR" dirty="0" smtClean="0">
                <a:latin typeface="Consolas" panose="020B0609020204030204" pitchFamily="49" charset="0"/>
              </a:rPr>
              <a:t> = </a:t>
            </a:r>
            <a:r>
              <a:rPr lang="en-US" altLang="ko-KR" dirty="0" err="1" smtClean="0">
                <a:latin typeface="Consolas" panose="020B0609020204030204" pitchFamily="49" charset="0"/>
              </a:rPr>
              <a:t>val</a:t>
            </a:r>
            <a:r>
              <a:rPr lang="en-US" altLang="ko-KR" dirty="0" smtClean="0">
                <a:latin typeface="Consolas" panose="020B0609020204030204" pitchFamily="49" charset="0"/>
              </a:rPr>
              <a:t> then</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a:t>
            </a:r>
            <a:r>
              <a:rPr lang="en-US" altLang="ko-KR" dirty="0" err="1" smtClean="0">
                <a:latin typeface="Consolas" panose="020B0609020204030204" pitchFamily="49" charset="0"/>
              </a:rPr>
              <a:t>still_searching</a:t>
            </a:r>
            <a:r>
              <a:rPr lang="en-US" altLang="ko-KR" dirty="0" smtClean="0">
                <a:latin typeface="Consolas" panose="020B0609020204030204" pitchFamily="49" charset="0"/>
              </a:rPr>
              <a:t> := false</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else</a:t>
            </a:r>
          </a:p>
          <a:p>
            <a:pPr>
              <a:lnSpc>
                <a:spcPts val="2300"/>
              </a:lnSpc>
              <a:buNone/>
            </a:pPr>
            <a:r>
              <a:rPr lang="en-US" altLang="ko-KR" dirty="0">
                <a:latin typeface="Consolas" panose="020B0609020204030204" pitchFamily="49" charset="0"/>
              </a:rPr>
              <a:t> </a:t>
            </a:r>
            <a:r>
              <a:rPr lang="en-US" altLang="ko-KR" dirty="0" smtClean="0">
                <a:latin typeface="Consolas" panose="020B0609020204030204" pitchFamily="49" charset="0"/>
              </a:rPr>
              <a:t>       p := </a:t>
            </a:r>
            <a:r>
              <a:rPr lang="en-US" altLang="ko-KR" dirty="0" err="1" smtClean="0">
                <a:latin typeface="Consolas" panose="020B0609020204030204" pitchFamily="49" charset="0"/>
              </a:rPr>
              <a:t>p^.next</a:t>
            </a:r>
            <a:endParaRPr lang="en-US" altLang="ko-KR" dirty="0" smtClean="0">
              <a:latin typeface="Consolas" panose="020B0609020204030204" pitchFamily="49" charset="0"/>
            </a:endParaRPr>
          </a:p>
        </p:txBody>
      </p:sp>
    </p:spTree>
    <p:extLst>
      <p:ext uri="{BB962C8B-B14F-4D97-AF65-F5344CB8AC3E}">
        <p14:creationId xmlns:p14="http://schemas.microsoft.com/office/powerpoint/2010/main" val="28771654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6.1.5 Short-Circuit Evaluation</a:t>
            </a:r>
          </a:p>
        </p:txBody>
      </p:sp>
      <p:sp>
        <p:nvSpPr>
          <p:cNvPr id="3" name="내용 개체 틀 2"/>
          <p:cNvSpPr>
            <a:spLocks noGrp="1"/>
          </p:cNvSpPr>
          <p:nvPr>
            <p:ph idx="1"/>
          </p:nvPr>
        </p:nvSpPr>
        <p:spPr>
          <a:xfrm>
            <a:off x="107504" y="908720"/>
            <a:ext cx="8928992" cy="5150197"/>
          </a:xfrm>
        </p:spPr>
        <p:txBody>
          <a:bodyPr/>
          <a:lstStyle/>
          <a:p>
            <a:r>
              <a:rPr lang="en-US" dirty="0" smtClean="0"/>
              <a:t>Short-circuit evaluation can also be used to avoid out-of-bound subscripts:</a:t>
            </a:r>
          </a:p>
          <a:p>
            <a:endParaRPr lang="en-US" dirty="0"/>
          </a:p>
          <a:p>
            <a:endParaRPr lang="en-US" dirty="0" smtClean="0"/>
          </a:p>
          <a:p>
            <a:endParaRPr lang="en-US" dirty="0"/>
          </a:p>
          <a:p>
            <a:r>
              <a:rPr lang="en-US" dirty="0" smtClean="0"/>
              <a:t>division by zero:</a:t>
            </a:r>
          </a:p>
          <a:p>
            <a:endParaRPr lang="en-US" dirty="0"/>
          </a:p>
          <a:p>
            <a:r>
              <a:rPr lang="en-US" dirty="0" smtClean="0"/>
              <a:t>There are situations where short circuiting may not be appropriate</a:t>
            </a:r>
          </a:p>
          <a:p>
            <a:pPr lvl="1">
              <a:lnSpc>
                <a:spcPts val="2500"/>
              </a:lnSpc>
            </a:pPr>
            <a:r>
              <a:rPr lang="en-US" dirty="0" smtClean="0"/>
              <a:t>a few languages include both regular and short-circuit Boolean operators. In Ada,</a:t>
            </a:r>
          </a:p>
          <a:p>
            <a:pPr lvl="2">
              <a:lnSpc>
                <a:spcPts val="2500"/>
              </a:lnSpc>
            </a:pPr>
            <a:r>
              <a:rPr lang="en-US" dirty="0" smtClean="0"/>
              <a:t>regular Boolean operators: and, or</a:t>
            </a:r>
          </a:p>
          <a:p>
            <a:pPr lvl="2">
              <a:lnSpc>
                <a:spcPts val="2500"/>
              </a:lnSpc>
            </a:pPr>
            <a:r>
              <a:rPr lang="en-US" dirty="0" smtClean="0"/>
              <a:t>short-circuit versions: and then, or else</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64</a:t>
            </a:fld>
            <a:endParaRPr lang="en-US" altLang="zh-TW"/>
          </a:p>
        </p:txBody>
      </p:sp>
      <p:sp>
        <p:nvSpPr>
          <p:cNvPr id="5" name="Text Box 20"/>
          <p:cNvSpPr txBox="1">
            <a:spLocks noChangeArrowheads="1"/>
          </p:cNvSpPr>
          <p:nvPr/>
        </p:nvSpPr>
        <p:spPr bwMode="auto">
          <a:xfrm>
            <a:off x="539552" y="1886907"/>
            <a:ext cx="6840760" cy="1493742"/>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err="1" smtClean="0">
                <a:latin typeface="Consolas" panose="020B0609020204030204" pitchFamily="49" charset="0"/>
              </a:rPr>
              <a:t>const</a:t>
            </a:r>
            <a:r>
              <a:rPr lang="en-US" altLang="ko-KR" dirty="0" smtClean="0">
                <a:latin typeface="Consolas" panose="020B0609020204030204" pitchFamily="49" charset="0"/>
              </a:rPr>
              <a:t> </a:t>
            </a:r>
            <a:r>
              <a:rPr lang="en-US" altLang="ko-KR" dirty="0" err="1" smtClean="0">
                <a:latin typeface="Consolas" panose="020B0609020204030204" pitchFamily="49" charset="0"/>
              </a:rPr>
              <a:t>int</a:t>
            </a:r>
            <a:r>
              <a:rPr lang="en-US" altLang="ko-KR" dirty="0" smtClean="0">
                <a:latin typeface="Consolas" panose="020B0609020204030204" pitchFamily="49" charset="0"/>
              </a:rPr>
              <a:t> MAX = 10;</a:t>
            </a:r>
          </a:p>
          <a:p>
            <a:pPr>
              <a:lnSpc>
                <a:spcPts val="2300"/>
              </a:lnSpc>
              <a:buNone/>
            </a:pPr>
            <a:r>
              <a:rPr lang="en-US" altLang="ko-KR" dirty="0" err="1" smtClean="0">
                <a:latin typeface="Consolas" panose="020B0609020204030204" pitchFamily="49" charset="0"/>
              </a:rPr>
              <a:t>int</a:t>
            </a:r>
            <a:r>
              <a:rPr lang="en-US" altLang="ko-KR" dirty="0" smtClean="0">
                <a:latin typeface="Consolas" panose="020B0609020204030204" pitchFamily="49" charset="0"/>
              </a:rPr>
              <a:t> A[MAX]; /* indices from 0 to 9 */</a:t>
            </a:r>
          </a:p>
          <a:p>
            <a:pPr>
              <a:lnSpc>
                <a:spcPts val="2300"/>
              </a:lnSpc>
              <a:buNone/>
            </a:pPr>
            <a:r>
              <a:rPr lang="en-US" altLang="ko-KR" dirty="0" smtClean="0">
                <a:latin typeface="Consolas" panose="020B0609020204030204" pitchFamily="49" charset="0"/>
              </a:rPr>
              <a:t>…</a:t>
            </a:r>
          </a:p>
          <a:p>
            <a:pPr>
              <a:lnSpc>
                <a:spcPts val="2300"/>
              </a:lnSpc>
              <a:buNone/>
            </a:pPr>
            <a:r>
              <a:rPr lang="en-US" altLang="ko-KR" dirty="0" smtClean="0">
                <a:latin typeface="Consolas" panose="020B0609020204030204" pitchFamily="49" charset="0"/>
              </a:rPr>
              <a:t>if (</a:t>
            </a:r>
            <a:r>
              <a:rPr lang="en-US" altLang="ko-KR" dirty="0" err="1" smtClean="0">
                <a:latin typeface="Consolas" panose="020B0609020204030204" pitchFamily="49" charset="0"/>
              </a:rPr>
              <a:t>i</a:t>
            </a:r>
            <a:r>
              <a:rPr lang="en-US" altLang="ko-KR" dirty="0" smtClean="0">
                <a:latin typeface="Consolas" panose="020B0609020204030204" pitchFamily="49" charset="0"/>
              </a:rPr>
              <a:t> &gt;= 0 &amp;&amp; </a:t>
            </a:r>
            <a:r>
              <a:rPr lang="en-US" altLang="ko-KR" dirty="0" err="1" smtClean="0">
                <a:latin typeface="Consolas" panose="020B0609020204030204" pitchFamily="49" charset="0"/>
              </a:rPr>
              <a:t>i</a:t>
            </a:r>
            <a:r>
              <a:rPr lang="en-US" altLang="ko-KR" dirty="0" smtClean="0">
                <a:latin typeface="Consolas" panose="020B0609020204030204" pitchFamily="49" charset="0"/>
              </a:rPr>
              <a:t> &lt; MAX &amp;&amp; A[</a:t>
            </a:r>
            <a:r>
              <a:rPr lang="en-US" altLang="ko-KR" dirty="0" err="1" smtClean="0">
                <a:latin typeface="Consolas" panose="020B0609020204030204" pitchFamily="49" charset="0"/>
              </a:rPr>
              <a:t>i</a:t>
            </a:r>
            <a:r>
              <a:rPr lang="en-US" altLang="ko-KR" dirty="0" smtClean="0">
                <a:latin typeface="Consolas" panose="020B0609020204030204" pitchFamily="49" charset="0"/>
              </a:rPr>
              <a:t>] &gt; foo) …</a:t>
            </a:r>
          </a:p>
        </p:txBody>
      </p:sp>
      <p:sp>
        <p:nvSpPr>
          <p:cNvPr id="6" name="Text Box 20"/>
          <p:cNvSpPr txBox="1">
            <a:spLocks noChangeArrowheads="1"/>
          </p:cNvSpPr>
          <p:nvPr/>
        </p:nvSpPr>
        <p:spPr bwMode="auto">
          <a:xfrm>
            <a:off x="539552" y="3958128"/>
            <a:ext cx="6840760" cy="39273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300"/>
              </a:lnSpc>
              <a:buNone/>
            </a:pPr>
            <a:r>
              <a:rPr lang="en-US" altLang="ko-KR" dirty="0" smtClean="0">
                <a:latin typeface="Consolas" panose="020B0609020204030204" pitchFamily="49" charset="0"/>
              </a:rPr>
              <a:t>if (d == 0 || n / d &lt; threshold) …</a:t>
            </a:r>
          </a:p>
        </p:txBody>
      </p:sp>
    </p:spTree>
    <p:extLst>
      <p:ext uri="{BB962C8B-B14F-4D97-AF65-F5344CB8AC3E}">
        <p14:creationId xmlns:p14="http://schemas.microsoft.com/office/powerpoint/2010/main" val="872422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6.2 Structured and Unstructured Flow</a:t>
            </a:r>
            <a:endParaRPr lang="ko-KR" altLang="en-US" dirty="0"/>
          </a:p>
        </p:txBody>
      </p:sp>
      <p:sp>
        <p:nvSpPr>
          <p:cNvPr id="3" name="내용 개체 틀 2"/>
          <p:cNvSpPr>
            <a:spLocks noGrp="1"/>
          </p:cNvSpPr>
          <p:nvPr>
            <p:ph idx="1"/>
          </p:nvPr>
        </p:nvSpPr>
        <p:spPr/>
        <p:txBody>
          <a:bodyPr/>
          <a:lstStyle/>
          <a:p>
            <a:pPr>
              <a:lnSpc>
                <a:spcPct val="90000"/>
              </a:lnSpc>
            </a:pPr>
            <a:r>
              <a:rPr lang="en-US" altLang="ko-KR" dirty="0" err="1" smtClean="0">
                <a:ea typeface="Arial Unicode MS" panose="020B0604020202020204"/>
              </a:rPr>
              <a:t>goto</a:t>
            </a:r>
            <a:r>
              <a:rPr lang="en-US" altLang="ko-KR" dirty="0" smtClean="0">
                <a:ea typeface="Arial Unicode MS" panose="020B0604020202020204"/>
              </a:rPr>
              <a:t> statement</a:t>
            </a:r>
          </a:p>
          <a:p>
            <a:pPr lvl="1">
              <a:lnSpc>
                <a:spcPct val="90000"/>
              </a:lnSpc>
            </a:pPr>
            <a:r>
              <a:rPr lang="en-US" altLang="ko-KR" sz="2800" dirty="0">
                <a:ea typeface="Arial Unicode MS" panose="020B0604020202020204"/>
              </a:rPr>
              <a:t>control </a:t>
            </a:r>
            <a:r>
              <a:rPr lang="en-US" altLang="ko-KR" sz="2800" dirty="0" smtClean="0">
                <a:ea typeface="Arial Unicode MS" panose="020B0604020202020204"/>
              </a:rPr>
              <a:t>flow in assembly languages is achieved with conditional and unconditional jumps (branches)</a:t>
            </a:r>
          </a:p>
          <a:p>
            <a:pPr lvl="1">
              <a:lnSpc>
                <a:spcPct val="90000"/>
              </a:lnSpc>
            </a:pPr>
            <a:r>
              <a:rPr lang="en-US" altLang="ko-KR" sz="2800" dirty="0" smtClean="0">
                <a:ea typeface="Arial Unicode MS" panose="020B0604020202020204"/>
              </a:rPr>
              <a:t>early versions of Fortran mimicked the low-level approach by relying heavily on </a:t>
            </a:r>
            <a:r>
              <a:rPr lang="en-US" altLang="ko-KR" sz="2800" dirty="0" err="1" smtClean="0">
                <a:ea typeface="Arial Unicode MS" panose="020B0604020202020204"/>
              </a:rPr>
              <a:t>goto</a:t>
            </a:r>
            <a:r>
              <a:rPr lang="en-US" altLang="ko-KR" sz="2800" dirty="0" smtClean="0">
                <a:ea typeface="Arial Unicode MS" panose="020B0604020202020204"/>
              </a:rPr>
              <a:t> statements for most nonprocedural control flow</a:t>
            </a:r>
          </a:p>
          <a:p>
            <a:pPr lvl="1">
              <a:lnSpc>
                <a:spcPct val="90000"/>
              </a:lnSpc>
            </a:pPr>
            <a:endParaRPr lang="en-US" altLang="ko-KR" sz="2800" dirty="0">
              <a:ea typeface="Arial Unicode MS" panose="020B0604020202020204"/>
            </a:endParaRPr>
          </a:p>
          <a:p>
            <a:pPr lvl="1">
              <a:lnSpc>
                <a:spcPct val="90000"/>
              </a:lnSpc>
            </a:pPr>
            <a:endParaRPr lang="en-US" altLang="ko-KR" sz="2800" dirty="0" smtClean="0">
              <a:ea typeface="Arial Unicode MS" panose="020B0604020202020204"/>
            </a:endParaRPr>
          </a:p>
          <a:p>
            <a:pPr lvl="1">
              <a:lnSpc>
                <a:spcPct val="90000"/>
              </a:lnSpc>
            </a:pPr>
            <a:endParaRPr lang="en-US" altLang="ko-KR" sz="2800" dirty="0">
              <a:ea typeface="Arial Unicode MS" panose="020B0604020202020204"/>
            </a:endParaRPr>
          </a:p>
          <a:p>
            <a:pPr lvl="1">
              <a:lnSpc>
                <a:spcPct val="90000"/>
              </a:lnSpc>
            </a:pPr>
            <a:r>
              <a:rPr lang="en-US" altLang="ko-KR" sz="2800" dirty="0" err="1" smtClean="0">
                <a:ea typeface="Arial Unicode MS" panose="020B0604020202020204"/>
              </a:rPr>
              <a:t>goto</a:t>
            </a:r>
            <a:r>
              <a:rPr lang="en-US" altLang="ko-KR" sz="2800" dirty="0" smtClean="0">
                <a:ea typeface="Arial Unicode MS" panose="020B0604020202020204"/>
              </a:rPr>
              <a:t> statements also features prominently in other early imperative languages</a:t>
            </a:r>
            <a:endParaRPr lang="en-US" altLang="ko-KR" sz="2800" dirty="0">
              <a:ea typeface="Arial Unicode MS" panose="020B0604020202020204"/>
            </a:endParaRP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65</a:t>
            </a:fld>
            <a:endParaRPr lang="en-US" altLang="zh-TW"/>
          </a:p>
        </p:txBody>
      </p:sp>
      <p:sp>
        <p:nvSpPr>
          <p:cNvPr id="5" name="Text Box 20"/>
          <p:cNvSpPr txBox="1">
            <a:spLocks noChangeArrowheads="1"/>
          </p:cNvSpPr>
          <p:nvPr/>
        </p:nvSpPr>
        <p:spPr bwMode="auto">
          <a:xfrm>
            <a:off x="971600" y="3933056"/>
            <a:ext cx="5832648" cy="134806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      if (A .lt. B) </a:t>
            </a:r>
            <a:r>
              <a:rPr lang="en-US" altLang="ko-KR" dirty="0" err="1" smtClean="0">
                <a:latin typeface="Consolas" panose="020B0609020204030204" pitchFamily="49" charset="0"/>
              </a:rPr>
              <a:t>goto</a:t>
            </a:r>
            <a:r>
              <a:rPr lang="en-US" altLang="ko-KR" dirty="0" smtClean="0">
                <a:latin typeface="Consolas" panose="020B0609020204030204" pitchFamily="49" charset="0"/>
              </a:rPr>
              <a:t> 10</a:t>
            </a:r>
          </a:p>
          <a:p>
            <a:pPr>
              <a:buNone/>
            </a:pPr>
            <a:r>
              <a:rPr lang="en-US" altLang="ko-KR" dirty="0">
                <a:latin typeface="Consolas" panose="020B0609020204030204" pitchFamily="49" charset="0"/>
              </a:rPr>
              <a:t> </a:t>
            </a:r>
            <a:r>
              <a:rPr lang="en-US" altLang="ko-KR" dirty="0" smtClean="0">
                <a:latin typeface="Consolas" panose="020B0609020204030204" pitchFamily="49" charset="0"/>
              </a:rPr>
              <a:t>     …</a:t>
            </a:r>
          </a:p>
          <a:p>
            <a:pPr>
              <a:buNone/>
            </a:pPr>
            <a:r>
              <a:rPr lang="en-US" altLang="ko-KR" dirty="0" smtClean="0">
                <a:latin typeface="Consolas" panose="020B0609020204030204" pitchFamily="49" charset="0"/>
              </a:rPr>
              <a:t>10</a:t>
            </a:r>
            <a:endParaRPr lang="en-US" altLang="ko-KR" dirty="0">
              <a:latin typeface="Consolas" panose="020B0609020204030204" pitchFamily="49" charset="0"/>
            </a:endParaRPr>
          </a:p>
        </p:txBody>
      </p:sp>
    </p:spTree>
    <p:extLst>
      <p:ext uri="{BB962C8B-B14F-4D97-AF65-F5344CB8AC3E}">
        <p14:creationId xmlns:p14="http://schemas.microsoft.com/office/powerpoint/2010/main" val="501498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6.2 Structured and Unstructured Flow</a:t>
            </a:r>
            <a:endParaRPr lang="en-US" dirty="0"/>
          </a:p>
        </p:txBody>
      </p:sp>
      <p:sp>
        <p:nvSpPr>
          <p:cNvPr id="3" name="내용 개체 틀 2"/>
          <p:cNvSpPr>
            <a:spLocks noGrp="1"/>
          </p:cNvSpPr>
          <p:nvPr>
            <p:ph idx="1"/>
          </p:nvPr>
        </p:nvSpPr>
        <p:spPr/>
        <p:txBody>
          <a:bodyPr/>
          <a:lstStyle/>
          <a:p>
            <a:r>
              <a:rPr lang="en-US" dirty="0" smtClean="0"/>
              <a:t>Beginning in the late 1960s, language designers debated the merits and evils of </a:t>
            </a:r>
            <a:r>
              <a:rPr lang="en-US" dirty="0" err="1" smtClean="0"/>
              <a:t>gotos</a:t>
            </a:r>
            <a:endParaRPr lang="en-US" dirty="0" smtClean="0"/>
          </a:p>
          <a:p>
            <a:r>
              <a:rPr lang="en-US" dirty="0" smtClean="0"/>
              <a:t>Now a days, Ada and C# allow </a:t>
            </a:r>
            <a:r>
              <a:rPr lang="en-US" dirty="0" err="1" smtClean="0"/>
              <a:t>gotos</a:t>
            </a:r>
            <a:r>
              <a:rPr lang="en-US" dirty="0" smtClean="0"/>
              <a:t> only in limited contexts</a:t>
            </a:r>
          </a:p>
          <a:p>
            <a:r>
              <a:rPr lang="en-US" dirty="0" smtClean="0"/>
              <a:t>Modula (1, 2, and 3), </a:t>
            </a:r>
            <a:r>
              <a:rPr lang="en-US" dirty="0" err="1" smtClean="0"/>
              <a:t>Clu</a:t>
            </a:r>
            <a:r>
              <a:rPr lang="en-US" dirty="0" smtClean="0"/>
              <a:t>, Eiffel, Java and most of the scripting languages do not allow them at all</a:t>
            </a:r>
          </a:p>
          <a:p>
            <a:r>
              <a:rPr lang="en-US" dirty="0" smtClean="0"/>
              <a:t>Fortran 90 and C++ allow them primarily for compatibility with their predecessor languages (Java specifies </a:t>
            </a:r>
            <a:r>
              <a:rPr lang="en-US" dirty="0" err="1" smtClean="0"/>
              <a:t>goto</a:t>
            </a:r>
            <a:r>
              <a:rPr lang="en-US" dirty="0" smtClean="0"/>
              <a:t> as a keyword for indicating </a:t>
            </a:r>
            <a:r>
              <a:rPr lang="en-US" dirty="0" err="1" smtClean="0"/>
              <a:t>mis</a:t>
            </a:r>
            <a:r>
              <a:rPr lang="en-US" dirty="0" smtClean="0"/>
              <a:t>-use)</a:t>
            </a:r>
          </a:p>
          <a:p>
            <a:r>
              <a:rPr lang="en-US" dirty="0" smtClean="0"/>
              <a:t>The abandonment of </a:t>
            </a:r>
            <a:r>
              <a:rPr lang="en-US" dirty="0" err="1" smtClean="0"/>
              <a:t>gotos</a:t>
            </a:r>
            <a:r>
              <a:rPr lang="en-US" dirty="0" smtClean="0"/>
              <a:t> was part of a larger "revolution" in software engineering known as </a:t>
            </a:r>
            <a:r>
              <a:rPr lang="en-US" i="1" dirty="0" smtClean="0"/>
              <a:t>structured programming </a:t>
            </a:r>
            <a:r>
              <a:rPr lang="en-US" dirty="0" smtClean="0"/>
              <a:t>(hot in 1970s)</a:t>
            </a:r>
            <a:endParaRPr lang="en-US" i="1"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66</a:t>
            </a:fld>
            <a:endParaRPr lang="en-US" altLang="zh-TW"/>
          </a:p>
        </p:txBody>
      </p:sp>
    </p:spTree>
    <p:extLst>
      <p:ext uri="{BB962C8B-B14F-4D97-AF65-F5344CB8AC3E}">
        <p14:creationId xmlns:p14="http://schemas.microsoft.com/office/powerpoint/2010/main" val="1039164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6.2 Structured and Unstructured Flow</a:t>
            </a:r>
            <a:endParaRPr lang="en-US" dirty="0"/>
          </a:p>
        </p:txBody>
      </p:sp>
      <p:sp>
        <p:nvSpPr>
          <p:cNvPr id="3" name="내용 개체 틀 2"/>
          <p:cNvSpPr>
            <a:spLocks noGrp="1"/>
          </p:cNvSpPr>
          <p:nvPr>
            <p:ph idx="1"/>
          </p:nvPr>
        </p:nvSpPr>
        <p:spPr/>
        <p:txBody>
          <a:bodyPr/>
          <a:lstStyle/>
          <a:p>
            <a:r>
              <a:rPr lang="en-US" dirty="0" smtClean="0"/>
              <a:t>Structured programming emphasizes </a:t>
            </a:r>
          </a:p>
          <a:p>
            <a:pPr lvl="1">
              <a:lnSpc>
                <a:spcPts val="2600"/>
              </a:lnSpc>
            </a:pPr>
            <a:r>
              <a:rPr lang="en-US" dirty="0" smtClean="0"/>
              <a:t>top-down design (i.e., progressive refinement)</a:t>
            </a:r>
          </a:p>
          <a:p>
            <a:pPr lvl="1">
              <a:lnSpc>
                <a:spcPts val="2600"/>
              </a:lnSpc>
            </a:pPr>
            <a:r>
              <a:rPr lang="en-US" dirty="0" smtClean="0"/>
              <a:t>modularization of code</a:t>
            </a:r>
          </a:p>
          <a:p>
            <a:pPr lvl="1">
              <a:lnSpc>
                <a:spcPts val="2600"/>
              </a:lnSpc>
            </a:pPr>
            <a:r>
              <a:rPr lang="en-US" dirty="0" smtClean="0"/>
              <a:t>structured types (records, sets, pointers, multidimensional arrays)</a:t>
            </a:r>
          </a:p>
          <a:p>
            <a:pPr lvl="1">
              <a:lnSpc>
                <a:spcPts val="2600"/>
              </a:lnSpc>
            </a:pPr>
            <a:r>
              <a:rPr lang="en-US" dirty="0" smtClean="0"/>
              <a:t>descriptive variable and constant names</a:t>
            </a:r>
          </a:p>
          <a:p>
            <a:pPr lvl="1">
              <a:lnSpc>
                <a:spcPts val="2600"/>
              </a:lnSpc>
            </a:pPr>
            <a:r>
              <a:rPr lang="en-US" dirty="0" smtClean="0"/>
              <a:t>extensive commenting conventions</a:t>
            </a:r>
          </a:p>
          <a:p>
            <a:r>
              <a:rPr lang="en-US" dirty="0" smtClean="0"/>
              <a:t>With structured programming</a:t>
            </a:r>
          </a:p>
          <a:p>
            <a:pPr lvl="1">
              <a:lnSpc>
                <a:spcPts val="2600"/>
              </a:lnSpc>
            </a:pPr>
            <a:r>
              <a:rPr lang="en-US" dirty="0" smtClean="0"/>
              <a:t>the developers were able to demonstrate that within a subroutine, almost any well-designed imperative algorithm can be elegantly expressed with only sequencing, selection, and iteration</a:t>
            </a:r>
          </a:p>
          <a:p>
            <a:pPr lvl="1">
              <a:lnSpc>
                <a:spcPts val="2600"/>
              </a:lnSpc>
            </a:pPr>
            <a:r>
              <a:rPr lang="en-US" dirty="0" smtClean="0"/>
              <a:t>instead of labels, structured languages rely on the boundaries of lexically nested constructs as the targets of branching control</a:t>
            </a:r>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67</a:t>
            </a:fld>
            <a:endParaRPr lang="en-US" altLang="zh-TW"/>
          </a:p>
        </p:txBody>
      </p:sp>
    </p:spTree>
    <p:extLst>
      <p:ext uri="{BB962C8B-B14F-4D97-AF65-F5344CB8AC3E}">
        <p14:creationId xmlns:p14="http://schemas.microsoft.com/office/powerpoint/2010/main" val="8672559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6.2 Structured and Unstructured Flow</a:t>
            </a:r>
            <a:endParaRPr lang="en-US" dirty="0"/>
          </a:p>
        </p:txBody>
      </p:sp>
      <p:sp>
        <p:nvSpPr>
          <p:cNvPr id="3" name="내용 개체 틀 2"/>
          <p:cNvSpPr>
            <a:spLocks noGrp="1"/>
          </p:cNvSpPr>
          <p:nvPr>
            <p:ph idx="1"/>
          </p:nvPr>
        </p:nvSpPr>
        <p:spPr/>
        <p:txBody>
          <a:bodyPr/>
          <a:lstStyle/>
          <a:p>
            <a:r>
              <a:rPr lang="en-US" dirty="0" smtClean="0"/>
              <a:t>Many of the structured control-flow familiar to modern programmers were pioneered by Algol 60, which includes</a:t>
            </a:r>
          </a:p>
          <a:p>
            <a:pPr lvl="1"/>
            <a:r>
              <a:rPr lang="en-US" dirty="0" smtClean="0"/>
              <a:t>if…then…else construct</a:t>
            </a:r>
          </a:p>
          <a:p>
            <a:pPr lvl="1"/>
            <a:r>
              <a:rPr lang="en-US" dirty="0" smtClean="0"/>
              <a:t>both enumeration (for) and logically (while) controlled loops</a:t>
            </a:r>
          </a:p>
          <a:p>
            <a:pPr lvl="1"/>
            <a:r>
              <a:rPr lang="en-US" dirty="0" smtClean="0"/>
              <a:t>modern case(switch) was introduced in Algol W</a:t>
            </a:r>
          </a:p>
          <a:p>
            <a:pPr lvl="1"/>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68</a:t>
            </a:fld>
            <a:endParaRPr lang="en-US" altLang="zh-TW"/>
          </a:p>
        </p:txBody>
      </p:sp>
    </p:spTree>
    <p:extLst>
      <p:ext uri="{BB962C8B-B14F-4D97-AF65-F5344CB8AC3E}">
        <p14:creationId xmlns:p14="http://schemas.microsoft.com/office/powerpoint/2010/main" val="2189822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6.2.1 Structured Alternatives to </a:t>
            </a:r>
            <a:r>
              <a:rPr lang="en-US" altLang="ko-KR" dirty="0" err="1" smtClean="0">
                <a:latin typeface="Consolas" panose="020B0609020204030204" pitchFamily="49" charset="0"/>
              </a:rPr>
              <a:t>goto</a:t>
            </a:r>
            <a:endParaRPr lang="ko-KR" altLang="en-US" dirty="0">
              <a:latin typeface="Consolas" panose="020B0609020204030204" pitchFamily="49" charset="0"/>
            </a:endParaRPr>
          </a:p>
        </p:txBody>
      </p:sp>
      <p:sp>
        <p:nvSpPr>
          <p:cNvPr id="3" name="내용 개체 틀 2"/>
          <p:cNvSpPr>
            <a:spLocks noGrp="1"/>
          </p:cNvSpPr>
          <p:nvPr>
            <p:ph idx="1"/>
          </p:nvPr>
        </p:nvSpPr>
        <p:spPr/>
        <p:txBody>
          <a:bodyPr/>
          <a:lstStyle/>
          <a:p>
            <a:r>
              <a:rPr lang="en-US" altLang="ko-KR" dirty="0" smtClean="0"/>
              <a:t>Most of controversy surrounding </a:t>
            </a:r>
            <a:r>
              <a:rPr lang="en-US" altLang="ko-KR" dirty="0" err="1" smtClean="0"/>
              <a:t>gotos</a:t>
            </a:r>
            <a:r>
              <a:rPr lang="en-US" altLang="ko-KR" dirty="0" smtClean="0"/>
              <a:t> was eventually addressed in structured ways</a:t>
            </a:r>
          </a:p>
          <a:p>
            <a:pPr lvl="1"/>
            <a:r>
              <a:rPr lang="en-US" altLang="ko-KR" dirty="0" err="1" smtClean="0"/>
              <a:t>goto</a:t>
            </a:r>
            <a:r>
              <a:rPr lang="en-US" altLang="ko-KR" dirty="0" smtClean="0"/>
              <a:t> used to jump to the end of the current subroutine</a:t>
            </a:r>
          </a:p>
          <a:p>
            <a:pPr lvl="2"/>
            <a:r>
              <a:rPr lang="en-US" altLang="ko-KR" dirty="0" smtClean="0"/>
              <a:t>most modern languages provide </a:t>
            </a:r>
            <a:r>
              <a:rPr lang="en-US" altLang="ko-KR" dirty="0" smtClean="0">
                <a:latin typeface="Consolas" panose="020B0609020204030204" pitchFamily="49" charset="0"/>
              </a:rPr>
              <a:t>return </a:t>
            </a:r>
            <a:r>
              <a:rPr lang="en-US" altLang="ko-KR" dirty="0" smtClean="0"/>
              <a:t>statement</a:t>
            </a:r>
          </a:p>
          <a:p>
            <a:pPr lvl="1"/>
            <a:r>
              <a:rPr lang="en-US" altLang="ko-KR" dirty="0" err="1" smtClean="0"/>
              <a:t>goto</a:t>
            </a:r>
            <a:r>
              <a:rPr lang="en-US" altLang="ko-KR" dirty="0" smtClean="0"/>
              <a:t> used to escape from the middle of a loop, most modern languages provide a break(exit) or continue(in C, cycle in Fortran 90, next in Perl) statement</a:t>
            </a:r>
          </a:p>
          <a:p>
            <a:pPr lvl="1"/>
            <a:r>
              <a:rPr lang="en-US" altLang="ko-KR" dirty="0" smtClean="0"/>
              <a:t>several languages allow a program to return from a nested chain of subroutine calls in a single operation</a:t>
            </a:r>
          </a:p>
          <a:p>
            <a:pPr lvl="1"/>
            <a:r>
              <a:rPr lang="en-US" altLang="ko-KR" dirty="0" smtClean="0"/>
              <a:t>many provide a way to raise an exception that propagates out to some surrounding context</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69</a:t>
            </a:fld>
            <a:endParaRPr lang="en-US" altLang="zh-TW"/>
          </a:p>
        </p:txBody>
      </p:sp>
    </p:spTree>
    <p:extLst>
      <p:ext uri="{BB962C8B-B14F-4D97-AF65-F5344CB8AC3E}">
        <p14:creationId xmlns:p14="http://schemas.microsoft.com/office/powerpoint/2010/main" val="424909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 Expression Evaluation</a:t>
            </a:r>
            <a:endParaRPr lang="en-US" dirty="0"/>
          </a:p>
        </p:txBody>
      </p:sp>
      <p:sp>
        <p:nvSpPr>
          <p:cNvPr id="3" name="내용 개체 틀 2"/>
          <p:cNvSpPr>
            <a:spLocks noGrp="1"/>
          </p:cNvSpPr>
          <p:nvPr>
            <p:ph idx="1"/>
          </p:nvPr>
        </p:nvSpPr>
        <p:spPr/>
        <p:txBody>
          <a:bodyPr/>
          <a:lstStyle/>
          <a:p>
            <a:r>
              <a:rPr lang="en-US" dirty="0"/>
              <a:t>In general, a language may specify that function calls (operator invocations) employ prefix, infix, or postfix </a:t>
            </a:r>
            <a:r>
              <a:rPr lang="en-US" dirty="0" smtClean="0"/>
              <a:t>notation</a:t>
            </a:r>
          </a:p>
          <a:p>
            <a:pPr lvl="1"/>
            <a:r>
              <a:rPr lang="en-US" dirty="0" smtClean="0"/>
              <a:t>indicate whether the function name appears before, among, or after its several arguments</a:t>
            </a:r>
          </a:p>
          <a:p>
            <a:pPr lvl="1"/>
            <a:endParaRPr lang="en-US" dirty="0"/>
          </a:p>
          <a:p>
            <a:pPr lvl="1"/>
            <a:endParaRPr lang="en-US" dirty="0" smtClean="0"/>
          </a:p>
          <a:p>
            <a:pPr lvl="1"/>
            <a:endParaRPr lang="en-US" dirty="0"/>
          </a:p>
          <a:p>
            <a:pPr lvl="1"/>
            <a:r>
              <a:rPr lang="en-US" dirty="0" smtClean="0"/>
              <a:t>most imperative languages use infix notation for binary operators and prefix notation for unary operators and (with parentheses around the argument) other functions</a:t>
            </a:r>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a:t>
            </a:fld>
            <a:endParaRPr lang="en-US" altLang="zh-TW"/>
          </a:p>
        </p:txBody>
      </p:sp>
      <p:sp>
        <p:nvSpPr>
          <p:cNvPr id="5" name="Text Box 20"/>
          <p:cNvSpPr txBox="1">
            <a:spLocks noChangeArrowheads="1"/>
          </p:cNvSpPr>
          <p:nvPr/>
        </p:nvSpPr>
        <p:spPr bwMode="auto">
          <a:xfrm>
            <a:off x="323528" y="3140968"/>
            <a:ext cx="8496944" cy="134806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prefix:	</a:t>
            </a:r>
            <a:r>
              <a:rPr lang="en-US" altLang="ko-KR" i="1" dirty="0" smtClean="0">
                <a:latin typeface="Consolas" panose="020B0609020204030204" pitchFamily="49" charset="0"/>
              </a:rPr>
              <a:t>op</a:t>
            </a:r>
            <a:r>
              <a:rPr lang="en-US" altLang="ko-KR" dirty="0" smtClean="0">
                <a:latin typeface="Consolas" panose="020B0609020204030204" pitchFamily="49" charset="0"/>
              </a:rPr>
              <a:t> a b	or </a:t>
            </a:r>
            <a:r>
              <a:rPr lang="en-US" altLang="ko-KR" i="1" dirty="0">
                <a:latin typeface="Consolas" panose="020B0609020204030204" pitchFamily="49" charset="0"/>
              </a:rPr>
              <a:t>op</a:t>
            </a:r>
            <a:r>
              <a:rPr lang="en-US" altLang="ko-KR" dirty="0" smtClean="0">
                <a:latin typeface="Consolas" panose="020B0609020204030204" pitchFamily="49" charset="0"/>
              </a:rPr>
              <a:t>(a, b)	or (</a:t>
            </a:r>
            <a:r>
              <a:rPr lang="en-US" altLang="ko-KR" i="1" dirty="0">
                <a:latin typeface="Consolas" panose="020B0609020204030204" pitchFamily="49" charset="0"/>
              </a:rPr>
              <a:t>op</a:t>
            </a:r>
            <a:r>
              <a:rPr lang="en-US" altLang="ko-KR" dirty="0" smtClean="0">
                <a:latin typeface="Consolas" panose="020B0609020204030204" pitchFamily="49" charset="0"/>
              </a:rPr>
              <a:t> a b)</a:t>
            </a:r>
          </a:p>
          <a:p>
            <a:pPr>
              <a:buNone/>
            </a:pPr>
            <a:r>
              <a:rPr lang="en-US" altLang="ko-KR" dirty="0" smtClean="0">
                <a:latin typeface="Consolas" panose="020B0609020204030204" pitchFamily="49" charset="0"/>
              </a:rPr>
              <a:t>infix:	a </a:t>
            </a:r>
            <a:r>
              <a:rPr lang="en-US" altLang="ko-KR" i="1" dirty="0" smtClean="0">
                <a:latin typeface="Consolas" panose="020B0609020204030204" pitchFamily="49" charset="0"/>
              </a:rPr>
              <a:t>op </a:t>
            </a:r>
            <a:r>
              <a:rPr lang="en-US" altLang="ko-KR" dirty="0" smtClean="0">
                <a:latin typeface="Consolas" panose="020B0609020204030204" pitchFamily="49" charset="0"/>
              </a:rPr>
              <a:t>b</a:t>
            </a:r>
          </a:p>
          <a:p>
            <a:pPr>
              <a:buNone/>
            </a:pPr>
            <a:r>
              <a:rPr lang="en-US" altLang="ko-KR" dirty="0" smtClean="0">
                <a:latin typeface="Consolas" panose="020B0609020204030204" pitchFamily="49" charset="0"/>
              </a:rPr>
              <a:t>postfix:	a b </a:t>
            </a:r>
            <a:r>
              <a:rPr lang="en-US" altLang="ko-KR" i="1" dirty="0" smtClean="0">
                <a:latin typeface="Consolas" panose="020B0609020204030204" pitchFamily="49" charset="0"/>
              </a:rPr>
              <a:t>op</a:t>
            </a:r>
            <a:endParaRPr lang="en-US" altLang="ko-KR" i="1" dirty="0">
              <a:latin typeface="Consolas" panose="020B0609020204030204" pitchFamily="49" charset="0"/>
            </a:endParaRPr>
          </a:p>
        </p:txBody>
      </p:sp>
    </p:spTree>
    <p:extLst>
      <p:ext uri="{BB962C8B-B14F-4D97-AF65-F5344CB8AC3E}">
        <p14:creationId xmlns:p14="http://schemas.microsoft.com/office/powerpoint/2010/main" val="533387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6.2.1 Structured Alternatives to </a:t>
            </a:r>
            <a:r>
              <a:rPr lang="en-US" altLang="ko-KR" dirty="0" err="1">
                <a:latin typeface="Consolas" panose="020B0609020204030204" pitchFamily="49" charset="0"/>
              </a:rPr>
              <a:t>goto</a:t>
            </a:r>
            <a:endParaRPr lang="ko-KR" altLang="en-US" dirty="0"/>
          </a:p>
        </p:txBody>
      </p:sp>
      <p:sp>
        <p:nvSpPr>
          <p:cNvPr id="3" name="내용 개체 틀 2"/>
          <p:cNvSpPr>
            <a:spLocks noGrp="1"/>
          </p:cNvSpPr>
          <p:nvPr>
            <p:ph idx="1"/>
          </p:nvPr>
        </p:nvSpPr>
        <p:spPr>
          <a:xfrm>
            <a:off x="107504" y="980728"/>
            <a:ext cx="3168352" cy="5150197"/>
          </a:xfrm>
        </p:spPr>
        <p:txBody>
          <a:bodyPr/>
          <a:lstStyle/>
          <a:p>
            <a:r>
              <a:rPr lang="en-US" altLang="ko-KR" dirty="0" smtClean="0"/>
              <a:t>Multilevel Returns</a:t>
            </a:r>
          </a:p>
          <a:p>
            <a:pPr lvl="1"/>
            <a:r>
              <a:rPr lang="en-US" altLang="ko-KR" dirty="0" smtClean="0"/>
              <a:t>returns and (local) </a:t>
            </a:r>
            <a:r>
              <a:rPr lang="en-US" altLang="ko-KR" dirty="0" err="1" smtClean="0"/>
              <a:t>gotos</a:t>
            </a:r>
            <a:r>
              <a:rPr lang="en-US" altLang="ko-KR" dirty="0" smtClean="0"/>
              <a:t> allow control to return from the current subroutine</a:t>
            </a:r>
          </a:p>
          <a:p>
            <a:pPr lvl="1"/>
            <a:r>
              <a:rPr lang="en-US" altLang="ko-KR" dirty="0" smtClean="0"/>
              <a:t>on occasion, it may make sense to return from a </a:t>
            </a:r>
            <a:r>
              <a:rPr lang="en-US" altLang="ko-KR" i="1" dirty="0" smtClean="0"/>
              <a:t>surrounding </a:t>
            </a:r>
            <a:r>
              <a:rPr lang="en-US" altLang="ko-KR" dirty="0" smtClean="0"/>
              <a:t>routine</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70</a:t>
            </a:fld>
            <a:endParaRPr lang="en-US" altLang="zh-TW"/>
          </a:p>
        </p:txBody>
      </p:sp>
      <p:sp>
        <p:nvSpPr>
          <p:cNvPr id="5" name="Text Box 20"/>
          <p:cNvSpPr txBox="1">
            <a:spLocks noChangeArrowheads="1"/>
          </p:cNvSpPr>
          <p:nvPr/>
        </p:nvSpPr>
        <p:spPr bwMode="auto">
          <a:xfrm>
            <a:off x="3063164" y="980728"/>
            <a:ext cx="5976664" cy="511935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function search(key: string) : string;</a:t>
            </a:r>
          </a:p>
          <a:p>
            <a:pPr>
              <a:lnSpc>
                <a:spcPts val="2000"/>
              </a:lnSpc>
              <a:buNone/>
            </a:pPr>
            <a:r>
              <a:rPr lang="en-US" altLang="ko-KR" sz="2000" dirty="0" err="1" smtClean="0">
                <a:latin typeface="Consolas" panose="020B0609020204030204" pitchFamily="49" charset="0"/>
              </a:rPr>
              <a:t>var</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rtn</a:t>
            </a:r>
            <a:r>
              <a:rPr lang="en-US" altLang="ko-KR" sz="2000" dirty="0" smtClean="0">
                <a:latin typeface="Consolas" panose="020B0609020204030204" pitchFamily="49" charset="0"/>
              </a:rPr>
              <a:t> : string;</a:t>
            </a:r>
          </a:p>
          <a:p>
            <a:pPr>
              <a:lnSpc>
                <a:spcPts val="2000"/>
              </a:lnSpc>
              <a:buNone/>
            </a:pPr>
            <a:r>
              <a:rPr lang="en-US" altLang="ko-KR" sz="2000" dirty="0" smtClean="0">
                <a:latin typeface="Consolas" panose="020B0609020204030204" pitchFamily="49" charset="0"/>
              </a:rPr>
              <a:t>…</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procedure </a:t>
            </a:r>
            <a:r>
              <a:rPr lang="en-US" altLang="ko-KR" sz="2000" dirty="0" err="1" smtClean="0">
                <a:latin typeface="Consolas" panose="020B0609020204030204" pitchFamily="49" charset="0"/>
              </a:rPr>
              <a:t>search_file</a:t>
            </a:r>
            <a:r>
              <a:rPr lang="en-US" altLang="ko-KR" sz="2000" dirty="0" smtClean="0">
                <a:latin typeface="Consolas" panose="020B0609020204030204" pitchFamily="49" charset="0"/>
              </a:rPr>
              <a:t>(</a:t>
            </a:r>
            <a:r>
              <a:rPr lang="en-US" altLang="ko-KR" sz="2000" dirty="0" err="1" smtClean="0">
                <a:latin typeface="Consolas" panose="020B0609020204030204" pitchFamily="49" charset="0"/>
              </a:rPr>
              <a:t>fname</a:t>
            </a:r>
            <a:r>
              <a:rPr lang="en-US" altLang="ko-KR" sz="2000" dirty="0" smtClean="0">
                <a:latin typeface="Consolas" panose="020B0609020204030204" pitchFamily="49" charset="0"/>
              </a:rPr>
              <a:t> : string);</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begin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for … (* iterate over lines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if found(key, line) then begin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rtn</a:t>
            </a:r>
            <a:r>
              <a:rPr lang="en-US" altLang="ko-KR" sz="2000" dirty="0" smtClean="0">
                <a:latin typeface="Consolas" panose="020B0609020204030204" pitchFamily="49" charset="0"/>
              </a:rPr>
              <a:t> := line;</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goto</a:t>
            </a:r>
            <a:r>
              <a:rPr lang="en-US" altLang="ko-KR" sz="2000" dirty="0" smtClean="0">
                <a:latin typeface="Consolas" panose="020B0609020204030204" pitchFamily="49" charset="0"/>
              </a:rPr>
              <a:t> 100;</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end;</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end;</a:t>
            </a:r>
          </a:p>
          <a:p>
            <a:pPr>
              <a:lnSpc>
                <a:spcPts val="2000"/>
              </a:lnSpc>
              <a:buNone/>
            </a:pPr>
            <a:r>
              <a:rPr lang="en-US" altLang="ko-KR" sz="2000" dirty="0" smtClean="0">
                <a:latin typeface="Consolas" panose="020B0609020204030204" pitchFamily="49" charset="0"/>
              </a:rPr>
              <a:t>…</a:t>
            </a:r>
          </a:p>
        </p:txBody>
      </p:sp>
    </p:spTree>
    <p:extLst>
      <p:ext uri="{BB962C8B-B14F-4D97-AF65-F5344CB8AC3E}">
        <p14:creationId xmlns:p14="http://schemas.microsoft.com/office/powerpoint/2010/main" val="7531876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6.2.1 Structured Alternatives to </a:t>
            </a:r>
            <a:r>
              <a:rPr lang="en-US" altLang="ko-KR" dirty="0" err="1">
                <a:latin typeface="Consolas" panose="020B0609020204030204" pitchFamily="49" charset="0"/>
              </a:rPr>
              <a:t>goto</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71</a:t>
            </a:fld>
            <a:endParaRPr lang="en-US" altLang="zh-TW"/>
          </a:p>
        </p:txBody>
      </p:sp>
      <p:sp>
        <p:nvSpPr>
          <p:cNvPr id="5" name="Text Box 20"/>
          <p:cNvSpPr txBox="1">
            <a:spLocks noChangeArrowheads="1"/>
          </p:cNvSpPr>
          <p:nvPr/>
        </p:nvSpPr>
        <p:spPr bwMode="auto">
          <a:xfrm>
            <a:off x="4109213" y="980762"/>
            <a:ext cx="4893212" cy="257506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begin (* search *)</a:t>
            </a:r>
          </a:p>
          <a:p>
            <a:pPr>
              <a:lnSpc>
                <a:spcPts val="2000"/>
              </a:lnSpc>
              <a:buNone/>
            </a:pPr>
            <a:r>
              <a:rPr lang="en-US" altLang="ko-KR" sz="2000" dirty="0" smtClean="0">
                <a:latin typeface="Consolas" panose="020B0609020204030204" pitchFamily="49" charset="0"/>
              </a:rPr>
              <a:t>  …</a:t>
            </a:r>
          </a:p>
          <a:p>
            <a:pPr>
              <a:lnSpc>
                <a:spcPts val="2000"/>
              </a:lnSpc>
              <a:buNone/>
            </a:pPr>
            <a:r>
              <a:rPr lang="en-US" altLang="ko-KR" sz="2000" dirty="0" smtClean="0">
                <a:latin typeface="Consolas" panose="020B0609020204030204" pitchFamily="49" charset="0"/>
              </a:rPr>
              <a:t>  for … (* iterate over files *)</a:t>
            </a:r>
          </a:p>
          <a:p>
            <a:pPr>
              <a:lnSpc>
                <a:spcPts val="2000"/>
              </a:lnSpc>
              <a:buNone/>
            </a:pPr>
            <a:r>
              <a:rPr lang="en-US" altLang="ko-KR" sz="2000" dirty="0" smtClean="0">
                <a:latin typeface="Consolas" panose="020B0609020204030204" pitchFamily="49" charset="0"/>
              </a:rPr>
              <a:t>    …</a:t>
            </a:r>
          </a:p>
          <a:p>
            <a:pPr>
              <a:lnSpc>
                <a:spcPts val="2000"/>
              </a:lnSpc>
              <a:buNone/>
            </a:pP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search_file</a:t>
            </a:r>
            <a:r>
              <a:rPr lang="en-US" altLang="ko-KR" sz="2000" dirty="0" smtClean="0">
                <a:latin typeface="Consolas" panose="020B0609020204030204" pitchFamily="49" charset="0"/>
              </a:rPr>
              <a:t>(</a:t>
            </a:r>
            <a:r>
              <a:rPr lang="en-US" altLang="ko-KR" sz="2000" dirty="0" err="1" smtClean="0">
                <a:latin typeface="Consolas" panose="020B0609020204030204" pitchFamily="49" charset="0"/>
              </a:rPr>
              <a:t>fname</a:t>
            </a:r>
            <a:r>
              <a:rPr lang="en-US" altLang="ko-KR" sz="2000" dirty="0" smtClean="0">
                <a:latin typeface="Consolas" panose="020B0609020204030204" pitchFamily="49" charset="0"/>
              </a:rPr>
              <a:t>);</a:t>
            </a:r>
          </a:p>
          <a:p>
            <a:pPr>
              <a:lnSpc>
                <a:spcPts val="2000"/>
              </a:lnSpc>
              <a:buNone/>
            </a:pPr>
            <a:r>
              <a:rPr lang="en-US" altLang="ko-KR" sz="2000" dirty="0" smtClean="0">
                <a:latin typeface="Consolas" panose="020B0609020204030204" pitchFamily="49" charset="0"/>
              </a:rPr>
              <a:t>    …</a:t>
            </a:r>
          </a:p>
          <a:p>
            <a:pPr>
              <a:lnSpc>
                <a:spcPts val="2000"/>
              </a:lnSpc>
              <a:buNone/>
            </a:pPr>
            <a:r>
              <a:rPr lang="en-US" altLang="ko-KR" sz="2000" dirty="0" smtClean="0">
                <a:latin typeface="Consolas" panose="020B0609020204030204" pitchFamily="49" charset="0"/>
              </a:rPr>
              <a:t>100: return </a:t>
            </a:r>
            <a:r>
              <a:rPr lang="en-US" altLang="ko-KR" sz="2000" dirty="0" err="1" smtClean="0">
                <a:latin typeface="Consolas" panose="020B0609020204030204" pitchFamily="49" charset="0"/>
              </a:rPr>
              <a:t>rtn</a:t>
            </a:r>
            <a:r>
              <a:rPr lang="en-US" altLang="ko-KR" sz="2000" dirty="0" smtClean="0">
                <a:latin typeface="Consolas" panose="020B0609020204030204" pitchFamily="49" charset="0"/>
              </a:rPr>
              <a:t>;</a:t>
            </a:r>
          </a:p>
          <a:p>
            <a:pPr>
              <a:lnSpc>
                <a:spcPts val="2000"/>
              </a:lnSpc>
              <a:buNone/>
            </a:pPr>
            <a:r>
              <a:rPr lang="en-US" altLang="ko-KR" sz="2000" dirty="0" smtClean="0">
                <a:latin typeface="Consolas" panose="020B0609020204030204" pitchFamily="49" charset="0"/>
              </a:rPr>
              <a:t>end;</a:t>
            </a:r>
            <a:endParaRPr lang="en-US" altLang="ko-KR" sz="2000" dirty="0">
              <a:latin typeface="Consolas" panose="020B0609020204030204" pitchFamily="49" charset="0"/>
            </a:endParaRPr>
          </a:p>
        </p:txBody>
      </p:sp>
      <p:sp>
        <p:nvSpPr>
          <p:cNvPr id="7" name="내용 개체 틀 2"/>
          <p:cNvSpPr txBox="1">
            <a:spLocks/>
          </p:cNvSpPr>
          <p:nvPr/>
        </p:nvSpPr>
        <p:spPr bwMode="auto">
          <a:xfrm>
            <a:off x="107504" y="980728"/>
            <a:ext cx="3816424" cy="515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Clr>
                <a:schemeClr val="bg2"/>
              </a:buClr>
              <a:buSzPct val="75000"/>
              <a:buFont typeface="Wingdings" panose="05000000000000000000" pitchFamily="2" charset="2"/>
              <a:buChar char="p"/>
              <a:defRPr kumimoji="1" lang="ko-KR" altLang="en-US" sz="28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1pPr>
            <a:lvl2pPr marL="742950" indent="-285750" algn="l" rtl="0" eaLnBrk="0" fontAlgn="base" latinLnBrk="0" hangingPunct="0">
              <a:spcBef>
                <a:spcPct val="20000"/>
              </a:spcBef>
              <a:spcAft>
                <a:spcPct val="0"/>
              </a:spcAft>
              <a:buClr>
                <a:schemeClr val="tx2"/>
              </a:buClr>
              <a:buSzPct val="75000"/>
              <a:buFont typeface="Wingdings" panose="05000000000000000000" pitchFamily="2" charset="2"/>
              <a:buChar char="n"/>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2pPr>
            <a:lvl3pPr marL="1143000" indent="-228600" algn="l" rtl="0" eaLnBrk="0" fontAlgn="base" latinLnBrk="0"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3pPr>
            <a:lvl4pPr marL="1600200" indent="-228600" algn="l" rtl="0" eaLnBrk="0" fontAlgn="base" latinLnBrk="0" hangingPunct="0">
              <a:spcBef>
                <a:spcPct val="20000"/>
              </a:spcBef>
              <a:spcAft>
                <a:spcPct val="0"/>
              </a:spcAft>
              <a:buClr>
                <a:schemeClr val="bg2"/>
              </a:buClr>
              <a:buFont typeface="Wingdings" panose="05000000000000000000" pitchFamily="2" charset="2"/>
              <a:buChar char="§"/>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4pPr>
            <a:lvl5pPr marL="2057400" indent="-228600" algn="l" rtl="0" eaLnBrk="0" fontAlgn="base" latinLnBrk="0" hangingPunct="0">
              <a:spcBef>
                <a:spcPct val="20000"/>
              </a:spcBef>
              <a:spcAft>
                <a:spcPct val="0"/>
              </a:spcAft>
              <a:buClr>
                <a:schemeClr val="tx2"/>
              </a:buClr>
              <a:buSzPct val="80000"/>
              <a:buFont typeface="Wingdings" panose="05000000000000000000" pitchFamily="2" charset="2"/>
              <a:buChar char="§"/>
              <a:defRPr kumimoji="1" lang="en-US" altLang="zh-TW"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5pPr>
            <a:lvl6pPr marL="25146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kern="0" dirty="0" smtClean="0"/>
              <a:t>Multilevel Returns</a:t>
            </a:r>
          </a:p>
          <a:p>
            <a:pPr lvl="1"/>
            <a:r>
              <a:rPr lang="en-US" altLang="ko-KR" kern="0" dirty="0" smtClean="0"/>
              <a:t>some historic languages, including Algol 60, PL/I, and Pascal, permitted a </a:t>
            </a:r>
            <a:r>
              <a:rPr lang="en-US" altLang="ko-KR" kern="0" dirty="0" err="1" smtClean="0"/>
              <a:t>goto</a:t>
            </a:r>
            <a:r>
              <a:rPr lang="en-US" altLang="ko-KR" kern="0" dirty="0" smtClean="0"/>
              <a:t> to branch to a lexically visible label </a:t>
            </a:r>
            <a:r>
              <a:rPr lang="en-US" altLang="ko-KR" i="1" kern="0" dirty="0" smtClean="0"/>
              <a:t>outside </a:t>
            </a:r>
            <a:r>
              <a:rPr lang="en-US" altLang="ko-KR" kern="0" dirty="0" smtClean="0"/>
              <a:t>the current subroutine</a:t>
            </a:r>
          </a:p>
        </p:txBody>
      </p:sp>
    </p:spTree>
    <p:extLst>
      <p:ext uri="{BB962C8B-B14F-4D97-AF65-F5344CB8AC3E}">
        <p14:creationId xmlns:p14="http://schemas.microsoft.com/office/powerpoint/2010/main" val="17098579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6.3 Sequencing</a:t>
            </a:r>
            <a:endParaRPr lang="ko-KR" altLang="en-US" dirty="0"/>
          </a:p>
        </p:txBody>
      </p:sp>
      <p:sp>
        <p:nvSpPr>
          <p:cNvPr id="3" name="내용 개체 틀 2"/>
          <p:cNvSpPr>
            <a:spLocks noGrp="1"/>
          </p:cNvSpPr>
          <p:nvPr>
            <p:ph idx="1"/>
          </p:nvPr>
        </p:nvSpPr>
        <p:spPr/>
        <p:txBody>
          <a:bodyPr/>
          <a:lstStyle/>
          <a:p>
            <a:r>
              <a:rPr lang="en-US" altLang="ko-KR" dirty="0" smtClean="0"/>
              <a:t>Sequencing is central to imperative programming</a:t>
            </a:r>
          </a:p>
          <a:p>
            <a:r>
              <a:rPr lang="en-US" altLang="ko-KR" dirty="0" smtClean="0"/>
              <a:t>Principal means of controlling the order in which side effects (e.g., assignments) occur: when one statement follows another in the program text, the first statement executes before the second</a:t>
            </a:r>
          </a:p>
          <a:p>
            <a:r>
              <a:rPr lang="en-US" altLang="ko-KR" dirty="0" smtClean="0"/>
              <a:t>In most imperative languages, lists of statements can be enclosed with  begin…end or { … } delimiters and then used in any context in which a single statement is expected</a:t>
            </a:r>
          </a:p>
          <a:p>
            <a:pPr lvl="1"/>
            <a:r>
              <a:rPr lang="en-US" altLang="ko-KR" dirty="0" smtClean="0"/>
              <a:t>usually called a </a:t>
            </a:r>
            <a:r>
              <a:rPr lang="en-US" altLang="ko-KR" i="1" dirty="0" smtClean="0"/>
              <a:t>compound statement</a:t>
            </a:r>
          </a:p>
          <a:p>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72</a:t>
            </a:fld>
            <a:endParaRPr lang="en-US" altLang="zh-TW"/>
          </a:p>
        </p:txBody>
      </p:sp>
    </p:spTree>
    <p:extLst>
      <p:ext uri="{BB962C8B-B14F-4D97-AF65-F5344CB8AC3E}">
        <p14:creationId xmlns:p14="http://schemas.microsoft.com/office/powerpoint/2010/main" val="2518606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6.3 Sequencing</a:t>
            </a:r>
            <a:endParaRPr lang="ko-KR" altLang="en-US" dirty="0"/>
          </a:p>
        </p:txBody>
      </p:sp>
      <p:sp>
        <p:nvSpPr>
          <p:cNvPr id="3" name="내용 개체 틀 2"/>
          <p:cNvSpPr>
            <a:spLocks noGrp="1"/>
          </p:cNvSpPr>
          <p:nvPr>
            <p:ph idx="1"/>
          </p:nvPr>
        </p:nvSpPr>
        <p:spPr/>
        <p:txBody>
          <a:bodyPr/>
          <a:lstStyle/>
          <a:p>
            <a:r>
              <a:rPr lang="en-US" altLang="ko-KR" dirty="0"/>
              <a:t>In imperative languages, there is debate as to the value of certain kinds of side effects</a:t>
            </a:r>
          </a:p>
          <a:p>
            <a:pPr lvl="1"/>
            <a:r>
              <a:rPr lang="en-US" altLang="ko-KR" dirty="0" smtClean="0"/>
              <a:t>in Euclid and Turing, functions (i.e., subroutines that return values, and the therefore can appear within expressions) are not permitted to have side effects</a:t>
            </a:r>
          </a:p>
          <a:p>
            <a:pPr lvl="1"/>
            <a:r>
              <a:rPr lang="en-US" altLang="ko-KR" dirty="0" smtClean="0"/>
              <a:t>Among other things, side-effect freedom ensures that a Euclid and Turing function, like its counterpart in mathematics, is always </a:t>
            </a:r>
            <a:r>
              <a:rPr lang="en-US" altLang="ko-KR" i="1" dirty="0" smtClean="0"/>
              <a:t>idempotent</a:t>
            </a:r>
            <a:r>
              <a:rPr lang="en-US" altLang="ko-KR" dirty="0" smtClean="0"/>
              <a:t>: </a:t>
            </a:r>
          </a:p>
          <a:p>
            <a:pPr lvl="2"/>
            <a:r>
              <a:rPr lang="en-US" altLang="ko-KR" dirty="0" smtClean="0"/>
              <a:t>if called repeatedly with the same set of arguments, it will always return the same value</a:t>
            </a:r>
          </a:p>
          <a:p>
            <a:pPr lvl="2"/>
            <a:r>
              <a:rPr lang="en-US" altLang="ko-KR" dirty="0" smtClean="0"/>
              <a:t>the number of consecutive calls (after the first) will not affect the results of subsequent execution</a:t>
            </a:r>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73</a:t>
            </a:fld>
            <a:endParaRPr lang="en-US" altLang="zh-TW"/>
          </a:p>
        </p:txBody>
      </p:sp>
    </p:spTree>
    <p:extLst>
      <p:ext uri="{BB962C8B-B14F-4D97-AF65-F5344CB8AC3E}">
        <p14:creationId xmlns:p14="http://schemas.microsoft.com/office/powerpoint/2010/main" val="2225633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6.3 Sequencing</a:t>
            </a:r>
            <a:endParaRPr lang="ko-KR" altLang="en-US" dirty="0"/>
          </a:p>
        </p:txBody>
      </p:sp>
      <p:sp>
        <p:nvSpPr>
          <p:cNvPr id="3" name="내용 개체 틀 2"/>
          <p:cNvSpPr>
            <a:spLocks noGrp="1"/>
          </p:cNvSpPr>
          <p:nvPr>
            <p:ph idx="1"/>
          </p:nvPr>
        </p:nvSpPr>
        <p:spPr/>
        <p:txBody>
          <a:bodyPr/>
          <a:lstStyle/>
          <a:p>
            <a:pPr lvl="1"/>
            <a:r>
              <a:rPr lang="en-US" altLang="ko-KR" dirty="0" smtClean="0"/>
              <a:t>there are some situations in which side effects in functions are highly desirable</a:t>
            </a:r>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en-US" altLang="ko-KR" dirty="0" smtClean="0"/>
          </a:p>
          <a:p>
            <a:pPr lvl="1"/>
            <a:r>
              <a:rPr lang="en-US" altLang="ko-KR" b="1" u="sng" dirty="0" smtClean="0"/>
              <a:t>rand</a:t>
            </a:r>
            <a:r>
              <a:rPr lang="en-US" altLang="ko-KR" dirty="0" smtClean="0"/>
              <a:t> needs to have a side effect, so that it will return a different value each time it is called</a:t>
            </a:r>
          </a:p>
          <a:p>
            <a:pPr marL="457200" lvl="1" indent="0">
              <a:buNone/>
            </a:pPr>
            <a:endParaRPr lang="en-US" altLang="ko-KR" dirty="0" smtClean="0"/>
          </a:p>
          <a:p>
            <a:pPr lvl="1"/>
            <a:endParaRPr lang="en-US" altLang="ko-KR" dirty="0"/>
          </a:p>
          <a:p>
            <a:pPr lvl="1"/>
            <a:endParaRPr lang="en-US" altLang="ko-KR" dirty="0" smtClean="0"/>
          </a:p>
          <a:p>
            <a:pPr lvl="1"/>
            <a:endParaRPr lang="en-US" altLang="ko-KR" dirty="0"/>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74</a:t>
            </a:fld>
            <a:endParaRPr lang="en-US" altLang="zh-TW"/>
          </a:p>
        </p:txBody>
      </p:sp>
      <p:sp>
        <p:nvSpPr>
          <p:cNvPr id="5" name="Text Box 20"/>
          <p:cNvSpPr txBox="1">
            <a:spLocks noChangeArrowheads="1"/>
          </p:cNvSpPr>
          <p:nvPr/>
        </p:nvSpPr>
        <p:spPr bwMode="auto">
          <a:xfrm>
            <a:off x="1043608" y="1772816"/>
            <a:ext cx="4893212" cy="130292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void </a:t>
            </a:r>
            <a:r>
              <a:rPr lang="en-US" altLang="ko-KR" sz="2000" dirty="0" err="1" smtClean="0">
                <a:latin typeface="Consolas" panose="020B0609020204030204" pitchFamily="49" charset="0"/>
              </a:rPr>
              <a:t>label_name</a:t>
            </a:r>
            <a:r>
              <a:rPr lang="en-US" altLang="ko-KR" sz="2000" dirty="0" smtClean="0">
                <a:latin typeface="Consolas" panose="020B0609020204030204" pitchFamily="49" charset="0"/>
              </a:rPr>
              <a:t>(char* s)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static short </a:t>
            </a:r>
            <a:r>
              <a:rPr lang="en-US" altLang="ko-KR" sz="2000" dirty="0" err="1" smtClean="0">
                <a:latin typeface="Consolas" panose="020B0609020204030204" pitchFamily="49" charset="0"/>
              </a:rPr>
              <a:t>int</a:t>
            </a:r>
            <a:r>
              <a:rPr lang="en-US" altLang="ko-KR" sz="2000" dirty="0" smtClean="0">
                <a:latin typeface="Consolas" panose="020B0609020204030204" pitchFamily="49" charset="0"/>
              </a:rPr>
              <a:t> 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sprint(s, "</a:t>
            </a:r>
            <a:r>
              <a:rPr lang="en-US" altLang="ko-KR" sz="2000" dirty="0" err="1" smtClean="0">
                <a:latin typeface="Consolas" panose="020B0609020204030204" pitchFamily="49" charset="0"/>
              </a:rPr>
              <a:t>L%d</a:t>
            </a:r>
            <a:r>
              <a:rPr lang="en-US" altLang="ko-KR" sz="2000" dirty="0" smtClean="0">
                <a:latin typeface="Consolas" panose="020B0609020204030204" pitchFamily="49" charset="0"/>
              </a:rPr>
              <a:t>\n", ++h);</a:t>
            </a:r>
          </a:p>
          <a:p>
            <a:pPr>
              <a:lnSpc>
                <a:spcPts val="2000"/>
              </a:lnSpc>
              <a:buNone/>
            </a:pPr>
            <a:r>
              <a:rPr lang="en-US" altLang="ko-KR" sz="2000" dirty="0">
                <a:latin typeface="Consolas" panose="020B0609020204030204" pitchFamily="49" charset="0"/>
              </a:rPr>
              <a:t>}</a:t>
            </a:r>
          </a:p>
        </p:txBody>
      </p:sp>
      <p:sp>
        <p:nvSpPr>
          <p:cNvPr id="6" name="Text Box 20"/>
          <p:cNvSpPr txBox="1">
            <a:spLocks noChangeArrowheads="1"/>
          </p:cNvSpPr>
          <p:nvPr/>
        </p:nvSpPr>
        <p:spPr bwMode="auto">
          <a:xfrm>
            <a:off x="1043608" y="3140968"/>
            <a:ext cx="8102732" cy="2257028"/>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procedure </a:t>
            </a:r>
            <a:r>
              <a:rPr lang="en-US" altLang="ko-KR" sz="2000" dirty="0" err="1" smtClean="0">
                <a:latin typeface="Consolas" panose="020B0609020204030204" pitchFamily="49" charset="0"/>
              </a:rPr>
              <a:t>srand</a:t>
            </a:r>
            <a:r>
              <a:rPr lang="en-US" altLang="ko-KR" sz="2000" dirty="0" smtClean="0">
                <a:latin typeface="Consolas" panose="020B0609020204030204" pitchFamily="49" charset="0"/>
              </a:rPr>
              <a:t>(seed : integer)</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initialize internal tables</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the pseudorandom generator will return a different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sequence of values for each different value of seed</a:t>
            </a:r>
          </a:p>
          <a:p>
            <a:pPr>
              <a:lnSpc>
                <a:spcPts val="2000"/>
              </a:lnSpc>
              <a:buNone/>
            </a:pPr>
            <a:endParaRPr lang="en-US" altLang="ko-KR" sz="2000" dirty="0">
              <a:latin typeface="Consolas" panose="020B0609020204030204" pitchFamily="49" charset="0"/>
            </a:endParaRPr>
          </a:p>
          <a:p>
            <a:pPr>
              <a:lnSpc>
                <a:spcPts val="2000"/>
              </a:lnSpc>
              <a:buNone/>
            </a:pPr>
            <a:r>
              <a:rPr lang="en-US" altLang="ko-KR" sz="2000" dirty="0" smtClean="0">
                <a:latin typeface="Consolas" panose="020B0609020204030204" pitchFamily="49" charset="0"/>
              </a:rPr>
              <a:t>function rand() : integer</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no arguments; returns a new "random" number</a:t>
            </a:r>
            <a:endParaRPr lang="en-US" altLang="ko-KR" sz="2000" dirty="0">
              <a:latin typeface="Consolas" panose="020B0609020204030204" pitchFamily="49" charset="0"/>
            </a:endParaRPr>
          </a:p>
        </p:txBody>
      </p:sp>
    </p:spTree>
    <p:extLst>
      <p:ext uri="{BB962C8B-B14F-4D97-AF65-F5344CB8AC3E}">
        <p14:creationId xmlns:p14="http://schemas.microsoft.com/office/powerpoint/2010/main" val="1676604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6.3 Sequencing</a:t>
            </a:r>
            <a:endParaRPr lang="ko-KR" altLang="en-US" dirty="0"/>
          </a:p>
        </p:txBody>
      </p:sp>
      <p:sp>
        <p:nvSpPr>
          <p:cNvPr id="3" name="내용 개체 틀 2"/>
          <p:cNvSpPr>
            <a:spLocks noGrp="1"/>
          </p:cNvSpPr>
          <p:nvPr>
            <p:ph idx="1"/>
          </p:nvPr>
        </p:nvSpPr>
        <p:spPr/>
        <p:txBody>
          <a:bodyPr/>
          <a:lstStyle/>
          <a:p>
            <a:pPr lvl="1"/>
            <a:r>
              <a:rPr lang="en-US" altLang="ko-KR" dirty="0" smtClean="0"/>
              <a:t>it is possible to recast it as a procedure with a reference parameter:</a:t>
            </a:r>
          </a:p>
          <a:p>
            <a:pPr lvl="1"/>
            <a:endParaRPr lang="en-US" altLang="ko-KR" dirty="0"/>
          </a:p>
          <a:p>
            <a:pPr lvl="1"/>
            <a:r>
              <a:rPr lang="en-US" altLang="ko-KR" dirty="0" smtClean="0"/>
              <a:t>it is less appealing to most programmers</a:t>
            </a:r>
          </a:p>
          <a:p>
            <a:pPr lvl="1"/>
            <a:r>
              <a:rPr lang="en-US" altLang="ko-KR" dirty="0" smtClean="0"/>
              <a:t>Ada strikes a compromise: it allows side effects in functions </a:t>
            </a:r>
          </a:p>
          <a:p>
            <a:pPr lvl="2"/>
            <a:r>
              <a:rPr lang="en-US" altLang="ko-KR" dirty="0" smtClean="0"/>
              <a:t>changes to static or global variables is allowed</a:t>
            </a:r>
          </a:p>
          <a:p>
            <a:pPr lvl="2"/>
            <a:r>
              <a:rPr lang="en-US" altLang="ko-KR" dirty="0" smtClean="0"/>
              <a:t>but does not allow a function to modify its parameters</a:t>
            </a:r>
          </a:p>
          <a:p>
            <a:pPr lvl="1"/>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75</a:t>
            </a:fld>
            <a:endParaRPr lang="en-US" altLang="zh-TW"/>
          </a:p>
        </p:txBody>
      </p:sp>
      <p:sp>
        <p:nvSpPr>
          <p:cNvPr id="6" name="Text Box 20"/>
          <p:cNvSpPr txBox="1">
            <a:spLocks noChangeArrowheads="1"/>
          </p:cNvSpPr>
          <p:nvPr/>
        </p:nvSpPr>
        <p:spPr bwMode="auto">
          <a:xfrm>
            <a:off x="899592" y="1844824"/>
            <a:ext cx="4893212" cy="35067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procedure rand(ref n : integer)</a:t>
            </a:r>
            <a:endParaRPr lang="en-US" altLang="ko-KR" sz="2000" dirty="0">
              <a:latin typeface="Consolas" panose="020B0609020204030204" pitchFamily="49" charset="0"/>
            </a:endParaRPr>
          </a:p>
        </p:txBody>
      </p:sp>
    </p:spTree>
    <p:extLst>
      <p:ext uri="{BB962C8B-B14F-4D97-AF65-F5344CB8AC3E}">
        <p14:creationId xmlns:p14="http://schemas.microsoft.com/office/powerpoint/2010/main" val="2855361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6.4 Selection</a:t>
            </a:r>
            <a:endParaRPr lang="ko-KR" altLang="en-US" dirty="0"/>
          </a:p>
        </p:txBody>
      </p:sp>
      <p:sp>
        <p:nvSpPr>
          <p:cNvPr id="3" name="내용 개체 틀 2"/>
          <p:cNvSpPr>
            <a:spLocks noGrp="1"/>
          </p:cNvSpPr>
          <p:nvPr>
            <p:ph idx="1"/>
          </p:nvPr>
        </p:nvSpPr>
        <p:spPr/>
        <p:txBody>
          <a:bodyPr/>
          <a:lstStyle/>
          <a:p>
            <a:r>
              <a:rPr lang="en-US" altLang="ko-KR" dirty="0" smtClean="0"/>
              <a:t>Selection statements in most imperative languages employ some variant of the if…then…else notation introduced in Algol 60:</a:t>
            </a:r>
          </a:p>
          <a:p>
            <a:endParaRPr lang="en-US" altLang="ko-KR" dirty="0"/>
          </a:p>
          <a:p>
            <a:endParaRPr lang="en-US" altLang="ko-KR" dirty="0" smtClean="0"/>
          </a:p>
          <a:p>
            <a:endParaRPr lang="en-US" altLang="ko-KR" dirty="0"/>
          </a:p>
          <a:p>
            <a:r>
              <a:rPr lang="en-US" altLang="ko-KR" dirty="0" smtClean="0"/>
              <a:t>In Algol 60 and Pascal, both the then clause and the else clause were defined to contain a single statement (including a compound statement)</a:t>
            </a:r>
          </a:p>
          <a:p>
            <a:r>
              <a:rPr lang="en-US" altLang="ko-KR" dirty="0" smtClean="0"/>
              <a:t>Algol 60 required that the statement after the then begin with something other than if (begin is fine) to avoid ambiguity</a:t>
            </a:r>
          </a:p>
          <a:p>
            <a:endParaRPr lang="en-US" altLang="ko-KR" dirty="0" smtClean="0"/>
          </a:p>
          <a:p>
            <a:pPr marL="0" indent="0">
              <a:buNone/>
            </a:pP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76</a:t>
            </a:fld>
            <a:endParaRPr lang="en-US" altLang="zh-TW"/>
          </a:p>
        </p:txBody>
      </p:sp>
      <p:sp>
        <p:nvSpPr>
          <p:cNvPr id="5" name="Text Box 20"/>
          <p:cNvSpPr txBox="1">
            <a:spLocks noChangeArrowheads="1"/>
          </p:cNvSpPr>
          <p:nvPr/>
        </p:nvSpPr>
        <p:spPr bwMode="auto">
          <a:xfrm>
            <a:off x="539552" y="2348880"/>
            <a:ext cx="4893212" cy="1620957"/>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if condition then statement</a:t>
            </a:r>
          </a:p>
          <a:p>
            <a:pPr>
              <a:lnSpc>
                <a:spcPts val="2000"/>
              </a:lnSpc>
              <a:buNone/>
            </a:pPr>
            <a:r>
              <a:rPr lang="en-US" altLang="ko-KR" sz="2000" dirty="0" smtClean="0">
                <a:latin typeface="Consolas" panose="020B0609020204030204" pitchFamily="49" charset="0"/>
              </a:rPr>
              <a:t>else if condition then statement</a:t>
            </a:r>
          </a:p>
          <a:p>
            <a:pPr>
              <a:lnSpc>
                <a:spcPts val="2000"/>
              </a:lnSpc>
              <a:buNone/>
            </a:pPr>
            <a:r>
              <a:rPr lang="en-US" altLang="ko-KR" sz="2000" dirty="0" smtClean="0">
                <a:latin typeface="Consolas" panose="020B0609020204030204" pitchFamily="49" charset="0"/>
              </a:rPr>
              <a:t>else if condition </a:t>
            </a:r>
            <a:r>
              <a:rPr lang="en-US" altLang="ko-KR" sz="2000" dirty="0">
                <a:latin typeface="Consolas" panose="020B0609020204030204" pitchFamily="49" charset="0"/>
              </a:rPr>
              <a:t>then statement</a:t>
            </a:r>
          </a:p>
          <a:p>
            <a:pPr>
              <a:lnSpc>
                <a:spcPts val="2000"/>
              </a:lnSpc>
              <a:buNone/>
            </a:pPr>
            <a:r>
              <a:rPr lang="en-US" altLang="ko-KR" sz="2000" dirty="0" smtClean="0">
                <a:latin typeface="Consolas" panose="020B0609020204030204" pitchFamily="49" charset="0"/>
              </a:rPr>
              <a:t>…</a:t>
            </a:r>
          </a:p>
          <a:p>
            <a:pPr>
              <a:lnSpc>
                <a:spcPts val="2000"/>
              </a:lnSpc>
              <a:buNone/>
            </a:pPr>
            <a:r>
              <a:rPr lang="en-US" altLang="ko-KR" sz="2000" dirty="0" smtClean="0">
                <a:latin typeface="Consolas" panose="020B0609020204030204" pitchFamily="49" charset="0"/>
              </a:rPr>
              <a:t>else statement</a:t>
            </a:r>
            <a:endParaRPr lang="en-US" altLang="ko-KR" sz="2000" dirty="0">
              <a:latin typeface="Consolas" panose="020B0609020204030204" pitchFamily="49" charset="0"/>
            </a:endParaRPr>
          </a:p>
        </p:txBody>
      </p:sp>
    </p:spTree>
    <p:extLst>
      <p:ext uri="{BB962C8B-B14F-4D97-AF65-F5344CB8AC3E}">
        <p14:creationId xmlns:p14="http://schemas.microsoft.com/office/powerpoint/2010/main" val="9122838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 Selection</a:t>
            </a:r>
            <a:endParaRPr lang="ko-KR" altLang="en-US" dirty="0"/>
          </a:p>
        </p:txBody>
      </p:sp>
      <p:sp>
        <p:nvSpPr>
          <p:cNvPr id="3" name="내용 개체 틀 2"/>
          <p:cNvSpPr>
            <a:spLocks noGrp="1"/>
          </p:cNvSpPr>
          <p:nvPr>
            <p:ph idx="1"/>
          </p:nvPr>
        </p:nvSpPr>
        <p:spPr/>
        <p:txBody>
          <a:bodyPr/>
          <a:lstStyle/>
          <a:p>
            <a:r>
              <a:rPr lang="en-US" altLang="ko-KR" dirty="0" smtClean="0"/>
              <a:t>Pascal eliminated this restriction in favor of a "disambiguating rule" that associated an else with the closest unmatched then</a:t>
            </a:r>
          </a:p>
          <a:p>
            <a:r>
              <a:rPr lang="en-US" altLang="ko-KR" dirty="0" smtClean="0"/>
              <a:t>Algol 68 and Fortran 77 and more modern languages avoid the ambiguity by allowing a statement </a:t>
            </a:r>
            <a:r>
              <a:rPr lang="en-US" altLang="ko-KR" i="1" dirty="0" smtClean="0"/>
              <a:t>list </a:t>
            </a:r>
            <a:r>
              <a:rPr lang="en-US" altLang="ko-KR" dirty="0" smtClean="0"/>
              <a:t>to follow either then or else, with a terminating keyword at the end of the construct </a:t>
            </a:r>
          </a:p>
          <a:p>
            <a:r>
              <a:rPr lang="en-US" altLang="ko-KR" dirty="0" smtClean="0"/>
              <a:t>To keep terminators from piling up at the end of nested if statements, most languages with terminators provide a special </a:t>
            </a:r>
            <a:r>
              <a:rPr lang="en-US" altLang="ko-KR" dirty="0" err="1" smtClean="0"/>
              <a:t>elsif</a:t>
            </a:r>
            <a:r>
              <a:rPr lang="en-US" altLang="ko-KR" dirty="0" smtClean="0"/>
              <a:t> or </a:t>
            </a:r>
            <a:r>
              <a:rPr lang="en-US" altLang="ko-KR" dirty="0" err="1" smtClean="0"/>
              <a:t>elif</a:t>
            </a:r>
            <a:r>
              <a:rPr lang="en-US" altLang="ko-KR" dirty="0" smtClean="0"/>
              <a:t> keyword</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77</a:t>
            </a:fld>
            <a:endParaRPr lang="en-US" altLang="zh-TW"/>
          </a:p>
        </p:txBody>
      </p:sp>
    </p:spTree>
    <p:extLst>
      <p:ext uri="{BB962C8B-B14F-4D97-AF65-F5344CB8AC3E}">
        <p14:creationId xmlns:p14="http://schemas.microsoft.com/office/powerpoint/2010/main" val="4258439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 Selection</a:t>
            </a:r>
            <a:endParaRPr lang="ko-KR" altLang="en-US" dirty="0"/>
          </a:p>
        </p:txBody>
      </p:sp>
      <p:sp>
        <p:nvSpPr>
          <p:cNvPr id="3" name="내용 개체 틀 2"/>
          <p:cNvSpPr>
            <a:spLocks noGrp="1"/>
          </p:cNvSpPr>
          <p:nvPr>
            <p:ph idx="1"/>
          </p:nvPr>
        </p:nvSpPr>
        <p:spPr>
          <a:xfrm>
            <a:off x="107504" y="980728"/>
            <a:ext cx="3456384" cy="5150197"/>
          </a:xfrm>
        </p:spPr>
        <p:txBody>
          <a:bodyPr/>
          <a:lstStyle/>
          <a:p>
            <a:r>
              <a:rPr lang="en-US" altLang="ko-KR" dirty="0" smtClean="0"/>
              <a:t>Ruby</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78</a:t>
            </a:fld>
            <a:endParaRPr lang="en-US" altLang="zh-TW"/>
          </a:p>
        </p:txBody>
      </p:sp>
      <p:sp>
        <p:nvSpPr>
          <p:cNvPr id="5" name="Text Box 20"/>
          <p:cNvSpPr txBox="1">
            <a:spLocks noChangeArrowheads="1"/>
          </p:cNvSpPr>
          <p:nvPr/>
        </p:nvSpPr>
        <p:spPr bwMode="auto">
          <a:xfrm>
            <a:off x="251520" y="1616020"/>
            <a:ext cx="3096623" cy="289310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if a == b then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err="1" smtClean="0">
                <a:latin typeface="Consolas" panose="020B0609020204030204" pitchFamily="49" charset="0"/>
              </a:rPr>
              <a:t>elsif</a:t>
            </a:r>
            <a:r>
              <a:rPr lang="en-US" altLang="ko-KR" sz="2000" dirty="0" smtClean="0">
                <a:latin typeface="Consolas" panose="020B0609020204030204" pitchFamily="49" charset="0"/>
              </a:rPr>
              <a:t> a == c then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err="1" smtClean="0">
                <a:latin typeface="Consolas" panose="020B0609020204030204" pitchFamily="49" charset="0"/>
              </a:rPr>
              <a:t>elsif</a:t>
            </a:r>
            <a:r>
              <a:rPr lang="en-US" altLang="ko-KR" sz="2000" dirty="0" smtClean="0">
                <a:latin typeface="Consolas" panose="020B0609020204030204" pitchFamily="49" charset="0"/>
              </a:rPr>
              <a:t> a == d then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smtClean="0">
                <a:latin typeface="Consolas" panose="020B0609020204030204" pitchFamily="49" charset="0"/>
              </a:rPr>
              <a:t>else</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smtClean="0">
                <a:latin typeface="Consolas" panose="020B0609020204030204" pitchFamily="49" charset="0"/>
              </a:rPr>
              <a:t>end</a:t>
            </a:r>
            <a:endParaRPr lang="en-US" altLang="ko-KR" sz="2000" dirty="0">
              <a:latin typeface="Consolas" panose="020B0609020204030204" pitchFamily="49" charset="0"/>
            </a:endParaRPr>
          </a:p>
        </p:txBody>
      </p:sp>
      <p:sp>
        <p:nvSpPr>
          <p:cNvPr id="6" name="Text Box 20"/>
          <p:cNvSpPr txBox="1">
            <a:spLocks noChangeArrowheads="1"/>
          </p:cNvSpPr>
          <p:nvPr/>
        </p:nvSpPr>
        <p:spPr bwMode="auto">
          <a:xfrm>
            <a:off x="5148064" y="1532012"/>
            <a:ext cx="3096623" cy="2257028"/>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a:t>
            </a:r>
            <a:r>
              <a:rPr lang="en-US" altLang="ko-KR" sz="2000" dirty="0" err="1" smtClean="0">
                <a:latin typeface="Consolas" panose="020B0609020204030204" pitchFamily="49" charset="0"/>
              </a:rPr>
              <a:t>cond</a:t>
            </a:r>
            <a:endParaRPr lang="en-US" altLang="ko-KR" sz="2000" dirty="0" smtClean="0">
              <a:latin typeface="Consolas" panose="020B0609020204030204" pitchFamily="49" charset="0"/>
            </a:endParaRP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A B)</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 A C)</a:t>
            </a:r>
          </a:p>
          <a:p>
            <a:pPr>
              <a:lnSpc>
                <a:spcPts val="2000"/>
              </a:lnSpc>
              <a:buNone/>
            </a:pPr>
            <a:r>
              <a:rPr lang="en-US" altLang="ko-KR" sz="2000" dirty="0" smtClean="0">
                <a:latin typeface="Consolas" panose="020B0609020204030204" pitchFamily="49" charset="0"/>
              </a:rPr>
              <a:t>      (…))</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(T</a:t>
            </a:r>
          </a:p>
          <a:p>
            <a:pPr>
              <a:lnSpc>
                <a:spcPts val="2000"/>
              </a:lnSpc>
              <a:buNone/>
            </a:pPr>
            <a:r>
              <a:rPr lang="en-US" altLang="ko-KR" sz="2000" dirty="0" smtClean="0">
                <a:latin typeface="Consolas" panose="020B0609020204030204" pitchFamily="49" charset="0"/>
              </a:rPr>
              <a:t>      (…)))</a:t>
            </a:r>
            <a:endParaRPr lang="en-US" altLang="ko-KR" sz="2000" dirty="0">
              <a:latin typeface="Consolas" panose="020B0609020204030204" pitchFamily="49" charset="0"/>
            </a:endParaRPr>
          </a:p>
        </p:txBody>
      </p:sp>
      <p:sp>
        <p:nvSpPr>
          <p:cNvPr id="7" name="내용 개체 틀 2"/>
          <p:cNvSpPr txBox="1">
            <a:spLocks/>
          </p:cNvSpPr>
          <p:nvPr/>
        </p:nvSpPr>
        <p:spPr bwMode="auto">
          <a:xfrm>
            <a:off x="5004048" y="981332"/>
            <a:ext cx="3456384" cy="515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Clr>
                <a:schemeClr val="bg2"/>
              </a:buClr>
              <a:buSzPct val="75000"/>
              <a:buFont typeface="Wingdings" panose="05000000000000000000" pitchFamily="2" charset="2"/>
              <a:buChar char="p"/>
              <a:defRPr kumimoji="1" lang="ko-KR" altLang="en-US" sz="28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1pPr>
            <a:lvl2pPr marL="742950" indent="-285750" algn="l" rtl="0" eaLnBrk="0" fontAlgn="base" latinLnBrk="0" hangingPunct="0">
              <a:spcBef>
                <a:spcPct val="20000"/>
              </a:spcBef>
              <a:spcAft>
                <a:spcPct val="0"/>
              </a:spcAft>
              <a:buClr>
                <a:schemeClr val="tx2"/>
              </a:buClr>
              <a:buSzPct val="75000"/>
              <a:buFont typeface="Wingdings" panose="05000000000000000000" pitchFamily="2" charset="2"/>
              <a:buChar char="n"/>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2pPr>
            <a:lvl3pPr marL="1143000" indent="-228600" algn="l" rtl="0" eaLnBrk="0" fontAlgn="base" latinLnBrk="0"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3pPr>
            <a:lvl4pPr marL="1600200" indent="-228600" algn="l" rtl="0" eaLnBrk="0" fontAlgn="base" latinLnBrk="0" hangingPunct="0">
              <a:spcBef>
                <a:spcPct val="20000"/>
              </a:spcBef>
              <a:spcAft>
                <a:spcPct val="0"/>
              </a:spcAft>
              <a:buClr>
                <a:schemeClr val="bg2"/>
              </a:buClr>
              <a:buFont typeface="Wingdings" panose="05000000000000000000" pitchFamily="2" charset="2"/>
              <a:buChar char="§"/>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4pPr>
            <a:lvl5pPr marL="2057400" indent="-228600" algn="l" rtl="0" eaLnBrk="0" fontAlgn="base" latinLnBrk="0" hangingPunct="0">
              <a:spcBef>
                <a:spcPct val="20000"/>
              </a:spcBef>
              <a:spcAft>
                <a:spcPct val="0"/>
              </a:spcAft>
              <a:buClr>
                <a:schemeClr val="tx2"/>
              </a:buClr>
              <a:buSzPct val="80000"/>
              <a:buFont typeface="Wingdings" panose="05000000000000000000" pitchFamily="2" charset="2"/>
              <a:buChar char="§"/>
              <a:defRPr kumimoji="1" lang="en-US" altLang="zh-TW"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5pPr>
            <a:lvl6pPr marL="25146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kern="0" dirty="0" smtClean="0"/>
              <a:t>Lisp</a:t>
            </a:r>
            <a:endParaRPr lang="en-US" kern="0" dirty="0"/>
          </a:p>
        </p:txBody>
      </p:sp>
    </p:spTree>
    <p:extLst>
      <p:ext uri="{BB962C8B-B14F-4D97-AF65-F5344CB8AC3E}">
        <p14:creationId xmlns:p14="http://schemas.microsoft.com/office/powerpoint/2010/main" val="1499007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6.4.1 Short-Circuited Conditions</a:t>
            </a:r>
            <a:endParaRPr lang="ko-KR" altLang="en-US" dirty="0"/>
          </a:p>
        </p:txBody>
      </p:sp>
      <p:sp>
        <p:nvSpPr>
          <p:cNvPr id="3" name="내용 개체 틀 2"/>
          <p:cNvSpPr>
            <a:spLocks noGrp="1"/>
          </p:cNvSpPr>
          <p:nvPr>
            <p:ph idx="1"/>
          </p:nvPr>
        </p:nvSpPr>
        <p:spPr/>
        <p:txBody>
          <a:bodyPr/>
          <a:lstStyle/>
          <a:p>
            <a:r>
              <a:rPr lang="en-US" altLang="ko-KR" dirty="0" smtClean="0"/>
              <a:t>There is usually no need for evaluation of the expression to result in a  Boolean value in a register</a:t>
            </a:r>
          </a:p>
          <a:p>
            <a:r>
              <a:rPr lang="en-US" altLang="ko-KR" dirty="0" smtClean="0"/>
              <a:t>Most machines provide conditional branch instructions that capture simple comparisons</a:t>
            </a:r>
          </a:p>
          <a:p>
            <a:r>
              <a:rPr lang="en-US" altLang="ko-KR" dirty="0" smtClean="0"/>
              <a:t>Put another way, the purpose of the Boolean expression in a selection statement is not to compute a value to be stored, but to cause control to branch to various locations</a:t>
            </a:r>
          </a:p>
          <a:p>
            <a:r>
              <a:rPr lang="en-US" altLang="ko-KR" dirty="0" smtClean="0"/>
              <a:t>This allows us to generate particularly efficient code for expressions that are amenable to the short-circuit evaluation</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79</a:t>
            </a:fld>
            <a:endParaRPr lang="en-US" altLang="zh-TW"/>
          </a:p>
        </p:txBody>
      </p:sp>
    </p:spTree>
    <p:extLst>
      <p:ext uri="{BB962C8B-B14F-4D97-AF65-F5344CB8AC3E}">
        <p14:creationId xmlns:p14="http://schemas.microsoft.com/office/powerpoint/2010/main" val="333545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 Expression Evaluation</a:t>
            </a:r>
            <a:endParaRPr lang="en-US" dirty="0"/>
          </a:p>
        </p:txBody>
      </p:sp>
      <p:sp>
        <p:nvSpPr>
          <p:cNvPr id="3" name="내용 개체 틀 2"/>
          <p:cNvSpPr>
            <a:spLocks noGrp="1"/>
          </p:cNvSpPr>
          <p:nvPr>
            <p:ph idx="1"/>
          </p:nvPr>
        </p:nvSpPr>
        <p:spPr/>
        <p:txBody>
          <a:bodyPr/>
          <a:lstStyle/>
          <a:p>
            <a:pPr lvl="1"/>
            <a:r>
              <a:rPr lang="en-US" dirty="0"/>
              <a:t>Lisp uses prefix notation for all functions</a:t>
            </a:r>
          </a:p>
          <a:p>
            <a:pPr lvl="2"/>
            <a:r>
              <a:rPr lang="en-US" dirty="0"/>
              <a:t>Cambridge Polish </a:t>
            </a:r>
            <a:r>
              <a:rPr lang="en-US" dirty="0" smtClean="0"/>
              <a:t>notation: it places the function name </a:t>
            </a:r>
            <a:r>
              <a:rPr lang="en-US" i="1" dirty="0" smtClean="0"/>
              <a:t>inside </a:t>
            </a:r>
            <a:r>
              <a:rPr lang="en-US" dirty="0" smtClean="0"/>
              <a:t>the parentheses:</a:t>
            </a:r>
          </a:p>
          <a:p>
            <a:pPr lvl="2"/>
            <a:endParaRPr lang="en-US" dirty="0"/>
          </a:p>
          <a:p>
            <a:pPr lvl="2"/>
            <a:endParaRPr lang="en-US" dirty="0" smtClean="0"/>
          </a:p>
          <a:p>
            <a:pPr lvl="1"/>
            <a:r>
              <a:rPr lang="en-US" dirty="0" smtClean="0"/>
              <a:t>ML-family languages dispense with the parentheses altogether, except when they are required for disambiguation:</a:t>
            </a:r>
          </a:p>
          <a:p>
            <a:pPr lvl="2"/>
            <a:endParaRPr lang="en-US" dirty="0"/>
          </a:p>
          <a:p>
            <a:pPr lvl="1"/>
            <a:r>
              <a:rPr lang="en-US" dirty="0" smtClean="0"/>
              <a:t>A few languages, notably ML and the R scripting language, allow the user to create new infix operators</a:t>
            </a:r>
          </a:p>
          <a:p>
            <a:pPr lvl="1"/>
            <a:endParaRPr lang="en-US" dirty="0" smtClean="0"/>
          </a:p>
          <a:p>
            <a:pPr lvl="2"/>
            <a:endParaRPr lang="en-US" dirty="0"/>
          </a:p>
          <a:p>
            <a:endParaRPr 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a:t>
            </a:fld>
            <a:endParaRPr lang="en-US" altLang="zh-TW"/>
          </a:p>
        </p:txBody>
      </p:sp>
      <p:sp>
        <p:nvSpPr>
          <p:cNvPr id="5" name="Text Box 20"/>
          <p:cNvSpPr txBox="1">
            <a:spLocks noChangeArrowheads="1"/>
          </p:cNvSpPr>
          <p:nvPr/>
        </p:nvSpPr>
        <p:spPr bwMode="auto">
          <a:xfrm>
            <a:off x="179512" y="2222978"/>
            <a:ext cx="8784976" cy="90486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 (+ 1 3) 2) ; that would be (1 + 3) * 2 in infix</a:t>
            </a:r>
          </a:p>
          <a:p>
            <a:pPr>
              <a:buNone/>
            </a:pPr>
            <a:r>
              <a:rPr lang="en-US" altLang="ko-KR" dirty="0" smtClean="0">
                <a:latin typeface="Consolas" panose="020B0609020204030204" pitchFamily="49" charset="0"/>
              </a:rPr>
              <a:t>(append a b c </a:t>
            </a:r>
            <a:r>
              <a:rPr lang="en-US" altLang="ko-KR" dirty="0" err="1" smtClean="0">
                <a:latin typeface="Consolas" panose="020B0609020204030204" pitchFamily="49" charset="0"/>
              </a:rPr>
              <a:t>my_list</a:t>
            </a:r>
            <a:r>
              <a:rPr lang="en-US" altLang="ko-KR" dirty="0" smtClean="0">
                <a:latin typeface="Consolas" panose="020B0609020204030204" pitchFamily="49" charset="0"/>
              </a:rPr>
              <a:t>)</a:t>
            </a:r>
            <a:endParaRPr lang="en-US" altLang="ko-KR" dirty="0">
              <a:latin typeface="Consolas" panose="020B0609020204030204" pitchFamily="49" charset="0"/>
            </a:endParaRPr>
          </a:p>
        </p:txBody>
      </p:sp>
      <p:sp>
        <p:nvSpPr>
          <p:cNvPr id="6" name="Text Box 20"/>
          <p:cNvSpPr txBox="1">
            <a:spLocks noChangeArrowheads="1"/>
          </p:cNvSpPr>
          <p:nvPr/>
        </p:nvSpPr>
        <p:spPr bwMode="auto">
          <a:xfrm>
            <a:off x="899592" y="4293096"/>
            <a:ext cx="5760640" cy="46166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smtClean="0">
                <a:latin typeface="Consolas" panose="020B0609020204030204" pitchFamily="49" charset="0"/>
              </a:rPr>
              <a:t>max (2 + 3) 4;			==&gt; 5</a:t>
            </a:r>
          </a:p>
        </p:txBody>
      </p:sp>
    </p:spTree>
    <p:extLst>
      <p:ext uri="{BB962C8B-B14F-4D97-AF65-F5344CB8AC3E}">
        <p14:creationId xmlns:p14="http://schemas.microsoft.com/office/powerpoint/2010/main" val="8876231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6.4.1 Short-Circuited Conditions</a:t>
            </a:r>
            <a:endParaRPr lang="ko-KR" altLang="en-US" dirty="0"/>
          </a:p>
        </p:txBody>
      </p:sp>
      <p:sp>
        <p:nvSpPr>
          <p:cNvPr id="3" name="내용 개체 틀 2"/>
          <p:cNvSpPr>
            <a:spLocks noGrp="1"/>
          </p:cNvSpPr>
          <p:nvPr>
            <p:ph idx="1"/>
          </p:nvPr>
        </p:nvSpPr>
        <p:spPr/>
        <p:txBody>
          <a:bodyPr/>
          <a:lstStyle/>
          <a:p>
            <a:r>
              <a:rPr lang="en-US" altLang="ko-KR" dirty="0" smtClean="0"/>
              <a:t>Suppose, we are generating code for the following source:</a:t>
            </a:r>
          </a:p>
          <a:p>
            <a:endParaRPr lang="en-US" altLang="ko-KR" dirty="0"/>
          </a:p>
          <a:p>
            <a:endParaRPr lang="en-US" altLang="ko-KR" dirty="0" smtClean="0"/>
          </a:p>
          <a:p>
            <a:r>
              <a:rPr lang="en-US" altLang="ko-KR" dirty="0" smtClean="0"/>
              <a:t>In a language without short-circuit evaluation</a:t>
            </a:r>
          </a:p>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80</a:t>
            </a:fld>
            <a:endParaRPr lang="en-US" altLang="zh-TW"/>
          </a:p>
        </p:txBody>
      </p:sp>
      <p:sp>
        <p:nvSpPr>
          <p:cNvPr id="5" name="Text Box 20"/>
          <p:cNvSpPr txBox="1">
            <a:spLocks noChangeArrowheads="1"/>
          </p:cNvSpPr>
          <p:nvPr/>
        </p:nvSpPr>
        <p:spPr bwMode="auto">
          <a:xfrm>
            <a:off x="251520" y="1772816"/>
            <a:ext cx="5976664" cy="1302921"/>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if ((A &gt; B) and (C &gt; D)) or (E != F) then</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then_clause</a:t>
            </a:r>
            <a:endParaRPr lang="en-US" altLang="ko-KR" sz="2000" dirty="0" smtClean="0">
              <a:latin typeface="Consolas" panose="020B0609020204030204" pitchFamily="49" charset="0"/>
            </a:endParaRPr>
          </a:p>
          <a:p>
            <a:pPr>
              <a:lnSpc>
                <a:spcPts val="2000"/>
              </a:lnSpc>
              <a:buNone/>
            </a:pPr>
            <a:r>
              <a:rPr lang="en-US" altLang="ko-KR" sz="2000" dirty="0" smtClean="0">
                <a:latin typeface="Consolas" panose="020B0609020204030204" pitchFamily="49" charset="0"/>
              </a:rPr>
              <a:t>else</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else_clause</a:t>
            </a:r>
            <a:endParaRPr lang="en-US" altLang="ko-KR" sz="2000" dirty="0">
              <a:latin typeface="Consolas" panose="020B0609020204030204" pitchFamily="49" charset="0"/>
            </a:endParaRPr>
          </a:p>
        </p:txBody>
      </p:sp>
      <p:sp>
        <p:nvSpPr>
          <p:cNvPr id="6" name="Text Box 20"/>
          <p:cNvSpPr txBox="1">
            <a:spLocks noChangeArrowheads="1"/>
          </p:cNvSpPr>
          <p:nvPr/>
        </p:nvSpPr>
        <p:spPr bwMode="auto">
          <a:xfrm>
            <a:off x="282104" y="3429000"/>
            <a:ext cx="3569816" cy="257692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    r1 := A  -- load</a:t>
            </a:r>
          </a:p>
          <a:p>
            <a:pPr>
              <a:lnSpc>
                <a:spcPts val="2000"/>
              </a:lnSpc>
              <a:buNone/>
            </a:pPr>
            <a:r>
              <a:rPr lang="en-US" altLang="ko-KR" sz="2000" dirty="0" smtClean="0">
                <a:latin typeface="Consolas" panose="020B0609020204030204" pitchFamily="49" charset="0"/>
              </a:rPr>
              <a:t>    r2 := B</a:t>
            </a:r>
          </a:p>
          <a:p>
            <a:pPr>
              <a:lnSpc>
                <a:spcPts val="2000"/>
              </a:lnSpc>
              <a:buNone/>
            </a:pPr>
            <a:r>
              <a:rPr lang="en-US" altLang="ko-KR" sz="2000" dirty="0" smtClean="0">
                <a:latin typeface="Consolas" panose="020B0609020204030204" pitchFamily="49" charset="0"/>
              </a:rPr>
              <a:t>    r1 := r1 &gt; r2</a:t>
            </a:r>
          </a:p>
          <a:p>
            <a:pPr>
              <a:lnSpc>
                <a:spcPts val="2000"/>
              </a:lnSpc>
              <a:buNone/>
            </a:pPr>
            <a:r>
              <a:rPr lang="en-US" altLang="ko-KR" sz="2000" dirty="0" smtClean="0">
                <a:latin typeface="Consolas" panose="020B0609020204030204" pitchFamily="49" charset="0"/>
              </a:rPr>
              <a:t>    r2 := C</a:t>
            </a:r>
          </a:p>
          <a:p>
            <a:pPr>
              <a:lnSpc>
                <a:spcPts val="2000"/>
              </a:lnSpc>
              <a:buNone/>
            </a:pPr>
            <a:r>
              <a:rPr lang="en-US" altLang="ko-KR" sz="2000" dirty="0" smtClean="0">
                <a:latin typeface="Consolas" panose="020B0609020204030204" pitchFamily="49" charset="0"/>
              </a:rPr>
              <a:t>    r3 := D</a:t>
            </a:r>
          </a:p>
          <a:p>
            <a:pPr>
              <a:lnSpc>
                <a:spcPts val="2000"/>
              </a:lnSpc>
              <a:buNone/>
            </a:pPr>
            <a:r>
              <a:rPr lang="en-US" altLang="ko-KR" sz="2000" dirty="0" smtClean="0">
                <a:latin typeface="Consolas" panose="020B0609020204030204" pitchFamily="49" charset="0"/>
              </a:rPr>
              <a:t>    r2 := r2 &gt; r3</a:t>
            </a:r>
          </a:p>
          <a:p>
            <a:pPr>
              <a:lnSpc>
                <a:spcPts val="2000"/>
              </a:lnSpc>
              <a:buNone/>
            </a:pPr>
            <a:r>
              <a:rPr lang="en-US" altLang="ko-KR" sz="2000" dirty="0" smtClean="0">
                <a:latin typeface="Consolas" panose="020B0609020204030204" pitchFamily="49" charset="0"/>
              </a:rPr>
              <a:t>    r1 := r1 &amp; r2</a:t>
            </a:r>
          </a:p>
          <a:p>
            <a:pPr>
              <a:lnSpc>
                <a:spcPts val="2000"/>
              </a:lnSpc>
              <a:buNone/>
            </a:pPr>
            <a:r>
              <a:rPr lang="en-US" altLang="ko-KR" sz="2000" dirty="0" smtClean="0">
                <a:latin typeface="Consolas" panose="020B0609020204030204" pitchFamily="49" charset="0"/>
              </a:rPr>
              <a:t>    </a:t>
            </a:r>
            <a:endParaRPr lang="en-US" altLang="ko-KR" sz="2000" dirty="0">
              <a:latin typeface="Consolas" panose="020B0609020204030204" pitchFamily="49" charset="0"/>
            </a:endParaRPr>
          </a:p>
        </p:txBody>
      </p:sp>
      <p:sp>
        <p:nvSpPr>
          <p:cNvPr id="7" name="Text Box 20"/>
          <p:cNvSpPr txBox="1">
            <a:spLocks noChangeArrowheads="1"/>
          </p:cNvSpPr>
          <p:nvPr/>
        </p:nvSpPr>
        <p:spPr bwMode="auto">
          <a:xfrm>
            <a:off x="4072167" y="3429000"/>
            <a:ext cx="3569816" cy="2894960"/>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    r2 </a:t>
            </a:r>
            <a:r>
              <a:rPr lang="en-US" altLang="ko-KR" sz="2000" dirty="0">
                <a:latin typeface="Consolas" panose="020B0609020204030204" pitchFamily="49" charset="0"/>
              </a:rPr>
              <a:t>:= E</a:t>
            </a:r>
          </a:p>
          <a:p>
            <a:pPr>
              <a:lnSpc>
                <a:spcPts val="2000"/>
              </a:lnSpc>
              <a:buNone/>
            </a:pPr>
            <a:r>
              <a:rPr lang="en-US" altLang="ko-KR" sz="2000" dirty="0">
                <a:latin typeface="Consolas" panose="020B0609020204030204" pitchFamily="49" charset="0"/>
              </a:rPr>
              <a:t>    r3 := F</a:t>
            </a:r>
          </a:p>
          <a:p>
            <a:pPr>
              <a:lnSpc>
                <a:spcPts val="2000"/>
              </a:lnSpc>
              <a:buNone/>
            </a:pPr>
            <a:r>
              <a:rPr lang="en-US" altLang="ko-KR" sz="2000" dirty="0">
                <a:latin typeface="Consolas" panose="020B0609020204030204" pitchFamily="49" charset="0"/>
              </a:rPr>
              <a:t>    r2 := r2 != r3</a:t>
            </a:r>
          </a:p>
          <a:p>
            <a:pPr>
              <a:lnSpc>
                <a:spcPts val="2000"/>
              </a:lnSpc>
              <a:buNone/>
            </a:pPr>
            <a:r>
              <a:rPr lang="en-US" altLang="ko-KR" sz="2000" dirty="0">
                <a:latin typeface="Consolas" panose="020B0609020204030204" pitchFamily="49" charset="0"/>
              </a:rPr>
              <a:t>    r1 := r1 | r2</a:t>
            </a:r>
          </a:p>
          <a:p>
            <a:pPr>
              <a:lnSpc>
                <a:spcPts val="2000"/>
              </a:lnSpc>
              <a:buNone/>
            </a:pPr>
            <a:r>
              <a:rPr lang="en-US" altLang="ko-KR" sz="2000" dirty="0">
                <a:latin typeface="Consolas" panose="020B0609020204030204" pitchFamily="49" charset="0"/>
              </a:rPr>
              <a:t>    if r1 = 0 </a:t>
            </a:r>
            <a:r>
              <a:rPr lang="en-US" altLang="ko-KR" sz="2000" dirty="0" err="1">
                <a:latin typeface="Consolas" panose="020B0609020204030204" pitchFamily="49" charset="0"/>
              </a:rPr>
              <a:t>goto</a:t>
            </a:r>
            <a:r>
              <a:rPr lang="en-US" altLang="ko-KR" sz="2000" dirty="0">
                <a:latin typeface="Consolas" panose="020B0609020204030204" pitchFamily="49" charset="0"/>
              </a:rPr>
              <a:t> L2</a:t>
            </a:r>
          </a:p>
          <a:p>
            <a:pPr>
              <a:lnSpc>
                <a:spcPts val="2000"/>
              </a:lnSpc>
              <a:buNone/>
            </a:pPr>
            <a:r>
              <a:rPr lang="en-US" altLang="ko-KR" sz="2000" dirty="0">
                <a:latin typeface="Consolas" panose="020B0609020204030204" pitchFamily="49" charset="0"/>
              </a:rPr>
              <a:t>L1: </a:t>
            </a:r>
            <a:r>
              <a:rPr lang="en-US" altLang="ko-KR" sz="2000" dirty="0" err="1">
                <a:latin typeface="Consolas" panose="020B0609020204030204" pitchFamily="49" charset="0"/>
              </a:rPr>
              <a:t>then_clause</a:t>
            </a:r>
            <a:endParaRPr lang="en-US" altLang="ko-KR" sz="2000" dirty="0">
              <a:latin typeface="Consolas" panose="020B0609020204030204" pitchFamily="49" charset="0"/>
            </a:endParaRPr>
          </a:p>
          <a:p>
            <a:pPr>
              <a:lnSpc>
                <a:spcPts val="2000"/>
              </a:lnSpc>
              <a:buNone/>
            </a:pPr>
            <a:r>
              <a:rPr lang="en-US" altLang="ko-KR" sz="2000" dirty="0">
                <a:latin typeface="Consolas" panose="020B0609020204030204" pitchFamily="49" charset="0"/>
              </a:rPr>
              <a:t>    </a:t>
            </a:r>
            <a:r>
              <a:rPr lang="en-US" altLang="ko-KR" sz="2000" dirty="0" err="1">
                <a:latin typeface="Consolas" panose="020B0609020204030204" pitchFamily="49" charset="0"/>
              </a:rPr>
              <a:t>goto</a:t>
            </a:r>
            <a:r>
              <a:rPr lang="en-US" altLang="ko-KR" sz="2000" dirty="0">
                <a:latin typeface="Consolas" panose="020B0609020204030204" pitchFamily="49" charset="0"/>
              </a:rPr>
              <a:t> L3</a:t>
            </a:r>
          </a:p>
          <a:p>
            <a:pPr>
              <a:lnSpc>
                <a:spcPts val="2000"/>
              </a:lnSpc>
              <a:buNone/>
            </a:pPr>
            <a:r>
              <a:rPr lang="en-US" altLang="ko-KR" sz="2000" dirty="0">
                <a:latin typeface="Consolas" panose="020B0609020204030204" pitchFamily="49" charset="0"/>
              </a:rPr>
              <a:t>L2: </a:t>
            </a:r>
            <a:r>
              <a:rPr lang="en-US" altLang="ko-KR" sz="2000" dirty="0" err="1">
                <a:latin typeface="Consolas" panose="020B0609020204030204" pitchFamily="49" charset="0"/>
              </a:rPr>
              <a:t>else_clause</a:t>
            </a:r>
            <a:endParaRPr lang="en-US" altLang="ko-KR" sz="2000" dirty="0">
              <a:latin typeface="Consolas" panose="020B0609020204030204" pitchFamily="49" charset="0"/>
            </a:endParaRPr>
          </a:p>
          <a:p>
            <a:pPr>
              <a:lnSpc>
                <a:spcPts val="2000"/>
              </a:lnSpc>
              <a:buNone/>
            </a:pPr>
            <a:r>
              <a:rPr lang="en-US" altLang="ko-KR" sz="2000" dirty="0">
                <a:latin typeface="Consolas" panose="020B0609020204030204" pitchFamily="49" charset="0"/>
              </a:rPr>
              <a:t>L3:</a:t>
            </a:r>
          </a:p>
        </p:txBody>
      </p:sp>
    </p:spTree>
    <p:extLst>
      <p:ext uri="{BB962C8B-B14F-4D97-AF65-F5344CB8AC3E}">
        <p14:creationId xmlns:p14="http://schemas.microsoft.com/office/powerpoint/2010/main" val="1557424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6.4.1 Short-Circuited Conditions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81</a:t>
            </a:fld>
            <a:endParaRPr lang="en-US" altLang="zh-TW"/>
          </a:p>
        </p:txBody>
      </p:sp>
      <p:sp>
        <p:nvSpPr>
          <p:cNvPr id="5" name="Text Box 20"/>
          <p:cNvSpPr txBox="1">
            <a:spLocks noGrp="1" noChangeArrowheads="1"/>
          </p:cNvSpPr>
          <p:nvPr>
            <p:ph idx="1"/>
          </p:nvPr>
        </p:nvSpPr>
        <p:spPr bwMode="auto">
          <a:xfrm>
            <a:off x="107504" y="980728"/>
            <a:ext cx="8928992" cy="416524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None/>
            </a:pPr>
            <a:r>
              <a:rPr lang="en-US" altLang="ko-KR" sz="2000" dirty="0" smtClean="0">
                <a:latin typeface="Consolas" panose="020B0609020204030204" pitchFamily="49" charset="0"/>
              </a:rPr>
              <a:t>    r1 := A  -- load</a:t>
            </a:r>
          </a:p>
          <a:p>
            <a:pPr>
              <a:lnSpc>
                <a:spcPts val="2000"/>
              </a:lnSpc>
              <a:buNone/>
            </a:pPr>
            <a:r>
              <a:rPr lang="en-US" altLang="ko-KR" sz="2000" dirty="0" smtClean="0">
                <a:latin typeface="Consolas" panose="020B0609020204030204" pitchFamily="49" charset="0"/>
              </a:rPr>
              <a:t>    r2 := B</a:t>
            </a:r>
          </a:p>
          <a:p>
            <a:pPr>
              <a:lnSpc>
                <a:spcPts val="2000"/>
              </a:lnSpc>
              <a:buNone/>
            </a:pPr>
            <a:r>
              <a:rPr lang="en-US" altLang="ko-KR" sz="2000" dirty="0" smtClean="0">
                <a:latin typeface="Consolas" panose="020B0609020204030204" pitchFamily="49" charset="0"/>
              </a:rPr>
              <a:t>    if r1 &lt;= r2 </a:t>
            </a:r>
            <a:r>
              <a:rPr lang="en-US" altLang="ko-KR" sz="2000" dirty="0" err="1" smtClean="0">
                <a:latin typeface="Consolas" panose="020B0609020204030204" pitchFamily="49" charset="0"/>
              </a:rPr>
              <a:t>goto</a:t>
            </a:r>
            <a:r>
              <a:rPr lang="en-US" altLang="ko-KR" sz="2000" dirty="0" smtClean="0">
                <a:latin typeface="Consolas" panose="020B0609020204030204" pitchFamily="49" charset="0"/>
              </a:rPr>
              <a:t> L4</a:t>
            </a:r>
          </a:p>
          <a:p>
            <a:pPr>
              <a:lnSpc>
                <a:spcPts val="2000"/>
              </a:lnSpc>
              <a:buNone/>
            </a:pPr>
            <a:r>
              <a:rPr lang="en-US" altLang="ko-KR" sz="2000" dirty="0" smtClean="0">
                <a:latin typeface="Consolas" panose="020B0609020204030204" pitchFamily="49" charset="0"/>
              </a:rPr>
              <a:t>    r1 := C</a:t>
            </a:r>
          </a:p>
          <a:p>
            <a:pPr>
              <a:lnSpc>
                <a:spcPts val="2000"/>
              </a:lnSpc>
              <a:buNone/>
            </a:pPr>
            <a:r>
              <a:rPr lang="en-US" altLang="ko-KR" sz="2000" dirty="0" smtClean="0">
                <a:latin typeface="Consolas" panose="020B0609020204030204" pitchFamily="49" charset="0"/>
              </a:rPr>
              <a:t>    r2 := D</a:t>
            </a:r>
          </a:p>
          <a:p>
            <a:pPr>
              <a:lnSpc>
                <a:spcPts val="2000"/>
              </a:lnSpc>
              <a:buNone/>
            </a:pPr>
            <a:r>
              <a:rPr lang="en-US" altLang="ko-KR" sz="2000" dirty="0" smtClean="0">
                <a:latin typeface="Consolas" panose="020B0609020204030204" pitchFamily="49" charset="0"/>
              </a:rPr>
              <a:t>    if r1 &gt; r2 </a:t>
            </a:r>
            <a:r>
              <a:rPr lang="en-US" altLang="ko-KR" sz="2000" dirty="0" err="1" smtClean="0">
                <a:latin typeface="Consolas" panose="020B0609020204030204" pitchFamily="49" charset="0"/>
              </a:rPr>
              <a:t>goto</a:t>
            </a:r>
            <a:r>
              <a:rPr lang="en-US" altLang="ko-KR" sz="2000" dirty="0" smtClean="0">
                <a:latin typeface="Consolas" panose="020B0609020204030204" pitchFamily="49" charset="0"/>
              </a:rPr>
              <a:t> L1</a:t>
            </a:r>
          </a:p>
          <a:p>
            <a:pPr>
              <a:lnSpc>
                <a:spcPts val="2000"/>
              </a:lnSpc>
              <a:buNone/>
            </a:pPr>
            <a:r>
              <a:rPr lang="en-US" altLang="ko-KR" sz="2000" dirty="0" smtClean="0">
                <a:latin typeface="Consolas" panose="020B0609020204030204" pitchFamily="49" charset="0"/>
              </a:rPr>
              <a:t>L4: r1 := E</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r2 := F</a:t>
            </a: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if r1 = r2 </a:t>
            </a:r>
            <a:r>
              <a:rPr lang="en-US" altLang="ko-KR" sz="2000" dirty="0" err="1" smtClean="0">
                <a:latin typeface="Consolas" panose="020B0609020204030204" pitchFamily="49" charset="0"/>
              </a:rPr>
              <a:t>goto</a:t>
            </a:r>
            <a:r>
              <a:rPr lang="en-US" altLang="ko-KR" sz="2000" dirty="0" smtClean="0">
                <a:latin typeface="Consolas" panose="020B0609020204030204" pitchFamily="49" charset="0"/>
              </a:rPr>
              <a:t> L2</a:t>
            </a:r>
          </a:p>
          <a:p>
            <a:pPr>
              <a:lnSpc>
                <a:spcPts val="2000"/>
              </a:lnSpc>
              <a:buNone/>
            </a:pPr>
            <a:r>
              <a:rPr lang="en-US" altLang="ko-KR" sz="2000" dirty="0" smtClean="0">
                <a:latin typeface="Consolas" panose="020B0609020204030204" pitchFamily="49" charset="0"/>
              </a:rPr>
              <a:t>L1: </a:t>
            </a:r>
            <a:r>
              <a:rPr lang="en-US" altLang="ko-KR" sz="2000" dirty="0" err="1" smtClean="0">
                <a:latin typeface="Consolas" panose="020B0609020204030204" pitchFamily="49" charset="0"/>
              </a:rPr>
              <a:t>then_clause</a:t>
            </a:r>
            <a:endParaRPr lang="en-US" altLang="ko-KR" sz="2000" dirty="0" smtClean="0">
              <a:latin typeface="Consolas" panose="020B0609020204030204" pitchFamily="49" charset="0"/>
            </a:endParaRPr>
          </a:p>
          <a:p>
            <a:pPr>
              <a:lnSpc>
                <a:spcPts val="2000"/>
              </a:lnSpc>
              <a:buNone/>
            </a:pPr>
            <a:r>
              <a:rPr lang="en-US" altLang="ko-KR" sz="2000" dirty="0">
                <a:latin typeface="Consolas" panose="020B0609020204030204" pitchFamily="49" charset="0"/>
              </a:rPr>
              <a:t> </a:t>
            </a:r>
            <a:r>
              <a:rPr lang="en-US" altLang="ko-KR" sz="2000" dirty="0" smtClean="0">
                <a:latin typeface="Consolas" panose="020B0609020204030204" pitchFamily="49" charset="0"/>
              </a:rPr>
              <a:t>   </a:t>
            </a:r>
            <a:r>
              <a:rPr lang="en-US" altLang="ko-KR" sz="2000" dirty="0" err="1" smtClean="0">
                <a:latin typeface="Consolas" panose="020B0609020204030204" pitchFamily="49" charset="0"/>
              </a:rPr>
              <a:t>goto</a:t>
            </a:r>
            <a:r>
              <a:rPr lang="en-US" altLang="ko-KR" sz="2000" dirty="0" smtClean="0">
                <a:latin typeface="Consolas" panose="020B0609020204030204" pitchFamily="49" charset="0"/>
              </a:rPr>
              <a:t> L3</a:t>
            </a:r>
          </a:p>
          <a:p>
            <a:pPr>
              <a:lnSpc>
                <a:spcPts val="2000"/>
              </a:lnSpc>
              <a:buNone/>
            </a:pPr>
            <a:r>
              <a:rPr lang="en-US" altLang="ko-KR" sz="2000" dirty="0" smtClean="0">
                <a:latin typeface="Consolas" panose="020B0609020204030204" pitchFamily="49" charset="0"/>
              </a:rPr>
              <a:t>L2: </a:t>
            </a:r>
            <a:r>
              <a:rPr lang="en-US" altLang="ko-KR" sz="2000" dirty="0" err="1" smtClean="0">
                <a:latin typeface="Consolas" panose="020B0609020204030204" pitchFamily="49" charset="0"/>
              </a:rPr>
              <a:t>else_clause</a:t>
            </a:r>
            <a:endParaRPr lang="en-US" altLang="ko-KR" sz="2000" dirty="0" smtClean="0">
              <a:latin typeface="Consolas" panose="020B0609020204030204" pitchFamily="49" charset="0"/>
            </a:endParaRPr>
          </a:p>
          <a:p>
            <a:pPr>
              <a:lnSpc>
                <a:spcPts val="2000"/>
              </a:lnSpc>
              <a:buNone/>
            </a:pPr>
            <a:r>
              <a:rPr lang="en-US" altLang="ko-KR" sz="2000" dirty="0" smtClean="0">
                <a:latin typeface="Consolas" panose="020B0609020204030204" pitchFamily="49" charset="0"/>
              </a:rPr>
              <a:t>L3:    </a:t>
            </a:r>
            <a:endParaRPr lang="en-US" altLang="ko-KR" sz="2000" dirty="0">
              <a:latin typeface="Consolas" panose="020B0609020204030204" pitchFamily="49" charset="0"/>
            </a:endParaRPr>
          </a:p>
        </p:txBody>
      </p:sp>
    </p:spTree>
    <p:extLst>
      <p:ext uri="{BB962C8B-B14F-4D97-AF65-F5344CB8AC3E}">
        <p14:creationId xmlns:p14="http://schemas.microsoft.com/office/powerpoint/2010/main" val="22581128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6.4.2 Case/Switch Statements</a:t>
            </a:r>
            <a:endParaRPr lang="ko-KR" altLang="en-US" dirty="0"/>
          </a:p>
        </p:txBody>
      </p:sp>
      <p:sp>
        <p:nvSpPr>
          <p:cNvPr id="3" name="내용 개체 틀 2"/>
          <p:cNvSpPr>
            <a:spLocks noGrp="1"/>
          </p:cNvSpPr>
          <p:nvPr>
            <p:ph idx="1"/>
          </p:nvPr>
        </p:nvSpPr>
        <p:spPr/>
        <p:txBody>
          <a:bodyPr/>
          <a:lstStyle/>
          <a:p>
            <a:r>
              <a:rPr lang="en-US" altLang="ko-KR" dirty="0" smtClean="0"/>
              <a:t>The case statements of Algol W and its descendants provide alternative syntax for a special case of nested if…then…else</a:t>
            </a:r>
          </a:p>
          <a:p>
            <a:r>
              <a:rPr lang="en-US" altLang="ko-KR" dirty="0" smtClean="0"/>
              <a:t>When each condition compares the same expression to a different compile-time constant, then the following code (written here in Ada) can be rewritten</a:t>
            </a:r>
          </a:p>
          <a:p>
            <a:r>
              <a:rPr lang="en-US" altLang="ko-KR" dirty="0" smtClean="0"/>
              <a:t>The </a:t>
            </a:r>
            <a:r>
              <a:rPr lang="en-US" altLang="ko-KR" b="1" u="sng" dirty="0" smtClean="0"/>
              <a:t>principal motivation is to facilitate the generation of efficient target code</a:t>
            </a:r>
            <a:endParaRPr lang="ko-KR" altLang="en-US" b="1" u="sng"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82</a:t>
            </a:fld>
            <a:endParaRPr lang="en-US" altLang="zh-TW"/>
          </a:p>
        </p:txBody>
      </p:sp>
    </p:spTree>
    <p:extLst>
      <p:ext uri="{BB962C8B-B14F-4D97-AF65-F5344CB8AC3E}">
        <p14:creationId xmlns:p14="http://schemas.microsoft.com/office/powerpoint/2010/main" val="516101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6.4.2 Case/Switch Statements</a:t>
            </a:r>
            <a:endParaRPr lang="ko-KR" altLang="en-US" dirty="0"/>
          </a:p>
        </p:txBody>
      </p:sp>
      <p:sp>
        <p:nvSpPr>
          <p:cNvPr id="3" name="내용 개체 틀 2"/>
          <p:cNvSpPr>
            <a:spLocks noGrp="1"/>
          </p:cNvSpPr>
          <p:nvPr>
            <p:ph idx="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83</a:t>
            </a:fld>
            <a:endParaRPr lang="en-US" altLang="zh-TW"/>
          </a:p>
        </p:txBody>
      </p:sp>
      <p:sp>
        <p:nvSpPr>
          <p:cNvPr id="5" name="Text Box 20"/>
          <p:cNvSpPr txBox="1">
            <a:spLocks noChangeArrowheads="1"/>
          </p:cNvSpPr>
          <p:nvPr/>
        </p:nvSpPr>
        <p:spPr bwMode="auto">
          <a:xfrm>
            <a:off x="167775" y="314699"/>
            <a:ext cx="3744416" cy="3847207"/>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a:t>
            </a:r>
          </a:p>
          <a:p>
            <a:pPr>
              <a:lnSpc>
                <a:spcPts val="2000"/>
              </a:lnSpc>
              <a:buFont typeface="Wingdings" panose="05000000000000000000" pitchFamily="2" charset="2"/>
              <a:buNone/>
            </a:pPr>
            <a:r>
              <a:rPr lang="en-US" altLang="ko-KR" sz="2000" kern="0" dirty="0" smtClean="0">
                <a:latin typeface="Consolas" panose="020B0609020204030204" pitchFamily="49" charset="0"/>
              </a:rPr>
              <a:t>if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1 then</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clause_A</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err="1" smtClean="0">
                <a:latin typeface="Consolas" panose="020B0609020204030204" pitchFamily="49" charset="0"/>
              </a:rPr>
              <a:t>elsif</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2 or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7 then</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clause_B</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err="1" smtClean="0">
                <a:latin typeface="Consolas" panose="020B0609020204030204" pitchFamily="49" charset="0"/>
              </a:rPr>
              <a:t>elsif</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in 3..5 then</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clause_C</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err="1" smtClean="0">
                <a:latin typeface="Consolas" panose="020B0609020204030204" pitchFamily="49" charset="0"/>
              </a:rPr>
              <a:t>elsif</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10 then</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clause_D</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else</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clause_E</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end if;</a:t>
            </a:r>
            <a:endParaRPr lang="en-US" altLang="ko-KR" sz="2000" kern="0" dirty="0">
              <a:latin typeface="Consolas" panose="020B0609020204030204" pitchFamily="49" charset="0"/>
            </a:endParaRPr>
          </a:p>
        </p:txBody>
      </p:sp>
      <p:sp>
        <p:nvSpPr>
          <p:cNvPr id="6" name="Text Box 20"/>
          <p:cNvSpPr txBox="1">
            <a:spLocks noChangeArrowheads="1"/>
          </p:cNvSpPr>
          <p:nvPr/>
        </p:nvSpPr>
        <p:spPr bwMode="auto">
          <a:xfrm>
            <a:off x="164110" y="4238312"/>
            <a:ext cx="4320478" cy="2575064"/>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case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a:t>
            </a:r>
          </a:p>
          <a:p>
            <a:pPr>
              <a:lnSpc>
                <a:spcPts val="2000"/>
              </a:lnSpc>
              <a:buFont typeface="Wingdings" panose="05000000000000000000" pitchFamily="2" charset="2"/>
              <a:buNone/>
            </a:pPr>
            <a:r>
              <a:rPr lang="en-US" altLang="ko-KR" sz="2000" kern="0" dirty="0" smtClean="0">
                <a:latin typeface="Consolas" panose="020B0609020204030204" pitchFamily="49" charset="0"/>
              </a:rPr>
              <a:t>is</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when 1 =&gt; </a:t>
            </a:r>
            <a:r>
              <a:rPr lang="en-US" altLang="ko-KR" sz="2000" kern="0" dirty="0" err="1" smtClean="0">
                <a:latin typeface="Consolas" panose="020B0609020204030204" pitchFamily="49" charset="0"/>
              </a:rPr>
              <a:t>clause_A</a:t>
            </a:r>
            <a:endParaRPr lang="en-US" altLang="ko-KR" sz="2000" kern="0" dirty="0" smtClean="0">
              <a:latin typeface="Consolas" panose="020B0609020204030204" pitchFamily="49" charset="0"/>
            </a:endParaRPr>
          </a:p>
          <a:p>
            <a:pPr>
              <a:lnSpc>
                <a:spcPts val="2000"/>
              </a:lnSpc>
              <a:buNone/>
            </a:pPr>
            <a:r>
              <a:rPr lang="en-US" altLang="ko-KR" sz="2000" kern="0" dirty="0" smtClean="0">
                <a:latin typeface="Consolas" panose="020B0609020204030204" pitchFamily="49" charset="0"/>
              </a:rPr>
              <a:t>   </a:t>
            </a:r>
            <a:r>
              <a:rPr lang="en-US" altLang="ko-KR" sz="2000" kern="0" dirty="0">
                <a:latin typeface="Consolas" panose="020B0609020204030204" pitchFamily="49" charset="0"/>
              </a:rPr>
              <a:t>when </a:t>
            </a:r>
            <a:r>
              <a:rPr lang="en-US" altLang="ko-KR" sz="2000" kern="0" dirty="0" smtClean="0">
                <a:latin typeface="Consolas" panose="020B0609020204030204" pitchFamily="49" charset="0"/>
              </a:rPr>
              <a:t>2 | 7 </a:t>
            </a:r>
            <a:r>
              <a:rPr lang="en-US" altLang="ko-KR" sz="2000" kern="0" dirty="0">
                <a:latin typeface="Consolas" panose="020B0609020204030204" pitchFamily="49" charset="0"/>
              </a:rPr>
              <a:t>=&gt; </a:t>
            </a:r>
            <a:r>
              <a:rPr lang="en-US" altLang="ko-KR" sz="2000" kern="0" dirty="0" err="1" smtClean="0">
                <a:latin typeface="Consolas" panose="020B0609020204030204" pitchFamily="49" charset="0"/>
              </a:rPr>
              <a:t>clause_B</a:t>
            </a:r>
            <a:endParaRPr lang="en-US" altLang="ko-KR" sz="2000" kern="0" dirty="0" smtClean="0">
              <a:latin typeface="Consolas" panose="020B0609020204030204" pitchFamily="49" charset="0"/>
            </a:endParaRPr>
          </a:p>
          <a:p>
            <a:pPr>
              <a:lnSpc>
                <a:spcPts val="2000"/>
              </a:lnSpc>
              <a:buNone/>
            </a:pPr>
            <a:r>
              <a:rPr lang="en-US" altLang="ko-KR" sz="2000" kern="0" dirty="0" smtClean="0">
                <a:latin typeface="Consolas" panose="020B0609020204030204" pitchFamily="49" charset="0"/>
              </a:rPr>
              <a:t>   </a:t>
            </a:r>
            <a:r>
              <a:rPr lang="en-US" altLang="ko-KR" sz="2000" kern="0" dirty="0">
                <a:latin typeface="Consolas" panose="020B0609020204030204" pitchFamily="49" charset="0"/>
              </a:rPr>
              <a:t>when </a:t>
            </a:r>
            <a:r>
              <a:rPr lang="en-US" altLang="ko-KR" sz="2000" kern="0" dirty="0" smtClean="0">
                <a:latin typeface="Consolas" panose="020B0609020204030204" pitchFamily="49" charset="0"/>
              </a:rPr>
              <a:t>3..5 </a:t>
            </a:r>
            <a:r>
              <a:rPr lang="en-US" altLang="ko-KR" sz="2000" kern="0" dirty="0">
                <a:latin typeface="Consolas" panose="020B0609020204030204" pitchFamily="49" charset="0"/>
              </a:rPr>
              <a:t>=&gt; </a:t>
            </a:r>
            <a:r>
              <a:rPr lang="en-US" altLang="ko-KR" sz="2000" kern="0" dirty="0" err="1" smtClean="0">
                <a:latin typeface="Consolas" panose="020B0609020204030204" pitchFamily="49" charset="0"/>
              </a:rPr>
              <a:t>clause_C</a:t>
            </a:r>
            <a:endParaRPr lang="en-US" altLang="ko-KR" sz="2000" kern="0" dirty="0" smtClean="0">
              <a:latin typeface="Consolas" panose="020B0609020204030204" pitchFamily="49" charset="0"/>
            </a:endParaRPr>
          </a:p>
          <a:p>
            <a:pPr>
              <a:lnSpc>
                <a:spcPts val="2000"/>
              </a:lnSpc>
              <a:buNone/>
            </a:pPr>
            <a:r>
              <a:rPr lang="en-US" altLang="ko-KR" sz="2000" kern="0" dirty="0" smtClean="0">
                <a:latin typeface="Consolas" panose="020B0609020204030204" pitchFamily="49" charset="0"/>
              </a:rPr>
              <a:t>   </a:t>
            </a:r>
            <a:r>
              <a:rPr lang="en-US" altLang="ko-KR" sz="2000" kern="0" dirty="0">
                <a:latin typeface="Consolas" panose="020B0609020204030204" pitchFamily="49" charset="0"/>
              </a:rPr>
              <a:t>when </a:t>
            </a:r>
            <a:r>
              <a:rPr lang="en-US" altLang="ko-KR" sz="2000" kern="0" dirty="0" smtClean="0">
                <a:latin typeface="Consolas" panose="020B0609020204030204" pitchFamily="49" charset="0"/>
              </a:rPr>
              <a:t>10 </a:t>
            </a:r>
            <a:r>
              <a:rPr lang="en-US" altLang="ko-KR" sz="2000" kern="0" dirty="0">
                <a:latin typeface="Consolas" panose="020B0609020204030204" pitchFamily="49" charset="0"/>
              </a:rPr>
              <a:t>=&gt; </a:t>
            </a:r>
            <a:r>
              <a:rPr lang="en-US" altLang="ko-KR" sz="2000" kern="0" dirty="0" err="1" smtClean="0">
                <a:latin typeface="Consolas" panose="020B0609020204030204" pitchFamily="49" charset="0"/>
              </a:rPr>
              <a:t>clause_D</a:t>
            </a:r>
            <a:endParaRPr lang="en-US" altLang="ko-KR" sz="2000" kern="0" dirty="0" smtClean="0">
              <a:latin typeface="Consolas" panose="020B0609020204030204" pitchFamily="49" charset="0"/>
            </a:endParaRPr>
          </a:p>
          <a:p>
            <a:pPr>
              <a:lnSpc>
                <a:spcPts val="2000"/>
              </a:lnSpc>
              <a:buNone/>
            </a:pPr>
            <a:r>
              <a:rPr lang="en-US" altLang="ko-KR" sz="2000" kern="0" dirty="0" smtClean="0">
                <a:latin typeface="Consolas" panose="020B0609020204030204" pitchFamily="49" charset="0"/>
              </a:rPr>
              <a:t>   </a:t>
            </a:r>
            <a:r>
              <a:rPr lang="en-US" altLang="ko-KR" sz="2000" kern="0" dirty="0">
                <a:latin typeface="Consolas" panose="020B0609020204030204" pitchFamily="49" charset="0"/>
              </a:rPr>
              <a:t>when </a:t>
            </a:r>
            <a:r>
              <a:rPr lang="en-US" altLang="ko-KR" sz="2000" kern="0" dirty="0" smtClean="0">
                <a:latin typeface="Consolas" panose="020B0609020204030204" pitchFamily="49" charset="0"/>
              </a:rPr>
              <a:t>others </a:t>
            </a:r>
            <a:r>
              <a:rPr lang="en-US" altLang="ko-KR" sz="2000" kern="0" dirty="0">
                <a:latin typeface="Consolas" panose="020B0609020204030204" pitchFamily="49" charset="0"/>
              </a:rPr>
              <a:t>=&gt; </a:t>
            </a:r>
            <a:r>
              <a:rPr lang="en-US" altLang="ko-KR" sz="2000" kern="0" dirty="0" err="1" smtClean="0">
                <a:latin typeface="Consolas" panose="020B0609020204030204" pitchFamily="49" charset="0"/>
              </a:rPr>
              <a:t>clause_E</a:t>
            </a:r>
            <a:endParaRPr lang="en-US" altLang="ko-KR" sz="2000" kern="0" dirty="0" smtClean="0">
              <a:latin typeface="Consolas" panose="020B0609020204030204" pitchFamily="49" charset="0"/>
            </a:endParaRPr>
          </a:p>
          <a:p>
            <a:pPr>
              <a:lnSpc>
                <a:spcPts val="2000"/>
              </a:lnSpc>
              <a:buNone/>
            </a:pPr>
            <a:r>
              <a:rPr lang="en-US" altLang="ko-KR" sz="2000" kern="0" dirty="0" smtClean="0">
                <a:latin typeface="Consolas" panose="020B0609020204030204" pitchFamily="49" charset="0"/>
              </a:rPr>
              <a:t>end case</a:t>
            </a:r>
            <a:endParaRPr lang="en-US" altLang="ko-KR" sz="2000" kern="0" dirty="0">
              <a:latin typeface="Consolas" panose="020B0609020204030204" pitchFamily="49" charset="0"/>
            </a:endParaRPr>
          </a:p>
        </p:txBody>
      </p:sp>
      <p:sp>
        <p:nvSpPr>
          <p:cNvPr id="7" name="Text Box 20"/>
          <p:cNvSpPr txBox="1">
            <a:spLocks noChangeArrowheads="1"/>
          </p:cNvSpPr>
          <p:nvPr/>
        </p:nvSpPr>
        <p:spPr bwMode="auto">
          <a:xfrm>
            <a:off x="4600303" y="305176"/>
            <a:ext cx="4320478" cy="6391493"/>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 …</a:t>
            </a:r>
          </a:p>
          <a:p>
            <a:pPr>
              <a:lnSpc>
                <a:spcPts val="2000"/>
              </a:lnSpc>
              <a:buFont typeface="Wingdings" panose="05000000000000000000" pitchFamily="2" charset="2"/>
              <a:buNone/>
            </a:pPr>
            <a:r>
              <a:rPr lang="en-US" altLang="ko-KR" sz="2000" kern="0" dirty="0" smtClean="0">
                <a:latin typeface="Consolas" panose="020B0609020204030204" pitchFamily="49" charset="0"/>
              </a:rPr>
              <a:t>switch (</a:t>
            </a:r>
            <a:r>
              <a:rPr lang="en-US" altLang="ko-KR" sz="2000" kern="0" dirty="0" err="1" smtClean="0">
                <a:latin typeface="Consolas" panose="020B0609020204030204" pitchFamily="49" charset="0"/>
              </a:rPr>
              <a:t>i</a:t>
            </a:r>
            <a:r>
              <a:rPr lang="en-US" altLang="ko-KR" sz="2000" kern="0" dirty="0" smtClean="0">
                <a:latin typeface="Consolas" panose="020B0609020204030204" pitchFamily="49" charset="0"/>
              </a:rPr>
              <a:t>)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1:</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clause_A</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break;</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2:</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7:</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clause_B</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break;</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3:</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4:</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clause_C</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break;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case 10:</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clause_D</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break;</a:t>
            </a:r>
          </a:p>
          <a:p>
            <a:pPr>
              <a:lnSpc>
                <a:spcPts val="2000"/>
              </a:lnSpc>
              <a:buFont typeface="Wingdings" panose="05000000000000000000" pitchFamily="2" charset="2"/>
              <a:buNone/>
            </a:pPr>
            <a:r>
              <a:rPr lang="en-US" altLang="ko-KR" sz="2000" kern="0" dirty="0" smtClean="0">
                <a:latin typeface="Consolas" panose="020B0609020204030204" pitchFamily="49" charset="0"/>
              </a:rPr>
              <a:t>   default:</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clause_E</a:t>
            </a:r>
            <a:r>
              <a:rPr lang="en-US" altLang="ko-KR" sz="2000" kern="0" dirty="0" smtClean="0">
                <a:latin typeface="Consolas" panose="020B0609020204030204" pitchFamily="49" charset="0"/>
              </a:rPr>
              <a:t>;</a:t>
            </a:r>
          </a:p>
          <a:p>
            <a:pPr>
              <a:lnSpc>
                <a:spcPts val="2000"/>
              </a:lnSpc>
              <a:buFont typeface="Wingdings" panose="05000000000000000000" pitchFamily="2" charset="2"/>
              <a:buNone/>
            </a:pPr>
            <a:r>
              <a:rPr lang="en-US" altLang="ko-KR" sz="2000" kern="0" dirty="0" smtClean="0">
                <a:latin typeface="Consolas" panose="020B0609020204030204" pitchFamily="49" charset="0"/>
              </a:rPr>
              <a:t>}</a:t>
            </a:r>
            <a:endParaRPr lang="en-US" altLang="ko-KR" sz="2000" kern="0" dirty="0">
              <a:latin typeface="Consolas" panose="020B0609020204030204" pitchFamily="49" charset="0"/>
            </a:endParaRPr>
          </a:p>
        </p:txBody>
      </p:sp>
    </p:spTree>
    <p:extLst>
      <p:ext uri="{BB962C8B-B14F-4D97-AF65-F5344CB8AC3E}">
        <p14:creationId xmlns:p14="http://schemas.microsoft.com/office/powerpoint/2010/main" val="1804680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6.4.2 Case/Switch Statements</a:t>
            </a:r>
            <a:endParaRPr lang="ko-KR" altLang="en-US" dirty="0"/>
          </a:p>
        </p:txBody>
      </p:sp>
      <p:sp>
        <p:nvSpPr>
          <p:cNvPr id="3" name="내용 개체 틀 2"/>
          <p:cNvSpPr>
            <a:spLocks noGrp="1"/>
          </p:cNvSpPr>
          <p:nvPr>
            <p:ph idx="1"/>
          </p:nvPr>
        </p:nvSpPr>
        <p:spPr>
          <a:xfrm>
            <a:off x="107504" y="908720"/>
            <a:ext cx="4752528" cy="5222205"/>
          </a:xfrm>
        </p:spPr>
        <p:txBody>
          <a:bodyPr/>
          <a:lstStyle/>
          <a:p>
            <a:r>
              <a:rPr lang="en-US" altLang="ko-KR" dirty="0" smtClean="0"/>
              <a:t>Target code(if statements)</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84</a:t>
            </a:fld>
            <a:endParaRPr lang="en-US" altLang="zh-TW"/>
          </a:p>
        </p:txBody>
      </p:sp>
      <p:sp>
        <p:nvSpPr>
          <p:cNvPr id="5" name="Text Box 20"/>
          <p:cNvSpPr txBox="1">
            <a:spLocks noChangeArrowheads="1"/>
          </p:cNvSpPr>
          <p:nvPr/>
        </p:nvSpPr>
        <p:spPr bwMode="auto">
          <a:xfrm>
            <a:off x="138977" y="1340768"/>
            <a:ext cx="4320478" cy="543738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r1 := …</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r1 != 1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L1</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clause_A</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L6</a:t>
            </a:r>
          </a:p>
          <a:p>
            <a:pPr>
              <a:lnSpc>
                <a:spcPts val="2000"/>
              </a:lnSpc>
              <a:buFont typeface="Wingdings" panose="05000000000000000000" pitchFamily="2" charset="2"/>
              <a:buNone/>
            </a:pPr>
            <a:r>
              <a:rPr lang="en-US" altLang="ko-KR" sz="2000" kern="0" dirty="0" smtClean="0">
                <a:latin typeface="Consolas" panose="020B0609020204030204" pitchFamily="49" charset="0"/>
              </a:rPr>
              <a:t>L1: if r1 = 2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L2</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r1 != 7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L3</a:t>
            </a:r>
          </a:p>
          <a:p>
            <a:pPr>
              <a:lnSpc>
                <a:spcPts val="2000"/>
              </a:lnSpc>
              <a:buFont typeface="Wingdings" panose="05000000000000000000" pitchFamily="2" charset="2"/>
              <a:buNone/>
            </a:pPr>
            <a:r>
              <a:rPr lang="en-US" altLang="ko-KR" sz="2000" kern="0" dirty="0" smtClean="0">
                <a:latin typeface="Consolas" panose="020B0609020204030204" pitchFamily="49" charset="0"/>
              </a:rPr>
              <a:t>L2: </a:t>
            </a:r>
            <a:r>
              <a:rPr lang="en-US" altLang="ko-KR" sz="2000" kern="0" dirty="0" err="1" smtClean="0">
                <a:latin typeface="Consolas" panose="020B0609020204030204" pitchFamily="49" charset="0"/>
              </a:rPr>
              <a:t>clause_B</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L6</a:t>
            </a:r>
          </a:p>
          <a:p>
            <a:pPr>
              <a:lnSpc>
                <a:spcPts val="2000"/>
              </a:lnSpc>
              <a:buFont typeface="Wingdings" panose="05000000000000000000" pitchFamily="2" charset="2"/>
              <a:buNone/>
            </a:pPr>
            <a:r>
              <a:rPr lang="en-US" altLang="ko-KR" sz="2000" kern="0" dirty="0" smtClean="0">
                <a:latin typeface="Consolas" panose="020B0609020204030204" pitchFamily="49" charset="0"/>
              </a:rPr>
              <a:t>L3: if r1 &lt; 3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L4</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r1 &gt; 5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L4</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clause_C</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L6</a:t>
            </a:r>
          </a:p>
          <a:p>
            <a:pPr>
              <a:lnSpc>
                <a:spcPts val="2000"/>
              </a:lnSpc>
              <a:buFont typeface="Wingdings" panose="05000000000000000000" pitchFamily="2" charset="2"/>
              <a:buNone/>
            </a:pPr>
            <a:r>
              <a:rPr lang="en-US" altLang="ko-KR" sz="2000" kern="0" dirty="0" smtClean="0">
                <a:latin typeface="Consolas" panose="020B0609020204030204" pitchFamily="49" charset="0"/>
              </a:rPr>
              <a:t>L4: if r1 != 10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clause_D</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L6</a:t>
            </a:r>
          </a:p>
          <a:p>
            <a:pPr>
              <a:lnSpc>
                <a:spcPts val="2000"/>
              </a:lnSpc>
              <a:buFont typeface="Wingdings" panose="05000000000000000000" pitchFamily="2" charset="2"/>
              <a:buNone/>
            </a:pPr>
            <a:r>
              <a:rPr lang="en-US" altLang="ko-KR" sz="2000" kern="0" dirty="0" smtClean="0">
                <a:latin typeface="Consolas" panose="020B0609020204030204" pitchFamily="49" charset="0"/>
              </a:rPr>
              <a:t>L5: </a:t>
            </a:r>
            <a:r>
              <a:rPr lang="en-US" altLang="ko-KR" sz="2000" kern="0" dirty="0" err="1" smtClean="0">
                <a:latin typeface="Consolas" panose="020B0609020204030204" pitchFamily="49" charset="0"/>
              </a:rPr>
              <a:t>clause_E</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L6:</a:t>
            </a:r>
            <a:endParaRPr lang="en-US" altLang="ko-KR" sz="2000" kern="0" dirty="0">
              <a:latin typeface="Consolas" panose="020B0609020204030204" pitchFamily="49" charset="0"/>
            </a:endParaRPr>
          </a:p>
        </p:txBody>
      </p:sp>
      <p:sp>
        <p:nvSpPr>
          <p:cNvPr id="6" name="내용 개체 틀 2"/>
          <p:cNvSpPr txBox="1">
            <a:spLocks/>
          </p:cNvSpPr>
          <p:nvPr/>
        </p:nvSpPr>
        <p:spPr bwMode="auto">
          <a:xfrm>
            <a:off x="4860031" y="871091"/>
            <a:ext cx="4331417" cy="522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Clr>
                <a:schemeClr val="bg2"/>
              </a:buClr>
              <a:buSzPct val="75000"/>
              <a:buFont typeface="Wingdings" panose="05000000000000000000" pitchFamily="2" charset="2"/>
              <a:buChar char="p"/>
              <a:defRPr kumimoji="1" lang="ko-KR" altLang="en-US" sz="28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1pPr>
            <a:lvl2pPr marL="742950" indent="-285750" algn="l" rtl="0" eaLnBrk="0" fontAlgn="base" latinLnBrk="0" hangingPunct="0">
              <a:spcBef>
                <a:spcPct val="20000"/>
              </a:spcBef>
              <a:spcAft>
                <a:spcPct val="0"/>
              </a:spcAft>
              <a:buClr>
                <a:schemeClr val="tx2"/>
              </a:buClr>
              <a:buSzPct val="75000"/>
              <a:buFont typeface="Wingdings" panose="05000000000000000000" pitchFamily="2" charset="2"/>
              <a:buChar char="n"/>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2pPr>
            <a:lvl3pPr marL="1143000" indent="-228600" algn="l" rtl="0" eaLnBrk="0" fontAlgn="base" latinLnBrk="0"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3pPr>
            <a:lvl4pPr marL="1600200" indent="-228600" algn="l" rtl="0" eaLnBrk="0" fontAlgn="base" latinLnBrk="0" hangingPunct="0">
              <a:spcBef>
                <a:spcPct val="20000"/>
              </a:spcBef>
              <a:spcAft>
                <a:spcPct val="0"/>
              </a:spcAft>
              <a:buClr>
                <a:schemeClr val="bg2"/>
              </a:buClr>
              <a:buFont typeface="Wingdings" panose="05000000000000000000" pitchFamily="2" charset="2"/>
              <a:buChar char="§"/>
              <a:defRPr kumimoji="1" lang="ko-KR" altLang="en-US"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4pPr>
            <a:lvl5pPr marL="2057400" indent="-228600" algn="l" rtl="0" eaLnBrk="0" fontAlgn="base" latinLnBrk="0" hangingPunct="0">
              <a:spcBef>
                <a:spcPct val="20000"/>
              </a:spcBef>
              <a:spcAft>
                <a:spcPct val="0"/>
              </a:spcAft>
              <a:buClr>
                <a:schemeClr val="tx2"/>
              </a:buClr>
              <a:buSzPct val="80000"/>
              <a:buFont typeface="Wingdings" panose="05000000000000000000" pitchFamily="2" charset="2"/>
              <a:buChar char="§"/>
              <a:defRPr kumimoji="1" lang="en-US" altLang="zh-TW" sz="2400" baseline="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defRPr>
            </a:lvl5pPr>
            <a:lvl6pPr marL="25146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6pPr>
            <a:lvl7pPr marL="29718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7pPr>
            <a:lvl8pPr marL="34290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8pPr>
            <a:lvl9pPr marL="3886200" indent="-228600" algn="l" rtl="0" eaLnBrk="1" fontAlgn="base" latinLnBrk="1" hangingPunct="1">
              <a:spcBef>
                <a:spcPct val="20000"/>
              </a:spcBef>
              <a:spcAft>
                <a:spcPct val="0"/>
              </a:spcAft>
              <a:buClr>
                <a:schemeClr val="tx2"/>
              </a:buClr>
              <a:buSzPct val="80000"/>
              <a:buFont typeface="Wingdings" pitchFamily="2" charset="2"/>
              <a:buChar char="§"/>
              <a:defRPr kumimoji="1">
                <a:solidFill>
                  <a:schemeClr val="tx1"/>
                </a:solidFill>
                <a:latin typeface="+mn-lt"/>
                <a:ea typeface="+mn-ea"/>
              </a:defRPr>
            </a:lvl9pPr>
          </a:lstStyle>
          <a:p>
            <a:r>
              <a:rPr lang="en-US" altLang="ko-KR" kern="0" dirty="0" smtClean="0"/>
              <a:t>case statements</a:t>
            </a:r>
            <a:endParaRPr lang="en-US" kern="0" dirty="0"/>
          </a:p>
        </p:txBody>
      </p:sp>
      <p:sp>
        <p:nvSpPr>
          <p:cNvPr id="7" name="Text Box 20"/>
          <p:cNvSpPr txBox="1">
            <a:spLocks noChangeArrowheads="1"/>
          </p:cNvSpPr>
          <p:nvPr/>
        </p:nvSpPr>
        <p:spPr bwMode="auto">
          <a:xfrm>
            <a:off x="4808371" y="1340768"/>
            <a:ext cx="4320478" cy="5314275"/>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L6 -- jump to code to compute address</a:t>
            </a:r>
          </a:p>
          <a:p>
            <a:pPr>
              <a:lnSpc>
                <a:spcPts val="2000"/>
              </a:lnSpc>
              <a:buFont typeface="Wingdings" panose="05000000000000000000" pitchFamily="2" charset="2"/>
              <a:buNone/>
            </a:pPr>
            <a:r>
              <a:rPr lang="en-US" altLang="ko-KR" sz="2000" kern="0" dirty="0" smtClean="0">
                <a:latin typeface="Consolas" panose="020B0609020204030204" pitchFamily="49" charset="0"/>
              </a:rPr>
              <a:t>L1: </a:t>
            </a:r>
            <a:r>
              <a:rPr lang="en-US" altLang="ko-KR" sz="2000" kern="0" dirty="0" err="1" smtClean="0">
                <a:latin typeface="Consolas" panose="020B0609020204030204" pitchFamily="49" charset="0"/>
              </a:rPr>
              <a:t>clause_A</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L7</a:t>
            </a:r>
          </a:p>
          <a:p>
            <a:pPr>
              <a:lnSpc>
                <a:spcPts val="2000"/>
              </a:lnSpc>
              <a:buFont typeface="Wingdings" panose="05000000000000000000" pitchFamily="2" charset="2"/>
              <a:buNone/>
            </a:pPr>
            <a:r>
              <a:rPr lang="en-US" altLang="ko-KR" sz="2000" kern="0" dirty="0" smtClean="0">
                <a:latin typeface="Consolas" panose="020B0609020204030204" pitchFamily="49" charset="0"/>
              </a:rPr>
              <a:t>L2: </a:t>
            </a:r>
            <a:r>
              <a:rPr lang="en-US" altLang="ko-KR" sz="2000" kern="0" dirty="0" err="1" smtClean="0">
                <a:latin typeface="Consolas" panose="020B0609020204030204" pitchFamily="49" charset="0"/>
              </a:rPr>
              <a:t>clause_B</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L7</a:t>
            </a:r>
          </a:p>
          <a:p>
            <a:pPr>
              <a:lnSpc>
                <a:spcPts val="2000"/>
              </a:lnSpc>
              <a:buFont typeface="Wingdings" panose="05000000000000000000" pitchFamily="2" charset="2"/>
              <a:buNone/>
            </a:pPr>
            <a:r>
              <a:rPr lang="en-US" altLang="ko-KR" sz="2000" kern="0" dirty="0" smtClean="0">
                <a:latin typeface="Consolas" panose="020B0609020204030204" pitchFamily="49" charset="0"/>
              </a:rPr>
              <a:t>L3: </a:t>
            </a:r>
            <a:r>
              <a:rPr lang="en-US" altLang="ko-KR" sz="2000" kern="0" dirty="0" err="1" smtClean="0">
                <a:latin typeface="Consolas" panose="020B0609020204030204" pitchFamily="49" charset="0"/>
              </a:rPr>
              <a:t>clause_C</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L7</a:t>
            </a:r>
          </a:p>
          <a:p>
            <a:pPr>
              <a:lnSpc>
                <a:spcPts val="2000"/>
              </a:lnSpc>
              <a:buFont typeface="Wingdings" panose="05000000000000000000" pitchFamily="2" charset="2"/>
              <a:buNone/>
            </a:pPr>
            <a:r>
              <a:rPr lang="en-US" altLang="ko-KR" sz="2000" kern="0" dirty="0" smtClean="0">
                <a:latin typeface="Consolas" panose="020B0609020204030204" pitchFamily="49" charset="0"/>
              </a:rPr>
              <a:t>    …</a:t>
            </a:r>
          </a:p>
          <a:p>
            <a:pPr>
              <a:lnSpc>
                <a:spcPts val="2000"/>
              </a:lnSpc>
              <a:buFont typeface="Wingdings" panose="05000000000000000000" pitchFamily="2" charset="2"/>
              <a:buNone/>
            </a:pPr>
            <a:r>
              <a:rPr lang="en-US" altLang="ko-KR" sz="2000" kern="0" dirty="0" smtClean="0">
                <a:latin typeface="Consolas" panose="020B0609020204030204" pitchFamily="49" charset="0"/>
              </a:rPr>
              <a:t>L4: </a:t>
            </a:r>
            <a:r>
              <a:rPr lang="en-US" altLang="ko-KR" sz="2000" kern="0" dirty="0" err="1" smtClean="0">
                <a:latin typeface="Consolas" panose="020B0609020204030204" pitchFamily="49" charset="0"/>
              </a:rPr>
              <a:t>clause_D</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L7</a:t>
            </a:r>
          </a:p>
          <a:p>
            <a:pPr>
              <a:lnSpc>
                <a:spcPts val="2000"/>
              </a:lnSpc>
              <a:buFont typeface="Wingdings" panose="05000000000000000000" pitchFamily="2" charset="2"/>
              <a:buNone/>
            </a:pPr>
            <a:r>
              <a:rPr lang="en-US" altLang="ko-KR" sz="2000" kern="0" dirty="0" smtClean="0">
                <a:latin typeface="Consolas" panose="020B0609020204030204" pitchFamily="49" charset="0"/>
              </a:rPr>
              <a:t>L5: </a:t>
            </a:r>
            <a:r>
              <a:rPr lang="en-US" altLang="ko-KR" sz="2000" kern="0" dirty="0" err="1" smtClean="0">
                <a:latin typeface="Consolas" panose="020B0609020204030204" pitchFamily="49" charset="0"/>
              </a:rPr>
              <a:t>clause_E</a:t>
            </a:r>
            <a:endParaRPr lang="en-US" altLang="ko-KR" sz="2000" kern="0" dirty="0" smtClean="0">
              <a:latin typeface="Consolas" panose="020B0609020204030204" pitchFamily="49" charset="0"/>
            </a:endParaRP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L7</a:t>
            </a:r>
          </a:p>
          <a:p>
            <a:pPr>
              <a:lnSpc>
                <a:spcPts val="2000"/>
              </a:lnSpc>
              <a:buFont typeface="Wingdings" panose="05000000000000000000" pitchFamily="2" charset="2"/>
              <a:buNone/>
            </a:pPr>
            <a:r>
              <a:rPr lang="en-US" altLang="ko-KR" sz="2000" kern="0" dirty="0" smtClean="0">
                <a:latin typeface="Consolas" panose="020B0609020204030204" pitchFamily="49" charset="0"/>
              </a:rPr>
              <a:t>L6: r1 := … -- computed target of branch</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*r1</a:t>
            </a:r>
          </a:p>
          <a:p>
            <a:pPr>
              <a:lnSpc>
                <a:spcPts val="2000"/>
              </a:lnSpc>
              <a:buFont typeface="Wingdings" panose="05000000000000000000" pitchFamily="2" charset="2"/>
              <a:buNone/>
            </a:pPr>
            <a:r>
              <a:rPr lang="en-US" altLang="ko-KR" sz="2000" kern="0" dirty="0" smtClean="0">
                <a:latin typeface="Consolas" panose="020B0609020204030204" pitchFamily="49" charset="0"/>
              </a:rPr>
              <a:t>L7:</a:t>
            </a:r>
            <a:endParaRPr lang="en-US" altLang="ko-KR" sz="2000" kern="0" dirty="0">
              <a:latin typeface="Consolas" panose="020B0609020204030204" pitchFamily="49" charset="0"/>
            </a:endParaRPr>
          </a:p>
        </p:txBody>
      </p:sp>
      <p:sp>
        <p:nvSpPr>
          <p:cNvPr id="8" name="TextBox 7"/>
          <p:cNvSpPr txBox="1"/>
          <p:nvPr/>
        </p:nvSpPr>
        <p:spPr>
          <a:xfrm>
            <a:off x="7293430" y="2204864"/>
            <a:ext cx="1265346" cy="461665"/>
          </a:xfrm>
          <a:prstGeom prst="rect">
            <a:avLst/>
          </a:prstGeom>
          <a:noFill/>
        </p:spPr>
        <p:txBody>
          <a:bodyPr wrap="none" rtlCol="0">
            <a:spAutoFit/>
          </a:bodyPr>
          <a:lstStyle/>
          <a:p>
            <a:r>
              <a:rPr lang="en-US" altLang="ko-KR" sz="2400" dirty="0" smtClean="0">
                <a:latin typeface="Arial Rounded MT Bold" panose="020F0704030504030204" pitchFamily="34" charset="0"/>
              </a:rPr>
              <a:t>Fig. 6.3</a:t>
            </a:r>
            <a:endParaRPr lang="ko-KR" altLang="en-US" sz="2400" dirty="0">
              <a:latin typeface="Arial Rounded MT Bold" panose="020F0704030504030204" pitchFamily="34" charset="0"/>
            </a:endParaRPr>
          </a:p>
        </p:txBody>
      </p:sp>
    </p:spTree>
    <p:extLst>
      <p:ext uri="{BB962C8B-B14F-4D97-AF65-F5344CB8AC3E}">
        <p14:creationId xmlns:p14="http://schemas.microsoft.com/office/powerpoint/2010/main" val="36856315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6.4.2 Case/Switch Statements</a:t>
            </a:r>
            <a:endParaRPr lang="ko-KR" altLang="en-US" dirty="0"/>
          </a:p>
        </p:txBody>
      </p:sp>
      <p:sp>
        <p:nvSpPr>
          <p:cNvPr id="3" name="내용 개체 틀 2"/>
          <p:cNvSpPr>
            <a:spLocks noGrp="1"/>
          </p:cNvSpPr>
          <p:nvPr>
            <p:ph idx="1"/>
          </p:nvPr>
        </p:nvSpPr>
        <p:spPr>
          <a:xfrm>
            <a:off x="107504" y="908720"/>
            <a:ext cx="8928992" cy="5222205"/>
          </a:xfrm>
        </p:spPr>
        <p:txBody>
          <a:bodyPr/>
          <a:lstStyle/>
          <a:p>
            <a:r>
              <a:rPr lang="en-US" altLang="ko-KR" dirty="0" smtClean="0"/>
              <a:t>This code replaces the last three lines of Figure 6.3</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85</a:t>
            </a:fld>
            <a:endParaRPr lang="en-US" altLang="zh-TW"/>
          </a:p>
        </p:txBody>
      </p:sp>
      <p:sp>
        <p:nvSpPr>
          <p:cNvPr id="5" name="Text Box 20"/>
          <p:cNvSpPr txBox="1">
            <a:spLocks noChangeArrowheads="1"/>
          </p:cNvSpPr>
          <p:nvPr/>
        </p:nvSpPr>
        <p:spPr bwMode="auto">
          <a:xfrm>
            <a:off x="245873" y="1340768"/>
            <a:ext cx="8388540" cy="543738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eaLnBrk="0" fontAlgn="base" latinLnBrk="1" hangingPunct="0">
              <a:spcBef>
                <a:spcPct val="20000"/>
              </a:spcBef>
              <a:spcAft>
                <a:spcPct val="0"/>
              </a:spcAft>
              <a:buClr>
                <a:schemeClr val="bg2"/>
              </a:buClr>
              <a:buSzPct val="7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1pPr>
            <a:lvl2pPr marL="742950" indent="-285750" algn="l" rtl="0" eaLnBrk="0" fontAlgn="base" latinLnBrk="1" hangingPunct="0">
              <a:spcBef>
                <a:spcPct val="20000"/>
              </a:spcBef>
              <a:spcAft>
                <a:spcPct val="0"/>
              </a:spcAft>
              <a:buClr>
                <a:schemeClr val="tx2"/>
              </a:buClr>
              <a:buSzPct val="75000"/>
              <a:buFont typeface="Wingdings" panose="05000000000000000000" pitchFamily="2" charset="2"/>
              <a:buChar char="n"/>
              <a:defRPr kumimoji="1" lang="ko-KR" altLang="en-US" sz="2000" baseline="0">
                <a:solidFill>
                  <a:schemeClr val="tx1"/>
                </a:solidFill>
                <a:latin typeface="Book Antiqua" panose="02040602050305030304" pitchFamily="18" charset="0"/>
                <a:ea typeface="MingLiU" pitchFamily="49" charset="-120"/>
                <a:cs typeface="Arial Unicode MS" panose="020B0604020202020204" pitchFamily="50" charset="-127"/>
              </a:defRPr>
            </a:lvl2pPr>
            <a:lvl3pPr marL="1143000" indent="-228600" algn="l" rtl="0" eaLnBrk="0" fontAlgn="base" latinLnBrk="1" hangingPunct="0">
              <a:spcBef>
                <a:spcPct val="20000"/>
              </a:spcBef>
              <a:spcAft>
                <a:spcPct val="0"/>
              </a:spcAft>
              <a:buClr>
                <a:schemeClr val="accent1"/>
              </a:buClr>
              <a:buSzPct val="65000"/>
              <a:buFont typeface="Wingdings" panose="05000000000000000000" pitchFamily="2" charset="2"/>
              <a:buChar char="p"/>
              <a:defRPr kumimoji="1" lang="ko-KR" altLang="en-US" sz="2400" baseline="0">
                <a:solidFill>
                  <a:schemeClr val="tx1"/>
                </a:solidFill>
                <a:latin typeface="Book Antiqua" panose="02040602050305030304" pitchFamily="18" charset="0"/>
                <a:ea typeface="MingLiU" pitchFamily="49" charset="-120"/>
                <a:cs typeface="Arial Unicode MS" panose="020B0604020202020204" pitchFamily="50" charset="-127"/>
              </a:defRPr>
            </a:lvl3pPr>
            <a:lvl4pPr marL="1600200" indent="-228600" algn="l" rtl="0" eaLnBrk="0" fontAlgn="base" latinLnBrk="1" hangingPunct="0">
              <a:spcBef>
                <a:spcPct val="20000"/>
              </a:spcBef>
              <a:spcAft>
                <a:spcPct val="0"/>
              </a:spcAft>
              <a:buClr>
                <a:schemeClr val="bg2"/>
              </a:buClr>
              <a:buFont typeface="Wingdings" panose="05000000000000000000" pitchFamily="2" charset="2"/>
              <a:buChar char="§"/>
              <a:defRPr kumimoji="1" lang="ko-KR" altLang="en-US" sz="1600" baseline="0">
                <a:solidFill>
                  <a:schemeClr val="tx1"/>
                </a:solidFill>
                <a:latin typeface="Book Antiqua" panose="02040602050305030304" pitchFamily="18" charset="0"/>
                <a:ea typeface="MingLiU" pitchFamily="49" charset="-120"/>
                <a:cs typeface="Arial Unicode MS" panose="020B0604020202020204" pitchFamily="50" charset="-127"/>
              </a:defRPr>
            </a:lvl4pPr>
            <a:lvl5pPr marL="2057400" indent="-228600" algn="l" rtl="0" eaLnBrk="0" fontAlgn="base" latinLnBrk="1" hangingPunct="0">
              <a:spcBef>
                <a:spcPct val="20000"/>
              </a:spcBef>
              <a:spcAft>
                <a:spcPct val="0"/>
              </a:spcAft>
              <a:buClr>
                <a:schemeClr val="tx2"/>
              </a:buClr>
              <a:buSzPct val="80000"/>
              <a:buFont typeface="Wingdings" panose="05000000000000000000" pitchFamily="2" charset="2"/>
              <a:buChar char="§"/>
              <a:defRPr kumimoji="1" lang="en-US" altLang="zh-TW" sz="1600" baseline="0">
                <a:solidFill>
                  <a:schemeClr val="tx1"/>
                </a:solidFill>
                <a:latin typeface="Book Antiqua" panose="02040602050305030304" pitchFamily="18" charset="0"/>
                <a:ea typeface="MingLiU" pitchFamily="49" charset="-120"/>
                <a:cs typeface="Arial Unicode MS" panose="020B0604020202020204" pitchFamily="50" charset="-127"/>
              </a:defRPr>
            </a:lvl5pPr>
            <a:lvl6pPr marL="25146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6pPr>
            <a:lvl7pPr marL="29718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7pPr>
            <a:lvl8pPr marL="34290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8pPr>
            <a:lvl9pPr marL="3886200" indent="-228600" algn="l" rtl="0" eaLnBrk="0" fontAlgn="base" latinLnBrk="1" hangingPunct="0">
              <a:spcBef>
                <a:spcPct val="20000"/>
              </a:spcBef>
              <a:spcAft>
                <a:spcPct val="0"/>
              </a:spcAft>
              <a:buClr>
                <a:schemeClr val="tx2"/>
              </a:buClr>
              <a:buSzPct val="80000"/>
              <a:buFont typeface="Wingdings" pitchFamily="2" charset="2"/>
              <a:buChar char="§"/>
              <a:defRPr kumimoji="1" sz="1600">
                <a:solidFill>
                  <a:schemeClr val="tx1"/>
                </a:solidFill>
                <a:latin typeface="Book Antiqua" panose="02040602050305030304" pitchFamily="18" charset="0"/>
                <a:ea typeface="MingLiU" pitchFamily="49" charset="-120"/>
              </a:defRPr>
            </a:lvl9pPr>
          </a:lstStyle>
          <a:p>
            <a:pPr>
              <a:lnSpc>
                <a:spcPts val="2000"/>
              </a:lnSpc>
              <a:buFont typeface="Wingdings" panose="05000000000000000000" pitchFamily="2" charset="2"/>
              <a:buNone/>
            </a:pPr>
            <a:r>
              <a:rPr lang="en-US" altLang="ko-KR" sz="2000" kern="0" dirty="0" smtClean="0">
                <a:latin typeface="Consolas" panose="020B0609020204030204" pitchFamily="49" charset="0"/>
              </a:rPr>
              <a:t>T:  &amp;L1      -- controlling expression = 1</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&amp;L2</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&amp;L3</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&amp;L3</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&amp;L3</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&amp;L2</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&amp;L4      -- controlling expression = 10</a:t>
            </a:r>
          </a:p>
          <a:p>
            <a:pPr>
              <a:lnSpc>
                <a:spcPts val="2000"/>
              </a:lnSpc>
              <a:buFont typeface="Wingdings" panose="05000000000000000000" pitchFamily="2" charset="2"/>
              <a:buNone/>
            </a:pPr>
            <a:r>
              <a:rPr lang="en-US" altLang="ko-KR" sz="2000" kern="0" dirty="0" smtClean="0">
                <a:latin typeface="Consolas" panose="020B0609020204030204" pitchFamily="49" charset="0"/>
              </a:rPr>
              <a:t>L6: r1 := …  -- calculate controlling expression</a:t>
            </a:r>
          </a:p>
          <a:p>
            <a:pPr>
              <a:lnSpc>
                <a:spcPts val="2000"/>
              </a:lnSpc>
              <a:buFont typeface="Wingdings" panose="05000000000000000000" pitchFamily="2" charset="2"/>
              <a:buNone/>
            </a:pPr>
            <a:r>
              <a:rPr lang="en-US" altLang="ko-KR" sz="2000" kern="0" dirty="0" smtClean="0">
                <a:latin typeface="Consolas" panose="020B0609020204030204" pitchFamily="49" charset="0"/>
              </a:rPr>
              <a:t>    if r1 &lt; 1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L5</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if r1 &gt; 10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L5 -- L5 is the "else" arm</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r1 -:= 1           -- subtract off lower bound</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r1 := T[r1]</a:t>
            </a:r>
          </a:p>
          <a:p>
            <a:pPr>
              <a:lnSpc>
                <a:spcPts val="2000"/>
              </a:lnSpc>
              <a:buFont typeface="Wingdings" panose="05000000000000000000" pitchFamily="2" charset="2"/>
              <a:buNone/>
            </a:pPr>
            <a:r>
              <a:rPr lang="en-US" altLang="ko-KR" sz="2000" kern="0" dirty="0">
                <a:latin typeface="Consolas" panose="020B0609020204030204" pitchFamily="49" charset="0"/>
              </a:rPr>
              <a:t> </a:t>
            </a:r>
            <a:r>
              <a:rPr lang="en-US" altLang="ko-KR" sz="2000" kern="0" dirty="0" smtClean="0">
                <a:latin typeface="Consolas" panose="020B0609020204030204" pitchFamily="49" charset="0"/>
              </a:rPr>
              <a:t>   </a:t>
            </a:r>
            <a:r>
              <a:rPr lang="en-US" altLang="ko-KR" sz="2000" kern="0" dirty="0" err="1" smtClean="0">
                <a:latin typeface="Consolas" panose="020B0609020204030204" pitchFamily="49" charset="0"/>
              </a:rPr>
              <a:t>goto</a:t>
            </a:r>
            <a:r>
              <a:rPr lang="en-US" altLang="ko-KR" sz="2000" kern="0" dirty="0" smtClean="0">
                <a:latin typeface="Consolas" panose="020B0609020204030204" pitchFamily="49" charset="0"/>
              </a:rPr>
              <a:t> *r1</a:t>
            </a:r>
          </a:p>
          <a:p>
            <a:pPr>
              <a:lnSpc>
                <a:spcPts val="2000"/>
              </a:lnSpc>
              <a:buFont typeface="Wingdings" panose="05000000000000000000" pitchFamily="2" charset="2"/>
              <a:buNone/>
            </a:pPr>
            <a:r>
              <a:rPr lang="en-US" altLang="ko-KR" sz="2000" kern="0" dirty="0" smtClean="0">
                <a:latin typeface="Consolas" panose="020B0609020204030204" pitchFamily="49" charset="0"/>
              </a:rPr>
              <a:t>L7</a:t>
            </a:r>
            <a:endParaRPr lang="en-US" altLang="ko-KR" sz="2000" kern="0" dirty="0">
              <a:latin typeface="Consolas" panose="020B0609020204030204" pitchFamily="49" charset="0"/>
            </a:endParaRPr>
          </a:p>
        </p:txBody>
      </p:sp>
    </p:spTree>
    <p:extLst>
      <p:ext uri="{BB962C8B-B14F-4D97-AF65-F5344CB8AC3E}">
        <p14:creationId xmlns:p14="http://schemas.microsoft.com/office/powerpoint/2010/main" val="77825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6.1 Expression Evaluation</a:t>
            </a:r>
            <a:endParaRPr lang="ko-KR" altLang="en-US" dirty="0"/>
          </a:p>
        </p:txBody>
      </p:sp>
      <p:sp>
        <p:nvSpPr>
          <p:cNvPr id="3" name="내용 개체 틀 2"/>
          <p:cNvSpPr>
            <a:spLocks noGrp="1"/>
          </p:cNvSpPr>
          <p:nvPr>
            <p:ph idx="1"/>
          </p:nvPr>
        </p:nvSpPr>
        <p:spPr/>
        <p:txBody>
          <a:bodyPr/>
          <a:lstStyle/>
          <a:p>
            <a:r>
              <a:rPr lang="en-US" altLang="ko-KR" dirty="0" smtClean="0"/>
              <a:t>Creating an infix operator in R</a:t>
            </a:r>
            <a:endParaRPr lang="ko-KR" altLang="en-US" dirty="0"/>
          </a:p>
        </p:txBody>
      </p:sp>
      <p:sp>
        <p:nvSpPr>
          <p:cNvPr id="4" name="슬라이드 번호 개체 틀 3"/>
          <p:cNvSpPr>
            <a:spLocks noGrp="1"/>
          </p:cNvSpPr>
          <p:nvPr>
            <p:ph type="sldNum" sz="quarter" idx="12"/>
          </p:nvPr>
        </p:nvSpPr>
        <p:spPr/>
        <p:txBody>
          <a:bodyPr/>
          <a:lstStyle/>
          <a:p>
            <a:pPr>
              <a:defRPr/>
            </a:pPr>
            <a:fld id="{910F271D-B38F-466A-8A6F-F4F513FE69E1}" type="slidenum">
              <a:rPr lang="en-US" altLang="zh-TW" smtClean="0"/>
              <a:pPr>
                <a:defRPr/>
              </a:pPr>
              <a:t>9</a:t>
            </a:fld>
            <a:endParaRPr lang="en-US" altLang="zh-TW"/>
          </a:p>
        </p:txBody>
      </p:sp>
      <p:sp>
        <p:nvSpPr>
          <p:cNvPr id="5" name="Text Box 20"/>
          <p:cNvSpPr txBox="1">
            <a:spLocks noChangeArrowheads="1"/>
          </p:cNvSpPr>
          <p:nvPr/>
        </p:nvSpPr>
        <p:spPr bwMode="auto">
          <a:xfrm>
            <a:off x="539552" y="1476530"/>
            <a:ext cx="5760640" cy="5336846"/>
          </a:xfrm>
          <a:prstGeom prst="rect">
            <a:avLst/>
          </a:prstGeom>
          <a:solidFill>
            <a:srgbClr val="E6E6E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latinLnBrk="1">
              <a:spcBef>
                <a:spcPct val="20000"/>
              </a:spcBef>
              <a:buClr>
                <a:schemeClr val="bg2"/>
              </a:buClr>
              <a:buSzPct val="7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1pPr>
            <a:lvl2pPr marL="742950" indent="-285750" latinLnBrk="1">
              <a:spcBef>
                <a:spcPct val="20000"/>
              </a:spcBef>
              <a:buClr>
                <a:schemeClr val="tx2"/>
              </a:buClr>
              <a:buSzPct val="75000"/>
              <a:buFont typeface="Wingdings" panose="05000000000000000000" pitchFamily="2" charset="2"/>
              <a:buChar char="n"/>
              <a:defRPr kumimoji="1" sz="2000">
                <a:solidFill>
                  <a:schemeClr val="tx1"/>
                </a:solidFill>
                <a:latin typeface="Book Antiqua" panose="02040602050305030304" pitchFamily="18" charset="0"/>
                <a:ea typeface="MingLiU" pitchFamily="49" charset="-120"/>
              </a:defRPr>
            </a:lvl2pPr>
            <a:lvl3pPr marL="1143000" indent="-228600" latinLnBrk="1">
              <a:spcBef>
                <a:spcPct val="20000"/>
              </a:spcBef>
              <a:buClr>
                <a:schemeClr val="accent1"/>
              </a:buClr>
              <a:buSzPct val="65000"/>
              <a:buFont typeface="Wingdings" panose="05000000000000000000" pitchFamily="2" charset="2"/>
              <a:buChar char="p"/>
              <a:defRPr kumimoji="1" sz="2400">
                <a:solidFill>
                  <a:schemeClr val="tx1"/>
                </a:solidFill>
                <a:latin typeface="Book Antiqua" panose="02040602050305030304" pitchFamily="18" charset="0"/>
                <a:ea typeface="MingLiU" pitchFamily="49" charset="-120"/>
              </a:defRPr>
            </a:lvl3pPr>
            <a:lvl4pPr marL="1600200" indent="-228600" latinLnBrk="1">
              <a:spcBef>
                <a:spcPct val="20000"/>
              </a:spcBef>
              <a:buClr>
                <a:schemeClr val="bg2"/>
              </a:buClr>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4pPr>
            <a:lvl5pPr marL="2057400" indent="-228600" latinLnBrk="1">
              <a:spcBef>
                <a:spcPct val="20000"/>
              </a:spcBef>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kumimoji="1" sz="1600">
                <a:solidFill>
                  <a:schemeClr val="tx1"/>
                </a:solidFill>
                <a:latin typeface="Book Antiqua" panose="02040602050305030304" pitchFamily="18" charset="0"/>
                <a:ea typeface="MingLiU" pitchFamily="49" charset="-120"/>
              </a:defRPr>
            </a:lvl9pPr>
          </a:lstStyle>
          <a:p>
            <a:pPr>
              <a:buNone/>
            </a:pPr>
            <a:r>
              <a:rPr lang="en-US" altLang="ko-KR" dirty="0">
                <a:latin typeface="Consolas" panose="020B0609020204030204" pitchFamily="49" charset="0"/>
              </a:rPr>
              <a:t>`%divisible%` &lt;- function(</a:t>
            </a:r>
            <a:r>
              <a:rPr lang="en-US" altLang="ko-KR" dirty="0" err="1">
                <a:latin typeface="Consolas" panose="020B0609020204030204" pitchFamily="49" charset="0"/>
              </a:rPr>
              <a:t>x,y</a:t>
            </a:r>
            <a:r>
              <a:rPr lang="en-US" altLang="ko-KR" dirty="0">
                <a:latin typeface="Consolas" panose="020B0609020204030204" pitchFamily="49" charset="0"/>
              </a:rPr>
              <a:t>)</a:t>
            </a:r>
          </a:p>
          <a:p>
            <a:pPr>
              <a:buNone/>
            </a:pPr>
            <a:r>
              <a:rPr lang="en-US" altLang="ko-KR" dirty="0">
                <a:latin typeface="Consolas" panose="020B0609020204030204" pitchFamily="49" charset="0"/>
              </a:rPr>
              <a:t>{</a:t>
            </a:r>
          </a:p>
          <a:p>
            <a:pPr>
              <a:buNone/>
            </a:pPr>
            <a:r>
              <a:rPr lang="en-US" altLang="ko-KR" dirty="0">
                <a:latin typeface="Consolas" panose="020B0609020204030204" pitchFamily="49" charset="0"/>
              </a:rPr>
              <a:t>if (x%%y </a:t>
            </a:r>
            <a:r>
              <a:rPr lang="en-US" altLang="ko-KR" dirty="0" smtClean="0">
                <a:latin typeface="Consolas" panose="020B0609020204030204" pitchFamily="49" charset="0"/>
              </a:rPr>
              <a:t>== 0</a:t>
            </a:r>
            <a:r>
              <a:rPr lang="en-US" altLang="ko-KR" dirty="0">
                <a:latin typeface="Consolas" panose="020B0609020204030204" pitchFamily="49" charset="0"/>
              </a:rPr>
              <a:t>) return (TRUE)</a:t>
            </a:r>
          </a:p>
          <a:p>
            <a:pPr>
              <a:buNone/>
            </a:pPr>
            <a:r>
              <a:rPr lang="en-US" altLang="ko-KR" dirty="0">
                <a:latin typeface="Consolas" panose="020B0609020204030204" pitchFamily="49" charset="0"/>
              </a:rPr>
              <a:t>else          return (FALSE)</a:t>
            </a:r>
          </a:p>
          <a:p>
            <a:pPr>
              <a:buNone/>
            </a:pPr>
            <a:r>
              <a:rPr lang="en-US" altLang="ko-KR" dirty="0" smtClean="0">
                <a:latin typeface="Consolas" panose="020B0609020204030204" pitchFamily="49" charset="0"/>
              </a:rPr>
              <a:t>}</a:t>
            </a:r>
          </a:p>
          <a:p>
            <a:pPr>
              <a:buNone/>
            </a:pPr>
            <a:endParaRPr lang="en-US" altLang="ko-KR" dirty="0" smtClean="0">
              <a:latin typeface="Consolas" panose="020B0609020204030204" pitchFamily="49" charset="0"/>
            </a:endParaRPr>
          </a:p>
          <a:p>
            <a:pPr>
              <a:buNone/>
            </a:pPr>
            <a:r>
              <a:rPr lang="fr-FR" altLang="ko-KR" dirty="0">
                <a:latin typeface="Consolas" panose="020B0609020204030204" pitchFamily="49" charset="0"/>
              </a:rPr>
              <a:t>&gt; 10 %divisible% 3</a:t>
            </a:r>
          </a:p>
          <a:p>
            <a:pPr>
              <a:buNone/>
            </a:pPr>
            <a:r>
              <a:rPr lang="fr-FR" altLang="ko-KR" dirty="0">
                <a:latin typeface="Consolas" panose="020B0609020204030204" pitchFamily="49" charset="0"/>
              </a:rPr>
              <a:t>[1] FALSE</a:t>
            </a:r>
          </a:p>
          <a:p>
            <a:pPr>
              <a:buNone/>
            </a:pPr>
            <a:r>
              <a:rPr lang="fr-FR" altLang="ko-KR" dirty="0">
                <a:latin typeface="Consolas" panose="020B0609020204030204" pitchFamily="49" charset="0"/>
              </a:rPr>
              <a:t>&gt; 10 %divisible% 2</a:t>
            </a:r>
          </a:p>
          <a:p>
            <a:pPr>
              <a:buNone/>
            </a:pPr>
            <a:r>
              <a:rPr lang="fr-FR" altLang="ko-KR" dirty="0">
                <a:latin typeface="Consolas" panose="020B0609020204030204" pitchFamily="49" charset="0"/>
              </a:rPr>
              <a:t>[1] TRUE</a:t>
            </a:r>
          </a:p>
          <a:p>
            <a:pPr>
              <a:buNone/>
            </a:pPr>
            <a:r>
              <a:rPr lang="fr-FR" altLang="ko-KR" dirty="0">
                <a:latin typeface="Consolas" panose="020B0609020204030204" pitchFamily="49" charset="0"/>
              </a:rPr>
              <a:t>&gt; `%divisible%`(10,5)</a:t>
            </a:r>
          </a:p>
          <a:p>
            <a:pPr>
              <a:buNone/>
            </a:pPr>
            <a:r>
              <a:rPr lang="fr-FR" altLang="ko-KR" dirty="0">
                <a:latin typeface="Consolas" panose="020B0609020204030204" pitchFamily="49" charset="0"/>
              </a:rPr>
              <a:t>[1] TRUE</a:t>
            </a:r>
            <a:endParaRPr lang="en-US" altLang="ko-KR" dirty="0" smtClean="0">
              <a:latin typeface="Consolas" panose="020B0609020204030204" pitchFamily="49" charset="0"/>
            </a:endParaRPr>
          </a:p>
        </p:txBody>
      </p:sp>
    </p:spTree>
    <p:extLst>
      <p:ext uri="{BB962C8B-B14F-4D97-AF65-F5344CB8AC3E}">
        <p14:creationId xmlns:p14="http://schemas.microsoft.com/office/powerpoint/2010/main" val="2666818211"/>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ook Antiqua"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ook Antiqua" pitchFamily="18" charset="0"/>
            <a:ea typeface="新細明體" pitchFamily="18" charset="-12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14538</TotalTime>
  <Words>7400</Words>
  <Application>Microsoft Office PowerPoint</Application>
  <PresentationFormat>화면 슬라이드 쇼(4:3)</PresentationFormat>
  <Paragraphs>993</Paragraphs>
  <Slides>85</Slides>
  <Notes>2</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85</vt:i4>
      </vt:variant>
    </vt:vector>
  </HeadingPairs>
  <TitlesOfParts>
    <vt:vector size="99" baseType="lpstr">
      <vt:lpstr>Arial Rounded MT Bold</vt:lpstr>
      <vt:lpstr>Arial Unicode MS</vt:lpstr>
      <vt:lpstr>MingLiU</vt:lpstr>
      <vt:lpstr>新細明體</vt:lpstr>
      <vt:lpstr>굴림</vt:lpstr>
      <vt:lpstr>맑은 고딕</vt:lpstr>
      <vt:lpstr>바탕</vt:lpstr>
      <vt:lpstr>Arial</vt:lpstr>
      <vt:lpstr>Book Antiqua</vt:lpstr>
      <vt:lpstr>Consolas</vt:lpstr>
      <vt:lpstr>Garamond</vt:lpstr>
      <vt:lpstr>Times New Roman</vt:lpstr>
      <vt:lpstr>Wingdings</vt:lpstr>
      <vt:lpstr>Level</vt:lpstr>
      <vt:lpstr>PowerPoint 프레젠테이션</vt:lpstr>
      <vt:lpstr>Control Flow</vt:lpstr>
      <vt:lpstr>Control Flow</vt:lpstr>
      <vt:lpstr>Control Flow</vt:lpstr>
      <vt:lpstr>6.1 Expression Evaluation</vt:lpstr>
      <vt:lpstr>6.1 Expression Evaluation</vt:lpstr>
      <vt:lpstr>6.1 Expression Evaluation</vt:lpstr>
      <vt:lpstr>6.1 Expression Evaluation</vt:lpstr>
      <vt:lpstr>6.1 Expression Evaluation</vt:lpstr>
      <vt:lpstr>6.1 Expression Evaluation</vt:lpstr>
      <vt:lpstr>6.1 Expression Evaluation</vt:lpstr>
      <vt:lpstr>6.1.1 Precedence and Associativity</vt:lpstr>
      <vt:lpstr>6.1.1 Precedence and Associativity</vt:lpstr>
      <vt:lpstr>PowerPoint 프레젠테이션</vt:lpstr>
      <vt:lpstr>6.1.1 Precedence and Associativity</vt:lpstr>
      <vt:lpstr>6.1.1 Precedence and Associativity</vt:lpstr>
      <vt:lpstr>6.1.1 Precedence and Associativity</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6.1.2 Assignments</vt:lpstr>
      <vt:lpstr>Lack of Orthogonality in C</vt:lpstr>
      <vt:lpstr>Orthogonality</vt:lpstr>
      <vt:lpstr>6.1.2 Assignments</vt:lpstr>
      <vt:lpstr>6.1.2 Assignments</vt:lpstr>
      <vt:lpstr>6.1.2 Assignments</vt:lpstr>
      <vt:lpstr>6.1.2 Assignments</vt:lpstr>
      <vt:lpstr>6.1.2 Assignments</vt:lpstr>
      <vt:lpstr>6.1.2 Assignments</vt:lpstr>
      <vt:lpstr>6.1.3 Initialization</vt:lpstr>
      <vt:lpstr>6.1.3 Initialization</vt:lpstr>
      <vt:lpstr>6.1.3 Initialization</vt:lpstr>
      <vt:lpstr>6.1.3 Initialization</vt:lpstr>
      <vt:lpstr>6.1.3 Initialization</vt:lpstr>
      <vt:lpstr>6.1.3 Initialization</vt:lpstr>
      <vt:lpstr>6.1.3 Initialization</vt:lpstr>
      <vt:lpstr>6.1.3 Initialization</vt:lpstr>
      <vt:lpstr>6.1.3 Initialization</vt:lpstr>
      <vt:lpstr>6.1.3 Initialization</vt:lpstr>
      <vt:lpstr>6.1.4 Ordering within Expressions</vt:lpstr>
      <vt:lpstr>6.1.4 Ordering within Expressions</vt:lpstr>
      <vt:lpstr>6.1.4 Ordering within Expressions</vt:lpstr>
      <vt:lpstr>6.1.4 Ordering within Expressions</vt:lpstr>
      <vt:lpstr>6.1.4 Ordering within Expressions</vt:lpstr>
      <vt:lpstr>6.1.4 Ordering within Expressions</vt:lpstr>
      <vt:lpstr>6.1.4 Ordering within Expressions</vt:lpstr>
      <vt:lpstr>6.1.4 Ordering within Expressions</vt:lpstr>
      <vt:lpstr>6.1.4 Ordering within Expressions</vt:lpstr>
      <vt:lpstr>6.1.5 Short-Circuit Evaluation</vt:lpstr>
      <vt:lpstr>6.1.5 Short-Circuit Evaluation</vt:lpstr>
      <vt:lpstr>6.1.5 Short-Circuit Evaluation</vt:lpstr>
      <vt:lpstr>6.1.5 Short-Circuit Evaluation</vt:lpstr>
      <vt:lpstr>6.2 Structured and Unstructured Flow</vt:lpstr>
      <vt:lpstr>6.2 Structured and Unstructured Flow</vt:lpstr>
      <vt:lpstr>6.2 Structured and Unstructured Flow</vt:lpstr>
      <vt:lpstr>6.2 Structured and Unstructured Flow</vt:lpstr>
      <vt:lpstr>6.2.1 Structured Alternatives to goto</vt:lpstr>
      <vt:lpstr>6.2.1 Structured Alternatives to goto</vt:lpstr>
      <vt:lpstr>6.2.1 Structured Alternatives to goto</vt:lpstr>
      <vt:lpstr>6.3 Sequencing</vt:lpstr>
      <vt:lpstr>6.3 Sequencing</vt:lpstr>
      <vt:lpstr>6.3 Sequencing</vt:lpstr>
      <vt:lpstr>6.3 Sequencing</vt:lpstr>
      <vt:lpstr>6.4 Selection</vt:lpstr>
      <vt:lpstr>6.4 Selection</vt:lpstr>
      <vt:lpstr>6.4 Selection</vt:lpstr>
      <vt:lpstr>6.4.1 Short-Circuited Conditions</vt:lpstr>
      <vt:lpstr>6.4.1 Short-Circuited Conditions</vt:lpstr>
      <vt:lpstr>6.4.1 Short-Circuited Conditions</vt:lpstr>
      <vt:lpstr>6.4.2 Case/Switch Statements</vt:lpstr>
      <vt:lpstr>6.4.2 Case/Switch Statements</vt:lpstr>
      <vt:lpstr>6.4.2 Case/Switch Statements</vt:lpstr>
      <vt:lpstr>6.4.2 Case/Switch Statements</vt:lpstr>
    </vt:vector>
  </TitlesOfParts>
  <Company>EVL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Yongjoo Cho</dc:creator>
  <cp:lastModifiedBy>Yongjoo Cho</cp:lastModifiedBy>
  <cp:revision>3250</cp:revision>
  <dcterms:created xsi:type="dcterms:W3CDTF">2001-05-01T19:45:44Z</dcterms:created>
  <dcterms:modified xsi:type="dcterms:W3CDTF">2019-10-24T02:27:28Z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D:\Jason\cise_html</vt:lpwstr>
  </property>
</Properties>
</file>