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40"/>
  </p:notesMasterIdLst>
  <p:sldIdLst>
    <p:sldId id="323" r:id="rId2"/>
    <p:sldId id="356" r:id="rId3"/>
    <p:sldId id="369" r:id="rId4"/>
    <p:sldId id="370"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 id="400" r:id="rId35"/>
    <p:sldId id="401" r:id="rId36"/>
    <p:sldId id="402" r:id="rId37"/>
    <p:sldId id="403" r:id="rId38"/>
    <p:sldId id="404" r:id="rId39"/>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5pPr>
    <a:lvl6pPr marL="2286000" algn="l" defTabSz="914400" rtl="0" eaLnBrk="1" latinLnBrk="1" hangingPunct="1">
      <a:defRPr sz="4400" kern="1200">
        <a:solidFill>
          <a:schemeClr val="tx2"/>
        </a:solidFill>
        <a:latin typeface="Times New Roman" panose="02020603050405020304" pitchFamily="18" charset="0"/>
        <a:ea typeface="+mn-ea"/>
        <a:cs typeface="+mn-cs"/>
      </a:defRPr>
    </a:lvl6pPr>
    <a:lvl7pPr marL="2743200" algn="l" defTabSz="914400" rtl="0" eaLnBrk="1" latinLnBrk="1" hangingPunct="1">
      <a:defRPr sz="4400" kern="1200">
        <a:solidFill>
          <a:schemeClr val="tx2"/>
        </a:solidFill>
        <a:latin typeface="Times New Roman" panose="02020603050405020304" pitchFamily="18" charset="0"/>
        <a:ea typeface="+mn-ea"/>
        <a:cs typeface="+mn-cs"/>
      </a:defRPr>
    </a:lvl7pPr>
    <a:lvl8pPr marL="3200400" algn="l" defTabSz="914400" rtl="0" eaLnBrk="1" latinLnBrk="1" hangingPunct="1">
      <a:defRPr sz="4400" kern="1200">
        <a:solidFill>
          <a:schemeClr val="tx2"/>
        </a:solidFill>
        <a:latin typeface="Times New Roman" panose="02020603050405020304" pitchFamily="18" charset="0"/>
        <a:ea typeface="+mn-ea"/>
        <a:cs typeface="+mn-cs"/>
      </a:defRPr>
    </a:lvl8pPr>
    <a:lvl9pPr marL="3657600" algn="l" defTabSz="914400" rtl="0" eaLnBrk="1" latinLnBrk="1" hangingPunct="1">
      <a:defRPr sz="4400" kern="1200">
        <a:solidFill>
          <a:schemeClr val="tx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CC66"/>
    <a:srgbClr val="6699FF"/>
    <a:srgbClr val="9B5D1F"/>
    <a:srgbClr val="FFFF00"/>
    <a:srgbClr val="3333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963" autoAdjust="0"/>
    <p:restoredTop sz="90929"/>
  </p:normalViewPr>
  <p:slideViewPr>
    <p:cSldViewPr>
      <p:cViewPr varScale="1">
        <p:scale>
          <a:sx n="78" d="100"/>
          <a:sy n="78" d="100"/>
        </p:scale>
        <p:origin x="18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4772"/>
    </p:cViewPr>
  </p:sorterViewPr>
  <p:notesViewPr>
    <p:cSldViewPr>
      <p:cViewPr varScale="1">
        <p:scale>
          <a:sx n="99" d="100"/>
          <a:sy n="99"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굴림" pitchFamily="50" charset="-127"/>
              </a:defRPr>
            </a:lvl1pPr>
          </a:lstStyle>
          <a:p>
            <a:pPr>
              <a:defRPr/>
            </a:pPr>
            <a:endParaRPr lang="en-US" altLang="ko-KR"/>
          </a:p>
        </p:txBody>
      </p:sp>
      <p:sp>
        <p:nvSpPr>
          <p:cNvPr id="67587"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굴림" pitchFamily="50" charset="-127"/>
              </a:defRPr>
            </a:lvl1pPr>
          </a:lstStyle>
          <a:p>
            <a:pPr>
              <a:defRPr/>
            </a:pPr>
            <a:endParaRPr lang="en-US" altLang="ko-KR"/>
          </a:p>
        </p:txBody>
      </p:sp>
      <p:sp>
        <p:nvSpPr>
          <p:cNvPr id="512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smtClean="0"/>
              <a:t>Click to edit Master text styles</a:t>
            </a:r>
          </a:p>
          <a:p>
            <a:pPr lvl="1"/>
            <a:r>
              <a:rPr lang="en-US" altLang="ko-KR" noProof="0" smtClean="0"/>
              <a:t>Second level</a:t>
            </a:r>
          </a:p>
          <a:p>
            <a:pPr lvl="2"/>
            <a:r>
              <a:rPr lang="en-US" altLang="ko-KR" noProof="0" smtClean="0"/>
              <a:t>Third level</a:t>
            </a:r>
          </a:p>
          <a:p>
            <a:pPr lvl="3"/>
            <a:r>
              <a:rPr lang="en-US" altLang="ko-KR" noProof="0" smtClean="0"/>
              <a:t>Fourth level</a:t>
            </a:r>
          </a:p>
          <a:p>
            <a:pPr lvl="4"/>
            <a:r>
              <a:rPr lang="en-US" altLang="ko-KR" noProof="0" smtClean="0"/>
              <a:t>Fifth level</a:t>
            </a:r>
          </a:p>
        </p:txBody>
      </p:sp>
      <p:sp>
        <p:nvSpPr>
          <p:cNvPr id="67590"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굴림" pitchFamily="50" charset="-127"/>
              </a:defRPr>
            </a:lvl1pPr>
          </a:lstStyle>
          <a:p>
            <a:pPr>
              <a:defRPr/>
            </a:pPr>
            <a:endParaRPr lang="en-US" altLang="ko-KR"/>
          </a:p>
        </p:txBody>
      </p:sp>
      <p:sp>
        <p:nvSpPr>
          <p:cNvPr id="67591"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굴림" panose="020B0600000101010101" pitchFamily="50" charset="-127"/>
              </a:defRPr>
            </a:lvl1pPr>
          </a:lstStyle>
          <a:p>
            <a:pPr>
              <a:defRPr/>
            </a:pPr>
            <a:fld id="{9446708B-AAE0-4A97-A7D4-E94C23A25000}" type="slidenum">
              <a:rPr lang="ko-KR" altLang="en-US"/>
              <a:pPr>
                <a:defRPr/>
              </a:pPr>
              <a:t>‹#›</a:t>
            </a:fld>
            <a:endParaRPr lang="en-US" altLang="ko-KR"/>
          </a:p>
        </p:txBody>
      </p:sp>
    </p:spTree>
    <p:extLst>
      <p:ext uri="{BB962C8B-B14F-4D97-AF65-F5344CB8AC3E}">
        <p14:creationId xmlns:p14="http://schemas.microsoft.com/office/powerpoint/2010/main" val="4122247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Times New Roman" panose="02020603050405020304" pitchFamily="18" charset="0"/>
              </a:defRPr>
            </a:lvl1pPr>
            <a:lvl2pPr marL="742950" indent="-285750">
              <a:defRPr sz="4400">
                <a:solidFill>
                  <a:schemeClr val="tx2"/>
                </a:solidFill>
                <a:latin typeface="Times New Roman" panose="02020603050405020304" pitchFamily="18" charset="0"/>
              </a:defRPr>
            </a:lvl2pPr>
            <a:lvl3pPr marL="1143000" indent="-228600">
              <a:defRPr sz="4400">
                <a:solidFill>
                  <a:schemeClr val="tx2"/>
                </a:solidFill>
                <a:latin typeface="Times New Roman" panose="02020603050405020304" pitchFamily="18" charset="0"/>
              </a:defRPr>
            </a:lvl3pPr>
            <a:lvl4pPr marL="1600200" indent="-228600">
              <a:defRPr sz="4400">
                <a:solidFill>
                  <a:schemeClr val="tx2"/>
                </a:solidFill>
                <a:latin typeface="Times New Roman" panose="02020603050405020304" pitchFamily="18" charset="0"/>
              </a:defRPr>
            </a:lvl4pPr>
            <a:lvl5pPr marL="2057400" indent="-22860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fld id="{95E94E4E-1106-42D9-ADCE-A534490B8984}" type="slidenum">
              <a:rPr lang="en-US" altLang="zh-TW" sz="1200" smtClean="0"/>
              <a:pPr/>
              <a:t>1</a:t>
            </a:fld>
            <a:endParaRPr lang="en-US" altLang="zh-TW"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300939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Line 4"/>
          <p:cNvSpPr>
            <a:spLocks noChangeShapeType="1"/>
          </p:cNvSpPr>
          <p:nvPr/>
        </p:nvSpPr>
        <p:spPr bwMode="auto">
          <a:xfrm>
            <a:off x="360363" y="2852738"/>
            <a:ext cx="82438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5074" name="Rectangle 2"/>
          <p:cNvSpPr>
            <a:spLocks noGrp="1" noChangeArrowheads="1"/>
          </p:cNvSpPr>
          <p:nvPr>
            <p:ph type="ctrTitle"/>
          </p:nvPr>
        </p:nvSpPr>
        <p:spPr>
          <a:xfrm>
            <a:off x="685800" y="685800"/>
            <a:ext cx="7772400" cy="2127250"/>
          </a:xfrm>
        </p:spPr>
        <p:txBody>
          <a:bodyPr/>
          <a:lstStyle>
            <a:lvl1pPr algn="ctr">
              <a:defRPr sz="5800"/>
            </a:lvl1pPr>
          </a:lstStyle>
          <a:p>
            <a:r>
              <a:rPr lang="ko-KR" altLang="en-US" smtClean="0"/>
              <a:t>마스터 제목 스타일 편집</a:t>
            </a:r>
            <a:endParaRPr lang="en-US" altLang="zh-TW"/>
          </a:p>
        </p:txBody>
      </p:sp>
      <p:sp>
        <p:nvSpPr>
          <p:cNvPr id="515075"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ko-KR" altLang="en-US" smtClean="0"/>
              <a:t>마스터 부제목 스타일 편집</a:t>
            </a:r>
            <a:endParaRPr lang="en-US" altLang="zh-TW"/>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p:txBody>
          <a:bodyPr/>
          <a:lstStyle>
            <a:lvl1pPr>
              <a:defRPr/>
            </a:lvl1pPr>
          </a:lstStyle>
          <a:p>
            <a:pPr>
              <a:defRPr/>
            </a:pPr>
            <a:fld id="{DD623065-D07C-4B29-8498-F6770210B5CE}" type="slidenum">
              <a:rPr lang="en-US" altLang="zh-TW"/>
              <a:pPr>
                <a:defRPr/>
              </a:pPr>
              <a:t>‹#›</a:t>
            </a:fld>
            <a:endParaRPr lang="en-US" altLang="zh-TW"/>
          </a:p>
        </p:txBody>
      </p:sp>
    </p:spTree>
    <p:extLst>
      <p:ext uri="{BB962C8B-B14F-4D97-AF65-F5344CB8AC3E}">
        <p14:creationId xmlns:p14="http://schemas.microsoft.com/office/powerpoint/2010/main" val="3674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07504" y="44624"/>
            <a:ext cx="8928992" cy="774700"/>
          </a:xfrm>
        </p:spPr>
        <p:txBody>
          <a:bodyPr/>
          <a:lstStyle>
            <a:lvl1pPr>
              <a:defRPr sz="3200" baseline="0">
                <a:latin typeface="Arial Unicode MS" panose="020B0604020202020204" pitchFamily="50" charset="-127"/>
                <a:ea typeface="Arial Unicode MS" panose="020B0604020202020204" pitchFamily="50" charset="-127"/>
                <a:cs typeface="Arial Unicode MS" panose="020B06040202020202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107504" y="980728"/>
            <a:ext cx="8928992" cy="5150197"/>
          </a:xfrm>
        </p:spPr>
        <p:txBody>
          <a:bodyPr/>
          <a:lstStyle>
            <a:lvl1pPr>
              <a:defRPr sz="2800" baseline="0">
                <a:latin typeface="Arial Unicode MS" panose="020B0604020202020204" pitchFamily="50" charset="-127"/>
                <a:ea typeface="Arial Unicode MS" panose="020B0604020202020204" pitchFamily="50" charset="-127"/>
                <a:cs typeface="Arial Unicode MS" panose="020B0604020202020204" pitchFamily="50" charset="-127"/>
              </a:defRPr>
            </a:lvl1pPr>
            <a:lvl2pPr>
              <a:defRPr sz="2400" baseline="0">
                <a:latin typeface="Arial Unicode MS" panose="020B0604020202020204" pitchFamily="50" charset="-127"/>
                <a:ea typeface="Arial Unicode MS" panose="020B0604020202020204" pitchFamily="50" charset="-127"/>
                <a:cs typeface="Arial Unicode MS" panose="020B0604020202020204" pitchFamily="50" charset="-127"/>
              </a:defRPr>
            </a:lvl2pPr>
            <a:lvl3pPr>
              <a:defRPr sz="2400" baseline="0">
                <a:latin typeface="Arial Unicode MS" panose="020B0604020202020204" pitchFamily="50" charset="-127"/>
                <a:ea typeface="Arial Unicode MS" panose="020B0604020202020204" pitchFamily="50" charset="-127"/>
                <a:cs typeface="Arial Unicode MS" panose="020B0604020202020204" pitchFamily="50" charset="-127"/>
              </a:defRPr>
            </a:lvl3pPr>
            <a:lvl4pPr>
              <a:defRPr sz="2400" baseline="0">
                <a:latin typeface="Arial Unicode MS" panose="020B0604020202020204" pitchFamily="50" charset="-127"/>
                <a:ea typeface="Arial Unicode MS" panose="020B0604020202020204" pitchFamily="50" charset="-127"/>
                <a:cs typeface="Arial Unicode MS" panose="020B0604020202020204" pitchFamily="50" charset="-127"/>
              </a:defRPr>
            </a:lvl4pPr>
            <a:lvl5pPr>
              <a:defRPr sz="2400" baseline="0">
                <a:latin typeface="Arial Unicode MS" panose="020B0604020202020204" pitchFamily="50" charset="-127"/>
                <a:ea typeface="Arial Unicode MS" panose="020B0604020202020204" pitchFamily="50" charset="-127"/>
                <a:cs typeface="Arial Unicode MS" panose="020B06040202020202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xfrm>
            <a:off x="6500813" y="6257925"/>
            <a:ext cx="2133600" cy="457200"/>
          </a:xfrm>
        </p:spPr>
        <p:txBody>
          <a:bodyPr/>
          <a:lstStyle>
            <a:lvl1pPr>
              <a:defRPr/>
            </a:lvl1pPr>
          </a:lstStyle>
          <a:p>
            <a:pPr>
              <a:defRPr/>
            </a:pPr>
            <a:fld id="{910F271D-B38F-466A-8A6F-F4F513FE69E1}" type="slidenum">
              <a:rPr lang="en-US" altLang="zh-TW"/>
              <a:pPr>
                <a:defRPr/>
              </a:pPr>
              <a:t>‹#›</a:t>
            </a:fld>
            <a:endParaRPr lang="en-US" altLang="zh-TW"/>
          </a:p>
        </p:txBody>
      </p:sp>
    </p:spTree>
    <p:extLst>
      <p:ext uri="{BB962C8B-B14F-4D97-AF65-F5344CB8AC3E}">
        <p14:creationId xmlns:p14="http://schemas.microsoft.com/office/powerpoint/2010/main" val="100644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4AD3417-6ECB-4169-8645-9A78DAC6886B}" type="datetime1">
              <a:rPr lang="en-US" altLang="ko-KR">
                <a:solidFill>
                  <a:srgbClr val="000000"/>
                </a:solidFill>
              </a:rPr>
              <a:pPr>
                <a:defRPr/>
              </a:pPr>
              <a:t>11/26/2018</a:t>
            </a:fld>
            <a:endParaRPr lang="en-US" altLang="zh-TW">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4F9C5E5B-42CA-4F82-8A1C-26D3328D50A0}" type="slidenum">
              <a:rPr lang="en-US" altLang="zh-TW">
                <a:solidFill>
                  <a:srgbClr val="000000"/>
                </a:solidFill>
              </a:rPr>
              <a:pPr/>
              <a:t>‹#›</a:t>
            </a:fld>
            <a:endParaRPr lang="en-US" altLang="zh-TW">
              <a:solidFill>
                <a:srgbClr val="000000"/>
              </a:solidFill>
            </a:endParaRPr>
          </a:p>
        </p:txBody>
      </p:sp>
      <p:sp>
        <p:nvSpPr>
          <p:cNvPr id="5" name="Rectangle 3"/>
          <p:cNvSpPr>
            <a:spLocks noGrp="1" noChangeArrowheads="1"/>
          </p:cNvSpPr>
          <p:nvPr>
            <p:ph idx="1"/>
          </p:nvPr>
        </p:nvSpPr>
        <p:spPr bwMode="auto">
          <a:xfrm>
            <a:off x="107504" y="1268413"/>
            <a:ext cx="8856984"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zh-TW" smtClean="0"/>
          </a:p>
        </p:txBody>
      </p:sp>
      <p:sp>
        <p:nvSpPr>
          <p:cNvPr id="6" name="제목 1"/>
          <p:cNvSpPr>
            <a:spLocks noGrp="1"/>
          </p:cNvSpPr>
          <p:nvPr>
            <p:ph type="title"/>
          </p:nvPr>
        </p:nvSpPr>
        <p:spPr>
          <a:xfrm>
            <a:off x="107504" y="206375"/>
            <a:ext cx="8856984" cy="774700"/>
          </a:xfrm>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3140819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512" y="44624"/>
            <a:ext cx="8784976"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ko-KR" altLang="en-US" smtClean="0"/>
              <a:t>마스터 제목 스타일 편집</a:t>
            </a:r>
            <a:endParaRPr lang="en-US" altLang="zh-TW" smtClean="0"/>
          </a:p>
        </p:txBody>
      </p:sp>
      <p:sp>
        <p:nvSpPr>
          <p:cNvPr id="1027" name="Rectangle 3"/>
          <p:cNvSpPr>
            <a:spLocks noGrp="1" noChangeArrowheads="1"/>
          </p:cNvSpPr>
          <p:nvPr>
            <p:ph type="body" idx="1"/>
          </p:nvPr>
        </p:nvSpPr>
        <p:spPr bwMode="auto">
          <a:xfrm>
            <a:off x="179512" y="998117"/>
            <a:ext cx="8784976" cy="5132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altLang="zh-TW" dirty="0" smtClean="0"/>
          </a:p>
        </p:txBody>
      </p:sp>
      <p:sp>
        <p:nvSpPr>
          <p:cNvPr id="514052"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mn-lt"/>
              </a:defRPr>
            </a:lvl1pPr>
          </a:lstStyle>
          <a:p>
            <a:pPr>
              <a:defRPr/>
            </a:pPr>
            <a:endParaRPr lang="en-US" altLang="zh-TW"/>
          </a:p>
        </p:txBody>
      </p:sp>
      <p:sp>
        <p:nvSpPr>
          <p:cNvPr id="51405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mn-lt"/>
              </a:defRPr>
            </a:lvl1pPr>
          </a:lstStyle>
          <a:p>
            <a:pPr>
              <a:defRPr/>
            </a:pPr>
            <a:endParaRPr lang="en-US" altLang="zh-TW"/>
          </a:p>
        </p:txBody>
      </p:sp>
      <p:sp>
        <p:nvSpPr>
          <p:cNvPr id="514054" name="Rectangle 6"/>
          <p:cNvSpPr>
            <a:spLocks noGrp="1" noChangeArrowheads="1"/>
          </p:cNvSpPr>
          <p:nvPr>
            <p:ph type="sldNum" sz="quarter" idx="4"/>
          </p:nvPr>
        </p:nvSpPr>
        <p:spPr bwMode="auto">
          <a:xfrm>
            <a:off x="6581775" y="623728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맑은 고딕" panose="020B0503020000020004" pitchFamily="50" charset="-127"/>
              </a:defRPr>
            </a:lvl1pPr>
          </a:lstStyle>
          <a:p>
            <a:pPr>
              <a:defRPr/>
            </a:pPr>
            <a:fld id="{4CBE7198-6BD6-4FBB-A49A-D9B0ACF22FF9}" type="slidenum">
              <a:rPr lang="en-US" altLang="zh-TW"/>
              <a:pPr>
                <a:defRPr/>
              </a:pPr>
              <a:t>‹#›</a:t>
            </a:fld>
            <a:endParaRPr lang="en-US" altLang="zh-TW"/>
          </a:p>
        </p:txBody>
      </p:sp>
      <p:sp>
        <p:nvSpPr>
          <p:cNvPr id="1031" name="Line 15"/>
          <p:cNvSpPr>
            <a:spLocks noChangeShapeType="1"/>
          </p:cNvSpPr>
          <p:nvPr/>
        </p:nvSpPr>
        <p:spPr bwMode="auto">
          <a:xfrm>
            <a:off x="0" y="908720"/>
            <a:ext cx="914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98" r:id="rId3"/>
  </p:sldLayoutIdLst>
  <p:timing>
    <p:tnLst>
      <p:par>
        <p:cTn id="1" dur="indefinite" restart="never" nodeType="tmRoot"/>
      </p:par>
    </p:tnLst>
  </p:timing>
  <p:hf hdr="0" ftr="0" dt="0"/>
  <p:txStyles>
    <p:titleStyle>
      <a:lvl1pPr algn="l" rtl="0" eaLnBrk="0" fontAlgn="base" latinLnBrk="1" hangingPunct="0">
        <a:spcBef>
          <a:spcPct val="0"/>
        </a:spcBef>
        <a:spcAft>
          <a:spcPct val="0"/>
        </a:spcAft>
        <a:defRPr kumimoji="1" lang="en-US" altLang="zh-TW" sz="3200" dirty="0">
          <a:solidFill>
            <a:schemeClr val="tx2"/>
          </a:solidFill>
          <a:latin typeface="Book Antiqua" pitchFamily="18" charset="0"/>
          <a:ea typeface="新細明體" pitchFamily="18" charset="-120"/>
          <a:cs typeface="Times New Roman" pitchFamily="18" charset="0"/>
        </a:defRPr>
      </a:lvl1pPr>
      <a:lvl2pPr algn="l" rtl="0" eaLnBrk="0" fontAlgn="base" latinLnBrk="1" hangingPunct="0">
        <a:spcBef>
          <a:spcPct val="0"/>
        </a:spcBef>
        <a:spcAft>
          <a:spcPct val="0"/>
        </a:spcAft>
        <a:defRPr kumimoji="1" sz="3200">
          <a:solidFill>
            <a:schemeClr val="tx2"/>
          </a:solidFill>
          <a:latin typeface="Book Antiqua" pitchFamily="18" charset="0"/>
          <a:ea typeface="新細明體" pitchFamily="18" charset="-120"/>
          <a:cs typeface="Times New Roman" pitchFamily="18" charset="0"/>
        </a:defRPr>
      </a:lvl2pPr>
      <a:lvl3pPr algn="l" rtl="0" eaLnBrk="0" fontAlgn="base" latinLnBrk="1" hangingPunct="0">
        <a:spcBef>
          <a:spcPct val="0"/>
        </a:spcBef>
        <a:spcAft>
          <a:spcPct val="0"/>
        </a:spcAft>
        <a:defRPr kumimoji="1" sz="3200">
          <a:solidFill>
            <a:schemeClr val="tx2"/>
          </a:solidFill>
          <a:latin typeface="Book Antiqua" pitchFamily="18" charset="0"/>
          <a:ea typeface="新細明體" pitchFamily="18" charset="-120"/>
          <a:cs typeface="Times New Roman" pitchFamily="18" charset="0"/>
        </a:defRPr>
      </a:lvl3pPr>
      <a:lvl4pPr algn="l" rtl="0" eaLnBrk="0" fontAlgn="base" latinLnBrk="1" hangingPunct="0">
        <a:spcBef>
          <a:spcPct val="0"/>
        </a:spcBef>
        <a:spcAft>
          <a:spcPct val="0"/>
        </a:spcAft>
        <a:defRPr kumimoji="1" sz="3200">
          <a:solidFill>
            <a:schemeClr val="tx2"/>
          </a:solidFill>
          <a:latin typeface="Book Antiqua" pitchFamily="18" charset="0"/>
          <a:ea typeface="新細明體" pitchFamily="18" charset="-120"/>
          <a:cs typeface="Times New Roman" pitchFamily="18" charset="0"/>
        </a:defRPr>
      </a:lvl4pPr>
      <a:lvl5pPr algn="l" rtl="0" eaLnBrk="0" fontAlgn="base" latinLnBrk="1" hangingPunct="0">
        <a:spcBef>
          <a:spcPct val="0"/>
        </a:spcBef>
        <a:spcAft>
          <a:spcPct val="0"/>
        </a:spcAft>
        <a:defRPr kumimoji="1" sz="3200">
          <a:solidFill>
            <a:schemeClr val="tx2"/>
          </a:solidFill>
          <a:latin typeface="Book Antiqua" pitchFamily="18" charset="0"/>
          <a:ea typeface="新細明體" pitchFamily="18" charset="-120"/>
          <a:cs typeface="Times New Roman" pitchFamily="18" charset="0"/>
        </a:defRPr>
      </a:lvl5pPr>
      <a:lvl6pPr marL="457200" algn="l" rtl="0" eaLnBrk="1" fontAlgn="base" latinLnBrk="1" hangingPunct="1">
        <a:spcBef>
          <a:spcPct val="0"/>
        </a:spcBef>
        <a:spcAft>
          <a:spcPct val="0"/>
        </a:spcAft>
        <a:defRPr kumimoji="1" sz="4400">
          <a:solidFill>
            <a:schemeClr val="tx2"/>
          </a:solidFill>
          <a:latin typeface="Garamond" pitchFamily="18" charset="0"/>
          <a:ea typeface="新細明體" pitchFamily="18" charset="-120"/>
        </a:defRPr>
      </a:lvl6pPr>
      <a:lvl7pPr marL="914400" algn="l" rtl="0" eaLnBrk="1" fontAlgn="base" latinLnBrk="1" hangingPunct="1">
        <a:spcBef>
          <a:spcPct val="0"/>
        </a:spcBef>
        <a:spcAft>
          <a:spcPct val="0"/>
        </a:spcAft>
        <a:defRPr kumimoji="1" sz="4400">
          <a:solidFill>
            <a:schemeClr val="tx2"/>
          </a:solidFill>
          <a:latin typeface="Garamond" pitchFamily="18" charset="0"/>
          <a:ea typeface="新細明體" pitchFamily="18" charset="-120"/>
        </a:defRPr>
      </a:lvl7pPr>
      <a:lvl8pPr marL="1371600" algn="l" rtl="0" eaLnBrk="1" fontAlgn="base" latinLnBrk="1" hangingPunct="1">
        <a:spcBef>
          <a:spcPct val="0"/>
        </a:spcBef>
        <a:spcAft>
          <a:spcPct val="0"/>
        </a:spcAft>
        <a:defRPr kumimoji="1" sz="4400">
          <a:solidFill>
            <a:schemeClr val="tx2"/>
          </a:solidFill>
          <a:latin typeface="Garamond" pitchFamily="18" charset="0"/>
          <a:ea typeface="新細明體" pitchFamily="18" charset="-120"/>
        </a:defRPr>
      </a:lvl8pPr>
      <a:lvl9pPr marL="1828800" algn="l" rtl="0" eaLnBrk="1" fontAlgn="base" latinLnBrk="1" hangingPunct="1">
        <a:spcBef>
          <a:spcPct val="0"/>
        </a:spcBef>
        <a:spcAft>
          <a:spcPct val="0"/>
        </a:spcAft>
        <a:defRPr kumimoji="1" sz="4400">
          <a:solidFill>
            <a:schemeClr val="tx2"/>
          </a:solidFill>
          <a:latin typeface="Garamond" pitchFamily="18" charset="0"/>
          <a:ea typeface="新細明體" pitchFamily="18" charset="-120"/>
        </a:defRPr>
      </a:lvl9pPr>
    </p:titleStyle>
    <p:bodyStyle>
      <a:lvl1pPr marL="342900" indent="-342900" algn="l" rtl="0" eaLnBrk="0" fontAlgn="base" latinLnBrk="0" hangingPunct="0">
        <a:spcBef>
          <a:spcPct val="20000"/>
        </a:spcBef>
        <a:spcAft>
          <a:spcPct val="0"/>
        </a:spcAft>
        <a:buClr>
          <a:schemeClr val="bg2"/>
        </a:buClr>
        <a:buSzPct val="75000"/>
        <a:buFont typeface="Wingdings" panose="05000000000000000000" pitchFamily="2" charset="2"/>
        <a:buChar char="p"/>
        <a:defRPr kumimoji="1" lang="ko-KR" altLang="en-US" sz="2400" dirty="0">
          <a:solidFill>
            <a:schemeClr val="tx1"/>
          </a:solidFill>
          <a:latin typeface="Arial Unicode MS"/>
          <a:ea typeface="바탕" pitchFamily="18" charset="-127"/>
          <a:cs typeface="Times New Roman" pitchFamily="18" charset="0"/>
        </a:defRPr>
      </a:lvl1pPr>
      <a:lvl2pPr marL="742950" indent="-285750" algn="l" rtl="0" eaLnBrk="0" fontAlgn="base" latinLnBrk="0" hangingPunct="0">
        <a:spcBef>
          <a:spcPct val="20000"/>
        </a:spcBef>
        <a:spcAft>
          <a:spcPct val="0"/>
        </a:spcAft>
        <a:buClr>
          <a:schemeClr val="tx2"/>
        </a:buClr>
        <a:buSzPct val="75000"/>
        <a:buFont typeface="Wingdings" panose="05000000000000000000" pitchFamily="2" charset="2"/>
        <a:buChar char="n"/>
        <a:defRPr kumimoji="1" lang="ko-KR" altLang="en-US" sz="2000" dirty="0">
          <a:solidFill>
            <a:schemeClr val="tx1"/>
          </a:solidFill>
          <a:latin typeface="Arial Unicode MS"/>
          <a:ea typeface="바탕" pitchFamily="18" charset="-127"/>
          <a:cs typeface="Times New Roman" pitchFamily="18" charset="0"/>
        </a:defRPr>
      </a:lvl2pPr>
      <a:lvl3pPr marL="1143000" indent="-228600" algn="l" rtl="0" eaLnBrk="0" fontAlgn="base" latinLnBrk="0" hangingPunct="0">
        <a:spcBef>
          <a:spcPct val="20000"/>
        </a:spcBef>
        <a:spcAft>
          <a:spcPct val="0"/>
        </a:spcAft>
        <a:buClr>
          <a:schemeClr val="accent1"/>
        </a:buClr>
        <a:buSzPct val="65000"/>
        <a:buFont typeface="Wingdings" panose="05000000000000000000" pitchFamily="2" charset="2"/>
        <a:buChar char="p"/>
        <a:defRPr kumimoji="1" lang="ko-KR" altLang="en-US" sz="2000" dirty="0">
          <a:solidFill>
            <a:schemeClr val="tx1"/>
          </a:solidFill>
          <a:latin typeface="Arial Unicode MS"/>
          <a:ea typeface="바탕" pitchFamily="18" charset="-127"/>
          <a:cs typeface="Times New Roman" pitchFamily="18" charset="0"/>
        </a:defRPr>
      </a:lvl3pPr>
      <a:lvl4pPr marL="1600200" indent="-228600" algn="l" rtl="0" eaLnBrk="0" fontAlgn="base" latinLnBrk="0" hangingPunct="0">
        <a:spcBef>
          <a:spcPct val="20000"/>
        </a:spcBef>
        <a:spcAft>
          <a:spcPct val="0"/>
        </a:spcAft>
        <a:buClr>
          <a:schemeClr val="bg2"/>
        </a:buClr>
        <a:buFont typeface="Wingdings" panose="05000000000000000000" pitchFamily="2" charset="2"/>
        <a:buChar char="§"/>
        <a:defRPr kumimoji="1" lang="ko-KR" altLang="en-US" sz="2000" dirty="0">
          <a:solidFill>
            <a:schemeClr val="tx1"/>
          </a:solidFill>
          <a:latin typeface="Arial Unicode MS"/>
          <a:ea typeface="바탕" pitchFamily="18" charset="-127"/>
          <a:cs typeface="Times New Roman" pitchFamily="18" charset="0"/>
        </a:defRPr>
      </a:lvl4pPr>
      <a:lvl5pPr marL="2057400" indent="-228600" algn="l" rtl="0" eaLnBrk="0" fontAlgn="base" latinLnBrk="0" hangingPunct="0">
        <a:spcBef>
          <a:spcPct val="20000"/>
        </a:spcBef>
        <a:spcAft>
          <a:spcPct val="0"/>
        </a:spcAft>
        <a:buClr>
          <a:schemeClr val="tx2"/>
        </a:buClr>
        <a:buSzPct val="80000"/>
        <a:buFont typeface="Wingdings" panose="05000000000000000000" pitchFamily="2" charset="2"/>
        <a:buChar char="§"/>
        <a:defRPr kumimoji="1" lang="en-US" altLang="zh-TW" sz="2000" dirty="0">
          <a:solidFill>
            <a:schemeClr val="tx1"/>
          </a:solidFill>
          <a:latin typeface="Arial Unicode MS"/>
          <a:ea typeface="바탕" pitchFamily="18" charset="-127"/>
          <a:cs typeface="Times New Roman" pitchFamily="18" charset="0"/>
        </a:defRPr>
      </a:lvl5pPr>
      <a:lvl6pPr marL="25146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0"/>
          <p:cNvGrpSpPr>
            <a:grpSpLocks/>
          </p:cNvGrpSpPr>
          <p:nvPr/>
        </p:nvGrpSpPr>
        <p:grpSpPr bwMode="auto">
          <a:xfrm>
            <a:off x="323850" y="642938"/>
            <a:ext cx="8532813" cy="2065337"/>
            <a:chOff x="0" y="0"/>
            <a:chExt cx="9158" cy="183"/>
          </a:xfrm>
        </p:grpSpPr>
        <p:sp>
          <p:nvSpPr>
            <p:cNvPr id="6149" name="Rectangle 11"/>
            <p:cNvSpPr>
              <a:spLocks noChangeArrowheads="1"/>
            </p:cNvSpPr>
            <p:nvPr/>
          </p:nvSpPr>
          <p:spPr bwMode="auto">
            <a:xfrm>
              <a:off x="0" y="0"/>
              <a:ext cx="9158"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2pPr>
              <a:lvl3pPr marL="1143000" indent="-228600" latinLnBrk="1">
                <a:spcBef>
                  <a:spcPct val="20000"/>
                </a:spcBef>
                <a:buClr>
                  <a:schemeClr val="accent1"/>
                </a:buClr>
                <a:buSzPct val="65000"/>
                <a:buFont typeface="Wingdings" panose="05000000000000000000" pitchFamily="2" charset="2"/>
                <a:buChar char="p"/>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3pPr>
              <a:lvl4pPr marL="1600200" indent="-228600" latinLnBrk="1">
                <a:spcBef>
                  <a:spcPct val="20000"/>
                </a:spcBef>
                <a:buClr>
                  <a:schemeClr val="bg2"/>
                </a:buClr>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4pPr>
              <a:lvl5pPr marL="2057400" indent="-228600" latinLnBrk="1">
                <a:spcBef>
                  <a:spcPct val="20000"/>
                </a:spcBef>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9pPr>
            </a:lstStyle>
            <a:p>
              <a:pPr algn="ctr" latinLnBrk="0">
                <a:spcBef>
                  <a:spcPct val="0"/>
                </a:spcBef>
                <a:buClrTx/>
                <a:buSzTx/>
                <a:buFontTx/>
                <a:buNone/>
              </a:pPr>
              <a:endParaRPr kumimoji="0" lang="ko-KR" altLang="en-US" sz="4400">
                <a:solidFill>
                  <a:schemeClr val="tx2"/>
                </a:solidFill>
                <a:latin typeface="Times New Roman" panose="02020603050405020304" pitchFamily="18" charset="0"/>
                <a:ea typeface="맑은 고딕" panose="020B0503020000020004" pitchFamily="50" charset="-127"/>
              </a:endParaRPr>
            </a:p>
          </p:txBody>
        </p:sp>
        <p:sp>
          <p:nvSpPr>
            <p:cNvPr id="6150" name="Rectangle 12"/>
            <p:cNvSpPr>
              <a:spLocks noChangeArrowheads="1"/>
            </p:cNvSpPr>
            <p:nvPr/>
          </p:nvSpPr>
          <p:spPr bwMode="auto">
            <a:xfrm>
              <a:off x="0" y="0"/>
              <a:ext cx="9158" cy="18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2pPr>
              <a:lvl3pPr marL="1143000" indent="-228600" latinLnBrk="1">
                <a:spcBef>
                  <a:spcPct val="20000"/>
                </a:spcBef>
                <a:buClr>
                  <a:schemeClr val="accent1"/>
                </a:buClr>
                <a:buSzPct val="65000"/>
                <a:buFont typeface="Wingdings" panose="05000000000000000000" pitchFamily="2" charset="2"/>
                <a:buChar char="p"/>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3pPr>
              <a:lvl4pPr marL="1600200" indent="-228600" latinLnBrk="1">
                <a:spcBef>
                  <a:spcPct val="20000"/>
                </a:spcBef>
                <a:buClr>
                  <a:schemeClr val="bg2"/>
                </a:buClr>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4pPr>
              <a:lvl5pPr marL="2057400" indent="-228600" latinLnBrk="1">
                <a:spcBef>
                  <a:spcPct val="20000"/>
                </a:spcBef>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9pPr>
            </a:lstStyle>
            <a:p>
              <a:pPr algn="ctr">
                <a:spcBef>
                  <a:spcPct val="0"/>
                </a:spcBef>
                <a:buClrTx/>
                <a:buSzTx/>
                <a:buFontTx/>
                <a:buNone/>
                <a:defRPr/>
              </a:pPr>
              <a:endParaRPr kumimoji="0" lang="en-US" altLang="ko-KR" sz="900" b="1" dirty="0" smtClean="0">
                <a:solidFill>
                  <a:schemeClr val="tx2"/>
                </a:solidFill>
                <a:latin typeface="+mj-lt"/>
                <a:ea typeface="新細明體" pitchFamily="18" charset="-120"/>
              </a:endParaRPr>
            </a:p>
            <a:p>
              <a:pPr algn="ctr">
                <a:spcBef>
                  <a:spcPct val="0"/>
                </a:spcBef>
                <a:buClrTx/>
                <a:buSzTx/>
                <a:buFontTx/>
                <a:buNone/>
                <a:defRPr/>
              </a:pPr>
              <a:r>
                <a:rPr kumimoji="0" lang="ko-KR" altLang="en-US" sz="4400" b="1" dirty="0" smtClean="0">
                  <a:solidFill>
                    <a:schemeClr val="tx2"/>
                  </a:solidFill>
                  <a:latin typeface="+mj-lt"/>
                  <a:ea typeface="新細明體" pitchFamily="18" charset="-120"/>
                </a:rPr>
                <a:t>프로그래밍 언어론</a:t>
              </a:r>
              <a:endParaRPr kumimoji="0" lang="en-US" altLang="ko-KR" sz="4400" b="1" dirty="0" smtClean="0">
                <a:solidFill>
                  <a:schemeClr val="tx2"/>
                </a:solidFill>
                <a:latin typeface="+mj-lt"/>
                <a:ea typeface="新細明體" pitchFamily="18" charset="-120"/>
              </a:endParaRPr>
            </a:p>
            <a:p>
              <a:pPr algn="ctr">
                <a:spcBef>
                  <a:spcPct val="0"/>
                </a:spcBef>
                <a:buClrTx/>
                <a:buSzTx/>
                <a:buFontTx/>
                <a:buNone/>
                <a:defRPr/>
              </a:pPr>
              <a:r>
                <a:rPr kumimoji="0" lang="en-US" altLang="ko-KR" sz="4400" b="1" dirty="0" smtClean="0">
                  <a:solidFill>
                    <a:schemeClr val="tx2"/>
                  </a:solidFill>
                  <a:latin typeface="+mj-lt"/>
                  <a:ea typeface="新細明體" pitchFamily="18" charset="-120"/>
                </a:rPr>
                <a:t>Lecture Note #11</a:t>
              </a:r>
              <a:endParaRPr kumimoji="0" lang="en-US" altLang="ko-KR" sz="4400" dirty="0" smtClean="0">
                <a:solidFill>
                  <a:schemeClr val="tx2"/>
                </a:solidFill>
                <a:latin typeface="+mj-lt"/>
                <a:ea typeface="新細明體" pitchFamily="18" charset="-120"/>
              </a:endParaRPr>
            </a:p>
          </p:txBody>
        </p:sp>
      </p:grpSp>
      <p:sp>
        <p:nvSpPr>
          <p:cNvPr id="6147" name="Line 4"/>
          <p:cNvSpPr>
            <a:spLocks noChangeShapeType="1"/>
          </p:cNvSpPr>
          <p:nvPr/>
        </p:nvSpPr>
        <p:spPr bwMode="auto">
          <a:xfrm>
            <a:off x="360363" y="2852738"/>
            <a:ext cx="82438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76" name="Rectangle 19"/>
          <p:cNvSpPr>
            <a:spLocks noGrp="1" noChangeArrowheads="1"/>
          </p:cNvSpPr>
          <p:nvPr>
            <p:ph type="subTitle" idx="1"/>
          </p:nvPr>
        </p:nvSpPr>
        <p:spPr>
          <a:xfrm>
            <a:off x="1403350" y="3860800"/>
            <a:ext cx="6400800" cy="1752600"/>
          </a:xfrm>
        </p:spPr>
        <p:txBody>
          <a:bodyPr/>
          <a:lstStyle/>
          <a:p>
            <a:pPr eaLnBrk="1" hangingPunct="1">
              <a:lnSpc>
                <a:spcPct val="80000"/>
              </a:lnSpc>
              <a:defRPr/>
            </a:pPr>
            <a:r>
              <a:rPr sz="2600" kern="1200" smtClean="0">
                <a:latin typeface="+mn-ea"/>
                <a:ea typeface="+mn-ea"/>
              </a:rPr>
              <a:t>조용주</a:t>
            </a:r>
            <a:endParaRPr lang="en-US" altLang="ko-KR" sz="2600" kern="1200" dirty="0">
              <a:latin typeface="+mn-ea"/>
              <a:ea typeface="+mn-ea"/>
            </a:endParaRPr>
          </a:p>
          <a:p>
            <a:pPr eaLnBrk="1" hangingPunct="1">
              <a:lnSpc>
                <a:spcPct val="80000"/>
              </a:lnSpc>
              <a:defRPr/>
            </a:pPr>
            <a:r>
              <a:rPr lang="en-US" altLang="ko-KR" sz="2600" dirty="0" smtClean="0">
                <a:latin typeface="+mn-ea"/>
                <a:ea typeface="+mn-ea"/>
              </a:rPr>
              <a:t>ycho@smu.ac.kr</a:t>
            </a:r>
            <a:endParaRPr sz="2600" dirty="0" smtClean="0">
              <a:latin typeface="+mn-ea"/>
              <a:ea typeface="+mn-ea"/>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Since the mid 1970s, most newly developed languages have tended to be strongly (though not necessarily statically) typed</a:t>
            </a:r>
          </a:p>
          <a:p>
            <a:pPr lvl="1"/>
            <a:r>
              <a:rPr lang="en-US" altLang="ko-KR" dirty="0" smtClean="0"/>
              <a:t>C has become more strongly typed with each successive version of the language, though various loopholes remain</a:t>
            </a:r>
          </a:p>
          <a:p>
            <a:pPr lvl="2"/>
            <a:r>
              <a:rPr lang="en-US" altLang="ko-KR" dirty="0" smtClean="0"/>
              <a:t>unions, </a:t>
            </a:r>
            <a:r>
              <a:rPr lang="en-US" altLang="ko-KR" dirty="0" err="1" smtClean="0"/>
              <a:t>nonconverting</a:t>
            </a:r>
            <a:r>
              <a:rPr lang="en-US" altLang="ko-KR" dirty="0" smtClean="0"/>
              <a:t> type casts, subroutines with variable numbers of parameters, and the interoperability of pointers and arrays</a:t>
            </a:r>
          </a:p>
          <a:p>
            <a:pPr lvl="2"/>
            <a:r>
              <a:rPr lang="en-US" altLang="ko-KR" dirty="0" smtClean="0"/>
              <a:t>implementations of C rarely check anything at run time</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10</a:t>
            </a:fld>
            <a:endParaRPr lang="en-US" altLang="zh-TW"/>
          </a:p>
        </p:txBody>
      </p:sp>
    </p:spTree>
    <p:extLst>
      <p:ext uri="{BB962C8B-B14F-4D97-AF65-F5344CB8AC3E}">
        <p14:creationId xmlns:p14="http://schemas.microsoft.com/office/powerpoint/2010/main" val="194001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a:t>Dynamic (run-time) type checking can be seen as a form of late binding, and tends to be found in languages that delay other issues until run time</a:t>
            </a:r>
          </a:p>
          <a:p>
            <a:pPr lvl="1"/>
            <a:r>
              <a:rPr lang="en-US" altLang="ko-KR" dirty="0"/>
              <a:t>static typing for languages intended for performance</a:t>
            </a:r>
          </a:p>
          <a:p>
            <a:pPr lvl="1"/>
            <a:r>
              <a:rPr lang="en-US" altLang="ko-KR" dirty="0"/>
              <a:t>dynamic typing is for the languages intended for ease of programming</a:t>
            </a:r>
            <a:endParaRPr lang="ko-KR" altLang="en-US" dirty="0"/>
          </a:p>
          <a:p>
            <a:pPr lvl="1"/>
            <a:r>
              <a:rPr lang="en-US" altLang="ko-KR" dirty="0" smtClean="0"/>
              <a:t>Lisp and Smalltalk are dynamically (though strongly) typed</a:t>
            </a:r>
          </a:p>
          <a:p>
            <a:pPr lvl="1"/>
            <a:r>
              <a:rPr lang="en-US" altLang="ko-KR" dirty="0" smtClean="0"/>
              <a:t>most scripting languages</a:t>
            </a:r>
          </a:p>
          <a:p>
            <a:pPr lvl="1"/>
            <a:r>
              <a:rPr lang="en-US" altLang="ko-KR" dirty="0" smtClean="0"/>
              <a:t>languages with dynamic scoping are generally dynamically typed (or not typed at all)</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11</a:t>
            </a:fld>
            <a:endParaRPr lang="en-US" altLang="zh-TW"/>
          </a:p>
        </p:txBody>
      </p:sp>
    </p:spTree>
    <p:extLst>
      <p:ext uri="{BB962C8B-B14F-4D97-AF65-F5344CB8AC3E}">
        <p14:creationId xmlns:p14="http://schemas.microsoft.com/office/powerpoint/2010/main" val="160564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7.1.1 The Meaning of "Type"</a:t>
            </a:r>
            <a:endParaRPr lang="ko-KR" altLang="en-US" dirty="0"/>
          </a:p>
        </p:txBody>
      </p:sp>
      <p:sp>
        <p:nvSpPr>
          <p:cNvPr id="3" name="내용 개체 틀 2"/>
          <p:cNvSpPr>
            <a:spLocks noGrp="1"/>
          </p:cNvSpPr>
          <p:nvPr>
            <p:ph idx="1"/>
          </p:nvPr>
        </p:nvSpPr>
        <p:spPr/>
        <p:txBody>
          <a:bodyPr/>
          <a:lstStyle/>
          <a:p>
            <a:r>
              <a:rPr lang="en-US" altLang="ko-KR" dirty="0" smtClean="0"/>
              <a:t>Meaning of "Type"</a:t>
            </a:r>
          </a:p>
          <a:p>
            <a:pPr lvl="1">
              <a:lnSpc>
                <a:spcPts val="2600"/>
              </a:lnSpc>
            </a:pPr>
            <a:r>
              <a:rPr lang="en-US" altLang="ko-KR" dirty="0" smtClean="0"/>
              <a:t>three different points of view: </a:t>
            </a:r>
            <a:r>
              <a:rPr lang="en-US" altLang="ko-KR" i="1" dirty="0" smtClean="0"/>
              <a:t>denotational</a:t>
            </a:r>
            <a:r>
              <a:rPr lang="en-US" altLang="ko-KR" dirty="0" smtClean="0"/>
              <a:t>, </a:t>
            </a:r>
            <a:r>
              <a:rPr lang="en-US" altLang="ko-KR" i="1" dirty="0" smtClean="0"/>
              <a:t>structural</a:t>
            </a:r>
            <a:r>
              <a:rPr lang="en-US" altLang="ko-KR" dirty="0" smtClean="0"/>
              <a:t>, and </a:t>
            </a:r>
            <a:r>
              <a:rPr lang="en-US" altLang="ko-KR" i="1" dirty="0" smtClean="0"/>
              <a:t>abstraction-based</a:t>
            </a:r>
          </a:p>
          <a:p>
            <a:r>
              <a:rPr lang="en-US" altLang="ko-KR" dirty="0" smtClean="0"/>
              <a:t>Denotational point of view</a:t>
            </a:r>
          </a:p>
          <a:p>
            <a:pPr lvl="1">
              <a:lnSpc>
                <a:spcPts val="2600"/>
              </a:lnSpc>
            </a:pPr>
            <a:r>
              <a:rPr lang="en-US" altLang="ko-KR" dirty="0" smtClean="0"/>
              <a:t>a type is simply a set of values</a:t>
            </a:r>
          </a:p>
          <a:p>
            <a:pPr lvl="1">
              <a:lnSpc>
                <a:spcPts val="2600"/>
              </a:lnSpc>
            </a:pPr>
            <a:r>
              <a:rPr lang="en-US" altLang="ko-KR" dirty="0" smtClean="0"/>
              <a:t>a value has a given type if it belongs to the set; an object has a given type if its value is guaranteed to be in the set</a:t>
            </a:r>
          </a:p>
          <a:p>
            <a:r>
              <a:rPr lang="en-US" altLang="ko-KR" dirty="0" smtClean="0"/>
              <a:t>Structural point of view</a:t>
            </a:r>
          </a:p>
          <a:p>
            <a:pPr lvl="1">
              <a:lnSpc>
                <a:spcPts val="2600"/>
              </a:lnSpc>
            </a:pPr>
            <a:r>
              <a:rPr lang="en-US" altLang="ko-KR" dirty="0" smtClean="0"/>
              <a:t>a type is either one of a small collection of </a:t>
            </a:r>
            <a:r>
              <a:rPr lang="en-US" altLang="ko-KR" i="1" dirty="0" smtClean="0"/>
              <a:t>built-in </a:t>
            </a:r>
            <a:r>
              <a:rPr lang="en-US" altLang="ko-KR" dirty="0" smtClean="0"/>
              <a:t>types (integer, character, Boolean, real, etc.; also called </a:t>
            </a:r>
            <a:r>
              <a:rPr lang="en-US" altLang="ko-KR" i="1" dirty="0" smtClean="0"/>
              <a:t>primitive </a:t>
            </a:r>
            <a:r>
              <a:rPr lang="en-US" altLang="ko-KR" dirty="0" smtClean="0"/>
              <a:t>or </a:t>
            </a:r>
            <a:r>
              <a:rPr lang="en-US" altLang="ko-KR" i="1" dirty="0" smtClean="0"/>
              <a:t>predefined </a:t>
            </a:r>
            <a:r>
              <a:rPr lang="en-US" altLang="ko-KR" dirty="0" smtClean="0"/>
              <a:t>types), or a composite type created by applying a type constructor (record, array, set, etc.) to one or more simpler types</a:t>
            </a:r>
          </a:p>
          <a:p>
            <a:pPr lvl="1">
              <a:lnSpc>
                <a:spcPts val="2600"/>
              </a:lnSpc>
            </a:pPr>
            <a:r>
              <a:rPr lang="en-US" altLang="ko-KR" dirty="0" smtClean="0"/>
              <a:t>Algol W, Algol 68 and characteristic of many languages designed in the 1970s and 1980s</a:t>
            </a:r>
          </a:p>
          <a:p>
            <a:pPr lvl="1">
              <a:lnSpc>
                <a:spcPts val="2600"/>
              </a:lnSpc>
            </a:pP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12</a:t>
            </a:fld>
            <a:endParaRPr lang="en-US" altLang="zh-TW"/>
          </a:p>
        </p:txBody>
      </p:sp>
    </p:spTree>
    <p:extLst>
      <p:ext uri="{BB962C8B-B14F-4D97-AF65-F5344CB8AC3E}">
        <p14:creationId xmlns:p14="http://schemas.microsoft.com/office/powerpoint/2010/main" val="291927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Abstraction-base point of view</a:t>
            </a:r>
          </a:p>
          <a:p>
            <a:pPr lvl="1"/>
            <a:r>
              <a:rPr lang="en-US" altLang="ko-KR" dirty="0" smtClean="0"/>
              <a:t>a type is an interface consisting of a set of operations with well-defined and mutually consistent semantics</a:t>
            </a:r>
          </a:p>
          <a:p>
            <a:pPr lvl="1"/>
            <a:r>
              <a:rPr lang="en-US" altLang="ko-KR" dirty="0" smtClean="0"/>
              <a:t>Simula-67 and Smalltalk and characteristic of modern object-oriented languages</a:t>
            </a:r>
          </a:p>
          <a:p>
            <a:pPr lvl="1"/>
            <a:r>
              <a:rPr lang="en-US" altLang="ko-KR" dirty="0" smtClean="0"/>
              <a:t>can also be found in the module constructs of various other languages and it can be adopted as a matter of programming discipline in almost any language</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13</a:t>
            </a:fld>
            <a:endParaRPr lang="en-US" altLang="zh-TW"/>
          </a:p>
        </p:txBody>
      </p:sp>
    </p:spTree>
    <p:extLst>
      <p:ext uri="{BB962C8B-B14F-4D97-AF65-F5344CB8AC3E}">
        <p14:creationId xmlns:p14="http://schemas.microsoft.com/office/powerpoint/2010/main" val="1127397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7.1.2 Polymorphism</a:t>
            </a:r>
            <a:endParaRPr lang="ko-KR" altLang="en-US" dirty="0"/>
          </a:p>
        </p:txBody>
      </p:sp>
      <p:sp>
        <p:nvSpPr>
          <p:cNvPr id="3" name="내용 개체 틀 2"/>
          <p:cNvSpPr>
            <a:spLocks noGrp="1"/>
          </p:cNvSpPr>
          <p:nvPr>
            <p:ph idx="1"/>
          </p:nvPr>
        </p:nvSpPr>
        <p:spPr>
          <a:xfrm>
            <a:off x="107504" y="908720"/>
            <a:ext cx="8928992" cy="5150197"/>
          </a:xfrm>
        </p:spPr>
        <p:txBody>
          <a:bodyPr/>
          <a:lstStyle/>
          <a:p>
            <a:r>
              <a:rPr lang="en-US" altLang="ko-KR" i="1" dirty="0" smtClean="0"/>
              <a:t>Polymorphism </a:t>
            </a:r>
            <a:r>
              <a:rPr lang="en-US" altLang="ko-KR" dirty="0" smtClean="0"/>
              <a:t>takes its name from the Greek, and means "having multiple forms"</a:t>
            </a:r>
          </a:p>
          <a:p>
            <a:pPr lvl="1">
              <a:lnSpc>
                <a:spcPts val="2400"/>
              </a:lnSpc>
            </a:pPr>
            <a:r>
              <a:rPr lang="en-US" altLang="ko-KR" dirty="0" smtClean="0"/>
              <a:t>applies to code—both data structures and subroutines—that is designed to work with values of multiple types</a:t>
            </a:r>
          </a:p>
          <a:p>
            <a:pPr lvl="1">
              <a:lnSpc>
                <a:spcPts val="2400"/>
              </a:lnSpc>
            </a:pPr>
            <a:r>
              <a:rPr lang="en-US" altLang="ko-KR" dirty="0" smtClean="0"/>
              <a:t>to maintain correctness, the types must generally have certain characteristics in common, and the code must not depend on any other characteristics</a:t>
            </a:r>
          </a:p>
          <a:p>
            <a:pPr lvl="1">
              <a:lnSpc>
                <a:spcPts val="2400"/>
              </a:lnSpc>
            </a:pPr>
            <a:r>
              <a:rPr lang="en-US" altLang="ko-KR" dirty="0" smtClean="0"/>
              <a:t>the commonality is usually captured in one of two main ways</a:t>
            </a:r>
          </a:p>
          <a:p>
            <a:pPr lvl="1">
              <a:lnSpc>
                <a:spcPts val="2400"/>
              </a:lnSpc>
            </a:pPr>
            <a:r>
              <a:rPr lang="en-US" altLang="ko-KR" i="1" dirty="0" smtClean="0"/>
              <a:t>Parametric polymorphism</a:t>
            </a:r>
          </a:p>
          <a:p>
            <a:pPr lvl="2">
              <a:lnSpc>
                <a:spcPts val="2400"/>
              </a:lnSpc>
            </a:pPr>
            <a:r>
              <a:rPr lang="en-US" altLang="ko-KR" dirty="0" smtClean="0"/>
              <a:t>the code takes a type (or set of types) as a parameter, either explicitly or implicitly</a:t>
            </a:r>
          </a:p>
          <a:p>
            <a:pPr lvl="1">
              <a:lnSpc>
                <a:spcPts val="2400"/>
              </a:lnSpc>
            </a:pPr>
            <a:r>
              <a:rPr lang="en-US" altLang="ko-KR" i="1" dirty="0" smtClean="0"/>
              <a:t>Subtype polymorphism</a:t>
            </a:r>
          </a:p>
          <a:p>
            <a:pPr lvl="2">
              <a:lnSpc>
                <a:spcPts val="2400"/>
              </a:lnSpc>
            </a:pPr>
            <a:r>
              <a:rPr lang="en-US" altLang="ko-KR" dirty="0" smtClean="0"/>
              <a:t>the code is designed to work with values of some specific type T, but the programmer can define additional types to be extensions or refinements of T, and the code will work with these subtypes as well</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14</a:t>
            </a:fld>
            <a:endParaRPr lang="en-US" altLang="zh-TW"/>
          </a:p>
        </p:txBody>
      </p:sp>
    </p:spTree>
    <p:extLst>
      <p:ext uri="{BB962C8B-B14F-4D97-AF65-F5344CB8AC3E}">
        <p14:creationId xmlns:p14="http://schemas.microsoft.com/office/powerpoint/2010/main" val="53434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a:lnSpc>
                <a:spcPts val="3100"/>
              </a:lnSpc>
            </a:pPr>
            <a:r>
              <a:rPr lang="en-US" altLang="ko-KR" dirty="0" smtClean="0"/>
              <a:t>Explicit parametric polymorphism, also known as generics (or templates in C++), typically appears in statically typed languages, and is usually implemented at compile time</a:t>
            </a:r>
          </a:p>
          <a:p>
            <a:pPr>
              <a:lnSpc>
                <a:spcPts val="3100"/>
              </a:lnSpc>
            </a:pPr>
            <a:r>
              <a:rPr lang="en-US" altLang="ko-KR" dirty="0" smtClean="0"/>
              <a:t>The implicit version can also be implemented at compile time—specifically, in ML-family languages; more commonly, it is paired with dynamic typing, and the checking occurs at run time</a:t>
            </a:r>
          </a:p>
          <a:p>
            <a:pPr>
              <a:lnSpc>
                <a:spcPts val="3100"/>
              </a:lnSpc>
            </a:pPr>
            <a:r>
              <a:rPr lang="en-US" altLang="ko-KR" dirty="0" smtClean="0"/>
              <a:t>Subtype polymorphism appears primarily in object-oriented languages</a:t>
            </a:r>
          </a:p>
          <a:p>
            <a:pPr lvl="1"/>
            <a:r>
              <a:rPr lang="en-US" altLang="ko-KR" dirty="0" smtClean="0"/>
              <a:t>with static typing, most of the work required to deal with multiple types can be performed at compile time: the principal run-time cost is an extra level of indirection on method invocations</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15</a:t>
            </a:fld>
            <a:endParaRPr lang="en-US" altLang="zh-TW"/>
          </a:p>
        </p:txBody>
      </p:sp>
    </p:spTree>
    <p:extLst>
      <p:ext uri="{BB962C8B-B14F-4D97-AF65-F5344CB8AC3E}">
        <p14:creationId xmlns:p14="http://schemas.microsoft.com/office/powerpoint/2010/main" val="134802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lvl="1"/>
            <a:r>
              <a:rPr lang="en-US" altLang="ko-KR" dirty="0" smtClean="0"/>
              <a:t>most languages that envision such an implementation including C++, Eiffel, </a:t>
            </a:r>
            <a:r>
              <a:rPr lang="en-US" altLang="ko-KR" dirty="0" err="1" smtClean="0"/>
              <a:t>OCaml</a:t>
            </a:r>
            <a:r>
              <a:rPr lang="en-US" altLang="ko-KR" dirty="0" smtClean="0"/>
              <a:t>, Java, and C#, provide a separate mechanism for generics, also checked mainly at compile time</a:t>
            </a:r>
          </a:p>
          <a:p>
            <a:pPr lvl="1"/>
            <a:r>
              <a:rPr lang="en-US" altLang="ko-KR" dirty="0" smtClean="0"/>
              <a:t>the combination of subtype and parametric polymorphism is particularly useful for container (collection) classes such as "list of T" (List&lt;T&gt;) or "stack of T" (Stack&lt;T&gt;), where T is initially unspecified, and can be instantiated later as almost any type</a:t>
            </a:r>
          </a:p>
          <a:p>
            <a:r>
              <a:rPr lang="en-US" altLang="ko-KR" dirty="0" smtClean="0"/>
              <a:t>By contrast, dynamically typed object-oriented languages, including Smalltalk, Python, and Ruby,  generally use a single mechanism for both parametric and subtype polymorphism, with checking delayed until run time</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16</a:t>
            </a:fld>
            <a:endParaRPr lang="en-US" altLang="zh-TW"/>
          </a:p>
        </p:txBody>
      </p:sp>
    </p:spTree>
    <p:extLst>
      <p:ext uri="{BB962C8B-B14F-4D97-AF65-F5344CB8AC3E}">
        <p14:creationId xmlns:p14="http://schemas.microsoft.com/office/powerpoint/2010/main" val="2241029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7.1.3 Orthogonality</a:t>
            </a:r>
            <a:endParaRPr lang="ko-KR" altLang="en-US" dirty="0"/>
          </a:p>
        </p:txBody>
      </p:sp>
      <p:sp>
        <p:nvSpPr>
          <p:cNvPr id="3" name="내용 개체 틀 2"/>
          <p:cNvSpPr>
            <a:spLocks noGrp="1"/>
          </p:cNvSpPr>
          <p:nvPr>
            <p:ph idx="1"/>
          </p:nvPr>
        </p:nvSpPr>
        <p:spPr/>
        <p:txBody>
          <a:bodyPr/>
          <a:lstStyle/>
          <a:p>
            <a:r>
              <a:rPr lang="en-US" altLang="ko-KR" dirty="0" smtClean="0"/>
              <a:t>Orthogonality is important in type system design</a:t>
            </a:r>
          </a:p>
          <a:p>
            <a:pPr lvl="1">
              <a:lnSpc>
                <a:spcPts val="2600"/>
              </a:lnSpc>
            </a:pPr>
            <a:r>
              <a:rPr lang="en-US" altLang="ko-KR" dirty="0" smtClean="0"/>
              <a:t>a highly orthogonal language tends to be easier to understand, to use, and to reason about in a formal way</a:t>
            </a:r>
          </a:p>
          <a:p>
            <a:pPr lvl="1">
              <a:lnSpc>
                <a:spcPts val="2600"/>
              </a:lnSpc>
            </a:pPr>
            <a:r>
              <a:rPr lang="en-US" altLang="ko-KR" dirty="0" smtClean="0"/>
              <a:t>it is noted that languages like Algol 68 and C enhance orthogonality by eliminating (or at least blurring) the distinction between statements and expressions</a:t>
            </a:r>
          </a:p>
          <a:p>
            <a:pPr lvl="1">
              <a:lnSpc>
                <a:spcPts val="2600"/>
              </a:lnSpc>
            </a:pPr>
            <a:r>
              <a:rPr lang="en-US" altLang="ko-KR" dirty="0" smtClean="0"/>
              <a:t>to characterize a statement that is executed for its side effect(s), and that has no useful values, some languages provide a trivial type with a single value</a:t>
            </a:r>
          </a:p>
          <a:p>
            <a:pPr lvl="1">
              <a:lnSpc>
                <a:spcPts val="2600"/>
              </a:lnSpc>
            </a:pPr>
            <a:r>
              <a:rPr lang="en-US" altLang="ko-KR" dirty="0" smtClean="0"/>
              <a:t>In C and Algol 68, for example, a subroutine that is meant to be used as a procedure is generally declared with a return type of void</a:t>
            </a:r>
          </a:p>
          <a:p>
            <a:pPr lvl="1">
              <a:lnSpc>
                <a:spcPts val="2600"/>
              </a:lnSpc>
            </a:pPr>
            <a:r>
              <a:rPr lang="en-US" altLang="ko-KR" dirty="0" smtClean="0"/>
              <a:t>if the programmer wishes to call a subroutine that does return a value, but the value is not needed in this particular case (all that matters is the side effect(s)), then the return value in C can be discarded by "casting" it to void</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17</a:t>
            </a:fld>
            <a:endParaRPr lang="en-US" altLang="zh-TW"/>
          </a:p>
        </p:txBody>
      </p:sp>
    </p:spTree>
    <p:extLst>
      <p:ext uri="{BB962C8B-B14F-4D97-AF65-F5344CB8AC3E}">
        <p14:creationId xmlns:p14="http://schemas.microsoft.com/office/powerpoint/2010/main" val="2136811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7.1.3 Orthogonality</a:t>
            </a:r>
            <a:endParaRPr lang="ko-KR" altLang="en-US" dirty="0"/>
          </a:p>
        </p:txBody>
      </p:sp>
      <p:sp>
        <p:nvSpPr>
          <p:cNvPr id="3" name="내용 개체 틀 2"/>
          <p:cNvSpPr>
            <a:spLocks noGrp="1"/>
          </p:cNvSpPr>
          <p:nvPr>
            <p:ph idx="1"/>
          </p:nvPr>
        </p:nvSpPr>
        <p:spPr>
          <a:xfrm>
            <a:off x="161256" y="2283649"/>
            <a:ext cx="8928992" cy="3822722"/>
          </a:xfrm>
        </p:spPr>
        <p:txBody>
          <a:bodyPr/>
          <a:lstStyle/>
          <a:p>
            <a:pPr lvl="1"/>
            <a:r>
              <a:rPr lang="en-US" altLang="ko-KR" dirty="0" smtClean="0"/>
              <a:t>in a language (e.g. Pascal) without a trivial type, the latter of these two calls would need to use a dummy variable</a:t>
            </a:r>
          </a:p>
          <a:p>
            <a:pPr lvl="1"/>
            <a:endParaRPr lang="en-US" altLang="ko-KR" dirty="0"/>
          </a:p>
          <a:p>
            <a:pPr lvl="1"/>
            <a:endParaRPr lang="en-US" altLang="ko-KR" dirty="0" smtClean="0"/>
          </a:p>
          <a:p>
            <a:pPr marL="457200" lvl="1" indent="0">
              <a:buNone/>
            </a:pP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18</a:t>
            </a:fld>
            <a:endParaRPr lang="en-US" altLang="zh-TW" dirty="0"/>
          </a:p>
        </p:txBody>
      </p:sp>
      <p:sp>
        <p:nvSpPr>
          <p:cNvPr id="5" name="Text Box 20"/>
          <p:cNvSpPr txBox="1">
            <a:spLocks noChangeArrowheads="1"/>
          </p:cNvSpPr>
          <p:nvPr/>
        </p:nvSpPr>
        <p:spPr bwMode="auto">
          <a:xfrm>
            <a:off x="107504" y="980728"/>
            <a:ext cx="9036496" cy="1302921"/>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foo_index</a:t>
            </a:r>
            <a:r>
              <a:rPr lang="en-US" altLang="ko-KR" sz="2000" kern="0" dirty="0" smtClean="0">
                <a:latin typeface="Consolas" panose="020B0609020204030204" pitchFamily="49" charset="0"/>
              </a:rPr>
              <a:t> = </a:t>
            </a:r>
            <a:r>
              <a:rPr lang="en-US" altLang="ko-KR" sz="2000" kern="0" dirty="0" err="1" smtClean="0">
                <a:latin typeface="Consolas" panose="020B0609020204030204" pitchFamily="49" charset="0"/>
              </a:rPr>
              <a:t>insert_in_symbol_table</a:t>
            </a:r>
            <a:r>
              <a:rPr lang="en-US" altLang="ko-KR" sz="2000" kern="0" dirty="0" smtClean="0">
                <a:latin typeface="Consolas" panose="020B0609020204030204" pitchFamily="49" charset="0"/>
              </a:rPr>
              <a:t>(foo);</a:t>
            </a:r>
          </a:p>
          <a:p>
            <a:pPr>
              <a:lnSpc>
                <a:spcPts val="2000"/>
              </a:lnSpc>
              <a:buFont typeface="Wingdings" panose="05000000000000000000" pitchFamily="2" charset="2"/>
              <a:buNone/>
            </a:pPr>
            <a:r>
              <a:rPr lang="en-US" altLang="ko-KR" sz="2000" kern="0" dirty="0" smtClean="0">
                <a:latin typeface="Consolas" panose="020B0609020204030204" pitchFamily="49" charset="0"/>
              </a:rPr>
              <a:t>…</a:t>
            </a:r>
          </a:p>
          <a:p>
            <a:pPr>
              <a:lnSpc>
                <a:spcPts val="2000"/>
              </a:lnSpc>
              <a:buFont typeface="Wingdings" panose="05000000000000000000" pitchFamily="2" charset="2"/>
              <a:buNone/>
            </a:pPr>
            <a:r>
              <a:rPr lang="en-US" altLang="ko-KR" sz="2000" kern="0" dirty="0" smtClean="0">
                <a:latin typeface="Consolas" panose="020B0609020204030204" pitchFamily="49" charset="0"/>
              </a:rPr>
              <a:t>(void) </a:t>
            </a:r>
            <a:r>
              <a:rPr lang="en-US" altLang="ko-KR" sz="2000" kern="0" dirty="0" err="1" smtClean="0">
                <a:latin typeface="Consolas" panose="020B0609020204030204" pitchFamily="49" charset="0"/>
              </a:rPr>
              <a:t>insert_in_symbol_table</a:t>
            </a:r>
            <a:r>
              <a:rPr lang="en-US" altLang="ko-KR" sz="2000" kern="0" dirty="0" smtClean="0">
                <a:latin typeface="Consolas" panose="020B0609020204030204" pitchFamily="49" charset="0"/>
              </a:rPr>
              <a:t>(bar);/*don't care where it went*/</a:t>
            </a:r>
          </a:p>
          <a:p>
            <a:pPr>
              <a:lnSpc>
                <a:spcPts val="2000"/>
              </a:lnSpc>
              <a:buFont typeface="Wingdings" panose="05000000000000000000" pitchFamily="2" charset="2"/>
              <a:buNone/>
            </a:pPr>
            <a:r>
              <a:rPr lang="en-US" altLang="ko-KR" sz="2000" kern="0" dirty="0" smtClean="0">
                <a:latin typeface="Consolas" panose="020B0609020204030204" pitchFamily="49" charset="0"/>
              </a:rPr>
              <a:t>/* cast is optional; implied if omitted */</a:t>
            </a:r>
          </a:p>
        </p:txBody>
      </p:sp>
      <p:sp>
        <p:nvSpPr>
          <p:cNvPr id="6" name="Text Box 20"/>
          <p:cNvSpPr txBox="1">
            <a:spLocks noChangeArrowheads="1"/>
          </p:cNvSpPr>
          <p:nvPr/>
        </p:nvSpPr>
        <p:spPr bwMode="auto">
          <a:xfrm>
            <a:off x="899592" y="3093197"/>
            <a:ext cx="5400600" cy="98674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var</a:t>
            </a:r>
            <a:r>
              <a:rPr lang="en-US" altLang="ko-KR" sz="2000" kern="0" dirty="0" smtClean="0">
                <a:latin typeface="Consolas" panose="020B0609020204030204" pitchFamily="49" charset="0"/>
              </a:rPr>
              <a:t> dummy : </a:t>
            </a:r>
            <a:r>
              <a:rPr lang="en-US" altLang="ko-KR" sz="2000" kern="0" dirty="0" err="1" smtClean="0">
                <a:latin typeface="Consolas" panose="020B0609020204030204" pitchFamily="49" charset="0"/>
              </a:rPr>
              <a:t>symbol_table_index</a:t>
            </a:r>
            <a:r>
              <a:rPr lang="en-US" altLang="ko-KR" sz="2000" kern="0" dirty="0" smtClean="0">
                <a:latin typeface="Consolas" panose="020B0609020204030204" pitchFamily="49" charset="0"/>
              </a:rPr>
              <a:t>;</a:t>
            </a:r>
          </a:p>
          <a:p>
            <a:pPr>
              <a:lnSpc>
                <a:spcPts val="2000"/>
              </a:lnSpc>
              <a:buFont typeface="Wingdings" panose="05000000000000000000" pitchFamily="2" charset="2"/>
              <a:buNone/>
            </a:pPr>
            <a:r>
              <a:rPr lang="en-US" altLang="ko-KR" sz="2000" kern="0" dirty="0" smtClean="0">
                <a:latin typeface="Consolas" panose="020B0609020204030204" pitchFamily="49" charset="0"/>
              </a:rPr>
              <a:t>…</a:t>
            </a:r>
          </a:p>
          <a:p>
            <a:pPr>
              <a:lnSpc>
                <a:spcPts val="2000"/>
              </a:lnSpc>
              <a:buFont typeface="Wingdings" panose="05000000000000000000" pitchFamily="2" charset="2"/>
              <a:buNone/>
            </a:pPr>
            <a:r>
              <a:rPr lang="en-US" altLang="ko-KR" sz="2000" kern="0" dirty="0" smtClean="0">
                <a:latin typeface="Consolas" panose="020B0609020204030204" pitchFamily="49" charset="0"/>
              </a:rPr>
              <a:t>dummy := </a:t>
            </a:r>
            <a:r>
              <a:rPr lang="en-US" altLang="ko-KR" sz="2000" kern="0" dirty="0" err="1" smtClean="0">
                <a:latin typeface="Consolas" panose="020B0609020204030204" pitchFamily="49" charset="0"/>
              </a:rPr>
              <a:t>insert_in_symbol_table</a:t>
            </a:r>
            <a:r>
              <a:rPr lang="en-US" altLang="ko-KR" sz="2000" kern="0" dirty="0" smtClean="0">
                <a:latin typeface="Consolas" panose="020B0609020204030204" pitchFamily="49" charset="0"/>
              </a:rPr>
              <a:t>(bar);</a:t>
            </a:r>
          </a:p>
        </p:txBody>
      </p:sp>
    </p:spTree>
    <p:extLst>
      <p:ext uri="{BB962C8B-B14F-4D97-AF65-F5344CB8AC3E}">
        <p14:creationId xmlns:p14="http://schemas.microsoft.com/office/powerpoint/2010/main" val="114470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7.1.3 Orthogonality</a:t>
            </a:r>
            <a:endParaRPr lang="ko-KR" altLang="en-US" dirty="0"/>
          </a:p>
        </p:txBody>
      </p:sp>
      <p:sp>
        <p:nvSpPr>
          <p:cNvPr id="3" name="내용 개체 틀 2"/>
          <p:cNvSpPr>
            <a:spLocks noGrp="1"/>
          </p:cNvSpPr>
          <p:nvPr>
            <p:ph idx="1"/>
          </p:nvPr>
        </p:nvSpPr>
        <p:spPr/>
        <p:txBody>
          <a:bodyPr/>
          <a:lstStyle/>
          <a:p>
            <a:r>
              <a:rPr lang="en-US" altLang="ko-KR" dirty="0"/>
              <a:t>Another example of orthogonality</a:t>
            </a:r>
          </a:p>
          <a:p>
            <a:pPr lvl="1"/>
            <a:r>
              <a:rPr lang="en-US" altLang="ko-KR" dirty="0"/>
              <a:t>consider the common need to "erase" the value of a variable—to indicate that it does not hold a valid value of its type</a:t>
            </a:r>
          </a:p>
          <a:p>
            <a:pPr lvl="1"/>
            <a:r>
              <a:rPr lang="en-US" altLang="ko-KR" dirty="0"/>
              <a:t>for pointer types, we often use the value null,</a:t>
            </a:r>
          </a:p>
          <a:p>
            <a:pPr lvl="1"/>
            <a:r>
              <a:rPr lang="en-US" altLang="ko-KR" dirty="0"/>
              <a:t>for enumerations, add an extra "none of the above"</a:t>
            </a:r>
          </a:p>
          <a:p>
            <a:pPr lvl="1"/>
            <a:r>
              <a:rPr lang="en-US" altLang="ko-KR" dirty="0"/>
              <a:t>don't generalize to types that already make use of all available bit patterns in the underlying implementation</a:t>
            </a:r>
          </a:p>
          <a:p>
            <a:r>
              <a:rPr lang="en-US" altLang="ko-KR" dirty="0" smtClean="0"/>
              <a:t>To address the need for "none of the above" in a more orthogonal way, many functional languages—and some imperative languages as well—provide a special type constructor, often called Option or Maybe</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19</a:t>
            </a:fld>
            <a:endParaRPr lang="en-US" altLang="zh-TW"/>
          </a:p>
        </p:txBody>
      </p:sp>
    </p:spTree>
    <p:extLst>
      <p:ext uri="{BB962C8B-B14F-4D97-AF65-F5344CB8AC3E}">
        <p14:creationId xmlns:p14="http://schemas.microsoft.com/office/powerpoint/2010/main" val="340664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7. Type Systems</a:t>
            </a:r>
            <a:endParaRPr lang="ko-KR" altLang="en-US" dirty="0"/>
          </a:p>
        </p:txBody>
      </p:sp>
      <p:sp>
        <p:nvSpPr>
          <p:cNvPr id="3" name="내용 개체 틀 2"/>
          <p:cNvSpPr>
            <a:spLocks noGrp="1"/>
          </p:cNvSpPr>
          <p:nvPr>
            <p:ph idx="1"/>
          </p:nvPr>
        </p:nvSpPr>
        <p:spPr/>
        <p:txBody>
          <a:bodyPr/>
          <a:lstStyle/>
          <a:p>
            <a:r>
              <a:rPr lang="en-US" altLang="ko-KR" dirty="0" smtClean="0"/>
              <a:t>Most programming languages include a notion of type for expressions and/or objects</a:t>
            </a:r>
          </a:p>
          <a:p>
            <a:r>
              <a:rPr lang="en-US" altLang="ko-KR" dirty="0" smtClean="0"/>
              <a:t>Purposes of types</a:t>
            </a:r>
          </a:p>
          <a:p>
            <a:pPr lvl="1"/>
            <a:r>
              <a:rPr lang="en-US" altLang="ko-KR" dirty="0" smtClean="0"/>
              <a:t>types provide implicit context for many operations, so that the programmer does not have to specify that context explicitly</a:t>
            </a:r>
          </a:p>
          <a:p>
            <a:pPr lvl="2"/>
            <a:r>
              <a:rPr lang="en-US" altLang="ko-KR" dirty="0" smtClean="0"/>
              <a:t>In C, the expression a + b will use integer addition if a and b are of integer (</a:t>
            </a:r>
            <a:r>
              <a:rPr lang="en-US" altLang="ko-KR" dirty="0" err="1" smtClean="0"/>
              <a:t>int</a:t>
            </a:r>
            <a:r>
              <a:rPr lang="en-US" altLang="ko-KR" dirty="0" smtClean="0"/>
              <a:t>) type</a:t>
            </a:r>
          </a:p>
          <a:p>
            <a:pPr lvl="2"/>
            <a:r>
              <a:rPr lang="en-US" altLang="ko-KR" dirty="0" smtClean="0"/>
              <a:t>will use floating-point addition if a and b are of floating-point (double or float) type</a:t>
            </a:r>
          </a:p>
          <a:p>
            <a:pPr lvl="2"/>
            <a:r>
              <a:rPr lang="en-US" altLang="ko-KR" dirty="0" smtClean="0"/>
              <a:t>new p in Pascal allocates a block of storage from the heap that is the right size to hold an object of the type pointed by p;</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a:t>
            </a:fld>
            <a:endParaRPr lang="en-US" altLang="zh-TW"/>
          </a:p>
        </p:txBody>
      </p:sp>
    </p:spTree>
    <p:extLst>
      <p:ext uri="{BB962C8B-B14F-4D97-AF65-F5344CB8AC3E}">
        <p14:creationId xmlns:p14="http://schemas.microsoft.com/office/powerpoint/2010/main" val="72962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7.1.3 Orthogonality</a:t>
            </a:r>
            <a:endParaRPr lang="ko-KR" altLang="en-US" dirty="0"/>
          </a:p>
        </p:txBody>
      </p:sp>
      <p:sp>
        <p:nvSpPr>
          <p:cNvPr id="3" name="내용 개체 틀 2"/>
          <p:cNvSpPr>
            <a:spLocks noGrp="1"/>
          </p:cNvSpPr>
          <p:nvPr>
            <p:ph idx="1"/>
          </p:nvPr>
        </p:nvSpPr>
        <p:spPr/>
        <p:txBody>
          <a:bodyPr/>
          <a:lstStyle/>
          <a:p>
            <a:r>
              <a:rPr lang="en-US" altLang="ko-KR" dirty="0" smtClean="0"/>
              <a:t>In </a:t>
            </a:r>
            <a:r>
              <a:rPr lang="en-US" altLang="ko-KR" dirty="0" err="1" smtClean="0"/>
              <a:t>OCaml</a:t>
            </a:r>
            <a:r>
              <a:rPr lang="en-US" altLang="ko-KR" dirty="0" smtClean="0"/>
              <a:t>, we can write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smtClean="0"/>
              <a:t>function divide returns None if asked to divide by zero; otherwise it returns Some x, where x is the desired quotient</a:t>
            </a:r>
          </a:p>
          <a:p>
            <a:pPr lvl="1"/>
            <a:r>
              <a:rPr lang="en-US" altLang="ko-KR" dirty="0" smtClean="0"/>
              <a:t>function show returns either "??" or the string representation of x, depending on whether parameter v is None or Some x</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20</a:t>
            </a:fld>
            <a:endParaRPr lang="en-US" altLang="zh-TW"/>
          </a:p>
        </p:txBody>
      </p:sp>
      <p:sp>
        <p:nvSpPr>
          <p:cNvPr id="5" name="Text Box 20"/>
          <p:cNvSpPr txBox="1">
            <a:spLocks noChangeArrowheads="1"/>
          </p:cNvSpPr>
          <p:nvPr/>
        </p:nvSpPr>
        <p:spPr bwMode="auto">
          <a:xfrm>
            <a:off x="107504" y="1556792"/>
            <a:ext cx="9036496" cy="2893100"/>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smtClean="0">
                <a:latin typeface="Consolas" panose="020B0609020204030204" pitchFamily="49" charset="0"/>
              </a:rPr>
              <a:t>let divide n d : float option = (* n and d are parameters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match d with         (* "float option" is the return type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 0. -&gt; None</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 _  -&gt; Some (n /. d);; (*underscore means "anything else"*)</a:t>
            </a:r>
          </a:p>
          <a:p>
            <a:pPr>
              <a:lnSpc>
                <a:spcPts val="2000"/>
              </a:lnSpc>
              <a:buFont typeface="Wingdings" panose="05000000000000000000" pitchFamily="2" charset="2"/>
              <a:buNone/>
            </a:pP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smtClean="0">
                <a:latin typeface="Consolas" panose="020B0609020204030204" pitchFamily="49" charset="0"/>
              </a:rPr>
              <a:t>let show v : string =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match v with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 None -&gt;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 Some x -&gt; </a:t>
            </a:r>
            <a:r>
              <a:rPr lang="en-US" altLang="ko-KR" sz="2000" kern="0" dirty="0" err="1" smtClean="0">
                <a:latin typeface="Consolas" panose="020B0609020204030204" pitchFamily="49" charset="0"/>
              </a:rPr>
              <a:t>string_of_float</a:t>
            </a:r>
            <a:r>
              <a:rPr lang="en-US" altLang="ko-KR" sz="2000" kern="0" dirty="0" smtClean="0">
                <a:latin typeface="Consolas" panose="020B0609020204030204" pitchFamily="49" charset="0"/>
              </a:rPr>
              <a:t> x;;</a:t>
            </a:r>
          </a:p>
        </p:txBody>
      </p:sp>
    </p:spTree>
    <p:extLst>
      <p:ext uri="{BB962C8B-B14F-4D97-AF65-F5344CB8AC3E}">
        <p14:creationId xmlns:p14="http://schemas.microsoft.com/office/powerpoint/2010/main" val="133866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7.1.3 Orthogonality</a:t>
            </a:r>
            <a:endParaRPr lang="ko-KR" altLang="en-US" dirty="0"/>
          </a:p>
        </p:txBody>
      </p:sp>
      <p:sp>
        <p:nvSpPr>
          <p:cNvPr id="3" name="내용 개체 틀 2"/>
          <p:cNvSpPr>
            <a:spLocks noGrp="1"/>
          </p:cNvSpPr>
          <p:nvPr>
            <p:ph idx="1"/>
          </p:nvPr>
        </p:nvSpPr>
        <p:spPr/>
        <p:txBody>
          <a:bodyPr/>
          <a:lstStyle/>
          <a:p>
            <a:r>
              <a:rPr lang="en-US" altLang="ko-KR" dirty="0" smtClean="0"/>
              <a:t>Option types appear in a variety of other languages, including Haskell (which calls them Maybe), Scala, C#, Swift, and (as generic library classes) Java and C++</a:t>
            </a:r>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smtClean="0"/>
              <a:t>show(divide(3.0, 4.0)) </a:t>
            </a:r>
            <a:r>
              <a:rPr lang="en-US" altLang="ko-KR" dirty="0" smtClean="0">
                <a:sym typeface="Wingdings" panose="05000000000000000000" pitchFamily="2" charset="2"/>
              </a:rPr>
              <a:t> "0.75"</a:t>
            </a:r>
          </a:p>
          <a:p>
            <a:r>
              <a:rPr lang="en-US" altLang="ko-KR" dirty="0" smtClean="0">
                <a:sym typeface="Wingdings" panose="05000000000000000000" pitchFamily="2" charset="2"/>
              </a:rPr>
              <a:t>show(divide(3.0, 0.0))  "??"</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21</a:t>
            </a:fld>
            <a:endParaRPr lang="en-US" altLang="zh-TW"/>
          </a:p>
        </p:txBody>
      </p:sp>
      <p:sp>
        <p:nvSpPr>
          <p:cNvPr id="5" name="Text Box 20"/>
          <p:cNvSpPr txBox="1">
            <a:spLocks noChangeArrowheads="1"/>
          </p:cNvSpPr>
          <p:nvPr/>
        </p:nvSpPr>
        <p:spPr bwMode="auto">
          <a:xfrm>
            <a:off x="1505621" y="2420888"/>
            <a:ext cx="7128792" cy="2893100"/>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func</a:t>
            </a:r>
            <a:r>
              <a:rPr lang="en-US" altLang="ko-KR" sz="2000" kern="0" dirty="0" smtClean="0">
                <a:latin typeface="Consolas" panose="020B0609020204030204" pitchFamily="49" charset="0"/>
              </a:rPr>
              <a:t> divide(n : Double, d : Double) -&gt; Double?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if d == 0 { return nil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return n / d</a:t>
            </a:r>
          </a:p>
          <a:p>
            <a:pPr>
              <a:lnSpc>
                <a:spcPts val="2000"/>
              </a:lnSpc>
              <a:buFont typeface="Wingdings" panose="05000000000000000000" pitchFamily="2" charset="2"/>
              <a:buNone/>
            </a:pPr>
            <a:r>
              <a:rPr lang="en-US" altLang="ko-KR" sz="2000" kern="0" dirty="0" smtClean="0">
                <a:latin typeface="Consolas" panose="020B0609020204030204" pitchFamily="49" charset="0"/>
              </a:rPr>
              <a:t>}</a:t>
            </a:r>
          </a:p>
          <a:p>
            <a:pPr>
              <a:lnSpc>
                <a:spcPts val="2000"/>
              </a:lnSpc>
              <a:buFont typeface="Wingdings" panose="05000000000000000000" pitchFamily="2" charset="2"/>
              <a:buNone/>
            </a:pPr>
            <a:endParaRPr lang="en-US" altLang="ko-KR" sz="2000" kern="0" dirty="0">
              <a:latin typeface="Consolas" panose="020B0609020204030204" pitchFamily="49" charset="0"/>
            </a:endParaRPr>
          </a:p>
          <a:p>
            <a:pPr>
              <a:lnSpc>
                <a:spcPts val="2000"/>
              </a:lnSpc>
              <a:buFont typeface="Wingdings" panose="05000000000000000000" pitchFamily="2" charset="2"/>
              <a:buNone/>
            </a:pPr>
            <a:r>
              <a:rPr lang="en-US" altLang="ko-KR" sz="2000" kern="0" dirty="0" smtClean="0">
                <a:latin typeface="Consolas" panose="020B0609020204030204" pitchFamily="49" charset="0"/>
              </a:rPr>
              <a:t>function show(v : Double?) -&gt; String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if v == nil { return "??"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return "\(v!)" // interpolate v into string</a:t>
            </a:r>
          </a:p>
          <a:p>
            <a:pPr>
              <a:lnSpc>
                <a:spcPts val="2000"/>
              </a:lnSpc>
              <a:buFont typeface="Wingdings" panose="05000000000000000000" pitchFamily="2" charset="2"/>
              <a:buNone/>
            </a:pPr>
            <a:r>
              <a:rPr lang="en-US" altLang="ko-KR" sz="2000" kern="0" dirty="0">
                <a:latin typeface="Consolas" panose="020B0609020204030204" pitchFamily="49" charset="0"/>
              </a:rPr>
              <a:t>}</a:t>
            </a:r>
            <a:endParaRPr lang="en-US" altLang="ko-KR" sz="2000" kern="0" dirty="0" smtClean="0">
              <a:latin typeface="Consolas" panose="020B0609020204030204" pitchFamily="49" charset="0"/>
            </a:endParaRPr>
          </a:p>
        </p:txBody>
      </p:sp>
    </p:spTree>
    <p:extLst>
      <p:ext uri="{BB962C8B-B14F-4D97-AF65-F5344CB8AC3E}">
        <p14:creationId xmlns:p14="http://schemas.microsoft.com/office/powerpoint/2010/main" val="1170051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7.1.3 Orthogonality</a:t>
            </a:r>
            <a:endParaRPr lang="ko-KR" altLang="en-US" dirty="0"/>
          </a:p>
        </p:txBody>
      </p:sp>
      <p:sp>
        <p:nvSpPr>
          <p:cNvPr id="3" name="내용 개체 틀 2"/>
          <p:cNvSpPr>
            <a:spLocks noGrp="1"/>
          </p:cNvSpPr>
          <p:nvPr>
            <p:ph idx="1"/>
          </p:nvPr>
        </p:nvSpPr>
        <p:spPr/>
        <p:txBody>
          <a:bodyPr/>
          <a:lstStyle/>
          <a:p>
            <a:r>
              <a:rPr lang="en-US" altLang="ko-KR" dirty="0" smtClean="0"/>
              <a:t>Another example of orthogonality</a:t>
            </a:r>
          </a:p>
          <a:p>
            <a:pPr lvl="1"/>
            <a:r>
              <a:rPr lang="en-US" altLang="ko-KR" dirty="0" smtClean="0"/>
              <a:t>specifying literal values for objects of composite type, also known as aggregates</a:t>
            </a:r>
          </a:p>
          <a:p>
            <a:pPr lvl="1"/>
            <a:r>
              <a:rPr lang="en-US" altLang="ko-KR" dirty="0" smtClean="0"/>
              <a:t>they are particularly valuable for the initialization of static data structures; without them, a program may need to waste time performing initialization at run time</a:t>
            </a:r>
          </a:p>
          <a:p>
            <a:r>
              <a:rPr lang="en-US" altLang="ko-KR" dirty="0" smtClean="0"/>
              <a:t>Ada provides aggregates for all its structured types</a:t>
            </a:r>
          </a:p>
          <a:p>
            <a:pPr lvl="1"/>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22</a:t>
            </a:fld>
            <a:endParaRPr lang="en-US" altLang="zh-TW"/>
          </a:p>
        </p:txBody>
      </p:sp>
      <p:sp>
        <p:nvSpPr>
          <p:cNvPr id="5" name="Text Box 20"/>
          <p:cNvSpPr txBox="1">
            <a:spLocks noChangeArrowheads="1"/>
          </p:cNvSpPr>
          <p:nvPr/>
        </p:nvSpPr>
        <p:spPr bwMode="auto">
          <a:xfrm>
            <a:off x="755576" y="4077072"/>
            <a:ext cx="7128792" cy="1938992"/>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smtClean="0">
                <a:latin typeface="Consolas" panose="020B0609020204030204" pitchFamily="49" charset="0"/>
              </a:rPr>
              <a:t>type person is record</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name : string(1..10);</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age : integer;</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end record;</a:t>
            </a:r>
          </a:p>
          <a:p>
            <a:pPr>
              <a:lnSpc>
                <a:spcPts val="2000"/>
              </a:lnSpc>
              <a:buFont typeface="Wingdings" panose="05000000000000000000" pitchFamily="2" charset="2"/>
              <a:buNone/>
            </a:pPr>
            <a:r>
              <a:rPr lang="en-US" altLang="ko-KR" sz="2000" kern="0" dirty="0" smtClean="0">
                <a:latin typeface="Consolas" panose="020B0609020204030204" pitchFamily="49" charset="0"/>
              </a:rPr>
              <a:t>p, q : person;</a:t>
            </a:r>
          </a:p>
          <a:p>
            <a:pPr>
              <a:lnSpc>
                <a:spcPts val="2000"/>
              </a:lnSpc>
              <a:buFont typeface="Wingdings" panose="05000000000000000000" pitchFamily="2" charset="2"/>
              <a:buNone/>
            </a:pPr>
            <a:r>
              <a:rPr lang="en-US" altLang="ko-KR" sz="2000" kern="0" dirty="0" smtClean="0">
                <a:latin typeface="Consolas" panose="020B0609020204030204" pitchFamily="49" charset="0"/>
              </a:rPr>
              <a:t>A, B : array (1..10) of integer;</a:t>
            </a:r>
          </a:p>
        </p:txBody>
      </p:sp>
    </p:spTree>
    <p:extLst>
      <p:ext uri="{BB962C8B-B14F-4D97-AF65-F5344CB8AC3E}">
        <p14:creationId xmlns:p14="http://schemas.microsoft.com/office/powerpoint/2010/main" val="254227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7.1.3 Orthogonality</a:t>
            </a:r>
            <a:endParaRPr lang="ko-KR" altLang="en-US" dirty="0"/>
          </a:p>
        </p:txBody>
      </p:sp>
      <p:sp>
        <p:nvSpPr>
          <p:cNvPr id="3" name="내용 개체 틀 2"/>
          <p:cNvSpPr>
            <a:spLocks noGrp="1"/>
          </p:cNvSpPr>
          <p:nvPr>
            <p:ph idx="1"/>
          </p:nvPr>
        </p:nvSpPr>
        <p:spPr/>
        <p:txBody>
          <a:bodyPr/>
          <a:lstStyle/>
          <a:p>
            <a:r>
              <a:rPr lang="en-US" altLang="ko-KR" dirty="0" smtClean="0"/>
              <a:t>We can write the following assignments</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23</a:t>
            </a:fld>
            <a:endParaRPr lang="en-US" altLang="zh-TW"/>
          </a:p>
        </p:txBody>
      </p:sp>
      <p:sp>
        <p:nvSpPr>
          <p:cNvPr id="5" name="Text Box 20"/>
          <p:cNvSpPr txBox="1">
            <a:spLocks noChangeArrowheads="1"/>
          </p:cNvSpPr>
          <p:nvPr/>
        </p:nvSpPr>
        <p:spPr bwMode="auto">
          <a:xfrm>
            <a:off x="539552" y="1484784"/>
            <a:ext cx="7128792" cy="1302921"/>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smtClean="0">
                <a:latin typeface="Consolas" panose="020B0609020204030204" pitchFamily="49" charset="0"/>
              </a:rPr>
              <a:t>p := ("Jane Doe  ", 37);</a:t>
            </a:r>
          </a:p>
          <a:p>
            <a:pPr>
              <a:lnSpc>
                <a:spcPts val="2000"/>
              </a:lnSpc>
              <a:buFont typeface="Wingdings" panose="05000000000000000000" pitchFamily="2" charset="2"/>
              <a:buNone/>
            </a:pPr>
            <a:r>
              <a:rPr lang="en-US" altLang="ko-KR" sz="2000" kern="0" dirty="0" smtClean="0">
                <a:latin typeface="Consolas" panose="020B0609020204030204" pitchFamily="49" charset="0"/>
              </a:rPr>
              <a:t>q := (age =&gt; 36, name =&gt; "John Doe  ");</a:t>
            </a:r>
          </a:p>
          <a:p>
            <a:pPr>
              <a:lnSpc>
                <a:spcPts val="2000"/>
              </a:lnSpc>
              <a:buFont typeface="Wingdings" panose="05000000000000000000" pitchFamily="2" charset="2"/>
              <a:buNone/>
            </a:pPr>
            <a:r>
              <a:rPr lang="en-US" altLang="ko-KR" sz="2000" kern="0" dirty="0" smtClean="0">
                <a:latin typeface="Consolas" panose="020B0609020204030204" pitchFamily="49" charset="0"/>
              </a:rPr>
              <a:t>A := (1, 0, 3, 0, 3, 0, 3, 0, 0, 0);</a:t>
            </a:r>
          </a:p>
          <a:p>
            <a:pPr>
              <a:lnSpc>
                <a:spcPts val="2000"/>
              </a:lnSpc>
              <a:buFont typeface="Wingdings" panose="05000000000000000000" pitchFamily="2" charset="2"/>
              <a:buNone/>
            </a:pPr>
            <a:r>
              <a:rPr lang="en-US" altLang="ko-KR" sz="2000" kern="0" dirty="0" smtClean="0">
                <a:latin typeface="Consolas" panose="020B0609020204030204" pitchFamily="49" charset="0"/>
              </a:rPr>
              <a:t>B := (1 =&gt; 1, 3 | 5 | 7 =&gt; 3, others =&gt; 0);</a:t>
            </a:r>
          </a:p>
        </p:txBody>
      </p:sp>
    </p:spTree>
    <p:extLst>
      <p:ext uri="{BB962C8B-B14F-4D97-AF65-F5344CB8AC3E}">
        <p14:creationId xmlns:p14="http://schemas.microsoft.com/office/powerpoint/2010/main" val="4241568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7.1.4 Classification of Types</a:t>
            </a:r>
            <a:endParaRPr lang="ko-KR" altLang="en-US" dirty="0"/>
          </a:p>
        </p:txBody>
      </p:sp>
      <p:sp>
        <p:nvSpPr>
          <p:cNvPr id="3" name="내용 개체 틀 2"/>
          <p:cNvSpPr>
            <a:spLocks noGrp="1"/>
          </p:cNvSpPr>
          <p:nvPr>
            <p:ph idx="1"/>
          </p:nvPr>
        </p:nvSpPr>
        <p:spPr/>
        <p:txBody>
          <a:bodyPr/>
          <a:lstStyle/>
          <a:p>
            <a:pPr>
              <a:lnSpc>
                <a:spcPts val="3000"/>
              </a:lnSpc>
            </a:pPr>
            <a:r>
              <a:rPr lang="en-US" altLang="ko-KR" dirty="0" smtClean="0"/>
              <a:t>The terminology for types varies some from one language to another</a:t>
            </a:r>
          </a:p>
          <a:p>
            <a:pPr>
              <a:lnSpc>
                <a:spcPts val="3000"/>
              </a:lnSpc>
            </a:pPr>
            <a:r>
              <a:rPr lang="en-US" altLang="ko-KR" dirty="0" smtClean="0"/>
              <a:t>This subsection presents definitions for the most common terms</a:t>
            </a:r>
          </a:p>
          <a:p>
            <a:pPr>
              <a:lnSpc>
                <a:spcPts val="3000"/>
              </a:lnSpc>
            </a:pPr>
            <a:r>
              <a:rPr lang="en-US" altLang="ko-KR" dirty="0" smtClean="0"/>
              <a:t>Most languages provide built-in types similar to those supported in hardware by most processors: integers, characters, Booleans, and real (floating-point) numbers</a:t>
            </a:r>
          </a:p>
          <a:p>
            <a:pPr>
              <a:lnSpc>
                <a:spcPts val="3000"/>
              </a:lnSpc>
            </a:pPr>
            <a:r>
              <a:rPr lang="en-US" altLang="ko-KR" dirty="0" smtClean="0"/>
              <a:t>Booleans (sometimes called </a:t>
            </a:r>
            <a:r>
              <a:rPr lang="en-US" altLang="ko-KR" i="1" dirty="0" err="1" smtClean="0"/>
              <a:t>logicals</a:t>
            </a:r>
            <a:r>
              <a:rPr lang="en-US" altLang="ko-KR" dirty="0" smtClean="0"/>
              <a:t>) are typically implemented as single-byte quantities with 1 representing true and 0 representing false</a:t>
            </a:r>
          </a:p>
          <a:p>
            <a:pPr lvl="1"/>
            <a:r>
              <a:rPr lang="en-US" altLang="ko-KR" dirty="0" smtClean="0"/>
              <a:t>may be packed into arrays using only one bit per value</a:t>
            </a:r>
          </a:p>
          <a:p>
            <a:pPr lvl="1"/>
            <a:r>
              <a:rPr lang="en-US" altLang="ko-KR" dirty="0"/>
              <a:t>C was unusual in omitting a Boolean </a:t>
            </a:r>
            <a:r>
              <a:rPr lang="en-US" altLang="ko-KR" dirty="0" smtClean="0"/>
              <a:t>type</a:t>
            </a:r>
            <a:endParaRPr lang="en-US" altLang="ko-KR"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24</a:t>
            </a:fld>
            <a:endParaRPr lang="en-US" altLang="zh-TW"/>
          </a:p>
        </p:txBody>
      </p:sp>
    </p:spTree>
    <p:extLst>
      <p:ext uri="{BB962C8B-B14F-4D97-AF65-F5344CB8AC3E}">
        <p14:creationId xmlns:p14="http://schemas.microsoft.com/office/powerpoint/2010/main" val="2331465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pPr lvl="1"/>
            <a:r>
              <a:rPr lang="en-US" altLang="ko-KR" dirty="0" smtClean="0"/>
              <a:t>C99 introduced a new _Bool type, but it is effectively an integer that the compiler is permitted to store in a single bit</a:t>
            </a:r>
          </a:p>
          <a:p>
            <a:r>
              <a:rPr lang="en-US" altLang="ko-KR" dirty="0" smtClean="0"/>
              <a:t>Characters have traditionally been implemented as one-byte quantities as well, typically using the ASCII encoding</a:t>
            </a:r>
          </a:p>
          <a:p>
            <a:pPr lvl="1">
              <a:lnSpc>
                <a:spcPts val="2600"/>
              </a:lnSpc>
            </a:pPr>
            <a:r>
              <a:rPr lang="en-US" altLang="ko-KR" dirty="0" smtClean="0"/>
              <a:t>more recent languages (e.g., Java and C#) use a two-byte representation designed to accommodate the Unicode character set</a:t>
            </a:r>
          </a:p>
          <a:p>
            <a:pPr lvl="2">
              <a:lnSpc>
                <a:spcPts val="2600"/>
              </a:lnSpc>
            </a:pPr>
            <a:r>
              <a:rPr lang="en-US" altLang="ko-KR" dirty="0" smtClean="0"/>
              <a:t>Unicode is an international standard designed to capture the characters of a wide variety of languages </a:t>
            </a:r>
          </a:p>
          <a:p>
            <a:pPr lvl="2">
              <a:lnSpc>
                <a:spcPts val="2600"/>
              </a:lnSpc>
            </a:pPr>
            <a:r>
              <a:rPr lang="en-US" altLang="ko-KR" dirty="0" smtClean="0"/>
              <a:t>the first 128 characters of Unicode are identical to ASCII</a:t>
            </a:r>
          </a:p>
          <a:p>
            <a:pPr lvl="1">
              <a:lnSpc>
                <a:spcPts val="2600"/>
              </a:lnSpc>
            </a:pPr>
            <a:r>
              <a:rPr lang="en-US" altLang="ko-KR" dirty="0" smtClean="0"/>
              <a:t>C/C++ provide both regular and "wide" characters, though for wide characters both the encoding and the actual width are implementation dependent</a:t>
            </a:r>
          </a:p>
          <a:p>
            <a:pPr lvl="1">
              <a:lnSpc>
                <a:spcPts val="2600"/>
              </a:lnSpc>
            </a:pPr>
            <a:r>
              <a:rPr lang="en-US" altLang="ko-KR" dirty="0" smtClean="0"/>
              <a:t>Fortran 2003 supports four-byte Unicode characters</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25</a:t>
            </a:fld>
            <a:endParaRPr lang="en-US" altLang="zh-TW"/>
          </a:p>
        </p:txBody>
      </p:sp>
    </p:spTree>
    <p:extLst>
      <p:ext uri="{BB962C8B-B14F-4D97-AF65-F5344CB8AC3E}">
        <p14:creationId xmlns:p14="http://schemas.microsoft.com/office/powerpoint/2010/main" val="901200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r>
              <a:rPr lang="en-US" altLang="ko-KR" dirty="0" smtClean="0"/>
              <a:t>Numeric Types</a:t>
            </a:r>
          </a:p>
          <a:p>
            <a:pPr lvl="1">
              <a:lnSpc>
                <a:spcPts val="2600"/>
              </a:lnSpc>
            </a:pPr>
            <a:r>
              <a:rPr lang="en-US" altLang="ko-KR" dirty="0" smtClean="0"/>
              <a:t>A few languages (e.g. C and Fortran) distinguish between different lengths of integers and real numbers</a:t>
            </a:r>
          </a:p>
          <a:p>
            <a:pPr lvl="1">
              <a:lnSpc>
                <a:spcPts val="2600"/>
              </a:lnSpc>
            </a:pPr>
            <a:r>
              <a:rPr lang="en-US" altLang="ko-KR" dirty="0" smtClean="0"/>
              <a:t>most do not, and leave the choice of precision to the implementation </a:t>
            </a:r>
          </a:p>
          <a:p>
            <a:pPr lvl="1">
              <a:lnSpc>
                <a:spcPts val="2600"/>
              </a:lnSpc>
            </a:pPr>
            <a:r>
              <a:rPr lang="en-US" altLang="ko-KR" dirty="0" smtClean="0">
                <a:sym typeface="Wingdings" panose="05000000000000000000" pitchFamily="2" charset="2"/>
              </a:rPr>
              <a:t> leads to a lack of portability: programs that run correctly on one system may produce run-time errors or erroneous results on another</a:t>
            </a:r>
          </a:p>
          <a:p>
            <a:pPr lvl="1">
              <a:lnSpc>
                <a:spcPts val="2600"/>
              </a:lnSpc>
            </a:pPr>
            <a:r>
              <a:rPr lang="en-US" altLang="ko-KR" dirty="0" smtClean="0">
                <a:sym typeface="Wingdings" panose="05000000000000000000" pitchFamily="2" charset="2"/>
              </a:rPr>
              <a:t>Java and C# are unusual in providing several lengths of numeric types, with a specified precision for each</a:t>
            </a:r>
          </a:p>
          <a:p>
            <a:pPr lvl="1">
              <a:lnSpc>
                <a:spcPts val="2600"/>
              </a:lnSpc>
            </a:pPr>
            <a:r>
              <a:rPr lang="en-US" altLang="ko-KR" dirty="0" smtClean="0">
                <a:sym typeface="Wingdings" panose="05000000000000000000" pitchFamily="2" charset="2"/>
              </a:rPr>
              <a:t>A few languages including C, C++, C#, and Modula-2 provide both signed and unsigned integers </a:t>
            </a:r>
          </a:p>
          <a:p>
            <a:pPr lvl="1">
              <a:lnSpc>
                <a:spcPts val="2600"/>
              </a:lnSpc>
            </a:pPr>
            <a:r>
              <a:rPr lang="en-US" altLang="ko-KR" dirty="0" smtClean="0">
                <a:sym typeface="Wingdings" panose="05000000000000000000" pitchFamily="2" charset="2"/>
              </a:rPr>
              <a:t>A few languages (e.g., Fortran, C, Common Lisp and Scheme) provide a built-in complex type, others support these as a standard library class</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26</a:t>
            </a:fld>
            <a:endParaRPr lang="en-US" altLang="zh-TW" dirty="0"/>
          </a:p>
        </p:txBody>
      </p:sp>
    </p:spTree>
    <p:extLst>
      <p:ext uri="{BB962C8B-B14F-4D97-AF65-F5344CB8AC3E}">
        <p14:creationId xmlns:p14="http://schemas.microsoft.com/office/powerpoint/2010/main" val="1293567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lvl="1">
              <a:lnSpc>
                <a:spcPts val="2600"/>
              </a:lnSpc>
            </a:pPr>
            <a:r>
              <a:rPr lang="en-US" altLang="ko-KR" dirty="0" smtClean="0"/>
              <a:t>integers, Booleans, and characters are all examples of </a:t>
            </a:r>
            <a:r>
              <a:rPr lang="en-US" altLang="ko-KR" i="1" dirty="0" smtClean="0"/>
              <a:t>discrete </a:t>
            </a:r>
            <a:r>
              <a:rPr lang="en-US" altLang="ko-KR" dirty="0" smtClean="0"/>
              <a:t>types (also called </a:t>
            </a:r>
            <a:r>
              <a:rPr lang="en-US" altLang="ko-KR" i="1" dirty="0" smtClean="0"/>
              <a:t>ordinal </a:t>
            </a:r>
            <a:r>
              <a:rPr lang="en-US" altLang="ko-KR" dirty="0" smtClean="0"/>
              <a:t>types)</a:t>
            </a:r>
          </a:p>
          <a:p>
            <a:pPr lvl="1">
              <a:lnSpc>
                <a:spcPts val="2600"/>
              </a:lnSpc>
            </a:pPr>
            <a:r>
              <a:rPr lang="en-US" altLang="ko-KR" dirty="0" smtClean="0"/>
              <a:t>two varieties of user-defined types, enumerations and subranges, are also discrete</a:t>
            </a:r>
          </a:p>
          <a:p>
            <a:pPr lvl="1">
              <a:lnSpc>
                <a:spcPts val="2600"/>
              </a:lnSpc>
            </a:pPr>
            <a:r>
              <a:rPr lang="en-US" altLang="ko-KR" dirty="0" smtClean="0"/>
              <a:t>discrete, rational, real, and complex types together constitute the </a:t>
            </a:r>
            <a:r>
              <a:rPr lang="en-US" altLang="ko-KR" i="1" dirty="0" smtClean="0"/>
              <a:t>scalar </a:t>
            </a:r>
            <a:r>
              <a:rPr lang="en-US" altLang="ko-KR" dirty="0" smtClean="0"/>
              <a:t>types, sometimes called </a:t>
            </a:r>
            <a:r>
              <a:rPr lang="en-US" altLang="ko-KR" i="1" dirty="0" smtClean="0"/>
              <a:t>simple </a:t>
            </a:r>
            <a:r>
              <a:rPr lang="en-US" altLang="ko-KR" dirty="0" smtClean="0"/>
              <a:t>types</a:t>
            </a:r>
          </a:p>
          <a:p>
            <a:r>
              <a:rPr lang="en-US" altLang="ko-KR" dirty="0" smtClean="0"/>
              <a:t>Enumeration Types</a:t>
            </a:r>
          </a:p>
          <a:p>
            <a:pPr lvl="1">
              <a:lnSpc>
                <a:spcPts val="2600"/>
              </a:lnSpc>
            </a:pPr>
            <a:r>
              <a:rPr lang="en-US" altLang="ko-KR" dirty="0" smtClean="0"/>
              <a:t>enumerations were introduced by Wirth in the design of Pascal</a:t>
            </a:r>
          </a:p>
          <a:p>
            <a:pPr lvl="1">
              <a:lnSpc>
                <a:spcPts val="2600"/>
              </a:lnSpc>
            </a:pPr>
            <a:r>
              <a:rPr lang="en-US" altLang="ko-KR" dirty="0" smtClean="0"/>
              <a:t>they facilitate the creation of readable programs, and allow the compiler to catch certain kinds of programming errors</a:t>
            </a:r>
          </a:p>
          <a:p>
            <a:pPr lvl="1">
              <a:lnSpc>
                <a:spcPts val="2600"/>
              </a:lnSpc>
            </a:pPr>
            <a:r>
              <a:rPr lang="en-US" altLang="ko-KR" dirty="0" smtClean="0"/>
              <a:t>an enumeration type consists of a set of named elements</a:t>
            </a:r>
          </a:p>
          <a:p>
            <a:pPr lvl="1">
              <a:lnSpc>
                <a:spcPts val="2600"/>
              </a:lnSpc>
            </a:pPr>
            <a:r>
              <a:rPr lang="en-US" altLang="ko-KR" dirty="0" smtClean="0"/>
              <a:t>in Pascal,</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27</a:t>
            </a:fld>
            <a:endParaRPr lang="en-US" altLang="zh-TW"/>
          </a:p>
        </p:txBody>
      </p:sp>
      <p:sp>
        <p:nvSpPr>
          <p:cNvPr id="5" name="Text Box 20"/>
          <p:cNvSpPr txBox="1">
            <a:spLocks noChangeArrowheads="1"/>
          </p:cNvSpPr>
          <p:nvPr/>
        </p:nvSpPr>
        <p:spPr bwMode="auto">
          <a:xfrm>
            <a:off x="889021" y="6020019"/>
            <a:ext cx="7365957" cy="34881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smtClean="0">
                <a:latin typeface="Consolas" panose="020B0609020204030204" pitchFamily="49" charset="0"/>
              </a:rPr>
              <a:t>type weekday = (sun, mon, </a:t>
            </a:r>
            <a:r>
              <a:rPr lang="en-US" altLang="ko-KR" sz="2000" kern="0" dirty="0" err="1" smtClean="0">
                <a:latin typeface="Consolas" panose="020B0609020204030204" pitchFamily="49" charset="0"/>
              </a:rPr>
              <a:t>tue</a:t>
            </a:r>
            <a:r>
              <a:rPr lang="en-US" altLang="ko-KR" sz="2000" kern="0" dirty="0" smtClean="0">
                <a:latin typeface="Consolas" panose="020B0609020204030204" pitchFamily="49" charset="0"/>
              </a:rPr>
              <a:t>, wed, </a:t>
            </a:r>
            <a:r>
              <a:rPr lang="en-US" altLang="ko-KR" sz="2000" kern="0" dirty="0" err="1" smtClean="0">
                <a:latin typeface="Consolas" panose="020B0609020204030204" pitchFamily="49" charset="0"/>
              </a:rPr>
              <a:t>thu</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fri</a:t>
            </a:r>
            <a:r>
              <a:rPr lang="en-US" altLang="ko-KR" sz="2000" kern="0" dirty="0" smtClean="0">
                <a:latin typeface="Consolas" panose="020B0609020204030204" pitchFamily="49" charset="0"/>
              </a:rPr>
              <a:t>, sat);</a:t>
            </a:r>
          </a:p>
        </p:txBody>
      </p:sp>
    </p:spTree>
    <p:extLst>
      <p:ext uri="{BB962C8B-B14F-4D97-AF65-F5344CB8AC3E}">
        <p14:creationId xmlns:p14="http://schemas.microsoft.com/office/powerpoint/2010/main" val="2633092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pPr lvl="1"/>
            <a:r>
              <a:rPr lang="en-US" altLang="ko-KR" dirty="0" smtClean="0"/>
              <a:t>the values of an enumeration type are ordered, so comparisons are generally valid (mon &lt; </a:t>
            </a:r>
            <a:r>
              <a:rPr lang="en-US" altLang="ko-KR" dirty="0" err="1" smtClean="0"/>
              <a:t>tue</a:t>
            </a:r>
            <a:r>
              <a:rPr lang="en-US" altLang="ko-KR" dirty="0" smtClean="0"/>
              <a:t>)</a:t>
            </a:r>
          </a:p>
          <a:p>
            <a:pPr lvl="2"/>
            <a:r>
              <a:rPr lang="en-US" altLang="ko-KR" dirty="0" smtClean="0"/>
              <a:t>there is usually a mechanism to determine the predecessor or successor of an enumeration value (in Pascal, tomorrow := </a:t>
            </a:r>
            <a:r>
              <a:rPr lang="en-US" altLang="ko-KR" dirty="0" err="1" smtClean="0"/>
              <a:t>succ</a:t>
            </a:r>
            <a:r>
              <a:rPr lang="en-US" altLang="ko-KR" dirty="0" smtClean="0"/>
              <a:t>(today))</a:t>
            </a:r>
          </a:p>
          <a:p>
            <a:pPr lvl="1"/>
            <a:r>
              <a:rPr lang="en-US" altLang="ko-KR" dirty="0" smtClean="0"/>
              <a:t>the ordered natured of enumerations facilitates the writing of enumeration-controlled loops:</a:t>
            </a:r>
          </a:p>
          <a:p>
            <a:pPr lvl="1"/>
            <a:endParaRPr lang="en-US" altLang="ko-KR" dirty="0"/>
          </a:p>
          <a:p>
            <a:pPr lvl="1"/>
            <a:r>
              <a:rPr lang="en-US" altLang="ko-KR" dirty="0" smtClean="0"/>
              <a:t>it also allows enumerations to be used to index arrays:</a:t>
            </a:r>
          </a:p>
          <a:p>
            <a:pPr lvl="1"/>
            <a:endParaRPr lang="en-US" altLang="ko-KR" dirty="0"/>
          </a:p>
          <a:p>
            <a:pPr lvl="1"/>
            <a:r>
              <a:rPr lang="en-US" altLang="ko-KR" dirty="0" smtClean="0"/>
              <a:t>an alternative to enumerations, of course, is simply to declare a collection of constants</a:t>
            </a:r>
          </a:p>
          <a:p>
            <a:pPr lvl="1"/>
            <a:endParaRPr lang="en-US" altLang="ko-KR" dirty="0" smtClean="0"/>
          </a:p>
          <a:p>
            <a:pPr lvl="1"/>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28</a:t>
            </a:fld>
            <a:endParaRPr lang="en-US" altLang="zh-TW"/>
          </a:p>
        </p:txBody>
      </p:sp>
      <p:sp>
        <p:nvSpPr>
          <p:cNvPr id="5" name="Text Box 20"/>
          <p:cNvSpPr txBox="1">
            <a:spLocks noChangeArrowheads="1"/>
          </p:cNvSpPr>
          <p:nvPr/>
        </p:nvSpPr>
        <p:spPr bwMode="auto">
          <a:xfrm>
            <a:off x="1043608" y="3789040"/>
            <a:ext cx="7365957" cy="34881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smtClean="0">
                <a:latin typeface="Consolas" panose="020B0609020204030204" pitchFamily="49" charset="0"/>
              </a:rPr>
              <a:t>for today := mon to </a:t>
            </a:r>
            <a:r>
              <a:rPr lang="en-US" altLang="ko-KR" sz="2000" kern="0" dirty="0" err="1" smtClean="0">
                <a:latin typeface="Consolas" panose="020B0609020204030204" pitchFamily="49" charset="0"/>
              </a:rPr>
              <a:t>fri</a:t>
            </a:r>
            <a:r>
              <a:rPr lang="en-US" altLang="ko-KR" sz="2000" kern="0" dirty="0" smtClean="0">
                <a:latin typeface="Consolas" panose="020B0609020204030204" pitchFamily="49" charset="0"/>
              </a:rPr>
              <a:t> do begin …</a:t>
            </a:r>
          </a:p>
        </p:txBody>
      </p:sp>
      <p:sp>
        <p:nvSpPr>
          <p:cNvPr id="6" name="Text Box 20"/>
          <p:cNvSpPr txBox="1">
            <a:spLocks noChangeArrowheads="1"/>
          </p:cNvSpPr>
          <p:nvPr/>
        </p:nvSpPr>
        <p:spPr bwMode="auto">
          <a:xfrm>
            <a:off x="1043607" y="4616538"/>
            <a:ext cx="7365957" cy="34881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var</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daily_attendance</a:t>
            </a:r>
            <a:r>
              <a:rPr lang="en-US" altLang="ko-KR" sz="2000" kern="0" dirty="0" smtClean="0">
                <a:latin typeface="Consolas" panose="020B0609020204030204" pitchFamily="49" charset="0"/>
              </a:rPr>
              <a:t> : array [weekday] of integers;</a:t>
            </a:r>
          </a:p>
        </p:txBody>
      </p:sp>
      <p:sp>
        <p:nvSpPr>
          <p:cNvPr id="7" name="Text Box 20"/>
          <p:cNvSpPr txBox="1">
            <a:spLocks noChangeArrowheads="1"/>
          </p:cNvSpPr>
          <p:nvPr/>
        </p:nvSpPr>
        <p:spPr bwMode="auto">
          <a:xfrm>
            <a:off x="1043607" y="5919857"/>
            <a:ext cx="7365957" cy="35067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const</a:t>
            </a:r>
            <a:r>
              <a:rPr lang="en-US" altLang="ko-KR" sz="2000" kern="0" dirty="0" smtClean="0">
                <a:latin typeface="Consolas" panose="020B0609020204030204" pitchFamily="49" charset="0"/>
              </a:rPr>
              <a:t> sun = 0; mon = 1; </a:t>
            </a:r>
            <a:r>
              <a:rPr lang="en-US" altLang="ko-KR" sz="2000" kern="0" dirty="0" err="1" smtClean="0">
                <a:latin typeface="Consolas" panose="020B0609020204030204" pitchFamily="49" charset="0"/>
              </a:rPr>
              <a:t>tue</a:t>
            </a:r>
            <a:r>
              <a:rPr lang="en-US" altLang="ko-KR" sz="2000" kern="0" dirty="0" smtClean="0">
                <a:latin typeface="Consolas" panose="020B0609020204030204" pitchFamily="49" charset="0"/>
              </a:rPr>
              <a:t> = 2; … sat = 6;</a:t>
            </a:r>
          </a:p>
        </p:txBody>
      </p:sp>
    </p:spTree>
    <p:extLst>
      <p:ext uri="{BB962C8B-B14F-4D97-AF65-F5344CB8AC3E}">
        <p14:creationId xmlns:p14="http://schemas.microsoft.com/office/powerpoint/2010/main" val="1133263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pPr lvl="1"/>
            <a:r>
              <a:rPr lang="en-US" altLang="ko-KR" dirty="0" smtClean="0"/>
              <a:t>in C, the difference between the two approaches is purely syntactic </a:t>
            </a:r>
          </a:p>
          <a:p>
            <a:pPr lvl="1"/>
            <a:endParaRPr lang="en-US" altLang="ko-KR" dirty="0"/>
          </a:p>
          <a:p>
            <a:pPr lvl="1"/>
            <a:r>
              <a:rPr lang="en-US" altLang="ko-KR" dirty="0" smtClean="0"/>
              <a:t>it is essentially equivalent to</a:t>
            </a:r>
          </a:p>
          <a:p>
            <a:pPr lvl="1"/>
            <a:endParaRPr lang="en-US" altLang="ko-KR" dirty="0"/>
          </a:p>
          <a:p>
            <a:pPr lvl="1"/>
            <a:endParaRPr lang="en-US" altLang="ko-KR" dirty="0" smtClean="0"/>
          </a:p>
          <a:p>
            <a:pPr lvl="1"/>
            <a:r>
              <a:rPr lang="en-US" altLang="ko-KR" dirty="0" smtClean="0"/>
              <a:t>in Pascal and most of its descendants, however, the difference between an enumeration and a set of integer constants is much more significant</a:t>
            </a:r>
          </a:p>
          <a:p>
            <a:pPr lvl="2"/>
            <a:r>
              <a:rPr lang="en-US" altLang="ko-KR" dirty="0" smtClean="0"/>
              <a:t>the enumeration is a full-fledged type, incompatible with integers</a:t>
            </a:r>
          </a:p>
          <a:p>
            <a:pPr lvl="2"/>
            <a:r>
              <a:rPr lang="en-US" altLang="ko-KR" dirty="0" smtClean="0"/>
              <a:t>using an integer or an enumeration value in a context expecting the other will result in a type clash error at compile time</a:t>
            </a:r>
          </a:p>
          <a:p>
            <a:pPr lvl="1"/>
            <a:endParaRPr lang="en-US" altLang="ko-KR" dirty="0" smtClean="0"/>
          </a:p>
          <a:p>
            <a:pPr lvl="1"/>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29</a:t>
            </a:fld>
            <a:endParaRPr lang="en-US" altLang="zh-TW"/>
          </a:p>
        </p:txBody>
      </p:sp>
      <p:sp>
        <p:nvSpPr>
          <p:cNvPr id="5" name="Text Box 20"/>
          <p:cNvSpPr txBox="1">
            <a:spLocks noChangeArrowheads="1"/>
          </p:cNvSpPr>
          <p:nvPr/>
        </p:nvSpPr>
        <p:spPr bwMode="auto">
          <a:xfrm>
            <a:off x="889021" y="1844824"/>
            <a:ext cx="7365957" cy="34881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enum</a:t>
            </a:r>
            <a:r>
              <a:rPr lang="en-US" altLang="ko-KR" sz="2000" kern="0" dirty="0" smtClean="0">
                <a:latin typeface="Consolas" panose="020B0609020204030204" pitchFamily="49" charset="0"/>
              </a:rPr>
              <a:t> weekday { sun, mon, </a:t>
            </a:r>
            <a:r>
              <a:rPr lang="en-US" altLang="ko-KR" sz="2000" kern="0" dirty="0" err="1" smtClean="0">
                <a:latin typeface="Consolas" panose="020B0609020204030204" pitchFamily="49" charset="0"/>
              </a:rPr>
              <a:t>tue</a:t>
            </a:r>
            <a:r>
              <a:rPr lang="en-US" altLang="ko-KR" sz="2000" kern="0" dirty="0" smtClean="0">
                <a:latin typeface="Consolas" panose="020B0609020204030204" pitchFamily="49" charset="0"/>
              </a:rPr>
              <a:t>, wed, </a:t>
            </a:r>
            <a:r>
              <a:rPr lang="en-US" altLang="ko-KR" sz="2000" kern="0" dirty="0" err="1" smtClean="0">
                <a:latin typeface="Consolas" panose="020B0609020204030204" pitchFamily="49" charset="0"/>
              </a:rPr>
              <a:t>thu</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fri</a:t>
            </a:r>
            <a:r>
              <a:rPr lang="en-US" altLang="ko-KR" sz="2000" kern="0" dirty="0" smtClean="0">
                <a:latin typeface="Consolas" panose="020B0609020204030204" pitchFamily="49" charset="0"/>
              </a:rPr>
              <a:t>, sat };</a:t>
            </a:r>
          </a:p>
        </p:txBody>
      </p:sp>
      <p:sp>
        <p:nvSpPr>
          <p:cNvPr id="6" name="Text Box 20"/>
          <p:cNvSpPr txBox="1">
            <a:spLocks noChangeArrowheads="1"/>
          </p:cNvSpPr>
          <p:nvPr/>
        </p:nvSpPr>
        <p:spPr bwMode="auto">
          <a:xfrm>
            <a:off x="889021" y="2607146"/>
            <a:ext cx="7365957" cy="98674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typedef</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int</a:t>
            </a:r>
            <a:r>
              <a:rPr lang="en-US" altLang="ko-KR" sz="2000" kern="0" dirty="0" smtClean="0">
                <a:latin typeface="Consolas" panose="020B0609020204030204" pitchFamily="49" charset="0"/>
              </a:rPr>
              <a:t> weekday;</a:t>
            </a:r>
          </a:p>
          <a:p>
            <a:pPr>
              <a:lnSpc>
                <a:spcPts val="2000"/>
              </a:lnSpc>
              <a:buFont typeface="Wingdings" panose="05000000000000000000" pitchFamily="2" charset="2"/>
              <a:buNone/>
            </a:pPr>
            <a:r>
              <a:rPr lang="en-US" altLang="ko-KR" sz="2000" kern="0" dirty="0" err="1" smtClean="0">
                <a:latin typeface="Consolas" panose="020B0609020204030204" pitchFamily="49" charset="0"/>
              </a:rPr>
              <a:t>const</a:t>
            </a:r>
            <a:r>
              <a:rPr lang="en-US" altLang="ko-KR" sz="2000" kern="0" dirty="0" smtClean="0">
                <a:latin typeface="Consolas" panose="020B0609020204030204" pitchFamily="49" charset="0"/>
              </a:rPr>
              <a:t> weekday sun  = 0, mon = 1, </a:t>
            </a:r>
            <a:r>
              <a:rPr lang="en-US" altLang="ko-KR" sz="2000" kern="0" dirty="0" err="1" smtClean="0">
                <a:latin typeface="Consolas" panose="020B0609020204030204" pitchFamily="49" charset="0"/>
              </a:rPr>
              <a:t>tue</a:t>
            </a:r>
            <a:r>
              <a:rPr lang="en-US" altLang="ko-KR" sz="2000" kern="0" dirty="0" smtClean="0">
                <a:latin typeface="Consolas" panose="020B0609020204030204" pitchFamily="49" charset="0"/>
              </a:rPr>
              <a:t> = 2,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wed = 3, </a:t>
            </a:r>
            <a:r>
              <a:rPr lang="en-US" altLang="ko-KR" sz="2000" kern="0" dirty="0" err="1" smtClean="0">
                <a:latin typeface="Consolas" panose="020B0609020204030204" pitchFamily="49" charset="0"/>
              </a:rPr>
              <a:t>thu</a:t>
            </a:r>
            <a:r>
              <a:rPr lang="en-US" altLang="ko-KR" sz="2000" kern="0" dirty="0" smtClean="0">
                <a:latin typeface="Consolas" panose="020B0609020204030204" pitchFamily="49" charset="0"/>
              </a:rPr>
              <a:t> = 4, </a:t>
            </a:r>
            <a:r>
              <a:rPr lang="en-US" altLang="ko-KR" sz="2000" kern="0" dirty="0" err="1" smtClean="0">
                <a:latin typeface="Consolas" panose="020B0609020204030204" pitchFamily="49" charset="0"/>
              </a:rPr>
              <a:t>fri</a:t>
            </a:r>
            <a:r>
              <a:rPr lang="en-US" altLang="ko-KR" sz="2000" kern="0" dirty="0" smtClean="0">
                <a:latin typeface="Consolas" panose="020B0609020204030204" pitchFamily="49" charset="0"/>
              </a:rPr>
              <a:t> = 5, sat = 6;</a:t>
            </a:r>
          </a:p>
        </p:txBody>
      </p:sp>
    </p:spTree>
    <p:extLst>
      <p:ext uri="{BB962C8B-B14F-4D97-AF65-F5344CB8AC3E}">
        <p14:creationId xmlns:p14="http://schemas.microsoft.com/office/powerpoint/2010/main" val="400243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 Type Systems</a:t>
            </a:r>
            <a:endParaRPr lang="ko-KR" altLang="en-US" dirty="0"/>
          </a:p>
        </p:txBody>
      </p:sp>
      <p:sp>
        <p:nvSpPr>
          <p:cNvPr id="3" name="내용 개체 틀 2"/>
          <p:cNvSpPr>
            <a:spLocks noGrp="1"/>
          </p:cNvSpPr>
          <p:nvPr>
            <p:ph idx="1"/>
          </p:nvPr>
        </p:nvSpPr>
        <p:spPr/>
        <p:txBody>
          <a:bodyPr/>
          <a:lstStyle/>
          <a:p>
            <a:pPr lvl="2"/>
            <a:r>
              <a:rPr lang="en-US" altLang="ko-KR" dirty="0"/>
              <a:t>in C++, Java, and C#, the operation new </a:t>
            </a:r>
            <a:r>
              <a:rPr lang="en-US" altLang="ko-KR" dirty="0" err="1"/>
              <a:t>my_type</a:t>
            </a:r>
            <a:r>
              <a:rPr lang="en-US" altLang="ko-KR" dirty="0"/>
              <a:t>() not only allocates (and returns a pointer to) a block of storage sized for an object of type </a:t>
            </a:r>
            <a:r>
              <a:rPr lang="en-US" altLang="ko-KR" dirty="0" err="1"/>
              <a:t>my_type</a:t>
            </a:r>
            <a:r>
              <a:rPr lang="en-US" altLang="ko-KR" dirty="0"/>
              <a:t>; it also automatically calls any user-defined initialization (constructor) function that has been associated with that type</a:t>
            </a:r>
            <a:endParaRPr lang="ko-KR" altLang="en-US" dirty="0"/>
          </a:p>
          <a:p>
            <a:pPr lvl="1"/>
            <a:r>
              <a:rPr lang="en-US" altLang="ko-KR" dirty="0" smtClean="0"/>
              <a:t>Types limit the set of operations that may be performed in a semantically valid program</a:t>
            </a:r>
          </a:p>
          <a:p>
            <a:pPr lvl="2"/>
            <a:r>
              <a:rPr lang="en-US" altLang="ko-KR" dirty="0" smtClean="0"/>
              <a:t>prevent the programmer from adding a character to a record or from taking the arctangent of a set, or passing a file as a parameter to a subroutine that expects an integer</a:t>
            </a:r>
          </a:p>
          <a:p>
            <a:pPr lvl="2"/>
            <a:r>
              <a:rPr lang="en-US" altLang="ko-KR" dirty="0" smtClean="0"/>
              <a:t>good type systems catch enough mistakes to be highly valuable in practice</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a:t>
            </a:fld>
            <a:endParaRPr lang="en-US" altLang="zh-TW"/>
          </a:p>
        </p:txBody>
      </p:sp>
    </p:spTree>
    <p:extLst>
      <p:ext uri="{BB962C8B-B14F-4D97-AF65-F5344CB8AC3E}">
        <p14:creationId xmlns:p14="http://schemas.microsoft.com/office/powerpoint/2010/main" val="3393607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pPr lvl="1">
              <a:lnSpc>
                <a:spcPts val="2600"/>
              </a:lnSpc>
            </a:pPr>
            <a:r>
              <a:rPr lang="en-US" altLang="ko-KR" dirty="0" smtClean="0"/>
              <a:t>values of an enumeration type are typically represented by small integers, usually a consecutive range of small integers starting at zero</a:t>
            </a:r>
          </a:p>
          <a:p>
            <a:pPr lvl="1">
              <a:lnSpc>
                <a:spcPts val="2600"/>
              </a:lnSpc>
            </a:pPr>
            <a:r>
              <a:rPr lang="en-US" altLang="ko-KR" dirty="0" smtClean="0"/>
              <a:t>in many languages these </a:t>
            </a:r>
            <a:r>
              <a:rPr lang="en-US" altLang="ko-KR" i="1" dirty="0" smtClean="0"/>
              <a:t>ordinal values </a:t>
            </a:r>
            <a:r>
              <a:rPr lang="en-US" altLang="ko-KR" dirty="0" smtClean="0"/>
              <a:t>are semantically significant, because built-in functions can be used to convert an enumeration value to its ordinal value, and sometimes vice versa</a:t>
            </a:r>
          </a:p>
          <a:p>
            <a:pPr lvl="1">
              <a:lnSpc>
                <a:spcPts val="2600"/>
              </a:lnSpc>
            </a:pPr>
            <a:r>
              <a:rPr lang="en-US" altLang="ko-KR" dirty="0" smtClean="0"/>
              <a:t>in Ada, these conversion employ the </a:t>
            </a:r>
            <a:r>
              <a:rPr lang="en-US" altLang="ko-KR" i="1" dirty="0" smtClean="0"/>
              <a:t>attributes </a:t>
            </a:r>
            <a:r>
              <a:rPr lang="en-US" altLang="ko-KR" dirty="0" err="1" smtClean="0"/>
              <a:t>pos</a:t>
            </a:r>
            <a:r>
              <a:rPr lang="en-US" altLang="ko-KR" dirty="0" smtClean="0"/>
              <a:t> and </a:t>
            </a:r>
            <a:r>
              <a:rPr lang="en-US" altLang="ko-KR" dirty="0" err="1" smtClean="0"/>
              <a:t>val</a:t>
            </a:r>
            <a:r>
              <a:rPr lang="en-US" altLang="ko-KR" dirty="0" smtClean="0"/>
              <a:t>: </a:t>
            </a:r>
          </a:p>
          <a:p>
            <a:pPr lvl="2">
              <a:lnSpc>
                <a:spcPts val="2600"/>
              </a:lnSpc>
            </a:pPr>
            <a:r>
              <a:rPr lang="en-US" altLang="ko-KR" dirty="0" err="1" smtClean="0"/>
              <a:t>weekday'pos</a:t>
            </a:r>
            <a:r>
              <a:rPr lang="en-US" altLang="ko-KR" dirty="0" smtClean="0"/>
              <a:t>(mon) = 1</a:t>
            </a:r>
          </a:p>
          <a:p>
            <a:pPr lvl="2">
              <a:lnSpc>
                <a:spcPts val="2600"/>
              </a:lnSpc>
            </a:pPr>
            <a:r>
              <a:rPr lang="en-US" altLang="ko-KR" dirty="0" err="1" smtClean="0"/>
              <a:t>weekday'val</a:t>
            </a:r>
            <a:r>
              <a:rPr lang="en-US" altLang="ko-KR" dirty="0" smtClean="0"/>
              <a:t>(1) = mon</a:t>
            </a:r>
          </a:p>
          <a:p>
            <a:pPr lvl="1">
              <a:lnSpc>
                <a:spcPts val="2600"/>
              </a:lnSpc>
            </a:pPr>
            <a:r>
              <a:rPr lang="en-US" altLang="ko-KR" dirty="0" smtClean="0"/>
              <a:t>several languages allow the programmer to specify the ordinal values of enumeration types, if the default assignment is undesirable</a:t>
            </a:r>
          </a:p>
          <a:p>
            <a:pPr lvl="1">
              <a:lnSpc>
                <a:spcPts val="2600"/>
              </a:lnSpc>
            </a:pPr>
            <a:r>
              <a:rPr lang="en-US" altLang="ko-KR" dirty="0" smtClean="0"/>
              <a:t>in C, C++, and C#, one could write</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30</a:t>
            </a:fld>
            <a:endParaRPr lang="en-US" altLang="zh-TW"/>
          </a:p>
        </p:txBody>
      </p:sp>
      <p:sp>
        <p:nvSpPr>
          <p:cNvPr id="5" name="Text Box 20"/>
          <p:cNvSpPr txBox="1">
            <a:spLocks noChangeArrowheads="1"/>
          </p:cNvSpPr>
          <p:nvPr/>
        </p:nvSpPr>
        <p:spPr bwMode="auto">
          <a:xfrm>
            <a:off x="323528" y="6165304"/>
            <a:ext cx="8651531" cy="34881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enum</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arm_special_regs</a:t>
            </a:r>
            <a:r>
              <a:rPr lang="en-US" altLang="ko-KR" sz="2000" kern="0" dirty="0" smtClean="0">
                <a:latin typeface="Consolas" panose="020B0609020204030204" pitchFamily="49" charset="0"/>
              </a:rPr>
              <a:t> { </a:t>
            </a:r>
            <a:r>
              <a:rPr lang="en-US" altLang="ko-KR" sz="2000" kern="0" dirty="0" err="1" smtClean="0">
                <a:latin typeface="Consolas" panose="020B0609020204030204" pitchFamily="49" charset="0"/>
              </a:rPr>
              <a:t>fp</a:t>
            </a:r>
            <a:r>
              <a:rPr lang="en-US" altLang="ko-KR" sz="2000" kern="0" dirty="0" smtClean="0">
                <a:latin typeface="Consolas" panose="020B0609020204030204" pitchFamily="49" charset="0"/>
              </a:rPr>
              <a:t> = 7, </a:t>
            </a:r>
            <a:r>
              <a:rPr lang="en-US" altLang="ko-KR" sz="2000" kern="0" dirty="0" err="1" smtClean="0">
                <a:latin typeface="Consolas" panose="020B0609020204030204" pitchFamily="49" charset="0"/>
              </a:rPr>
              <a:t>sp</a:t>
            </a:r>
            <a:r>
              <a:rPr lang="en-US" altLang="ko-KR" sz="2000" kern="0" dirty="0" smtClean="0">
                <a:latin typeface="Consolas" panose="020B0609020204030204" pitchFamily="49" charset="0"/>
              </a:rPr>
              <a:t> = 13, </a:t>
            </a:r>
            <a:r>
              <a:rPr lang="en-US" altLang="ko-KR" sz="2000" kern="0" dirty="0" err="1" smtClean="0">
                <a:latin typeface="Consolas" panose="020B0609020204030204" pitchFamily="49" charset="0"/>
              </a:rPr>
              <a:t>lr</a:t>
            </a:r>
            <a:r>
              <a:rPr lang="en-US" altLang="ko-KR" sz="2000" kern="0" dirty="0" smtClean="0">
                <a:latin typeface="Consolas" panose="020B0609020204030204" pitchFamily="49" charset="0"/>
              </a:rPr>
              <a:t> = 14, pc = 15 };</a:t>
            </a:r>
          </a:p>
        </p:txBody>
      </p:sp>
    </p:spTree>
    <p:extLst>
      <p:ext uri="{BB962C8B-B14F-4D97-AF65-F5344CB8AC3E}">
        <p14:creationId xmlns:p14="http://schemas.microsoft.com/office/powerpoint/2010/main" val="180375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pPr lvl="1"/>
            <a:r>
              <a:rPr lang="en-US" altLang="ko-KR" dirty="0" smtClean="0"/>
              <a:t>in recent versions of Java one can obtain a similar effect by giving values an extra field</a:t>
            </a:r>
          </a:p>
          <a:p>
            <a:pPr lvl="1"/>
            <a:endParaRPr lang="en-US" altLang="ko-KR" dirty="0"/>
          </a:p>
          <a:p>
            <a:pPr lvl="1"/>
            <a:endParaRPr lang="en-US" altLang="ko-KR" dirty="0" smtClean="0"/>
          </a:p>
          <a:p>
            <a:pPr lvl="1"/>
            <a:endParaRPr lang="en-US" altLang="ko-KR" dirty="0"/>
          </a:p>
          <a:p>
            <a:pPr lvl="1"/>
            <a:r>
              <a:rPr lang="en-US" altLang="ko-KR" dirty="0" smtClean="0"/>
              <a:t>in recent versions of Java one can obtain a similar effect by giving values an extra field (here named the register register)</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31</a:t>
            </a:fld>
            <a:endParaRPr lang="en-US" altLang="zh-TW"/>
          </a:p>
        </p:txBody>
      </p:sp>
      <p:sp>
        <p:nvSpPr>
          <p:cNvPr id="5" name="Text Box 20"/>
          <p:cNvSpPr txBox="1">
            <a:spLocks noChangeArrowheads="1"/>
          </p:cNvSpPr>
          <p:nvPr/>
        </p:nvSpPr>
        <p:spPr bwMode="auto">
          <a:xfrm>
            <a:off x="889021" y="1844824"/>
            <a:ext cx="7365957" cy="98674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typedef</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int</a:t>
            </a:r>
            <a:r>
              <a:rPr lang="en-US" altLang="ko-KR" sz="2000" kern="0" dirty="0" smtClean="0">
                <a:latin typeface="Consolas" panose="020B0609020204030204" pitchFamily="49" charset="0"/>
              </a:rPr>
              <a:t> weekday;</a:t>
            </a:r>
          </a:p>
          <a:p>
            <a:pPr>
              <a:lnSpc>
                <a:spcPts val="2000"/>
              </a:lnSpc>
              <a:buFont typeface="Wingdings" panose="05000000000000000000" pitchFamily="2" charset="2"/>
              <a:buNone/>
            </a:pPr>
            <a:r>
              <a:rPr lang="en-US" altLang="ko-KR" sz="2000" kern="0" dirty="0" err="1" smtClean="0">
                <a:latin typeface="Consolas" panose="020B0609020204030204" pitchFamily="49" charset="0"/>
              </a:rPr>
              <a:t>const</a:t>
            </a:r>
            <a:r>
              <a:rPr lang="en-US" altLang="ko-KR" sz="2000" kern="0" dirty="0" smtClean="0">
                <a:latin typeface="Consolas" panose="020B0609020204030204" pitchFamily="49" charset="0"/>
              </a:rPr>
              <a:t> weekday sun  = 0, mon = 1, </a:t>
            </a:r>
            <a:r>
              <a:rPr lang="en-US" altLang="ko-KR" sz="2000" kern="0" dirty="0" err="1" smtClean="0">
                <a:latin typeface="Consolas" panose="020B0609020204030204" pitchFamily="49" charset="0"/>
              </a:rPr>
              <a:t>tue</a:t>
            </a:r>
            <a:r>
              <a:rPr lang="en-US" altLang="ko-KR" sz="2000" kern="0" dirty="0" smtClean="0">
                <a:latin typeface="Consolas" panose="020B0609020204030204" pitchFamily="49" charset="0"/>
              </a:rPr>
              <a:t> = 2,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wed = 3, </a:t>
            </a:r>
            <a:r>
              <a:rPr lang="en-US" altLang="ko-KR" sz="2000" kern="0" dirty="0" err="1" smtClean="0">
                <a:latin typeface="Consolas" panose="020B0609020204030204" pitchFamily="49" charset="0"/>
              </a:rPr>
              <a:t>thu</a:t>
            </a:r>
            <a:r>
              <a:rPr lang="en-US" altLang="ko-KR" sz="2000" kern="0" dirty="0" smtClean="0">
                <a:latin typeface="Consolas" panose="020B0609020204030204" pitchFamily="49" charset="0"/>
              </a:rPr>
              <a:t> = 4, </a:t>
            </a:r>
            <a:r>
              <a:rPr lang="en-US" altLang="ko-KR" sz="2000" kern="0" dirty="0" err="1" smtClean="0">
                <a:latin typeface="Consolas" panose="020B0609020204030204" pitchFamily="49" charset="0"/>
              </a:rPr>
              <a:t>fri</a:t>
            </a:r>
            <a:r>
              <a:rPr lang="en-US" altLang="ko-KR" sz="2000" kern="0" dirty="0" smtClean="0">
                <a:latin typeface="Consolas" panose="020B0609020204030204" pitchFamily="49" charset="0"/>
              </a:rPr>
              <a:t> = 5, sat = 6;</a:t>
            </a:r>
          </a:p>
        </p:txBody>
      </p:sp>
      <p:sp>
        <p:nvSpPr>
          <p:cNvPr id="6" name="Text Box 20"/>
          <p:cNvSpPr txBox="1">
            <a:spLocks noChangeArrowheads="1"/>
          </p:cNvSpPr>
          <p:nvPr/>
        </p:nvSpPr>
        <p:spPr bwMode="auto">
          <a:xfrm>
            <a:off x="889020" y="4365104"/>
            <a:ext cx="7859444" cy="2257028"/>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enum</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arm_special_regs</a:t>
            </a:r>
            <a:r>
              <a:rPr lang="en-US" altLang="ko-KR" sz="2000" kern="0" dirty="0" smtClean="0">
                <a:latin typeface="Consolas" panose="020B0609020204030204" pitchFamily="49" charset="0"/>
              </a:rPr>
              <a:t> { </a:t>
            </a:r>
            <a:r>
              <a:rPr lang="en-US" altLang="ko-KR" sz="2000" kern="0" dirty="0" err="1" smtClean="0">
                <a:latin typeface="Consolas" panose="020B0609020204030204" pitchFamily="49" charset="0"/>
              </a:rPr>
              <a:t>fp</a:t>
            </a:r>
            <a:r>
              <a:rPr lang="en-US" altLang="ko-KR" sz="2000" kern="0" dirty="0" smtClean="0">
                <a:latin typeface="Consolas" panose="020B0609020204030204" pitchFamily="49" charset="0"/>
              </a:rPr>
              <a:t>(7), </a:t>
            </a:r>
            <a:r>
              <a:rPr lang="en-US" altLang="ko-KR" sz="2000" kern="0" dirty="0" err="1" smtClean="0">
                <a:latin typeface="Consolas" panose="020B0609020204030204" pitchFamily="49" charset="0"/>
              </a:rPr>
              <a:t>sp</a:t>
            </a:r>
            <a:r>
              <a:rPr lang="en-US" altLang="ko-KR" sz="2000" kern="0" dirty="0" smtClean="0">
                <a:latin typeface="Consolas" panose="020B0609020204030204" pitchFamily="49" charset="0"/>
              </a:rPr>
              <a:t>(13), </a:t>
            </a:r>
            <a:r>
              <a:rPr lang="en-US" altLang="ko-KR" sz="2000" kern="0" dirty="0" err="1" smtClean="0">
                <a:latin typeface="Consolas" panose="020B0609020204030204" pitchFamily="49" charset="0"/>
              </a:rPr>
              <a:t>lr</a:t>
            </a:r>
            <a:r>
              <a:rPr lang="en-US" altLang="ko-KR" sz="2000" kern="0" dirty="0" smtClean="0">
                <a:latin typeface="Consolas" panose="020B0609020204030204" pitchFamily="49" charset="0"/>
              </a:rPr>
              <a:t>(14), pc(15);</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private final </a:t>
            </a:r>
            <a:r>
              <a:rPr lang="en-US" altLang="ko-KR" sz="2000" kern="0" dirty="0" err="1" smtClean="0">
                <a:latin typeface="Consolas" panose="020B0609020204030204" pitchFamily="49" charset="0"/>
              </a:rPr>
              <a:t>int</a:t>
            </a:r>
            <a:r>
              <a:rPr lang="en-US" altLang="ko-KR" sz="2000" kern="0" dirty="0" smtClean="0">
                <a:latin typeface="Consolas" panose="020B0609020204030204" pitchFamily="49" charset="0"/>
              </a:rPr>
              <a:t> register;</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arm_special_regs</a:t>
            </a:r>
            <a:r>
              <a:rPr lang="en-US" altLang="ko-KR" sz="2000" kern="0" dirty="0" smtClean="0">
                <a:latin typeface="Consolas" panose="020B0609020204030204" pitchFamily="49" charset="0"/>
              </a:rPr>
              <a:t>(</a:t>
            </a:r>
            <a:r>
              <a:rPr lang="en-US" altLang="ko-KR" sz="2000" kern="0" dirty="0" err="1" smtClean="0">
                <a:latin typeface="Consolas" panose="020B0609020204030204" pitchFamily="49" charset="0"/>
              </a:rPr>
              <a:t>int</a:t>
            </a:r>
            <a:r>
              <a:rPr lang="en-US" altLang="ko-KR" sz="2000" kern="0" dirty="0" smtClean="0">
                <a:latin typeface="Consolas" panose="020B0609020204030204" pitchFamily="49" charset="0"/>
              </a:rPr>
              <a:t> r) { register = r;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public </a:t>
            </a:r>
            <a:r>
              <a:rPr lang="en-US" altLang="ko-KR" sz="2000" kern="0" dirty="0" err="1" smtClean="0">
                <a:latin typeface="Consolas" panose="020B0609020204030204" pitchFamily="49" charset="0"/>
              </a:rPr>
              <a:t>int</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reg</a:t>
            </a:r>
            <a:r>
              <a:rPr lang="en-US" altLang="ko-KR" sz="2000" kern="0" dirty="0" smtClean="0">
                <a:latin typeface="Consolas" panose="020B0609020204030204" pitchFamily="49" charset="0"/>
              </a:rPr>
              <a:t>() { </a:t>
            </a:r>
            <a:r>
              <a:rPr lang="en-US" altLang="ko-KR" sz="2000" kern="0" dirty="0" err="1" smtClean="0">
                <a:latin typeface="Consolas" panose="020B0609020204030204" pitchFamily="49" charset="0"/>
              </a:rPr>
              <a:t>regurn</a:t>
            </a:r>
            <a:r>
              <a:rPr lang="en-US" altLang="ko-KR" sz="2000" kern="0" dirty="0" smtClean="0">
                <a:latin typeface="Consolas" panose="020B0609020204030204" pitchFamily="49" charset="0"/>
              </a:rPr>
              <a:t> register; }</a:t>
            </a:r>
          </a:p>
          <a:p>
            <a:pPr>
              <a:lnSpc>
                <a:spcPts val="2000"/>
              </a:lnSpc>
              <a:buFont typeface="Wingdings" panose="05000000000000000000" pitchFamily="2" charset="2"/>
              <a:buNone/>
            </a:pPr>
            <a:r>
              <a:rPr lang="en-US" altLang="ko-KR" sz="2000" kern="0" dirty="0" smtClean="0">
                <a:latin typeface="Consolas" panose="020B0609020204030204" pitchFamily="49" charset="0"/>
              </a:rPr>
              <a:t>}</a:t>
            </a:r>
          </a:p>
          <a:p>
            <a:pPr>
              <a:lnSpc>
                <a:spcPts val="2000"/>
              </a:lnSpc>
              <a:buFont typeface="Wingdings" panose="05000000000000000000" pitchFamily="2" charset="2"/>
              <a:buNone/>
            </a:pPr>
            <a:r>
              <a:rPr lang="en-US" altLang="ko-KR" sz="2000" kern="0" dirty="0" smtClean="0">
                <a:latin typeface="Consolas" panose="020B0609020204030204" pitchFamily="49" charset="0"/>
              </a:rPr>
              <a:t>…</a:t>
            </a:r>
          </a:p>
          <a:p>
            <a:pPr>
              <a:lnSpc>
                <a:spcPts val="2000"/>
              </a:lnSpc>
              <a:buFont typeface="Wingdings" panose="05000000000000000000" pitchFamily="2" charset="2"/>
              <a:buNone/>
            </a:pPr>
            <a:r>
              <a:rPr lang="en-US" altLang="ko-KR" sz="2000" kern="0" dirty="0" err="1" smtClean="0">
                <a:latin typeface="Consolas" panose="020B0609020204030204" pitchFamily="49" charset="0"/>
              </a:rPr>
              <a:t>int</a:t>
            </a:r>
            <a:r>
              <a:rPr lang="en-US" altLang="ko-KR" sz="2000" kern="0" dirty="0" smtClean="0">
                <a:latin typeface="Consolas" panose="020B0609020204030204" pitchFamily="49" charset="0"/>
              </a:rPr>
              <a:t> n = arm_special_regs.fp.reg();</a:t>
            </a:r>
          </a:p>
        </p:txBody>
      </p:sp>
    </p:spTree>
    <p:extLst>
      <p:ext uri="{BB962C8B-B14F-4D97-AF65-F5344CB8AC3E}">
        <p14:creationId xmlns:p14="http://schemas.microsoft.com/office/powerpoint/2010/main" val="2156074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pPr lvl="1"/>
            <a:r>
              <a:rPr lang="en-US" altLang="ko-KR" dirty="0" smtClean="0"/>
              <a:t>Pascal and C do not allow the same element name to be used in more than one enumeration type in the same scope</a:t>
            </a:r>
          </a:p>
          <a:p>
            <a:pPr lvl="1"/>
            <a:r>
              <a:rPr lang="en-US" altLang="ko-KR" dirty="0" smtClean="0"/>
              <a:t>Java and C# do, but the programmer must identify elements using fully qualified names: </a:t>
            </a:r>
            <a:r>
              <a:rPr lang="en-US" altLang="ko-KR" dirty="0" err="1" smtClean="0"/>
              <a:t>arm_special_regs.fp</a:t>
            </a:r>
            <a:endParaRPr lang="en-US" altLang="ko-KR" dirty="0" smtClean="0"/>
          </a:p>
          <a:p>
            <a:pPr lvl="1"/>
            <a:r>
              <a:rPr lang="en-US" altLang="ko-KR" dirty="0" smtClean="0"/>
              <a:t>Ada relaxes this requirement by saying that element names are overloaded; the type prefix can be omitted whenever the compiler can infer it from context</a:t>
            </a:r>
          </a:p>
          <a:p>
            <a:pPr lvl="1"/>
            <a:r>
              <a:rPr lang="en-US" altLang="ko-KR" dirty="0" smtClean="0"/>
              <a:t>C++11 introduced a new variety of </a:t>
            </a:r>
            <a:r>
              <a:rPr lang="en-US" altLang="ko-KR" dirty="0" err="1" smtClean="0"/>
              <a:t>enum</a:t>
            </a:r>
            <a:r>
              <a:rPr lang="en-US" altLang="ko-KR" dirty="0" smtClean="0"/>
              <a:t> that </a:t>
            </a:r>
            <a:r>
              <a:rPr lang="en-US" altLang="ko-KR" dirty="0" err="1" smtClean="0"/>
              <a:t>mirros</a:t>
            </a:r>
            <a:r>
              <a:rPr lang="en-US" altLang="ko-KR" dirty="0" smtClean="0"/>
              <a:t> Java and C# -- create scoped enumeration</a:t>
            </a:r>
          </a:p>
          <a:p>
            <a:pPr lvl="1"/>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32</a:t>
            </a:fld>
            <a:endParaRPr lang="en-US" altLang="zh-TW"/>
          </a:p>
        </p:txBody>
      </p:sp>
      <p:sp>
        <p:nvSpPr>
          <p:cNvPr id="5" name="Text Box 20"/>
          <p:cNvSpPr txBox="1">
            <a:spLocks noChangeArrowheads="1"/>
          </p:cNvSpPr>
          <p:nvPr/>
        </p:nvSpPr>
        <p:spPr bwMode="auto">
          <a:xfrm>
            <a:off x="971600" y="5013176"/>
            <a:ext cx="7776864" cy="666849"/>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kern="0" dirty="0" err="1" smtClean="0">
                <a:latin typeface="Consolas" panose="020B0609020204030204" pitchFamily="49" charset="0"/>
              </a:rPr>
              <a:t>enum</a:t>
            </a:r>
            <a:r>
              <a:rPr lang="en-US" altLang="ko-KR" sz="2000" kern="0" dirty="0" smtClean="0">
                <a:latin typeface="Consolas" panose="020B0609020204030204" pitchFamily="49" charset="0"/>
              </a:rPr>
              <a:t> </a:t>
            </a:r>
            <a:r>
              <a:rPr lang="en-US" altLang="ko-KR" sz="2000" kern="0" dirty="0">
                <a:latin typeface="Consolas" panose="020B0609020204030204" pitchFamily="49" charset="0"/>
              </a:rPr>
              <a:t>class </a:t>
            </a:r>
            <a:r>
              <a:rPr lang="en-US" altLang="ko-KR" sz="2000" kern="0" dirty="0" smtClean="0">
                <a:latin typeface="Consolas" panose="020B0609020204030204" pitchFamily="49" charset="0"/>
              </a:rPr>
              <a:t>Days { sun</a:t>
            </a:r>
            <a:r>
              <a:rPr lang="en-US" altLang="ko-KR" sz="2000" kern="0" dirty="0">
                <a:latin typeface="Consolas" panose="020B0609020204030204" pitchFamily="49" charset="0"/>
              </a:rPr>
              <a:t>, mon, </a:t>
            </a:r>
            <a:r>
              <a:rPr lang="en-US" altLang="ko-KR" sz="2000" kern="0" dirty="0" err="1">
                <a:latin typeface="Consolas" panose="020B0609020204030204" pitchFamily="49" charset="0"/>
              </a:rPr>
              <a:t>tue</a:t>
            </a:r>
            <a:r>
              <a:rPr lang="en-US" altLang="ko-KR" sz="2000" kern="0" dirty="0">
                <a:latin typeface="Consolas" panose="020B0609020204030204" pitchFamily="49" charset="0"/>
              </a:rPr>
              <a:t>, wed, </a:t>
            </a:r>
            <a:r>
              <a:rPr lang="en-US" altLang="ko-KR" sz="2000" kern="0" dirty="0" err="1">
                <a:latin typeface="Consolas" panose="020B0609020204030204" pitchFamily="49" charset="0"/>
              </a:rPr>
              <a:t>thu</a:t>
            </a:r>
            <a:r>
              <a:rPr lang="en-US" altLang="ko-KR" sz="2000" kern="0" dirty="0">
                <a:latin typeface="Consolas" panose="020B0609020204030204" pitchFamily="49" charset="0"/>
              </a:rPr>
              <a:t>, </a:t>
            </a:r>
            <a:r>
              <a:rPr lang="en-US" altLang="ko-KR" sz="2000" kern="0" dirty="0" err="1">
                <a:latin typeface="Consolas" panose="020B0609020204030204" pitchFamily="49" charset="0"/>
              </a:rPr>
              <a:t>fri</a:t>
            </a:r>
            <a:r>
              <a:rPr lang="en-US" altLang="ko-KR" sz="2000" kern="0" dirty="0">
                <a:latin typeface="Consolas" panose="020B0609020204030204" pitchFamily="49" charset="0"/>
              </a:rPr>
              <a:t>, sat </a:t>
            </a:r>
            <a:r>
              <a:rPr lang="en-US" altLang="ko-KR" sz="2000" kern="0" dirty="0" smtClean="0">
                <a:latin typeface="Consolas" panose="020B0609020204030204" pitchFamily="49" charset="0"/>
              </a:rPr>
              <a:t>};</a:t>
            </a:r>
          </a:p>
          <a:p>
            <a:pPr>
              <a:lnSpc>
                <a:spcPts val="2000"/>
              </a:lnSpc>
              <a:buNone/>
            </a:pPr>
            <a:r>
              <a:rPr lang="en-US" altLang="ko-KR" sz="2000" kern="0" dirty="0" smtClean="0">
                <a:latin typeface="Consolas" panose="020B0609020204030204" pitchFamily="49" charset="0"/>
              </a:rPr>
              <a:t>Days d = Days::sun;</a:t>
            </a:r>
            <a:endParaRPr lang="en-US" altLang="ko-KR" sz="2000" kern="0" dirty="0">
              <a:latin typeface="Consolas" panose="020B0609020204030204" pitchFamily="49" charset="0"/>
            </a:endParaRPr>
          </a:p>
        </p:txBody>
      </p:sp>
    </p:spTree>
    <p:extLst>
      <p:ext uri="{BB962C8B-B14F-4D97-AF65-F5344CB8AC3E}">
        <p14:creationId xmlns:p14="http://schemas.microsoft.com/office/powerpoint/2010/main" val="4206482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r>
              <a:rPr lang="en-US" altLang="ko-KR" dirty="0" smtClean="0"/>
              <a:t>Subrange Types</a:t>
            </a:r>
          </a:p>
          <a:p>
            <a:pPr lvl="1"/>
            <a:r>
              <a:rPr lang="en-US" altLang="ko-KR" dirty="0" smtClean="0"/>
              <a:t>subranges were first introduced in Pascal and are found in many subsequent languages</a:t>
            </a:r>
          </a:p>
          <a:p>
            <a:pPr lvl="1"/>
            <a:r>
              <a:rPr lang="en-US" altLang="ko-KR" dirty="0" smtClean="0"/>
              <a:t>a subrange is a type whose values compose a contiguous subset of the values of some discrete </a:t>
            </a:r>
            <a:r>
              <a:rPr lang="en-US" altLang="ko-KR" i="1" dirty="0" smtClean="0"/>
              <a:t>base </a:t>
            </a:r>
            <a:r>
              <a:rPr lang="en-US" altLang="ko-KR" dirty="0" smtClean="0"/>
              <a:t>type (also called the </a:t>
            </a:r>
            <a:r>
              <a:rPr lang="en-US" altLang="ko-KR" i="1" dirty="0" smtClean="0"/>
              <a:t>parent </a:t>
            </a:r>
            <a:r>
              <a:rPr lang="en-US" altLang="ko-KR" dirty="0" smtClean="0"/>
              <a:t>type)</a:t>
            </a:r>
          </a:p>
          <a:p>
            <a:pPr lvl="1"/>
            <a:r>
              <a:rPr lang="en-US" altLang="ko-KR" dirty="0" smtClean="0"/>
              <a:t>in Pascal and most of its descendants, one can declare subranges of integers, characters, enumerations, and even other subranges</a:t>
            </a:r>
          </a:p>
          <a:p>
            <a:pPr lvl="1"/>
            <a:r>
              <a:rPr lang="en-US" altLang="ko-KR" dirty="0" smtClean="0"/>
              <a:t>in Pascal</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33</a:t>
            </a:fld>
            <a:endParaRPr lang="en-US" altLang="zh-TW"/>
          </a:p>
        </p:txBody>
      </p:sp>
      <p:sp>
        <p:nvSpPr>
          <p:cNvPr id="5" name="Text Box 20"/>
          <p:cNvSpPr txBox="1">
            <a:spLocks noChangeArrowheads="1"/>
          </p:cNvSpPr>
          <p:nvPr/>
        </p:nvSpPr>
        <p:spPr bwMode="auto">
          <a:xfrm>
            <a:off x="971600" y="5194152"/>
            <a:ext cx="3888432" cy="98674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kern="0" dirty="0" smtClean="0">
                <a:latin typeface="Consolas" panose="020B0609020204030204" pitchFamily="49" charset="0"/>
              </a:rPr>
              <a:t>type </a:t>
            </a:r>
          </a:p>
          <a:p>
            <a:pPr>
              <a:lnSpc>
                <a:spcPts val="2000"/>
              </a:lnSpc>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test_score</a:t>
            </a:r>
            <a:r>
              <a:rPr lang="en-US" altLang="ko-KR" sz="2000" kern="0" dirty="0" smtClean="0">
                <a:latin typeface="Consolas" panose="020B0609020204030204" pitchFamily="49" charset="0"/>
              </a:rPr>
              <a:t> = 0..100;</a:t>
            </a:r>
          </a:p>
          <a:p>
            <a:pPr>
              <a:lnSpc>
                <a:spcPts val="2000"/>
              </a:lnSpc>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workday = mon..</a:t>
            </a:r>
            <a:r>
              <a:rPr lang="en-US" altLang="ko-KR" sz="2000" kern="0" dirty="0" err="1" smtClean="0">
                <a:latin typeface="Consolas" panose="020B0609020204030204" pitchFamily="49" charset="0"/>
              </a:rPr>
              <a:t>fri</a:t>
            </a:r>
            <a:r>
              <a:rPr lang="en-US" altLang="ko-KR" sz="2000" kern="0" dirty="0" smtClean="0">
                <a:latin typeface="Consolas" panose="020B0609020204030204" pitchFamily="49" charset="0"/>
              </a:rPr>
              <a:t>;</a:t>
            </a:r>
            <a:endParaRPr lang="en-US" altLang="ko-KR" sz="2000" kern="0" dirty="0">
              <a:latin typeface="Consolas" panose="020B0609020204030204" pitchFamily="49" charset="0"/>
            </a:endParaRPr>
          </a:p>
        </p:txBody>
      </p:sp>
    </p:spTree>
    <p:extLst>
      <p:ext uri="{BB962C8B-B14F-4D97-AF65-F5344CB8AC3E}">
        <p14:creationId xmlns:p14="http://schemas.microsoft.com/office/powerpoint/2010/main" val="1208833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pPr lvl="1">
              <a:lnSpc>
                <a:spcPts val="2600"/>
              </a:lnSpc>
            </a:pPr>
            <a:r>
              <a:rPr lang="en-US" altLang="ko-KR" dirty="0" smtClean="0"/>
              <a:t>In Ada </a:t>
            </a:r>
          </a:p>
          <a:p>
            <a:pPr lvl="1"/>
            <a:endParaRPr lang="en-US" altLang="ko-KR" dirty="0"/>
          </a:p>
          <a:p>
            <a:pPr lvl="1"/>
            <a:endParaRPr lang="en-US" altLang="ko-KR" dirty="0" smtClean="0"/>
          </a:p>
          <a:p>
            <a:pPr lvl="2">
              <a:lnSpc>
                <a:spcPts val="2600"/>
              </a:lnSpc>
            </a:pPr>
            <a:r>
              <a:rPr lang="en-US" altLang="ko-KR" dirty="0" smtClean="0"/>
              <a:t>the range … portion of the definition in Ada is called a type constraint</a:t>
            </a:r>
          </a:p>
          <a:p>
            <a:pPr lvl="2">
              <a:lnSpc>
                <a:spcPts val="2600"/>
              </a:lnSpc>
            </a:pPr>
            <a:r>
              <a:rPr lang="en-US" altLang="ko-KR" dirty="0" smtClean="0"/>
              <a:t>in this example, </a:t>
            </a:r>
            <a:r>
              <a:rPr lang="en-US" altLang="ko-KR" dirty="0" err="1" smtClean="0"/>
              <a:t>test_score</a:t>
            </a:r>
            <a:r>
              <a:rPr lang="en-US" altLang="ko-KR" dirty="0" smtClean="0"/>
              <a:t> is a </a:t>
            </a:r>
            <a:r>
              <a:rPr lang="en-US" altLang="ko-KR" i="1" dirty="0" smtClean="0"/>
              <a:t>derived </a:t>
            </a:r>
            <a:r>
              <a:rPr lang="en-US" altLang="ko-KR" dirty="0" smtClean="0"/>
              <a:t>type, incompatible with integers</a:t>
            </a:r>
          </a:p>
          <a:p>
            <a:pPr lvl="2">
              <a:lnSpc>
                <a:spcPts val="2600"/>
              </a:lnSpc>
            </a:pPr>
            <a:r>
              <a:rPr lang="en-US" altLang="ko-KR" dirty="0" smtClean="0"/>
              <a:t>the workday type is an </a:t>
            </a:r>
            <a:r>
              <a:rPr lang="en-US" altLang="ko-KR" i="1" dirty="0" err="1" smtClean="0"/>
              <a:t>contrained</a:t>
            </a:r>
            <a:r>
              <a:rPr lang="en-US" altLang="ko-KR" i="1" dirty="0" smtClean="0"/>
              <a:t> subtype</a:t>
            </a:r>
          </a:p>
          <a:p>
            <a:pPr lvl="3">
              <a:lnSpc>
                <a:spcPts val="2600"/>
              </a:lnSpc>
            </a:pPr>
            <a:r>
              <a:rPr lang="en-US" altLang="ko-KR" dirty="0" smtClean="0"/>
              <a:t>workday and weekdays can be more or less freely intermixed</a:t>
            </a:r>
          </a:p>
          <a:p>
            <a:pPr>
              <a:lnSpc>
                <a:spcPts val="3000"/>
              </a:lnSpc>
            </a:pPr>
            <a:r>
              <a:rPr lang="en-US" altLang="ko-KR" dirty="0" smtClean="0"/>
              <a:t>Using subranges has several advantages</a:t>
            </a:r>
          </a:p>
          <a:p>
            <a:pPr lvl="1">
              <a:lnSpc>
                <a:spcPts val="2600"/>
              </a:lnSpc>
            </a:pPr>
            <a:r>
              <a:rPr lang="en-US" altLang="ko-KR" dirty="0" smtClean="0"/>
              <a:t>helps to document the program</a:t>
            </a:r>
          </a:p>
          <a:p>
            <a:pPr lvl="1">
              <a:lnSpc>
                <a:spcPts val="2600"/>
              </a:lnSpc>
            </a:pPr>
            <a:r>
              <a:rPr lang="en-US" altLang="ko-KR" dirty="0" smtClean="0"/>
              <a:t>compilers can sometimes use fewer bits to represent subrange values than it would need to use to represent arbitrary integers</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34</a:t>
            </a:fld>
            <a:endParaRPr lang="en-US" altLang="zh-TW"/>
          </a:p>
        </p:txBody>
      </p:sp>
      <p:sp>
        <p:nvSpPr>
          <p:cNvPr id="5" name="Text Box 20"/>
          <p:cNvSpPr txBox="1">
            <a:spLocks noChangeArrowheads="1"/>
          </p:cNvSpPr>
          <p:nvPr/>
        </p:nvSpPr>
        <p:spPr bwMode="auto">
          <a:xfrm>
            <a:off x="971599" y="1412776"/>
            <a:ext cx="7662813" cy="666849"/>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kern="0" dirty="0" smtClean="0">
                <a:latin typeface="Consolas" panose="020B0609020204030204" pitchFamily="49" charset="0"/>
              </a:rPr>
              <a:t>type </a:t>
            </a:r>
            <a:r>
              <a:rPr lang="en-US" altLang="ko-KR" sz="2000" kern="0" dirty="0" err="1" smtClean="0">
                <a:latin typeface="Consolas" panose="020B0609020204030204" pitchFamily="49" charset="0"/>
              </a:rPr>
              <a:t>test_score</a:t>
            </a:r>
            <a:r>
              <a:rPr lang="en-US" altLang="ko-KR" sz="2000" kern="0" dirty="0" smtClean="0">
                <a:latin typeface="Consolas" panose="020B0609020204030204" pitchFamily="49" charset="0"/>
              </a:rPr>
              <a:t> is new integer range 0..100;</a:t>
            </a:r>
          </a:p>
          <a:p>
            <a:pPr>
              <a:lnSpc>
                <a:spcPts val="2000"/>
              </a:lnSpc>
              <a:buNone/>
            </a:pPr>
            <a:r>
              <a:rPr lang="en-US" altLang="ko-KR" sz="2000" kern="0" dirty="0" smtClean="0">
                <a:latin typeface="Consolas" panose="020B0609020204030204" pitchFamily="49" charset="0"/>
              </a:rPr>
              <a:t>subtype workday is weekday range mon..</a:t>
            </a:r>
            <a:r>
              <a:rPr lang="en-US" altLang="ko-KR" sz="2000" kern="0" dirty="0" err="1" smtClean="0">
                <a:latin typeface="Consolas" panose="020B0609020204030204" pitchFamily="49" charset="0"/>
              </a:rPr>
              <a:t>fri</a:t>
            </a:r>
            <a:r>
              <a:rPr lang="en-US" altLang="ko-KR" sz="2000" kern="0" dirty="0" smtClean="0">
                <a:latin typeface="Consolas" panose="020B0609020204030204" pitchFamily="49" charset="0"/>
              </a:rPr>
              <a:t>;</a:t>
            </a:r>
            <a:endParaRPr lang="en-US" altLang="ko-KR" sz="2000" kern="0" dirty="0">
              <a:latin typeface="Consolas" panose="020B0609020204030204" pitchFamily="49" charset="0"/>
            </a:endParaRPr>
          </a:p>
        </p:txBody>
      </p:sp>
    </p:spTree>
    <p:extLst>
      <p:ext uri="{BB962C8B-B14F-4D97-AF65-F5344CB8AC3E}">
        <p14:creationId xmlns:p14="http://schemas.microsoft.com/office/powerpoint/2010/main" val="1154463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r>
              <a:rPr lang="en-US" altLang="ko-KR" dirty="0" smtClean="0"/>
              <a:t>Composite Types</a:t>
            </a:r>
          </a:p>
          <a:p>
            <a:pPr lvl="1">
              <a:lnSpc>
                <a:spcPts val="2600"/>
              </a:lnSpc>
            </a:pPr>
            <a:r>
              <a:rPr lang="en-US" altLang="ko-KR" dirty="0" err="1" smtClean="0"/>
              <a:t>nonscalar</a:t>
            </a:r>
            <a:r>
              <a:rPr lang="en-US" altLang="ko-KR" dirty="0" smtClean="0"/>
              <a:t> types are usually called </a:t>
            </a:r>
            <a:r>
              <a:rPr lang="en-US" altLang="ko-KR" i="1" dirty="0" smtClean="0"/>
              <a:t>composite </a:t>
            </a:r>
            <a:r>
              <a:rPr lang="en-US" altLang="ko-KR" dirty="0" smtClean="0"/>
              <a:t>types</a:t>
            </a:r>
          </a:p>
          <a:p>
            <a:pPr lvl="1">
              <a:lnSpc>
                <a:spcPts val="2600"/>
              </a:lnSpc>
            </a:pPr>
            <a:r>
              <a:rPr lang="en-US" altLang="ko-KR" dirty="0" smtClean="0"/>
              <a:t>they are generally created by applying a type constructor to one or more simpler types</a:t>
            </a:r>
          </a:p>
          <a:p>
            <a:pPr lvl="1">
              <a:lnSpc>
                <a:spcPts val="2600"/>
              </a:lnSpc>
            </a:pPr>
            <a:r>
              <a:rPr lang="en-US" altLang="ko-KR" dirty="0" smtClean="0"/>
              <a:t>other common composite types include records (structures), variant records (unions), arrays, sets, pointers, lists, and files</a:t>
            </a:r>
          </a:p>
          <a:p>
            <a:pPr lvl="1">
              <a:lnSpc>
                <a:spcPts val="2600"/>
              </a:lnSpc>
            </a:pPr>
            <a:r>
              <a:rPr lang="en-US" altLang="ko-KR" dirty="0" smtClean="0"/>
              <a:t>records (</a:t>
            </a:r>
            <a:r>
              <a:rPr lang="en-US" altLang="ko-KR" dirty="0" err="1" smtClean="0"/>
              <a:t>structs</a:t>
            </a:r>
            <a:r>
              <a:rPr lang="en-US" altLang="ko-KR" dirty="0" smtClean="0"/>
              <a:t>)</a:t>
            </a:r>
          </a:p>
          <a:p>
            <a:pPr lvl="2">
              <a:lnSpc>
                <a:spcPts val="2600"/>
              </a:lnSpc>
            </a:pPr>
            <a:r>
              <a:rPr lang="en-US" altLang="ko-KR" dirty="0" smtClean="0"/>
              <a:t>introduced by Cobol</a:t>
            </a:r>
          </a:p>
          <a:p>
            <a:pPr lvl="2">
              <a:lnSpc>
                <a:spcPts val="2600"/>
              </a:lnSpc>
            </a:pPr>
            <a:r>
              <a:rPr lang="en-US" altLang="ko-KR" dirty="0" smtClean="0"/>
              <a:t>a record consists of collection of </a:t>
            </a:r>
            <a:r>
              <a:rPr lang="en-US" altLang="ko-KR" i="1" dirty="0" smtClean="0"/>
              <a:t>fields</a:t>
            </a:r>
            <a:r>
              <a:rPr lang="en-US" altLang="ko-KR" dirty="0" smtClean="0"/>
              <a:t>, each of which belongs to a (potentially different) simpler type</a:t>
            </a:r>
          </a:p>
          <a:p>
            <a:pPr lvl="1">
              <a:lnSpc>
                <a:spcPts val="2600"/>
              </a:lnSpc>
            </a:pPr>
            <a:r>
              <a:rPr lang="en-US" altLang="ko-KR" dirty="0" smtClean="0"/>
              <a:t>variant records (unions)</a:t>
            </a:r>
          </a:p>
          <a:p>
            <a:pPr lvl="2">
              <a:lnSpc>
                <a:spcPts val="2600"/>
              </a:lnSpc>
            </a:pPr>
            <a:r>
              <a:rPr lang="en-US" altLang="ko-KR" dirty="0" smtClean="0"/>
              <a:t>only one of a variant record's fields (or collection of fields) is valid at any given time</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35</a:t>
            </a:fld>
            <a:endParaRPr lang="en-US" altLang="zh-TW"/>
          </a:p>
        </p:txBody>
      </p:sp>
    </p:spTree>
    <p:extLst>
      <p:ext uri="{BB962C8B-B14F-4D97-AF65-F5344CB8AC3E}">
        <p14:creationId xmlns:p14="http://schemas.microsoft.com/office/powerpoint/2010/main" val="2237683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pPr lvl="1"/>
            <a:r>
              <a:rPr lang="en-US" altLang="ko-KR" dirty="0" smtClean="0"/>
              <a:t>arrays</a:t>
            </a:r>
          </a:p>
          <a:p>
            <a:pPr lvl="2"/>
            <a:r>
              <a:rPr lang="en-US" altLang="ko-KR" dirty="0" smtClean="0"/>
              <a:t>the most commonly used composite types</a:t>
            </a:r>
          </a:p>
          <a:p>
            <a:pPr lvl="2"/>
            <a:r>
              <a:rPr lang="en-US" altLang="ko-KR" dirty="0" smtClean="0"/>
              <a:t>an array can be thought of as a function that maps members of an </a:t>
            </a:r>
            <a:r>
              <a:rPr lang="en-US" altLang="ko-KR" i="1" dirty="0" smtClean="0"/>
              <a:t>index </a:t>
            </a:r>
            <a:r>
              <a:rPr lang="en-US" altLang="ko-KR" dirty="0" smtClean="0"/>
              <a:t>type to members of a </a:t>
            </a:r>
            <a:r>
              <a:rPr lang="en-US" altLang="ko-KR" i="1" dirty="0" smtClean="0"/>
              <a:t>component </a:t>
            </a:r>
            <a:r>
              <a:rPr lang="en-US" altLang="ko-KR" dirty="0" smtClean="0"/>
              <a:t>type</a:t>
            </a:r>
          </a:p>
          <a:p>
            <a:pPr lvl="2"/>
            <a:r>
              <a:rPr lang="en-US" altLang="ko-KR" dirty="0" smtClean="0"/>
              <a:t>arrays of characters are often referred to as </a:t>
            </a:r>
            <a:r>
              <a:rPr lang="en-US" altLang="ko-KR" i="1" dirty="0" smtClean="0"/>
              <a:t>strings </a:t>
            </a:r>
            <a:r>
              <a:rPr lang="en-US" altLang="ko-KR" dirty="0" smtClean="0"/>
              <a:t>and are often supported by special-purpose operations not available for other arrays</a:t>
            </a:r>
          </a:p>
          <a:p>
            <a:pPr lvl="1"/>
            <a:r>
              <a:rPr lang="en-US" altLang="ko-KR" dirty="0" smtClean="0"/>
              <a:t>sets</a:t>
            </a:r>
          </a:p>
          <a:p>
            <a:pPr lvl="2"/>
            <a:r>
              <a:rPr lang="en-US" altLang="ko-KR" dirty="0" smtClean="0"/>
              <a:t>introduced by Pascal</a:t>
            </a:r>
          </a:p>
          <a:p>
            <a:pPr lvl="2"/>
            <a:r>
              <a:rPr lang="en-US" altLang="ko-KR" dirty="0" smtClean="0"/>
              <a:t>a set type is the mathematical </a:t>
            </a:r>
            <a:r>
              <a:rPr lang="en-US" altLang="ko-KR" dirty="0" err="1" smtClean="0"/>
              <a:t>powerset</a:t>
            </a:r>
            <a:r>
              <a:rPr lang="en-US" altLang="ko-KR" dirty="0" smtClean="0"/>
              <a:t> of its base type, which must often be discrete</a:t>
            </a:r>
          </a:p>
          <a:p>
            <a:pPr lvl="2"/>
            <a:r>
              <a:rPr lang="en-US" altLang="ko-KR" dirty="0" smtClean="0"/>
              <a:t>a variable of a set type contains a collection of distinct elements of the base type</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36</a:t>
            </a:fld>
            <a:endParaRPr lang="en-US" altLang="zh-TW"/>
          </a:p>
        </p:txBody>
      </p:sp>
    </p:spTree>
    <p:extLst>
      <p:ext uri="{BB962C8B-B14F-4D97-AF65-F5344CB8AC3E}">
        <p14:creationId xmlns:p14="http://schemas.microsoft.com/office/powerpoint/2010/main" val="1399964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pPr lvl="1">
              <a:lnSpc>
                <a:spcPts val="2500"/>
              </a:lnSpc>
            </a:pPr>
            <a:r>
              <a:rPr lang="en-US" altLang="ko-KR" dirty="0" smtClean="0"/>
              <a:t>pointers</a:t>
            </a:r>
          </a:p>
          <a:p>
            <a:pPr lvl="2">
              <a:lnSpc>
                <a:spcPts val="2500"/>
              </a:lnSpc>
            </a:pPr>
            <a:r>
              <a:rPr lang="en-US" altLang="ko-KR" dirty="0" smtClean="0"/>
              <a:t>pointers are l-values</a:t>
            </a:r>
          </a:p>
          <a:p>
            <a:pPr lvl="2">
              <a:lnSpc>
                <a:spcPts val="2500"/>
              </a:lnSpc>
            </a:pPr>
            <a:r>
              <a:rPr lang="en-US" altLang="ko-KR" dirty="0" smtClean="0"/>
              <a:t>a pointer value is a reference to an object of the pointer's base type</a:t>
            </a:r>
          </a:p>
          <a:p>
            <a:pPr lvl="2">
              <a:lnSpc>
                <a:spcPts val="2500"/>
              </a:lnSpc>
            </a:pPr>
            <a:r>
              <a:rPr lang="en-US" altLang="ko-KR" dirty="0" smtClean="0"/>
              <a:t>pointers are often but not always implemented as addresses</a:t>
            </a:r>
          </a:p>
          <a:p>
            <a:pPr lvl="2">
              <a:lnSpc>
                <a:spcPts val="2500"/>
              </a:lnSpc>
            </a:pPr>
            <a:r>
              <a:rPr lang="en-US" altLang="ko-KR" dirty="0" smtClean="0"/>
              <a:t>they are most often used to implement recursive data types</a:t>
            </a:r>
          </a:p>
          <a:p>
            <a:pPr lvl="2">
              <a:lnSpc>
                <a:spcPts val="2500"/>
              </a:lnSpc>
            </a:pPr>
            <a:r>
              <a:rPr lang="en-US" altLang="ko-KR" dirty="0" smtClean="0"/>
              <a:t>a type T is recursive if an object of type T may contain one or more references to other objects of type T</a:t>
            </a:r>
          </a:p>
          <a:p>
            <a:pPr lvl="1">
              <a:lnSpc>
                <a:spcPts val="2500"/>
              </a:lnSpc>
            </a:pPr>
            <a:r>
              <a:rPr lang="en-US" altLang="ko-KR" dirty="0" smtClean="0"/>
              <a:t>lists</a:t>
            </a:r>
          </a:p>
          <a:p>
            <a:pPr lvl="2">
              <a:lnSpc>
                <a:spcPts val="2500"/>
              </a:lnSpc>
            </a:pPr>
            <a:r>
              <a:rPr lang="en-US" altLang="ko-KR" dirty="0" smtClean="0"/>
              <a:t>contain a sequence of elements, but there is no notion of mapping or indexing</a:t>
            </a:r>
          </a:p>
          <a:p>
            <a:pPr lvl="2">
              <a:lnSpc>
                <a:spcPts val="2500"/>
              </a:lnSpc>
            </a:pPr>
            <a:r>
              <a:rPr lang="en-US" altLang="ko-KR" dirty="0" smtClean="0"/>
              <a:t>while the length of an array must be specified at elaboration time in most (though not all) languages, lists are always of variable length</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37</a:t>
            </a:fld>
            <a:endParaRPr lang="en-US" altLang="zh-TW"/>
          </a:p>
        </p:txBody>
      </p:sp>
    </p:spTree>
    <p:extLst>
      <p:ext uri="{BB962C8B-B14F-4D97-AF65-F5344CB8AC3E}">
        <p14:creationId xmlns:p14="http://schemas.microsoft.com/office/powerpoint/2010/main" val="3674104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7.1.4 Classification of Types</a:t>
            </a:r>
            <a:endParaRPr lang="ko-KR" altLang="en-US" dirty="0"/>
          </a:p>
        </p:txBody>
      </p:sp>
      <p:sp>
        <p:nvSpPr>
          <p:cNvPr id="3" name="내용 개체 틀 2"/>
          <p:cNvSpPr>
            <a:spLocks noGrp="1"/>
          </p:cNvSpPr>
          <p:nvPr>
            <p:ph idx="1"/>
          </p:nvPr>
        </p:nvSpPr>
        <p:spPr/>
        <p:txBody>
          <a:bodyPr/>
          <a:lstStyle/>
          <a:p>
            <a:pPr lvl="1"/>
            <a:r>
              <a:rPr lang="en-US" altLang="ko-KR" dirty="0" smtClean="0"/>
              <a:t>files</a:t>
            </a:r>
          </a:p>
          <a:p>
            <a:pPr lvl="2"/>
            <a:r>
              <a:rPr lang="en-US" altLang="ko-KR" dirty="0" smtClean="0"/>
              <a:t>files are intended to represent data on mass-storage devices, outside the memory in which other program objects reside</a:t>
            </a:r>
          </a:p>
          <a:p>
            <a:pPr lvl="2"/>
            <a:r>
              <a:rPr lang="en-US" altLang="ko-KR" dirty="0" smtClean="0"/>
              <a:t>most files can conceptualized as a function that maps members of an index type (generally integer) to members of a component type</a:t>
            </a:r>
          </a:p>
          <a:p>
            <a:pPr lvl="2"/>
            <a:r>
              <a:rPr lang="en-US" altLang="ko-KR" dirty="0" smtClean="0"/>
              <a:t>unlike arrays, files usually have a notion of </a:t>
            </a:r>
            <a:r>
              <a:rPr lang="en-US" altLang="ko-KR" i="1" dirty="0" smtClean="0"/>
              <a:t>current position</a:t>
            </a:r>
            <a:r>
              <a:rPr lang="en-US" altLang="ko-KR" dirty="0" smtClean="0"/>
              <a:t>, which allows the index to be implied implicitly in consecutive operations</a:t>
            </a:r>
          </a:p>
          <a:p>
            <a:pPr lvl="2"/>
            <a:r>
              <a:rPr lang="en-US" altLang="ko-KR" dirty="0" smtClean="0"/>
              <a:t>files open display idiosyncrasies inherited from physical input/output devices</a:t>
            </a:r>
          </a:p>
          <a:p>
            <a:pPr lvl="3"/>
            <a:r>
              <a:rPr lang="en-US" altLang="ko-KR" dirty="0" smtClean="0"/>
              <a:t>in particular, the elements of some files must be accessed in sequential order</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38</a:t>
            </a:fld>
            <a:endParaRPr lang="en-US" altLang="zh-TW"/>
          </a:p>
        </p:txBody>
      </p:sp>
    </p:spTree>
    <p:extLst>
      <p:ext uri="{BB962C8B-B14F-4D97-AF65-F5344CB8AC3E}">
        <p14:creationId xmlns:p14="http://schemas.microsoft.com/office/powerpoint/2010/main" val="229021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7. Type Systems</a:t>
            </a:r>
            <a:endParaRPr lang="ko-KR" altLang="en-US" dirty="0"/>
          </a:p>
        </p:txBody>
      </p:sp>
      <p:sp>
        <p:nvSpPr>
          <p:cNvPr id="3" name="내용 개체 틀 2"/>
          <p:cNvSpPr>
            <a:spLocks noGrp="1"/>
          </p:cNvSpPr>
          <p:nvPr>
            <p:ph idx="1"/>
          </p:nvPr>
        </p:nvSpPr>
        <p:spPr/>
        <p:txBody>
          <a:bodyPr/>
          <a:lstStyle/>
          <a:p>
            <a:pPr lvl="1"/>
            <a:r>
              <a:rPr lang="en-US" altLang="ko-KR" dirty="0" smtClean="0"/>
              <a:t>explicit type specifications make the program easier to read and understand</a:t>
            </a:r>
          </a:p>
          <a:p>
            <a:pPr lvl="1"/>
            <a:r>
              <a:rPr lang="en-US" altLang="ko-KR" dirty="0" smtClean="0"/>
              <a:t>if types are known at compile time (either because the programmer specifies them explicitly or because the compiler is able to infer them), they can be used to drive important performance optimizations</a:t>
            </a:r>
          </a:p>
          <a:p>
            <a:pPr lvl="1"/>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a:t>
            </a:fld>
            <a:endParaRPr lang="en-US" altLang="zh-TW"/>
          </a:p>
        </p:txBody>
      </p:sp>
    </p:spTree>
    <p:extLst>
      <p:ext uri="{BB962C8B-B14F-4D97-AF65-F5344CB8AC3E}">
        <p14:creationId xmlns:p14="http://schemas.microsoft.com/office/powerpoint/2010/main" val="386242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71. Overview</a:t>
            </a:r>
            <a:endParaRPr lang="ko-KR" altLang="en-US" dirty="0"/>
          </a:p>
        </p:txBody>
      </p:sp>
      <p:sp>
        <p:nvSpPr>
          <p:cNvPr id="3" name="내용 개체 틀 2"/>
          <p:cNvSpPr>
            <a:spLocks noGrp="1"/>
          </p:cNvSpPr>
          <p:nvPr>
            <p:ph idx="1"/>
          </p:nvPr>
        </p:nvSpPr>
        <p:spPr/>
        <p:txBody>
          <a:bodyPr/>
          <a:lstStyle/>
          <a:p>
            <a:r>
              <a:rPr lang="en-US" altLang="ko-KR" dirty="0" smtClean="0"/>
              <a:t>Computer hardware can interpret bits in memory in several different ways: as instructions, characters, addresses, floats, and so on</a:t>
            </a:r>
          </a:p>
          <a:p>
            <a:pPr lvl="1"/>
            <a:r>
              <a:rPr lang="en-US" altLang="ko-KR" dirty="0" smtClean="0"/>
              <a:t>the bits are </a:t>
            </a:r>
            <a:r>
              <a:rPr lang="en-US" altLang="ko-KR" dirty="0" err="1" smtClean="0"/>
              <a:t>untyped</a:t>
            </a:r>
            <a:r>
              <a:rPr lang="en-US" altLang="ko-KR" dirty="0" smtClean="0"/>
              <a:t>: the hardware on most machines makes no attempt to keep track of which interpretations correspond to which locations in memory</a:t>
            </a:r>
          </a:p>
          <a:p>
            <a:pPr lvl="1"/>
            <a:r>
              <a:rPr lang="en-US" altLang="ko-KR" dirty="0" smtClean="0"/>
              <a:t>assembly language reflect this lack of typing: operations of any kind can be applied to values in arbitrary locations</a:t>
            </a:r>
          </a:p>
          <a:p>
            <a:pPr lvl="1"/>
            <a:r>
              <a:rPr lang="en-US" altLang="ko-KR" dirty="0" smtClean="0"/>
              <a:t>high level languages almost always associate types with values, to provide the contextual information and error checking</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a:t>
            </a:fld>
            <a:endParaRPr lang="en-US" altLang="zh-TW"/>
          </a:p>
        </p:txBody>
      </p:sp>
    </p:spTree>
    <p:extLst>
      <p:ext uri="{BB962C8B-B14F-4D97-AF65-F5344CB8AC3E}">
        <p14:creationId xmlns:p14="http://schemas.microsoft.com/office/powerpoint/2010/main" val="426351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A </a:t>
            </a:r>
            <a:r>
              <a:rPr lang="en-US" altLang="ko-KR" i="1" dirty="0" smtClean="0"/>
              <a:t>type system </a:t>
            </a:r>
            <a:r>
              <a:rPr lang="en-US" altLang="ko-KR" dirty="0" smtClean="0"/>
              <a:t>consists of</a:t>
            </a:r>
          </a:p>
          <a:p>
            <a:pPr lvl="1"/>
            <a:r>
              <a:rPr lang="en-US" altLang="ko-KR" dirty="0" smtClean="0"/>
              <a:t>a mechanism to define types and associate them with certain language constructs</a:t>
            </a:r>
          </a:p>
          <a:p>
            <a:pPr lvl="1"/>
            <a:r>
              <a:rPr lang="en-US" altLang="ko-KR" dirty="0" smtClean="0"/>
              <a:t>a set of rules for </a:t>
            </a:r>
            <a:r>
              <a:rPr lang="en-US" altLang="ko-KR" i="1" dirty="0" smtClean="0"/>
              <a:t>type equivalence</a:t>
            </a:r>
            <a:r>
              <a:rPr lang="en-US" altLang="ko-KR" dirty="0" smtClean="0"/>
              <a:t>, </a:t>
            </a:r>
            <a:r>
              <a:rPr lang="en-US" altLang="ko-KR" i="1" dirty="0" smtClean="0"/>
              <a:t>type compatibility</a:t>
            </a:r>
            <a:r>
              <a:rPr lang="en-US" altLang="ko-KR" dirty="0" smtClean="0"/>
              <a:t>, and </a:t>
            </a:r>
            <a:r>
              <a:rPr lang="en-US" altLang="ko-KR" i="1" dirty="0" smtClean="0"/>
              <a:t>type inference</a:t>
            </a:r>
          </a:p>
          <a:p>
            <a:r>
              <a:rPr lang="en-US" altLang="ko-KR" dirty="0" smtClean="0"/>
              <a:t>The language constructs that must have types are precisely those </a:t>
            </a:r>
            <a:r>
              <a:rPr lang="en-US" altLang="ko-KR" u="sng" dirty="0" smtClean="0"/>
              <a:t>that have values</a:t>
            </a:r>
            <a:r>
              <a:rPr lang="en-US" altLang="ko-KR" dirty="0" smtClean="0"/>
              <a:t>, or </a:t>
            </a:r>
            <a:r>
              <a:rPr lang="en-US" altLang="ko-KR" u="sng" dirty="0" smtClean="0"/>
              <a:t>that can refer to objects that have values</a:t>
            </a:r>
          </a:p>
          <a:p>
            <a:pPr lvl="1"/>
            <a:r>
              <a:rPr lang="en-US" altLang="ko-KR" dirty="0" smtClean="0"/>
              <a:t>include named constants, variables, record fields, parameters, and sometimes subroutines; literal constants (e.g., 17, 3.14, "foo"); and more complicated expressions containing these</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a:t>
            </a:fld>
            <a:endParaRPr lang="en-US" altLang="zh-TW"/>
          </a:p>
        </p:txBody>
      </p:sp>
    </p:spTree>
    <p:extLst>
      <p:ext uri="{BB962C8B-B14F-4D97-AF65-F5344CB8AC3E}">
        <p14:creationId xmlns:p14="http://schemas.microsoft.com/office/powerpoint/2010/main" val="49234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Type equivalence rules determine when the types of two values are the same</a:t>
            </a:r>
          </a:p>
          <a:p>
            <a:r>
              <a:rPr lang="en-US" altLang="ko-KR" dirty="0" smtClean="0"/>
              <a:t>Type compatibility rules determine when a value of a given type can be used in a given context</a:t>
            </a:r>
          </a:p>
          <a:p>
            <a:r>
              <a:rPr lang="en-US" altLang="ko-KR" dirty="0" smtClean="0"/>
              <a:t>Type inference rules define the type of an expression based on the types of its constituent parts or (sometimes) the surrounding context</a:t>
            </a:r>
          </a:p>
          <a:p>
            <a:r>
              <a:rPr lang="en-US" altLang="ko-KR" dirty="0" smtClean="0"/>
              <a:t>In a language with polymorphic variables or parameters, it may be important to distinguish between the type of a reference or pointer and the type of the object to which it refers: a given name may refer to objects of different types at different times</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a:t>
            </a:fld>
            <a:endParaRPr lang="en-US" altLang="zh-TW"/>
          </a:p>
        </p:txBody>
      </p:sp>
    </p:spTree>
    <p:extLst>
      <p:ext uri="{BB962C8B-B14F-4D97-AF65-F5344CB8AC3E}">
        <p14:creationId xmlns:p14="http://schemas.microsoft.com/office/powerpoint/2010/main" val="249406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Subroutines are considered to have types in some languages, but not in others</a:t>
            </a:r>
          </a:p>
          <a:p>
            <a:pPr lvl="1">
              <a:lnSpc>
                <a:spcPts val="2700"/>
              </a:lnSpc>
            </a:pPr>
            <a:r>
              <a:rPr lang="en-US" altLang="ko-KR" dirty="0" smtClean="0"/>
              <a:t>need to have types if they are first- or second-class values</a:t>
            </a:r>
          </a:p>
          <a:p>
            <a:pPr lvl="1">
              <a:lnSpc>
                <a:spcPts val="2700"/>
              </a:lnSpc>
            </a:pPr>
            <a:r>
              <a:rPr lang="en-US" altLang="ko-KR" dirty="0" smtClean="0"/>
              <a:t>in each of these cases there is a construct in the language whose value is a dynamically determined subroutine</a:t>
            </a:r>
          </a:p>
          <a:p>
            <a:pPr lvl="1">
              <a:lnSpc>
                <a:spcPts val="2700"/>
              </a:lnSpc>
            </a:pPr>
            <a:r>
              <a:rPr lang="en-US" altLang="ko-KR" dirty="0" smtClean="0"/>
              <a:t>type information allows the language to limit the set of acceptable values to those that provide a particular subroutine interface (i.e., particular numbers and types of parameters)</a:t>
            </a:r>
          </a:p>
          <a:p>
            <a:pPr lvl="1">
              <a:lnSpc>
                <a:spcPts val="2700"/>
              </a:lnSpc>
            </a:pPr>
            <a:r>
              <a:rPr lang="en-US" altLang="ko-KR" dirty="0" smtClean="0"/>
              <a:t>in a statically scoped language that never creates references to subroutines dynamically (one in which subroutines are always third-class values), the compiler can always identify the subroutine to which a name refers, and can ensure that the routine is called correctly without necessarily employing a formal notion of subroutine types</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8</a:t>
            </a:fld>
            <a:endParaRPr lang="en-US" altLang="zh-TW"/>
          </a:p>
        </p:txBody>
      </p:sp>
    </p:spTree>
    <p:extLst>
      <p:ext uri="{BB962C8B-B14F-4D97-AF65-F5344CB8AC3E}">
        <p14:creationId xmlns:p14="http://schemas.microsoft.com/office/powerpoint/2010/main" val="265482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i="1" dirty="0" smtClean="0"/>
              <a:t>Type checking </a:t>
            </a:r>
            <a:r>
              <a:rPr lang="en-US" altLang="ko-KR" dirty="0" smtClean="0"/>
              <a:t>is the process of ensuring that a program obeys the language's type compatibility rules</a:t>
            </a:r>
          </a:p>
          <a:p>
            <a:pPr lvl="1"/>
            <a:r>
              <a:rPr lang="en-US" altLang="ko-KR" dirty="0" smtClean="0"/>
              <a:t>a violation of the rules is known as a type clash</a:t>
            </a:r>
          </a:p>
          <a:p>
            <a:pPr lvl="1"/>
            <a:r>
              <a:rPr lang="en-US" altLang="ko-KR" dirty="0" smtClean="0"/>
              <a:t>a language is said to be </a:t>
            </a:r>
            <a:r>
              <a:rPr lang="en-US" altLang="ko-KR" i="1" dirty="0" smtClean="0"/>
              <a:t>strongly typed </a:t>
            </a:r>
            <a:r>
              <a:rPr lang="en-US" altLang="ko-KR" dirty="0" smtClean="0"/>
              <a:t>if it prohibits the application of any operation to any object that is not intended to support that operation</a:t>
            </a:r>
          </a:p>
          <a:p>
            <a:pPr lvl="1"/>
            <a:r>
              <a:rPr lang="en-US" altLang="ko-KR" dirty="0" smtClean="0"/>
              <a:t>a language is said to be </a:t>
            </a:r>
            <a:r>
              <a:rPr lang="en-US" altLang="ko-KR" i="1" dirty="0" smtClean="0"/>
              <a:t>statically typed </a:t>
            </a:r>
            <a:r>
              <a:rPr lang="en-US" altLang="ko-KR" dirty="0" smtClean="0"/>
              <a:t>if it is strongly typed and type checking can be performed at compile time</a:t>
            </a:r>
          </a:p>
          <a:p>
            <a:pPr lvl="2"/>
            <a:r>
              <a:rPr lang="en-US" altLang="ko-KR" dirty="0" smtClean="0"/>
              <a:t>in the strictest sense of the term, few languages are statically typed</a:t>
            </a:r>
          </a:p>
          <a:p>
            <a:pPr lvl="2"/>
            <a:r>
              <a:rPr lang="en-US" altLang="ko-KR" dirty="0" smtClean="0"/>
              <a:t>in practice, the term is often applied to languages in which most type checking can be performed at compile time, and the rest can be performed at run time</a:t>
            </a:r>
          </a:p>
          <a:p>
            <a:pPr lvl="1"/>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9</a:t>
            </a:fld>
            <a:endParaRPr lang="en-US" altLang="zh-TW"/>
          </a:p>
        </p:txBody>
      </p:sp>
    </p:spTree>
    <p:extLst>
      <p:ext uri="{BB962C8B-B14F-4D97-AF65-F5344CB8AC3E}">
        <p14:creationId xmlns:p14="http://schemas.microsoft.com/office/powerpoint/2010/main" val="4209340885"/>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ook Antiqua"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ook Antiqua" pitchFamily="18" charset="0"/>
            <a:ea typeface="新細明體" pitchFamily="18" charset="-12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24484</TotalTime>
  <Words>3916</Words>
  <Application>Microsoft Office PowerPoint</Application>
  <PresentationFormat>화면 슬라이드 쇼(4:3)</PresentationFormat>
  <Paragraphs>346</Paragraphs>
  <Slides>38</Slides>
  <Notes>1</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38</vt:i4>
      </vt:variant>
    </vt:vector>
  </HeadingPairs>
  <TitlesOfParts>
    <vt:vector size="50" baseType="lpstr">
      <vt:lpstr>Arial Unicode MS</vt:lpstr>
      <vt:lpstr>MingLiU</vt:lpstr>
      <vt:lpstr>新細明體</vt:lpstr>
      <vt:lpstr>굴림</vt:lpstr>
      <vt:lpstr>맑은 고딕</vt:lpstr>
      <vt:lpstr>바탕</vt:lpstr>
      <vt:lpstr>Book Antiqua</vt:lpstr>
      <vt:lpstr>Consolas</vt:lpstr>
      <vt:lpstr>Garamond</vt:lpstr>
      <vt:lpstr>Times New Roman</vt:lpstr>
      <vt:lpstr>Wingdings</vt:lpstr>
      <vt:lpstr>Level</vt:lpstr>
      <vt:lpstr>PowerPoint 프레젠테이션</vt:lpstr>
      <vt:lpstr>7. Type Systems</vt:lpstr>
      <vt:lpstr>7. Type Systems</vt:lpstr>
      <vt:lpstr>7. Type Systems</vt:lpstr>
      <vt:lpstr>71. Overview</vt:lpstr>
      <vt:lpstr>PowerPoint 프레젠테이션</vt:lpstr>
      <vt:lpstr>PowerPoint 프레젠테이션</vt:lpstr>
      <vt:lpstr>PowerPoint 프레젠테이션</vt:lpstr>
      <vt:lpstr>PowerPoint 프레젠테이션</vt:lpstr>
      <vt:lpstr>PowerPoint 프레젠테이션</vt:lpstr>
      <vt:lpstr>PowerPoint 프레젠테이션</vt:lpstr>
      <vt:lpstr>7.1.1 The Meaning of "Type"</vt:lpstr>
      <vt:lpstr>PowerPoint 프레젠테이션</vt:lpstr>
      <vt:lpstr>7.1.2 Polymorphism</vt:lpstr>
      <vt:lpstr>PowerPoint 프레젠테이션</vt:lpstr>
      <vt:lpstr>PowerPoint 프레젠테이션</vt:lpstr>
      <vt:lpstr>7.1.3 Orthogonality</vt:lpstr>
      <vt:lpstr>7.1.3 Orthogonality</vt:lpstr>
      <vt:lpstr>7.1.3 Orthogonality</vt:lpstr>
      <vt:lpstr>7.1.3 Orthogonality</vt:lpstr>
      <vt:lpstr>7.1.3 Orthogonality</vt:lpstr>
      <vt:lpstr>7.1.3 Orthogonality</vt:lpstr>
      <vt:lpstr>7.1.3 Orthogonality</vt:lpstr>
      <vt:lpstr>7.1.4 Classification of Types</vt:lpstr>
      <vt:lpstr>7.1.4 Classification of Types</vt:lpstr>
      <vt:lpstr>7.1.4 Classification of Types</vt:lpstr>
      <vt:lpstr>PowerPoint 프레젠테이션</vt:lpstr>
      <vt:lpstr>7.1.4 Classification of Types</vt:lpstr>
      <vt:lpstr>7.1.4 Classification of Types</vt:lpstr>
      <vt:lpstr>7.1.4 Classification of Types</vt:lpstr>
      <vt:lpstr>7.1.4 Classification of Types</vt:lpstr>
      <vt:lpstr>7.1.4 Classification of Types</vt:lpstr>
      <vt:lpstr>7.1.4 Classification of Types</vt:lpstr>
      <vt:lpstr>7.1.4 Classification of Types</vt:lpstr>
      <vt:lpstr>7.1.4 Classification of Types</vt:lpstr>
      <vt:lpstr>7.1.4 Classification of Types</vt:lpstr>
      <vt:lpstr>7.1.4 Classification of Types</vt:lpstr>
      <vt:lpstr>7.1.4 Classification of Types</vt:lpstr>
    </vt:vector>
  </TitlesOfParts>
  <Company>EVL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Yongjoo Cho</dc:creator>
  <cp:lastModifiedBy>ycho</cp:lastModifiedBy>
  <cp:revision>3947</cp:revision>
  <dcterms:created xsi:type="dcterms:W3CDTF">2001-05-01T19:45:44Z</dcterms:created>
  <dcterms:modified xsi:type="dcterms:W3CDTF">2018-11-26T13:14:32Z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D:\Jason\cise_html</vt:lpwstr>
  </property>
</Properties>
</file>