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9" r:id="rId2"/>
    <p:sldId id="261" r:id="rId3"/>
    <p:sldId id="296" r:id="rId4"/>
    <p:sldId id="398" r:id="rId5"/>
    <p:sldId id="395" r:id="rId6"/>
    <p:sldId id="407" r:id="rId7"/>
    <p:sldId id="408" r:id="rId8"/>
    <p:sldId id="396" r:id="rId9"/>
    <p:sldId id="414" r:id="rId10"/>
    <p:sldId id="415" r:id="rId11"/>
    <p:sldId id="420" r:id="rId12"/>
    <p:sldId id="410" r:id="rId13"/>
    <p:sldId id="421" r:id="rId14"/>
    <p:sldId id="416" r:id="rId15"/>
    <p:sldId id="422" r:id="rId16"/>
    <p:sldId id="413" r:id="rId17"/>
    <p:sldId id="417" r:id="rId18"/>
    <p:sldId id="418" r:id="rId19"/>
    <p:sldId id="41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D31"/>
    <a:srgbClr val="404040"/>
    <a:srgbClr val="C1C1C1"/>
    <a:srgbClr val="253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60"/>
  </p:normalViewPr>
  <p:slideViewPr>
    <p:cSldViewPr>
      <p:cViewPr varScale="1">
        <p:scale>
          <a:sx n="64" d="100"/>
          <a:sy n="64" d="100"/>
        </p:scale>
        <p:origin x="72" y="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4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75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44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76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37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04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21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22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6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1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12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0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2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6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97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56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63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23964" y="3564082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융합공과대학 컴퓨터과학과</a:t>
            </a:r>
            <a:endParaRPr lang="en-US" altLang="ko-KR" sz="2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3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 백 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2301553"/>
            <a:ext cx="72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Wireshark TCP</a:t>
            </a:r>
            <a:endParaRPr lang="en-US" altLang="ko-KR" sz="4400" b="1" spc="-15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763688" y="3363382"/>
            <a:ext cx="59766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ED429D9-477A-4731-90C7-C7AE89D4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229200"/>
            <a:ext cx="1296144" cy="12789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376609A-517E-4C70-9688-736215A44B27}"/>
              </a:ext>
            </a:extLst>
          </p:cNvPr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E4B401-E01A-451C-A420-364F91C3FFF5}"/>
              </a:ext>
            </a:extLst>
          </p:cNvPr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2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latin typeface="+mj-lt"/>
                <a:ea typeface="HY헤드라인M" pitchFamily="18" charset="-127"/>
              </a:rPr>
              <a:t>TCP Basics</a:t>
            </a:r>
            <a:endParaRPr lang="ko-KR" altLang="en-US" sz="3200" b="1" spc="-150" dirty="0">
              <a:solidFill>
                <a:srgbClr val="A61D31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sp>
        <p:nvSpPr>
          <p:cNvPr id="16" name="Rectangle 670">
            <a:extLst>
              <a:ext uri="{FF2B5EF4-FFF2-40B4-BE49-F238E27FC236}">
                <a16:creationId xmlns:a16="http://schemas.microsoft.com/office/drawing/2014/main" id="{C69B04D3-FD74-47A6-81EF-0125497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51" y="1412075"/>
            <a:ext cx="8539478" cy="504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TCP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세그먼트에 대해 다음 질문에 답하세요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4.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클라이언트 컴퓨터와 </a:t>
            </a:r>
            <a:r>
              <a:rPr lang="en-US" altLang="ko-KR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gaia.cs.umass.edu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사이의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연결을 초기화하는데 사용되는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 SYN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세그먼트의 시퀀스 번호는 무엇인가요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세그먼트를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SYN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세그먼트로 식별하는 세그먼트의 내용은 무엇인가요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첫번째</a:t>
            </a: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시퀀스 번호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=0,  flag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SYN bit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입니다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5. </a:t>
            </a:r>
            <a:r>
              <a:rPr lang="en-US" altLang="ko-KR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gaia.cs.umass.edu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SYN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응답하여 클라이언트 컴퓨터에 보낸 </a:t>
            </a:r>
            <a:r>
              <a:rPr lang="en-US" altLang="ko-KR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SYNACK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세그먼트의 시퀀스 번호는 무엇인가요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en-US" altLang="ko-KR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SYNACK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세그먼트의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Acknowledgement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필드 값은 무엇인가요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en-US" altLang="ko-KR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gaia.cs.umass.edu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그 값을 어떻게 지정했습니까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세그먼트를 </a:t>
            </a:r>
            <a:r>
              <a:rPr lang="en-US" altLang="ko-KR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SYNACK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세그먼트로 식별하는 세그먼트의 내용은 무엇인가요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?2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번째</a:t>
            </a: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SYNACK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세그먼트의 시퀀스 번호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=0, SYNACK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세그먼트의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Acknowledgement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필드 값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=1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</a:t>
            </a:r>
            <a:r>
              <a:rPr lang="en-US" altLang="ko-KR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Acknowledgemet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number=1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sequence number=0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SYNACK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세그먼트로 식별하는 세그먼트의 내용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flag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</a:t>
            </a: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Acknowledge bit=1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68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332656"/>
            <a:ext cx="7776864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6. HTTP POST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명령을 포함하는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세그먼트의 시퀀스 번호는 무엇인가요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힌트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POST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명령을 찾으려면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Wireshark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하단의 패킷내용필드를 확인하여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DATA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필드 내에 있는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“POST”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있는 세그먼트를 찾는다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.)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위에서부터  제일 밑에 칸에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POST 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글자 </a:t>
            </a:r>
            <a:r>
              <a:rPr lang="ko-KR" altLang="en-US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찍힌거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찾는다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Sequence number=1 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제일 </a:t>
            </a:r>
            <a:r>
              <a:rPr lang="ko-KR" altLang="en-US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밑에칸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!!!!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6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6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43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latin typeface="+mj-lt"/>
                <a:ea typeface="HY헤드라인M" pitchFamily="18" charset="-127"/>
              </a:rPr>
              <a:t>TCP Basics</a:t>
            </a:r>
            <a:endParaRPr lang="ko-KR" altLang="en-US" sz="3200" b="1" spc="-150" dirty="0">
              <a:solidFill>
                <a:srgbClr val="A61D31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sp>
        <p:nvSpPr>
          <p:cNvPr id="16" name="Rectangle 670">
            <a:extLst>
              <a:ext uri="{FF2B5EF4-FFF2-40B4-BE49-F238E27FC236}">
                <a16:creationId xmlns:a16="http://schemas.microsoft.com/office/drawing/2014/main" id="{C69B04D3-FD74-47A6-81EF-0125497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1" y="1368481"/>
            <a:ext cx="8539478" cy="504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TCP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세그먼트에 대해 다음 질문에 답하세요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7. TCP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연결 상의 첫번째 세그먼트로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 POST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포함하는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세그먼트로 간주하시고 답하세요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195387" lvl="2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연결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(HTTP POST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포함된 세그먼트 포함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처음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개의 세그먼트의 시퀀스 번호는 무엇인가요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?Post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부터 차례로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1)1   2) 566=1+565 3)2026=566+1460 4)3486=</a:t>
            </a:r>
          </a:p>
          <a:p>
            <a:pPr marL="1195387" lvl="2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2026+1460 5)4946=3486+1460 6)6406=4946+1460</a:t>
            </a:r>
          </a:p>
          <a:p>
            <a:pPr marL="1195387" lvl="2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195387" lvl="2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세그먼트는 언제 </a:t>
            </a:r>
            <a:r>
              <a:rPr lang="ko-KR" altLang="en-US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보내졌나요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타임스탬프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0.026sec, 0.041sec, 0.054sec, 0.0546sec, 0.077sec, 0.078sec</a:t>
            </a:r>
          </a:p>
          <a:p>
            <a:pPr marL="1195387" lvl="2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195387" lvl="2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세그먼트에 대한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ACK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언제 </a:t>
            </a:r>
            <a:r>
              <a:rPr lang="ko-KR" altLang="en-US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수신되었나요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다음 </a:t>
            </a:r>
            <a:r>
              <a:rPr lang="en-US" altLang="ko-KR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seq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num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</a:t>
            </a:r>
            <a:r>
              <a:rPr lang="en-US" altLang="ko-KR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ack</a:t>
            </a:r>
            <a:r>
              <a:rPr lang="ko-KR" altLang="en-US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인거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찾기</a:t>
            </a:r>
            <a:endParaRPr lang="en-US" altLang="ko-KR" sz="16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52487" lvl="2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타임스탬프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0.053sec, 0.077sec,  0.124sec, 0.169sec, 0.217sec, 0.267sec</a:t>
            </a:r>
          </a:p>
          <a:p>
            <a:pPr marL="1195387" lvl="2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195387" lvl="2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세그먼트가 전송된 시점과 수신확인이 된 시점의 차이를 고려해 볼 때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6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개의 세그먼트 각각에 대한 </a:t>
            </a:r>
            <a:r>
              <a:rPr lang="en-US" altLang="ko-KR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RTT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값은 얼마인가요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?0.053-0.026=0.027 ,  0.077-0.041=0.036, 0.124-0.054=0.07, 0.169-0.054=0.115, 0.217-0.077=0.14, 0.267-0.078</a:t>
            </a:r>
          </a:p>
          <a:p>
            <a:pPr marL="1195387" lvl="2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=0.189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42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260648"/>
            <a:ext cx="6678488" cy="139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95387" lvl="2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ACK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받은 후 </a:t>
            </a:r>
            <a:r>
              <a:rPr lang="en-US" altLang="ko-KR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EstimatedRTT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값은 얼마인가요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이때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EstimatedRTT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값이 첫번째 세그먼트에 대해 측정된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RTT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같다고 가정하고 모든 후속 세그먼트들은 </a:t>
            </a:r>
            <a:r>
              <a:rPr lang="en-US" altLang="ko-KR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EstimatedRTT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계산 식을 통해 산출된다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en-US" altLang="ko-KR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힌트</a:t>
            </a:r>
            <a:r>
              <a:rPr lang="en-US" altLang="ko-KR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en-US" altLang="ko-KR" sz="12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wireshark</a:t>
            </a:r>
            <a:r>
              <a:rPr lang="ko-KR" altLang="en-US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</a:t>
            </a:r>
            <a:r>
              <a:rPr lang="en-US" altLang="ko-KR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listring</a:t>
            </a:r>
            <a:r>
              <a:rPr lang="en-US" altLang="ko-KR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of captured packets</a:t>
            </a:r>
            <a:r>
              <a:rPr lang="ko-KR" altLang="en-US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</a:t>
            </a:r>
            <a:r>
              <a:rPr lang="en-US" altLang="ko-KR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세그먼트를 선택하고 </a:t>
            </a:r>
            <a:r>
              <a:rPr lang="en-US" altLang="ko-KR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Statistics-&gt; TCP Stream Graph-&gt; Round Trip Time Graph</a:t>
            </a:r>
            <a:r>
              <a:rPr lang="ko-KR" altLang="en-US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통해 왕복시간그래프 </a:t>
            </a:r>
            <a:r>
              <a:rPr lang="ko-KR" altLang="en-US" sz="12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확인이가능</a:t>
            </a:r>
            <a:r>
              <a:rPr lang="ko-KR" altLang="en-US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</a:p>
          <a:p>
            <a:pPr marL="1195387" lvl="2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0.875*0.027+0.125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*0.096(6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 </a:t>
            </a:r>
            <a:r>
              <a:rPr lang="en-US" altLang="ko-KR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rtt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)=0.035625sec</a:t>
            </a:r>
          </a:p>
        </p:txBody>
      </p:sp>
    </p:spTree>
    <p:extLst>
      <p:ext uri="{BB962C8B-B14F-4D97-AF65-F5344CB8AC3E}">
        <p14:creationId xmlns:p14="http://schemas.microsoft.com/office/powerpoint/2010/main" val="342229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latin typeface="+mj-lt"/>
                <a:ea typeface="HY헤드라인M" pitchFamily="18" charset="-127"/>
              </a:rPr>
              <a:t>TCP Basics</a:t>
            </a:r>
            <a:endParaRPr lang="ko-KR" altLang="en-US" sz="3200" b="1" spc="-150" dirty="0">
              <a:solidFill>
                <a:srgbClr val="A61D31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sp>
        <p:nvSpPr>
          <p:cNvPr id="16" name="Rectangle 670">
            <a:extLst>
              <a:ext uri="{FF2B5EF4-FFF2-40B4-BE49-F238E27FC236}">
                <a16:creationId xmlns:a16="http://schemas.microsoft.com/office/drawing/2014/main" id="{C69B04D3-FD74-47A6-81EF-0125497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1" y="1137336"/>
            <a:ext cx="8539478" cy="504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TCP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세그먼트에 대해 다음 질문에 답하세요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8.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처음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개의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 각각의 길이는 얼마인가요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?565bytes,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1460bytes, 1460bytes, 1460bytes, 1460bytes, 1460bytes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9.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전체 추적에 있어서 </a:t>
            </a:r>
            <a:r>
              <a:rPr lang="ko-KR" altLang="en-US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수신시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사용가능한 버퍼 공간의 최소량은 얼마인가요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수신기 버퍼 공간이 부족하여 송신자는 감속되나요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Acknowledge </a:t>
            </a:r>
            <a:r>
              <a:rPr lang="en-US" altLang="ko-KR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ment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window size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만큼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5840 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아니요 </a:t>
            </a:r>
            <a:r>
              <a:rPr lang="en-US" altLang="ko-KR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 길이가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1460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계속 일정하게 나가고 줄어들지 않습니다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10.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추적파일에서 재전송된 세그먼트가 있나요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질문에 답하기 위해 무엇을 확인해야하나요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아니요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sequence number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계속증가</a:t>
            </a: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만약 재전송되었다면 똑같은 시퀀스 번호가 전송된 흔적이 있어야한다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11.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수신자는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ACK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보통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평균적으로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얼마나 많은 데이터를 인식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(Acknowledge)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하나요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수신자는 수신된 모든 세그먼트에 대해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ACK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하는 경우에는 식별이 가능한가요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?1460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바이트</a:t>
            </a: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Acknowledgement number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식별할 수 있습니다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6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195387" lvl="2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17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332656"/>
            <a:ext cx="6246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12. TCP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연결에 있어서 처리량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시간당 전송된 </a:t>
            </a:r>
            <a:r>
              <a:rPr lang="ko-KR" altLang="en-US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바이트수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 얼마인가요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값을 어떻게 계산했는지 설명하세요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전체받은바이트수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전체시간</a:t>
            </a: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164091/5.6511=29037 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즉 시퀀스 번호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/timestamp</a:t>
            </a:r>
          </a:p>
        </p:txBody>
      </p:sp>
    </p:spTree>
    <p:extLst>
      <p:ext uri="{BB962C8B-B14F-4D97-AF65-F5344CB8AC3E}">
        <p14:creationId xmlns:p14="http://schemas.microsoft.com/office/powerpoint/2010/main" val="418968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latin typeface="+mj-lt"/>
                <a:ea typeface="HY헤드라인M" pitchFamily="18" charset="-127"/>
              </a:rPr>
              <a:t>TCP congestion control in action</a:t>
            </a:r>
            <a:endParaRPr lang="ko-KR" altLang="en-US" sz="3200" b="1" spc="-150" dirty="0">
              <a:solidFill>
                <a:srgbClr val="A61D31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sp>
        <p:nvSpPr>
          <p:cNvPr id="11" name="Rectangle 670">
            <a:extLst>
              <a:ext uri="{FF2B5EF4-FFF2-40B4-BE49-F238E27FC236}">
                <a16:creationId xmlns:a16="http://schemas.microsoft.com/office/drawing/2014/main" id="{C69B04D3-FD74-47A6-81EF-0125497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51" y="1412075"/>
            <a:ext cx="8539478" cy="504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이제 클라이언트에서 서버로 보낸 시간당 데이터 양을 살펴보겠습니다</a:t>
            </a:r>
            <a:r>
              <a:rPr lang="en-US" altLang="ko-KR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데이터를 계산하기보다 </a:t>
            </a:r>
            <a:r>
              <a:rPr lang="en-US" altLang="ko-KR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Wireshark</a:t>
            </a:r>
            <a:r>
              <a:rPr lang="ko-KR" altLang="en-US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 </a:t>
            </a:r>
            <a:r>
              <a:rPr lang="ko-KR" altLang="en-US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그래프 유틸리티 중 하나인 </a:t>
            </a:r>
            <a:r>
              <a:rPr lang="en-US" altLang="ko-KR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Time-Sequence-Graph(Stevens)</a:t>
            </a:r>
            <a:r>
              <a:rPr lang="ko-KR" altLang="en-US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사용하여 데이터를 살펴보겠습니다</a:t>
            </a:r>
            <a:r>
              <a:rPr lang="en-US" altLang="ko-KR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(tcp-etherealtrace-1)</a:t>
            </a:r>
            <a:endParaRPr lang="en-US" altLang="ko-KR" sz="16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38187" lvl="2" indent="-342900">
              <a:buClr>
                <a:srgbClr val="A61D31"/>
              </a:buClr>
              <a:buSzPct val="75000"/>
            </a:pPr>
            <a:r>
              <a:rPr lang="en-US" altLang="ko-KR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Wireshark</a:t>
            </a:r>
            <a:r>
              <a:rPr lang="ko-KR" altLang="en-US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캡처된 패킷목록</a:t>
            </a:r>
            <a:r>
              <a:rPr lang="en-US" altLang="ko-KR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(listing of captured-packets)</a:t>
            </a:r>
            <a:r>
              <a:rPr lang="ko-KR" altLang="en-US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</a:t>
            </a:r>
            <a:r>
              <a:rPr lang="en-US" altLang="ko-KR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세그먼트를 선택하세요</a:t>
            </a:r>
            <a:r>
              <a:rPr lang="en-US" altLang="ko-KR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738187" lvl="2" indent="-342900">
              <a:buClr>
                <a:srgbClr val="A61D31"/>
              </a:buClr>
              <a:buSzPct val="75000"/>
            </a:pPr>
            <a:endParaRPr lang="en-US" altLang="ko-KR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38187" lvl="2" indent="-342900">
              <a:buClr>
                <a:srgbClr val="A61D31"/>
              </a:buClr>
              <a:buSzPct val="75000"/>
            </a:pPr>
            <a:r>
              <a:rPr lang="ko-KR" altLang="en-US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메뉴에서 </a:t>
            </a:r>
            <a:r>
              <a:rPr lang="en-US" altLang="ko-KR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Statistics-&gt;TCP Stream Graph-&gt; Time-Sequence-Graph(Stevens)</a:t>
            </a:r>
            <a:r>
              <a:rPr lang="ko-KR" altLang="en-US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클릭하세요</a:t>
            </a:r>
            <a:r>
              <a:rPr lang="en-US" altLang="ko-KR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lvl="1">
              <a:buClr>
                <a:srgbClr val="A61D31"/>
              </a:buClr>
              <a:buSzPct val="75000"/>
            </a:pPr>
            <a:endParaRPr lang="en-US" altLang="ko-KR" sz="16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57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latin typeface="+mj-lt"/>
                <a:ea typeface="HY헤드라인M" pitchFamily="18" charset="-127"/>
              </a:rPr>
              <a:t>TCP congestion control in action</a:t>
            </a:r>
            <a:endParaRPr lang="ko-KR" altLang="en-US" sz="3200" b="1" spc="-150" dirty="0">
              <a:solidFill>
                <a:srgbClr val="A61D31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sp>
        <p:nvSpPr>
          <p:cNvPr id="11" name="Rectangle 670">
            <a:extLst>
              <a:ext uri="{FF2B5EF4-FFF2-40B4-BE49-F238E27FC236}">
                <a16:creationId xmlns:a16="http://schemas.microsoft.com/office/drawing/2014/main" id="{C69B04D3-FD74-47A6-81EF-0125497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51" y="1412075"/>
            <a:ext cx="8539478" cy="504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다음과 같은 플롯이 보여야합니다</a:t>
            </a:r>
            <a:r>
              <a:rPr lang="en-US" altLang="ko-KR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50" y="1845344"/>
            <a:ext cx="593357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1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latin typeface="+mj-lt"/>
                <a:ea typeface="HY헤드라인M" pitchFamily="18" charset="-127"/>
              </a:rPr>
              <a:t>TCP congestion control in action</a:t>
            </a:r>
            <a:endParaRPr lang="ko-KR" altLang="en-US" sz="3200" b="1" spc="-150" dirty="0">
              <a:solidFill>
                <a:srgbClr val="A61D31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sp>
        <p:nvSpPr>
          <p:cNvPr id="11" name="Rectangle 670">
            <a:extLst>
              <a:ext uri="{FF2B5EF4-FFF2-40B4-BE49-F238E27FC236}">
                <a16:creationId xmlns:a16="http://schemas.microsoft.com/office/drawing/2014/main" id="{C69B04D3-FD74-47A6-81EF-0125497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51" y="1412075"/>
            <a:ext cx="8539478" cy="504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플롯 내용은 다음을 의미합니다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18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점은 전송된 </a:t>
            </a:r>
            <a:r>
              <a:rPr lang="en-US" altLang="ko-KR" sz="18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 </a:t>
            </a:r>
            <a:r>
              <a:rPr lang="ko-KR" altLang="en-US" sz="18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세그먼트를 나타내며 세그먼트의 시퀀스 번호와 전송된 시간을 표시합니다</a:t>
            </a:r>
            <a:r>
              <a:rPr lang="en-US" altLang="ko-KR" sz="18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8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18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서로 위에 겹쳐진 점의 집합은 송신자가 연속적으로 보낸 일련의 패킷을 나타냅니다</a:t>
            </a:r>
            <a:r>
              <a:rPr lang="en-US" altLang="ko-KR" sz="18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en-US" altLang="ko-KR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-ethereal-</a:t>
            </a:r>
            <a:r>
              <a:rPr lang="en-US" altLang="ko-KR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trace1</a:t>
            </a:r>
            <a:r>
              <a:rPr lang="ko-KR" altLang="en-US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패킷 추적을 통해 </a:t>
            </a:r>
            <a:r>
              <a:rPr lang="en-US" altLang="ko-KR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세그먼트에 대한 다음 질문에 답하세요</a:t>
            </a:r>
            <a:r>
              <a:rPr lang="en-US" altLang="ko-KR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13.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플롯을 통해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ko-KR" altLang="en-US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슬로스타트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slowstart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단계가 시작되고 끝나는 점과 혼잡회피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(congestion avoidance)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발생한 곳을 식별할 수 있나요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측정한 데이터가 우리가 배운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이상적인 동작과 다른 점을 말하세요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측정한 데이터가 우리가 배운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이상적인 동작과 다른 점을 말하세요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sym typeface="Wingdings" panose="05000000000000000000" pitchFamily="2" charset="2"/>
              </a:rPr>
              <a:t>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congestion window size-&gt;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데이터로 추측</a:t>
            </a: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하지만 이 </a:t>
            </a:r>
            <a:r>
              <a:rPr lang="ko-KR" altLang="en-US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프롯에서는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시퀀스 넘버가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배씩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증가하는 </a:t>
            </a:r>
            <a:r>
              <a:rPr lang="ko-KR" altLang="en-US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슬로스타드와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1MSS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씩 증가하는 혼잡회피도 발견하지 못하였습니다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587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latin typeface="+mj-lt"/>
                <a:ea typeface="HY헤드라인M" pitchFamily="18" charset="-127"/>
              </a:rPr>
              <a:t>TCP congestion control in action</a:t>
            </a:r>
            <a:endParaRPr lang="ko-KR" altLang="en-US" sz="3200" b="1" spc="-150" dirty="0">
              <a:solidFill>
                <a:srgbClr val="A61D31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sp>
        <p:nvSpPr>
          <p:cNvPr id="11" name="Rectangle 670">
            <a:extLst>
              <a:ext uri="{FF2B5EF4-FFF2-40B4-BE49-F238E27FC236}">
                <a16:creationId xmlns:a16="http://schemas.microsoft.com/office/drawing/2014/main" id="{C69B04D3-FD74-47A6-81EF-0125497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51" y="1412075"/>
            <a:ext cx="8539478" cy="504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14.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앞서 실습했던 여러분의 클라이언트 컴퓨터에서 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gaia.cs.umass.edu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파일을 전송할 때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(upload 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alice.txt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수집한 추적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(captured trace)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보고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12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번의 문제를 다시 풀어보세요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전체받은바이트수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전체시간</a:t>
            </a: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164091/5.6511=29037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C3B681-48E7-4A92-8895-B595AC4AD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461394"/>
            <a:ext cx="3886537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24283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16215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latin typeface="+mj-lt"/>
                <a:ea typeface="HY헤드라인M" pitchFamily="18" charset="-127"/>
              </a:rPr>
              <a:t>Wireshark TCP</a:t>
            </a:r>
            <a:endParaRPr lang="ko-KR" altLang="en-US" sz="3200" b="1" spc="-150" dirty="0">
              <a:solidFill>
                <a:srgbClr val="A61D31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670">
            <a:extLst>
              <a:ext uri="{FF2B5EF4-FFF2-40B4-BE49-F238E27FC236}">
                <a16:creationId xmlns:a16="http://schemas.microsoft.com/office/drawing/2014/main" id="{2581C57A-90BE-4449-BE71-7370757E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52" y="1416461"/>
            <a:ext cx="7401500" cy="244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61D31"/>
              </a:buClr>
              <a:buSzPct val="75000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목표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endParaRPr lang="en-US" altLang="ko-KR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Wireshark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사용하여 </a:t>
            </a:r>
            <a:r>
              <a:rPr lang="en-US" altLang="ko-KR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프로토콜 탐색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세그먼트의 추적을 분석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9" name="Rectangle 670">
            <a:extLst>
              <a:ext uri="{FF2B5EF4-FFF2-40B4-BE49-F238E27FC236}">
                <a16:creationId xmlns:a16="http://schemas.microsoft.com/office/drawing/2014/main" id="{E7F5B630-CC79-479D-A32F-66ED238EF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52" y="3685346"/>
            <a:ext cx="7761540" cy="244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61D31"/>
              </a:buClr>
              <a:buSzPct val="75000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내용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endParaRPr lang="en-US" altLang="ko-KR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신뢰성있는 </a:t>
            </a:r>
            <a:r>
              <a:rPr lang="en-US" altLang="ko-KR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전송</a:t>
            </a:r>
            <a:endParaRPr lang="en-US" altLang="ko-KR" sz="20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슬로우 스타트와 혼잡회피</a:t>
            </a:r>
            <a:endParaRPr lang="en-US" altLang="ko-KR" sz="20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흐름제어 매커니즘</a:t>
            </a:r>
            <a:endParaRPr lang="en-US" altLang="ko-KR" sz="20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연결과 성능</a:t>
            </a:r>
            <a:r>
              <a:rPr lang="en-US" altLang="ko-KR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latin typeface="+mj-lt"/>
                <a:ea typeface="HY헤드라인M" pitchFamily="18" charset="-127"/>
              </a:rPr>
              <a:t>Capturing TCP transfer</a:t>
            </a:r>
            <a:endParaRPr lang="ko-KR" altLang="en-US" sz="3200" b="1" spc="-150" dirty="0">
              <a:solidFill>
                <a:srgbClr val="A61D31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sp>
        <p:nvSpPr>
          <p:cNvPr id="20" name="Rectangle 670">
            <a:extLst>
              <a:ext uri="{FF2B5EF4-FFF2-40B4-BE49-F238E27FC236}">
                <a16:creationId xmlns:a16="http://schemas.microsoft.com/office/drawing/2014/main" id="{88AF10C5-E3B5-4E6D-8B45-83B57EDCF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2" y="1490884"/>
            <a:ext cx="8539478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61D31"/>
              </a:buClr>
              <a:buSzPct val="75000"/>
            </a:pP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여러분의 컴퓨터에서 서버까지의 파일전송을 통해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탐험을 시작합니다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Rectangle 670">
            <a:extLst>
              <a:ext uri="{FF2B5EF4-FFF2-40B4-BE49-F238E27FC236}">
                <a16:creationId xmlns:a16="http://schemas.microsoft.com/office/drawing/2014/main" id="{C69B04D3-FD74-47A6-81EF-0125497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2" y="2415684"/>
            <a:ext cx="8539478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61D31"/>
              </a:buClr>
              <a:buSzPct val="75000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다음을 실행하세요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buClr>
                <a:srgbClr val="A61D31"/>
              </a:buClr>
              <a:buSzPct val="75000"/>
            </a:pPr>
            <a:endParaRPr lang="en-US" altLang="ko-KR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 브라우저를 열고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http://gaia.cs.umass.edu/wiresharklabs/alice.txt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접속하세요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9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여러분의 컴퓨터에 내용을 복사하여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alice.txt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저장하세요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9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다시 </a:t>
            </a: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웹브라우저로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돌아와 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http://gaia.cs.umass.edu/wireshark-labs/TCP-wireshark-file1.html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접속하세요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68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ea typeface="HY헤드라인M" pitchFamily="18" charset="-127"/>
              </a:rPr>
              <a:t>Capturing TCP transfer</a:t>
            </a:r>
            <a:endParaRPr lang="ko-KR" altLang="en-US" sz="3200" b="1" spc="-150" dirty="0">
              <a:solidFill>
                <a:srgbClr val="A61D31"/>
              </a:solidFill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29087"/>
            <a:ext cx="7200000" cy="3937500"/>
          </a:xfrm>
          <a:prstGeom prst="rect">
            <a:avLst/>
          </a:prstGeom>
        </p:spPr>
      </p:pic>
      <p:sp>
        <p:nvSpPr>
          <p:cNvPr id="18" name="Rectangle 670">
            <a:extLst>
              <a:ext uri="{FF2B5EF4-FFF2-40B4-BE49-F238E27FC236}">
                <a16:creationId xmlns:a16="http://schemas.microsoft.com/office/drawing/2014/main" id="{88AF10C5-E3B5-4E6D-8B45-83B57EDCF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2" y="1490884"/>
            <a:ext cx="8539478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61D31"/>
              </a:buClr>
              <a:buSzPct val="75000"/>
            </a:pP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실행결과 다음과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같은 화면이 나와야 합니다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Rectangle 670">
            <a:extLst>
              <a:ext uri="{FF2B5EF4-FFF2-40B4-BE49-F238E27FC236}">
                <a16:creationId xmlns:a16="http://schemas.microsoft.com/office/drawing/2014/main" id="{C69B04D3-FD74-47A6-81EF-0125497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2" y="5073029"/>
            <a:ext cx="8539478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61D31"/>
              </a:buClr>
              <a:buSzPct val="75000"/>
            </a:pPr>
            <a:endParaRPr lang="en-US" altLang="ko-KR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찾아보기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버튼을 클릭하여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alice.txt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파일을 입력하세요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아직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“Upload alice.txt file”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버튼은 클릭하지 마세요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Wireshark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켜고 패킷을 캡처하기 시작하세요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(Capture-&gt;Start)</a:t>
            </a: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3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ea typeface="HY헤드라인M" pitchFamily="18" charset="-127"/>
              </a:rPr>
              <a:t>Capturing TCP transfer</a:t>
            </a:r>
            <a:endParaRPr lang="ko-KR" altLang="en-US" sz="3200" b="1" spc="-150" dirty="0">
              <a:solidFill>
                <a:srgbClr val="A61D31"/>
              </a:solidFill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sp>
        <p:nvSpPr>
          <p:cNvPr id="16" name="Rectangle 670">
            <a:extLst>
              <a:ext uri="{FF2B5EF4-FFF2-40B4-BE49-F238E27FC236}">
                <a16:creationId xmlns:a16="http://schemas.microsoft.com/office/drawing/2014/main" id="{C69B04D3-FD74-47A6-81EF-0125497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2" y="1544637"/>
            <a:ext cx="8539478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61D31"/>
              </a:buClr>
              <a:buSzPct val="75000"/>
            </a:pPr>
            <a:endParaRPr lang="en-US" altLang="ko-KR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다시 브라우저로 돌아가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“Upload alice.txt file”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버튼을 클릭하여 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gaia.cs.umass.edu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서버에 파일을 업로드하세요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 업로드에 성공하면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Congratulations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같은 짧은 문구를 여러분의 브라우저에서 볼 수 있습니다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이때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Wireshark </a:t>
            </a: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패킷캡처를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중지하세요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(Stop capturing packets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빨간 버튼 클릭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or Capture -&gt; stop)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3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ea typeface="HY헤드라인M" pitchFamily="18" charset="-127"/>
              </a:rPr>
              <a:t>Capturing TCP transfer</a:t>
            </a:r>
            <a:endParaRPr lang="ko-KR" altLang="en-US" sz="3200" b="1" spc="-150" dirty="0">
              <a:solidFill>
                <a:srgbClr val="A61D31"/>
              </a:solidFill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sp>
        <p:nvSpPr>
          <p:cNvPr id="18" name="Rectangle 670">
            <a:extLst>
              <a:ext uri="{FF2B5EF4-FFF2-40B4-BE49-F238E27FC236}">
                <a16:creationId xmlns:a16="http://schemas.microsoft.com/office/drawing/2014/main" id="{88AF10C5-E3B5-4E6D-8B45-83B57EDCF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2" y="1490884"/>
            <a:ext cx="8539478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61D31"/>
              </a:buClr>
              <a:buSzPct val="75000"/>
            </a:pP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실행결과 다음과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같은 화면이 나와야 합니다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51" y="1968458"/>
            <a:ext cx="7920000" cy="40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latin typeface="+mj-lt"/>
                <a:ea typeface="HY헤드라인M" pitchFamily="18" charset="-127"/>
              </a:rPr>
              <a:t>A first look at the captured trace</a:t>
            </a:r>
            <a:endParaRPr lang="ko-KR" altLang="en-US" sz="3200" b="1" spc="-150" dirty="0">
              <a:solidFill>
                <a:srgbClr val="A61D31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sp>
        <p:nvSpPr>
          <p:cNvPr id="16" name="Rectangle 670">
            <a:extLst>
              <a:ext uri="{FF2B5EF4-FFF2-40B4-BE49-F238E27FC236}">
                <a16:creationId xmlns:a16="http://schemas.microsoft.com/office/drawing/2014/main" id="{C69B04D3-FD74-47A6-81EF-0125497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51" y="1412075"/>
            <a:ext cx="8539478" cy="504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61D31"/>
              </a:buClr>
              <a:buSzPct val="75000"/>
            </a:pP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TCP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연결 동작을 자세히 분석하기 전에 추적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(trace)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대해 높은 수준으로 살펴 보겠습니다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>
              <a:buClr>
                <a:srgbClr val="A61D31"/>
              </a:buClr>
              <a:buSzPct val="75000"/>
            </a:pPr>
            <a:endParaRPr lang="en-US" altLang="ko-KR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먼저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en-US" altLang="ko-KR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Wireshark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창 상단의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display filter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입력하여 표시된 패킷을 필터링하세요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(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소문자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따옴표제외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여러분의 컴퓨터와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gaia.cs.umass.edu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사이의 일련의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TCP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메시지가 표시됩니다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이때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SYN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포함된 초기의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3-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방향 핸드셰이크가 표시되어야 하며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 POST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메시지도 표시된다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 중인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Wireshark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버전에 따라 컴퓨터에서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gaia.cs.umass.edu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일련의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“HTTP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연속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메시지가 전송되는 것을 볼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(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이는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Wireshark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하나의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메시지를 전달하기 위해 여러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세그먼트가 사용되고 있음을 나타내는 방식이다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더 최근 버전에는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 (ACK)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세그먼트를 볼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세그먼트가 상위 계층 프로토콜 메시지에 속하는 데이터를 포함하고 있음을 나타내기 위해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Wireshark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디스플레이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Info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열에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[TCP segment of a reassembled PDU]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통해 볼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9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7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latin typeface="+mj-lt"/>
                <a:ea typeface="HY헤드라인M" pitchFamily="18" charset="-127"/>
              </a:rPr>
              <a:t>A first look at the captured trace</a:t>
            </a:r>
            <a:endParaRPr lang="ko-KR" altLang="en-US" sz="3200" b="1" spc="-150" dirty="0">
              <a:solidFill>
                <a:srgbClr val="A61D31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sp>
        <p:nvSpPr>
          <p:cNvPr id="16" name="Rectangle 670">
            <a:extLst>
              <a:ext uri="{FF2B5EF4-FFF2-40B4-BE49-F238E27FC236}">
                <a16:creationId xmlns:a16="http://schemas.microsoft.com/office/drawing/2014/main" id="{C69B04D3-FD74-47A6-81EF-0125497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51" y="1412075"/>
            <a:ext cx="8539478" cy="504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http://gaia.cs.umass.edu/wireshark-labs/wireshark-traces.zip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Wireshark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캡처한 패킷 파일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tcpetheral-trace-1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열어 다음 질문에 답하십시오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Wireshark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추적을 다운로드하고 해당 추적을 여십시오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lvl="1" indent="0">
              <a:buClr>
                <a:srgbClr val="A61D31"/>
              </a:buClr>
              <a:buSzPct val="75000"/>
              <a:buNone/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(File-&gt;open)</a:t>
            </a: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gaia.cs.umass.edu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파일을 전송하는 클라이언트 컴퓨터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소스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사용하는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IP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주소와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포트 번호는 무엇인가요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(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힌트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“details of the selected packet header window”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사용해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메시지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검색하여 이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메시지를 전달하는 데 사용되는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패킷의 세부정보를 탐색하는 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것이 제일 쉬운 방식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r>
              <a:rPr lang="en-US" altLang="ko-KR" sz="1600" dirty="0" err="1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Ip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주소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:192.168.1.102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 </a:t>
            </a:r>
            <a:r>
              <a:rPr lang="ko-KR" altLang="en-US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포트 번호</a:t>
            </a:r>
            <a:r>
              <a:rPr lang="en-US" altLang="ko-KR" sz="16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:1161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16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gaia.cs.umass.edu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IP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주소는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어떤 포트 번호에서 이 연결을 위해 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TCP </a:t>
            </a: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세그먼트를 송수신 중인가요</a:t>
            </a: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?128.119.245.12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r>
              <a:rPr lang="en-US" altLang="ko-KR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80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45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-330756"/>
            <a:ext cx="936104" cy="936104"/>
          </a:xfrm>
          <a:prstGeom prst="ellipse">
            <a:avLst/>
          </a:prstGeom>
          <a:solidFill>
            <a:srgbClr val="A6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31363" y="6619332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</a:rPr>
              <a:t>컴퓨터과학과 </a:t>
            </a:r>
            <a:r>
              <a:rPr lang="ko-KR" altLang="en-US" sz="1300" b="1" dirty="0" err="1">
                <a:solidFill>
                  <a:schemeClr val="bg1"/>
                </a:solidFill>
              </a:rPr>
              <a:t>장백철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742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" y="513488"/>
            <a:ext cx="70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>
                <a:solidFill>
                  <a:srgbClr val="A61D31"/>
                </a:solidFill>
                <a:latin typeface="+mj-lt"/>
                <a:ea typeface="HY헤드라인M" pitchFamily="18" charset="-127"/>
              </a:rPr>
              <a:t>A first look at the captured trace</a:t>
            </a:r>
            <a:endParaRPr lang="ko-KR" altLang="en-US" sz="3200" b="1" spc="-150" dirty="0">
              <a:solidFill>
                <a:srgbClr val="A61D31"/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0886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8" y="-53720"/>
            <a:ext cx="922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 dirty="0">
                <a:solidFill>
                  <a:schemeClr val="bg1"/>
                </a:solidFill>
              </a:rPr>
              <a:t>상명대학교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91503" y="-40494"/>
            <a:ext cx="121700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spc="-150">
                <a:solidFill>
                  <a:schemeClr val="bg1"/>
                </a:solidFill>
              </a:rPr>
              <a:t>컴퓨터네트워크</a:t>
            </a:r>
            <a:endParaRPr lang="ko-KR" altLang="en-US" sz="1300" b="1" spc="-150" dirty="0">
              <a:solidFill>
                <a:schemeClr val="bg1"/>
              </a:solidFill>
            </a:endParaRPr>
          </a:p>
        </p:txBody>
      </p:sp>
      <p:sp>
        <p:nvSpPr>
          <p:cNvPr id="16" name="Rectangle 670">
            <a:extLst>
              <a:ext uri="{FF2B5EF4-FFF2-40B4-BE49-F238E27FC236}">
                <a16:creationId xmlns:a16="http://schemas.microsoft.com/office/drawing/2014/main" id="{C69B04D3-FD74-47A6-81EF-0125497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51" y="1412075"/>
            <a:ext cx="8539478" cy="504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r>
              <a:rPr lang="ko-KR" altLang="en-US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추적을 열면 다음과 같은 실행화면을 보인다</a:t>
            </a:r>
            <a:r>
              <a:rPr lang="en-US" altLang="ko-KR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800100" lvl="1" indent="-34290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31775" lvl="1" indent="-231775">
              <a:buClr>
                <a:srgbClr val="A61D31"/>
              </a:buClr>
              <a:buSzPct val="75000"/>
              <a:buFont typeface="Wingdings" panose="05000000000000000000" pitchFamily="2" charset="2"/>
              <a:buChar char="v"/>
            </a:pPr>
            <a:endParaRPr lang="en-US" altLang="ko-KR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61963" lvl="1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20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  <a:buNone/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A61D31"/>
              </a:buClr>
            </a:pP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53450"/>
            <a:ext cx="7200000" cy="425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1544</Words>
  <Application>Microsoft Office PowerPoint</Application>
  <PresentationFormat>화면 슬라이드 쇼(4:3)</PresentationFormat>
  <Paragraphs>318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맑은 고딕</vt:lpstr>
      <vt:lpstr>한컴 윤고딕 230</vt:lpstr>
      <vt:lpstr>한컴 윤고딕 240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김동현</cp:lastModifiedBy>
  <cp:revision>167</cp:revision>
  <dcterms:created xsi:type="dcterms:W3CDTF">2016-11-03T20:47:04Z</dcterms:created>
  <dcterms:modified xsi:type="dcterms:W3CDTF">2019-06-09T07:47:24Z</dcterms:modified>
</cp:coreProperties>
</file>