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92" r:id="rId2"/>
    <p:sldId id="357" r:id="rId3"/>
    <p:sldId id="361" r:id="rId4"/>
    <p:sldId id="362" r:id="rId5"/>
    <p:sldId id="422" r:id="rId6"/>
    <p:sldId id="363" r:id="rId7"/>
    <p:sldId id="364" r:id="rId8"/>
    <p:sldId id="365" r:id="rId9"/>
    <p:sldId id="439" r:id="rId10"/>
    <p:sldId id="367" r:id="rId11"/>
    <p:sldId id="368" r:id="rId12"/>
    <p:sldId id="369" r:id="rId13"/>
    <p:sldId id="370" r:id="rId14"/>
    <p:sldId id="424" r:id="rId15"/>
    <p:sldId id="371" r:id="rId16"/>
    <p:sldId id="425" r:id="rId17"/>
    <p:sldId id="423" r:id="rId18"/>
    <p:sldId id="372" r:id="rId19"/>
    <p:sldId id="426" r:id="rId20"/>
    <p:sldId id="427" r:id="rId21"/>
    <p:sldId id="428" r:id="rId22"/>
    <p:sldId id="379" r:id="rId23"/>
    <p:sldId id="378" r:id="rId24"/>
    <p:sldId id="381" r:id="rId25"/>
    <p:sldId id="384" r:id="rId26"/>
    <p:sldId id="413" r:id="rId27"/>
    <p:sldId id="414" r:id="rId28"/>
    <p:sldId id="430" r:id="rId29"/>
    <p:sldId id="386" r:id="rId30"/>
    <p:sldId id="387" r:id="rId31"/>
    <p:sldId id="388" r:id="rId32"/>
    <p:sldId id="389" r:id="rId33"/>
    <p:sldId id="431" r:id="rId34"/>
    <p:sldId id="432" r:id="rId35"/>
    <p:sldId id="433" r:id="rId36"/>
    <p:sldId id="391" r:id="rId37"/>
    <p:sldId id="44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35" r:id="rId48"/>
    <p:sldId id="415" r:id="rId49"/>
    <p:sldId id="436" r:id="rId50"/>
    <p:sldId id="437" r:id="rId51"/>
    <p:sldId id="410" r:id="rId52"/>
    <p:sldId id="411" r:id="rId53"/>
    <p:sldId id="412" r:id="rId54"/>
    <p:sldId id="417" r:id="rId55"/>
    <p:sldId id="418" r:id="rId56"/>
    <p:sldId id="419" r:id="rId57"/>
    <p:sldId id="420" r:id="rId58"/>
    <p:sldId id="438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3399FF"/>
    <a:srgbClr val="FF3300"/>
    <a:srgbClr val="FF66CC"/>
    <a:srgbClr val="CCFF99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>
      <p:cViewPr varScale="1">
        <p:scale>
          <a:sx n="122" d="100"/>
          <a:sy n="122" d="100"/>
        </p:scale>
        <p:origin x="828" y="90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6755D0-BA17-47F3-9228-8537847D3B7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63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3E36-22AF-4837-86C3-602E90E11A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3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C886BA0-8CBE-4319-9F1A-6103883709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46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08F65-BF39-4F00-821C-51A8C0F243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바닥글 개체 틀 2"/>
          <p:cNvSpPr txBox="1">
            <a:spLocks/>
          </p:cNvSpPr>
          <p:nvPr userDrawn="1"/>
        </p:nvSpPr>
        <p:spPr>
          <a:xfrm>
            <a:off x="7992380" y="6354325"/>
            <a:ext cx="860630" cy="365125"/>
          </a:xfrm>
          <a:prstGeom prst="rect">
            <a:avLst/>
          </a:prstGeom>
        </p:spPr>
        <p:txBody>
          <a:bodyPr vert="horz" anchor="ctr"/>
          <a:lstStyle>
            <a:defPPr>
              <a:defRPr lang="ko-KR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-</a:t>
            </a:r>
            <a:fld id="{956DA2D1-7562-4EF6-A303-8D23180CB70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7514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6AA975-04A7-4A11-B05A-E279839DD3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2AE00F9-601C-4800-ADA9-341044774E8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793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A0B7F09-EEBF-43F0-8E93-EB7372B332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395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04615E6-EBD0-4A61-B2F4-ED1564CDEF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03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5D2AE5-FE0A-41CE-B21F-3ED8B43DD9F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0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DDF574-D5FB-403B-A542-86B5BE94B1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2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C3D7F6A-C62F-4FA3-A50A-7995DC79C5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1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902371" y="6399330"/>
            <a:ext cx="86063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-</a:t>
            </a:r>
            <a:fld id="{956DA2D1-7562-4EF6-A303-8D23180CB70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mtClean="0"/>
              <a:t>-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38B56-B975-4EF9-9910-71A62EBB7C1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lt"/>
                <a:ea typeface="+mn-ea"/>
              </a:rPr>
              <a:t>4</a:t>
            </a:r>
            <a:r>
              <a:rPr lang="ko-KR" altLang="en-US" dirty="0" smtClean="0">
                <a:latin typeface="+mn-lt"/>
                <a:ea typeface="+mn-ea"/>
              </a:rPr>
              <a:t>장</a:t>
            </a:r>
            <a:r>
              <a:rPr lang="en-US" altLang="ko-KR" dirty="0" smtClean="0">
                <a:latin typeface="+mn-lt"/>
                <a:ea typeface="+mn-ea"/>
              </a:rPr>
              <a:t>  </a:t>
            </a:r>
            <a:r>
              <a:rPr lang="ko-KR" altLang="en-US" dirty="0" smtClean="0">
                <a:latin typeface="+mn-lt"/>
                <a:ea typeface="+mn-ea"/>
              </a:rPr>
              <a:t>스택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배열을 이용한 스택의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 </a:t>
            </a:r>
            <a:r>
              <a:rPr lang="en-US" altLang="ko-KR" sz="2000" dirty="0" smtClean="0"/>
              <a:t>stack[ ]</a:t>
            </a:r>
          </a:p>
          <a:p>
            <a:pPr eaLnBrk="1" hangingPunct="1"/>
            <a:r>
              <a:rPr lang="ko-KR" altLang="en-US" sz="2000" dirty="0" smtClean="0"/>
              <a:t>스택에서 가장 최근에 입력되었던 자료를 가리키는 </a:t>
            </a:r>
            <a:r>
              <a:rPr lang="en-US" altLang="ko-KR" sz="2000" dirty="0" smtClean="0"/>
              <a:t>top </a:t>
            </a:r>
            <a:r>
              <a:rPr lang="ko-KR" altLang="en-US" sz="2000" dirty="0" smtClean="0"/>
              <a:t>변수</a:t>
            </a:r>
          </a:p>
          <a:p>
            <a:pPr eaLnBrk="1" hangingPunct="1"/>
            <a:r>
              <a:rPr lang="ko-KR" altLang="en-US" sz="2000" dirty="0" smtClean="0"/>
              <a:t>가장 먼저 들어온 요소는 </a:t>
            </a:r>
            <a:r>
              <a:rPr lang="en-US" altLang="ko-KR" sz="2000" dirty="0" smtClean="0"/>
              <a:t>stack[0]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가장 최근에 들어온 요소는 </a:t>
            </a:r>
            <a:endParaRPr lang="en-US" altLang="ko-KR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	stack[top]</a:t>
            </a:r>
            <a:r>
              <a:rPr lang="ko-KR" altLang="en-US" sz="2000" dirty="0" smtClean="0"/>
              <a:t>에 저장</a:t>
            </a:r>
          </a:p>
          <a:p>
            <a:pPr eaLnBrk="1" hangingPunct="1"/>
            <a:r>
              <a:rPr lang="ko-KR" altLang="en-US" sz="2000" dirty="0" smtClean="0"/>
              <a:t>스택이 공백상태이면 </a:t>
            </a:r>
            <a:r>
              <a:rPr lang="en-US" altLang="ko-KR" sz="2000" dirty="0" smtClean="0"/>
              <a:t>top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-1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55" y="3203975"/>
            <a:ext cx="32385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is_empty, is_full </a:t>
            </a:r>
            <a:r>
              <a:rPr lang="ko-KR" altLang="en-US" smtClean="0"/>
              <a:t>연산의 구현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98475" y="1709738"/>
            <a:ext cx="3263900" cy="11763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):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==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-1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 return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 return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FALSE</a:t>
            </a:r>
            <a:endParaRPr lang="en-US" altLang="ko-KR" sz="1200" dirty="0">
              <a:latin typeface="Lucida Console" pitchFamily="49" charset="0"/>
              <a:ea typeface="HY엽서L" pitchFamily="18" charset="-127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572000" y="1673225"/>
            <a:ext cx="3263900" cy="11763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is_full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): 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==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(MAX_STACK_SIZE-1)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 return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 return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FALSE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85713"/>
            <a:ext cx="5220580" cy="3008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push </a:t>
            </a:r>
            <a:r>
              <a:rPr lang="ko-KR" altLang="en-US" smtClean="0"/>
              <a:t>연산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98475" y="1709738"/>
            <a:ext cx="7043738" cy="15779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push(</a:t>
            </a:r>
            <a:r>
              <a:rPr lang="en-US" altLang="ko-KR" sz="1200" i="1" dirty="0"/>
              <a:t>S, x</a:t>
            </a:r>
            <a:r>
              <a:rPr lang="en-US" altLang="ko-KR" sz="1200" dirty="0" smtClean="0"/>
              <a:t>): </a:t>
            </a:r>
            <a:endParaRPr lang="en-US" altLang="ko-KR" sz="12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b="1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/>
              <a:t>if </a:t>
            </a:r>
            <a:r>
              <a:rPr lang="en-US" altLang="ko-KR" sz="1200" dirty="0" err="1"/>
              <a:t>is_full</a:t>
            </a:r>
            <a:r>
              <a:rPr lang="en-US" altLang="ko-KR" sz="1200" dirty="0"/>
              <a:t>(</a:t>
            </a:r>
            <a:r>
              <a:rPr lang="en-US" altLang="ko-KR" sz="1200" i="1" dirty="0"/>
              <a:t>S</a:t>
            </a:r>
            <a:r>
              <a:rPr lang="en-US" altLang="ko-KR" sz="1200" dirty="0"/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</a:t>
            </a:r>
            <a:r>
              <a:rPr lang="en-US" altLang="ko-KR" sz="1200" b="1" dirty="0"/>
              <a:t>then</a:t>
            </a:r>
            <a:r>
              <a:rPr lang="en-US" altLang="ko-KR" sz="1200" dirty="0"/>
              <a:t> error "overflow"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 </a:t>
            </a:r>
            <a:r>
              <a:rPr lang="en-US" altLang="ko-KR" sz="1200" i="1" dirty="0"/>
              <a:t>top</a:t>
            </a:r>
            <a:r>
              <a:rPr lang="en-US" altLang="ko-KR" sz="1200" dirty="0"/>
              <a:t>←</a:t>
            </a:r>
            <a:r>
              <a:rPr lang="en-US" altLang="ko-KR" sz="1200" i="1" dirty="0"/>
              <a:t>top</a:t>
            </a:r>
            <a:r>
              <a:rPr lang="en-US" altLang="ko-KR" sz="1200" dirty="0"/>
              <a:t>+1 </a:t>
            </a:r>
            <a:endParaRPr lang="en-US" altLang="ko-KR" sz="1200" i="1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i="1" dirty="0"/>
              <a:t>          stack</a:t>
            </a:r>
            <a:r>
              <a:rPr lang="en-US" altLang="ko-KR" sz="1200" dirty="0"/>
              <a:t>[</a:t>
            </a:r>
            <a:r>
              <a:rPr lang="en-US" altLang="ko-KR" sz="1200" i="1" dirty="0"/>
              <a:t>top</a:t>
            </a:r>
            <a:r>
              <a:rPr lang="en-US" altLang="ko-KR" sz="1200" dirty="0"/>
              <a:t>]</a:t>
            </a:r>
            <a:r>
              <a:rPr lang="en-US" altLang="ko-KR" sz="1200" i="1" dirty="0"/>
              <a:t>←x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95" y="3778251"/>
            <a:ext cx="4679370" cy="259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pop </a:t>
            </a:r>
            <a:r>
              <a:rPr lang="ko-KR" altLang="en-US" smtClean="0"/>
              <a:t>연산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98475" y="1709738"/>
            <a:ext cx="7043738" cy="1614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pop(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S, x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): 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error "underflow"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i="1" dirty="0" err="1">
                <a:latin typeface="Lucida Console" pitchFamily="49" charset="0"/>
                <a:ea typeface="HY엽서M" pitchFamily="18" charset="-127"/>
              </a:rPr>
              <a:t>e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←stack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[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]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     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←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-1 </a:t>
            </a:r>
            <a:endParaRPr lang="en-US" altLang="ko-KR" sz="1200" i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          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return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 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3474005"/>
            <a:ext cx="4669097" cy="260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전역 변수로 구현하는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#</a:t>
            </a:r>
            <a:r>
              <a:rPr lang="en-US" altLang="ko-KR" sz="1400" dirty="0">
                <a:latin typeface="Trebuchet MS" panose="020B0603020202020204" pitchFamily="34" charset="0"/>
              </a:rPr>
              <a:t>define MAX_STACK_SIZE 100	// </a:t>
            </a:r>
            <a:r>
              <a:rPr lang="ko-KR" altLang="en-US" sz="1400" dirty="0">
                <a:latin typeface="Trebuchet MS" panose="020B0603020202020204" pitchFamily="34" charset="0"/>
              </a:rPr>
              <a:t>스택의 최대 크기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		// </a:t>
            </a:r>
            <a:r>
              <a:rPr lang="ko-KR" altLang="en-US" sz="1400" dirty="0">
                <a:latin typeface="Trebuchet MS" panose="020B0603020202020204" pitchFamily="34" charset="0"/>
              </a:rPr>
              <a:t>데이터의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자료형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 stack[MAX_STACK_SIZE]; // 1</a:t>
            </a:r>
            <a:r>
              <a:rPr lang="ko-KR" altLang="en-US" sz="1400" dirty="0">
                <a:latin typeface="Trebuchet MS" panose="020B0603020202020204" pitchFamily="34" charset="0"/>
              </a:rPr>
              <a:t>차원 배열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top = -1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; //</a:t>
            </a:r>
            <a:r>
              <a:rPr lang="ko-KR" altLang="en-US" sz="1400" dirty="0" err="1" smtClean="0">
                <a:latin typeface="Trebuchet MS" panose="020B0603020202020204" pitchFamily="34" charset="0"/>
              </a:rPr>
              <a:t>스택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초기화</a:t>
            </a: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(top == -1);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(top == (MAX_STACK_SIZE - 1));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전역 변수로 구현하는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push(element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스택 포화 에러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 stack[++top]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pop()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스택 공백 에러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 return stack[top--];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전역 변수로 구현하는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75" y="4329100"/>
            <a:ext cx="7043738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6339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구조체 배열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구현하기</a:t>
            </a:r>
            <a:endParaRPr lang="ko-KR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46575" y="862513"/>
            <a:ext cx="7043738" cy="57369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#</a:t>
            </a:r>
            <a:r>
              <a:rPr lang="en-US" altLang="ko-KR" sz="1400" dirty="0">
                <a:latin typeface="Trebuchet MS" panose="020B0603020202020204" pitchFamily="34" charset="0"/>
              </a:rPr>
              <a:t>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data[MAX_STACK_SIZE];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top;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스택</a:t>
            </a:r>
            <a:r>
              <a:rPr lang="ko-KR" altLang="en-US" sz="1400" dirty="0">
                <a:latin typeface="Trebuchet MS" panose="020B0603020202020204" pitchFamily="34" charset="0"/>
              </a:rPr>
              <a:t> 초기화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s-&gt;top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</a:t>
            </a:r>
            <a:r>
              <a:rPr lang="ko-KR" altLang="en-US" sz="1400" dirty="0">
                <a:latin typeface="Trebuchet MS" panose="020B0603020202020204" pitchFamily="34" charset="0"/>
              </a:rPr>
              <a:t>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(s-&gt;top == -1);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(s-&gt;top == (MAX_STACK_SIZE - 1));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4930143" y="1993287"/>
            <a:ext cx="2232025" cy="474663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62306"/>
              <a:gd name="adj5" fmla="val -8028"/>
              <a:gd name="adj6" fmla="val -12347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배열의 요소는 </a:t>
            </a:r>
            <a:r>
              <a:rPr lang="en-US" altLang="ko-KR" sz="1200">
                <a:solidFill>
                  <a:srgbClr val="FF3300"/>
                </a:solidFill>
              </a:rPr>
              <a:t>element</a:t>
            </a:r>
            <a:r>
              <a:rPr lang="ko-KR" altLang="en-US" sz="1200">
                <a:solidFill>
                  <a:srgbClr val="FF3300"/>
                </a:solidFill>
              </a:rPr>
              <a:t>타입으로 선언</a:t>
            </a:r>
          </a:p>
        </p:txBody>
      </p:sp>
      <p:sp>
        <p:nvSpPr>
          <p:cNvPr id="15366" name="AutoShape 7"/>
          <p:cNvSpPr>
            <a:spLocks/>
          </p:cNvSpPr>
          <p:nvPr/>
        </p:nvSpPr>
        <p:spPr bwMode="auto">
          <a:xfrm>
            <a:off x="5022050" y="3293985"/>
            <a:ext cx="2232025" cy="474662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120912"/>
              <a:gd name="adj5" fmla="val -85282"/>
              <a:gd name="adj6" fmla="val -14850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관련 데이터를 구조체로 묶어서 함수의 파라미터로 전달</a:t>
            </a:r>
          </a:p>
        </p:txBody>
      </p:sp>
    </p:spTree>
    <p:extLst>
      <p:ext uri="{BB962C8B-B14F-4D97-AF65-F5344CB8AC3E}">
        <p14:creationId xmlns:p14="http://schemas.microsoft.com/office/powerpoint/2010/main" val="3349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 사용하기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971600" y="1493785"/>
            <a:ext cx="7043737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// </a:t>
            </a:r>
            <a:r>
              <a:rPr lang="ko-KR" altLang="en-US" sz="1400" dirty="0" smtClean="0">
                <a:latin typeface="Trebuchet MS" panose="020B0603020202020204" pitchFamily="34" charset="0"/>
                <a:ea typeface="+mj-ea"/>
              </a:rPr>
              <a:t>삽입함수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push(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 err="1">
                <a:latin typeface="Trebuchet MS" panose="020B0603020202020204" pitchFamily="34" charset="0"/>
              </a:rPr>
              <a:t>스택</a:t>
            </a:r>
            <a:r>
              <a:rPr lang="ko-KR" altLang="en-US" sz="1400" dirty="0">
                <a:latin typeface="Trebuchet MS" panose="020B0603020202020204" pitchFamily="34" charset="0"/>
              </a:rPr>
              <a:t> 포화 에러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 s-&gt;data[++(s-&gt;top)]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pop(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 err="1">
                <a:latin typeface="Trebuchet MS" panose="020B0603020202020204" pitchFamily="34" charset="0"/>
              </a:rPr>
              <a:t>스택</a:t>
            </a:r>
            <a:r>
              <a:rPr lang="ko-KR" altLang="en-US" sz="1400" dirty="0">
                <a:latin typeface="Trebuchet MS" panose="020B0603020202020204" pitchFamily="34" charset="0"/>
              </a:rPr>
              <a:t> 공백 에러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 return s-&gt;data[(s-&gt;top)--];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 사용하기</a:t>
            </a:r>
            <a:endParaRPr lang="ko-KR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315163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StackType</a:t>
            </a:r>
            <a:r>
              <a:rPr lang="en-US" altLang="ko-KR" sz="1400" dirty="0"/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init_stack</a:t>
            </a:r>
            <a:r>
              <a:rPr lang="en-US" altLang="ko-KR" sz="1400" dirty="0"/>
              <a:t>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push(&amp;s,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	push</a:t>
            </a:r>
            <a:r>
              <a:rPr lang="en-US" altLang="ko-KR" sz="1400" dirty="0"/>
              <a:t>(&amp;s,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push(&amp;s,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  <a:endParaRPr lang="en-US" altLang="ko-KR" sz="1400" i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648" y="5168112"/>
            <a:ext cx="7043738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스택이란</a:t>
            </a:r>
            <a:r>
              <a:rPr lang="en-US" altLang="ko-KR" smtClean="0"/>
              <a:t>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smtClean="0"/>
              <a:t>스택</a:t>
            </a:r>
            <a:r>
              <a:rPr kumimoji="0" lang="en-US" altLang="ko-KR" smtClean="0"/>
              <a:t>(stack): </a:t>
            </a:r>
            <a:r>
              <a:rPr kumimoji="0" lang="ko-KR" altLang="en-US" smtClean="0"/>
              <a:t>쌓아놓은 더미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571750"/>
            <a:ext cx="611505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스택</a:t>
            </a:r>
            <a:endParaRPr lang="ko-KR" altLang="en-US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  <a:p>
            <a:pPr eaLnBrk="1" hangingPunct="1">
              <a:lnSpc>
                <a:spcPct val="90000"/>
              </a:lnSpc>
            </a:pPr>
            <a:endParaRPr lang="en-US" altLang="ko-KR" sz="1500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836585" y="1755219"/>
            <a:ext cx="704373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 *s;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s = 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push(s,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push(s,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push(s,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("%d\n", pop(s));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("%d\n", pop(s));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+mj-ea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("%d\n", pop(s));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	free(s);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 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/>
              <a:t>()</a:t>
            </a:r>
            <a:r>
              <a:rPr lang="ko-KR" altLang="en-US" dirty="0"/>
              <a:t>을 호출하여서 실행 시간에 메모리를 할당 </a:t>
            </a:r>
            <a:r>
              <a:rPr lang="ko-KR" altLang="en-US" dirty="0" smtClean="0"/>
              <a:t>받아서 스택을 생성한다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6447" y="2442469"/>
            <a:ext cx="7043737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*data;		// data</a:t>
            </a:r>
            <a:r>
              <a:rPr lang="ko-KR" altLang="en-US" sz="1400" dirty="0">
                <a:latin typeface="Trebuchet MS" panose="020B0603020202020204" pitchFamily="34" charset="0"/>
              </a:rPr>
              <a:t>은 포인터로 정의된다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capacity;		// </a:t>
            </a:r>
            <a:r>
              <a:rPr lang="ko-KR" altLang="en-US" sz="1400" dirty="0">
                <a:latin typeface="Trebuchet MS" panose="020B0603020202020204" pitchFamily="34" charset="0"/>
              </a:rPr>
              <a:t>현재 크기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top;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648" y="4284095"/>
            <a:ext cx="8145905" cy="21175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push(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s-&gt;capacity *=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s-&gt;data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= (</a:t>
            </a:r>
            <a:r>
              <a:rPr lang="en-US" altLang="ko-KR" sz="1400" dirty="0">
                <a:latin typeface="Trebuchet MS" panose="020B0603020202020204" pitchFamily="34" charset="0"/>
              </a:rPr>
              <a:t>element *)</a:t>
            </a:r>
            <a:r>
              <a:rPr lang="en-US" altLang="ko-KR" sz="1400" dirty="0" err="1">
                <a:latin typeface="Trebuchet MS" panose="020B0603020202020204" pitchFamily="34" charset="0"/>
              </a:rPr>
              <a:t>realloc</a:t>
            </a:r>
            <a:r>
              <a:rPr lang="en-US" altLang="ko-KR" sz="1400" dirty="0">
                <a:latin typeface="Trebuchet MS" panose="020B0603020202020204" pitchFamily="34" charset="0"/>
              </a:rPr>
              <a:t>(s-&gt;data, s-&gt;capacity * 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(element));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s-&gt;data[++(s-&gt;top)]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32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응용</a:t>
            </a:r>
            <a:r>
              <a:rPr lang="en-US" altLang="ko-KR" smtClean="0"/>
              <a:t>: </a:t>
            </a:r>
            <a:r>
              <a:rPr lang="ko-KR" altLang="en-US" smtClean="0"/>
              <a:t>괄호검사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ko-KR" altLang="en-US" sz="2000" dirty="0" smtClean="0"/>
              <a:t>괄호의 종류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대괄호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[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]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중괄호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{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}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소괄호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Arial" charset="0"/>
              </a:rPr>
              <a:t>‘</a:t>
            </a:r>
            <a:r>
              <a:rPr lang="en-US" altLang="ko-KR" sz="2000" dirty="0" smtClean="0"/>
              <a:t>)</a:t>
            </a:r>
            <a:r>
              <a:rPr lang="en-US" altLang="ko-KR" sz="2000" dirty="0" smtClean="0">
                <a:latin typeface="Arial" charset="0"/>
              </a:rPr>
              <a:t>’</a:t>
            </a:r>
            <a:r>
              <a:rPr lang="en-US" altLang="ko-KR" sz="2000" dirty="0" smtClean="0"/>
              <a:t>)</a:t>
            </a:r>
          </a:p>
          <a:p>
            <a:pPr algn="just" eaLnBrk="1" hangingPunct="1">
              <a:lnSpc>
                <a:spcPct val="130000"/>
              </a:lnSpc>
            </a:pPr>
            <a:r>
              <a:rPr lang="ko-KR" altLang="en-US" sz="2000" dirty="0" smtClean="0"/>
              <a:t>조건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 smtClean="0"/>
              <a:t>왼쪽 괄호의 개수와 오른쪽 괄호의 개수가 같아야 한다</a:t>
            </a:r>
            <a:r>
              <a:rPr lang="en-US" altLang="ko-KR" sz="1900" dirty="0" smtClean="0"/>
              <a:t>.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 smtClean="0"/>
              <a:t>같은 괄호에서 왼쪽 괄호는 오른쪽 괄호보다 먼저 나와야 한다</a:t>
            </a:r>
            <a:r>
              <a:rPr lang="en-US" altLang="ko-KR" sz="1900" dirty="0" smtClean="0"/>
              <a:t>.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 smtClean="0"/>
              <a:t>괄호 사이에는 포함 관계만 존재한다</a:t>
            </a:r>
            <a:r>
              <a:rPr lang="en-US" altLang="ko-KR" sz="1900" dirty="0" smtClean="0"/>
              <a:t>.</a:t>
            </a:r>
          </a:p>
          <a:p>
            <a:pPr algn="just" eaLnBrk="1" hangingPunct="1">
              <a:lnSpc>
                <a:spcPct val="170000"/>
              </a:lnSpc>
            </a:pPr>
            <a:r>
              <a:rPr lang="ko-KR" altLang="en-US" sz="2000" dirty="0" smtClean="0"/>
              <a:t>잘못된 괄호 사용의 예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900" dirty="0" smtClean="0"/>
              <a:t>	</a:t>
            </a:r>
            <a:r>
              <a:rPr lang="ko-KR" altLang="en-US" sz="1900" b="1" dirty="0" smtClean="0">
                <a:solidFill>
                  <a:srgbClr val="FF3300"/>
                </a:solidFill>
              </a:rPr>
              <a:t>	</a:t>
            </a:r>
            <a:r>
              <a:rPr lang="en-US" altLang="ko-KR" sz="1900" b="1" dirty="0" smtClean="0">
                <a:solidFill>
                  <a:srgbClr val="FF3300"/>
                </a:solidFill>
              </a:rPr>
              <a:t>(a(b)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900" b="1" dirty="0" smtClean="0">
                <a:solidFill>
                  <a:srgbClr val="FF3300"/>
                </a:solidFill>
              </a:rPr>
              <a:t>		a(b)c)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900" b="1" dirty="0" smtClean="0">
                <a:solidFill>
                  <a:srgbClr val="FF3300"/>
                </a:solidFill>
              </a:rPr>
              <a:t>		a{b(c[d]e}f)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스택을 이용한 괄호 검사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1538790"/>
            <a:ext cx="5625625" cy="509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000000"/>
                </a:solidFill>
              </a:rPr>
              <a:t>알고리즘의 개요</a:t>
            </a:r>
          </a:p>
          <a:p>
            <a:pPr lvl="1" eaLnBrk="1" hangingPunct="1"/>
            <a:r>
              <a:rPr lang="ko-KR" altLang="en-US" sz="1900" dirty="0" smtClean="0">
                <a:solidFill>
                  <a:srgbClr val="000000"/>
                </a:solidFill>
              </a:rPr>
              <a:t>문자열에 있는 괄호를 차례대로 조사하면서 왼쪽 괄호를 만나면 </a:t>
            </a:r>
            <a:endParaRPr lang="en-US" altLang="ko-KR" sz="19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900" dirty="0" smtClean="0">
                <a:solidFill>
                  <a:srgbClr val="000000"/>
                </a:solidFill>
              </a:rPr>
              <a:t>	</a:t>
            </a:r>
            <a:r>
              <a:rPr lang="ko-KR" altLang="en-US" sz="1900" dirty="0" err="1" smtClean="0">
                <a:solidFill>
                  <a:srgbClr val="000000"/>
                </a:solidFill>
              </a:rPr>
              <a:t>스택에</a:t>
            </a:r>
            <a:r>
              <a:rPr lang="ko-KR" altLang="en-US" sz="1900" dirty="0" smtClean="0">
                <a:solidFill>
                  <a:srgbClr val="000000"/>
                </a:solidFill>
              </a:rPr>
              <a:t> 삽입하고</a:t>
            </a:r>
            <a:r>
              <a:rPr lang="en-US" altLang="ko-KR" sz="1900" dirty="0" smtClean="0">
                <a:solidFill>
                  <a:srgbClr val="000000"/>
                </a:solidFill>
              </a:rPr>
              <a:t>,</a:t>
            </a:r>
            <a:r>
              <a:rPr lang="ko-KR" altLang="en-US" sz="1900" dirty="0" smtClean="0">
                <a:solidFill>
                  <a:srgbClr val="000000"/>
                </a:solidFill>
              </a:rPr>
              <a:t>오른쪽 괄호를 만나면 </a:t>
            </a:r>
            <a:r>
              <a:rPr lang="ko-KR" altLang="en-US" sz="1900" dirty="0" err="1" smtClean="0">
                <a:solidFill>
                  <a:srgbClr val="000000"/>
                </a:solidFill>
              </a:rPr>
              <a:t>스택에서</a:t>
            </a:r>
            <a:r>
              <a:rPr lang="ko-KR" altLang="en-US" sz="1900" dirty="0" smtClean="0">
                <a:solidFill>
                  <a:srgbClr val="000000"/>
                </a:solidFill>
              </a:rPr>
              <a:t> </a:t>
            </a:r>
            <a:r>
              <a:rPr lang="en-US" altLang="ko-KR" sz="1900" dirty="0" smtClean="0">
                <a:solidFill>
                  <a:srgbClr val="000000"/>
                </a:solidFill>
              </a:rPr>
              <a:t>top </a:t>
            </a:r>
            <a:r>
              <a:rPr lang="ko-KR" altLang="en-US" sz="1900" dirty="0" smtClean="0">
                <a:solidFill>
                  <a:srgbClr val="000000"/>
                </a:solidFill>
              </a:rPr>
              <a:t>괄호를 삭제한 후 오른쪽 괄호와 짝이 맞는지를 검사한다</a:t>
            </a:r>
            <a:r>
              <a:rPr lang="en-US" altLang="ko-KR" sz="1900" dirty="0" smtClean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ko-KR" altLang="en-US" sz="1900" dirty="0" smtClean="0">
                <a:solidFill>
                  <a:srgbClr val="000000"/>
                </a:solidFill>
              </a:rPr>
              <a:t>이 때</a:t>
            </a:r>
            <a:r>
              <a:rPr lang="en-US" altLang="ko-KR" sz="1900" dirty="0" smtClean="0">
                <a:solidFill>
                  <a:srgbClr val="000000"/>
                </a:solidFill>
              </a:rPr>
              <a:t>, </a:t>
            </a:r>
            <a:r>
              <a:rPr lang="ko-KR" altLang="en-US" sz="1900" dirty="0" err="1" smtClean="0">
                <a:solidFill>
                  <a:srgbClr val="000000"/>
                </a:solidFill>
              </a:rPr>
              <a:t>스택이</a:t>
            </a:r>
            <a:r>
              <a:rPr lang="ko-KR" altLang="en-US" sz="1900" dirty="0" smtClean="0">
                <a:solidFill>
                  <a:srgbClr val="000000"/>
                </a:solidFill>
              </a:rPr>
              <a:t> 비어 있으면 조건 </a:t>
            </a:r>
            <a:r>
              <a:rPr lang="en-US" altLang="ko-KR" sz="1900" dirty="0" smtClean="0">
                <a:solidFill>
                  <a:srgbClr val="000000"/>
                </a:solidFill>
              </a:rPr>
              <a:t>1 </a:t>
            </a:r>
            <a:r>
              <a:rPr lang="ko-KR" altLang="en-US" sz="1900" dirty="0" smtClean="0">
                <a:solidFill>
                  <a:srgbClr val="000000"/>
                </a:solidFill>
              </a:rPr>
              <a:t>또는 조건 </a:t>
            </a:r>
            <a:r>
              <a:rPr lang="en-US" altLang="ko-KR" sz="1900" dirty="0" smtClean="0">
                <a:solidFill>
                  <a:srgbClr val="000000"/>
                </a:solidFill>
              </a:rPr>
              <a:t>2 </a:t>
            </a:r>
            <a:r>
              <a:rPr lang="ko-KR" altLang="en-US" sz="1900" dirty="0" smtClean="0">
                <a:solidFill>
                  <a:srgbClr val="000000"/>
                </a:solidFill>
              </a:rPr>
              <a:t>등을 위배하게 되고 괄호의 짝이 맞지 않으면 조건 </a:t>
            </a:r>
            <a:r>
              <a:rPr lang="en-US" altLang="ko-KR" sz="1900" dirty="0" smtClean="0">
                <a:solidFill>
                  <a:srgbClr val="000000"/>
                </a:solidFill>
              </a:rPr>
              <a:t>3 </a:t>
            </a:r>
            <a:r>
              <a:rPr lang="ko-KR" altLang="en-US" sz="1900" dirty="0" smtClean="0">
                <a:solidFill>
                  <a:srgbClr val="000000"/>
                </a:solidFill>
              </a:rPr>
              <a:t>등에 위배된다</a:t>
            </a:r>
            <a:r>
              <a:rPr lang="en-US" altLang="ko-KR" sz="1900" dirty="0" smtClean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ko-KR" altLang="en-US" sz="1900" dirty="0" smtClean="0">
                <a:solidFill>
                  <a:srgbClr val="000000"/>
                </a:solidFill>
              </a:rPr>
              <a:t>마지막 괄호까지를 조사한 후에도 </a:t>
            </a:r>
            <a:r>
              <a:rPr lang="ko-KR" altLang="en-US" sz="1900" dirty="0" err="1" smtClean="0">
                <a:solidFill>
                  <a:srgbClr val="000000"/>
                </a:solidFill>
              </a:rPr>
              <a:t>스택에</a:t>
            </a:r>
            <a:r>
              <a:rPr lang="ko-KR" altLang="en-US" sz="1900" dirty="0" smtClean="0">
                <a:solidFill>
                  <a:srgbClr val="000000"/>
                </a:solidFill>
              </a:rPr>
              <a:t> 괄호가 남아 있으면 </a:t>
            </a:r>
            <a:endParaRPr lang="en-US" altLang="ko-KR" sz="19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900" dirty="0" smtClean="0">
                <a:solidFill>
                  <a:srgbClr val="000000"/>
                </a:solidFill>
              </a:rPr>
              <a:t>	</a:t>
            </a:r>
            <a:r>
              <a:rPr lang="ko-KR" altLang="en-US" sz="1900" dirty="0" smtClean="0">
                <a:solidFill>
                  <a:srgbClr val="000000"/>
                </a:solidFill>
              </a:rPr>
              <a:t>조건 </a:t>
            </a:r>
            <a:r>
              <a:rPr lang="en-US" altLang="ko-KR" sz="1900" dirty="0" smtClean="0">
                <a:solidFill>
                  <a:srgbClr val="000000"/>
                </a:solidFill>
              </a:rPr>
              <a:t>1</a:t>
            </a:r>
            <a:r>
              <a:rPr lang="ko-KR" altLang="en-US" sz="1900" dirty="0" smtClean="0">
                <a:solidFill>
                  <a:srgbClr val="000000"/>
                </a:solidFill>
              </a:rPr>
              <a:t>에 위배되므로 </a:t>
            </a:r>
            <a:r>
              <a:rPr lang="en-US" altLang="ko-KR" sz="1900" dirty="0" smtClean="0">
                <a:solidFill>
                  <a:srgbClr val="000000"/>
                </a:solidFill>
              </a:rPr>
              <a:t>0(</a:t>
            </a:r>
            <a:r>
              <a:rPr lang="ko-KR" altLang="en-US" sz="1900" dirty="0" smtClean="0">
                <a:solidFill>
                  <a:srgbClr val="000000"/>
                </a:solidFill>
              </a:rPr>
              <a:t>거짓</a:t>
            </a:r>
            <a:r>
              <a:rPr lang="en-US" altLang="ko-KR" sz="1900" dirty="0" smtClean="0">
                <a:solidFill>
                  <a:srgbClr val="000000"/>
                </a:solidFill>
              </a:rPr>
              <a:t>)</a:t>
            </a:r>
            <a:r>
              <a:rPr lang="ko-KR" altLang="en-US" sz="1900" dirty="0" smtClean="0">
                <a:solidFill>
                  <a:srgbClr val="000000"/>
                </a:solidFill>
              </a:rPr>
              <a:t>을 반환하고</a:t>
            </a:r>
            <a:r>
              <a:rPr lang="en-US" altLang="ko-KR" sz="1900" dirty="0" smtClean="0">
                <a:solidFill>
                  <a:srgbClr val="000000"/>
                </a:solidFill>
              </a:rPr>
              <a:t>, </a:t>
            </a:r>
            <a:r>
              <a:rPr lang="ko-KR" altLang="en-US" sz="1900" dirty="0" smtClean="0">
                <a:solidFill>
                  <a:srgbClr val="000000"/>
                </a:solidFill>
              </a:rPr>
              <a:t>그렇지 않으면 </a:t>
            </a:r>
            <a:r>
              <a:rPr lang="en-US" altLang="ko-KR" sz="1900" dirty="0" smtClean="0">
                <a:solidFill>
                  <a:srgbClr val="000000"/>
                </a:solidFill>
              </a:rPr>
              <a:t>1(</a:t>
            </a:r>
            <a:r>
              <a:rPr lang="ko-KR" altLang="en-US" sz="1900" dirty="0" smtClean="0">
                <a:solidFill>
                  <a:srgbClr val="000000"/>
                </a:solidFill>
              </a:rPr>
              <a:t>참</a:t>
            </a:r>
            <a:r>
              <a:rPr lang="en-US" altLang="ko-KR" sz="1900" dirty="0" smtClean="0">
                <a:solidFill>
                  <a:srgbClr val="000000"/>
                </a:solidFill>
              </a:rPr>
              <a:t>)</a:t>
            </a:r>
            <a:r>
              <a:rPr lang="ko-KR" altLang="en-US" sz="1900" dirty="0" smtClean="0">
                <a:solidFill>
                  <a:srgbClr val="000000"/>
                </a:solidFill>
              </a:rPr>
              <a:t>을 반환한다</a:t>
            </a:r>
            <a:r>
              <a:rPr lang="en-US" altLang="ko-KR" sz="1900" dirty="0" smtClean="0">
                <a:solidFill>
                  <a:srgbClr val="000000"/>
                </a:solidFill>
              </a:rPr>
              <a:t>.</a:t>
            </a:r>
            <a:r>
              <a:rPr lang="en-US" altLang="ko-KR" sz="18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괄호 검사 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049338" y="1584325"/>
            <a:ext cx="7043737" cy="46597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i="1" dirty="0" err="1">
                <a:latin typeface="Trebuchet MS" panose="020B0603020202020204" pitchFamily="34" charset="0"/>
              </a:rPr>
              <a:t>check_matching</a:t>
            </a:r>
            <a:r>
              <a:rPr lang="en-US" altLang="ko-KR" sz="1400" b="1" i="1" dirty="0">
                <a:latin typeface="Trebuchet MS" panose="020B0603020202020204" pitchFamily="34" charset="0"/>
              </a:rPr>
              <a:t>(expr)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: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/>
            </a:r>
            <a:br>
              <a:rPr lang="en-US" altLang="ko-KR" sz="1400" dirty="0">
                <a:latin typeface="Trebuchet MS" panose="020B0603020202020204" pitchFamily="34" charset="0"/>
              </a:rPr>
            </a:br>
            <a:endParaRPr lang="en-US" altLang="ko-KR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while</a:t>
            </a:r>
            <a:r>
              <a:rPr lang="en-US" altLang="ko-KR" sz="1400" dirty="0">
                <a:latin typeface="Trebuchet MS" panose="020B0603020202020204" pitchFamily="34" charset="0"/>
              </a:rPr>
              <a:t> (</a:t>
            </a:r>
            <a:r>
              <a:rPr lang="ko-KR" altLang="en-US" sz="1400" dirty="0">
                <a:latin typeface="Trebuchet MS" panose="020B0603020202020204" pitchFamily="34" charset="0"/>
              </a:rPr>
              <a:t>입력 </a:t>
            </a:r>
            <a:r>
              <a:rPr lang="en-US" altLang="ko-KR" sz="1400" dirty="0">
                <a:latin typeface="Trebuchet MS" panose="020B0603020202020204" pitchFamily="34" charset="0"/>
              </a:rPr>
              <a:t>expr</a:t>
            </a:r>
            <a:r>
              <a:rPr lang="ko-KR" altLang="en-US" sz="1400" dirty="0">
                <a:latin typeface="Trebuchet MS" panose="020B0603020202020204" pitchFamily="34" charset="0"/>
              </a:rPr>
              <a:t>의 끝이 아니면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← expr</a:t>
            </a:r>
            <a:r>
              <a:rPr lang="ko-KR" altLang="en-US" sz="1400" dirty="0">
                <a:latin typeface="Trebuchet MS" panose="020B0603020202020204" pitchFamily="34" charset="0"/>
              </a:rPr>
              <a:t>의 다음 글자 </a:t>
            </a:r>
            <a:endParaRPr lang="ko-KR" altLang="en-US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b="1" dirty="0">
                <a:latin typeface="Trebuchet MS" panose="020B0603020202020204" pitchFamily="34" charset="0"/>
              </a:rPr>
              <a:t>  </a:t>
            </a:r>
            <a:r>
              <a:rPr lang="en-US" altLang="ko-KR" sz="1400" b="1" dirty="0">
                <a:latin typeface="Trebuchet MS" panose="020B0603020202020204" pitchFamily="34" charset="0"/>
              </a:rPr>
              <a:t>switch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'(':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'[':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'{':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ko-KR" altLang="en-US" sz="1400" dirty="0">
                <a:latin typeface="Trebuchet MS" panose="020B0603020202020204" pitchFamily="34" charset="0"/>
              </a:rPr>
              <a:t>를 스택에 삽입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')':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']':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']':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 ( </a:t>
            </a:r>
            <a:r>
              <a:rPr lang="ko-KR" altLang="en-US" sz="1400" dirty="0">
                <a:latin typeface="Trebuchet MS" panose="020B0603020202020204" pitchFamily="34" charset="0"/>
              </a:rPr>
              <a:t>스택이 비어 있으면 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then </a:t>
            </a:r>
            <a:r>
              <a:rPr lang="ko-KR" altLang="en-US" sz="1400" dirty="0">
                <a:latin typeface="Trebuchet MS" panose="020B0603020202020204" pitchFamily="34" charset="0"/>
              </a:rPr>
              <a:t>오류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else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스택에서 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ko-KR" altLang="en-US" sz="1400" dirty="0">
                <a:latin typeface="Trebuchet MS" panose="020B0603020202020204" pitchFamily="34" charset="0"/>
              </a:rPr>
              <a:t>를 꺼낸다 </a:t>
            </a:r>
            <a:endParaRPr lang="ko-KR" altLang="en-US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b="1" dirty="0">
                <a:latin typeface="Trebuchet MS" panose="020B0603020202020204" pitchFamily="34" charset="0"/>
              </a:rPr>
              <a:t>             </a:t>
            </a:r>
            <a:r>
              <a:rPr lang="en-US" altLang="ko-KR" sz="1400" b="1" dirty="0">
                <a:latin typeface="Trebuchet MS" panose="020B0603020202020204" pitchFamily="34" charset="0"/>
              </a:rPr>
              <a:t>if 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와 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ko-KR" altLang="en-US" sz="1400" dirty="0">
                <a:latin typeface="Trebuchet MS" panose="020B0603020202020204" pitchFamily="34" charset="0"/>
              </a:rPr>
              <a:t>가 같은 짝이 아니면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then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 보고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endParaRPr lang="en-US" altLang="ko-KR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( </a:t>
            </a:r>
            <a:r>
              <a:rPr lang="ko-KR" altLang="en-US" sz="1400" dirty="0">
                <a:latin typeface="Trebuchet MS" panose="020B0603020202020204" pitchFamily="34" charset="0"/>
              </a:rPr>
              <a:t>스택이 비어 있지 않으면 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  <a:r>
              <a:rPr lang="en-US" altLang="ko-KR" sz="1400" b="1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  then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</a:p>
        </p:txBody>
      </p:sp>
      <p:sp>
        <p:nvSpPr>
          <p:cNvPr id="24580" name="AutoShape 5"/>
          <p:cNvSpPr>
            <a:spLocks/>
          </p:cNvSpPr>
          <p:nvPr/>
        </p:nvSpPr>
        <p:spPr bwMode="auto">
          <a:xfrm>
            <a:off x="6867255" y="2067904"/>
            <a:ext cx="1677987" cy="474663"/>
          </a:xfrm>
          <a:prstGeom prst="borderCallout2">
            <a:avLst>
              <a:gd name="adj1" fmla="val 24079"/>
              <a:gd name="adj2" fmla="val -5241"/>
              <a:gd name="adj3" fmla="val 24079"/>
              <a:gd name="adj4" fmla="val -105458"/>
              <a:gd name="adj5" fmla="val 232778"/>
              <a:gd name="adj6" fmla="val -209500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왼쪽 괄호이면 스택에 삽입</a:t>
            </a:r>
          </a:p>
        </p:txBody>
      </p:sp>
      <p:sp>
        <p:nvSpPr>
          <p:cNvPr id="24581" name="AutoShape 6"/>
          <p:cNvSpPr>
            <a:spLocks/>
          </p:cNvSpPr>
          <p:nvPr/>
        </p:nvSpPr>
        <p:spPr bwMode="auto">
          <a:xfrm>
            <a:off x="5967142" y="3914193"/>
            <a:ext cx="1800225" cy="474662"/>
          </a:xfrm>
          <a:prstGeom prst="borderCallout2">
            <a:avLst>
              <a:gd name="adj1" fmla="val 24079"/>
              <a:gd name="adj2" fmla="val -4231"/>
              <a:gd name="adj3" fmla="val 24079"/>
              <a:gd name="adj4" fmla="val -66667"/>
              <a:gd name="adj5" fmla="val 26755"/>
              <a:gd name="adj6" fmla="val -131569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오른쪽 괄호이면 스택에서 삭제비교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괄호 검사 프로그램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049338" y="1584325"/>
            <a:ext cx="7043737" cy="34101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check_matching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 *in)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StackType</a:t>
            </a:r>
            <a:r>
              <a:rPr lang="en-US" altLang="ko-KR" sz="1400" dirty="0"/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char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open_ch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n = 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(in);  	// n= </a:t>
            </a:r>
            <a:r>
              <a:rPr lang="ko-KR" altLang="en-US" sz="1400" dirty="0"/>
              <a:t>문자열의 길이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 err="1"/>
              <a:t>init_stack</a:t>
            </a:r>
            <a:r>
              <a:rPr lang="en-US" altLang="ko-KR" sz="1400" dirty="0"/>
              <a:t>(&amp;s);	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스택의 초기화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for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in[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		//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ko-KR" altLang="en-US" sz="1400" dirty="0"/>
              <a:t>다음 문자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switch (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case '(':   case '[':    case '{':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push(&amp;s,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break;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673805"/>
            <a:ext cx="758379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case ')':   case ']':    case '}':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if (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(&amp;s))  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else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open_ch</a:t>
            </a:r>
            <a:r>
              <a:rPr lang="en-US" altLang="ko-KR" sz="1400" dirty="0"/>
              <a:t>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if ((</a:t>
            </a:r>
            <a:r>
              <a:rPr lang="en-US" altLang="ko-KR" sz="1400" dirty="0" err="1"/>
              <a:t>open_ch</a:t>
            </a:r>
            <a:r>
              <a:rPr lang="en-US" altLang="ko-KR" sz="1400" dirty="0"/>
              <a:t> == '(' &amp;&amp;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!= ')') ||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	(</a:t>
            </a:r>
            <a:r>
              <a:rPr lang="en-US" altLang="ko-KR" sz="1400" dirty="0" err="1"/>
              <a:t>open_ch</a:t>
            </a:r>
            <a:r>
              <a:rPr lang="en-US" altLang="ko-KR" sz="1400" dirty="0"/>
              <a:t> == '[' &amp;&amp;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!= ']') ||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	(</a:t>
            </a:r>
            <a:r>
              <a:rPr lang="en-US" altLang="ko-KR" sz="1400" dirty="0" err="1"/>
              <a:t>open_ch</a:t>
            </a:r>
            <a:r>
              <a:rPr lang="en-US" altLang="ko-KR" sz="1400" dirty="0"/>
              <a:t> == '{' &amp;&amp;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!= '}'))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smtClean="0"/>
              <a:t>} //else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smtClean="0"/>
              <a:t>} //switch</a:t>
            </a: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} //for</a:t>
            </a: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(!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(&amp;s)) return 0; // </a:t>
            </a:r>
            <a:r>
              <a:rPr lang="ko-KR" altLang="en-US" sz="1400" dirty="0"/>
              <a:t>스택에 남아있으면 오류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583795"/>
            <a:ext cx="7043737" cy="23760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char *p = "{ A[(i+1)]=0; }";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check_matching</a:t>
            </a:r>
            <a:r>
              <a:rPr lang="en-US" altLang="ko-KR" sz="1400" dirty="0"/>
              <a:t>(p) == 1)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("%s </a:t>
            </a:r>
            <a:r>
              <a:rPr lang="ko-KR" altLang="en-US" sz="1400" dirty="0"/>
              <a:t>괄호검사성공</a:t>
            </a:r>
            <a:r>
              <a:rPr lang="en-US" altLang="ko-KR" sz="1400" dirty="0"/>
              <a:t>\n", 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("%s </a:t>
            </a:r>
            <a:r>
              <a:rPr lang="ko-KR" altLang="en-US" sz="1400" dirty="0"/>
              <a:t>괄호검사실패</a:t>
            </a:r>
            <a:r>
              <a:rPr lang="en-US" altLang="ko-KR" sz="1400" dirty="0"/>
              <a:t>\n", 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1580" y="4284095"/>
            <a:ext cx="7043738" cy="30777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{ A[(i+1)]=0; }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괄호검사성공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6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수식의 계산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/>
              <a:t>수식의 </a:t>
            </a:r>
            <a:r>
              <a:rPr lang="ko-KR" altLang="en-US" dirty="0" err="1" smtClean="0"/>
              <a:t>표기방법</a:t>
            </a:r>
            <a:r>
              <a:rPr lang="en-US" altLang="ko-KR" dirty="0" smtClean="0"/>
              <a:t>: </a:t>
            </a:r>
          </a:p>
          <a:p>
            <a:pPr lvl="1" eaLnBrk="1" hangingPunct="1"/>
            <a:r>
              <a:rPr lang="ko-KR" altLang="en-US" dirty="0" smtClean="0"/>
              <a:t>전위</a:t>
            </a:r>
            <a:r>
              <a:rPr lang="en-US" altLang="ko-KR" dirty="0" smtClean="0"/>
              <a:t>(prefix), </a:t>
            </a:r>
            <a:r>
              <a:rPr lang="ko-KR" altLang="en-US" dirty="0" smtClean="0"/>
              <a:t>중위</a:t>
            </a:r>
            <a:r>
              <a:rPr lang="en-US" altLang="ko-KR" dirty="0" smtClean="0"/>
              <a:t>(infix), </a:t>
            </a:r>
            <a:r>
              <a:rPr lang="ko-KR" altLang="en-US" dirty="0" smtClean="0"/>
              <a:t>후위</a:t>
            </a:r>
            <a:r>
              <a:rPr lang="en-US" altLang="ko-KR" dirty="0" smtClean="0"/>
              <a:t>(postfix)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컴퓨터에서의 수식 </a:t>
            </a:r>
            <a:r>
              <a:rPr lang="ko-KR" altLang="en-US" dirty="0" err="1" smtClean="0"/>
              <a:t>계산순서</a:t>
            </a:r>
            <a:endParaRPr lang="ko-KR" altLang="en-US" dirty="0" smtClean="0"/>
          </a:p>
          <a:p>
            <a:pPr lvl="1" eaLnBrk="1" hangingPunct="1"/>
            <a:r>
              <a:rPr lang="ko-KR" altLang="en-US" dirty="0" err="1" smtClean="0"/>
              <a:t>중위표기식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후위표기식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계산</a:t>
            </a:r>
          </a:p>
          <a:p>
            <a:pPr lvl="1" eaLnBrk="1" hangingPunct="1"/>
            <a:r>
              <a:rPr lang="en-US" altLang="ko-KR" dirty="0" smtClean="0"/>
              <a:t>2+3*4 -&gt; 234*+ -&gt; 14</a:t>
            </a:r>
          </a:p>
          <a:p>
            <a:pPr lvl="1" eaLnBrk="1" hangingPunct="1"/>
            <a:r>
              <a:rPr lang="ko-KR" altLang="en-US" dirty="0" smtClean="0"/>
              <a:t>모두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사용</a:t>
            </a:r>
          </a:p>
          <a:p>
            <a:pPr lvl="1" eaLnBrk="1" hangingPunct="1"/>
            <a:r>
              <a:rPr lang="ko-KR" altLang="en-US" dirty="0" smtClean="0"/>
              <a:t>먼저 </a:t>
            </a:r>
            <a:r>
              <a:rPr lang="ko-KR" altLang="en-US" dirty="0" err="1" smtClean="0"/>
              <a:t>후위표기식의</a:t>
            </a:r>
            <a:r>
              <a:rPr lang="ko-KR" altLang="en-US" dirty="0" smtClean="0"/>
              <a:t> 계산법을 알아보자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75" name="Rectangle 81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" y="2393885"/>
            <a:ext cx="87820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특징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후입선출</a:t>
            </a:r>
            <a:r>
              <a:rPr lang="en-US" altLang="ko-KR" b="1" smtClean="0"/>
              <a:t>(LIFO:Last-In First-Out)</a:t>
            </a:r>
            <a:r>
              <a:rPr lang="en-US" altLang="ko-KR" smtClean="0"/>
              <a:t>: </a:t>
            </a:r>
            <a:r>
              <a:rPr lang="ko-KR" altLang="en-US" smtClean="0"/>
              <a:t>가장 최근에 들어온 데이터가 가장 먼저 나감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2933945"/>
            <a:ext cx="6429375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표기식의 계산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700588" cy="4525963"/>
          </a:xfrm>
        </p:spPr>
        <p:txBody>
          <a:bodyPr/>
          <a:lstStyle/>
          <a:p>
            <a:pPr eaLnBrk="1" hangingPunct="1"/>
            <a:r>
              <a:rPr lang="ko-KR" altLang="en-US" smtClean="0"/>
              <a:t>수식을 왼쪽에서 오른쪽으로 스캔하여 피연산자이면 스택에 저장하고 연산자이면 필요한 수만큼의 피연산자를 스택에서 꺼내 연산을 실행하고 연산의 결과를 다시 스택에 저장</a:t>
            </a:r>
          </a:p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en-US" altLang="ko-KR" smtClean="0">
                <a:latin typeface="Arial" charset="0"/>
              </a:rPr>
              <a:t> </a:t>
            </a:r>
            <a:r>
              <a:rPr lang="en-US" altLang="ko-KR" smtClean="0"/>
              <a:t>82/3-32*+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86283" name="Group 5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97736"/>
              </p:ext>
            </p:extLst>
          </p:nvPr>
        </p:nvGraphicFramePr>
        <p:xfrm>
          <a:off x="5472113" y="1811338"/>
          <a:ext cx="2957512" cy="2698750"/>
        </p:xfrm>
        <a:graphic>
          <a:graphicData uri="http://schemas.openxmlformats.org/drawingml/2006/table">
            <a:tbl>
              <a:tblPr/>
              <a:tblGrid>
                <a:gridCol w="412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토큰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스택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[0]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[1]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[2]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[3]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[4]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[5]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[6]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/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-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*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6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+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7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8780" name="Rectangle 567"/>
          <p:cNvSpPr>
            <a:spLocks noChangeArrowheads="1"/>
          </p:cNvSpPr>
          <p:nvPr/>
        </p:nvSpPr>
        <p:spPr bwMode="auto">
          <a:xfrm>
            <a:off x="0" y="468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323655"/>
            <a:ext cx="6581775" cy="629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9338" y="1673225"/>
            <a:ext cx="7043737" cy="29977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 err="1">
                <a:latin typeface="+mn-lt"/>
              </a:rPr>
              <a:t>스택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s</a:t>
            </a:r>
            <a:r>
              <a:rPr lang="ko-KR" altLang="en-US" sz="1600" dirty="0">
                <a:latin typeface="+mn-lt"/>
              </a:rPr>
              <a:t>를 생성하고 초기화한다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for </a:t>
            </a:r>
            <a:r>
              <a:rPr lang="ko-KR" altLang="en-US" sz="1600" dirty="0">
                <a:latin typeface="+mn-lt"/>
              </a:rPr>
              <a:t>항목 </a:t>
            </a:r>
            <a:r>
              <a:rPr lang="en-US" altLang="ko-KR" sz="1600" dirty="0">
                <a:latin typeface="+mn-lt"/>
              </a:rPr>
              <a:t>in </a:t>
            </a:r>
            <a:r>
              <a:rPr lang="ko-KR" altLang="en-US" sz="1600" dirty="0" err="1">
                <a:latin typeface="+mn-lt"/>
              </a:rPr>
              <a:t>후위표기식</a:t>
            </a:r>
            <a:r>
              <a:rPr lang="ko-KR" altLang="en-US" sz="1600" dirty="0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  </a:t>
            </a:r>
            <a:r>
              <a:rPr lang="en-US" altLang="ko-KR" sz="1600" dirty="0" smtClean="0">
                <a:latin typeface="+mn-lt"/>
              </a:rPr>
              <a:t>   if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항목이 </a:t>
            </a:r>
            <a:r>
              <a:rPr lang="ko-KR" altLang="en-US" sz="1600" dirty="0" err="1">
                <a:latin typeface="+mn-lt"/>
              </a:rPr>
              <a:t>피연산자이면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push(s, item)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if (</a:t>
            </a:r>
            <a:r>
              <a:rPr lang="ko-KR" altLang="en-US" sz="1600" dirty="0">
                <a:latin typeface="+mn-lt"/>
              </a:rPr>
              <a:t>항목이 연산자 </a:t>
            </a:r>
            <a:r>
              <a:rPr lang="en-US" altLang="ko-KR" sz="1600" dirty="0">
                <a:latin typeface="+mn-lt"/>
              </a:rPr>
              <a:t>op</a:t>
            </a:r>
            <a:r>
              <a:rPr lang="ko-KR" altLang="en-US" sz="1600" dirty="0">
                <a:latin typeface="+mn-lt"/>
              </a:rPr>
              <a:t>이면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then second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    </a:t>
            </a:r>
            <a:r>
              <a:rPr lang="en-US" altLang="ko-KR" sz="1600" dirty="0" smtClean="0">
                <a:latin typeface="+mn-lt"/>
              </a:rPr>
              <a:t>  first </a:t>
            </a:r>
            <a:r>
              <a:rPr lang="en-US" altLang="ko-KR" sz="1600" dirty="0">
                <a:latin typeface="+mn-lt"/>
              </a:rPr>
              <a:t>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             </a:t>
            </a:r>
            <a:r>
              <a:rPr lang="en-US" altLang="ko-KR" sz="1600" dirty="0" smtClean="0">
                <a:latin typeface="+mn-lt"/>
              </a:rPr>
              <a:t> result </a:t>
            </a:r>
            <a:r>
              <a:rPr lang="en-US" altLang="ko-KR" sz="1600" dirty="0">
                <a:latin typeface="+mn-lt"/>
              </a:rPr>
              <a:t>← first </a:t>
            </a:r>
            <a:r>
              <a:rPr lang="en-US" altLang="ko-KR" sz="1600" i="1" dirty="0">
                <a:latin typeface="+mn-lt"/>
              </a:rPr>
              <a:t>op</a:t>
            </a:r>
            <a:r>
              <a:rPr lang="en-US" altLang="ko-KR" sz="1600" dirty="0">
                <a:latin typeface="+mn-lt"/>
              </a:rPr>
              <a:t> second // </a:t>
            </a:r>
            <a:r>
              <a:rPr lang="en-US" altLang="ko-KR" sz="1600" i="1" dirty="0">
                <a:latin typeface="+mn-lt"/>
              </a:rPr>
              <a:t>op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는 </a:t>
            </a:r>
            <a:r>
              <a:rPr lang="en-US" altLang="ko-KR" sz="1600" dirty="0">
                <a:latin typeface="+mn-lt"/>
              </a:rPr>
              <a:t>+-*/</a:t>
            </a:r>
            <a:r>
              <a:rPr lang="ko-KR" altLang="en-US" sz="1600" dirty="0">
                <a:latin typeface="+mn-lt"/>
              </a:rPr>
              <a:t>중의 하나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            </a:t>
            </a:r>
            <a:r>
              <a:rPr lang="ko-KR" altLang="en-US" sz="1600" dirty="0" smtClean="0">
                <a:latin typeface="+mn-lt"/>
              </a:rPr>
              <a:t>  </a:t>
            </a:r>
            <a:r>
              <a:rPr lang="en-US" altLang="ko-KR" sz="1600" dirty="0" smtClean="0">
                <a:latin typeface="+mn-lt"/>
              </a:rPr>
              <a:t>push(s</a:t>
            </a:r>
            <a:r>
              <a:rPr lang="en-US" altLang="ko-KR" sz="1600" dirty="0">
                <a:latin typeface="+mn-lt"/>
              </a:rPr>
              <a:t>, result)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 err="1">
                <a:latin typeface="+mn-lt"/>
              </a:rPr>
              <a:t>final_result</a:t>
            </a:r>
            <a:r>
              <a:rPr lang="en-US" altLang="ko-KR" sz="1600" dirty="0">
                <a:latin typeface="+mn-lt"/>
              </a:rPr>
              <a:t> ← pop(s); 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표기식 계산 알고리즘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673805"/>
            <a:ext cx="758379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프로그램 </a:t>
            </a:r>
            <a:r>
              <a:rPr lang="en-US" altLang="ko-KR" sz="1400" dirty="0"/>
              <a:t>4.3</a:t>
            </a:r>
            <a:r>
              <a:rPr lang="ko-KR" altLang="en-US" sz="1400" dirty="0"/>
              <a:t>에서 스택 코드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char element;		// </a:t>
            </a:r>
            <a:r>
              <a:rPr lang="ko-KR" altLang="en-US" sz="1400" dirty="0"/>
              <a:t>교체</a:t>
            </a:r>
            <a:r>
              <a:rPr lang="en-US" altLang="ko-KR" sz="1400" dirty="0"/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...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프로그램 </a:t>
            </a:r>
            <a:r>
              <a:rPr lang="en-US" altLang="ko-KR" sz="1400" dirty="0"/>
              <a:t>4.3</a:t>
            </a:r>
            <a:r>
              <a:rPr lang="ko-KR" altLang="en-US" sz="1400" dirty="0"/>
              <a:t>에서 스택 코드 추가 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후위 표기 수식 계산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eval</a:t>
            </a:r>
            <a:r>
              <a:rPr lang="en-US" altLang="ko-KR" sz="1400" dirty="0"/>
              <a:t>(char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op1, op2, value,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char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StackType</a:t>
            </a:r>
            <a:r>
              <a:rPr lang="en-US" altLang="ko-KR" sz="1400" dirty="0"/>
              <a:t> s;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표기식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855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46575" y="1358770"/>
            <a:ext cx="7583797" cy="52198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init_stack</a:t>
            </a:r>
            <a:r>
              <a:rPr lang="en-US" altLang="ko-KR" sz="1400" dirty="0"/>
              <a:t>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for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if (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!= '+' &amp;&amp;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!= '-' &amp;&amp;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!= '*' &amp;&amp;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!= '/')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value =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- '0';	// </a:t>
            </a:r>
            <a:r>
              <a:rPr lang="ko-KR" altLang="en-US" sz="1400" dirty="0"/>
              <a:t>입력이 피연산자이면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push(&amp;s, value);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else {	//</a:t>
            </a:r>
            <a:r>
              <a:rPr lang="ko-KR" altLang="en-US" sz="1400" dirty="0"/>
              <a:t>연산자이면 </a:t>
            </a:r>
            <a:r>
              <a:rPr lang="ko-KR" altLang="en-US" sz="1400" dirty="0" err="1"/>
              <a:t>피연산자를</a:t>
            </a:r>
            <a:r>
              <a:rPr lang="ko-KR" altLang="en-US" sz="1400" dirty="0"/>
              <a:t> 스택에서 제거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op2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op1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switch (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 { //</a:t>
            </a:r>
            <a:r>
              <a:rPr lang="ko-KR" altLang="en-US" sz="1400" dirty="0"/>
              <a:t>연산을 수행하고 스택에 저장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case '+': push(&amp;s, op1 + op2);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case '-': push(&amp;s, op1 - op2);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case '*': push(&amp;s, op1 * op2);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case '/': push(&amp;s, op1 / op2);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표기식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42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583795"/>
            <a:ext cx="7043737" cy="23760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후위표기식은 </a:t>
            </a:r>
            <a:r>
              <a:rPr lang="en-US" altLang="ko-KR" sz="1400" dirty="0"/>
              <a:t>82/3-32*+\n");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result = </a:t>
            </a:r>
            <a:r>
              <a:rPr lang="en-US" altLang="ko-KR" sz="1400" dirty="0" err="1"/>
              <a:t>eval</a:t>
            </a:r>
            <a:r>
              <a:rPr lang="en-US" altLang="ko-KR" sz="1400" dirty="0"/>
              <a:t>("82/3-32*+");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결과값은 </a:t>
            </a:r>
            <a:r>
              <a:rPr lang="en-US" altLang="ko-KR" sz="1400" dirty="0"/>
              <a:t>%d\n", result);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1580" y="4284095"/>
            <a:ext cx="7043738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후위표기식은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82/3-32*+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결과값은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24371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중위표기식</a:t>
            </a:r>
            <a:r>
              <a:rPr lang="en-US" altLang="ko-KR" smtClean="0"/>
              <a:t>-&gt;</a:t>
            </a:r>
            <a:r>
              <a:rPr lang="ko-KR" altLang="en-US" smtClean="0"/>
              <a:t>후위표기식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latin typeface="Arial" charset="0"/>
              </a:rPr>
              <a:t> </a:t>
            </a:r>
            <a:r>
              <a:rPr lang="ko-KR" altLang="en-US" dirty="0" err="1" smtClean="0"/>
              <a:t>중위표기와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후위표기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중위 표기법과 후위 표기법의 공통점은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순서는 동일</a:t>
            </a:r>
          </a:p>
          <a:p>
            <a:pPr lvl="1" eaLnBrk="1" hangingPunct="1"/>
            <a:r>
              <a:rPr lang="ko-KR" altLang="en-US" dirty="0" smtClean="0"/>
              <a:t>연산자들의 순서만 다름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우선순위순서</a:t>
            </a:r>
            <a:r>
              <a:rPr lang="en-US" altLang="ko-KR" dirty="0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    -&gt;</a:t>
            </a:r>
            <a:r>
              <a:rPr lang="ko-KR" altLang="en-US" dirty="0" smtClean="0"/>
              <a:t>연산자만 스택에 저장했다가 출력하면 된다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/>
              <a:t>2+3*4  -&gt;  234*+</a:t>
            </a:r>
          </a:p>
          <a:p>
            <a:pPr lvl="1"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4" y="3848100"/>
            <a:ext cx="8801100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  <a:p>
            <a:pPr lvl="1"/>
            <a:r>
              <a:rPr lang="ko-KR" altLang="en-US" dirty="0" err="1"/>
              <a:t>피연산자를</a:t>
            </a:r>
            <a:r>
              <a:rPr lang="ko-KR" altLang="en-US" dirty="0"/>
              <a:t> 만나면 그대로 출력</a:t>
            </a:r>
          </a:p>
          <a:p>
            <a:pPr lvl="1"/>
            <a:r>
              <a:rPr lang="ko-KR" altLang="en-US" dirty="0"/>
              <a:t>연산자를 만나면 </a:t>
            </a:r>
            <a:r>
              <a:rPr lang="ko-KR" altLang="en-US" dirty="0" err="1"/>
              <a:t>스택에</a:t>
            </a:r>
            <a:r>
              <a:rPr lang="ko-KR" altLang="en-US" dirty="0"/>
              <a:t> 저장했다가 </a:t>
            </a:r>
            <a:r>
              <a:rPr lang="ko-KR" altLang="en-US" dirty="0" err="1"/>
              <a:t>스택보다</a:t>
            </a:r>
            <a:r>
              <a:rPr lang="ko-KR" altLang="en-US" dirty="0"/>
              <a:t> 우선 순위가 낮은 연산자가 나오면 그때 출력 </a:t>
            </a:r>
            <a:endParaRPr lang="en-US" altLang="ko-KR" dirty="0"/>
          </a:p>
          <a:p>
            <a:pPr lvl="2"/>
            <a:r>
              <a:rPr lang="ko-KR" altLang="en-US" sz="1800" dirty="0">
                <a:latin typeface="굴림체" panose="020B0609000101010101" pitchFamily="49" charset="-127"/>
              </a:rPr>
              <a:t>연산자를 만나면 </a:t>
            </a:r>
            <a:r>
              <a:rPr lang="ko-KR" altLang="en-US" sz="1800" dirty="0" err="1">
                <a:latin typeface="굴림체" panose="020B0609000101010101" pitchFamily="49" charset="-127"/>
              </a:rPr>
              <a:t>스택에</a:t>
            </a:r>
            <a:r>
              <a:rPr lang="ko-KR" altLang="en-US" sz="1800" dirty="0">
                <a:latin typeface="굴림체" panose="020B0609000101010101" pitchFamily="49" charset="-127"/>
              </a:rPr>
              <a:t> 저장된 우선 순위가 높거나 같은 연산자 모두 출력 후 저장</a:t>
            </a:r>
            <a:endParaRPr lang="en-US" altLang="ko-KR" sz="1800" dirty="0">
              <a:latin typeface="굴림체" panose="020B0609000101010101" pitchFamily="49" charset="-127"/>
            </a:endParaRPr>
          </a:p>
          <a:p>
            <a:pPr lvl="1"/>
            <a:r>
              <a:rPr lang="ko-KR" altLang="en-US" dirty="0"/>
              <a:t>왼쪽 괄호는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ko-KR" altLang="en-US" dirty="0" err="1"/>
              <a:t>삽입시</a:t>
            </a:r>
            <a:r>
              <a:rPr lang="ko-KR" altLang="en-US" dirty="0"/>
              <a:t> 우선순위가 가장 높은 연산자로 취급</a:t>
            </a:r>
          </a:p>
          <a:p>
            <a:pPr lvl="1"/>
            <a:r>
              <a:rPr lang="ko-KR" altLang="en-US" dirty="0"/>
              <a:t>왼쪽 괄호는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ko-KR" altLang="en-US" dirty="0" err="1"/>
              <a:t>삽입후</a:t>
            </a:r>
            <a:r>
              <a:rPr lang="ko-KR" altLang="en-US" dirty="0"/>
              <a:t> 우선순위가 가장 낮은 연산자로 취급</a:t>
            </a:r>
          </a:p>
          <a:p>
            <a:pPr lvl="1"/>
            <a:r>
              <a:rPr lang="ko-KR" altLang="en-US" dirty="0"/>
              <a:t>오른쪽 괄호가 나오면 </a:t>
            </a:r>
            <a:r>
              <a:rPr lang="ko-KR" altLang="en-US" dirty="0" err="1"/>
              <a:t>스택에서</a:t>
            </a:r>
            <a:r>
              <a:rPr lang="ko-KR" altLang="en-US" dirty="0"/>
              <a:t> 왼쪽 </a:t>
            </a:r>
            <a:r>
              <a:rPr lang="ko-KR" altLang="en-US" dirty="0" err="1"/>
              <a:t>괄호위에</a:t>
            </a:r>
            <a:r>
              <a:rPr lang="ko-KR" altLang="en-US" dirty="0"/>
              <a:t> 쌓여있는 모든 연산자를 출력</a:t>
            </a:r>
          </a:p>
        </p:txBody>
      </p:sp>
    </p:spTree>
    <p:extLst>
      <p:ext uri="{BB962C8B-B14F-4D97-AF65-F5344CB8AC3E}">
        <p14:creationId xmlns:p14="http://schemas.microsoft.com/office/powerpoint/2010/main" val="1835442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3810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3805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3806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6016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4828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4833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834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835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4829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4830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4831" name="Line 18"/>
          <p:cNvSpPr>
            <a:spLocks noChangeShapeType="1"/>
          </p:cNvSpPr>
          <p:nvPr/>
        </p:nvSpPr>
        <p:spPr bwMode="auto">
          <a:xfrm>
            <a:off x="1112838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2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구조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862263" y="1763713"/>
            <a:ext cx="1152525" cy="3743325"/>
            <a:chOff x="930" y="2115"/>
            <a:chExt cx="453" cy="1315"/>
          </a:xfrm>
        </p:grpSpPr>
        <p:sp>
          <p:nvSpPr>
            <p:cNvPr id="6195" name="Line 5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6" name="Line 6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7" name="Line 7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2933700" y="4572000"/>
            <a:ext cx="935038" cy="792163"/>
            <a:chOff x="2336" y="2568"/>
            <a:chExt cx="567" cy="552"/>
          </a:xfrm>
        </p:grpSpPr>
        <p:grpSp>
          <p:nvGrpSpPr>
            <p:cNvPr id="6183" name="Group 1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85" name="Freeform 1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6" name="Freeform 1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7" name="Freeform 1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8" name="Freeform 2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9" name="Freeform 2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0" name="Freeform 2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1" name="Freeform 2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2" name="Freeform 2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3" name="Freeform 2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4" name="Freeform 2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84" name="Text Box 27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6149" name="Group 28"/>
          <p:cNvGrpSpPr>
            <a:grpSpLocks/>
          </p:cNvGrpSpPr>
          <p:nvPr/>
        </p:nvGrpSpPr>
        <p:grpSpPr bwMode="auto">
          <a:xfrm>
            <a:off x="2906713" y="3878263"/>
            <a:ext cx="935037" cy="792162"/>
            <a:chOff x="2336" y="2568"/>
            <a:chExt cx="567" cy="552"/>
          </a:xfrm>
        </p:grpSpPr>
        <p:grpSp>
          <p:nvGrpSpPr>
            <p:cNvPr id="6171" name="Group 29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73" name="Freeform 3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4" name="Freeform 3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5" name="Freeform 3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6" name="Freeform 3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7" name="Freeform 3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8" name="Freeform 3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9" name="Freeform 3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0" name="Freeform 3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1" name="Freeform 3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2" name="Freeform 3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72" name="Text Box 40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6150" name="Group 41"/>
          <p:cNvGrpSpPr>
            <a:grpSpLocks/>
          </p:cNvGrpSpPr>
          <p:nvPr/>
        </p:nvGrpSpPr>
        <p:grpSpPr bwMode="auto">
          <a:xfrm>
            <a:off x="2951163" y="3203575"/>
            <a:ext cx="935037" cy="792163"/>
            <a:chOff x="2336" y="2568"/>
            <a:chExt cx="567" cy="552"/>
          </a:xfrm>
        </p:grpSpPr>
        <p:grpSp>
          <p:nvGrpSpPr>
            <p:cNvPr id="6159" name="Group 42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61" name="Freeform 43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2" name="Freeform 44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3" name="Freeform 45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4" name="Freeform 46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5" name="Freeform 47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6" name="Freeform 48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7" name="Freeform 49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8" name="Freeform 50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9" name="Freeform 51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0" name="Freeform 52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60" name="Text Box 53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6151" name="Text Box 80"/>
          <p:cNvSpPr txBox="1">
            <a:spLocks noChangeArrowheads="1"/>
          </p:cNvSpPr>
          <p:nvPr/>
        </p:nvSpPr>
        <p:spPr bwMode="auto">
          <a:xfrm>
            <a:off x="4167188" y="3384550"/>
            <a:ext cx="16193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 err="1">
                <a:latin typeface="+mn-lt"/>
              </a:rPr>
              <a:t>스택</a:t>
            </a:r>
            <a:r>
              <a:rPr lang="ko-KR" altLang="en-US" dirty="0">
                <a:latin typeface="+mn-lt"/>
              </a:rPr>
              <a:t> 상단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top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6152" name="Text Box 81"/>
          <p:cNvSpPr txBox="1">
            <a:spLocks noChangeArrowheads="1"/>
          </p:cNvSpPr>
          <p:nvPr/>
        </p:nvSpPr>
        <p:spPr bwMode="auto">
          <a:xfrm>
            <a:off x="4167188" y="4824413"/>
            <a:ext cx="2119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+mn-lt"/>
              </a:rPr>
              <a:t>스택 하단</a:t>
            </a:r>
            <a:r>
              <a:rPr lang="en-US" altLang="ko-KR">
                <a:latin typeface="+mn-lt"/>
              </a:rPr>
              <a:t>(bottom)</a:t>
            </a:r>
          </a:p>
        </p:txBody>
      </p:sp>
      <p:sp>
        <p:nvSpPr>
          <p:cNvPr id="6153" name="Text Box 294"/>
          <p:cNvSpPr txBox="1">
            <a:spLocks noChangeArrowheads="1"/>
          </p:cNvSpPr>
          <p:nvPr/>
        </p:nvSpPr>
        <p:spPr bwMode="auto">
          <a:xfrm>
            <a:off x="3222625" y="48402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A</a:t>
            </a:r>
          </a:p>
        </p:txBody>
      </p:sp>
      <p:sp>
        <p:nvSpPr>
          <p:cNvPr id="6154" name="Text Box 295"/>
          <p:cNvSpPr txBox="1">
            <a:spLocks noChangeArrowheads="1"/>
          </p:cNvSpPr>
          <p:nvPr/>
        </p:nvSpPr>
        <p:spPr bwMode="auto">
          <a:xfrm>
            <a:off x="3176588" y="41941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B</a:t>
            </a:r>
          </a:p>
        </p:txBody>
      </p:sp>
      <p:sp>
        <p:nvSpPr>
          <p:cNvPr id="6155" name="Text Box 296"/>
          <p:cNvSpPr txBox="1">
            <a:spLocks noChangeArrowheads="1"/>
          </p:cNvSpPr>
          <p:nvPr/>
        </p:nvSpPr>
        <p:spPr bwMode="auto">
          <a:xfrm>
            <a:off x="3222625" y="35194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C</a:t>
            </a:r>
          </a:p>
        </p:txBody>
      </p:sp>
      <p:sp>
        <p:nvSpPr>
          <p:cNvPr id="6156" name="Freeform 297"/>
          <p:cNvSpPr>
            <a:spLocks/>
          </p:cNvSpPr>
          <p:nvPr/>
        </p:nvSpPr>
        <p:spPr bwMode="auto">
          <a:xfrm>
            <a:off x="3492500" y="1223963"/>
            <a:ext cx="773113" cy="1979612"/>
          </a:xfrm>
          <a:custGeom>
            <a:avLst/>
            <a:gdLst>
              <a:gd name="T0" fmla="*/ 2147483647 w 431"/>
              <a:gd name="T1" fmla="*/ 2147483647 h 1633"/>
              <a:gd name="T2" fmla="*/ 2147483647 w 431"/>
              <a:gd name="T3" fmla="*/ 2147483647 h 1633"/>
              <a:gd name="T4" fmla="*/ 2147483647 w 431"/>
              <a:gd name="T5" fmla="*/ 0 h 1633"/>
              <a:gd name="T6" fmla="*/ 0 60000 65536"/>
              <a:gd name="T7" fmla="*/ 0 60000 65536"/>
              <a:gd name="T8" fmla="*/ 0 60000 65536"/>
              <a:gd name="T9" fmla="*/ 0 w 431"/>
              <a:gd name="T10" fmla="*/ 0 h 1633"/>
              <a:gd name="T11" fmla="*/ 431 w 431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1633">
                <a:moveTo>
                  <a:pt x="23" y="1633"/>
                </a:moveTo>
                <a:cubicBezTo>
                  <a:pt x="11" y="1202"/>
                  <a:pt x="0" y="771"/>
                  <a:pt x="68" y="499"/>
                </a:cubicBezTo>
                <a:cubicBezTo>
                  <a:pt x="136" y="227"/>
                  <a:pt x="283" y="113"/>
                  <a:pt x="431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7" name="Freeform 298"/>
          <p:cNvSpPr>
            <a:spLocks/>
          </p:cNvSpPr>
          <p:nvPr/>
        </p:nvSpPr>
        <p:spPr bwMode="auto">
          <a:xfrm flipH="1">
            <a:off x="2681288" y="1358900"/>
            <a:ext cx="585787" cy="1873250"/>
          </a:xfrm>
          <a:custGeom>
            <a:avLst/>
            <a:gdLst>
              <a:gd name="T0" fmla="*/ 2147483647 w 454"/>
              <a:gd name="T1" fmla="*/ 0 h 1180"/>
              <a:gd name="T2" fmla="*/ 2147483647 w 454"/>
              <a:gd name="T3" fmla="*/ 2147483647 h 1180"/>
              <a:gd name="T4" fmla="*/ 0 w 454"/>
              <a:gd name="T5" fmla="*/ 2147483647 h 1180"/>
              <a:gd name="T6" fmla="*/ 0 60000 65536"/>
              <a:gd name="T7" fmla="*/ 0 60000 65536"/>
              <a:gd name="T8" fmla="*/ 0 60000 65536"/>
              <a:gd name="T9" fmla="*/ 0 w 454"/>
              <a:gd name="T10" fmla="*/ 0 h 1180"/>
              <a:gd name="T11" fmla="*/ 454 w 454"/>
              <a:gd name="T12" fmla="*/ 1180 h 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180">
                <a:moveTo>
                  <a:pt x="454" y="0"/>
                </a:moveTo>
                <a:cubicBezTo>
                  <a:pt x="310" y="128"/>
                  <a:pt x="167" y="257"/>
                  <a:pt x="91" y="454"/>
                </a:cubicBezTo>
                <a:cubicBezTo>
                  <a:pt x="15" y="651"/>
                  <a:pt x="7" y="915"/>
                  <a:pt x="0" y="118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8" name="AutoShape 299"/>
          <p:cNvSpPr>
            <a:spLocks/>
          </p:cNvSpPr>
          <p:nvPr/>
        </p:nvSpPr>
        <p:spPr bwMode="auto">
          <a:xfrm>
            <a:off x="6178550" y="1604963"/>
            <a:ext cx="2308225" cy="338137"/>
          </a:xfrm>
          <a:prstGeom prst="borderCallout2">
            <a:avLst>
              <a:gd name="adj1" fmla="val 33801"/>
              <a:gd name="adj2" fmla="val -3301"/>
              <a:gd name="adj3" fmla="val 33801"/>
              <a:gd name="adj4" fmla="val -56880"/>
              <a:gd name="adj5" fmla="val 566199"/>
              <a:gd name="adj6" fmla="val -11251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>
                <a:latin typeface="+mn-lt"/>
              </a:rPr>
              <a:t>요소</a:t>
            </a:r>
            <a:r>
              <a:rPr lang="en-US" altLang="ko-KR">
                <a:latin typeface="+mn-lt"/>
              </a:rPr>
              <a:t>(element)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5858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59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60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5853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5854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5855" name="Line 18"/>
          <p:cNvSpPr>
            <a:spLocks noChangeShapeType="1"/>
          </p:cNvSpPr>
          <p:nvPr/>
        </p:nvSpPr>
        <p:spPr bwMode="auto">
          <a:xfrm>
            <a:off x="16557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6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5857" name="AutoShape 20"/>
          <p:cNvSpPr>
            <a:spLocks noChangeArrowheads="1"/>
          </p:cNvSpPr>
          <p:nvPr/>
        </p:nvSpPr>
        <p:spPr bwMode="auto">
          <a:xfrm>
            <a:off x="4465638" y="38608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3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4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6877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6878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6879" name="Line 18"/>
          <p:cNvSpPr>
            <a:spLocks noChangeShapeType="1"/>
          </p:cNvSpPr>
          <p:nvPr/>
        </p:nvSpPr>
        <p:spPr bwMode="auto">
          <a:xfrm>
            <a:off x="2152650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0" name="AutoShape 19"/>
          <p:cNvSpPr>
            <a:spLocks noChangeArrowheads="1"/>
          </p:cNvSpPr>
          <p:nvPr/>
        </p:nvSpPr>
        <p:spPr bwMode="auto">
          <a:xfrm>
            <a:off x="4464050" y="4303713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6881" name="AutoShape 20"/>
          <p:cNvSpPr>
            <a:spLocks noChangeArrowheads="1"/>
          </p:cNvSpPr>
          <p:nvPr/>
        </p:nvSpPr>
        <p:spPr bwMode="auto">
          <a:xfrm>
            <a:off x="4465638" y="38608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7904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5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6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7901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7902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7903" name="Line 18"/>
          <p:cNvSpPr>
            <a:spLocks noChangeShapeType="1"/>
          </p:cNvSpPr>
          <p:nvPr/>
        </p:nvSpPr>
        <p:spPr bwMode="auto">
          <a:xfrm>
            <a:off x="2649538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8929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30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8925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8926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8927" name="Line 18"/>
          <p:cNvSpPr>
            <a:spLocks noChangeShapeType="1"/>
          </p:cNvSpPr>
          <p:nvPr/>
        </p:nvSpPr>
        <p:spPr bwMode="auto">
          <a:xfrm>
            <a:off x="3146425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8" name="AutoShape 19"/>
          <p:cNvSpPr>
            <a:spLocks noChangeArrowheads="1"/>
          </p:cNvSpPr>
          <p:nvPr/>
        </p:nvSpPr>
        <p:spPr bwMode="auto">
          <a:xfrm>
            <a:off x="4446588" y="432435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000"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39953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4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5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9949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39950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9951" name="Line 18"/>
          <p:cNvSpPr>
            <a:spLocks noChangeShapeType="1"/>
          </p:cNvSpPr>
          <p:nvPr/>
        </p:nvSpPr>
        <p:spPr bwMode="auto">
          <a:xfrm>
            <a:off x="3657600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2" name="AutoShape 19"/>
          <p:cNvSpPr>
            <a:spLocks noChangeArrowheads="1"/>
          </p:cNvSpPr>
          <p:nvPr/>
        </p:nvSpPr>
        <p:spPr bwMode="auto">
          <a:xfrm>
            <a:off x="4446588" y="432435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358775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(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8651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3700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187483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237966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5689600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1944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6697663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+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7202488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7705725" y="3721100"/>
            <a:ext cx="511175" cy="4857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4335463" y="3316288"/>
            <a:ext cx="719137" cy="1493837"/>
            <a:chOff x="930" y="2115"/>
            <a:chExt cx="453" cy="1315"/>
          </a:xfrm>
        </p:grpSpPr>
        <p:sp>
          <p:nvSpPr>
            <p:cNvPr id="40976" name="Line 13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7" name="Line 14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8" name="Line 15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0973" name="AutoShape 16"/>
          <p:cNvSpPr>
            <a:spLocks noChangeArrowheads="1"/>
          </p:cNvSpPr>
          <p:nvPr/>
        </p:nvSpPr>
        <p:spPr bwMode="auto">
          <a:xfrm>
            <a:off x="2884488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*</a:t>
            </a:r>
          </a:p>
        </p:txBody>
      </p:sp>
      <p:sp>
        <p:nvSpPr>
          <p:cNvPr id="40974" name="AutoShape 17"/>
          <p:cNvSpPr>
            <a:spLocks noChangeArrowheads="1"/>
          </p:cNvSpPr>
          <p:nvPr/>
        </p:nvSpPr>
        <p:spPr bwMode="auto">
          <a:xfrm>
            <a:off x="3389313" y="3721100"/>
            <a:ext cx="511175" cy="4857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40975" name="Line 18"/>
          <p:cNvSpPr>
            <a:spLocks noChangeShapeType="1"/>
          </p:cNvSpPr>
          <p:nvPr/>
        </p:nvSpPr>
        <p:spPr bwMode="auto">
          <a:xfrm>
            <a:off x="4081463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791580" y="638690"/>
            <a:ext cx="7043737" cy="60016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 err="1"/>
              <a:t>infix_to_postfix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/>
              <a:t>스택 </a:t>
            </a:r>
            <a:r>
              <a:rPr lang="en-US" altLang="ko-KR" sz="1200" dirty="0"/>
              <a:t>s</a:t>
            </a:r>
            <a:r>
              <a:rPr lang="ko-KR" altLang="en-US" sz="1200" dirty="0"/>
              <a:t>를 생성하고 초기화 </a:t>
            </a:r>
            <a:endParaRPr lang="ko-KR" altLang="en-US" sz="1200" b="1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/>
              <a:t>while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exp</a:t>
            </a:r>
            <a:r>
              <a:rPr lang="ko-KR" altLang="en-US" sz="1200" dirty="0"/>
              <a:t>에 처리할 문자가 남아 있으면</a:t>
            </a:r>
            <a:r>
              <a:rPr lang="en-US" altLang="ko-KR" sz="1200" dirty="0"/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← </a:t>
            </a:r>
            <a:r>
              <a:rPr lang="ko-KR" altLang="en-US" sz="1200" dirty="0"/>
              <a:t>다음에 처리할 문자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/>
              <a:t>     </a:t>
            </a:r>
            <a:r>
              <a:rPr lang="en-US" altLang="ko-KR" sz="1200" b="1" dirty="0"/>
              <a:t>switch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 </a:t>
            </a:r>
            <a:r>
              <a:rPr lang="en-US" altLang="ko-KR" sz="1200" b="1" dirty="0"/>
              <a:t>case</a:t>
            </a:r>
            <a:r>
              <a:rPr lang="en-US" altLang="ko-KR" sz="1200" dirty="0"/>
              <a:t> </a:t>
            </a:r>
            <a:r>
              <a:rPr lang="ko-KR" altLang="en-US" sz="1200" dirty="0"/>
              <a:t>연산자</a:t>
            </a:r>
            <a:r>
              <a:rPr lang="en-US" altLang="ko-KR" sz="1200" dirty="0"/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 </a:t>
            </a:r>
            <a:r>
              <a:rPr lang="en-US" altLang="ko-KR" sz="1200" b="1" dirty="0"/>
              <a:t>while</a:t>
            </a:r>
            <a:r>
              <a:rPr lang="en-US" altLang="ko-KR" sz="1200" dirty="0"/>
              <a:t> ( peek(s)</a:t>
            </a:r>
            <a:r>
              <a:rPr lang="ko-KR" altLang="en-US" sz="1200" dirty="0"/>
              <a:t>의 우선순위 ≥ </a:t>
            </a:r>
            <a:r>
              <a:rPr lang="en-US" altLang="ko-KR" sz="1200" dirty="0" err="1"/>
              <a:t>ch</a:t>
            </a:r>
            <a:r>
              <a:rPr lang="ko-KR" altLang="en-US" sz="1200" dirty="0"/>
              <a:t>의 우선순위 </a:t>
            </a:r>
            <a:r>
              <a:rPr lang="en-US" altLang="ko-KR" sz="1200" dirty="0"/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   </a:t>
            </a:r>
            <a:r>
              <a:rPr lang="en-US" altLang="ko-KR" sz="1200" b="1" dirty="0"/>
              <a:t>do</a:t>
            </a:r>
            <a:r>
              <a:rPr lang="en-US" altLang="ko-KR" sz="1200" dirty="0"/>
              <a:t> 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      e</a:t>
            </a:r>
            <a:r>
              <a:rPr lang="ko-KR" altLang="en-US" sz="1200" dirty="0"/>
              <a:t>를 출력       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/>
              <a:t>         </a:t>
            </a:r>
            <a:r>
              <a:rPr lang="en-US" altLang="ko-KR" sz="1200" dirty="0"/>
              <a:t>push(s,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 </a:t>
            </a:r>
            <a:r>
              <a:rPr lang="en-US" altLang="ko-KR" sz="1200" b="1" dirty="0"/>
              <a:t>break</a:t>
            </a:r>
            <a:r>
              <a:rPr lang="en-US" altLang="ko-KR" sz="1200" dirty="0"/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 </a:t>
            </a:r>
            <a:r>
              <a:rPr lang="en-US" altLang="ko-KR" sz="1200" b="1" dirty="0"/>
              <a:t>case</a:t>
            </a:r>
            <a:r>
              <a:rPr lang="en-US" altLang="ko-KR" sz="1200" dirty="0"/>
              <a:t> </a:t>
            </a:r>
            <a:r>
              <a:rPr lang="ko-KR" altLang="en-US" sz="1200" dirty="0"/>
              <a:t>왼쪽 괄호</a:t>
            </a:r>
            <a:r>
              <a:rPr lang="en-US" altLang="ko-KR" sz="1200" dirty="0"/>
              <a:t>: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 push(s,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 </a:t>
            </a:r>
            <a:r>
              <a:rPr lang="en-US" altLang="ko-KR" sz="1200" b="1" dirty="0"/>
              <a:t>break</a:t>
            </a:r>
            <a:r>
              <a:rPr lang="en-US" altLang="ko-KR" sz="1200" dirty="0"/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 </a:t>
            </a:r>
            <a:r>
              <a:rPr lang="en-US" altLang="ko-KR" sz="1200" b="1" dirty="0"/>
              <a:t>case</a:t>
            </a:r>
            <a:r>
              <a:rPr lang="en-US" altLang="ko-KR" sz="1200" dirty="0"/>
              <a:t> </a:t>
            </a:r>
            <a:r>
              <a:rPr lang="ko-KR" altLang="en-US" sz="1200" dirty="0"/>
              <a:t>오른쪽 괄호</a:t>
            </a:r>
            <a:r>
              <a:rPr lang="en-US" altLang="ko-KR" sz="1200" dirty="0"/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 e ← pop(s);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 </a:t>
            </a:r>
            <a:r>
              <a:rPr lang="en-US" altLang="ko-KR" sz="1200" b="1" dirty="0"/>
              <a:t>while</a:t>
            </a:r>
            <a:r>
              <a:rPr lang="en-US" altLang="ko-KR" sz="1200" dirty="0"/>
              <a:t>( e ≠ </a:t>
            </a:r>
            <a:r>
              <a:rPr lang="ko-KR" altLang="en-US" sz="1200" dirty="0" err="1"/>
              <a:t>왼쪽괄호</a:t>
            </a:r>
            <a:r>
              <a:rPr lang="ko-KR" altLang="en-US" sz="1200" dirty="0"/>
              <a:t> </a:t>
            </a:r>
            <a:r>
              <a:rPr lang="en-US" altLang="ko-KR" sz="1200" dirty="0"/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   </a:t>
            </a:r>
            <a:r>
              <a:rPr lang="en-US" altLang="ko-KR" sz="1200" b="1" dirty="0"/>
              <a:t>do</a:t>
            </a:r>
            <a:r>
              <a:rPr lang="en-US" altLang="ko-KR" sz="1200" dirty="0"/>
              <a:t> e</a:t>
            </a:r>
            <a:r>
              <a:rPr lang="ko-KR" altLang="en-US" sz="1200" dirty="0"/>
              <a:t>를 출력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/>
              <a:t>              </a:t>
            </a:r>
            <a:r>
              <a:rPr lang="en-US" altLang="ko-KR" sz="1200" dirty="0"/>
              <a:t>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 </a:t>
            </a:r>
            <a:r>
              <a:rPr lang="en-US" altLang="ko-KR" sz="1200" b="1" dirty="0"/>
              <a:t>break</a:t>
            </a:r>
            <a:r>
              <a:rPr lang="en-US" altLang="ko-KR" sz="1200" dirty="0"/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 </a:t>
            </a:r>
            <a:r>
              <a:rPr lang="en-US" altLang="ko-KR" sz="1200" b="1" dirty="0"/>
              <a:t>case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피연산자</a:t>
            </a:r>
            <a:r>
              <a:rPr lang="en-US" altLang="ko-KR" sz="1200" dirty="0"/>
              <a:t>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 </a:t>
            </a:r>
            <a:r>
              <a:rPr lang="en-US" altLang="ko-KR" sz="1200" dirty="0" err="1"/>
              <a:t>ch</a:t>
            </a:r>
            <a:r>
              <a:rPr lang="ko-KR" altLang="en-US" sz="1200" dirty="0"/>
              <a:t>를 출력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/>
              <a:t>         </a:t>
            </a:r>
            <a:r>
              <a:rPr lang="en-US" altLang="ko-KR" sz="1200" b="1" dirty="0"/>
              <a:t>break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/>
              <a:t>while</a:t>
            </a:r>
            <a:r>
              <a:rPr lang="en-US" altLang="ko-KR" sz="1200" dirty="0"/>
              <a:t>( </a:t>
            </a:r>
            <a:r>
              <a:rPr lang="en-US" altLang="ko-KR" sz="1200" b="1" dirty="0"/>
              <a:t>not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is_empty</a:t>
            </a:r>
            <a:r>
              <a:rPr lang="en-US" altLang="ko-KR" sz="1200" dirty="0"/>
              <a:t>(s) )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 </a:t>
            </a:r>
            <a:r>
              <a:rPr lang="en-US" altLang="ko-KR" sz="1200" b="1" dirty="0"/>
              <a:t>do</a:t>
            </a:r>
            <a:r>
              <a:rPr lang="en-US" altLang="ko-KR" sz="1200" dirty="0"/>
              <a:t> e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/>
              <a:t>         e</a:t>
            </a:r>
            <a:r>
              <a:rPr lang="ko-KR" altLang="en-US" sz="1200" dirty="0"/>
              <a:t>를 출력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836585" y="1448780"/>
            <a:ext cx="7043737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프로그램 </a:t>
            </a:r>
            <a:r>
              <a:rPr lang="en-US" altLang="ko-KR" sz="1400" dirty="0"/>
              <a:t>4.3</a:t>
            </a:r>
            <a:r>
              <a:rPr lang="ko-KR" altLang="en-US" sz="1400" dirty="0"/>
              <a:t>에서 스택 코드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char element;		// </a:t>
            </a:r>
            <a:r>
              <a:rPr lang="ko-KR" altLang="en-US" sz="1400" dirty="0"/>
              <a:t>교체</a:t>
            </a:r>
            <a:r>
              <a:rPr lang="en-US" altLang="ko-KR" sz="1400" dirty="0"/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...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프로그램 </a:t>
            </a:r>
            <a:r>
              <a:rPr lang="en-US" altLang="ko-KR" sz="1400" dirty="0"/>
              <a:t>4.3</a:t>
            </a:r>
            <a:r>
              <a:rPr lang="ko-KR" altLang="en-US" sz="1400" dirty="0"/>
              <a:t>에서 스택 코드 추가 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연산자의 우선순위를 반환한다</a:t>
            </a:r>
            <a:r>
              <a:rPr lang="en-US" altLang="ko-KR" sz="1400" dirty="0"/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prec</a:t>
            </a:r>
            <a:r>
              <a:rPr lang="en-US" altLang="ko-KR" sz="1400" dirty="0"/>
              <a:t>(char op)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switch (op)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case '(': case ')': 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case '+': case '-': 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case '*': case '/': return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41530" y="1219200"/>
            <a:ext cx="8280920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중위 표기 수식 </a:t>
            </a:r>
            <a:r>
              <a:rPr lang="en-US" altLang="ko-KR" sz="1400" dirty="0"/>
              <a:t>-&gt; </a:t>
            </a:r>
            <a:r>
              <a:rPr lang="ko-KR" altLang="en-US" sz="1400" dirty="0"/>
              <a:t>후위 표기 수식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infix_to_postfix</a:t>
            </a:r>
            <a:r>
              <a:rPr lang="en-US" altLang="ko-KR" sz="1400" dirty="0"/>
              <a:t>(char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char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top_op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StackType</a:t>
            </a:r>
            <a:r>
              <a:rPr lang="en-US" altLang="ko-KR" sz="1400" dirty="0"/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init_stack</a:t>
            </a:r>
            <a:r>
              <a:rPr lang="en-US" altLang="ko-KR" sz="1400" dirty="0"/>
              <a:t>(&amp;s);			// </a:t>
            </a:r>
            <a:r>
              <a:rPr lang="ko-KR" altLang="en-US" sz="1400" dirty="0"/>
              <a:t>스택 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for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switch (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case '+': case '-': case '*': case '/': // </a:t>
            </a:r>
            <a:r>
              <a:rPr lang="ko-KR" altLang="en-US" sz="1400" dirty="0"/>
              <a:t>연산자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스택에 있는 연산자의 우선순위가 더 크거나 같으면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while (!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(&amp;s) &amp;&amp; (</a:t>
            </a:r>
            <a:r>
              <a:rPr lang="en-US" altLang="ko-KR" sz="1400" dirty="0" err="1"/>
              <a:t>prec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 &lt;= </a:t>
            </a:r>
            <a:r>
              <a:rPr lang="en-US" altLang="ko-KR" sz="1400" dirty="0" err="1"/>
              <a:t>prec</a:t>
            </a:r>
            <a:r>
              <a:rPr lang="en-US" altLang="ko-KR" sz="1400" dirty="0"/>
              <a:t>(peek(&amp;s))))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("%c",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push(&amp;s,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break;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791580" y="1219200"/>
            <a:ext cx="7043737" cy="51337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case '(':	// </a:t>
            </a:r>
            <a:r>
              <a:rPr lang="ko-KR" altLang="en-US" sz="1400" dirty="0"/>
              <a:t>왼쪽 괄호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push(&amp;s,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case ')':	// </a:t>
            </a:r>
            <a:r>
              <a:rPr lang="ko-KR" altLang="en-US" sz="1400" dirty="0"/>
              <a:t>오른쪽 괄호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top_op</a:t>
            </a:r>
            <a:r>
              <a:rPr lang="en-US" altLang="ko-KR" sz="1400" dirty="0"/>
              <a:t>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// </a:t>
            </a:r>
            <a:r>
              <a:rPr lang="ko-KR" altLang="en-US" sz="1400" dirty="0"/>
              <a:t>왼쪽 괄호를 </a:t>
            </a:r>
            <a:r>
              <a:rPr lang="ko-KR" altLang="en-US" sz="1400" dirty="0" err="1"/>
              <a:t>만날때까지</a:t>
            </a:r>
            <a:r>
              <a:rPr lang="ko-KR" altLang="en-US" sz="1400" dirty="0"/>
              <a:t>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while (</a:t>
            </a:r>
            <a:r>
              <a:rPr lang="en-US" altLang="ko-KR" sz="1400" dirty="0" err="1"/>
              <a:t>top_op</a:t>
            </a:r>
            <a:r>
              <a:rPr lang="en-US" altLang="ko-KR" sz="1400" dirty="0"/>
              <a:t> != '(')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("%c", </a:t>
            </a:r>
            <a:r>
              <a:rPr lang="en-US" altLang="ko-KR" sz="1400" dirty="0" err="1"/>
              <a:t>top_op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top_op</a:t>
            </a:r>
            <a:r>
              <a:rPr lang="en-US" altLang="ko-KR" sz="1400" dirty="0"/>
              <a:t>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default:		// </a:t>
            </a:r>
            <a:r>
              <a:rPr lang="ko-KR" altLang="en-US" sz="1400" dirty="0" err="1"/>
              <a:t>피연산자</a:t>
            </a:r>
            <a:endParaRPr lang="ko-KR" altLang="en-US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("%c",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while (!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(&amp;s))	// </a:t>
            </a:r>
            <a:r>
              <a:rPr lang="ko-KR" altLang="en-US" sz="1400" dirty="0"/>
              <a:t>스택에 저장된 연산자들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("%c",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48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시스템 스택을 이용한 함수 호출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673805"/>
            <a:ext cx="2731060" cy="26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9" y="4307587"/>
            <a:ext cx="65246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6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583795"/>
            <a:ext cx="7043737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char *s = "(2+3)*4+9";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중위표시수식 </a:t>
            </a:r>
            <a:r>
              <a:rPr lang="en-US" altLang="ko-KR" sz="1400" dirty="0"/>
              <a:t>%s \n", 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후위표시수식 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infix_to_postfix</a:t>
            </a:r>
            <a:r>
              <a:rPr lang="en-US" altLang="ko-KR" sz="1400" dirty="0"/>
              <a:t>(s);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1580" y="4284095"/>
            <a:ext cx="7043738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중위표시수식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(2+3)*4+9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후위표시수식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23+4*9+</a:t>
            </a:r>
          </a:p>
        </p:txBody>
      </p:sp>
    </p:spTree>
    <p:extLst>
      <p:ext uri="{BB962C8B-B14F-4D97-AF65-F5344CB8AC3E}">
        <p14:creationId xmlns:p14="http://schemas.microsoft.com/office/powerpoint/2010/main" val="1050622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미로탐색문제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체계적인 방법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현재의 위치에서 가능한 방향을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저장해놓았다가 막다른 길을 만나면 </a:t>
            </a:r>
            <a:r>
              <a:rPr lang="ko-KR" altLang="en-US" dirty="0" err="1" smtClean="0"/>
              <a:t>스택에서</a:t>
            </a:r>
            <a:r>
              <a:rPr lang="ko-KR" altLang="en-US" dirty="0" smtClean="0"/>
              <a:t> 다음 탐색 위치를 꺼낸다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18358"/>
              </p:ext>
            </p:extLst>
          </p:nvPr>
        </p:nvGraphicFramePr>
        <p:xfrm>
          <a:off x="1296628" y="3186990"/>
          <a:ext cx="2305050" cy="2592391"/>
        </p:xfrm>
        <a:graphic>
          <a:graphicData uri="http://schemas.openxmlformats.org/drawingml/2006/table">
            <a:tbl>
              <a:tblPr/>
              <a:tblGrid>
                <a:gridCol w="230187"/>
                <a:gridCol w="230188"/>
                <a:gridCol w="231775"/>
                <a:gridCol w="230187"/>
                <a:gridCol w="230188"/>
                <a:gridCol w="230187"/>
                <a:gridCol w="230188"/>
                <a:gridCol w="231775"/>
                <a:gridCol w="230187"/>
                <a:gridCol w="230188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</a:tbl>
          </a:graphicData>
        </a:graphic>
      </p:graphicFrame>
      <p:sp>
        <p:nvSpPr>
          <p:cNvPr id="6" name="Line 127"/>
          <p:cNvSpPr>
            <a:spLocks noChangeShapeType="1"/>
          </p:cNvSpPr>
          <p:nvPr/>
        </p:nvSpPr>
        <p:spPr bwMode="auto">
          <a:xfrm>
            <a:off x="864828" y="361720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28"/>
          <p:cNvSpPr>
            <a:spLocks noChangeShapeType="1"/>
          </p:cNvSpPr>
          <p:nvPr/>
        </p:nvSpPr>
        <p:spPr bwMode="auto">
          <a:xfrm>
            <a:off x="3457215" y="534599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 Box 129"/>
          <p:cNvSpPr txBox="1">
            <a:spLocks noChangeArrowheads="1"/>
          </p:cNvSpPr>
          <p:nvPr/>
        </p:nvSpPr>
        <p:spPr bwMode="auto">
          <a:xfrm>
            <a:off x="361590" y="347432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입구</a:t>
            </a:r>
          </a:p>
        </p:txBody>
      </p:sp>
      <p:sp>
        <p:nvSpPr>
          <p:cNvPr id="9" name="Text Box 130"/>
          <p:cNvSpPr txBox="1">
            <a:spLocks noChangeArrowheads="1"/>
          </p:cNvSpPr>
          <p:nvPr/>
        </p:nvSpPr>
        <p:spPr bwMode="auto">
          <a:xfrm>
            <a:off x="3744553" y="513009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엽서L" panose="02030600000101010101" pitchFamily="18" charset="-127"/>
                <a:ea typeface="HY엽서L" panose="02030600000101010101" pitchFamily="18" charset="-127"/>
              </a:rPr>
              <a:t>출구</a:t>
            </a:r>
          </a:p>
        </p:txBody>
      </p:sp>
      <p:pic>
        <p:nvPicPr>
          <p:cNvPr id="10" name="Picture 131" descr="MCj034579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15" y="5058653"/>
            <a:ext cx="3603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58018"/>
              </p:ext>
            </p:extLst>
          </p:nvPr>
        </p:nvGraphicFramePr>
        <p:xfrm>
          <a:off x="4825640" y="3113965"/>
          <a:ext cx="2447925" cy="2730500"/>
        </p:xfrm>
        <a:graphic>
          <a:graphicData uri="http://schemas.openxmlformats.org/drawingml/2006/table">
            <a:tbl>
              <a:tblPr/>
              <a:tblGrid>
                <a:gridCol w="244475"/>
                <a:gridCol w="244475"/>
                <a:gridCol w="247650"/>
                <a:gridCol w="242888"/>
                <a:gridCol w="244475"/>
                <a:gridCol w="244475"/>
                <a:gridCol w="242887"/>
                <a:gridCol w="247650"/>
                <a:gridCol w="244475"/>
                <a:gridCol w="24447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273"/>
          <p:cNvSpPr>
            <a:spLocks noChangeShapeType="1"/>
          </p:cNvSpPr>
          <p:nvPr/>
        </p:nvSpPr>
        <p:spPr bwMode="auto">
          <a:xfrm>
            <a:off x="4525603" y="351242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4"/>
          <p:cNvSpPr>
            <a:spLocks noChangeShapeType="1"/>
          </p:cNvSpPr>
          <p:nvPr/>
        </p:nvSpPr>
        <p:spPr bwMode="auto">
          <a:xfrm>
            <a:off x="7273565" y="543012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42" y="98630"/>
            <a:ext cx="4557438" cy="6392475"/>
          </a:xfrm>
          <a:prstGeom prst="rect">
            <a:avLst/>
          </a:prstGeom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06515" y="1853825"/>
            <a:ext cx="20252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fontAlgn="base"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이동시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탐색 순서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fontAlgn="base"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북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동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남 서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(4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방향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미로탐색 알고리즘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73062" y="1898830"/>
            <a:ext cx="8397875" cy="2374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스택 </a:t>
            </a:r>
            <a:r>
              <a:rPr lang="en-US" altLang="ko-KR" sz="1400">
                <a:latin typeface="Trebuchet MS" panose="020B0603020202020204" pitchFamily="34" charset="0"/>
              </a:rPr>
              <a:t>s</a:t>
            </a:r>
            <a:r>
              <a:rPr lang="ko-KR" altLang="en-US" sz="1400">
                <a:latin typeface="Trebuchet MS" panose="020B0603020202020204" pitchFamily="34" charset="0"/>
              </a:rPr>
              <a:t>과 출구의 위치 </a:t>
            </a:r>
            <a:r>
              <a:rPr lang="en-US" altLang="ko-KR" sz="1400">
                <a:latin typeface="Trebuchet MS" panose="020B0603020202020204" pitchFamily="34" charset="0"/>
              </a:rPr>
              <a:t>x, </a:t>
            </a:r>
            <a:r>
              <a:rPr lang="ko-KR" altLang="en-US" sz="1400">
                <a:latin typeface="Trebuchet MS" panose="020B0603020202020204" pitchFamily="34" charset="0"/>
              </a:rPr>
              <a:t>현재 생쥐의 위치를 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while( </a:t>
            </a:r>
            <a:r>
              <a:rPr lang="ko-KR" altLang="en-US" sz="1400">
                <a:latin typeface="Trebuchet MS" panose="020B0603020202020204" pitchFamily="34" charset="0"/>
              </a:rPr>
              <a:t>현재의 위치가 출구가 아니면 </a:t>
            </a:r>
            <a:r>
              <a:rPr lang="en-US" altLang="ko-KR" sz="140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  do  </a:t>
            </a:r>
            <a:r>
              <a:rPr lang="ko-KR" altLang="en-US" sz="1400">
                <a:latin typeface="Trebuchet MS" panose="020B0603020202020204" pitchFamily="34" charset="0"/>
              </a:rPr>
              <a:t>현재위치를 방문한 것으로 표기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      </a:t>
            </a:r>
            <a:r>
              <a:rPr lang="en-US" altLang="ko-KR" sz="1400">
                <a:latin typeface="Trebuchet MS" panose="020B0603020202020204" pitchFamily="34" charset="0"/>
              </a:rPr>
              <a:t>if( </a:t>
            </a:r>
            <a:r>
              <a:rPr lang="ko-KR" altLang="en-US" sz="1400">
                <a:latin typeface="Trebuchet MS" panose="020B0603020202020204" pitchFamily="34" charset="0"/>
              </a:rPr>
              <a:t>현재위치의 위</a:t>
            </a:r>
            <a:r>
              <a:rPr lang="en-US" altLang="ko-KR" sz="1400">
                <a:latin typeface="Trebuchet MS" panose="020B0603020202020204" pitchFamily="34" charset="0"/>
              </a:rPr>
              <a:t>, </a:t>
            </a:r>
            <a:r>
              <a:rPr lang="ko-KR" altLang="en-US" sz="1400">
                <a:latin typeface="Trebuchet MS" panose="020B0603020202020204" pitchFamily="34" charset="0"/>
              </a:rPr>
              <a:t>아래</a:t>
            </a:r>
            <a:r>
              <a:rPr lang="en-US" altLang="ko-KR" sz="1400">
                <a:latin typeface="Trebuchet MS" panose="020B0603020202020204" pitchFamily="34" charset="0"/>
              </a:rPr>
              <a:t>, </a:t>
            </a:r>
            <a:r>
              <a:rPr lang="ko-KR" altLang="en-US" sz="1400">
                <a:latin typeface="Trebuchet MS" panose="020B0603020202020204" pitchFamily="34" charset="0"/>
              </a:rPr>
              <a:t>왼쪽</a:t>
            </a:r>
            <a:r>
              <a:rPr lang="en-US" altLang="ko-KR" sz="1400">
                <a:latin typeface="Trebuchet MS" panose="020B0603020202020204" pitchFamily="34" charset="0"/>
              </a:rPr>
              <a:t>, </a:t>
            </a:r>
            <a:r>
              <a:rPr lang="ko-KR" altLang="en-US" sz="1400">
                <a:latin typeface="Trebuchet MS" panose="020B0603020202020204" pitchFamily="34" charset="0"/>
              </a:rPr>
              <a:t>오른쪽 위치가 아직 방문되지 않았고 갈수 있으면 </a:t>
            </a:r>
            <a:r>
              <a:rPr lang="en-US" altLang="ko-KR" sz="140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        then </a:t>
            </a:r>
            <a:r>
              <a:rPr lang="ko-KR" altLang="en-US" sz="1400">
                <a:latin typeface="Trebuchet MS" panose="020B0603020202020204" pitchFamily="34" charset="0"/>
              </a:rPr>
              <a:t>그 위치들을 스택에 </a:t>
            </a:r>
            <a:r>
              <a:rPr lang="en-US" altLang="ko-KR" sz="1400">
                <a:latin typeface="Trebuchet MS" panose="020B0603020202020204" pitchFamily="34" charset="0"/>
              </a:rPr>
              <a:t>push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      if( is_empty(s) 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         then </a:t>
            </a:r>
            <a:r>
              <a:rPr lang="ko-KR" altLang="en-US" sz="1400">
                <a:latin typeface="Trebuchet MS" panose="020B0603020202020204" pitchFamily="34" charset="0"/>
              </a:rPr>
              <a:t>실패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         </a:t>
            </a:r>
            <a:r>
              <a:rPr lang="en-US" altLang="ko-KR" sz="1400">
                <a:latin typeface="Trebuchet MS" panose="020B0603020202020204" pitchFamily="34" charset="0"/>
              </a:rPr>
              <a:t>else </a:t>
            </a:r>
            <a:r>
              <a:rPr lang="ko-KR" altLang="en-US" sz="1400">
                <a:latin typeface="Trebuchet MS" panose="020B0603020202020204" pitchFamily="34" charset="0"/>
              </a:rPr>
              <a:t>스택에서 하나의 위치를 꺼내어 현재 위치로 만든다</a:t>
            </a:r>
            <a:r>
              <a:rPr lang="en-US" altLang="ko-KR" sz="1400">
                <a:latin typeface="Trebuchet MS" panose="020B0603020202020204" pitchFamily="34" charset="0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성공</a:t>
            </a:r>
            <a:r>
              <a:rPr lang="en-US" altLang="ko-KR" sz="1400">
                <a:latin typeface="Trebuchet MS" panose="020B0603020202020204" pitchFamily="34" charset="0"/>
              </a:rPr>
              <a:t>;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프로그램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90410" y="1496687"/>
            <a:ext cx="8397875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프로그램 </a:t>
            </a:r>
            <a:r>
              <a:rPr lang="en-US" altLang="ko-KR" sz="1400" dirty="0"/>
              <a:t>4.3</a:t>
            </a:r>
            <a:r>
              <a:rPr lang="ko-KR" altLang="en-US" sz="1400" dirty="0"/>
              <a:t>에서 스택 코드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...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{		// </a:t>
            </a:r>
            <a:r>
              <a:rPr lang="ko-KR" altLang="en-US" sz="1400" dirty="0"/>
              <a:t>교체</a:t>
            </a:r>
            <a:r>
              <a:rPr lang="en-US" altLang="ko-KR" sz="1400" dirty="0"/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short 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short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프로그램 </a:t>
            </a:r>
            <a:r>
              <a:rPr lang="en-US" altLang="ko-KR" sz="1400" dirty="0"/>
              <a:t>4.3</a:t>
            </a:r>
            <a:r>
              <a:rPr lang="ko-KR" altLang="en-US" sz="1400" dirty="0"/>
              <a:t>에서 스택 코드 추가 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element here = { 1,0 }, entry = { 1,0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char maze[MAZE_SIZE][MAZE_SIZE] =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{ </a:t>
            </a:r>
            <a:r>
              <a:rPr lang="en-US" altLang="ko-KR" sz="1400" dirty="0"/>
              <a:t>'1', '1', '1', '1', '1', '1' },</a:t>
            </a:r>
          </a:p>
          <a:p>
            <a:pPr lvl="1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 'e', '0', '1', '0', '0', '1' },</a:t>
            </a:r>
          </a:p>
          <a:p>
            <a:pPr lvl="1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 '1', '0', '0', '0', '1', '1' },</a:t>
            </a:r>
          </a:p>
          <a:p>
            <a:pPr lvl="1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 '1', '0', '1', '0', '1', '1' },</a:t>
            </a:r>
          </a:p>
          <a:p>
            <a:pPr lvl="1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 '1', '0', '1', '0', '0', 'x' },</a:t>
            </a:r>
          </a:p>
          <a:p>
            <a:pPr lvl="1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 '1', '1', '1', '1', '1', '1' 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프로그램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598484" y="979622"/>
            <a:ext cx="8397875" cy="57369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위치를 스택에 삽입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push_loc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StackType</a:t>
            </a:r>
            <a:r>
              <a:rPr lang="en-US" altLang="ko-KR" sz="1400" dirty="0"/>
              <a:t> *s,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(r &lt; 0 || c &lt; 0) 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(maze[r][c] != '1' &amp;&amp; maze[r][c] != '.')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element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tmp.r</a:t>
            </a:r>
            <a:r>
              <a:rPr lang="en-US" altLang="ko-KR" sz="1400" dirty="0"/>
              <a:t> = 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tmp.c</a:t>
            </a:r>
            <a:r>
              <a:rPr lang="en-US" altLang="ko-KR" sz="1400" dirty="0"/>
              <a:t> =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push(s,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미로를 화면에 출력한다</a:t>
            </a:r>
            <a:r>
              <a:rPr lang="en-US" altLang="ko-KR" sz="1400" dirty="0"/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maze_print</a:t>
            </a:r>
            <a:r>
              <a:rPr lang="en-US" altLang="ko-KR" sz="1400" dirty="0"/>
              <a:t>(char maze[MAZE_SIZE][MAZE_SIZE])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 = 0; r &lt; MAZE_SIZE; r++)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 = 0; c &lt; MAZE_SIZE; </a:t>
            </a:r>
            <a:r>
              <a:rPr lang="en-US" altLang="ko-KR" sz="1400" dirty="0" err="1"/>
              <a:t>c++</a:t>
            </a:r>
            <a:r>
              <a:rPr lang="en-US" altLang="ko-KR" sz="1400" dirty="0"/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("%c", maze[r][c]);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프로그램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90410" y="1448780"/>
            <a:ext cx="8397875" cy="41862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r,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StackType</a:t>
            </a:r>
            <a:r>
              <a:rPr lang="en-US" altLang="ko-KR" sz="1400" dirty="0"/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init_stack</a:t>
            </a:r>
            <a:r>
              <a:rPr lang="en-US" altLang="ko-KR" sz="1400" dirty="0"/>
              <a:t>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here = entry;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while (maze[</a:t>
            </a:r>
            <a:r>
              <a:rPr lang="en-US" altLang="ko-KR" sz="1400" dirty="0" err="1"/>
              <a:t>here.r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here.c</a:t>
            </a:r>
            <a:r>
              <a:rPr lang="en-US" altLang="ko-KR" sz="1400" dirty="0"/>
              <a:t>] != 'x')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r = </a:t>
            </a:r>
            <a:r>
              <a:rPr lang="en-US" altLang="ko-KR" sz="1400" dirty="0" err="1"/>
              <a:t>here.r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c = </a:t>
            </a:r>
            <a:r>
              <a:rPr lang="en-US" altLang="ko-KR" sz="1400" dirty="0" err="1"/>
              <a:t>here.c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maze[r][c] = '.';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maze_print</a:t>
            </a:r>
            <a:r>
              <a:rPr lang="en-US" altLang="ko-KR" sz="1400" dirty="0"/>
              <a:t>(maze);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push_loc</a:t>
            </a:r>
            <a:r>
              <a:rPr lang="en-US" altLang="ko-KR" sz="1400" dirty="0"/>
              <a:t>(&amp;s, r - 1, 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push_loc</a:t>
            </a:r>
            <a:r>
              <a:rPr lang="en-US" altLang="ko-KR" sz="1400" dirty="0"/>
              <a:t>(&amp;s, r + 1, 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push_loc</a:t>
            </a:r>
            <a:r>
              <a:rPr lang="en-US" altLang="ko-KR" sz="1400" dirty="0"/>
              <a:t>(&amp;s, r, c - 1);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push_loc</a:t>
            </a:r>
            <a:r>
              <a:rPr lang="en-US" altLang="ko-KR" sz="1400" dirty="0"/>
              <a:t>(&amp;s, r, c + 1);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프로그램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90410" y="1718810"/>
            <a:ext cx="8397875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if (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(&amp;s))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실패</a:t>
            </a:r>
            <a:r>
              <a:rPr lang="en-US" altLang="ko-KR" sz="1400" dirty="0"/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here = pop(&amp;s);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성공</a:t>
            </a:r>
            <a:r>
              <a:rPr lang="en-US" altLang="ko-KR" sz="1400" dirty="0"/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11760" y="1853825"/>
            <a:ext cx="3514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71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미로 문제</a:t>
            </a:r>
            <a:r>
              <a:rPr lang="en-US" altLang="ko-KR" dirty="0" smtClean="0"/>
              <a:t>(1)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345" y="1577297"/>
            <a:ext cx="8610600" cy="103133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미로</a:t>
            </a:r>
            <a:r>
              <a:rPr lang="en-US" altLang="ko-KR" dirty="0" smtClean="0"/>
              <a:t>(maze)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</a:t>
            </a:r>
            <a:r>
              <a:rPr lang="en-US" altLang="ko-KR" dirty="0" smtClean="0"/>
              <a:t>i</a:t>
            </a:r>
            <a:r>
              <a:rPr lang="en-US" altLang="ko-KR" dirty="0" smtClean="0">
                <a:sym typeface="Symbol" panose="05050102010706020507" pitchFamily="18" charset="2"/>
              </a:rPr>
              <a:t>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</a:t>
            </a:r>
            <a:r>
              <a:rPr lang="en-US" altLang="ko-KR" dirty="0" smtClean="0"/>
              <a:t>j</a:t>
            </a:r>
            <a:r>
              <a:rPr lang="en-US" altLang="ko-KR" dirty="0" smtClean="0">
                <a:sym typeface="Symbol" panose="05050102010706020507" pitchFamily="18" charset="2"/>
              </a:rPr>
              <a:t></a:t>
            </a:r>
            <a:r>
              <a:rPr lang="en-US" altLang="ko-KR" dirty="0" smtClean="0"/>
              <a:t>p</a:t>
            </a:r>
            <a:r>
              <a:rPr lang="ko-KR" altLang="en-US" dirty="0" smtClean="0"/>
              <a:t>인 이차원 배열 </a:t>
            </a:r>
            <a:r>
              <a:rPr lang="en-US" altLang="ko-KR" dirty="0" smtClean="0"/>
              <a:t>maze[m][p]</a:t>
            </a:r>
            <a:r>
              <a:rPr lang="ko-KR" altLang="en-US" dirty="0" smtClean="0"/>
              <a:t>로 표현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1 : </a:t>
            </a:r>
            <a:r>
              <a:rPr lang="ko-KR" altLang="en-US" dirty="0" smtClean="0"/>
              <a:t>통로가 막힌 길</a:t>
            </a:r>
            <a:br>
              <a:rPr lang="ko-KR" altLang="en-US" dirty="0" smtClean="0"/>
            </a:br>
            <a:r>
              <a:rPr lang="en-US" altLang="ko-KR" dirty="0" smtClean="0"/>
              <a:t>0 : </a:t>
            </a:r>
            <a:r>
              <a:rPr lang="ko-KR" altLang="en-US" dirty="0" smtClean="0"/>
              <a:t>통과할 수 있는 길</a:t>
            </a:r>
          </a:p>
          <a:p>
            <a:endParaRPr lang="en-US" altLang="ko-KR" dirty="0" smtClean="0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2987675" y="3213100"/>
            <a:ext cx="21399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0 1 0 0 0 1 1 0 0 0 1 1 1 1 1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1 0 0 0 1 1 0 1 1 1 0 0 1 1 1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0 1 1 0 0 0 0 1 1 1 1 0 0 1 1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1 1 0 1 1 1 1 0 1 1 0 1 1 0 0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1 1 0 1 0 0 1 0 1 1 1 1 1 1 1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0 0 1 1 0 1 1 1 0 1 0 0 1 0 1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0 0 1 1 0 1 1 1 0 1 0 0 1 0 1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0 1 1 1 1 0 0 1 1 1 1 1 1 1 1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1 1 0 0 0 1 1 0 1 1 0 0 0 0 0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0 0 1 1 1 1 1 0 0 0 1 1 1 1 0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0 1 0 0 1 1 1 1 1 0 1 1 1 1 0</a:t>
            </a: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3006725" y="3206750"/>
            <a:ext cx="21336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>
            <a:off x="5140325" y="5492750"/>
            <a:ext cx="0" cy="152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4" name="Line 9"/>
          <p:cNvSpPr>
            <a:spLocks noChangeShapeType="1"/>
          </p:cNvSpPr>
          <p:nvPr/>
        </p:nvSpPr>
        <p:spPr bwMode="auto">
          <a:xfrm>
            <a:off x="3006725" y="3206750"/>
            <a:ext cx="0" cy="152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5" name="Text Box 10"/>
          <p:cNvSpPr txBox="1">
            <a:spLocks noChangeArrowheads="1"/>
          </p:cNvSpPr>
          <p:nvPr/>
        </p:nvSpPr>
        <p:spPr bwMode="auto">
          <a:xfrm>
            <a:off x="2036763" y="3163888"/>
            <a:ext cx="9731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</a:t>
            </a:r>
            <a:r>
              <a: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입구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maze[1][1]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5546" name="Text Box 11"/>
          <p:cNvSpPr txBox="1">
            <a:spLocks noChangeArrowheads="1"/>
          </p:cNvSpPr>
          <p:nvPr/>
        </p:nvSpPr>
        <p:spPr bwMode="auto">
          <a:xfrm>
            <a:off x="5060950" y="5395913"/>
            <a:ext cx="1511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출구 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maze[m][p]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5547" name="Text Box 12"/>
          <p:cNvSpPr txBox="1">
            <a:spLocks noChangeArrowheads="1"/>
          </p:cNvSpPr>
          <p:nvPr/>
        </p:nvSpPr>
        <p:spPr bwMode="auto">
          <a:xfrm>
            <a:off x="2492375" y="5934075"/>
            <a:ext cx="3306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예제 미로 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경로를 찾을 수 있는가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?)</a:t>
            </a:r>
            <a:endParaRPr lang="en-US" altLang="ko-KR" sz="16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65548" name="그룹 26"/>
          <p:cNvGrpSpPr>
            <a:grpSpLocks/>
          </p:cNvGrpSpPr>
          <p:nvPr/>
        </p:nvGrpSpPr>
        <p:grpSpPr bwMode="auto">
          <a:xfrm>
            <a:off x="6516688" y="3357563"/>
            <a:ext cx="1943100" cy="1943100"/>
            <a:chOff x="6516216" y="3356992"/>
            <a:chExt cx="1944657" cy="1944216"/>
          </a:xfrm>
        </p:grpSpPr>
        <p:cxnSp>
          <p:nvCxnSpPr>
            <p:cNvPr id="9" name="직선 연결선 8"/>
            <p:cNvCxnSpPr/>
            <p:nvPr/>
          </p:nvCxnSpPr>
          <p:spPr bwMode="auto">
            <a:xfrm>
              <a:off x="6516216" y="3356992"/>
              <a:ext cx="55607" cy="19442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auto">
            <a:xfrm>
              <a:off x="6571823" y="5301208"/>
              <a:ext cx="116933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auto">
            <a:xfrm flipV="1">
              <a:off x="7741159" y="3356992"/>
              <a:ext cx="0" cy="19442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auto">
            <a:xfrm>
              <a:off x="6571823" y="4940638"/>
              <a:ext cx="116933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auto">
            <a:xfrm>
              <a:off x="6516216" y="4581657"/>
              <a:ext cx="122494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auto">
            <a:xfrm>
              <a:off x="6516216" y="4186143"/>
              <a:ext cx="122494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auto">
            <a:xfrm>
              <a:off x="6516216" y="3863695"/>
              <a:ext cx="122494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556" name="TextBox 25"/>
            <p:cNvSpPr txBox="1">
              <a:spLocks noChangeArrowheads="1"/>
            </p:cNvSpPr>
            <p:nvPr/>
          </p:nvSpPr>
          <p:spPr bwMode="auto">
            <a:xfrm>
              <a:off x="6796261" y="4993431"/>
              <a:ext cx="7200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algn="just" eaLnBrk="1" fontAlgn="base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(1,1,0)</a:t>
              </a:r>
              <a:endPara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5557" name="TextBox 36"/>
            <p:cNvSpPr txBox="1">
              <a:spLocks noChangeArrowheads="1"/>
            </p:cNvSpPr>
            <p:nvPr/>
          </p:nvSpPr>
          <p:spPr bwMode="auto">
            <a:xfrm>
              <a:off x="7740793" y="4990622"/>
              <a:ext cx="7200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algn="just" eaLnBrk="1" fontAlgn="base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(1,1,4)</a:t>
              </a:r>
              <a:endPara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5558" name="TextBox 37"/>
            <p:cNvSpPr txBox="1">
              <a:spLocks noChangeArrowheads="1"/>
            </p:cNvSpPr>
            <p:nvPr/>
          </p:nvSpPr>
          <p:spPr bwMode="auto">
            <a:xfrm>
              <a:off x="6796261" y="4633391"/>
              <a:ext cx="7200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algn="just" eaLnBrk="1" fontAlgn="base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(2,2,2)</a:t>
              </a:r>
              <a:endPara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5559" name="TextBox 38"/>
            <p:cNvSpPr txBox="1">
              <a:spLocks noChangeArrowheads="1"/>
            </p:cNvSpPr>
            <p:nvPr/>
          </p:nvSpPr>
          <p:spPr bwMode="auto">
            <a:xfrm>
              <a:off x="6768244" y="4221089"/>
              <a:ext cx="7200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algn="just" eaLnBrk="1" fontAlgn="base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(1,3,3)</a:t>
              </a:r>
              <a:endPara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5560" name="TextBox 39"/>
            <p:cNvSpPr txBox="1">
              <a:spLocks noChangeArrowheads="1"/>
            </p:cNvSpPr>
            <p:nvPr/>
          </p:nvSpPr>
          <p:spPr bwMode="auto">
            <a:xfrm>
              <a:off x="6787837" y="3869372"/>
              <a:ext cx="7200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algn="just" eaLnBrk="1" fontAlgn="base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(1,4,3)</a:t>
              </a:r>
              <a:endPara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4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 추상데이터타입</a:t>
            </a:r>
            <a:r>
              <a:rPr lang="en-US" altLang="ko-KR" smtClean="0"/>
              <a:t>(ADT)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76545" y="1448780"/>
            <a:ext cx="8145463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600" dirty="0">
                <a:latin typeface="Trebuchet MS" panose="020B0603020202020204" pitchFamily="34" charset="0"/>
              </a:rPr>
              <a:t>∙객체</a:t>
            </a:r>
            <a:r>
              <a:rPr lang="en-US" altLang="ko-KR" sz="1600" dirty="0">
                <a:latin typeface="Trebuchet MS" panose="020B0603020202020204" pitchFamily="34" charset="0"/>
              </a:rPr>
              <a:t>: 0</a:t>
            </a:r>
            <a:r>
              <a:rPr lang="ko-KR" altLang="en-US" sz="1600" dirty="0">
                <a:latin typeface="Trebuchet MS" panose="020B0603020202020204" pitchFamily="34" charset="0"/>
              </a:rPr>
              <a:t>개 이상의 원소를 가지는 유한 선형 리스트</a:t>
            </a:r>
          </a:p>
          <a:p>
            <a:r>
              <a:rPr lang="ko-KR" altLang="en-US" sz="1600" dirty="0">
                <a:latin typeface="Trebuchet MS" panose="020B0603020202020204" pitchFamily="34" charset="0"/>
              </a:rPr>
              <a:t>∙연산</a:t>
            </a:r>
            <a:r>
              <a:rPr lang="en-US" altLang="ko-KR" sz="1600" dirty="0">
                <a:latin typeface="Trebuchet MS" panose="020B0603020202020204" pitchFamily="34" charset="0"/>
              </a:rPr>
              <a:t>: 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create(size) ::= </a:t>
            </a:r>
            <a:r>
              <a:rPr lang="ko-KR" altLang="en-US" sz="1600" dirty="0">
                <a:latin typeface="Trebuchet MS" panose="020B0603020202020204" pitchFamily="34" charset="0"/>
              </a:rPr>
              <a:t>최대 크기가 </a:t>
            </a:r>
            <a:r>
              <a:rPr lang="en-US" altLang="ko-KR" sz="1600" dirty="0">
                <a:latin typeface="Trebuchet MS" panose="020B0603020202020204" pitchFamily="34" charset="0"/>
              </a:rPr>
              <a:t>size</a:t>
            </a:r>
            <a:r>
              <a:rPr lang="ko-KR" altLang="en-US" sz="1600" dirty="0">
                <a:latin typeface="Trebuchet MS" panose="020B0603020202020204" pitchFamily="34" charset="0"/>
              </a:rPr>
              <a:t>인 공백 스택을 생성한다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.</a:t>
            </a:r>
          </a:p>
          <a:p>
            <a:endParaRPr lang="en-US" altLang="ko-KR" sz="1600" dirty="0">
              <a:latin typeface="Trebuchet MS" panose="020B0603020202020204" pitchFamily="34" charset="0"/>
            </a:endParaRP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(s) ::= 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 	if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ko-KR" altLang="en-US" sz="1600" dirty="0">
                <a:latin typeface="Trebuchet MS" panose="020B0603020202020204" pitchFamily="34" charset="0"/>
              </a:rPr>
              <a:t>스택의 </a:t>
            </a:r>
            <a:r>
              <a:rPr lang="ko-KR" altLang="en-US" sz="1600" dirty="0" err="1">
                <a:latin typeface="Trebuchet MS" panose="020B0603020202020204" pitchFamily="34" charset="0"/>
              </a:rPr>
              <a:t>원소수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== size) return TRUE;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return FALSE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;</a:t>
            </a:r>
          </a:p>
          <a:p>
            <a:endParaRPr lang="en-US" altLang="ko-KR" sz="1600" dirty="0">
              <a:latin typeface="Trebuchet MS" panose="020B0603020202020204" pitchFamily="34" charset="0"/>
            </a:endParaRP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::= 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	if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ko-KR" altLang="en-US" sz="1600" dirty="0">
                <a:latin typeface="Trebuchet MS" panose="020B0603020202020204" pitchFamily="34" charset="0"/>
              </a:rPr>
              <a:t>스택의 </a:t>
            </a:r>
            <a:r>
              <a:rPr lang="ko-KR" altLang="en-US" sz="1600" dirty="0" err="1">
                <a:latin typeface="Trebuchet MS" panose="020B0603020202020204" pitchFamily="34" charset="0"/>
              </a:rPr>
              <a:t>원소수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== 0) return TRUE;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return FALSE;</a:t>
            </a:r>
          </a:p>
          <a:p>
            <a:endParaRPr lang="en-US" altLang="ko-KR" sz="1600" dirty="0">
              <a:latin typeface="Trebuchet MS" panose="020B0603020202020204" pitchFamily="34" charset="0"/>
            </a:endParaRP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push(s, item) ::= 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	if</a:t>
            </a:r>
            <a:r>
              <a:rPr lang="en-US" altLang="ko-KR" sz="1600" dirty="0">
                <a:latin typeface="Trebuchet MS" panose="020B0603020202020204" pitchFamily="34" charset="0"/>
              </a:rPr>
              <a:t>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ERROR_STACKFULL;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위에 </a:t>
            </a:r>
            <a:r>
              <a:rPr lang="en-US" altLang="ko-KR" sz="1600" dirty="0">
                <a:latin typeface="Trebuchet MS" panose="020B0603020202020204" pitchFamily="34" charset="0"/>
              </a:rPr>
              <a:t>item</a:t>
            </a:r>
            <a:r>
              <a:rPr lang="ko-KR" altLang="en-US" sz="1600" dirty="0">
                <a:latin typeface="Trebuchet MS" panose="020B0603020202020204" pitchFamily="34" charset="0"/>
              </a:rPr>
              <a:t>을 추가한다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.</a:t>
            </a:r>
          </a:p>
          <a:p>
            <a:endParaRPr lang="en-US" altLang="ko-KR" sz="1600" dirty="0">
              <a:latin typeface="Trebuchet MS" panose="020B0603020202020204" pitchFamily="34" charset="0"/>
            </a:endParaRP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pop(s) ::= 	if(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ERROR_STACKEMPTY;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위의 원소를 제거해서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  <a:endParaRPr lang="en-US" altLang="ko-KR" sz="1600" dirty="0" smtClean="0">
              <a:latin typeface="Trebuchet MS" panose="020B0603020202020204" pitchFamily="34" charset="0"/>
            </a:endParaRPr>
          </a:p>
          <a:p>
            <a:endParaRPr lang="en-US" altLang="ko-KR" sz="1600" dirty="0">
              <a:latin typeface="Trebuchet MS" panose="020B0603020202020204" pitchFamily="34" charset="0"/>
            </a:endParaRP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peek(s) ::= 	if(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ERROR_STACKEMPTY;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위의 원소를 제거하지 않고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5111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미로 문제</a:t>
            </a:r>
            <a:r>
              <a:rPr lang="en-US" altLang="ko-KR" dirty="0" smtClean="0"/>
              <a:t>(2)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66738"/>
          </a:xfrm>
        </p:spPr>
        <p:txBody>
          <a:bodyPr/>
          <a:lstStyle/>
          <a:p>
            <a:r>
              <a:rPr lang="ko-KR" altLang="en-US" dirty="0" smtClean="0"/>
              <a:t>현재의 위치 </a:t>
            </a:r>
            <a:r>
              <a:rPr lang="en-US" altLang="ko-KR" dirty="0" smtClean="0"/>
              <a:t>x : maze[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</a:t>
            </a:r>
          </a:p>
        </p:txBody>
      </p:sp>
      <p:sp>
        <p:nvSpPr>
          <p:cNvPr id="66565" name="Line 6"/>
          <p:cNvSpPr>
            <a:spLocks noChangeShapeType="1"/>
          </p:cNvSpPr>
          <p:nvPr/>
        </p:nvSpPr>
        <p:spPr bwMode="auto">
          <a:xfrm>
            <a:off x="2362200" y="2293938"/>
            <a:ext cx="3771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6" name="Line 7"/>
          <p:cNvSpPr>
            <a:spLocks noChangeShapeType="1"/>
          </p:cNvSpPr>
          <p:nvPr/>
        </p:nvSpPr>
        <p:spPr bwMode="auto">
          <a:xfrm>
            <a:off x="2324100" y="3436938"/>
            <a:ext cx="3771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7" name="Line 8"/>
          <p:cNvSpPr>
            <a:spLocks noChangeShapeType="1"/>
          </p:cNvSpPr>
          <p:nvPr/>
        </p:nvSpPr>
        <p:spPr bwMode="auto">
          <a:xfrm>
            <a:off x="3505200" y="1493838"/>
            <a:ext cx="1588" cy="285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>
            <a:off x="4838700" y="1493838"/>
            <a:ext cx="1588" cy="285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569" name="Group 13"/>
          <p:cNvGrpSpPr>
            <a:grpSpLocks/>
          </p:cNvGrpSpPr>
          <p:nvPr/>
        </p:nvGrpSpPr>
        <p:grpSpPr bwMode="auto">
          <a:xfrm>
            <a:off x="3238500" y="2836863"/>
            <a:ext cx="1905000" cy="57150"/>
            <a:chOff x="2040" y="2142"/>
            <a:chExt cx="1200" cy="36"/>
          </a:xfrm>
        </p:grpSpPr>
        <p:sp>
          <p:nvSpPr>
            <p:cNvPr id="66630" name="Line 10"/>
            <p:cNvSpPr>
              <a:spLocks noChangeShapeType="1"/>
            </p:cNvSpPr>
            <p:nvPr/>
          </p:nvSpPr>
          <p:spPr bwMode="auto">
            <a:xfrm>
              <a:off x="2058" y="2160"/>
              <a:ext cx="11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31" name="Freeform 11"/>
            <p:cNvSpPr>
              <a:spLocks/>
            </p:cNvSpPr>
            <p:nvPr/>
          </p:nvSpPr>
          <p:spPr bwMode="auto">
            <a:xfrm>
              <a:off x="2040" y="2142"/>
              <a:ext cx="48" cy="30"/>
            </a:xfrm>
            <a:custGeom>
              <a:avLst/>
              <a:gdLst>
                <a:gd name="T0" fmla="*/ 48 w 48"/>
                <a:gd name="T1" fmla="*/ 0 h 30"/>
                <a:gd name="T2" fmla="*/ 0 w 48"/>
                <a:gd name="T3" fmla="*/ 18 h 30"/>
                <a:gd name="T4" fmla="*/ 48 w 48"/>
                <a:gd name="T5" fmla="*/ 30 h 30"/>
                <a:gd name="T6" fmla="*/ 30 w 48"/>
                <a:gd name="T7" fmla="*/ 18 h 30"/>
                <a:gd name="T8" fmla="*/ 48 w 48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0"/>
                <a:gd name="T17" fmla="*/ 48 w 48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0">
                  <a:moveTo>
                    <a:pt x="48" y="0"/>
                  </a:moveTo>
                  <a:lnTo>
                    <a:pt x="0" y="18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32" name="Freeform 12"/>
            <p:cNvSpPr>
              <a:spLocks/>
            </p:cNvSpPr>
            <p:nvPr/>
          </p:nvSpPr>
          <p:spPr bwMode="auto">
            <a:xfrm>
              <a:off x="3192" y="2148"/>
              <a:ext cx="48" cy="30"/>
            </a:xfrm>
            <a:custGeom>
              <a:avLst/>
              <a:gdLst>
                <a:gd name="T0" fmla="*/ 0 w 48"/>
                <a:gd name="T1" fmla="*/ 30 h 30"/>
                <a:gd name="T2" fmla="*/ 48 w 48"/>
                <a:gd name="T3" fmla="*/ 12 h 30"/>
                <a:gd name="T4" fmla="*/ 0 w 48"/>
                <a:gd name="T5" fmla="*/ 0 h 30"/>
                <a:gd name="T6" fmla="*/ 18 w 48"/>
                <a:gd name="T7" fmla="*/ 12 h 30"/>
                <a:gd name="T8" fmla="*/ 0 w 48"/>
                <a:gd name="T9" fmla="*/ 3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0"/>
                <a:gd name="T17" fmla="*/ 48 w 48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0">
                  <a:moveTo>
                    <a:pt x="0" y="30"/>
                  </a:moveTo>
                  <a:lnTo>
                    <a:pt x="48" y="12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570" name="Group 17"/>
          <p:cNvGrpSpPr>
            <a:grpSpLocks/>
          </p:cNvGrpSpPr>
          <p:nvPr/>
        </p:nvGrpSpPr>
        <p:grpSpPr bwMode="auto">
          <a:xfrm>
            <a:off x="4162425" y="2027238"/>
            <a:ext cx="57150" cy="1676400"/>
            <a:chOff x="2622" y="1632"/>
            <a:chExt cx="36" cy="1056"/>
          </a:xfrm>
        </p:grpSpPr>
        <p:sp>
          <p:nvSpPr>
            <p:cNvPr id="66627" name="Line 14"/>
            <p:cNvSpPr>
              <a:spLocks noChangeShapeType="1"/>
            </p:cNvSpPr>
            <p:nvPr/>
          </p:nvSpPr>
          <p:spPr bwMode="auto">
            <a:xfrm>
              <a:off x="2640" y="1650"/>
              <a:ext cx="1" cy="1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28" name="Freeform 15"/>
            <p:cNvSpPr>
              <a:spLocks/>
            </p:cNvSpPr>
            <p:nvPr/>
          </p:nvSpPr>
          <p:spPr bwMode="auto">
            <a:xfrm>
              <a:off x="2628" y="1632"/>
              <a:ext cx="30" cy="48"/>
            </a:xfrm>
            <a:custGeom>
              <a:avLst/>
              <a:gdLst>
                <a:gd name="T0" fmla="*/ 30 w 30"/>
                <a:gd name="T1" fmla="*/ 48 h 48"/>
                <a:gd name="T2" fmla="*/ 12 w 30"/>
                <a:gd name="T3" fmla="*/ 0 h 48"/>
                <a:gd name="T4" fmla="*/ 0 w 30"/>
                <a:gd name="T5" fmla="*/ 48 h 48"/>
                <a:gd name="T6" fmla="*/ 12 w 30"/>
                <a:gd name="T7" fmla="*/ 30 h 48"/>
                <a:gd name="T8" fmla="*/ 30 w 30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48"/>
                  </a:moveTo>
                  <a:lnTo>
                    <a:pt x="12" y="0"/>
                  </a:lnTo>
                  <a:lnTo>
                    <a:pt x="0" y="48"/>
                  </a:lnTo>
                  <a:lnTo>
                    <a:pt x="12" y="30"/>
                  </a:lnTo>
                  <a:lnTo>
                    <a:pt x="3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29" name="Freeform 16"/>
            <p:cNvSpPr>
              <a:spLocks/>
            </p:cNvSpPr>
            <p:nvPr/>
          </p:nvSpPr>
          <p:spPr bwMode="auto">
            <a:xfrm>
              <a:off x="2622" y="2640"/>
              <a:ext cx="30" cy="48"/>
            </a:xfrm>
            <a:custGeom>
              <a:avLst/>
              <a:gdLst>
                <a:gd name="T0" fmla="*/ 0 w 30"/>
                <a:gd name="T1" fmla="*/ 0 h 48"/>
                <a:gd name="T2" fmla="*/ 18 w 30"/>
                <a:gd name="T3" fmla="*/ 48 h 48"/>
                <a:gd name="T4" fmla="*/ 30 w 30"/>
                <a:gd name="T5" fmla="*/ 0 h 48"/>
                <a:gd name="T6" fmla="*/ 18 w 30"/>
                <a:gd name="T7" fmla="*/ 18 h 48"/>
                <a:gd name="T8" fmla="*/ 0 w 30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0" y="0"/>
                  </a:moveTo>
                  <a:lnTo>
                    <a:pt x="18" y="48"/>
                  </a:lnTo>
                  <a:lnTo>
                    <a:pt x="30" y="0"/>
                  </a:lnTo>
                  <a:lnTo>
                    <a:pt x="1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571" name="Group 21"/>
          <p:cNvGrpSpPr>
            <a:grpSpLocks/>
          </p:cNvGrpSpPr>
          <p:nvPr/>
        </p:nvGrpSpPr>
        <p:grpSpPr bwMode="auto">
          <a:xfrm>
            <a:off x="3276600" y="2065338"/>
            <a:ext cx="1828800" cy="1600200"/>
            <a:chOff x="2064" y="1656"/>
            <a:chExt cx="1152" cy="1008"/>
          </a:xfrm>
        </p:grpSpPr>
        <p:sp>
          <p:nvSpPr>
            <p:cNvPr id="66624" name="Line 18"/>
            <p:cNvSpPr>
              <a:spLocks noChangeShapeType="1"/>
            </p:cNvSpPr>
            <p:nvPr/>
          </p:nvSpPr>
          <p:spPr bwMode="auto">
            <a:xfrm>
              <a:off x="2076" y="1662"/>
              <a:ext cx="1128" cy="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25" name="Freeform 19"/>
            <p:cNvSpPr>
              <a:spLocks/>
            </p:cNvSpPr>
            <p:nvPr/>
          </p:nvSpPr>
          <p:spPr bwMode="auto">
            <a:xfrm>
              <a:off x="2064" y="1656"/>
              <a:ext cx="48" cy="36"/>
            </a:xfrm>
            <a:custGeom>
              <a:avLst/>
              <a:gdLst>
                <a:gd name="T0" fmla="*/ 48 w 48"/>
                <a:gd name="T1" fmla="*/ 12 h 36"/>
                <a:gd name="T2" fmla="*/ 0 w 48"/>
                <a:gd name="T3" fmla="*/ 0 h 36"/>
                <a:gd name="T4" fmla="*/ 30 w 48"/>
                <a:gd name="T5" fmla="*/ 36 h 36"/>
                <a:gd name="T6" fmla="*/ 24 w 48"/>
                <a:gd name="T7" fmla="*/ 18 h 36"/>
                <a:gd name="T8" fmla="*/ 48 w 48"/>
                <a:gd name="T9" fmla="*/ 1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12"/>
                  </a:moveTo>
                  <a:lnTo>
                    <a:pt x="0" y="0"/>
                  </a:lnTo>
                  <a:lnTo>
                    <a:pt x="30" y="36"/>
                  </a:lnTo>
                  <a:lnTo>
                    <a:pt x="24" y="18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26" name="Freeform 20"/>
            <p:cNvSpPr>
              <a:spLocks/>
            </p:cNvSpPr>
            <p:nvPr/>
          </p:nvSpPr>
          <p:spPr bwMode="auto">
            <a:xfrm>
              <a:off x="3168" y="2628"/>
              <a:ext cx="48" cy="36"/>
            </a:xfrm>
            <a:custGeom>
              <a:avLst/>
              <a:gdLst>
                <a:gd name="T0" fmla="*/ 0 w 48"/>
                <a:gd name="T1" fmla="*/ 24 h 36"/>
                <a:gd name="T2" fmla="*/ 48 w 48"/>
                <a:gd name="T3" fmla="*/ 36 h 36"/>
                <a:gd name="T4" fmla="*/ 18 w 48"/>
                <a:gd name="T5" fmla="*/ 0 h 36"/>
                <a:gd name="T6" fmla="*/ 24 w 48"/>
                <a:gd name="T7" fmla="*/ 18 h 36"/>
                <a:gd name="T8" fmla="*/ 0 w 48"/>
                <a:gd name="T9" fmla="*/ 24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0" y="24"/>
                  </a:moveTo>
                  <a:lnTo>
                    <a:pt x="48" y="36"/>
                  </a:lnTo>
                  <a:lnTo>
                    <a:pt x="18" y="0"/>
                  </a:lnTo>
                  <a:lnTo>
                    <a:pt x="24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572" name="Group 25"/>
          <p:cNvGrpSpPr>
            <a:grpSpLocks/>
          </p:cNvGrpSpPr>
          <p:nvPr/>
        </p:nvGrpSpPr>
        <p:grpSpPr bwMode="auto">
          <a:xfrm>
            <a:off x="3238500" y="2065338"/>
            <a:ext cx="1866900" cy="1600200"/>
            <a:chOff x="2040" y="1656"/>
            <a:chExt cx="1176" cy="1008"/>
          </a:xfrm>
        </p:grpSpPr>
        <p:sp>
          <p:nvSpPr>
            <p:cNvPr id="66621" name="Line 22"/>
            <p:cNvSpPr>
              <a:spLocks noChangeShapeType="1"/>
            </p:cNvSpPr>
            <p:nvPr/>
          </p:nvSpPr>
          <p:spPr bwMode="auto">
            <a:xfrm flipV="1">
              <a:off x="2052" y="1662"/>
              <a:ext cx="1152" cy="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22" name="Freeform 23"/>
            <p:cNvSpPr>
              <a:spLocks/>
            </p:cNvSpPr>
            <p:nvPr/>
          </p:nvSpPr>
          <p:spPr bwMode="auto">
            <a:xfrm>
              <a:off x="2040" y="2622"/>
              <a:ext cx="48" cy="42"/>
            </a:xfrm>
            <a:custGeom>
              <a:avLst/>
              <a:gdLst>
                <a:gd name="T0" fmla="*/ 30 w 48"/>
                <a:gd name="T1" fmla="*/ 0 h 42"/>
                <a:gd name="T2" fmla="*/ 0 w 48"/>
                <a:gd name="T3" fmla="*/ 42 h 42"/>
                <a:gd name="T4" fmla="*/ 48 w 48"/>
                <a:gd name="T5" fmla="*/ 24 h 42"/>
                <a:gd name="T6" fmla="*/ 24 w 48"/>
                <a:gd name="T7" fmla="*/ 24 h 42"/>
                <a:gd name="T8" fmla="*/ 30 w 48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2"/>
                <a:gd name="T17" fmla="*/ 48 w 48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2">
                  <a:moveTo>
                    <a:pt x="30" y="0"/>
                  </a:moveTo>
                  <a:lnTo>
                    <a:pt x="0" y="42"/>
                  </a:lnTo>
                  <a:lnTo>
                    <a:pt x="48" y="24"/>
                  </a:lnTo>
                  <a:lnTo>
                    <a:pt x="24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23" name="Freeform 24"/>
            <p:cNvSpPr>
              <a:spLocks/>
            </p:cNvSpPr>
            <p:nvPr/>
          </p:nvSpPr>
          <p:spPr bwMode="auto">
            <a:xfrm>
              <a:off x="3168" y="1656"/>
              <a:ext cx="48" cy="42"/>
            </a:xfrm>
            <a:custGeom>
              <a:avLst/>
              <a:gdLst>
                <a:gd name="T0" fmla="*/ 18 w 48"/>
                <a:gd name="T1" fmla="*/ 42 h 42"/>
                <a:gd name="T2" fmla="*/ 48 w 48"/>
                <a:gd name="T3" fmla="*/ 0 h 42"/>
                <a:gd name="T4" fmla="*/ 0 w 48"/>
                <a:gd name="T5" fmla="*/ 18 h 42"/>
                <a:gd name="T6" fmla="*/ 24 w 48"/>
                <a:gd name="T7" fmla="*/ 18 h 42"/>
                <a:gd name="T8" fmla="*/ 18 w 48"/>
                <a:gd name="T9" fmla="*/ 42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2"/>
                <a:gd name="T17" fmla="*/ 48 w 48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2">
                  <a:moveTo>
                    <a:pt x="18" y="42"/>
                  </a:moveTo>
                  <a:lnTo>
                    <a:pt x="48" y="0"/>
                  </a:lnTo>
                  <a:lnTo>
                    <a:pt x="0" y="18"/>
                  </a:lnTo>
                  <a:lnTo>
                    <a:pt x="24" y="18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573" name="Oval 26"/>
          <p:cNvSpPr>
            <a:spLocks noChangeArrowheads="1"/>
          </p:cNvSpPr>
          <p:nvPr/>
        </p:nvSpPr>
        <p:spPr bwMode="auto">
          <a:xfrm>
            <a:off x="4000500" y="2674938"/>
            <a:ext cx="381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74" name="Rectangle 27"/>
          <p:cNvSpPr>
            <a:spLocks noChangeArrowheads="1"/>
          </p:cNvSpPr>
          <p:nvPr/>
        </p:nvSpPr>
        <p:spPr bwMode="auto">
          <a:xfrm>
            <a:off x="2809875" y="1827213"/>
            <a:ext cx="600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75" name="Rectangle 28"/>
          <p:cNvSpPr>
            <a:spLocks noChangeArrowheads="1"/>
          </p:cNvSpPr>
          <p:nvPr/>
        </p:nvSpPr>
        <p:spPr bwMode="auto">
          <a:xfrm>
            <a:off x="2884488" y="18653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76" name="Rectangle 29"/>
          <p:cNvSpPr>
            <a:spLocks noChangeArrowheads="1"/>
          </p:cNvSpPr>
          <p:nvPr/>
        </p:nvSpPr>
        <p:spPr bwMode="auto">
          <a:xfrm>
            <a:off x="2916238" y="1865313"/>
            <a:ext cx="4921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i-1][j-1]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77" name="Rectangle 30"/>
          <p:cNvSpPr>
            <a:spLocks noChangeArrowheads="1"/>
          </p:cNvSpPr>
          <p:nvPr/>
        </p:nvSpPr>
        <p:spPr bwMode="auto">
          <a:xfrm>
            <a:off x="3876675" y="1827213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78" name="Rectangle 31"/>
          <p:cNvSpPr>
            <a:spLocks noChangeArrowheads="1"/>
          </p:cNvSpPr>
          <p:nvPr/>
        </p:nvSpPr>
        <p:spPr bwMode="auto">
          <a:xfrm>
            <a:off x="3951288" y="18653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79" name="Rectangle 32"/>
          <p:cNvSpPr>
            <a:spLocks noChangeArrowheads="1"/>
          </p:cNvSpPr>
          <p:nvPr/>
        </p:nvSpPr>
        <p:spPr bwMode="auto">
          <a:xfrm>
            <a:off x="3979863" y="1865313"/>
            <a:ext cx="3651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i-1][j]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0" name="Rectangle 33"/>
          <p:cNvSpPr>
            <a:spLocks noChangeArrowheads="1"/>
          </p:cNvSpPr>
          <p:nvPr/>
        </p:nvSpPr>
        <p:spPr bwMode="auto">
          <a:xfrm>
            <a:off x="4905375" y="1827213"/>
            <a:ext cx="638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1" name="Rectangle 34"/>
          <p:cNvSpPr>
            <a:spLocks noChangeArrowheads="1"/>
          </p:cNvSpPr>
          <p:nvPr/>
        </p:nvSpPr>
        <p:spPr bwMode="auto">
          <a:xfrm>
            <a:off x="4979988" y="18653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2" name="Rectangle 35"/>
          <p:cNvSpPr>
            <a:spLocks noChangeArrowheads="1"/>
          </p:cNvSpPr>
          <p:nvPr/>
        </p:nvSpPr>
        <p:spPr bwMode="auto">
          <a:xfrm>
            <a:off x="5013325" y="1865313"/>
            <a:ext cx="5270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i-1][j+1]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3" name="Rectangle 36"/>
          <p:cNvSpPr>
            <a:spLocks noChangeArrowheads="1"/>
          </p:cNvSpPr>
          <p:nvPr/>
        </p:nvSpPr>
        <p:spPr bwMode="auto">
          <a:xfrm>
            <a:off x="2886075" y="3694113"/>
            <a:ext cx="638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4" name="Rectangle 37"/>
          <p:cNvSpPr>
            <a:spLocks noChangeArrowheads="1"/>
          </p:cNvSpPr>
          <p:nvPr/>
        </p:nvSpPr>
        <p:spPr bwMode="auto">
          <a:xfrm>
            <a:off x="2960688" y="37322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5" name="Rectangle 38"/>
          <p:cNvSpPr>
            <a:spLocks noChangeArrowheads="1"/>
          </p:cNvSpPr>
          <p:nvPr/>
        </p:nvSpPr>
        <p:spPr bwMode="auto">
          <a:xfrm>
            <a:off x="2994025" y="3732213"/>
            <a:ext cx="5270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i+1][j-1]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6" name="Rectangle 39"/>
          <p:cNvSpPr>
            <a:spLocks noChangeArrowheads="1"/>
          </p:cNvSpPr>
          <p:nvPr/>
        </p:nvSpPr>
        <p:spPr bwMode="auto">
          <a:xfrm>
            <a:off x="3762375" y="3694113"/>
            <a:ext cx="600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7" name="Rectangle 40"/>
          <p:cNvSpPr>
            <a:spLocks noChangeArrowheads="1"/>
          </p:cNvSpPr>
          <p:nvPr/>
        </p:nvSpPr>
        <p:spPr bwMode="auto">
          <a:xfrm>
            <a:off x="3932238" y="37322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8" name="Rectangle 41"/>
          <p:cNvSpPr>
            <a:spLocks noChangeArrowheads="1"/>
          </p:cNvSpPr>
          <p:nvPr/>
        </p:nvSpPr>
        <p:spPr bwMode="auto">
          <a:xfrm>
            <a:off x="3962400" y="3732213"/>
            <a:ext cx="4000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i+1][j]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89" name="Rectangle 42"/>
          <p:cNvSpPr>
            <a:spLocks noChangeArrowheads="1"/>
          </p:cNvSpPr>
          <p:nvPr/>
        </p:nvSpPr>
        <p:spPr bwMode="auto">
          <a:xfrm>
            <a:off x="4981575" y="3694113"/>
            <a:ext cx="676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0" name="Rectangle 43"/>
          <p:cNvSpPr>
            <a:spLocks noChangeArrowheads="1"/>
          </p:cNvSpPr>
          <p:nvPr/>
        </p:nvSpPr>
        <p:spPr bwMode="auto">
          <a:xfrm>
            <a:off x="5056188" y="37322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1" name="Rectangle 44"/>
          <p:cNvSpPr>
            <a:spLocks noChangeArrowheads="1"/>
          </p:cNvSpPr>
          <p:nvPr/>
        </p:nvSpPr>
        <p:spPr bwMode="auto">
          <a:xfrm>
            <a:off x="5091113" y="3732213"/>
            <a:ext cx="5619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i+1][j+1]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2" name="Rectangle 45"/>
          <p:cNvSpPr>
            <a:spLocks noChangeArrowheads="1"/>
          </p:cNvSpPr>
          <p:nvPr/>
        </p:nvSpPr>
        <p:spPr bwMode="auto">
          <a:xfrm>
            <a:off x="2809875" y="2741613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3" name="Rectangle 46"/>
          <p:cNvSpPr>
            <a:spLocks noChangeArrowheads="1"/>
          </p:cNvSpPr>
          <p:nvPr/>
        </p:nvSpPr>
        <p:spPr bwMode="auto">
          <a:xfrm>
            <a:off x="2884488" y="27797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4" name="Rectangle 47"/>
          <p:cNvSpPr>
            <a:spLocks noChangeArrowheads="1"/>
          </p:cNvSpPr>
          <p:nvPr/>
        </p:nvSpPr>
        <p:spPr bwMode="auto">
          <a:xfrm>
            <a:off x="2913063" y="2779713"/>
            <a:ext cx="3651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i][j-1]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5" name="Rectangle 48"/>
          <p:cNvSpPr>
            <a:spLocks noChangeArrowheads="1"/>
          </p:cNvSpPr>
          <p:nvPr/>
        </p:nvSpPr>
        <p:spPr bwMode="auto">
          <a:xfrm>
            <a:off x="4010025" y="3170238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6" name="Rectangle 49"/>
          <p:cNvSpPr>
            <a:spLocks noChangeArrowheads="1"/>
          </p:cNvSpPr>
          <p:nvPr/>
        </p:nvSpPr>
        <p:spPr bwMode="auto">
          <a:xfrm>
            <a:off x="4084638" y="3208338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7" name="Rectangle 50"/>
          <p:cNvSpPr>
            <a:spLocks noChangeArrowheads="1"/>
          </p:cNvSpPr>
          <p:nvPr/>
        </p:nvSpPr>
        <p:spPr bwMode="auto">
          <a:xfrm>
            <a:off x="4110038" y="3208338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i] [j]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8" name="Rectangle 51"/>
          <p:cNvSpPr>
            <a:spLocks noChangeArrowheads="1"/>
          </p:cNvSpPr>
          <p:nvPr/>
        </p:nvSpPr>
        <p:spPr bwMode="auto">
          <a:xfrm>
            <a:off x="5095875" y="2741613"/>
            <a:ext cx="504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599" name="Rectangle 52"/>
          <p:cNvSpPr>
            <a:spLocks noChangeArrowheads="1"/>
          </p:cNvSpPr>
          <p:nvPr/>
        </p:nvSpPr>
        <p:spPr bwMode="auto">
          <a:xfrm>
            <a:off x="5170488" y="27797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0" name="Rectangle 53"/>
          <p:cNvSpPr>
            <a:spLocks noChangeArrowheads="1"/>
          </p:cNvSpPr>
          <p:nvPr/>
        </p:nvSpPr>
        <p:spPr bwMode="auto">
          <a:xfrm>
            <a:off x="5200650" y="2779713"/>
            <a:ext cx="4000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i][j+1]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1" name="Rectangle 54"/>
          <p:cNvSpPr>
            <a:spLocks noChangeArrowheads="1"/>
          </p:cNvSpPr>
          <p:nvPr/>
        </p:nvSpPr>
        <p:spPr bwMode="auto">
          <a:xfrm>
            <a:off x="2924175" y="1484313"/>
            <a:ext cx="3524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2" name="Rectangle 55"/>
          <p:cNvSpPr>
            <a:spLocks noChangeArrowheads="1"/>
          </p:cNvSpPr>
          <p:nvPr/>
        </p:nvSpPr>
        <p:spPr bwMode="auto">
          <a:xfrm>
            <a:off x="3006725" y="1522413"/>
            <a:ext cx="254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NW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3" name="Rectangle 56"/>
          <p:cNvSpPr>
            <a:spLocks noChangeArrowheads="1"/>
          </p:cNvSpPr>
          <p:nvPr/>
        </p:nvSpPr>
        <p:spPr bwMode="auto">
          <a:xfrm>
            <a:off x="4067175" y="1484313"/>
            <a:ext cx="200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4" name="Rectangle 57"/>
          <p:cNvSpPr>
            <a:spLocks noChangeArrowheads="1"/>
          </p:cNvSpPr>
          <p:nvPr/>
        </p:nvSpPr>
        <p:spPr bwMode="auto">
          <a:xfrm>
            <a:off x="4144963" y="152241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5" name="Rectangle 58"/>
          <p:cNvSpPr>
            <a:spLocks noChangeArrowheads="1"/>
          </p:cNvSpPr>
          <p:nvPr/>
        </p:nvSpPr>
        <p:spPr bwMode="auto">
          <a:xfrm>
            <a:off x="5057775" y="1484313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6" name="Rectangle 59"/>
          <p:cNvSpPr>
            <a:spLocks noChangeArrowheads="1"/>
          </p:cNvSpPr>
          <p:nvPr/>
        </p:nvSpPr>
        <p:spPr bwMode="auto">
          <a:xfrm>
            <a:off x="5141913" y="1522413"/>
            <a:ext cx="2016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7" name="Rectangle 60"/>
          <p:cNvSpPr>
            <a:spLocks noChangeArrowheads="1"/>
          </p:cNvSpPr>
          <p:nvPr/>
        </p:nvSpPr>
        <p:spPr bwMode="auto">
          <a:xfrm>
            <a:off x="2466975" y="2741613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8" name="Rectangle 61"/>
          <p:cNvSpPr>
            <a:spLocks noChangeArrowheads="1"/>
          </p:cNvSpPr>
          <p:nvPr/>
        </p:nvSpPr>
        <p:spPr bwMode="auto">
          <a:xfrm>
            <a:off x="2551113" y="2779713"/>
            <a:ext cx="144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09" name="Rectangle 62"/>
          <p:cNvSpPr>
            <a:spLocks noChangeArrowheads="1"/>
          </p:cNvSpPr>
          <p:nvPr/>
        </p:nvSpPr>
        <p:spPr bwMode="auto">
          <a:xfrm>
            <a:off x="5705475" y="2741613"/>
            <a:ext cx="200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0" name="Rectangle 63"/>
          <p:cNvSpPr>
            <a:spLocks noChangeArrowheads="1"/>
          </p:cNvSpPr>
          <p:nvPr/>
        </p:nvSpPr>
        <p:spPr bwMode="auto">
          <a:xfrm>
            <a:off x="5791200" y="2779713"/>
            <a:ext cx="952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1" name="Rectangle 64"/>
          <p:cNvSpPr>
            <a:spLocks noChangeArrowheads="1"/>
          </p:cNvSpPr>
          <p:nvPr/>
        </p:nvSpPr>
        <p:spPr bwMode="auto">
          <a:xfrm>
            <a:off x="2962275" y="4113213"/>
            <a:ext cx="342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2" name="Rectangle 65"/>
          <p:cNvSpPr>
            <a:spLocks noChangeArrowheads="1"/>
          </p:cNvSpPr>
          <p:nvPr/>
        </p:nvSpPr>
        <p:spPr bwMode="auto">
          <a:xfrm>
            <a:off x="3051175" y="4152900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SW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3" name="Rectangle 66"/>
          <p:cNvSpPr>
            <a:spLocks noChangeArrowheads="1"/>
          </p:cNvSpPr>
          <p:nvPr/>
        </p:nvSpPr>
        <p:spPr bwMode="auto">
          <a:xfrm>
            <a:off x="4105275" y="4113213"/>
            <a:ext cx="2000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4" name="Rectangle 67"/>
          <p:cNvSpPr>
            <a:spLocks noChangeArrowheads="1"/>
          </p:cNvSpPr>
          <p:nvPr/>
        </p:nvSpPr>
        <p:spPr bwMode="auto">
          <a:xfrm>
            <a:off x="4195763" y="41529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5" name="Rectangle 68"/>
          <p:cNvSpPr>
            <a:spLocks noChangeArrowheads="1"/>
          </p:cNvSpPr>
          <p:nvPr/>
        </p:nvSpPr>
        <p:spPr bwMode="auto">
          <a:xfrm>
            <a:off x="5172075" y="4113213"/>
            <a:ext cx="2952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6" name="Rectangle 69"/>
          <p:cNvSpPr>
            <a:spLocks noChangeArrowheads="1"/>
          </p:cNvSpPr>
          <p:nvPr/>
        </p:nvSpPr>
        <p:spPr bwMode="auto">
          <a:xfrm>
            <a:off x="5262563" y="415290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SE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7" name="Rectangle 70"/>
          <p:cNvSpPr>
            <a:spLocks noChangeArrowheads="1"/>
          </p:cNvSpPr>
          <p:nvPr/>
        </p:nvSpPr>
        <p:spPr bwMode="auto">
          <a:xfrm>
            <a:off x="4105275" y="2741613"/>
            <a:ext cx="200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8" name="Rectangle 71"/>
          <p:cNvSpPr>
            <a:spLocks noChangeArrowheads="1"/>
          </p:cNvSpPr>
          <p:nvPr/>
        </p:nvSpPr>
        <p:spPr bwMode="auto">
          <a:xfrm>
            <a:off x="4146550" y="2779713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19" name="Text Box 72"/>
          <p:cNvSpPr txBox="1">
            <a:spLocks noChangeArrowheads="1"/>
          </p:cNvSpPr>
          <p:nvPr/>
        </p:nvSpPr>
        <p:spPr bwMode="auto">
          <a:xfrm>
            <a:off x="3543300" y="4421188"/>
            <a:ext cx="125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가능한 이동</a:t>
            </a:r>
            <a:endParaRPr lang="ko-KR" altLang="en-US" sz="16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620" name="Rectangle 73"/>
          <p:cNvSpPr>
            <a:spLocks noChangeArrowheads="1"/>
          </p:cNvSpPr>
          <p:nvPr/>
        </p:nvSpPr>
        <p:spPr bwMode="auto">
          <a:xfrm>
            <a:off x="250825" y="4773612"/>
            <a:ext cx="86106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lvl="1" eaLnBrk="1" fontAlgn="base" hangingPunct="1">
              <a:buClr>
                <a:srgbClr val="000000"/>
              </a:buClr>
              <a:buSzTx/>
              <a:buFont typeface="Symbol" panose="05050102010706020507" pitchFamily="18" charset="2"/>
              <a:buChar char="-"/>
            </a:pPr>
            <a:r>
              <a:rPr lang="en-US" altLang="ko-K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=1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이거나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 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이고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j=1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이거나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인 경계선에 있는 경우 가능한 방향은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방향이 아니라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방향만 존재</a:t>
            </a:r>
          </a:p>
          <a:p>
            <a:pPr lvl="2" eaLnBrk="1" fontAlgn="base" hangingPunct="1">
              <a:buClr>
                <a:srgbClr val="000000"/>
              </a:buClr>
              <a:buSzTx/>
              <a:buFont typeface="Wingdings" panose="05000000000000000000" pitchFamily="2" charset="2"/>
              <a:buChar char="w"/>
            </a:pP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경계 조건을 매번 검사하는 것을 피하기 위해 미로의 주위를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로 둘러쌈</a:t>
            </a:r>
          </a:p>
          <a:p>
            <a:pPr lvl="2" eaLnBrk="1" fontAlgn="base" hangingPunct="1">
              <a:buClr>
                <a:srgbClr val="000000"/>
              </a:buClr>
              <a:buSzTx/>
              <a:buFont typeface="Wingdings" panose="05000000000000000000" pitchFamily="2" charset="2"/>
              <a:buChar char="w"/>
            </a:pP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배열은 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maza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[m+2][p+2]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로 선언되어야 함</a:t>
            </a:r>
          </a:p>
        </p:txBody>
      </p:sp>
    </p:spTree>
    <p:extLst>
      <p:ext uri="{BB962C8B-B14F-4D97-AF65-F5344CB8AC3E}">
        <p14:creationId xmlns:p14="http://schemas.microsoft.com/office/powerpoint/2010/main" val="5830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fld id="{9E53629A-0CEF-4568-8B95-D35F032A4DD8}" type="slidenum">
              <a:rPr lang="en-US" altLang="ko-KR" sz="140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t>61</a:t>
            </a:fld>
            <a:endParaRPr lang="en-US" altLang="ko-KR" sz="1400" smtClean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53022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미로 문제</a:t>
            </a:r>
            <a:r>
              <a:rPr lang="en-US" altLang="ko-KR" dirty="0" smtClean="0"/>
              <a:t>(3)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411413" y="1931988"/>
            <a:ext cx="4343400" cy="1568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typedef struct  {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short int vert;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short int horiz;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 } offsets;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offsets move[8];  /* </a:t>
            </a:r>
            <a:r>
              <a:rPr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각 방향에 대한 이동 배열 *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</a:p>
        </p:txBody>
      </p:sp>
      <p:sp>
        <p:nvSpPr>
          <p:cNvPr id="67589" name="Text Box 7"/>
          <p:cNvSpPr txBox="1">
            <a:spLocks noChangeArrowheads="1"/>
          </p:cNvSpPr>
          <p:nvPr/>
        </p:nvSpPr>
        <p:spPr bwMode="auto">
          <a:xfrm>
            <a:off x="2484438" y="6003925"/>
            <a:ext cx="111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이동 테이블</a:t>
            </a:r>
            <a:endParaRPr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7590" name="Text Box 8"/>
          <p:cNvSpPr txBox="1">
            <a:spLocks noChangeArrowheads="1"/>
          </p:cNvSpPr>
          <p:nvPr/>
        </p:nvSpPr>
        <p:spPr bwMode="auto">
          <a:xfrm>
            <a:off x="5292725" y="4221163"/>
            <a:ext cx="37036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현재 위치 </a:t>
            </a:r>
            <a:r>
              <a:rPr lang="en-US" altLang="ko-KR" sz="15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maze[row][col]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다음 이동할 위치 </a:t>
            </a:r>
            <a:r>
              <a:rPr lang="en-US" altLang="ko-KR" sz="15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maze[nextRow][nextCol]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à"/>
            </a:pPr>
            <a:r>
              <a:rPr lang="en-US" altLang="ko-KR" sz="15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Wingdings" panose="05000000000000000000" pitchFamily="2" charset="2"/>
              </a:rPr>
              <a:t>nextRow = row + move[dir].vert;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5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nextCol = col + move[dir].horiz;</a:t>
            </a:r>
          </a:p>
        </p:txBody>
      </p:sp>
      <p:sp>
        <p:nvSpPr>
          <p:cNvPr id="675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0" y="1047751"/>
            <a:ext cx="8915400" cy="8540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ko-KR" altLang="en-US" dirty="0" smtClean="0"/>
              <a:t>이동할 수 있는 방향들을 배열 </a:t>
            </a:r>
            <a:r>
              <a:rPr lang="en-US" altLang="ko-KR" dirty="0" smtClean="0"/>
              <a:t>move</a:t>
            </a:r>
            <a:r>
              <a:rPr lang="ko-KR" altLang="en-US" dirty="0" smtClean="0"/>
              <a:t>에 미리 정의하는 방법</a:t>
            </a:r>
          </a:p>
          <a:p>
            <a:pPr lvl="1"/>
            <a:r>
              <a:rPr lang="ko-KR" altLang="en-US" dirty="0" smtClean="0"/>
              <a:t>여덟 개의 가능한 이동 방향 </a:t>
            </a:r>
            <a:r>
              <a:rPr lang="en-US" altLang="ko-KR" dirty="0" smtClean="0"/>
              <a:t>: 0~7</a:t>
            </a:r>
            <a:r>
              <a:rPr lang="ko-KR" altLang="en-US" dirty="0" smtClean="0"/>
              <a:t>의 숫자로 표시</a:t>
            </a:r>
          </a:p>
        </p:txBody>
      </p:sp>
      <p:sp>
        <p:nvSpPr>
          <p:cNvPr id="67592" name="Rectangle 113"/>
          <p:cNvSpPr>
            <a:spLocks noChangeArrowheads="1"/>
          </p:cNvSpPr>
          <p:nvPr/>
        </p:nvSpPr>
        <p:spPr bwMode="auto">
          <a:xfrm>
            <a:off x="1042988" y="3700463"/>
            <a:ext cx="4176712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Name      Dir          move[dir].vert         move[dir].horiz</a:t>
            </a:r>
          </a:p>
        </p:txBody>
      </p:sp>
      <p:sp>
        <p:nvSpPr>
          <p:cNvPr id="67593" name="Rectangle 114"/>
          <p:cNvSpPr>
            <a:spLocks noChangeArrowheads="1"/>
          </p:cNvSpPr>
          <p:nvPr/>
        </p:nvSpPr>
        <p:spPr bwMode="auto">
          <a:xfrm>
            <a:off x="1042988" y="3989388"/>
            <a:ext cx="4176712" cy="201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              0                               -1                                 0</a:t>
            </a:r>
          </a:p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            1                               -1                                 1</a:t>
            </a:r>
          </a:p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               2                                0                                 1</a:t>
            </a:r>
          </a:p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SE             3                                1                                 1</a:t>
            </a:r>
          </a:p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               4                                1                                 0</a:t>
            </a:r>
          </a:p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SW           5                                 1                                -1</a:t>
            </a:r>
          </a:p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W             6                                 0                                -1</a:t>
            </a:r>
          </a:p>
          <a:p>
            <a:pPr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NW          7                                -1                                -1</a:t>
            </a:r>
          </a:p>
        </p:txBody>
      </p:sp>
    </p:spTree>
    <p:extLst>
      <p:ext uri="{BB962C8B-B14F-4D97-AF65-F5344CB8AC3E}">
        <p14:creationId xmlns:p14="http://schemas.microsoft.com/office/powerpoint/2010/main" val="37462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50000"/>
              </a:spcBef>
              <a:buClrTx/>
              <a:buSzTx/>
              <a:buFontTx/>
              <a:buNone/>
            </a:pPr>
            <a:fld id="{E5AC6F2E-8A8F-4C64-AB46-3F160890785B}" type="slidenum">
              <a:rPr lang="en-US" altLang="ko-KR" sz="140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 algn="l" fontAlgn="base">
                <a:spcBef>
                  <a:spcPct val="50000"/>
                </a:spcBef>
                <a:buClrTx/>
                <a:buSzTx/>
                <a:buFontTx/>
                <a:buNone/>
              </a:pPr>
              <a:t>62</a:t>
            </a:fld>
            <a:endParaRPr lang="en-US" altLang="ko-KR" sz="1400" smtClean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/>
              <a:t>미로 문제</a:t>
            </a:r>
            <a:r>
              <a:rPr lang="en-US" altLang="ko-KR" smtClean="0"/>
              <a:t>(4)</a:t>
            </a:r>
          </a:p>
        </p:txBody>
      </p:sp>
      <p:sp>
        <p:nvSpPr>
          <p:cNvPr id="68612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2038"/>
            <a:ext cx="8915400" cy="38068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ko-KR" altLang="en-US" smtClean="0"/>
              <a:t>이동할 수 있는 방향들을 배열 </a:t>
            </a:r>
            <a:r>
              <a:rPr lang="en-US" altLang="ko-KR" smtClean="0"/>
              <a:t>move</a:t>
            </a:r>
            <a:r>
              <a:rPr lang="ko-KR" altLang="en-US" smtClean="0"/>
              <a:t>에 미리 정의하는 방법</a:t>
            </a:r>
          </a:p>
          <a:p>
            <a:pPr lvl="1"/>
            <a:r>
              <a:rPr lang="ko-KR" altLang="en-US" smtClean="0"/>
              <a:t>미로 이동 시</a:t>
            </a:r>
            <a:r>
              <a:rPr lang="en-US" altLang="ko-KR" smtClean="0"/>
              <a:t>, </a:t>
            </a:r>
            <a:r>
              <a:rPr lang="ko-KR" altLang="en-US" smtClean="0"/>
              <a:t>현 위치 저장 후 방향 선택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ko-KR" altLang="en-US" smtClean="0"/>
              <a:t>잘못된 길을 갔을 때 되돌아와서 다른 방향을 시도할 수 있게 함</a:t>
            </a:r>
          </a:p>
          <a:p>
            <a:pPr lvl="2">
              <a:buFont typeface="Symbol" panose="05050102010706020507" pitchFamily="18" charset="2"/>
              <a:buChar char="-"/>
            </a:pPr>
            <a:endParaRPr lang="ko-KR" altLang="en-US" smtClean="0"/>
          </a:p>
          <a:p>
            <a:pPr lvl="1"/>
            <a:r>
              <a:rPr lang="ko-KR" altLang="en-US" smtClean="0"/>
              <a:t>시도했던 길을 </a:t>
            </a:r>
            <a:r>
              <a:rPr lang="en-US" altLang="ko-KR" smtClean="0"/>
              <a:t>2</a:t>
            </a:r>
            <a:r>
              <a:rPr lang="ko-KR" altLang="en-US" smtClean="0"/>
              <a:t>차원 배열 </a:t>
            </a:r>
            <a:r>
              <a:rPr lang="en-US" altLang="ko-KR" smtClean="0"/>
              <a:t>mark</a:t>
            </a:r>
            <a:r>
              <a:rPr lang="ko-KR" altLang="en-US" smtClean="0"/>
              <a:t>에 기록해서 유지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ko-KR" altLang="en-US" smtClean="0"/>
              <a:t>한번 시도한 경로의 재시도 방지 위해 사용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altLang="ko-KR" smtClean="0"/>
              <a:t>maze[row][col] </a:t>
            </a:r>
            <a:r>
              <a:rPr lang="ko-KR" altLang="en-US" smtClean="0"/>
              <a:t>방문 </a:t>
            </a:r>
            <a:r>
              <a:rPr lang="en-US" altLang="ko-KR" smtClean="0">
                <a:sym typeface="Wingdings" panose="05000000000000000000" pitchFamily="2" charset="2"/>
              </a:rPr>
              <a:t> mark[row][col] = 1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752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fld id="{B2B09DA1-BF2B-4B8C-8A74-946AA4BBAD20}" type="slidenum">
              <a:rPr lang="en-US" altLang="ko-KR" sz="140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t>63</a:t>
            </a:fld>
            <a:endParaRPr lang="en-US" altLang="ko-KR" sz="1400" smtClean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문제</a:t>
            </a:r>
            <a:r>
              <a:rPr lang="en-US" altLang="ko-KR" smtClean="0"/>
              <a:t>(5)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620838" y="1602537"/>
            <a:ext cx="5903912" cy="4616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initiallize a stack to the maze's entrance coordinates and direction to north;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while (stack is not empty) {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/* </a:t>
            </a:r>
            <a:r>
              <a: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스택의 톱에 있는 위치로 이동*</a:t>
            </a: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&lt;row, col, dir&gt; = pop from top of stack;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   while (there are more moves from current position) {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       &lt;nextRow, nextCol&gt; = coordinate of next move;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     dir = direction of move;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    if ((nextRow == EXIT_ROW) &amp;&amp; (nextCol == EXIT_COL))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      success;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   if (maze[nextRow][nextCol] == 0) &amp;&amp; mark[nextRow][nextCol] == 0) {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  /* </a:t>
            </a:r>
            <a:r>
              <a: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가능하지만 아직 이동해보지 않은 이동 방향 *</a:t>
            </a: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   mark[nextRow][nextCol] = 1;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  /* </a:t>
            </a:r>
            <a:r>
              <a: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현재의 위치와 방향을 저장 *</a:t>
            </a: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   push&lt;row, col, dir&gt; to the top of the stack;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  row = nextRow;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   col = nextCol;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   dir = north;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  }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   }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pPr algn="just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printf("No path found\n");</a:t>
            </a: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636963" y="6242800"/>
            <a:ext cx="1885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초기 미로 알고리즘</a:t>
            </a:r>
          </a:p>
        </p:txBody>
      </p:sp>
    </p:spTree>
    <p:extLst>
      <p:ext uri="{BB962C8B-B14F-4D97-AF65-F5344CB8AC3E}">
        <p14:creationId xmlns:p14="http://schemas.microsoft.com/office/powerpoint/2010/main" val="40694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fld id="{0ECD64E2-50DC-47F0-B657-4159619CFE8E}" type="slidenum">
              <a:rPr lang="en-US" altLang="ko-KR" sz="140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t>64</a:t>
            </a:fld>
            <a:endParaRPr lang="en-US" altLang="ko-KR" sz="1400" smtClean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미로 문제</a:t>
            </a:r>
            <a:r>
              <a:rPr lang="en-US" altLang="ko-KR" smtClean="0"/>
              <a:t>(6)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995738" y="1104900"/>
            <a:ext cx="1171575" cy="201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0  0  0  0  0  1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1  1  1  1  1  0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1  0  0  0  0  1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0  1  1  1  1  1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1  0  0  0  0  1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1  1  1  1  1  0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1  0  0  0  0  1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0  1  1  1  1  1</a:t>
            </a:r>
          </a:p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1  0  0  0  0  0</a:t>
            </a:r>
          </a:p>
        </p:txBody>
      </p:sp>
      <p:sp>
        <p:nvSpPr>
          <p:cNvPr id="70661" name="Line 8"/>
          <p:cNvSpPr>
            <a:spLocks noChangeShapeType="1"/>
          </p:cNvSpPr>
          <p:nvPr/>
        </p:nvSpPr>
        <p:spPr bwMode="auto">
          <a:xfrm>
            <a:off x="3783013" y="1119188"/>
            <a:ext cx="0" cy="152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2" name="Line 9"/>
          <p:cNvSpPr>
            <a:spLocks noChangeShapeType="1"/>
          </p:cNvSpPr>
          <p:nvPr/>
        </p:nvSpPr>
        <p:spPr bwMode="auto">
          <a:xfrm>
            <a:off x="5251450" y="2947988"/>
            <a:ext cx="0" cy="152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3508375" y="3179763"/>
            <a:ext cx="221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긴 경로를 가진 미로 예</a:t>
            </a:r>
          </a:p>
        </p:txBody>
      </p:sp>
      <p:sp>
        <p:nvSpPr>
          <p:cNvPr id="7066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3716338"/>
            <a:ext cx="8610600" cy="2879725"/>
          </a:xfrm>
        </p:spPr>
        <p:txBody>
          <a:bodyPr/>
          <a:lstStyle/>
          <a:p>
            <a:pPr lvl="1"/>
            <a:r>
              <a:rPr lang="ko-KR" altLang="en-US" smtClean="0"/>
              <a:t>경로 유지를 위한 스택 이용 시</a:t>
            </a:r>
          </a:p>
          <a:p>
            <a:pPr lvl="2"/>
            <a:r>
              <a:rPr lang="en-US" altLang="ko-KR" smtClean="0"/>
              <a:t>element </a:t>
            </a:r>
            <a:r>
              <a:rPr lang="ko-KR" altLang="en-US" smtClean="0"/>
              <a:t>재정의</a:t>
            </a:r>
          </a:p>
          <a:p>
            <a:pPr lvl="2"/>
            <a:r>
              <a:rPr lang="ko-KR" altLang="en-US" smtClean="0"/>
              <a:t>스택 크기 최대 한계 결정해야 함</a:t>
            </a:r>
          </a:p>
          <a:p>
            <a:pPr lvl="2"/>
            <a:r>
              <a:rPr lang="ko-KR" altLang="en-US" smtClean="0"/>
              <a:t>미로에 있는 </a:t>
            </a:r>
            <a:r>
              <a:rPr lang="en-US" altLang="ko-KR" smtClean="0"/>
              <a:t>0</a:t>
            </a:r>
            <a:r>
              <a:rPr lang="ko-KR" altLang="en-US" smtClean="0"/>
              <a:t>의 수만큼만 크면 됨</a:t>
            </a:r>
          </a:p>
          <a:p>
            <a:pPr lvl="3"/>
            <a:r>
              <a:rPr lang="en-US" altLang="ko-KR" smtClean="0"/>
              <a:t>m x p </a:t>
            </a:r>
            <a:r>
              <a:rPr lang="ko-KR" altLang="en-US" smtClean="0"/>
              <a:t>미로에서 </a:t>
            </a:r>
            <a:r>
              <a:rPr lang="en-US" altLang="ko-KR" smtClean="0"/>
              <a:t>0</a:t>
            </a:r>
            <a:r>
              <a:rPr lang="ko-KR" altLang="en-US" smtClean="0"/>
              <a:t>의 최대 개수 </a:t>
            </a:r>
            <a:r>
              <a:rPr lang="en-US" altLang="ko-KR" smtClean="0"/>
              <a:t>: mp</a:t>
            </a:r>
            <a:r>
              <a:rPr lang="ko-KR" altLang="en-US" smtClean="0"/>
              <a:t>개 </a:t>
            </a:r>
          </a:p>
        </p:txBody>
      </p:sp>
      <p:sp>
        <p:nvSpPr>
          <p:cNvPr id="70665" name="Rectangle 4"/>
          <p:cNvSpPr>
            <a:spLocks noChangeArrowheads="1"/>
          </p:cNvSpPr>
          <p:nvPr/>
        </p:nvSpPr>
        <p:spPr bwMode="auto">
          <a:xfrm>
            <a:off x="6804025" y="4292600"/>
            <a:ext cx="1800225" cy="180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element </a:t>
            </a:r>
            <a:r>
              <a:rPr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재정의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rgbClr val="000000"/>
              </a:solidFill>
              <a:latin typeface="Times New Roman" panose="02020603050405020304" pitchFamily="18" charset="0"/>
              <a:ea typeface="명조"/>
              <a:cs typeface="명조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typedef struct  {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short int row;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short int col;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short int dir;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}element;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fld id="{03EDE95F-BC44-4A09-9196-082202984BCD}" type="slidenum">
              <a:rPr lang="en-US" altLang="ko-KR" sz="140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t>65</a:t>
            </a:fld>
            <a:endParaRPr lang="en-US" altLang="ko-KR" sz="1400" smtClean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3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endParaRPr lang="ko-KR" altLang="en-US" sz="2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44513" y="120650"/>
            <a:ext cx="5467350" cy="640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void path(void)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StackType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s;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int i, row, col, nextRow, nextCol, dir, found=FALSE;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element position;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mark[1][1]=1;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stack[0].row=1; stack[0].col=1; stack[0].dir=0; top=0;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while (s.top&gt;-1 &amp;&amp; !found)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position = pop(&amp;s);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row = position.row;      col = position.col;       dir = position.dir;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while (dir&lt;8 &amp;&amp; !found)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if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(row==EXIT_ROW &amp;&amp; col==EXIT_COL)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  found = TRUE;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  position.row = row; position.col = col; position.dir = 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  push (&amp;s, position);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else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/* dir 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방향으로 이동 *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/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nextRow = row + move[dir].vert;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nextCol = col + move[dir].horiz;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if ( !maze[nextRow][nextCol] &amp;&amp; !mark[nextRow][nextCol])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   mark[nextRow][nextCol]) = 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   position.row = row; position.col = col;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   position.dir = ++dir;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   push(&amp;s, position);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   row = nextRow; col = nextCol; dir = 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 else ++dir;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if (found)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printf("The path is:\n");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printf("row\tcol\tdir\n");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for (i=0; i&lt;=top; i++)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      printf("%d\t%d\t%d", stack[i].row, stack[i].col, stack[i].dir);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   else printf("The maze does not have a path\n");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명조"/>
                <a:cs typeface="명조"/>
              </a:rPr>
              <a:t>}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84888" y="333375"/>
            <a:ext cx="30591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미로 탐색 함수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최악의 경우 연산 시간 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O(mp)</a:t>
            </a:r>
          </a:p>
        </p:txBody>
      </p:sp>
    </p:spTree>
    <p:extLst>
      <p:ext uri="{BB962C8B-B14F-4D97-AF65-F5344CB8AC3E}">
        <p14:creationId xmlns:p14="http://schemas.microsoft.com/office/powerpoint/2010/main" val="31855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내용 개체 틀 2"/>
          <p:cNvSpPr>
            <a:spLocks noGrp="1"/>
          </p:cNvSpPr>
          <p:nvPr>
            <p:ph idx="1"/>
          </p:nvPr>
        </p:nvSpPr>
        <p:spPr>
          <a:xfrm>
            <a:off x="250825" y="344488"/>
            <a:ext cx="8229600" cy="7445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800" smtClean="0"/>
              <a:t>다음의 미로에 대하여 </a:t>
            </a:r>
            <a:r>
              <a:rPr lang="en-US" altLang="ko-KR" sz="1800" smtClean="0"/>
              <a:t>&lt;row, col, dir&gt;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3</a:t>
            </a:r>
            <a:r>
              <a:rPr lang="ko-KR" altLang="en-US" sz="1800" smtClean="0"/>
              <a:t>원소로 입구</a:t>
            </a:r>
            <a:r>
              <a:rPr lang="en-US" altLang="ko-KR" sz="1800" smtClean="0"/>
              <a:t>(</a:t>
            </a:r>
            <a:r>
              <a:rPr lang="ko-KR" altLang="en-US" sz="1800" smtClean="0"/>
              <a:t>좌표 </a:t>
            </a:r>
            <a:r>
              <a:rPr lang="en-US" altLang="ko-KR" sz="1800" smtClean="0"/>
              <a:t>(1,1))</a:t>
            </a:r>
            <a:r>
              <a:rPr lang="ko-KR" altLang="en-US" sz="1800" smtClean="0"/>
              <a:t>에서 출구</a:t>
            </a:r>
            <a:r>
              <a:rPr lang="en-US" altLang="ko-KR" sz="1800" smtClean="0"/>
              <a:t>(</a:t>
            </a:r>
            <a:r>
              <a:rPr lang="ko-KR" altLang="en-US" sz="1800" smtClean="0"/>
              <a:t>좌표 </a:t>
            </a:r>
            <a:r>
              <a:rPr lang="en-US" altLang="ko-KR" sz="1800" smtClean="0"/>
              <a:t>(5,5))</a:t>
            </a:r>
            <a:r>
              <a:rPr lang="ko-KR" altLang="en-US" sz="1800" smtClean="0"/>
              <a:t>에 도착하였을 때의 </a:t>
            </a:r>
            <a:r>
              <a:rPr lang="en-US" altLang="ko-KR" sz="1800" smtClean="0"/>
              <a:t>stack</a:t>
            </a:r>
            <a:r>
              <a:rPr lang="ko-KR" altLang="en-US" sz="1800" smtClean="0"/>
              <a:t>의 상태를 그리시오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smtClean="0"/>
          </a:p>
        </p:txBody>
      </p:sp>
      <p:sp>
        <p:nvSpPr>
          <p:cNvPr id="7270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fld id="{5D8F360C-5F0C-47C6-91A9-5D04C4B02D5A}" type="slidenum">
              <a:rPr kumimoji="0"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77925" y="1538288"/>
          <a:ext cx="4699002" cy="1885950"/>
        </p:xfrm>
        <a:graphic>
          <a:graphicData uri="http://schemas.openxmlformats.org/drawingml/2006/table">
            <a:tbl>
              <a:tblPr/>
              <a:tblGrid>
                <a:gridCol w="961944"/>
                <a:gridCol w="578987"/>
                <a:gridCol w="578987"/>
                <a:gridCol w="578987"/>
                <a:gridCol w="578987"/>
                <a:gridCol w="578987"/>
                <a:gridCol w="842123"/>
              </a:tblGrid>
              <a:tr h="377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입구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-&gt;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-&gt;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출구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3" marR="17903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2770" name="Rectangle 1"/>
          <p:cNvSpPr>
            <a:spLocks noChangeArrowheads="1"/>
          </p:cNvSpPr>
          <p:nvPr/>
        </p:nvSpPr>
        <p:spPr bwMode="auto">
          <a:xfrm>
            <a:off x="4198938" y="2798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fontAlgn="base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411413" y="3878263"/>
          <a:ext cx="746125" cy="2128840"/>
        </p:xfrm>
        <a:graphic>
          <a:graphicData uri="http://schemas.openxmlformats.org/drawingml/2006/table">
            <a:tbl>
              <a:tblPr/>
              <a:tblGrid>
                <a:gridCol w="746125"/>
              </a:tblGrid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(2,4,2)</a:t>
                      </a:r>
                      <a:endParaRPr 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(1,3,4)</a:t>
                      </a:r>
                      <a:endParaRPr 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(2,2,2)</a:t>
                      </a:r>
                      <a:endParaRPr 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(1,1,4)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646488" y="3865563"/>
          <a:ext cx="746125" cy="2128840"/>
        </p:xfrm>
        <a:graphic>
          <a:graphicData uri="http://schemas.openxmlformats.org/drawingml/2006/table">
            <a:tbl>
              <a:tblPr/>
              <a:tblGrid>
                <a:gridCol w="746125"/>
              </a:tblGrid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(5,5,0)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(4,4,4)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(3,5,6)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(2,4,4)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(1,3,4)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(2,2,2)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(1,1,4)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814" marR="64814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77925" y="3878263"/>
          <a:ext cx="744538" cy="2128840"/>
        </p:xfrm>
        <a:graphic>
          <a:graphicData uri="http://schemas.openxmlformats.org/drawingml/2006/table">
            <a:tbl>
              <a:tblPr/>
              <a:tblGrid>
                <a:gridCol w="744538"/>
              </a:tblGrid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676" marR="64676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676" marR="64676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676" marR="64676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676" marR="64676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676" marR="64676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FF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676" marR="64676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(1,1,0)</a:t>
                      </a:r>
                      <a:endParaRPr lang="en-US" sz="1100" b="1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676" marR="64676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96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연산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push(): </a:t>
            </a:r>
            <a:r>
              <a:rPr lang="ko-KR" altLang="en-US" smtClean="0"/>
              <a:t>스택에</a:t>
            </a:r>
            <a:r>
              <a:rPr lang="en-US" altLang="ko-KR" smtClean="0"/>
              <a:t> </a:t>
            </a:r>
            <a:r>
              <a:rPr lang="ko-KR" altLang="en-US" smtClean="0"/>
              <a:t>데이터를 추가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pop(): </a:t>
            </a:r>
            <a:r>
              <a:rPr lang="ko-KR" altLang="en-US" smtClean="0"/>
              <a:t>스택에서 데이터를 삭제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023955"/>
            <a:ext cx="781050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연산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is_empty</a:t>
            </a:r>
            <a:r>
              <a:rPr lang="en-US" altLang="ko-KR" dirty="0" smtClean="0"/>
              <a:t>(s): </a:t>
            </a:r>
            <a:r>
              <a:rPr lang="ko-KR" altLang="en-US" dirty="0" smtClean="0"/>
              <a:t>스택이 공백상태인지 검사</a:t>
            </a:r>
          </a:p>
          <a:p>
            <a:pPr eaLnBrk="1" hangingPunct="1"/>
            <a:r>
              <a:rPr lang="en-US" altLang="ko-KR" dirty="0" err="1" smtClean="0"/>
              <a:t>is_full</a:t>
            </a:r>
            <a:r>
              <a:rPr lang="en-US" altLang="ko-KR" dirty="0" smtClean="0"/>
              <a:t>(s): </a:t>
            </a:r>
            <a:r>
              <a:rPr lang="ko-KR" altLang="en-US" dirty="0" smtClean="0"/>
              <a:t>스택이 포화상태인지 검사</a:t>
            </a:r>
          </a:p>
          <a:p>
            <a:pPr eaLnBrk="1" hangingPunct="1"/>
            <a:r>
              <a:rPr lang="en-US" altLang="ko-KR" dirty="0" smtClean="0"/>
              <a:t>create(): </a:t>
            </a:r>
            <a:r>
              <a:rPr lang="ko-KR" altLang="en-US" dirty="0" smtClean="0"/>
              <a:t>스택을 생성 </a:t>
            </a:r>
          </a:p>
          <a:p>
            <a:pPr eaLnBrk="1" hangingPunct="1"/>
            <a:r>
              <a:rPr lang="en-US" altLang="ko-KR" dirty="0" smtClean="0"/>
              <a:t>peek(s): </a:t>
            </a:r>
            <a:r>
              <a:rPr lang="ko-KR" altLang="en-US" dirty="0" smtClean="0"/>
              <a:t>요소를 스택에서 삭제하지 않고 보기만 하는 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		       </a:t>
            </a:r>
            <a:r>
              <a:rPr lang="ko-KR" altLang="en-US" dirty="0" smtClean="0"/>
              <a:t>연산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)pop </a:t>
            </a:r>
            <a:r>
              <a:rPr lang="ko-KR" altLang="en-US" dirty="0" smtClean="0"/>
              <a:t>연산은 요소를 스택에서 완전히 삭제하면서 가져온다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스택의 용도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400925" cy="1738313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입력과 역순의 출력이 필요한 경우</a:t>
            </a:r>
          </a:p>
          <a:p>
            <a:pPr lvl="1" eaLnBrk="1" hangingPunct="1"/>
            <a:r>
              <a:rPr lang="ko-KR" altLang="en-US" sz="1800" dirty="0" smtClean="0"/>
              <a:t>에디터에서 되돌리기</a:t>
            </a:r>
            <a:r>
              <a:rPr lang="en-US" altLang="ko-KR" sz="1800" dirty="0" smtClean="0"/>
              <a:t>(undo) </a:t>
            </a:r>
            <a:r>
              <a:rPr lang="ko-KR" altLang="en-US" sz="1800" dirty="0" smtClean="0"/>
              <a:t>기능</a:t>
            </a:r>
          </a:p>
          <a:p>
            <a:pPr lvl="1" eaLnBrk="1" hangingPunct="1"/>
            <a:r>
              <a:rPr lang="ko-KR" altLang="en-US" sz="1800" dirty="0" smtClean="0"/>
              <a:t>함수호출에서 복귀주소 기억</a:t>
            </a:r>
          </a:p>
          <a:p>
            <a:pPr lvl="1" eaLnBrk="1" hangingPunct="1"/>
            <a:endParaRPr lang="en-US" altLang="ko-KR" sz="1800" dirty="0" smtClean="0"/>
          </a:p>
        </p:txBody>
      </p:sp>
      <p:graphicFrame>
        <p:nvGraphicFramePr>
          <p:cNvPr id="263522" name="Group 354"/>
          <p:cNvGraphicFramePr>
            <a:graphicFrameLocks noGrp="1"/>
          </p:cNvGraphicFramePr>
          <p:nvPr>
            <p:ph sz="half" idx="2"/>
          </p:nvPr>
        </p:nvGraphicFramePr>
        <p:xfrm>
          <a:off x="746125" y="3249613"/>
          <a:ext cx="1754188" cy="2284412"/>
        </p:xfrm>
        <a:graphic>
          <a:graphicData uri="http://schemas.openxmlformats.org/drawingml/2006/table">
            <a:tbl>
              <a:tblPr/>
              <a:tblGrid>
                <a:gridCol w="376238"/>
                <a:gridCol w="1377950"/>
              </a:tblGrid>
              <a:tr h="228441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20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150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main()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HY엽서M" pitchFamily="18" charset="-127"/>
                          <a:cs typeface="Arial" charset="0"/>
                        </a:rPr>
                        <a:t>    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i=3;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HY엽서M" pitchFamily="18" charset="-127"/>
                          <a:cs typeface="Arial" charset="0"/>
                        </a:rPr>
                        <a:t>     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sub1(i);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HY엽서M" pitchFamily="18" charset="-127"/>
                          <a:cs typeface="Arial" charset="0"/>
                        </a:rPr>
                        <a:t>     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sub1(</a:t>
                      </a:r>
                      <a:r>
                        <a:rPr kumimoji="1" lang="en-US" altLang="ko-KR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a)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HY엽서M" pitchFamily="18" charset="-127"/>
                          <a:cs typeface="Arial" charset="0"/>
                        </a:rPr>
                        <a:t>    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j=5;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HY엽서M" pitchFamily="18" charset="-127"/>
                          <a:cs typeface="Arial" charset="0"/>
                        </a:rPr>
                        <a:t>     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sub2(j);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HY엽서M" pitchFamily="18" charset="-127"/>
                          <a:cs typeface="Arial" charset="0"/>
                        </a:rPr>
                        <a:t>     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HY엽서M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void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sub2(</a:t>
                      </a:r>
                      <a:r>
                        <a:rPr kumimoji="1" lang="en-US" altLang="ko-KR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int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 b)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HY엽서M" pitchFamily="18" charset="-127"/>
                          <a:cs typeface="Arial" charset="0"/>
                        </a:rPr>
                        <a:t>      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  <a:cs typeface="Arial" charset="0"/>
                        </a:rPr>
                        <a:t>}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539" name="Group 314"/>
          <p:cNvGrpSpPr>
            <a:grpSpLocks/>
          </p:cNvGrpSpPr>
          <p:nvPr/>
        </p:nvGrpSpPr>
        <p:grpSpPr bwMode="auto">
          <a:xfrm>
            <a:off x="2816225" y="3338513"/>
            <a:ext cx="2859088" cy="2546350"/>
            <a:chOff x="569" y="642"/>
            <a:chExt cx="4321" cy="3198"/>
          </a:xfrm>
        </p:grpSpPr>
        <p:sp>
          <p:nvSpPr>
            <p:cNvPr id="22555" name="AutoShape 315"/>
            <p:cNvSpPr>
              <a:spLocks noChangeArrowheads="1"/>
            </p:cNvSpPr>
            <p:nvPr/>
          </p:nvSpPr>
          <p:spPr bwMode="auto">
            <a:xfrm>
              <a:off x="3766" y="98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sub2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PC=200 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b=5 </a:t>
              </a:r>
            </a:p>
          </p:txBody>
        </p:sp>
        <p:sp>
          <p:nvSpPr>
            <p:cNvPr id="22556" name="AutoShape 316"/>
            <p:cNvSpPr>
              <a:spLocks noChangeArrowheads="1"/>
            </p:cNvSpPr>
            <p:nvPr/>
          </p:nvSpPr>
          <p:spPr bwMode="auto">
            <a:xfrm>
              <a:off x="2139" y="1881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sub1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PC=100 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a=3 </a:t>
              </a:r>
            </a:p>
          </p:txBody>
        </p:sp>
        <p:sp>
          <p:nvSpPr>
            <p:cNvPr id="22557" name="Text Box 317"/>
            <p:cNvSpPr txBox="1">
              <a:spLocks noChangeArrowheads="1"/>
            </p:cNvSpPr>
            <p:nvPr/>
          </p:nvSpPr>
          <p:spPr bwMode="auto">
            <a:xfrm>
              <a:off x="619" y="3571"/>
              <a:ext cx="11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800">
                  <a:latin typeface="HY엽서L" panose="02030600000101010101" pitchFamily="18" charset="-127"/>
                  <a:ea typeface="HY엽서L" panose="02030600000101010101" pitchFamily="18" charset="-127"/>
                </a:rPr>
                <a:t>시스템 스택</a:t>
              </a:r>
            </a:p>
          </p:txBody>
        </p:sp>
        <p:sp>
          <p:nvSpPr>
            <p:cNvPr id="22558" name="AutoShape 318"/>
            <p:cNvSpPr>
              <a:spLocks noChangeArrowheads="1"/>
            </p:cNvSpPr>
            <p:nvPr/>
          </p:nvSpPr>
          <p:spPr bwMode="auto">
            <a:xfrm>
              <a:off x="600" y="272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main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PC=1</a:t>
              </a:r>
            </a:p>
          </p:txBody>
        </p:sp>
        <p:grpSp>
          <p:nvGrpSpPr>
            <p:cNvPr id="22559" name="Group 319"/>
            <p:cNvGrpSpPr>
              <a:grpSpLocks/>
            </p:cNvGrpSpPr>
            <p:nvPr/>
          </p:nvGrpSpPr>
          <p:grpSpPr bwMode="auto">
            <a:xfrm>
              <a:off x="569" y="692"/>
              <a:ext cx="1044" cy="2879"/>
              <a:chOff x="930" y="2115"/>
              <a:chExt cx="453" cy="1315"/>
            </a:xfrm>
          </p:grpSpPr>
          <p:sp>
            <p:nvSpPr>
              <p:cNvPr id="22573" name="Line 320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74" name="Line 321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75" name="Line 322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560" name="Text Box 323"/>
            <p:cNvSpPr txBox="1">
              <a:spLocks noChangeArrowheads="1"/>
            </p:cNvSpPr>
            <p:nvPr/>
          </p:nvSpPr>
          <p:spPr bwMode="auto">
            <a:xfrm>
              <a:off x="2160" y="3571"/>
              <a:ext cx="110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800">
                  <a:latin typeface="HY엽서L" panose="02030600000101010101" pitchFamily="18" charset="-127"/>
                  <a:ea typeface="HY엽서L" panose="02030600000101010101" pitchFamily="18" charset="-127"/>
                </a:rPr>
                <a:t>시스템 스택</a:t>
              </a:r>
            </a:p>
          </p:txBody>
        </p:sp>
        <p:sp>
          <p:nvSpPr>
            <p:cNvPr id="22561" name="AutoShape 324"/>
            <p:cNvSpPr>
              <a:spLocks noChangeArrowheads="1"/>
            </p:cNvSpPr>
            <p:nvPr/>
          </p:nvSpPr>
          <p:spPr bwMode="auto">
            <a:xfrm>
              <a:off x="2140" y="272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main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PC=20 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i=3 </a:t>
              </a:r>
            </a:p>
          </p:txBody>
        </p:sp>
        <p:grpSp>
          <p:nvGrpSpPr>
            <p:cNvPr id="22562" name="Group 325"/>
            <p:cNvGrpSpPr>
              <a:grpSpLocks/>
            </p:cNvGrpSpPr>
            <p:nvPr/>
          </p:nvGrpSpPr>
          <p:grpSpPr bwMode="auto">
            <a:xfrm>
              <a:off x="2109" y="692"/>
              <a:ext cx="1044" cy="2879"/>
              <a:chOff x="930" y="2115"/>
              <a:chExt cx="453" cy="1315"/>
            </a:xfrm>
          </p:grpSpPr>
          <p:sp>
            <p:nvSpPr>
              <p:cNvPr id="22570" name="Line 326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71" name="Line 327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72" name="Line 328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563" name="AutoShape 329"/>
            <p:cNvSpPr>
              <a:spLocks noChangeArrowheads="1"/>
            </p:cNvSpPr>
            <p:nvPr/>
          </p:nvSpPr>
          <p:spPr bwMode="auto">
            <a:xfrm>
              <a:off x="3766" y="1831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sub1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PC=150 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a=3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j=5 </a:t>
              </a:r>
            </a:p>
          </p:txBody>
        </p:sp>
        <p:sp>
          <p:nvSpPr>
            <p:cNvPr id="22564" name="Text Box 330"/>
            <p:cNvSpPr txBox="1">
              <a:spLocks noChangeArrowheads="1"/>
            </p:cNvSpPr>
            <p:nvPr/>
          </p:nvSpPr>
          <p:spPr bwMode="auto">
            <a:xfrm>
              <a:off x="3786" y="3521"/>
              <a:ext cx="11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800">
                  <a:latin typeface="HY엽서L" panose="02030600000101010101" pitchFamily="18" charset="-127"/>
                  <a:ea typeface="HY엽서L" panose="02030600000101010101" pitchFamily="18" charset="-127"/>
                </a:rPr>
                <a:t>시스템 스택</a:t>
              </a:r>
            </a:p>
          </p:txBody>
        </p:sp>
        <p:sp>
          <p:nvSpPr>
            <p:cNvPr id="22565" name="AutoShape 331"/>
            <p:cNvSpPr>
              <a:spLocks noChangeArrowheads="1"/>
            </p:cNvSpPr>
            <p:nvPr/>
          </p:nvSpPr>
          <p:spPr bwMode="auto">
            <a:xfrm>
              <a:off x="3767" y="267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main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PC=20 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i=3 </a:t>
              </a:r>
            </a:p>
          </p:txBody>
        </p:sp>
        <p:grpSp>
          <p:nvGrpSpPr>
            <p:cNvPr id="22566" name="Group 332"/>
            <p:cNvGrpSpPr>
              <a:grpSpLocks/>
            </p:cNvGrpSpPr>
            <p:nvPr/>
          </p:nvGrpSpPr>
          <p:grpSpPr bwMode="auto">
            <a:xfrm>
              <a:off x="3736" y="642"/>
              <a:ext cx="1044" cy="2879"/>
              <a:chOff x="930" y="2115"/>
              <a:chExt cx="453" cy="1315"/>
            </a:xfrm>
          </p:grpSpPr>
          <p:sp>
            <p:nvSpPr>
              <p:cNvPr id="22567" name="Line 333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68" name="Line 334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69" name="Line 335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2540" name="Group 336"/>
          <p:cNvGrpSpPr>
            <a:grpSpLocks/>
          </p:cNvGrpSpPr>
          <p:nvPr/>
        </p:nvGrpSpPr>
        <p:grpSpPr bwMode="auto">
          <a:xfrm>
            <a:off x="5921375" y="3367088"/>
            <a:ext cx="1846263" cy="2457450"/>
            <a:chOff x="569" y="692"/>
            <a:chExt cx="2832" cy="3157"/>
          </a:xfrm>
        </p:grpSpPr>
        <p:sp>
          <p:nvSpPr>
            <p:cNvPr id="22542" name="Text Box 337"/>
            <p:cNvSpPr txBox="1">
              <a:spLocks noChangeArrowheads="1"/>
            </p:cNvSpPr>
            <p:nvPr/>
          </p:nvSpPr>
          <p:spPr bwMode="auto">
            <a:xfrm>
              <a:off x="619" y="3572"/>
              <a:ext cx="126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800">
                  <a:latin typeface="HY엽서L" panose="02030600000101010101" pitchFamily="18" charset="-127"/>
                  <a:ea typeface="HY엽서L" panose="02030600000101010101" pitchFamily="18" charset="-127"/>
                </a:rPr>
                <a:t>시스템 스택</a:t>
              </a:r>
            </a:p>
          </p:txBody>
        </p:sp>
        <p:sp>
          <p:nvSpPr>
            <p:cNvPr id="22543" name="Text Box 338"/>
            <p:cNvSpPr txBox="1">
              <a:spLocks noChangeArrowheads="1"/>
            </p:cNvSpPr>
            <p:nvPr/>
          </p:nvSpPr>
          <p:spPr bwMode="auto">
            <a:xfrm>
              <a:off x="2157" y="3572"/>
              <a:ext cx="124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800">
                  <a:latin typeface="HY엽서L" panose="02030600000101010101" pitchFamily="18" charset="-127"/>
                  <a:ea typeface="HY엽서L" panose="02030600000101010101" pitchFamily="18" charset="-127"/>
                </a:rPr>
                <a:t>시스템 스택</a:t>
              </a:r>
            </a:p>
          </p:txBody>
        </p:sp>
        <p:sp>
          <p:nvSpPr>
            <p:cNvPr id="22544" name="AutoShape 339"/>
            <p:cNvSpPr>
              <a:spLocks noChangeArrowheads="1"/>
            </p:cNvSpPr>
            <p:nvPr/>
          </p:nvSpPr>
          <p:spPr bwMode="auto">
            <a:xfrm>
              <a:off x="599" y="1881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sub1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PC=151 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a=3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j=5 </a:t>
              </a:r>
            </a:p>
          </p:txBody>
        </p:sp>
        <p:sp>
          <p:nvSpPr>
            <p:cNvPr id="22545" name="AutoShape 340"/>
            <p:cNvSpPr>
              <a:spLocks noChangeArrowheads="1"/>
            </p:cNvSpPr>
            <p:nvPr/>
          </p:nvSpPr>
          <p:spPr bwMode="auto">
            <a:xfrm>
              <a:off x="600" y="272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main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PC=20 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i=3 </a:t>
              </a:r>
            </a:p>
          </p:txBody>
        </p:sp>
        <p:grpSp>
          <p:nvGrpSpPr>
            <p:cNvPr id="22546" name="Group 341"/>
            <p:cNvGrpSpPr>
              <a:grpSpLocks/>
            </p:cNvGrpSpPr>
            <p:nvPr/>
          </p:nvGrpSpPr>
          <p:grpSpPr bwMode="auto">
            <a:xfrm>
              <a:off x="569" y="692"/>
              <a:ext cx="1044" cy="2879"/>
              <a:chOff x="930" y="2115"/>
              <a:chExt cx="453" cy="1315"/>
            </a:xfrm>
          </p:grpSpPr>
          <p:sp>
            <p:nvSpPr>
              <p:cNvPr id="22552" name="Line 342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53" name="Line 343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54" name="Line 344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547" name="AutoShape 345"/>
            <p:cNvSpPr>
              <a:spLocks noChangeArrowheads="1"/>
            </p:cNvSpPr>
            <p:nvPr/>
          </p:nvSpPr>
          <p:spPr bwMode="auto">
            <a:xfrm>
              <a:off x="2140" y="2696"/>
              <a:ext cx="1013" cy="845"/>
            </a:xfrm>
            <a:prstGeom prst="cube">
              <a:avLst>
                <a:gd name="adj" fmla="val 1114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Trebuchet MS" panose="020B0603020202020204" pitchFamily="34" charset="0"/>
                  <a:ea typeface="굴림체" panose="020B0609000101010101" pitchFamily="49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 b="1">
                  <a:latin typeface="Lucida Console" panose="020B0609040504020204" pitchFamily="49" charset="0"/>
                  <a:ea typeface="HY엽서L" panose="02030600000101010101" pitchFamily="18" charset="-127"/>
                </a:rPr>
                <a:t>main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PC=21 </a:t>
              </a:r>
            </a:p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800">
                  <a:latin typeface="Lucida Console" panose="020B0609040504020204" pitchFamily="49" charset="0"/>
                  <a:ea typeface="HY엽서L" panose="02030600000101010101" pitchFamily="18" charset="-127"/>
                </a:rPr>
                <a:t> i=3 </a:t>
              </a:r>
            </a:p>
          </p:txBody>
        </p:sp>
        <p:grpSp>
          <p:nvGrpSpPr>
            <p:cNvPr id="22548" name="Group 346"/>
            <p:cNvGrpSpPr>
              <a:grpSpLocks/>
            </p:cNvGrpSpPr>
            <p:nvPr/>
          </p:nvGrpSpPr>
          <p:grpSpPr bwMode="auto">
            <a:xfrm>
              <a:off x="2109" y="692"/>
              <a:ext cx="1044" cy="2879"/>
              <a:chOff x="930" y="2115"/>
              <a:chExt cx="453" cy="1315"/>
            </a:xfrm>
          </p:grpSpPr>
          <p:sp>
            <p:nvSpPr>
              <p:cNvPr id="22549" name="Line 347"/>
              <p:cNvSpPr>
                <a:spLocks noChangeShapeType="1"/>
              </p:cNvSpPr>
              <p:nvPr/>
            </p:nvSpPr>
            <p:spPr bwMode="auto">
              <a:xfrm>
                <a:off x="930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50" name="Line 348"/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453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551" name="Line 349"/>
              <p:cNvSpPr>
                <a:spLocks noChangeShapeType="1"/>
              </p:cNvSpPr>
              <p:nvPr/>
            </p:nvSpPr>
            <p:spPr bwMode="auto">
              <a:xfrm flipV="1">
                <a:off x="1383" y="2115"/>
                <a:ext cx="0" cy="1315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254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rebuchet MS" panose="020B0603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fld id="{08A24ABA-8B31-44B8-B6A8-FC44FEF705CF}" type="slidenum">
              <a:rPr kumimoji="0"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1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15671</TotalTime>
  <Words>2160</Words>
  <Application>Microsoft Office PowerPoint</Application>
  <PresentationFormat>화면 슬라이드 쇼(4:3)</PresentationFormat>
  <Paragraphs>1127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84" baseType="lpstr">
      <vt:lpstr>HY얕은샘물M</vt:lpstr>
      <vt:lpstr>HY엽서L</vt:lpstr>
      <vt:lpstr>HY엽서M</vt:lpstr>
      <vt:lpstr>굴림</vt:lpstr>
      <vt:lpstr>굴림체</vt:lpstr>
      <vt:lpstr>명조</vt:lpstr>
      <vt:lpstr>한양신명조</vt:lpstr>
      <vt:lpstr>한컴바탕</vt:lpstr>
      <vt:lpstr>휴먼명조</vt:lpstr>
      <vt:lpstr>Arial</vt:lpstr>
      <vt:lpstr>Lucida Console</vt:lpstr>
      <vt:lpstr>Symbol</vt:lpstr>
      <vt:lpstr>Times New Roman</vt:lpstr>
      <vt:lpstr>Trebuchet MS</vt:lpstr>
      <vt:lpstr>Tw Cen MT</vt:lpstr>
      <vt:lpstr>Wingdings</vt:lpstr>
      <vt:lpstr>Wingdings 2</vt:lpstr>
      <vt:lpstr>가을</vt:lpstr>
      <vt:lpstr>4장  스택</vt:lpstr>
      <vt:lpstr>스택이란?</vt:lpstr>
      <vt:lpstr>스택의 특징</vt:lpstr>
      <vt:lpstr>스택의 구조</vt:lpstr>
      <vt:lpstr>예제: 시스템 스택을 이용한 함수 호출</vt:lpstr>
      <vt:lpstr>스택 추상데이터타입(ADT)</vt:lpstr>
      <vt:lpstr>스택의 연산</vt:lpstr>
      <vt:lpstr>스택의 연산</vt:lpstr>
      <vt:lpstr>스택의 용도</vt:lpstr>
      <vt:lpstr>배열을 이용한 스택의 구현</vt:lpstr>
      <vt:lpstr>is_empty, is_full 연산의 구현</vt:lpstr>
      <vt:lpstr>push 연산</vt:lpstr>
      <vt:lpstr>pop 연산</vt:lpstr>
      <vt:lpstr>전역 변수로 구현하는 방법</vt:lpstr>
      <vt:lpstr>전역 변수로 구현하는 방법</vt:lpstr>
      <vt:lpstr>전역 변수로 구현하는 방법</vt:lpstr>
      <vt:lpstr>구조체 배열 지역 변수 구현하기</vt:lpstr>
      <vt:lpstr>구조체 배열 사용하기</vt:lpstr>
      <vt:lpstr>구조체 배열 사용하기</vt:lpstr>
      <vt:lpstr>동적 스택</vt:lpstr>
      <vt:lpstr>동적 배열 스택</vt:lpstr>
      <vt:lpstr>스택의 응용: 괄호검사</vt:lpstr>
      <vt:lpstr>스택을 이용한 괄호 검사</vt:lpstr>
      <vt:lpstr>알고리즘</vt:lpstr>
      <vt:lpstr>괄호 검사 알고리즘</vt:lpstr>
      <vt:lpstr>괄호 검사 프로그램</vt:lpstr>
      <vt:lpstr>PowerPoint 프레젠테이션</vt:lpstr>
      <vt:lpstr>PowerPoint 프레젠테이션</vt:lpstr>
      <vt:lpstr>수식의 계산</vt:lpstr>
      <vt:lpstr>후위 표기식의 계산</vt:lpstr>
      <vt:lpstr>PowerPoint 프레젠테이션</vt:lpstr>
      <vt:lpstr>후위 표기식 계산 알고리즘</vt:lpstr>
      <vt:lpstr>후위 표기식 계산</vt:lpstr>
      <vt:lpstr>후위 표기식 계산</vt:lpstr>
      <vt:lpstr>PowerPoint 프레젠테이션</vt:lpstr>
      <vt:lpstr>중위표기식-&gt;후위표기식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프로그램</vt:lpstr>
      <vt:lpstr>프로그램</vt:lpstr>
      <vt:lpstr>프로그램</vt:lpstr>
      <vt:lpstr>PowerPoint 프레젠테이션</vt:lpstr>
      <vt:lpstr>미로탐색문제</vt:lpstr>
      <vt:lpstr>PowerPoint 프레젠테이션</vt:lpstr>
      <vt:lpstr>미로탐색 알고리즘</vt:lpstr>
      <vt:lpstr>미로 프로그램</vt:lpstr>
      <vt:lpstr>미로 프로그램</vt:lpstr>
      <vt:lpstr>미로 프로그램</vt:lpstr>
      <vt:lpstr>미로 프로그램</vt:lpstr>
      <vt:lpstr>실행결과</vt:lpstr>
      <vt:lpstr>미로 문제(1)</vt:lpstr>
      <vt:lpstr>미로 문제(2)</vt:lpstr>
      <vt:lpstr>미로 문제(3)</vt:lpstr>
      <vt:lpstr>미로 문제(4)</vt:lpstr>
      <vt:lpstr>미로 문제(5)</vt:lpstr>
      <vt:lpstr>미로 문제(6)</vt:lpstr>
      <vt:lpstr>PowerPoint 프레젠테이션</vt:lpstr>
      <vt:lpstr>PowerPoint 프레젠테이션</vt:lpstr>
    </vt:vector>
  </TitlesOfParts>
  <Company>순천향대학교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hong</cp:lastModifiedBy>
  <cp:revision>233</cp:revision>
  <dcterms:created xsi:type="dcterms:W3CDTF">2004-02-19T02:52:38Z</dcterms:created>
  <dcterms:modified xsi:type="dcterms:W3CDTF">2019-03-21T04:41:12Z</dcterms:modified>
</cp:coreProperties>
</file>