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2" r:id="rId2"/>
    <p:sldId id="357" r:id="rId3"/>
    <p:sldId id="413" r:id="rId4"/>
    <p:sldId id="445" r:id="rId5"/>
    <p:sldId id="414" r:id="rId6"/>
    <p:sldId id="446" r:id="rId7"/>
    <p:sldId id="447" r:id="rId8"/>
    <p:sldId id="448" r:id="rId9"/>
    <p:sldId id="449" r:id="rId10"/>
    <p:sldId id="450" r:id="rId11"/>
    <p:sldId id="451" r:id="rId12"/>
    <p:sldId id="473" r:id="rId13"/>
    <p:sldId id="416" r:id="rId14"/>
    <p:sldId id="417" r:id="rId15"/>
    <p:sldId id="475" r:id="rId16"/>
    <p:sldId id="418" r:id="rId17"/>
    <p:sldId id="419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22" r:id="rId27"/>
    <p:sldId id="423" r:id="rId28"/>
    <p:sldId id="424" r:id="rId29"/>
    <p:sldId id="462" r:id="rId30"/>
    <p:sldId id="461" r:id="rId31"/>
    <p:sldId id="463" r:id="rId32"/>
    <p:sldId id="464" r:id="rId33"/>
    <p:sldId id="465" r:id="rId34"/>
    <p:sldId id="466" r:id="rId35"/>
    <p:sldId id="467" r:id="rId36"/>
    <p:sldId id="468" r:id="rId37"/>
    <p:sldId id="431" r:id="rId38"/>
    <p:sldId id="433" r:id="rId39"/>
    <p:sldId id="439" r:id="rId40"/>
    <p:sldId id="469" r:id="rId41"/>
    <p:sldId id="470" r:id="rId42"/>
    <p:sldId id="471" r:id="rId43"/>
    <p:sldId id="472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1C48F"/>
    <a:srgbClr val="3366FF"/>
    <a:srgbClr val="3399FF"/>
    <a:srgbClr val="FF3300"/>
    <a:srgbClr val="FF66CC"/>
    <a:srgbClr val="0033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105" d="100"/>
          <a:sy n="105" d="100"/>
        </p:scale>
        <p:origin x="114" y="162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1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CE5934-E43B-4621-B7F5-FBBF63BBB7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2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D4F1BB-F77C-496A-B925-8C4510F077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E75E-23BF-4AF9-8708-9112B47E46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9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082390" y="63231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/>
              <a:t>-</a:t>
            </a:r>
            <a:fld id="{117B468D-3E99-491E-90FB-605FA2F22037}" type="slidenum">
              <a:rPr lang="en-US" altLang="ko-KR" sz="1400" smtClean="0"/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0660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EE3E8C-E888-4232-B047-343CEBBE1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0FF5EAC3-0857-4DEE-89E8-377E2B8A121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6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DFDB4761-1931-4162-BAAC-CE6132C62C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3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D13BF-EA40-4F50-81E8-685BFBA913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D2D74F-4871-4252-B8A6-F3CF472C05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40253" y="6307655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68A870-1C94-4251-B3C0-56CA867466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6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07EFCA0-A3EE-402D-9A9B-3595D0C159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2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082390" y="63231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/>
              <a:t>-</a:t>
            </a:r>
            <a:fld id="{117B468D-3E99-491E-90FB-605FA2F22037}" type="slidenum">
              <a:rPr lang="en-US" altLang="ko-KR" sz="1400" smtClean="0"/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4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600" kern="1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890" y="4284095"/>
            <a:ext cx="1890210" cy="83869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장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3982" y="5351469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  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   |    |    |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97262" y="778055"/>
            <a:ext cx="7740650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item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(&amp;q, 10);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(&amp;q, 20);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(&amp;q, 30);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item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item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item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(&amp;q);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1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선형 큐의 응용</a:t>
            </a:r>
            <a:r>
              <a:rPr lang="en-US" altLang="ko-KR" dirty="0"/>
              <a:t>: </a:t>
            </a:r>
            <a:r>
              <a:rPr lang="ko-KR" altLang="en-US" dirty="0"/>
              <a:t>작업 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6923" y="1538790"/>
            <a:ext cx="64293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5" y="3674922"/>
            <a:ext cx="7673381" cy="2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원형큐</a:t>
            </a:r>
            <a:endParaRPr lang="ko-KR" altLang="en-US" dirty="0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9363" cy="4525963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latin typeface="Lucida Console" panose="020B0609040504020204" pitchFamily="49" charset="0"/>
              </a:rPr>
              <a:t>선형큐</a:t>
            </a:r>
            <a:r>
              <a:rPr lang="en-US" altLang="ko-KR" dirty="0" smtClean="0">
                <a:latin typeface="Lucida Console" panose="020B0609040504020204" pitchFamily="49" charset="0"/>
              </a:rPr>
              <a:t>: </a:t>
            </a:r>
            <a:r>
              <a:rPr lang="ko-KR" altLang="en-US" dirty="0" smtClean="0">
                <a:latin typeface="Lucida Console" panose="020B0609040504020204" pitchFamily="49" charset="0"/>
              </a:rPr>
              <a:t>배열을 선형으로 사용하여 큐를 구현</a:t>
            </a:r>
          </a:p>
          <a:p>
            <a:pPr lvl="1" eaLnBrk="1" hangingPunct="1"/>
            <a:r>
              <a:rPr lang="ko-KR" altLang="en-US" dirty="0" smtClean="0">
                <a:latin typeface="Lucida Console" panose="020B0609040504020204" pitchFamily="49" charset="0"/>
              </a:rPr>
              <a:t>삽입을 계속하기 위해서는 요소들을 이동시켜야 함</a:t>
            </a:r>
          </a:p>
          <a:p>
            <a:pPr lvl="1" eaLnBrk="1" hangingPunct="1"/>
            <a:r>
              <a:rPr lang="ko-KR" altLang="en-US" dirty="0" smtClean="0">
                <a:latin typeface="Lucida Console" panose="020B0609040504020204" pitchFamily="49" charset="0"/>
              </a:rPr>
              <a:t>문제점이 많아 사용되지 않음</a:t>
            </a:r>
          </a:p>
          <a:p>
            <a:pPr eaLnBrk="1" hangingPunct="1"/>
            <a:endParaRPr lang="ko-KR" altLang="en-US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ko-KR" altLang="en-US" dirty="0" err="1" smtClean="0">
                <a:latin typeface="Lucida Console" panose="020B0609040504020204" pitchFamily="49" charset="0"/>
              </a:rPr>
              <a:t>원형큐</a:t>
            </a:r>
            <a:r>
              <a:rPr lang="en-US" altLang="ko-KR" dirty="0" smtClean="0">
                <a:latin typeface="Lucida Console" panose="020B0609040504020204" pitchFamily="49" charset="0"/>
              </a:rPr>
              <a:t>: </a:t>
            </a:r>
            <a:r>
              <a:rPr lang="ko-KR" altLang="en-US" dirty="0" smtClean="0">
                <a:latin typeface="Lucida Console" panose="020B0609040504020204" pitchFamily="49" charset="0"/>
              </a:rPr>
              <a:t>배열을 원형으로 사용하여 큐를 구현</a:t>
            </a:r>
          </a:p>
        </p:txBody>
      </p:sp>
      <p:grpSp>
        <p:nvGrpSpPr>
          <p:cNvPr id="18436" name="Group 40"/>
          <p:cNvGrpSpPr>
            <a:grpSpLocks/>
          </p:cNvGrpSpPr>
          <p:nvPr/>
        </p:nvGrpSpPr>
        <p:grpSpPr bwMode="auto">
          <a:xfrm>
            <a:off x="5246688" y="1584325"/>
            <a:ext cx="3600450" cy="2339975"/>
            <a:chOff x="657" y="61"/>
            <a:chExt cx="3792" cy="3959"/>
          </a:xfrm>
        </p:grpSpPr>
        <p:sp>
          <p:nvSpPr>
            <p:cNvPr id="18447" name="AutoShape 5"/>
            <p:cNvSpPr>
              <a:spLocks noChangeArrowheads="1"/>
            </p:cNvSpPr>
            <p:nvPr/>
          </p:nvSpPr>
          <p:spPr bwMode="auto">
            <a:xfrm>
              <a:off x="1410" y="799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0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448" name="AutoShape 6"/>
            <p:cNvSpPr>
              <a:spLocks noChangeArrowheads="1"/>
            </p:cNvSpPr>
            <p:nvPr/>
          </p:nvSpPr>
          <p:spPr bwMode="auto">
            <a:xfrm>
              <a:off x="1891" y="799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0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449" name="AutoShape 7"/>
            <p:cNvSpPr>
              <a:spLocks noChangeArrowheads="1"/>
            </p:cNvSpPr>
            <p:nvPr/>
          </p:nvSpPr>
          <p:spPr bwMode="auto">
            <a:xfrm>
              <a:off x="2372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50" name="AutoShape 8"/>
            <p:cNvSpPr>
              <a:spLocks noChangeArrowheads="1"/>
            </p:cNvSpPr>
            <p:nvPr/>
          </p:nvSpPr>
          <p:spPr bwMode="auto">
            <a:xfrm>
              <a:off x="2853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51" name="AutoShape 9"/>
            <p:cNvSpPr>
              <a:spLocks noChangeArrowheads="1"/>
            </p:cNvSpPr>
            <p:nvPr/>
          </p:nvSpPr>
          <p:spPr bwMode="auto">
            <a:xfrm>
              <a:off x="3334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52" name="AutoShape 10"/>
            <p:cNvSpPr>
              <a:spLocks noChangeArrowheads="1"/>
            </p:cNvSpPr>
            <p:nvPr/>
          </p:nvSpPr>
          <p:spPr bwMode="auto">
            <a:xfrm>
              <a:off x="3814" y="799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53" name="Text Box 11"/>
            <p:cNvSpPr txBox="1">
              <a:spLocks noChangeArrowheads="1"/>
            </p:cNvSpPr>
            <p:nvPr/>
          </p:nvSpPr>
          <p:spPr bwMode="auto">
            <a:xfrm>
              <a:off x="1541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18454" name="Text Box 12"/>
            <p:cNvSpPr txBox="1">
              <a:spLocks noChangeArrowheads="1"/>
            </p:cNvSpPr>
            <p:nvPr/>
          </p:nvSpPr>
          <p:spPr bwMode="auto">
            <a:xfrm>
              <a:off x="955" y="61"/>
              <a:ext cx="461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[-1]</a:t>
              </a:r>
            </a:p>
          </p:txBody>
        </p:sp>
        <p:sp>
          <p:nvSpPr>
            <p:cNvPr id="18455" name="Text Box 13"/>
            <p:cNvSpPr txBox="1">
              <a:spLocks noChangeArrowheads="1"/>
            </p:cNvSpPr>
            <p:nvPr/>
          </p:nvSpPr>
          <p:spPr bwMode="auto">
            <a:xfrm>
              <a:off x="2040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18456" name="Text Box 14"/>
            <p:cNvSpPr txBox="1">
              <a:spLocks noChangeArrowheads="1"/>
            </p:cNvSpPr>
            <p:nvPr/>
          </p:nvSpPr>
          <p:spPr bwMode="auto">
            <a:xfrm>
              <a:off x="2540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18457" name="Text Box 15"/>
            <p:cNvSpPr txBox="1">
              <a:spLocks noChangeArrowheads="1"/>
            </p:cNvSpPr>
            <p:nvPr/>
          </p:nvSpPr>
          <p:spPr bwMode="auto">
            <a:xfrm>
              <a:off x="3040" y="61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18458" name="Text Box 16"/>
            <p:cNvSpPr txBox="1">
              <a:spLocks noChangeArrowheads="1"/>
            </p:cNvSpPr>
            <p:nvPr/>
          </p:nvSpPr>
          <p:spPr bwMode="auto">
            <a:xfrm>
              <a:off x="3539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[4]</a:t>
              </a:r>
            </a:p>
          </p:txBody>
        </p:sp>
        <p:sp>
          <p:nvSpPr>
            <p:cNvPr id="18459" name="Text Box 17"/>
            <p:cNvSpPr txBox="1">
              <a:spLocks noChangeArrowheads="1"/>
            </p:cNvSpPr>
            <p:nvPr/>
          </p:nvSpPr>
          <p:spPr bwMode="auto">
            <a:xfrm>
              <a:off x="4043" y="61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[5]</a:t>
              </a:r>
            </a:p>
          </p:txBody>
        </p:sp>
        <p:sp>
          <p:nvSpPr>
            <p:cNvPr id="18460" name="Line 18"/>
            <p:cNvSpPr>
              <a:spLocks noChangeShapeType="1"/>
            </p:cNvSpPr>
            <p:nvPr/>
          </p:nvSpPr>
          <p:spPr bwMode="auto">
            <a:xfrm flipH="1" flipV="1">
              <a:off x="2156" y="161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Line 19"/>
            <p:cNvSpPr>
              <a:spLocks noChangeShapeType="1"/>
            </p:cNvSpPr>
            <p:nvPr/>
          </p:nvSpPr>
          <p:spPr bwMode="auto">
            <a:xfrm flipH="1" flipV="1">
              <a:off x="4068" y="161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Text Box 20"/>
            <p:cNvSpPr txBox="1">
              <a:spLocks noChangeArrowheads="1"/>
            </p:cNvSpPr>
            <p:nvPr/>
          </p:nvSpPr>
          <p:spPr bwMode="auto">
            <a:xfrm>
              <a:off x="1700" y="1468"/>
              <a:ext cx="55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front</a:t>
              </a:r>
            </a:p>
          </p:txBody>
        </p:sp>
        <p:sp>
          <p:nvSpPr>
            <p:cNvPr id="18463" name="Text Box 21"/>
            <p:cNvSpPr txBox="1">
              <a:spLocks noChangeArrowheads="1"/>
            </p:cNvSpPr>
            <p:nvPr/>
          </p:nvSpPr>
          <p:spPr bwMode="auto">
            <a:xfrm>
              <a:off x="3932" y="1482"/>
              <a:ext cx="505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rear</a:t>
              </a:r>
            </a:p>
          </p:txBody>
        </p:sp>
        <p:sp>
          <p:nvSpPr>
            <p:cNvPr id="18464" name="AutoShape 22"/>
            <p:cNvSpPr>
              <a:spLocks noChangeArrowheads="1"/>
            </p:cNvSpPr>
            <p:nvPr/>
          </p:nvSpPr>
          <p:spPr bwMode="auto">
            <a:xfrm>
              <a:off x="1319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0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465" name="AutoShape 23"/>
            <p:cNvSpPr>
              <a:spLocks noChangeArrowheads="1"/>
            </p:cNvSpPr>
            <p:nvPr/>
          </p:nvSpPr>
          <p:spPr bwMode="auto">
            <a:xfrm>
              <a:off x="1800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000">
                <a:latin typeface="Lucida Console" panose="020B0609040504020204" pitchFamily="49" charset="0"/>
                <a:ea typeface="굴림" panose="020B0600000101010101" pitchFamily="50" charset="-127"/>
              </a:endParaRPr>
            </a:p>
          </p:txBody>
        </p:sp>
        <p:sp>
          <p:nvSpPr>
            <p:cNvPr id="18466" name="AutoShape 24"/>
            <p:cNvSpPr>
              <a:spLocks noChangeArrowheads="1"/>
            </p:cNvSpPr>
            <p:nvPr/>
          </p:nvSpPr>
          <p:spPr bwMode="auto">
            <a:xfrm>
              <a:off x="2281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67" name="AutoShape 25"/>
            <p:cNvSpPr>
              <a:spLocks noChangeArrowheads="1"/>
            </p:cNvSpPr>
            <p:nvPr/>
          </p:nvSpPr>
          <p:spPr bwMode="auto">
            <a:xfrm>
              <a:off x="2762" y="2840"/>
              <a:ext cx="635" cy="72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68" name="AutoShape 26"/>
            <p:cNvSpPr>
              <a:spLocks noChangeArrowheads="1"/>
            </p:cNvSpPr>
            <p:nvPr/>
          </p:nvSpPr>
          <p:spPr bwMode="auto">
            <a:xfrm>
              <a:off x="3243" y="2840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69" name="AutoShape 27"/>
            <p:cNvSpPr>
              <a:spLocks noChangeArrowheads="1"/>
            </p:cNvSpPr>
            <p:nvPr/>
          </p:nvSpPr>
          <p:spPr bwMode="auto">
            <a:xfrm>
              <a:off x="3723" y="2840"/>
              <a:ext cx="635" cy="72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70" name="Text Box 28"/>
            <p:cNvSpPr txBox="1">
              <a:spLocks noChangeArrowheads="1"/>
            </p:cNvSpPr>
            <p:nvPr/>
          </p:nvSpPr>
          <p:spPr bwMode="auto">
            <a:xfrm>
              <a:off x="1450" y="2102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18471" name="Text Box 29"/>
            <p:cNvSpPr txBox="1">
              <a:spLocks noChangeArrowheads="1"/>
            </p:cNvSpPr>
            <p:nvPr/>
          </p:nvSpPr>
          <p:spPr bwMode="auto">
            <a:xfrm>
              <a:off x="868" y="2102"/>
              <a:ext cx="461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[-1]</a:t>
              </a:r>
            </a:p>
          </p:txBody>
        </p:sp>
        <p:sp>
          <p:nvSpPr>
            <p:cNvPr id="18472" name="Text Box 30"/>
            <p:cNvSpPr txBox="1">
              <a:spLocks noChangeArrowheads="1"/>
            </p:cNvSpPr>
            <p:nvPr/>
          </p:nvSpPr>
          <p:spPr bwMode="auto">
            <a:xfrm>
              <a:off x="19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18473" name="Text Box 31"/>
            <p:cNvSpPr txBox="1">
              <a:spLocks noChangeArrowheads="1"/>
            </p:cNvSpPr>
            <p:nvPr/>
          </p:nvSpPr>
          <p:spPr bwMode="auto">
            <a:xfrm>
              <a:off x="24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18474" name="Text Box 32"/>
            <p:cNvSpPr txBox="1">
              <a:spLocks noChangeArrowheads="1"/>
            </p:cNvSpPr>
            <p:nvPr/>
          </p:nvSpPr>
          <p:spPr bwMode="auto">
            <a:xfrm>
              <a:off x="2948" y="2102"/>
              <a:ext cx="38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18475" name="Text Box 33"/>
            <p:cNvSpPr txBox="1">
              <a:spLocks noChangeArrowheads="1"/>
            </p:cNvSpPr>
            <p:nvPr/>
          </p:nvSpPr>
          <p:spPr bwMode="auto">
            <a:xfrm>
              <a:off x="34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[4]</a:t>
              </a:r>
            </a:p>
          </p:txBody>
        </p:sp>
        <p:sp>
          <p:nvSpPr>
            <p:cNvPr id="18476" name="Text Box 34"/>
            <p:cNvSpPr txBox="1">
              <a:spLocks noChangeArrowheads="1"/>
            </p:cNvSpPr>
            <p:nvPr/>
          </p:nvSpPr>
          <p:spPr bwMode="auto">
            <a:xfrm>
              <a:off x="3949" y="2102"/>
              <a:ext cx="383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[5]</a:t>
              </a:r>
            </a:p>
          </p:txBody>
        </p:sp>
        <p:sp>
          <p:nvSpPr>
            <p:cNvPr id="18477" name="Line 35"/>
            <p:cNvSpPr>
              <a:spLocks noChangeShapeType="1"/>
            </p:cNvSpPr>
            <p:nvPr/>
          </p:nvSpPr>
          <p:spPr bwMode="auto">
            <a:xfrm flipH="1" flipV="1">
              <a:off x="1111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Line 36"/>
            <p:cNvSpPr>
              <a:spLocks noChangeShapeType="1"/>
            </p:cNvSpPr>
            <p:nvPr/>
          </p:nvSpPr>
          <p:spPr bwMode="auto">
            <a:xfrm flipH="1" flipV="1">
              <a:off x="3023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9" name="Text Box 37"/>
            <p:cNvSpPr txBox="1">
              <a:spLocks noChangeArrowheads="1"/>
            </p:cNvSpPr>
            <p:nvPr/>
          </p:nvSpPr>
          <p:spPr bwMode="auto">
            <a:xfrm>
              <a:off x="657" y="3509"/>
              <a:ext cx="55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front</a:t>
              </a:r>
            </a:p>
          </p:txBody>
        </p:sp>
        <p:sp>
          <p:nvSpPr>
            <p:cNvPr id="18480" name="Text Box 38"/>
            <p:cNvSpPr txBox="1">
              <a:spLocks noChangeArrowheads="1"/>
            </p:cNvSpPr>
            <p:nvPr/>
          </p:nvSpPr>
          <p:spPr bwMode="auto">
            <a:xfrm>
              <a:off x="2887" y="3522"/>
              <a:ext cx="505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00">
                  <a:latin typeface="HY엽서L" panose="02030600000101010101" pitchFamily="18" charset="-127"/>
                  <a:ea typeface="HY엽서L" panose="02030600000101010101" pitchFamily="18" charset="-127"/>
                </a:rPr>
                <a:t>rear</a:t>
              </a:r>
            </a:p>
          </p:txBody>
        </p:sp>
        <p:sp>
          <p:nvSpPr>
            <p:cNvPr id="18481" name="AutoShape 39"/>
            <p:cNvSpPr>
              <a:spLocks noChangeArrowheads="1"/>
            </p:cNvSpPr>
            <p:nvPr/>
          </p:nvSpPr>
          <p:spPr bwMode="auto">
            <a:xfrm>
              <a:off x="2653" y="1979"/>
              <a:ext cx="363" cy="408"/>
            </a:xfrm>
            <a:prstGeom prst="downArrow">
              <a:avLst>
                <a:gd name="adj1" fmla="val 50000"/>
                <a:gd name="adj2" fmla="val 2809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8437" name="Group 65"/>
          <p:cNvGrpSpPr>
            <a:grpSpLocks/>
          </p:cNvGrpSpPr>
          <p:nvPr/>
        </p:nvGrpSpPr>
        <p:grpSpPr bwMode="auto">
          <a:xfrm>
            <a:off x="3986213" y="4419600"/>
            <a:ext cx="2636837" cy="2125663"/>
            <a:chOff x="1280" y="1071"/>
            <a:chExt cx="3167" cy="2371"/>
          </a:xfrm>
        </p:grpSpPr>
        <p:pic>
          <p:nvPicPr>
            <p:cNvPr id="18438" name="Picture 66" descr="MCDD01085_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1071"/>
              <a:ext cx="1958" cy="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Text Box 67"/>
            <p:cNvSpPr txBox="1">
              <a:spLocks noChangeArrowheads="1"/>
            </p:cNvSpPr>
            <p:nvPr/>
          </p:nvSpPr>
          <p:spPr bwMode="auto">
            <a:xfrm>
              <a:off x="1635" y="2872"/>
              <a:ext cx="41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[0]</a:t>
              </a:r>
            </a:p>
          </p:txBody>
        </p:sp>
        <p:sp>
          <p:nvSpPr>
            <p:cNvPr id="18440" name="Text Box 68"/>
            <p:cNvSpPr txBox="1">
              <a:spLocks noChangeArrowheads="1"/>
            </p:cNvSpPr>
            <p:nvPr/>
          </p:nvSpPr>
          <p:spPr bwMode="auto">
            <a:xfrm>
              <a:off x="1328" y="2417"/>
              <a:ext cx="41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[1]</a:t>
              </a:r>
            </a:p>
          </p:txBody>
        </p:sp>
        <p:sp>
          <p:nvSpPr>
            <p:cNvPr id="18441" name="Text Box 69"/>
            <p:cNvSpPr txBox="1">
              <a:spLocks noChangeArrowheads="1"/>
            </p:cNvSpPr>
            <p:nvPr/>
          </p:nvSpPr>
          <p:spPr bwMode="auto">
            <a:xfrm>
              <a:off x="1280" y="1871"/>
              <a:ext cx="4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[2]</a:t>
              </a:r>
            </a:p>
          </p:txBody>
        </p:sp>
        <p:sp>
          <p:nvSpPr>
            <p:cNvPr id="18442" name="Text Box 70"/>
            <p:cNvSpPr txBox="1">
              <a:spLocks noChangeArrowheads="1"/>
            </p:cNvSpPr>
            <p:nvPr/>
          </p:nvSpPr>
          <p:spPr bwMode="auto">
            <a:xfrm>
              <a:off x="1461" y="1416"/>
              <a:ext cx="4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[3]</a:t>
              </a:r>
            </a:p>
          </p:txBody>
        </p:sp>
        <p:sp>
          <p:nvSpPr>
            <p:cNvPr id="18443" name="Text Box 71"/>
            <p:cNvSpPr txBox="1">
              <a:spLocks noChangeArrowheads="1"/>
            </p:cNvSpPr>
            <p:nvPr/>
          </p:nvSpPr>
          <p:spPr bwMode="auto">
            <a:xfrm>
              <a:off x="2973" y="3187"/>
              <a:ext cx="11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[MAX_SIZE-1]</a:t>
              </a:r>
            </a:p>
          </p:txBody>
        </p:sp>
        <p:sp>
          <p:nvSpPr>
            <p:cNvPr id="18444" name="Text Box 72"/>
            <p:cNvSpPr txBox="1">
              <a:spLocks noChangeArrowheads="1"/>
            </p:cNvSpPr>
            <p:nvPr/>
          </p:nvSpPr>
          <p:spPr bwMode="auto">
            <a:xfrm>
              <a:off x="3288" y="2731"/>
              <a:ext cx="11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HY엽서L" panose="02030600000101010101" pitchFamily="18" charset="-127"/>
                  <a:ea typeface="HY엽서L" panose="02030600000101010101" pitchFamily="18" charset="-127"/>
                </a:rPr>
                <a:t>[MAX_SIZE-2]</a:t>
              </a:r>
            </a:p>
          </p:txBody>
        </p:sp>
        <p:sp>
          <p:nvSpPr>
            <p:cNvPr id="18445" name="Text Box 73"/>
            <p:cNvSpPr txBox="1">
              <a:spLocks noChangeArrowheads="1"/>
            </p:cNvSpPr>
            <p:nvPr/>
          </p:nvSpPr>
          <p:spPr bwMode="auto">
            <a:xfrm>
              <a:off x="1930" y="1096"/>
              <a:ext cx="3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Arial" panose="020B0604020202020204" pitchFamily="34" charset="0"/>
                  <a:ea typeface="HY엽서L" panose="02030600000101010101" pitchFamily="18" charset="-127"/>
                </a:rPr>
                <a:t>…</a:t>
              </a:r>
              <a:endParaRPr lang="en-US" altLang="ko-KR" sz="9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8446" name="Text Box 74"/>
            <p:cNvSpPr txBox="1">
              <a:spLocks noChangeArrowheads="1"/>
            </p:cNvSpPr>
            <p:nvPr/>
          </p:nvSpPr>
          <p:spPr bwMode="auto">
            <a:xfrm>
              <a:off x="3518" y="2176"/>
              <a:ext cx="35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00">
                  <a:latin typeface="Arial" panose="020B0604020202020204" pitchFamily="34" charset="0"/>
                  <a:ea typeface="HY엽서L" panose="02030600000101010101" pitchFamily="18" charset="-127"/>
                </a:rPr>
                <a:t>…</a:t>
              </a:r>
              <a:endParaRPr lang="en-US" altLang="ko-KR" sz="900"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2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원형큐의</a:t>
            </a:r>
            <a:r>
              <a:rPr lang="ko-KR" altLang="en-US" dirty="0" smtClean="0"/>
              <a:t> 구조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anose="020B0603020202020204" pitchFamily="34" charset="0"/>
              </a:rPr>
              <a:t>큐의 전단과 후단을 관리하기 위한 </a:t>
            </a:r>
            <a:r>
              <a:rPr lang="en-US" altLang="ko-KR" dirty="0" smtClean="0">
                <a:latin typeface="Trebuchet MS" panose="020B0603020202020204" pitchFamily="34" charset="0"/>
              </a:rPr>
              <a:t>2</a:t>
            </a:r>
            <a:r>
              <a:rPr lang="ko-KR" altLang="en-US" dirty="0" smtClean="0">
                <a:latin typeface="Trebuchet MS" panose="020B0603020202020204" pitchFamily="34" charset="0"/>
              </a:rPr>
              <a:t>개의 변수 필요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front: </a:t>
            </a:r>
            <a:r>
              <a:rPr lang="ko-KR" altLang="en-US" dirty="0" smtClean="0">
                <a:latin typeface="Trebuchet MS" panose="020B0603020202020204" pitchFamily="34" charset="0"/>
              </a:rPr>
              <a:t>첫번째 요소 하나 앞의 인덱스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rear: </a:t>
            </a:r>
            <a:r>
              <a:rPr lang="ko-KR" altLang="en-US" dirty="0" smtClean="0">
                <a:latin typeface="Trebuchet MS" panose="020B0603020202020204" pitchFamily="34" charset="0"/>
              </a:rPr>
              <a:t>마지막 요소의 인덱스</a:t>
            </a:r>
          </a:p>
          <a:p>
            <a:pPr eaLnBrk="1" hangingPunct="1"/>
            <a:endParaRPr lang="en-US" altLang="ko-KR" dirty="0" smtClean="0">
              <a:latin typeface="Trebuchet MS" panose="020B0603020202020204" pitchFamily="34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76588" y="3473450"/>
            <a:ext cx="1944687" cy="1944688"/>
            <a:chOff x="1519" y="799"/>
            <a:chExt cx="2722" cy="2722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3535363" y="53451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0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2887663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1</a:t>
            </a:r>
          </a:p>
        </p:txBody>
      </p:sp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2887663" y="3760788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2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3463925" y="31845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3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4400550" y="3257550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4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5048250" y="38322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5</a:t>
            </a:r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5048250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6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4400550" y="527367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7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3968750" y="5338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3895725" y="5627688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front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2528888" y="3184525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rear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3357563" y="4552950"/>
            <a:ext cx="320922" cy="36933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A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3321050" y="3976688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B</a:t>
            </a:r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2889250" y="3473450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3805"/>
            <a:ext cx="6644919" cy="46805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원형큐의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(dequeuer)</a:t>
            </a:r>
            <a:endParaRPr lang="ko-KR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5953" y="4374105"/>
            <a:ext cx="7043738" cy="13849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element </a:t>
            </a:r>
            <a:r>
              <a:rPr lang="en-US" altLang="ko-KR" sz="1200" dirty="0" err="1" smtClean="0">
                <a:latin typeface="Lucida Console" pitchFamily="49" charset="0"/>
                <a:ea typeface="HY엽서M" pitchFamily="18" charset="-127"/>
              </a:rPr>
              <a:t>dequeue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 smtClean="0">
                <a:latin typeface="Lucida Console" pitchFamily="49" charset="0"/>
                <a:ea typeface="HY엽서M" pitchFamily="18" charset="-127"/>
              </a:rPr>
              <a:t>queue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):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if </a:t>
            </a:r>
            <a:r>
              <a:rPr lang="en-US" altLang="ko-KR" sz="1200" dirty="0" err="1" smtClean="0">
                <a:latin typeface="Lucida Console" pitchFamily="49" charset="0"/>
                <a:ea typeface="HY엽서M" pitchFamily="18" charset="-127"/>
              </a:rPr>
              <a:t>is_empty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200" i="1" dirty="0" smtClean="0">
                <a:latin typeface="Lucida Console" pitchFamily="49" charset="0"/>
                <a:ea typeface="HY엽서M" pitchFamily="18" charset="-127"/>
              </a:rPr>
              <a:t>queue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) </a:t>
            </a:r>
            <a:endParaRPr lang="en-US" altLang="ko-KR" sz="12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then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error "underflow"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     </a:t>
            </a:r>
            <a:r>
              <a:rPr lang="en-US" altLang="ko-KR" sz="1200" b="1" dirty="0">
                <a:latin typeface="Lucida Console" pitchFamily="49" charset="0"/>
                <a:ea typeface="HY엽서M" pitchFamily="18" charset="-127"/>
              </a:rPr>
              <a:t>else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front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= 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(front </a:t>
            </a: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return[front</a:t>
            </a:r>
            <a:r>
              <a:rPr lang="en-US" altLang="ko-KR" sz="1200" dirty="0" smtClean="0">
                <a:latin typeface="Lucida Console" pitchFamily="49" charset="0"/>
                <a:ea typeface="HY엽서M" pitchFamily="18" charset="-127"/>
              </a:rPr>
              <a:t>];</a:t>
            </a:r>
            <a:endParaRPr lang="en-US" altLang="ko-KR" sz="1200" i="1" dirty="0">
              <a:latin typeface="Lucida Console" pitchFamily="49" charset="0"/>
              <a:ea typeface="HY엽서M" pitchFamily="18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7214" y="2528900"/>
            <a:ext cx="7043738" cy="13849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 smtClean="0">
                <a:latin typeface="Lucida Console" panose="020B0609040504020204" pitchFamily="49" charset="0"/>
              </a:rPr>
              <a:t>void </a:t>
            </a:r>
            <a:r>
              <a:rPr lang="en-US" altLang="ko-KR" sz="1200" dirty="0" err="1" smtClean="0">
                <a:latin typeface="Lucida Console" panose="020B0609040504020204" pitchFamily="49" charset="0"/>
              </a:rPr>
              <a:t>enqueue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(</a:t>
            </a:r>
            <a:r>
              <a:rPr lang="en-US" altLang="ko-KR" sz="1200" i="1" dirty="0" smtClean="0">
                <a:latin typeface="Lucida Console" panose="020B0609040504020204" pitchFamily="49" charset="0"/>
              </a:rPr>
              <a:t>queue, e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dirty="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1" dirty="0" smtClean="0">
                <a:latin typeface="Lucida Console" panose="020B0609040504020204" pitchFamily="49" charset="0"/>
              </a:rPr>
              <a:t>if </a:t>
            </a:r>
            <a:r>
              <a:rPr lang="en-US" altLang="ko-KR" sz="1200" dirty="0" err="1" smtClean="0">
                <a:latin typeface="Lucida Console" panose="020B0609040504020204" pitchFamily="49" charset="0"/>
              </a:rPr>
              <a:t>is_full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(</a:t>
            </a:r>
            <a:r>
              <a:rPr lang="en-US" altLang="ko-KR" sz="1200" i="1" dirty="0">
                <a:latin typeface="Lucida Console" panose="020B0609040504020204" pitchFamily="49" charset="0"/>
              </a:rPr>
              <a:t>queue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) </a:t>
            </a:r>
            <a:endParaRPr lang="en-US" altLang="ko-KR" sz="1200" dirty="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anose="020B0609040504020204" pitchFamily="49" charset="0"/>
              </a:rPr>
              <a:t>     </a:t>
            </a:r>
            <a:r>
              <a:rPr lang="en-US" altLang="ko-KR" sz="1200" b="1" dirty="0">
                <a:latin typeface="Lucida Console" panose="020B0609040504020204" pitchFamily="49" charset="0"/>
              </a:rPr>
              <a:t>then</a:t>
            </a:r>
            <a:r>
              <a:rPr lang="en-US" altLang="ko-KR" sz="1200" dirty="0">
                <a:latin typeface="Lucida Console" panose="020B0609040504020204" pitchFamily="49" charset="0"/>
              </a:rPr>
              <a:t> error "overflow"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Lucida Console" panose="020B0609040504020204" pitchFamily="49" charset="0"/>
              </a:rPr>
              <a:t>     </a:t>
            </a:r>
            <a:r>
              <a:rPr lang="en-US" altLang="ko-KR" sz="1200" b="1" dirty="0">
                <a:latin typeface="Lucida Console" panose="020B0609040504020204" pitchFamily="49" charset="0"/>
              </a:rPr>
              <a:t>else</a:t>
            </a:r>
            <a:r>
              <a:rPr lang="en-US" altLang="ko-KR" sz="1200" dirty="0">
                <a:latin typeface="Lucida Console" panose="020B0609040504020204" pitchFamily="49" charset="0"/>
              </a:rPr>
              <a:t> 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rear </a:t>
            </a:r>
            <a:r>
              <a:rPr lang="en-US" altLang="ko-KR" sz="1200" dirty="0">
                <a:latin typeface="Lucida Console" panose="020B0609040504020204" pitchFamily="49" charset="0"/>
              </a:rPr>
              <a:t>= (rear + 1) % 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MAX_QUEUE_SIZE; </a:t>
            </a:r>
            <a:endParaRPr lang="en-US" altLang="ko-KR" sz="1200" i="1" dirty="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i="1" dirty="0">
                <a:latin typeface="Lucida Console" panose="020B0609040504020204" pitchFamily="49" charset="0"/>
              </a:rPr>
              <a:t>          </a:t>
            </a:r>
            <a:r>
              <a:rPr lang="en-US" altLang="ko-KR" sz="1200" i="1" dirty="0" smtClean="0">
                <a:latin typeface="Lucida Console" panose="020B0609040504020204" pitchFamily="49" charset="0"/>
              </a:rPr>
              <a:t>queue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[</a:t>
            </a:r>
            <a:r>
              <a:rPr lang="en-US" altLang="ko-KR" sz="1200" i="1" dirty="0" smtClean="0">
                <a:latin typeface="Lucida Console" panose="020B0609040504020204" pitchFamily="49" charset="0"/>
              </a:rPr>
              <a:t>rear</a:t>
            </a:r>
            <a:r>
              <a:rPr lang="en-US" altLang="ko-KR" sz="1200" dirty="0" smtClean="0">
                <a:latin typeface="Lucida Console" panose="020B0609040504020204" pitchFamily="49" charset="0"/>
              </a:rPr>
              <a:t>]</a:t>
            </a:r>
            <a:r>
              <a:rPr lang="en-US" altLang="ko-KR" sz="1200" i="1" dirty="0" smtClean="0">
                <a:latin typeface="Lucida Console" panose="020B0609040504020204" pitchFamily="49" charset="0"/>
              </a:rPr>
              <a:t>←e</a:t>
            </a:r>
            <a:endParaRPr lang="en-US" altLang="ko-KR" sz="1200" dirty="0">
              <a:latin typeface="Lucida Console" panose="020B06090405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5953" y="1763815"/>
            <a:ext cx="7328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연산을 사용하여 인덱스를 원형으로 회전시킨다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0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공백상태</a:t>
            </a:r>
            <a:r>
              <a:rPr lang="en-US" altLang="ko-KR" smtClean="0"/>
              <a:t>, </a:t>
            </a:r>
            <a:r>
              <a:rPr lang="ko-KR" altLang="en-US" smtClean="0"/>
              <a:t>포화상태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나머지</a:t>
            </a:r>
            <a:r>
              <a:rPr lang="en-US" altLang="ko-KR" sz="1800" dirty="0"/>
              <a:t>(modulo) </a:t>
            </a:r>
            <a:r>
              <a:rPr lang="ko-KR" altLang="en-US" sz="1800" dirty="0"/>
              <a:t>연산을 사용하여 인덱스를 원형으로 회전시킨다</a:t>
            </a:r>
            <a:r>
              <a:rPr lang="en-US" altLang="ko-KR" sz="1800" dirty="0" smtClean="0"/>
              <a:t>.</a:t>
            </a:r>
          </a:p>
          <a:p>
            <a:pPr eaLnBrk="1" hangingPunct="1"/>
            <a:r>
              <a:rPr lang="ko-KR" altLang="en-US" sz="1800" dirty="0" smtClean="0"/>
              <a:t>공백상태</a:t>
            </a:r>
            <a:r>
              <a:rPr lang="en-US" altLang="ko-KR" sz="1800" dirty="0" smtClean="0"/>
              <a:t>: front == rear</a:t>
            </a:r>
          </a:p>
          <a:p>
            <a:r>
              <a:rPr lang="ko-KR" altLang="en-US" sz="1800" dirty="0" smtClean="0"/>
              <a:t>포화상태</a:t>
            </a:r>
            <a:r>
              <a:rPr lang="en-US" altLang="ko-KR" sz="1800" dirty="0" smtClean="0"/>
              <a:t>: front </a:t>
            </a:r>
            <a:r>
              <a:rPr lang="en-US" altLang="ko-KR" sz="1800" dirty="0" smtClean="0"/>
              <a:t>== (</a:t>
            </a:r>
            <a:r>
              <a:rPr lang="en-US" altLang="ko-KR" sz="1800" dirty="0" smtClean="0"/>
              <a:t>rear+1) % </a:t>
            </a:r>
            <a:r>
              <a:rPr lang="en-US" altLang="ko-KR" sz="1800" dirty="0" smtClean="0"/>
              <a:t>MAX_QUEUE_SIZE</a:t>
            </a:r>
            <a:endParaRPr lang="en-US" altLang="ko-KR" sz="1800" dirty="0" smtClean="0"/>
          </a:p>
          <a:p>
            <a:r>
              <a:rPr lang="ko-KR" altLang="en-US" sz="1800" dirty="0" smtClean="0"/>
              <a:t>공백상태와 포화상태를 구별하기 위하여 하나의 공간은 항상 비워둔다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83995"/>
            <a:ext cx="6679657" cy="257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===== </a:t>
            </a:r>
            <a:r>
              <a:rPr lang="ko-KR" altLang="en-US" sz="1400" dirty="0" err="1"/>
              <a:t>원형큐</a:t>
            </a:r>
            <a:r>
              <a:rPr lang="ko-KR" altLang="en-US" sz="1400" dirty="0"/>
              <a:t> 코드 시작 </a:t>
            </a:r>
            <a:r>
              <a:rPr lang="en-US" altLang="ko-KR" sz="1400" dirty="0"/>
              <a:t>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 // </a:t>
            </a:r>
            <a:r>
              <a:rPr lang="ko-KR" altLang="en-US" sz="1400" dirty="0"/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 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stderr</a:t>
            </a:r>
            <a:r>
              <a:rPr lang="en-US" altLang="ko-KR" sz="1400" dirty="0"/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 err="1"/>
              <a:t>원형큐</a:t>
            </a:r>
            <a:r>
              <a:rPr lang="ko-KR" altLang="en-US" sz="1400" dirty="0"/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("QUEUE(front=%d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| ", q-&gt;data[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if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}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dirty="0" smtClean="0"/>
              <a:t>큐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먼저 들어온 데이터가 먼저 나가는 자료구조</a:t>
            </a:r>
          </a:p>
          <a:p>
            <a:pPr eaLnBrk="1" hangingPunct="1"/>
            <a:r>
              <a:rPr kumimoji="0" lang="ko-KR" altLang="en-US" b="1" dirty="0" smtClean="0"/>
              <a:t>선입선출</a:t>
            </a:r>
            <a:r>
              <a:rPr kumimoji="0" lang="en-US" altLang="ko-KR" b="1" dirty="0" smtClean="0"/>
              <a:t>(FIFO: First-In First-Out)</a:t>
            </a:r>
          </a:p>
          <a:p>
            <a:pPr eaLnBrk="1" hangingPunct="1"/>
            <a:r>
              <a:rPr kumimoji="0" lang="en-US" altLang="ko-KR" b="1" dirty="0" smtClean="0"/>
              <a:t>(</a:t>
            </a:r>
            <a:r>
              <a:rPr kumimoji="0" lang="ko-KR" altLang="en-US" b="1" dirty="0" smtClean="0"/>
              <a:t>예</a:t>
            </a:r>
            <a:r>
              <a:rPr kumimoji="0" lang="en-US" altLang="ko-KR" b="1" dirty="0" smtClean="0"/>
              <a:t>)</a:t>
            </a:r>
            <a:r>
              <a:rPr kumimoji="0" lang="ko-KR" altLang="en-US" dirty="0" smtClean="0"/>
              <a:t>매표소의 </a:t>
            </a:r>
            <a:r>
              <a:rPr kumimoji="0" lang="ko-KR" altLang="en-US" dirty="0" err="1" smtClean="0"/>
              <a:t>대기열</a:t>
            </a:r>
            <a:endParaRPr kumimoji="0"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29" y="3247076"/>
            <a:ext cx="4120273" cy="2593864"/>
          </a:xfrm>
          <a:prstGeom prst="rect">
            <a:avLst/>
          </a:prstGeom>
        </p:spPr>
      </p:pic>
      <p:grpSp>
        <p:nvGrpSpPr>
          <p:cNvPr id="184" name="Group 187"/>
          <p:cNvGrpSpPr>
            <a:grpSpLocks/>
          </p:cNvGrpSpPr>
          <p:nvPr/>
        </p:nvGrpSpPr>
        <p:grpSpPr bwMode="auto">
          <a:xfrm flipH="1">
            <a:off x="5427095" y="3158970"/>
            <a:ext cx="2659062" cy="1222375"/>
            <a:chOff x="915" y="1846"/>
            <a:chExt cx="2950" cy="1079"/>
          </a:xfrm>
        </p:grpSpPr>
        <p:sp>
          <p:nvSpPr>
            <p:cNvPr id="185" name="AutoShape 188"/>
            <p:cNvSpPr>
              <a:spLocks noChangeArrowheads="1"/>
            </p:cNvSpPr>
            <p:nvPr/>
          </p:nvSpPr>
          <p:spPr bwMode="auto">
            <a:xfrm rot="-5400000">
              <a:off x="2018" y="1127"/>
              <a:ext cx="639" cy="2078"/>
            </a:xfrm>
            <a:prstGeom prst="can">
              <a:avLst>
                <a:gd name="adj" fmla="val 2863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56B43">
                    <a:alpha val="51999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6" name="AutoShape 189"/>
            <p:cNvSpPr>
              <a:spLocks noChangeArrowheads="1"/>
            </p:cNvSpPr>
            <p:nvPr/>
          </p:nvSpPr>
          <p:spPr bwMode="auto">
            <a:xfrm>
              <a:off x="1661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7" name="AutoShape 190"/>
            <p:cNvSpPr>
              <a:spLocks noChangeArrowheads="1"/>
            </p:cNvSpPr>
            <p:nvPr/>
          </p:nvSpPr>
          <p:spPr bwMode="auto">
            <a:xfrm>
              <a:off x="2136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8" name="AutoShape 191"/>
            <p:cNvSpPr>
              <a:spLocks noChangeArrowheads="1"/>
            </p:cNvSpPr>
            <p:nvPr/>
          </p:nvSpPr>
          <p:spPr bwMode="auto">
            <a:xfrm>
              <a:off x="2607" y="1978"/>
              <a:ext cx="443" cy="395"/>
            </a:xfrm>
            <a:prstGeom prst="cube">
              <a:avLst>
                <a:gd name="adj" fmla="val 25000"/>
              </a:avLst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9" name="Line 192"/>
            <p:cNvSpPr>
              <a:spLocks noChangeShapeType="1"/>
            </p:cNvSpPr>
            <p:nvPr/>
          </p:nvSpPr>
          <p:spPr bwMode="auto">
            <a:xfrm flipH="1">
              <a:off x="915" y="217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193"/>
            <p:cNvSpPr>
              <a:spLocks noChangeShapeType="1"/>
            </p:cNvSpPr>
            <p:nvPr/>
          </p:nvSpPr>
          <p:spPr bwMode="auto">
            <a:xfrm flipH="1">
              <a:off x="3377" y="215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Text Box 194"/>
            <p:cNvSpPr txBox="1">
              <a:spLocks noChangeArrowheads="1"/>
            </p:cNvSpPr>
            <p:nvPr/>
          </p:nvSpPr>
          <p:spPr bwMode="auto">
            <a:xfrm>
              <a:off x="915" y="2632"/>
              <a:ext cx="13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전단</a:t>
              </a: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(front)</a:t>
              </a:r>
            </a:p>
          </p:txBody>
        </p:sp>
        <p:sp>
          <p:nvSpPr>
            <p:cNvPr id="192" name="Text Box 195"/>
            <p:cNvSpPr txBox="1">
              <a:spLocks noChangeArrowheads="1"/>
            </p:cNvSpPr>
            <p:nvPr/>
          </p:nvSpPr>
          <p:spPr bwMode="auto">
            <a:xfrm>
              <a:off x="2607" y="2656"/>
              <a:ext cx="12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fontAlgn="t" latinLnBrk="1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1pPr>
              <a:lvl2pPr marL="742950" indent="-285750" fontAlgn="t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2pPr>
              <a:lvl3pPr marL="1143000" indent="-228600" fontAlgn="t" latinLnBrk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kumimoji="1" sz="14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3pPr>
              <a:lvl4pPr marL="16002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2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4pPr>
              <a:lvl5pPr marL="2057400" indent="-228600" fontAlgn="t" latinLnBrk="1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5pPr>
              <a:lvl6pPr marL="25146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6pPr>
              <a:lvl7pPr marL="29718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7pPr>
              <a:lvl8pPr marL="34290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8pPr>
              <a:lvl9pPr marL="3886200" indent="-228600" eaLnBrk="0" fontAlgn="t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1000">
                  <a:solidFill>
                    <a:schemeClr val="tx1"/>
                  </a:solidFill>
                  <a:latin typeface="HY엽서M" panose="02030600000101010101" pitchFamily="18" charset="-127"/>
                  <a:ea typeface="HY엽서M" panose="02030600000101010101" pitchFamily="18" charset="-127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후단</a:t>
              </a:r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(rear)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포화상태입니다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element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</a:t>
            </a:r>
            <a:r>
              <a:rPr lang="ko-KR" altLang="en-US" sz="1400" dirty="0" err="1"/>
              <a:t>공백상태입니다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12059"/>
            <a:ext cx="7740650" cy="67710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("--</a:t>
            </a:r>
            <a:r>
              <a:rPr lang="ko-KR" altLang="en-US" sz="1400" dirty="0"/>
              <a:t>데이터 추가 단계</a:t>
            </a:r>
            <a:r>
              <a:rPr lang="en-US" altLang="ko-KR" sz="1400" dirty="0"/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while (!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정수를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(&amp;queue,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큐는 포화상태입니다</a:t>
            </a:r>
            <a:r>
              <a:rPr lang="en-US" altLang="ko-KR" sz="1400" dirty="0"/>
              <a:t>.\n\n");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("--</a:t>
            </a:r>
            <a:r>
              <a:rPr lang="ko-KR" altLang="en-US" sz="1400" dirty="0"/>
              <a:t>데이터 삭제 단계</a:t>
            </a:r>
            <a:r>
              <a:rPr lang="en-US" altLang="ko-KR" sz="1400" dirty="0"/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while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element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꺼내진 정수</a:t>
            </a:r>
            <a:r>
              <a:rPr lang="en-US" altLang="ko-KR" sz="1400" dirty="0"/>
              <a:t>: %d \n",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큐는 </a:t>
            </a:r>
            <a:r>
              <a:rPr lang="ko-KR" altLang="en-US" sz="1400" dirty="0" err="1"/>
              <a:t>공백상태입니다</a:t>
            </a:r>
            <a:r>
              <a:rPr lang="en-US" altLang="ko-KR" sz="1400" dirty="0"/>
              <a:t>.\n");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448780"/>
            <a:ext cx="7740650" cy="461664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10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rear=2) = 10 | 20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rear=3) = 10 | 20 | 30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rear=4) = 10 |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rear=4) =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QUEUE(front=2 rear=4) =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QUEUE(front=3 rear=4) =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QUEUE(front=4 rear=4) =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84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1630" y="1898830"/>
            <a:ext cx="5247695" cy="3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1088740"/>
            <a:ext cx="7740650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srand</a:t>
            </a:r>
            <a:r>
              <a:rPr lang="en-US" altLang="ko-KR" sz="1400" dirty="0"/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=0;i&lt;100;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(rand() % 5 == 0) {	// 5</a:t>
            </a:r>
            <a:r>
              <a:rPr lang="ko-KR" altLang="en-US" sz="1400" dirty="0"/>
              <a:t>로 나누어 </a:t>
            </a:r>
            <a:r>
              <a:rPr lang="ko-KR" altLang="en-US" sz="1400" dirty="0" smtClean="0"/>
              <a:t>떨어지면</a:t>
            </a:r>
            <a:r>
              <a:rPr lang="en-US" altLang="ko-KR" sz="1400" dirty="0" smtClean="0"/>
              <a:t>(1/5 </a:t>
            </a:r>
            <a:r>
              <a:rPr lang="ko-KR" altLang="en-US" sz="1400" dirty="0" smtClean="0"/>
              <a:t>확률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(&amp;queue, rand()%100);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(rand() % 10 == 0)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10</a:t>
            </a:r>
            <a:r>
              <a:rPr lang="ko-KR" altLang="en-US" sz="1400" dirty="0"/>
              <a:t>로 나누어 떨어지면 </a:t>
            </a:r>
            <a:r>
              <a:rPr lang="en-US" altLang="ko-KR" sz="1400" dirty="0" smtClean="0"/>
              <a:t>(1/10 </a:t>
            </a:r>
            <a:r>
              <a:rPr lang="ko-KR" altLang="en-US" sz="1400" dirty="0" smtClean="0"/>
              <a:t>확률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53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rear=1) =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0376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</a:t>
            </a:r>
            <a:r>
              <a:rPr lang="en-US" altLang="ko-KR" smtClean="0"/>
              <a:t>(deque)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289050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덱</a:t>
            </a:r>
            <a:r>
              <a:rPr lang="en-US" altLang="ko-KR" b="1" smtClean="0"/>
              <a:t>(deque)</a:t>
            </a:r>
            <a:r>
              <a:rPr lang="ko-KR" altLang="en-US" smtClean="0"/>
              <a:t>은 </a:t>
            </a:r>
            <a:r>
              <a:rPr lang="en-US" altLang="ko-KR" b="1" smtClean="0"/>
              <a:t>double-ended queue</a:t>
            </a:r>
            <a:r>
              <a:rPr lang="ko-KR" altLang="en-US" b="1" smtClean="0"/>
              <a:t>의 줄임말</a:t>
            </a:r>
            <a:r>
              <a:rPr lang="ko-KR" altLang="en-US" smtClean="0"/>
              <a:t>로서 큐의 전단</a:t>
            </a:r>
            <a:r>
              <a:rPr lang="en-US" altLang="ko-KR" smtClean="0"/>
              <a:t>(front)</a:t>
            </a:r>
            <a:r>
              <a:rPr lang="ko-KR" altLang="en-US" smtClean="0"/>
              <a:t>와 후단</a:t>
            </a:r>
            <a:r>
              <a:rPr lang="en-US" altLang="ko-KR" smtClean="0"/>
              <a:t>(rear)</a:t>
            </a:r>
            <a:r>
              <a:rPr lang="ko-KR" altLang="en-US" smtClean="0"/>
              <a:t>에서 모두 삽입과 삭제가 가능한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158970"/>
            <a:ext cx="7524471" cy="194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 </a:t>
            </a:r>
            <a:r>
              <a:rPr lang="en-US" altLang="ko-KR" smtClean="0"/>
              <a:t>ADT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56565" y="1718810"/>
            <a:ext cx="7877175" cy="31416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∙</a:t>
            </a: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n</a:t>
            </a:r>
            <a:r>
              <a:rPr lang="ko-KR" altLang="en-US" sz="1400" dirty="0">
                <a:latin typeface="Trebuchet MS" panose="020B0603020202020204" pitchFamily="34" charset="0"/>
              </a:rPr>
              <a:t>개의 </a:t>
            </a:r>
            <a:r>
              <a:rPr lang="en-US" altLang="ko-KR" sz="1400" dirty="0">
                <a:latin typeface="Trebuchet MS" panose="020B0603020202020204" pitchFamily="34" charset="0"/>
              </a:rPr>
              <a:t>element</a:t>
            </a:r>
            <a:r>
              <a:rPr lang="ko-KR" altLang="en-US" sz="1400" dirty="0">
                <a:latin typeface="Trebuchet MS" panose="020B0603020202020204" pitchFamily="34" charset="0"/>
              </a:rPr>
              <a:t>형으로 구성된 요소들의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순서있는</a:t>
            </a:r>
            <a:r>
              <a:rPr lang="ko-KR" altLang="en-US" sz="1400" dirty="0">
                <a:latin typeface="Trebuchet MS" panose="020B0603020202020204" pitchFamily="34" charset="0"/>
              </a:rPr>
              <a:t>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create() ::=	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덱을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덱을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 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공백상태인지를 검사한다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덱이</a:t>
            </a:r>
            <a:r>
              <a:rPr lang="ko-KR" altLang="en-US" sz="1400" dirty="0">
                <a:latin typeface="Trebuchet MS" panose="020B0603020202020204" pitchFamily="34" charset="0"/>
              </a:rPr>
              <a:t> 포화상태인지를 검사한다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, e) ::= 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덱의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앞에 요소를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, e) ::=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뒤에 요소를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앞에 있는 요소를 반환한 다음 삭제한다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dq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뒤에 있는 요소를 반환한 다음 삭제한다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get_front</a:t>
            </a:r>
            <a:r>
              <a:rPr lang="en-US" altLang="ko-KR" sz="1400" dirty="0">
                <a:latin typeface="Trebuchet MS" panose="020B0603020202020204" pitchFamily="34" charset="0"/>
              </a:rPr>
              <a:t>(q) ::=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앞에서 삭제하지 않고 앞에 있는 요소를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get_rear</a:t>
            </a:r>
            <a:r>
              <a:rPr lang="en-US" altLang="ko-KR" sz="1400" dirty="0">
                <a:latin typeface="Trebuchet MS" panose="020B0603020202020204" pitchFamily="34" charset="0"/>
              </a:rPr>
              <a:t>(q) ::= 	</a:t>
            </a:r>
            <a:r>
              <a:rPr lang="ko-KR" altLang="en-US" sz="1400" dirty="0" err="1">
                <a:latin typeface="Trebuchet MS" panose="020B0603020202020204" pitchFamily="34" charset="0"/>
              </a:rPr>
              <a:t>덱의</a:t>
            </a:r>
            <a:r>
              <a:rPr lang="ko-KR" altLang="en-US" sz="1400" dirty="0">
                <a:latin typeface="Trebuchet MS" panose="020B0603020202020204" pitchFamily="34" charset="0"/>
              </a:rPr>
              <a:t> 뒤에서 삭제하지 않고 뒤에 있는 요소를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덱의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673805"/>
            <a:ext cx="5445605" cy="447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이용한 </a:t>
            </a:r>
            <a:r>
              <a:rPr lang="ko-KR" altLang="en-US" dirty="0" err="1" smtClean="0"/>
              <a:t>덱의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2651"/>
            <a:ext cx="8153400" cy="3710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110" y="2213865"/>
            <a:ext cx="135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add_front</a:t>
            </a:r>
            <a:endParaRPr lang="en-US" altLang="ko-KR" sz="1400" dirty="0" smtClean="0"/>
          </a:p>
          <a:p>
            <a:r>
              <a:rPr lang="en-US" altLang="ko-KR" sz="1400" dirty="0" smtClean="0"/>
              <a:t>//</a:t>
            </a:r>
            <a:r>
              <a:rPr lang="en-US" altLang="ko-KR" sz="1400" dirty="0" err="1" smtClean="0"/>
              <a:t>delete_rear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88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41530" y="2663915"/>
            <a:ext cx="8145463" cy="36686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0</a:t>
            </a:r>
            <a:r>
              <a:rPr lang="ko-KR" altLang="en-US" sz="1400" dirty="0">
                <a:latin typeface="Trebuchet MS" panose="020B0603020202020204" pitchFamily="34" charset="0"/>
              </a:rPr>
              <a:t>개 이상의 요소들로 구성된 선형 리스트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최대 </a:t>
            </a:r>
            <a:r>
              <a:rPr lang="ko-KR" altLang="en-US" sz="1400" dirty="0">
                <a:latin typeface="Trebuchet MS" panose="020B0603020202020204" pitchFamily="34" charset="0"/>
              </a:rPr>
              <a:t>크기가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ko-KR" altLang="en-US" sz="1400" dirty="0">
                <a:latin typeface="Trebuchet MS" panose="020B0603020202020204" pitchFamily="34" charset="0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공백큐를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(q)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::=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큐를 </a:t>
            </a:r>
            <a:r>
              <a:rPr lang="ko-KR" altLang="en-US" sz="1400" dirty="0">
                <a:latin typeface="Trebuchet MS" panose="020B0603020202020204" pitchFamily="34" charset="0"/>
              </a:rPr>
              <a:t>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::=  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if(size </a:t>
            </a:r>
            <a:r>
              <a:rPr lang="en-US" altLang="ko-KR" sz="1400" dirty="0">
                <a:latin typeface="Trebuchet MS" panose="020B0603020202020204" pitchFamily="34" charset="0"/>
              </a:rPr>
              <a:t>== 0)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if(size </a:t>
            </a:r>
            <a:r>
              <a:rPr lang="en-US" altLang="ko-KR" sz="1400" dirty="0">
                <a:latin typeface="Trebuchet MS" panose="020B0603020202020204" pitchFamily="34" charset="0"/>
              </a:rPr>
              <a:t>==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(q, e) ::= 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queue_full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끝에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제거하여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peek(q) ::= 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</a:t>
            </a:r>
            <a:r>
              <a:rPr lang="en-US" altLang="ko-KR" sz="1400" dirty="0">
                <a:latin typeface="Trebuchet MS" panose="020B0603020202020204" pitchFamily="34" charset="0"/>
              </a:rPr>
              <a:t>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읽어서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12648" y="1673804"/>
            <a:ext cx="8255000" cy="720081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삽입과 삭제는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순서를 따른다</a:t>
            </a:r>
            <a:r>
              <a:rPr lang="en-US" altLang="ko-KR" dirty="0" smtClean="0"/>
              <a:t>.</a:t>
            </a:r>
          </a:p>
          <a:p>
            <a:pPr fontAlgn="auto">
              <a:spcAft>
                <a:spcPts val="0"/>
              </a:spcAft>
            </a:pPr>
            <a:r>
              <a:rPr lang="ko-KR" altLang="en-US" dirty="0" smtClean="0"/>
              <a:t>삽입은 큐의 후단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삭제는 전단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이루어진다</a:t>
            </a:r>
            <a:r>
              <a:rPr lang="en-US" altLang="ko-KR" dirty="0" smtClean="0"/>
              <a:t>.</a:t>
            </a:r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503675"/>
            <a:ext cx="7740650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 // </a:t>
            </a:r>
            <a:r>
              <a:rPr lang="ko-KR" altLang="en-US" sz="1400" dirty="0"/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 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stderr</a:t>
            </a:r>
            <a:r>
              <a:rPr lang="en-US" altLang="ko-KR" sz="1400" dirty="0"/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init_deque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0425" y="233645"/>
            <a:ext cx="7740650" cy="65125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// </a:t>
            </a:r>
            <a:r>
              <a:rPr lang="ko-KR" altLang="en-US" sz="1400" dirty="0"/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// </a:t>
            </a:r>
            <a:r>
              <a:rPr lang="ko-KR" altLang="en-US" sz="1400" dirty="0" err="1"/>
              <a:t>원형큐</a:t>
            </a:r>
            <a:r>
              <a:rPr lang="ko-KR" altLang="en-US" sz="1400" dirty="0"/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deque_print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("DEQUE(front=%d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| ", q-&gt;data[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if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//</a:t>
            </a:r>
            <a:r>
              <a:rPr lang="ko-KR" altLang="en-US" sz="1400" dirty="0" smtClean="0"/>
              <a:t>후단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삽입 </a:t>
            </a:r>
            <a:r>
              <a:rPr lang="ko-KR" altLang="en-US" sz="1400" dirty="0"/>
              <a:t>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add_rear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포화상태입니다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 smtClean="0"/>
              <a:t>전단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element </a:t>
            </a:r>
            <a:r>
              <a:rPr lang="en-US" altLang="ko-KR" sz="1400" dirty="0" err="1"/>
              <a:t>delete_front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</a:t>
            </a:r>
            <a:r>
              <a:rPr lang="ko-KR" altLang="en-US" sz="1400" dirty="0" err="1"/>
              <a:t>공백상태입니다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 smtClean="0"/>
              <a:t>전단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삽입 함수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add_front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*q, element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포화상태입니다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q-&gt;data[q-&gt;front] =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(q-&gt;front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 smtClean="0"/>
              <a:t>//</a:t>
            </a:r>
            <a:r>
              <a:rPr lang="ko-KR" altLang="en-US" sz="1400" dirty="0" smtClean="0"/>
              <a:t>후단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삭제 함수</a:t>
            </a:r>
            <a:r>
              <a:rPr lang="en-US" altLang="ko-KR" sz="1400" dirty="0"/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element </a:t>
            </a:r>
            <a:r>
              <a:rPr lang="en-US" altLang="ko-KR" sz="1400" dirty="0" err="1" smtClean="0"/>
              <a:t>delete_rear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DequeType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*</a:t>
            </a:r>
            <a:r>
              <a:rPr lang="en-US" altLang="ko-KR" sz="1400" dirty="0" smtClean="0"/>
              <a:t>q)</a:t>
            </a: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 = q-&gt;rear;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공백상태입니다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q-&gt;rear = (q-&gt;rear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q-&gt;data[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1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/>
              <a:t>element </a:t>
            </a:r>
            <a:r>
              <a:rPr lang="en-US" altLang="ko-KR" sz="1400" dirty="0" err="1"/>
              <a:t>get_front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공백상태입니다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q-&gt;data[(q-&gt;front + 1) % 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element </a:t>
            </a:r>
            <a:r>
              <a:rPr lang="en-US" altLang="ko-KR" sz="1400" dirty="0" err="1"/>
              <a:t>get_rear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</a:t>
            </a:r>
            <a:r>
              <a:rPr lang="ko-KR" altLang="en-US" sz="1400" dirty="0" err="1"/>
              <a:t>공백상태입니다</a:t>
            </a:r>
            <a:r>
              <a:rPr lang="en-US" altLang="ko-KR" sz="1400" dirty="0"/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q-&gt;data[q-&gt;rear];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8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DequeType</a:t>
            </a:r>
            <a:r>
              <a:rPr lang="en-US" altLang="ko-KR" sz="1400" dirty="0"/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init_deque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add_front</a:t>
            </a:r>
            <a:r>
              <a:rPr lang="en-US" altLang="ko-KR" sz="1400" dirty="0"/>
              <a:t>(&amp;queue,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deque_print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delete_rear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deque_print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6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DEQUE(front=4 rear=0) =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DEQUE(front=3 rear=0) =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rear=0) = 2 |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rear=4) = 2 | 1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rear=3) = 2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rear=2) =</a:t>
            </a:r>
          </a:p>
        </p:txBody>
      </p:sp>
    </p:spTree>
    <p:extLst>
      <p:ext uri="{BB962C8B-B14F-4D97-AF65-F5344CB8AC3E}">
        <p14:creationId xmlns:p14="http://schemas.microsoft.com/office/powerpoint/2010/main" val="3832173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시뮬레이션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큐잉모델은</a:t>
            </a:r>
            <a:r>
              <a:rPr lang="ko-KR" altLang="en-US" dirty="0" smtClean="0"/>
              <a:t> 고객에 대한 서비스를 수행하는 서버와 서비스를 받는 고객들로 이루어진다</a:t>
            </a:r>
            <a:r>
              <a:rPr lang="en-US" altLang="ko-KR" smtClean="0"/>
              <a:t>.</a:t>
            </a:r>
            <a:endParaRPr lang="ko-KR" altLang="en-US" dirty="0" smtClean="0"/>
          </a:p>
          <a:p>
            <a:pPr eaLnBrk="1" hangingPunct="1"/>
            <a:r>
              <a:rPr lang="ko-KR" altLang="en-US" dirty="0" smtClean="0"/>
              <a:t>은행에서 고객이 들어와서 서비스를 받고 나가는 과정을 시뮬레이션</a:t>
            </a:r>
          </a:p>
          <a:p>
            <a:pPr lvl="1" eaLnBrk="1" hangingPunct="1"/>
            <a:r>
              <a:rPr lang="ko-KR" altLang="en-US" dirty="0" smtClean="0"/>
              <a:t>고객들이 기다리는 </a:t>
            </a:r>
            <a:r>
              <a:rPr lang="ko-KR" altLang="en-US" dirty="0" err="1" smtClean="0"/>
              <a:t>평균시간을</a:t>
            </a:r>
            <a:r>
              <a:rPr lang="ko-KR" altLang="en-US" dirty="0" smtClean="0"/>
              <a:t>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98" y="3654025"/>
            <a:ext cx="4839900" cy="2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시물레이션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시뮬레이션은 하나의 반복 루프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현재시각을</a:t>
            </a:r>
            <a:r>
              <a:rPr lang="ko-KR" altLang="en-US" dirty="0" smtClean="0"/>
              <a:t> 나타내는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이라는 변수를 하나 증가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랜덤 숫자를 생성하여 시뮬레이션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변수인 </a:t>
            </a:r>
            <a:r>
              <a:rPr lang="en-US" altLang="ko-KR" dirty="0" err="1" smtClean="0"/>
              <a:t>arrival_prov</a:t>
            </a:r>
            <a:r>
              <a:rPr lang="ko-KR" altLang="en-US" dirty="0" smtClean="0"/>
              <a:t>와 비교하여 작으면 새로운 고객이 들어왔다고 판단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고객의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시간 등의 정보를 만들어 구조체에 복사하고 이 구조체를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하여 큐의 삽입 함수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큐의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</a:t>
            </a:r>
            <a:r>
              <a:rPr lang="ko-KR" altLang="en-US" dirty="0"/>
              <a:t>뮬</a:t>
            </a:r>
            <a:r>
              <a:rPr lang="ko-KR" altLang="en-US" dirty="0" smtClean="0"/>
              <a:t>레이션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고객이 필요로 하는 서비스 시간은 역시 </a:t>
            </a:r>
            <a:r>
              <a:rPr lang="ko-KR" altLang="en-US" dirty="0" err="1" smtClean="0"/>
              <a:t>랜덤숫자를</a:t>
            </a:r>
            <a:r>
              <a:rPr lang="ko-KR" altLang="en-US" dirty="0" smtClean="0"/>
              <a:t> 이용하여 생성된다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지금 서비스하고 있는 고객이 끝났는지를 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 어떤 고객이 지금 서비스를 받고 있는 중임을 의미한다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clock</a:t>
            </a:r>
            <a:r>
              <a:rPr lang="ko-KR" altLang="en-US" dirty="0" smtClean="0"/>
              <a:t>이 하나 </a:t>
            </a:r>
            <a:r>
              <a:rPr lang="ko-KR" altLang="en-US" dirty="0" err="1" smtClean="0"/>
              <a:t>증가했으므로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을 하나 감소시킨다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현재 </a:t>
            </a:r>
            <a:r>
              <a:rPr lang="ko-KR" altLang="en-US" dirty="0" err="1" smtClean="0"/>
              <a:t>서비스받는</a:t>
            </a:r>
            <a:r>
              <a:rPr lang="ko-KR" altLang="en-US" dirty="0" smtClean="0"/>
              <a:t> 고객이 없다는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큐에서 고객 구조체를 하나 꺼내어 서비스를 시작한다</a:t>
            </a:r>
            <a:r>
              <a:rPr lang="en-US" altLang="ko-KR" dirty="0" smtClean="0"/>
              <a:t>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1670" y="1133745"/>
            <a:ext cx="5260338" cy="5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8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4947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760413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 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 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5.2</a:t>
            </a:r>
            <a:r>
              <a:rPr lang="ko-KR" altLang="en-US" sz="1400" dirty="0"/>
              <a:t>에서 다음과 같은 부분을 복사한다</a:t>
            </a:r>
            <a:r>
              <a:rPr lang="en-US" altLang="ko-KR" sz="1400" dirty="0"/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================ </a:t>
            </a:r>
            <a:r>
              <a:rPr lang="ko-KR" altLang="en-US" sz="1400" dirty="0" err="1"/>
              <a:t>원형큐</a:t>
            </a:r>
            <a:r>
              <a:rPr lang="ko-KR" altLang="en-US" sz="1400" dirty="0"/>
              <a:t> 코드 시작 </a:t>
            </a:r>
            <a:r>
              <a:rPr lang="en-US" altLang="ko-KR" sz="1400" dirty="0"/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 // </a:t>
            </a:r>
            <a:r>
              <a:rPr lang="ko-KR" altLang="en-US" sz="1400" dirty="0"/>
              <a:t>요소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arrival_time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service_time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 element;			// </a:t>
            </a:r>
            <a:r>
              <a:rPr lang="ko-KR" altLang="en-US" sz="1400" dirty="0"/>
              <a:t>교체</a:t>
            </a:r>
            <a:r>
              <a:rPr lang="en-US" altLang="ko-KR" sz="1400" dirty="0"/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================ </a:t>
            </a:r>
            <a:r>
              <a:rPr lang="ko-KR" altLang="en-US" sz="1400" dirty="0" err="1"/>
              <a:t>원형큐</a:t>
            </a:r>
            <a:r>
              <a:rPr lang="ko-KR" altLang="en-US" sz="1400" dirty="0"/>
              <a:t> 코드 종료 </a:t>
            </a:r>
            <a:r>
              <a:rPr lang="en-US" altLang="ko-KR" sz="1400" dirty="0"/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minutes = 60;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total_wait</a:t>
            </a:r>
            <a:r>
              <a:rPr lang="en-US" altLang="ko-KR" sz="1400" dirty="0"/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total_customers</a:t>
            </a:r>
            <a:r>
              <a:rPr lang="en-US" altLang="ko-KR" sz="1400" dirty="0"/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service_time</a:t>
            </a:r>
            <a:r>
              <a:rPr lang="en-US" altLang="ko-KR" sz="1400" dirty="0"/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service_customer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(&amp;queue);</a:t>
            </a:r>
          </a:p>
        </p:txBody>
      </p:sp>
    </p:spTree>
    <p:extLst>
      <p:ext uri="{BB962C8B-B14F-4D97-AF65-F5344CB8AC3E}">
        <p14:creationId xmlns:p14="http://schemas.microsoft.com/office/powerpoint/2010/main" val="642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1" y="1673805"/>
            <a:ext cx="8300264" cy="336707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srand</a:t>
            </a:r>
            <a:r>
              <a:rPr lang="en-US" altLang="ko-KR" sz="1400" dirty="0"/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clock = 0; clock &lt; minutes; clock++)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현재시각</a:t>
            </a:r>
            <a:r>
              <a:rPr lang="en-US" altLang="ko-KR" sz="1400" dirty="0"/>
              <a:t>=%d\n", clock);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((rand()%10) &lt; 3)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element customer;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customer.id = </a:t>
            </a:r>
            <a:r>
              <a:rPr lang="en-US" altLang="ko-KR" sz="1400" dirty="0" err="1"/>
              <a:t>total_customers</a:t>
            </a:r>
            <a:r>
              <a:rPr lang="en-US" altLang="ko-KR" sz="1400" dirty="0"/>
              <a:t>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customer.arrival_time</a:t>
            </a:r>
            <a:r>
              <a:rPr lang="en-US" altLang="ko-KR" sz="1400" dirty="0"/>
              <a:t> = clock;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customer.service_time</a:t>
            </a:r>
            <a:r>
              <a:rPr lang="en-US" altLang="ko-KR" sz="1400" dirty="0"/>
              <a:t> = rand() % 3+1;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(&amp;queue, customer);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고객 </a:t>
            </a:r>
            <a:r>
              <a:rPr lang="en-US" altLang="ko-KR" sz="1400" dirty="0"/>
              <a:t>%d</a:t>
            </a:r>
            <a:r>
              <a:rPr lang="ko-KR" altLang="en-US" sz="1400" dirty="0"/>
              <a:t>이 </a:t>
            </a:r>
            <a:r>
              <a:rPr lang="en-US" altLang="ko-KR" sz="1400" dirty="0"/>
              <a:t>%d</a:t>
            </a:r>
            <a:r>
              <a:rPr lang="ko-KR" altLang="en-US" sz="1400" dirty="0"/>
              <a:t>분에 들어옵니다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업무처리시간</a:t>
            </a:r>
            <a:r>
              <a:rPr lang="en-US" altLang="ko-KR" sz="1400" dirty="0"/>
              <a:t>= %d</a:t>
            </a:r>
            <a:r>
              <a:rPr lang="ko-KR" altLang="en-US" sz="1400" dirty="0"/>
              <a:t>분</a:t>
            </a:r>
            <a:r>
              <a:rPr lang="en-US" altLang="ko-KR" sz="1400" dirty="0"/>
              <a:t>\n",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customer.id, </a:t>
            </a:r>
            <a:r>
              <a:rPr lang="en-US" altLang="ko-KR" sz="1400" dirty="0" err="1"/>
              <a:t>customer.arrival_time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customer.service_time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987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1520" y="1178750"/>
            <a:ext cx="8775975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service_time</a:t>
            </a:r>
            <a:r>
              <a:rPr lang="en-US" altLang="ko-KR" sz="1400" dirty="0"/>
              <a:t> &gt; 0)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고객 </a:t>
            </a:r>
            <a:r>
              <a:rPr lang="en-US" altLang="ko-KR" sz="1400" dirty="0"/>
              <a:t>%d </a:t>
            </a:r>
            <a:r>
              <a:rPr lang="ko-KR" altLang="en-US" sz="1400" dirty="0" err="1"/>
              <a:t>업무처리중입니다</a:t>
            </a:r>
            <a:r>
              <a:rPr lang="en-US" altLang="ko-KR" sz="1400" dirty="0"/>
              <a:t>. \n", </a:t>
            </a:r>
            <a:r>
              <a:rPr lang="en-US" altLang="ko-KR" sz="1400" dirty="0" err="1"/>
              <a:t>service_customer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service_time</a:t>
            </a:r>
            <a:r>
              <a:rPr lang="en-US" altLang="ko-KR" sz="1400" dirty="0"/>
              <a:t>--;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if (!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(&amp;queue))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element customer =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service_customer</a:t>
            </a:r>
            <a:r>
              <a:rPr lang="en-US" altLang="ko-KR" sz="1400" dirty="0"/>
              <a:t> = customer.id;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service_time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customer.service_time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고객 </a:t>
            </a:r>
            <a:r>
              <a:rPr lang="en-US" altLang="ko-KR" sz="1400" dirty="0"/>
              <a:t>%d</a:t>
            </a:r>
            <a:r>
              <a:rPr lang="ko-KR" altLang="en-US" sz="1400" dirty="0"/>
              <a:t>이 </a:t>
            </a:r>
            <a:r>
              <a:rPr lang="en-US" altLang="ko-KR" sz="1400" dirty="0"/>
              <a:t>%d</a:t>
            </a:r>
            <a:r>
              <a:rPr lang="ko-KR" altLang="en-US" sz="1400" dirty="0"/>
              <a:t>분에 업무를 시작합니다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	         " </a:t>
            </a:r>
            <a:r>
              <a:rPr lang="ko-KR" altLang="en-US" sz="1400" dirty="0"/>
              <a:t>대기시간은 </a:t>
            </a:r>
            <a:r>
              <a:rPr lang="en-US" altLang="ko-KR" sz="1400" dirty="0"/>
              <a:t>%d</a:t>
            </a:r>
            <a:r>
              <a:rPr lang="ko-KR" altLang="en-US" sz="1400" dirty="0"/>
              <a:t>분이었습니다</a:t>
            </a:r>
            <a:r>
              <a:rPr lang="en-US" altLang="ko-KR" sz="1400" dirty="0" smtClean="0"/>
              <a:t>.\n</a:t>
            </a:r>
            <a:r>
              <a:rPr lang="en-US" altLang="ko-KR" sz="1400" dirty="0"/>
              <a:t>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 </a:t>
            </a:r>
            <a:r>
              <a:rPr lang="en-US" altLang="ko-KR" sz="1400" dirty="0" smtClean="0"/>
              <a:t>        customer.id</a:t>
            </a:r>
            <a:r>
              <a:rPr lang="en-US" altLang="ko-KR" sz="1400" dirty="0"/>
              <a:t>, clock, clock - </a:t>
            </a:r>
            <a:r>
              <a:rPr lang="en-US" altLang="ko-KR" sz="1400" dirty="0" err="1"/>
              <a:t>customer.arrival_time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total_wait</a:t>
            </a:r>
            <a:r>
              <a:rPr lang="en-US" altLang="ko-KR" sz="1400" dirty="0"/>
              <a:t> += clock - </a:t>
            </a:r>
            <a:r>
              <a:rPr lang="en-US" altLang="ko-KR" sz="1400" dirty="0" err="1"/>
              <a:t>customer.arrival_time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전체 대기 시간</a:t>
            </a:r>
            <a:r>
              <a:rPr lang="en-US" altLang="ko-KR" sz="1400" dirty="0"/>
              <a:t>=%d</a:t>
            </a:r>
            <a:r>
              <a:rPr lang="ko-KR" altLang="en-US" sz="1400" dirty="0"/>
              <a:t>분 </a:t>
            </a:r>
            <a:r>
              <a:rPr lang="en-US" altLang="ko-KR" sz="1400" dirty="0"/>
              <a:t>\n", </a:t>
            </a:r>
            <a:r>
              <a:rPr lang="en-US" altLang="ko-KR" sz="1400" dirty="0" err="1"/>
              <a:t>total_wait</a:t>
            </a:r>
            <a:r>
              <a:rPr lang="en-US" altLang="ko-KR" sz="1400" dirty="0"/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4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332398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=0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=1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=2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=3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=4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=5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=6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6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직접적인 응용</a:t>
            </a:r>
          </a:p>
          <a:p>
            <a:pPr lvl="1" eaLnBrk="1" hangingPunct="1"/>
            <a:r>
              <a:rPr lang="ko-KR" altLang="en-US" smtClean="0"/>
              <a:t>시뮬레이션의 대기열</a:t>
            </a:r>
            <a:r>
              <a:rPr lang="en-US" altLang="ko-KR" smtClean="0"/>
              <a:t>(</a:t>
            </a:r>
            <a:r>
              <a:rPr lang="ko-KR" altLang="en-US" smtClean="0"/>
              <a:t>공항에서의 비행기들</a:t>
            </a:r>
            <a:r>
              <a:rPr lang="en-US" altLang="ko-KR" smtClean="0"/>
              <a:t>, </a:t>
            </a:r>
            <a:r>
              <a:rPr lang="ko-KR" altLang="en-US" smtClean="0"/>
              <a:t>은행에서의 대기열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통신에서의 데이터 패킷들의 모델링에 이용</a:t>
            </a:r>
          </a:p>
          <a:p>
            <a:pPr lvl="1" eaLnBrk="1" hangingPunct="1"/>
            <a:r>
              <a:rPr lang="ko-KR" altLang="en-US" smtClean="0"/>
              <a:t>프린터와 컴퓨터 사이의 버퍼링</a:t>
            </a:r>
          </a:p>
          <a:p>
            <a:pPr eaLnBrk="1" hangingPunct="1"/>
            <a:r>
              <a:rPr lang="ko-KR" altLang="en-US" smtClean="0"/>
              <a:t>간접적인 응용</a:t>
            </a:r>
          </a:p>
          <a:p>
            <a:pPr lvl="1" eaLnBrk="1" hangingPunct="1"/>
            <a:r>
              <a:rPr lang="ko-KR" altLang="en-US" smtClean="0"/>
              <a:t>스택과 마찬가지로 프로그래머의 도구</a:t>
            </a:r>
          </a:p>
          <a:p>
            <a:pPr lvl="1" eaLnBrk="1" hangingPunct="1"/>
            <a:r>
              <a:rPr lang="ko-KR" altLang="en-US" smtClean="0"/>
              <a:t>많은 알고리즘에서 사용됨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644135"/>
            <a:ext cx="6292322" cy="157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Lucida Console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삽입을 계속하기 위해서는 요소들을 이동시켜야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843935"/>
            <a:ext cx="7261653" cy="2761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2616" y="4673511"/>
            <a:ext cx="270030" cy="27699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557894" y="4925445"/>
            <a:ext cx="0" cy="2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1050" y="5073253"/>
            <a:ext cx="6027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 rear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3130" y="4969913"/>
            <a:ext cx="270030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4253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529735" cy="44977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770385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{ 				// </a:t>
            </a:r>
            <a:r>
              <a:rPr lang="ko-KR" altLang="en-US" sz="1400" dirty="0"/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 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 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stderr</a:t>
            </a:r>
            <a:r>
              <a:rPr lang="en-US" altLang="ko-KR" sz="1400" dirty="0"/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init_queue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q-&gt;rear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q-&gt;front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1" y="53625"/>
            <a:ext cx="2790310" cy="2700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341530" y="503675"/>
            <a:ext cx="7740650" cy="62540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queue_print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&lt;MAX_QUEUE_SIZE;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 q-&gt;front ||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&gt;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   |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| ", q-&gt;data[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(q-&gt;rear == MAX_QUEUE_SIZE - 1)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(q-&gt;front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66555" y="1315200"/>
            <a:ext cx="7740650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is_full</a:t>
            </a:r>
            <a:r>
              <a:rPr lang="en-US" altLang="ko-KR" sz="1400" dirty="0"/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포화상태입니다</a:t>
            </a:r>
            <a:r>
              <a:rPr lang="en-US" altLang="ko-KR" sz="1400" dirty="0"/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q-&gt;data[++(q-&gt;rear)]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QueueType</a:t>
            </a:r>
            <a:r>
              <a:rPr lang="en-US" altLang="ko-KR" sz="1400" dirty="0"/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is_empty</a:t>
            </a:r>
            <a:r>
              <a:rPr lang="en-US" altLang="ko-KR" sz="1400" dirty="0"/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error("</a:t>
            </a:r>
            <a:r>
              <a:rPr lang="ko-KR" altLang="en-US" sz="1400" dirty="0"/>
              <a:t>큐가 </a:t>
            </a:r>
            <a:r>
              <a:rPr lang="ko-KR" altLang="en-US" sz="1400" dirty="0" err="1"/>
              <a:t>공백상태입니다</a:t>
            </a:r>
            <a:r>
              <a:rPr lang="en-US" altLang="ko-KR" sz="1400" dirty="0"/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item = q-&gt;data[++(q-&gt;front)];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	return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16637</TotalTime>
  <Words>1136</Words>
  <Application>Microsoft Office PowerPoint</Application>
  <PresentationFormat>화면 슬라이드 쇼(4:3)</PresentationFormat>
  <Paragraphs>582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HY얕은샘물M</vt:lpstr>
      <vt:lpstr>HY엽서L</vt:lpstr>
      <vt:lpstr>HY엽서M</vt:lpstr>
      <vt:lpstr>굴림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6장 큐</vt:lpstr>
      <vt:lpstr>큐(QUEUE)</vt:lpstr>
      <vt:lpstr>큐 ADT</vt:lpstr>
      <vt:lpstr>큐의 삽입, 삭제 연산</vt:lpstr>
      <vt:lpstr>큐의 응용</vt:lpstr>
      <vt:lpstr>선형큐</vt:lpstr>
      <vt:lpstr>선형큐</vt:lpstr>
      <vt:lpstr>선형큐</vt:lpstr>
      <vt:lpstr>선형큐</vt:lpstr>
      <vt:lpstr>PowerPoint 프레젠테이션</vt:lpstr>
      <vt:lpstr> 선형 큐의 응용: 작업 스케줄링</vt:lpstr>
      <vt:lpstr>원형큐</vt:lpstr>
      <vt:lpstr>원형큐의 구조</vt:lpstr>
      <vt:lpstr>원형큐의 동작</vt:lpstr>
      <vt:lpstr>삽입(enqueue), 삭제(dequeuer)</vt:lpstr>
      <vt:lpstr>공백상태, 포화상태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버퍼</vt:lpstr>
      <vt:lpstr>  프로그램</vt:lpstr>
      <vt:lpstr>실행결과</vt:lpstr>
      <vt:lpstr>덱(deque)</vt:lpstr>
      <vt:lpstr>덱 ADT </vt:lpstr>
      <vt:lpstr>덱의 연산</vt:lpstr>
      <vt:lpstr>배열을 이용한 덱의 구현</vt:lpstr>
      <vt:lpstr>  프로그램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시뮬레이션</vt:lpstr>
      <vt:lpstr>큐의 응용: 시물레이션</vt:lpstr>
      <vt:lpstr>큐의 응용: 시뮬레이션</vt:lpstr>
      <vt:lpstr>  프로그램</vt:lpstr>
      <vt:lpstr>  프로그램</vt:lpstr>
      <vt:lpstr>  프로그램</vt:lpstr>
      <vt:lpstr>실행결과</vt:lpstr>
    </vt:vector>
  </TitlesOfParts>
  <Company>순천향대학교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hong</cp:lastModifiedBy>
  <cp:revision>239</cp:revision>
  <dcterms:created xsi:type="dcterms:W3CDTF">2004-02-19T02:52:38Z</dcterms:created>
  <dcterms:modified xsi:type="dcterms:W3CDTF">2019-05-02T06:58:01Z</dcterms:modified>
</cp:coreProperties>
</file>