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65" r:id="rId3"/>
    <p:sldId id="338" r:id="rId4"/>
    <p:sldId id="287" r:id="rId5"/>
    <p:sldId id="297" r:id="rId6"/>
    <p:sldId id="301" r:id="rId7"/>
    <p:sldId id="302" r:id="rId8"/>
    <p:sldId id="303" r:id="rId9"/>
    <p:sldId id="304" r:id="rId10"/>
    <p:sldId id="305" r:id="rId11"/>
    <p:sldId id="313" r:id="rId12"/>
    <p:sldId id="307" r:id="rId13"/>
    <p:sldId id="308" r:id="rId14"/>
    <p:sldId id="309" r:id="rId15"/>
    <p:sldId id="310" r:id="rId16"/>
    <p:sldId id="314" r:id="rId17"/>
    <p:sldId id="315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9" r:id="rId33"/>
    <p:sldId id="286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공 대현" initials="공대" lastIdx="1" clrIdx="0">
    <p:extLst>
      <p:ext uri="{19B8F6BF-5375-455C-9EA6-DF929625EA0E}">
        <p15:presenceInfo xmlns:p15="http://schemas.microsoft.com/office/powerpoint/2012/main" userId="d26c1a6e1efe66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6344" autoAdjust="0"/>
  </p:normalViewPr>
  <p:slideViewPr>
    <p:cSldViewPr snapToGrid="0">
      <p:cViewPr>
        <p:scale>
          <a:sx n="100" d="100"/>
          <a:sy n="100" d="100"/>
        </p:scale>
        <p:origin x="115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6F979-FEAD-4904-BCA0-4B5A12D1D7A5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837D7-82AD-48FF-A15F-C5DB4DC7C9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31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AA0-16C8-4326-A5ED-20E3F10EFE6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030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AA0-16C8-4326-A5ED-20E3F10EFE6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0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6411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6948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AA0-16C8-4326-A5ED-20E3F10EFE6A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370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AA0-16C8-4326-A5ED-20E3F10EFE6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AA0-16C8-4326-A5ED-20E3F10EFE6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EDE35D-309C-43C1-8BE8-1D8A18595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CC3B31F-B603-4B69-8D87-7541EA152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7DCE686-135C-4440-B28E-151E4AEC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A36FF59-1CB3-4F6F-BB5E-5C37B3DD8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F7B514-7EB3-4D56-AD00-C5AA7764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06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B29E41-78A7-4564-A228-C4B783EC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A3C796B-CC49-4237-8AED-B12DA2821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EE538B-D632-41F2-A0AA-348F3495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4C6C594-5F1E-48EE-B694-B3BAE130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F730-446C-438A-9DC7-89871425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01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E29E3FB-309D-485B-AC37-7E716DB88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CFAE2C3-C9E1-4846-95A3-C2F9E7367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AE563D-FA38-42CC-A687-A0025003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ACB434-5F7B-44A3-B77E-7BFA3233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0A9F96-A223-49A1-8C9A-5E8D3F969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8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0B8B61-A522-49B2-8384-C649D295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B6D70E-35C0-49E0-8E6D-4922B7BF9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DDD669-7F65-4858-ABF0-341B7912D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6BA44B4-C36A-4732-BF70-03B4F9C4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9FB334-1B09-429E-A39F-9D9944DC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6490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7AF70D-05E0-4CAE-874C-430C2E19B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7414C7-734E-4F86-B599-41E7AE0C5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CEA9F7-466C-4F5D-AE47-E5B907F1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1EFC71-2A25-47D6-BF4B-7F6B7CE4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662595-6A4C-41C5-BBD1-9D479E5F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2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A30F4A-0658-4D15-8E6B-1B079B8F7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9A1100-B138-4BF8-A175-16838B8D4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8448FAE-159D-485E-9118-3D7479DE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C27C66F-309F-49C1-A31B-8B8515A57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7A48D50-41CC-49F1-ADB7-E3373AE1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5C5004-CC58-4A5E-8747-7A2DF23E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92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A1BE75-237F-4F1E-98AC-D29DB4F1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F43EDA-BC01-449D-B192-57A374C66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829D0AF-023B-486E-8EEC-4EEF1EABE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687CCB2-124A-4DC7-B93B-01B865D02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8DCF33B-3AF3-4127-90D2-E27604C95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627D993-0A81-4091-BCCA-372740A7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E031246-BF09-453A-ABAA-8AFFEF57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B7E0FD-5828-4ED6-B4BF-75C7CAB1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2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549463-C0BD-4FAC-B080-3231D85B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5452775-4C82-4009-A4EF-E2F491C5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2101E01-0C4A-414D-BBEC-3ACDF736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A856144-FE1A-45F8-B664-91F009799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29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A85CA7-992B-4981-B539-9AB3F4D9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6BEE2DD-C336-4C05-A3A2-9EB94087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C2F316-19B8-40ED-A30B-7FD92986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33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0D7D83-BB38-4514-95B4-8DF9990D2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744F2F-3D06-4935-B2A5-BBEE5CA3F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A3170B3-4AF4-4A7F-8DD5-7F5F5A85C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A81D97-592C-4169-A586-B4565FCBA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A7A1B77-1BF8-430D-AFB6-FE925116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BD1423-68BC-44EB-B109-E673C035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51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30BCDD-45F0-43F8-88CE-98D712EE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D56C861-F63D-4DB9-8B62-E72C4C07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335D547-CB56-480D-9A36-45BF09232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771DBBA-6604-4A4A-9FF0-2FB9A69E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A11CCB2-F3F1-4431-A79A-80F2021DF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5C5923-8596-44AC-80E0-A676A13F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85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9700512-9F9E-47CF-A317-E5E71260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DB1614-5998-40EF-837A-00C9D4280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B0725C-4F56-46F9-AB1A-4C098A9A5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F81D6-F02B-4063-B6F5-59AD54B9DE90}" type="datetimeFigureOut">
              <a:rPr lang="ko-KR" altLang="en-US" smtClean="0"/>
              <a:t>2020-07-18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310DCF-8932-409B-B00B-CDD976C569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4C04B4-4497-4D3A-97AC-5D4A05375B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7617C-D23B-40B8-A5D1-E6C66D7CA41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3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kdh4672/DH_Lab/blob/master/Deeplearning_Basic/VAE.ipyn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_peo6U7IRM&amp;t=0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59799" y="1058133"/>
            <a:ext cx="12511597" cy="1263912"/>
          </a:xfrm>
        </p:spPr>
        <p:txBody>
          <a:bodyPr>
            <a:norm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한컴 윤고딕 240" panose="02020603020101020101" pitchFamily="18" charset="-127"/>
              </a:rPr>
              <a:t>VAE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한컴 윤고딕 240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6478" y="2506835"/>
            <a:ext cx="11779041" cy="930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C99195-EC76-42CB-AE88-37FC75032747}"/>
              </a:ext>
            </a:extLst>
          </p:cNvPr>
          <p:cNvSpPr/>
          <p:nvPr/>
        </p:nvSpPr>
        <p:spPr>
          <a:xfrm flipV="1">
            <a:off x="5733309" y="6035039"/>
            <a:ext cx="6252210" cy="75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2E710C4-2461-4D05-8058-07B95595BFEB}"/>
              </a:ext>
            </a:extLst>
          </p:cNvPr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7ACA171-DB75-48AA-BB08-18DDCCAD258E}"/>
              </a:ext>
            </a:extLst>
          </p:cNvPr>
          <p:cNvSpPr/>
          <p:nvPr/>
        </p:nvSpPr>
        <p:spPr>
          <a:xfrm>
            <a:off x="-1" y="54711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4B521080-DF2F-4FBC-8A4C-049919149911}"/>
              </a:ext>
            </a:extLst>
          </p:cNvPr>
          <p:cNvSpPr txBox="1">
            <a:spLocks/>
          </p:cNvSpPr>
          <p:nvPr/>
        </p:nvSpPr>
        <p:spPr>
          <a:xfrm>
            <a:off x="80682" y="155926"/>
            <a:ext cx="5138602" cy="428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2020.07 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하계방학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AAED3-F1FF-400C-8C8A-EF7B1E9A2FCE}"/>
              </a:ext>
            </a:extLst>
          </p:cNvPr>
          <p:cNvSpPr txBox="1"/>
          <p:nvPr/>
        </p:nvSpPr>
        <p:spPr>
          <a:xfrm>
            <a:off x="7321966" y="5495399"/>
            <a:ext cx="3074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20151739 </a:t>
            </a:r>
            <a:r>
              <a:rPr lang="ko-KR" alt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공대현</a:t>
            </a:r>
            <a:endParaRPr lang="en-US" altLang="ko-K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AC43E-48BC-47F3-8495-6E26879A62AA}"/>
              </a:ext>
            </a:extLst>
          </p:cNvPr>
          <p:cNvSpPr txBox="1"/>
          <p:nvPr/>
        </p:nvSpPr>
        <p:spPr>
          <a:xfrm>
            <a:off x="3102540" y="2877799"/>
            <a:ext cx="6099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Variational Auto Encoder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5917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10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91EC8-BCA4-46A8-B50E-588397E1F754}"/>
              </a:ext>
            </a:extLst>
          </p:cNvPr>
          <p:cNvSpPr txBox="1"/>
          <p:nvPr/>
        </p:nvSpPr>
        <p:spPr>
          <a:xfrm>
            <a:off x="1009303" y="1469119"/>
            <a:ext cx="709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-Reasonable distance metric </a:t>
            </a:r>
            <a:endParaRPr lang="ko-KR" altLang="en-US" sz="32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97A6CCF-F93F-4B2E-843C-FD3739F12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64" y="2066512"/>
            <a:ext cx="8829028" cy="4411416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6CA8598-F56F-42EA-B35E-DFD7513D143B}"/>
              </a:ext>
            </a:extLst>
          </p:cNvPr>
          <p:cNvSpPr/>
          <p:nvPr/>
        </p:nvSpPr>
        <p:spPr>
          <a:xfrm>
            <a:off x="6133485" y="-10284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3CB0C0E-5E06-4728-9C2B-3EDF14571901}"/>
              </a:ext>
            </a:extLst>
          </p:cNvPr>
          <p:cNvSpPr/>
          <p:nvPr/>
        </p:nvSpPr>
        <p:spPr>
          <a:xfrm>
            <a:off x="9203489" y="-10284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70DEFB9-3BD0-42A2-93B6-D7B9E8C97D9F}"/>
              </a:ext>
            </a:extLst>
          </p:cNvPr>
          <p:cNvSpPr/>
          <p:nvPr/>
        </p:nvSpPr>
        <p:spPr>
          <a:xfrm>
            <a:off x="-6523" y="-12261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74844A5-4A74-4272-89FB-29BCDA468343}"/>
              </a:ext>
            </a:extLst>
          </p:cNvPr>
          <p:cNvSpPr/>
          <p:nvPr/>
        </p:nvSpPr>
        <p:spPr>
          <a:xfrm>
            <a:off x="3055245" y="-12261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4691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11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6D0F66-E392-419B-BDB8-49AF484FC476}"/>
              </a:ext>
            </a:extLst>
          </p:cNvPr>
          <p:cNvSpPr txBox="1"/>
          <p:nvPr/>
        </p:nvSpPr>
        <p:spPr>
          <a:xfrm>
            <a:off x="1071138" y="1636412"/>
            <a:ext cx="62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</a:t>
            </a:r>
            <a:r>
              <a:rPr lang="ko-KR" altLang="en-US" sz="2400" b="1" dirty="0"/>
              <a:t>고차원데이터에서의 </a:t>
            </a:r>
            <a:r>
              <a:rPr lang="en-US" altLang="ko-KR" sz="2400" b="1" dirty="0"/>
              <a:t>Euclidian distance</a:t>
            </a:r>
            <a:endParaRPr lang="ko-KR" altLang="en-US" sz="24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8844659-22F8-403B-8F4F-2D56D1F01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073" y="2165076"/>
            <a:ext cx="9696450" cy="196215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C6C75D-B80F-48CD-9FA8-4754C5217F27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DA5B63D-7250-431C-A7EA-938789D31F4F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D5F4516-70B4-4822-B823-1E5EC351C92F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15AC095-943F-453F-B25C-794E6D0060C8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318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12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91EC8-BCA4-46A8-B50E-588397E1F754}"/>
              </a:ext>
            </a:extLst>
          </p:cNvPr>
          <p:cNvSpPr txBox="1"/>
          <p:nvPr/>
        </p:nvSpPr>
        <p:spPr>
          <a:xfrm>
            <a:off x="1009303" y="1469119"/>
            <a:ext cx="709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-Reasonable distance metric </a:t>
            </a:r>
            <a:endParaRPr lang="ko-KR" altLang="en-US" sz="3200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E02C6A9A-14D7-45D7-B19C-699A07F68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67" r="530"/>
          <a:stretch/>
        </p:blipFill>
        <p:spPr>
          <a:xfrm>
            <a:off x="1009303" y="2171426"/>
            <a:ext cx="9606104" cy="4314157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BEC139F3-CC05-4D63-BDEE-A8E35CF1418C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01521AF-9121-4AFE-B792-293023C8AA85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81DE93A-89B7-4434-BB3F-35BE74EE94BC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293299F-4642-43F5-8F87-5D83021E12F5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3084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13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91EC8-BCA4-46A8-B50E-588397E1F754}"/>
              </a:ext>
            </a:extLst>
          </p:cNvPr>
          <p:cNvSpPr txBox="1"/>
          <p:nvPr/>
        </p:nvSpPr>
        <p:spPr>
          <a:xfrm>
            <a:off x="1009303" y="1469119"/>
            <a:ext cx="709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-Reasonable distance metric </a:t>
            </a:r>
            <a:endParaRPr lang="ko-KR" altLang="en-US" sz="3200" b="1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BCC6C34-45C1-4ECF-A536-F6B7D734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135" y="2120893"/>
            <a:ext cx="9065649" cy="438571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FD85031A-D944-4063-A9A6-473F611146C8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65D8F51-2DBF-4DF4-9983-21E7997AC60C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C13EAD2F-6529-4251-8B1A-CB5DD0154FDD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3243F0-15A5-4EF7-A0CF-4AFB843D1573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11080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14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79C1A4-2F74-430D-8BB5-358C46F99DE2}"/>
              </a:ext>
            </a:extLst>
          </p:cNvPr>
          <p:cNvSpPr txBox="1"/>
          <p:nvPr/>
        </p:nvSpPr>
        <p:spPr>
          <a:xfrm>
            <a:off x="1009303" y="1469119"/>
            <a:ext cx="7093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-Disentangled manifold</a:t>
            </a:r>
            <a:r>
              <a:rPr lang="ko-KR" altLang="en-US" sz="3200" b="1" dirty="0"/>
              <a:t>의</a:t>
            </a:r>
            <a:r>
              <a:rPr lang="en-US" altLang="ko-KR" sz="3200" b="1" dirty="0"/>
              <a:t> </a:t>
            </a:r>
            <a:r>
              <a:rPr lang="ko-KR" altLang="en-US" sz="3200" b="1" dirty="0"/>
              <a:t>필요성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65407F8-AD4F-41EF-8ACF-3C69E37CC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303" y="2686080"/>
            <a:ext cx="9115425" cy="40100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53F8E0F-7684-4094-BE3B-6A6592E32236}"/>
              </a:ext>
            </a:extLst>
          </p:cNvPr>
          <p:cNvSpPr txBox="1"/>
          <p:nvPr/>
        </p:nvSpPr>
        <p:spPr>
          <a:xfrm>
            <a:off x="1219760" y="2120893"/>
            <a:ext cx="10684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When a manifold is disentangled, it would be more interpretable and easier to apply to tasks 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F1D8031-41DF-434A-ACC1-81ECEC5110A2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2976B6A-6C44-42CA-A843-79DF703049FA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8C238E9-2E09-4211-A572-E5B9CF974780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8D7C58D-AC90-43C4-9C5F-830B46CEF784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29358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8F3643B-968C-4158-846C-F547874A26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6" r="1718" b="-1642"/>
          <a:stretch/>
        </p:blipFill>
        <p:spPr>
          <a:xfrm>
            <a:off x="1071138" y="1968590"/>
            <a:ext cx="9430024" cy="481643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15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43BB6A-CDC0-499F-8944-21EA029982C3}"/>
              </a:ext>
            </a:extLst>
          </p:cNvPr>
          <p:cNvSpPr txBox="1"/>
          <p:nvPr/>
        </p:nvSpPr>
        <p:spPr>
          <a:xfrm>
            <a:off x="1071138" y="1636412"/>
            <a:ext cx="6244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-Ways of</a:t>
            </a:r>
            <a:r>
              <a:rPr lang="ko-KR" altLang="en-US" sz="2400" b="1" dirty="0"/>
              <a:t> </a:t>
            </a:r>
            <a:r>
              <a:rPr lang="en-US" altLang="ko-KR" sz="2400" b="1" dirty="0" err="1"/>
              <a:t>Reducting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Dimension</a:t>
            </a:r>
            <a:endParaRPr lang="ko-KR" altLang="en-US" sz="24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2EF5BE3-02C3-4F1F-82CF-F0826ACD5BB8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2E28992-C103-4E1D-B562-E6A1A8A9C700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960FC1B-A32C-4A67-A7E2-D0ED0947F92F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D7E315F-0B5B-4181-8855-5560C50D82A9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9908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16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17A4FE-817D-4E68-B2F4-9F6277738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220" y="1833097"/>
            <a:ext cx="8296275" cy="448627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C9864E-9CB9-476C-BAF2-10F3A486E723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2EB2C8-5299-407C-B76B-9F7C8FC3220A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8E3E77A-5FAB-48E2-9117-672033E7E7E8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56021E4-1E85-49D9-9FCF-E62BA3A7CC5E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55889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2DCAD83-FAEF-4463-A3B4-544E1594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13" y="1267268"/>
            <a:ext cx="10523621" cy="502208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17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E0EBF32-90A9-45B5-ABE4-EE072CBB0246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8287F08-DD1C-49C0-8439-231F513E41C0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0D3F03D-F556-4386-924C-38629E192069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721141A-E734-45A2-8B12-B66CD6560C91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2942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18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8922031-93D1-45CB-AA89-E1B47DAEE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4" y="1473411"/>
            <a:ext cx="10124324" cy="481594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B84CF20-EEE8-442A-9CC2-A5E28889C1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924" r="5176"/>
          <a:stretch/>
        </p:blipFill>
        <p:spPr>
          <a:xfrm>
            <a:off x="5177190" y="5895301"/>
            <a:ext cx="4479890" cy="649521"/>
          </a:xfrm>
          <a:prstGeom prst="rect">
            <a:avLst/>
          </a:prstGeom>
          <a:solidFill>
            <a:srgbClr val="C00000"/>
          </a:solidFill>
        </p:spPr>
      </p:pic>
    </p:spTree>
    <p:extLst>
      <p:ext uri="{BB962C8B-B14F-4D97-AF65-F5344CB8AC3E}">
        <p14:creationId xmlns:p14="http://schemas.microsoft.com/office/powerpoint/2010/main" val="1117371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8416415C-23A3-448C-AAFA-ABBC216B7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614311" y="1888606"/>
            <a:ext cx="10772775" cy="47779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19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 </a:t>
            </a:r>
            <a:r>
              <a:rPr lang="ko-KR" altLang="en-US" sz="2400" b="1" dirty="0"/>
              <a:t>그냥 </a:t>
            </a:r>
            <a:r>
              <a:rPr lang="en-US" altLang="ko-KR" sz="2400" b="1" dirty="0"/>
              <a:t>z</a:t>
            </a:r>
            <a:r>
              <a:rPr lang="ko-KR" altLang="en-US" sz="2400" b="1" dirty="0"/>
              <a:t>에서 </a:t>
            </a:r>
            <a:r>
              <a:rPr lang="en-US" altLang="ko-KR" sz="2400" b="1" dirty="0"/>
              <a:t>sampling</a:t>
            </a:r>
            <a:r>
              <a:rPr lang="ko-KR" altLang="en-US" sz="2400" b="1" dirty="0"/>
              <a:t>하면 안되는 이유</a:t>
            </a:r>
          </a:p>
        </p:txBody>
      </p:sp>
    </p:spTree>
    <p:extLst>
      <p:ext uri="{BB962C8B-B14F-4D97-AF65-F5344CB8AC3E}">
        <p14:creationId xmlns:p14="http://schemas.microsoft.com/office/powerpoint/2010/main" val="182897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-1" y="521847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41D7AF7-4465-41E2-AAB0-C00D85202F27}"/>
              </a:ext>
            </a:extLst>
          </p:cNvPr>
          <p:cNvSpPr/>
          <p:nvPr/>
        </p:nvSpPr>
        <p:spPr>
          <a:xfrm>
            <a:off x="3070515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배경 이론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C9CB5514-A8C5-4242-AC02-B113A6082A4D}"/>
              </a:ext>
            </a:extLst>
          </p:cNvPr>
          <p:cNvSpPr/>
          <p:nvPr/>
        </p:nvSpPr>
        <p:spPr>
          <a:xfrm>
            <a:off x="511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</a:t>
            </a:fld>
            <a:endParaRPr lang="ko-KR" alt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C8BB14-D15A-41B8-9BF5-6F4668BBA891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Prior Knowledge</a:t>
            </a:r>
            <a:endParaRPr lang="ko-KR" alt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E24C6-9849-4C8C-BC83-4F74A16BBB81}"/>
              </a:ext>
            </a:extLst>
          </p:cNvPr>
          <p:cNvSpPr txBox="1"/>
          <p:nvPr/>
        </p:nvSpPr>
        <p:spPr>
          <a:xfrm>
            <a:off x="6140519" y="2657591"/>
            <a:ext cx="5191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[Keyword]</a:t>
            </a:r>
          </a:p>
          <a:p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400" dirty="0"/>
              <a:t>Unsupervised learning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400" dirty="0"/>
              <a:t>Representation learning = Efficient coding learning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400" dirty="0"/>
              <a:t>Dimensionality reduction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ko-KR" sz="2400" dirty="0"/>
              <a:t>Generative model learning</a:t>
            </a:r>
            <a:endParaRPr lang="ko-KR" alt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51E382-D77B-461E-AF1B-C6529092FA39}"/>
              </a:ext>
            </a:extLst>
          </p:cNvPr>
          <p:cNvSpPr txBox="1"/>
          <p:nvPr/>
        </p:nvSpPr>
        <p:spPr>
          <a:xfrm>
            <a:off x="1070218" y="1518989"/>
            <a:ext cx="410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/>
              <a:t>-Autoencoder</a:t>
            </a:r>
            <a:endParaRPr lang="ko-KR" altLang="en-US" sz="3600" b="1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E5D136E1-257A-44A1-9E32-BBB78B4C4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3" y="2950255"/>
            <a:ext cx="5353050" cy="230505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B411F27E-3A0C-4CF4-BBB4-9DF378702EF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C902435-E9F7-45CC-A6F1-82C1CD2531A2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582F212-E1BB-45ED-B8FD-5D8B928995C9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74ACE16-6D82-403E-9DD3-948A201DC5D9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9529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3839535-5AA7-40F8-9B51-5E83709D5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700" y="1947628"/>
            <a:ext cx="10493945" cy="498555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20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61BD3-860C-4B66-A1CB-9EF16C49C5CD}"/>
                  </a:ext>
                </a:extLst>
              </p:cNvPr>
              <p:cNvSpPr txBox="1"/>
              <p:nvPr/>
            </p:nvSpPr>
            <p:spPr>
              <a:xfrm>
                <a:off x="804913" y="1485963"/>
                <a:ext cx="102063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400" b="1" dirty="0"/>
                  <a:t>- </a:t>
                </a:r>
                <a:r>
                  <a:rPr lang="ko-KR" altLang="en-US" sz="2400" b="1" dirty="0"/>
                  <a:t>해결책</a:t>
                </a:r>
                <a:r>
                  <a:rPr lang="en-US" altLang="ko-KR" sz="2400" b="1" dirty="0"/>
                  <a:t>: sampling </a:t>
                </a:r>
                <a14:m>
                  <m:oMath xmlns:m="http://schemas.openxmlformats.org/officeDocument/2006/math"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𝒇𝒓𝒐𝒎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ko-KR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400" b="1" dirty="0"/>
                  <a:t> </a:t>
                </a:r>
                <a:r>
                  <a:rPr lang="en-US" altLang="ko-KR" sz="2400" b="1" dirty="0"/>
                  <a:t>by variance inference</a:t>
                </a:r>
                <a:endParaRPr lang="ko-KR" altLang="en-US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961BD3-860C-4B66-A1CB-9EF16C49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13" y="1485963"/>
                <a:ext cx="10206387" cy="461665"/>
              </a:xfrm>
              <a:prstGeom prst="rect">
                <a:avLst/>
              </a:prstGeom>
              <a:blipFill>
                <a:blip r:embed="rId4"/>
                <a:stretch>
                  <a:fillRect l="-896" t="-10667" b="-3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815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21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-Derivation</a:t>
            </a:r>
            <a:endParaRPr lang="ko-KR" altLang="en-US" sz="24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7E1E028-8F9F-409D-B0CD-05DA71E528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8" b="1155"/>
          <a:stretch/>
        </p:blipFill>
        <p:spPr>
          <a:xfrm>
            <a:off x="910792" y="1908623"/>
            <a:ext cx="9349739" cy="456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81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E2727E0-DF0F-4322-8155-DF438328BA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9" b="10"/>
          <a:stretch/>
        </p:blipFill>
        <p:spPr>
          <a:xfrm>
            <a:off x="804914" y="1747573"/>
            <a:ext cx="9638497" cy="476936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22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-Derivation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7755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23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-Derivation</a:t>
            </a:r>
            <a:endParaRPr lang="ko-KR" altLang="en-US" sz="24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53E71EE-D324-4040-BA4E-31A2DBC6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368" y="1950209"/>
            <a:ext cx="8142591" cy="45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01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ABA91E1-3523-400F-901D-165BCA428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3" y="1716795"/>
            <a:ext cx="9023350" cy="4785914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24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-Derivation</a:t>
            </a:r>
            <a:endParaRPr lang="ko-KR" alt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8A985-9867-45C9-A3B5-2999C1DB33E0}"/>
              </a:ext>
            </a:extLst>
          </p:cNvPr>
          <p:cNvSpPr txBox="1"/>
          <p:nvPr/>
        </p:nvSpPr>
        <p:spPr>
          <a:xfrm>
            <a:off x="7629590" y="1716795"/>
            <a:ext cx="427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Generation Network</a:t>
            </a:r>
            <a:r>
              <a:rPr lang="ko-KR" altLang="en-US" dirty="0"/>
              <a:t>를 학습시키고 싶어서 </a:t>
            </a:r>
            <a:r>
              <a:rPr lang="en-US" altLang="ko-KR" dirty="0"/>
              <a:t>Inference Network</a:t>
            </a:r>
            <a:r>
              <a:rPr lang="ko-KR" altLang="en-US" dirty="0"/>
              <a:t>를 만들었더니 </a:t>
            </a:r>
            <a:r>
              <a:rPr lang="en-US" altLang="ko-KR" dirty="0" err="1"/>
              <a:t>AutoEncoder</a:t>
            </a:r>
            <a:r>
              <a:rPr lang="ko-KR" altLang="en-US" dirty="0"/>
              <a:t>와 모양이 </a:t>
            </a:r>
            <a:r>
              <a:rPr lang="ko-KR" altLang="en-US" dirty="0" err="1"/>
              <a:t>비슷해진</a:t>
            </a:r>
            <a:r>
              <a:rPr lang="ko-KR" altLang="en-US" dirty="0"/>
              <a:t> 꼴</a:t>
            </a:r>
          </a:p>
        </p:txBody>
      </p:sp>
    </p:spTree>
    <p:extLst>
      <p:ext uri="{BB962C8B-B14F-4D97-AF65-F5344CB8AC3E}">
        <p14:creationId xmlns:p14="http://schemas.microsoft.com/office/powerpoint/2010/main" val="348399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FA4A702-7E88-4857-AAD8-4A042942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4" y="2076182"/>
            <a:ext cx="10258425" cy="51339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25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-Loss Function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8901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600B8B-8E28-4B6B-9CE5-A6E57C47A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49" y="1820628"/>
            <a:ext cx="9155586" cy="477403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26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-Regularization of Loss Function</a:t>
            </a:r>
          </a:p>
        </p:txBody>
      </p:sp>
    </p:spTree>
    <p:extLst>
      <p:ext uri="{BB962C8B-B14F-4D97-AF65-F5344CB8AC3E}">
        <p14:creationId xmlns:p14="http://schemas.microsoft.com/office/powerpoint/2010/main" val="3331374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D4827FE0-E38E-4CB3-ADCF-8DFD1F9E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48" y="1788236"/>
            <a:ext cx="10125539" cy="493441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27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-Regularization of Loss Function</a:t>
            </a:r>
          </a:p>
        </p:txBody>
      </p:sp>
    </p:spTree>
    <p:extLst>
      <p:ext uri="{BB962C8B-B14F-4D97-AF65-F5344CB8AC3E}">
        <p14:creationId xmlns:p14="http://schemas.microsoft.com/office/powerpoint/2010/main" val="1076783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2ECA5B0-7717-4357-B76A-B9F545322F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" b="-3161"/>
          <a:stretch/>
        </p:blipFill>
        <p:spPr>
          <a:xfrm>
            <a:off x="804914" y="1818136"/>
            <a:ext cx="9791270" cy="488186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28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-Reconstruction of Loss Function</a:t>
            </a:r>
          </a:p>
        </p:txBody>
      </p:sp>
    </p:spTree>
    <p:extLst>
      <p:ext uri="{BB962C8B-B14F-4D97-AF65-F5344CB8AC3E}">
        <p14:creationId xmlns:p14="http://schemas.microsoft.com/office/powerpoint/2010/main" val="4127854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D67AD4B-0CE7-48FB-9CB7-E46561BA8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7" t="19644" r="4145" b="8051"/>
          <a:stretch/>
        </p:blipFill>
        <p:spPr>
          <a:xfrm>
            <a:off x="612408" y="1947628"/>
            <a:ext cx="10177511" cy="4499976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29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</a:t>
            </a:r>
            <a:r>
              <a:rPr lang="en-US" altLang="ko-KR" sz="2400" b="1" dirty="0" err="1"/>
              <a:t>Reparametrization</a:t>
            </a:r>
            <a:r>
              <a:rPr lang="en-US" altLang="ko-KR" sz="2400" b="1" dirty="0"/>
              <a:t> Trick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A6BC78-04AD-4AF7-84C0-3F4134B41A03}"/>
              </a:ext>
            </a:extLst>
          </p:cNvPr>
          <p:cNvSpPr txBox="1"/>
          <p:nvPr/>
        </p:nvSpPr>
        <p:spPr>
          <a:xfrm>
            <a:off x="2425566" y="6447604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C00000"/>
                </a:solidFill>
              </a:rPr>
              <a:t>미분불가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85F570-4C53-4751-8CE2-85F0D8E88CC3}"/>
              </a:ext>
            </a:extLst>
          </p:cNvPr>
          <p:cNvSpPr txBox="1"/>
          <p:nvPr/>
        </p:nvSpPr>
        <p:spPr>
          <a:xfrm>
            <a:off x="6535553" y="6415814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C00000"/>
                </a:solidFill>
              </a:rPr>
              <a:t>미분가능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2A057-7E40-4568-B893-505CF528FBD2}"/>
                  </a:ext>
                </a:extLst>
              </p:cNvPr>
              <p:cNvSpPr txBox="1"/>
              <p:nvPr/>
            </p:nvSpPr>
            <p:spPr>
              <a:xfrm>
                <a:off x="6708808" y="1661727"/>
                <a:ext cx="5043638" cy="650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dirty="0">
                    <a:solidFill>
                      <a:srgbClr val="C00000"/>
                    </a:solidFill>
                  </a:rPr>
                  <a:t>원래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z</a:t>
                </a:r>
                <a:r>
                  <a:rPr lang="ko-KR" altLang="en-US" dirty="0">
                    <a:solidFill>
                      <a:srgbClr val="C00000"/>
                    </a:solidFill>
                  </a:rPr>
                  <a:t>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dirty="0">
                    <a:solidFill>
                      <a:srgbClr val="C00000"/>
                    </a:solidFill>
                  </a:rPr>
                  <a:t>로부터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sample </a:t>
                </a:r>
                <a:r>
                  <a:rPr lang="ko-KR" altLang="en-US" dirty="0">
                    <a:solidFill>
                      <a:srgbClr val="C00000"/>
                    </a:solidFill>
                  </a:rPr>
                  <a:t>하므로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random</a:t>
                </a:r>
                <a:r>
                  <a:rPr lang="ko-KR" altLang="en-US" dirty="0">
                    <a:solidFill>
                      <a:srgbClr val="C00000"/>
                    </a:solidFill>
                  </a:rPr>
                  <a:t>해서 미분불가 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-&gt; </a:t>
                </a:r>
                <a:r>
                  <a:rPr lang="en-US" altLang="ko-KR" dirty="0" err="1">
                    <a:solidFill>
                      <a:srgbClr val="C00000"/>
                    </a:solidFill>
                  </a:rPr>
                  <a:t>reparametrization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ko-KR" dirty="0" err="1">
                    <a:solidFill>
                      <a:srgbClr val="C00000"/>
                    </a:solidFill>
                  </a:rPr>
                  <a:t>tirck</a:t>
                </a:r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:r>
                  <a:rPr lang="ko-KR" altLang="en-US" dirty="0">
                    <a:solidFill>
                      <a:srgbClr val="C00000"/>
                    </a:solidFill>
                  </a:rPr>
                  <a:t>이용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92A057-7E40-4568-B893-505CF528F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808" y="1661727"/>
                <a:ext cx="5043638" cy="650306"/>
              </a:xfrm>
              <a:prstGeom prst="rect">
                <a:avLst/>
              </a:prstGeom>
              <a:blipFill>
                <a:blip r:embed="rId4"/>
                <a:stretch>
                  <a:fillRect l="-1088" t="-6604" r="-967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B116353E-7DD8-41F5-9F19-359862616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9984" y="3631492"/>
            <a:ext cx="2846535" cy="13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2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3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817A4FE-817D-4E68-B2F4-9F6277738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8" y="2169381"/>
            <a:ext cx="7052523" cy="3813706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C9864E-9CB9-476C-BAF2-10F3A486E723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2EB2C8-5299-407C-B76B-9F7C8FC3220A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8E3E77A-5FAB-48E2-9117-672033E7E7E8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56021E4-1E85-49D9-9FCF-E62BA3A7CC5E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3E56052-7766-4350-AE13-5BD707B84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183" y="2839207"/>
            <a:ext cx="4591504" cy="18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06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6ACAE54-0C5E-4D2F-9DFC-B1058C03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4" y="1747573"/>
            <a:ext cx="9852109" cy="482066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30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-Reconstruction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Error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Assumption</a:t>
            </a:r>
          </a:p>
        </p:txBody>
      </p:sp>
    </p:spTree>
    <p:extLst>
      <p:ext uri="{BB962C8B-B14F-4D97-AF65-F5344CB8AC3E}">
        <p14:creationId xmlns:p14="http://schemas.microsoft.com/office/powerpoint/2010/main" val="269556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31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Variational Auto Encoder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62D0B6-FE4E-4ADA-95DF-C79DBA4E66DD}"/>
              </a:ext>
            </a:extLst>
          </p:cNvPr>
          <p:cNvSpPr txBox="1"/>
          <p:nvPr/>
        </p:nvSpPr>
        <p:spPr>
          <a:xfrm>
            <a:off x="804914" y="1485963"/>
            <a:ext cx="5335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961BD3-860C-4B66-A1CB-9EF16C49C5CD}"/>
              </a:ext>
            </a:extLst>
          </p:cNvPr>
          <p:cNvSpPr txBox="1"/>
          <p:nvPr/>
        </p:nvSpPr>
        <p:spPr>
          <a:xfrm>
            <a:off x="804914" y="1485963"/>
            <a:ext cx="590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-Reconstruction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Error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Assumption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9D92A57-AD02-45F4-A3C1-C46A4269E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4" y="2009183"/>
            <a:ext cx="8950843" cy="45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060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32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630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Architecture and Code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pic>
        <p:nvPicPr>
          <p:cNvPr id="6" name="그림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0E32520-81DB-46A8-BF49-5655F32F9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" y="1597668"/>
            <a:ext cx="4979212" cy="5068838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D3C7D995-8B84-4F9B-A73A-9DC236CBB093}"/>
              </a:ext>
            </a:extLst>
          </p:cNvPr>
          <p:cNvSpPr/>
          <p:nvPr/>
        </p:nvSpPr>
        <p:spPr>
          <a:xfrm>
            <a:off x="5962650" y="3176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4"/>
              </a:rPr>
              <a:t>https://github.com/kdh4672/DH_Lab/blob/master/Deeplearning_Basic/VAE.ipynb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7930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59799" y="1058133"/>
            <a:ext cx="12511597" cy="1263912"/>
          </a:xfrm>
        </p:spPr>
        <p:txBody>
          <a:bodyPr>
            <a:normAutofit/>
          </a:bodyPr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한컴 윤고딕 240" panose="02020603020101020101" pitchFamily="18" charset="-127"/>
              </a:rPr>
              <a:t>Reference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한컴 윤고딕 240" panose="0202060302010102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06478" y="2506835"/>
            <a:ext cx="11779041" cy="930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C99195-EC76-42CB-AE88-37FC75032747}"/>
              </a:ext>
            </a:extLst>
          </p:cNvPr>
          <p:cNvSpPr/>
          <p:nvPr/>
        </p:nvSpPr>
        <p:spPr>
          <a:xfrm flipV="1">
            <a:off x="5733309" y="6035039"/>
            <a:ext cx="6252210" cy="753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2E710C4-2461-4D05-8058-07B95595BFEB}"/>
              </a:ext>
            </a:extLst>
          </p:cNvPr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7ACA171-DB75-48AA-BB08-18DDCCAD258E}"/>
              </a:ext>
            </a:extLst>
          </p:cNvPr>
          <p:cNvSpPr/>
          <p:nvPr/>
        </p:nvSpPr>
        <p:spPr>
          <a:xfrm>
            <a:off x="-1" y="54711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4B521080-DF2F-4FBC-8A4C-049919149911}"/>
              </a:ext>
            </a:extLst>
          </p:cNvPr>
          <p:cNvSpPr txBox="1">
            <a:spLocks/>
          </p:cNvSpPr>
          <p:nvPr/>
        </p:nvSpPr>
        <p:spPr>
          <a:xfrm>
            <a:off x="80682" y="155926"/>
            <a:ext cx="5138602" cy="428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 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학기 인공지능종합설계</a:t>
            </a:r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C4937A-4994-44C5-A96C-41CD5A3C211A}"/>
              </a:ext>
            </a:extLst>
          </p:cNvPr>
          <p:cNvSpPr txBox="1"/>
          <p:nvPr/>
        </p:nvSpPr>
        <p:spPr>
          <a:xfrm>
            <a:off x="5852160" y="5615201"/>
            <a:ext cx="7430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https://www.youtube.com/watch?v=o_peo6U7IRM&amp;t=0s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84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-1" y="521847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41D7AF7-4465-41E2-AAB0-C00D85202F27}"/>
              </a:ext>
            </a:extLst>
          </p:cNvPr>
          <p:cNvSpPr/>
          <p:nvPr/>
        </p:nvSpPr>
        <p:spPr>
          <a:xfrm>
            <a:off x="3070515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배경 이론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4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Prior Knowledge</a:t>
            </a:r>
            <a:endParaRPr lang="ko-KR" altLang="en-US" sz="32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CF4112D-C9FF-4D4A-A463-4F2C6E268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519" y="1078805"/>
            <a:ext cx="5561207" cy="50556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2E127F-0D84-47E7-A3BD-0078FAAA2088}"/>
              </a:ext>
            </a:extLst>
          </p:cNvPr>
          <p:cNvSpPr txBox="1"/>
          <p:nvPr/>
        </p:nvSpPr>
        <p:spPr>
          <a:xfrm>
            <a:off x="851137" y="1517364"/>
            <a:ext cx="4777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-Update parameter</a:t>
            </a:r>
            <a:endParaRPr lang="ko-KR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8F96DC-6D3B-4CEC-9B47-60C73524BCF5}"/>
                  </a:ext>
                </a:extLst>
              </p:cNvPr>
              <p:cNvSpPr txBox="1"/>
              <p:nvPr/>
            </p:nvSpPr>
            <p:spPr>
              <a:xfrm>
                <a:off x="615808" y="3084658"/>
                <a:ext cx="5409100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sz="200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𝑝𝑎𝑟𝑎𝑚𝑒𝑡𝑒𝑟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𝑠𝑒𝑡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𝑊𝑒𝑖𝑔h𝑡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𝐵𝑖𝑎𝑠</m:t>
                      </m:r>
                    </m:oMath>
                  </m:oMathPara>
                </a14:m>
                <a:endParaRPr lang="en-US" altLang="ko-KR" sz="2000" dirty="0"/>
              </a:p>
              <a:p>
                <a:endParaRPr lang="en-US" altLang="ko-KR" sz="2000" dirty="0"/>
              </a:p>
              <a:p>
                <a:r>
                  <a:rPr lang="en-US" altLang="ko-KR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𝑜𝑝𝑡𝑖𝑚𝑖𝑧𝑒𝑑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𝑝𝑎𝑟𝑚𝑒𝑡𝑒𝑟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𝑙𝑜𝑠𝑠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𝑓𝑢𝑐𝑡𝑖𝑜𝑛</m:t>
                    </m:r>
                  </m:oMath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8F96DC-6D3B-4CEC-9B47-60C73524B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08" y="3084658"/>
                <a:ext cx="5409100" cy="923330"/>
              </a:xfrm>
              <a:prstGeom prst="rect">
                <a:avLst/>
              </a:prstGeom>
              <a:blipFill>
                <a:blip r:embed="rId4"/>
                <a:stretch>
                  <a:fillRect l="-113" b="-125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82A7ED3-1FF3-494E-BD9C-BADD0DA50524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40B52BE-4482-488E-9AE3-CA4F260748FE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1D50BD2-E7FF-4E6D-A375-208CBD0A5283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29422D8-5AFA-463B-AFD3-3D9D6056E86E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2873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554E1EC-12AF-4127-AB1D-FAE25B1C5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95" y="5528767"/>
            <a:ext cx="3387491" cy="57109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74A6270-9359-4AC4-9CE7-2966F2D01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0" y="1659378"/>
            <a:ext cx="5619750" cy="467677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-1" y="521847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41D7AF7-4465-41E2-AAB0-C00D85202F27}"/>
              </a:ext>
            </a:extLst>
          </p:cNvPr>
          <p:cNvSpPr/>
          <p:nvPr/>
        </p:nvSpPr>
        <p:spPr>
          <a:xfrm>
            <a:off x="3070515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배경 이론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5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Prior Knowledge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3D6F0-15EB-44FD-9675-9D97389D2D92}"/>
                  </a:ext>
                </a:extLst>
              </p:cNvPr>
              <p:cNvSpPr txBox="1"/>
              <p:nvPr/>
            </p:nvSpPr>
            <p:spPr>
              <a:xfrm>
                <a:off x="990600" y="1529392"/>
                <a:ext cx="95394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800" b="1" dirty="0"/>
                  <a:t>-Maximum</a:t>
                </a:r>
                <a:r>
                  <a:rPr lang="ko-KR" altLang="en-US" sz="2800" b="1" dirty="0"/>
                  <a:t> </a:t>
                </a:r>
                <a:r>
                  <a:rPr lang="en-US" altLang="ko-KR" sz="2800" b="1" dirty="0"/>
                  <a:t>likelihood (</a:t>
                </a:r>
                <a14:m>
                  <m:oMath xmlns:m="http://schemas.openxmlformats.org/officeDocument/2006/math"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ko-KR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800" b="1" dirty="0"/>
                  <a:t>)</a:t>
                </a:r>
                <a:endParaRPr lang="ko-KR" altLang="en-US" sz="28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6F3D6F0-15EB-44FD-9675-9D97389D2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29392"/>
                <a:ext cx="9539438" cy="523220"/>
              </a:xfrm>
              <a:prstGeom prst="rect">
                <a:avLst/>
              </a:prstGeom>
              <a:blipFill>
                <a:blip r:embed="rId5"/>
                <a:stretch>
                  <a:fillRect l="-1343" t="-12791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08087B-354A-4393-B8D9-120F6AB948FC}"/>
                  </a:ext>
                </a:extLst>
              </p:cNvPr>
              <p:cNvSpPr txBox="1"/>
              <p:nvPr/>
            </p:nvSpPr>
            <p:spPr>
              <a:xfrm>
                <a:off x="1068592" y="3674599"/>
                <a:ext cx="26950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ko-KR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ko-KR" altLang="en-US" dirty="0"/>
                  <a:t>의 확률분포의 평균이 </a:t>
                </a:r>
                <a:r>
                  <a:rPr lang="en-US" altLang="ko-KR" dirty="0"/>
                  <a:t>y</a:t>
                </a:r>
                <a:r>
                  <a:rPr lang="ko-KR" altLang="en-US" dirty="0"/>
                  <a:t>에 가깝게 </a:t>
                </a:r>
                <a:r>
                  <a:rPr lang="ko-KR" altLang="en-US" dirty="0" err="1"/>
                  <a:t>만듬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08087B-354A-4393-B8D9-120F6AB94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92" y="3674599"/>
                <a:ext cx="2695074" cy="646331"/>
              </a:xfrm>
              <a:prstGeom prst="rect">
                <a:avLst/>
              </a:prstGeom>
              <a:blipFill>
                <a:blip r:embed="rId6"/>
                <a:stretch>
                  <a:fillRect l="-1810" t="-5660" b="-141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13CD9953-7DD6-477D-B9F3-DB04F5AC02F8}"/>
              </a:ext>
            </a:extLst>
          </p:cNvPr>
          <p:cNvCxnSpPr/>
          <p:nvPr/>
        </p:nvCxnSpPr>
        <p:spPr>
          <a:xfrm flipH="1">
            <a:off x="4052235" y="3738566"/>
            <a:ext cx="1867301" cy="9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938C614-5A4B-46A2-9766-4DD915E494ED}"/>
              </a:ext>
            </a:extLst>
          </p:cNvPr>
          <p:cNvCxnSpPr>
            <a:cxnSpLocks/>
          </p:cNvCxnSpPr>
          <p:nvPr/>
        </p:nvCxnSpPr>
        <p:spPr>
          <a:xfrm flipH="1">
            <a:off x="4378091" y="5386175"/>
            <a:ext cx="2963578" cy="408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1F4EEC8-2193-456F-89FA-68FD800B5FBC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1C54409-6B1E-40C6-BD9F-F73ABED92759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E96F580-58F0-4874-9F6F-803BEDAC3AB5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55889E2-01C7-41AB-879B-FBF6F5BE795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10155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DA07430-760C-4F2A-B395-51368ED5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" y="72980"/>
            <a:ext cx="10807874" cy="6363653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6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41134A3-07B1-4572-8C65-94AF8C92CAAB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E4ED07-93EC-4DCB-896C-2499867E2610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23C8425-E8FD-4325-9CD6-5AAC0ED9CCA0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E29D926-511D-4C74-9D83-29BC61EACA27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118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7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91EC8-BCA4-46A8-B50E-588397E1F754}"/>
              </a:ext>
            </a:extLst>
          </p:cNvPr>
          <p:cNvSpPr txBox="1"/>
          <p:nvPr/>
        </p:nvSpPr>
        <p:spPr>
          <a:xfrm>
            <a:off x="1103564" y="1590895"/>
            <a:ext cx="3769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-</a:t>
            </a:r>
            <a:r>
              <a:rPr lang="ko-KR" altLang="en-US" sz="3200" b="1" dirty="0"/>
              <a:t>차원의 저주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EDBD6-C665-4C16-BC81-7BDDEF139DA8}"/>
                  </a:ext>
                </a:extLst>
              </p:cNvPr>
              <p:cNvSpPr txBox="1"/>
              <p:nvPr/>
            </p:nvSpPr>
            <p:spPr>
              <a:xfrm>
                <a:off x="929295" y="2826186"/>
                <a:ext cx="479659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dirty="0"/>
                  <a:t>데이터의 차원이 증가할수록 해당 공간의 크기</a:t>
                </a:r>
                <a:r>
                  <a:rPr lang="en-US" altLang="ko-KR" sz="2000" dirty="0"/>
                  <a:t>(</a:t>
                </a:r>
                <a:r>
                  <a:rPr lang="ko-KR" altLang="en-US" sz="2000" dirty="0"/>
                  <a:t>부피</a:t>
                </a:r>
                <a:r>
                  <a:rPr lang="en-US" altLang="ko-KR" sz="2000" dirty="0"/>
                  <a:t>)</a:t>
                </a:r>
                <a:r>
                  <a:rPr lang="ko-KR" altLang="en-US" sz="2000" dirty="0"/>
                  <a:t>가 기하급수적으로 증가</a:t>
                </a:r>
                <a:endParaRPr lang="en-US" altLang="ko-KR" sz="2000" dirty="0"/>
              </a:p>
              <a:p>
                <a:r>
                  <a:rPr lang="en-US" altLang="ko-KR" sz="2000" dirty="0">
                    <a:sym typeface="Wingdings" panose="05000000000000000000" pitchFamily="2" charset="2"/>
                  </a:rPr>
                  <a:t> </a:t>
                </a:r>
                <a:r>
                  <a:rPr lang="ko-KR" altLang="en-US" sz="2000" dirty="0"/>
                  <a:t>동일한 개수의 데이터의 밀도는 차원이 증가할수록 급속도로 희박해짐</a:t>
                </a:r>
                <a:endParaRPr lang="en-US" altLang="ko-KR" sz="2000" dirty="0"/>
              </a:p>
              <a:p>
                <a:endParaRPr lang="en-US" altLang="ko-KR" sz="2000" dirty="0"/>
              </a:p>
              <a:p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ko-KR" altLang="en-US" sz="2000" dirty="0"/>
                  <a:t> 차원이 증가할수록 데이터의 분포 분석 또는 모델추정에 필요한 샘플 데이터의 개수가 기하급수적으로 증가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EEDBD6-C665-4C16-BC81-7BDDEF139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95" y="2826186"/>
                <a:ext cx="4796591" cy="2554545"/>
              </a:xfrm>
              <a:prstGeom prst="rect">
                <a:avLst/>
              </a:prstGeom>
              <a:blipFill>
                <a:blip r:embed="rId3"/>
                <a:stretch>
                  <a:fillRect l="-1271" t="-1432" b="-33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>
            <a:extLst>
              <a:ext uri="{FF2B5EF4-FFF2-40B4-BE49-F238E27FC236}">
                <a16:creationId xmlns:a16="http://schemas.microsoft.com/office/drawing/2014/main" id="{5B1EB35B-DF8B-4CC4-B4FB-CF89A231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315" y="1883282"/>
            <a:ext cx="4772025" cy="446722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EE1C6A0-F503-4A0A-A0AB-B2F39E685656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1851332-1BDC-4978-8B90-935B10BEE93E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1FAC336-025E-4382-9D99-FE01DF16C9BA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FF9674B-BF6B-4BCB-86E9-38302A13BADF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8068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8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F54E595-9DD9-43EC-9C88-A28B7A7384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371" r="-152"/>
          <a:stretch/>
        </p:blipFill>
        <p:spPr>
          <a:xfrm>
            <a:off x="667326" y="2094637"/>
            <a:ext cx="10546105" cy="45217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AADA65-8E9B-4C7A-8955-8774E9C9A23F}"/>
              </a:ext>
            </a:extLst>
          </p:cNvPr>
          <p:cNvSpPr txBox="1"/>
          <p:nvPr/>
        </p:nvSpPr>
        <p:spPr>
          <a:xfrm>
            <a:off x="862931" y="1496547"/>
            <a:ext cx="810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/>
              <a:t>-Manifold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hypothesis</a:t>
            </a:r>
            <a:r>
              <a:rPr lang="ko-KR" altLang="en-US" sz="3200" b="1" dirty="0"/>
              <a:t> </a:t>
            </a:r>
            <a:r>
              <a:rPr lang="en-US" altLang="ko-KR" sz="3200" b="1" dirty="0"/>
              <a:t>(assumption)</a:t>
            </a:r>
            <a:endParaRPr lang="ko-KR" altLang="en-US" sz="32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4FA41B3-A0E5-49B1-9776-F78E8320248E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42A7277-A835-4F1E-8D2C-697BCC3B3F3B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27282EA-2C9D-4490-8CAC-6DD684095A4B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E0B7995-F5D0-4F55-A135-8A49B5183B78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598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E1D9891-E3E1-41AA-937F-C74A78CF0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0" b="3286"/>
          <a:stretch/>
        </p:blipFill>
        <p:spPr>
          <a:xfrm>
            <a:off x="748364" y="391561"/>
            <a:ext cx="10320689" cy="582850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0" y="6733505"/>
            <a:ext cx="12192000" cy="515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6888D2D-F331-4793-A7DD-B5F442D0647A}"/>
              </a:ext>
            </a:extLst>
          </p:cNvPr>
          <p:cNvSpPr/>
          <p:nvPr/>
        </p:nvSpPr>
        <p:spPr>
          <a:xfrm>
            <a:off x="44518" y="637938"/>
            <a:ext cx="12192001" cy="5640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BFC2793-0F69-4B11-92D5-59F7492D223D}"/>
              </a:ext>
            </a:extLst>
          </p:cNvPr>
          <p:cNvSpPr/>
          <p:nvPr/>
        </p:nvSpPr>
        <p:spPr>
          <a:xfrm>
            <a:off x="6140519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과정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3EC54A73-9A2C-402A-9CCF-601542B2EE03}"/>
              </a:ext>
            </a:extLst>
          </p:cNvPr>
          <p:cNvSpPr/>
          <p:nvPr/>
        </p:nvSpPr>
        <p:spPr>
          <a:xfrm>
            <a:off x="9210523" y="-1262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설계 결과</a:t>
            </a:r>
          </a:p>
        </p:txBody>
      </p:sp>
      <p:sp>
        <p:nvSpPr>
          <p:cNvPr id="25" name="슬라이드 번호 개체 틀 1">
            <a:extLst>
              <a:ext uri="{FF2B5EF4-FFF2-40B4-BE49-F238E27FC236}">
                <a16:creationId xmlns:a16="http://schemas.microsoft.com/office/drawing/2014/main" id="{B5BCEB62-1025-4143-9F90-6967836C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26" y="6289351"/>
            <a:ext cx="404153" cy="377155"/>
          </a:xfrm>
        </p:spPr>
        <p:txBody>
          <a:bodyPr/>
          <a:lstStyle/>
          <a:p>
            <a:fld id="{FA344E5F-3B49-401E-91BD-F10CA3200B57}" type="slidenum">
              <a:rPr lang="ko-KR" altLang="en-US" sz="1400" smtClean="0"/>
              <a:t>9</a:t>
            </a:fld>
            <a:endParaRPr lang="ko-KR" alt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8F9249-31C1-4548-8940-55C3C4E87B18}"/>
              </a:ext>
            </a:extLst>
          </p:cNvPr>
          <p:cNvSpPr txBox="1"/>
          <p:nvPr/>
        </p:nvSpPr>
        <p:spPr>
          <a:xfrm>
            <a:off x="401053" y="834189"/>
            <a:ext cx="477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3200" b="1" dirty="0"/>
              <a:t>Manifold learning</a:t>
            </a:r>
            <a:endParaRPr lang="ko-KR" altLang="en-US" sz="3200" b="1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51526-887D-4ED1-88B9-02BF1C33B09B}"/>
              </a:ext>
            </a:extLst>
          </p:cNvPr>
          <p:cNvSpPr/>
          <p:nvPr/>
        </p:nvSpPr>
        <p:spPr>
          <a:xfrm>
            <a:off x="511" y="-14597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7B103B6-5B03-4F8C-84F7-6D29719A7718}"/>
              </a:ext>
            </a:extLst>
          </p:cNvPr>
          <p:cNvSpPr/>
          <p:nvPr/>
        </p:nvSpPr>
        <p:spPr>
          <a:xfrm>
            <a:off x="3062279" y="-14597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B9032C2-C669-4348-B306-09FAD495D265}"/>
              </a:ext>
            </a:extLst>
          </p:cNvPr>
          <p:cNvSpPr/>
          <p:nvPr/>
        </p:nvSpPr>
        <p:spPr>
          <a:xfrm>
            <a:off x="6133485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/>
              <a:t>AutoEncoder</a:t>
            </a:r>
            <a:endParaRPr lang="ko-KR" altLang="en-US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7A4014-27BE-409B-B94C-E45530045E82}"/>
              </a:ext>
            </a:extLst>
          </p:cNvPr>
          <p:cNvSpPr/>
          <p:nvPr/>
        </p:nvSpPr>
        <p:spPr>
          <a:xfrm>
            <a:off x="9203489" y="-18673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VAE</a:t>
            </a:r>
            <a:endParaRPr lang="ko-KR" altLang="en-US" b="1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4903ACD-2868-4A9C-98AE-A87330007856}"/>
              </a:ext>
            </a:extLst>
          </p:cNvPr>
          <p:cNvSpPr/>
          <p:nvPr/>
        </p:nvSpPr>
        <p:spPr>
          <a:xfrm>
            <a:off x="-6523" y="-20650"/>
            <a:ext cx="2988000" cy="4923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Prior Knowledge</a:t>
            </a:r>
            <a:endParaRPr lang="ko-KR" altLang="en-US" b="1" dirty="0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CAC82C4-BFB4-4777-9698-9B8856C18745}"/>
              </a:ext>
            </a:extLst>
          </p:cNvPr>
          <p:cNvSpPr/>
          <p:nvPr/>
        </p:nvSpPr>
        <p:spPr>
          <a:xfrm>
            <a:off x="3055245" y="-20650"/>
            <a:ext cx="2988000" cy="4923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Manifold learning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64874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717</Words>
  <Application>Microsoft Office PowerPoint</Application>
  <PresentationFormat>와이드스크린</PresentationFormat>
  <Paragraphs>306</Paragraphs>
  <Slides>33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8" baseType="lpstr">
      <vt:lpstr>맑은 고딕</vt:lpstr>
      <vt:lpstr>Arial</vt:lpstr>
      <vt:lpstr>Cambria Math</vt:lpstr>
      <vt:lpstr>Wingdings</vt:lpstr>
      <vt:lpstr>Office 테마</vt:lpstr>
      <vt:lpstr>VAE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출석체크 AI</dc:title>
  <dc:creator>허 찬</dc:creator>
  <cp:lastModifiedBy>대현 공</cp:lastModifiedBy>
  <cp:revision>87</cp:revision>
  <dcterms:created xsi:type="dcterms:W3CDTF">2020-06-25T09:38:24Z</dcterms:created>
  <dcterms:modified xsi:type="dcterms:W3CDTF">2020-07-18T17:00:03Z</dcterms:modified>
</cp:coreProperties>
</file>