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92" r:id="rId4"/>
    <p:sldId id="260" r:id="rId5"/>
    <p:sldId id="293" r:id="rId6"/>
    <p:sldId id="262" r:id="rId7"/>
    <p:sldId id="294" r:id="rId8"/>
    <p:sldId id="300" r:id="rId9"/>
    <p:sldId id="301" r:id="rId10"/>
    <p:sldId id="276" r:id="rId11"/>
    <p:sldId id="288" r:id="rId12"/>
    <p:sldId id="295" r:id="rId13"/>
    <p:sldId id="283" r:id="rId14"/>
    <p:sldId id="299" r:id="rId15"/>
    <p:sldId id="291" r:id="rId16"/>
    <p:sldId id="286" r:id="rId17"/>
    <p:sldId id="287" r:id="rId18"/>
    <p:sldId id="296" r:id="rId19"/>
    <p:sldId id="274" r:id="rId20"/>
    <p:sldId id="282" r:id="rId21"/>
    <p:sldId id="289" r:id="rId22"/>
    <p:sldId id="297" r:id="rId23"/>
    <p:sldId id="303" r:id="rId24"/>
    <p:sldId id="290" r:id="rId25"/>
    <p:sldId id="304" r:id="rId26"/>
    <p:sldId id="305" r:id="rId27"/>
    <p:sldId id="277" r:id="rId28"/>
  </p:sldIdLst>
  <p:sldSz cx="12192000" cy="6858000"/>
  <p:notesSz cx="6858000" cy="9144000"/>
  <p:embeddedFontLst>
    <p:embeddedFont>
      <p:font typeface="10X10" panose="020B0600000101010101" charset="-127"/>
      <p:regular r:id="rId30"/>
    </p:embeddedFont>
    <p:embeddedFont>
      <p:font typeface="-윤고딕330" panose="020B0600000101010101" charset="-127"/>
      <p:regular r:id="rId31"/>
    </p:embeddedFont>
    <p:embeddedFont>
      <p:font typeface="-윤고딕350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800000"/>
    <a:srgbClr val="993300"/>
    <a:srgbClr val="663300"/>
    <a:srgbClr val="CC9900"/>
    <a:srgbClr val="FFFF00"/>
    <a:srgbClr val="FFFF66"/>
    <a:srgbClr val="FFFF99"/>
    <a:srgbClr val="FFFFCC"/>
    <a:srgbClr val="E1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9AF8-FF87-42C8-9EE0-71A0DEC4B1B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05418-E116-4A89-B0F3-D299475A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0A6C-863C-4E3C-B34D-5F45D341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D9B6A-8CC0-4CDE-89BF-09EC9368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9A698-0E33-4401-9F2B-F7F07A4F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76F32-1215-47F2-8B62-4D8D3942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6BCAA-49D1-4070-BFD4-8D11C07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1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F240-990D-4630-8CC1-60A9FFF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3B284-982B-4383-A430-60AE0377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90A71-8381-4B81-BAAF-860C8BC2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ADD0-2266-485D-BA7E-ABEE7FD8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CE8C7-53E3-42CD-BE84-F16ED26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B7ACF-DE90-4DDE-9CE5-E1D319D74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5042E-644F-4E82-B6DB-3258A2FF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C9883-C752-43AD-AF4A-E407A45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98538-A5A6-4F76-A2B2-6B3D6AFE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CCFFA-5AE3-458A-ABEC-C6C7AA9E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0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B441B-74E1-4866-B417-5C7B94CB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EDF5-7D69-4168-8B6C-7F6C6977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FE389-FEE4-405A-8B5C-4195353C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3B696-A413-4897-ADB0-87FDB4B4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56EB1-E05C-41D2-B3E7-AB4E4E9C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ECB63-542B-4F67-8644-3AEFBC0C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FDD07-5145-4AB5-8670-F0F5954C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17D1-9662-46DF-A19A-A541896E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61610-5B40-4325-9209-3950CFAD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4F9D6-B71B-472B-9EB9-82B7EF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80B8-B5E4-479D-8CF4-07601E6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5AFEC-2C0D-4AC0-B5F3-3D68F3C43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6D72F-462C-47AC-9FDC-90261207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49718-2683-4F04-A532-D08F14B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6A544-34D6-4198-A75A-24EC8F05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B2E32-F885-4258-B95C-52A41D9B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7BE53-8AFB-4E96-831D-E61651F8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9EFF2-AC77-4870-992F-6457E2D6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2ACFC-3DC6-42FA-9BA7-6C2D30BE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016AF-9CCE-4211-A09B-9CA8B039B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AF0251-5BD0-46DF-BDE2-77AFA4FF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9AC513-3FAB-4E60-A46B-DB02F2BA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B4B4E-C41C-40F1-B86E-44417AA4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BBADA-7ABC-45F4-AC24-5435F702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49D3-C1C2-4456-8463-1AD5660C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10E9A-CD07-4061-AE17-BAE0BC83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77A6C-742F-4AE7-B1D4-74A8DC71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675B6-74FC-467D-A06E-F0876AD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318E7-8B4F-4A89-8DEC-1C6ACD3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8961FD-583D-455D-9A9F-E8A4ED0E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4E486-1964-4CD8-980C-71F218F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59422-374A-4A68-8F73-61D8915D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0F8E1-0475-49B1-B3ED-1C89C094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AC14E-7106-4E46-8C33-EE57652D4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3E5B2-AC5A-42DD-B01C-E5F5A98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59E8C-D243-46C0-ADE3-C1DE548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6AAA6-7982-4D1C-BE6A-AA854BBF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9EF3-F900-4E04-99ED-6AD0C9E6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AE454-E814-456A-973D-97F5DD8B4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7E12A-949B-4393-B29A-B9413EB2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6B916-763F-42B3-8A4B-96E84BEE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0CCDA-DD18-4441-9625-3E68C47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D162C-F61F-434C-BFE1-06B00428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4C098-5B34-46AF-BB76-E7CA3E46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68CD0-1F16-4174-9D65-DA64DAED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48AE4-0063-4E22-A920-A089AEC6D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2A93-E6C3-493B-A601-A0F5EA7246D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6A194-FBA9-4C15-BA5B-1FB49C82A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E2DC-C9DF-48DC-8071-B99E2379C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9A4D-1C23-498B-8D80-8712C9D2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ewsedu.co.kr/news/articleView.html?idxno=2731" TargetMode="Externa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6F6565-9EFB-4C86-A757-1F37E42D0103}"/>
              </a:ext>
            </a:extLst>
          </p:cNvPr>
          <p:cNvSpPr/>
          <p:nvPr/>
        </p:nvSpPr>
        <p:spPr>
          <a:xfrm>
            <a:off x="6678787" y="5637067"/>
            <a:ext cx="1569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김동희</a:t>
            </a:r>
            <a:endParaRPr lang="en-US" altLang="ko-KR" b="1" dirty="0">
              <a:solidFill>
                <a:schemeClr val="accen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1556-0BF5-4BFE-AE8A-A80AB5F73CED}"/>
              </a:ext>
            </a:extLst>
          </p:cNvPr>
          <p:cNvSpPr/>
          <p:nvPr/>
        </p:nvSpPr>
        <p:spPr>
          <a:xfrm>
            <a:off x="7828766" y="5644762"/>
            <a:ext cx="1569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이승빈</a:t>
            </a:r>
            <a:endParaRPr lang="en-US" altLang="ko-KR" b="1" dirty="0">
              <a:solidFill>
                <a:schemeClr val="accen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7447EA-5F58-4623-B3F0-8C9FC0D68568}"/>
              </a:ext>
            </a:extLst>
          </p:cNvPr>
          <p:cNvSpPr/>
          <p:nvPr/>
        </p:nvSpPr>
        <p:spPr>
          <a:xfrm>
            <a:off x="9214597" y="5644762"/>
            <a:ext cx="1569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이영중</a:t>
            </a:r>
            <a:endParaRPr lang="en-US" altLang="ko-KR" b="1" dirty="0">
              <a:solidFill>
                <a:schemeClr val="accen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84AFE-7E49-423C-A55A-E911F64DBB28}"/>
              </a:ext>
            </a:extLst>
          </p:cNvPr>
          <p:cNvSpPr/>
          <p:nvPr/>
        </p:nvSpPr>
        <p:spPr>
          <a:xfrm>
            <a:off x="10326869" y="5644762"/>
            <a:ext cx="1569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조성효</a:t>
            </a:r>
            <a:endParaRPr lang="en-US" altLang="ko-KR" b="1" dirty="0">
              <a:solidFill>
                <a:schemeClr val="accen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300973" y="1316671"/>
            <a:ext cx="612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SEMI PROJECT</a:t>
            </a:r>
            <a:endParaRPr lang="ko-KR" altLang="en-US" sz="60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301944" y="2332334"/>
            <a:ext cx="3794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대타몬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66323-0CD9-476F-B598-A037D29AFF52}"/>
              </a:ext>
            </a:extLst>
          </p:cNvPr>
          <p:cNvSpPr txBox="1"/>
          <p:nvPr/>
        </p:nvSpPr>
        <p:spPr>
          <a:xfrm>
            <a:off x="8762021" y="5202226"/>
            <a:ext cx="313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5</a:t>
            </a:r>
            <a:r>
              <a:rPr lang="ko-KR" altLang="en-US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</a:t>
            </a:r>
            <a:r>
              <a:rPr lang="en-US" altLang="ko-KR" b="1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b="1" dirty="0" err="1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추노</a:t>
            </a:r>
            <a:endParaRPr lang="ko-KR" altLang="en-US" b="1" dirty="0">
              <a:solidFill>
                <a:schemeClr val="accen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8666" y="6225797"/>
            <a:ext cx="151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</a:rPr>
              <a:t>2020.11.16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5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43333" y="1751268"/>
            <a:ext cx="4710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대타 알바 구인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구직만을 다루는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대타 알바 전문 사이트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6308" r="13626"/>
          <a:stretch/>
        </p:blipFill>
        <p:spPr>
          <a:xfrm>
            <a:off x="943333" y="2813397"/>
            <a:ext cx="4823747" cy="283079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04059" y="375313"/>
            <a:ext cx="11006436" cy="391042"/>
            <a:chOff x="604059" y="375313"/>
            <a:chExt cx="11006436" cy="391042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4059" y="457920"/>
              <a:ext cx="21944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66478" y="375313"/>
              <a:ext cx="98168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48165" y="458578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95901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90771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4555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986334" y="457921"/>
              <a:ext cx="85749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7780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0C8246-FDAC-412D-A077-1CFFAEF8693C}"/>
              </a:ext>
            </a:extLst>
          </p:cNvPr>
          <p:cNvSpPr txBox="1"/>
          <p:nvPr/>
        </p:nvSpPr>
        <p:spPr>
          <a:xfrm>
            <a:off x="6332263" y="1751268"/>
            <a:ext cx="422571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알바생들도 </a:t>
            </a: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구직 글 업로드</a:t>
            </a:r>
            <a:r>
              <a:rPr lang="ko-KR" altLang="en-US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31E910-2BF4-4F81-A127-8697748CCF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7" t="4807" r="15727"/>
          <a:stretch/>
        </p:blipFill>
        <p:spPr>
          <a:xfrm>
            <a:off x="6332263" y="2801524"/>
            <a:ext cx="4304193" cy="30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2627" y="1841171"/>
            <a:ext cx="422571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업체들이 알바생들의 </a:t>
            </a: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능숙도를 </a:t>
            </a:r>
            <a:br>
              <a:rPr lang="en-US" altLang="ko-KR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 수 있는 지표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04059" y="375313"/>
            <a:ext cx="11006436" cy="391042"/>
            <a:chOff x="604059" y="375313"/>
            <a:chExt cx="11006436" cy="391042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4059" y="457920"/>
              <a:ext cx="21944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66478" y="375313"/>
              <a:ext cx="98168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8165" y="458578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95901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90771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4555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86334" y="457921"/>
              <a:ext cx="85749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67780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1972" y="2891427"/>
            <a:ext cx="5288852" cy="2801851"/>
            <a:chOff x="807149" y="2192180"/>
            <a:chExt cx="5288852" cy="28018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" r="9540" b="83020"/>
            <a:stretch/>
          </p:blipFill>
          <p:spPr>
            <a:xfrm>
              <a:off x="807149" y="2192180"/>
              <a:ext cx="5288851" cy="5108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2" t="18929" r="7421" b="11927"/>
            <a:stretch/>
          </p:blipFill>
          <p:spPr>
            <a:xfrm>
              <a:off x="807149" y="2713055"/>
              <a:ext cx="5288852" cy="228097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BF4398-28BB-459D-A996-19CF224477E8}"/>
              </a:ext>
            </a:extLst>
          </p:cNvPr>
          <p:cNvSpPr txBox="1"/>
          <p:nvPr/>
        </p:nvSpPr>
        <p:spPr>
          <a:xfrm>
            <a:off x="6457770" y="1841171"/>
            <a:ext cx="52644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계약기간 만료 후 </a:t>
            </a:r>
            <a:r>
              <a:rPr lang="ko-KR" altLang="en-US" b="1" dirty="0">
                <a:solidFill>
                  <a:schemeClr val="accent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업체와 알바생 서로가 평가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4D6D4F3-5929-4626-B05C-C83D9782F5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6552" r="14209" b="14082"/>
          <a:stretch/>
        </p:blipFill>
        <p:spPr>
          <a:xfrm>
            <a:off x="6457770" y="3079882"/>
            <a:ext cx="5335927" cy="28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Project plan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99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605365" y="2931811"/>
            <a:ext cx="1701885" cy="1292694"/>
            <a:chOff x="8909141" y="2799643"/>
            <a:chExt cx="1701885" cy="129269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404" y="2799643"/>
              <a:ext cx="923362" cy="92336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909141" y="3723005"/>
              <a:ext cx="17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계약 체결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345128" y="4982705"/>
            <a:ext cx="1701885" cy="1249549"/>
            <a:chOff x="4481746" y="4579863"/>
            <a:chExt cx="1701885" cy="1249549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854" y="4579863"/>
              <a:ext cx="871671" cy="8716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481746" y="5460080"/>
              <a:ext cx="17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알바생 찾기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16105" y="4928812"/>
            <a:ext cx="1701885" cy="1303442"/>
            <a:chOff x="6093036" y="526364"/>
            <a:chExt cx="1701885" cy="130344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022" y="526364"/>
              <a:ext cx="925838" cy="92583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093036" y="1460474"/>
              <a:ext cx="17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일자리 찾기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94" y="2865411"/>
            <a:ext cx="3711411" cy="1810737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620253" y="1369451"/>
            <a:ext cx="1701885" cy="1240698"/>
            <a:chOff x="4499293" y="5004275"/>
            <a:chExt cx="1701885" cy="124069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826" y="5004275"/>
              <a:ext cx="862820" cy="8628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499293" y="5875641"/>
              <a:ext cx="17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근처 업체 찾기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62584" y="2931811"/>
            <a:ext cx="2088450" cy="1301240"/>
            <a:chOff x="486128" y="1722596"/>
            <a:chExt cx="2088450" cy="13012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72" y="1722596"/>
              <a:ext cx="923362" cy="92336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86128" y="2654504"/>
              <a:ext cx="208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게시글 작성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707881" y="1219914"/>
            <a:ext cx="1701885" cy="1389750"/>
            <a:chOff x="7703292" y="1453464"/>
            <a:chExt cx="1701885" cy="1389750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172" y="1453464"/>
              <a:ext cx="1018127" cy="101812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703292" y="2473882"/>
              <a:ext cx="17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회원 관리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52241" y="867663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도출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245056" y="4982705"/>
            <a:ext cx="1701885" cy="1590725"/>
            <a:chOff x="4203424" y="4982705"/>
            <a:chExt cx="1701885" cy="15907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525" y="4982705"/>
              <a:ext cx="935685" cy="9356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203424" y="5927099"/>
              <a:ext cx="1701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알바생 업무 </a:t>
              </a:r>
              <a:b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</a:br>
              <a:r>
                <a:rPr lang="ko-KR" altLang="en-US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능숙도 그래프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4059" y="377756"/>
            <a:ext cx="11006436" cy="386158"/>
            <a:chOff x="604059" y="380197"/>
            <a:chExt cx="11006436" cy="38615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4059" y="457920"/>
              <a:ext cx="215300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79295" y="380197"/>
              <a:ext cx="165837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70150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79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2197" y="1213616"/>
            <a:ext cx="223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168" y="1609192"/>
            <a:ext cx="340310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찾기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확인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탈퇴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쓴 글 확인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나의 평점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능숙도 확인기능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2297" y="1213616"/>
            <a:ext cx="223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5268" y="1609192"/>
            <a:ext cx="3621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 체결 메일 전송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 종료 후 알바생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평가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 종류 후 알바생 능숙도 증가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계약 관리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4193" y="4122015"/>
            <a:ext cx="223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6135" y="4452116"/>
            <a:ext cx="3549975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구직 게시글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지원현황 그래프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구인 업체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위치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 검색 기능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검색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구직 게시글 조회수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 5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빠른 찾기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4293" y="4070112"/>
            <a:ext cx="223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근처 업체 찾기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5268" y="4452116"/>
            <a:ext cx="449743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KAKAO MAP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주소를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좌표로 반환해 직선 거리를 계산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반경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10km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이내 구인 업체 글 찾기 기능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241" y="867663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04060" y="377756"/>
            <a:ext cx="11006435" cy="386158"/>
            <a:chOff x="604060" y="380197"/>
            <a:chExt cx="11006435" cy="386158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4060" y="457920"/>
              <a:ext cx="215300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79295" y="380197"/>
              <a:ext cx="165837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70150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6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2241" y="867663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04060" y="377756"/>
            <a:ext cx="11006435" cy="386158"/>
            <a:chOff x="604060" y="380197"/>
            <a:chExt cx="11006435" cy="38615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4060" y="457920"/>
              <a:ext cx="223514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9295" y="380197"/>
              <a:ext cx="165837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70150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379" y="1663849"/>
            <a:ext cx="6852976" cy="839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김동희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Part 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확인 이동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체결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정보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메일 전송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평가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),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b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구인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구직 글 작성 구현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33379" y="2698794"/>
            <a:ext cx="7018950" cy="8457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이승빈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설계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조회수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T05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게시판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회원가입과 로그인 관련 기능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근처 업체 찾기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통합검색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업종별 구인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구직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게시글 보기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수정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삭제  구현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33379" y="3720947"/>
            <a:ext cx="6852976" cy="472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이영중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PPT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제작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구인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구직 글 작성 구현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33379" y="4372837"/>
            <a:ext cx="6852976" cy="839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조성효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대타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업체 찾기 게시판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필터링 검색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마이페이지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b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지역별 구인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구직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내가 </a:t>
            </a:r>
            <a:r>
              <a:rPr lang="ko-KR" altLang="en-US" sz="1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쓴글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37015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652241" y="867004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4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97758" y="1449252"/>
            <a:ext cx="1239140" cy="2827519"/>
            <a:chOff x="604060" y="1449252"/>
            <a:chExt cx="1239140" cy="2827519"/>
          </a:xfrm>
        </p:grpSpPr>
        <p:grpSp>
          <p:nvGrpSpPr>
            <p:cNvPr id="5" name="그룹 4"/>
            <p:cNvGrpSpPr/>
            <p:nvPr/>
          </p:nvGrpSpPr>
          <p:grpSpPr>
            <a:xfrm>
              <a:off x="604060" y="1726250"/>
              <a:ext cx="1239140" cy="2550521"/>
              <a:chOff x="828942" y="1623699"/>
              <a:chExt cx="1239140" cy="277150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28942" y="1623699"/>
                <a:ext cx="1239140" cy="2771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MEMBER</a:t>
                </a:r>
              </a:p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M_ID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M_PW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M_NAME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M_RNO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M_ADDR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M_GENDER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M_ROLE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M_SCORE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M_ENABLED</a:t>
                </a: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828942" y="1862983"/>
                <a:ext cx="12391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911708" y="1449252"/>
              <a:ext cx="623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회원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43649" y="1449252"/>
            <a:ext cx="1387111" cy="2388866"/>
            <a:chOff x="2449951" y="1449252"/>
            <a:chExt cx="1387111" cy="2388866"/>
          </a:xfrm>
        </p:grpSpPr>
        <p:grpSp>
          <p:nvGrpSpPr>
            <p:cNvPr id="10" name="그룹 9"/>
            <p:cNvGrpSpPr/>
            <p:nvPr/>
          </p:nvGrpSpPr>
          <p:grpSpPr>
            <a:xfrm>
              <a:off x="2449951" y="1726251"/>
              <a:ext cx="1387110" cy="2111867"/>
              <a:chOff x="2449951" y="1726251"/>
              <a:chExt cx="1387110" cy="211186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449951" y="1726251"/>
                <a:ext cx="1387110" cy="21118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COMPANY</a:t>
                </a:r>
              </a:p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M_ID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COM_NAME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COM_LOCATION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COM_ADDR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COM_CATEGORY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COM_PHONE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COM_SCORE</a:t>
                </a: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2449951" y="1964499"/>
                <a:ext cx="13871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449952" y="1449252"/>
              <a:ext cx="1387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업체정보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25966" y="4192106"/>
            <a:ext cx="1523843" cy="1475312"/>
            <a:chOff x="2825966" y="4192106"/>
            <a:chExt cx="1523843" cy="1475312"/>
          </a:xfrm>
        </p:grpSpPr>
        <p:grpSp>
          <p:nvGrpSpPr>
            <p:cNvPr id="15" name="그룹 14"/>
            <p:cNvGrpSpPr/>
            <p:nvPr/>
          </p:nvGrpSpPr>
          <p:grpSpPr>
            <a:xfrm>
              <a:off x="2825966" y="4468823"/>
              <a:ext cx="1523843" cy="1198595"/>
              <a:chOff x="2449951" y="4022885"/>
              <a:chExt cx="1523843" cy="119859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449951" y="4022885"/>
                <a:ext cx="1523843" cy="11985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PARTTIMER_ABILITY</a:t>
                </a:r>
              </a:p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M_ID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C_NO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A_CNT</a:t>
                </a: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449952" y="4252851"/>
                <a:ext cx="15238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894332" y="4192106"/>
              <a:ext cx="1387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알바생 능숙도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7758" y="4767108"/>
            <a:ext cx="1523843" cy="1062076"/>
            <a:chOff x="604060" y="4767108"/>
            <a:chExt cx="1523843" cy="1062076"/>
          </a:xfrm>
        </p:grpSpPr>
        <p:grpSp>
          <p:nvGrpSpPr>
            <p:cNvPr id="22" name="그룹 21"/>
            <p:cNvGrpSpPr/>
            <p:nvPr/>
          </p:nvGrpSpPr>
          <p:grpSpPr>
            <a:xfrm>
              <a:off x="604060" y="5044497"/>
              <a:ext cx="1523843" cy="784687"/>
              <a:chOff x="4337148" y="4479522"/>
              <a:chExt cx="1523843" cy="78468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337148" y="4479522"/>
                <a:ext cx="1523843" cy="784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MEMBER_ROLE</a:t>
                </a:r>
              </a:p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ROLE_NO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ROLE_NAME</a:t>
                </a: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337149" y="4709488"/>
                <a:ext cx="15238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72426" y="4767108"/>
              <a:ext cx="1387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회원 등급</a:t>
              </a: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5183182" y="2460371"/>
            <a:ext cx="1523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183181" y="1953688"/>
            <a:ext cx="1523843" cy="1028794"/>
            <a:chOff x="5183181" y="1953688"/>
            <a:chExt cx="1523843" cy="1028794"/>
          </a:xfrm>
        </p:grpSpPr>
        <p:sp>
          <p:nvSpPr>
            <p:cNvPr id="28" name="직사각형 27"/>
            <p:cNvSpPr/>
            <p:nvPr/>
          </p:nvSpPr>
          <p:spPr>
            <a:xfrm>
              <a:off x="5183181" y="2230405"/>
              <a:ext cx="1523843" cy="752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LOCATION</a:t>
              </a:r>
            </a:p>
            <a:p>
              <a:r>
                <a:rPr lang="en-US" altLang="ko-KR" sz="400" dirty="0">
                  <a:solidFill>
                    <a:schemeClr val="tx1"/>
                  </a:solidFill>
                </a:rPr>
                <a:t>  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L_NO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L_NAME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1547" y="1953688"/>
              <a:ext cx="1387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지역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1546" y="3634584"/>
            <a:ext cx="138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업종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5183180" y="3911301"/>
            <a:ext cx="1523843" cy="800788"/>
            <a:chOff x="5183180" y="3911301"/>
            <a:chExt cx="1523843" cy="800788"/>
          </a:xfrm>
        </p:grpSpPr>
        <p:sp>
          <p:nvSpPr>
            <p:cNvPr id="32" name="직사각형 31"/>
            <p:cNvSpPr/>
            <p:nvPr/>
          </p:nvSpPr>
          <p:spPr>
            <a:xfrm>
              <a:off x="5183180" y="3911301"/>
              <a:ext cx="1523843" cy="800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CATEGORY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 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C_NO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C_NAME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183180" y="4146919"/>
              <a:ext cx="15238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808798" y="1449252"/>
            <a:ext cx="1405940" cy="3825211"/>
            <a:chOff x="7808798" y="1449252"/>
            <a:chExt cx="1405940" cy="3825211"/>
          </a:xfrm>
        </p:grpSpPr>
        <p:sp>
          <p:nvSpPr>
            <p:cNvPr id="35" name="직사각형 34"/>
            <p:cNvSpPr/>
            <p:nvPr/>
          </p:nvSpPr>
          <p:spPr>
            <a:xfrm>
              <a:off x="7892198" y="1726251"/>
              <a:ext cx="1239140" cy="3548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JOBBOARD</a:t>
              </a:r>
            </a:p>
            <a:p>
              <a:r>
                <a:rPr lang="en-US" altLang="ko-KR" sz="400" dirty="0">
                  <a:solidFill>
                    <a:schemeClr val="tx1"/>
                  </a:solidFill>
                </a:rPr>
                <a:t>  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NO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WRITER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TITLE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START_DATE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END_DATE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START_TIME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END_TIME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MONEY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LOC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CATEGORY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REGDATE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CNT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/>
                  </a:solidFill>
                </a:rPr>
                <a:t>TYPE_NO</a:t>
              </a: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7892198" y="1946455"/>
              <a:ext cx="12391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08798" y="1449252"/>
              <a:ext cx="1405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구인</a:t>
              </a:r>
              <a:r>
                <a:rPr lang="en-US" altLang="ko-KR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/</a:t>
              </a:r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구직 게시글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0000238" y="1723117"/>
            <a:ext cx="1523843" cy="145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CONTRACT</a:t>
            </a:r>
          </a:p>
          <a:p>
            <a:r>
              <a:rPr lang="en-US" altLang="ko-KR" sz="400" dirty="0">
                <a:solidFill>
                  <a:schemeClr val="tx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CON_NO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BOARD_NO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PARTTIMER_ID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COMPANY_ID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IS_CONTRACT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0000239" y="1953083"/>
            <a:ext cx="1523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68604" y="1446400"/>
            <a:ext cx="138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계약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0000238" y="4192162"/>
            <a:ext cx="1523843" cy="1077505"/>
            <a:chOff x="10000238" y="3804317"/>
            <a:chExt cx="1523843" cy="1077505"/>
          </a:xfrm>
        </p:grpSpPr>
        <p:sp>
          <p:nvSpPr>
            <p:cNvPr id="42" name="TextBox 41"/>
            <p:cNvSpPr txBox="1"/>
            <p:nvPr/>
          </p:nvSpPr>
          <p:spPr>
            <a:xfrm>
              <a:off x="10068604" y="3804317"/>
              <a:ext cx="1387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게시글 종류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0000238" y="4081034"/>
              <a:ext cx="1523843" cy="800788"/>
              <a:chOff x="5183180" y="3911301"/>
              <a:chExt cx="1523843" cy="800788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183180" y="3911301"/>
                <a:ext cx="1523843" cy="8007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JOBBOARD_TYPE</a:t>
                </a:r>
              </a:p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TYPE_NO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BOARD_NAME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5183180" y="4146919"/>
                <a:ext cx="15238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직선 화살표 연결선 45"/>
          <p:cNvCxnSpPr/>
          <p:nvPr/>
        </p:nvCxnSpPr>
        <p:spPr>
          <a:xfrm flipH="1" flipV="1">
            <a:off x="2036898" y="2123448"/>
            <a:ext cx="606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45439" y="3728071"/>
            <a:ext cx="452319" cy="1708769"/>
            <a:chOff x="345439" y="2716433"/>
            <a:chExt cx="452319" cy="2720408"/>
          </a:xfrm>
        </p:grpSpPr>
        <p:cxnSp>
          <p:nvCxnSpPr>
            <p:cNvPr id="48" name="직선 화살표 연결선 47"/>
            <p:cNvCxnSpPr>
              <a:endCxn id="24" idx="1"/>
            </p:cNvCxnSpPr>
            <p:nvPr/>
          </p:nvCxnSpPr>
          <p:spPr>
            <a:xfrm>
              <a:off x="345439" y="5436841"/>
              <a:ext cx="4523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5440" y="2728724"/>
              <a:ext cx="0" cy="2708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45439" y="2716433"/>
              <a:ext cx="452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 rot="5400000" flipH="1">
            <a:off x="1088690" y="3265146"/>
            <a:ext cx="2751564" cy="468168"/>
            <a:chOff x="1900165" y="4093439"/>
            <a:chExt cx="925801" cy="525500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1900165" y="4093439"/>
              <a:ext cx="0" cy="521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900165" y="4618939"/>
              <a:ext cx="925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/>
          <p:cNvCxnSpPr/>
          <p:nvPr/>
        </p:nvCxnSpPr>
        <p:spPr>
          <a:xfrm flipH="1" flipV="1">
            <a:off x="2036898" y="2378353"/>
            <a:ext cx="606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 rot="5400000" flipH="1">
            <a:off x="1272637" y="3524175"/>
            <a:ext cx="2706874" cy="415229"/>
            <a:chOff x="1900165" y="4093439"/>
            <a:chExt cx="925801" cy="525500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1900165" y="4093439"/>
              <a:ext cx="0" cy="521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900165" y="4618939"/>
              <a:ext cx="925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030759" y="3261388"/>
            <a:ext cx="1146504" cy="1063741"/>
            <a:chOff x="4030759" y="2123448"/>
            <a:chExt cx="1069021" cy="2201682"/>
          </a:xfrm>
        </p:grpSpPr>
        <p:grpSp>
          <p:nvGrpSpPr>
            <p:cNvPr id="59" name="그룹 58"/>
            <p:cNvGrpSpPr/>
            <p:nvPr/>
          </p:nvGrpSpPr>
          <p:grpSpPr>
            <a:xfrm rot="5400000" flipH="1">
              <a:off x="3791325" y="3016674"/>
              <a:ext cx="2201682" cy="415229"/>
              <a:chOff x="1900165" y="4093439"/>
              <a:chExt cx="925801" cy="525500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 flipV="1">
                <a:off x="1900165" y="4093439"/>
                <a:ext cx="0" cy="5210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1900165" y="4618939"/>
                <a:ext cx="925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직선 연결선 59"/>
            <p:cNvCxnSpPr/>
            <p:nvPr/>
          </p:nvCxnSpPr>
          <p:spPr>
            <a:xfrm flipH="1">
              <a:off x="4030759" y="2123448"/>
              <a:ext cx="653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039305" y="2627951"/>
            <a:ext cx="1138142" cy="154234"/>
            <a:chOff x="4039305" y="2627951"/>
            <a:chExt cx="1138142" cy="154234"/>
          </a:xfrm>
        </p:grpSpPr>
        <p:cxnSp>
          <p:nvCxnSpPr>
            <p:cNvPr id="64" name="직선 화살표 연결선 63"/>
            <p:cNvCxnSpPr/>
            <p:nvPr/>
          </p:nvCxnSpPr>
          <p:spPr>
            <a:xfrm flipV="1">
              <a:off x="4314281" y="2630683"/>
              <a:ext cx="8631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315625" y="2627951"/>
              <a:ext cx="0" cy="145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4039305" y="2782184"/>
              <a:ext cx="2835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 flipH="1" flipV="1">
            <a:off x="6744208" y="4328159"/>
            <a:ext cx="1147988" cy="87884"/>
            <a:chOff x="4030759" y="2123448"/>
            <a:chExt cx="1069021" cy="2201682"/>
          </a:xfrm>
        </p:grpSpPr>
        <p:grpSp>
          <p:nvGrpSpPr>
            <p:cNvPr id="68" name="그룹 67"/>
            <p:cNvGrpSpPr/>
            <p:nvPr/>
          </p:nvGrpSpPr>
          <p:grpSpPr>
            <a:xfrm rot="5400000" flipH="1">
              <a:off x="3791325" y="3016674"/>
              <a:ext cx="2201682" cy="415229"/>
              <a:chOff x="1900165" y="4093439"/>
              <a:chExt cx="925801" cy="525500"/>
            </a:xfrm>
          </p:grpSpPr>
          <p:cxnSp>
            <p:nvCxnSpPr>
              <p:cNvPr id="70" name="직선 화살표 연결선 69"/>
              <p:cNvCxnSpPr/>
              <p:nvPr/>
            </p:nvCxnSpPr>
            <p:spPr>
              <a:xfrm flipV="1">
                <a:off x="1900165" y="4093439"/>
                <a:ext cx="0" cy="5210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900165" y="4618939"/>
                <a:ext cx="925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 flipH="1">
              <a:off x="4030759" y="2123448"/>
              <a:ext cx="653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 flipH="1" flipV="1">
            <a:off x="6744206" y="2645041"/>
            <a:ext cx="1147990" cy="1547063"/>
            <a:chOff x="4030759" y="2123448"/>
            <a:chExt cx="1069021" cy="2201682"/>
          </a:xfrm>
        </p:grpSpPr>
        <p:grpSp>
          <p:nvGrpSpPr>
            <p:cNvPr id="73" name="그룹 72"/>
            <p:cNvGrpSpPr/>
            <p:nvPr/>
          </p:nvGrpSpPr>
          <p:grpSpPr>
            <a:xfrm rot="5400000" flipH="1">
              <a:off x="3791325" y="3016674"/>
              <a:ext cx="2201682" cy="415229"/>
              <a:chOff x="1900165" y="4093439"/>
              <a:chExt cx="925801" cy="525500"/>
            </a:xfrm>
          </p:grpSpPr>
          <p:cxnSp>
            <p:nvCxnSpPr>
              <p:cNvPr id="75" name="직선 화살표 연결선 74"/>
              <p:cNvCxnSpPr/>
              <p:nvPr/>
            </p:nvCxnSpPr>
            <p:spPr>
              <a:xfrm flipV="1">
                <a:off x="1900165" y="4093439"/>
                <a:ext cx="0" cy="5210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900165" y="4618939"/>
                <a:ext cx="925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직선 연결선 73"/>
            <p:cNvCxnSpPr/>
            <p:nvPr/>
          </p:nvCxnSpPr>
          <p:spPr>
            <a:xfrm flipH="1">
              <a:off x="4030759" y="2123448"/>
              <a:ext cx="653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9131337" y="2112934"/>
            <a:ext cx="848505" cy="256744"/>
            <a:chOff x="4039305" y="2627951"/>
            <a:chExt cx="1138142" cy="154234"/>
          </a:xfrm>
        </p:grpSpPr>
        <p:cxnSp>
          <p:nvCxnSpPr>
            <p:cNvPr id="78" name="직선 화살표 연결선 77"/>
            <p:cNvCxnSpPr/>
            <p:nvPr/>
          </p:nvCxnSpPr>
          <p:spPr>
            <a:xfrm flipV="1">
              <a:off x="4314281" y="2630683"/>
              <a:ext cx="8631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15625" y="2627951"/>
              <a:ext cx="0" cy="145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039305" y="2782184"/>
              <a:ext cx="2835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9138236" y="4875011"/>
            <a:ext cx="862001" cy="241539"/>
            <a:chOff x="4039305" y="2627951"/>
            <a:chExt cx="1138142" cy="154234"/>
          </a:xfrm>
        </p:grpSpPr>
        <p:cxnSp>
          <p:nvCxnSpPr>
            <p:cNvPr id="82" name="직선 화살표 연결선 81"/>
            <p:cNvCxnSpPr/>
            <p:nvPr/>
          </p:nvCxnSpPr>
          <p:spPr>
            <a:xfrm flipV="1">
              <a:off x="4314281" y="2630683"/>
              <a:ext cx="8631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4315625" y="2627951"/>
              <a:ext cx="0" cy="145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4039305" y="2782184"/>
              <a:ext cx="2835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604059" y="377756"/>
            <a:ext cx="11006436" cy="386158"/>
            <a:chOff x="604059" y="380197"/>
            <a:chExt cx="11006436" cy="386158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04059" y="457920"/>
              <a:ext cx="215300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79295" y="380197"/>
              <a:ext cx="167008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270150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11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52241" y="867663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5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34191" y="4491875"/>
            <a:ext cx="1523843" cy="5702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en-US" altLang="ko-KR" sz="1600" b="1" dirty="0">
                <a:solidFill>
                  <a:schemeClr val="tx1"/>
                </a:solidFill>
              </a:rPr>
              <a:t>ontroller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400" dirty="0">
                <a:solidFill>
                  <a:schemeClr val="tx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DetamonController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70057" y="4512836"/>
            <a:ext cx="922377" cy="7923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V</a:t>
            </a:r>
            <a:r>
              <a:rPr lang="en-US" altLang="ko-KR" sz="1600" b="1" dirty="0">
                <a:solidFill>
                  <a:schemeClr val="tx1"/>
                </a:solidFill>
              </a:rPr>
              <a:t>iew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400" dirty="0">
                <a:solidFill>
                  <a:schemeClr val="tx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Images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95317"/>
              </p:ext>
            </p:extLst>
          </p:nvPr>
        </p:nvGraphicFramePr>
        <p:xfrm>
          <a:off x="4305709" y="1238226"/>
          <a:ext cx="3590741" cy="261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6">
                  <a:extLst>
                    <a:ext uri="{9D8B030D-6E8A-4147-A177-3AD203B41FA5}">
                      <a16:colId xmlns:a16="http://schemas.microsoft.com/office/drawing/2014/main" val="3083370118"/>
                    </a:ext>
                  </a:extLst>
                </a:gridCol>
                <a:gridCol w="1071189">
                  <a:extLst>
                    <a:ext uri="{9D8B030D-6E8A-4147-A177-3AD203B41FA5}">
                      <a16:colId xmlns:a16="http://schemas.microsoft.com/office/drawing/2014/main" val="1860503970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422108161"/>
                    </a:ext>
                  </a:extLst>
                </a:gridCol>
              </a:tblGrid>
              <a:tr h="23101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ODEL</a:t>
                      </a:r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305088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Dto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Category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Dao Company</a:t>
                      </a:r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Biz Company</a:t>
                      </a:r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38378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Company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 Contract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Contract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074846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Contract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JobBoard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JobBoard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033890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JobBoard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 Member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Member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2995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JobBoardType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84526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Location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0908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Member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64474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MemberRole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5736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MemberScore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16992"/>
                  </a:ext>
                </a:extLst>
              </a:tr>
              <a:tr h="231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PattimerAbility</a:t>
                      </a:r>
                      <a:endParaRPr lang="ko-KR" altLang="en-US" sz="1100" dirty="0"/>
                    </a:p>
                  </a:txBody>
                  <a:tcPr marL="56963" marR="56963" marT="28481" marB="284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04369"/>
                  </a:ext>
                </a:extLst>
              </a:tr>
            </a:tbl>
          </a:graphicData>
        </a:graphic>
      </p:graphicFrame>
      <p:sp>
        <p:nvSpPr>
          <p:cNvPr id="7" name="오른쪽으로 구부러진 화살표 6"/>
          <p:cNvSpPr/>
          <p:nvPr/>
        </p:nvSpPr>
        <p:spPr>
          <a:xfrm rot="884597">
            <a:off x="3102971" y="2115727"/>
            <a:ext cx="920920" cy="2471730"/>
          </a:xfrm>
          <a:prstGeom prst="curvedRightArrow">
            <a:avLst>
              <a:gd name="adj1" fmla="val 20779"/>
              <a:gd name="adj2" fmla="val 42917"/>
              <a:gd name="adj3" fmla="val 427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으로 구부러진 화살표 7"/>
          <p:cNvSpPr/>
          <p:nvPr/>
        </p:nvSpPr>
        <p:spPr>
          <a:xfrm rot="16357864">
            <a:off x="5620166" y="4080348"/>
            <a:ext cx="1035521" cy="3427987"/>
          </a:xfrm>
          <a:prstGeom prst="curvedRightArrow">
            <a:avLst>
              <a:gd name="adj1" fmla="val 15403"/>
              <a:gd name="adj2" fmla="val 50000"/>
              <a:gd name="adj3" fmla="val 370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으로 구부러진 화살표 8"/>
          <p:cNvSpPr/>
          <p:nvPr/>
        </p:nvSpPr>
        <p:spPr>
          <a:xfrm rot="20817966" flipH="1" flipV="1">
            <a:off x="8064644" y="1762113"/>
            <a:ext cx="968208" cy="2956151"/>
          </a:xfrm>
          <a:prstGeom prst="curvedRightArrow">
            <a:avLst>
              <a:gd name="adj1" fmla="val 20385"/>
              <a:gd name="adj2" fmla="val 42917"/>
              <a:gd name="adj3" fmla="val 427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4059" y="377756"/>
            <a:ext cx="11006436" cy="386158"/>
            <a:chOff x="604059" y="380197"/>
            <a:chExt cx="11006436" cy="38615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04059" y="457920"/>
              <a:ext cx="219955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79295" y="380197"/>
              <a:ext cx="165837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0150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03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Development Environment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76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79549"/>
              </p:ext>
            </p:extLst>
          </p:nvPr>
        </p:nvGraphicFramePr>
        <p:xfrm>
          <a:off x="2032000" y="17948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820857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5312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7053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3967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54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DBMS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Language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Libraries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265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60" y="2455861"/>
            <a:ext cx="1197576" cy="2210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61" y="2263630"/>
            <a:ext cx="1361089" cy="6805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0" b="23852"/>
          <a:stretch/>
        </p:blipFill>
        <p:spPr>
          <a:xfrm>
            <a:off x="5430251" y="5606168"/>
            <a:ext cx="1318959" cy="39052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42" y="2241040"/>
            <a:ext cx="871715" cy="87171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64" y="4025071"/>
            <a:ext cx="1306425" cy="6858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43" y="4908189"/>
            <a:ext cx="1235977" cy="44800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257120"/>
            <a:ext cx="941465" cy="94146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08" y="2321028"/>
            <a:ext cx="746046" cy="75723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97" y="3393228"/>
            <a:ext cx="1189467" cy="4619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00" y="3157861"/>
            <a:ext cx="655200" cy="7382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2241" y="867663"/>
            <a:ext cx="2535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개발 및 개발 환경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04060" y="377130"/>
            <a:ext cx="11006435" cy="386784"/>
            <a:chOff x="604060" y="379571"/>
            <a:chExt cx="11006435" cy="386784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04060" y="457920"/>
              <a:ext cx="223514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79295" y="450533"/>
              <a:ext cx="140879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6460" y="379571"/>
              <a:ext cx="118856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6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660" y="476612"/>
            <a:ext cx="2931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CONENTS INDTEX</a:t>
            </a:r>
            <a:endParaRPr lang="ko-KR" altLang="en-US" sz="2800" b="1" dirty="0">
              <a:solidFill>
                <a:schemeClr val="accent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940" y="1528126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SEMI 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프로젝트 진행과정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82466" y="4054510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eriod" startAt="8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역할 분배 및 느낀점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28940" y="2791318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차별점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28940" y="3422914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프로젝트 설계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82466" y="1528126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개발 환경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82466" y="2791318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82466" y="3422914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프로그램 시연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37501" y="1786191"/>
            <a:ext cx="23378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5035" y="3833255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요구사항 도출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85035" y="4182040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2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5035" y="4530825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3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 분배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85035" y="4879610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4"/>
            </a:pP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DB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설계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85035" y="5228395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5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클래스 설계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327010" y="1928236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 개발 및 개발 환경</a:t>
            </a:r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27010" y="2266790"/>
            <a:ext cx="342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arenR" startAt="2"/>
            </a:pP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 </a:t>
            </a: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API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128940" y="2159722"/>
            <a:ext cx="34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+mj-lt"/>
              <a:buAutoNum type="arabicPeriod" startAt="2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142832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4719" y="1696729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Smtpjs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전송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4497" y="1696729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map API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720"/>
          <a:stretch/>
        </p:blipFill>
        <p:spPr>
          <a:xfrm>
            <a:off x="1134719" y="2118856"/>
            <a:ext cx="4411856" cy="29843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25486" y="3762103"/>
            <a:ext cx="2682240" cy="496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2241" y="867663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73064" y="2105485"/>
            <a:ext cx="4796006" cy="2899545"/>
            <a:chOff x="6373064" y="2105485"/>
            <a:chExt cx="4796006" cy="28995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4" t="31493" r="56703" b="10543"/>
            <a:stretch/>
          </p:blipFill>
          <p:spPr>
            <a:xfrm>
              <a:off x="6373064" y="2114152"/>
              <a:ext cx="2445621" cy="289087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84" t="31493" r="20131" b="10543"/>
            <a:stretch/>
          </p:blipFill>
          <p:spPr>
            <a:xfrm>
              <a:off x="8758661" y="2105485"/>
              <a:ext cx="2410409" cy="2890878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8586651" y="2386149"/>
            <a:ext cx="2516778" cy="1968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04059" y="377130"/>
            <a:ext cx="11006436" cy="386784"/>
            <a:chOff x="604059" y="379571"/>
            <a:chExt cx="11006436" cy="386784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04059" y="457920"/>
              <a:ext cx="2268868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79295" y="450533"/>
              <a:ext cx="140879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76460" y="379571"/>
              <a:ext cx="118856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14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0603" r="9058" b="18910"/>
          <a:stretch/>
        </p:blipFill>
        <p:spPr>
          <a:xfrm>
            <a:off x="6870595" y="2325919"/>
            <a:ext cx="5105488" cy="1910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4719" y="1696729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도로명 주소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595" y="1696729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 Tolls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6" r="18381"/>
          <a:stretch/>
        </p:blipFill>
        <p:spPr>
          <a:xfrm>
            <a:off x="1134718" y="2118857"/>
            <a:ext cx="4807441" cy="37420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2241" y="867663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48000" y="2682240"/>
            <a:ext cx="2699657" cy="310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04060" y="377130"/>
            <a:ext cx="11006435" cy="386784"/>
            <a:chOff x="604060" y="379571"/>
            <a:chExt cx="11006435" cy="38678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04060" y="457920"/>
              <a:ext cx="223514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42622" y="454223"/>
              <a:ext cx="103667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79295" y="450533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6460" y="379571"/>
              <a:ext cx="118856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65020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55705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79407" y="457921"/>
              <a:ext cx="8273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6552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998677" y="2325919"/>
            <a:ext cx="4977406" cy="2004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7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Main Function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95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060" y="377099"/>
            <a:ext cx="11006435" cy="386815"/>
            <a:chOff x="604060" y="379540"/>
            <a:chExt cx="11006435" cy="38681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4060" y="457920"/>
              <a:ext cx="218539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56373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32443" y="458578"/>
              <a:ext cx="131403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2024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2710" y="379540"/>
              <a:ext cx="147983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0254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6245" y="457921"/>
              <a:ext cx="7479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3595" y="458578"/>
              <a:ext cx="99277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6410" y="1249090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근처 업체 찾기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60902" y="1838771"/>
            <a:ext cx="6398161" cy="4201474"/>
            <a:chOff x="960902" y="1889012"/>
            <a:chExt cx="6398161" cy="4201474"/>
          </a:xfrm>
        </p:grpSpPr>
        <p:grpSp>
          <p:nvGrpSpPr>
            <p:cNvPr id="5" name="그룹 4"/>
            <p:cNvGrpSpPr/>
            <p:nvPr/>
          </p:nvGrpSpPr>
          <p:grpSpPr>
            <a:xfrm>
              <a:off x="960902" y="1889012"/>
              <a:ext cx="6398161" cy="4201474"/>
              <a:chOff x="786410" y="1889012"/>
              <a:chExt cx="6398161" cy="420147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86410" y="1889012"/>
                <a:ext cx="6398161" cy="4201474"/>
                <a:chOff x="977328" y="902225"/>
                <a:chExt cx="8067284" cy="529753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29" y="2105815"/>
                  <a:ext cx="8067283" cy="409394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973" t="6308" r="13626" b="71065"/>
                <a:stretch/>
              </p:blipFill>
              <p:spPr>
                <a:xfrm>
                  <a:off x="977328" y="902225"/>
                  <a:ext cx="8067284" cy="1193542"/>
                </a:xfrm>
                <a:prstGeom prst="rect">
                  <a:avLst/>
                </a:prstGeom>
              </p:spPr>
            </p:pic>
          </p:grpSp>
          <p:sp>
            <p:nvSpPr>
              <p:cNvPr id="4" name="타원 3"/>
              <p:cNvSpPr/>
              <p:nvPr/>
            </p:nvSpPr>
            <p:spPr>
              <a:xfrm>
                <a:off x="4193147" y="2372359"/>
                <a:ext cx="1031405" cy="46846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451420" y="3778180"/>
              <a:ext cx="562708" cy="22407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49680" y="2322118"/>
            <a:ext cx="3551489" cy="79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반경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10Km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이내 거리의 구인 및</a:t>
            </a:r>
            <a:b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구직 게시글 찾기 가능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9680" y="3352633"/>
            <a:ext cx="355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Map </a:t>
            </a:r>
            <a:r>
              <a:rPr lang="en-US" altLang="ko-KR" sz="1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2316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549680" y="2322118"/>
            <a:ext cx="3551489" cy="79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알바 지원자들 인원과 지원자들의 남녀 성비 확인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49680" y="3352633"/>
            <a:ext cx="355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Google Chart tool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060" y="377099"/>
            <a:ext cx="11006435" cy="386815"/>
            <a:chOff x="604060" y="379540"/>
            <a:chExt cx="11006435" cy="38681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4060" y="457920"/>
              <a:ext cx="218539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3511" y="449836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56373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32443" y="458578"/>
              <a:ext cx="1323701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2024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2710" y="379540"/>
              <a:ext cx="147983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0254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6245" y="457921"/>
              <a:ext cx="7479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3595" y="458578"/>
              <a:ext cx="99277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86409" y="1249090"/>
            <a:ext cx="33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그래프를 활용한 데이터 확인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143472" y="1858868"/>
            <a:ext cx="5507215" cy="4730124"/>
            <a:chOff x="963923" y="1889013"/>
            <a:chExt cx="5507215" cy="473012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62" b="47842"/>
            <a:stretch/>
          </p:blipFill>
          <p:spPr>
            <a:xfrm>
              <a:off x="963923" y="1889013"/>
              <a:ext cx="5507215" cy="228105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" t="53307" r="59742"/>
            <a:stretch/>
          </p:blipFill>
          <p:spPr>
            <a:xfrm>
              <a:off x="963923" y="4180115"/>
              <a:ext cx="2813538" cy="243902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07" t="63973" r="7818" b="5852"/>
            <a:stretch/>
          </p:blipFill>
          <p:spPr>
            <a:xfrm>
              <a:off x="3787639" y="4180115"/>
              <a:ext cx="2683499" cy="2439022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1465738" y="4702629"/>
            <a:ext cx="2260879" cy="1808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178497" y="4561951"/>
            <a:ext cx="2381755" cy="19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6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060" y="377099"/>
            <a:ext cx="11006435" cy="386815"/>
            <a:chOff x="604060" y="379540"/>
            <a:chExt cx="11006435" cy="38681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4060" y="457920"/>
              <a:ext cx="206885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56373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32444" y="458578"/>
              <a:ext cx="119958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2024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2710" y="379540"/>
              <a:ext cx="147983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0254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6245" y="457921"/>
              <a:ext cx="7479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3595" y="458578"/>
              <a:ext cx="99277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86410" y="1249090"/>
            <a:ext cx="31106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메일을 통한 계약 확인 기능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17476" y="1931795"/>
            <a:ext cx="6932204" cy="2628241"/>
            <a:chOff x="835172" y="2049863"/>
            <a:chExt cx="7898004" cy="2994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2" t="7748" r="4964" b="14437"/>
            <a:stretch/>
          </p:blipFill>
          <p:spPr>
            <a:xfrm>
              <a:off x="2091216" y="2049864"/>
              <a:ext cx="6641960" cy="2994409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7" t="7748" r="78425" b="14437"/>
            <a:stretch/>
          </p:blipFill>
          <p:spPr>
            <a:xfrm>
              <a:off x="835172" y="2049863"/>
              <a:ext cx="1256044" cy="299440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7" b="15148"/>
          <a:stretch/>
        </p:blipFill>
        <p:spPr>
          <a:xfrm>
            <a:off x="6668694" y="4623478"/>
            <a:ext cx="4094845" cy="1685650"/>
          </a:xfrm>
          <a:prstGeom prst="rect">
            <a:avLst/>
          </a:prstGeom>
        </p:spPr>
      </p:pic>
      <p:sp>
        <p:nvSpPr>
          <p:cNvPr id="13" name="굽은 화살표 12"/>
          <p:cNvSpPr/>
          <p:nvPr/>
        </p:nvSpPr>
        <p:spPr>
          <a:xfrm flipV="1">
            <a:off x="5662099" y="4262976"/>
            <a:ext cx="904877" cy="1203327"/>
          </a:xfrm>
          <a:prstGeom prst="bentArrow">
            <a:avLst>
              <a:gd name="adj1" fmla="val 25000"/>
              <a:gd name="adj2" fmla="val 26666"/>
              <a:gd name="adj3" fmla="val 42767"/>
              <a:gd name="adj4" fmla="val 293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0574" y="4523194"/>
            <a:ext cx="1758462" cy="62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수락 성사 시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b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성사 메일 발송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7240" y="2994410"/>
            <a:ext cx="762165" cy="1125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229898" y="1927441"/>
            <a:ext cx="958420" cy="3032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49680" y="2322118"/>
            <a:ext cx="4060815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확정 시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계약 성사 알림 메일 발신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49680" y="3352633"/>
            <a:ext cx="355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Smtpjs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84221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060" y="377099"/>
            <a:ext cx="11006435" cy="386815"/>
            <a:chOff x="604060" y="379540"/>
            <a:chExt cx="11006435" cy="38681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4060" y="457920"/>
              <a:ext cx="218539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70817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56373" y="454223"/>
              <a:ext cx="10760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32444" y="458578"/>
              <a:ext cx="132370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2024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2710" y="379540"/>
              <a:ext cx="147983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02543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6245" y="457921"/>
              <a:ext cx="747953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3595" y="458578"/>
              <a:ext cx="992777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86410" y="1249090"/>
            <a:ext cx="378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필터를 통한 디테일한 검색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5103" r="16182"/>
          <a:stretch/>
        </p:blipFill>
        <p:spPr>
          <a:xfrm>
            <a:off x="974330" y="1797114"/>
            <a:ext cx="6592079" cy="478906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131014" y="3206905"/>
            <a:ext cx="6278710" cy="120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49680" y="2322118"/>
            <a:ext cx="4060815" cy="79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업종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지역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기간 등 필터 기능을 통해 원하는 정보 검색 가능</a:t>
            </a:r>
          </a:p>
        </p:txBody>
      </p:sp>
    </p:spTree>
    <p:extLst>
      <p:ext uri="{BB962C8B-B14F-4D97-AF65-F5344CB8AC3E}">
        <p14:creationId xmlns:p14="http://schemas.microsoft.com/office/powerpoint/2010/main" val="271023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홈페이지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Testing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2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진행과정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Project process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6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7793"/>
              </p:ext>
            </p:extLst>
          </p:nvPr>
        </p:nvGraphicFramePr>
        <p:xfrm>
          <a:off x="604061" y="2176821"/>
          <a:ext cx="11006434" cy="341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62">
                  <a:extLst>
                    <a:ext uri="{9D8B030D-6E8A-4147-A177-3AD203B41FA5}">
                      <a16:colId xmlns:a16="http://schemas.microsoft.com/office/drawing/2014/main" val="1255775309"/>
                    </a:ext>
                  </a:extLst>
                </a:gridCol>
                <a:gridCol w="738530">
                  <a:extLst>
                    <a:ext uri="{9D8B030D-6E8A-4147-A177-3AD203B41FA5}">
                      <a16:colId xmlns:a16="http://schemas.microsoft.com/office/drawing/2014/main" val="3321159276"/>
                    </a:ext>
                  </a:extLst>
                </a:gridCol>
                <a:gridCol w="738530">
                  <a:extLst>
                    <a:ext uri="{9D8B030D-6E8A-4147-A177-3AD203B41FA5}">
                      <a16:colId xmlns:a16="http://schemas.microsoft.com/office/drawing/2014/main" val="1265695781"/>
                    </a:ext>
                  </a:extLst>
                </a:gridCol>
                <a:gridCol w="312969">
                  <a:extLst>
                    <a:ext uri="{9D8B030D-6E8A-4147-A177-3AD203B41FA5}">
                      <a16:colId xmlns:a16="http://schemas.microsoft.com/office/drawing/2014/main" val="3161225237"/>
                    </a:ext>
                  </a:extLst>
                </a:gridCol>
                <a:gridCol w="312968">
                  <a:extLst>
                    <a:ext uri="{9D8B030D-6E8A-4147-A177-3AD203B41FA5}">
                      <a16:colId xmlns:a16="http://schemas.microsoft.com/office/drawing/2014/main" val="2923489664"/>
                    </a:ext>
                  </a:extLst>
                </a:gridCol>
                <a:gridCol w="312969">
                  <a:extLst>
                    <a:ext uri="{9D8B030D-6E8A-4147-A177-3AD203B41FA5}">
                      <a16:colId xmlns:a16="http://schemas.microsoft.com/office/drawing/2014/main" val="954825503"/>
                    </a:ext>
                  </a:extLst>
                </a:gridCol>
                <a:gridCol w="938905">
                  <a:extLst>
                    <a:ext uri="{9D8B030D-6E8A-4147-A177-3AD203B41FA5}">
                      <a16:colId xmlns:a16="http://schemas.microsoft.com/office/drawing/2014/main" val="902133314"/>
                    </a:ext>
                  </a:extLst>
                </a:gridCol>
                <a:gridCol w="938905">
                  <a:extLst>
                    <a:ext uri="{9D8B030D-6E8A-4147-A177-3AD203B41FA5}">
                      <a16:colId xmlns:a16="http://schemas.microsoft.com/office/drawing/2014/main" val="927738027"/>
                    </a:ext>
                  </a:extLst>
                </a:gridCol>
                <a:gridCol w="952139">
                  <a:extLst>
                    <a:ext uri="{9D8B030D-6E8A-4147-A177-3AD203B41FA5}">
                      <a16:colId xmlns:a16="http://schemas.microsoft.com/office/drawing/2014/main" val="102136881"/>
                    </a:ext>
                  </a:extLst>
                </a:gridCol>
                <a:gridCol w="239902">
                  <a:extLst>
                    <a:ext uri="{9D8B030D-6E8A-4147-A177-3AD203B41FA5}">
                      <a16:colId xmlns:a16="http://schemas.microsoft.com/office/drawing/2014/main" val="1897394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89952761"/>
                    </a:ext>
                  </a:extLst>
                </a:gridCol>
                <a:gridCol w="630356">
                  <a:extLst>
                    <a:ext uri="{9D8B030D-6E8A-4147-A177-3AD203B41FA5}">
                      <a16:colId xmlns:a16="http://schemas.microsoft.com/office/drawing/2014/main" val="3458374189"/>
                    </a:ext>
                  </a:extLst>
                </a:gridCol>
                <a:gridCol w="308549">
                  <a:extLst>
                    <a:ext uri="{9D8B030D-6E8A-4147-A177-3AD203B41FA5}">
                      <a16:colId xmlns:a16="http://schemas.microsoft.com/office/drawing/2014/main" val="3096549647"/>
                    </a:ext>
                  </a:extLst>
                </a:gridCol>
                <a:gridCol w="321807">
                  <a:extLst>
                    <a:ext uri="{9D8B030D-6E8A-4147-A177-3AD203B41FA5}">
                      <a16:colId xmlns:a16="http://schemas.microsoft.com/office/drawing/2014/main" val="2100858288"/>
                    </a:ext>
                  </a:extLst>
                </a:gridCol>
                <a:gridCol w="344707">
                  <a:extLst>
                    <a:ext uri="{9D8B030D-6E8A-4147-A177-3AD203B41FA5}">
                      <a16:colId xmlns:a16="http://schemas.microsoft.com/office/drawing/2014/main" val="3068700769"/>
                    </a:ext>
                  </a:extLst>
                </a:gridCol>
                <a:gridCol w="221770">
                  <a:extLst>
                    <a:ext uri="{9D8B030D-6E8A-4147-A177-3AD203B41FA5}">
                      <a16:colId xmlns:a16="http://schemas.microsoft.com/office/drawing/2014/main" val="2749153380"/>
                    </a:ext>
                  </a:extLst>
                </a:gridCol>
                <a:gridCol w="224783">
                  <a:extLst>
                    <a:ext uri="{9D8B030D-6E8A-4147-A177-3AD203B41FA5}">
                      <a16:colId xmlns:a16="http://schemas.microsoft.com/office/drawing/2014/main" val="128405573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1603199929"/>
                    </a:ext>
                  </a:extLst>
                </a:gridCol>
                <a:gridCol w="338175">
                  <a:extLst>
                    <a:ext uri="{9D8B030D-6E8A-4147-A177-3AD203B41FA5}">
                      <a16:colId xmlns:a16="http://schemas.microsoft.com/office/drawing/2014/main" val="3017013707"/>
                    </a:ext>
                  </a:extLst>
                </a:gridCol>
                <a:gridCol w="189172">
                  <a:extLst>
                    <a:ext uri="{9D8B030D-6E8A-4147-A177-3AD203B41FA5}">
                      <a16:colId xmlns:a16="http://schemas.microsoft.com/office/drawing/2014/main" val="4045831223"/>
                    </a:ext>
                  </a:extLst>
                </a:gridCol>
                <a:gridCol w="429221">
                  <a:extLst>
                    <a:ext uri="{9D8B030D-6E8A-4147-A177-3AD203B41FA5}">
                      <a16:colId xmlns:a16="http://schemas.microsoft.com/office/drawing/2014/main" val="2592616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5536884"/>
                    </a:ext>
                  </a:extLst>
                </a:gridCol>
              </a:tblGrid>
              <a:tr h="2789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35561"/>
                  </a:ext>
                </a:extLst>
              </a:tr>
              <a:tr h="27897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09.28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~ 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10.01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~ 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10.05 ~ 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10.12 ~ 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10.19 ~ 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10.26 ~ 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11.01 ~08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11.09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~ 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50839"/>
                  </a:ext>
                </a:extLst>
              </a:tr>
              <a:tr h="52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아이디어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회의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09.28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09.29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12650"/>
                  </a:ext>
                </a:extLst>
              </a:tr>
              <a:tr h="30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역할 분배</a:t>
                      </a:r>
                      <a:endParaRPr lang="en-US" altLang="ko-K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09.29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0535"/>
                  </a:ext>
                </a:extLst>
              </a:tr>
              <a:tr h="52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프론트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가안 구상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10.19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25178"/>
                  </a:ext>
                </a:extLst>
              </a:tr>
              <a:tr h="30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프론트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10.27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67614"/>
                  </a:ext>
                </a:extLst>
              </a:tr>
              <a:tr h="30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 분배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10.27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10.29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08864"/>
                  </a:ext>
                </a:extLst>
              </a:tr>
              <a:tr h="30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10.29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03702"/>
                  </a:ext>
                </a:extLst>
              </a:tr>
              <a:tr h="309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11.15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72993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604060" y="375315"/>
            <a:ext cx="11006435" cy="391698"/>
            <a:chOff x="604060" y="375315"/>
            <a:chExt cx="11006435" cy="39169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4060" y="375315"/>
              <a:ext cx="27199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3960" y="458578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2457" y="459236"/>
              <a:ext cx="75764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0102" y="458578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7838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72708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49257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63393" y="457921"/>
              <a:ext cx="785864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8495" y="459236"/>
              <a:ext cx="75764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6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주제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Subject selection</a:t>
            </a:r>
            <a:endParaRPr lang="ko-KR" altLang="en-US" sz="3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2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000">
                        <a14:foregroundMark x1="29333" y1="46667" x2="28444" y2="51111"/>
                        <a14:foregroundMark x1="56444" y1="46222" x2="56444" y2="46222"/>
                        <a14:foregroundMark x1="52000" y1="46667" x2="52000" y2="46667"/>
                        <a14:foregroundMark x1="57333" y1="52889" x2="57333" y2="52889"/>
                        <a14:foregroundMark x1="65778" y1="45778" x2="65778" y2="45778"/>
                        <a14:foregroundMark x1="76444" y1="45333" x2="76444" y2="45333"/>
                        <a14:foregroundMark x1="84444" y1="44444" x2="84444" y2="44444"/>
                        <a14:foregroundMark x1="84889" y1="49333" x2="84889" y2="49333"/>
                        <a14:foregroundMark x1="96000" y1="50222" x2="96000" y2="50222"/>
                        <a14:foregroundMark x1="91111" y1="43556" x2="91111" y2="43556"/>
                        <a14:foregroundMark x1="93778" y1="53778" x2="93778" y2="53778"/>
                        <a14:foregroundMark x1="43111" y1="49333" x2="43111" y2="49333"/>
                        <a14:foregroundMark x1="44889" y1="47556" x2="44889" y2="47556"/>
                        <a14:foregroundMark x1="32444" y1="51556" x2="32444" y2="51556"/>
                        <a14:foregroundMark x1="8000" y1="43111" x2="8000" y2="43111"/>
                        <a14:foregroundMark x1="8444" y1="56889" x2="8444" y2="56889"/>
                        <a14:foregroundMark x1="6222" y1="46667" x2="4889" y2="50222"/>
                        <a14:foregroundMark x1="8971" y1="47684" x2="8444" y2="48000"/>
                        <a14:foregroundMark x1="10667" y1="46667" x2="9237" y2="47525"/>
                        <a14:foregroundMark x1="8889" y1="50222" x2="11111" y2="49778"/>
                        <a14:foregroundMark x1="14667" y1="48889" x2="13778" y2="49778"/>
                        <a14:foregroundMark x1="19556" y1="48000" x2="18667" y2="50667"/>
                        <a14:foregroundMark x1="20444" y1="45333" x2="20000" y2="46222"/>
                        <a14:foregroundMark x1="12889" y1="52889" x2="12444" y2="53778"/>
                        <a14:foregroundMark x1="4987" y1="51606" x2="4889" y2="52000"/>
                        <a14:foregroundMark x1="5333" y1="50222" x2="5234" y2="50619"/>
                        <a14:foregroundMark x1="60889" y1="45778" x2="60889" y2="45778"/>
                        <a14:foregroundMark x1="63556" y1="48889" x2="63556" y2="48889"/>
                        <a14:foregroundMark x1="63111" y1="52000" x2="63111" y2="52000"/>
                        <a14:foregroundMark x1="67111" y1="52000" x2="67111" y2="52000"/>
                        <a14:foregroundMark x1="62667" y1="52444" x2="62667" y2="52444"/>
                        <a14:foregroundMark x1="71111" y1="48444" x2="71111" y2="49778"/>
                        <a14:foregroundMark x1="64444" y1="49333" x2="64444" y2="49778"/>
                        <a14:foregroundMark x1="4000" y1="52444" x2="4000" y2="54222"/>
                        <a14:foregroundMark x1="2667" y1="52000" x2="4889" y2="55111"/>
                        <a14:backgroundMark x1="16000" y1="16889" x2="84444" y2="20444"/>
                        <a14:backgroundMark x1="20444" y1="78667" x2="94222" y2="85778"/>
                        <a14:backgroundMark x1="55111" y1="52444" x2="55111" y2="52444"/>
                        <a14:backgroundMark x1="64444" y1="47556" x2="64444" y2="47556"/>
                        <a14:backgroundMark x1="83111" y1="44889" x2="83111" y2="44889"/>
                        <a14:backgroundMark x1="91111" y1="45333" x2="91111" y2="45333"/>
                        <a14:backgroundMark x1="62667" y1="52889" x2="63556" y2="52889"/>
                        <a14:backgroundMark x1="66667" y1="52889" x2="68000" y2="52889"/>
                        <a14:backgroundMark x1="75111" y1="53333" x2="72889" y2="53333"/>
                        <a14:backgroundMark x1="64444" y1="50222" x2="64444" y2="50222"/>
                        <a14:backgroundMark x1="83111" y1="50222" x2="83111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89793" y="3599183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펫시터 매칭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8819" y="3845812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유기견 찾기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6904" y="1010050"/>
            <a:ext cx="28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일정 및 파트너 매칭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2402" y="1326863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나만의 도시락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3729" y="3160009"/>
            <a:ext cx="415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아르바이트 구인 </a:t>
            </a:r>
            <a:r>
              <a:rPr lang="en-US" altLang="ko-KR" sz="2400" b="1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구직 사이트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2" y="4225252"/>
            <a:ext cx="3740209" cy="178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49" y="3981843"/>
            <a:ext cx="2102265" cy="210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2" y="1706302"/>
            <a:ext cx="2214863" cy="147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44" y="1390569"/>
            <a:ext cx="1954139" cy="1465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/>
          <p:cNvGrpSpPr/>
          <p:nvPr/>
        </p:nvGrpSpPr>
        <p:grpSpPr>
          <a:xfrm>
            <a:off x="604060" y="370676"/>
            <a:ext cx="11006435" cy="395679"/>
            <a:chOff x="604060" y="370676"/>
            <a:chExt cx="11006435" cy="395679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4060" y="453524"/>
              <a:ext cx="2183964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6017" y="370676"/>
              <a:ext cx="118541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9074" y="449188"/>
              <a:ext cx="75764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719" y="448530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4455" y="447873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9325" y="447873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14138" y="447873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92123" y="447873"/>
              <a:ext cx="82201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1608" y="448596"/>
              <a:ext cx="75746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63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87892-5470-418E-B2CB-E9FC5400FE5A}"/>
              </a:ext>
            </a:extLst>
          </p:cNvPr>
          <p:cNvSpPr txBox="1"/>
          <p:nvPr/>
        </p:nvSpPr>
        <p:spPr>
          <a:xfrm>
            <a:off x="2647592" y="2195212"/>
            <a:ext cx="689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928-32E9-4656-A3C1-97D3734F5175}"/>
              </a:ext>
            </a:extLst>
          </p:cNvPr>
          <p:cNvSpPr txBox="1"/>
          <p:nvPr/>
        </p:nvSpPr>
        <p:spPr>
          <a:xfrm>
            <a:off x="2936031" y="3341504"/>
            <a:ext cx="634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Differentiation</a:t>
            </a:r>
            <a:endParaRPr lang="ko-KR" altLang="en-US" sz="60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372" y="1595206"/>
            <a:ext cx="49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아르바이트 홈페이지는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74" y="2435389"/>
            <a:ext cx="2631447" cy="5252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11" y="3137986"/>
            <a:ext cx="2076971" cy="684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80522" y="4293718"/>
            <a:ext cx="93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but,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869" y="4848093"/>
            <a:ext cx="446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대부분이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중장기 기간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아르바이트 위주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19" y="982113"/>
            <a:ext cx="6007813" cy="5151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604059" y="378852"/>
            <a:ext cx="11006436" cy="388161"/>
            <a:chOff x="604059" y="378852"/>
            <a:chExt cx="11006436" cy="388161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4059" y="453524"/>
              <a:ext cx="2179801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66018" y="451060"/>
              <a:ext cx="104266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71577" y="459236"/>
              <a:ext cx="75764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29222" y="458578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6958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71828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6689" y="457921"/>
              <a:ext cx="13219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64674" y="457921"/>
              <a:ext cx="82201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8678" y="378852"/>
              <a:ext cx="106272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9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03C070-3540-40D0-B312-C327BCCD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0" b="37015"/>
          <a:stretch/>
        </p:blipFill>
        <p:spPr>
          <a:xfrm>
            <a:off x="10481421" y="6390236"/>
            <a:ext cx="1375299" cy="3918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0141" y1="47321" x2="40141" y2="47321"/>
                        <a14:foregroundMark x1="35493" y1="42857" x2="35493" y2="42857"/>
                        <a14:foregroundMark x1="46479" y1="42560" x2="46479" y2="42560"/>
                        <a14:foregroundMark x1="52535" y1="45536" x2="52535" y2="45536"/>
                        <a14:foregroundMark x1="61127" y1="46131" x2="61127" y2="46131"/>
                        <a14:foregroundMark x1="58592" y1="53571" x2="58592" y2="53571"/>
                        <a14:foregroundMark x1="53380" y1="71131" x2="53380" y2="71131"/>
                        <a14:foregroundMark x1="50986" y1="76488" x2="50986" y2="76488"/>
                        <a14:foregroundMark x1="48310" y1="89881" x2="48310" y2="89881"/>
                        <a14:foregroundMark x1="44507" y1="79762" x2="46197" y2="79464"/>
                        <a14:foregroundMark x1="44648" y1="77381" x2="47183" y2="77381"/>
                        <a14:foregroundMark x1="44648" y1="75298" x2="47746" y2="75000"/>
                        <a14:backgroundMark x1="49296" y1="73512" x2="48310" y2="73214"/>
                        <a14:backgroundMark x1="52254" y1="72024" x2="53099" y2="73214"/>
                        <a14:backgroundMark x1="48732" y1="87500" x2="50282" y2="86905"/>
                        <a14:backgroundMark x1="45634" y1="75893" x2="47042" y2="76190"/>
                        <a14:backgroundMark x1="44789" y1="75893" x2="44789" y2="75893"/>
                        <a14:backgroundMark x1="45211" y1="75893" x2="45211" y2="75893"/>
                        <a14:backgroundMark x1="45775" y1="78571" x2="45775" y2="78571"/>
                        <a14:backgroundMark x1="45211" y1="78571" x2="45211" y2="7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34" y="2083583"/>
            <a:ext cx="4554141" cy="215519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815701" y="2846048"/>
            <a:ext cx="7665720" cy="1165860"/>
            <a:chOff x="3762002" y="2864761"/>
            <a:chExt cx="7665720" cy="11658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27807">
              <a:off x="3762002" y="2864761"/>
              <a:ext cx="7665720" cy="116586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 flipV="1">
              <a:off x="3859183" y="2972841"/>
              <a:ext cx="6645897" cy="5535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4131" y="5749824"/>
            <a:ext cx="568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>
                <a:hlinkClick r:id="rId6"/>
              </a:rPr>
              <a:t>출처</a:t>
            </a:r>
            <a:r>
              <a:rPr lang="en-US" altLang="ko-KR" sz="1600" dirty="0">
                <a:hlinkClick r:id="rId6"/>
              </a:rPr>
              <a:t>: </a:t>
            </a:r>
            <a:r>
              <a:rPr lang="en-US" altLang="ko-KR" sz="1400" dirty="0">
                <a:hlinkClick r:id="rId6"/>
              </a:rPr>
              <a:t>http://www.newsedu.co.kr/news/articleView.html?idxno=2731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04060" y="378852"/>
            <a:ext cx="11006435" cy="388161"/>
            <a:chOff x="604060" y="378852"/>
            <a:chExt cx="11006435" cy="38816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604061" y="766355"/>
              <a:ext cx="110064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4060" y="453524"/>
              <a:ext cx="217754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SEMI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6018" y="451060"/>
              <a:ext cx="104266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선정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71577" y="459236"/>
              <a:ext cx="75764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차별점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222" y="458578"/>
              <a:ext cx="1347736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설계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76958" y="457921"/>
              <a:ext cx="994870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환경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71828" y="457921"/>
              <a:ext cx="99068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기능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76641" y="457921"/>
              <a:ext cx="1323702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54626" y="457921"/>
              <a:ext cx="822015" cy="30777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느낀점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8678" y="378852"/>
              <a:ext cx="106272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주안점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5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1059</Words>
  <Application>Microsoft Office PowerPoint</Application>
  <PresentationFormat>와이드스크린</PresentationFormat>
  <Paragraphs>415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-윤고딕330</vt:lpstr>
      <vt:lpstr>나눔스퀘어</vt:lpstr>
      <vt:lpstr>나눔스퀘어 Bold</vt:lpstr>
      <vt:lpstr>10X10</vt:lpstr>
      <vt:lpstr>맑은 고딕</vt:lpstr>
      <vt:lpstr>Arial</vt:lpstr>
      <vt:lpstr>-윤고딕350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0ing2</dc:creator>
  <cp:lastModifiedBy>이승빈</cp:lastModifiedBy>
  <cp:revision>364</cp:revision>
  <dcterms:created xsi:type="dcterms:W3CDTF">2020-11-11T12:32:19Z</dcterms:created>
  <dcterms:modified xsi:type="dcterms:W3CDTF">2020-11-16T01:44:43Z</dcterms:modified>
</cp:coreProperties>
</file>