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3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81" r:id="rId2"/>
    <p:sldId id="288" r:id="rId3"/>
    <p:sldId id="282" r:id="rId4"/>
    <p:sldId id="278" r:id="rId5"/>
    <p:sldId id="286" r:id="rId6"/>
    <p:sldId id="289" r:id="rId7"/>
    <p:sldId id="290" r:id="rId8"/>
    <p:sldId id="291" r:id="rId9"/>
    <p:sldId id="292" r:id="rId10"/>
    <p:sldId id="297" r:id="rId11"/>
    <p:sldId id="293" r:id="rId12"/>
    <p:sldId id="294" r:id="rId13"/>
    <p:sldId id="295" r:id="rId14"/>
    <p:sldId id="298" r:id="rId15"/>
    <p:sldId id="327" r:id="rId16"/>
    <p:sldId id="301" r:id="rId17"/>
    <p:sldId id="299" r:id="rId18"/>
    <p:sldId id="302" r:id="rId19"/>
    <p:sldId id="303" r:id="rId20"/>
    <p:sldId id="304" r:id="rId21"/>
    <p:sldId id="305" r:id="rId22"/>
    <p:sldId id="309" r:id="rId23"/>
    <p:sldId id="306" r:id="rId24"/>
    <p:sldId id="307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2" r:id="rId36"/>
    <p:sldId id="323" r:id="rId37"/>
    <p:sldId id="321" r:id="rId38"/>
    <p:sldId id="324" r:id="rId39"/>
    <p:sldId id="325" r:id="rId40"/>
    <p:sldId id="326" r:id="rId4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나눔바른고딕" panose="020B0603020101020101" pitchFamily="50" charset="-127"/>
      <p:regular r:id="rId45"/>
      <p:bold r:id="rId46"/>
    </p:embeddedFont>
    <p:embeddedFont>
      <p:font typeface="나눔바른고딕 UltraLight" panose="00000300000000000000" pitchFamily="2" charset="-127"/>
      <p:regular r:id="rId47"/>
    </p:embeddedFont>
    <p:embeddedFont>
      <p:font typeface="나눔스퀘어" panose="020B0600000101010101" pitchFamily="50" charset="-127"/>
      <p:regular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79" autoAdjust="0"/>
  </p:normalViewPr>
  <p:slideViewPr>
    <p:cSldViewPr snapToGrid="0" showGuides="1">
      <p:cViewPr varScale="1">
        <p:scale>
          <a:sx n="64" d="100"/>
          <a:sy n="64" d="100"/>
        </p:scale>
        <p:origin x="67" y="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8124;&#51648;\Desktop\insigh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평점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(Sheet1!$B$181:$B$185,Sheet1!$B$187:$B$188)</c15:sqref>
                  </c15:fullRef>
                </c:ext>
              </c:extLst>
              <c:f>(Sheet1!$B$181:$B$185,Sheet1!$B$187)</c:f>
              <c:numCache>
                <c:formatCode>General</c:formatCode>
                <c:ptCount val="6"/>
                <c:pt idx="0">
                  <c:v>9.8699999999999992</c:v>
                </c:pt>
                <c:pt idx="1">
                  <c:v>9.93</c:v>
                </c:pt>
                <c:pt idx="2">
                  <c:v>9.73</c:v>
                </c:pt>
                <c:pt idx="3">
                  <c:v>9.92</c:v>
                </c:pt>
                <c:pt idx="4">
                  <c:v>9.7899999999999991</c:v>
                </c:pt>
                <c:pt idx="5">
                  <c:v>9.68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05-47D9-BC33-37F33162284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(Sheet1!$C$181:$C$185,Sheet1!$C$187:$C$188)</c15:sqref>
                  </c15:fullRef>
                </c:ext>
              </c:extLst>
              <c:f>(Sheet1!$C$181:$C$185,Sheet1!$C$187)</c:f>
              <c:numCache>
                <c:formatCode>General</c:formatCode>
                <c:ptCount val="6"/>
                <c:pt idx="0">
                  <c:v>9.74</c:v>
                </c:pt>
                <c:pt idx="1">
                  <c:v>9.83</c:v>
                </c:pt>
                <c:pt idx="2">
                  <c:v>9.6199999999999992</c:v>
                </c:pt>
                <c:pt idx="3">
                  <c:v>9.82</c:v>
                </c:pt>
                <c:pt idx="4">
                  <c:v>9.77</c:v>
                </c:pt>
                <c:pt idx="5">
                  <c:v>9.49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5-47D9-BC33-37F33162284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(Sheet1!$D$181:$D$185,Sheet1!$D$187:$D$188)</c15:sqref>
                  </c15:fullRef>
                </c:ext>
              </c:extLst>
              <c:f>(Sheet1!$D$181:$D$185,Sheet1!$D$187)</c:f>
              <c:numCache>
                <c:formatCode>General</c:formatCode>
                <c:ptCount val="6"/>
                <c:pt idx="0">
                  <c:v>9.69</c:v>
                </c:pt>
                <c:pt idx="1">
                  <c:v>9.83</c:v>
                </c:pt>
                <c:pt idx="2">
                  <c:v>9.4600000000000009</c:v>
                </c:pt>
                <c:pt idx="3">
                  <c:v>9.81</c:v>
                </c:pt>
                <c:pt idx="4">
                  <c:v>9.68</c:v>
                </c:pt>
                <c:pt idx="5">
                  <c:v>9.49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05-47D9-BC33-37F331622849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(Sheet1!$E$181:$E$185,Sheet1!$E$187:$E$188)</c15:sqref>
                  </c15:fullRef>
                </c:ext>
              </c:extLst>
              <c:f>(Sheet1!$E$181:$E$185,Sheet1!$E$187)</c:f>
              <c:numCache>
                <c:formatCode>General</c:formatCode>
                <c:ptCount val="6"/>
                <c:pt idx="0">
                  <c:v>9.61</c:v>
                </c:pt>
                <c:pt idx="1">
                  <c:v>9.73</c:v>
                </c:pt>
                <c:pt idx="2">
                  <c:v>9.4600000000000009</c:v>
                </c:pt>
                <c:pt idx="3">
                  <c:v>9.69</c:v>
                </c:pt>
                <c:pt idx="4">
                  <c:v>9.73</c:v>
                </c:pt>
                <c:pt idx="5">
                  <c:v>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05-47D9-BC33-37F331622849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(Sheet1!$F$181:$F$185,Sheet1!$F$187:$F$188)</c15:sqref>
                  </c15:fullRef>
                </c:ext>
              </c:extLst>
              <c:f>(Sheet1!$F$181:$F$185,Sheet1!$F$187)</c:f>
              <c:numCache>
                <c:formatCode>General</c:formatCode>
                <c:ptCount val="6"/>
                <c:pt idx="0">
                  <c:v>9.8000000000000007</c:v>
                </c:pt>
                <c:pt idx="1">
                  <c:v>9.9</c:v>
                </c:pt>
                <c:pt idx="2">
                  <c:v>9.67</c:v>
                </c:pt>
                <c:pt idx="3">
                  <c:v>9.89</c:v>
                </c:pt>
                <c:pt idx="4">
                  <c:v>9.73</c:v>
                </c:pt>
                <c:pt idx="5">
                  <c:v>9.57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05-47D9-BC33-37F331622849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(Sheet1!$G$181:$G$185,Sheet1!$G$187:$G$188)</c15:sqref>
                  </c15:fullRef>
                </c:ext>
              </c:extLst>
              <c:f>(Sheet1!$G$181:$G$185,Sheet1!$G$187)</c:f>
              <c:numCache>
                <c:formatCode>General</c:formatCode>
                <c:ptCount val="6"/>
                <c:pt idx="0">
                  <c:v>9.65</c:v>
                </c:pt>
                <c:pt idx="1">
                  <c:v>9.7799999999999994</c:v>
                </c:pt>
                <c:pt idx="2">
                  <c:v>9.44</c:v>
                </c:pt>
                <c:pt idx="3">
                  <c:v>9.75</c:v>
                </c:pt>
                <c:pt idx="4">
                  <c:v>9.61</c:v>
                </c:pt>
                <c:pt idx="5">
                  <c:v>9.4600000000000009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05-47D9-BC33-37F331622849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(Sheet1!$H$181:$H$185,Sheet1!$H$187:$H$188)</c15:sqref>
                  </c15:fullRef>
                </c:ext>
              </c:extLst>
              <c:f>(Sheet1!$H$181:$H$185,Sheet1!$H$187)</c:f>
              <c:numCache>
                <c:formatCode>General</c:formatCode>
                <c:ptCount val="6"/>
                <c:pt idx="0">
                  <c:v>9.42</c:v>
                </c:pt>
                <c:pt idx="1">
                  <c:v>9.56</c:v>
                </c:pt>
                <c:pt idx="2">
                  <c:v>9.2899999999999991</c:v>
                </c:pt>
                <c:pt idx="3">
                  <c:v>9.5299999999999994</c:v>
                </c:pt>
                <c:pt idx="4">
                  <c:v>9.6</c:v>
                </c:pt>
                <c:pt idx="5">
                  <c:v>9.16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05-47D9-BC33-37F331622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602968"/>
        <c:axId val="602604608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ullRef>
                          <c15:sqref>(Sheet1!$A$181:$A$185,Sheet1!$A$187:$A$188)</c15:sqref>
                        </c15:fullRef>
                        <c15:formulaRef>
                          <c15:sqref>(Sheet1!$A$181:$A$185,Sheet1!$A$187)</c15:sqref>
                        </c15:formulaRef>
                      </c:ext>
                    </c:extLst>
                    <c:strCache>
                      <c:ptCount val="6"/>
                      <c:pt idx="0">
                        <c:v>review_scores_accuracy</c:v>
                      </c:pt>
                      <c:pt idx="1">
                        <c:v>review_scores_checkin</c:v>
                      </c:pt>
                      <c:pt idx="2">
                        <c:v>review_scores_cleanliness</c:v>
                      </c:pt>
                      <c:pt idx="3">
                        <c:v>review_scores_communication</c:v>
                      </c:pt>
                      <c:pt idx="4">
                        <c:v>review_scores_location</c:v>
                      </c:pt>
                      <c:pt idx="5">
                        <c:v>review_scores_value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(Sheet1!$I$181:$I$185,Sheet1!$I$187:$I$188)</c15:sqref>
                        </c15:fullRef>
                        <c15:formulaRef>
                          <c15:sqref>(Sheet1!$I$181:$I$185,Sheet1!$I$187)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9.6999999999999993</c:v>
                      </c:pt>
                      <c:pt idx="1">
                        <c:v>9.81</c:v>
                      </c:pt>
                      <c:pt idx="2">
                        <c:v>9.5500000000000007</c:v>
                      </c:pt>
                      <c:pt idx="3">
                        <c:v>9.7899999999999991</c:v>
                      </c:pt>
                      <c:pt idx="4">
                        <c:v>9.7200000000000006</c:v>
                      </c:pt>
                      <c:pt idx="5">
                        <c:v>9.48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1105-47D9-BC33-37F331622849}"/>
                  </c:ext>
                </c:extLst>
              </c15:ser>
            </c15:filteredLineSeries>
          </c:ext>
        </c:extLst>
      </c:lineChart>
      <c:catAx>
        <c:axId val="60260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04608"/>
        <c:crosses val="autoZero"/>
        <c:auto val="1"/>
        <c:lblAlgn val="ctr"/>
        <c:lblOffset val="100"/>
        <c:noMultiLvlLbl val="0"/>
      </c:catAx>
      <c:valAx>
        <c:axId val="60260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0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Sheet1!$A$81:$A$100</c:f>
              <c:strCache>
                <c:ptCount val="20"/>
                <c:pt idx="0">
                  <c:v>amenities_Other</c:v>
                </c:pt>
                <c:pt idx="1">
                  <c:v>amenities_Outdoor_parking</c:v>
                </c:pt>
                <c:pt idx="2">
                  <c:v>amenities_Outdoor_seating</c:v>
                </c:pt>
                <c:pt idx="3">
                  <c:v>amenities_Outlet_covers</c:v>
                </c:pt>
                <c:pt idx="4">
                  <c:v>amenities_Oven</c:v>
                </c:pt>
                <c:pt idx="5">
                  <c:v>amenities_Pack_???Play/travel_crib</c:v>
                </c:pt>
                <c:pt idx="6">
                  <c:v>amenities_Paid_parking_off_premises</c:v>
                </c:pt>
                <c:pt idx="7">
                  <c:v>amenities_Paid_parking_on_premises</c:v>
                </c:pt>
                <c:pt idx="8">
                  <c:v>amenities_Patio_or_balcony</c:v>
                </c:pt>
                <c:pt idx="9">
                  <c:v>amenities_Pets_allowed</c:v>
                </c:pt>
                <c:pt idx="10">
                  <c:v>amenities_Pets_live_on_this_property</c:v>
                </c:pt>
                <c:pt idx="11">
                  <c:v>amenities_Pocket_wifi</c:v>
                </c:pt>
                <c:pt idx="12">
                  <c:v>amenities_Pool</c:v>
                </c:pt>
                <c:pt idx="13">
                  <c:v>amenities_Private_entrance</c:v>
                </c:pt>
                <c:pt idx="14">
                  <c:v>amenities_Private_living_room</c:v>
                </c:pt>
                <c:pt idx="15">
                  <c:v>amenities_Refrigerator</c:v>
                </c:pt>
                <c:pt idx="16">
                  <c:v>amenities_Room-darkening_shades</c:v>
                </c:pt>
                <c:pt idx="17">
                  <c:v>amenities_Safety_card</c:v>
                </c:pt>
                <c:pt idx="18">
                  <c:v>amenities_Self_check-in</c:v>
                </c:pt>
                <c:pt idx="19">
                  <c:v>amenities_Shampoo</c:v>
                </c:pt>
              </c:strCache>
              <c:extLst xmlns:c15="http://schemas.microsoft.com/office/drawing/2012/chart"/>
            </c:strRef>
          </c:cat>
          <c:val>
            <c:numRef>
              <c:f>Sheet1!$B$81:$B$100</c:f>
              <c:numCache>
                <c:formatCode>General</c:formatCode>
                <c:ptCount val="20"/>
                <c:pt idx="0">
                  <c:v>0.05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0.86</c:v>
                </c:pt>
                <c:pt idx="5">
                  <c:v>0.15</c:v>
                </c:pt>
                <c:pt idx="6">
                  <c:v>0.1</c:v>
                </c:pt>
                <c:pt idx="7">
                  <c:v>0.05</c:v>
                </c:pt>
                <c:pt idx="8">
                  <c:v>0.55000000000000004</c:v>
                </c:pt>
                <c:pt idx="9">
                  <c:v>0.15</c:v>
                </c:pt>
                <c:pt idx="10">
                  <c:v>0.1</c:v>
                </c:pt>
                <c:pt idx="11">
                  <c:v>0.04</c:v>
                </c:pt>
                <c:pt idx="12">
                  <c:v>0.11</c:v>
                </c:pt>
                <c:pt idx="13">
                  <c:v>0.53</c:v>
                </c:pt>
                <c:pt idx="14">
                  <c:v>0.24</c:v>
                </c:pt>
                <c:pt idx="15">
                  <c:v>0.98</c:v>
                </c:pt>
                <c:pt idx="16">
                  <c:v>0.16</c:v>
                </c:pt>
                <c:pt idx="17">
                  <c:v>0.19</c:v>
                </c:pt>
                <c:pt idx="18">
                  <c:v>0.76</c:v>
                </c:pt>
                <c:pt idx="19">
                  <c:v>0.94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97BD-4B58-833D-773A72C9118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Sheet1!$A$81:$A$100</c:f>
              <c:strCache>
                <c:ptCount val="20"/>
                <c:pt idx="0">
                  <c:v>amenities_Other</c:v>
                </c:pt>
                <c:pt idx="1">
                  <c:v>amenities_Outdoor_parking</c:v>
                </c:pt>
                <c:pt idx="2">
                  <c:v>amenities_Outdoor_seating</c:v>
                </c:pt>
                <c:pt idx="3">
                  <c:v>amenities_Outlet_covers</c:v>
                </c:pt>
                <c:pt idx="4">
                  <c:v>amenities_Oven</c:v>
                </c:pt>
                <c:pt idx="5">
                  <c:v>amenities_Pack_???Play/travel_crib</c:v>
                </c:pt>
                <c:pt idx="6">
                  <c:v>amenities_Paid_parking_off_premises</c:v>
                </c:pt>
                <c:pt idx="7">
                  <c:v>amenities_Paid_parking_on_premises</c:v>
                </c:pt>
                <c:pt idx="8">
                  <c:v>amenities_Patio_or_balcony</c:v>
                </c:pt>
                <c:pt idx="9">
                  <c:v>amenities_Pets_allowed</c:v>
                </c:pt>
                <c:pt idx="10">
                  <c:v>amenities_Pets_live_on_this_property</c:v>
                </c:pt>
                <c:pt idx="11">
                  <c:v>amenities_Pocket_wifi</c:v>
                </c:pt>
                <c:pt idx="12">
                  <c:v>amenities_Pool</c:v>
                </c:pt>
                <c:pt idx="13">
                  <c:v>amenities_Private_entrance</c:v>
                </c:pt>
                <c:pt idx="14">
                  <c:v>amenities_Private_living_room</c:v>
                </c:pt>
                <c:pt idx="15">
                  <c:v>amenities_Refrigerator</c:v>
                </c:pt>
                <c:pt idx="16">
                  <c:v>amenities_Room-darkening_shades</c:v>
                </c:pt>
                <c:pt idx="17">
                  <c:v>amenities_Safety_card</c:v>
                </c:pt>
                <c:pt idx="18">
                  <c:v>amenities_Self_check-in</c:v>
                </c:pt>
                <c:pt idx="19">
                  <c:v>amenities_Shampoo</c:v>
                </c:pt>
              </c:strCache>
              <c:extLst xmlns:c15="http://schemas.microsoft.com/office/drawing/2012/chart"/>
            </c:strRef>
          </c:cat>
          <c:val>
            <c:numRef>
              <c:f>Sheet1!$C$81:$C$100</c:f>
              <c:numCache>
                <c:formatCode>General</c:formatCode>
                <c:ptCount val="20"/>
                <c:pt idx="0">
                  <c:v>0.09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0.91</c:v>
                </c:pt>
                <c:pt idx="5">
                  <c:v>0.22</c:v>
                </c:pt>
                <c:pt idx="6">
                  <c:v>0.09</c:v>
                </c:pt>
                <c:pt idx="7">
                  <c:v>0.08</c:v>
                </c:pt>
                <c:pt idx="8">
                  <c:v>0.63</c:v>
                </c:pt>
                <c:pt idx="9">
                  <c:v>0.16</c:v>
                </c:pt>
                <c:pt idx="10">
                  <c:v>0.03</c:v>
                </c:pt>
                <c:pt idx="11">
                  <c:v>0.04</c:v>
                </c:pt>
                <c:pt idx="12">
                  <c:v>0.37</c:v>
                </c:pt>
                <c:pt idx="13">
                  <c:v>0.57999999999999996</c:v>
                </c:pt>
                <c:pt idx="14">
                  <c:v>0.24</c:v>
                </c:pt>
                <c:pt idx="15">
                  <c:v>0.99</c:v>
                </c:pt>
                <c:pt idx="16">
                  <c:v>0.14000000000000001</c:v>
                </c:pt>
                <c:pt idx="17">
                  <c:v>0.15</c:v>
                </c:pt>
                <c:pt idx="18">
                  <c:v>0.55000000000000004</c:v>
                </c:pt>
                <c:pt idx="19">
                  <c:v>0.9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7BD-4B58-833D-773A72C91183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Sheet1!$A$81:$A$100</c:f>
              <c:strCache>
                <c:ptCount val="20"/>
                <c:pt idx="0">
                  <c:v>amenities_Other</c:v>
                </c:pt>
                <c:pt idx="1">
                  <c:v>amenities_Outdoor_parking</c:v>
                </c:pt>
                <c:pt idx="2">
                  <c:v>amenities_Outdoor_seating</c:v>
                </c:pt>
                <c:pt idx="3">
                  <c:v>amenities_Outlet_covers</c:v>
                </c:pt>
                <c:pt idx="4">
                  <c:v>amenities_Oven</c:v>
                </c:pt>
                <c:pt idx="5">
                  <c:v>amenities_Pack_???Play/travel_crib</c:v>
                </c:pt>
                <c:pt idx="6">
                  <c:v>amenities_Paid_parking_off_premises</c:v>
                </c:pt>
                <c:pt idx="7">
                  <c:v>amenities_Paid_parking_on_premises</c:v>
                </c:pt>
                <c:pt idx="8">
                  <c:v>amenities_Patio_or_balcony</c:v>
                </c:pt>
                <c:pt idx="9">
                  <c:v>amenities_Pets_allowed</c:v>
                </c:pt>
                <c:pt idx="10">
                  <c:v>amenities_Pets_live_on_this_property</c:v>
                </c:pt>
                <c:pt idx="11">
                  <c:v>amenities_Pocket_wifi</c:v>
                </c:pt>
                <c:pt idx="12">
                  <c:v>amenities_Pool</c:v>
                </c:pt>
                <c:pt idx="13">
                  <c:v>amenities_Private_entrance</c:v>
                </c:pt>
                <c:pt idx="14">
                  <c:v>amenities_Private_living_room</c:v>
                </c:pt>
                <c:pt idx="15">
                  <c:v>amenities_Refrigerator</c:v>
                </c:pt>
                <c:pt idx="16">
                  <c:v>amenities_Room-darkening_shades</c:v>
                </c:pt>
                <c:pt idx="17">
                  <c:v>amenities_Safety_card</c:v>
                </c:pt>
                <c:pt idx="18">
                  <c:v>amenities_Self_check-in</c:v>
                </c:pt>
                <c:pt idx="19">
                  <c:v>amenities_Shampoo</c:v>
                </c:pt>
              </c:strCache>
              <c:extLst xmlns:c15="http://schemas.microsoft.com/office/drawing/2012/chart"/>
            </c:strRef>
          </c:cat>
          <c:val>
            <c:numRef>
              <c:f>Sheet1!$F$81:$F$100</c:f>
              <c:numCache>
                <c:formatCode>General</c:formatCode>
                <c:ptCount val="20"/>
                <c:pt idx="0">
                  <c:v>0.08</c:v>
                </c:pt>
                <c:pt idx="1">
                  <c:v>0</c:v>
                </c:pt>
                <c:pt idx="2">
                  <c:v>0.01</c:v>
                </c:pt>
                <c:pt idx="3">
                  <c:v>0.03</c:v>
                </c:pt>
                <c:pt idx="4">
                  <c:v>0.7</c:v>
                </c:pt>
                <c:pt idx="5">
                  <c:v>0.12</c:v>
                </c:pt>
                <c:pt idx="6">
                  <c:v>0.09</c:v>
                </c:pt>
                <c:pt idx="7">
                  <c:v>0.03</c:v>
                </c:pt>
                <c:pt idx="8">
                  <c:v>0.38</c:v>
                </c:pt>
                <c:pt idx="9">
                  <c:v>0.14000000000000001</c:v>
                </c:pt>
                <c:pt idx="10">
                  <c:v>0.08</c:v>
                </c:pt>
                <c:pt idx="11">
                  <c:v>0.02</c:v>
                </c:pt>
                <c:pt idx="12">
                  <c:v>7.0000000000000007E-2</c:v>
                </c:pt>
                <c:pt idx="13">
                  <c:v>0.66</c:v>
                </c:pt>
                <c:pt idx="14">
                  <c:v>0.22</c:v>
                </c:pt>
                <c:pt idx="15">
                  <c:v>0.96</c:v>
                </c:pt>
                <c:pt idx="16">
                  <c:v>0.11</c:v>
                </c:pt>
                <c:pt idx="17">
                  <c:v>0.16</c:v>
                </c:pt>
                <c:pt idx="18">
                  <c:v>0.69</c:v>
                </c:pt>
                <c:pt idx="19">
                  <c:v>0.91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97BD-4B58-833D-773A72C91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996656"/>
        <c:axId val="58899698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Sheet1!$A$81:$A$100</c15:sqref>
                        </c15:formulaRef>
                      </c:ext>
                    </c:extLst>
                    <c:strCache>
                      <c:ptCount val="20"/>
                      <c:pt idx="0">
                        <c:v>amenities_Other</c:v>
                      </c:pt>
                      <c:pt idx="1">
                        <c:v>amenities_Outdoor_parking</c:v>
                      </c:pt>
                      <c:pt idx="2">
                        <c:v>amenities_Outdoor_seating</c:v>
                      </c:pt>
                      <c:pt idx="3">
                        <c:v>amenities_Outlet_covers</c:v>
                      </c:pt>
                      <c:pt idx="4">
                        <c:v>amenities_Oven</c:v>
                      </c:pt>
                      <c:pt idx="5">
                        <c:v>amenities_Pack_???Play/travel_crib</c:v>
                      </c:pt>
                      <c:pt idx="6">
                        <c:v>amenities_Paid_parking_off_premises</c:v>
                      </c:pt>
                      <c:pt idx="7">
                        <c:v>amenities_Paid_parking_on_premises</c:v>
                      </c:pt>
                      <c:pt idx="8">
                        <c:v>amenities_Patio_or_balcony</c:v>
                      </c:pt>
                      <c:pt idx="9">
                        <c:v>amenities_Pets_allowed</c:v>
                      </c:pt>
                      <c:pt idx="10">
                        <c:v>amenities_Pets_live_on_this_property</c:v>
                      </c:pt>
                      <c:pt idx="11">
                        <c:v>amenities_Pocket_wifi</c:v>
                      </c:pt>
                      <c:pt idx="12">
                        <c:v>amenities_Pool</c:v>
                      </c:pt>
                      <c:pt idx="13">
                        <c:v>amenities_Private_entrance</c:v>
                      </c:pt>
                      <c:pt idx="14">
                        <c:v>amenities_Private_living_room</c:v>
                      </c:pt>
                      <c:pt idx="15">
                        <c:v>amenities_Refrigerator</c:v>
                      </c:pt>
                      <c:pt idx="16">
                        <c:v>amenities_Room-darkening_shades</c:v>
                      </c:pt>
                      <c:pt idx="17">
                        <c:v>amenities_Safety_card</c:v>
                      </c:pt>
                      <c:pt idx="18">
                        <c:v>amenities_Self_check-in</c:v>
                      </c:pt>
                      <c:pt idx="19">
                        <c:v>amenities_Shampoo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Sheet1!$D$81:$D$100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0.05</c:v>
                      </c:pt>
                      <c:pt idx="5">
                        <c:v>0.03</c:v>
                      </c:pt>
                      <c:pt idx="6">
                        <c:v>0.05</c:v>
                      </c:pt>
                      <c:pt idx="7">
                        <c:v>0.02</c:v>
                      </c:pt>
                      <c:pt idx="8">
                        <c:v>0.03</c:v>
                      </c:pt>
                      <c:pt idx="9">
                        <c:v>0.11</c:v>
                      </c:pt>
                      <c:pt idx="10">
                        <c:v>0.09</c:v>
                      </c:pt>
                      <c:pt idx="11">
                        <c:v>0.01</c:v>
                      </c:pt>
                      <c:pt idx="12">
                        <c:v>0.09</c:v>
                      </c:pt>
                      <c:pt idx="13">
                        <c:v>0.28000000000000003</c:v>
                      </c:pt>
                      <c:pt idx="14">
                        <c:v>0.12</c:v>
                      </c:pt>
                      <c:pt idx="15">
                        <c:v>0.13</c:v>
                      </c:pt>
                      <c:pt idx="16">
                        <c:v>0.02</c:v>
                      </c:pt>
                      <c:pt idx="17">
                        <c:v>0.12</c:v>
                      </c:pt>
                      <c:pt idx="18">
                        <c:v>0.35</c:v>
                      </c:pt>
                      <c:pt idx="19">
                        <c:v>0.79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7BD-4B58-833D-773A72C91183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Sheet1!$A$81:$A$100</c15:sqref>
                        </c15:formulaRef>
                      </c:ext>
                    </c:extLst>
                    <c:strCache>
                      <c:ptCount val="20"/>
                      <c:pt idx="0">
                        <c:v>amenities_Other</c:v>
                      </c:pt>
                      <c:pt idx="1">
                        <c:v>amenities_Outdoor_parking</c:v>
                      </c:pt>
                      <c:pt idx="2">
                        <c:v>amenities_Outdoor_seating</c:v>
                      </c:pt>
                      <c:pt idx="3">
                        <c:v>amenities_Outlet_covers</c:v>
                      </c:pt>
                      <c:pt idx="4">
                        <c:v>amenities_Oven</c:v>
                      </c:pt>
                      <c:pt idx="5">
                        <c:v>amenities_Pack_???Play/travel_crib</c:v>
                      </c:pt>
                      <c:pt idx="6">
                        <c:v>amenities_Paid_parking_off_premises</c:v>
                      </c:pt>
                      <c:pt idx="7">
                        <c:v>amenities_Paid_parking_on_premises</c:v>
                      </c:pt>
                      <c:pt idx="8">
                        <c:v>amenities_Patio_or_balcony</c:v>
                      </c:pt>
                      <c:pt idx="9">
                        <c:v>amenities_Pets_allowed</c:v>
                      </c:pt>
                      <c:pt idx="10">
                        <c:v>amenities_Pets_live_on_this_property</c:v>
                      </c:pt>
                      <c:pt idx="11">
                        <c:v>amenities_Pocket_wifi</c:v>
                      </c:pt>
                      <c:pt idx="12">
                        <c:v>amenities_Pool</c:v>
                      </c:pt>
                      <c:pt idx="13">
                        <c:v>amenities_Private_entrance</c:v>
                      </c:pt>
                      <c:pt idx="14">
                        <c:v>amenities_Private_living_room</c:v>
                      </c:pt>
                      <c:pt idx="15">
                        <c:v>amenities_Refrigerator</c:v>
                      </c:pt>
                      <c:pt idx="16">
                        <c:v>amenities_Room-darkening_shades</c:v>
                      </c:pt>
                      <c:pt idx="17">
                        <c:v>amenities_Safety_card</c:v>
                      </c:pt>
                      <c:pt idx="18">
                        <c:v>amenities_Self_check-in</c:v>
                      </c:pt>
                      <c:pt idx="19">
                        <c:v>amenities_Shampoo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Sheet1!$E$81:$E$100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0.09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0.01</c:v>
                      </c:pt>
                      <c:pt idx="4">
                        <c:v>0.25</c:v>
                      </c:pt>
                      <c:pt idx="5">
                        <c:v>0.11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0.17</c:v>
                      </c:pt>
                      <c:pt idx="9">
                        <c:v>0.12</c:v>
                      </c:pt>
                      <c:pt idx="10">
                        <c:v>0.04</c:v>
                      </c:pt>
                      <c:pt idx="11">
                        <c:v>0.01</c:v>
                      </c:pt>
                      <c:pt idx="12">
                        <c:v>0.39</c:v>
                      </c:pt>
                      <c:pt idx="13">
                        <c:v>0.44</c:v>
                      </c:pt>
                      <c:pt idx="14">
                        <c:v>0.1</c:v>
                      </c:pt>
                      <c:pt idx="15">
                        <c:v>0.35</c:v>
                      </c:pt>
                      <c:pt idx="16">
                        <c:v>0.03</c:v>
                      </c:pt>
                      <c:pt idx="17">
                        <c:v>0.14000000000000001</c:v>
                      </c:pt>
                      <c:pt idx="18">
                        <c:v>0.59</c:v>
                      </c:pt>
                      <c:pt idx="19">
                        <c:v>0.77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7BD-4B58-833D-773A72C91183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Sheet1!$A$81:$A$100</c15:sqref>
                        </c15:formulaRef>
                      </c:ext>
                    </c:extLst>
                    <c:strCache>
                      <c:ptCount val="20"/>
                      <c:pt idx="0">
                        <c:v>amenities_Other</c:v>
                      </c:pt>
                      <c:pt idx="1">
                        <c:v>amenities_Outdoor_parking</c:v>
                      </c:pt>
                      <c:pt idx="2">
                        <c:v>amenities_Outdoor_seating</c:v>
                      </c:pt>
                      <c:pt idx="3">
                        <c:v>amenities_Outlet_covers</c:v>
                      </c:pt>
                      <c:pt idx="4">
                        <c:v>amenities_Oven</c:v>
                      </c:pt>
                      <c:pt idx="5">
                        <c:v>amenities_Pack_???Play/travel_crib</c:v>
                      </c:pt>
                      <c:pt idx="6">
                        <c:v>amenities_Paid_parking_off_premises</c:v>
                      </c:pt>
                      <c:pt idx="7">
                        <c:v>amenities_Paid_parking_on_premises</c:v>
                      </c:pt>
                      <c:pt idx="8">
                        <c:v>amenities_Patio_or_balcony</c:v>
                      </c:pt>
                      <c:pt idx="9">
                        <c:v>amenities_Pets_allowed</c:v>
                      </c:pt>
                      <c:pt idx="10">
                        <c:v>amenities_Pets_live_on_this_property</c:v>
                      </c:pt>
                      <c:pt idx="11">
                        <c:v>amenities_Pocket_wifi</c:v>
                      </c:pt>
                      <c:pt idx="12">
                        <c:v>amenities_Pool</c:v>
                      </c:pt>
                      <c:pt idx="13">
                        <c:v>amenities_Private_entrance</c:v>
                      </c:pt>
                      <c:pt idx="14">
                        <c:v>amenities_Private_living_room</c:v>
                      </c:pt>
                      <c:pt idx="15">
                        <c:v>amenities_Refrigerator</c:v>
                      </c:pt>
                      <c:pt idx="16">
                        <c:v>amenities_Room-darkening_shades</c:v>
                      </c:pt>
                      <c:pt idx="17">
                        <c:v>amenities_Safety_card</c:v>
                      </c:pt>
                      <c:pt idx="18">
                        <c:v>amenities_Self_check-in</c:v>
                      </c:pt>
                      <c:pt idx="19">
                        <c:v>amenities_Shampoo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Sheet1!$G$81:$G$100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0.09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0.01</c:v>
                      </c:pt>
                      <c:pt idx="4">
                        <c:v>0.36</c:v>
                      </c:pt>
                      <c:pt idx="5">
                        <c:v>0.04</c:v>
                      </c:pt>
                      <c:pt idx="6">
                        <c:v>7.0000000000000007E-2</c:v>
                      </c:pt>
                      <c:pt idx="7">
                        <c:v>0.04</c:v>
                      </c:pt>
                      <c:pt idx="8">
                        <c:v>0.17</c:v>
                      </c:pt>
                      <c:pt idx="9">
                        <c:v>7.0000000000000007E-2</c:v>
                      </c:pt>
                      <c:pt idx="10">
                        <c:v>0.09</c:v>
                      </c:pt>
                      <c:pt idx="11">
                        <c:v>0.02</c:v>
                      </c:pt>
                      <c:pt idx="12">
                        <c:v>0.09</c:v>
                      </c:pt>
                      <c:pt idx="13">
                        <c:v>0.24</c:v>
                      </c:pt>
                      <c:pt idx="14">
                        <c:v>0.16</c:v>
                      </c:pt>
                      <c:pt idx="15">
                        <c:v>0.56999999999999995</c:v>
                      </c:pt>
                      <c:pt idx="16">
                        <c:v>0.04</c:v>
                      </c:pt>
                      <c:pt idx="17">
                        <c:v>0.12</c:v>
                      </c:pt>
                      <c:pt idx="18">
                        <c:v>0.41</c:v>
                      </c:pt>
                      <c:pt idx="19">
                        <c:v>0.81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7BD-4B58-833D-773A72C91183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Sheet1!$A$81:$A$100</c15:sqref>
                        </c15:formulaRef>
                      </c:ext>
                    </c:extLst>
                    <c:strCache>
                      <c:ptCount val="20"/>
                      <c:pt idx="0">
                        <c:v>amenities_Other</c:v>
                      </c:pt>
                      <c:pt idx="1">
                        <c:v>amenities_Outdoor_parking</c:v>
                      </c:pt>
                      <c:pt idx="2">
                        <c:v>amenities_Outdoor_seating</c:v>
                      </c:pt>
                      <c:pt idx="3">
                        <c:v>amenities_Outlet_covers</c:v>
                      </c:pt>
                      <c:pt idx="4">
                        <c:v>amenities_Oven</c:v>
                      </c:pt>
                      <c:pt idx="5">
                        <c:v>amenities_Pack_???Play/travel_crib</c:v>
                      </c:pt>
                      <c:pt idx="6">
                        <c:v>amenities_Paid_parking_off_premises</c:v>
                      </c:pt>
                      <c:pt idx="7">
                        <c:v>amenities_Paid_parking_on_premises</c:v>
                      </c:pt>
                      <c:pt idx="8">
                        <c:v>amenities_Patio_or_balcony</c:v>
                      </c:pt>
                      <c:pt idx="9">
                        <c:v>amenities_Pets_allowed</c:v>
                      </c:pt>
                      <c:pt idx="10">
                        <c:v>amenities_Pets_live_on_this_property</c:v>
                      </c:pt>
                      <c:pt idx="11">
                        <c:v>amenities_Pocket_wifi</c:v>
                      </c:pt>
                      <c:pt idx="12">
                        <c:v>amenities_Pool</c:v>
                      </c:pt>
                      <c:pt idx="13">
                        <c:v>amenities_Private_entrance</c:v>
                      </c:pt>
                      <c:pt idx="14">
                        <c:v>amenities_Private_living_room</c:v>
                      </c:pt>
                      <c:pt idx="15">
                        <c:v>amenities_Refrigerator</c:v>
                      </c:pt>
                      <c:pt idx="16">
                        <c:v>amenities_Room-darkening_shades</c:v>
                      </c:pt>
                      <c:pt idx="17">
                        <c:v>amenities_Safety_card</c:v>
                      </c:pt>
                      <c:pt idx="18">
                        <c:v>amenities_Self_check-in</c:v>
                      </c:pt>
                      <c:pt idx="19">
                        <c:v>amenities_Shampoo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Sheet1!$H$81:$H$100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0.01</c:v>
                      </c:pt>
                      <c:pt idx="4">
                        <c:v>0.03</c:v>
                      </c:pt>
                      <c:pt idx="5">
                        <c:v>0.06</c:v>
                      </c:pt>
                      <c:pt idx="6">
                        <c:v>0.04</c:v>
                      </c:pt>
                      <c:pt idx="7">
                        <c:v>0.04</c:v>
                      </c:pt>
                      <c:pt idx="8">
                        <c:v>0.03</c:v>
                      </c:pt>
                      <c:pt idx="9">
                        <c:v>0.2</c:v>
                      </c:pt>
                      <c:pt idx="10">
                        <c:v>0.04</c:v>
                      </c:pt>
                      <c:pt idx="11">
                        <c:v>0</c:v>
                      </c:pt>
                      <c:pt idx="12">
                        <c:v>0.28999999999999998</c:v>
                      </c:pt>
                      <c:pt idx="13">
                        <c:v>0.4</c:v>
                      </c:pt>
                      <c:pt idx="14">
                        <c:v>0.04</c:v>
                      </c:pt>
                      <c:pt idx="15">
                        <c:v>0.05</c:v>
                      </c:pt>
                      <c:pt idx="16">
                        <c:v>0.02</c:v>
                      </c:pt>
                      <c:pt idx="17">
                        <c:v>0.13</c:v>
                      </c:pt>
                      <c:pt idx="18">
                        <c:v>0.24</c:v>
                      </c:pt>
                      <c:pt idx="19">
                        <c:v>0.77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7BD-4B58-833D-773A72C91183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Sheet1!$A$81:$A$100</c15:sqref>
                        </c15:formulaRef>
                      </c:ext>
                    </c:extLst>
                    <c:strCache>
                      <c:ptCount val="20"/>
                      <c:pt idx="0">
                        <c:v>amenities_Other</c:v>
                      </c:pt>
                      <c:pt idx="1">
                        <c:v>amenities_Outdoor_parking</c:v>
                      </c:pt>
                      <c:pt idx="2">
                        <c:v>amenities_Outdoor_seating</c:v>
                      </c:pt>
                      <c:pt idx="3">
                        <c:v>amenities_Outlet_covers</c:v>
                      </c:pt>
                      <c:pt idx="4">
                        <c:v>amenities_Oven</c:v>
                      </c:pt>
                      <c:pt idx="5">
                        <c:v>amenities_Pack_???Play/travel_crib</c:v>
                      </c:pt>
                      <c:pt idx="6">
                        <c:v>amenities_Paid_parking_off_premises</c:v>
                      </c:pt>
                      <c:pt idx="7">
                        <c:v>amenities_Paid_parking_on_premises</c:v>
                      </c:pt>
                      <c:pt idx="8">
                        <c:v>amenities_Patio_or_balcony</c:v>
                      </c:pt>
                      <c:pt idx="9">
                        <c:v>amenities_Pets_allowed</c:v>
                      </c:pt>
                      <c:pt idx="10">
                        <c:v>amenities_Pets_live_on_this_property</c:v>
                      </c:pt>
                      <c:pt idx="11">
                        <c:v>amenities_Pocket_wifi</c:v>
                      </c:pt>
                      <c:pt idx="12">
                        <c:v>amenities_Pool</c:v>
                      </c:pt>
                      <c:pt idx="13">
                        <c:v>amenities_Private_entrance</c:v>
                      </c:pt>
                      <c:pt idx="14">
                        <c:v>amenities_Private_living_room</c:v>
                      </c:pt>
                      <c:pt idx="15">
                        <c:v>amenities_Refrigerator</c:v>
                      </c:pt>
                      <c:pt idx="16">
                        <c:v>amenities_Room-darkening_shades</c:v>
                      </c:pt>
                      <c:pt idx="17">
                        <c:v>amenities_Safety_card</c:v>
                      </c:pt>
                      <c:pt idx="18">
                        <c:v>amenities_Self_check-in</c:v>
                      </c:pt>
                      <c:pt idx="19">
                        <c:v>amenities_Shampoo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Sheet1!$I$81:$I$100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0.08</c:v>
                      </c:pt>
                      <c:pt idx="1">
                        <c:v>0</c:v>
                      </c:pt>
                      <c:pt idx="2">
                        <c:v>0.01</c:v>
                      </c:pt>
                      <c:pt idx="3">
                        <c:v>0.02</c:v>
                      </c:pt>
                      <c:pt idx="4">
                        <c:v>0.51</c:v>
                      </c:pt>
                      <c:pt idx="5">
                        <c:v>0.12</c:v>
                      </c:pt>
                      <c:pt idx="6">
                        <c:v>7.0000000000000007E-2</c:v>
                      </c:pt>
                      <c:pt idx="7">
                        <c:v>0.05</c:v>
                      </c:pt>
                      <c:pt idx="8">
                        <c:v>0.32</c:v>
                      </c:pt>
                      <c:pt idx="9">
                        <c:v>0.14000000000000001</c:v>
                      </c:pt>
                      <c:pt idx="10">
                        <c:v>7.0000000000000007E-2</c:v>
                      </c:pt>
                      <c:pt idx="11">
                        <c:v>0.02</c:v>
                      </c:pt>
                      <c:pt idx="12">
                        <c:v>0.2</c:v>
                      </c:pt>
                      <c:pt idx="13">
                        <c:v>0.46</c:v>
                      </c:pt>
                      <c:pt idx="14">
                        <c:v>0.17</c:v>
                      </c:pt>
                      <c:pt idx="15">
                        <c:v>0.63</c:v>
                      </c:pt>
                      <c:pt idx="16">
                        <c:v>0.08</c:v>
                      </c:pt>
                      <c:pt idx="17">
                        <c:v>0.15</c:v>
                      </c:pt>
                      <c:pt idx="18">
                        <c:v>0.54</c:v>
                      </c:pt>
                      <c:pt idx="19">
                        <c:v>0.85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7BD-4B58-833D-773A72C91183}"/>
                  </c:ext>
                </c:extLst>
              </c15:ser>
            </c15:filteredLineSeries>
          </c:ext>
        </c:extLst>
      </c:lineChart>
      <c:catAx>
        <c:axId val="58899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996984"/>
        <c:crosses val="autoZero"/>
        <c:auto val="1"/>
        <c:lblAlgn val="ctr"/>
        <c:lblOffset val="100"/>
        <c:noMultiLvlLbl val="0"/>
      </c:catAx>
      <c:valAx>
        <c:axId val="588996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9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Sheet1!$A$101:$A$113</c:f>
              <c:strCache>
                <c:ptCount val="13"/>
                <c:pt idx="0">
                  <c:v>amenities_Single_level_home</c:v>
                </c:pt>
                <c:pt idx="1">
                  <c:v>amenities_Smart_lock</c:v>
                </c:pt>
                <c:pt idx="2">
                  <c:v>amenities_Smoke_detector</c:v>
                </c:pt>
                <c:pt idx="3">
                  <c:v>amenities_Stair_gates</c:v>
                </c:pt>
                <c:pt idx="4">
                  <c:v>amenities_Stove</c:v>
                </c:pt>
                <c:pt idx="5">
                  <c:v>amenities_Suitable_for_events</c:v>
                </c:pt>
                <c:pt idx="6">
                  <c:v>amenities_TV</c:v>
                </c:pt>
                <c:pt idx="7">
                  <c:v>amenities_Washer</c:v>
                </c:pt>
                <c:pt idx="8">
                  <c:v>amenities_Waterfront</c:v>
                </c:pt>
                <c:pt idx="9">
                  <c:v>amenities_Wheelchair_accessible</c:v>
                </c:pt>
                <c:pt idx="10">
                  <c:v>amenities_Wifi</c:v>
                </c:pt>
                <c:pt idx="11">
                  <c:v>amenities_Window_guards</c:v>
                </c:pt>
                <c:pt idx="12">
                  <c:v>amenities__toilet</c:v>
                </c:pt>
              </c:strCache>
              <c:extLst xmlns:c15="http://schemas.microsoft.com/office/drawing/2012/chart"/>
            </c:strRef>
          </c:cat>
          <c:val>
            <c:numRef>
              <c:f>Sheet1!$B$101:$B$113</c:f>
              <c:numCache>
                <c:formatCode>General</c:formatCode>
                <c:ptCount val="13"/>
                <c:pt idx="0">
                  <c:v>0.26</c:v>
                </c:pt>
                <c:pt idx="1">
                  <c:v>0.11</c:v>
                </c:pt>
                <c:pt idx="2">
                  <c:v>0.99</c:v>
                </c:pt>
                <c:pt idx="3">
                  <c:v>0.03</c:v>
                </c:pt>
                <c:pt idx="4">
                  <c:v>0.89</c:v>
                </c:pt>
                <c:pt idx="5">
                  <c:v>0.04</c:v>
                </c:pt>
                <c:pt idx="6">
                  <c:v>0.87</c:v>
                </c:pt>
                <c:pt idx="7">
                  <c:v>0.95</c:v>
                </c:pt>
                <c:pt idx="8">
                  <c:v>0.02</c:v>
                </c:pt>
                <c:pt idx="9">
                  <c:v>0.02</c:v>
                </c:pt>
                <c:pt idx="10">
                  <c:v>1</c:v>
                </c:pt>
                <c:pt idx="11">
                  <c:v>0.02</c:v>
                </c:pt>
                <c:pt idx="12">
                  <c:v>0.05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EA6E-4D4A-B2F2-D853C54FB5D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Sheet1!$A$101:$A$113</c:f>
              <c:strCache>
                <c:ptCount val="13"/>
                <c:pt idx="0">
                  <c:v>amenities_Single_level_home</c:v>
                </c:pt>
                <c:pt idx="1">
                  <c:v>amenities_Smart_lock</c:v>
                </c:pt>
                <c:pt idx="2">
                  <c:v>amenities_Smoke_detector</c:v>
                </c:pt>
                <c:pt idx="3">
                  <c:v>amenities_Stair_gates</c:v>
                </c:pt>
                <c:pt idx="4">
                  <c:v>amenities_Stove</c:v>
                </c:pt>
                <c:pt idx="5">
                  <c:v>amenities_Suitable_for_events</c:v>
                </c:pt>
                <c:pt idx="6">
                  <c:v>amenities_TV</c:v>
                </c:pt>
                <c:pt idx="7">
                  <c:v>amenities_Washer</c:v>
                </c:pt>
                <c:pt idx="8">
                  <c:v>amenities_Waterfront</c:v>
                </c:pt>
                <c:pt idx="9">
                  <c:v>amenities_Wheelchair_accessible</c:v>
                </c:pt>
                <c:pt idx="10">
                  <c:v>amenities_Wifi</c:v>
                </c:pt>
                <c:pt idx="11">
                  <c:v>amenities_Window_guards</c:v>
                </c:pt>
                <c:pt idx="12">
                  <c:v>amenities__toilet</c:v>
                </c:pt>
              </c:strCache>
              <c:extLst xmlns:c15="http://schemas.microsoft.com/office/drawing/2012/chart"/>
            </c:strRef>
          </c:cat>
          <c:val>
            <c:numRef>
              <c:f>Sheet1!$C$101:$C$113</c:f>
              <c:numCache>
                <c:formatCode>General</c:formatCode>
                <c:ptCount val="13"/>
                <c:pt idx="0">
                  <c:v>0.21</c:v>
                </c:pt>
                <c:pt idx="1">
                  <c:v>0.1</c:v>
                </c:pt>
                <c:pt idx="2">
                  <c:v>0.97</c:v>
                </c:pt>
                <c:pt idx="3">
                  <c:v>0.03</c:v>
                </c:pt>
                <c:pt idx="4">
                  <c:v>0.93</c:v>
                </c:pt>
                <c:pt idx="5">
                  <c:v>7.0000000000000007E-2</c:v>
                </c:pt>
                <c:pt idx="6">
                  <c:v>0.96</c:v>
                </c:pt>
                <c:pt idx="7">
                  <c:v>0.97</c:v>
                </c:pt>
                <c:pt idx="8">
                  <c:v>0.05</c:v>
                </c:pt>
                <c:pt idx="9">
                  <c:v>0.05</c:v>
                </c:pt>
                <c:pt idx="10">
                  <c:v>0.99</c:v>
                </c:pt>
                <c:pt idx="11">
                  <c:v>0.02</c:v>
                </c:pt>
                <c:pt idx="12">
                  <c:v>0.04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EA6E-4D4A-B2F2-D853C54FB5D7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Sheet1!$A$101:$A$113</c:f>
              <c:strCache>
                <c:ptCount val="13"/>
                <c:pt idx="0">
                  <c:v>amenities_Single_level_home</c:v>
                </c:pt>
                <c:pt idx="1">
                  <c:v>amenities_Smart_lock</c:v>
                </c:pt>
                <c:pt idx="2">
                  <c:v>amenities_Smoke_detector</c:v>
                </c:pt>
                <c:pt idx="3">
                  <c:v>amenities_Stair_gates</c:v>
                </c:pt>
                <c:pt idx="4">
                  <c:v>amenities_Stove</c:v>
                </c:pt>
                <c:pt idx="5">
                  <c:v>amenities_Suitable_for_events</c:v>
                </c:pt>
                <c:pt idx="6">
                  <c:v>amenities_TV</c:v>
                </c:pt>
                <c:pt idx="7">
                  <c:v>amenities_Washer</c:v>
                </c:pt>
                <c:pt idx="8">
                  <c:v>amenities_Waterfront</c:v>
                </c:pt>
                <c:pt idx="9">
                  <c:v>amenities_Wheelchair_accessible</c:v>
                </c:pt>
                <c:pt idx="10">
                  <c:v>amenities_Wifi</c:v>
                </c:pt>
                <c:pt idx="11">
                  <c:v>amenities_Window_guards</c:v>
                </c:pt>
                <c:pt idx="12">
                  <c:v>amenities__toilet</c:v>
                </c:pt>
              </c:strCache>
              <c:extLst xmlns:c15="http://schemas.microsoft.com/office/drawing/2012/chart"/>
            </c:strRef>
          </c:cat>
          <c:val>
            <c:numRef>
              <c:f>Sheet1!$F$101:$F$113</c:f>
              <c:numCache>
                <c:formatCode>General</c:formatCode>
                <c:ptCount val="13"/>
                <c:pt idx="0">
                  <c:v>0.22</c:v>
                </c:pt>
                <c:pt idx="1">
                  <c:v>0.08</c:v>
                </c:pt>
                <c:pt idx="2">
                  <c:v>0.98</c:v>
                </c:pt>
                <c:pt idx="3">
                  <c:v>0.02</c:v>
                </c:pt>
                <c:pt idx="4">
                  <c:v>0.75</c:v>
                </c:pt>
                <c:pt idx="5">
                  <c:v>0.03</c:v>
                </c:pt>
                <c:pt idx="6">
                  <c:v>0.87</c:v>
                </c:pt>
                <c:pt idx="7">
                  <c:v>0.19</c:v>
                </c:pt>
                <c:pt idx="8">
                  <c:v>0.01</c:v>
                </c:pt>
                <c:pt idx="9">
                  <c:v>0.02</c:v>
                </c:pt>
                <c:pt idx="10">
                  <c:v>0.99</c:v>
                </c:pt>
                <c:pt idx="11">
                  <c:v>0.02</c:v>
                </c:pt>
                <c:pt idx="12">
                  <c:v>0.02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EA6E-4D4A-B2F2-D853C54FB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918488"/>
        <c:axId val="58191619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Sheet1!$A$101:$A$113</c15:sqref>
                        </c15:formulaRef>
                      </c:ext>
                    </c:extLst>
                    <c:strCache>
                      <c:ptCount val="13"/>
                      <c:pt idx="0">
                        <c:v>amenities_Single_level_home</c:v>
                      </c:pt>
                      <c:pt idx="1">
                        <c:v>amenities_Smart_lock</c:v>
                      </c:pt>
                      <c:pt idx="2">
                        <c:v>amenities_Smoke_detector</c:v>
                      </c:pt>
                      <c:pt idx="3">
                        <c:v>amenities_Stair_gates</c:v>
                      </c:pt>
                      <c:pt idx="4">
                        <c:v>amenities_Stove</c:v>
                      </c:pt>
                      <c:pt idx="5">
                        <c:v>amenities_Suitable_for_events</c:v>
                      </c:pt>
                      <c:pt idx="6">
                        <c:v>amenities_TV</c:v>
                      </c:pt>
                      <c:pt idx="7">
                        <c:v>amenities_Washer</c:v>
                      </c:pt>
                      <c:pt idx="8">
                        <c:v>amenities_Waterfront</c:v>
                      </c:pt>
                      <c:pt idx="9">
                        <c:v>amenities_Wheelchair_accessible</c:v>
                      </c:pt>
                      <c:pt idx="10">
                        <c:v>amenities_Wifi</c:v>
                      </c:pt>
                      <c:pt idx="11">
                        <c:v>amenities_Window_guards</c:v>
                      </c:pt>
                      <c:pt idx="12">
                        <c:v>amenities__toilet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Sheet1!$D$101:$D$113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0.02</c:v>
                      </c:pt>
                      <c:pt idx="1">
                        <c:v>0.05</c:v>
                      </c:pt>
                      <c:pt idx="2">
                        <c:v>0.91</c:v>
                      </c:pt>
                      <c:pt idx="3">
                        <c:v>0</c:v>
                      </c:pt>
                      <c:pt idx="4">
                        <c:v>0.05</c:v>
                      </c:pt>
                      <c:pt idx="5">
                        <c:v>0.04</c:v>
                      </c:pt>
                      <c:pt idx="6">
                        <c:v>0.7</c:v>
                      </c:pt>
                      <c:pt idx="7">
                        <c:v>0.53</c:v>
                      </c:pt>
                      <c:pt idx="8">
                        <c:v>0.01</c:v>
                      </c:pt>
                      <c:pt idx="9">
                        <c:v>0.02</c:v>
                      </c:pt>
                      <c:pt idx="10">
                        <c:v>0.98</c:v>
                      </c:pt>
                      <c:pt idx="11">
                        <c:v>0.01</c:v>
                      </c:pt>
                      <c:pt idx="12">
                        <c:v>0.01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A6E-4D4A-B2F2-D853C54FB5D7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Sheet1!$A$101:$A$113</c15:sqref>
                        </c15:formulaRef>
                      </c:ext>
                    </c:extLst>
                    <c:strCache>
                      <c:ptCount val="13"/>
                      <c:pt idx="0">
                        <c:v>amenities_Single_level_home</c:v>
                      </c:pt>
                      <c:pt idx="1">
                        <c:v>amenities_Smart_lock</c:v>
                      </c:pt>
                      <c:pt idx="2">
                        <c:v>amenities_Smoke_detector</c:v>
                      </c:pt>
                      <c:pt idx="3">
                        <c:v>amenities_Stair_gates</c:v>
                      </c:pt>
                      <c:pt idx="4">
                        <c:v>amenities_Stove</c:v>
                      </c:pt>
                      <c:pt idx="5">
                        <c:v>amenities_Suitable_for_events</c:v>
                      </c:pt>
                      <c:pt idx="6">
                        <c:v>amenities_TV</c:v>
                      </c:pt>
                      <c:pt idx="7">
                        <c:v>amenities_Washer</c:v>
                      </c:pt>
                      <c:pt idx="8">
                        <c:v>amenities_Waterfront</c:v>
                      </c:pt>
                      <c:pt idx="9">
                        <c:v>amenities_Wheelchair_accessible</c:v>
                      </c:pt>
                      <c:pt idx="10">
                        <c:v>amenities_Wifi</c:v>
                      </c:pt>
                      <c:pt idx="11">
                        <c:v>amenities_Window_guards</c:v>
                      </c:pt>
                      <c:pt idx="12">
                        <c:v>amenities__toilet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Sheet1!$E$101:$E$113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0.04</c:v>
                      </c:pt>
                      <c:pt idx="1">
                        <c:v>0.06</c:v>
                      </c:pt>
                      <c:pt idx="2">
                        <c:v>0.91</c:v>
                      </c:pt>
                      <c:pt idx="3">
                        <c:v>0.01</c:v>
                      </c:pt>
                      <c:pt idx="4">
                        <c:v>0.23</c:v>
                      </c:pt>
                      <c:pt idx="5">
                        <c:v>0.05</c:v>
                      </c:pt>
                      <c:pt idx="6">
                        <c:v>0.94</c:v>
                      </c:pt>
                      <c:pt idx="7">
                        <c:v>0.89</c:v>
                      </c:pt>
                      <c:pt idx="8">
                        <c:v>0.03</c:v>
                      </c:pt>
                      <c:pt idx="9">
                        <c:v>0.04</c:v>
                      </c:pt>
                      <c:pt idx="10">
                        <c:v>0.98</c:v>
                      </c:pt>
                      <c:pt idx="11">
                        <c:v>0</c:v>
                      </c:pt>
                      <c:pt idx="12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A6E-4D4A-B2F2-D853C54FB5D7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Sheet1!$A$101:$A$113</c15:sqref>
                        </c15:formulaRef>
                      </c:ext>
                    </c:extLst>
                    <c:strCache>
                      <c:ptCount val="13"/>
                      <c:pt idx="0">
                        <c:v>amenities_Single_level_home</c:v>
                      </c:pt>
                      <c:pt idx="1">
                        <c:v>amenities_Smart_lock</c:v>
                      </c:pt>
                      <c:pt idx="2">
                        <c:v>amenities_Smoke_detector</c:v>
                      </c:pt>
                      <c:pt idx="3">
                        <c:v>amenities_Stair_gates</c:v>
                      </c:pt>
                      <c:pt idx="4">
                        <c:v>amenities_Stove</c:v>
                      </c:pt>
                      <c:pt idx="5">
                        <c:v>amenities_Suitable_for_events</c:v>
                      </c:pt>
                      <c:pt idx="6">
                        <c:v>amenities_TV</c:v>
                      </c:pt>
                      <c:pt idx="7">
                        <c:v>amenities_Washer</c:v>
                      </c:pt>
                      <c:pt idx="8">
                        <c:v>amenities_Waterfront</c:v>
                      </c:pt>
                      <c:pt idx="9">
                        <c:v>amenities_Wheelchair_accessible</c:v>
                      </c:pt>
                      <c:pt idx="10">
                        <c:v>amenities_Wifi</c:v>
                      </c:pt>
                      <c:pt idx="11">
                        <c:v>amenities_Window_guards</c:v>
                      </c:pt>
                      <c:pt idx="12">
                        <c:v>amenities__toilet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Sheet1!$G$101:$G$113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0.08</c:v>
                      </c:pt>
                      <c:pt idx="1">
                        <c:v>0.05</c:v>
                      </c:pt>
                      <c:pt idx="2">
                        <c:v>0.91</c:v>
                      </c:pt>
                      <c:pt idx="3">
                        <c:v>0.01</c:v>
                      </c:pt>
                      <c:pt idx="4">
                        <c:v>0.38</c:v>
                      </c:pt>
                      <c:pt idx="5">
                        <c:v>0.03</c:v>
                      </c:pt>
                      <c:pt idx="6">
                        <c:v>0.6</c:v>
                      </c:pt>
                      <c:pt idx="7">
                        <c:v>0.18</c:v>
                      </c:pt>
                      <c:pt idx="8">
                        <c:v>0.01</c:v>
                      </c:pt>
                      <c:pt idx="9">
                        <c:v>0.01</c:v>
                      </c:pt>
                      <c:pt idx="10">
                        <c:v>0.98</c:v>
                      </c:pt>
                      <c:pt idx="11">
                        <c:v>0.01</c:v>
                      </c:pt>
                      <c:pt idx="12">
                        <c:v>0.02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A6E-4D4A-B2F2-D853C54FB5D7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Sheet1!$A$101:$A$113</c15:sqref>
                        </c15:formulaRef>
                      </c:ext>
                    </c:extLst>
                    <c:strCache>
                      <c:ptCount val="13"/>
                      <c:pt idx="0">
                        <c:v>amenities_Single_level_home</c:v>
                      </c:pt>
                      <c:pt idx="1">
                        <c:v>amenities_Smart_lock</c:v>
                      </c:pt>
                      <c:pt idx="2">
                        <c:v>amenities_Smoke_detector</c:v>
                      </c:pt>
                      <c:pt idx="3">
                        <c:v>amenities_Stair_gates</c:v>
                      </c:pt>
                      <c:pt idx="4">
                        <c:v>amenities_Stove</c:v>
                      </c:pt>
                      <c:pt idx="5">
                        <c:v>amenities_Suitable_for_events</c:v>
                      </c:pt>
                      <c:pt idx="6">
                        <c:v>amenities_TV</c:v>
                      </c:pt>
                      <c:pt idx="7">
                        <c:v>amenities_Washer</c:v>
                      </c:pt>
                      <c:pt idx="8">
                        <c:v>amenities_Waterfront</c:v>
                      </c:pt>
                      <c:pt idx="9">
                        <c:v>amenities_Wheelchair_accessible</c:v>
                      </c:pt>
                      <c:pt idx="10">
                        <c:v>amenities_Wifi</c:v>
                      </c:pt>
                      <c:pt idx="11">
                        <c:v>amenities_Window_guards</c:v>
                      </c:pt>
                      <c:pt idx="12">
                        <c:v>amenities__toilet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Sheet1!$H$101:$H$113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0.01</c:v>
                      </c:pt>
                      <c:pt idx="1">
                        <c:v>0.06</c:v>
                      </c:pt>
                      <c:pt idx="2">
                        <c:v>0.92</c:v>
                      </c:pt>
                      <c:pt idx="3">
                        <c:v>0</c:v>
                      </c:pt>
                      <c:pt idx="4">
                        <c:v>0.03</c:v>
                      </c:pt>
                      <c:pt idx="5">
                        <c:v>7.0000000000000007E-2</c:v>
                      </c:pt>
                      <c:pt idx="6">
                        <c:v>0.92</c:v>
                      </c:pt>
                      <c:pt idx="7">
                        <c:v>0.9</c:v>
                      </c:pt>
                      <c:pt idx="8">
                        <c:v>0.01</c:v>
                      </c:pt>
                      <c:pt idx="9">
                        <c:v>0.05</c:v>
                      </c:pt>
                      <c:pt idx="10">
                        <c:v>0.98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A6E-4D4A-B2F2-D853C54FB5D7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Sheet1!$A$101:$A$113</c15:sqref>
                        </c15:formulaRef>
                      </c:ext>
                    </c:extLst>
                    <c:strCache>
                      <c:ptCount val="13"/>
                      <c:pt idx="0">
                        <c:v>amenities_Single_level_home</c:v>
                      </c:pt>
                      <c:pt idx="1">
                        <c:v>amenities_Smart_lock</c:v>
                      </c:pt>
                      <c:pt idx="2">
                        <c:v>amenities_Smoke_detector</c:v>
                      </c:pt>
                      <c:pt idx="3">
                        <c:v>amenities_Stair_gates</c:v>
                      </c:pt>
                      <c:pt idx="4">
                        <c:v>amenities_Stove</c:v>
                      </c:pt>
                      <c:pt idx="5">
                        <c:v>amenities_Suitable_for_events</c:v>
                      </c:pt>
                      <c:pt idx="6">
                        <c:v>amenities_TV</c:v>
                      </c:pt>
                      <c:pt idx="7">
                        <c:v>amenities_Washer</c:v>
                      </c:pt>
                      <c:pt idx="8">
                        <c:v>amenities_Waterfront</c:v>
                      </c:pt>
                      <c:pt idx="9">
                        <c:v>amenities_Wheelchair_accessible</c:v>
                      </c:pt>
                      <c:pt idx="10">
                        <c:v>amenities_Wifi</c:v>
                      </c:pt>
                      <c:pt idx="11">
                        <c:v>amenities_Window_guards</c:v>
                      </c:pt>
                      <c:pt idx="12">
                        <c:v>amenities__toilet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Sheet1!$I$101:$I$113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0.13</c:v>
                      </c:pt>
                      <c:pt idx="1">
                        <c:v>0.08</c:v>
                      </c:pt>
                      <c:pt idx="2">
                        <c:v>0.95</c:v>
                      </c:pt>
                      <c:pt idx="3">
                        <c:v>0.02</c:v>
                      </c:pt>
                      <c:pt idx="4">
                        <c:v>0.53</c:v>
                      </c:pt>
                      <c:pt idx="5">
                        <c:v>0.05</c:v>
                      </c:pt>
                      <c:pt idx="6">
                        <c:v>0.85</c:v>
                      </c:pt>
                      <c:pt idx="7">
                        <c:v>0.71</c:v>
                      </c:pt>
                      <c:pt idx="8">
                        <c:v>0.02</c:v>
                      </c:pt>
                      <c:pt idx="9">
                        <c:v>0.03</c:v>
                      </c:pt>
                      <c:pt idx="10">
                        <c:v>0.99</c:v>
                      </c:pt>
                      <c:pt idx="11">
                        <c:v>0.01</c:v>
                      </c:pt>
                      <c:pt idx="12">
                        <c:v>0.03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A6E-4D4A-B2F2-D853C54FB5D7}"/>
                  </c:ext>
                </c:extLst>
              </c15:ser>
            </c15:filteredLineSeries>
          </c:ext>
        </c:extLst>
      </c:lineChart>
      <c:catAx>
        <c:axId val="581918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16192"/>
        <c:crosses val="autoZero"/>
        <c:auto val="1"/>
        <c:lblAlgn val="ctr"/>
        <c:lblOffset val="100"/>
        <c:noMultiLvlLbl val="0"/>
      </c:catAx>
      <c:valAx>
        <c:axId val="581916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1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/>
              <a:t>청소비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</a:t>
            </a:r>
            <a:r>
              <a:rPr lang="ko-KR" altLang="en-US" b="1" dirty="0"/>
              <a:t>보증금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(Sheet1!$B$135,Sheet1!$B$159,Sheet1!$B$193)</c:f>
              <c:numCache>
                <c:formatCode>General</c:formatCode>
                <c:ptCount val="3"/>
                <c:pt idx="0">
                  <c:v>74.16</c:v>
                </c:pt>
                <c:pt idx="1">
                  <c:v>142.71</c:v>
                </c:pt>
                <c:pt idx="2">
                  <c:v>212.9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CC-4B99-A669-A545E32780D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(Sheet1!$C$135,Sheet1!$C$159,Sheet1!$C$193)</c:f>
              <c:numCache>
                <c:formatCode>General</c:formatCode>
                <c:ptCount val="3"/>
                <c:pt idx="0">
                  <c:v>146.22999999999999</c:v>
                </c:pt>
                <c:pt idx="1">
                  <c:v>299.07</c:v>
                </c:pt>
                <c:pt idx="2">
                  <c:v>435.12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CC-4B99-A669-A545E32780D4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(Sheet1!$F$135,Sheet1!$F$159,Sheet1!$F$193)</c:f>
              <c:numCache>
                <c:formatCode>General</c:formatCode>
                <c:ptCount val="3"/>
                <c:pt idx="0">
                  <c:v>76.97</c:v>
                </c:pt>
                <c:pt idx="1">
                  <c:v>139.15</c:v>
                </c:pt>
                <c:pt idx="2">
                  <c:v>248.94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CC-4B99-A669-A545E3278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6114896"/>
        <c:axId val="59611424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(Sheet1!$D$135,Sheet1!$D$159,Sheet1!$D$193)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52.61</c:v>
                      </c:pt>
                      <c:pt idx="1">
                        <c:v>114.48</c:v>
                      </c:pt>
                      <c:pt idx="2">
                        <c:v>162.4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FCC-4B99-A669-A545E32780D4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(Sheet1!$E$135,Sheet1!$E$159,Sheet1!$E$193)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136.80000000000001</c:v>
                      </c:pt>
                      <c:pt idx="1">
                        <c:v>252.88</c:v>
                      </c:pt>
                      <c:pt idx="2">
                        <c:v>256.66000000000003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FCC-4B99-A669-A545E32780D4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(Sheet1!$G$135,Sheet1!$G$159,Sheet1!$G$193)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39.78</c:v>
                      </c:pt>
                      <c:pt idx="1">
                        <c:v>215.04</c:v>
                      </c:pt>
                      <c:pt idx="2">
                        <c:v>132.47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FCC-4B99-A669-A545E32780D4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(Sheet1!$H$135,Sheet1!$H$159,Sheet1!$H$193)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128.44999999999999</c:v>
                      </c:pt>
                      <c:pt idx="1">
                        <c:v>256.25</c:v>
                      </c:pt>
                      <c:pt idx="2">
                        <c:v>419.43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FCC-4B99-A669-A545E32780D4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(Sheet1!$I$135,Sheet1!$I$159,Sheet1!$I$193)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94.55</c:v>
                      </c:pt>
                      <c:pt idx="1">
                        <c:v>201.32</c:v>
                      </c:pt>
                      <c:pt idx="2">
                        <c:v>268.36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FCC-4B99-A669-A545E32780D4}"/>
                  </c:ext>
                </c:extLst>
              </c15:ser>
            </c15:filteredLineSeries>
          </c:ext>
        </c:extLst>
      </c:lineChart>
      <c:catAx>
        <c:axId val="59611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14240"/>
        <c:crosses val="autoZero"/>
        <c:auto val="1"/>
        <c:lblAlgn val="ctr"/>
        <c:lblOffset val="100"/>
        <c:noMultiLvlLbl val="0"/>
      </c:catAx>
      <c:valAx>
        <c:axId val="59611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1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취소정책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Sheet1!$A$129</c:f>
              <c:strCache>
                <c:ptCount val="1"/>
                <c:pt idx="0">
                  <c:v>cancellation_policy_flexible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Sheet1!$B$129:$I$129</c15:sqref>
                  </c15:fullRef>
                </c:ext>
              </c:extLst>
              <c:f>(Sheet1!$B$129:$C$129,Sheet1!$F$129)</c:f>
              <c:numCache>
                <c:formatCode>General</c:formatCode>
                <c:ptCount val="3"/>
                <c:pt idx="0">
                  <c:v>0.14000000000000001</c:v>
                </c:pt>
                <c:pt idx="1">
                  <c:v>0.08</c:v>
                </c:pt>
                <c:pt idx="2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7-4C4B-A5C4-0F97A8AE80E5}"/>
            </c:ext>
          </c:extLst>
        </c:ser>
        <c:ser>
          <c:idx val="1"/>
          <c:order val="1"/>
          <c:tx>
            <c:strRef>
              <c:f>Sheet1!$A$130</c:f>
              <c:strCache>
                <c:ptCount val="1"/>
                <c:pt idx="0">
                  <c:v>cancellation_policy_moderate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Sheet1!$B$130:$I$130</c15:sqref>
                  </c15:fullRef>
                </c:ext>
              </c:extLst>
              <c:f>(Sheet1!$B$130:$C$130,Sheet1!$F$130)</c:f>
              <c:numCache>
                <c:formatCode>General</c:formatCode>
                <c:ptCount val="3"/>
                <c:pt idx="0">
                  <c:v>0.54</c:v>
                </c:pt>
                <c:pt idx="1">
                  <c:v>0.1</c:v>
                </c:pt>
                <c:pt idx="2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A7-4C4B-A5C4-0F97A8AE80E5}"/>
            </c:ext>
          </c:extLst>
        </c:ser>
        <c:ser>
          <c:idx val="2"/>
          <c:order val="2"/>
          <c:tx>
            <c:strRef>
              <c:f>Sheet1!$A$131</c:f>
              <c:strCache>
                <c:ptCount val="1"/>
                <c:pt idx="0">
                  <c:v>cancellation_policy_strict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Sheet1!$B$131:$I$131</c15:sqref>
                  </c15:fullRef>
                </c:ext>
              </c:extLst>
              <c:f>(Sheet1!$B$131:$C$131,Sheet1!$F$131)</c:f>
              <c:numCache>
                <c:formatCode>General</c:formatCode>
                <c:ptCount val="3"/>
                <c:pt idx="0">
                  <c:v>0.01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A7-4C4B-A5C4-0F97A8AE80E5}"/>
            </c:ext>
          </c:extLst>
        </c:ser>
        <c:ser>
          <c:idx val="3"/>
          <c:order val="3"/>
          <c:tx>
            <c:strRef>
              <c:f>Sheet1!$A$132</c:f>
              <c:strCache>
                <c:ptCount val="1"/>
                <c:pt idx="0">
                  <c:v>cancellation_policy_strict_14_with_grace_period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Sheet1!$B$132:$I$132</c15:sqref>
                  </c15:fullRef>
                </c:ext>
              </c:extLst>
              <c:f>(Sheet1!$B$132:$C$132,Sheet1!$F$132)</c:f>
              <c:numCache>
                <c:formatCode>General</c:formatCode>
                <c:ptCount val="3"/>
                <c:pt idx="0">
                  <c:v>0.31</c:v>
                </c:pt>
                <c:pt idx="1">
                  <c:v>0.8</c:v>
                </c:pt>
                <c:pt idx="2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7-4C4B-A5C4-0F97A8AE80E5}"/>
            </c:ext>
          </c:extLst>
        </c:ser>
        <c:ser>
          <c:idx val="4"/>
          <c:order val="4"/>
          <c:tx>
            <c:strRef>
              <c:f>Sheet1!$A$133</c:f>
              <c:strCache>
                <c:ptCount val="1"/>
                <c:pt idx="0">
                  <c:v>cancellation_policy_super_strict_30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Sheet1!$B$133:$I$133</c15:sqref>
                  </c15:fullRef>
                </c:ext>
              </c:extLst>
              <c:f>(Sheet1!$B$133:$C$133,Sheet1!$F$133)</c:f>
              <c:numCache>
                <c:formatCode>General</c:formatCode>
                <c:ptCount val="3"/>
                <c:pt idx="0">
                  <c:v>0</c:v>
                </c:pt>
                <c:pt idx="1">
                  <c:v>0.01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A7-4C4B-A5C4-0F97A8AE80E5}"/>
            </c:ext>
          </c:extLst>
        </c:ser>
        <c:ser>
          <c:idx val="5"/>
          <c:order val="5"/>
          <c:tx>
            <c:strRef>
              <c:f>Sheet1!$A$134</c:f>
              <c:strCache>
                <c:ptCount val="1"/>
                <c:pt idx="0">
                  <c:v>cancellation_policy_super_strict_60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Sheet1!$B$134:$I$134</c15:sqref>
                  </c15:fullRef>
                </c:ext>
              </c:extLst>
              <c:f>(Sheet1!$B$134:$C$134,Sheet1!$F$134)</c:f>
              <c:numCache>
                <c:formatCode>General</c:formatCode>
                <c:ptCount val="3"/>
                <c:pt idx="0">
                  <c:v>0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A7-4C4B-A5C4-0F97A8AE8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6128672"/>
        <c:axId val="596135232"/>
        <c:extLst/>
      </c:lineChart>
      <c:catAx>
        <c:axId val="5961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35232"/>
        <c:crosses val="autoZero"/>
        <c:auto val="1"/>
        <c:lblAlgn val="ctr"/>
        <c:lblOffset val="100"/>
        <c:noMultiLvlLbl val="0"/>
      </c:catAx>
      <c:valAx>
        <c:axId val="5961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2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화장실</a:t>
            </a:r>
            <a:r>
              <a:rPr lang="en-US" altLang="ko-KR" b="1" dirty="0"/>
              <a:t>,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침실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침대 수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(Sheet1!$A$118,Sheet1!$A$122:$A$123)</c:f>
              <c:strCache>
                <c:ptCount val="3"/>
                <c:pt idx="0">
                  <c:v>bathrooms</c:v>
                </c:pt>
                <c:pt idx="1">
                  <c:v>bedrooms</c:v>
                </c:pt>
                <c:pt idx="2">
                  <c:v>beds</c:v>
                </c:pt>
              </c:strCache>
            </c:strRef>
          </c:cat>
          <c:val>
            <c:numRef>
              <c:f>(Sheet1!$B$118,Sheet1!$B$122:$B$123)</c:f>
              <c:numCache>
                <c:formatCode>General</c:formatCode>
                <c:ptCount val="3"/>
                <c:pt idx="0">
                  <c:v>1.37</c:v>
                </c:pt>
                <c:pt idx="1">
                  <c:v>1.54</c:v>
                </c:pt>
                <c:pt idx="2">
                  <c:v>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1-4B84-A875-F88E4359AB9F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(Sheet1!$A$118,Sheet1!$A$122:$A$123)</c:f>
              <c:strCache>
                <c:ptCount val="3"/>
                <c:pt idx="0">
                  <c:v>bathrooms</c:v>
                </c:pt>
                <c:pt idx="1">
                  <c:v>bedrooms</c:v>
                </c:pt>
                <c:pt idx="2">
                  <c:v>beds</c:v>
                </c:pt>
              </c:strCache>
            </c:strRef>
          </c:cat>
          <c:val>
            <c:numRef>
              <c:f>(Sheet1!$F$118,Sheet1!$F$122:$F$123)</c:f>
              <c:numCache>
                <c:formatCode>General</c:formatCode>
                <c:ptCount val="3"/>
                <c:pt idx="0">
                  <c:v>1.1299999999999999</c:v>
                </c:pt>
                <c:pt idx="1">
                  <c:v>1.26</c:v>
                </c:pt>
                <c:pt idx="2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F1-4B84-A875-F88E4359A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620024"/>
        <c:axId val="60262035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(Sheet1!$C$118,Sheet1!$C$122:$C$123)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1.87</c:v>
                      </c:pt>
                      <c:pt idx="1">
                        <c:v>2.2599999999999998</c:v>
                      </c:pt>
                      <c:pt idx="2">
                        <c:v>3.48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DBF1-4B84-A875-F88E4359AB9F}"/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(Sheet1!$D$118,Sheet1!$D$122:$D$123)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1.1499999999999999</c:v>
                      </c:pt>
                      <c:pt idx="1">
                        <c:v>1.1200000000000001</c:v>
                      </c:pt>
                      <c:pt idx="2">
                        <c:v>1.55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BF1-4B84-A875-F88E4359AB9F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(Sheet1!$E$118,Sheet1!$E$122:$E$123)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1.54</c:v>
                      </c:pt>
                      <c:pt idx="1">
                        <c:v>1.66</c:v>
                      </c:pt>
                      <c:pt idx="2">
                        <c:v>2.4300000000000002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BF1-4B84-A875-F88E4359AB9F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(Sheet1!$G$118,Sheet1!$G$122:$G$123)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1.21</c:v>
                      </c:pt>
                      <c:pt idx="1">
                        <c:v>1.05</c:v>
                      </c:pt>
                      <c:pt idx="2">
                        <c:v>1.36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BF1-4B84-A875-F88E4359AB9F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(Sheet1!$H$118,Sheet1!$H$122:$H$123)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1.66</c:v>
                      </c:pt>
                      <c:pt idx="1">
                        <c:v>1.93</c:v>
                      </c:pt>
                      <c:pt idx="2">
                        <c:v>2.79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BF1-4B84-A875-F88E4359AB9F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(Sheet1!$I$118,Sheet1!$I$122:$I$123)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1.44</c:v>
                      </c:pt>
                      <c:pt idx="1">
                        <c:v>1.58</c:v>
                      </c:pt>
                      <c:pt idx="2">
                        <c:v>2.29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BF1-4B84-A875-F88E4359AB9F}"/>
                  </c:ext>
                </c:extLst>
              </c15:ser>
            </c15:filteredLineSeries>
          </c:ext>
        </c:extLst>
      </c:lineChart>
      <c:catAx>
        <c:axId val="6026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20352"/>
        <c:crosses val="autoZero"/>
        <c:auto val="1"/>
        <c:lblAlgn val="ctr"/>
        <c:lblOffset val="100"/>
        <c:noMultiLvlLbl val="0"/>
      </c:catAx>
      <c:valAx>
        <c:axId val="6026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2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숙소 타입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Sheet1!$A$160</c:f>
              <c:strCache>
                <c:ptCount val="1"/>
                <c:pt idx="0">
                  <c:v>property_type_Apartment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Sheet1!$B$160:$I$160</c15:sqref>
                  </c15:fullRef>
                </c:ext>
              </c:extLst>
              <c:f>(Sheet1!$B$160,Sheet1!$F$160)</c:f>
              <c:numCache>
                <c:formatCode>General</c:formatCode>
                <c:ptCount val="2"/>
                <c:pt idx="0">
                  <c:v>0.3</c:v>
                </c:pt>
                <c:pt idx="1">
                  <c:v>0.42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25-46E8-BFBC-36CA84CF6377}"/>
            </c:ext>
          </c:extLst>
        </c:ser>
        <c:ser>
          <c:idx val="3"/>
          <c:order val="3"/>
          <c:tx>
            <c:strRef>
              <c:f>Sheet1!$A$163</c:f>
              <c:strCache>
                <c:ptCount val="1"/>
                <c:pt idx="0">
                  <c:v>property_type_Bungalow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Sheet1!$B$163:$I$163</c15:sqref>
                  </c15:fullRef>
                </c:ext>
              </c:extLst>
              <c:f>(Sheet1!$B$163,Sheet1!$F$163)</c:f>
              <c:numCache>
                <c:formatCode>General</c:formatCode>
                <c:ptCount val="2"/>
                <c:pt idx="0">
                  <c:v>0.02</c:v>
                </c:pt>
                <c:pt idx="1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25-46E8-BFBC-36CA84CF6377}"/>
            </c:ext>
          </c:extLst>
        </c:ser>
        <c:ser>
          <c:idx val="5"/>
          <c:order val="5"/>
          <c:tx>
            <c:strRef>
              <c:f>Sheet1!$A$165</c:f>
              <c:strCache>
                <c:ptCount val="1"/>
                <c:pt idx="0">
                  <c:v>property_type_Condominium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Sheet1!$B$165:$I$165</c15:sqref>
                  </c15:fullRef>
                </c:ext>
              </c:extLst>
              <c:f>(Sheet1!$B$165,Sheet1!$F$165)</c:f>
              <c:numCache>
                <c:formatCode>General</c:formatCode>
                <c:ptCount val="2"/>
                <c:pt idx="0">
                  <c:v>0.08</c:v>
                </c:pt>
                <c:pt idx="1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25-46E8-BFBC-36CA84CF6377}"/>
            </c:ext>
          </c:extLst>
        </c:ser>
        <c:ser>
          <c:idx val="8"/>
          <c:order val="8"/>
          <c:tx>
            <c:strRef>
              <c:f>Sheet1!$A$168</c:f>
              <c:strCache>
                <c:ptCount val="1"/>
                <c:pt idx="0">
                  <c:v>property_type_Guesthouse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Sheet1!$B$168:$I$168</c15:sqref>
                  </c15:fullRef>
                </c:ext>
              </c:extLst>
              <c:f>(Sheet1!$B$168,Sheet1!$F$168)</c:f>
              <c:numCache>
                <c:formatCode>General</c:formatCode>
                <c:ptCount val="2"/>
                <c:pt idx="0">
                  <c:v>0.04</c:v>
                </c:pt>
                <c:pt idx="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25-46E8-BFBC-36CA84CF6377}"/>
            </c:ext>
          </c:extLst>
        </c:ser>
        <c:ser>
          <c:idx val="11"/>
          <c:order val="11"/>
          <c:tx>
            <c:strRef>
              <c:f>Sheet1!$A$171</c:f>
              <c:strCache>
                <c:ptCount val="1"/>
                <c:pt idx="0">
                  <c:v>property_type_House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Sheet1!$B$171:$I$171</c15:sqref>
                  </c15:fullRef>
                </c:ext>
              </c:extLst>
              <c:f>(Sheet1!$B$171,Sheet1!$F$171)</c:f>
              <c:numCache>
                <c:formatCode>General</c:formatCode>
                <c:ptCount val="2"/>
                <c:pt idx="0">
                  <c:v>0.36</c:v>
                </c:pt>
                <c:pt idx="1">
                  <c:v>0.16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825-46E8-BFBC-36CA84CF6377}"/>
            </c:ext>
          </c:extLst>
        </c:ser>
        <c:ser>
          <c:idx val="15"/>
          <c:order val="15"/>
          <c:tx>
            <c:strRef>
              <c:f>Sheet1!$A$175</c:f>
              <c:strCache>
                <c:ptCount val="1"/>
                <c:pt idx="0">
                  <c:v>property_type_Townhouse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Sheet1!$B$175:$I$175</c15:sqref>
                  </c15:fullRef>
                </c:ext>
              </c:extLst>
              <c:f>(Sheet1!$B$175,Sheet1!$F$175)</c:f>
              <c:numCache>
                <c:formatCode>General</c:formatCode>
                <c:ptCount val="2"/>
                <c:pt idx="0">
                  <c:v>7.0000000000000007E-2</c:v>
                </c:pt>
                <c:pt idx="1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825-46E8-BFBC-36CA84CF6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595096"/>
        <c:axId val="60258755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Sheet1!$A$161</c15:sqref>
                        </c15:formulaRef>
                      </c:ext>
                    </c:extLst>
                    <c:strCache>
                      <c:ptCount val="1"/>
                      <c:pt idx="0">
                        <c:v>property_type_Bed and breakfast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ullRef>
                          <c15:sqref>Sheet1!$B$161:$I$161</c15:sqref>
                        </c15:fullRef>
                        <c15:formulaRef>
                          <c15:sqref>(Sheet1!$B$161,Sheet1!$F$161)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825-46E8-BFBC-36CA84CF6377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Sheet1!$A$162</c15:sqref>
                        </c15:formulaRef>
                      </c:ext>
                    </c:extLst>
                    <c:strCache>
                      <c:ptCount val="1"/>
                      <c:pt idx="0">
                        <c:v>property_type_Boutique hotel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Sheet1!$B$162:$I$162</c15:sqref>
                        </c15:fullRef>
                        <c15:formulaRef>
                          <c15:sqref>(Sheet1!$B$162,Sheet1!$F$162)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825-46E8-BFBC-36CA84CF637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Sheet1!$A$164</c15:sqref>
                        </c15:formulaRef>
                      </c:ext>
                    </c:extLst>
                    <c:strCache>
                      <c:ptCount val="1"/>
                      <c:pt idx="0">
                        <c:v>property_type_Camper/RV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Sheet1!$B$164:$I$164</c15:sqref>
                        </c15:fullRef>
                        <c15:formulaRef>
                          <c15:sqref>(Sheet1!$B$164,Sheet1!$F$164)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825-46E8-BFBC-36CA84CF637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Sheet1!$A$166</c15:sqref>
                        </c15:formulaRef>
                      </c:ext>
                    </c:extLst>
                    <c:strCache>
                      <c:ptCount val="1"/>
                      <c:pt idx="0">
                        <c:v>property_type_Cottage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Sheet1!$B$166:$I$166</c15:sqref>
                        </c15:fullRef>
                        <c15:formulaRef>
                          <c15:sqref>(Sheet1!$B$166,Sheet1!$F$166)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0.01</c:v>
                      </c:pt>
                      <c:pt idx="1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825-46E8-BFBC-36CA84CF6377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Sheet1!$A$167</c15:sqref>
                        </c15:formulaRef>
                      </c:ext>
                    </c:extLst>
                    <c:strCache>
                      <c:ptCount val="1"/>
                      <c:pt idx="0">
                        <c:v>property_type_Guest suite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Sheet1!$B$167:$I$167</c15:sqref>
                        </c15:fullRef>
                        <c15:formulaRef>
                          <c15:sqref>(Sheet1!$B$167,Sheet1!$F$167)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0.06</c:v>
                      </c:pt>
                      <c:pt idx="1">
                        <c:v>0.14000000000000001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825-46E8-BFBC-36CA84CF6377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Sheet1!$A$169</c15:sqref>
                        </c15:formulaRef>
                      </c:ext>
                    </c:extLst>
                    <c:strCache>
                      <c:ptCount val="1"/>
                      <c:pt idx="0">
                        <c:v>property_type_Hostel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Sheet1!$B$169:$I$169</c15:sqref>
                        </c15:fullRef>
                        <c15:formulaRef>
                          <c15:sqref>(Sheet1!$B$169,Sheet1!$F$169)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825-46E8-BFBC-36CA84CF6377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Sheet1!$A$170</c15:sqref>
                        </c15:formulaRef>
                      </c:ext>
                    </c:extLst>
                    <c:strCache>
                      <c:ptCount val="1"/>
                      <c:pt idx="0">
                        <c:v>property_type_Hotel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Sheet1!$B$170:$I$170</c15:sqref>
                        </c15:fullRef>
                        <c15:formulaRef>
                          <c15:sqref>(Sheet1!$B$170,Sheet1!$F$170)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825-46E8-BFBC-36CA84CF6377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Sheet1!$A$172</c15:sqref>
                        </c15:formulaRef>
                      </c:ext>
                    </c:extLst>
                    <c:strCache>
                      <c:ptCount val="1"/>
                      <c:pt idx="0">
                        <c:v>property_type_Loft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Sheet1!$B$172:$I$172</c15:sqref>
                        </c15:fullRef>
                        <c15:formulaRef>
                          <c15:sqref>(Sheet1!$B$172,Sheet1!$F$172)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0.02</c:v>
                      </c:pt>
                      <c:pt idx="1">
                        <c:v>0.02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825-46E8-BFBC-36CA84CF6377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Sheet1!$A$173</c15:sqref>
                        </c15:formulaRef>
                      </c:ext>
                    </c:extLst>
                    <c:strCache>
                      <c:ptCount val="1"/>
                      <c:pt idx="0">
                        <c:v>property_type_Resort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Sheet1!$B$173:$I$173</c15:sqref>
                        </c15:fullRef>
                        <c15:formulaRef>
                          <c15:sqref>(Sheet1!$B$173,Sheet1!$F$173)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825-46E8-BFBC-36CA84CF6377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Sheet1!$A$174</c15:sqref>
                        </c15:formulaRef>
                      </c:ext>
                    </c:extLst>
                    <c:strCache>
                      <c:ptCount val="1"/>
                      <c:pt idx="0">
                        <c:v>property_type_Serviced apartment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Sheet1!$B$174:$I$174</c15:sqref>
                        </c15:fullRef>
                        <c15:formulaRef>
                          <c15:sqref>(Sheet1!$B$174,Sheet1!$F$174)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0.01</c:v>
                      </c:pt>
                      <c:pt idx="1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825-46E8-BFBC-36CA84CF6377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Sheet1!$A$176</c15:sqref>
                        </c15:formulaRef>
                      </c:ext>
                    </c:extLst>
                    <c:strCache>
                      <c:ptCount val="1"/>
                      <c:pt idx="0">
                        <c:v>property_type_Villa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Sheet1!$B$176:$I$176</c15:sqref>
                        </c15:fullRef>
                        <c15:formulaRef>
                          <c15:sqref>(Sheet1!$B$176,Sheet1!$F$176)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0.01</c:v>
                      </c:pt>
                      <c:pt idx="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825-46E8-BFBC-36CA84CF6377}"/>
                  </c:ext>
                </c:extLst>
              </c15:ser>
            </c15:filteredLineSeries>
          </c:ext>
        </c:extLst>
      </c:lineChart>
      <c:catAx>
        <c:axId val="602595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587552"/>
        <c:crosses val="autoZero"/>
        <c:auto val="1"/>
        <c:lblAlgn val="ctr"/>
        <c:lblOffset val="100"/>
        <c:noMultiLvlLbl val="0"/>
      </c:catAx>
      <c:valAx>
        <c:axId val="60258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59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Sheet1!$A$3:$A$20</c:f>
              <c:strCache>
                <c:ptCount val="18"/>
                <c:pt idx="0">
                  <c:v>amenities_24-hour_check-in</c:v>
                </c:pt>
                <c:pt idx="1">
                  <c:v>amenities_Accessible-height_bed</c:v>
                </c:pt>
                <c:pt idx="2">
                  <c:v>amenities_Accessible-height_toilet</c:v>
                </c:pt>
                <c:pt idx="3">
                  <c:v>amenities_Air_conditioning</c:v>
                </c:pt>
                <c:pt idx="4">
                  <c:v>amenities_BBQ_grill</c:v>
                </c:pt>
                <c:pt idx="5">
                  <c:v>amenities_Baby_bath</c:v>
                </c:pt>
                <c:pt idx="6">
                  <c:v>amenities_Baby_monitor</c:v>
                </c:pt>
                <c:pt idx="7">
                  <c:v>amenities_Babysitter_recommendations</c:v>
                </c:pt>
                <c:pt idx="8">
                  <c:v>amenities_Bath_towel</c:v>
                </c:pt>
                <c:pt idx="9">
                  <c:v>amenities_Bathroom_essentials</c:v>
                </c:pt>
                <c:pt idx="10">
                  <c:v>amenities_Bathtub</c:v>
                </c:pt>
                <c:pt idx="11">
                  <c:v>amenities_Bathtub_with_bath_chair</c:v>
                </c:pt>
                <c:pt idx="12">
                  <c:v>amenities_Beach_essentials</c:v>
                </c:pt>
                <c:pt idx="13">
                  <c:v>amenities_Beachfront</c:v>
                </c:pt>
                <c:pt idx="14">
                  <c:v>amenities_Bed_linens</c:v>
                </c:pt>
                <c:pt idx="15">
                  <c:v>amenities_Bedroom_comforts</c:v>
                </c:pt>
                <c:pt idx="16">
                  <c:v>amenities_Body_soap</c:v>
                </c:pt>
                <c:pt idx="17">
                  <c:v>amenities_Breakfast</c:v>
                </c:pt>
              </c:strCache>
              <c:extLst xmlns:c15="http://schemas.microsoft.com/office/drawing/2012/chart"/>
            </c:strRef>
          </c:cat>
          <c:val>
            <c:numRef>
              <c:f>Sheet1!$B$3:$B$20</c:f>
              <c:numCache>
                <c:formatCode>General</c:formatCode>
                <c:ptCount val="18"/>
                <c:pt idx="0">
                  <c:v>0.12</c:v>
                </c:pt>
                <c:pt idx="1">
                  <c:v>0.11</c:v>
                </c:pt>
                <c:pt idx="2">
                  <c:v>0.1</c:v>
                </c:pt>
                <c:pt idx="3">
                  <c:v>0.79</c:v>
                </c:pt>
                <c:pt idx="4">
                  <c:v>0.32</c:v>
                </c:pt>
                <c:pt idx="5">
                  <c:v>0.02</c:v>
                </c:pt>
                <c:pt idx="6">
                  <c:v>0.01</c:v>
                </c:pt>
                <c:pt idx="7">
                  <c:v>0.06</c:v>
                </c:pt>
                <c:pt idx="8">
                  <c:v>0.05</c:v>
                </c:pt>
                <c:pt idx="9">
                  <c:v>0.05</c:v>
                </c:pt>
                <c:pt idx="10">
                  <c:v>0.31</c:v>
                </c:pt>
                <c:pt idx="11">
                  <c:v>0.01</c:v>
                </c:pt>
                <c:pt idx="12">
                  <c:v>0.08</c:v>
                </c:pt>
                <c:pt idx="13">
                  <c:v>0.01</c:v>
                </c:pt>
                <c:pt idx="14">
                  <c:v>0.79</c:v>
                </c:pt>
                <c:pt idx="15">
                  <c:v>0.05</c:v>
                </c:pt>
                <c:pt idx="16">
                  <c:v>0.05</c:v>
                </c:pt>
                <c:pt idx="17">
                  <c:v>0.1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8AE1-441A-8F9E-55CEE108C30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Sheet1!$A$3:$A$20</c:f>
              <c:strCache>
                <c:ptCount val="18"/>
                <c:pt idx="0">
                  <c:v>amenities_24-hour_check-in</c:v>
                </c:pt>
                <c:pt idx="1">
                  <c:v>amenities_Accessible-height_bed</c:v>
                </c:pt>
                <c:pt idx="2">
                  <c:v>amenities_Accessible-height_toilet</c:v>
                </c:pt>
                <c:pt idx="3">
                  <c:v>amenities_Air_conditioning</c:v>
                </c:pt>
                <c:pt idx="4">
                  <c:v>amenities_BBQ_grill</c:v>
                </c:pt>
                <c:pt idx="5">
                  <c:v>amenities_Baby_bath</c:v>
                </c:pt>
                <c:pt idx="6">
                  <c:v>amenities_Baby_monitor</c:v>
                </c:pt>
                <c:pt idx="7">
                  <c:v>amenities_Babysitter_recommendations</c:v>
                </c:pt>
                <c:pt idx="8">
                  <c:v>amenities_Bath_towel</c:v>
                </c:pt>
                <c:pt idx="9">
                  <c:v>amenities_Bathroom_essentials</c:v>
                </c:pt>
                <c:pt idx="10">
                  <c:v>amenities_Bathtub</c:v>
                </c:pt>
                <c:pt idx="11">
                  <c:v>amenities_Bathtub_with_bath_chair</c:v>
                </c:pt>
                <c:pt idx="12">
                  <c:v>amenities_Beach_essentials</c:v>
                </c:pt>
                <c:pt idx="13">
                  <c:v>amenities_Beachfront</c:v>
                </c:pt>
                <c:pt idx="14">
                  <c:v>amenities_Bed_linens</c:v>
                </c:pt>
                <c:pt idx="15">
                  <c:v>amenities_Bedroom_comforts</c:v>
                </c:pt>
                <c:pt idx="16">
                  <c:v>amenities_Body_soap</c:v>
                </c:pt>
                <c:pt idx="17">
                  <c:v>amenities_Breakfast</c:v>
                </c:pt>
              </c:strCache>
              <c:extLst xmlns:c15="http://schemas.microsoft.com/office/drawing/2012/chart"/>
            </c:strRef>
          </c:cat>
          <c:val>
            <c:numRef>
              <c:f>Sheet1!$F$3:$F$20</c:f>
              <c:numCache>
                <c:formatCode>General</c:formatCode>
                <c:ptCount val="18"/>
                <c:pt idx="0">
                  <c:v>0.14000000000000001</c:v>
                </c:pt>
                <c:pt idx="1">
                  <c:v>7.0000000000000007E-2</c:v>
                </c:pt>
                <c:pt idx="2">
                  <c:v>0.05</c:v>
                </c:pt>
                <c:pt idx="3">
                  <c:v>0.77</c:v>
                </c:pt>
                <c:pt idx="4">
                  <c:v>0.16</c:v>
                </c:pt>
                <c:pt idx="5">
                  <c:v>0.02</c:v>
                </c:pt>
                <c:pt idx="6">
                  <c:v>0.01</c:v>
                </c:pt>
                <c:pt idx="7">
                  <c:v>0.04</c:v>
                </c:pt>
                <c:pt idx="8">
                  <c:v>0.03</c:v>
                </c:pt>
                <c:pt idx="9">
                  <c:v>0.03</c:v>
                </c:pt>
                <c:pt idx="10">
                  <c:v>0.21</c:v>
                </c:pt>
                <c:pt idx="11">
                  <c:v>0</c:v>
                </c:pt>
                <c:pt idx="12">
                  <c:v>0.05</c:v>
                </c:pt>
                <c:pt idx="13">
                  <c:v>0.01</c:v>
                </c:pt>
                <c:pt idx="14">
                  <c:v>0.73</c:v>
                </c:pt>
                <c:pt idx="15">
                  <c:v>0.03</c:v>
                </c:pt>
                <c:pt idx="16">
                  <c:v>0.03</c:v>
                </c:pt>
                <c:pt idx="17">
                  <c:v>0.06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AE1-441A-8F9E-55CEE108C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089056"/>
        <c:axId val="4310929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0.16</c:v>
                      </c:pt>
                      <c:pt idx="1">
                        <c:v>7.0000000000000007E-2</c:v>
                      </c:pt>
                      <c:pt idx="2">
                        <c:v>0.06</c:v>
                      </c:pt>
                      <c:pt idx="3">
                        <c:v>0.83</c:v>
                      </c:pt>
                      <c:pt idx="4">
                        <c:v>0.45</c:v>
                      </c:pt>
                      <c:pt idx="5">
                        <c:v>0.02</c:v>
                      </c:pt>
                      <c:pt idx="6">
                        <c:v>0.01</c:v>
                      </c:pt>
                      <c:pt idx="7">
                        <c:v>0.06</c:v>
                      </c:pt>
                      <c:pt idx="8">
                        <c:v>0.03</c:v>
                      </c:pt>
                      <c:pt idx="9">
                        <c:v>0.04</c:v>
                      </c:pt>
                      <c:pt idx="10">
                        <c:v>0.33</c:v>
                      </c:pt>
                      <c:pt idx="11">
                        <c:v>0.01</c:v>
                      </c:pt>
                      <c:pt idx="12">
                        <c:v>0.18</c:v>
                      </c:pt>
                      <c:pt idx="13">
                        <c:v>7.0000000000000007E-2</c:v>
                      </c:pt>
                      <c:pt idx="14">
                        <c:v>0.76</c:v>
                      </c:pt>
                      <c:pt idx="15">
                        <c:v>0.04</c:v>
                      </c:pt>
                      <c:pt idx="16">
                        <c:v>0.04</c:v>
                      </c:pt>
                      <c:pt idx="17">
                        <c:v>0.04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AE1-441A-8F9E-55CEE108C30A}"/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0.12</c:v>
                      </c:pt>
                      <c:pt idx="1">
                        <c:v>0.01</c:v>
                      </c:pt>
                      <c:pt idx="2">
                        <c:v>0.01</c:v>
                      </c:pt>
                      <c:pt idx="3">
                        <c:v>0.76</c:v>
                      </c:pt>
                      <c:pt idx="4">
                        <c:v>0.01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0.04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0.01</c:v>
                      </c:pt>
                      <c:pt idx="14">
                        <c:v>0.2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0.13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AE1-441A-8F9E-55CEE108C30A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Sheet1!$E$3:$E$20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0.17</c:v>
                      </c:pt>
                      <c:pt idx="1">
                        <c:v>0.02</c:v>
                      </c:pt>
                      <c:pt idx="2">
                        <c:v>0.01</c:v>
                      </c:pt>
                      <c:pt idx="3">
                        <c:v>0.75</c:v>
                      </c:pt>
                      <c:pt idx="4">
                        <c:v>0.12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0.02</c:v>
                      </c:pt>
                      <c:pt idx="8">
                        <c:v>0.02</c:v>
                      </c:pt>
                      <c:pt idx="9">
                        <c:v>0.02</c:v>
                      </c:pt>
                      <c:pt idx="10">
                        <c:v>0.11</c:v>
                      </c:pt>
                      <c:pt idx="11">
                        <c:v>0</c:v>
                      </c:pt>
                      <c:pt idx="12">
                        <c:v>0.05</c:v>
                      </c:pt>
                      <c:pt idx="13">
                        <c:v>0.06</c:v>
                      </c:pt>
                      <c:pt idx="14">
                        <c:v>0.31</c:v>
                      </c:pt>
                      <c:pt idx="15">
                        <c:v>0.02</c:v>
                      </c:pt>
                      <c:pt idx="16">
                        <c:v>0.03</c:v>
                      </c:pt>
                      <c:pt idx="17">
                        <c:v>7.0000000000000007E-2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AE1-441A-8F9E-55CEE108C30A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Sheet1!$G$3:$G$20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0.09</c:v>
                      </c:pt>
                      <c:pt idx="1">
                        <c:v>0.05</c:v>
                      </c:pt>
                      <c:pt idx="2">
                        <c:v>0.04</c:v>
                      </c:pt>
                      <c:pt idx="3">
                        <c:v>0.73</c:v>
                      </c:pt>
                      <c:pt idx="4">
                        <c:v>7.0000000000000007E-2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</c:v>
                      </c:pt>
                      <c:pt idx="9">
                        <c:v>0.01</c:v>
                      </c:pt>
                      <c:pt idx="10">
                        <c:v>0.08</c:v>
                      </c:pt>
                      <c:pt idx="11">
                        <c:v>0</c:v>
                      </c:pt>
                      <c:pt idx="12">
                        <c:v>0.02</c:v>
                      </c:pt>
                      <c:pt idx="13">
                        <c:v>0.01</c:v>
                      </c:pt>
                      <c:pt idx="14">
                        <c:v>0.49</c:v>
                      </c:pt>
                      <c:pt idx="15">
                        <c:v>0.01</c:v>
                      </c:pt>
                      <c:pt idx="16">
                        <c:v>0</c:v>
                      </c:pt>
                      <c:pt idx="17">
                        <c:v>0.1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AE1-441A-8F9E-55CEE108C30A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Sheet1!$H$3:$H$20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0.16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0.79</c:v>
                      </c:pt>
                      <c:pt idx="4">
                        <c:v>0.02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0.01</c:v>
                      </c:pt>
                      <c:pt idx="9">
                        <c:v>0.01</c:v>
                      </c:pt>
                      <c:pt idx="10">
                        <c:v>0.05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0.03</c:v>
                      </c:pt>
                      <c:pt idx="14">
                        <c:v>0.13</c:v>
                      </c:pt>
                      <c:pt idx="15">
                        <c:v>0.01</c:v>
                      </c:pt>
                      <c:pt idx="16">
                        <c:v>0.01</c:v>
                      </c:pt>
                      <c:pt idx="17">
                        <c:v>0.09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AE1-441A-8F9E-55CEE108C30A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Sheet1!$I$3:$I$20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0.14000000000000001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0.78</c:v>
                      </c:pt>
                      <c:pt idx="4">
                        <c:v>0.19</c:v>
                      </c:pt>
                      <c:pt idx="5">
                        <c:v>0.01</c:v>
                      </c:pt>
                      <c:pt idx="6">
                        <c:v>0.01</c:v>
                      </c:pt>
                      <c:pt idx="7">
                        <c:v>0.03</c:v>
                      </c:pt>
                      <c:pt idx="8">
                        <c:v>0.03</c:v>
                      </c:pt>
                      <c:pt idx="9">
                        <c:v>0.03</c:v>
                      </c:pt>
                      <c:pt idx="10">
                        <c:v>0.18</c:v>
                      </c:pt>
                      <c:pt idx="11">
                        <c:v>0</c:v>
                      </c:pt>
                      <c:pt idx="12">
                        <c:v>0.06</c:v>
                      </c:pt>
                      <c:pt idx="13">
                        <c:v>0.03</c:v>
                      </c:pt>
                      <c:pt idx="14">
                        <c:v>0.53</c:v>
                      </c:pt>
                      <c:pt idx="15">
                        <c:v>0.03</c:v>
                      </c:pt>
                      <c:pt idx="16">
                        <c:v>0.03</c:v>
                      </c:pt>
                      <c:pt idx="17">
                        <c:v>0.08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AE1-441A-8F9E-55CEE108C30A}"/>
                  </c:ext>
                </c:extLst>
              </c15:ser>
            </c15:filteredLineSeries>
          </c:ext>
        </c:extLst>
      </c:lineChart>
      <c:catAx>
        <c:axId val="43108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092992"/>
        <c:crosses val="autoZero"/>
        <c:auto val="0"/>
        <c:lblAlgn val="ctr"/>
        <c:lblOffset val="100"/>
        <c:noMultiLvlLbl val="0"/>
      </c:catAx>
      <c:valAx>
        <c:axId val="4310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08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Sheet1!$A$41:$A$60</c:f>
              <c:strCache>
                <c:ptCount val="20"/>
                <c:pt idx="0">
                  <c:v>amenities_Elevator</c:v>
                </c:pt>
                <c:pt idx="1">
                  <c:v>amenities_Essentials</c:v>
                </c:pt>
                <c:pt idx="2">
                  <c:v>amenities_Ethernet_connection</c:v>
                </c:pt>
                <c:pt idx="3">
                  <c:v>amenities_Extra_pillows_and_blankets</c:v>
                </c:pt>
                <c:pt idx="4">
                  <c:v>amenities_Extra_space_around_bed</c:v>
                </c:pt>
                <c:pt idx="5">
                  <c:v>amenities_Family/kid_friendly</c:v>
                </c:pt>
                <c:pt idx="6">
                  <c:v>amenities_Fire_extinguisher</c:v>
                </c:pt>
                <c:pt idx="7">
                  <c:v>amenities_Fireplace_guards</c:v>
                </c:pt>
                <c:pt idx="8">
                  <c:v>amenities_First_aid_kit</c:v>
                </c:pt>
                <c:pt idx="9">
                  <c:v>amenities_Flat_path_to_guest_entrance</c:v>
                </c:pt>
                <c:pt idx="10">
                  <c:v>amenities_Free_parking_on_premises</c:v>
                </c:pt>
                <c:pt idx="11">
                  <c:v>amenities_Free_street_parking</c:v>
                </c:pt>
                <c:pt idx="12">
                  <c:v>amenities_Full_kitchen</c:v>
                </c:pt>
                <c:pt idx="13">
                  <c:v>amenities_Game_console</c:v>
                </c:pt>
                <c:pt idx="14">
                  <c:v>amenities_Garden_or_backyard</c:v>
                </c:pt>
                <c:pt idx="15">
                  <c:v>amenities_Gas_oven</c:v>
                </c:pt>
                <c:pt idx="16">
                  <c:v>amenities_Gym</c:v>
                </c:pt>
                <c:pt idx="17">
                  <c:v>amenities_Hair_dryer</c:v>
                </c:pt>
                <c:pt idx="18">
                  <c:v>amenities_Handheld_shower_head</c:v>
                </c:pt>
                <c:pt idx="19">
                  <c:v>amenities_Hangers</c:v>
                </c:pt>
              </c:strCache>
              <c:extLst xmlns:c15="http://schemas.microsoft.com/office/drawing/2012/chart"/>
            </c:strRef>
          </c:cat>
          <c:val>
            <c:numRef>
              <c:f>Sheet1!$B$41:$B$60</c:f>
              <c:numCache>
                <c:formatCode>General</c:formatCode>
                <c:ptCount val="20"/>
                <c:pt idx="0">
                  <c:v>0.12</c:v>
                </c:pt>
                <c:pt idx="1">
                  <c:v>0.99</c:v>
                </c:pt>
                <c:pt idx="2">
                  <c:v>0.14000000000000001</c:v>
                </c:pt>
                <c:pt idx="3">
                  <c:v>0.68</c:v>
                </c:pt>
                <c:pt idx="4">
                  <c:v>0.14000000000000001</c:v>
                </c:pt>
                <c:pt idx="5">
                  <c:v>0.37</c:v>
                </c:pt>
                <c:pt idx="6">
                  <c:v>0.76</c:v>
                </c:pt>
                <c:pt idx="7">
                  <c:v>0.03</c:v>
                </c:pt>
                <c:pt idx="8">
                  <c:v>0.65</c:v>
                </c:pt>
                <c:pt idx="9">
                  <c:v>0.13</c:v>
                </c:pt>
                <c:pt idx="10">
                  <c:v>0.53</c:v>
                </c:pt>
                <c:pt idx="11">
                  <c:v>0.7</c:v>
                </c:pt>
                <c:pt idx="12">
                  <c:v>0.05</c:v>
                </c:pt>
                <c:pt idx="13">
                  <c:v>0.04</c:v>
                </c:pt>
                <c:pt idx="14">
                  <c:v>0.49</c:v>
                </c:pt>
                <c:pt idx="15">
                  <c:v>0.02</c:v>
                </c:pt>
                <c:pt idx="16">
                  <c:v>0.09</c:v>
                </c:pt>
                <c:pt idx="17">
                  <c:v>0.93</c:v>
                </c:pt>
                <c:pt idx="18">
                  <c:v>0.08</c:v>
                </c:pt>
                <c:pt idx="19">
                  <c:v>0.97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82D6-42DE-9301-522A61AC0C8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Sheet1!$A$41:$A$60</c:f>
              <c:strCache>
                <c:ptCount val="20"/>
                <c:pt idx="0">
                  <c:v>amenities_Elevator</c:v>
                </c:pt>
                <c:pt idx="1">
                  <c:v>amenities_Essentials</c:v>
                </c:pt>
                <c:pt idx="2">
                  <c:v>amenities_Ethernet_connection</c:v>
                </c:pt>
                <c:pt idx="3">
                  <c:v>amenities_Extra_pillows_and_blankets</c:v>
                </c:pt>
                <c:pt idx="4">
                  <c:v>amenities_Extra_space_around_bed</c:v>
                </c:pt>
                <c:pt idx="5">
                  <c:v>amenities_Family/kid_friendly</c:v>
                </c:pt>
                <c:pt idx="6">
                  <c:v>amenities_Fire_extinguisher</c:v>
                </c:pt>
                <c:pt idx="7">
                  <c:v>amenities_Fireplace_guards</c:v>
                </c:pt>
                <c:pt idx="8">
                  <c:v>amenities_First_aid_kit</c:v>
                </c:pt>
                <c:pt idx="9">
                  <c:v>amenities_Flat_path_to_guest_entrance</c:v>
                </c:pt>
                <c:pt idx="10">
                  <c:v>amenities_Free_parking_on_premises</c:v>
                </c:pt>
                <c:pt idx="11">
                  <c:v>amenities_Free_street_parking</c:v>
                </c:pt>
                <c:pt idx="12">
                  <c:v>amenities_Full_kitchen</c:v>
                </c:pt>
                <c:pt idx="13">
                  <c:v>amenities_Game_console</c:v>
                </c:pt>
                <c:pt idx="14">
                  <c:v>amenities_Garden_or_backyard</c:v>
                </c:pt>
                <c:pt idx="15">
                  <c:v>amenities_Gas_oven</c:v>
                </c:pt>
                <c:pt idx="16">
                  <c:v>amenities_Gym</c:v>
                </c:pt>
                <c:pt idx="17">
                  <c:v>amenities_Hair_dryer</c:v>
                </c:pt>
                <c:pt idx="18">
                  <c:v>amenities_Handheld_shower_head</c:v>
                </c:pt>
                <c:pt idx="19">
                  <c:v>amenities_Hangers</c:v>
                </c:pt>
              </c:strCache>
              <c:extLst xmlns:c15="http://schemas.microsoft.com/office/drawing/2012/chart"/>
            </c:strRef>
          </c:cat>
          <c:val>
            <c:numRef>
              <c:f>Sheet1!$F$41:$F$60</c:f>
              <c:numCache>
                <c:formatCode>General</c:formatCode>
                <c:ptCount val="20"/>
                <c:pt idx="0">
                  <c:v>0.08</c:v>
                </c:pt>
                <c:pt idx="1">
                  <c:v>0.99</c:v>
                </c:pt>
                <c:pt idx="2">
                  <c:v>0.1</c:v>
                </c:pt>
                <c:pt idx="3">
                  <c:v>0.57999999999999996</c:v>
                </c:pt>
                <c:pt idx="4">
                  <c:v>0.08</c:v>
                </c:pt>
                <c:pt idx="5">
                  <c:v>0.37</c:v>
                </c:pt>
                <c:pt idx="6">
                  <c:v>0.7</c:v>
                </c:pt>
                <c:pt idx="7">
                  <c:v>0.01</c:v>
                </c:pt>
                <c:pt idx="8">
                  <c:v>0.54</c:v>
                </c:pt>
                <c:pt idx="9">
                  <c:v>7.0000000000000007E-2</c:v>
                </c:pt>
                <c:pt idx="10">
                  <c:v>0.43</c:v>
                </c:pt>
                <c:pt idx="11">
                  <c:v>0.66</c:v>
                </c:pt>
                <c:pt idx="12">
                  <c:v>0.04</c:v>
                </c:pt>
                <c:pt idx="13">
                  <c:v>0.02</c:v>
                </c:pt>
                <c:pt idx="14">
                  <c:v>0.34</c:v>
                </c:pt>
                <c:pt idx="15">
                  <c:v>0.01</c:v>
                </c:pt>
                <c:pt idx="16">
                  <c:v>0.05</c:v>
                </c:pt>
                <c:pt idx="17">
                  <c:v>0.91</c:v>
                </c:pt>
                <c:pt idx="18">
                  <c:v>0.04</c:v>
                </c:pt>
                <c:pt idx="19">
                  <c:v>0.96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2D6-42DE-9301-522A61AC0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94960"/>
        <c:axId val="42999528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Sheet1!$C$41:$C$60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0.3</c:v>
                      </c:pt>
                      <c:pt idx="1">
                        <c:v>0.99</c:v>
                      </c:pt>
                      <c:pt idx="2">
                        <c:v>0.15</c:v>
                      </c:pt>
                      <c:pt idx="3">
                        <c:v>0.57999999999999996</c:v>
                      </c:pt>
                      <c:pt idx="4">
                        <c:v>0.11</c:v>
                      </c:pt>
                      <c:pt idx="5">
                        <c:v>0.48</c:v>
                      </c:pt>
                      <c:pt idx="6">
                        <c:v>0.72</c:v>
                      </c:pt>
                      <c:pt idx="7">
                        <c:v>0.03</c:v>
                      </c:pt>
                      <c:pt idx="8">
                        <c:v>0.49</c:v>
                      </c:pt>
                      <c:pt idx="9">
                        <c:v>0.11</c:v>
                      </c:pt>
                      <c:pt idx="10">
                        <c:v>0.7</c:v>
                      </c:pt>
                      <c:pt idx="11">
                        <c:v>0.44</c:v>
                      </c:pt>
                      <c:pt idx="12">
                        <c:v>0.05</c:v>
                      </c:pt>
                      <c:pt idx="13">
                        <c:v>0.03</c:v>
                      </c:pt>
                      <c:pt idx="14">
                        <c:v>0.41</c:v>
                      </c:pt>
                      <c:pt idx="15">
                        <c:v>0.01</c:v>
                      </c:pt>
                      <c:pt idx="16">
                        <c:v>0.21</c:v>
                      </c:pt>
                      <c:pt idx="17">
                        <c:v>0.94</c:v>
                      </c:pt>
                      <c:pt idx="18">
                        <c:v>0.06</c:v>
                      </c:pt>
                      <c:pt idx="19">
                        <c:v>0.97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2D6-42DE-9301-522A61AC0C86}"/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Sheet1!$D$41:$D$60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0.13</c:v>
                      </c:pt>
                      <c:pt idx="1">
                        <c:v>0.96</c:v>
                      </c:pt>
                      <c:pt idx="2">
                        <c:v>0.02</c:v>
                      </c:pt>
                      <c:pt idx="3">
                        <c:v>0.14000000000000001</c:v>
                      </c:pt>
                      <c:pt idx="4">
                        <c:v>0.02</c:v>
                      </c:pt>
                      <c:pt idx="5">
                        <c:v>0.28000000000000003</c:v>
                      </c:pt>
                      <c:pt idx="6">
                        <c:v>0.53</c:v>
                      </c:pt>
                      <c:pt idx="7">
                        <c:v>0</c:v>
                      </c:pt>
                      <c:pt idx="8">
                        <c:v>0.43</c:v>
                      </c:pt>
                      <c:pt idx="9">
                        <c:v>0.01</c:v>
                      </c:pt>
                      <c:pt idx="10">
                        <c:v>0.4</c:v>
                      </c:pt>
                      <c:pt idx="11">
                        <c:v>0.34</c:v>
                      </c:pt>
                      <c:pt idx="12">
                        <c:v>0.01</c:v>
                      </c:pt>
                      <c:pt idx="13">
                        <c:v>0</c:v>
                      </c:pt>
                      <c:pt idx="14">
                        <c:v>0.04</c:v>
                      </c:pt>
                      <c:pt idx="15">
                        <c:v>0</c:v>
                      </c:pt>
                      <c:pt idx="16">
                        <c:v>7.0000000000000007E-2</c:v>
                      </c:pt>
                      <c:pt idx="17">
                        <c:v>0.76</c:v>
                      </c:pt>
                      <c:pt idx="18">
                        <c:v>0.01</c:v>
                      </c:pt>
                      <c:pt idx="19">
                        <c:v>0.84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2D6-42DE-9301-522A61AC0C86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Sheet1!$E$41:$E$60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0.26</c:v>
                      </c:pt>
                      <c:pt idx="1">
                        <c:v>0.93</c:v>
                      </c:pt>
                      <c:pt idx="2">
                        <c:v>0.05</c:v>
                      </c:pt>
                      <c:pt idx="3">
                        <c:v>0.18</c:v>
                      </c:pt>
                      <c:pt idx="4">
                        <c:v>0.02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</c:v>
                      </c:pt>
                      <c:pt idx="8">
                        <c:v>0.38</c:v>
                      </c:pt>
                      <c:pt idx="9">
                        <c:v>0.02</c:v>
                      </c:pt>
                      <c:pt idx="10">
                        <c:v>0.64</c:v>
                      </c:pt>
                      <c:pt idx="11">
                        <c:v>0.25</c:v>
                      </c:pt>
                      <c:pt idx="12">
                        <c:v>0.03</c:v>
                      </c:pt>
                      <c:pt idx="13">
                        <c:v>0.01</c:v>
                      </c:pt>
                      <c:pt idx="14">
                        <c:v>0.09</c:v>
                      </c:pt>
                      <c:pt idx="15">
                        <c:v>0</c:v>
                      </c:pt>
                      <c:pt idx="16">
                        <c:v>0.17</c:v>
                      </c:pt>
                      <c:pt idx="17">
                        <c:v>0.87</c:v>
                      </c:pt>
                      <c:pt idx="18">
                        <c:v>0.01</c:v>
                      </c:pt>
                      <c:pt idx="19">
                        <c:v>0.87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2D6-42DE-9301-522A61AC0C86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Sheet1!$G$41:$G$60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0.14000000000000001</c:v>
                      </c:pt>
                      <c:pt idx="1">
                        <c:v>0.97</c:v>
                      </c:pt>
                      <c:pt idx="2">
                        <c:v>0.04</c:v>
                      </c:pt>
                      <c:pt idx="3">
                        <c:v>0.33</c:v>
                      </c:pt>
                      <c:pt idx="4">
                        <c:v>0.06</c:v>
                      </c:pt>
                      <c:pt idx="5">
                        <c:v>0.23</c:v>
                      </c:pt>
                      <c:pt idx="6">
                        <c:v>0.55000000000000004</c:v>
                      </c:pt>
                      <c:pt idx="7">
                        <c:v>0.01</c:v>
                      </c:pt>
                      <c:pt idx="8">
                        <c:v>0.46</c:v>
                      </c:pt>
                      <c:pt idx="9">
                        <c:v>0.04</c:v>
                      </c:pt>
                      <c:pt idx="10">
                        <c:v>0.28999999999999998</c:v>
                      </c:pt>
                      <c:pt idx="11">
                        <c:v>0.49</c:v>
                      </c:pt>
                      <c:pt idx="12">
                        <c:v>0.01</c:v>
                      </c:pt>
                      <c:pt idx="13">
                        <c:v>0.01</c:v>
                      </c:pt>
                      <c:pt idx="14">
                        <c:v>0.17</c:v>
                      </c:pt>
                      <c:pt idx="15">
                        <c:v>0</c:v>
                      </c:pt>
                      <c:pt idx="16">
                        <c:v>0.1</c:v>
                      </c:pt>
                      <c:pt idx="17">
                        <c:v>0.79</c:v>
                      </c:pt>
                      <c:pt idx="18">
                        <c:v>0.03</c:v>
                      </c:pt>
                      <c:pt idx="19">
                        <c:v>0.86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2D6-42DE-9301-522A61AC0C86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Sheet1!$H$41:$H$60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0.31</c:v>
                      </c:pt>
                      <c:pt idx="1">
                        <c:v>0.95</c:v>
                      </c:pt>
                      <c:pt idx="2">
                        <c:v>0.02</c:v>
                      </c:pt>
                      <c:pt idx="3">
                        <c:v>0.1</c:v>
                      </c:pt>
                      <c:pt idx="4">
                        <c:v>0.01</c:v>
                      </c:pt>
                      <c:pt idx="5">
                        <c:v>0.45</c:v>
                      </c:pt>
                      <c:pt idx="6">
                        <c:v>0.56000000000000005</c:v>
                      </c:pt>
                      <c:pt idx="7">
                        <c:v>0</c:v>
                      </c:pt>
                      <c:pt idx="8">
                        <c:v>0.36</c:v>
                      </c:pt>
                      <c:pt idx="9">
                        <c:v>0.01</c:v>
                      </c:pt>
                      <c:pt idx="10">
                        <c:v>0.61</c:v>
                      </c:pt>
                      <c:pt idx="11">
                        <c:v>0.16</c:v>
                      </c:pt>
                      <c:pt idx="12">
                        <c:v>0.02</c:v>
                      </c:pt>
                      <c:pt idx="13">
                        <c:v>0</c:v>
                      </c:pt>
                      <c:pt idx="14">
                        <c:v>0.01</c:v>
                      </c:pt>
                      <c:pt idx="15">
                        <c:v>0</c:v>
                      </c:pt>
                      <c:pt idx="16">
                        <c:v>0.23</c:v>
                      </c:pt>
                      <c:pt idx="17">
                        <c:v>0.79</c:v>
                      </c:pt>
                      <c:pt idx="18">
                        <c:v>0</c:v>
                      </c:pt>
                      <c:pt idx="19">
                        <c:v>0.86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2D6-42DE-9301-522A61AC0C86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Sheet1!$I$41:$I$60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0.19</c:v>
                      </c:pt>
                      <c:pt idx="1">
                        <c:v>0.97</c:v>
                      </c:pt>
                      <c:pt idx="2">
                        <c:v>0.08</c:v>
                      </c:pt>
                      <c:pt idx="3">
                        <c:v>0.41</c:v>
                      </c:pt>
                      <c:pt idx="4">
                        <c:v>7.0000000000000007E-2</c:v>
                      </c:pt>
                      <c:pt idx="5">
                        <c:v>0.39</c:v>
                      </c:pt>
                      <c:pt idx="6">
                        <c:v>0.65</c:v>
                      </c:pt>
                      <c:pt idx="7">
                        <c:v>0.02</c:v>
                      </c:pt>
                      <c:pt idx="8">
                        <c:v>0.49</c:v>
                      </c:pt>
                      <c:pt idx="9">
                        <c:v>7.0000000000000007E-2</c:v>
                      </c:pt>
                      <c:pt idx="10">
                        <c:v>0.53</c:v>
                      </c:pt>
                      <c:pt idx="11">
                        <c:v>0.46</c:v>
                      </c:pt>
                      <c:pt idx="12">
                        <c:v>0.03</c:v>
                      </c:pt>
                      <c:pt idx="13">
                        <c:v>0.02</c:v>
                      </c:pt>
                      <c:pt idx="14">
                        <c:v>0.26</c:v>
                      </c:pt>
                      <c:pt idx="15">
                        <c:v>0.01</c:v>
                      </c:pt>
                      <c:pt idx="16">
                        <c:v>0.13</c:v>
                      </c:pt>
                      <c:pt idx="17">
                        <c:v>0.87</c:v>
                      </c:pt>
                      <c:pt idx="18">
                        <c:v>0.04</c:v>
                      </c:pt>
                      <c:pt idx="19">
                        <c:v>0.91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2D6-42DE-9301-522A61AC0C86}"/>
                  </c:ext>
                </c:extLst>
              </c15:ser>
            </c15:filteredLineSeries>
          </c:ext>
        </c:extLst>
      </c:lineChart>
      <c:catAx>
        <c:axId val="42999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5288"/>
        <c:crosses val="autoZero"/>
        <c:auto val="1"/>
        <c:lblAlgn val="ctr"/>
        <c:lblOffset val="100"/>
        <c:noMultiLvlLbl val="0"/>
      </c:catAx>
      <c:valAx>
        <c:axId val="42999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평점</a:t>
            </a:r>
            <a:r>
              <a:rPr lang="en-US" altLang="ko-KR" b="1" dirty="0"/>
              <a:t>, </a:t>
            </a:r>
            <a:r>
              <a:rPr lang="ko-KR" altLang="en-US" b="1" dirty="0"/>
              <a:t>월 리뷰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Sheet1!$A$186</c:f>
              <c:strCache>
                <c:ptCount val="1"/>
                <c:pt idx="0">
                  <c:v>review_scores_rating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Sheet1!$B$186:$I$186</c15:sqref>
                  </c15:fullRef>
                </c:ext>
              </c:extLst>
              <c:f>(Sheet1!$B$186,Sheet1!$F$186)</c:f>
              <c:numCache>
                <c:formatCode>General</c:formatCode>
                <c:ptCount val="2"/>
                <c:pt idx="0">
                  <c:v>96.79</c:v>
                </c:pt>
                <c:pt idx="1">
                  <c:v>95.88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2A-4D5D-8BE0-76CD01BCA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1920456"/>
        <c:axId val="581920784"/>
      </c:barChart>
      <c:lineChart>
        <c:grouping val="standard"/>
        <c:varyColors val="0"/>
        <c:ser>
          <c:idx val="1"/>
          <c:order val="1"/>
          <c:tx>
            <c:strRef>
              <c:f>Sheet1!$A$188</c:f>
              <c:strCache>
                <c:ptCount val="1"/>
                <c:pt idx="0">
                  <c:v>reviews_per_month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"/>
              <c:pt idx="0">
                <c:v>1</c:v>
              </c:pt>
              <c:pt idx="1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Sheet1!$B$188:$I$188</c15:sqref>
                  </c15:fullRef>
                </c:ext>
              </c:extLst>
              <c:f>(Sheet1!$B$188,Sheet1!$F$188)</c:f>
              <c:numCache>
                <c:formatCode>General</c:formatCode>
                <c:ptCount val="2"/>
                <c:pt idx="0">
                  <c:v>2.89</c:v>
                </c:pt>
                <c:pt idx="1">
                  <c:v>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A-4D5D-8BE0-76CD01BCA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96928"/>
        <c:axId val="430002504"/>
      </c:lineChart>
      <c:catAx>
        <c:axId val="581920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20784"/>
        <c:crosses val="autoZero"/>
        <c:auto val="1"/>
        <c:lblAlgn val="ctr"/>
        <c:lblOffset val="100"/>
        <c:noMultiLvlLbl val="0"/>
      </c:catAx>
      <c:valAx>
        <c:axId val="581920784"/>
        <c:scaling>
          <c:orientation val="minMax"/>
          <c:max val="97"/>
          <c:min val="9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20456"/>
        <c:crosses val="autoZero"/>
        <c:crossBetween val="between"/>
      </c:valAx>
      <c:valAx>
        <c:axId val="4300025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6928"/>
        <c:crosses val="max"/>
        <c:crossBetween val="between"/>
      </c:valAx>
      <c:catAx>
        <c:axId val="429996928"/>
        <c:scaling>
          <c:orientation val="minMax"/>
        </c:scaling>
        <c:delete val="1"/>
        <c:axPos val="b"/>
        <c:majorTickMark val="out"/>
        <c:minorTickMark val="none"/>
        <c:tickLblPos val="nextTo"/>
        <c:crossAx val="430002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평점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(Sheet1!$B$181:$B$185,Sheet1!$B$187:$B$188)</c15:sqref>
                  </c15:fullRef>
                </c:ext>
              </c:extLst>
              <c:f>(Sheet1!$B$181:$B$185,Sheet1!$B$187)</c:f>
              <c:numCache>
                <c:formatCode>General</c:formatCode>
                <c:ptCount val="6"/>
                <c:pt idx="0">
                  <c:v>9.8699999999999992</c:v>
                </c:pt>
                <c:pt idx="1">
                  <c:v>9.93</c:v>
                </c:pt>
                <c:pt idx="2">
                  <c:v>9.73</c:v>
                </c:pt>
                <c:pt idx="3">
                  <c:v>9.92</c:v>
                </c:pt>
                <c:pt idx="4">
                  <c:v>9.7899999999999991</c:v>
                </c:pt>
                <c:pt idx="5">
                  <c:v>9.68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05-47D9-BC33-37F33162284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(Sheet1!$C$181:$C$185,Sheet1!$C$187:$C$188)</c15:sqref>
                  </c15:fullRef>
                </c:ext>
              </c:extLst>
              <c:f>(Sheet1!$C$181:$C$185,Sheet1!$C$187)</c:f>
              <c:numCache>
                <c:formatCode>General</c:formatCode>
                <c:ptCount val="6"/>
                <c:pt idx="0">
                  <c:v>9.74</c:v>
                </c:pt>
                <c:pt idx="1">
                  <c:v>9.83</c:v>
                </c:pt>
                <c:pt idx="2">
                  <c:v>9.6199999999999992</c:v>
                </c:pt>
                <c:pt idx="3">
                  <c:v>9.82</c:v>
                </c:pt>
                <c:pt idx="4">
                  <c:v>9.77</c:v>
                </c:pt>
                <c:pt idx="5">
                  <c:v>9.49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5-47D9-BC33-37F33162284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(Sheet1!$D$181:$D$185,Sheet1!$D$187:$D$188)</c15:sqref>
                  </c15:fullRef>
                </c:ext>
              </c:extLst>
              <c:f>(Sheet1!$D$181:$D$185,Sheet1!$D$187)</c:f>
              <c:numCache>
                <c:formatCode>General</c:formatCode>
                <c:ptCount val="6"/>
                <c:pt idx="0">
                  <c:v>9.69</c:v>
                </c:pt>
                <c:pt idx="1">
                  <c:v>9.83</c:v>
                </c:pt>
                <c:pt idx="2">
                  <c:v>9.4600000000000009</c:v>
                </c:pt>
                <c:pt idx="3">
                  <c:v>9.81</c:v>
                </c:pt>
                <c:pt idx="4">
                  <c:v>9.68</c:v>
                </c:pt>
                <c:pt idx="5">
                  <c:v>9.49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05-47D9-BC33-37F331622849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(Sheet1!$E$181:$E$185,Sheet1!$E$187:$E$188)</c15:sqref>
                  </c15:fullRef>
                </c:ext>
              </c:extLst>
              <c:f>(Sheet1!$E$181:$E$185,Sheet1!$E$187)</c:f>
              <c:numCache>
                <c:formatCode>General</c:formatCode>
                <c:ptCount val="6"/>
                <c:pt idx="0">
                  <c:v>9.61</c:v>
                </c:pt>
                <c:pt idx="1">
                  <c:v>9.73</c:v>
                </c:pt>
                <c:pt idx="2">
                  <c:v>9.4600000000000009</c:v>
                </c:pt>
                <c:pt idx="3">
                  <c:v>9.69</c:v>
                </c:pt>
                <c:pt idx="4">
                  <c:v>9.73</c:v>
                </c:pt>
                <c:pt idx="5">
                  <c:v>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05-47D9-BC33-37F331622849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(Sheet1!$F$181:$F$185,Sheet1!$F$187:$F$188)</c15:sqref>
                  </c15:fullRef>
                </c:ext>
              </c:extLst>
              <c:f>(Sheet1!$F$181:$F$185,Sheet1!$F$187)</c:f>
              <c:numCache>
                <c:formatCode>General</c:formatCode>
                <c:ptCount val="6"/>
                <c:pt idx="0">
                  <c:v>9.8000000000000007</c:v>
                </c:pt>
                <c:pt idx="1">
                  <c:v>9.9</c:v>
                </c:pt>
                <c:pt idx="2">
                  <c:v>9.67</c:v>
                </c:pt>
                <c:pt idx="3">
                  <c:v>9.89</c:v>
                </c:pt>
                <c:pt idx="4">
                  <c:v>9.73</c:v>
                </c:pt>
                <c:pt idx="5">
                  <c:v>9.57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05-47D9-BC33-37F331622849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(Sheet1!$G$181:$G$185,Sheet1!$G$187:$G$188)</c15:sqref>
                  </c15:fullRef>
                </c:ext>
              </c:extLst>
              <c:f>(Sheet1!$G$181:$G$185,Sheet1!$G$187)</c:f>
              <c:numCache>
                <c:formatCode>General</c:formatCode>
                <c:ptCount val="6"/>
                <c:pt idx="0">
                  <c:v>9.65</c:v>
                </c:pt>
                <c:pt idx="1">
                  <c:v>9.7799999999999994</c:v>
                </c:pt>
                <c:pt idx="2">
                  <c:v>9.44</c:v>
                </c:pt>
                <c:pt idx="3">
                  <c:v>9.75</c:v>
                </c:pt>
                <c:pt idx="4">
                  <c:v>9.61</c:v>
                </c:pt>
                <c:pt idx="5">
                  <c:v>9.4600000000000009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05-47D9-BC33-37F331622849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(Sheet1!$A$181:$A$185,Sheet1!$A$187:$A$188)</c15:sqref>
                  </c15:fullRef>
                </c:ext>
              </c:extLst>
              <c:f>(Sheet1!$A$181:$A$185,Sheet1!$A$187)</c:f>
              <c:strCache>
                <c:ptCount val="6"/>
                <c:pt idx="0">
                  <c:v>review_scores_accuracy</c:v>
                </c:pt>
                <c:pt idx="1">
                  <c:v>review_scores_checkin</c:v>
                </c:pt>
                <c:pt idx="2">
                  <c:v>review_scores_cleanliness</c:v>
                </c:pt>
                <c:pt idx="3">
                  <c:v>review_scores_communication</c:v>
                </c:pt>
                <c:pt idx="4">
                  <c:v>review_scores_location</c:v>
                </c:pt>
                <c:pt idx="5">
                  <c:v>review_scores_value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(Sheet1!$H$181:$H$185,Sheet1!$H$187:$H$188)</c15:sqref>
                  </c15:fullRef>
                </c:ext>
              </c:extLst>
              <c:f>(Sheet1!$H$181:$H$185,Sheet1!$H$187)</c:f>
              <c:numCache>
                <c:formatCode>General</c:formatCode>
                <c:ptCount val="6"/>
                <c:pt idx="0">
                  <c:v>9.42</c:v>
                </c:pt>
                <c:pt idx="1">
                  <c:v>9.56</c:v>
                </c:pt>
                <c:pt idx="2">
                  <c:v>9.2899999999999991</c:v>
                </c:pt>
                <c:pt idx="3">
                  <c:v>9.5299999999999994</c:v>
                </c:pt>
                <c:pt idx="4">
                  <c:v>9.6</c:v>
                </c:pt>
                <c:pt idx="5">
                  <c:v>9.16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05-47D9-BC33-37F331622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602968"/>
        <c:axId val="602604608"/>
        <c:extLst>
          <c:ext xmlns:c15="http://schemas.microsoft.com/office/drawing/2012/chart" uri="{02D57815-91ED-43cb-92C2-25804820EDAC}"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ullRef>
                          <c15:sqref>(Sheet1!$A$181:$A$185,Sheet1!$A$187:$A$188)</c15:sqref>
                        </c15:fullRef>
                        <c15:formulaRef>
                          <c15:sqref>(Sheet1!$A$181:$A$185,Sheet1!$A$187)</c15:sqref>
                        </c15:formulaRef>
                      </c:ext>
                    </c:extLst>
                    <c:strCache>
                      <c:ptCount val="6"/>
                      <c:pt idx="0">
                        <c:v>review_scores_accuracy</c:v>
                      </c:pt>
                      <c:pt idx="1">
                        <c:v>review_scores_checkin</c:v>
                      </c:pt>
                      <c:pt idx="2">
                        <c:v>review_scores_cleanliness</c:v>
                      </c:pt>
                      <c:pt idx="3">
                        <c:v>review_scores_communication</c:v>
                      </c:pt>
                      <c:pt idx="4">
                        <c:v>review_scores_location</c:v>
                      </c:pt>
                      <c:pt idx="5">
                        <c:v>review_scores_value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(Sheet1!$I$181:$I$185,Sheet1!$I$187:$I$188)</c15:sqref>
                        </c15:fullRef>
                        <c15:formulaRef>
                          <c15:sqref>(Sheet1!$I$181:$I$185,Sheet1!$I$187)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9.6999999999999993</c:v>
                      </c:pt>
                      <c:pt idx="1">
                        <c:v>9.81</c:v>
                      </c:pt>
                      <c:pt idx="2">
                        <c:v>9.5500000000000007</c:v>
                      </c:pt>
                      <c:pt idx="3">
                        <c:v>9.7899999999999991</c:v>
                      </c:pt>
                      <c:pt idx="4">
                        <c:v>9.7200000000000006</c:v>
                      </c:pt>
                      <c:pt idx="5">
                        <c:v>9.48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1105-47D9-BC33-37F331622849}"/>
                  </c:ext>
                </c:extLst>
              </c15:ser>
            </c15:filteredLineSeries>
          </c:ext>
        </c:extLst>
      </c:lineChart>
      <c:catAx>
        <c:axId val="60260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04608"/>
        <c:crosses val="autoZero"/>
        <c:auto val="1"/>
        <c:lblAlgn val="ctr"/>
        <c:lblOffset val="100"/>
        <c:noMultiLvlLbl val="0"/>
      </c:catAx>
      <c:valAx>
        <c:axId val="60260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0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/>
              <a:t>청소비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</a:t>
            </a:r>
            <a:r>
              <a:rPr lang="ko-KR" altLang="en-US" b="1" dirty="0"/>
              <a:t>보증금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(Sheet1!$B$135,Sheet1!$B$159,Sheet1!$B$193)</c:f>
              <c:numCache>
                <c:formatCode>General</c:formatCode>
                <c:ptCount val="3"/>
                <c:pt idx="0">
                  <c:v>74.16</c:v>
                </c:pt>
                <c:pt idx="1">
                  <c:v>142.71</c:v>
                </c:pt>
                <c:pt idx="2">
                  <c:v>212.9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E-49EF-A1BB-C95B3327DD5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(Sheet1!$C$135,Sheet1!$C$159,Sheet1!$C$193)</c:f>
              <c:numCache>
                <c:formatCode>General</c:formatCode>
                <c:ptCount val="3"/>
                <c:pt idx="0">
                  <c:v>146.22999999999999</c:v>
                </c:pt>
                <c:pt idx="1">
                  <c:v>299.07</c:v>
                </c:pt>
                <c:pt idx="2">
                  <c:v>435.12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E-49EF-A1BB-C95B3327DD58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(Sheet1!$A$135,Sheet1!$A$159,Sheet1!$A$193)</c:f>
              <c:strCache>
                <c:ptCount val="3"/>
                <c:pt idx="0">
                  <c:v>cleaning_fee</c:v>
                </c:pt>
                <c:pt idx="1">
                  <c:v>price</c:v>
                </c:pt>
                <c:pt idx="2">
                  <c:v>security_deposit</c:v>
                </c:pt>
              </c:strCache>
            </c:strRef>
          </c:cat>
          <c:val>
            <c:numRef>
              <c:f>(Sheet1!$F$135,Sheet1!$F$159,Sheet1!$F$193)</c:f>
              <c:numCache>
                <c:formatCode>General</c:formatCode>
                <c:ptCount val="3"/>
                <c:pt idx="0">
                  <c:v>76.97</c:v>
                </c:pt>
                <c:pt idx="1">
                  <c:v>139.15</c:v>
                </c:pt>
                <c:pt idx="2">
                  <c:v>248.94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BE-49EF-A1BB-C95B3327D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6114896"/>
        <c:axId val="59611424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(Sheet1!$D$135,Sheet1!$D$159,Sheet1!$D$193)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52.61</c:v>
                      </c:pt>
                      <c:pt idx="1">
                        <c:v>114.48</c:v>
                      </c:pt>
                      <c:pt idx="2">
                        <c:v>162.4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5BE-49EF-A1BB-C95B3327DD58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(Sheet1!$E$135,Sheet1!$E$159,Sheet1!$E$193)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136.80000000000001</c:v>
                      </c:pt>
                      <c:pt idx="1">
                        <c:v>252.88</c:v>
                      </c:pt>
                      <c:pt idx="2">
                        <c:v>256.66000000000003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5BE-49EF-A1BB-C95B3327DD58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(Sheet1!$G$135,Sheet1!$G$159,Sheet1!$G$193)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39.78</c:v>
                      </c:pt>
                      <c:pt idx="1">
                        <c:v>215.04</c:v>
                      </c:pt>
                      <c:pt idx="2">
                        <c:v>132.47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5BE-49EF-A1BB-C95B3327DD58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(Sheet1!$H$135,Sheet1!$H$159,Sheet1!$H$193)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128.44999999999999</c:v>
                      </c:pt>
                      <c:pt idx="1">
                        <c:v>256.25</c:v>
                      </c:pt>
                      <c:pt idx="2">
                        <c:v>419.43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5BE-49EF-A1BB-C95B3327DD58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(Sheet1!$A$135,Sheet1!$A$159,Sheet1!$A$193)</c15:sqref>
                        </c15:formulaRef>
                      </c:ext>
                    </c:extLst>
                    <c:strCache>
                      <c:ptCount val="3"/>
                      <c:pt idx="0">
                        <c:v>cleaning_fee</c:v>
                      </c:pt>
                      <c:pt idx="1">
                        <c:v>price</c:v>
                      </c:pt>
                      <c:pt idx="2">
                        <c:v>security_deposit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(Sheet1!$I$135,Sheet1!$I$159,Sheet1!$I$193)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94.55</c:v>
                      </c:pt>
                      <c:pt idx="1">
                        <c:v>201.32</c:v>
                      </c:pt>
                      <c:pt idx="2">
                        <c:v>268.36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5BE-49EF-A1BB-C95B3327DD58}"/>
                  </c:ext>
                </c:extLst>
              </c15:ser>
            </c15:filteredLineSeries>
          </c:ext>
        </c:extLst>
      </c:lineChart>
      <c:catAx>
        <c:axId val="59611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14240"/>
        <c:crosses val="autoZero"/>
        <c:auto val="1"/>
        <c:lblAlgn val="ctr"/>
        <c:lblOffset val="100"/>
        <c:noMultiLvlLbl val="0"/>
      </c:catAx>
      <c:valAx>
        <c:axId val="59611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611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수용 인원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accommodates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5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Sheet1!$B$2:$H$2</c15:sqref>
                  </c15:fullRef>
                </c:ext>
              </c:extLst>
              <c:f>(Sheet1!$B$2:$C$2,Sheet1!$F$2)</c:f>
              <c:numCache>
                <c:formatCode>General</c:formatCode>
                <c:ptCount val="3"/>
                <c:pt idx="0">
                  <c:v>4.05</c:v>
                </c:pt>
                <c:pt idx="1">
                  <c:v>6.3</c:v>
                </c:pt>
                <c:pt idx="2">
                  <c:v>3.79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8-4EAC-A752-52845AA931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0001848"/>
        <c:axId val="429998568"/>
      </c:lineChart>
      <c:catAx>
        <c:axId val="430001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8568"/>
        <c:crosses val="autoZero"/>
        <c:auto val="1"/>
        <c:lblAlgn val="ctr"/>
        <c:lblOffset val="100"/>
        <c:noMultiLvlLbl val="0"/>
      </c:catAx>
      <c:valAx>
        <c:axId val="42999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001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화장실</a:t>
            </a:r>
            <a:r>
              <a:rPr lang="en-US" altLang="ko-KR" b="1" dirty="0"/>
              <a:t>,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침실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침대 수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(Sheet1!$A$118,Sheet1!$A$122:$A$123)</c:f>
              <c:strCache>
                <c:ptCount val="3"/>
                <c:pt idx="0">
                  <c:v>bathrooms</c:v>
                </c:pt>
                <c:pt idx="1">
                  <c:v>bedrooms</c:v>
                </c:pt>
                <c:pt idx="2">
                  <c:v>beds</c:v>
                </c:pt>
              </c:strCache>
            </c:strRef>
          </c:cat>
          <c:val>
            <c:numRef>
              <c:f>(Sheet1!$B$118,Sheet1!$B$122:$B$123)</c:f>
              <c:numCache>
                <c:formatCode>General</c:formatCode>
                <c:ptCount val="3"/>
                <c:pt idx="0">
                  <c:v>1.37</c:v>
                </c:pt>
                <c:pt idx="1">
                  <c:v>1.54</c:v>
                </c:pt>
                <c:pt idx="2">
                  <c:v>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F7-46DD-89C1-A000FF0D383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(Sheet1!$A$118,Sheet1!$A$122:$A$123)</c:f>
              <c:strCache>
                <c:ptCount val="3"/>
                <c:pt idx="0">
                  <c:v>bathrooms</c:v>
                </c:pt>
                <c:pt idx="1">
                  <c:v>bedrooms</c:v>
                </c:pt>
                <c:pt idx="2">
                  <c:v>beds</c:v>
                </c:pt>
              </c:strCache>
            </c:strRef>
          </c:cat>
          <c:val>
            <c:numRef>
              <c:f>(Sheet1!$C$118,Sheet1!$C$122:$C$123)</c:f>
              <c:numCache>
                <c:formatCode>General</c:formatCode>
                <c:ptCount val="3"/>
                <c:pt idx="0">
                  <c:v>1.87</c:v>
                </c:pt>
                <c:pt idx="1">
                  <c:v>2.2599999999999998</c:v>
                </c:pt>
                <c:pt idx="2">
                  <c:v>3.48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F7-46DD-89C1-A000FF0D383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(Sheet1!$A$118,Sheet1!$A$122:$A$123)</c:f>
              <c:strCache>
                <c:ptCount val="3"/>
                <c:pt idx="0">
                  <c:v>bathrooms</c:v>
                </c:pt>
                <c:pt idx="1">
                  <c:v>bedrooms</c:v>
                </c:pt>
                <c:pt idx="2">
                  <c:v>beds</c:v>
                </c:pt>
              </c:strCache>
            </c:strRef>
          </c:cat>
          <c:val>
            <c:numRef>
              <c:f>(Sheet1!$F$118,Sheet1!$F$122:$F$123)</c:f>
              <c:numCache>
                <c:formatCode>General</c:formatCode>
                <c:ptCount val="3"/>
                <c:pt idx="0">
                  <c:v>1.1299999999999999</c:v>
                </c:pt>
                <c:pt idx="1">
                  <c:v>1.26</c:v>
                </c:pt>
                <c:pt idx="2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F7-46DD-89C1-A000FF0D3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2620024"/>
        <c:axId val="60262035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(Sheet1!$D$118,Sheet1!$D$122:$D$123)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1.1499999999999999</c:v>
                      </c:pt>
                      <c:pt idx="1">
                        <c:v>1.1200000000000001</c:v>
                      </c:pt>
                      <c:pt idx="2">
                        <c:v>1.55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9F7-46DD-89C1-A000FF0D3832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(Sheet1!$E$118,Sheet1!$E$122:$E$123)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1.54</c:v>
                      </c:pt>
                      <c:pt idx="1">
                        <c:v>1.66</c:v>
                      </c:pt>
                      <c:pt idx="2">
                        <c:v>2.4300000000000002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9F7-46DD-89C1-A000FF0D3832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(Sheet1!$G$118,Sheet1!$G$122:$G$123)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1.21</c:v>
                      </c:pt>
                      <c:pt idx="1">
                        <c:v>1.05</c:v>
                      </c:pt>
                      <c:pt idx="2">
                        <c:v>1.36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9F7-46DD-89C1-A000FF0D3832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(Sheet1!$H$118,Sheet1!$H$122:$H$123)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1.66</c:v>
                      </c:pt>
                      <c:pt idx="1">
                        <c:v>1.93</c:v>
                      </c:pt>
                      <c:pt idx="2">
                        <c:v>2.79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9F7-46DD-89C1-A000FF0D3832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(Sheet1!$A$118,Sheet1!$A$122:$A$123)</c15:sqref>
                        </c15:formulaRef>
                      </c:ext>
                    </c:extLst>
                    <c:strCache>
                      <c:ptCount val="3"/>
                      <c:pt idx="0">
                        <c:v>bathrooms</c:v>
                      </c:pt>
                      <c:pt idx="1">
                        <c:v>bedrooms</c:v>
                      </c:pt>
                      <c:pt idx="2">
                        <c:v>beds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(Sheet1!$I$118,Sheet1!$I$122:$I$123)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1.44</c:v>
                      </c:pt>
                      <c:pt idx="1">
                        <c:v>1.58</c:v>
                      </c:pt>
                      <c:pt idx="2">
                        <c:v>2.29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9F7-46DD-89C1-A000FF0D3832}"/>
                  </c:ext>
                </c:extLst>
              </c15:ser>
            </c15:filteredLineSeries>
          </c:ext>
        </c:extLst>
      </c:lineChart>
      <c:catAx>
        <c:axId val="6026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20352"/>
        <c:crosses val="autoZero"/>
        <c:auto val="1"/>
        <c:lblAlgn val="ctr"/>
        <c:lblOffset val="100"/>
        <c:noMultiLvlLbl val="0"/>
      </c:catAx>
      <c:valAx>
        <c:axId val="6026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262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Sheet1!$A$3:$A$20</c:f>
              <c:strCache>
                <c:ptCount val="18"/>
                <c:pt idx="0">
                  <c:v>amenities_24-hour_check-in</c:v>
                </c:pt>
                <c:pt idx="1">
                  <c:v>amenities_Accessible-height_bed</c:v>
                </c:pt>
                <c:pt idx="2">
                  <c:v>amenities_Accessible-height_toilet</c:v>
                </c:pt>
                <c:pt idx="3">
                  <c:v>amenities_Air_conditioning</c:v>
                </c:pt>
                <c:pt idx="4">
                  <c:v>amenities_BBQ_grill</c:v>
                </c:pt>
                <c:pt idx="5">
                  <c:v>amenities_Baby_bath</c:v>
                </c:pt>
                <c:pt idx="6">
                  <c:v>amenities_Baby_monitor</c:v>
                </c:pt>
                <c:pt idx="7">
                  <c:v>amenities_Babysitter_recommendations</c:v>
                </c:pt>
                <c:pt idx="8">
                  <c:v>amenities_Bath_towel</c:v>
                </c:pt>
                <c:pt idx="9">
                  <c:v>amenities_Bathroom_essentials</c:v>
                </c:pt>
                <c:pt idx="10">
                  <c:v>amenities_Bathtub</c:v>
                </c:pt>
                <c:pt idx="11">
                  <c:v>amenities_Bathtub_with_bath_chair</c:v>
                </c:pt>
                <c:pt idx="12">
                  <c:v>amenities_Beach_essentials</c:v>
                </c:pt>
                <c:pt idx="13">
                  <c:v>amenities_Beachfront</c:v>
                </c:pt>
                <c:pt idx="14">
                  <c:v>amenities_Bed_linens</c:v>
                </c:pt>
                <c:pt idx="15">
                  <c:v>amenities_Bedroom_comforts</c:v>
                </c:pt>
                <c:pt idx="16">
                  <c:v>amenities_Body_soap</c:v>
                </c:pt>
                <c:pt idx="17">
                  <c:v>amenities_Breakfast</c:v>
                </c:pt>
              </c:strCache>
              <c:extLst xmlns:c15="http://schemas.microsoft.com/office/drawing/2012/chart"/>
            </c:strRef>
          </c:cat>
          <c:val>
            <c:numRef>
              <c:f>Sheet1!$B$3:$B$20</c:f>
              <c:numCache>
                <c:formatCode>General</c:formatCode>
                <c:ptCount val="18"/>
                <c:pt idx="0">
                  <c:v>0.12</c:v>
                </c:pt>
                <c:pt idx="1">
                  <c:v>0.11</c:v>
                </c:pt>
                <c:pt idx="2">
                  <c:v>0.1</c:v>
                </c:pt>
                <c:pt idx="3">
                  <c:v>0.79</c:v>
                </c:pt>
                <c:pt idx="4">
                  <c:v>0.32</c:v>
                </c:pt>
                <c:pt idx="5">
                  <c:v>0.02</c:v>
                </c:pt>
                <c:pt idx="6">
                  <c:v>0.01</c:v>
                </c:pt>
                <c:pt idx="7">
                  <c:v>0.06</c:v>
                </c:pt>
                <c:pt idx="8">
                  <c:v>0.05</c:v>
                </c:pt>
                <c:pt idx="9">
                  <c:v>0.05</c:v>
                </c:pt>
                <c:pt idx="10">
                  <c:v>0.31</c:v>
                </c:pt>
                <c:pt idx="11">
                  <c:v>0.01</c:v>
                </c:pt>
                <c:pt idx="12">
                  <c:v>0.08</c:v>
                </c:pt>
                <c:pt idx="13">
                  <c:v>0.01</c:v>
                </c:pt>
                <c:pt idx="14">
                  <c:v>0.79</c:v>
                </c:pt>
                <c:pt idx="15">
                  <c:v>0.05</c:v>
                </c:pt>
                <c:pt idx="16">
                  <c:v>0.05</c:v>
                </c:pt>
                <c:pt idx="17">
                  <c:v>0.1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8AE1-441A-8F9E-55CEE108C30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Sheet1!$A$3:$A$20</c:f>
              <c:strCache>
                <c:ptCount val="18"/>
                <c:pt idx="0">
                  <c:v>amenities_24-hour_check-in</c:v>
                </c:pt>
                <c:pt idx="1">
                  <c:v>amenities_Accessible-height_bed</c:v>
                </c:pt>
                <c:pt idx="2">
                  <c:v>amenities_Accessible-height_toilet</c:v>
                </c:pt>
                <c:pt idx="3">
                  <c:v>amenities_Air_conditioning</c:v>
                </c:pt>
                <c:pt idx="4">
                  <c:v>amenities_BBQ_grill</c:v>
                </c:pt>
                <c:pt idx="5">
                  <c:v>amenities_Baby_bath</c:v>
                </c:pt>
                <c:pt idx="6">
                  <c:v>amenities_Baby_monitor</c:v>
                </c:pt>
                <c:pt idx="7">
                  <c:v>amenities_Babysitter_recommendations</c:v>
                </c:pt>
                <c:pt idx="8">
                  <c:v>amenities_Bath_towel</c:v>
                </c:pt>
                <c:pt idx="9">
                  <c:v>amenities_Bathroom_essentials</c:v>
                </c:pt>
                <c:pt idx="10">
                  <c:v>amenities_Bathtub</c:v>
                </c:pt>
                <c:pt idx="11">
                  <c:v>amenities_Bathtub_with_bath_chair</c:v>
                </c:pt>
                <c:pt idx="12">
                  <c:v>amenities_Beach_essentials</c:v>
                </c:pt>
                <c:pt idx="13">
                  <c:v>amenities_Beachfront</c:v>
                </c:pt>
                <c:pt idx="14">
                  <c:v>amenities_Bed_linens</c:v>
                </c:pt>
                <c:pt idx="15">
                  <c:v>amenities_Bedroom_comforts</c:v>
                </c:pt>
                <c:pt idx="16">
                  <c:v>amenities_Body_soap</c:v>
                </c:pt>
                <c:pt idx="17">
                  <c:v>amenities_Breakfast</c:v>
                </c:pt>
              </c:strCache>
              <c:extLst xmlns:c15="http://schemas.microsoft.com/office/drawing/2012/chart"/>
            </c:strRef>
          </c:cat>
          <c:val>
            <c:numRef>
              <c:f>Sheet1!$C$3:$C$20</c:f>
              <c:numCache>
                <c:formatCode>General</c:formatCode>
                <c:ptCount val="18"/>
                <c:pt idx="0">
                  <c:v>0.16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0.83</c:v>
                </c:pt>
                <c:pt idx="4">
                  <c:v>0.45</c:v>
                </c:pt>
                <c:pt idx="5">
                  <c:v>0.02</c:v>
                </c:pt>
                <c:pt idx="6">
                  <c:v>0.01</c:v>
                </c:pt>
                <c:pt idx="7">
                  <c:v>0.06</c:v>
                </c:pt>
                <c:pt idx="8">
                  <c:v>0.03</c:v>
                </c:pt>
                <c:pt idx="9">
                  <c:v>0.04</c:v>
                </c:pt>
                <c:pt idx="10">
                  <c:v>0.33</c:v>
                </c:pt>
                <c:pt idx="11">
                  <c:v>0.01</c:v>
                </c:pt>
                <c:pt idx="12">
                  <c:v>0.18</c:v>
                </c:pt>
                <c:pt idx="13">
                  <c:v>7.0000000000000007E-2</c:v>
                </c:pt>
                <c:pt idx="14">
                  <c:v>0.76</c:v>
                </c:pt>
                <c:pt idx="15">
                  <c:v>0.04</c:v>
                </c:pt>
                <c:pt idx="16">
                  <c:v>0.04</c:v>
                </c:pt>
                <c:pt idx="17">
                  <c:v>0.04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8AE1-441A-8F9E-55CEE108C30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Sheet1!$A$3:$A$20</c:f>
              <c:strCache>
                <c:ptCount val="18"/>
                <c:pt idx="0">
                  <c:v>amenities_24-hour_check-in</c:v>
                </c:pt>
                <c:pt idx="1">
                  <c:v>amenities_Accessible-height_bed</c:v>
                </c:pt>
                <c:pt idx="2">
                  <c:v>amenities_Accessible-height_toilet</c:v>
                </c:pt>
                <c:pt idx="3">
                  <c:v>amenities_Air_conditioning</c:v>
                </c:pt>
                <c:pt idx="4">
                  <c:v>amenities_BBQ_grill</c:v>
                </c:pt>
                <c:pt idx="5">
                  <c:v>amenities_Baby_bath</c:v>
                </c:pt>
                <c:pt idx="6">
                  <c:v>amenities_Baby_monitor</c:v>
                </c:pt>
                <c:pt idx="7">
                  <c:v>amenities_Babysitter_recommendations</c:v>
                </c:pt>
                <c:pt idx="8">
                  <c:v>amenities_Bath_towel</c:v>
                </c:pt>
                <c:pt idx="9">
                  <c:v>amenities_Bathroom_essentials</c:v>
                </c:pt>
                <c:pt idx="10">
                  <c:v>amenities_Bathtub</c:v>
                </c:pt>
                <c:pt idx="11">
                  <c:v>amenities_Bathtub_with_bath_chair</c:v>
                </c:pt>
                <c:pt idx="12">
                  <c:v>amenities_Beach_essentials</c:v>
                </c:pt>
                <c:pt idx="13">
                  <c:v>amenities_Beachfront</c:v>
                </c:pt>
                <c:pt idx="14">
                  <c:v>amenities_Bed_linens</c:v>
                </c:pt>
                <c:pt idx="15">
                  <c:v>amenities_Bedroom_comforts</c:v>
                </c:pt>
                <c:pt idx="16">
                  <c:v>amenities_Body_soap</c:v>
                </c:pt>
                <c:pt idx="17">
                  <c:v>amenities_Breakfast</c:v>
                </c:pt>
              </c:strCache>
              <c:extLst xmlns:c15="http://schemas.microsoft.com/office/drawing/2012/chart"/>
            </c:strRef>
          </c:cat>
          <c:val>
            <c:numRef>
              <c:f>Sheet1!$F$3:$F$20</c:f>
              <c:numCache>
                <c:formatCode>General</c:formatCode>
                <c:ptCount val="18"/>
                <c:pt idx="0">
                  <c:v>0.14000000000000001</c:v>
                </c:pt>
                <c:pt idx="1">
                  <c:v>7.0000000000000007E-2</c:v>
                </c:pt>
                <c:pt idx="2">
                  <c:v>0.05</c:v>
                </c:pt>
                <c:pt idx="3">
                  <c:v>0.77</c:v>
                </c:pt>
                <c:pt idx="4">
                  <c:v>0.16</c:v>
                </c:pt>
                <c:pt idx="5">
                  <c:v>0.02</c:v>
                </c:pt>
                <c:pt idx="6">
                  <c:v>0.01</c:v>
                </c:pt>
                <c:pt idx="7">
                  <c:v>0.04</c:v>
                </c:pt>
                <c:pt idx="8">
                  <c:v>0.03</c:v>
                </c:pt>
                <c:pt idx="9">
                  <c:v>0.03</c:v>
                </c:pt>
                <c:pt idx="10">
                  <c:v>0.21</c:v>
                </c:pt>
                <c:pt idx="11">
                  <c:v>0</c:v>
                </c:pt>
                <c:pt idx="12">
                  <c:v>0.05</c:v>
                </c:pt>
                <c:pt idx="13">
                  <c:v>0.01</c:v>
                </c:pt>
                <c:pt idx="14">
                  <c:v>0.73</c:v>
                </c:pt>
                <c:pt idx="15">
                  <c:v>0.03</c:v>
                </c:pt>
                <c:pt idx="16">
                  <c:v>0.03</c:v>
                </c:pt>
                <c:pt idx="17">
                  <c:v>0.06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AE1-441A-8F9E-55CEE108C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089056"/>
        <c:axId val="43109299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Sheet1!$D$3:$D$20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0.12</c:v>
                      </c:pt>
                      <c:pt idx="1">
                        <c:v>0.01</c:v>
                      </c:pt>
                      <c:pt idx="2">
                        <c:v>0.01</c:v>
                      </c:pt>
                      <c:pt idx="3">
                        <c:v>0.76</c:v>
                      </c:pt>
                      <c:pt idx="4">
                        <c:v>0.01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0.04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0.01</c:v>
                      </c:pt>
                      <c:pt idx="14">
                        <c:v>0.2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0.13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8AE1-441A-8F9E-55CEE108C30A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Sheet1!$E$3:$E$20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0.17</c:v>
                      </c:pt>
                      <c:pt idx="1">
                        <c:v>0.02</c:v>
                      </c:pt>
                      <c:pt idx="2">
                        <c:v>0.01</c:v>
                      </c:pt>
                      <c:pt idx="3">
                        <c:v>0.75</c:v>
                      </c:pt>
                      <c:pt idx="4">
                        <c:v>0.12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0.02</c:v>
                      </c:pt>
                      <c:pt idx="8">
                        <c:v>0.02</c:v>
                      </c:pt>
                      <c:pt idx="9">
                        <c:v>0.02</c:v>
                      </c:pt>
                      <c:pt idx="10">
                        <c:v>0.11</c:v>
                      </c:pt>
                      <c:pt idx="11">
                        <c:v>0</c:v>
                      </c:pt>
                      <c:pt idx="12">
                        <c:v>0.05</c:v>
                      </c:pt>
                      <c:pt idx="13">
                        <c:v>0.06</c:v>
                      </c:pt>
                      <c:pt idx="14">
                        <c:v>0.31</c:v>
                      </c:pt>
                      <c:pt idx="15">
                        <c:v>0.02</c:v>
                      </c:pt>
                      <c:pt idx="16">
                        <c:v>0.03</c:v>
                      </c:pt>
                      <c:pt idx="17">
                        <c:v>7.0000000000000007E-2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AE1-441A-8F9E-55CEE108C30A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Sheet1!$G$3:$G$20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0.09</c:v>
                      </c:pt>
                      <c:pt idx="1">
                        <c:v>0.05</c:v>
                      </c:pt>
                      <c:pt idx="2">
                        <c:v>0.04</c:v>
                      </c:pt>
                      <c:pt idx="3">
                        <c:v>0.73</c:v>
                      </c:pt>
                      <c:pt idx="4">
                        <c:v>7.0000000000000007E-2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</c:v>
                      </c:pt>
                      <c:pt idx="9">
                        <c:v>0.01</c:v>
                      </c:pt>
                      <c:pt idx="10">
                        <c:v>0.08</c:v>
                      </c:pt>
                      <c:pt idx="11">
                        <c:v>0</c:v>
                      </c:pt>
                      <c:pt idx="12">
                        <c:v>0.02</c:v>
                      </c:pt>
                      <c:pt idx="13">
                        <c:v>0.01</c:v>
                      </c:pt>
                      <c:pt idx="14">
                        <c:v>0.49</c:v>
                      </c:pt>
                      <c:pt idx="15">
                        <c:v>0.01</c:v>
                      </c:pt>
                      <c:pt idx="16">
                        <c:v>0</c:v>
                      </c:pt>
                      <c:pt idx="17">
                        <c:v>0.1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AE1-441A-8F9E-55CEE108C30A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Sheet1!$H$3:$H$20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0.16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0.79</c:v>
                      </c:pt>
                      <c:pt idx="4">
                        <c:v>0.02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0.01</c:v>
                      </c:pt>
                      <c:pt idx="8">
                        <c:v>0.01</c:v>
                      </c:pt>
                      <c:pt idx="9">
                        <c:v>0.01</c:v>
                      </c:pt>
                      <c:pt idx="10">
                        <c:v>0.05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0.03</c:v>
                      </c:pt>
                      <c:pt idx="14">
                        <c:v>0.13</c:v>
                      </c:pt>
                      <c:pt idx="15">
                        <c:v>0.01</c:v>
                      </c:pt>
                      <c:pt idx="16">
                        <c:v>0.01</c:v>
                      </c:pt>
                      <c:pt idx="17">
                        <c:v>0.09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AE1-441A-8F9E-55CEE108C30A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Sheet1!$A$3:$A$20</c15:sqref>
                        </c15:formulaRef>
                      </c:ext>
                    </c:extLst>
                    <c:strCache>
                      <c:ptCount val="18"/>
                      <c:pt idx="0">
                        <c:v>amenities_24-hour_check-in</c:v>
                      </c:pt>
                      <c:pt idx="1">
                        <c:v>amenities_Accessible-height_bed</c:v>
                      </c:pt>
                      <c:pt idx="2">
                        <c:v>amenities_Accessible-height_toilet</c:v>
                      </c:pt>
                      <c:pt idx="3">
                        <c:v>amenities_Air_conditioning</c:v>
                      </c:pt>
                      <c:pt idx="4">
                        <c:v>amenities_BBQ_grill</c:v>
                      </c:pt>
                      <c:pt idx="5">
                        <c:v>amenities_Baby_bath</c:v>
                      </c:pt>
                      <c:pt idx="6">
                        <c:v>amenities_Baby_monitor</c:v>
                      </c:pt>
                      <c:pt idx="7">
                        <c:v>amenities_Babysitter_recommendations</c:v>
                      </c:pt>
                      <c:pt idx="8">
                        <c:v>amenities_Bath_towel</c:v>
                      </c:pt>
                      <c:pt idx="9">
                        <c:v>amenities_Bathroom_essentials</c:v>
                      </c:pt>
                      <c:pt idx="10">
                        <c:v>amenities_Bathtub</c:v>
                      </c:pt>
                      <c:pt idx="11">
                        <c:v>amenities_Bathtub_with_bath_chair</c:v>
                      </c:pt>
                      <c:pt idx="12">
                        <c:v>amenities_Beach_essentials</c:v>
                      </c:pt>
                      <c:pt idx="13">
                        <c:v>amenities_Beachfront</c:v>
                      </c:pt>
                      <c:pt idx="14">
                        <c:v>amenities_Bed_linens</c:v>
                      </c:pt>
                      <c:pt idx="15">
                        <c:v>amenities_Bedroom_comforts</c:v>
                      </c:pt>
                      <c:pt idx="16">
                        <c:v>amenities_Body_soap</c:v>
                      </c:pt>
                      <c:pt idx="17">
                        <c:v>amenities_Breakfast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Sheet1!$I$3:$I$20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0.14000000000000001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0.78</c:v>
                      </c:pt>
                      <c:pt idx="4">
                        <c:v>0.19</c:v>
                      </c:pt>
                      <c:pt idx="5">
                        <c:v>0.01</c:v>
                      </c:pt>
                      <c:pt idx="6">
                        <c:v>0.01</c:v>
                      </c:pt>
                      <c:pt idx="7">
                        <c:v>0.03</c:v>
                      </c:pt>
                      <c:pt idx="8">
                        <c:v>0.03</c:v>
                      </c:pt>
                      <c:pt idx="9">
                        <c:v>0.03</c:v>
                      </c:pt>
                      <c:pt idx="10">
                        <c:v>0.18</c:v>
                      </c:pt>
                      <c:pt idx="11">
                        <c:v>0</c:v>
                      </c:pt>
                      <c:pt idx="12">
                        <c:v>0.06</c:v>
                      </c:pt>
                      <c:pt idx="13">
                        <c:v>0.03</c:v>
                      </c:pt>
                      <c:pt idx="14">
                        <c:v>0.53</c:v>
                      </c:pt>
                      <c:pt idx="15">
                        <c:v>0.03</c:v>
                      </c:pt>
                      <c:pt idx="16">
                        <c:v>0.03</c:v>
                      </c:pt>
                      <c:pt idx="17">
                        <c:v>0.08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AE1-441A-8F9E-55CEE108C30A}"/>
                  </c:ext>
                </c:extLst>
              </c15:ser>
            </c15:filteredLineSeries>
          </c:ext>
        </c:extLst>
      </c:lineChart>
      <c:catAx>
        <c:axId val="43108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092992"/>
        <c:crosses val="autoZero"/>
        <c:auto val="0"/>
        <c:lblAlgn val="ctr"/>
        <c:lblOffset val="100"/>
        <c:noMultiLvlLbl val="0"/>
      </c:catAx>
      <c:valAx>
        <c:axId val="4310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108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baseline="0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Sheet1!$A$21:$A$40</c:f>
              <c:strCache>
                <c:ptCount val="20"/>
                <c:pt idx="0">
                  <c:v>amenities_Building_staff</c:v>
                </c:pt>
                <c:pt idx="1">
                  <c:v>amenities_Buzzer/wireless_intercom</c:v>
                </c:pt>
                <c:pt idx="2">
                  <c:v>amenities_Cable_TV</c:v>
                </c:pt>
                <c:pt idx="3">
                  <c:v>amenities_Carbon_monoxide_detector</c:v>
                </c:pt>
                <c:pt idx="4">
                  <c:v>amenities_Cat(s)</c:v>
                </c:pt>
                <c:pt idx="5">
                  <c:v>amenities_Ceiling_fan</c:v>
                </c:pt>
                <c:pt idx="6">
                  <c:v>amenities_Children???books_and_toys</c:v>
                </c:pt>
                <c:pt idx="7">
                  <c:v>amenities_Children???dinnerware</c:v>
                </c:pt>
                <c:pt idx="8">
                  <c:v>amenities_Cleaning_before_checkout</c:v>
                </c:pt>
                <c:pt idx="9">
                  <c:v>amenities_Coffee_maker</c:v>
                </c:pt>
                <c:pt idx="10">
                  <c:v>amenities_Convection_oven</c:v>
                </c:pt>
                <c:pt idx="11">
                  <c:v>amenities_Cooking_basics</c:v>
                </c:pt>
                <c:pt idx="12">
                  <c:v>amenities_Crib</c:v>
                </c:pt>
                <c:pt idx="13">
                  <c:v>amenities_DVD_player</c:v>
                </c:pt>
                <c:pt idx="14">
                  <c:v>amenities_Disabled_parking_spot</c:v>
                </c:pt>
                <c:pt idx="15">
                  <c:v>amenities_Dishes_and_silverware</c:v>
                </c:pt>
                <c:pt idx="16">
                  <c:v>amenities_Dishwasher</c:v>
                </c:pt>
                <c:pt idx="17">
                  <c:v>amenities_Dog(s)</c:v>
                </c:pt>
                <c:pt idx="18">
                  <c:v>amenities_Dryer</c:v>
                </c:pt>
                <c:pt idx="19">
                  <c:v>amenities_EV_charger</c:v>
                </c:pt>
              </c:strCache>
              <c:extLst xmlns:c15="http://schemas.microsoft.com/office/drawing/2012/chart"/>
            </c:strRef>
          </c:cat>
          <c:val>
            <c:numRef>
              <c:f>Sheet1!$B$21:$B$40</c:f>
              <c:numCache>
                <c:formatCode>General</c:formatCode>
                <c:ptCount val="20"/>
                <c:pt idx="0">
                  <c:v>0.03</c:v>
                </c:pt>
                <c:pt idx="1">
                  <c:v>0.04</c:v>
                </c:pt>
                <c:pt idx="2">
                  <c:v>0.4</c:v>
                </c:pt>
                <c:pt idx="3">
                  <c:v>0.91</c:v>
                </c:pt>
                <c:pt idx="4">
                  <c:v>0.04</c:v>
                </c:pt>
                <c:pt idx="5">
                  <c:v>0.02</c:v>
                </c:pt>
                <c:pt idx="6">
                  <c:v>0.12</c:v>
                </c:pt>
                <c:pt idx="7">
                  <c:v>0.06</c:v>
                </c:pt>
                <c:pt idx="8">
                  <c:v>0.08</c:v>
                </c:pt>
                <c:pt idx="9">
                  <c:v>0.9</c:v>
                </c:pt>
                <c:pt idx="10">
                  <c:v>0.01</c:v>
                </c:pt>
                <c:pt idx="11">
                  <c:v>0.89</c:v>
                </c:pt>
                <c:pt idx="12">
                  <c:v>0.04</c:v>
                </c:pt>
                <c:pt idx="13">
                  <c:v>0.01</c:v>
                </c:pt>
                <c:pt idx="14">
                  <c:v>0.04</c:v>
                </c:pt>
                <c:pt idx="15">
                  <c:v>0.95</c:v>
                </c:pt>
                <c:pt idx="16">
                  <c:v>0.66</c:v>
                </c:pt>
                <c:pt idx="17">
                  <c:v>0.06</c:v>
                </c:pt>
                <c:pt idx="18">
                  <c:v>0.95</c:v>
                </c:pt>
                <c:pt idx="19">
                  <c:v>0.02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BE1F-494A-A5BD-9CA639140F3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Sheet1!$A$21:$A$40</c:f>
              <c:strCache>
                <c:ptCount val="20"/>
                <c:pt idx="0">
                  <c:v>amenities_Building_staff</c:v>
                </c:pt>
                <c:pt idx="1">
                  <c:v>amenities_Buzzer/wireless_intercom</c:v>
                </c:pt>
                <c:pt idx="2">
                  <c:v>amenities_Cable_TV</c:v>
                </c:pt>
                <c:pt idx="3">
                  <c:v>amenities_Carbon_monoxide_detector</c:v>
                </c:pt>
                <c:pt idx="4">
                  <c:v>amenities_Cat(s)</c:v>
                </c:pt>
                <c:pt idx="5">
                  <c:v>amenities_Ceiling_fan</c:v>
                </c:pt>
                <c:pt idx="6">
                  <c:v>amenities_Children???books_and_toys</c:v>
                </c:pt>
                <c:pt idx="7">
                  <c:v>amenities_Children???dinnerware</c:v>
                </c:pt>
                <c:pt idx="8">
                  <c:v>amenities_Cleaning_before_checkout</c:v>
                </c:pt>
                <c:pt idx="9">
                  <c:v>amenities_Coffee_maker</c:v>
                </c:pt>
                <c:pt idx="10">
                  <c:v>amenities_Convection_oven</c:v>
                </c:pt>
                <c:pt idx="11">
                  <c:v>amenities_Cooking_basics</c:v>
                </c:pt>
                <c:pt idx="12">
                  <c:v>amenities_Crib</c:v>
                </c:pt>
                <c:pt idx="13">
                  <c:v>amenities_DVD_player</c:v>
                </c:pt>
                <c:pt idx="14">
                  <c:v>amenities_Disabled_parking_spot</c:v>
                </c:pt>
                <c:pt idx="15">
                  <c:v>amenities_Dishes_and_silverware</c:v>
                </c:pt>
                <c:pt idx="16">
                  <c:v>amenities_Dishwasher</c:v>
                </c:pt>
                <c:pt idx="17">
                  <c:v>amenities_Dog(s)</c:v>
                </c:pt>
                <c:pt idx="18">
                  <c:v>amenities_Dryer</c:v>
                </c:pt>
                <c:pt idx="19">
                  <c:v>amenities_EV_charger</c:v>
                </c:pt>
              </c:strCache>
              <c:extLst xmlns:c15="http://schemas.microsoft.com/office/drawing/2012/chart"/>
            </c:strRef>
          </c:cat>
          <c:val>
            <c:numRef>
              <c:f>Sheet1!$C$21:$C$40</c:f>
              <c:numCache>
                <c:formatCode>General</c:formatCode>
                <c:ptCount val="20"/>
                <c:pt idx="0">
                  <c:v>0.06</c:v>
                </c:pt>
                <c:pt idx="1">
                  <c:v>0.03</c:v>
                </c:pt>
                <c:pt idx="2">
                  <c:v>0.57999999999999996</c:v>
                </c:pt>
                <c:pt idx="3">
                  <c:v>0.78</c:v>
                </c:pt>
                <c:pt idx="4">
                  <c:v>0.01</c:v>
                </c:pt>
                <c:pt idx="5">
                  <c:v>0.01</c:v>
                </c:pt>
                <c:pt idx="6">
                  <c:v>0.11</c:v>
                </c:pt>
                <c:pt idx="7">
                  <c:v>0.06</c:v>
                </c:pt>
                <c:pt idx="8">
                  <c:v>0.06</c:v>
                </c:pt>
                <c:pt idx="9">
                  <c:v>0.94</c:v>
                </c:pt>
                <c:pt idx="10">
                  <c:v>0.01</c:v>
                </c:pt>
                <c:pt idx="11">
                  <c:v>0.89</c:v>
                </c:pt>
                <c:pt idx="12">
                  <c:v>0.06</c:v>
                </c:pt>
                <c:pt idx="13">
                  <c:v>0.01</c:v>
                </c:pt>
                <c:pt idx="14">
                  <c:v>0.06</c:v>
                </c:pt>
                <c:pt idx="15">
                  <c:v>0.97</c:v>
                </c:pt>
                <c:pt idx="16">
                  <c:v>0.78</c:v>
                </c:pt>
                <c:pt idx="17">
                  <c:v>0.02</c:v>
                </c:pt>
                <c:pt idx="18">
                  <c:v>0.97</c:v>
                </c:pt>
                <c:pt idx="19">
                  <c:v>0.02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BE1F-494A-A5BD-9CA639140F3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Sheet1!$A$21:$A$40</c:f>
              <c:strCache>
                <c:ptCount val="20"/>
                <c:pt idx="0">
                  <c:v>amenities_Building_staff</c:v>
                </c:pt>
                <c:pt idx="1">
                  <c:v>amenities_Buzzer/wireless_intercom</c:v>
                </c:pt>
                <c:pt idx="2">
                  <c:v>amenities_Cable_TV</c:v>
                </c:pt>
                <c:pt idx="3">
                  <c:v>amenities_Carbon_monoxide_detector</c:v>
                </c:pt>
                <c:pt idx="4">
                  <c:v>amenities_Cat(s)</c:v>
                </c:pt>
                <c:pt idx="5">
                  <c:v>amenities_Ceiling_fan</c:v>
                </c:pt>
                <c:pt idx="6">
                  <c:v>amenities_Children???books_and_toys</c:v>
                </c:pt>
                <c:pt idx="7">
                  <c:v>amenities_Children???dinnerware</c:v>
                </c:pt>
                <c:pt idx="8">
                  <c:v>amenities_Cleaning_before_checkout</c:v>
                </c:pt>
                <c:pt idx="9">
                  <c:v>amenities_Coffee_maker</c:v>
                </c:pt>
                <c:pt idx="10">
                  <c:v>amenities_Convection_oven</c:v>
                </c:pt>
                <c:pt idx="11">
                  <c:v>amenities_Cooking_basics</c:v>
                </c:pt>
                <c:pt idx="12">
                  <c:v>amenities_Crib</c:v>
                </c:pt>
                <c:pt idx="13">
                  <c:v>amenities_DVD_player</c:v>
                </c:pt>
                <c:pt idx="14">
                  <c:v>amenities_Disabled_parking_spot</c:v>
                </c:pt>
                <c:pt idx="15">
                  <c:v>amenities_Dishes_and_silverware</c:v>
                </c:pt>
                <c:pt idx="16">
                  <c:v>amenities_Dishwasher</c:v>
                </c:pt>
                <c:pt idx="17">
                  <c:v>amenities_Dog(s)</c:v>
                </c:pt>
                <c:pt idx="18">
                  <c:v>amenities_Dryer</c:v>
                </c:pt>
                <c:pt idx="19">
                  <c:v>amenities_EV_charger</c:v>
                </c:pt>
              </c:strCache>
              <c:extLst xmlns:c15="http://schemas.microsoft.com/office/drawing/2012/chart"/>
            </c:strRef>
          </c:cat>
          <c:val>
            <c:numRef>
              <c:f>Sheet1!$F$21:$F$40</c:f>
              <c:numCache>
                <c:formatCode>General</c:formatCode>
                <c:ptCount val="20"/>
                <c:pt idx="0">
                  <c:v>0.03</c:v>
                </c:pt>
                <c:pt idx="1">
                  <c:v>0.04</c:v>
                </c:pt>
                <c:pt idx="2">
                  <c:v>0.35</c:v>
                </c:pt>
                <c:pt idx="3">
                  <c:v>0.88</c:v>
                </c:pt>
                <c:pt idx="4">
                  <c:v>0.03</c:v>
                </c:pt>
                <c:pt idx="5">
                  <c:v>0.01</c:v>
                </c:pt>
                <c:pt idx="6">
                  <c:v>0.08</c:v>
                </c:pt>
                <c:pt idx="7">
                  <c:v>0.04</c:v>
                </c:pt>
                <c:pt idx="8">
                  <c:v>0.06</c:v>
                </c:pt>
                <c:pt idx="9">
                  <c:v>0.88</c:v>
                </c:pt>
                <c:pt idx="10">
                  <c:v>0</c:v>
                </c:pt>
                <c:pt idx="11">
                  <c:v>0.76</c:v>
                </c:pt>
                <c:pt idx="12">
                  <c:v>0.03</c:v>
                </c:pt>
                <c:pt idx="13">
                  <c:v>0</c:v>
                </c:pt>
                <c:pt idx="14">
                  <c:v>0.02</c:v>
                </c:pt>
                <c:pt idx="15">
                  <c:v>0.91</c:v>
                </c:pt>
                <c:pt idx="16">
                  <c:v>0.34</c:v>
                </c:pt>
                <c:pt idx="17">
                  <c:v>0.06</c:v>
                </c:pt>
                <c:pt idx="18">
                  <c:v>0.19</c:v>
                </c:pt>
                <c:pt idx="19">
                  <c:v>0.01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BE1F-494A-A5BD-9CA639140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909632"/>
        <c:axId val="58191258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Sheet1!$A$21:$A$40</c15:sqref>
                        </c15:formulaRef>
                      </c:ext>
                    </c:extLst>
                    <c:strCache>
                      <c:ptCount val="20"/>
                      <c:pt idx="0">
                        <c:v>amenities_Building_staff</c:v>
                      </c:pt>
                      <c:pt idx="1">
                        <c:v>amenities_Buzzer/wireless_intercom</c:v>
                      </c:pt>
                      <c:pt idx="2">
                        <c:v>amenities_Cable_TV</c:v>
                      </c:pt>
                      <c:pt idx="3">
                        <c:v>amenities_Carbon_monoxide_detector</c:v>
                      </c:pt>
                      <c:pt idx="4">
                        <c:v>amenities_Cat(s)</c:v>
                      </c:pt>
                      <c:pt idx="5">
                        <c:v>amenities_Ceiling_fan</c:v>
                      </c:pt>
                      <c:pt idx="6">
                        <c:v>amenities_Children???books_and_toys</c:v>
                      </c:pt>
                      <c:pt idx="7">
                        <c:v>amenities_Children???dinnerware</c:v>
                      </c:pt>
                      <c:pt idx="8">
                        <c:v>amenities_Cleaning_before_checkout</c:v>
                      </c:pt>
                      <c:pt idx="9">
                        <c:v>amenities_Coffee_maker</c:v>
                      </c:pt>
                      <c:pt idx="10">
                        <c:v>amenities_Convection_oven</c:v>
                      </c:pt>
                      <c:pt idx="11">
                        <c:v>amenities_Cooking_basics</c:v>
                      </c:pt>
                      <c:pt idx="12">
                        <c:v>amenities_Crib</c:v>
                      </c:pt>
                      <c:pt idx="13">
                        <c:v>amenities_DVD_player</c:v>
                      </c:pt>
                      <c:pt idx="14">
                        <c:v>amenities_Disabled_parking_spot</c:v>
                      </c:pt>
                      <c:pt idx="15">
                        <c:v>amenities_Dishes_and_silverware</c:v>
                      </c:pt>
                      <c:pt idx="16">
                        <c:v>amenities_Dishwasher</c:v>
                      </c:pt>
                      <c:pt idx="17">
                        <c:v>amenities_Dog(s)</c:v>
                      </c:pt>
                      <c:pt idx="18">
                        <c:v>amenities_Dryer</c:v>
                      </c:pt>
                      <c:pt idx="19">
                        <c:v>amenities_EV_charger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Sheet1!$D$21:$D$40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0.03</c:v>
                      </c:pt>
                      <c:pt idx="1">
                        <c:v>0.09</c:v>
                      </c:pt>
                      <c:pt idx="2">
                        <c:v>0.22</c:v>
                      </c:pt>
                      <c:pt idx="3">
                        <c:v>0.73</c:v>
                      </c:pt>
                      <c:pt idx="4">
                        <c:v>0.03</c:v>
                      </c:pt>
                      <c:pt idx="5">
                        <c:v>0</c:v>
                      </c:pt>
                      <c:pt idx="6">
                        <c:v>0.03</c:v>
                      </c:pt>
                      <c:pt idx="7">
                        <c:v>0.01</c:v>
                      </c:pt>
                      <c:pt idx="8">
                        <c:v>0.01</c:v>
                      </c:pt>
                      <c:pt idx="9">
                        <c:v>0.1</c:v>
                      </c:pt>
                      <c:pt idx="10">
                        <c:v>0</c:v>
                      </c:pt>
                      <c:pt idx="11">
                        <c:v>0.04</c:v>
                      </c:pt>
                      <c:pt idx="12">
                        <c:v>0.01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0.1</c:v>
                      </c:pt>
                      <c:pt idx="16">
                        <c:v>0.02</c:v>
                      </c:pt>
                      <c:pt idx="17">
                        <c:v>0.05</c:v>
                      </c:pt>
                      <c:pt idx="18">
                        <c:v>0.53</c:v>
                      </c:pt>
                      <c:pt idx="19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E1F-494A-A5BD-9CA639140F36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Sheet1!$A$21:$A$40</c15:sqref>
                        </c15:formulaRef>
                      </c:ext>
                    </c:extLst>
                    <c:strCache>
                      <c:ptCount val="20"/>
                      <c:pt idx="0">
                        <c:v>amenities_Building_staff</c:v>
                      </c:pt>
                      <c:pt idx="1">
                        <c:v>amenities_Buzzer/wireless_intercom</c:v>
                      </c:pt>
                      <c:pt idx="2">
                        <c:v>amenities_Cable_TV</c:v>
                      </c:pt>
                      <c:pt idx="3">
                        <c:v>amenities_Carbon_monoxide_detector</c:v>
                      </c:pt>
                      <c:pt idx="4">
                        <c:v>amenities_Cat(s)</c:v>
                      </c:pt>
                      <c:pt idx="5">
                        <c:v>amenities_Ceiling_fan</c:v>
                      </c:pt>
                      <c:pt idx="6">
                        <c:v>amenities_Children???books_and_toys</c:v>
                      </c:pt>
                      <c:pt idx="7">
                        <c:v>amenities_Children???dinnerware</c:v>
                      </c:pt>
                      <c:pt idx="8">
                        <c:v>amenities_Cleaning_before_checkout</c:v>
                      </c:pt>
                      <c:pt idx="9">
                        <c:v>amenities_Coffee_maker</c:v>
                      </c:pt>
                      <c:pt idx="10">
                        <c:v>amenities_Convection_oven</c:v>
                      </c:pt>
                      <c:pt idx="11">
                        <c:v>amenities_Cooking_basics</c:v>
                      </c:pt>
                      <c:pt idx="12">
                        <c:v>amenities_Crib</c:v>
                      </c:pt>
                      <c:pt idx="13">
                        <c:v>amenities_DVD_player</c:v>
                      </c:pt>
                      <c:pt idx="14">
                        <c:v>amenities_Disabled_parking_spot</c:v>
                      </c:pt>
                      <c:pt idx="15">
                        <c:v>amenities_Dishes_and_silverware</c:v>
                      </c:pt>
                      <c:pt idx="16">
                        <c:v>amenities_Dishwasher</c:v>
                      </c:pt>
                      <c:pt idx="17">
                        <c:v>amenities_Dog(s)</c:v>
                      </c:pt>
                      <c:pt idx="18">
                        <c:v>amenities_Dryer</c:v>
                      </c:pt>
                      <c:pt idx="19">
                        <c:v>amenities_EV_charger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Sheet1!$E$21:$E$40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0.03</c:v>
                      </c:pt>
                      <c:pt idx="1">
                        <c:v>0.04</c:v>
                      </c:pt>
                      <c:pt idx="2">
                        <c:v>0.42</c:v>
                      </c:pt>
                      <c:pt idx="3">
                        <c:v>0.57999999999999996</c:v>
                      </c:pt>
                      <c:pt idx="4">
                        <c:v>0.02</c:v>
                      </c:pt>
                      <c:pt idx="5">
                        <c:v>0</c:v>
                      </c:pt>
                      <c:pt idx="6">
                        <c:v>0.06</c:v>
                      </c:pt>
                      <c:pt idx="7">
                        <c:v>0.01</c:v>
                      </c:pt>
                      <c:pt idx="8">
                        <c:v>0.01</c:v>
                      </c:pt>
                      <c:pt idx="9">
                        <c:v>0.38</c:v>
                      </c:pt>
                      <c:pt idx="10">
                        <c:v>0</c:v>
                      </c:pt>
                      <c:pt idx="11">
                        <c:v>0.2</c:v>
                      </c:pt>
                      <c:pt idx="12">
                        <c:v>0.03</c:v>
                      </c:pt>
                      <c:pt idx="13">
                        <c:v>0</c:v>
                      </c:pt>
                      <c:pt idx="14">
                        <c:v>0.01</c:v>
                      </c:pt>
                      <c:pt idx="15">
                        <c:v>0.34</c:v>
                      </c:pt>
                      <c:pt idx="16">
                        <c:v>0.21</c:v>
                      </c:pt>
                      <c:pt idx="17">
                        <c:v>0.02</c:v>
                      </c:pt>
                      <c:pt idx="18">
                        <c:v>0.89</c:v>
                      </c:pt>
                      <c:pt idx="1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E1F-494A-A5BD-9CA639140F36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Sheet1!$A$21:$A$40</c15:sqref>
                        </c15:formulaRef>
                      </c:ext>
                    </c:extLst>
                    <c:strCache>
                      <c:ptCount val="20"/>
                      <c:pt idx="0">
                        <c:v>amenities_Building_staff</c:v>
                      </c:pt>
                      <c:pt idx="1">
                        <c:v>amenities_Buzzer/wireless_intercom</c:v>
                      </c:pt>
                      <c:pt idx="2">
                        <c:v>amenities_Cable_TV</c:v>
                      </c:pt>
                      <c:pt idx="3">
                        <c:v>amenities_Carbon_monoxide_detector</c:v>
                      </c:pt>
                      <c:pt idx="4">
                        <c:v>amenities_Cat(s)</c:v>
                      </c:pt>
                      <c:pt idx="5">
                        <c:v>amenities_Ceiling_fan</c:v>
                      </c:pt>
                      <c:pt idx="6">
                        <c:v>amenities_Children???books_and_toys</c:v>
                      </c:pt>
                      <c:pt idx="7">
                        <c:v>amenities_Children???dinnerware</c:v>
                      </c:pt>
                      <c:pt idx="8">
                        <c:v>amenities_Cleaning_before_checkout</c:v>
                      </c:pt>
                      <c:pt idx="9">
                        <c:v>amenities_Coffee_maker</c:v>
                      </c:pt>
                      <c:pt idx="10">
                        <c:v>amenities_Convection_oven</c:v>
                      </c:pt>
                      <c:pt idx="11">
                        <c:v>amenities_Cooking_basics</c:v>
                      </c:pt>
                      <c:pt idx="12">
                        <c:v>amenities_Crib</c:v>
                      </c:pt>
                      <c:pt idx="13">
                        <c:v>amenities_DVD_player</c:v>
                      </c:pt>
                      <c:pt idx="14">
                        <c:v>amenities_Disabled_parking_spot</c:v>
                      </c:pt>
                      <c:pt idx="15">
                        <c:v>amenities_Dishes_and_silverware</c:v>
                      </c:pt>
                      <c:pt idx="16">
                        <c:v>amenities_Dishwasher</c:v>
                      </c:pt>
                      <c:pt idx="17">
                        <c:v>amenities_Dog(s)</c:v>
                      </c:pt>
                      <c:pt idx="18">
                        <c:v>amenities_Dryer</c:v>
                      </c:pt>
                      <c:pt idx="19">
                        <c:v>amenities_EV_charger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Sheet1!$G$21:$G$40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0.03</c:v>
                      </c:pt>
                      <c:pt idx="1">
                        <c:v>0.06</c:v>
                      </c:pt>
                      <c:pt idx="2">
                        <c:v>0.24</c:v>
                      </c:pt>
                      <c:pt idx="3">
                        <c:v>0.76</c:v>
                      </c:pt>
                      <c:pt idx="4">
                        <c:v>0.04</c:v>
                      </c:pt>
                      <c:pt idx="5">
                        <c:v>0</c:v>
                      </c:pt>
                      <c:pt idx="6">
                        <c:v>0.02</c:v>
                      </c:pt>
                      <c:pt idx="7">
                        <c:v>0.01</c:v>
                      </c:pt>
                      <c:pt idx="8">
                        <c:v>0.05</c:v>
                      </c:pt>
                      <c:pt idx="9">
                        <c:v>0.45</c:v>
                      </c:pt>
                      <c:pt idx="10">
                        <c:v>0</c:v>
                      </c:pt>
                      <c:pt idx="11">
                        <c:v>0.35</c:v>
                      </c:pt>
                      <c:pt idx="12">
                        <c:v>0.01</c:v>
                      </c:pt>
                      <c:pt idx="13">
                        <c:v>0</c:v>
                      </c:pt>
                      <c:pt idx="14">
                        <c:v>0.01</c:v>
                      </c:pt>
                      <c:pt idx="15">
                        <c:v>0.46</c:v>
                      </c:pt>
                      <c:pt idx="16">
                        <c:v>0.19</c:v>
                      </c:pt>
                      <c:pt idx="17">
                        <c:v>0.05</c:v>
                      </c:pt>
                      <c:pt idx="18">
                        <c:v>0.18</c:v>
                      </c:pt>
                      <c:pt idx="19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E1F-494A-A5BD-9CA639140F36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Sheet1!$A$21:$A$40</c15:sqref>
                        </c15:formulaRef>
                      </c:ext>
                    </c:extLst>
                    <c:strCache>
                      <c:ptCount val="20"/>
                      <c:pt idx="0">
                        <c:v>amenities_Building_staff</c:v>
                      </c:pt>
                      <c:pt idx="1">
                        <c:v>amenities_Buzzer/wireless_intercom</c:v>
                      </c:pt>
                      <c:pt idx="2">
                        <c:v>amenities_Cable_TV</c:v>
                      </c:pt>
                      <c:pt idx="3">
                        <c:v>amenities_Carbon_monoxide_detector</c:v>
                      </c:pt>
                      <c:pt idx="4">
                        <c:v>amenities_Cat(s)</c:v>
                      </c:pt>
                      <c:pt idx="5">
                        <c:v>amenities_Ceiling_fan</c:v>
                      </c:pt>
                      <c:pt idx="6">
                        <c:v>amenities_Children???books_and_toys</c:v>
                      </c:pt>
                      <c:pt idx="7">
                        <c:v>amenities_Children???dinnerware</c:v>
                      </c:pt>
                      <c:pt idx="8">
                        <c:v>amenities_Cleaning_before_checkout</c:v>
                      </c:pt>
                      <c:pt idx="9">
                        <c:v>amenities_Coffee_maker</c:v>
                      </c:pt>
                      <c:pt idx="10">
                        <c:v>amenities_Convection_oven</c:v>
                      </c:pt>
                      <c:pt idx="11">
                        <c:v>amenities_Cooking_basics</c:v>
                      </c:pt>
                      <c:pt idx="12">
                        <c:v>amenities_Crib</c:v>
                      </c:pt>
                      <c:pt idx="13">
                        <c:v>amenities_DVD_player</c:v>
                      </c:pt>
                      <c:pt idx="14">
                        <c:v>amenities_Disabled_parking_spot</c:v>
                      </c:pt>
                      <c:pt idx="15">
                        <c:v>amenities_Dishes_and_silverware</c:v>
                      </c:pt>
                      <c:pt idx="16">
                        <c:v>amenities_Dishwasher</c:v>
                      </c:pt>
                      <c:pt idx="17">
                        <c:v>amenities_Dog(s)</c:v>
                      </c:pt>
                      <c:pt idx="18">
                        <c:v>amenities_Dryer</c:v>
                      </c:pt>
                      <c:pt idx="19">
                        <c:v>amenities_EV_charger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Sheet1!$H$21:$H$40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7.0000000000000007E-2</c:v>
                      </c:pt>
                      <c:pt idx="1">
                        <c:v>7.0000000000000007E-2</c:v>
                      </c:pt>
                      <c:pt idx="2">
                        <c:v>0.33</c:v>
                      </c:pt>
                      <c:pt idx="3">
                        <c:v>0.73</c:v>
                      </c:pt>
                      <c:pt idx="4">
                        <c:v>0.01</c:v>
                      </c:pt>
                      <c:pt idx="5">
                        <c:v>0</c:v>
                      </c:pt>
                      <c:pt idx="6">
                        <c:v>0.04</c:v>
                      </c:pt>
                      <c:pt idx="7">
                        <c:v>0.01</c:v>
                      </c:pt>
                      <c:pt idx="8">
                        <c:v>0.01</c:v>
                      </c:pt>
                      <c:pt idx="9">
                        <c:v>0.06</c:v>
                      </c:pt>
                      <c:pt idx="10">
                        <c:v>0</c:v>
                      </c:pt>
                      <c:pt idx="11">
                        <c:v>0.03</c:v>
                      </c:pt>
                      <c:pt idx="12">
                        <c:v>0.02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0.06</c:v>
                      </c:pt>
                      <c:pt idx="16">
                        <c:v>0.03</c:v>
                      </c:pt>
                      <c:pt idx="17">
                        <c:v>0.02</c:v>
                      </c:pt>
                      <c:pt idx="18">
                        <c:v>0.9</c:v>
                      </c:pt>
                      <c:pt idx="1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E1F-494A-A5BD-9CA639140F36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Sheet1!$A$21:$A$40</c15:sqref>
                        </c15:formulaRef>
                      </c:ext>
                    </c:extLst>
                    <c:strCache>
                      <c:ptCount val="20"/>
                      <c:pt idx="0">
                        <c:v>amenities_Building_staff</c:v>
                      </c:pt>
                      <c:pt idx="1">
                        <c:v>amenities_Buzzer/wireless_intercom</c:v>
                      </c:pt>
                      <c:pt idx="2">
                        <c:v>amenities_Cable_TV</c:v>
                      </c:pt>
                      <c:pt idx="3">
                        <c:v>amenities_Carbon_monoxide_detector</c:v>
                      </c:pt>
                      <c:pt idx="4">
                        <c:v>amenities_Cat(s)</c:v>
                      </c:pt>
                      <c:pt idx="5">
                        <c:v>amenities_Ceiling_fan</c:v>
                      </c:pt>
                      <c:pt idx="6">
                        <c:v>amenities_Children???books_and_toys</c:v>
                      </c:pt>
                      <c:pt idx="7">
                        <c:v>amenities_Children???dinnerware</c:v>
                      </c:pt>
                      <c:pt idx="8">
                        <c:v>amenities_Cleaning_before_checkout</c:v>
                      </c:pt>
                      <c:pt idx="9">
                        <c:v>amenities_Coffee_maker</c:v>
                      </c:pt>
                      <c:pt idx="10">
                        <c:v>amenities_Convection_oven</c:v>
                      </c:pt>
                      <c:pt idx="11">
                        <c:v>amenities_Cooking_basics</c:v>
                      </c:pt>
                      <c:pt idx="12">
                        <c:v>amenities_Crib</c:v>
                      </c:pt>
                      <c:pt idx="13">
                        <c:v>amenities_DVD_player</c:v>
                      </c:pt>
                      <c:pt idx="14">
                        <c:v>amenities_Disabled_parking_spot</c:v>
                      </c:pt>
                      <c:pt idx="15">
                        <c:v>amenities_Dishes_and_silverware</c:v>
                      </c:pt>
                      <c:pt idx="16">
                        <c:v>amenities_Dishwasher</c:v>
                      </c:pt>
                      <c:pt idx="17">
                        <c:v>amenities_Dog(s)</c:v>
                      </c:pt>
                      <c:pt idx="18">
                        <c:v>amenities_Dryer</c:v>
                      </c:pt>
                      <c:pt idx="19">
                        <c:v>amenities_EV_charger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Sheet1!$I$21:$I$40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0.04</c:v>
                      </c:pt>
                      <c:pt idx="1">
                        <c:v>0.05</c:v>
                      </c:pt>
                      <c:pt idx="2">
                        <c:v>0.38</c:v>
                      </c:pt>
                      <c:pt idx="3">
                        <c:v>0.78</c:v>
                      </c:pt>
                      <c:pt idx="4">
                        <c:v>0.03</c:v>
                      </c:pt>
                      <c:pt idx="5">
                        <c:v>0.01</c:v>
                      </c:pt>
                      <c:pt idx="6">
                        <c:v>7.0000000000000007E-2</c:v>
                      </c:pt>
                      <c:pt idx="7">
                        <c:v>0.03</c:v>
                      </c:pt>
                      <c:pt idx="8">
                        <c:v>0.04</c:v>
                      </c:pt>
                      <c:pt idx="9">
                        <c:v>0.57999999999999996</c:v>
                      </c:pt>
                      <c:pt idx="10">
                        <c:v>0</c:v>
                      </c:pt>
                      <c:pt idx="11">
                        <c:v>0.51</c:v>
                      </c:pt>
                      <c:pt idx="12">
                        <c:v>0.03</c:v>
                      </c:pt>
                      <c:pt idx="13">
                        <c:v>0</c:v>
                      </c:pt>
                      <c:pt idx="14">
                        <c:v>0.02</c:v>
                      </c:pt>
                      <c:pt idx="15">
                        <c:v>0.6</c:v>
                      </c:pt>
                      <c:pt idx="16">
                        <c:v>0.37</c:v>
                      </c:pt>
                      <c:pt idx="17">
                        <c:v>0.04</c:v>
                      </c:pt>
                      <c:pt idx="18">
                        <c:v>0.71</c:v>
                      </c:pt>
                      <c:pt idx="19">
                        <c:v>0.01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E1F-494A-A5BD-9CA639140F36}"/>
                  </c:ext>
                </c:extLst>
              </c15:ser>
            </c15:filteredLineSeries>
          </c:ext>
        </c:extLst>
      </c:lineChart>
      <c:catAx>
        <c:axId val="581909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12584"/>
        <c:crosses val="autoZero"/>
        <c:auto val="0"/>
        <c:lblAlgn val="ctr"/>
        <c:lblOffset val="100"/>
        <c:noMultiLvlLbl val="0"/>
      </c:catAx>
      <c:valAx>
        <c:axId val="5819125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19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Sheet1!$A$41:$A$60</c:f>
              <c:strCache>
                <c:ptCount val="20"/>
                <c:pt idx="0">
                  <c:v>amenities_Elevator</c:v>
                </c:pt>
                <c:pt idx="1">
                  <c:v>amenities_Essentials</c:v>
                </c:pt>
                <c:pt idx="2">
                  <c:v>amenities_Ethernet_connection</c:v>
                </c:pt>
                <c:pt idx="3">
                  <c:v>amenities_Extra_pillows_and_blankets</c:v>
                </c:pt>
                <c:pt idx="4">
                  <c:v>amenities_Extra_space_around_bed</c:v>
                </c:pt>
                <c:pt idx="5">
                  <c:v>amenities_Family/kid_friendly</c:v>
                </c:pt>
                <c:pt idx="6">
                  <c:v>amenities_Fire_extinguisher</c:v>
                </c:pt>
                <c:pt idx="7">
                  <c:v>amenities_Fireplace_guards</c:v>
                </c:pt>
                <c:pt idx="8">
                  <c:v>amenities_First_aid_kit</c:v>
                </c:pt>
                <c:pt idx="9">
                  <c:v>amenities_Flat_path_to_guest_entrance</c:v>
                </c:pt>
                <c:pt idx="10">
                  <c:v>amenities_Free_parking_on_premises</c:v>
                </c:pt>
                <c:pt idx="11">
                  <c:v>amenities_Free_street_parking</c:v>
                </c:pt>
                <c:pt idx="12">
                  <c:v>amenities_Full_kitchen</c:v>
                </c:pt>
                <c:pt idx="13">
                  <c:v>amenities_Game_console</c:v>
                </c:pt>
                <c:pt idx="14">
                  <c:v>amenities_Garden_or_backyard</c:v>
                </c:pt>
                <c:pt idx="15">
                  <c:v>amenities_Gas_oven</c:v>
                </c:pt>
                <c:pt idx="16">
                  <c:v>amenities_Gym</c:v>
                </c:pt>
                <c:pt idx="17">
                  <c:v>amenities_Hair_dryer</c:v>
                </c:pt>
                <c:pt idx="18">
                  <c:v>amenities_Handheld_shower_head</c:v>
                </c:pt>
                <c:pt idx="19">
                  <c:v>amenities_Hangers</c:v>
                </c:pt>
              </c:strCache>
              <c:extLst xmlns:c15="http://schemas.microsoft.com/office/drawing/2012/chart"/>
            </c:strRef>
          </c:cat>
          <c:val>
            <c:numRef>
              <c:f>Sheet1!$B$41:$B$60</c:f>
              <c:numCache>
                <c:formatCode>General</c:formatCode>
                <c:ptCount val="20"/>
                <c:pt idx="0">
                  <c:v>0.12</c:v>
                </c:pt>
                <c:pt idx="1">
                  <c:v>0.99</c:v>
                </c:pt>
                <c:pt idx="2">
                  <c:v>0.14000000000000001</c:v>
                </c:pt>
                <c:pt idx="3">
                  <c:v>0.68</c:v>
                </c:pt>
                <c:pt idx="4">
                  <c:v>0.14000000000000001</c:v>
                </c:pt>
                <c:pt idx="5">
                  <c:v>0.37</c:v>
                </c:pt>
                <c:pt idx="6">
                  <c:v>0.76</c:v>
                </c:pt>
                <c:pt idx="7">
                  <c:v>0.03</c:v>
                </c:pt>
                <c:pt idx="8">
                  <c:v>0.65</c:v>
                </c:pt>
                <c:pt idx="9">
                  <c:v>0.13</c:v>
                </c:pt>
                <c:pt idx="10">
                  <c:v>0.53</c:v>
                </c:pt>
                <c:pt idx="11">
                  <c:v>0.7</c:v>
                </c:pt>
                <c:pt idx="12">
                  <c:v>0.05</c:v>
                </c:pt>
                <c:pt idx="13">
                  <c:v>0.04</c:v>
                </c:pt>
                <c:pt idx="14">
                  <c:v>0.49</c:v>
                </c:pt>
                <c:pt idx="15">
                  <c:v>0.02</c:v>
                </c:pt>
                <c:pt idx="16">
                  <c:v>0.09</c:v>
                </c:pt>
                <c:pt idx="17">
                  <c:v>0.93</c:v>
                </c:pt>
                <c:pt idx="18">
                  <c:v>0.08</c:v>
                </c:pt>
                <c:pt idx="19">
                  <c:v>0.97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82D6-42DE-9301-522A61AC0C8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Sheet1!$A$41:$A$60</c:f>
              <c:strCache>
                <c:ptCount val="20"/>
                <c:pt idx="0">
                  <c:v>amenities_Elevator</c:v>
                </c:pt>
                <c:pt idx="1">
                  <c:v>amenities_Essentials</c:v>
                </c:pt>
                <c:pt idx="2">
                  <c:v>amenities_Ethernet_connection</c:v>
                </c:pt>
                <c:pt idx="3">
                  <c:v>amenities_Extra_pillows_and_blankets</c:v>
                </c:pt>
                <c:pt idx="4">
                  <c:v>amenities_Extra_space_around_bed</c:v>
                </c:pt>
                <c:pt idx="5">
                  <c:v>amenities_Family/kid_friendly</c:v>
                </c:pt>
                <c:pt idx="6">
                  <c:v>amenities_Fire_extinguisher</c:v>
                </c:pt>
                <c:pt idx="7">
                  <c:v>amenities_Fireplace_guards</c:v>
                </c:pt>
                <c:pt idx="8">
                  <c:v>amenities_First_aid_kit</c:v>
                </c:pt>
                <c:pt idx="9">
                  <c:v>amenities_Flat_path_to_guest_entrance</c:v>
                </c:pt>
                <c:pt idx="10">
                  <c:v>amenities_Free_parking_on_premises</c:v>
                </c:pt>
                <c:pt idx="11">
                  <c:v>amenities_Free_street_parking</c:v>
                </c:pt>
                <c:pt idx="12">
                  <c:v>amenities_Full_kitchen</c:v>
                </c:pt>
                <c:pt idx="13">
                  <c:v>amenities_Game_console</c:v>
                </c:pt>
                <c:pt idx="14">
                  <c:v>amenities_Garden_or_backyard</c:v>
                </c:pt>
                <c:pt idx="15">
                  <c:v>amenities_Gas_oven</c:v>
                </c:pt>
                <c:pt idx="16">
                  <c:v>amenities_Gym</c:v>
                </c:pt>
                <c:pt idx="17">
                  <c:v>amenities_Hair_dryer</c:v>
                </c:pt>
                <c:pt idx="18">
                  <c:v>amenities_Handheld_shower_head</c:v>
                </c:pt>
                <c:pt idx="19">
                  <c:v>amenities_Hangers</c:v>
                </c:pt>
              </c:strCache>
              <c:extLst xmlns:c15="http://schemas.microsoft.com/office/drawing/2012/chart"/>
            </c:strRef>
          </c:cat>
          <c:val>
            <c:numRef>
              <c:f>Sheet1!$C$41:$C$60</c:f>
              <c:numCache>
                <c:formatCode>General</c:formatCode>
                <c:ptCount val="20"/>
                <c:pt idx="0">
                  <c:v>0.3</c:v>
                </c:pt>
                <c:pt idx="1">
                  <c:v>0.99</c:v>
                </c:pt>
                <c:pt idx="2">
                  <c:v>0.15</c:v>
                </c:pt>
                <c:pt idx="3">
                  <c:v>0.57999999999999996</c:v>
                </c:pt>
                <c:pt idx="4">
                  <c:v>0.11</c:v>
                </c:pt>
                <c:pt idx="5">
                  <c:v>0.48</c:v>
                </c:pt>
                <c:pt idx="6">
                  <c:v>0.72</c:v>
                </c:pt>
                <c:pt idx="7">
                  <c:v>0.03</c:v>
                </c:pt>
                <c:pt idx="8">
                  <c:v>0.49</c:v>
                </c:pt>
                <c:pt idx="9">
                  <c:v>0.11</c:v>
                </c:pt>
                <c:pt idx="10">
                  <c:v>0.7</c:v>
                </c:pt>
                <c:pt idx="11">
                  <c:v>0.44</c:v>
                </c:pt>
                <c:pt idx="12">
                  <c:v>0.05</c:v>
                </c:pt>
                <c:pt idx="13">
                  <c:v>0.03</c:v>
                </c:pt>
                <c:pt idx="14">
                  <c:v>0.41</c:v>
                </c:pt>
                <c:pt idx="15">
                  <c:v>0.01</c:v>
                </c:pt>
                <c:pt idx="16">
                  <c:v>0.21</c:v>
                </c:pt>
                <c:pt idx="17">
                  <c:v>0.94</c:v>
                </c:pt>
                <c:pt idx="18">
                  <c:v>0.06</c:v>
                </c:pt>
                <c:pt idx="19">
                  <c:v>0.97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82D6-42DE-9301-522A61AC0C8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Sheet1!$A$41:$A$60</c:f>
              <c:strCache>
                <c:ptCount val="20"/>
                <c:pt idx="0">
                  <c:v>amenities_Elevator</c:v>
                </c:pt>
                <c:pt idx="1">
                  <c:v>amenities_Essentials</c:v>
                </c:pt>
                <c:pt idx="2">
                  <c:v>amenities_Ethernet_connection</c:v>
                </c:pt>
                <c:pt idx="3">
                  <c:v>amenities_Extra_pillows_and_blankets</c:v>
                </c:pt>
                <c:pt idx="4">
                  <c:v>amenities_Extra_space_around_bed</c:v>
                </c:pt>
                <c:pt idx="5">
                  <c:v>amenities_Family/kid_friendly</c:v>
                </c:pt>
                <c:pt idx="6">
                  <c:v>amenities_Fire_extinguisher</c:v>
                </c:pt>
                <c:pt idx="7">
                  <c:v>amenities_Fireplace_guards</c:v>
                </c:pt>
                <c:pt idx="8">
                  <c:v>amenities_First_aid_kit</c:v>
                </c:pt>
                <c:pt idx="9">
                  <c:v>amenities_Flat_path_to_guest_entrance</c:v>
                </c:pt>
                <c:pt idx="10">
                  <c:v>amenities_Free_parking_on_premises</c:v>
                </c:pt>
                <c:pt idx="11">
                  <c:v>amenities_Free_street_parking</c:v>
                </c:pt>
                <c:pt idx="12">
                  <c:v>amenities_Full_kitchen</c:v>
                </c:pt>
                <c:pt idx="13">
                  <c:v>amenities_Game_console</c:v>
                </c:pt>
                <c:pt idx="14">
                  <c:v>amenities_Garden_or_backyard</c:v>
                </c:pt>
                <c:pt idx="15">
                  <c:v>amenities_Gas_oven</c:v>
                </c:pt>
                <c:pt idx="16">
                  <c:v>amenities_Gym</c:v>
                </c:pt>
                <c:pt idx="17">
                  <c:v>amenities_Hair_dryer</c:v>
                </c:pt>
                <c:pt idx="18">
                  <c:v>amenities_Handheld_shower_head</c:v>
                </c:pt>
                <c:pt idx="19">
                  <c:v>amenities_Hangers</c:v>
                </c:pt>
              </c:strCache>
              <c:extLst xmlns:c15="http://schemas.microsoft.com/office/drawing/2012/chart"/>
            </c:strRef>
          </c:cat>
          <c:val>
            <c:numRef>
              <c:f>Sheet1!$F$41:$F$60</c:f>
              <c:numCache>
                <c:formatCode>General</c:formatCode>
                <c:ptCount val="20"/>
                <c:pt idx="0">
                  <c:v>0.08</c:v>
                </c:pt>
                <c:pt idx="1">
                  <c:v>0.99</c:v>
                </c:pt>
                <c:pt idx="2">
                  <c:v>0.1</c:v>
                </c:pt>
                <c:pt idx="3">
                  <c:v>0.57999999999999996</c:v>
                </c:pt>
                <c:pt idx="4">
                  <c:v>0.08</c:v>
                </c:pt>
                <c:pt idx="5">
                  <c:v>0.37</c:v>
                </c:pt>
                <c:pt idx="6">
                  <c:v>0.7</c:v>
                </c:pt>
                <c:pt idx="7">
                  <c:v>0.01</c:v>
                </c:pt>
                <c:pt idx="8">
                  <c:v>0.54</c:v>
                </c:pt>
                <c:pt idx="9">
                  <c:v>7.0000000000000007E-2</c:v>
                </c:pt>
                <c:pt idx="10">
                  <c:v>0.43</c:v>
                </c:pt>
                <c:pt idx="11">
                  <c:v>0.66</c:v>
                </c:pt>
                <c:pt idx="12">
                  <c:v>0.04</c:v>
                </c:pt>
                <c:pt idx="13">
                  <c:v>0.02</c:v>
                </c:pt>
                <c:pt idx="14">
                  <c:v>0.34</c:v>
                </c:pt>
                <c:pt idx="15">
                  <c:v>0.01</c:v>
                </c:pt>
                <c:pt idx="16">
                  <c:v>0.05</c:v>
                </c:pt>
                <c:pt idx="17">
                  <c:v>0.91</c:v>
                </c:pt>
                <c:pt idx="18">
                  <c:v>0.04</c:v>
                </c:pt>
                <c:pt idx="19">
                  <c:v>0.96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82D6-42DE-9301-522A61AC0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94960"/>
        <c:axId val="42999528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Sheet1!$D$41:$D$60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0.13</c:v>
                      </c:pt>
                      <c:pt idx="1">
                        <c:v>0.96</c:v>
                      </c:pt>
                      <c:pt idx="2">
                        <c:v>0.02</c:v>
                      </c:pt>
                      <c:pt idx="3">
                        <c:v>0.14000000000000001</c:v>
                      </c:pt>
                      <c:pt idx="4">
                        <c:v>0.02</c:v>
                      </c:pt>
                      <c:pt idx="5">
                        <c:v>0.28000000000000003</c:v>
                      </c:pt>
                      <c:pt idx="6">
                        <c:v>0.53</c:v>
                      </c:pt>
                      <c:pt idx="7">
                        <c:v>0</c:v>
                      </c:pt>
                      <c:pt idx="8">
                        <c:v>0.43</c:v>
                      </c:pt>
                      <c:pt idx="9">
                        <c:v>0.01</c:v>
                      </c:pt>
                      <c:pt idx="10">
                        <c:v>0.4</c:v>
                      </c:pt>
                      <c:pt idx="11">
                        <c:v>0.34</c:v>
                      </c:pt>
                      <c:pt idx="12">
                        <c:v>0.01</c:v>
                      </c:pt>
                      <c:pt idx="13">
                        <c:v>0</c:v>
                      </c:pt>
                      <c:pt idx="14">
                        <c:v>0.04</c:v>
                      </c:pt>
                      <c:pt idx="15">
                        <c:v>0</c:v>
                      </c:pt>
                      <c:pt idx="16">
                        <c:v>7.0000000000000007E-2</c:v>
                      </c:pt>
                      <c:pt idx="17">
                        <c:v>0.76</c:v>
                      </c:pt>
                      <c:pt idx="18">
                        <c:v>0.01</c:v>
                      </c:pt>
                      <c:pt idx="19">
                        <c:v>0.84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82D6-42DE-9301-522A61AC0C86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Sheet1!$E$41:$E$60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0.26</c:v>
                      </c:pt>
                      <c:pt idx="1">
                        <c:v>0.93</c:v>
                      </c:pt>
                      <c:pt idx="2">
                        <c:v>0.05</c:v>
                      </c:pt>
                      <c:pt idx="3">
                        <c:v>0.18</c:v>
                      </c:pt>
                      <c:pt idx="4">
                        <c:v>0.02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</c:v>
                      </c:pt>
                      <c:pt idx="8">
                        <c:v>0.38</c:v>
                      </c:pt>
                      <c:pt idx="9">
                        <c:v>0.02</c:v>
                      </c:pt>
                      <c:pt idx="10">
                        <c:v>0.64</c:v>
                      </c:pt>
                      <c:pt idx="11">
                        <c:v>0.25</c:v>
                      </c:pt>
                      <c:pt idx="12">
                        <c:v>0.03</c:v>
                      </c:pt>
                      <c:pt idx="13">
                        <c:v>0.01</c:v>
                      </c:pt>
                      <c:pt idx="14">
                        <c:v>0.09</c:v>
                      </c:pt>
                      <c:pt idx="15">
                        <c:v>0</c:v>
                      </c:pt>
                      <c:pt idx="16">
                        <c:v>0.17</c:v>
                      </c:pt>
                      <c:pt idx="17">
                        <c:v>0.87</c:v>
                      </c:pt>
                      <c:pt idx="18">
                        <c:v>0.01</c:v>
                      </c:pt>
                      <c:pt idx="19">
                        <c:v>0.87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2D6-42DE-9301-522A61AC0C86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Sheet1!$G$41:$G$60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0.14000000000000001</c:v>
                      </c:pt>
                      <c:pt idx="1">
                        <c:v>0.97</c:v>
                      </c:pt>
                      <c:pt idx="2">
                        <c:v>0.04</c:v>
                      </c:pt>
                      <c:pt idx="3">
                        <c:v>0.33</c:v>
                      </c:pt>
                      <c:pt idx="4">
                        <c:v>0.06</c:v>
                      </c:pt>
                      <c:pt idx="5">
                        <c:v>0.23</c:v>
                      </c:pt>
                      <c:pt idx="6">
                        <c:v>0.55000000000000004</c:v>
                      </c:pt>
                      <c:pt idx="7">
                        <c:v>0.01</c:v>
                      </c:pt>
                      <c:pt idx="8">
                        <c:v>0.46</c:v>
                      </c:pt>
                      <c:pt idx="9">
                        <c:v>0.04</c:v>
                      </c:pt>
                      <c:pt idx="10">
                        <c:v>0.28999999999999998</c:v>
                      </c:pt>
                      <c:pt idx="11">
                        <c:v>0.49</c:v>
                      </c:pt>
                      <c:pt idx="12">
                        <c:v>0.01</c:v>
                      </c:pt>
                      <c:pt idx="13">
                        <c:v>0.01</c:v>
                      </c:pt>
                      <c:pt idx="14">
                        <c:v>0.17</c:v>
                      </c:pt>
                      <c:pt idx="15">
                        <c:v>0</c:v>
                      </c:pt>
                      <c:pt idx="16">
                        <c:v>0.1</c:v>
                      </c:pt>
                      <c:pt idx="17">
                        <c:v>0.79</c:v>
                      </c:pt>
                      <c:pt idx="18">
                        <c:v>0.03</c:v>
                      </c:pt>
                      <c:pt idx="19">
                        <c:v>0.86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2D6-42DE-9301-522A61AC0C86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Sheet1!$H$41:$H$60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0.31</c:v>
                      </c:pt>
                      <c:pt idx="1">
                        <c:v>0.95</c:v>
                      </c:pt>
                      <c:pt idx="2">
                        <c:v>0.02</c:v>
                      </c:pt>
                      <c:pt idx="3">
                        <c:v>0.1</c:v>
                      </c:pt>
                      <c:pt idx="4">
                        <c:v>0.01</c:v>
                      </c:pt>
                      <c:pt idx="5">
                        <c:v>0.45</c:v>
                      </c:pt>
                      <c:pt idx="6">
                        <c:v>0.56000000000000005</c:v>
                      </c:pt>
                      <c:pt idx="7">
                        <c:v>0</c:v>
                      </c:pt>
                      <c:pt idx="8">
                        <c:v>0.36</c:v>
                      </c:pt>
                      <c:pt idx="9">
                        <c:v>0.01</c:v>
                      </c:pt>
                      <c:pt idx="10">
                        <c:v>0.61</c:v>
                      </c:pt>
                      <c:pt idx="11">
                        <c:v>0.16</c:v>
                      </c:pt>
                      <c:pt idx="12">
                        <c:v>0.02</c:v>
                      </c:pt>
                      <c:pt idx="13">
                        <c:v>0</c:v>
                      </c:pt>
                      <c:pt idx="14">
                        <c:v>0.01</c:v>
                      </c:pt>
                      <c:pt idx="15">
                        <c:v>0</c:v>
                      </c:pt>
                      <c:pt idx="16">
                        <c:v>0.23</c:v>
                      </c:pt>
                      <c:pt idx="17">
                        <c:v>0.79</c:v>
                      </c:pt>
                      <c:pt idx="18">
                        <c:v>0</c:v>
                      </c:pt>
                      <c:pt idx="19">
                        <c:v>0.86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2D6-42DE-9301-522A61AC0C86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Sheet1!$A$41:$A$60</c15:sqref>
                        </c15:formulaRef>
                      </c:ext>
                    </c:extLst>
                    <c:strCache>
                      <c:ptCount val="20"/>
                      <c:pt idx="0">
                        <c:v>amenities_Elevator</c:v>
                      </c:pt>
                      <c:pt idx="1">
                        <c:v>amenities_Essentials</c:v>
                      </c:pt>
                      <c:pt idx="2">
                        <c:v>amenities_Ethernet_connection</c:v>
                      </c:pt>
                      <c:pt idx="3">
                        <c:v>amenities_Extra_pillows_and_blankets</c:v>
                      </c:pt>
                      <c:pt idx="4">
                        <c:v>amenities_Extra_space_around_bed</c:v>
                      </c:pt>
                      <c:pt idx="5">
                        <c:v>amenities_Family/kid_friendly</c:v>
                      </c:pt>
                      <c:pt idx="6">
                        <c:v>amenities_Fire_extinguisher</c:v>
                      </c:pt>
                      <c:pt idx="7">
                        <c:v>amenities_Fireplace_guards</c:v>
                      </c:pt>
                      <c:pt idx="8">
                        <c:v>amenities_First_aid_kit</c:v>
                      </c:pt>
                      <c:pt idx="9">
                        <c:v>amenities_Flat_path_to_guest_entrance</c:v>
                      </c:pt>
                      <c:pt idx="10">
                        <c:v>amenities_Free_parking_on_premises</c:v>
                      </c:pt>
                      <c:pt idx="11">
                        <c:v>amenities_Free_street_parking</c:v>
                      </c:pt>
                      <c:pt idx="12">
                        <c:v>amenities_Full_kitchen</c:v>
                      </c:pt>
                      <c:pt idx="13">
                        <c:v>amenities_Game_console</c:v>
                      </c:pt>
                      <c:pt idx="14">
                        <c:v>amenities_Garden_or_backyard</c:v>
                      </c:pt>
                      <c:pt idx="15">
                        <c:v>amenities_Gas_oven</c:v>
                      </c:pt>
                      <c:pt idx="16">
                        <c:v>amenities_Gym</c:v>
                      </c:pt>
                      <c:pt idx="17">
                        <c:v>amenities_Hair_dryer</c:v>
                      </c:pt>
                      <c:pt idx="18">
                        <c:v>amenities_Handheld_shower_head</c:v>
                      </c:pt>
                      <c:pt idx="19">
                        <c:v>amenities_Hangers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Sheet1!$I$41:$I$60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0.19</c:v>
                      </c:pt>
                      <c:pt idx="1">
                        <c:v>0.97</c:v>
                      </c:pt>
                      <c:pt idx="2">
                        <c:v>0.08</c:v>
                      </c:pt>
                      <c:pt idx="3">
                        <c:v>0.41</c:v>
                      </c:pt>
                      <c:pt idx="4">
                        <c:v>7.0000000000000007E-2</c:v>
                      </c:pt>
                      <c:pt idx="5">
                        <c:v>0.39</c:v>
                      </c:pt>
                      <c:pt idx="6">
                        <c:v>0.65</c:v>
                      </c:pt>
                      <c:pt idx="7">
                        <c:v>0.02</c:v>
                      </c:pt>
                      <c:pt idx="8">
                        <c:v>0.49</c:v>
                      </c:pt>
                      <c:pt idx="9">
                        <c:v>7.0000000000000007E-2</c:v>
                      </c:pt>
                      <c:pt idx="10">
                        <c:v>0.53</c:v>
                      </c:pt>
                      <c:pt idx="11">
                        <c:v>0.46</c:v>
                      </c:pt>
                      <c:pt idx="12">
                        <c:v>0.03</c:v>
                      </c:pt>
                      <c:pt idx="13">
                        <c:v>0.02</c:v>
                      </c:pt>
                      <c:pt idx="14">
                        <c:v>0.26</c:v>
                      </c:pt>
                      <c:pt idx="15">
                        <c:v>0.01</c:v>
                      </c:pt>
                      <c:pt idx="16">
                        <c:v>0.13</c:v>
                      </c:pt>
                      <c:pt idx="17">
                        <c:v>0.87</c:v>
                      </c:pt>
                      <c:pt idx="18">
                        <c:v>0.04</c:v>
                      </c:pt>
                      <c:pt idx="19">
                        <c:v>0.91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2D6-42DE-9301-522A61AC0C86}"/>
                  </c:ext>
                </c:extLst>
              </c15:ser>
            </c15:filteredLineSeries>
          </c:ext>
        </c:extLst>
      </c:lineChart>
      <c:catAx>
        <c:axId val="42999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5288"/>
        <c:crosses val="autoZero"/>
        <c:auto val="1"/>
        <c:lblAlgn val="ctr"/>
        <c:lblOffset val="100"/>
        <c:noMultiLvlLbl val="0"/>
      </c:catAx>
      <c:valAx>
        <c:axId val="42999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99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Sheet1!$A$61:$A$80</c:f>
              <c:strCache>
                <c:ptCount val="20"/>
                <c:pt idx="0">
                  <c:v>amenities_Heating</c:v>
                </c:pt>
                <c:pt idx="1">
                  <c:v>amenities_High_chair</c:v>
                </c:pt>
                <c:pt idx="2">
                  <c:v>amenities_Host_greets_you</c:v>
                </c:pt>
                <c:pt idx="3">
                  <c:v>amenities_Hot_tub</c:v>
                </c:pt>
                <c:pt idx="4">
                  <c:v>amenities_Hot_water</c:v>
                </c:pt>
                <c:pt idx="5">
                  <c:v>amenities_Indoor_fireplace</c:v>
                </c:pt>
                <c:pt idx="6">
                  <c:v>amenities_Internet</c:v>
                </c:pt>
                <c:pt idx="7">
                  <c:v>amenities_Iron</c:v>
                </c:pt>
                <c:pt idx="8">
                  <c:v>amenities_Keypad</c:v>
                </c:pt>
                <c:pt idx="9">
                  <c:v>amenities_Kitchen</c:v>
                </c:pt>
                <c:pt idx="10">
                  <c:v>amenities_Lake_access</c:v>
                </c:pt>
                <c:pt idx="11">
                  <c:v>amenities_Laptop_friendly_workspace</c:v>
                </c:pt>
                <c:pt idx="12">
                  <c:v>amenities_Lock_on_bedroom_door</c:v>
                </c:pt>
                <c:pt idx="13">
                  <c:v>amenities_Lockbox</c:v>
                </c:pt>
                <c:pt idx="14">
                  <c:v>amenities_Long_term_stays_allowed</c:v>
                </c:pt>
                <c:pt idx="15">
                  <c:v>amenities_Luggage_dropoff_allowed</c:v>
                </c:pt>
                <c:pt idx="16">
                  <c:v>amenities_Memory_foam_mattress</c:v>
                </c:pt>
                <c:pt idx="17">
                  <c:v>amenities_Microwave</c:v>
                </c:pt>
                <c:pt idx="18">
                  <c:v>amenities_Netflix</c:v>
                </c:pt>
                <c:pt idx="19">
                  <c:v>amenities_No_stairs_or_steps_to_enter</c:v>
                </c:pt>
              </c:strCache>
            </c:strRef>
          </c:cat>
          <c:val>
            <c:numRef>
              <c:f>Sheet1!$B$61:$B$80</c:f>
              <c:numCache>
                <c:formatCode>General</c:formatCode>
                <c:ptCount val="20"/>
                <c:pt idx="0">
                  <c:v>0.97</c:v>
                </c:pt>
                <c:pt idx="1">
                  <c:v>0.08</c:v>
                </c:pt>
                <c:pt idx="2">
                  <c:v>0.1</c:v>
                </c:pt>
                <c:pt idx="3">
                  <c:v>0.08</c:v>
                </c:pt>
                <c:pt idx="4">
                  <c:v>0.93</c:v>
                </c:pt>
                <c:pt idx="5">
                  <c:v>0.19</c:v>
                </c:pt>
                <c:pt idx="6">
                  <c:v>0.25</c:v>
                </c:pt>
                <c:pt idx="7">
                  <c:v>0.93</c:v>
                </c:pt>
                <c:pt idx="8">
                  <c:v>0.33</c:v>
                </c:pt>
                <c:pt idx="9">
                  <c:v>0.95</c:v>
                </c:pt>
                <c:pt idx="10">
                  <c:v>0.03</c:v>
                </c:pt>
                <c:pt idx="11">
                  <c:v>0.91</c:v>
                </c:pt>
                <c:pt idx="12">
                  <c:v>0.51</c:v>
                </c:pt>
                <c:pt idx="13">
                  <c:v>0.3</c:v>
                </c:pt>
                <c:pt idx="14">
                  <c:v>0.56000000000000005</c:v>
                </c:pt>
                <c:pt idx="15">
                  <c:v>0.48</c:v>
                </c:pt>
                <c:pt idx="16">
                  <c:v>0.01</c:v>
                </c:pt>
                <c:pt idx="17">
                  <c:v>0.92</c:v>
                </c:pt>
                <c:pt idx="18">
                  <c:v>0.02</c:v>
                </c:pt>
                <c:pt idx="19">
                  <c:v>0.77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BC-4DC7-9C1A-5E5B8251B50D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Sheet1!$A$61:$A$80</c:f>
              <c:strCache>
                <c:ptCount val="20"/>
                <c:pt idx="0">
                  <c:v>amenities_Heating</c:v>
                </c:pt>
                <c:pt idx="1">
                  <c:v>amenities_High_chair</c:v>
                </c:pt>
                <c:pt idx="2">
                  <c:v>amenities_Host_greets_you</c:v>
                </c:pt>
                <c:pt idx="3">
                  <c:v>amenities_Hot_tub</c:v>
                </c:pt>
                <c:pt idx="4">
                  <c:v>amenities_Hot_water</c:v>
                </c:pt>
                <c:pt idx="5">
                  <c:v>amenities_Indoor_fireplace</c:v>
                </c:pt>
                <c:pt idx="6">
                  <c:v>amenities_Internet</c:v>
                </c:pt>
                <c:pt idx="7">
                  <c:v>amenities_Iron</c:v>
                </c:pt>
                <c:pt idx="8">
                  <c:v>amenities_Keypad</c:v>
                </c:pt>
                <c:pt idx="9">
                  <c:v>amenities_Kitchen</c:v>
                </c:pt>
                <c:pt idx="10">
                  <c:v>amenities_Lake_access</c:v>
                </c:pt>
                <c:pt idx="11">
                  <c:v>amenities_Laptop_friendly_workspace</c:v>
                </c:pt>
                <c:pt idx="12">
                  <c:v>amenities_Lock_on_bedroom_door</c:v>
                </c:pt>
                <c:pt idx="13">
                  <c:v>amenities_Lockbox</c:v>
                </c:pt>
                <c:pt idx="14">
                  <c:v>amenities_Long_term_stays_allowed</c:v>
                </c:pt>
                <c:pt idx="15">
                  <c:v>amenities_Luggage_dropoff_allowed</c:v>
                </c:pt>
                <c:pt idx="16">
                  <c:v>amenities_Memory_foam_mattress</c:v>
                </c:pt>
                <c:pt idx="17">
                  <c:v>amenities_Microwave</c:v>
                </c:pt>
                <c:pt idx="18">
                  <c:v>amenities_Netflix</c:v>
                </c:pt>
                <c:pt idx="19">
                  <c:v>amenities_No_stairs_or_steps_to_enter</c:v>
                </c:pt>
              </c:strCache>
            </c:strRef>
          </c:cat>
          <c:val>
            <c:numRef>
              <c:f>Sheet1!$C$61:$C$80</c:f>
              <c:numCache>
                <c:formatCode>General</c:formatCode>
                <c:ptCount val="20"/>
                <c:pt idx="0">
                  <c:v>0.78</c:v>
                </c:pt>
                <c:pt idx="1">
                  <c:v>0.12</c:v>
                </c:pt>
                <c:pt idx="2">
                  <c:v>0.12</c:v>
                </c:pt>
                <c:pt idx="3">
                  <c:v>0.23</c:v>
                </c:pt>
                <c:pt idx="4">
                  <c:v>0.88</c:v>
                </c:pt>
                <c:pt idx="5">
                  <c:v>0.19</c:v>
                </c:pt>
                <c:pt idx="6">
                  <c:v>0.28000000000000003</c:v>
                </c:pt>
                <c:pt idx="7">
                  <c:v>0.93</c:v>
                </c:pt>
                <c:pt idx="8">
                  <c:v>0.26</c:v>
                </c:pt>
                <c:pt idx="9">
                  <c:v>0.98</c:v>
                </c:pt>
                <c:pt idx="10">
                  <c:v>0.02</c:v>
                </c:pt>
                <c:pt idx="11">
                  <c:v>0.86</c:v>
                </c:pt>
                <c:pt idx="12">
                  <c:v>0.36</c:v>
                </c:pt>
                <c:pt idx="13">
                  <c:v>0.14000000000000001</c:v>
                </c:pt>
                <c:pt idx="14">
                  <c:v>0.56000000000000005</c:v>
                </c:pt>
                <c:pt idx="15">
                  <c:v>0.3</c:v>
                </c:pt>
                <c:pt idx="16">
                  <c:v>0.01</c:v>
                </c:pt>
                <c:pt idx="17">
                  <c:v>0.96</c:v>
                </c:pt>
                <c:pt idx="18">
                  <c:v>0.01</c:v>
                </c:pt>
                <c:pt idx="19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C-4DC7-9C1A-5E5B8251B50D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Sheet1!$A$61:$A$80</c:f>
              <c:strCache>
                <c:ptCount val="20"/>
                <c:pt idx="0">
                  <c:v>amenities_Heating</c:v>
                </c:pt>
                <c:pt idx="1">
                  <c:v>amenities_High_chair</c:v>
                </c:pt>
                <c:pt idx="2">
                  <c:v>amenities_Host_greets_you</c:v>
                </c:pt>
                <c:pt idx="3">
                  <c:v>amenities_Hot_tub</c:v>
                </c:pt>
                <c:pt idx="4">
                  <c:v>amenities_Hot_water</c:v>
                </c:pt>
                <c:pt idx="5">
                  <c:v>amenities_Indoor_fireplace</c:v>
                </c:pt>
                <c:pt idx="6">
                  <c:v>amenities_Internet</c:v>
                </c:pt>
                <c:pt idx="7">
                  <c:v>amenities_Iron</c:v>
                </c:pt>
                <c:pt idx="8">
                  <c:v>amenities_Keypad</c:v>
                </c:pt>
                <c:pt idx="9">
                  <c:v>amenities_Kitchen</c:v>
                </c:pt>
                <c:pt idx="10">
                  <c:v>amenities_Lake_access</c:v>
                </c:pt>
                <c:pt idx="11">
                  <c:v>amenities_Laptop_friendly_workspace</c:v>
                </c:pt>
                <c:pt idx="12">
                  <c:v>amenities_Lock_on_bedroom_door</c:v>
                </c:pt>
                <c:pt idx="13">
                  <c:v>amenities_Lockbox</c:v>
                </c:pt>
                <c:pt idx="14">
                  <c:v>amenities_Long_term_stays_allowed</c:v>
                </c:pt>
                <c:pt idx="15">
                  <c:v>amenities_Luggage_dropoff_allowed</c:v>
                </c:pt>
                <c:pt idx="16">
                  <c:v>amenities_Memory_foam_mattress</c:v>
                </c:pt>
                <c:pt idx="17">
                  <c:v>amenities_Microwave</c:v>
                </c:pt>
                <c:pt idx="18">
                  <c:v>amenities_Netflix</c:v>
                </c:pt>
                <c:pt idx="19">
                  <c:v>amenities_No_stairs_or_steps_to_enter</c:v>
                </c:pt>
              </c:strCache>
            </c:strRef>
          </c:cat>
          <c:val>
            <c:numRef>
              <c:f>Sheet1!$F$61:$F$80</c:f>
              <c:numCache>
                <c:formatCode>General</c:formatCode>
                <c:ptCount val="20"/>
                <c:pt idx="0">
                  <c:v>0.95</c:v>
                </c:pt>
                <c:pt idx="1">
                  <c:v>0.05</c:v>
                </c:pt>
                <c:pt idx="2">
                  <c:v>0.1</c:v>
                </c:pt>
                <c:pt idx="3">
                  <c:v>0.05</c:v>
                </c:pt>
                <c:pt idx="4">
                  <c:v>0.9</c:v>
                </c:pt>
                <c:pt idx="5">
                  <c:v>0.09</c:v>
                </c:pt>
                <c:pt idx="6">
                  <c:v>0.23</c:v>
                </c:pt>
                <c:pt idx="7">
                  <c:v>0.88</c:v>
                </c:pt>
                <c:pt idx="8">
                  <c:v>0.25</c:v>
                </c:pt>
                <c:pt idx="9">
                  <c:v>0.87</c:v>
                </c:pt>
                <c:pt idx="10">
                  <c:v>0.02</c:v>
                </c:pt>
                <c:pt idx="11">
                  <c:v>0.87</c:v>
                </c:pt>
                <c:pt idx="12">
                  <c:v>0.39</c:v>
                </c:pt>
                <c:pt idx="13">
                  <c:v>0.33</c:v>
                </c:pt>
                <c:pt idx="14">
                  <c:v>0.49</c:v>
                </c:pt>
                <c:pt idx="15">
                  <c:v>0.36</c:v>
                </c:pt>
                <c:pt idx="16">
                  <c:v>0.01</c:v>
                </c:pt>
                <c:pt idx="17">
                  <c:v>0.86</c:v>
                </c:pt>
                <c:pt idx="18">
                  <c:v>0.01</c:v>
                </c:pt>
                <c:pt idx="19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BC-4DC7-9C1A-5E5B8251B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9324416"/>
        <c:axId val="52932605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Sheet1!$A$61:$A$80</c15:sqref>
                        </c15:formulaRef>
                      </c:ext>
                    </c:extLst>
                    <c:strCache>
                      <c:ptCount val="20"/>
                      <c:pt idx="0">
                        <c:v>amenities_Heating</c:v>
                      </c:pt>
                      <c:pt idx="1">
                        <c:v>amenities_High_chair</c:v>
                      </c:pt>
                      <c:pt idx="2">
                        <c:v>amenities_Host_greets_you</c:v>
                      </c:pt>
                      <c:pt idx="3">
                        <c:v>amenities_Hot_tub</c:v>
                      </c:pt>
                      <c:pt idx="4">
                        <c:v>amenities_Hot_water</c:v>
                      </c:pt>
                      <c:pt idx="5">
                        <c:v>amenities_Indoor_fireplace</c:v>
                      </c:pt>
                      <c:pt idx="6">
                        <c:v>amenities_Internet</c:v>
                      </c:pt>
                      <c:pt idx="7">
                        <c:v>amenities_Iron</c:v>
                      </c:pt>
                      <c:pt idx="8">
                        <c:v>amenities_Keypad</c:v>
                      </c:pt>
                      <c:pt idx="9">
                        <c:v>amenities_Kitchen</c:v>
                      </c:pt>
                      <c:pt idx="10">
                        <c:v>amenities_Lake_access</c:v>
                      </c:pt>
                      <c:pt idx="11">
                        <c:v>amenities_Laptop_friendly_workspace</c:v>
                      </c:pt>
                      <c:pt idx="12">
                        <c:v>amenities_Lock_on_bedroom_door</c:v>
                      </c:pt>
                      <c:pt idx="13">
                        <c:v>amenities_Lockbox</c:v>
                      </c:pt>
                      <c:pt idx="14">
                        <c:v>amenities_Long_term_stays_allowed</c:v>
                      </c:pt>
                      <c:pt idx="15">
                        <c:v>amenities_Luggage_dropoff_allowed</c:v>
                      </c:pt>
                      <c:pt idx="16">
                        <c:v>amenities_Memory_foam_mattress</c:v>
                      </c:pt>
                      <c:pt idx="17">
                        <c:v>amenities_Microwave</c:v>
                      </c:pt>
                      <c:pt idx="18">
                        <c:v>amenities_Netflix</c:v>
                      </c:pt>
                      <c:pt idx="19">
                        <c:v>amenities_No_stairs_or_steps_to_enter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Sheet1!$D$61:$D$80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</c:v>
                      </c:pt>
                      <c:pt idx="1">
                        <c:v>0.02</c:v>
                      </c:pt>
                      <c:pt idx="2">
                        <c:v>0.16</c:v>
                      </c:pt>
                      <c:pt idx="3">
                        <c:v>7.0000000000000007E-2</c:v>
                      </c:pt>
                      <c:pt idx="4">
                        <c:v>0.55000000000000004</c:v>
                      </c:pt>
                      <c:pt idx="5">
                        <c:v>0.12</c:v>
                      </c:pt>
                      <c:pt idx="6">
                        <c:v>0.28999999999999998</c:v>
                      </c:pt>
                      <c:pt idx="7">
                        <c:v>0.72</c:v>
                      </c:pt>
                      <c:pt idx="8">
                        <c:v>0.13</c:v>
                      </c:pt>
                      <c:pt idx="9">
                        <c:v>0.82</c:v>
                      </c:pt>
                      <c:pt idx="10">
                        <c:v>0.01</c:v>
                      </c:pt>
                      <c:pt idx="11">
                        <c:v>0.7</c:v>
                      </c:pt>
                      <c:pt idx="12">
                        <c:v>0.45</c:v>
                      </c:pt>
                      <c:pt idx="13">
                        <c:v>0.14000000000000001</c:v>
                      </c:pt>
                      <c:pt idx="14">
                        <c:v>0.16</c:v>
                      </c:pt>
                      <c:pt idx="15">
                        <c:v>0.15</c:v>
                      </c:pt>
                      <c:pt idx="16">
                        <c:v>0</c:v>
                      </c:pt>
                      <c:pt idx="17">
                        <c:v>0.1</c:v>
                      </c:pt>
                      <c:pt idx="18">
                        <c:v>0</c:v>
                      </c:pt>
                      <c:pt idx="19">
                        <c:v>7.0000000000000007E-2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0BC-4DC7-9C1A-5E5B8251B50D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Sheet1!$A$61:$A$80</c15:sqref>
                        </c15:formulaRef>
                      </c:ext>
                    </c:extLst>
                    <c:strCache>
                      <c:ptCount val="20"/>
                      <c:pt idx="0">
                        <c:v>amenities_Heating</c:v>
                      </c:pt>
                      <c:pt idx="1">
                        <c:v>amenities_High_chair</c:v>
                      </c:pt>
                      <c:pt idx="2">
                        <c:v>amenities_Host_greets_you</c:v>
                      </c:pt>
                      <c:pt idx="3">
                        <c:v>amenities_Hot_tub</c:v>
                      </c:pt>
                      <c:pt idx="4">
                        <c:v>amenities_Hot_water</c:v>
                      </c:pt>
                      <c:pt idx="5">
                        <c:v>amenities_Indoor_fireplace</c:v>
                      </c:pt>
                      <c:pt idx="6">
                        <c:v>amenities_Internet</c:v>
                      </c:pt>
                      <c:pt idx="7">
                        <c:v>amenities_Iron</c:v>
                      </c:pt>
                      <c:pt idx="8">
                        <c:v>amenities_Keypad</c:v>
                      </c:pt>
                      <c:pt idx="9">
                        <c:v>amenities_Kitchen</c:v>
                      </c:pt>
                      <c:pt idx="10">
                        <c:v>amenities_Lake_access</c:v>
                      </c:pt>
                      <c:pt idx="11">
                        <c:v>amenities_Laptop_friendly_workspace</c:v>
                      </c:pt>
                      <c:pt idx="12">
                        <c:v>amenities_Lock_on_bedroom_door</c:v>
                      </c:pt>
                      <c:pt idx="13">
                        <c:v>amenities_Lockbox</c:v>
                      </c:pt>
                      <c:pt idx="14">
                        <c:v>amenities_Long_term_stays_allowed</c:v>
                      </c:pt>
                      <c:pt idx="15">
                        <c:v>amenities_Luggage_dropoff_allowed</c:v>
                      </c:pt>
                      <c:pt idx="16">
                        <c:v>amenities_Memory_foam_mattress</c:v>
                      </c:pt>
                      <c:pt idx="17">
                        <c:v>amenities_Microwave</c:v>
                      </c:pt>
                      <c:pt idx="18">
                        <c:v>amenities_Netflix</c:v>
                      </c:pt>
                      <c:pt idx="19">
                        <c:v>amenities_No_stairs_or_steps_to_enter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Sheet1!$E$61:$E$80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0.61</c:v>
                      </c:pt>
                      <c:pt idx="1">
                        <c:v>0.06</c:v>
                      </c:pt>
                      <c:pt idx="2">
                        <c:v>0.05</c:v>
                      </c:pt>
                      <c:pt idx="3">
                        <c:v>0.22</c:v>
                      </c:pt>
                      <c:pt idx="4">
                        <c:v>0.57999999999999996</c:v>
                      </c:pt>
                      <c:pt idx="5">
                        <c:v>0.11</c:v>
                      </c:pt>
                      <c:pt idx="6">
                        <c:v>0.35</c:v>
                      </c:pt>
                      <c:pt idx="7">
                        <c:v>0.84</c:v>
                      </c:pt>
                      <c:pt idx="8">
                        <c:v>0.25</c:v>
                      </c:pt>
                      <c:pt idx="9">
                        <c:v>0.94</c:v>
                      </c:pt>
                      <c:pt idx="10">
                        <c:v>0.01</c:v>
                      </c:pt>
                      <c:pt idx="11">
                        <c:v>0.72</c:v>
                      </c:pt>
                      <c:pt idx="12">
                        <c:v>0.25</c:v>
                      </c:pt>
                      <c:pt idx="13">
                        <c:v>0.26</c:v>
                      </c:pt>
                      <c:pt idx="14">
                        <c:v>0.27</c:v>
                      </c:pt>
                      <c:pt idx="15">
                        <c:v>0.16</c:v>
                      </c:pt>
                      <c:pt idx="16">
                        <c:v>0</c:v>
                      </c:pt>
                      <c:pt idx="17">
                        <c:v>0.35</c:v>
                      </c:pt>
                      <c:pt idx="18">
                        <c:v>0</c:v>
                      </c:pt>
                      <c:pt idx="19">
                        <c:v>0.1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0BC-4DC7-9C1A-5E5B8251B50D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Sheet1!$A$61:$A$80</c15:sqref>
                        </c15:formulaRef>
                      </c:ext>
                    </c:extLst>
                    <c:strCache>
                      <c:ptCount val="20"/>
                      <c:pt idx="0">
                        <c:v>amenities_Heating</c:v>
                      </c:pt>
                      <c:pt idx="1">
                        <c:v>amenities_High_chair</c:v>
                      </c:pt>
                      <c:pt idx="2">
                        <c:v>amenities_Host_greets_you</c:v>
                      </c:pt>
                      <c:pt idx="3">
                        <c:v>amenities_Hot_tub</c:v>
                      </c:pt>
                      <c:pt idx="4">
                        <c:v>amenities_Hot_water</c:v>
                      </c:pt>
                      <c:pt idx="5">
                        <c:v>amenities_Indoor_fireplace</c:v>
                      </c:pt>
                      <c:pt idx="6">
                        <c:v>amenities_Internet</c:v>
                      </c:pt>
                      <c:pt idx="7">
                        <c:v>amenities_Iron</c:v>
                      </c:pt>
                      <c:pt idx="8">
                        <c:v>amenities_Keypad</c:v>
                      </c:pt>
                      <c:pt idx="9">
                        <c:v>amenities_Kitchen</c:v>
                      </c:pt>
                      <c:pt idx="10">
                        <c:v>amenities_Lake_access</c:v>
                      </c:pt>
                      <c:pt idx="11">
                        <c:v>amenities_Laptop_friendly_workspace</c:v>
                      </c:pt>
                      <c:pt idx="12">
                        <c:v>amenities_Lock_on_bedroom_door</c:v>
                      </c:pt>
                      <c:pt idx="13">
                        <c:v>amenities_Lockbox</c:v>
                      </c:pt>
                      <c:pt idx="14">
                        <c:v>amenities_Long_term_stays_allowed</c:v>
                      </c:pt>
                      <c:pt idx="15">
                        <c:v>amenities_Luggage_dropoff_allowed</c:v>
                      </c:pt>
                      <c:pt idx="16">
                        <c:v>amenities_Memory_foam_mattress</c:v>
                      </c:pt>
                      <c:pt idx="17">
                        <c:v>amenities_Microwave</c:v>
                      </c:pt>
                      <c:pt idx="18">
                        <c:v>amenities_Netflix</c:v>
                      </c:pt>
                      <c:pt idx="19">
                        <c:v>amenities_No_stairs_or_steps_to_enter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Sheet1!$G$61:$G$80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0.89</c:v>
                      </c:pt>
                      <c:pt idx="1">
                        <c:v>0.01</c:v>
                      </c:pt>
                      <c:pt idx="2">
                        <c:v>0.19</c:v>
                      </c:pt>
                      <c:pt idx="3">
                        <c:v>0.05</c:v>
                      </c:pt>
                      <c:pt idx="4">
                        <c:v>0.71</c:v>
                      </c:pt>
                      <c:pt idx="5">
                        <c:v>7.0000000000000007E-2</c:v>
                      </c:pt>
                      <c:pt idx="6">
                        <c:v>0.25</c:v>
                      </c:pt>
                      <c:pt idx="7">
                        <c:v>0.73</c:v>
                      </c:pt>
                      <c:pt idx="8">
                        <c:v>0.19</c:v>
                      </c:pt>
                      <c:pt idx="9">
                        <c:v>0.7</c:v>
                      </c:pt>
                      <c:pt idx="10">
                        <c:v>0.01</c:v>
                      </c:pt>
                      <c:pt idx="11">
                        <c:v>0.69</c:v>
                      </c:pt>
                      <c:pt idx="12">
                        <c:v>0.62</c:v>
                      </c:pt>
                      <c:pt idx="13">
                        <c:v>0.14000000000000001</c:v>
                      </c:pt>
                      <c:pt idx="14">
                        <c:v>0.27</c:v>
                      </c:pt>
                      <c:pt idx="15">
                        <c:v>0.27</c:v>
                      </c:pt>
                      <c:pt idx="16">
                        <c:v>0</c:v>
                      </c:pt>
                      <c:pt idx="17">
                        <c:v>0.51</c:v>
                      </c:pt>
                      <c:pt idx="18">
                        <c:v>0</c:v>
                      </c:pt>
                      <c:pt idx="19">
                        <c:v>0.25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BC-4DC7-9C1A-5E5B8251B50D}"/>
                  </c:ext>
                </c:extLst>
              </c15:ser>
            </c15:filteredLineSeries>
            <c15:filteredLineSeries>
              <c15:ser>
                <c:idx val="6"/>
                <c:order val="6"/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Sheet1!$A$61:$A$80</c15:sqref>
                        </c15:formulaRef>
                      </c:ext>
                    </c:extLst>
                    <c:strCache>
                      <c:ptCount val="20"/>
                      <c:pt idx="0">
                        <c:v>amenities_Heating</c:v>
                      </c:pt>
                      <c:pt idx="1">
                        <c:v>amenities_High_chair</c:v>
                      </c:pt>
                      <c:pt idx="2">
                        <c:v>amenities_Host_greets_you</c:v>
                      </c:pt>
                      <c:pt idx="3">
                        <c:v>amenities_Hot_tub</c:v>
                      </c:pt>
                      <c:pt idx="4">
                        <c:v>amenities_Hot_water</c:v>
                      </c:pt>
                      <c:pt idx="5">
                        <c:v>amenities_Indoor_fireplace</c:v>
                      </c:pt>
                      <c:pt idx="6">
                        <c:v>amenities_Internet</c:v>
                      </c:pt>
                      <c:pt idx="7">
                        <c:v>amenities_Iron</c:v>
                      </c:pt>
                      <c:pt idx="8">
                        <c:v>amenities_Keypad</c:v>
                      </c:pt>
                      <c:pt idx="9">
                        <c:v>amenities_Kitchen</c:v>
                      </c:pt>
                      <c:pt idx="10">
                        <c:v>amenities_Lake_access</c:v>
                      </c:pt>
                      <c:pt idx="11">
                        <c:v>amenities_Laptop_friendly_workspace</c:v>
                      </c:pt>
                      <c:pt idx="12">
                        <c:v>amenities_Lock_on_bedroom_door</c:v>
                      </c:pt>
                      <c:pt idx="13">
                        <c:v>amenities_Lockbox</c:v>
                      </c:pt>
                      <c:pt idx="14">
                        <c:v>amenities_Long_term_stays_allowed</c:v>
                      </c:pt>
                      <c:pt idx="15">
                        <c:v>amenities_Luggage_dropoff_allowed</c:v>
                      </c:pt>
                      <c:pt idx="16">
                        <c:v>amenities_Memory_foam_mattress</c:v>
                      </c:pt>
                      <c:pt idx="17">
                        <c:v>amenities_Microwave</c:v>
                      </c:pt>
                      <c:pt idx="18">
                        <c:v>amenities_Netflix</c:v>
                      </c:pt>
                      <c:pt idx="19">
                        <c:v>amenities_No_stairs_or_steps_to_enter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Sheet1!$H$61:$H$80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</c:v>
                      </c:pt>
                      <c:pt idx="1">
                        <c:v>0.03</c:v>
                      </c:pt>
                      <c:pt idx="2">
                        <c:v>0.12</c:v>
                      </c:pt>
                      <c:pt idx="3">
                        <c:v>0.2</c:v>
                      </c:pt>
                      <c:pt idx="4">
                        <c:v>0.42</c:v>
                      </c:pt>
                      <c:pt idx="5">
                        <c:v>0.21</c:v>
                      </c:pt>
                      <c:pt idx="6">
                        <c:v>0.34</c:v>
                      </c:pt>
                      <c:pt idx="7">
                        <c:v>0.78</c:v>
                      </c:pt>
                      <c:pt idx="8">
                        <c:v>0.06</c:v>
                      </c:pt>
                      <c:pt idx="9">
                        <c:v>0.96</c:v>
                      </c:pt>
                      <c:pt idx="10">
                        <c:v>0.01</c:v>
                      </c:pt>
                      <c:pt idx="11">
                        <c:v>0.7</c:v>
                      </c:pt>
                      <c:pt idx="12">
                        <c:v>0.25</c:v>
                      </c:pt>
                      <c:pt idx="13">
                        <c:v>0.06</c:v>
                      </c:pt>
                      <c:pt idx="14">
                        <c:v>0.2</c:v>
                      </c:pt>
                      <c:pt idx="15">
                        <c:v>0.11</c:v>
                      </c:pt>
                      <c:pt idx="16">
                        <c:v>0</c:v>
                      </c:pt>
                      <c:pt idx="17">
                        <c:v>0.05</c:v>
                      </c:pt>
                      <c:pt idx="18">
                        <c:v>0</c:v>
                      </c:pt>
                      <c:pt idx="19">
                        <c:v>0.04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0BC-4DC7-9C1A-5E5B8251B50D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Sheet1!$A$61:$A$80</c15:sqref>
                        </c15:formulaRef>
                      </c:ext>
                    </c:extLst>
                    <c:strCache>
                      <c:ptCount val="20"/>
                      <c:pt idx="0">
                        <c:v>amenities_Heating</c:v>
                      </c:pt>
                      <c:pt idx="1">
                        <c:v>amenities_High_chair</c:v>
                      </c:pt>
                      <c:pt idx="2">
                        <c:v>amenities_Host_greets_you</c:v>
                      </c:pt>
                      <c:pt idx="3">
                        <c:v>amenities_Hot_tub</c:v>
                      </c:pt>
                      <c:pt idx="4">
                        <c:v>amenities_Hot_water</c:v>
                      </c:pt>
                      <c:pt idx="5">
                        <c:v>amenities_Indoor_fireplace</c:v>
                      </c:pt>
                      <c:pt idx="6">
                        <c:v>amenities_Internet</c:v>
                      </c:pt>
                      <c:pt idx="7">
                        <c:v>amenities_Iron</c:v>
                      </c:pt>
                      <c:pt idx="8">
                        <c:v>amenities_Keypad</c:v>
                      </c:pt>
                      <c:pt idx="9">
                        <c:v>amenities_Kitchen</c:v>
                      </c:pt>
                      <c:pt idx="10">
                        <c:v>amenities_Lake_access</c:v>
                      </c:pt>
                      <c:pt idx="11">
                        <c:v>amenities_Laptop_friendly_workspace</c:v>
                      </c:pt>
                      <c:pt idx="12">
                        <c:v>amenities_Lock_on_bedroom_door</c:v>
                      </c:pt>
                      <c:pt idx="13">
                        <c:v>amenities_Lockbox</c:v>
                      </c:pt>
                      <c:pt idx="14">
                        <c:v>amenities_Long_term_stays_allowed</c:v>
                      </c:pt>
                      <c:pt idx="15">
                        <c:v>amenities_Luggage_dropoff_allowed</c:v>
                      </c:pt>
                      <c:pt idx="16">
                        <c:v>amenities_Memory_foam_mattress</c:v>
                      </c:pt>
                      <c:pt idx="17">
                        <c:v>amenities_Microwave</c:v>
                      </c:pt>
                      <c:pt idx="18">
                        <c:v>amenities_Netflix</c:v>
                      </c:pt>
                      <c:pt idx="19">
                        <c:v>amenities_No_stairs_or_steps_to_enter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Sheet1!$I$61:$I$80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0.86</c:v>
                      </c:pt>
                      <c:pt idx="1">
                        <c:v>0.06</c:v>
                      </c:pt>
                      <c:pt idx="2">
                        <c:v>0.12</c:v>
                      </c:pt>
                      <c:pt idx="3">
                        <c:v>0.13</c:v>
                      </c:pt>
                      <c:pt idx="4">
                        <c:v>0.74</c:v>
                      </c:pt>
                      <c:pt idx="5">
                        <c:v>0.15</c:v>
                      </c:pt>
                      <c:pt idx="6">
                        <c:v>0.28000000000000003</c:v>
                      </c:pt>
                      <c:pt idx="7">
                        <c:v>0.84</c:v>
                      </c:pt>
                      <c:pt idx="8">
                        <c:v>0.22</c:v>
                      </c:pt>
                      <c:pt idx="9">
                        <c:v>0.9</c:v>
                      </c:pt>
                      <c:pt idx="10">
                        <c:v>0.02</c:v>
                      </c:pt>
                      <c:pt idx="11">
                        <c:v>0.8</c:v>
                      </c:pt>
                      <c:pt idx="12">
                        <c:v>0.41</c:v>
                      </c:pt>
                      <c:pt idx="13">
                        <c:v>0.2</c:v>
                      </c:pt>
                      <c:pt idx="14">
                        <c:v>0.39</c:v>
                      </c:pt>
                      <c:pt idx="15">
                        <c:v>0.28000000000000003</c:v>
                      </c:pt>
                      <c:pt idx="16">
                        <c:v>0.01</c:v>
                      </c:pt>
                      <c:pt idx="17">
                        <c:v>0.59</c:v>
                      </c:pt>
                      <c:pt idx="18">
                        <c:v>0.01</c:v>
                      </c:pt>
                      <c:pt idx="19">
                        <c:v>0.36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0BC-4DC7-9C1A-5E5B8251B50D}"/>
                  </c:ext>
                </c:extLst>
              </c15:ser>
            </c15:filteredLineSeries>
          </c:ext>
        </c:extLst>
      </c:lineChart>
      <c:catAx>
        <c:axId val="52932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326056"/>
        <c:crosses val="autoZero"/>
        <c:auto val="1"/>
        <c:lblAlgn val="ctr"/>
        <c:lblOffset val="100"/>
        <c:noMultiLvlLbl val="0"/>
      </c:catAx>
      <c:valAx>
        <c:axId val="529326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32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48A5B-B6C3-4677-B7C4-5EEDFC5313F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E7E32A9-3EBF-4985-A21F-ABEFE1D1121B}">
      <dgm:prSet phldrT="[텍스트]"/>
      <dgm:spPr/>
      <dgm:t>
        <a:bodyPr/>
        <a:lstStyle/>
        <a:p>
          <a:pPr latinLnBrk="1"/>
          <a:r>
            <a: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rPr>
            <a:t>BIRCH</a:t>
          </a:r>
          <a:endParaRPr lang="ko-KR" altLang="en-US" b="1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gm:t>
    </dgm:pt>
    <dgm:pt modelId="{D2536898-E8E2-4717-9D6C-DDC123983EE3}" type="parTrans" cxnId="{6F953A2B-EA69-46D1-9F5D-98FE367B1688}">
      <dgm:prSet/>
      <dgm:spPr/>
      <dgm:t>
        <a:bodyPr/>
        <a:lstStyle/>
        <a:p>
          <a:pPr latinLnBrk="1"/>
          <a:endParaRPr lang="ko-KR" altLang="en-US"/>
        </a:p>
      </dgm:t>
    </dgm:pt>
    <dgm:pt modelId="{A8A049D6-9ED1-4622-B0FD-D247A84665C8}" type="sibTrans" cxnId="{6F953A2B-EA69-46D1-9F5D-98FE367B1688}">
      <dgm:prSet/>
      <dgm:spPr/>
      <dgm:t>
        <a:bodyPr/>
        <a:lstStyle/>
        <a:p>
          <a:pPr latinLnBrk="1"/>
          <a:endParaRPr lang="ko-KR" altLang="en-US"/>
        </a:p>
      </dgm:t>
    </dgm:pt>
    <dgm:pt modelId="{2E0525E0-C6A8-4707-8A14-40D0BDF6BD5D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rPr>
            <a:t>클러스터 모양</a:t>
          </a:r>
        </a:p>
      </dgm:t>
    </dgm:pt>
    <dgm:pt modelId="{9804D8BB-1E16-4190-8939-3BF45DF2470B}" type="parTrans" cxnId="{872367EB-086F-4041-9C2A-6465F01E66AA}">
      <dgm:prSet/>
      <dgm:spPr/>
      <dgm:t>
        <a:bodyPr/>
        <a:lstStyle/>
        <a:p>
          <a:pPr latinLnBrk="1"/>
          <a:endParaRPr lang="ko-KR" altLang="en-US"/>
        </a:p>
      </dgm:t>
    </dgm:pt>
    <dgm:pt modelId="{C1DA5406-5C1E-4C6E-9D79-1A79528B8770}" type="sibTrans" cxnId="{872367EB-086F-4041-9C2A-6465F01E66AA}">
      <dgm:prSet/>
      <dgm:spPr/>
      <dgm:t>
        <a:bodyPr/>
        <a:lstStyle/>
        <a:p>
          <a:pPr latinLnBrk="1"/>
          <a:endParaRPr lang="ko-KR" altLang="en-US"/>
        </a:p>
      </dgm:t>
    </dgm:pt>
    <dgm:pt modelId="{8709D8D0-2222-4140-BDF1-5843950D290D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rPr>
            <a:t>클러스터 개수 지정</a:t>
          </a:r>
        </a:p>
      </dgm:t>
    </dgm:pt>
    <dgm:pt modelId="{D115FBBE-0FCC-43C9-A9D1-6B1E37D380D4}" type="parTrans" cxnId="{A3F1773B-7569-43DB-809F-95F8F2B63B3D}">
      <dgm:prSet/>
      <dgm:spPr/>
      <dgm:t>
        <a:bodyPr/>
        <a:lstStyle/>
        <a:p>
          <a:pPr latinLnBrk="1"/>
          <a:endParaRPr lang="ko-KR" altLang="en-US"/>
        </a:p>
      </dgm:t>
    </dgm:pt>
    <dgm:pt modelId="{F3A9EB53-91DD-49F9-A989-E0E9E0FA6E33}" type="sibTrans" cxnId="{A3F1773B-7569-43DB-809F-95F8F2B63B3D}">
      <dgm:prSet/>
      <dgm:spPr/>
      <dgm:t>
        <a:bodyPr/>
        <a:lstStyle/>
        <a:p>
          <a:pPr latinLnBrk="1"/>
          <a:endParaRPr lang="ko-KR" altLang="en-US"/>
        </a:p>
      </dgm:t>
    </dgm:pt>
    <dgm:pt modelId="{4B8C8B35-2719-4A8D-BDCF-3E04C8C6034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rPr>
            <a:t>메모리 </a:t>
          </a:r>
          <a:endParaRPr lang="en-US" altLang="ko-KR" b="1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latinLnBrk="1"/>
          <a:r>
            <a: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rPr>
            <a:t>효율성</a:t>
          </a:r>
        </a:p>
      </dgm:t>
    </dgm:pt>
    <dgm:pt modelId="{AC5228D3-FE64-466C-A1F7-C351AA3ACFF2}" type="parTrans" cxnId="{32E5A91D-348D-4F3E-81E2-F0E3566B231F}">
      <dgm:prSet/>
      <dgm:spPr/>
      <dgm:t>
        <a:bodyPr/>
        <a:lstStyle/>
        <a:p>
          <a:pPr latinLnBrk="1"/>
          <a:endParaRPr lang="ko-KR" altLang="en-US"/>
        </a:p>
      </dgm:t>
    </dgm:pt>
    <dgm:pt modelId="{632F7C0B-E1DE-4746-8CC4-BB364ECD0BBE}" type="sibTrans" cxnId="{32E5A91D-348D-4F3E-81E2-F0E3566B231F}">
      <dgm:prSet/>
      <dgm:spPr/>
      <dgm:t>
        <a:bodyPr/>
        <a:lstStyle/>
        <a:p>
          <a:pPr latinLnBrk="1"/>
          <a:endParaRPr lang="ko-KR" altLang="en-US"/>
        </a:p>
      </dgm:t>
    </dgm:pt>
    <dgm:pt modelId="{65B4835F-9CC8-46C7-98DC-6B54FE6FC196}" type="pres">
      <dgm:prSet presAssocID="{E9F48A5B-B6C3-4677-B7C4-5EEDFC5313F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F5BFDF-D54C-4D57-9FCA-B1865CFC5314}" type="pres">
      <dgm:prSet presAssocID="{EE7E32A9-3EBF-4985-A21F-ABEFE1D1121B}" presName="centerShape" presStyleLbl="node0" presStyleIdx="0" presStyleCnt="1" custScaleX="146171" custScaleY="146171"/>
      <dgm:spPr/>
    </dgm:pt>
    <dgm:pt modelId="{9771FF84-FD94-497F-B1AE-F48C56691A21}" type="pres">
      <dgm:prSet presAssocID="{9804D8BB-1E16-4190-8939-3BF45DF2470B}" presName="Name9" presStyleLbl="parChTrans1D2" presStyleIdx="0" presStyleCnt="3"/>
      <dgm:spPr/>
    </dgm:pt>
    <dgm:pt modelId="{8706DC9D-180A-47C1-8AE6-FBBEBF833044}" type="pres">
      <dgm:prSet presAssocID="{9804D8BB-1E16-4190-8939-3BF45DF2470B}" presName="connTx" presStyleLbl="parChTrans1D2" presStyleIdx="0" presStyleCnt="3"/>
      <dgm:spPr/>
    </dgm:pt>
    <dgm:pt modelId="{2141DD62-0E28-48E3-BFC7-F0A8F6B0AD3B}" type="pres">
      <dgm:prSet presAssocID="{2E0525E0-C6A8-4707-8A14-40D0BDF6BD5D}" presName="node" presStyleLbl="node1" presStyleIdx="0" presStyleCnt="3" custRadScaleRad="100777">
        <dgm:presLayoutVars>
          <dgm:bulletEnabled val="1"/>
        </dgm:presLayoutVars>
      </dgm:prSet>
      <dgm:spPr/>
    </dgm:pt>
    <dgm:pt modelId="{16939EC0-8AD6-45AB-985D-16A80E65043A}" type="pres">
      <dgm:prSet presAssocID="{D115FBBE-0FCC-43C9-A9D1-6B1E37D380D4}" presName="Name9" presStyleLbl="parChTrans1D2" presStyleIdx="1" presStyleCnt="3"/>
      <dgm:spPr/>
    </dgm:pt>
    <dgm:pt modelId="{DB51552D-ACB7-42EE-AD34-DBFF47ED9F8D}" type="pres">
      <dgm:prSet presAssocID="{D115FBBE-0FCC-43C9-A9D1-6B1E37D380D4}" presName="connTx" presStyleLbl="parChTrans1D2" presStyleIdx="1" presStyleCnt="3"/>
      <dgm:spPr/>
    </dgm:pt>
    <dgm:pt modelId="{82A52C0B-893E-4E5C-8876-DA31B3A575F7}" type="pres">
      <dgm:prSet presAssocID="{8709D8D0-2222-4140-BDF1-5843950D290D}" presName="node" presStyleLbl="node1" presStyleIdx="1" presStyleCnt="3" custRadScaleRad="102336" custRadScaleInc="832">
        <dgm:presLayoutVars>
          <dgm:bulletEnabled val="1"/>
        </dgm:presLayoutVars>
      </dgm:prSet>
      <dgm:spPr/>
    </dgm:pt>
    <dgm:pt modelId="{8CD77924-F5D7-46EC-9799-B28218C868C5}" type="pres">
      <dgm:prSet presAssocID="{AC5228D3-FE64-466C-A1F7-C351AA3ACFF2}" presName="Name9" presStyleLbl="parChTrans1D2" presStyleIdx="2" presStyleCnt="3"/>
      <dgm:spPr/>
    </dgm:pt>
    <dgm:pt modelId="{210DFD15-2DF3-442A-A25A-9AF5840B9C28}" type="pres">
      <dgm:prSet presAssocID="{AC5228D3-FE64-466C-A1F7-C351AA3ACFF2}" presName="connTx" presStyleLbl="parChTrans1D2" presStyleIdx="2" presStyleCnt="3"/>
      <dgm:spPr/>
    </dgm:pt>
    <dgm:pt modelId="{BC0EAAF5-E65B-4561-9564-EFFE803ECCB0}" type="pres">
      <dgm:prSet presAssocID="{4B8C8B35-2719-4A8D-BDCF-3E04C8C60346}" presName="node" presStyleLbl="node1" presStyleIdx="2" presStyleCnt="3">
        <dgm:presLayoutVars>
          <dgm:bulletEnabled val="1"/>
        </dgm:presLayoutVars>
      </dgm:prSet>
      <dgm:spPr/>
    </dgm:pt>
  </dgm:ptLst>
  <dgm:cxnLst>
    <dgm:cxn modelId="{A2824C18-7A0A-47D9-8687-861E5865BD0A}" type="presOf" srcId="{9804D8BB-1E16-4190-8939-3BF45DF2470B}" destId="{9771FF84-FD94-497F-B1AE-F48C56691A21}" srcOrd="0" destOrd="0" presId="urn:microsoft.com/office/officeart/2005/8/layout/radial1"/>
    <dgm:cxn modelId="{32E5A91D-348D-4F3E-81E2-F0E3566B231F}" srcId="{EE7E32A9-3EBF-4985-A21F-ABEFE1D1121B}" destId="{4B8C8B35-2719-4A8D-BDCF-3E04C8C60346}" srcOrd="2" destOrd="0" parTransId="{AC5228D3-FE64-466C-A1F7-C351AA3ACFF2}" sibTransId="{632F7C0B-E1DE-4746-8CC4-BB364ECD0BBE}"/>
    <dgm:cxn modelId="{6F953A2B-EA69-46D1-9F5D-98FE367B1688}" srcId="{E9F48A5B-B6C3-4677-B7C4-5EEDFC5313FB}" destId="{EE7E32A9-3EBF-4985-A21F-ABEFE1D1121B}" srcOrd="0" destOrd="0" parTransId="{D2536898-E8E2-4717-9D6C-DDC123983EE3}" sibTransId="{A8A049D6-9ED1-4622-B0FD-D247A84665C8}"/>
    <dgm:cxn modelId="{A3F1773B-7569-43DB-809F-95F8F2B63B3D}" srcId="{EE7E32A9-3EBF-4985-A21F-ABEFE1D1121B}" destId="{8709D8D0-2222-4140-BDF1-5843950D290D}" srcOrd="1" destOrd="0" parTransId="{D115FBBE-0FCC-43C9-A9D1-6B1E37D380D4}" sibTransId="{F3A9EB53-91DD-49F9-A989-E0E9E0FA6E33}"/>
    <dgm:cxn modelId="{9DD1FF60-4225-4C22-9B40-0793431B8FCD}" type="presOf" srcId="{AC5228D3-FE64-466C-A1F7-C351AA3ACFF2}" destId="{8CD77924-F5D7-46EC-9799-B28218C868C5}" srcOrd="0" destOrd="0" presId="urn:microsoft.com/office/officeart/2005/8/layout/radial1"/>
    <dgm:cxn modelId="{6E5FDD61-1502-49B2-9679-FFF25A539C70}" type="presOf" srcId="{E9F48A5B-B6C3-4677-B7C4-5EEDFC5313FB}" destId="{65B4835F-9CC8-46C7-98DC-6B54FE6FC196}" srcOrd="0" destOrd="0" presId="urn:microsoft.com/office/officeart/2005/8/layout/radial1"/>
    <dgm:cxn modelId="{EF851051-CFCE-444A-8654-8AB22F67C463}" type="presOf" srcId="{EE7E32A9-3EBF-4985-A21F-ABEFE1D1121B}" destId="{F1F5BFDF-D54C-4D57-9FCA-B1865CFC5314}" srcOrd="0" destOrd="0" presId="urn:microsoft.com/office/officeart/2005/8/layout/radial1"/>
    <dgm:cxn modelId="{E8303B74-8575-4159-BBD4-7176172FD079}" type="presOf" srcId="{D115FBBE-0FCC-43C9-A9D1-6B1E37D380D4}" destId="{16939EC0-8AD6-45AB-985D-16A80E65043A}" srcOrd="0" destOrd="0" presId="urn:microsoft.com/office/officeart/2005/8/layout/radial1"/>
    <dgm:cxn modelId="{4EDE4BA4-2BE9-45B6-959B-68048AB8B009}" type="presOf" srcId="{9804D8BB-1E16-4190-8939-3BF45DF2470B}" destId="{8706DC9D-180A-47C1-8AE6-FBBEBF833044}" srcOrd="1" destOrd="0" presId="urn:microsoft.com/office/officeart/2005/8/layout/radial1"/>
    <dgm:cxn modelId="{6CABFABC-F9F2-472F-BB72-595F79CF0B51}" type="presOf" srcId="{AC5228D3-FE64-466C-A1F7-C351AA3ACFF2}" destId="{210DFD15-2DF3-442A-A25A-9AF5840B9C28}" srcOrd="1" destOrd="0" presId="urn:microsoft.com/office/officeart/2005/8/layout/radial1"/>
    <dgm:cxn modelId="{16B0ADC2-4894-4B43-923A-94E195F4CB8D}" type="presOf" srcId="{D115FBBE-0FCC-43C9-A9D1-6B1E37D380D4}" destId="{DB51552D-ACB7-42EE-AD34-DBFF47ED9F8D}" srcOrd="1" destOrd="0" presId="urn:microsoft.com/office/officeart/2005/8/layout/radial1"/>
    <dgm:cxn modelId="{D0D1A2D7-2210-4F0D-A290-0FDA59325A0E}" type="presOf" srcId="{8709D8D0-2222-4140-BDF1-5843950D290D}" destId="{82A52C0B-893E-4E5C-8876-DA31B3A575F7}" srcOrd="0" destOrd="0" presId="urn:microsoft.com/office/officeart/2005/8/layout/radial1"/>
    <dgm:cxn modelId="{CC9E1DE0-5358-40FD-9E24-622F95443F24}" type="presOf" srcId="{2E0525E0-C6A8-4707-8A14-40D0BDF6BD5D}" destId="{2141DD62-0E28-48E3-BFC7-F0A8F6B0AD3B}" srcOrd="0" destOrd="0" presId="urn:microsoft.com/office/officeart/2005/8/layout/radial1"/>
    <dgm:cxn modelId="{872367EB-086F-4041-9C2A-6465F01E66AA}" srcId="{EE7E32A9-3EBF-4985-A21F-ABEFE1D1121B}" destId="{2E0525E0-C6A8-4707-8A14-40D0BDF6BD5D}" srcOrd="0" destOrd="0" parTransId="{9804D8BB-1E16-4190-8939-3BF45DF2470B}" sibTransId="{C1DA5406-5C1E-4C6E-9D79-1A79528B8770}"/>
    <dgm:cxn modelId="{BB98BBEE-BAB4-41CD-8179-158DB821A587}" type="presOf" srcId="{4B8C8B35-2719-4A8D-BDCF-3E04C8C60346}" destId="{BC0EAAF5-E65B-4561-9564-EFFE803ECCB0}" srcOrd="0" destOrd="0" presId="urn:microsoft.com/office/officeart/2005/8/layout/radial1"/>
    <dgm:cxn modelId="{0ED25FC6-1FC2-471E-93DB-24258ABBF997}" type="presParOf" srcId="{65B4835F-9CC8-46C7-98DC-6B54FE6FC196}" destId="{F1F5BFDF-D54C-4D57-9FCA-B1865CFC5314}" srcOrd="0" destOrd="0" presId="urn:microsoft.com/office/officeart/2005/8/layout/radial1"/>
    <dgm:cxn modelId="{DF238989-8047-4427-A5D9-9A488B55A788}" type="presParOf" srcId="{65B4835F-9CC8-46C7-98DC-6B54FE6FC196}" destId="{9771FF84-FD94-497F-B1AE-F48C56691A21}" srcOrd="1" destOrd="0" presId="urn:microsoft.com/office/officeart/2005/8/layout/radial1"/>
    <dgm:cxn modelId="{31127C0D-3E3D-4588-A6F3-015CAD14D3E3}" type="presParOf" srcId="{9771FF84-FD94-497F-B1AE-F48C56691A21}" destId="{8706DC9D-180A-47C1-8AE6-FBBEBF833044}" srcOrd="0" destOrd="0" presId="urn:microsoft.com/office/officeart/2005/8/layout/radial1"/>
    <dgm:cxn modelId="{FE7851A2-9019-4997-9FD0-AE92699B9F17}" type="presParOf" srcId="{65B4835F-9CC8-46C7-98DC-6B54FE6FC196}" destId="{2141DD62-0E28-48E3-BFC7-F0A8F6B0AD3B}" srcOrd="2" destOrd="0" presId="urn:microsoft.com/office/officeart/2005/8/layout/radial1"/>
    <dgm:cxn modelId="{2ABE88A5-FDF2-4C45-8FED-276FF74A632B}" type="presParOf" srcId="{65B4835F-9CC8-46C7-98DC-6B54FE6FC196}" destId="{16939EC0-8AD6-45AB-985D-16A80E65043A}" srcOrd="3" destOrd="0" presId="urn:microsoft.com/office/officeart/2005/8/layout/radial1"/>
    <dgm:cxn modelId="{4EB4DA94-D42F-4150-80FA-854B89595A99}" type="presParOf" srcId="{16939EC0-8AD6-45AB-985D-16A80E65043A}" destId="{DB51552D-ACB7-42EE-AD34-DBFF47ED9F8D}" srcOrd="0" destOrd="0" presId="urn:microsoft.com/office/officeart/2005/8/layout/radial1"/>
    <dgm:cxn modelId="{66D6A245-509B-49D7-B4D1-3DF52D547FEE}" type="presParOf" srcId="{65B4835F-9CC8-46C7-98DC-6B54FE6FC196}" destId="{82A52C0B-893E-4E5C-8876-DA31B3A575F7}" srcOrd="4" destOrd="0" presId="urn:microsoft.com/office/officeart/2005/8/layout/radial1"/>
    <dgm:cxn modelId="{54C99BDB-8BC0-4B18-B838-A362ABEFFD45}" type="presParOf" srcId="{65B4835F-9CC8-46C7-98DC-6B54FE6FC196}" destId="{8CD77924-F5D7-46EC-9799-B28218C868C5}" srcOrd="5" destOrd="0" presId="urn:microsoft.com/office/officeart/2005/8/layout/radial1"/>
    <dgm:cxn modelId="{EA57B19E-CA8E-424C-8662-7E3D52F6D8F0}" type="presParOf" srcId="{8CD77924-F5D7-46EC-9799-B28218C868C5}" destId="{210DFD15-2DF3-442A-A25A-9AF5840B9C28}" srcOrd="0" destOrd="0" presId="urn:microsoft.com/office/officeart/2005/8/layout/radial1"/>
    <dgm:cxn modelId="{1AEA4502-1CF9-4098-987C-21C14A911F61}" type="presParOf" srcId="{65B4835F-9CC8-46C7-98DC-6B54FE6FC196}" destId="{BC0EAAF5-E65B-4561-9564-EFFE803ECCB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5BFDF-D54C-4D57-9FCA-B1865CFC5314}">
      <dsp:nvSpPr>
        <dsp:cNvPr id="0" name=""/>
        <dsp:cNvSpPr/>
      </dsp:nvSpPr>
      <dsp:spPr>
        <a:xfrm>
          <a:off x="2127871" y="1530001"/>
          <a:ext cx="2086905" cy="2086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b="1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BIRCH</a:t>
          </a:r>
          <a:endParaRPr lang="ko-KR" altLang="en-US" sz="3900" b="1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</dsp:txBody>
      <dsp:txXfrm>
        <a:off x="2433491" y="1835621"/>
        <a:ext cx="1475665" cy="1475665"/>
      </dsp:txXfrm>
    </dsp:sp>
    <dsp:sp modelId="{9771FF84-FD94-497F-B1AE-F48C56691A21}">
      <dsp:nvSpPr>
        <dsp:cNvPr id="0" name=""/>
        <dsp:cNvSpPr/>
      </dsp:nvSpPr>
      <dsp:spPr>
        <a:xfrm rot="16200000">
          <a:off x="3120180" y="1458599"/>
          <a:ext cx="102286" cy="40517"/>
        </a:xfrm>
        <a:custGeom>
          <a:avLst/>
          <a:gdLst/>
          <a:ahLst/>
          <a:cxnLst/>
          <a:rect l="0" t="0" r="0" b="0"/>
          <a:pathLst>
            <a:path>
              <a:moveTo>
                <a:pt x="0" y="20258"/>
              </a:moveTo>
              <a:lnTo>
                <a:pt x="102286" y="20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68766" y="1476301"/>
        <a:ext cx="5114" cy="5114"/>
      </dsp:txXfrm>
    </dsp:sp>
    <dsp:sp modelId="{2141DD62-0E28-48E3-BFC7-F0A8F6B0AD3B}">
      <dsp:nvSpPr>
        <dsp:cNvPr id="0" name=""/>
        <dsp:cNvSpPr/>
      </dsp:nvSpPr>
      <dsp:spPr>
        <a:xfrm>
          <a:off x="2457466" y="0"/>
          <a:ext cx="1427715" cy="1427715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클러스터 모양</a:t>
          </a:r>
        </a:p>
      </dsp:txBody>
      <dsp:txXfrm>
        <a:off x="2666550" y="209084"/>
        <a:ext cx="1009547" cy="1009547"/>
      </dsp:txXfrm>
    </dsp:sp>
    <dsp:sp modelId="{16939EC0-8AD6-45AB-985D-16A80E65043A}">
      <dsp:nvSpPr>
        <dsp:cNvPr id="0" name=""/>
        <dsp:cNvSpPr/>
      </dsp:nvSpPr>
      <dsp:spPr>
        <a:xfrm rot="1777127">
          <a:off x="4070171" y="3100142"/>
          <a:ext cx="126439" cy="40517"/>
        </a:xfrm>
        <a:custGeom>
          <a:avLst/>
          <a:gdLst/>
          <a:ahLst/>
          <a:cxnLst/>
          <a:rect l="0" t="0" r="0" b="0"/>
          <a:pathLst>
            <a:path>
              <a:moveTo>
                <a:pt x="0" y="20258"/>
              </a:moveTo>
              <a:lnTo>
                <a:pt x="126439" y="20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130230" y="3117240"/>
        <a:ext cx="6321" cy="6321"/>
      </dsp:txXfrm>
    </dsp:sp>
    <dsp:sp modelId="{82A52C0B-893E-4E5C-8876-DA31B3A575F7}">
      <dsp:nvSpPr>
        <dsp:cNvPr id="0" name=""/>
        <dsp:cNvSpPr/>
      </dsp:nvSpPr>
      <dsp:spPr>
        <a:xfrm>
          <a:off x="4095072" y="2790596"/>
          <a:ext cx="1427715" cy="1427715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클러스터 개수 지정</a:t>
          </a:r>
        </a:p>
      </dsp:txBody>
      <dsp:txXfrm>
        <a:off x="4304156" y="2999680"/>
        <a:ext cx="1009547" cy="1009547"/>
      </dsp:txXfrm>
    </dsp:sp>
    <dsp:sp modelId="{8CD77924-F5D7-46EC-9799-B28218C868C5}">
      <dsp:nvSpPr>
        <dsp:cNvPr id="0" name=""/>
        <dsp:cNvSpPr/>
      </dsp:nvSpPr>
      <dsp:spPr>
        <a:xfrm rot="9000000">
          <a:off x="2174475" y="3099892"/>
          <a:ext cx="99882" cy="40517"/>
        </a:xfrm>
        <a:custGeom>
          <a:avLst/>
          <a:gdLst/>
          <a:ahLst/>
          <a:cxnLst/>
          <a:rect l="0" t="0" r="0" b="0"/>
          <a:pathLst>
            <a:path>
              <a:moveTo>
                <a:pt x="0" y="20258"/>
              </a:moveTo>
              <a:lnTo>
                <a:pt x="99882" y="20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221919" y="3117654"/>
        <a:ext cx="4994" cy="4994"/>
      </dsp:txXfrm>
    </dsp:sp>
    <dsp:sp modelId="{BC0EAAF5-E65B-4561-9564-EFFE803ECCB0}">
      <dsp:nvSpPr>
        <dsp:cNvPr id="0" name=""/>
        <dsp:cNvSpPr/>
      </dsp:nvSpPr>
      <dsp:spPr>
        <a:xfrm>
          <a:off x="849089" y="2788193"/>
          <a:ext cx="1427715" cy="1427715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메모리 </a:t>
          </a:r>
          <a:endParaRPr lang="en-US" altLang="ko-KR" sz="1900" b="1" kern="1200" dirty="0">
            <a:latin typeface="나눔스퀘어" panose="020B0600000101010101" pitchFamily="50" charset="-127"/>
            <a:ea typeface="나눔스퀘어" panose="020B0600000101010101" pitchFamily="50" charset="-127"/>
          </a:endParaRPr>
        </a:p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효율성</a:t>
          </a:r>
        </a:p>
      </dsp:txBody>
      <dsp:txXfrm>
        <a:off x="1058173" y="2997277"/>
        <a:ext cx="1009547" cy="1009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C1050-488E-4BE0-81C8-1151A932D5EB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59C6-DFC9-4F28-8771-01D60263B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7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목차입니다 하고 넘어가세요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8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이걸 가지고 클러스터링을 </a:t>
            </a:r>
            <a:r>
              <a:rPr lang="ko-KR" altLang="en-US" dirty="0" err="1"/>
              <a:t>할것입니다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0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Birch</a:t>
            </a:r>
            <a:r>
              <a:rPr lang="ko-KR" altLang="en-US" dirty="0"/>
              <a:t>를 선택하게 된 배경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3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8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클러스터링이 잘 되었는지 확인하기 위한 우리의 방법 소개</a:t>
            </a:r>
            <a:endParaRPr lang="en-US" altLang="ko-KR" dirty="0"/>
          </a:p>
          <a:p>
            <a:r>
              <a:rPr lang="ko-KR" altLang="en-US" dirty="0"/>
              <a:t>이 두 숙소는 무조건 같은 클러스터에 있어야해</a:t>
            </a:r>
            <a:r>
              <a:rPr lang="en-US" altLang="ko-KR" dirty="0"/>
              <a:t>!!!</a:t>
            </a:r>
          </a:p>
          <a:p>
            <a:r>
              <a:rPr lang="ko-KR" altLang="en-US" dirty="0"/>
              <a:t>이 두 숙소는 절대 같은 클러스터에 있으면 안돼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의 리스트를 뽑아서 클러스터링 후 정말 그렇게 됐는지 확인</a:t>
            </a:r>
            <a:endParaRPr lang="en-US" altLang="ko-KR" dirty="0"/>
          </a:p>
          <a:p>
            <a:r>
              <a:rPr lang="ko-KR" altLang="en-US" dirty="0"/>
              <a:t>만약에 네거티브 페어는 왜 기준이 </a:t>
            </a:r>
            <a:r>
              <a:rPr lang="en-US" altLang="ko-KR" dirty="0"/>
              <a:t>-0.75</a:t>
            </a:r>
            <a:r>
              <a:rPr lang="ko-KR" altLang="en-US" dirty="0"/>
              <a:t>밖에 안되냐고 물어보면 완전히 반대되는 데이터를 찾기 힘들었고 </a:t>
            </a:r>
            <a:r>
              <a:rPr lang="en-US" altLang="ko-KR" dirty="0"/>
              <a:t>-0.75</a:t>
            </a:r>
            <a:r>
              <a:rPr lang="ko-KR" altLang="en-US" dirty="0"/>
              <a:t>라는 유사도도 같은 클러스터에 있기엔 충분히 낮은 유사도라고 </a:t>
            </a:r>
            <a:r>
              <a:rPr lang="ko-KR" altLang="en-US" dirty="0" err="1"/>
              <a:t>판단했습니당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8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적당한 파라미터 찾기</a:t>
            </a:r>
            <a:r>
              <a:rPr lang="en-US" altLang="ko-KR" dirty="0"/>
              <a:t>&gt;</a:t>
            </a:r>
          </a:p>
          <a:p>
            <a:r>
              <a:rPr lang="ko-KR" altLang="en-US" dirty="0" err="1"/>
              <a:t>클러스터링하기</a:t>
            </a:r>
            <a:r>
              <a:rPr lang="ko-KR" altLang="en-US" dirty="0"/>
              <a:t> 전에 </a:t>
            </a:r>
            <a:r>
              <a:rPr lang="ko-KR" altLang="en-US" dirty="0" err="1"/>
              <a:t>시각화된</a:t>
            </a:r>
            <a:r>
              <a:rPr lang="ko-KR" altLang="en-US" dirty="0"/>
              <a:t> 데이터를 보고</a:t>
            </a:r>
            <a:r>
              <a:rPr lang="en-US" altLang="ko-KR" dirty="0"/>
              <a:t> </a:t>
            </a:r>
            <a:r>
              <a:rPr lang="ko-KR" altLang="en-US" dirty="0"/>
              <a:t>이것을 </a:t>
            </a:r>
            <a:r>
              <a:rPr lang="en-US" altLang="ko-KR" dirty="0"/>
              <a:t>7</a:t>
            </a:r>
            <a:r>
              <a:rPr lang="ko-KR" altLang="en-US" dirty="0"/>
              <a:t>개의 클러스터로 나누기로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정확도들을 보여준다 </a:t>
            </a:r>
            <a:r>
              <a:rPr lang="en-US" altLang="ko-KR" dirty="0">
                <a:sym typeface="Wingdings" panose="05000000000000000000" pitchFamily="2" charset="2"/>
              </a:rPr>
              <a:t> 365-&gt;2</a:t>
            </a:r>
            <a:r>
              <a:rPr lang="ko-KR" altLang="en-US" dirty="0">
                <a:sym typeface="Wingdings" panose="05000000000000000000" pitchFamily="2" charset="2"/>
              </a:rPr>
              <a:t>차원으로 줄일 때 원본 데이터의 특성이 잘 유지 되었구나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첫번째 그림과 네번째 그림의 정확도는 같지만 시각화 결과를 보면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번이 원래 경계대로 잘 </a:t>
            </a:r>
            <a:r>
              <a:rPr lang="ko-KR" altLang="en-US" dirty="0" err="1">
                <a:sym typeface="Wingdings" panose="05000000000000000000" pitchFamily="2" charset="2"/>
              </a:rPr>
              <a:t>나눠져있음</a:t>
            </a:r>
            <a:r>
              <a:rPr lang="ko-KR" altLang="en-US" dirty="0">
                <a:sym typeface="Wingdings" panose="05000000000000000000" pitchFamily="2" charset="2"/>
              </a:rPr>
              <a:t> 그래서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 선택 </a:t>
            </a:r>
            <a:r>
              <a:rPr lang="ko-KR" altLang="en-US" dirty="0" err="1">
                <a:sym typeface="Wingdings" panose="05000000000000000000" pitchFamily="2" charset="2"/>
              </a:rPr>
              <a:t>ㅎㅎ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5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클러스터의 </a:t>
            </a:r>
            <a:r>
              <a:rPr lang="ko-KR" altLang="en-US" dirty="0" err="1"/>
              <a:t>컬럼별</a:t>
            </a:r>
            <a:r>
              <a:rPr lang="ko-KR" altLang="en-US" dirty="0"/>
              <a:t> 평균값들을 각 클러스터를 대표하는 특징들로 하여 결과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1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개의 클러스터를 가장 먼저 평점에 따라 살펴보았다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1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발표에서는 평점이 좋은 상위 세 그룹을 집중적으로 살펴보겠다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5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1,5,2</a:t>
            </a:r>
            <a:r>
              <a:rPr lang="ko-KR" altLang="en-US" dirty="0"/>
              <a:t>번 순서대로 평점 </a:t>
            </a:r>
            <a:r>
              <a:rPr lang="en-US" altLang="ko-KR" dirty="0"/>
              <a:t>1,2,3</a:t>
            </a:r>
            <a:r>
              <a:rPr lang="ko-KR" altLang="en-US" dirty="0"/>
              <a:t>위</a:t>
            </a:r>
            <a:endParaRPr lang="en-US" altLang="ko-KR" dirty="0"/>
          </a:p>
          <a:p>
            <a:r>
              <a:rPr lang="ko-KR" altLang="en-US" dirty="0"/>
              <a:t>가격이 비싸지만 상위 그룹에 속하는 </a:t>
            </a:r>
            <a:r>
              <a:rPr lang="en-US" altLang="ko-KR" dirty="0"/>
              <a:t>2</a:t>
            </a:r>
            <a:r>
              <a:rPr lang="ko-KR" altLang="en-US" dirty="0" err="1"/>
              <a:t>번그룹</a:t>
            </a:r>
            <a:r>
              <a:rPr lang="en-US" altLang="ko-KR" dirty="0"/>
              <a:t>.</a:t>
            </a:r>
            <a:r>
              <a:rPr lang="ko-KR" altLang="en-US" dirty="0"/>
              <a:t> 비싼데 왜 인기가 많을까</a:t>
            </a:r>
            <a:r>
              <a:rPr lang="en-US" altLang="ko-KR" dirty="0"/>
              <a:t>????????//(1~7 </a:t>
            </a:r>
            <a:r>
              <a:rPr lang="ko-KR" altLang="en-US" dirty="0"/>
              <a:t>전체에서 </a:t>
            </a:r>
            <a:r>
              <a:rPr lang="en-US" altLang="ko-KR" dirty="0"/>
              <a:t>2</a:t>
            </a:r>
            <a:r>
              <a:rPr lang="ko-KR" altLang="en-US" dirty="0"/>
              <a:t>번그룹이 </a:t>
            </a:r>
            <a:r>
              <a:rPr lang="ko-KR" altLang="en-US" dirty="0" err="1"/>
              <a:t>제일비쌈</a:t>
            </a:r>
            <a:r>
              <a:rPr lang="en-US" altLang="ko-KR" dirty="0"/>
              <a:t>!!!!!)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그룹은 뭐가 다르길래</a:t>
            </a:r>
            <a:r>
              <a:rPr lang="en-US" altLang="ko-KR" dirty="0"/>
              <a:t>??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번 그룹 정체 찾아내기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74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그룹은 방이 크다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읽고 넘어가세요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14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구비율은 </a:t>
            </a:r>
            <a:r>
              <a:rPr lang="ko-KR" altLang="en-US" dirty="0" err="1"/>
              <a:t>평점순대로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  <a:r>
              <a:rPr lang="ko-KR" altLang="en-US" dirty="0"/>
              <a:t>인 경향이 있음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번 그룹의 정체를 찾기 위해 </a:t>
            </a:r>
            <a:r>
              <a:rPr lang="en-US" altLang="ko-KR" dirty="0"/>
              <a:t>2</a:t>
            </a:r>
            <a:r>
              <a:rPr lang="ko-KR" altLang="en-US" dirty="0"/>
              <a:t>번그룹이 다른 그룹들에 비해 특히 많이 갖고 있는 </a:t>
            </a:r>
            <a:r>
              <a:rPr lang="ko-KR" altLang="en-US" dirty="0" err="1"/>
              <a:t>어메니티들을</a:t>
            </a:r>
            <a:r>
              <a:rPr lang="ko-KR" altLang="en-US" dirty="0"/>
              <a:t> 표시해 </a:t>
            </a:r>
            <a:r>
              <a:rPr lang="ko-KR" altLang="en-US" dirty="0" err="1"/>
              <a:t>봣다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</a:t>
            </a:r>
            <a:r>
              <a:rPr lang="ko-KR" altLang="en-US" dirty="0"/>
              <a:t>비치 </a:t>
            </a:r>
            <a:r>
              <a:rPr lang="ko-KR" altLang="en-US" dirty="0" err="1"/>
              <a:t>에센셜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비치 타월</a:t>
            </a:r>
            <a:r>
              <a:rPr lang="en-US" altLang="ko-KR" dirty="0"/>
              <a:t>, </a:t>
            </a:r>
            <a:r>
              <a:rPr lang="ko-KR" altLang="en-US" dirty="0" err="1"/>
              <a:t>비치볼</a:t>
            </a:r>
            <a:r>
              <a:rPr lang="ko-KR" altLang="en-US" dirty="0"/>
              <a:t> 등등</a:t>
            </a:r>
            <a:r>
              <a:rPr lang="en-US" altLang="ko-KR" dirty="0"/>
              <a:t>)”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대체적으로 </a:t>
            </a:r>
            <a:r>
              <a:rPr lang="en-US" altLang="ko-KR" dirty="0"/>
              <a:t>1,5&gt;2</a:t>
            </a:r>
            <a:r>
              <a:rPr lang="ko-KR" altLang="en-US" dirty="0" err="1"/>
              <a:t>인거</a:t>
            </a:r>
            <a:r>
              <a:rPr lang="ko-KR" altLang="en-US" dirty="0"/>
              <a:t> 확인시켜주고 </a:t>
            </a:r>
            <a:r>
              <a:rPr lang="ko-KR" altLang="en-US" dirty="0" err="1"/>
              <a:t>형광펜만</a:t>
            </a:r>
            <a:r>
              <a:rPr lang="ko-KR" altLang="en-US" dirty="0"/>
              <a:t> 읽어주고 빠르게 </a:t>
            </a:r>
            <a:r>
              <a:rPr lang="ko-KR" altLang="en-US" dirty="0" err="1"/>
              <a:t>넘어가세용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ko-KR" altLang="en-US" dirty="0" err="1"/>
              <a:t>구비율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</a:p>
          <a:p>
            <a:r>
              <a:rPr lang="ko-KR" altLang="en-US" dirty="0"/>
              <a:t>빠르게 </a:t>
            </a:r>
            <a:r>
              <a:rPr lang="ko-KR" altLang="en-US" dirty="0" err="1"/>
              <a:t>넘어가ㅣㄱ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케이블티비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52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ko-KR" altLang="en-US" dirty="0" err="1"/>
              <a:t>구비율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</a:p>
          <a:p>
            <a:r>
              <a:rPr lang="ko-KR" altLang="en-US" dirty="0" err="1"/>
              <a:t>형광펜</a:t>
            </a:r>
            <a:r>
              <a:rPr lang="ko-KR" altLang="en-US" dirty="0"/>
              <a:t> 읽어주고 빠르게 넘어가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가족</a:t>
            </a:r>
            <a:r>
              <a:rPr lang="en-US" altLang="ko-KR" dirty="0"/>
              <a:t>/</a:t>
            </a:r>
            <a:r>
              <a:rPr lang="ko-KR" altLang="en-US" dirty="0"/>
              <a:t>아이 친화적</a:t>
            </a:r>
            <a:r>
              <a:rPr lang="en-US" altLang="ko-KR" dirty="0"/>
              <a:t>, </a:t>
            </a:r>
            <a:r>
              <a:rPr lang="ko-KR" altLang="en-US" dirty="0"/>
              <a:t>숙소 부지 내 무료주차</a:t>
            </a:r>
            <a:r>
              <a:rPr lang="en-US" altLang="ko-KR" dirty="0"/>
              <a:t>, </a:t>
            </a:r>
            <a:r>
              <a:rPr lang="ko-KR" altLang="en-US" dirty="0"/>
              <a:t>체육관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69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ko-KR" altLang="en-US" dirty="0" err="1"/>
              <a:t>구비율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옥외에 설치된 온수 욕조＂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39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ko-KR" altLang="en-US" dirty="0" err="1"/>
              <a:t>구비율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오븐</a:t>
            </a:r>
            <a:r>
              <a:rPr lang="en-US" altLang="ko-KR" dirty="0"/>
              <a:t>, </a:t>
            </a:r>
            <a:r>
              <a:rPr lang="ko-KR" altLang="en-US" dirty="0"/>
              <a:t>발코니</a:t>
            </a:r>
            <a:r>
              <a:rPr lang="en-US" altLang="ko-KR" dirty="0"/>
              <a:t>, </a:t>
            </a:r>
            <a:r>
              <a:rPr lang="ko-KR" altLang="en-US" dirty="0"/>
              <a:t>풀장＂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8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ko-KR" altLang="en-US" dirty="0" err="1"/>
              <a:t>구비율</a:t>
            </a:r>
            <a:r>
              <a:rPr lang="ko-KR" altLang="en-US" dirty="0"/>
              <a:t> </a:t>
            </a:r>
            <a:r>
              <a:rPr lang="en-US" altLang="ko-KR" dirty="0"/>
              <a:t>1,5&gt;2</a:t>
            </a:r>
          </a:p>
          <a:p>
            <a:r>
              <a:rPr lang="en-US" altLang="ko-KR" dirty="0"/>
              <a:t>“</a:t>
            </a:r>
            <a:r>
              <a:rPr lang="ko-KR" altLang="en-US" dirty="0" err="1"/>
              <a:t>티비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66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, 2</a:t>
            </a:r>
            <a:r>
              <a:rPr lang="ko-KR" altLang="en-US" dirty="0"/>
              <a:t>번그룹은 가족여행 숙소였구나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44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빡센</a:t>
            </a:r>
            <a:r>
              <a:rPr lang="ko-KR" altLang="en-US" dirty="0"/>
              <a:t> 취소정책 </a:t>
            </a:r>
            <a:r>
              <a:rPr lang="en-US" altLang="ko-KR" dirty="0"/>
              <a:t>&amp; </a:t>
            </a:r>
            <a:r>
              <a:rPr lang="ko-KR" altLang="en-US" dirty="0"/>
              <a:t>비싼 가격 </a:t>
            </a:r>
            <a:r>
              <a:rPr lang="en-US" altLang="ko-KR" dirty="0"/>
              <a:t>&amp; </a:t>
            </a:r>
            <a:r>
              <a:rPr lang="ko-KR" altLang="en-US" dirty="0"/>
              <a:t>상대적으로 낮은 </a:t>
            </a:r>
            <a:r>
              <a:rPr lang="ko-KR" altLang="en-US" dirty="0" err="1"/>
              <a:t>어메니티</a:t>
            </a:r>
            <a:r>
              <a:rPr lang="ko-KR" altLang="en-US" dirty="0"/>
              <a:t> 구비율임에도 불구하고 인기가 좋음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99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1,5,2 </a:t>
            </a:r>
            <a:r>
              <a:rPr lang="ko-KR" altLang="en-US" dirty="0"/>
              <a:t>그룹을 비교함으로써 우리의 타겟을 </a:t>
            </a:r>
            <a:r>
              <a:rPr lang="ko-KR" altLang="en-US" dirty="0" err="1"/>
              <a:t>누구로</a:t>
            </a:r>
            <a:r>
              <a:rPr lang="ko-KR" altLang="en-US" dirty="0"/>
              <a:t> 하는게 유리할지 </a:t>
            </a:r>
            <a:r>
              <a:rPr lang="ko-KR" altLang="en-US" dirty="0" err="1"/>
              <a:t>알게되었습니다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7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인원을 수용</a:t>
            </a:r>
            <a:r>
              <a:rPr lang="en-US" altLang="ko-KR" dirty="0"/>
              <a:t>(4.05</a:t>
            </a:r>
            <a:r>
              <a:rPr lang="ko-KR" altLang="en-US" dirty="0"/>
              <a:t>명</a:t>
            </a:r>
            <a:r>
              <a:rPr lang="en-US" altLang="ko-KR" dirty="0"/>
              <a:t>, 3.79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하고 평점이 좋은 두 그룹을 비교해보자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9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읽고 넘어가세요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숙소가 작고 아파트비율이 아주 높은 </a:t>
            </a:r>
            <a:r>
              <a:rPr lang="en-US" altLang="ko-KR" dirty="0"/>
              <a:t>5</a:t>
            </a:r>
            <a:r>
              <a:rPr lang="ko-KR" altLang="en-US" dirty="0"/>
              <a:t>번 그룹 </a:t>
            </a:r>
            <a:r>
              <a:rPr lang="en-US" altLang="ko-KR" dirty="0"/>
              <a:t>(</a:t>
            </a:r>
            <a:r>
              <a:rPr lang="ko-KR" altLang="en-US" dirty="0"/>
              <a:t>높은 인구 밀도 때문에 </a:t>
            </a:r>
            <a:r>
              <a:rPr lang="ko-KR" altLang="en-US" dirty="0" err="1"/>
              <a:t>뉴요커들은</a:t>
            </a:r>
            <a:r>
              <a:rPr lang="ko-KR" altLang="en-US" dirty="0"/>
              <a:t> 주로 아파트에 많이 거주한다</a:t>
            </a:r>
            <a:r>
              <a:rPr lang="en-US" altLang="ko-KR" dirty="0"/>
              <a:t>. + </a:t>
            </a:r>
            <a:r>
              <a:rPr lang="ko-KR" altLang="en-US" dirty="0"/>
              <a:t>하우스보다 싼 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9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1,5</a:t>
            </a:r>
            <a:r>
              <a:rPr lang="ko-KR" altLang="en-US" dirty="0"/>
              <a:t>는 대체로 </a:t>
            </a:r>
            <a:r>
              <a:rPr lang="ko-KR" altLang="en-US" dirty="0" err="1"/>
              <a:t>어메니티</a:t>
            </a:r>
            <a:r>
              <a:rPr lang="ko-KR" altLang="en-US" dirty="0"/>
              <a:t> 경향이 비슷하지만 차이가 많이 나는 부분을 표시해 보았다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</a:t>
            </a:r>
            <a:r>
              <a:rPr lang="ko-KR" altLang="en-US" dirty="0"/>
              <a:t>욕조＂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33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숙소 부지 내 무료주차</a:t>
            </a:r>
            <a:r>
              <a:rPr lang="en-US" altLang="ko-KR" dirty="0"/>
              <a:t>, </a:t>
            </a:r>
            <a:r>
              <a:rPr lang="ko-KR" altLang="en-US" dirty="0"/>
              <a:t>정원</a:t>
            </a:r>
            <a:r>
              <a:rPr lang="en-US" altLang="ko-KR" dirty="0"/>
              <a:t>/</a:t>
            </a:r>
            <a:r>
              <a:rPr lang="ko-KR" altLang="en-US" dirty="0"/>
              <a:t>뒤뜰＂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8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월 리뷰 수는 숙소 이용자 수로 봐도 될듯하다</a:t>
            </a:r>
            <a:endParaRPr lang="en-US" altLang="ko-KR" dirty="0"/>
          </a:p>
          <a:p>
            <a:r>
              <a:rPr lang="ko-KR" altLang="en-US" dirty="0"/>
              <a:t>평점이 낮은데 높은 이용자 수가 계속 유지 될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-&gt;1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의 위치</a:t>
            </a:r>
            <a:r>
              <a:rPr lang="en-US" altLang="ko-KR" dirty="0"/>
              <a:t>)</a:t>
            </a:r>
            <a:r>
              <a:rPr lang="ko-KR" altLang="en-US" dirty="0"/>
              <a:t>을 벤치마킹하자</a:t>
            </a:r>
            <a:r>
              <a:rPr lang="en-US" altLang="ko-KR" dirty="0"/>
              <a:t>. </a:t>
            </a:r>
            <a:r>
              <a:rPr lang="ko-KR" altLang="en-US" dirty="0"/>
              <a:t>이용자 수에 비해 평점이 높으므로 성장을 더 기대할 수 </a:t>
            </a:r>
            <a:r>
              <a:rPr lang="ko-KR" altLang="en-US" dirty="0" err="1"/>
              <a:t>있음ㅎ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43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숙소의 특징들이 높은 뉴욕 집값의 영향을 받은 모습이다</a:t>
            </a:r>
            <a:endParaRPr lang="en-US" altLang="ko-KR" dirty="0"/>
          </a:p>
          <a:p>
            <a:r>
              <a:rPr lang="en-US" altLang="ko-KR" dirty="0"/>
              <a:t>1,5</a:t>
            </a:r>
            <a:r>
              <a:rPr lang="ko-KR" altLang="en-US" dirty="0"/>
              <a:t>를 </a:t>
            </a:r>
            <a:r>
              <a:rPr lang="ko-KR" altLang="en-US" dirty="0" err="1"/>
              <a:t>비교해봄으로써</a:t>
            </a:r>
            <a:r>
              <a:rPr lang="ko-KR" altLang="en-US" dirty="0"/>
              <a:t> 우리가 운영할 숙소의 위치에 대한 힌트를 얻게 되었습니다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집값이 너무 비싼 뉴욕은 피하자＇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8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어메니티</a:t>
            </a:r>
            <a:r>
              <a:rPr lang="ko-KR" altLang="en-US" dirty="0"/>
              <a:t> 좀 덜 준비하고 취소정책 까다롭게 해도 가족여행객들은 만족도가 높다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숙소 유지에 드는 비용과 노력이 </a:t>
            </a:r>
            <a:r>
              <a:rPr lang="ko-KR" altLang="en-US" dirty="0" err="1">
                <a:sym typeface="Wingdings" panose="05000000000000000000" pitchFamily="2" charset="2"/>
              </a:rPr>
              <a:t>적은거</a:t>
            </a:r>
            <a:r>
              <a:rPr lang="ko-KR" altLang="en-US" dirty="0">
                <a:sym typeface="Wingdings" panose="05000000000000000000" pitchFamily="2" charset="2"/>
              </a:rPr>
              <a:t> 강조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돈도 더 </a:t>
            </a:r>
            <a:r>
              <a:rPr lang="ko-KR" altLang="en-US" dirty="0" err="1">
                <a:sym typeface="Wingdings" panose="05000000000000000000" pitchFamily="2" charset="2"/>
              </a:rPr>
              <a:t>받을수있음</a:t>
            </a:r>
            <a:endParaRPr lang="en-US" altLang="ko-KR" dirty="0"/>
          </a:p>
          <a:p>
            <a:r>
              <a:rPr lang="ko-KR" altLang="en-US" dirty="0"/>
              <a:t>부지 넓은 곳에 숙소 지어서 주차장 만들고 </a:t>
            </a:r>
            <a:r>
              <a:rPr lang="ko-KR" altLang="en-US" dirty="0" err="1"/>
              <a:t>티비</a:t>
            </a:r>
            <a:r>
              <a:rPr lang="ko-KR" altLang="en-US" dirty="0"/>
              <a:t> </a:t>
            </a:r>
            <a:r>
              <a:rPr lang="ko-KR" altLang="en-US" dirty="0" err="1"/>
              <a:t>갖다놓고</a:t>
            </a:r>
            <a:r>
              <a:rPr lang="ko-KR" altLang="en-US" dirty="0"/>
              <a:t> 좀 하면 힘들게 관리할 필요 없이 돈 벌 수 </a:t>
            </a:r>
            <a:r>
              <a:rPr lang="ko-KR" altLang="en-US" dirty="0" err="1"/>
              <a:t>있을것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하와이는 인구밀도가 낮다</a:t>
            </a:r>
            <a:r>
              <a:rPr lang="en-US" altLang="ko-KR" dirty="0"/>
              <a:t>. </a:t>
            </a:r>
            <a:r>
              <a:rPr lang="ko-KR" altLang="en-US" dirty="0"/>
              <a:t>땅값이 비싸서 초기 투자 비용은 높지만 워낙 인기있는 관광지이고 분석 결과를 토대로 가족여행객을 받는다면 숙소 유지가 쉬울 것으로 예상됨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5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빨리하고 넘어가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5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빨리읽고</a:t>
            </a:r>
            <a:r>
              <a:rPr lang="ko-KR" altLang="en-US" dirty="0"/>
              <a:t> 넘어가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7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4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325</a:t>
            </a:r>
            <a:r>
              <a:rPr lang="ko-KR" altLang="en-US" dirty="0"/>
              <a:t>차원의 데이터를 다루는 것에 대해 어려움을 많이 겪어서 여러 단계에 걸쳐 데이터를 축소시켰습니다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2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특징선택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Boolean(0</a:t>
            </a:r>
            <a:r>
              <a:rPr lang="ko-KR" altLang="en-US" dirty="0"/>
              <a:t>또는</a:t>
            </a:r>
            <a:r>
              <a:rPr lang="en-US" altLang="ko-KR" dirty="0"/>
              <a:t>1) </a:t>
            </a:r>
            <a:r>
              <a:rPr lang="ko-KR" altLang="en-US" dirty="0"/>
              <a:t>컬럼에서 </a:t>
            </a:r>
            <a:r>
              <a:rPr lang="en-US" altLang="ko-KR" dirty="0"/>
              <a:t>80</a:t>
            </a:r>
            <a:r>
              <a:rPr lang="ko-KR" altLang="en-US" dirty="0"/>
              <a:t>퍼 이상이 </a:t>
            </a:r>
            <a:r>
              <a:rPr lang="en-US" altLang="ko-KR" dirty="0"/>
              <a:t>1</a:t>
            </a:r>
            <a:r>
              <a:rPr lang="ko-KR" altLang="en-US" dirty="0"/>
              <a:t>이거나 </a:t>
            </a:r>
            <a:r>
              <a:rPr lang="en-US" altLang="ko-KR" dirty="0"/>
              <a:t>80</a:t>
            </a:r>
            <a:r>
              <a:rPr lang="ko-KR" altLang="en-US" dirty="0"/>
              <a:t>퍼 이상이 </a:t>
            </a:r>
            <a:r>
              <a:rPr lang="en-US" altLang="ko-KR" dirty="0"/>
              <a:t>0</a:t>
            </a:r>
            <a:r>
              <a:rPr lang="ko-KR" altLang="en-US" dirty="0"/>
              <a:t>인 컬럼은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2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36</a:t>
            </a:r>
            <a:r>
              <a:rPr lang="ko-KR" altLang="en-US" dirty="0"/>
              <a:t>차원 데이터를 </a:t>
            </a:r>
            <a:r>
              <a:rPr lang="ko-KR" altLang="en-US" dirty="0" err="1"/>
              <a:t>클러스터링하기에는</a:t>
            </a:r>
            <a:r>
              <a:rPr lang="ko-KR" altLang="en-US" dirty="0"/>
              <a:t> 차원의 저주</a:t>
            </a:r>
            <a:r>
              <a:rPr lang="en-US" altLang="ko-KR" dirty="0"/>
              <a:t>, </a:t>
            </a:r>
            <a:r>
              <a:rPr lang="ko-KR" altLang="en-US" dirty="0"/>
              <a:t>메모리나 시간의 한계 등이 많아서 </a:t>
            </a:r>
            <a:r>
              <a:rPr lang="ko-KR" altLang="en-US" dirty="0" err="1"/>
              <a:t>한번더</a:t>
            </a:r>
            <a:r>
              <a:rPr lang="ko-KR" altLang="en-US" dirty="0"/>
              <a:t> 데이터를 축소시킬 필요가 있었다</a:t>
            </a:r>
            <a:r>
              <a:rPr lang="en-US" altLang="ko-KR" dirty="0"/>
              <a:t>. </a:t>
            </a:r>
            <a:r>
              <a:rPr lang="ko-KR" altLang="en-US" dirty="0"/>
              <a:t>그것은 바로 </a:t>
            </a:r>
            <a:r>
              <a:rPr lang="en-US" altLang="ko-KR" dirty="0" err="1"/>
              <a:t>tSNE</a:t>
            </a:r>
            <a:r>
              <a:rPr lang="en-US" altLang="ko-KR" dirty="0"/>
              <a:t>..! </a:t>
            </a:r>
            <a:r>
              <a:rPr lang="ko-KR" altLang="en-US" dirty="0"/>
              <a:t>시각화하기 위한 차원 축소 기법 중에서 아주 좋은 성능을 보여주는 것으로 알려져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C59C6-DFC9-4F28-8771-01D60263B7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1939" y="2289809"/>
            <a:ext cx="6300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600" b="1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8E6EE-0C44-43C8-802D-10A9CDEA8C2C}"/>
              </a:ext>
            </a:extLst>
          </p:cNvPr>
          <p:cNvSpPr txBox="1"/>
          <p:nvPr/>
        </p:nvSpPr>
        <p:spPr>
          <a:xfrm>
            <a:off x="3299857" y="1920477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1DCB1-38FC-4D06-8EB0-8257FE4F8E0B}"/>
              </a:ext>
            </a:extLst>
          </p:cNvPr>
          <p:cNvSpPr txBox="1"/>
          <p:nvPr/>
        </p:nvSpPr>
        <p:spPr>
          <a:xfrm>
            <a:off x="3498629" y="4562883"/>
            <a:ext cx="2489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2015920005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2015920060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현민지</a:t>
            </a:r>
          </a:p>
        </p:txBody>
      </p: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</a:p>
        </p:txBody>
      </p:sp>
      <p:sp>
        <p:nvSpPr>
          <p:cNvPr id="2" name="타원 1"/>
          <p:cNvSpPr/>
          <p:nvPr/>
        </p:nvSpPr>
        <p:spPr>
          <a:xfrm>
            <a:off x="476251" y="2914650"/>
            <a:ext cx="1832610" cy="183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선택</a:t>
            </a:r>
          </a:p>
        </p:txBody>
      </p:sp>
      <p:sp>
        <p:nvSpPr>
          <p:cNvPr id="6" name="타원 5"/>
          <p:cNvSpPr/>
          <p:nvPr/>
        </p:nvSpPr>
        <p:spPr>
          <a:xfrm>
            <a:off x="2618106" y="2914650"/>
            <a:ext cx="1832610" cy="1832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표준화</a:t>
            </a:r>
          </a:p>
        </p:txBody>
      </p:sp>
      <p:sp>
        <p:nvSpPr>
          <p:cNvPr id="7" name="타원 6"/>
          <p:cNvSpPr/>
          <p:nvPr/>
        </p:nvSpPr>
        <p:spPr>
          <a:xfrm>
            <a:off x="4731385" y="2914650"/>
            <a:ext cx="1832610" cy="18326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추출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(PCA)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44665" y="2914650"/>
            <a:ext cx="1832610" cy="1832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추출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(t-SNE)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2BF2759-B9C8-4224-90E9-47031C58AF9F}"/>
              </a:ext>
            </a:extLst>
          </p:cNvPr>
          <p:cNvSpPr/>
          <p:nvPr/>
        </p:nvSpPr>
        <p:spPr>
          <a:xfrm>
            <a:off x="2346662" y="3692592"/>
            <a:ext cx="254900" cy="27672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82269A-709D-4264-9D22-9DAF5DED97E7}"/>
              </a:ext>
            </a:extLst>
          </p:cNvPr>
          <p:cNvSpPr/>
          <p:nvPr/>
        </p:nvSpPr>
        <p:spPr>
          <a:xfrm>
            <a:off x="4463600" y="3692592"/>
            <a:ext cx="254900" cy="27672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084CC37-F13A-4116-88D9-989E5D4C1BB9}"/>
              </a:ext>
            </a:extLst>
          </p:cNvPr>
          <p:cNvSpPr/>
          <p:nvPr/>
        </p:nvSpPr>
        <p:spPr>
          <a:xfrm>
            <a:off x="6585219" y="3692592"/>
            <a:ext cx="254900" cy="27672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F1A8DD-AE6C-4EB4-8ABB-3D57268AE29F}"/>
                  </a:ext>
                </a:extLst>
              </p:cNvPr>
              <p:cNvSpPr txBox="1"/>
              <p:nvPr/>
            </p:nvSpPr>
            <p:spPr>
              <a:xfrm>
                <a:off x="1203157" y="1404135"/>
                <a:ext cx="6737685" cy="5453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특징 선택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“amenities~” column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 분산이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Light" panose="020D0904000000000000" pitchFamily="50" charset="-127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Light" panose="020D0904000000000000" pitchFamily="50" charset="-127"/>
                          </a:rPr>
                          <m:t>=0.8</m:t>
                        </m:r>
                      </m:e>
                    </m:d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		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미치지 못하는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column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들 제거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325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89 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차원으로 축소</a:t>
                </a:r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표준화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Numerical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categorical data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스케일을 맞춤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특징 추출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(PCA)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89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차원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-&gt; </a:t>
                </a:r>
                <a:r>
                  <a:rPr lang="en-US" altLang="ko-KR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36</a:t>
                </a:r>
                <a:r>
                  <a:rPr lang="ko-KR" altLang="en-US" dirty="0">
                    <a:solidFill>
                      <a:schemeClr val="accent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차원으로 축소</a:t>
                </a:r>
                <a:endParaRPr lang="en-US" altLang="ko-KR" dirty="0">
                  <a:solidFill>
                    <a:schemeClr val="accent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F1A8DD-AE6C-4EB4-8ABB-3D57268A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7" y="1404135"/>
                <a:ext cx="6737685" cy="5453865"/>
              </a:xfrm>
              <a:prstGeom prst="rect">
                <a:avLst/>
              </a:prstGeo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7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여전히 큰 데이터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1A8DD-AE6C-4EB4-8ABB-3D57268AE29F}"/>
              </a:ext>
            </a:extLst>
          </p:cNvPr>
          <p:cNvSpPr txBox="1"/>
          <p:nvPr/>
        </p:nvSpPr>
        <p:spPr>
          <a:xfrm>
            <a:off x="1203157" y="1871643"/>
            <a:ext cx="673768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일정 수준 이하로 데이터를 축소시킬 경우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데이터의 손실이 매우 커짐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t-SNE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데이터의 특성을 잘 유지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하며 시각화하기 좋은 차원 축소 기법으로 알려져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04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30C0A-5FE2-46D9-A669-EBA91DAFE752}"/>
              </a:ext>
            </a:extLst>
          </p:cNvPr>
          <p:cNvSpPr txBox="1"/>
          <p:nvPr/>
        </p:nvSpPr>
        <p:spPr>
          <a:xfrm>
            <a:off x="1102657" y="5653061"/>
            <a:ext cx="69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차원으로 축소된 데이터를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t-SNE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기법으로 한번 더 축소하여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차원의 데이터 셋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얻음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1C92BA-3A0B-4052-B719-A4502900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94" y="1204939"/>
            <a:ext cx="4629150" cy="4186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7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및 시각화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1A9AFA23-5391-4E8C-8881-8C2E52A01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789139"/>
              </p:ext>
            </p:extLst>
          </p:nvPr>
        </p:nvGraphicFramePr>
        <p:xfrm>
          <a:off x="1400676" y="1319844"/>
          <a:ext cx="6342648" cy="421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20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및 시각화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9BC02E-914A-489D-9DD6-26DDBBBCA760}"/>
              </a:ext>
            </a:extLst>
          </p:cNvPr>
          <p:cNvGrpSpPr/>
          <p:nvPr/>
        </p:nvGrpSpPr>
        <p:grpSpPr>
          <a:xfrm>
            <a:off x="1082258" y="1738538"/>
            <a:ext cx="6979484" cy="3380924"/>
            <a:chOff x="1082258" y="1653599"/>
            <a:chExt cx="6979484" cy="33809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3EFAEA6-066A-40EB-BBBB-11ABD5881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258" y="1653599"/>
              <a:ext cx="6979484" cy="11185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6F78AF-BD8C-42E0-89BE-CEEDA5304F6A}"/>
                </a:ext>
              </a:extLst>
            </p:cNvPr>
            <p:cNvSpPr txBox="1"/>
            <p:nvPr/>
          </p:nvSpPr>
          <p:spPr>
            <a:xfrm>
              <a:off x="1175657" y="3320143"/>
              <a:ext cx="677091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n_clusters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: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클러스터의 개수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threshold : 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 샘플과 가장 가까운 서브 클러스터를 병합하여 얻은 서브 클러스터의 반경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반경이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threshold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크면 새 서브 클러스터가 시작된다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62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772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및 시각화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30C0A-5FE2-46D9-A669-EBA91DAFE752}"/>
              </a:ext>
            </a:extLst>
          </p:cNvPr>
          <p:cNvSpPr txBox="1"/>
          <p:nvPr/>
        </p:nvSpPr>
        <p:spPr>
          <a:xfrm>
            <a:off x="1102658" y="5568879"/>
            <a:ext cx="690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E5D-E969-4E2B-9550-A3F7FB902C51}"/>
              </a:ext>
            </a:extLst>
          </p:cNvPr>
          <p:cNvSpPr txBox="1"/>
          <p:nvPr/>
        </p:nvSpPr>
        <p:spPr>
          <a:xfrm>
            <a:off x="1203157" y="1542867"/>
            <a:ext cx="6737685" cy="670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325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차원으로 축소된 데이터가 원본의 특성에 맞게 잘 분류되었는가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무조건 같은 클러스터에 있어야하는 숙소의 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 같은 클러스터에 있지 않아야 하는 숙소의 쌍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만들어 이들이 제대로 분류되었는지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Cosine similarity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임의의 두 숙소의 유사도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0.999  :  positive pair (960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-0.75  :  negative pair (1271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완료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Pair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들이 분류된 결과를 토대로 정확도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258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및 시각화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87DBE9-C02E-40FC-80FB-B787E293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4" y="1130968"/>
            <a:ext cx="3266574" cy="2177716"/>
          </a:xfrm>
          <a:prstGeom prst="rect">
            <a:avLst/>
          </a:prstGeom>
          <a:ln w="38100">
            <a:solidFill>
              <a:schemeClr val="accent1"/>
            </a:solidFill>
          </a:ln>
          <a:effectLst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28AD85-9EBE-4757-A4D9-351C9033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54" y="1130968"/>
            <a:ext cx="3266574" cy="21777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CD5B1A-8078-4B39-9869-929A0140896B}"/>
              </a:ext>
            </a:extLst>
          </p:cNvPr>
          <p:cNvSpPr txBox="1"/>
          <p:nvPr/>
        </p:nvSpPr>
        <p:spPr>
          <a:xfrm>
            <a:off x="5739063" y="385010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7,0.3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F715D0AF-71D9-4FB4-8961-3D9528A07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4" y="3850105"/>
            <a:ext cx="3266574" cy="2177716"/>
          </a:xfrm>
          <a:prstGeom prst="rect">
            <a:avLst/>
          </a:prstGeom>
        </p:spPr>
      </p:pic>
      <p:pic>
        <p:nvPicPr>
          <p:cNvPr id="24" name="그림 23" descr="지도이(가) 표시된 사진&#10;&#10;자동 생성된 설명">
            <a:extLst>
              <a:ext uri="{FF2B5EF4-FFF2-40B4-BE49-F238E27FC236}">
                <a16:creationId xmlns:a16="http://schemas.microsoft.com/office/drawing/2014/main" id="{D0BE51B1-11D4-4926-9B5E-CD01CF446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54" y="3850105"/>
            <a:ext cx="3266574" cy="21777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AB645A-ED39-40CA-8A81-7FA42B71E6C2}"/>
              </a:ext>
            </a:extLst>
          </p:cNvPr>
          <p:cNvSpPr txBox="1"/>
          <p:nvPr/>
        </p:nvSpPr>
        <p:spPr>
          <a:xfrm>
            <a:off x="953031" y="3388440"/>
            <a:ext cx="32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n_clusters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7, threshold : 0.2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1.0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4FE33-ACFC-4FE2-9AC6-537F83D5AD7D}"/>
              </a:ext>
            </a:extLst>
          </p:cNvPr>
          <p:cNvSpPr txBox="1"/>
          <p:nvPr/>
        </p:nvSpPr>
        <p:spPr>
          <a:xfrm>
            <a:off x="4969510" y="3311785"/>
            <a:ext cx="32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n_clusters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7, threshold : 0.3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0.9995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3E9EB-ACE3-4211-8219-087E7EEC23F4}"/>
              </a:ext>
            </a:extLst>
          </p:cNvPr>
          <p:cNvSpPr txBox="1"/>
          <p:nvPr/>
        </p:nvSpPr>
        <p:spPr>
          <a:xfrm>
            <a:off x="884994" y="6091952"/>
            <a:ext cx="326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n_clusters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7, threshold : 0.4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0.9982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274BD-FB7D-4629-A98A-1525F8FE430E}"/>
              </a:ext>
            </a:extLst>
          </p:cNvPr>
          <p:cNvSpPr txBox="1"/>
          <p:nvPr/>
        </p:nvSpPr>
        <p:spPr>
          <a:xfrm>
            <a:off x="4969509" y="6091952"/>
            <a:ext cx="32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n_clusters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7, threshold : 0.5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1.0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3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60177" y="2009063"/>
            <a:ext cx="3623646" cy="36236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</p:spTree>
    <p:extLst>
      <p:ext uri="{BB962C8B-B14F-4D97-AF65-F5344CB8AC3E}">
        <p14:creationId xmlns:p14="http://schemas.microsoft.com/office/powerpoint/2010/main" val="411234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7330D41-05F6-48B9-8A7C-A04C3C58D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870073"/>
              </p:ext>
            </p:extLst>
          </p:nvPr>
        </p:nvGraphicFramePr>
        <p:xfrm>
          <a:off x="1665521" y="878084"/>
          <a:ext cx="5769995" cy="573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65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983A0-9E17-45E0-ABD4-6C17310091FB}"/>
              </a:ext>
            </a:extLst>
          </p:cNvPr>
          <p:cNvSpPr txBox="1"/>
          <p:nvPr/>
        </p:nvSpPr>
        <p:spPr>
          <a:xfrm>
            <a:off x="1274194" y="1279390"/>
            <a:ext cx="4764506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개발과제 요약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및 효과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및 시각화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50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3D37EB-1BBD-4C4E-A436-FFFEFC78081A}"/>
              </a:ext>
            </a:extLst>
          </p:cNvPr>
          <p:cNvGrpSpPr/>
          <p:nvPr/>
        </p:nvGrpSpPr>
        <p:grpSpPr>
          <a:xfrm>
            <a:off x="58009" y="637674"/>
            <a:ext cx="7714391" cy="5970592"/>
            <a:chOff x="58802" y="878084"/>
            <a:chExt cx="7376714" cy="5730182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A7330D41-05F6-48B9-8A7C-A04C3C58D5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1346457"/>
                </p:ext>
              </p:extLst>
            </p:nvPr>
          </p:nvGraphicFramePr>
          <p:xfrm>
            <a:off x="1665521" y="878084"/>
            <a:ext cx="5769995" cy="57301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왼쪽 중괄호 1">
              <a:extLst>
                <a:ext uri="{FF2B5EF4-FFF2-40B4-BE49-F238E27FC236}">
                  <a16:creationId xmlns:a16="http://schemas.microsoft.com/office/drawing/2014/main" id="{DD9D4357-3080-4CD7-BEF1-E9F81A6A42E8}"/>
                </a:ext>
              </a:extLst>
            </p:cNvPr>
            <p:cNvSpPr/>
            <p:nvPr/>
          </p:nvSpPr>
          <p:spPr>
            <a:xfrm>
              <a:off x="1891795" y="1981772"/>
              <a:ext cx="563077" cy="409074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BCDDC2-53E8-43DF-B61B-68CDF3D854BA}"/>
                </a:ext>
              </a:extLst>
            </p:cNvPr>
            <p:cNvSpPr txBox="1"/>
            <p:nvPr/>
          </p:nvSpPr>
          <p:spPr>
            <a:xfrm>
              <a:off x="58802" y="1981772"/>
              <a:ext cx="1652704" cy="35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상위그룹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1, 5, 2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72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AA636E3-2CDC-49C8-9C8C-0DF69C2E3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990351"/>
              </p:ext>
            </p:extLst>
          </p:nvPr>
        </p:nvGraphicFramePr>
        <p:xfrm>
          <a:off x="1011024" y="766048"/>
          <a:ext cx="7263128" cy="529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931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38B453E5-539A-40D9-B2CF-86E7CA6B8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434288"/>
              </p:ext>
            </p:extLst>
          </p:nvPr>
        </p:nvGraphicFramePr>
        <p:xfrm>
          <a:off x="699414" y="1219122"/>
          <a:ext cx="3728694" cy="509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D00AAF4-8F70-4623-93AC-F0CE20179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520517"/>
              </p:ext>
            </p:extLst>
          </p:nvPr>
        </p:nvGraphicFramePr>
        <p:xfrm>
          <a:off x="4428108" y="1219121"/>
          <a:ext cx="4484582" cy="509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019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2822A2-054B-44DE-B181-AF9FD15281ED}"/>
              </a:ext>
            </a:extLst>
          </p:cNvPr>
          <p:cNvSpPr/>
          <p:nvPr/>
        </p:nvSpPr>
        <p:spPr>
          <a:xfrm rot="18861041">
            <a:off x="4905103" y="5198217"/>
            <a:ext cx="1348162" cy="1519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B30D1F3F-A7A5-439F-87F5-FDD5B34DC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397758"/>
              </p:ext>
            </p:extLst>
          </p:nvPr>
        </p:nvGraphicFramePr>
        <p:xfrm>
          <a:off x="1292542" y="896853"/>
          <a:ext cx="6558916" cy="547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34FF025-AFD9-4DCE-A5AD-8093E38F8D59}"/>
              </a:ext>
            </a:extLst>
          </p:cNvPr>
          <p:cNvSpPr/>
          <p:nvPr/>
        </p:nvSpPr>
        <p:spPr>
          <a:xfrm>
            <a:off x="5967167" y="3864990"/>
            <a:ext cx="179109" cy="782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73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459D87-5237-4B4E-95DE-70FD621F41AF}"/>
              </a:ext>
            </a:extLst>
          </p:cNvPr>
          <p:cNvSpPr/>
          <p:nvPr/>
        </p:nvSpPr>
        <p:spPr>
          <a:xfrm rot="18861041">
            <a:off x="1619953" y="5071686"/>
            <a:ext cx="1066826" cy="1049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CD5DD95-8D24-4412-89B1-D5A81BB48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72197"/>
              </p:ext>
            </p:extLst>
          </p:nvPr>
        </p:nvGraphicFramePr>
        <p:xfrm>
          <a:off x="904875" y="1049654"/>
          <a:ext cx="7334250" cy="5256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C9C1D28-2413-4DFC-8EEC-2120C79E93A1}"/>
              </a:ext>
            </a:extLst>
          </p:cNvPr>
          <p:cNvSpPr/>
          <p:nvPr/>
        </p:nvSpPr>
        <p:spPr>
          <a:xfrm>
            <a:off x="2474673" y="2962700"/>
            <a:ext cx="178176" cy="93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519E3E-54D4-4D5A-9BCD-FB9E320A0B1C}"/>
              </a:ext>
            </a:extLst>
          </p:cNvPr>
          <p:cNvSpPr/>
          <p:nvPr/>
        </p:nvSpPr>
        <p:spPr>
          <a:xfrm rot="18861041">
            <a:off x="2014424" y="5221994"/>
            <a:ext cx="1495569" cy="125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600DD-D354-48DE-ABAB-B763B518507D}"/>
              </a:ext>
            </a:extLst>
          </p:cNvPr>
          <p:cNvSpPr/>
          <p:nvPr/>
        </p:nvSpPr>
        <p:spPr>
          <a:xfrm rot="18861041">
            <a:off x="6364848" y="5011984"/>
            <a:ext cx="861200" cy="1072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3CF807-4C73-4E18-8CDB-3AE47DE77522}"/>
              </a:ext>
            </a:extLst>
          </p:cNvPr>
          <p:cNvSpPr/>
          <p:nvPr/>
        </p:nvSpPr>
        <p:spPr>
          <a:xfrm rot="18861041">
            <a:off x="3321935" y="5405282"/>
            <a:ext cx="1963432" cy="112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BD7028C-25E9-4E85-8ACD-EBADAEE52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101000"/>
              </p:ext>
            </p:extLst>
          </p:nvPr>
        </p:nvGraphicFramePr>
        <p:xfrm>
          <a:off x="762491" y="896853"/>
          <a:ext cx="7665072" cy="544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B8127-9117-43CC-B26E-6F81C7C35D21}"/>
              </a:ext>
            </a:extLst>
          </p:cNvPr>
          <p:cNvSpPr/>
          <p:nvPr/>
        </p:nvSpPr>
        <p:spPr>
          <a:xfrm>
            <a:off x="4940580" y="2838122"/>
            <a:ext cx="178176" cy="93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8A69A-6187-4253-8863-0B7A5A610D22}"/>
              </a:ext>
            </a:extLst>
          </p:cNvPr>
          <p:cNvSpPr/>
          <p:nvPr/>
        </p:nvSpPr>
        <p:spPr>
          <a:xfrm>
            <a:off x="3217046" y="3297220"/>
            <a:ext cx="178176" cy="93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321E-00F3-447A-B5F1-1BA2391E6165}"/>
              </a:ext>
            </a:extLst>
          </p:cNvPr>
          <p:cNvSpPr/>
          <p:nvPr/>
        </p:nvSpPr>
        <p:spPr>
          <a:xfrm>
            <a:off x="6975474" y="3912123"/>
            <a:ext cx="178176" cy="80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33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3AEBAA-BB9A-4FF8-8B07-6787C7592E0F}"/>
              </a:ext>
            </a:extLst>
          </p:cNvPr>
          <p:cNvSpPr/>
          <p:nvPr/>
        </p:nvSpPr>
        <p:spPr>
          <a:xfrm rot="18861041">
            <a:off x="1567886" y="5057409"/>
            <a:ext cx="1050358" cy="1294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01B129E-2250-464F-A328-99A57682A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586053"/>
              </p:ext>
            </p:extLst>
          </p:nvPr>
        </p:nvGraphicFramePr>
        <p:xfrm>
          <a:off x="528893" y="834509"/>
          <a:ext cx="8086214" cy="548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AB3D7-4F68-4B2A-BFCB-7490FD59B381}"/>
              </a:ext>
            </a:extLst>
          </p:cNvPr>
          <p:cNvSpPr/>
          <p:nvPr/>
        </p:nvSpPr>
        <p:spPr>
          <a:xfrm>
            <a:off x="2328314" y="3768752"/>
            <a:ext cx="178176" cy="93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4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AE1F51-E4F7-4CFB-9171-EB8CCC5B15CC}"/>
              </a:ext>
            </a:extLst>
          </p:cNvPr>
          <p:cNvSpPr/>
          <p:nvPr/>
        </p:nvSpPr>
        <p:spPr>
          <a:xfrm rot="18739578">
            <a:off x="5000444" y="5194301"/>
            <a:ext cx="807439" cy="116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C6B50E-F1D9-45EF-AE1C-3FADC5344654}"/>
              </a:ext>
            </a:extLst>
          </p:cNvPr>
          <p:cNvSpPr/>
          <p:nvPr/>
        </p:nvSpPr>
        <p:spPr>
          <a:xfrm rot="18895297">
            <a:off x="2913269" y="5423024"/>
            <a:ext cx="1606419" cy="122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958B88-389B-4E55-B618-084C237DEEEE}"/>
              </a:ext>
            </a:extLst>
          </p:cNvPr>
          <p:cNvSpPr/>
          <p:nvPr/>
        </p:nvSpPr>
        <p:spPr>
          <a:xfrm rot="18861041">
            <a:off x="1984312" y="5218391"/>
            <a:ext cx="906484" cy="153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F32B27C-17D5-4996-95B7-C9EB9D58B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426002"/>
              </p:ext>
            </p:extLst>
          </p:nvPr>
        </p:nvGraphicFramePr>
        <p:xfrm>
          <a:off x="546735" y="706755"/>
          <a:ext cx="8050530" cy="5750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A30E67D-249A-4239-B964-D3408871B19A}"/>
              </a:ext>
            </a:extLst>
          </p:cNvPr>
          <p:cNvSpPr/>
          <p:nvPr/>
        </p:nvSpPr>
        <p:spPr>
          <a:xfrm>
            <a:off x="4119514" y="2545237"/>
            <a:ext cx="207389" cy="142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9FE9F7-6BA6-4E6C-888D-C907C15D0368}"/>
              </a:ext>
            </a:extLst>
          </p:cNvPr>
          <p:cNvSpPr/>
          <p:nvPr/>
        </p:nvSpPr>
        <p:spPr>
          <a:xfrm>
            <a:off x="2639508" y="1754957"/>
            <a:ext cx="207389" cy="142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E45A8C-DA59-4636-BEB1-98BA51352CD9}"/>
              </a:ext>
            </a:extLst>
          </p:cNvPr>
          <p:cNvSpPr/>
          <p:nvPr/>
        </p:nvSpPr>
        <p:spPr>
          <a:xfrm>
            <a:off x="5629027" y="3429000"/>
            <a:ext cx="207389" cy="1423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11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880FEB9-BEC6-48A6-9A73-3760713D92B6}"/>
              </a:ext>
            </a:extLst>
          </p:cNvPr>
          <p:cNvSpPr/>
          <p:nvPr/>
        </p:nvSpPr>
        <p:spPr>
          <a:xfrm rot="18861041">
            <a:off x="4309413" y="5316256"/>
            <a:ext cx="779920" cy="1161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07EADF3-75B8-472B-BEC2-643A90477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70107"/>
              </p:ext>
            </p:extLst>
          </p:nvPr>
        </p:nvGraphicFramePr>
        <p:xfrm>
          <a:off x="812345" y="896853"/>
          <a:ext cx="7519310" cy="5548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894BB-E87C-426F-83D4-D9470E08B254}"/>
              </a:ext>
            </a:extLst>
          </p:cNvPr>
          <p:cNvSpPr/>
          <p:nvPr/>
        </p:nvSpPr>
        <p:spPr>
          <a:xfrm>
            <a:off x="4862677" y="1803115"/>
            <a:ext cx="227797" cy="1172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71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4F5E9-9814-490C-9B5D-8547D2A91D1A}"/>
              </a:ext>
            </a:extLst>
          </p:cNvPr>
          <p:cNvSpPr txBox="1"/>
          <p:nvPr/>
        </p:nvSpPr>
        <p:spPr>
          <a:xfrm>
            <a:off x="1203157" y="1740813"/>
            <a:ext cx="6737685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비싸다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방이 크다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TV,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풀장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오븐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옥외 온수 욕조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family/kids friendly,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숙소 부지 내 무료 주차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발코니 등의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어메니티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비율 높음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 여행객 대상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숙소 그룹임을 알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60177" y="1965520"/>
            <a:ext cx="3623646" cy="36236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4DD5DD2-6EF5-4F19-9AE8-223BA1E59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73800"/>
              </p:ext>
            </p:extLst>
          </p:nvPr>
        </p:nvGraphicFramePr>
        <p:xfrm>
          <a:off x="4855263" y="1039296"/>
          <a:ext cx="3449955" cy="532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8343D54-39F1-417C-8280-2602F8A688C7}"/>
              </a:ext>
            </a:extLst>
          </p:cNvPr>
          <p:cNvGrpSpPr/>
          <p:nvPr/>
        </p:nvGrpSpPr>
        <p:grpSpPr>
          <a:xfrm>
            <a:off x="961790" y="1175920"/>
            <a:ext cx="3695189" cy="5052656"/>
            <a:chOff x="961790" y="1175920"/>
            <a:chExt cx="3695189" cy="5052656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72B82FE5-95E6-4B2C-AC6B-9AFB02F43D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8933991"/>
                </p:ext>
              </p:extLst>
            </p:nvPr>
          </p:nvGraphicFramePr>
          <p:xfrm>
            <a:off x="961790" y="1175920"/>
            <a:ext cx="3449955" cy="5052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C5905D-AA1E-43B2-A8CE-029C2FEA19F6}"/>
                </a:ext>
              </a:extLst>
            </p:cNvPr>
            <p:cNvSpPr/>
            <p:nvPr/>
          </p:nvSpPr>
          <p:spPr>
            <a:xfrm>
              <a:off x="2663262" y="3087803"/>
              <a:ext cx="235543" cy="29926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EA8656-1CD8-4EED-883A-6B934E42E4C7}"/>
                </a:ext>
              </a:extLst>
            </p:cNvPr>
            <p:cNvSpPr txBox="1"/>
            <p:nvPr/>
          </p:nvSpPr>
          <p:spPr>
            <a:xfrm>
              <a:off x="3056861" y="2930047"/>
              <a:ext cx="16001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엄격한 취소 정책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96A51-CF51-4426-8329-CD7801B5E269}"/>
              </a:ext>
            </a:extLst>
          </p:cNvPr>
          <p:cNvSpPr/>
          <p:nvPr/>
        </p:nvSpPr>
        <p:spPr>
          <a:xfrm>
            <a:off x="6598763" y="3099324"/>
            <a:ext cx="197964" cy="14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2490-CFC7-4283-834A-ACF8EDCA8591}"/>
              </a:ext>
            </a:extLst>
          </p:cNvPr>
          <p:cNvSpPr txBox="1"/>
          <p:nvPr/>
        </p:nvSpPr>
        <p:spPr>
          <a:xfrm>
            <a:off x="6796727" y="293004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비싼 가격</a:t>
            </a:r>
          </a:p>
        </p:txBody>
      </p:sp>
    </p:spTree>
    <p:extLst>
      <p:ext uri="{BB962C8B-B14F-4D97-AF65-F5344CB8AC3E}">
        <p14:creationId xmlns:p14="http://schemas.microsoft.com/office/powerpoint/2010/main" val="203326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4F5E9-9814-490C-9B5D-8547D2A91D1A}"/>
              </a:ext>
            </a:extLst>
          </p:cNvPr>
          <p:cNvSpPr txBox="1"/>
          <p:nvPr/>
        </p:nvSpPr>
        <p:spPr>
          <a:xfrm>
            <a:off x="1203157" y="1543972"/>
            <a:ext cx="6737685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 여행객 대상의 숙소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비싸다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상위 그룹에 비해 상대적으로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낮은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어메니티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구비율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엄격한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취소 정책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여행객 그룹인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그룹에 비해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돈을 더 쓰고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숙소 서비스에 비해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만족도가 높다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 여행객을 타겟으로 하자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221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6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4B45D-7260-41E2-A737-AFAA304A1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6"/>
          <a:stretch/>
        </p:blipFill>
        <p:spPr>
          <a:xfrm>
            <a:off x="428844" y="1149616"/>
            <a:ext cx="5636089" cy="243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02E560-BDCC-4B7E-9B70-096C9F21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44" y="3707924"/>
            <a:ext cx="5636089" cy="243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1DCA6-E6E0-47E0-BD48-B507A67B5FE8}"/>
              </a:ext>
            </a:extLst>
          </p:cNvPr>
          <p:cNvSpPr txBox="1"/>
          <p:nvPr/>
        </p:nvSpPr>
        <p:spPr>
          <a:xfrm>
            <a:off x="772998" y="163083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8542-8A93-409A-ACD4-67B2EDAB2B0E}"/>
              </a:ext>
            </a:extLst>
          </p:cNvPr>
          <p:cNvSpPr txBox="1"/>
          <p:nvPr/>
        </p:nvSpPr>
        <p:spPr>
          <a:xfrm>
            <a:off x="772997" y="41952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DD68-3EAB-492D-9423-B4DEE1925279}"/>
              </a:ext>
            </a:extLst>
          </p:cNvPr>
          <p:cNvSpPr txBox="1"/>
          <p:nvPr/>
        </p:nvSpPr>
        <p:spPr>
          <a:xfrm>
            <a:off x="6268824" y="4564626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위치한 숙소가 많은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FA39C-F492-40B4-BE19-2E5D707A079A}"/>
              </a:ext>
            </a:extLst>
          </p:cNvPr>
          <p:cNvSpPr txBox="1"/>
          <p:nvPr/>
        </p:nvSpPr>
        <p:spPr>
          <a:xfrm>
            <a:off x="6268824" y="204462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하와이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위치한 숙소가 많은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9CEB78-299A-46E8-9A1C-486D4F0FA419}"/>
              </a:ext>
            </a:extLst>
          </p:cNvPr>
          <p:cNvSpPr/>
          <p:nvPr/>
        </p:nvSpPr>
        <p:spPr>
          <a:xfrm>
            <a:off x="428844" y="3091070"/>
            <a:ext cx="415982" cy="415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24C322-738D-4CAA-97F5-6CD86D108B12}"/>
              </a:ext>
            </a:extLst>
          </p:cNvPr>
          <p:cNvSpPr/>
          <p:nvPr/>
        </p:nvSpPr>
        <p:spPr>
          <a:xfrm>
            <a:off x="2801089" y="2237422"/>
            <a:ext cx="415982" cy="415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E7050E-0342-41A4-AD41-E72E35654A3B}"/>
              </a:ext>
            </a:extLst>
          </p:cNvPr>
          <p:cNvSpPr/>
          <p:nvPr/>
        </p:nvSpPr>
        <p:spPr>
          <a:xfrm>
            <a:off x="2759077" y="4795956"/>
            <a:ext cx="415982" cy="415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79D0DD-6B7D-4B56-85EC-9903D10BD4AD}"/>
              </a:ext>
            </a:extLst>
          </p:cNvPr>
          <p:cNvSpPr/>
          <p:nvPr/>
        </p:nvSpPr>
        <p:spPr>
          <a:xfrm>
            <a:off x="5312270" y="4277139"/>
            <a:ext cx="415982" cy="4159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6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46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E2E0A30-16B4-45FE-97BF-75605A51F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262517"/>
              </p:ext>
            </p:extLst>
          </p:nvPr>
        </p:nvGraphicFramePr>
        <p:xfrm>
          <a:off x="304800" y="1155032"/>
          <a:ext cx="4095274" cy="51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053A5A4-5E5D-4A9E-82FB-CB05D16A7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607569"/>
              </p:ext>
            </p:extLst>
          </p:nvPr>
        </p:nvGraphicFramePr>
        <p:xfrm>
          <a:off x="4572000" y="838441"/>
          <a:ext cx="4352536" cy="568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256A39-2B80-48D3-8D4E-EFF1FCC8B41E}"/>
              </a:ext>
            </a:extLst>
          </p:cNvPr>
          <p:cNvSpPr txBox="1"/>
          <p:nvPr/>
        </p:nvSpPr>
        <p:spPr>
          <a:xfrm>
            <a:off x="1470581" y="4977353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숙소가 작은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6DC37-13AE-42E6-B644-6F966606658D}"/>
              </a:ext>
            </a:extLst>
          </p:cNvPr>
          <p:cNvSpPr txBox="1"/>
          <p:nvPr/>
        </p:nvSpPr>
        <p:spPr>
          <a:xfrm>
            <a:off x="4951023" y="337413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아파트 비율이 높은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</a:t>
            </a:r>
          </a:p>
        </p:txBody>
      </p:sp>
    </p:spTree>
    <p:extLst>
      <p:ext uri="{BB962C8B-B14F-4D97-AF65-F5344CB8AC3E}">
        <p14:creationId xmlns:p14="http://schemas.microsoft.com/office/powerpoint/2010/main" val="166903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2822A2-054B-44DE-B181-AF9FD15281ED}"/>
              </a:ext>
            </a:extLst>
          </p:cNvPr>
          <p:cNvSpPr/>
          <p:nvPr/>
        </p:nvSpPr>
        <p:spPr>
          <a:xfrm rot="18861041">
            <a:off x="4541008" y="5080202"/>
            <a:ext cx="1079215" cy="137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B30D1F3F-A7A5-439F-87F5-FDD5B34DC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820990"/>
              </p:ext>
            </p:extLst>
          </p:nvPr>
        </p:nvGraphicFramePr>
        <p:xfrm>
          <a:off x="1292542" y="896853"/>
          <a:ext cx="6558916" cy="547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1" y="249734"/>
            <a:ext cx="46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FF025-AFD9-4DCE-A5AD-8093E38F8D59}"/>
              </a:ext>
            </a:extLst>
          </p:cNvPr>
          <p:cNvSpPr/>
          <p:nvPr/>
        </p:nvSpPr>
        <p:spPr>
          <a:xfrm>
            <a:off x="5380716" y="3561394"/>
            <a:ext cx="179109" cy="782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10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3CF807-4C73-4E18-8CDB-3AE47DE77522}"/>
              </a:ext>
            </a:extLst>
          </p:cNvPr>
          <p:cNvSpPr/>
          <p:nvPr/>
        </p:nvSpPr>
        <p:spPr>
          <a:xfrm rot="18861041">
            <a:off x="3321935" y="5405282"/>
            <a:ext cx="1963432" cy="112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E600DD-D354-48DE-ABAB-B763B518507D}"/>
              </a:ext>
            </a:extLst>
          </p:cNvPr>
          <p:cNvSpPr/>
          <p:nvPr/>
        </p:nvSpPr>
        <p:spPr>
          <a:xfrm rot="18861041">
            <a:off x="4920709" y="5296597"/>
            <a:ext cx="1777045" cy="1939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BD7028C-25E9-4E85-8ACD-EBADAEE52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516972"/>
              </p:ext>
            </p:extLst>
          </p:nvPr>
        </p:nvGraphicFramePr>
        <p:xfrm>
          <a:off x="762491" y="896853"/>
          <a:ext cx="7665072" cy="544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1" y="249734"/>
            <a:ext cx="535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vs 2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B8127-9117-43CC-B26E-6F81C7C35D21}"/>
              </a:ext>
            </a:extLst>
          </p:cNvPr>
          <p:cNvSpPr/>
          <p:nvPr/>
        </p:nvSpPr>
        <p:spPr>
          <a:xfrm>
            <a:off x="4916516" y="3140242"/>
            <a:ext cx="178176" cy="630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321E-00F3-447A-B5F1-1BA2391E6165}"/>
              </a:ext>
            </a:extLst>
          </p:cNvPr>
          <p:cNvSpPr/>
          <p:nvPr/>
        </p:nvSpPr>
        <p:spPr>
          <a:xfrm>
            <a:off x="6289956" y="3359478"/>
            <a:ext cx="178176" cy="80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95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D80D8-B7AE-4549-861A-E0CFA895034E}"/>
              </a:ext>
            </a:extLst>
          </p:cNvPr>
          <p:cNvSpPr txBox="1"/>
          <p:nvPr/>
        </p:nvSpPr>
        <p:spPr>
          <a:xfrm>
            <a:off x="381001" y="249734"/>
            <a:ext cx="46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43D141-DE83-4CA4-8D8C-E4A4F565A741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9B049-FC53-4A0F-BB48-5B9FF300E27F}"/>
              </a:ext>
            </a:extLst>
          </p:cNvPr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49D3E56-9B06-4D0F-A639-4D0BF29E08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910715"/>
              </p:ext>
            </p:extLst>
          </p:nvPr>
        </p:nvGraphicFramePr>
        <p:xfrm>
          <a:off x="1292391" y="1261610"/>
          <a:ext cx="6564229" cy="3984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F0E6A6-DFAE-465A-B4FD-DF4E8CBE5201}"/>
              </a:ext>
            </a:extLst>
          </p:cNvPr>
          <p:cNvSpPr txBox="1"/>
          <p:nvPr/>
        </p:nvSpPr>
        <p:spPr>
          <a:xfrm>
            <a:off x="1292391" y="5373278"/>
            <a:ext cx="669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그룹은 월 리뷰 수에 비해 평점이 낮으므로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인기를 보장받기 어렵다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742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D80D8-B7AE-4549-861A-E0CFA895034E}"/>
              </a:ext>
            </a:extLst>
          </p:cNvPr>
          <p:cNvSpPr txBox="1"/>
          <p:nvPr/>
        </p:nvSpPr>
        <p:spPr>
          <a:xfrm>
            <a:off x="381001" y="249734"/>
            <a:ext cx="46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분석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그룹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vs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43D141-DE83-4CA4-8D8C-E4A4F565A741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9B049-FC53-4A0F-BB48-5B9FF300E27F}"/>
              </a:ext>
            </a:extLst>
          </p:cNvPr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83CDA-7E02-4D4D-A1BC-804D01D93730}"/>
              </a:ext>
            </a:extLst>
          </p:cNvPr>
          <p:cNvSpPr txBox="1"/>
          <p:nvPr/>
        </p:nvSpPr>
        <p:spPr>
          <a:xfrm>
            <a:off x="1203157" y="1855056"/>
            <a:ext cx="673768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숙소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욕조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숙소 부지 내 무료 주차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정원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뒤뜰 등의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어메니티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구비율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낮음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뉴욕의 높은 인구 밀도의 영향을 받은 것으로 예상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만족도가 상대적으로 낮고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인기를 보장받기 어려움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호스트가 되는 것은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리스크가 있음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666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60177" y="2041720"/>
            <a:ext cx="3623646" cy="36236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</p:spTree>
    <p:extLst>
      <p:ext uri="{BB962C8B-B14F-4D97-AF65-F5344CB8AC3E}">
        <p14:creationId xmlns:p14="http://schemas.microsoft.com/office/powerpoint/2010/main" val="2895153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D80D8-B7AE-4549-861A-E0CFA895034E}"/>
              </a:ext>
            </a:extLst>
          </p:cNvPr>
          <p:cNvSpPr txBox="1"/>
          <p:nvPr/>
        </p:nvSpPr>
        <p:spPr>
          <a:xfrm>
            <a:off x="381001" y="24973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43D141-DE83-4CA4-8D8C-E4A4F565A741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9B049-FC53-4A0F-BB48-5B9FF300E27F}"/>
              </a:ext>
            </a:extLst>
          </p:cNvPr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83CDA-7E02-4D4D-A1BC-804D01D93730}"/>
              </a:ext>
            </a:extLst>
          </p:cNvPr>
          <p:cNvSpPr txBox="1"/>
          <p:nvPr/>
        </p:nvSpPr>
        <p:spPr>
          <a:xfrm>
            <a:off x="827597" y="1892765"/>
            <a:ext cx="6737685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타겟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 여행객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 숙소 제공자는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1, 5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그룹에 비해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많은 인원을 수용해야 하지만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 더 높은 가격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받을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돈을 더 쓰고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서비스에 비해 높은 만족도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숙소 유지를 위한 비용과 노력이 적음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하와이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부지가 넓은 곳에 숙소 마련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발코니 등 제공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전세계에서 손꼽히는 자연 경관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과제 요약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EABFC5-1355-4548-91BA-27B5A79C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19" y="1289121"/>
            <a:ext cx="6614962" cy="413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30C0A-5FE2-46D9-A669-EBA91DAFE752}"/>
              </a:ext>
            </a:extLst>
          </p:cNvPr>
          <p:cNvSpPr txBox="1"/>
          <p:nvPr/>
        </p:nvSpPr>
        <p:spPr>
          <a:xfrm>
            <a:off x="1102658" y="5568879"/>
            <a:ext cx="690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숙소의 평가와 특징들 사이의 상관관계를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기법을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분석하고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숙소의 위치와 분석 결과를 지도에 나타내고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828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760177" y="1998177"/>
            <a:ext cx="3623646" cy="36236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789DE-8545-42C5-998E-82833C63098C}"/>
              </a:ext>
            </a:extLst>
          </p:cNvPr>
          <p:cNvSpPr txBox="1"/>
          <p:nvPr/>
        </p:nvSpPr>
        <p:spPr>
          <a:xfrm>
            <a:off x="381001" y="249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449114-F4E2-4561-966A-BF5B26D0A481}"/>
              </a:ext>
            </a:extLst>
          </p:cNvPr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0FFBC-FAA3-4A02-81B0-FC8A9EC3324F}"/>
              </a:ext>
            </a:extLst>
          </p:cNvPr>
          <p:cNvSpPr txBox="1"/>
          <p:nvPr/>
        </p:nvSpPr>
        <p:spPr>
          <a:xfrm>
            <a:off x="402592" y="766048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</p:spTree>
    <p:extLst>
      <p:ext uri="{BB962C8B-B14F-4D97-AF65-F5344CB8AC3E}">
        <p14:creationId xmlns:p14="http://schemas.microsoft.com/office/powerpoint/2010/main" val="38145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및 효과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1A8DD-AE6C-4EB4-8ABB-3D57268AE29F}"/>
              </a:ext>
            </a:extLst>
          </p:cNvPr>
          <p:cNvSpPr txBox="1"/>
          <p:nvPr/>
        </p:nvSpPr>
        <p:spPr>
          <a:xfrm>
            <a:off x="1203157" y="1948562"/>
            <a:ext cx="6737685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기록되고 있는 숙소 정보들은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소비자들이 개별적으로 정보를 확인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데에 주로 쓰이고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기법을 활용하여 인기있는 숙소들을 찾아내고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그들의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경향성을 분석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결과는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숙소 제공자들이 나아가야 할 방향을 제시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12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1A8DD-AE6C-4EB4-8ABB-3D57268AE29F}"/>
              </a:ext>
            </a:extLst>
          </p:cNvPr>
          <p:cNvSpPr txBox="1"/>
          <p:nvPr/>
        </p:nvSpPr>
        <p:spPr>
          <a:xfrm>
            <a:off x="1203157" y="1948562"/>
            <a:ext cx="6737685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Google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Scikit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-Learn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48636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760177" y="2074377"/>
            <a:ext cx="3623646" cy="36236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클러스터링과 시각화 엔진</a:t>
            </a:r>
          </a:p>
        </p:txBody>
      </p:sp>
    </p:spTree>
    <p:extLst>
      <p:ext uri="{BB962C8B-B14F-4D97-AF65-F5344CB8AC3E}">
        <p14:creationId xmlns:p14="http://schemas.microsoft.com/office/powerpoint/2010/main" val="25058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A2E14B-C725-4333-8732-89D2F8814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07"/>
          <a:stretch/>
        </p:blipFill>
        <p:spPr>
          <a:xfrm>
            <a:off x="1833977" y="1259196"/>
            <a:ext cx="5476046" cy="3932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97847-4A43-4297-9203-320B01F4629E}"/>
              </a:ext>
            </a:extLst>
          </p:cNvPr>
          <p:cNvSpPr txBox="1"/>
          <p:nvPr/>
        </p:nvSpPr>
        <p:spPr>
          <a:xfrm>
            <a:off x="1102658" y="5568879"/>
            <a:ext cx="69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Inside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28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도시의 숙소 데이터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다운로드 받는다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257,252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이루어져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2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1" y="249734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592" y="766048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Airbnb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돈 벌기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어디가 좋을까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1A8DD-AE6C-4EB4-8ABB-3D57268AE29F}"/>
              </a:ext>
            </a:extLst>
          </p:cNvPr>
          <p:cNvSpPr txBox="1"/>
          <p:nvPr/>
        </p:nvSpPr>
        <p:spPr>
          <a:xfrm>
            <a:off x="1203157" y="1543972"/>
            <a:ext cx="673768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없는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포함한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상관관계가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텍스트를 포함한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숫자로 변환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“today”, “within a few hour”, “~ago”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Categorical data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One-hot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인코딩 등을 이용하여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 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 제거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정제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138138 * 325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크기의 데이터를 얻음</a:t>
            </a:r>
          </a:p>
        </p:txBody>
      </p:sp>
    </p:spTree>
    <p:extLst>
      <p:ext uri="{BB962C8B-B14F-4D97-AF65-F5344CB8AC3E}">
        <p14:creationId xmlns:p14="http://schemas.microsoft.com/office/powerpoint/2010/main" val="2112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81">
      <a:dk1>
        <a:sysClr val="windowText" lastClr="000000"/>
      </a:dk1>
      <a:lt1>
        <a:sysClr val="window" lastClr="FFFFFF"/>
      </a:lt1>
      <a:dk2>
        <a:srgbClr val="61514B"/>
      </a:dk2>
      <a:lt2>
        <a:srgbClr val="E7E6E6"/>
      </a:lt2>
      <a:accent1>
        <a:srgbClr val="6099B9"/>
      </a:accent1>
      <a:accent2>
        <a:srgbClr val="85C8C5"/>
      </a:accent2>
      <a:accent3>
        <a:srgbClr val="E9DDC6"/>
      </a:accent3>
      <a:accent4>
        <a:srgbClr val="FAC564"/>
      </a:accent4>
      <a:accent5>
        <a:srgbClr val="B5B5B5"/>
      </a:accent5>
      <a:accent6>
        <a:srgbClr val="555555"/>
      </a:accent6>
      <a:hlink>
        <a:srgbClr val="262626"/>
      </a:hlink>
      <a:folHlink>
        <a:srgbClr val="262626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1926</Words>
  <Application>Microsoft Office PowerPoint</Application>
  <PresentationFormat>화면 슬라이드 쇼(4:3)</PresentationFormat>
  <Paragraphs>339</Paragraphs>
  <Slides>40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나눔바른고딕</vt:lpstr>
      <vt:lpstr>맑은 고딕</vt:lpstr>
      <vt:lpstr>Cambria Math</vt:lpstr>
      <vt:lpstr>나눔스퀘어</vt:lpstr>
      <vt:lpstr>Arial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Minji Hyun</cp:lastModifiedBy>
  <cp:revision>158</cp:revision>
  <dcterms:created xsi:type="dcterms:W3CDTF">2015-01-21T11:35:38Z</dcterms:created>
  <dcterms:modified xsi:type="dcterms:W3CDTF">2019-12-10T10:52:49Z</dcterms:modified>
</cp:coreProperties>
</file>