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6" r:id="rId2"/>
    <p:sldMasterId id="2147483654" r:id="rId3"/>
    <p:sldMasterId id="2147483648" r:id="rId4"/>
  </p:sldMasterIdLst>
  <p:notesMasterIdLst>
    <p:notesMasterId r:id="rId34"/>
  </p:notesMasterIdLst>
  <p:sldIdLst>
    <p:sldId id="258" r:id="rId5"/>
    <p:sldId id="262" r:id="rId6"/>
    <p:sldId id="269" r:id="rId7"/>
    <p:sldId id="274" r:id="rId8"/>
    <p:sldId id="281" r:id="rId9"/>
    <p:sldId id="275" r:id="rId10"/>
    <p:sldId id="280" r:id="rId11"/>
    <p:sldId id="286" r:id="rId12"/>
    <p:sldId id="287" r:id="rId13"/>
    <p:sldId id="288" r:id="rId14"/>
    <p:sldId id="290" r:id="rId15"/>
    <p:sldId id="304" r:id="rId16"/>
    <p:sldId id="289" r:id="rId17"/>
    <p:sldId id="291" r:id="rId18"/>
    <p:sldId id="303" r:id="rId19"/>
    <p:sldId id="299" r:id="rId20"/>
    <p:sldId id="305" r:id="rId21"/>
    <p:sldId id="308" r:id="rId22"/>
    <p:sldId id="309" r:id="rId23"/>
    <p:sldId id="310" r:id="rId24"/>
    <p:sldId id="311" r:id="rId25"/>
    <p:sldId id="306" r:id="rId26"/>
    <p:sldId id="320" r:id="rId27"/>
    <p:sldId id="321" r:id="rId28"/>
    <p:sldId id="322" r:id="rId29"/>
    <p:sldId id="323" r:id="rId30"/>
    <p:sldId id="312" r:id="rId31"/>
    <p:sldId id="319" r:id="rId32"/>
    <p:sldId id="270" r:id="rId33"/>
  </p:sldIdLst>
  <p:sldSz cx="12192000" cy="6858000"/>
  <p:notesSz cx="6858000" cy="9144000"/>
  <p:embeddedFontLst>
    <p:embeddedFont>
      <p:font typeface="맑은 고딕" pitchFamily="50" charset="-127"/>
      <p:regular r:id="rId35"/>
      <p:bold r:id="rId36"/>
    </p:embeddedFont>
    <p:embeddedFont>
      <p:font typeface="함초롬바탕" pitchFamily="18" charset="-127"/>
      <p:regular r:id="rId37"/>
      <p:bold r:id="rId38"/>
    </p:embeddedFont>
    <p:embeddedFont>
      <p:font typeface="한컴 윤체 L" pitchFamily="18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C4AC"/>
    <a:srgbClr val="D43F55"/>
    <a:srgbClr val="55B4C8"/>
    <a:srgbClr val="000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9879" autoAdjust="0"/>
  </p:normalViewPr>
  <p:slideViewPr>
    <p:cSldViewPr snapToGrid="0">
      <p:cViewPr>
        <p:scale>
          <a:sx n="75" d="100"/>
          <a:sy n="75" d="100"/>
        </p:scale>
        <p:origin x="-1278" y="-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ABE69-76DE-48D8-A5E3-FF8D7273D183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DE721-9961-4A0A-98C3-5711E7360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7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02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142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21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320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 userDrawn="1"/>
        </p:nvSpPr>
        <p:spPr>
          <a:xfrm>
            <a:off x="3073400" y="406400"/>
            <a:ext cx="6045200" cy="6045200"/>
          </a:xfrm>
          <a:prstGeom prst="ellipse">
            <a:avLst/>
          </a:prstGeom>
          <a:gradFill flip="none" rotWithShape="1">
            <a:gsLst>
              <a:gs pos="0">
                <a:srgbClr val="52B6C9"/>
              </a:gs>
              <a:gs pos="100000">
                <a:srgbClr val="38C69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43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05" r="16066"/>
          <a:stretch/>
        </p:blipFill>
        <p:spPr>
          <a:xfrm>
            <a:off x="0" y="-12700"/>
            <a:ext cx="121412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4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556"/>
          <a:stretch/>
        </p:blipFill>
        <p:spPr>
          <a:xfrm>
            <a:off x="0" y="0"/>
            <a:ext cx="4974767" cy="4354281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870856" y="885372"/>
            <a:ext cx="11117944" cy="6001655"/>
            <a:chOff x="870856" y="885372"/>
            <a:chExt cx="11117944" cy="6001655"/>
          </a:xfrm>
        </p:grpSpPr>
        <p:sp>
          <p:nvSpPr>
            <p:cNvPr id="8" name="모서리가 둥근 직사각형 7"/>
            <p:cNvSpPr/>
            <p:nvPr userDrawn="1"/>
          </p:nvSpPr>
          <p:spPr>
            <a:xfrm>
              <a:off x="870856" y="899886"/>
              <a:ext cx="11117943" cy="5972627"/>
            </a:xfrm>
            <a:prstGeom prst="roundRect">
              <a:avLst>
                <a:gd name="adj" fmla="val 135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모서리가 둥근 직사각형 8"/>
            <p:cNvSpPr/>
            <p:nvPr userDrawn="1"/>
          </p:nvSpPr>
          <p:spPr>
            <a:xfrm>
              <a:off x="870857" y="885372"/>
              <a:ext cx="11117943" cy="5972627"/>
            </a:xfrm>
            <a:prstGeom prst="roundRect">
              <a:avLst>
                <a:gd name="adj" fmla="val 9223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모서리가 둥근 직사각형 9"/>
            <p:cNvSpPr/>
            <p:nvPr userDrawn="1"/>
          </p:nvSpPr>
          <p:spPr>
            <a:xfrm>
              <a:off x="870857" y="885372"/>
              <a:ext cx="11117943" cy="870858"/>
            </a:xfrm>
            <a:prstGeom prst="roundRect">
              <a:avLst>
                <a:gd name="adj" fmla="val 9223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870857" y="1429656"/>
              <a:ext cx="11117943" cy="5457371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1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47956" y="2951947"/>
            <a:ext cx="3296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 err="1" smtClean="0"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BrandDog</a:t>
            </a:r>
            <a:endParaRPr lang="ko-KR" altLang="en-US" sz="4800" spc="300" dirty="0">
              <a:effectLst>
                <a:outerShdw blurRad="38100" dist="25400" dir="2700000" algn="tl">
                  <a:srgbClr val="000000">
                    <a:alpha val="2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6683" y="3792469"/>
            <a:ext cx="4658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150" dirty="0" err="1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네이버</a:t>
            </a:r>
            <a:r>
              <a:rPr lang="ko-KR" altLang="en-US" sz="1100" spc="150" dirty="0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spc="150" dirty="0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API, Web crawling</a:t>
            </a:r>
            <a:r>
              <a:rPr lang="ko-KR" altLang="en-US" sz="1100" spc="150" dirty="0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을 이용한 </a:t>
            </a:r>
            <a:r>
              <a:rPr lang="ko-KR" altLang="en-US" sz="1100" spc="150" dirty="0" err="1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검색어</a:t>
            </a:r>
            <a:r>
              <a:rPr lang="ko-KR" altLang="en-US" sz="1100" spc="150" dirty="0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spc="150" dirty="0" err="1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트렌드</a:t>
            </a:r>
            <a:r>
              <a:rPr lang="ko-KR" altLang="en-US" sz="1100" spc="150" dirty="0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사이트</a:t>
            </a:r>
            <a:endParaRPr lang="en-US" altLang="ko-KR" sz="1100" spc="150" dirty="0">
              <a:ln w="22225">
                <a:noFill/>
              </a:ln>
              <a:effectLst>
                <a:outerShdw blurRad="38100" dist="25400" dir="2700000" algn="tl">
                  <a:srgbClr val="000000">
                    <a:alpha val="2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643438" y="3782944"/>
            <a:ext cx="290512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177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참고사이트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04" y="1695435"/>
            <a:ext cx="4195455" cy="9715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04" y="3354283"/>
            <a:ext cx="6535063" cy="14956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20" y="1657350"/>
            <a:ext cx="4537180" cy="12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1583" y="208645"/>
            <a:ext cx="3693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6" name="Picture 4" descr="D:\workspace\spring\brandproject\src\main\webapp\projectword\스키마 논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150" y="886311"/>
            <a:ext cx="6658731" cy="570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1583" y="208645"/>
            <a:ext cx="3693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82" name="Picture 2" descr="D:\workspace\spring\brandproject\src\main\webapp\projectword\스키마 물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60" y="701705"/>
            <a:ext cx="6408958" cy="605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0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86888"/>
              </p:ext>
            </p:extLst>
          </p:nvPr>
        </p:nvGraphicFramePr>
        <p:xfrm>
          <a:off x="1077645" y="982871"/>
          <a:ext cx="10746054" cy="5710028"/>
        </p:xfrm>
        <a:graphic>
          <a:graphicData uri="http://schemas.openxmlformats.org/drawingml/2006/table">
            <a:tbl>
              <a:tblPr/>
              <a:tblGrid>
                <a:gridCol w="1828787"/>
                <a:gridCol w="1966266"/>
                <a:gridCol w="1427780"/>
                <a:gridCol w="1094349"/>
                <a:gridCol w="551837"/>
                <a:gridCol w="1140956"/>
                <a:gridCol w="535944"/>
                <a:gridCol w="2200135"/>
              </a:tblGrid>
              <a:tr h="306141"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정의서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업무영역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문화 연관어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작성일자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2020-03-30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김동현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문화 연관어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cultureReWord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문화에 대한 주제어로 검색하는 단어의 연관단어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타입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길이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FK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단어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단어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2~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word2~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단어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word30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8618"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TABLE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cultureReWord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 NUMBER CONSTRAINT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cultureReWord_no_pk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PRIMARY KEY,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 VARCHAR2(300) NOT NULL,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word1 VARCHAR2(300) NOT NULL,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word2 VARCHAR2(300) NOT NULL,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~~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word30 VARCHAR2(300) NOT 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SEQUENCE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cultureReWord_seq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0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19643"/>
              </p:ext>
            </p:extLst>
          </p:nvPr>
        </p:nvGraphicFramePr>
        <p:xfrm>
          <a:off x="1003301" y="1028703"/>
          <a:ext cx="10706100" cy="5847530"/>
        </p:xfrm>
        <a:graphic>
          <a:graphicData uri="http://schemas.openxmlformats.org/drawingml/2006/table">
            <a:tbl>
              <a:tblPr/>
              <a:tblGrid>
                <a:gridCol w="1821986"/>
                <a:gridCol w="1958957"/>
                <a:gridCol w="1422472"/>
                <a:gridCol w="791645"/>
                <a:gridCol w="609511"/>
                <a:gridCol w="1196438"/>
                <a:gridCol w="474227"/>
                <a:gridCol w="2430864"/>
              </a:tblGrid>
              <a:tr h="310333"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정의서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2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업무영역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문화 트렌드관리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작성일자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2020-03-30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김동현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문화 검색 트렌드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cultureSearchTrend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문화에 대한 주제어로 검색하는 단어에 대한 비율을 저장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13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길이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시작일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startDate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종료일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timeUnit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주제어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관련어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list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list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166"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TABLE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cultureSearchTrend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 NUMBER CONSTRAINT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cultureSearchTrend_no_pk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PRIMARY KEY,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startDate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VARCHAR2(100) NOT NULL, --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조회 기간 시작 날짜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yyyy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-mm-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형식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endDate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VARCHAR2(100) NOT NULL, --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조회 기간 종료 날짜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yyyy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-mm-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형식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timeUnit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VARCHAR2(100) NOT NULL, --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구간 단위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 VARCHAR2(300) NOT NULL, --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주제어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keywords VARCHAR2(300) NOT NULL,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data varchar2(4000 byte) NOT NULL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SEQUENCE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cultureSearchTrend_seq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2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2378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8. MVC( ex: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26" name="꺾인 연결선 25"/>
          <p:cNvCxnSpPr>
            <a:endCxn id="43" idx="0"/>
          </p:cNvCxnSpPr>
          <p:nvPr/>
        </p:nvCxnSpPr>
        <p:spPr>
          <a:xfrm>
            <a:off x="5737095" y="3121741"/>
            <a:ext cx="1733146" cy="171553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130977" y="1914638"/>
            <a:ext cx="2714094" cy="26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Filter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9" idx="3"/>
            <a:endCxn id="34" idx="2"/>
          </p:cNvCxnSpPr>
          <p:nvPr/>
        </p:nvCxnSpPr>
        <p:spPr>
          <a:xfrm flipV="1">
            <a:off x="4888097" y="1125950"/>
            <a:ext cx="1506451" cy="193782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871873" y="2739386"/>
            <a:ext cx="2016224" cy="6487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DispacherSerlet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(FrontController)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032002" y="234455"/>
            <a:ext cx="1728192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web.xml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3525" y="120462"/>
            <a:ext cx="283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/ - </a:t>
            </a:r>
            <a:r>
              <a:rPr lang="ko-KR" altLang="en-US" sz="1400" b="1" dirty="0" smtClean="0"/>
              <a:t>모든 </a:t>
            </a:r>
            <a:r>
              <a:rPr lang="en-US" altLang="ko-KR" sz="1400" b="1" dirty="0" smtClean="0"/>
              <a:t>URL : </a:t>
            </a:r>
            <a:r>
              <a:rPr lang="en-US" altLang="ko-KR" sz="1400" b="1" dirty="0" err="1" smtClean="0"/>
              <a:t>DispacherServlet</a:t>
            </a:r>
            <a:endParaRPr lang="ko-KR" altLang="en-US" sz="14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446329" y="1975307"/>
            <a:ext cx="16561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Tomcat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30" idx="4"/>
            <a:endCxn id="32" idx="0"/>
          </p:cNvCxnSpPr>
          <p:nvPr/>
        </p:nvCxnSpPr>
        <p:spPr>
          <a:xfrm flipH="1">
            <a:off x="3274421" y="810519"/>
            <a:ext cx="2621677" cy="11647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32347" y="818173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참고해서 실행</a:t>
            </a:r>
            <a:endParaRPr lang="ko-KR" altLang="en-US" sz="1400" b="1" dirty="0"/>
          </a:p>
        </p:txBody>
      </p:sp>
      <p:sp>
        <p:nvSpPr>
          <p:cNvPr id="35" name="타원 34"/>
          <p:cNvSpPr/>
          <p:nvPr/>
        </p:nvSpPr>
        <p:spPr>
          <a:xfrm>
            <a:off x="1137176" y="918227"/>
            <a:ext cx="14401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사용자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35" idx="4"/>
            <a:endCxn id="32" idx="1"/>
          </p:cNvCxnSpPr>
          <p:nvPr/>
        </p:nvCxnSpPr>
        <p:spPr>
          <a:xfrm rot="16200000" flipH="1">
            <a:off x="1785270" y="1566276"/>
            <a:ext cx="733044" cy="58907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37176" y="1940381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1.URL </a:t>
            </a:r>
            <a:r>
              <a:rPr lang="ko-KR" altLang="en-US" sz="1400" b="1" dirty="0" smtClean="0"/>
              <a:t>요청</a:t>
            </a:r>
            <a:endParaRPr lang="ko-KR" altLang="en-US" sz="1400" b="1" dirty="0"/>
          </a:p>
        </p:txBody>
      </p:sp>
      <p:cxnSp>
        <p:nvCxnSpPr>
          <p:cNvPr id="38" name="꺾인 연결선 37"/>
          <p:cNvCxnSpPr>
            <a:stCxn id="32" idx="2"/>
            <a:endCxn id="29" idx="0"/>
          </p:cNvCxnSpPr>
          <p:nvPr/>
        </p:nvCxnSpPr>
        <p:spPr>
          <a:xfrm rot="16200000" flipH="1">
            <a:off x="3447192" y="2306592"/>
            <a:ext cx="260023" cy="60556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359105" y="2862003"/>
            <a:ext cx="1944216" cy="757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HandlerMapping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0" name="꺾인 연결선 39"/>
          <p:cNvCxnSpPr>
            <a:stCxn id="29" idx="3"/>
            <a:endCxn id="39" idx="1"/>
          </p:cNvCxnSpPr>
          <p:nvPr/>
        </p:nvCxnSpPr>
        <p:spPr>
          <a:xfrm>
            <a:off x="4888097" y="3063777"/>
            <a:ext cx="2471008" cy="17687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9" idx="2"/>
            <a:endCxn id="29" idx="3"/>
          </p:cNvCxnSpPr>
          <p:nvPr/>
        </p:nvCxnSpPr>
        <p:spPr>
          <a:xfrm rot="5400000" flipH="1">
            <a:off x="6331890" y="1619984"/>
            <a:ext cx="555529" cy="3443116"/>
          </a:xfrm>
          <a:prstGeom prst="bentConnector4">
            <a:avLst>
              <a:gd name="adj1" fmla="val -41150"/>
              <a:gd name="adj2" fmla="val 6411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33797" y="2609977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3.</a:t>
            </a:r>
            <a:r>
              <a:rPr lang="ko-KR" altLang="en-US" sz="1400" b="1" dirty="0" smtClean="0"/>
              <a:t>실행할 </a:t>
            </a:r>
            <a:r>
              <a:rPr lang="ko-KR" altLang="en-US" sz="1400" b="1" dirty="0" err="1" smtClean="0"/>
              <a:t>메서드</a:t>
            </a:r>
            <a:r>
              <a:rPr lang="ko-KR" altLang="en-US" sz="1400" b="1" dirty="0" smtClean="0"/>
              <a:t> 선택</a:t>
            </a:r>
            <a:endParaRPr lang="ko-KR" altLang="en-US" sz="1400" b="1" dirty="0"/>
          </a:p>
        </p:txBody>
      </p:sp>
      <p:sp>
        <p:nvSpPr>
          <p:cNvPr id="43" name="직사각형 42"/>
          <p:cNvSpPr/>
          <p:nvPr/>
        </p:nvSpPr>
        <p:spPr>
          <a:xfrm>
            <a:off x="6498133" y="4837275"/>
            <a:ext cx="1944216" cy="757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HandlerAdaper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53741" y="4067663"/>
            <a:ext cx="2369897" cy="15979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Controller.Method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CultureController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searchForm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earch()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et()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onnect()</a:t>
            </a: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readBody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5" name="꺾인 연결선 44"/>
          <p:cNvCxnSpPr>
            <a:stCxn id="43" idx="3"/>
            <a:endCxn id="44" idx="1"/>
          </p:cNvCxnSpPr>
          <p:nvPr/>
        </p:nvCxnSpPr>
        <p:spPr>
          <a:xfrm flipV="1">
            <a:off x="8442349" y="4866634"/>
            <a:ext cx="1011392" cy="349293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25723" y="4329159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4</a:t>
            </a:r>
            <a:r>
              <a:rPr lang="en-US" altLang="ko-KR" sz="1400" b="1" dirty="0" smtClean="0"/>
              <a:t>. Model </a:t>
            </a:r>
            <a:r>
              <a:rPr lang="ko-KR" altLang="en-US" sz="1400" b="1" dirty="0" smtClean="0"/>
              <a:t>전달 실행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:Request</a:t>
            </a:r>
            <a:r>
              <a:rPr lang="ko-KR" altLang="en-US" sz="1400" b="1" dirty="0" smtClean="0"/>
              <a:t>를 </a:t>
            </a:r>
            <a:r>
              <a:rPr lang="en-US" altLang="ko-KR" sz="1400" b="1" dirty="0" smtClean="0"/>
              <a:t>DI</a:t>
            </a:r>
            <a:endParaRPr lang="ko-KR" altLang="en-US" sz="1400" b="1" dirty="0"/>
          </a:p>
        </p:txBody>
      </p:sp>
      <p:cxnSp>
        <p:nvCxnSpPr>
          <p:cNvPr id="47" name="꺾인 연결선 46"/>
          <p:cNvCxnSpPr>
            <a:stCxn id="44" idx="2"/>
            <a:endCxn id="43" idx="2"/>
          </p:cNvCxnSpPr>
          <p:nvPr/>
        </p:nvCxnSpPr>
        <p:spPr>
          <a:xfrm rot="5400000" flipH="1">
            <a:off x="9018953" y="4045867"/>
            <a:ext cx="71026" cy="3168449"/>
          </a:xfrm>
          <a:prstGeom prst="bentConnector3">
            <a:avLst>
              <a:gd name="adj1" fmla="val -32185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3" idx="1"/>
            <a:endCxn id="29" idx="3"/>
          </p:cNvCxnSpPr>
          <p:nvPr/>
        </p:nvCxnSpPr>
        <p:spPr>
          <a:xfrm rot="10800000">
            <a:off x="4888097" y="3063777"/>
            <a:ext cx="1610036" cy="2152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1554459" y="5134274"/>
            <a:ext cx="1608678" cy="4777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search.jsp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g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raph.jsp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>
            <a:stCxn id="51" idx="1"/>
            <a:endCxn id="49" idx="0"/>
          </p:cNvCxnSpPr>
          <p:nvPr/>
        </p:nvCxnSpPr>
        <p:spPr>
          <a:xfrm rot="10800000" flipV="1">
            <a:off x="2358798" y="3397576"/>
            <a:ext cx="1829614" cy="173669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88412" y="3135967"/>
            <a:ext cx="1082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Request</a:t>
            </a:r>
          </a:p>
          <a:p>
            <a:r>
              <a:rPr lang="ko-KR" altLang="en-US" sz="1400" b="1" dirty="0" smtClean="0"/>
              <a:t>전</a:t>
            </a:r>
            <a:r>
              <a:rPr lang="ko-KR" altLang="en-US" sz="1400" b="1" dirty="0"/>
              <a:t>달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40955" y="4093526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Request</a:t>
            </a:r>
          </a:p>
          <a:p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데이터 포함</a:t>
            </a:r>
            <a:endParaRPr lang="ko-KR" altLang="en-US" sz="1400" b="1" dirty="0"/>
          </a:p>
        </p:txBody>
      </p:sp>
      <p:cxnSp>
        <p:nvCxnSpPr>
          <p:cNvPr id="53" name="꺾인 연결선 52"/>
          <p:cNvCxnSpPr>
            <a:stCxn id="49" idx="1"/>
            <a:endCxn id="29" idx="1"/>
          </p:cNvCxnSpPr>
          <p:nvPr/>
        </p:nvCxnSpPr>
        <p:spPr>
          <a:xfrm rot="10800000" flipH="1">
            <a:off x="1554459" y="3063778"/>
            <a:ext cx="1317414" cy="2309349"/>
          </a:xfrm>
          <a:prstGeom prst="bentConnector3">
            <a:avLst>
              <a:gd name="adj1" fmla="val -1735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233527" y="3895617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</a:t>
            </a:r>
            <a:r>
              <a:rPr lang="en-US" altLang="ko-KR" sz="1400" b="1" dirty="0" smtClean="0"/>
              <a:t>. HTML</a:t>
            </a:r>
          </a:p>
          <a:p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문자열 출력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086432" y="3513456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8. HTML</a:t>
            </a:r>
          </a:p>
          <a:p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문자열 출력</a:t>
            </a:r>
            <a:endParaRPr lang="ko-KR" altLang="en-US" sz="1400" b="1" dirty="0"/>
          </a:p>
        </p:txBody>
      </p:sp>
      <p:cxnSp>
        <p:nvCxnSpPr>
          <p:cNvPr id="56" name="꺾인 연결선 55"/>
          <p:cNvCxnSpPr>
            <a:stCxn id="32" idx="0"/>
            <a:endCxn id="35" idx="6"/>
          </p:cNvCxnSpPr>
          <p:nvPr/>
        </p:nvCxnSpPr>
        <p:spPr>
          <a:xfrm rot="16200000" flipV="1">
            <a:off x="2541355" y="1242240"/>
            <a:ext cx="769048" cy="69708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54409" y="1302405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9. HTML</a:t>
            </a:r>
          </a:p>
          <a:p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문자열 출력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236166" y="5682864"/>
            <a:ext cx="267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5. Model : </a:t>
            </a:r>
            <a:r>
              <a:rPr lang="ko-KR" altLang="en-US" sz="1400" b="1" dirty="0" smtClean="0"/>
              <a:t>처리된 데이터 담기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136792" y="1772264"/>
            <a:ext cx="2997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암호화</a:t>
            </a:r>
            <a:r>
              <a:rPr lang="en-US" altLang="ko-KR" sz="1400" b="1" dirty="0" smtClean="0"/>
              <a:t>/</a:t>
            </a:r>
            <a:r>
              <a:rPr lang="ko-KR" altLang="en-US" sz="1400" b="1" dirty="0" err="1" smtClean="0"/>
              <a:t>복호화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레이아웃</a:t>
            </a:r>
            <a:r>
              <a:rPr lang="en-US" altLang="ko-KR" sz="1400" b="1" dirty="0" smtClean="0"/>
              <a:t>:</a:t>
            </a:r>
            <a:r>
              <a:rPr lang="en-US" altLang="ko-KR" sz="1400" b="1" dirty="0" err="1" smtClean="0"/>
              <a:t>SiteMesh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한글처리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권한처리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로그처리 등</a:t>
            </a:r>
            <a:endParaRPr lang="ko-KR" altLang="en-US" sz="1400" b="1" dirty="0"/>
          </a:p>
        </p:txBody>
      </p:sp>
      <p:sp>
        <p:nvSpPr>
          <p:cNvPr id="60" name="직사각형 59"/>
          <p:cNvSpPr/>
          <p:nvPr/>
        </p:nvSpPr>
        <p:spPr>
          <a:xfrm>
            <a:off x="7417290" y="220040"/>
            <a:ext cx="2050119" cy="5904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root-Context.xml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servlet-Context.xml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십자형 60"/>
          <p:cNvSpPr/>
          <p:nvPr/>
        </p:nvSpPr>
        <p:spPr>
          <a:xfrm>
            <a:off x="6901421" y="326788"/>
            <a:ext cx="410821" cy="391397"/>
          </a:xfrm>
          <a:prstGeom prst="plus">
            <a:avLst>
              <a:gd name="adj" fmla="val 2976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975459" y="4837275"/>
            <a:ext cx="1944216" cy="6948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ViewResolver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:forward/redirect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3" name="꺾인 연결선 62"/>
          <p:cNvCxnSpPr>
            <a:endCxn id="62" idx="0"/>
          </p:cNvCxnSpPr>
          <p:nvPr/>
        </p:nvCxnSpPr>
        <p:spPr>
          <a:xfrm rot="16200000" flipH="1">
            <a:off x="4087024" y="3976732"/>
            <a:ext cx="1487496" cy="23359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62" idx="1"/>
            <a:endCxn id="29" idx="2"/>
          </p:cNvCxnSpPr>
          <p:nvPr/>
        </p:nvCxnSpPr>
        <p:spPr>
          <a:xfrm rot="10800000">
            <a:off x="3879985" y="3388169"/>
            <a:ext cx="95474" cy="179654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30418" y="4733177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6. </a:t>
            </a:r>
            <a:r>
              <a:rPr lang="ko-KR" altLang="en-US" sz="1400" b="1" dirty="0" smtClean="0"/>
              <a:t>표시내용</a:t>
            </a:r>
            <a:endParaRPr lang="ko-KR" altLang="en-US" sz="1400" b="1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9437390" y="3085515"/>
            <a:ext cx="2356229" cy="6053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CultureServiceImpl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earch()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ord()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9453742" y="2227335"/>
            <a:ext cx="2356229" cy="5574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CultureMapper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search()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word()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10869785" y="3735260"/>
            <a:ext cx="0" cy="332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10869785" y="2785995"/>
            <a:ext cx="0" cy="3231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10365729" y="2784788"/>
            <a:ext cx="0" cy="3485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10365729" y="3735259"/>
            <a:ext cx="0" cy="332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951195" y="3513456"/>
            <a:ext cx="1289312" cy="291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CultureService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467409" y="1346170"/>
            <a:ext cx="2356229" cy="5574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CultureDTO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CultureWordDTO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V="1">
            <a:off x="10883452" y="1904830"/>
            <a:ext cx="0" cy="3231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10379396" y="1903623"/>
            <a:ext cx="0" cy="3485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원통 75"/>
          <p:cNvSpPr/>
          <p:nvPr/>
        </p:nvSpPr>
        <p:spPr>
          <a:xfrm>
            <a:off x="9842032" y="216393"/>
            <a:ext cx="2139732" cy="750490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cultureSearchTrend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cutureReword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>
            <a:stCxn id="76" idx="3"/>
            <a:endCxn id="73" idx="0"/>
          </p:cNvCxnSpPr>
          <p:nvPr/>
        </p:nvCxnSpPr>
        <p:spPr>
          <a:xfrm flipH="1">
            <a:off x="10645524" y="966883"/>
            <a:ext cx="266374" cy="3792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123312" y="6348577"/>
            <a:ext cx="1673187" cy="272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aver_dataLab.py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710161" y="5964668"/>
            <a:ext cx="1725957" cy="272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ulture_reword.py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202215" y="6348576"/>
            <a:ext cx="1494545" cy="272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db_connect.py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898623" y="5856502"/>
            <a:ext cx="1347806" cy="764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Webcrawling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83" name="꺾인 연결선 82"/>
          <p:cNvCxnSpPr>
            <a:stCxn id="44" idx="2"/>
            <a:endCxn id="79" idx="3"/>
          </p:cNvCxnSpPr>
          <p:nvPr/>
        </p:nvCxnSpPr>
        <p:spPr>
          <a:xfrm rot="5400000">
            <a:off x="9808099" y="5654005"/>
            <a:ext cx="818992" cy="84219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80" idx="3"/>
            <a:endCxn id="44" idx="2"/>
          </p:cNvCxnSpPr>
          <p:nvPr/>
        </p:nvCxnSpPr>
        <p:spPr>
          <a:xfrm flipV="1">
            <a:off x="7436118" y="5665604"/>
            <a:ext cx="3202572" cy="43508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9" idx="1"/>
            <a:endCxn id="81" idx="3"/>
          </p:cNvCxnSpPr>
          <p:nvPr/>
        </p:nvCxnSpPr>
        <p:spPr>
          <a:xfrm flipH="1" flipV="1">
            <a:off x="7696760" y="6484595"/>
            <a:ext cx="42655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1" idx="1"/>
            <a:endCxn id="82" idx="3"/>
          </p:cNvCxnSpPr>
          <p:nvPr/>
        </p:nvCxnSpPr>
        <p:spPr>
          <a:xfrm flipH="1" flipV="1">
            <a:off x="5246429" y="6238558"/>
            <a:ext cx="955786" cy="246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2" idx="3"/>
            <a:endCxn id="80" idx="1"/>
          </p:cNvCxnSpPr>
          <p:nvPr/>
        </p:nvCxnSpPr>
        <p:spPr>
          <a:xfrm flipV="1">
            <a:off x="5246429" y="6100687"/>
            <a:ext cx="463732" cy="1378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8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흐름도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15065" y="5648733"/>
            <a:ext cx="2162062" cy="558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search.do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258313" y="5920425"/>
            <a:ext cx="2722628" cy="658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</a:t>
            </a:r>
            <a:r>
              <a:rPr lang="en-US" altLang="ko-KR" b="1" dirty="0" smtClean="0">
                <a:solidFill>
                  <a:schemeClr val="tx1"/>
                </a:solidFill>
              </a:rPr>
              <a:t>raph.do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66883" y="1838175"/>
            <a:ext cx="2155490" cy="658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login.do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87777" y="1327302"/>
            <a:ext cx="1715937" cy="510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home.do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74" y="820068"/>
            <a:ext cx="110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일반회원</a:t>
            </a:r>
            <a:endParaRPr lang="ko-KR" altLang="en-US" b="1" dirty="0"/>
          </a:p>
        </p:txBody>
      </p:sp>
      <p:cxnSp>
        <p:nvCxnSpPr>
          <p:cNvPr id="14" name="직선 화살표 연결선 13"/>
          <p:cNvCxnSpPr>
            <a:stCxn id="12" idx="4"/>
            <a:endCxn id="8" idx="0"/>
          </p:cNvCxnSpPr>
          <p:nvPr/>
        </p:nvCxnSpPr>
        <p:spPr>
          <a:xfrm>
            <a:off x="2845746" y="1838175"/>
            <a:ext cx="250350" cy="38105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7"/>
            <a:endCxn id="11" idx="2"/>
          </p:cNvCxnSpPr>
          <p:nvPr/>
        </p:nvCxnSpPr>
        <p:spPr>
          <a:xfrm flipV="1">
            <a:off x="3860500" y="2167651"/>
            <a:ext cx="906383" cy="3562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4"/>
            <a:endCxn id="8" idx="6"/>
          </p:cNvCxnSpPr>
          <p:nvPr/>
        </p:nvCxnSpPr>
        <p:spPr>
          <a:xfrm flipH="1">
            <a:off x="4177127" y="2497127"/>
            <a:ext cx="1667501" cy="34310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원통 16"/>
          <p:cNvSpPr/>
          <p:nvPr/>
        </p:nvSpPr>
        <p:spPr>
          <a:xfrm>
            <a:off x="7946036" y="744642"/>
            <a:ext cx="1347181" cy="838096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11" idx="0"/>
            <a:endCxn id="17" idx="2"/>
          </p:cNvCxnSpPr>
          <p:nvPr/>
        </p:nvCxnSpPr>
        <p:spPr>
          <a:xfrm rot="5400000" flipH="1" flipV="1">
            <a:off x="6558090" y="450229"/>
            <a:ext cx="674485" cy="210140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4" idx="3"/>
            <a:endCxn id="10" idx="0"/>
          </p:cNvCxnSpPr>
          <p:nvPr/>
        </p:nvCxnSpPr>
        <p:spPr>
          <a:xfrm flipH="1">
            <a:off x="8619627" y="5377042"/>
            <a:ext cx="1085854" cy="5433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97200" y="3055911"/>
            <a:ext cx="289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로그인이</a:t>
            </a:r>
            <a:r>
              <a:rPr lang="ko-KR" altLang="en-US" b="1" dirty="0" smtClean="0"/>
              <a:t> 안되어있을 경우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254583" y="4259457"/>
            <a:ext cx="2780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로그인하고 </a:t>
            </a:r>
            <a:r>
              <a:rPr lang="en-US" altLang="ko-KR" b="1" dirty="0" smtClean="0"/>
              <a:t>interceptor</a:t>
            </a:r>
            <a:r>
              <a:rPr lang="ko-KR" altLang="en-US" b="1" dirty="0" smtClean="0"/>
              <a:t>를 통해 다시 돌아감</a:t>
            </a:r>
            <a:endParaRPr lang="ko-KR" altLang="en-US" b="1" dirty="0"/>
          </a:p>
        </p:txBody>
      </p:sp>
      <p:cxnSp>
        <p:nvCxnSpPr>
          <p:cNvPr id="22" name="꺾인 연결선 21"/>
          <p:cNvCxnSpPr>
            <a:stCxn id="17" idx="4"/>
            <a:endCxn id="8" idx="0"/>
          </p:cNvCxnSpPr>
          <p:nvPr/>
        </p:nvCxnSpPr>
        <p:spPr>
          <a:xfrm flipH="1">
            <a:off x="3096096" y="1163690"/>
            <a:ext cx="6197121" cy="4485043"/>
          </a:xfrm>
          <a:prstGeom prst="bentConnector4">
            <a:avLst>
              <a:gd name="adj1" fmla="val -3689"/>
              <a:gd name="adj2" fmla="val 5467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77988" y="2426716"/>
            <a:ext cx="267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단어 입력 후 검색 클릭</a:t>
            </a:r>
            <a:endParaRPr lang="ko-KR" altLang="en-US" b="1" dirty="0"/>
          </a:p>
        </p:txBody>
      </p:sp>
      <p:sp>
        <p:nvSpPr>
          <p:cNvPr id="24" name="원통 23"/>
          <p:cNvSpPr/>
          <p:nvPr/>
        </p:nvSpPr>
        <p:spPr>
          <a:xfrm>
            <a:off x="8619627" y="3755554"/>
            <a:ext cx="2171708" cy="1621488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cultureSearchTrend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cutureReword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8" idx="6"/>
            <a:endCxn id="24" idx="2"/>
          </p:cNvCxnSpPr>
          <p:nvPr/>
        </p:nvCxnSpPr>
        <p:spPr>
          <a:xfrm flipV="1">
            <a:off x="4177127" y="4566298"/>
            <a:ext cx="4442500" cy="13618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35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구현 및 시연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26" name="Picture 2" descr="C:\Users\hong\Desktop\브랜드독\문화 화면캡쳐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18" y="1454897"/>
            <a:ext cx="429577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ong\Desktop\브랜드독\문화 화면캡쳐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294" y="3361766"/>
            <a:ext cx="6839037" cy="203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665413" y="1617662"/>
            <a:ext cx="812892" cy="211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8" name="직선 화살표 연결선 7"/>
          <p:cNvCxnSpPr>
            <a:stCxn id="2" idx="2"/>
            <a:endCxn id="1027" idx="1"/>
          </p:cNvCxnSpPr>
          <p:nvPr/>
        </p:nvCxnSpPr>
        <p:spPr>
          <a:xfrm>
            <a:off x="3071859" y="1828800"/>
            <a:ext cx="1339435" cy="25517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3411" y="2256559"/>
            <a:ext cx="6006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문화 버튼 클릭 후에 </a:t>
            </a:r>
            <a:r>
              <a:rPr lang="en-US" altLang="ko-KR" sz="1600" b="1" dirty="0" smtClean="0"/>
              <a:t>interceptor</a:t>
            </a:r>
            <a:r>
              <a:rPr lang="ko-KR" altLang="en-US" sz="1600" b="1" dirty="0" smtClean="0"/>
              <a:t>를 통해 로그인 창으로 이동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11623" y="997803"/>
            <a:ext cx="4554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home.do, login.do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676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35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구현 및 시연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050" name="Picture 2" descr="C:\Users\hong\Desktop\브랜드독\문화 화면캡쳐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51" y="1961467"/>
            <a:ext cx="6085095" cy="355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45876" y="1961466"/>
            <a:ext cx="894063" cy="240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045876" y="3692465"/>
            <a:ext cx="894063" cy="240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25553" y="2981510"/>
            <a:ext cx="4554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문화 카테고리에 들어가면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현재 공연 순위 </a:t>
            </a:r>
            <a:r>
              <a:rPr lang="en-US" altLang="ko-KR" sz="1600" b="1" dirty="0" smtClean="0"/>
              <a:t>18</a:t>
            </a:r>
            <a:r>
              <a:rPr lang="ko-KR" altLang="en-US" sz="1600" b="1" dirty="0" smtClean="0"/>
              <a:t>위</a:t>
            </a:r>
            <a:r>
              <a:rPr lang="en-US" altLang="ko-KR" sz="1600" b="1" dirty="0" smtClean="0"/>
              <a:t>,</a:t>
            </a:r>
          </a:p>
          <a:p>
            <a:r>
              <a:rPr lang="ko-KR" altLang="en-US" sz="1600" b="1" dirty="0" smtClean="0"/>
              <a:t>현재 </a:t>
            </a:r>
            <a:r>
              <a:rPr lang="ko-KR" altLang="en-US" sz="1600" b="1" dirty="0" err="1" smtClean="0"/>
              <a:t>상영작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예매순</a:t>
            </a:r>
            <a:r>
              <a:rPr lang="en-US" altLang="ko-KR" sz="1600" b="1" dirty="0" smtClean="0"/>
              <a:t>) 18</a:t>
            </a:r>
            <a:r>
              <a:rPr lang="ko-KR" altLang="en-US" sz="1600" b="1" dirty="0" smtClean="0"/>
              <a:t>위 볼 수 있도록 구현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11623" y="997803"/>
            <a:ext cx="4554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</a:t>
            </a:r>
            <a:r>
              <a:rPr lang="en-US" altLang="ko-KR" sz="1600" b="1" dirty="0" smtClean="0"/>
              <a:t>earch.do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478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ong\Desktop\브랜드독\문화 화면캡쳐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71" y="1450975"/>
            <a:ext cx="8056767" cy="377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1583" y="208645"/>
            <a:ext cx="35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구현 및 시연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05067" y="2320054"/>
            <a:ext cx="894063" cy="240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225170" y="3337205"/>
            <a:ext cx="894063" cy="240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77000" y="5679888"/>
            <a:ext cx="827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원하는 </a:t>
            </a:r>
            <a:r>
              <a:rPr lang="ko-KR" altLang="en-US" sz="1600" b="1" dirty="0" err="1" smtClean="0"/>
              <a:t>검색어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시작일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종료일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기간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성별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연령대를 입력하여 검색 조회 버튼 클릭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ko-KR" altLang="en-US" sz="1600" b="1" dirty="0" smtClean="0"/>
              <a:t>데이터를 수집하는 중이라는 로딩 창을 띄운 후 </a:t>
            </a:r>
            <a:r>
              <a:rPr lang="en-US" altLang="ko-KR" sz="1600" b="1" dirty="0" smtClean="0"/>
              <a:t>graph.do</a:t>
            </a:r>
            <a:r>
              <a:rPr lang="ko-KR" altLang="en-US" sz="1600" b="1" dirty="0" smtClean="0"/>
              <a:t>로 이동 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11623" y="997803"/>
            <a:ext cx="4554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</a:t>
            </a:r>
            <a:r>
              <a:rPr lang="en-US" altLang="ko-KR" sz="1600" b="1" dirty="0" smtClean="0"/>
              <a:t>earch.do</a:t>
            </a:r>
            <a:endParaRPr lang="ko-KR" altLang="en-US" sz="1600" b="1" dirty="0"/>
          </a:p>
        </p:txBody>
      </p:sp>
      <p:sp>
        <p:nvSpPr>
          <p:cNvPr id="13" name="직사각형 12"/>
          <p:cNvSpPr/>
          <p:nvPr/>
        </p:nvSpPr>
        <p:spPr>
          <a:xfrm>
            <a:off x="3605067" y="3334076"/>
            <a:ext cx="894063" cy="240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6245406" y="3337205"/>
            <a:ext cx="894063" cy="240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111623" y="4218083"/>
            <a:ext cx="1326777" cy="240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4945754" y="4100746"/>
            <a:ext cx="3615540" cy="426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4183524" y="4825346"/>
            <a:ext cx="1275982" cy="240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3075" name="Picture 3" descr="C:\Users\hong\Desktop\브랜드독\문화 화면캡쳐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046" y="1167080"/>
            <a:ext cx="43719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>
            <a:stCxn id="19" idx="3"/>
            <a:endCxn id="3075" idx="1"/>
          </p:cNvCxnSpPr>
          <p:nvPr/>
        </p:nvCxnSpPr>
        <p:spPr>
          <a:xfrm flipV="1">
            <a:off x="5459506" y="2267218"/>
            <a:ext cx="1942540" cy="267817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76388" y="495298"/>
            <a:ext cx="2787973" cy="540002"/>
            <a:chOff x="4707075" y="1625598"/>
            <a:chExt cx="2787973" cy="540002"/>
          </a:xfrm>
          <a:gradFill>
            <a:gsLst>
              <a:gs pos="0">
                <a:srgbClr val="55B4C8"/>
              </a:gs>
              <a:gs pos="100000">
                <a:srgbClr val="45C4AC"/>
              </a:gs>
            </a:gsLst>
            <a:lin ang="5400000" scaled="1"/>
          </a:gra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목차</a:t>
              </a:r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82292" y="1908628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주제 </a:t>
            </a:r>
            <a:r>
              <a:rPr lang="en-US" altLang="ko-KR" b="1" dirty="0" smtClean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b="1" dirty="0" smtClean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목적</a:t>
            </a:r>
            <a:endParaRPr lang="ko-KR" altLang="en-US" b="1" dirty="0">
              <a:solidFill>
                <a:srgbClr val="000A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292" y="254288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내용 및 요구사항 정의서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292" y="311405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담당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2292" y="37490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일정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2292" y="438405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 리소스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59781" y="169697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59781" y="233197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59781" y="296697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59781" y="360197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59781" y="423697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59781" y="487197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26238" y="190862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b="1" dirty="0">
              <a:solidFill>
                <a:srgbClr val="000A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6238" y="254288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6238" y="311405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6238" y="374905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26238" y="438405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25237" y="19086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참고 사이트</a:t>
            </a:r>
            <a:endParaRPr lang="ko-KR" altLang="en-US" b="1" dirty="0">
              <a:solidFill>
                <a:srgbClr val="000A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14578" y="2542888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및 테이블 정의서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22455" y="3114056"/>
            <a:ext cx="17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흐름도 및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MVC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16906" y="3749055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화면 구현 및 시연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24276" y="4384054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코드 및 오류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6639158" y="1696972"/>
            <a:ext cx="41543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639158" y="2331972"/>
            <a:ext cx="41543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639158" y="2966972"/>
            <a:ext cx="41543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639158" y="3601972"/>
            <a:ext cx="41543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639158" y="4236972"/>
            <a:ext cx="41543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639158" y="4871972"/>
            <a:ext cx="41543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13298" y="190862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06</a:t>
            </a:r>
            <a:endParaRPr lang="ko-KR" altLang="en-US" b="1" dirty="0">
              <a:solidFill>
                <a:srgbClr val="000A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213138" y="254288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07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213138" y="311405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08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209770" y="374905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09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213138" y="438405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0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hong\Desktop\브랜드독\문화 화면캡쳐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591" y="4205726"/>
            <a:ext cx="5296333" cy="259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hong\Desktop\브랜드독\문화 화면캡쳐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592" y="1514207"/>
            <a:ext cx="5611092" cy="270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ong\Desktop\브랜드독\문화 화면캡쳐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00" y="1442227"/>
            <a:ext cx="5056368" cy="289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1583" y="208645"/>
            <a:ext cx="35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구현 및 시연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745" y="4918798"/>
            <a:ext cx="5665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API, </a:t>
            </a:r>
            <a:r>
              <a:rPr lang="en-US" altLang="ko-KR" sz="1600" b="1" dirty="0" err="1" smtClean="0"/>
              <a:t>Webcrawling</a:t>
            </a:r>
            <a:r>
              <a:rPr lang="ko-KR" altLang="en-US" sz="1600" b="1" dirty="0" smtClean="0"/>
              <a:t>을 거치고 </a:t>
            </a:r>
            <a:r>
              <a:rPr lang="en-US" altLang="ko-KR" sz="1600" b="1" dirty="0" smtClean="0"/>
              <a:t>DB</a:t>
            </a:r>
            <a:r>
              <a:rPr lang="ko-KR" altLang="en-US" sz="1600" b="1" dirty="0" smtClean="0"/>
              <a:t>에 저장된 데이터를 이용해 차트를 보여주도록 구현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11623" y="997803"/>
            <a:ext cx="4554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graph.do</a:t>
            </a:r>
            <a:endParaRPr lang="ko-KR" altLang="en-US" sz="1600" b="1" dirty="0"/>
          </a:p>
        </p:txBody>
      </p:sp>
      <p:sp>
        <p:nvSpPr>
          <p:cNvPr id="15" name="직사각형 14"/>
          <p:cNvSpPr/>
          <p:nvPr/>
        </p:nvSpPr>
        <p:spPr>
          <a:xfrm>
            <a:off x="7267382" y="1525506"/>
            <a:ext cx="447031" cy="240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2115671" y="1394164"/>
            <a:ext cx="762467" cy="240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7267383" y="4218083"/>
            <a:ext cx="854642" cy="240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7819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ong\Desktop\브랜드독\문화 화면캡쳐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3" y="1679575"/>
            <a:ext cx="5558912" cy="138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1583" y="208645"/>
            <a:ext cx="35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구현 및 시연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8637" y="4549466"/>
            <a:ext cx="7995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카카오톡</a:t>
            </a:r>
            <a:r>
              <a:rPr lang="ko-KR" altLang="en-US" sz="1600" b="1" dirty="0" smtClean="0"/>
              <a:t> 공유하기 버튼 클릭하면 카카오계정으로 </a:t>
            </a:r>
            <a:r>
              <a:rPr lang="ko-KR" altLang="en-US" sz="1600" b="1" dirty="0" err="1" smtClean="0"/>
              <a:t>검색창</a:t>
            </a:r>
            <a:r>
              <a:rPr lang="ko-KR" altLang="en-US" sz="1600" b="1" dirty="0" smtClean="0"/>
              <a:t> 링크를 보낼 수 있게 구현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en-US" altLang="ko-KR" sz="1600" b="1" dirty="0" smtClean="0"/>
              <a:t>PDF</a:t>
            </a:r>
            <a:r>
              <a:rPr lang="ko-KR" altLang="en-US" sz="1600" b="1" dirty="0" smtClean="0"/>
              <a:t>로 다운로드하기 버튼 클릭 </a:t>
            </a:r>
            <a:r>
              <a:rPr lang="en-US" altLang="ko-KR" sz="1600" b="1" dirty="0" smtClean="0"/>
              <a:t>-&gt; </a:t>
            </a:r>
            <a:r>
              <a:rPr lang="ko-KR" altLang="en-US" sz="1600" b="1" dirty="0" smtClean="0"/>
              <a:t>화면을 </a:t>
            </a:r>
            <a:r>
              <a:rPr lang="en-US" altLang="ko-KR" sz="1600" b="1" dirty="0" err="1" smtClean="0"/>
              <a:t>pdf</a:t>
            </a:r>
            <a:r>
              <a:rPr lang="ko-KR" altLang="en-US" sz="1600" b="1" dirty="0" smtClean="0"/>
              <a:t>로 다운로드 할 수 있게 구현</a:t>
            </a:r>
            <a:endParaRPr lang="en-US" altLang="ko-KR" sz="16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111623" y="997803"/>
            <a:ext cx="4554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graph.do</a:t>
            </a:r>
            <a:endParaRPr lang="ko-KR" altLang="en-US" sz="1600" b="1" dirty="0"/>
          </a:p>
        </p:txBody>
      </p:sp>
      <p:sp>
        <p:nvSpPr>
          <p:cNvPr id="15" name="직사각형 14"/>
          <p:cNvSpPr/>
          <p:nvPr/>
        </p:nvSpPr>
        <p:spPr>
          <a:xfrm>
            <a:off x="4347882" y="2628620"/>
            <a:ext cx="797859" cy="240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828800" y="2586470"/>
            <a:ext cx="1129553" cy="282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3036436" y="2628620"/>
            <a:ext cx="1185939" cy="240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5298140" y="2628620"/>
            <a:ext cx="870451" cy="240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5123" name="Picture 3" descr="C:\Users\hong\Desktop\브랜드독\문화 화면캡쳐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209" y="1498052"/>
            <a:ext cx="2559716" cy="373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>
            <a:stCxn id="17" idx="2"/>
            <a:endCxn id="5123" idx="1"/>
          </p:cNvCxnSpPr>
          <p:nvPr/>
        </p:nvCxnSpPr>
        <p:spPr>
          <a:xfrm>
            <a:off x="2393577" y="2868705"/>
            <a:ext cx="6511632" cy="4943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2"/>
          </p:cNvCxnSpPr>
          <p:nvPr/>
        </p:nvCxnSpPr>
        <p:spPr>
          <a:xfrm>
            <a:off x="4746812" y="2868705"/>
            <a:ext cx="0" cy="7709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2"/>
          </p:cNvCxnSpPr>
          <p:nvPr/>
        </p:nvCxnSpPr>
        <p:spPr>
          <a:xfrm>
            <a:off x="5733366" y="2868705"/>
            <a:ext cx="0" cy="7709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32728" y="3657601"/>
            <a:ext cx="122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</a:t>
            </a:r>
            <a:r>
              <a:rPr lang="en-US" altLang="ko-KR" sz="1600" dirty="0" smtClean="0"/>
              <a:t>earch.do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370294" y="3657601"/>
            <a:ext cx="726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home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357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핵심 코드 및 오류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40891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393" y="1600200"/>
            <a:ext cx="5591494" cy="12940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89" y="1033102"/>
            <a:ext cx="4378736" cy="56814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727" y="3745906"/>
            <a:ext cx="1284825" cy="13575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36784" y="5366268"/>
            <a:ext cx="6388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파이썬</a:t>
            </a:r>
            <a:r>
              <a:rPr lang="ko-KR" altLang="en-US" sz="1600" b="1" dirty="0"/>
              <a:t> 파일이 있는 </a:t>
            </a:r>
            <a:r>
              <a:rPr lang="en-US" altLang="ko-KR" sz="1600" b="1" dirty="0" err="1"/>
              <a:t>RealPath</a:t>
            </a:r>
            <a:r>
              <a:rPr lang="ko-KR" altLang="en-US" sz="1600" b="1" dirty="0"/>
              <a:t>를 구하고</a:t>
            </a:r>
            <a:endParaRPr lang="en-US" altLang="ko-KR" sz="1600" b="1" dirty="0"/>
          </a:p>
          <a:p>
            <a:r>
              <a:rPr lang="en-US" altLang="ko-KR" sz="1600" b="1" dirty="0"/>
              <a:t>Form</a:t>
            </a:r>
            <a:r>
              <a:rPr lang="ko-KR" altLang="en-US" sz="1600" b="1" dirty="0"/>
              <a:t>에서 받아온 </a:t>
            </a:r>
            <a:r>
              <a:rPr lang="ko-KR" altLang="en-US" sz="1600" b="1" dirty="0" smtClean="0"/>
              <a:t>값들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시작일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종료일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기간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성별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나이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키워드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을 </a:t>
            </a:r>
            <a:r>
              <a:rPr lang="en-US" altLang="ko-KR" sz="1600" b="1" dirty="0"/>
              <a:t>String </a:t>
            </a:r>
            <a:r>
              <a:rPr lang="ko-KR" altLang="en-US" sz="1600" b="1" dirty="0"/>
              <a:t>배열로 </a:t>
            </a:r>
            <a:r>
              <a:rPr lang="ko-KR" altLang="en-US" sz="1600" b="1" dirty="0" smtClean="0"/>
              <a:t>추가하고 </a:t>
            </a:r>
            <a:r>
              <a:rPr lang="en-US" altLang="ko-KR" sz="1600" b="1" dirty="0" smtClean="0"/>
              <a:t>Java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command</a:t>
            </a:r>
            <a:r>
              <a:rPr lang="ko-KR" altLang="en-US" sz="1600" b="1" dirty="0" smtClean="0"/>
              <a:t>를 이용해서 </a:t>
            </a:r>
            <a:r>
              <a:rPr lang="en-US" altLang="ko-KR" sz="1600" b="1" dirty="0" smtClean="0"/>
              <a:t>python</a:t>
            </a:r>
            <a:r>
              <a:rPr lang="ko-KR" altLang="en-US" sz="1600" b="1" dirty="0" smtClean="0"/>
              <a:t>파일을 실행하는 코드</a:t>
            </a:r>
            <a:endParaRPr lang="en-US" altLang="ko-KR" sz="16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453393" y="1857410"/>
            <a:ext cx="5455907" cy="282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990189" y="6302369"/>
            <a:ext cx="4254911" cy="282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6" name="직선 화살표 연결선 15"/>
          <p:cNvCxnSpPr>
            <a:stCxn id="2" idx="2"/>
            <a:endCxn id="12" idx="0"/>
          </p:cNvCxnSpPr>
          <p:nvPr/>
        </p:nvCxnSpPr>
        <p:spPr>
          <a:xfrm>
            <a:off x="8249140" y="2894259"/>
            <a:ext cx="0" cy="8516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6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ng\Desktop\브랜드독\문화 화면캡쳐\js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7" y="1221781"/>
            <a:ext cx="9478963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1583" y="208645"/>
            <a:ext cx="357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핵심 코드 및 오류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40891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0247" y="4270518"/>
            <a:ext cx="7150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Jsoup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라이브러리를 이용해서 웹 </a:t>
            </a:r>
            <a:r>
              <a:rPr lang="ko-KR" altLang="en-US" b="1" dirty="0" err="1" smtClean="0"/>
              <a:t>크롤링을</a:t>
            </a:r>
            <a:r>
              <a:rPr lang="ko-KR" altLang="en-US" b="1" dirty="0" smtClean="0"/>
              <a:t> 해오는 코드</a:t>
            </a:r>
            <a:endParaRPr lang="en-US" altLang="ko-KR" b="1" dirty="0" smtClean="0"/>
          </a:p>
          <a:p>
            <a:r>
              <a:rPr lang="en-US" altLang="ko-KR" b="1" dirty="0" smtClean="0"/>
              <a:t>Selector</a:t>
            </a:r>
            <a:r>
              <a:rPr lang="ko-KR" altLang="en-US" b="1" dirty="0" smtClean="0"/>
              <a:t>를 이용해서 해당하는 모든 태그를 읽어오고 </a:t>
            </a:r>
            <a:endParaRPr lang="en-US" altLang="ko-KR" b="1" dirty="0" smtClean="0"/>
          </a:p>
          <a:p>
            <a:r>
              <a:rPr lang="ko-KR" altLang="en-US" b="1" dirty="0" smtClean="0"/>
              <a:t>그 태그의 속성을 리스트에 추가 시켜 </a:t>
            </a:r>
            <a:r>
              <a:rPr lang="en-US" altLang="ko-KR" b="1" dirty="0" smtClean="0"/>
              <a:t>model</a:t>
            </a:r>
            <a:r>
              <a:rPr lang="ko-KR" altLang="en-US" b="1" dirty="0" smtClean="0"/>
              <a:t>로 넘기려는 코드</a:t>
            </a:r>
            <a:endParaRPr lang="en-US" altLang="ko-KR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2940889" y="2831561"/>
            <a:ext cx="1554909" cy="226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4223589" y="1715302"/>
            <a:ext cx="2062911" cy="430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6993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ong\Desktop\브랜드독\문화 화면캡쳐\자바 네이버 a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46" y="1102283"/>
            <a:ext cx="6872703" cy="56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1583" y="208645"/>
            <a:ext cx="357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핵심 코드 및 오류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40891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28144" y="3945253"/>
            <a:ext cx="5870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자바에서 </a:t>
            </a:r>
            <a:r>
              <a:rPr lang="ko-KR" altLang="en-US" b="1" dirty="0" err="1" smtClean="0"/>
              <a:t>네이버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API</a:t>
            </a:r>
            <a:r>
              <a:rPr lang="ko-KR" altLang="en-US" b="1" dirty="0" smtClean="0"/>
              <a:t>를 이용해서 </a:t>
            </a:r>
            <a:r>
              <a:rPr lang="en-US" altLang="ko-KR" b="1" dirty="0" smtClean="0"/>
              <a:t>JSON</a:t>
            </a:r>
            <a:r>
              <a:rPr lang="ko-KR" altLang="en-US" b="1" dirty="0" smtClean="0"/>
              <a:t>으로 결과를</a:t>
            </a:r>
            <a:endParaRPr lang="en-US" altLang="ko-KR" b="1" dirty="0" smtClean="0"/>
          </a:p>
          <a:p>
            <a:r>
              <a:rPr lang="ko-KR" altLang="en-US" b="1" dirty="0" smtClean="0"/>
              <a:t>받고 </a:t>
            </a:r>
            <a:r>
              <a:rPr lang="en-US" altLang="ko-KR" b="1" dirty="0" err="1" smtClean="0"/>
              <a:t>JSONParser</a:t>
            </a:r>
            <a:r>
              <a:rPr lang="ko-KR" altLang="en-US" b="1" dirty="0" smtClean="0"/>
              <a:t>를 이용해서 원하는 정보를 가져온 후 </a:t>
            </a:r>
            <a:r>
              <a:rPr lang="en-US" altLang="ko-KR" b="1" dirty="0" smtClean="0"/>
              <a:t>&lt;b&gt; </a:t>
            </a:r>
            <a:r>
              <a:rPr lang="ko-KR" altLang="en-US" b="1" dirty="0" smtClean="0"/>
              <a:t>태그로 강조된 것을 지우는 코드</a:t>
            </a:r>
            <a:endParaRPr lang="en-US" altLang="ko-KR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277189" y="5181061"/>
            <a:ext cx="6228511" cy="1422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877980" y="3345481"/>
            <a:ext cx="5545464" cy="477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712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ong\Desktop\브랜드독\문화 화면캡쳐\python db저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05" y="1235692"/>
            <a:ext cx="56483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1583" y="208645"/>
            <a:ext cx="357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핵심 코드 및 오류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40891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4268" y="2479817"/>
            <a:ext cx="4971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자바에서 매개변수를 이용해서 넘어온 값들로 얻어온 기간에 따른 </a:t>
            </a:r>
            <a:r>
              <a:rPr lang="ko-KR" altLang="en-US" b="1" dirty="0" err="1" smtClean="0"/>
              <a:t>검색량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json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데이터를 </a:t>
            </a:r>
            <a:r>
              <a:rPr lang="ko-KR" altLang="en-US" b="1" dirty="0" err="1" smtClean="0"/>
              <a:t>파싱해서</a:t>
            </a:r>
            <a:r>
              <a:rPr lang="ko-KR" altLang="en-US" b="1" dirty="0" smtClean="0"/>
              <a:t> 리스트형식으로 그대로 저장</a:t>
            </a:r>
            <a:r>
              <a:rPr lang="en-US" altLang="ko-KR" b="1" dirty="0" smtClean="0"/>
              <a:t>!</a:t>
            </a:r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912905" y="4992621"/>
            <a:ext cx="5123611" cy="274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964335" y="3218481"/>
            <a:ext cx="3607665" cy="1188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3075" name="Picture 3" descr="C:\Users\hong\Desktop\브랜드독\문화 화면캡쳐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35" y="6086861"/>
            <a:ext cx="10500590" cy="40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>
            <a:stCxn id="3074" idx="2"/>
          </p:cNvCxnSpPr>
          <p:nvPr/>
        </p:nvCxnSpPr>
        <p:spPr>
          <a:xfrm>
            <a:off x="3737068" y="5455267"/>
            <a:ext cx="0" cy="6315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1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ong\Desktop\브랜드독\문화 화면캡쳐\jsp의 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36" y="2479817"/>
            <a:ext cx="474345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ong\Desktop\브랜드독\문화 화면캡쳐\model 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35" y="1196975"/>
            <a:ext cx="4934252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hong\Desktop\브랜드독\문화 화면캡쳐\구글차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98" y="4331163"/>
            <a:ext cx="11025390" cy="215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1583" y="208645"/>
            <a:ext cx="357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핵심 코드 및 오류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40891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4268" y="2479817"/>
            <a:ext cx="4971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리스트형식으로 그대로 저장된 </a:t>
            </a:r>
            <a:r>
              <a:rPr lang="en-US" altLang="ko-KR" b="1" dirty="0" smtClean="0"/>
              <a:t>String </a:t>
            </a:r>
            <a:r>
              <a:rPr lang="ko-KR" altLang="en-US" b="1" dirty="0" smtClean="0"/>
              <a:t>데이터를 </a:t>
            </a:r>
            <a:r>
              <a:rPr lang="en-US" altLang="ko-KR" b="1" dirty="0" smtClean="0"/>
              <a:t>model</a:t>
            </a:r>
            <a:r>
              <a:rPr lang="ko-KR" altLang="en-US" b="1" dirty="0" smtClean="0"/>
              <a:t>에 담아서 </a:t>
            </a:r>
            <a:r>
              <a:rPr lang="en-US" altLang="ko-KR" b="1" dirty="0" err="1" smtClean="0"/>
              <a:t>jsp</a:t>
            </a:r>
            <a:r>
              <a:rPr lang="ko-KR" altLang="en-US" b="1" dirty="0" smtClean="0"/>
              <a:t>에 뿌리면 </a:t>
            </a:r>
            <a:r>
              <a:rPr lang="ko-KR" altLang="en-US" b="1" dirty="0" err="1" smtClean="0"/>
              <a:t>구글차트에</a:t>
            </a:r>
            <a:r>
              <a:rPr lang="ko-KR" altLang="en-US" b="1" dirty="0" smtClean="0"/>
              <a:t> 바로 쓸 수 있다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sp>
        <p:nvSpPr>
          <p:cNvPr id="14" name="직사각형 13"/>
          <p:cNvSpPr/>
          <p:nvPr/>
        </p:nvSpPr>
        <p:spPr>
          <a:xfrm>
            <a:off x="2321496" y="3148586"/>
            <a:ext cx="808157" cy="274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577398" y="4737101"/>
            <a:ext cx="11068501" cy="175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5" name="직선 화살표 연결선 14"/>
          <p:cNvCxnSpPr>
            <a:stCxn id="4099" idx="2"/>
            <a:endCxn id="4098" idx="0"/>
          </p:cNvCxnSpPr>
          <p:nvPr/>
        </p:nvCxnSpPr>
        <p:spPr>
          <a:xfrm>
            <a:off x="3431461" y="1828800"/>
            <a:ext cx="0" cy="6510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098" idx="2"/>
          </p:cNvCxnSpPr>
          <p:nvPr/>
        </p:nvCxnSpPr>
        <p:spPr>
          <a:xfrm>
            <a:off x="3431461" y="3422792"/>
            <a:ext cx="0" cy="90837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357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핵심 코드 및 오류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6146" name="Picture 2" descr="C:\Users\hong\Desktop\브랜드독\문화 화면캡쳐\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89" y="1679574"/>
            <a:ext cx="10861012" cy="243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192306" y="2162210"/>
            <a:ext cx="5091953" cy="282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5998" y="4750860"/>
            <a:ext cx="865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네이버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API</a:t>
            </a:r>
            <a:r>
              <a:rPr lang="ko-KR" altLang="en-US" b="1" dirty="0" smtClean="0"/>
              <a:t>를 이용하는 중 시작일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종료일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기간 등을 입력할 때 리스트로</a:t>
            </a:r>
            <a:endParaRPr lang="en-US" altLang="ko-KR" b="1" dirty="0" smtClean="0"/>
          </a:p>
          <a:p>
            <a:r>
              <a:rPr lang="ko-KR" altLang="en-US" b="1" dirty="0" smtClean="0"/>
              <a:t>들어가거나 따옴표를 맞춰줘야 데이터를 받아올 수 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683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ng\Desktop\브랜드독\문화 화면캡쳐\erro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55" y="1155700"/>
            <a:ext cx="9202737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1583" y="208645"/>
            <a:ext cx="357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핵심 코드 및 오류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19987" y="1155699"/>
            <a:ext cx="2064625" cy="205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28026" y="5243048"/>
            <a:ext cx="865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Input type</a:t>
            </a:r>
            <a:r>
              <a:rPr lang="ko-KR" altLang="en-US" b="1" dirty="0" smtClean="0"/>
              <a:t>이 </a:t>
            </a:r>
            <a:r>
              <a:rPr lang="en-US" altLang="ko-KR" b="1" dirty="0" smtClean="0"/>
              <a:t>checkbox</a:t>
            </a:r>
            <a:r>
              <a:rPr lang="ko-KR" altLang="en-US" b="1" dirty="0" smtClean="0"/>
              <a:t>이고 </a:t>
            </a:r>
            <a:r>
              <a:rPr lang="en-US" altLang="ko-KR" b="1" dirty="0" smtClean="0"/>
              <a:t>name=“ages”</a:t>
            </a:r>
            <a:r>
              <a:rPr lang="ko-KR" altLang="en-US" b="1" dirty="0" smtClean="0"/>
              <a:t>인 것이 체크가 되어있지 않으면 </a:t>
            </a:r>
            <a:endParaRPr lang="en-US" altLang="ko-KR" b="1" dirty="0" smtClean="0"/>
          </a:p>
          <a:p>
            <a:r>
              <a:rPr lang="ko-KR" altLang="en-US" b="1" dirty="0" smtClean="0"/>
              <a:t>연령대를 체크해 달라고 알리는 </a:t>
            </a:r>
            <a:r>
              <a:rPr lang="en-US" altLang="ko-KR" b="1" dirty="0" err="1" smtClean="0"/>
              <a:t>jquery</a:t>
            </a:r>
            <a:r>
              <a:rPr lang="ko-KR" altLang="en-US" b="1" dirty="0" smtClean="0"/>
              <a:t>로 해결</a:t>
            </a:r>
            <a:endParaRPr lang="ko-KR" altLang="en-US" b="1" dirty="0"/>
          </a:p>
        </p:txBody>
      </p:sp>
      <p:pic>
        <p:nvPicPr>
          <p:cNvPr id="1027" name="Picture 3" descr="C:\Users\hong\Desktop\브랜드독\문화 화면캡쳐\sol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590" y="3036361"/>
            <a:ext cx="6621463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/>
          <p:cNvCxnSpPr>
            <a:stCxn id="1026" idx="2"/>
            <a:endCxn id="1027" idx="0"/>
          </p:cNvCxnSpPr>
          <p:nvPr/>
        </p:nvCxnSpPr>
        <p:spPr>
          <a:xfrm flipH="1">
            <a:off x="5557322" y="1908175"/>
            <a:ext cx="2" cy="11281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6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35182" y="2951947"/>
            <a:ext cx="4121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 smtClean="0"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THANK YOU</a:t>
            </a:r>
            <a:endParaRPr lang="ko-KR" altLang="en-US" sz="4800" spc="300" dirty="0">
              <a:effectLst>
                <a:outerShdw blurRad="38100" dist="25400" dir="2700000" algn="tl">
                  <a:srgbClr val="000000">
                    <a:alpha val="2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8072" y="3792469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150" dirty="0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1100" spc="150" dirty="0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spc="150" dirty="0">
              <a:ln w="22225">
                <a:noFill/>
              </a:ln>
              <a:effectLst>
                <a:outerShdw blurRad="38100" dist="25400" dir="2700000" algn="tl">
                  <a:srgbClr val="000000">
                    <a:alpha val="2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643438" y="3782944"/>
            <a:ext cx="290512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3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1583" y="208645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주제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목적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3500" y="1600200"/>
            <a:ext cx="10172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2400" b="1" dirty="0" smtClean="0"/>
              <a:t>주제 </a:t>
            </a:r>
            <a:r>
              <a:rPr lang="en-US" altLang="ko-KR" sz="2400" b="1" dirty="0" smtClean="0"/>
              <a:t>: </a:t>
            </a:r>
            <a:r>
              <a:rPr lang="ko-KR" altLang="en-US" sz="2400" b="1" dirty="0" err="1" smtClean="0"/>
              <a:t>검색어를</a:t>
            </a:r>
            <a:r>
              <a:rPr lang="ko-KR" altLang="en-US" sz="2400" b="1" dirty="0" smtClean="0"/>
              <a:t> 활용한 </a:t>
            </a:r>
            <a:r>
              <a:rPr lang="ko-KR" altLang="en-US" sz="2400" b="1" dirty="0" err="1" smtClean="0"/>
              <a:t>트렌드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인사이트</a:t>
            </a:r>
            <a:r>
              <a:rPr lang="ko-KR" altLang="en-US" sz="2400" b="1" dirty="0" smtClean="0"/>
              <a:t> 도출 사이트</a:t>
            </a:r>
            <a:endParaRPr lang="en-US" altLang="ko-KR" sz="2400" b="1" dirty="0" smtClean="0"/>
          </a:p>
          <a:p>
            <a:pPr marL="285750" indent="-285750">
              <a:buFontTx/>
              <a:buChar char="-"/>
            </a:pPr>
            <a:endParaRPr lang="en-US" altLang="ko-KR" sz="2400" b="1" dirty="0"/>
          </a:p>
          <a:p>
            <a:pPr marL="285750" indent="-285750">
              <a:buFontTx/>
              <a:buChar char="-"/>
            </a:pPr>
            <a:endParaRPr lang="en-US" altLang="ko-KR" sz="2400" b="1" dirty="0" smtClean="0"/>
          </a:p>
          <a:p>
            <a:endParaRPr lang="en-US" altLang="ko-KR" sz="2400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2400" b="1" dirty="0" smtClean="0"/>
              <a:t>목적 </a:t>
            </a:r>
            <a:r>
              <a:rPr lang="en-US" altLang="ko-KR" sz="2400" b="1" dirty="0" smtClean="0"/>
              <a:t>: </a:t>
            </a:r>
          </a:p>
          <a:p>
            <a:r>
              <a:rPr lang="en-US" altLang="ko-KR" sz="2400" b="1" dirty="0" smtClean="0"/>
              <a:t>	- </a:t>
            </a:r>
            <a:r>
              <a:rPr lang="ko-KR" altLang="en-US" sz="2400" b="1" dirty="0" err="1" smtClean="0"/>
              <a:t>빅데이터</a:t>
            </a:r>
            <a:r>
              <a:rPr lang="ko-KR" altLang="en-US" sz="2400" b="1" dirty="0" smtClean="0"/>
              <a:t> 수집으로 가공된 데이터들을 통해서 </a:t>
            </a:r>
            <a:r>
              <a:rPr lang="ko-KR" altLang="en-US" sz="2400" b="1" dirty="0" err="1" smtClean="0"/>
              <a:t>연관검색어와</a:t>
            </a:r>
            <a:r>
              <a:rPr lang="ko-KR" altLang="en-US" sz="2400" b="1" dirty="0" smtClean="0"/>
              <a:t> 검</a:t>
            </a:r>
            <a:r>
              <a:rPr lang="en-US" altLang="ko-KR" sz="2400" b="1" dirty="0" smtClean="0"/>
              <a:t>	</a:t>
            </a:r>
            <a:r>
              <a:rPr lang="ko-KR" altLang="en-US" sz="2400" b="1" dirty="0" err="1" smtClean="0"/>
              <a:t>색량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등을 시각화 하여 </a:t>
            </a:r>
            <a:r>
              <a:rPr lang="ko-KR" altLang="en-US" sz="2400" b="1" dirty="0" err="1" smtClean="0"/>
              <a:t>인사이트를</a:t>
            </a:r>
            <a:r>
              <a:rPr lang="ko-KR" altLang="en-US" sz="2400" b="1" dirty="0" smtClean="0"/>
              <a:t> 도출할 수 있다 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r>
              <a:rPr lang="en-US" altLang="ko-KR" sz="2400" b="1" dirty="0" smtClean="0"/>
              <a:t>	</a:t>
            </a:r>
          </a:p>
          <a:p>
            <a:r>
              <a:rPr lang="en-US" altLang="ko-KR" sz="2400" b="1" dirty="0"/>
              <a:t>	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사용자가 카테고리에 따라 </a:t>
            </a:r>
            <a:r>
              <a:rPr lang="ko-KR" altLang="en-US" sz="2400" b="1" dirty="0" err="1" smtClean="0"/>
              <a:t>검색어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성별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기간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연령대를 </a:t>
            </a:r>
            <a:r>
              <a:rPr lang="ko-KR" altLang="en-US" sz="2400" b="1" dirty="0" err="1" smtClean="0"/>
              <a:t>입력하</a:t>
            </a:r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여 마케팅에 </a:t>
            </a:r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사용할 수 있다</a:t>
            </a:r>
            <a:r>
              <a:rPr lang="en-US" altLang="ko-KR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2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1583" y="208645"/>
            <a:ext cx="3927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0500" y="1470392"/>
            <a:ext cx="101727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3000" b="1" dirty="0" smtClean="0"/>
              <a:t> 회원</a:t>
            </a: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3000" b="1" dirty="0" smtClean="0"/>
              <a:t> 문화</a:t>
            </a: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3000" b="1" dirty="0" smtClean="0"/>
              <a:t> 요리</a:t>
            </a: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3000" b="1" dirty="0" smtClean="0"/>
              <a:t> 뉴스</a:t>
            </a: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3000" b="1" dirty="0" smtClean="0"/>
              <a:t> 여행</a:t>
            </a: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5918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1583" y="208645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892550" y="1104900"/>
            <a:ext cx="3822700" cy="673100"/>
          </a:xfrm>
          <a:prstGeom prst="roundRect">
            <a:avLst/>
          </a:prstGeom>
          <a:gradFill flip="none" rotWithShape="1">
            <a:gsLst>
              <a:gs pos="0">
                <a:srgbClr val="45C4AC"/>
              </a:gs>
              <a:gs pos="10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일반 사용자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0150" y="2082798"/>
            <a:ext cx="4127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로그인</a:t>
            </a: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기간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성별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연령대 입력</a:t>
            </a: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검색</a:t>
            </a: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현재 영화 순위보기</a:t>
            </a: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현재 공연 순위보기</a:t>
            </a: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err="1" smtClean="0"/>
              <a:t>검색어</a:t>
            </a:r>
            <a:r>
              <a:rPr lang="ko-KR" altLang="en-US" b="1" dirty="0" smtClean="0"/>
              <a:t> 관련 </a:t>
            </a:r>
            <a:r>
              <a:rPr lang="ko-KR" altLang="en-US" b="1" dirty="0" err="1" smtClean="0"/>
              <a:t>블로그</a:t>
            </a:r>
            <a:r>
              <a:rPr lang="ko-KR" altLang="en-US" b="1" dirty="0" smtClean="0"/>
              <a:t> 보기</a:t>
            </a: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err="1" smtClean="0"/>
              <a:t>카카오톡</a:t>
            </a:r>
            <a:r>
              <a:rPr lang="ko-KR" altLang="en-US" b="1" dirty="0" smtClean="0"/>
              <a:t> 공유하기</a:t>
            </a: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b="1" dirty="0" smtClean="0"/>
              <a:t>PDF</a:t>
            </a:r>
            <a:r>
              <a:rPr lang="ko-KR" altLang="en-US" b="1" dirty="0" smtClean="0"/>
              <a:t>로 다운로드하기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89432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03903"/>
              </p:ext>
            </p:extLst>
          </p:nvPr>
        </p:nvGraphicFramePr>
        <p:xfrm>
          <a:off x="1088003" y="936267"/>
          <a:ext cx="10583298" cy="5850552"/>
        </p:xfrm>
        <a:graphic>
          <a:graphicData uri="http://schemas.openxmlformats.org/drawingml/2006/table">
            <a:tbl>
              <a:tblPr/>
              <a:tblGrid>
                <a:gridCol w="1343757"/>
                <a:gridCol w="1127969"/>
                <a:gridCol w="8111572"/>
              </a:tblGrid>
              <a:tr h="442964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 윤체 L"/>
                        </a:rPr>
                        <a:t>1.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한컴 윤체 L"/>
                        </a:rPr>
                        <a:t>문화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23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요구사항명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상세내용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36386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1-1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 사용자는 문화방면을 검색하기 위해서 아이디와 비밀번호를 통해서 로그인을 해야한다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주제어는 문화로 고정하고 문화와 관련된 관련어를 통해 입력하여 검색조회버튼을 누르면 검색할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시작일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종료일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성별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연령대를 입력해야한다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그래프 화면에서 다시 검색하기 버튼을 통해 검색을 다시할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6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1-2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검색어 처리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관련어와 시작일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종료일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성별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연령대를 네이버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API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적용해 기간별 검색량 비율을 저장한다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네이버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API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통해 입력된 단어와 연관되어 있는 상위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개를 검색해서 저장한다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0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검색화면에서 현재 공연순위와 영화순위는 네이버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인터파크에서 웹 크롤링을 통해서 이미지링크와 공연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영화제목을 보이게한다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그래프화면에서 관련어에 대한 관련블로그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개를 노출되게 데이터를 파싱한다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68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1-3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정보 보기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메인에서 문화를 클릭하면 단어를 검색하는 페이지에서 현재 공연순위와 영화순위를 알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그래프화면에서 입력된 단어와 연관되어 저장된 상위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 단어를 차트를 통해 알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그래프화면에서 저장된 기간별 검색량 비율을 선그래프를 통해 알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그래프 화면에서 관련어에 대한 관련 블로그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개를 스크롤바를 통해 볼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그래프 화면에서 카카오톡 공유하기를 통해 검색페이지를 공유할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그래프 화면에서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PDF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다운로드를 통해 화면을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캡쳐한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PDF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다운로드 받을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다이아몬드 1"/>
          <p:cNvSpPr>
            <a:spLocks noChangeAspect="1"/>
          </p:cNvSpPr>
          <p:nvPr/>
        </p:nvSpPr>
        <p:spPr>
          <a:xfrm>
            <a:off x="3687513" y="1631949"/>
            <a:ext cx="2733675" cy="2733675"/>
          </a:xfrm>
          <a:prstGeom prst="diamond">
            <a:avLst/>
          </a:prstGeom>
          <a:solidFill>
            <a:srgbClr val="45C4AC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6" name="다이아몬드 5"/>
          <p:cNvSpPr>
            <a:spLocks noChangeAspect="1"/>
          </p:cNvSpPr>
          <p:nvPr/>
        </p:nvSpPr>
        <p:spPr>
          <a:xfrm>
            <a:off x="2231775" y="3046411"/>
            <a:ext cx="2733675" cy="2733675"/>
          </a:xfrm>
          <a:prstGeom prst="diamond">
            <a:avLst/>
          </a:prstGeom>
          <a:solidFill>
            <a:srgbClr val="45C4AC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7" name="다이아몬드 6"/>
          <p:cNvSpPr>
            <a:spLocks noChangeAspect="1"/>
          </p:cNvSpPr>
          <p:nvPr/>
        </p:nvSpPr>
        <p:spPr>
          <a:xfrm>
            <a:off x="6633913" y="1666873"/>
            <a:ext cx="2733675" cy="2733675"/>
          </a:xfrm>
          <a:prstGeom prst="diamond">
            <a:avLst/>
          </a:prstGeom>
          <a:solidFill>
            <a:srgbClr val="45C4AC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8" name="다이아몬드 7"/>
          <p:cNvSpPr>
            <a:spLocks noChangeAspect="1"/>
          </p:cNvSpPr>
          <p:nvPr/>
        </p:nvSpPr>
        <p:spPr>
          <a:xfrm>
            <a:off x="5148013" y="3021010"/>
            <a:ext cx="2733675" cy="2733675"/>
          </a:xfrm>
          <a:prstGeom prst="diamond">
            <a:avLst/>
          </a:prstGeom>
          <a:solidFill>
            <a:srgbClr val="45C4AC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9" name="다이아몬드 8"/>
          <p:cNvSpPr>
            <a:spLocks noChangeAspect="1"/>
          </p:cNvSpPr>
          <p:nvPr/>
        </p:nvSpPr>
        <p:spPr>
          <a:xfrm>
            <a:off x="8084387" y="3059110"/>
            <a:ext cx="2733675" cy="2733675"/>
          </a:xfrm>
          <a:prstGeom prst="diamond">
            <a:avLst/>
          </a:prstGeom>
          <a:solidFill>
            <a:srgbClr val="45C4AC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3" name="TextBox 2"/>
          <p:cNvSpPr txBox="1"/>
          <p:nvPr/>
        </p:nvSpPr>
        <p:spPr>
          <a:xfrm>
            <a:off x="7261769" y="2360136"/>
            <a:ext cx="14779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PM</a:t>
            </a:r>
          </a:p>
          <a:p>
            <a:pPr algn="ctr"/>
            <a:r>
              <a:rPr lang="ko-KR" altLang="en-US" sz="2000" b="1" dirty="0" smtClean="0"/>
              <a:t>김동현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 smtClean="0"/>
              <a:t>Culture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3768" y="2284968"/>
            <a:ext cx="17171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팀장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박현철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Food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23468" y="3707368"/>
            <a:ext cx="17298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서기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 김재원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/>
              <a:t>T</a:t>
            </a:r>
            <a:r>
              <a:rPr lang="en-US" altLang="ko-KR" sz="2000" b="1" dirty="0" smtClean="0"/>
              <a:t>ravel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6932" y="3661370"/>
            <a:ext cx="14779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PL</a:t>
            </a:r>
          </a:p>
          <a:p>
            <a:pPr algn="ctr"/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박현태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 smtClean="0"/>
              <a:t>News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96654" y="3470014"/>
            <a:ext cx="2119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공통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 smtClean="0"/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25543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개발 일정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048525"/>
              </p:ext>
            </p:extLst>
          </p:nvPr>
        </p:nvGraphicFramePr>
        <p:xfrm>
          <a:off x="1131246" y="1035243"/>
          <a:ext cx="10540055" cy="540365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746429"/>
                <a:gridCol w="705613"/>
                <a:gridCol w="578831"/>
                <a:gridCol w="457365"/>
                <a:gridCol w="578831"/>
                <a:gridCol w="578831"/>
                <a:gridCol w="578831"/>
                <a:gridCol w="578831"/>
                <a:gridCol w="578831"/>
                <a:gridCol w="578831"/>
                <a:gridCol w="578831"/>
              </a:tblGrid>
              <a:tr h="45383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45C4AC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– 4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45C4A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86978" marR="186978">
                    <a:solidFill>
                      <a:srgbClr val="FF67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86978" marR="186978">
                    <a:solidFill>
                      <a:srgbClr val="FF6766"/>
                    </a:solidFill>
                  </a:tcPr>
                </a:tc>
              </a:tr>
              <a:tr h="535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86978" marR="186978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월 중순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~3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55B4C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186978" marR="186978"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23~4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55B4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</a:tr>
              <a:tr h="546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분석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요구사항정의서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546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설계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테이블정의서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546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모델링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546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문화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트렌드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</a:tr>
              <a:tr h="546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뉴스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트렌드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</a:tr>
              <a:tr h="5600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음식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트렌드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</a:tr>
              <a:tr h="5600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여행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트렌드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</a:tr>
              <a:tr h="5600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4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사용 리소스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Picture 4" descr="tomca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594" y="1825625"/>
            <a:ext cx="2592287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Shape 198"/>
          <p:cNvPicPr preferRelativeResize="0"/>
          <p:nvPr/>
        </p:nvPicPr>
        <p:blipFill rotWithShape="1">
          <a:blip r:embed="rId3">
            <a:alphaModFix/>
          </a:blip>
          <a:srcRect l="7620" r="5678" b="8475"/>
          <a:stretch/>
        </p:blipFill>
        <p:spPr>
          <a:xfrm>
            <a:off x="5334201" y="1575500"/>
            <a:ext cx="1476243" cy="9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634" y="4540043"/>
            <a:ext cx="1605276" cy="9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9901" y="4673755"/>
            <a:ext cx="1345725" cy="134572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" name="Shape 197"/>
          <p:cNvPicPr preferRelativeResize="0"/>
          <p:nvPr/>
        </p:nvPicPr>
        <p:blipFill rotWithShape="1">
          <a:blip r:embed="rId6">
            <a:alphaModFix/>
          </a:blip>
          <a:srcRect l="13828" t="6121" r="5772" b="5804"/>
          <a:stretch/>
        </p:blipFill>
        <p:spPr>
          <a:xfrm>
            <a:off x="2004100" y="3404256"/>
            <a:ext cx="874038" cy="9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201"/>
          <p:cNvPicPr preferRelativeResize="0"/>
          <p:nvPr/>
        </p:nvPicPr>
        <p:blipFill rotWithShape="1">
          <a:blip r:embed="rId7">
            <a:alphaModFix/>
          </a:blip>
          <a:srcRect l="17184" t="8757" r="12069" b="8467"/>
          <a:stretch/>
        </p:blipFill>
        <p:spPr>
          <a:xfrm>
            <a:off x="3441940" y="4835293"/>
            <a:ext cx="874025" cy="10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63634" y="1784722"/>
            <a:ext cx="966900" cy="936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3" descr="C:\Users\hong\Desktop\pdfTest\아나콘다 마크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72" y="2432845"/>
            <a:ext cx="2900272" cy="145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hong\Desktop\pdfTest\스프링 마크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82" y="2713117"/>
            <a:ext cx="339725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3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빈 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1235</Words>
  <Application>Microsoft Office PowerPoint</Application>
  <PresentationFormat>사용자 지정</PresentationFormat>
  <Paragraphs>369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굴림</vt:lpstr>
      <vt:lpstr>Arial</vt:lpstr>
      <vt:lpstr>맑은 고딕</vt:lpstr>
      <vt:lpstr>함초롬바탕</vt:lpstr>
      <vt:lpstr>Wingdings</vt:lpstr>
      <vt:lpstr>한컴 윤체 L</vt:lpstr>
      <vt:lpstr>메인_1</vt:lpstr>
      <vt:lpstr>메인_2</vt:lpstr>
      <vt:lpstr>빈 화면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hong</cp:lastModifiedBy>
  <cp:revision>109</cp:revision>
  <dcterms:created xsi:type="dcterms:W3CDTF">2017-11-18T03:45:34Z</dcterms:created>
  <dcterms:modified xsi:type="dcterms:W3CDTF">2020-04-01T02:19:13Z</dcterms:modified>
</cp:coreProperties>
</file>