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6" r:id="rId2"/>
    <p:sldMasterId id="2147483654" r:id="rId3"/>
    <p:sldMasterId id="2147483648" r:id="rId4"/>
  </p:sldMasterIdLst>
  <p:notesMasterIdLst>
    <p:notesMasterId r:id="rId48"/>
  </p:notesMasterIdLst>
  <p:sldIdLst>
    <p:sldId id="258" r:id="rId5"/>
    <p:sldId id="262" r:id="rId6"/>
    <p:sldId id="269" r:id="rId7"/>
    <p:sldId id="274" r:id="rId8"/>
    <p:sldId id="281" r:id="rId9"/>
    <p:sldId id="275" r:id="rId10"/>
    <p:sldId id="282" r:id="rId11"/>
    <p:sldId id="276" r:id="rId12"/>
    <p:sldId id="283" r:id="rId13"/>
    <p:sldId id="278" r:id="rId14"/>
    <p:sldId id="284" r:id="rId15"/>
    <p:sldId id="277" r:id="rId16"/>
    <p:sldId id="285" r:id="rId17"/>
    <p:sldId id="279" r:id="rId18"/>
    <p:sldId id="280" r:id="rId19"/>
    <p:sldId id="286" r:id="rId20"/>
    <p:sldId id="287" r:id="rId21"/>
    <p:sldId id="288" r:id="rId22"/>
    <p:sldId id="290" r:id="rId23"/>
    <p:sldId id="304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3" r:id="rId35"/>
    <p:sldId id="300" r:id="rId36"/>
    <p:sldId id="301" r:id="rId37"/>
    <p:sldId id="302" r:id="rId38"/>
    <p:sldId id="305" r:id="rId39"/>
    <p:sldId id="310" r:id="rId40"/>
    <p:sldId id="311" r:id="rId41"/>
    <p:sldId id="312" r:id="rId42"/>
    <p:sldId id="306" r:id="rId43"/>
    <p:sldId id="315" r:id="rId44"/>
    <p:sldId id="314" r:id="rId45"/>
    <p:sldId id="307" r:id="rId46"/>
    <p:sldId id="270" r:id="rId47"/>
  </p:sldIdLst>
  <p:sldSz cx="12192000" cy="6858000"/>
  <p:notesSz cx="6858000" cy="9144000"/>
  <p:embeddedFontLst>
    <p:embeddedFont>
      <p:font typeface="한컴 윤체 L" pitchFamily="18" charset="-127"/>
      <p:regular r:id="rId49"/>
    </p:embeddedFont>
    <p:embeddedFont>
      <p:font typeface="함초롬바탕" pitchFamily="18" charset="-127"/>
      <p:regular r:id="rId50"/>
      <p:bold r:id="rId51"/>
    </p:embeddedFont>
    <p:embeddedFont>
      <p:font typeface="맑은 고딕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F55"/>
    <a:srgbClr val="55B4C8"/>
    <a:srgbClr val="45C4AC"/>
    <a:srgbClr val="000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79" autoAdjust="0"/>
  </p:normalViewPr>
  <p:slideViewPr>
    <p:cSldViewPr snapToGrid="0">
      <p:cViewPr varScale="1">
        <p:scale>
          <a:sx n="95" d="100"/>
          <a:sy n="95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ABE69-76DE-48D8-A5E3-FF8D7273D183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E721-9961-4A0A-98C3-5711E7360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02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14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2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32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3073400" y="406400"/>
            <a:ext cx="6045200" cy="6045200"/>
          </a:xfrm>
          <a:prstGeom prst="ellipse">
            <a:avLst/>
          </a:prstGeom>
          <a:gradFill flip="none" rotWithShape="1">
            <a:gsLst>
              <a:gs pos="0">
                <a:srgbClr val="52B6C9"/>
              </a:gs>
              <a:gs pos="100000">
                <a:srgbClr val="38C6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5" r="16066"/>
          <a:stretch/>
        </p:blipFill>
        <p:spPr>
          <a:xfrm>
            <a:off x="0" y="-12700"/>
            <a:ext cx="121412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556"/>
          <a:stretch/>
        </p:blipFill>
        <p:spPr>
          <a:xfrm>
            <a:off x="0" y="0"/>
            <a:ext cx="4974767" cy="4354281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70856" y="885372"/>
            <a:ext cx="11117944" cy="6001655"/>
            <a:chOff x="870856" y="885372"/>
            <a:chExt cx="11117944" cy="6001655"/>
          </a:xfrm>
        </p:grpSpPr>
        <p:sp>
          <p:nvSpPr>
            <p:cNvPr id="8" name="모서리가 둥근 직사각형 7"/>
            <p:cNvSpPr/>
            <p:nvPr userDrawn="1"/>
          </p:nvSpPr>
          <p:spPr>
            <a:xfrm>
              <a:off x="870856" y="899886"/>
              <a:ext cx="11117943" cy="5972627"/>
            </a:xfrm>
            <a:prstGeom prst="roundRect">
              <a:avLst>
                <a:gd name="adj" fmla="val 13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870857" y="885372"/>
              <a:ext cx="11117943" cy="5972627"/>
            </a:xfrm>
            <a:prstGeom prst="roundRect">
              <a:avLst>
                <a:gd name="adj" fmla="val 9223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 userDrawn="1"/>
          </p:nvSpPr>
          <p:spPr>
            <a:xfrm>
              <a:off x="870857" y="885372"/>
              <a:ext cx="11117943" cy="870858"/>
            </a:xfrm>
            <a:prstGeom prst="roundRect">
              <a:avLst>
                <a:gd name="adj" fmla="val 9223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870857" y="1429656"/>
              <a:ext cx="11117943" cy="5457371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1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7956" y="2951947"/>
            <a:ext cx="3296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err="1" smtClean="0"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BrandDog</a:t>
            </a:r>
            <a:endParaRPr lang="ko-KR" altLang="en-US" sz="4800" spc="300" dirty="0"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683" y="3792469"/>
            <a:ext cx="4658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API, Web crawling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검색어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150" dirty="0" err="1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트렌드</a:t>
            </a:r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사이트</a:t>
            </a:r>
            <a:endParaRPr lang="en-US" altLang="ko-KR" sz="1100" spc="150" dirty="0">
              <a:ln w="22225">
                <a:noFill/>
              </a:ln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438" y="3782944"/>
            <a:ext cx="29051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23650"/>
              </p:ext>
            </p:extLst>
          </p:nvPr>
        </p:nvGraphicFramePr>
        <p:xfrm>
          <a:off x="972566" y="981424"/>
          <a:ext cx="10927334" cy="5768481"/>
        </p:xfrm>
        <a:graphic>
          <a:graphicData uri="http://schemas.openxmlformats.org/drawingml/2006/table">
            <a:tbl>
              <a:tblPr/>
              <a:tblGrid>
                <a:gridCol w="1786124"/>
                <a:gridCol w="1716187"/>
                <a:gridCol w="7425023"/>
              </a:tblGrid>
              <a:tr h="5049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1. News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게시판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652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뉴스 토픽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네이버의 뉴스 토픽 내용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가져와서 검색할 때 참고 하도록 보여준다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주제어는 뉴스로 고정하고 관련어를 입력하여 검색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년 전부터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~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까지 중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기간의 주기는 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 중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성별은 전체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여성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남성 중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나이는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~12, 13~18, 19~24, 25~29, 30~34, 35~39, 40~44, 45~49, 50~54, 55~60, 60~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구분하여 사용자가 선택 할 수 있도록 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검색어에 대한 연관 검색어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동적 그래프를 사용해서 나타낸다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해당 검색어가 검색된 횟수를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각각 합산하여 조회기간 내 최대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설정하여 상대적인 변화를 나타내야 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138" y="1717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1968498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775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1968498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775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다이아몬드 1"/>
          <p:cNvSpPr>
            <a:spLocks noChangeAspect="1"/>
          </p:cNvSpPr>
          <p:nvPr/>
        </p:nvSpPr>
        <p:spPr>
          <a:xfrm>
            <a:off x="3687513" y="1631949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" name="다이아몬드 5"/>
          <p:cNvSpPr>
            <a:spLocks noChangeAspect="1"/>
          </p:cNvSpPr>
          <p:nvPr/>
        </p:nvSpPr>
        <p:spPr>
          <a:xfrm>
            <a:off x="2231775" y="3046411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7" name="다이아몬드 6"/>
          <p:cNvSpPr>
            <a:spLocks noChangeAspect="1"/>
          </p:cNvSpPr>
          <p:nvPr/>
        </p:nvSpPr>
        <p:spPr>
          <a:xfrm>
            <a:off x="6633913" y="1666873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" name="다이아몬드 7"/>
          <p:cNvSpPr>
            <a:spLocks noChangeAspect="1"/>
          </p:cNvSpPr>
          <p:nvPr/>
        </p:nvSpPr>
        <p:spPr>
          <a:xfrm>
            <a:off x="5148013" y="3021010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9" name="다이아몬드 8"/>
          <p:cNvSpPr>
            <a:spLocks noChangeAspect="1"/>
          </p:cNvSpPr>
          <p:nvPr/>
        </p:nvSpPr>
        <p:spPr>
          <a:xfrm>
            <a:off x="8084387" y="3059110"/>
            <a:ext cx="2733675" cy="2733675"/>
          </a:xfrm>
          <a:prstGeom prst="diamond">
            <a:avLst/>
          </a:prstGeom>
          <a:solidFill>
            <a:srgbClr val="45C4AC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" name="TextBox 2"/>
          <p:cNvSpPr txBox="1"/>
          <p:nvPr/>
        </p:nvSpPr>
        <p:spPr>
          <a:xfrm>
            <a:off x="7261769" y="2360136"/>
            <a:ext cx="1477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PM</a:t>
            </a:r>
          </a:p>
          <a:p>
            <a:pPr algn="ctr"/>
            <a:r>
              <a:rPr lang="ko-KR" altLang="en-US" sz="2000" b="1" dirty="0" smtClean="0"/>
              <a:t>김동현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Culture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3768" y="2284968"/>
            <a:ext cx="1717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팀장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박현철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Food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3468" y="3707368"/>
            <a:ext cx="1729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서기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 김재원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ravel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6932" y="3661370"/>
            <a:ext cx="1477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PL</a:t>
            </a:r>
          </a:p>
          <a:p>
            <a:pPr algn="ctr"/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박현태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96654" y="3470014"/>
            <a:ext cx="2119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공통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554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048525"/>
              </p:ext>
            </p:extLst>
          </p:nvPr>
        </p:nvGraphicFramePr>
        <p:xfrm>
          <a:off x="1131246" y="1035243"/>
          <a:ext cx="10540055" cy="54036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46429"/>
                <a:gridCol w="705613"/>
                <a:gridCol w="578831"/>
                <a:gridCol w="457365"/>
                <a:gridCol w="578831"/>
                <a:gridCol w="578831"/>
                <a:gridCol w="578831"/>
                <a:gridCol w="578831"/>
                <a:gridCol w="578831"/>
                <a:gridCol w="578831"/>
                <a:gridCol w="578831"/>
              </a:tblGrid>
              <a:tr h="4538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45C4AC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– 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45C4A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186978" marR="186978">
                    <a:solidFill>
                      <a:srgbClr val="FF6766"/>
                    </a:solidFill>
                  </a:tcPr>
                </a:tc>
              </a:tr>
              <a:tr h="5355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86978" marR="186978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중순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~3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55B4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6978" marR="186978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23~4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55B4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요구사항정의서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테이블정의서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D43F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문화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46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뉴스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음식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여행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  <a:tr h="560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6978" marR="186978">
                    <a:solidFill>
                      <a:srgbClr val="55B4C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rgbClr val="45C4A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사용 리소스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94" y="1825625"/>
            <a:ext cx="2592287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hape 198"/>
          <p:cNvPicPr preferRelativeResize="0"/>
          <p:nvPr/>
        </p:nvPicPr>
        <p:blipFill rotWithShape="1">
          <a:blip r:embed="rId3">
            <a:alphaModFix/>
          </a:blip>
          <a:srcRect l="7620" r="5678" b="8475"/>
          <a:stretch/>
        </p:blipFill>
        <p:spPr>
          <a:xfrm>
            <a:off x="5334201" y="1575500"/>
            <a:ext cx="1476243" cy="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634" y="4540043"/>
            <a:ext cx="1605276" cy="9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901" y="4673755"/>
            <a:ext cx="1345725" cy="13457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Shape 197"/>
          <p:cNvPicPr preferRelativeResize="0"/>
          <p:nvPr/>
        </p:nvPicPr>
        <p:blipFill rotWithShape="1">
          <a:blip r:embed="rId6">
            <a:alphaModFix/>
          </a:blip>
          <a:srcRect l="13828" t="6121" r="5772" b="5804"/>
          <a:stretch/>
        </p:blipFill>
        <p:spPr>
          <a:xfrm>
            <a:off x="2004100" y="3404256"/>
            <a:ext cx="874038" cy="9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1"/>
          <p:cNvPicPr preferRelativeResize="0"/>
          <p:nvPr/>
        </p:nvPicPr>
        <p:blipFill rotWithShape="1">
          <a:blip r:embed="rId7">
            <a:alphaModFix/>
          </a:blip>
          <a:srcRect l="17184" t="8757" r="12069" b="8467"/>
          <a:stretch/>
        </p:blipFill>
        <p:spPr>
          <a:xfrm>
            <a:off x="3441940" y="4835293"/>
            <a:ext cx="874025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3634" y="1784722"/>
            <a:ext cx="966900" cy="93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 descr="C:\Users\hong\Desktop\pdfTest\아나콘다 마크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72" y="2432845"/>
            <a:ext cx="2900272" cy="14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hong\Desktop\pdfTest\스프링 마크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82" y="2713117"/>
            <a:ext cx="339725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참고사이트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04" y="1695435"/>
            <a:ext cx="4195455" cy="971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04" y="3354283"/>
            <a:ext cx="6535063" cy="1495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0" y="1657350"/>
            <a:ext cx="4537180" cy="12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583" y="20864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6" name="Picture 4" descr="D:\workspace\spring\brandproject\src\main\webapp\projectword\스키마 논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50" y="886311"/>
            <a:ext cx="6658731" cy="570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6388" y="495298"/>
            <a:ext cx="2787973" cy="540002"/>
            <a:chOff x="4707075" y="1625598"/>
            <a:chExt cx="2787973" cy="540002"/>
          </a:xfrm>
          <a:gradFill>
            <a:gsLst>
              <a:gs pos="0">
                <a:srgbClr val="55B4C8"/>
              </a:gs>
              <a:gs pos="100000">
                <a:srgbClr val="45C4AC"/>
              </a:gs>
            </a:gsLst>
            <a:lin ang="5400000" scaled="1"/>
          </a:gra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목차</a:t>
              </a:r>
              <a:endPara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2292" y="1908628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주제 </a:t>
            </a:r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292" y="254288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내용 및 요구사항 정의서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92" y="31140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담당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292" y="37490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292" y="43840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 리소스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59781" y="169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59781" y="233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59781" y="296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59781" y="360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9781" y="4236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59781" y="487197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6238" y="1908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238" y="25428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6238" y="31140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6238" y="37490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6238" y="43840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21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25237" y="19086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참고 사이트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4578" y="254288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테이블 정의서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2455" y="3114056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흐름도 및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MVC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6906" y="374905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화면 구현 및 시연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4276" y="438405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코드 및 오류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639158" y="169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39158" y="233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39158" y="296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639158" y="360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639158" y="4236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39158" y="4871972"/>
            <a:ext cx="41543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13298" y="19086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b="1" dirty="0">
              <a:solidFill>
                <a:srgbClr val="000A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13138" y="254288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3138" y="311405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209770" y="37490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3138" y="438405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5237" y="50155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소감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09770" y="5015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583" y="20864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 descr="D:\workspace\spring\brandproject\src\main\webapp\projectword\스키마 물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0" y="701705"/>
            <a:ext cx="6408958" cy="60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86888"/>
              </p:ext>
            </p:extLst>
          </p:nvPr>
        </p:nvGraphicFramePr>
        <p:xfrm>
          <a:off x="1077645" y="982871"/>
          <a:ext cx="10746054" cy="5710028"/>
        </p:xfrm>
        <a:graphic>
          <a:graphicData uri="http://schemas.openxmlformats.org/drawingml/2006/table">
            <a:tbl>
              <a:tblPr/>
              <a:tblGrid>
                <a:gridCol w="1828787"/>
                <a:gridCol w="1966266"/>
                <a:gridCol w="1427780"/>
                <a:gridCol w="1094349"/>
                <a:gridCol w="551837"/>
                <a:gridCol w="1140956"/>
                <a:gridCol w="535944"/>
                <a:gridCol w="2200135"/>
              </a:tblGrid>
              <a:tr h="306141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연관어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김동현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연관어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문화에 대한 주제어로 검색하는 단어의 연관단어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2~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word2~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단어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618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cultureReWord_no_pk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~~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word30 VARCHAR2(300) NOT 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cultureReWord_seq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622" marR="14622" marT="4043" marB="404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0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19643"/>
              </p:ext>
            </p:extLst>
          </p:nvPr>
        </p:nvGraphicFramePr>
        <p:xfrm>
          <a:off x="1003301" y="1028703"/>
          <a:ext cx="10706100" cy="5847530"/>
        </p:xfrm>
        <a:graphic>
          <a:graphicData uri="http://schemas.openxmlformats.org/drawingml/2006/table">
            <a:tbl>
              <a:tblPr/>
              <a:tblGrid>
                <a:gridCol w="1821986"/>
                <a:gridCol w="1958957"/>
                <a:gridCol w="1422472"/>
                <a:gridCol w="791645"/>
                <a:gridCol w="609511"/>
                <a:gridCol w="1196438"/>
                <a:gridCol w="474227"/>
                <a:gridCol w="2430864"/>
              </a:tblGrid>
              <a:tr h="310333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트렌드관리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김동현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 검색 트렌드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문화에 대한 주제어로 검색하는 단어에 대한 비율을 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3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2166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cultureSearchTrend_no_pk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조회 기간 시작 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yyyy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-mm-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조회 기간 종료 날짜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yyyy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-mm-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구간 단위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 --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cultureSearchTrend_seq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869" marR="45869" marT="12682" marB="1268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92918"/>
              </p:ext>
            </p:extLst>
          </p:nvPr>
        </p:nvGraphicFramePr>
        <p:xfrm>
          <a:off x="992564" y="1000827"/>
          <a:ext cx="10849811" cy="5381584"/>
        </p:xfrm>
        <a:graphic>
          <a:graphicData uri="http://schemas.openxmlformats.org/drawingml/2006/table">
            <a:tbl>
              <a:tblPr/>
              <a:tblGrid>
                <a:gridCol w="1699002"/>
                <a:gridCol w="2727412"/>
                <a:gridCol w="1424757"/>
                <a:gridCol w="934173"/>
                <a:gridCol w="681246"/>
                <a:gridCol w="739150"/>
                <a:gridCol w="670829"/>
                <a:gridCol w="1973242"/>
              </a:tblGrid>
              <a:tr h="366000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8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연관어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시스템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음식연관어 검색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연관어 검색에 필요한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글번호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_seq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연관어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1~10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word1~10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350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foodReWord_no_pk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word1~10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VARCHAR2(300) NOT NULL,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foodreword_seq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684" marR="30684" marT="8483" marB="8483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48213" y="1530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10676"/>
              </p:ext>
            </p:extLst>
          </p:nvPr>
        </p:nvGraphicFramePr>
        <p:xfrm>
          <a:off x="956420" y="959914"/>
          <a:ext cx="10921815" cy="5749893"/>
        </p:xfrm>
        <a:graphic>
          <a:graphicData uri="http://schemas.openxmlformats.org/drawingml/2006/table">
            <a:tbl>
              <a:tblPr/>
              <a:tblGrid>
                <a:gridCol w="1710274"/>
                <a:gridCol w="2745512"/>
                <a:gridCol w="1434213"/>
                <a:gridCol w="940370"/>
                <a:gridCol w="685769"/>
                <a:gridCol w="744055"/>
                <a:gridCol w="675282"/>
                <a:gridCol w="1986340"/>
              </a:tblGrid>
              <a:tr h="379557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03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트렌드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음식트렌드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검색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 트렌드 검색에 필요한 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Trend-seq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시간 단위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6470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CONSTRAINT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foodSearchTrend_no_pk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VARCHAR2(300) NOT NULL,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foodSearchTrend_seq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632" marR="37632" marT="10404" marB="104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43413" y="1550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1307"/>
              </p:ext>
            </p:extLst>
          </p:nvPr>
        </p:nvGraphicFramePr>
        <p:xfrm>
          <a:off x="1009549" y="923967"/>
          <a:ext cx="10903051" cy="5929260"/>
        </p:xfrm>
        <a:graphic>
          <a:graphicData uri="http://schemas.openxmlformats.org/drawingml/2006/table">
            <a:tbl>
              <a:tblPr/>
              <a:tblGrid>
                <a:gridCol w="1765079"/>
                <a:gridCol w="2586658"/>
                <a:gridCol w="1354291"/>
                <a:gridCol w="932859"/>
                <a:gridCol w="680294"/>
                <a:gridCol w="738113"/>
                <a:gridCol w="669891"/>
                <a:gridCol w="2175866"/>
              </a:tblGrid>
              <a:tr h="232305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시스템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검색어에 대한 연관검색어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newsreword_seq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연관검색어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26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word1~10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varchar2(300 byte) not null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newsreword_seq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247" marR="32247" marT="8915" marB="89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0425" y="1595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63662"/>
              </p:ext>
            </p:extLst>
          </p:nvPr>
        </p:nvGraphicFramePr>
        <p:xfrm>
          <a:off x="940014" y="922604"/>
          <a:ext cx="11163087" cy="5857407"/>
        </p:xfrm>
        <a:graphic>
          <a:graphicData uri="http://schemas.openxmlformats.org/drawingml/2006/table">
            <a:tbl>
              <a:tblPr/>
              <a:tblGrid>
                <a:gridCol w="1666981"/>
                <a:gridCol w="2508152"/>
                <a:gridCol w="1386593"/>
                <a:gridCol w="955110"/>
                <a:gridCol w="696518"/>
                <a:gridCol w="755716"/>
                <a:gridCol w="685865"/>
                <a:gridCol w="2508152"/>
              </a:tblGrid>
              <a:tr h="344925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정의서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업무영역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작성일자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2020-03-23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박현태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조건별 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조건에 따른 검색어의 검색량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칼럼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newssearchtrand_seq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702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table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no number primary key,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endDate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varchar2(100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timeUnit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varchr2(100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title varchar2(300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keywords varchar2(300 byte) not null,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data varchar2(4000 byte) not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null);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create sequence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newssearchtrand_seq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786" marR="36786" marT="10170" marB="1017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70400" y="1023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38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및 테이블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주제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목적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3500" y="1600200"/>
            <a:ext cx="10172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2400" b="1" dirty="0" smtClean="0"/>
              <a:t>주제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검색어를</a:t>
            </a:r>
            <a:r>
              <a:rPr lang="ko-KR" altLang="en-US" sz="2400" b="1" dirty="0" smtClean="0"/>
              <a:t> 활용한 </a:t>
            </a:r>
            <a:r>
              <a:rPr lang="ko-KR" altLang="en-US" sz="2400" b="1" dirty="0" err="1" smtClean="0"/>
              <a:t>트렌드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인사이트</a:t>
            </a:r>
            <a:r>
              <a:rPr lang="ko-KR" altLang="en-US" sz="2400" b="1" dirty="0" smtClean="0"/>
              <a:t> 도출 사이트</a:t>
            </a:r>
            <a:endParaRPr lang="en-US" altLang="ko-KR" sz="2400" b="1" dirty="0" smtClean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2400" b="1" dirty="0" smtClean="0"/>
              <a:t>목적 </a:t>
            </a:r>
            <a:r>
              <a:rPr lang="en-US" altLang="ko-KR" sz="2400" b="1" dirty="0" smtClean="0"/>
              <a:t>: </a:t>
            </a:r>
          </a:p>
          <a:p>
            <a:r>
              <a:rPr lang="en-US" altLang="ko-KR" sz="2400" b="1" dirty="0" smtClean="0"/>
              <a:t>	- </a:t>
            </a:r>
            <a:r>
              <a:rPr lang="ko-KR" altLang="en-US" sz="2400" b="1" dirty="0" err="1" smtClean="0"/>
              <a:t>빅데이터</a:t>
            </a:r>
            <a:r>
              <a:rPr lang="ko-KR" altLang="en-US" sz="2400" b="1" dirty="0" smtClean="0"/>
              <a:t> 수집으로 가공된 데이터들을 통해서 </a:t>
            </a:r>
            <a:r>
              <a:rPr lang="ko-KR" altLang="en-US" sz="2400" b="1" dirty="0" err="1" smtClean="0"/>
              <a:t>연관검색어와</a:t>
            </a:r>
            <a:r>
              <a:rPr lang="ko-KR" altLang="en-US" sz="2400" b="1" dirty="0" smtClean="0"/>
              <a:t> 검</a:t>
            </a:r>
            <a:r>
              <a:rPr lang="en-US" altLang="ko-KR" sz="2400" b="1" dirty="0" smtClean="0"/>
              <a:t>	</a:t>
            </a:r>
            <a:r>
              <a:rPr lang="ko-KR" altLang="en-US" sz="2400" b="1" dirty="0" err="1" smtClean="0"/>
              <a:t>색량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등을 시각화 하여 </a:t>
            </a:r>
            <a:r>
              <a:rPr lang="ko-KR" altLang="en-US" sz="2400" b="1" dirty="0" err="1" smtClean="0"/>
              <a:t>인사이트를</a:t>
            </a:r>
            <a:r>
              <a:rPr lang="ko-KR" altLang="en-US" sz="2400" b="1" dirty="0" smtClean="0"/>
              <a:t> 도출할 수 있다 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r>
              <a:rPr lang="en-US" altLang="ko-KR" sz="2400" b="1" dirty="0" smtClean="0"/>
              <a:t>	</a:t>
            </a:r>
          </a:p>
          <a:p>
            <a:r>
              <a:rPr lang="en-US" altLang="ko-KR" sz="2400" b="1" dirty="0"/>
              <a:t>	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사용자가 카테고리에 따라 </a:t>
            </a:r>
            <a:r>
              <a:rPr lang="ko-KR" altLang="en-US" sz="2400" b="1" dirty="0" err="1" smtClean="0"/>
              <a:t>검색어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성별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기간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연령대를 </a:t>
            </a:r>
            <a:r>
              <a:rPr lang="ko-KR" altLang="en-US" sz="2400" b="1" dirty="0" err="1" smtClean="0"/>
              <a:t>입력하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여 마케팅에 </a:t>
            </a:r>
            <a:r>
              <a:rPr lang="en-US" altLang="ko-KR" sz="2400" b="1" dirty="0" smtClean="0"/>
              <a:t>	</a:t>
            </a:r>
            <a:r>
              <a:rPr lang="ko-KR" altLang="en-US" sz="2400" b="1" dirty="0" smtClean="0"/>
              <a:t>사용할 수 있다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15065" y="5648733"/>
            <a:ext cx="2162062" cy="558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search.do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58313" y="5920425"/>
            <a:ext cx="2722628" cy="6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</a:t>
            </a:r>
            <a:r>
              <a:rPr lang="en-US" altLang="ko-KR" b="1" dirty="0" smtClean="0">
                <a:solidFill>
                  <a:schemeClr val="tx1"/>
                </a:solidFill>
              </a:rPr>
              <a:t>raph.do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66883" y="1838175"/>
            <a:ext cx="2155490" cy="6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87777" y="1327302"/>
            <a:ext cx="1715937" cy="510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74" y="820068"/>
            <a:ext cx="11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일반회원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stCxn id="12" idx="4"/>
            <a:endCxn id="8" idx="0"/>
          </p:cNvCxnSpPr>
          <p:nvPr/>
        </p:nvCxnSpPr>
        <p:spPr>
          <a:xfrm>
            <a:off x="2845746" y="1838175"/>
            <a:ext cx="250350" cy="3810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7"/>
            <a:endCxn id="11" idx="2"/>
          </p:cNvCxnSpPr>
          <p:nvPr/>
        </p:nvCxnSpPr>
        <p:spPr>
          <a:xfrm flipV="1">
            <a:off x="3860500" y="2167651"/>
            <a:ext cx="906383" cy="3562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4"/>
            <a:endCxn id="8" idx="6"/>
          </p:cNvCxnSpPr>
          <p:nvPr/>
        </p:nvCxnSpPr>
        <p:spPr>
          <a:xfrm flipH="1">
            <a:off x="4177127" y="2497127"/>
            <a:ext cx="1667501" cy="3431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원통 16"/>
          <p:cNvSpPr/>
          <p:nvPr/>
        </p:nvSpPr>
        <p:spPr>
          <a:xfrm>
            <a:off x="7946036" y="744642"/>
            <a:ext cx="1347181" cy="838096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0"/>
            <a:endCxn id="17" idx="2"/>
          </p:cNvCxnSpPr>
          <p:nvPr/>
        </p:nvCxnSpPr>
        <p:spPr>
          <a:xfrm rot="5400000" flipH="1" flipV="1">
            <a:off x="6558090" y="450229"/>
            <a:ext cx="674485" cy="210140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4" idx="3"/>
            <a:endCxn id="10" idx="0"/>
          </p:cNvCxnSpPr>
          <p:nvPr/>
        </p:nvCxnSpPr>
        <p:spPr>
          <a:xfrm flipH="1">
            <a:off x="8619627" y="5377042"/>
            <a:ext cx="1085854" cy="5433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7200" y="3055911"/>
            <a:ext cx="28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로그인이</a:t>
            </a:r>
            <a:r>
              <a:rPr lang="ko-KR" altLang="en-US" b="1" dirty="0" smtClean="0"/>
              <a:t> 안되어있을 경우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54583" y="4259457"/>
            <a:ext cx="278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로그인하고 </a:t>
            </a:r>
            <a:r>
              <a:rPr lang="en-US" altLang="ko-KR" b="1" dirty="0" smtClean="0"/>
              <a:t>interceptor</a:t>
            </a:r>
            <a:r>
              <a:rPr lang="ko-KR" altLang="en-US" b="1" dirty="0" smtClean="0"/>
              <a:t>를 통해 다시 돌아감</a:t>
            </a:r>
            <a:endParaRPr lang="ko-KR" altLang="en-US" b="1" dirty="0"/>
          </a:p>
        </p:txBody>
      </p:sp>
      <p:cxnSp>
        <p:nvCxnSpPr>
          <p:cNvPr id="22" name="꺾인 연결선 21"/>
          <p:cNvCxnSpPr>
            <a:stCxn id="17" idx="4"/>
            <a:endCxn id="8" idx="0"/>
          </p:cNvCxnSpPr>
          <p:nvPr/>
        </p:nvCxnSpPr>
        <p:spPr>
          <a:xfrm flipH="1">
            <a:off x="3096096" y="1163690"/>
            <a:ext cx="6197121" cy="4485043"/>
          </a:xfrm>
          <a:prstGeom prst="bentConnector4">
            <a:avLst>
              <a:gd name="adj1" fmla="val -3689"/>
              <a:gd name="adj2" fmla="val 5467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7988" y="2426716"/>
            <a:ext cx="26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단어 입력 후 검색 클릭</a:t>
            </a:r>
            <a:endParaRPr lang="ko-KR" altLang="en-US" b="1" dirty="0"/>
          </a:p>
        </p:txBody>
      </p:sp>
      <p:sp>
        <p:nvSpPr>
          <p:cNvPr id="24" name="원통 23"/>
          <p:cNvSpPr/>
          <p:nvPr/>
        </p:nvSpPr>
        <p:spPr>
          <a:xfrm>
            <a:off x="8619627" y="3755554"/>
            <a:ext cx="2171708" cy="1621488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cultureSearchTrend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cutureReword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8" idx="6"/>
            <a:endCxn id="24" idx="2"/>
          </p:cNvCxnSpPr>
          <p:nvPr/>
        </p:nvCxnSpPr>
        <p:spPr>
          <a:xfrm flipV="1">
            <a:off x="4177127" y="4566298"/>
            <a:ext cx="4442500" cy="13618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5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MVC(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6" name="꺾인 연결선 25"/>
          <p:cNvCxnSpPr>
            <a:endCxn id="43" idx="0"/>
          </p:cNvCxnSpPr>
          <p:nvPr/>
        </p:nvCxnSpPr>
        <p:spPr>
          <a:xfrm>
            <a:off x="5737095" y="3121741"/>
            <a:ext cx="1733146" cy="17155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30977" y="1914638"/>
            <a:ext cx="2714094" cy="26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Filter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9" idx="3"/>
            <a:endCxn id="34" idx="2"/>
          </p:cNvCxnSpPr>
          <p:nvPr/>
        </p:nvCxnSpPr>
        <p:spPr>
          <a:xfrm flipV="1">
            <a:off x="4888097" y="1125950"/>
            <a:ext cx="1506451" cy="19378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871873" y="2739386"/>
            <a:ext cx="2016224" cy="648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DispacherSerlet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(FrontController)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32002" y="234455"/>
            <a:ext cx="1728192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web.xml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3525" y="120462"/>
            <a:ext cx="283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/ - </a:t>
            </a:r>
            <a:r>
              <a:rPr lang="ko-KR" altLang="en-US" sz="1400" b="1" dirty="0" smtClean="0"/>
              <a:t>모든 </a:t>
            </a:r>
            <a:r>
              <a:rPr lang="en-US" altLang="ko-KR" sz="1400" b="1" dirty="0" smtClean="0"/>
              <a:t>URL : </a:t>
            </a:r>
            <a:r>
              <a:rPr lang="en-US" altLang="ko-KR" sz="1400" b="1" dirty="0" err="1" smtClean="0"/>
              <a:t>DispacherServlet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46329" y="1975307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Tomcat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0" idx="4"/>
            <a:endCxn id="32" idx="0"/>
          </p:cNvCxnSpPr>
          <p:nvPr/>
        </p:nvCxnSpPr>
        <p:spPr>
          <a:xfrm flipH="1">
            <a:off x="3274421" y="810519"/>
            <a:ext cx="2621677" cy="1164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32347" y="81817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참고해서 실행</a:t>
            </a:r>
            <a:endParaRPr lang="ko-KR" altLang="en-US" sz="1400" b="1" dirty="0"/>
          </a:p>
        </p:txBody>
      </p:sp>
      <p:sp>
        <p:nvSpPr>
          <p:cNvPr id="35" name="타원 34"/>
          <p:cNvSpPr/>
          <p:nvPr/>
        </p:nvSpPr>
        <p:spPr>
          <a:xfrm>
            <a:off x="1137176" y="91822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사용자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5" idx="4"/>
            <a:endCxn id="32" idx="1"/>
          </p:cNvCxnSpPr>
          <p:nvPr/>
        </p:nvCxnSpPr>
        <p:spPr>
          <a:xfrm rot="16200000" flipH="1">
            <a:off x="1785270" y="1566276"/>
            <a:ext cx="733044" cy="5890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37176" y="194038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1.URL </a:t>
            </a:r>
            <a:r>
              <a:rPr lang="ko-KR" altLang="en-US" sz="1400" b="1" dirty="0" smtClean="0"/>
              <a:t>요청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2" idx="2"/>
            <a:endCxn id="29" idx="0"/>
          </p:cNvCxnSpPr>
          <p:nvPr/>
        </p:nvCxnSpPr>
        <p:spPr>
          <a:xfrm rot="16200000" flipH="1">
            <a:off x="3447192" y="2306592"/>
            <a:ext cx="260023" cy="60556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359105" y="2862003"/>
            <a:ext cx="1944216" cy="757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HandlerMapping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29" idx="3"/>
            <a:endCxn id="39" idx="1"/>
          </p:cNvCxnSpPr>
          <p:nvPr/>
        </p:nvCxnSpPr>
        <p:spPr>
          <a:xfrm>
            <a:off x="4888097" y="3063777"/>
            <a:ext cx="2471008" cy="17687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9" idx="2"/>
            <a:endCxn id="29" idx="3"/>
          </p:cNvCxnSpPr>
          <p:nvPr/>
        </p:nvCxnSpPr>
        <p:spPr>
          <a:xfrm rot="5400000" flipH="1">
            <a:off x="6331890" y="1619984"/>
            <a:ext cx="555529" cy="3443116"/>
          </a:xfrm>
          <a:prstGeom prst="bentConnector4">
            <a:avLst>
              <a:gd name="adj1" fmla="val -41150"/>
              <a:gd name="adj2" fmla="val 641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3797" y="260997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</a:t>
            </a:r>
            <a:r>
              <a:rPr lang="ko-KR" altLang="en-US" sz="1400" b="1" dirty="0" smtClean="0"/>
              <a:t>실행할 </a:t>
            </a:r>
            <a:r>
              <a:rPr lang="ko-KR" altLang="en-US" sz="1400" b="1" dirty="0" err="1" smtClean="0"/>
              <a:t>메서드</a:t>
            </a:r>
            <a:r>
              <a:rPr lang="ko-KR" altLang="en-US" sz="1400" b="1" dirty="0" smtClean="0"/>
              <a:t> 선택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6498133" y="4837275"/>
            <a:ext cx="1944216" cy="757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HandlerAdaper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53741" y="4067663"/>
            <a:ext cx="2369897" cy="15979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Controller.Method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CultureController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searchForm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earch()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et()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onnect()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readBody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>
            <a:stCxn id="43" idx="3"/>
            <a:endCxn id="44" idx="1"/>
          </p:cNvCxnSpPr>
          <p:nvPr/>
        </p:nvCxnSpPr>
        <p:spPr>
          <a:xfrm flipV="1">
            <a:off x="8442349" y="4866634"/>
            <a:ext cx="1011392" cy="349293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25723" y="4329159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  <a:r>
              <a:rPr lang="en-US" altLang="ko-KR" sz="1400" b="1" dirty="0" smtClean="0"/>
              <a:t>. Model </a:t>
            </a:r>
            <a:r>
              <a:rPr lang="ko-KR" altLang="en-US" sz="1400" b="1" dirty="0" smtClean="0"/>
              <a:t>전달 실행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:Request</a:t>
            </a:r>
            <a:r>
              <a:rPr lang="ko-KR" altLang="en-US" sz="1400" b="1" dirty="0" smtClean="0"/>
              <a:t>를 </a:t>
            </a:r>
            <a:r>
              <a:rPr lang="en-US" altLang="ko-KR" sz="1400" b="1" dirty="0" smtClean="0"/>
              <a:t>DI</a:t>
            </a:r>
            <a:endParaRPr lang="ko-KR" altLang="en-US" sz="1400" b="1" dirty="0"/>
          </a:p>
        </p:txBody>
      </p:sp>
      <p:cxnSp>
        <p:nvCxnSpPr>
          <p:cNvPr id="47" name="꺾인 연결선 46"/>
          <p:cNvCxnSpPr>
            <a:stCxn id="44" idx="2"/>
            <a:endCxn id="43" idx="2"/>
          </p:cNvCxnSpPr>
          <p:nvPr/>
        </p:nvCxnSpPr>
        <p:spPr>
          <a:xfrm rot="5400000" flipH="1">
            <a:off x="9018953" y="4045867"/>
            <a:ext cx="71026" cy="3168449"/>
          </a:xfrm>
          <a:prstGeom prst="bentConnector3">
            <a:avLst>
              <a:gd name="adj1" fmla="val -32185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3" idx="1"/>
            <a:endCxn id="29" idx="3"/>
          </p:cNvCxnSpPr>
          <p:nvPr/>
        </p:nvCxnSpPr>
        <p:spPr>
          <a:xfrm rot="10800000">
            <a:off x="4888097" y="3063777"/>
            <a:ext cx="1610036" cy="2152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554459" y="5134274"/>
            <a:ext cx="1608678" cy="477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search.jsp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raph.jsp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0" name="꺾인 연결선 49"/>
          <p:cNvCxnSpPr>
            <a:stCxn id="51" idx="1"/>
            <a:endCxn id="49" idx="0"/>
          </p:cNvCxnSpPr>
          <p:nvPr/>
        </p:nvCxnSpPr>
        <p:spPr>
          <a:xfrm rot="10800000" flipV="1">
            <a:off x="2358798" y="3397576"/>
            <a:ext cx="1829614" cy="1736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88412" y="3135967"/>
            <a:ext cx="108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Request</a:t>
            </a:r>
          </a:p>
          <a:p>
            <a:r>
              <a:rPr lang="ko-KR" altLang="en-US" sz="1400" b="1" dirty="0" smtClean="0"/>
              <a:t>전</a:t>
            </a:r>
            <a:r>
              <a:rPr lang="ko-KR" altLang="en-US" sz="1400" b="1" dirty="0"/>
              <a:t>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40955" y="409352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Request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데이터 포함</a:t>
            </a:r>
            <a:endParaRPr lang="ko-KR" altLang="en-US" sz="1400" b="1" dirty="0"/>
          </a:p>
        </p:txBody>
      </p:sp>
      <p:cxnSp>
        <p:nvCxnSpPr>
          <p:cNvPr id="53" name="꺾인 연결선 52"/>
          <p:cNvCxnSpPr>
            <a:stCxn id="49" idx="1"/>
            <a:endCxn id="29" idx="1"/>
          </p:cNvCxnSpPr>
          <p:nvPr/>
        </p:nvCxnSpPr>
        <p:spPr>
          <a:xfrm rot="10800000" flipH="1">
            <a:off x="1554459" y="3063778"/>
            <a:ext cx="1317414" cy="2309349"/>
          </a:xfrm>
          <a:prstGeom prst="bentConnector3">
            <a:avLst>
              <a:gd name="adj1" fmla="val -1735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33527" y="3895617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7</a:t>
            </a:r>
            <a:r>
              <a:rPr lang="en-US" altLang="ko-KR" sz="1400" b="1" dirty="0" smtClean="0"/>
              <a:t>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86432" y="351345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cxnSp>
        <p:nvCxnSpPr>
          <p:cNvPr id="56" name="꺾인 연결선 55"/>
          <p:cNvCxnSpPr>
            <a:stCxn id="32" idx="0"/>
            <a:endCxn id="35" idx="6"/>
          </p:cNvCxnSpPr>
          <p:nvPr/>
        </p:nvCxnSpPr>
        <p:spPr>
          <a:xfrm rot="16200000" flipV="1">
            <a:off x="2541355" y="1242240"/>
            <a:ext cx="769048" cy="69708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54409" y="130240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9. HTML</a:t>
            </a:r>
          </a:p>
          <a:p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문자열 출력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236166" y="5682864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Model : </a:t>
            </a:r>
            <a:r>
              <a:rPr lang="ko-KR" altLang="en-US" sz="1400" b="1" dirty="0" smtClean="0"/>
              <a:t>처리된 데이터 담기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136792" y="1772264"/>
            <a:ext cx="2997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암호화</a:t>
            </a:r>
            <a:r>
              <a:rPr lang="en-US" altLang="ko-KR" sz="1400" b="1" dirty="0" smtClean="0"/>
              <a:t>/</a:t>
            </a:r>
            <a:r>
              <a:rPr lang="ko-KR" altLang="en-US" sz="1400" b="1" dirty="0" err="1" smtClean="0"/>
              <a:t>복호화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레이아웃</a:t>
            </a:r>
            <a:r>
              <a:rPr lang="en-US" altLang="ko-KR" sz="1400" b="1" dirty="0" smtClean="0"/>
              <a:t>:</a:t>
            </a:r>
            <a:r>
              <a:rPr lang="en-US" altLang="ko-KR" sz="1400" b="1" dirty="0" err="1" smtClean="0"/>
              <a:t>SiteMesh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한글처리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권한처리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로그처리 등</a:t>
            </a:r>
            <a:endParaRPr lang="ko-KR" altLang="en-US" sz="1400" b="1" dirty="0"/>
          </a:p>
        </p:txBody>
      </p:sp>
      <p:sp>
        <p:nvSpPr>
          <p:cNvPr id="60" name="직사각형 59"/>
          <p:cNvSpPr/>
          <p:nvPr/>
        </p:nvSpPr>
        <p:spPr>
          <a:xfrm>
            <a:off x="7417290" y="220040"/>
            <a:ext cx="2050119" cy="590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root-Context.xml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servlet-Context.xml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십자형 60"/>
          <p:cNvSpPr/>
          <p:nvPr/>
        </p:nvSpPr>
        <p:spPr>
          <a:xfrm>
            <a:off x="6901421" y="326788"/>
            <a:ext cx="410821" cy="391397"/>
          </a:xfrm>
          <a:prstGeom prst="plus">
            <a:avLst>
              <a:gd name="adj" fmla="val 2976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75459" y="4837275"/>
            <a:ext cx="1944216" cy="6948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ViewResolver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:forward/redirect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endCxn id="62" idx="0"/>
          </p:cNvCxnSpPr>
          <p:nvPr/>
        </p:nvCxnSpPr>
        <p:spPr>
          <a:xfrm rot="16200000" flipH="1">
            <a:off x="4087024" y="3976732"/>
            <a:ext cx="1487496" cy="23359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1"/>
            <a:endCxn id="29" idx="2"/>
          </p:cNvCxnSpPr>
          <p:nvPr/>
        </p:nvCxnSpPr>
        <p:spPr>
          <a:xfrm rot="10800000">
            <a:off x="3879985" y="3388169"/>
            <a:ext cx="95474" cy="179654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0418" y="4733177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표시내용</a:t>
            </a:r>
            <a:endParaRPr lang="ko-KR" altLang="en-US" sz="14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437390" y="3085515"/>
            <a:ext cx="2356229" cy="6053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CultureServiceImpl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earch()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ord()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453742" y="2227335"/>
            <a:ext cx="2356229" cy="557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CultureMapper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search()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word()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0869785" y="3735260"/>
            <a:ext cx="0" cy="33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10869785" y="2785995"/>
            <a:ext cx="0" cy="32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0365729" y="2784788"/>
            <a:ext cx="0" cy="348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0365729" y="3735259"/>
            <a:ext cx="0" cy="332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951195" y="3513456"/>
            <a:ext cx="1289312" cy="291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CultureService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467409" y="1346170"/>
            <a:ext cx="2356229" cy="557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CultureDTO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CultureWordDTO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10883452" y="1904830"/>
            <a:ext cx="0" cy="32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0379396" y="1903623"/>
            <a:ext cx="0" cy="348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원통 75"/>
          <p:cNvSpPr/>
          <p:nvPr/>
        </p:nvSpPr>
        <p:spPr>
          <a:xfrm>
            <a:off x="9842032" y="216393"/>
            <a:ext cx="2139732" cy="75049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cultureSearchTrend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cutureReword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6" idx="3"/>
            <a:endCxn id="73" idx="0"/>
          </p:cNvCxnSpPr>
          <p:nvPr/>
        </p:nvCxnSpPr>
        <p:spPr>
          <a:xfrm flipH="1">
            <a:off x="10645524" y="966883"/>
            <a:ext cx="266374" cy="379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123312" y="6348577"/>
            <a:ext cx="1673187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aver_dataLab.py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10161" y="5964668"/>
            <a:ext cx="1725957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ulture_reword.py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02215" y="6348576"/>
            <a:ext cx="1494545" cy="272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db_connect.py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98623" y="5856502"/>
            <a:ext cx="1347806" cy="764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Webcrawling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83" name="꺾인 연결선 82"/>
          <p:cNvCxnSpPr>
            <a:stCxn id="44" idx="2"/>
            <a:endCxn id="79" idx="3"/>
          </p:cNvCxnSpPr>
          <p:nvPr/>
        </p:nvCxnSpPr>
        <p:spPr>
          <a:xfrm rot="5400000">
            <a:off x="9808099" y="5654005"/>
            <a:ext cx="818992" cy="8421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80" idx="3"/>
            <a:endCxn id="44" idx="2"/>
          </p:cNvCxnSpPr>
          <p:nvPr/>
        </p:nvCxnSpPr>
        <p:spPr>
          <a:xfrm flipV="1">
            <a:off x="7436118" y="5665604"/>
            <a:ext cx="3202572" cy="43508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1"/>
            <a:endCxn id="81" idx="3"/>
          </p:cNvCxnSpPr>
          <p:nvPr/>
        </p:nvCxnSpPr>
        <p:spPr>
          <a:xfrm flipH="1" flipV="1">
            <a:off x="7696760" y="6484595"/>
            <a:ext cx="4265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1"/>
            <a:endCxn id="82" idx="3"/>
          </p:cNvCxnSpPr>
          <p:nvPr/>
        </p:nvCxnSpPr>
        <p:spPr>
          <a:xfrm flipH="1" flipV="1">
            <a:off x="5246429" y="6238558"/>
            <a:ext cx="955786" cy="246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3"/>
            <a:endCxn id="80" idx="1"/>
          </p:cNvCxnSpPr>
          <p:nvPr/>
        </p:nvCxnSpPr>
        <p:spPr>
          <a:xfrm flipV="1">
            <a:off x="5246429" y="6100687"/>
            <a:ext cx="463732" cy="1378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3655757" y="1325066"/>
            <a:ext cx="2529890" cy="1166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Login 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4526" y="1524875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Home.do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51130" y="5986558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view.do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740578" y="1555588"/>
            <a:ext cx="2314399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list.do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3860258" y="4618406"/>
            <a:ext cx="1080120" cy="91584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 14"/>
          <p:cNvCxnSpPr>
            <a:stCxn id="13" idx="5"/>
          </p:cNvCxnSpPr>
          <p:nvPr/>
        </p:nvCxnSpPr>
        <p:spPr>
          <a:xfrm rot="16200000" flipH="1">
            <a:off x="8162934" y="2723321"/>
            <a:ext cx="1152047" cy="4583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14" idx="4"/>
          </p:cNvCxnSpPr>
          <p:nvPr/>
        </p:nvCxnSpPr>
        <p:spPr>
          <a:xfrm rot="5400000">
            <a:off x="4893974" y="4088746"/>
            <a:ext cx="1033985" cy="9411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3" idx="6"/>
          </p:cNvCxnSpPr>
          <p:nvPr/>
        </p:nvCxnSpPr>
        <p:spPr>
          <a:xfrm>
            <a:off x="9054977" y="1915628"/>
            <a:ext cx="331778" cy="4070930"/>
          </a:xfrm>
          <a:prstGeom prst="curvedConnector3">
            <a:avLst>
              <a:gd name="adj1" fmla="val 39250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1" idx="6"/>
            <a:endCxn id="10" idx="1"/>
          </p:cNvCxnSpPr>
          <p:nvPr/>
        </p:nvCxnSpPr>
        <p:spPr>
          <a:xfrm>
            <a:off x="3028925" y="1884915"/>
            <a:ext cx="626832" cy="23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3"/>
            <a:endCxn id="13" idx="2"/>
          </p:cNvCxnSpPr>
          <p:nvPr/>
        </p:nvCxnSpPr>
        <p:spPr>
          <a:xfrm>
            <a:off x="6185647" y="1908175"/>
            <a:ext cx="554931" cy="74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27" idx="1"/>
            <a:endCxn id="12" idx="6"/>
          </p:cNvCxnSpPr>
          <p:nvPr/>
        </p:nvCxnSpPr>
        <p:spPr>
          <a:xfrm rot="10800000" flipV="1">
            <a:off x="5665529" y="5986558"/>
            <a:ext cx="1588678" cy="3600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28" idx="2"/>
            <a:endCxn id="12" idx="7"/>
          </p:cNvCxnSpPr>
          <p:nvPr/>
        </p:nvCxnSpPr>
        <p:spPr>
          <a:xfrm rot="5400000">
            <a:off x="6042758" y="3372895"/>
            <a:ext cx="2002952" cy="343528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3" idx="3"/>
            <a:endCxn id="26" idx="0"/>
          </p:cNvCxnSpPr>
          <p:nvPr/>
        </p:nvCxnSpPr>
        <p:spPr>
          <a:xfrm rot="5400000">
            <a:off x="4420088" y="688127"/>
            <a:ext cx="1177338" cy="4141514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4" idx="3"/>
            <a:endCxn id="12" idx="0"/>
          </p:cNvCxnSpPr>
          <p:nvPr/>
        </p:nvCxnSpPr>
        <p:spPr>
          <a:xfrm rot="16200000" flipH="1">
            <a:off x="4228169" y="5706397"/>
            <a:ext cx="452310" cy="10801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26" idx="2"/>
            <a:endCxn id="14" idx="2"/>
          </p:cNvCxnSpPr>
          <p:nvPr/>
        </p:nvCxnSpPr>
        <p:spPr>
          <a:xfrm rot="16200000" flipH="1">
            <a:off x="2918141" y="4134209"/>
            <a:ext cx="961977" cy="9222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</p:cNvCxnSpPr>
          <p:nvPr/>
        </p:nvCxnSpPr>
        <p:spPr>
          <a:xfrm rot="5400000">
            <a:off x="6366369" y="1790853"/>
            <a:ext cx="1046594" cy="2016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71726" y="3347553"/>
            <a:ext cx="2132548" cy="766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Foodreword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웹크로링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54207" y="5603159"/>
            <a:ext cx="2132548" cy="766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다음 지도 </a:t>
            </a:r>
            <a:r>
              <a:rPr lang="en-US" altLang="ko-KR" b="1" dirty="0" err="1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95600" y="3322262"/>
            <a:ext cx="2132548" cy="766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Shopping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네이버</a:t>
            </a:r>
            <a:r>
              <a:rPr lang="ko-KR" altLang="en-US" b="1" dirty="0">
                <a:solidFill>
                  <a:schemeClr val="tx1"/>
                </a:solidFill>
              </a:rPr>
              <a:t> 검색 </a:t>
            </a:r>
            <a:r>
              <a:rPr lang="en-US" altLang="ko-KR" b="1" dirty="0" err="1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15280" y="3275545"/>
            <a:ext cx="2132548" cy="766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Foodnaver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네이버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트렌드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0480" y="473420"/>
            <a:ext cx="1660457" cy="410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파이</a:t>
            </a:r>
            <a:r>
              <a:rPr lang="ko-KR" altLang="en-US" b="1" dirty="0" err="1">
                <a:solidFill>
                  <a:schemeClr val="tx1"/>
                </a:solidFill>
              </a:rPr>
              <a:t>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20480" y="1061261"/>
            <a:ext cx="1660456" cy="3833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</a:t>
            </a:r>
            <a:r>
              <a:rPr lang="ko-KR" altLang="en-US" b="1" dirty="0">
                <a:solidFill>
                  <a:schemeClr val="tx1"/>
                </a:solidFill>
              </a:rPr>
              <a:t>바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46589" y="13156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음식 클릭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44122" y="1186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89666" y="11151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조회 클릭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19543" y="424843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저장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71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4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흐름도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여행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 descr="C:\Users\hong\Desktop\2차 프로젝트\화면구현 서치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5" y="823078"/>
            <a:ext cx="11176890" cy="39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5503" y="5064687"/>
            <a:ext cx="6038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관련어를</a:t>
            </a:r>
            <a:r>
              <a:rPr lang="ko-KR" altLang="en-US" dirty="0" smtClean="0"/>
              <a:t> 입력하여 정보를 조회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나이를 설정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화면 구현 및 시연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1" name="Picture 3" descr="C:\Users\hong\Desktop\2차 프로젝트\화면구현 보기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0" y="849181"/>
            <a:ext cx="10868530" cy="419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3989" y="5469622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오늘 검색된 횟수가 나오고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연관어를</a:t>
            </a:r>
            <a:r>
              <a:rPr lang="ko-KR" altLang="en-US" dirty="0" smtClean="0"/>
              <a:t> 가져와서 차트와 그래프로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3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ong\Desktop\2차 프로젝트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66" y="887360"/>
            <a:ext cx="4736302" cy="45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ng\Desktop\2차 프로젝트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59" y="887361"/>
            <a:ext cx="5626443" cy="45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6822" y="57582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5146" y="575824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 기준으로 </a:t>
            </a:r>
            <a:r>
              <a:rPr lang="ko-KR" altLang="en-US" dirty="0" err="1" smtClean="0"/>
              <a:t>검색량을</a:t>
            </a:r>
            <a:r>
              <a:rPr lang="ko-KR" altLang="en-US" dirty="0" smtClean="0"/>
              <a:t> 보여준다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659" y="5741773"/>
            <a:ext cx="5671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만개의레시피</a:t>
            </a:r>
            <a:r>
              <a:rPr lang="ko-KR" altLang="en-US" dirty="0" smtClean="0"/>
              <a:t> 홈페이지랑 연결 했으며 클릭하면</a:t>
            </a:r>
            <a:endParaRPr lang="en-US" altLang="ko-KR" dirty="0" smtClean="0"/>
          </a:p>
          <a:p>
            <a:r>
              <a:rPr lang="ko-KR" altLang="en-US" dirty="0" err="1" smtClean="0"/>
              <a:t>레시피를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있고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버튼으로 </a:t>
            </a:r>
            <a:r>
              <a:rPr lang="ko-KR" altLang="en-US" dirty="0" err="1" smtClean="0"/>
              <a:t>만개의레시피</a:t>
            </a:r>
            <a:endParaRPr lang="en-US" altLang="ko-KR" dirty="0" smtClean="0"/>
          </a:p>
          <a:p>
            <a:r>
              <a:rPr lang="ko-KR" altLang="en-US" dirty="0" smtClean="0"/>
              <a:t>홈페이지로 이동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348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ong\Desktop\2차 프로젝트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5" y="832021"/>
            <a:ext cx="4912447" cy="4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ong\Desktop\2차 프로젝트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9" y="832021"/>
            <a:ext cx="5708824" cy="47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4572" y="601362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구로지역 </a:t>
            </a:r>
            <a:r>
              <a:rPr lang="ko-KR" altLang="en-US" dirty="0" err="1" smtClean="0"/>
              <a:t>음식집을</a:t>
            </a:r>
            <a:r>
              <a:rPr lang="ko-KR" altLang="en-US" dirty="0" smtClean="0"/>
              <a:t>  보여준다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7468" y="6005383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판매해당 홈페이지로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84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124" name="Picture 4" descr="C:\Users\hong\Desktop\2차 프로젝트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8" y="798817"/>
            <a:ext cx="5625290" cy="37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8014" y="4706035"/>
            <a:ext cx="556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그래프는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사용하는대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대한 </a:t>
            </a:r>
            <a:endParaRPr lang="en-US" altLang="ko-KR" dirty="0" smtClean="0"/>
          </a:p>
          <a:p>
            <a:r>
              <a:rPr lang="ko-KR" altLang="en-US" dirty="0" smtClean="0"/>
              <a:t>데이터가 없으면 값을 </a:t>
            </a:r>
            <a:r>
              <a:rPr lang="ko-KR" altLang="en-US" dirty="0" err="1" smtClean="0"/>
              <a:t>못받아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오는것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5125" name="Picture 5" descr="C:\Users\hong\Desktop\2차 프로젝트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02" y="208645"/>
            <a:ext cx="4970834" cy="43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05320" y="5004962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상가 이름으로 검색이 </a:t>
            </a:r>
            <a:r>
              <a:rPr lang="ko-KR" altLang="en-US" dirty="0" err="1" smtClean="0"/>
              <a:t>되는대</a:t>
            </a:r>
            <a:r>
              <a:rPr lang="ko-KR" altLang="en-US" dirty="0" smtClean="0"/>
              <a:t> 관련된 상가가</a:t>
            </a:r>
            <a:endParaRPr lang="en-US" altLang="ko-KR" dirty="0" smtClean="0"/>
          </a:p>
          <a:p>
            <a:r>
              <a:rPr lang="ko-KR" altLang="en-US" dirty="0" smtClean="0"/>
              <a:t>없으면 아무것도 표시가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500" y="1470392"/>
            <a:ext cx="10172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회원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문화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요리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뉴스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sz="3000" b="1" dirty="0" smtClean="0"/>
              <a:t> 여행</a:t>
            </a:r>
            <a:endParaRPr lang="en-US" altLang="ko-KR" sz="3000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59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194" name="Picture 2" descr="C:\Users\hong\Desktop\2차 프로젝트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65" y="1256151"/>
            <a:ext cx="1027376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89890" y="3502436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방식으로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보낸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값이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발생한다</a:t>
            </a:r>
            <a:endParaRPr lang="ko-KR" altLang="en-US" dirty="0"/>
          </a:p>
        </p:txBody>
      </p:sp>
      <p:pic>
        <p:nvPicPr>
          <p:cNvPr id="8195" name="Picture 3" descr="C:\Users\hong\Desktop\2차 프로젝트\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4089569"/>
            <a:ext cx="41338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hong\Desktop\2차 프로젝트\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89569"/>
            <a:ext cx="5076825" cy="149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505855" y="4513634"/>
            <a:ext cx="437745" cy="69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12476" y="6070219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제이쿼리 버전문제로 오른쪽처럼 변경 </a:t>
            </a:r>
            <a:r>
              <a:rPr lang="ko-KR" altLang="en-US" dirty="0" err="1" smtClean="0"/>
              <a:t>해줘야한다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핵심 코드 및 오류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146" name="Picture 2" descr="C:\Users\hong\Desktop\2차 프로젝트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4" y="885215"/>
            <a:ext cx="5392562" cy="430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8957" y="5369668"/>
            <a:ext cx="548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제목이랑 내용 </a:t>
            </a:r>
            <a:r>
              <a:rPr lang="ko-KR" altLang="en-US" dirty="0" err="1" smtClean="0"/>
              <a:t>웹크롤링</a:t>
            </a:r>
            <a:endParaRPr lang="en-US" altLang="ko-KR" dirty="0" smtClean="0"/>
          </a:p>
          <a:p>
            <a:r>
              <a:rPr lang="ko-KR" altLang="en-US" dirty="0" smtClean="0"/>
              <a:t> 하는 소스</a:t>
            </a:r>
            <a:endParaRPr lang="ko-KR" altLang="en-US" dirty="0"/>
          </a:p>
        </p:txBody>
      </p:sp>
      <p:pic>
        <p:nvPicPr>
          <p:cNvPr id="6147" name="Picture 3" descr="C:\Users\hong\Desktop\2차 프로젝트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90" y="83739"/>
            <a:ext cx="5111041" cy="25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9890" y="275324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오늘 날짜와 </a:t>
            </a:r>
            <a:r>
              <a:rPr lang="ko-KR" altLang="en-US" dirty="0" err="1" smtClean="0"/>
              <a:t>한달전</a:t>
            </a:r>
            <a:r>
              <a:rPr lang="ko-KR" altLang="en-US" dirty="0" smtClean="0"/>
              <a:t> 날짜 구하는 소스</a:t>
            </a:r>
            <a:endParaRPr lang="ko-KR" altLang="en-US" dirty="0"/>
          </a:p>
        </p:txBody>
      </p:sp>
      <p:pic>
        <p:nvPicPr>
          <p:cNvPr id="6148" name="Picture 4" descr="C:\Users\hong\Desktop\2차 프로젝트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21" y="3122575"/>
            <a:ext cx="5544765" cy="26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19493" y="5915534"/>
            <a:ext cx="5291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Dto</a:t>
            </a:r>
            <a:r>
              <a:rPr lang="ko-KR" altLang="en-US" dirty="0" smtClean="0"/>
              <a:t>에서  받아온 데이터에서 작은 따옴표와</a:t>
            </a:r>
            <a:endParaRPr lang="en-US" altLang="ko-KR" dirty="0" smtClean="0"/>
          </a:p>
          <a:p>
            <a:r>
              <a:rPr lang="ko-KR" altLang="en-US" dirty="0" smtClean="0"/>
              <a:t>콤마 없애주고 </a:t>
            </a:r>
            <a:r>
              <a:rPr lang="ko-KR" altLang="en-US" dirty="0" err="1" smtClean="0"/>
              <a:t>연관어</a:t>
            </a:r>
            <a:r>
              <a:rPr lang="ko-KR" altLang="en-US" dirty="0" smtClean="0"/>
              <a:t> 테이블에 </a:t>
            </a:r>
            <a:r>
              <a:rPr lang="ko-KR" altLang="en-US" dirty="0" err="1" smtClean="0"/>
              <a:t>연관어와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건수값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넣어 주는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2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 소감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68925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84613" y="1450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4763" y="1582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034" y="1579563"/>
            <a:ext cx="11187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일단은 추후에 보안 해야 할게 </a:t>
            </a:r>
            <a:r>
              <a:rPr lang="ko-KR" altLang="en-US" dirty="0" err="1" smtClean="0"/>
              <a:t>많은거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 본 콤마와 </a:t>
            </a:r>
            <a:r>
              <a:rPr lang="ko-KR" altLang="en-US" dirty="0" err="1" smtClean="0"/>
              <a:t>따음표</a:t>
            </a:r>
            <a:r>
              <a:rPr lang="ko-KR" altLang="en-US" dirty="0" smtClean="0"/>
              <a:t> 없애는 소스 </a:t>
            </a:r>
            <a:r>
              <a:rPr lang="ko-KR" altLang="en-US" dirty="0" smtClean="0"/>
              <a:t>등등 </a:t>
            </a:r>
            <a:r>
              <a:rPr lang="ko-KR" altLang="en-US" dirty="0" smtClean="0"/>
              <a:t>하드 코딩 </a:t>
            </a:r>
            <a:r>
              <a:rPr lang="ko-KR" altLang="en-US" dirty="0" err="1" smtClean="0"/>
              <a:t>한게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너무 많아서 코드가 너무 길어졌고  데이터 만드는 시간도 너무 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이것만 빼면은 만족한 결과물이</a:t>
            </a:r>
            <a:endParaRPr lang="en-US" altLang="ko-KR" dirty="0" smtClean="0"/>
          </a:p>
          <a:p>
            <a:r>
              <a:rPr lang="ko-KR" altLang="en-US" dirty="0" smtClean="0"/>
              <a:t>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스프링으로 처음 프로젝트 </a:t>
            </a:r>
            <a:r>
              <a:rPr lang="ko-KR" altLang="en-US" dirty="0" err="1" smtClean="0"/>
              <a:t>해보는대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프로젝트보다는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만드게</a:t>
            </a:r>
            <a:r>
              <a:rPr lang="ko-KR" altLang="en-US" dirty="0" smtClean="0"/>
              <a:t> 편해서 </a:t>
            </a:r>
            <a:r>
              <a:rPr lang="ko-KR" altLang="en-US" dirty="0" err="1" smtClean="0"/>
              <a:t>다른곳에</a:t>
            </a:r>
            <a:r>
              <a:rPr lang="ko-KR" altLang="en-US" dirty="0" smtClean="0"/>
              <a:t> 시간을</a:t>
            </a:r>
            <a:endParaRPr lang="en-US" altLang="ko-KR" dirty="0" smtClean="0"/>
          </a:p>
          <a:p>
            <a:r>
              <a:rPr lang="ko-KR" altLang="en-US" dirty="0" smtClean="0"/>
              <a:t>더 투자 </a:t>
            </a:r>
            <a:r>
              <a:rPr lang="ko-KR" altLang="en-US" dirty="0" err="1" smtClean="0"/>
              <a:t>할수있어</a:t>
            </a:r>
            <a:r>
              <a:rPr lang="ko-KR" altLang="en-US" dirty="0" smtClean="0"/>
              <a:t> 좋았고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앞으로 개발 공부를 열심히 해서 효율적인 프로그램을 만들고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5182" y="2951947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</a:t>
            </a:r>
            <a:endParaRPr lang="ko-KR" altLang="en-US" sz="4800" spc="300" dirty="0"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8072" y="3792469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100" spc="150" dirty="0" smtClean="0">
                <a:ln w="22225">
                  <a:noFill/>
                </a:ln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150" dirty="0">
              <a:ln w="22225">
                <a:noFill/>
              </a:ln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43438" y="3782944"/>
            <a:ext cx="290512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2082798"/>
            <a:ext cx="4127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로그인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기간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연령대 입력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검색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현재 영화 순위보기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/>
              <a:t>현재 공연 순위보기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검색어</a:t>
            </a:r>
            <a:r>
              <a:rPr lang="ko-KR" altLang="en-US" b="1" dirty="0" smtClean="0"/>
              <a:t> 관련 </a:t>
            </a:r>
            <a:r>
              <a:rPr lang="ko-KR" altLang="en-US" b="1" dirty="0" err="1" smtClean="0"/>
              <a:t>블로그</a:t>
            </a:r>
            <a:r>
              <a:rPr lang="ko-KR" altLang="en-US" b="1" dirty="0" smtClean="0"/>
              <a:t> 보기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/>
              <a:t>카카오톡</a:t>
            </a:r>
            <a:r>
              <a:rPr lang="ko-KR" altLang="en-US" b="1" dirty="0" smtClean="0"/>
              <a:t> 공유하기</a:t>
            </a: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b="1" dirty="0" smtClean="0"/>
              <a:t>PDF</a:t>
            </a:r>
            <a:r>
              <a:rPr lang="ko-KR" altLang="en-US" b="1" dirty="0" smtClean="0"/>
              <a:t>로 다운로드하기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943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03903"/>
              </p:ext>
            </p:extLst>
          </p:nvPr>
        </p:nvGraphicFramePr>
        <p:xfrm>
          <a:off x="1088003" y="936267"/>
          <a:ext cx="10583298" cy="5850552"/>
        </p:xfrm>
        <a:graphic>
          <a:graphicData uri="http://schemas.openxmlformats.org/drawingml/2006/table">
            <a:tbl>
              <a:tblPr/>
              <a:tblGrid>
                <a:gridCol w="1343757"/>
                <a:gridCol w="1127969"/>
                <a:gridCol w="8111572"/>
              </a:tblGrid>
              <a:tr h="44296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문화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2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6386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 사용자는 문화방면을 검색하기 위해서 아이디와 비밀번호를 통해서 로그인을 해야한다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주제어는 문화로 고정하고 문화와 관련된 관련어를 통해 입력하여 검색조회버튼을 누르면 검색할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시작일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연령대를 입력해야한다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다시 검색하기 버튼을 통해 검색을 다시할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검색어 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관련어와 시작일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연령대를 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적용해 기간별 검색량 비율을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통해 입력된 단어와 연관되어 있는 상위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검색해서 저장한다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검색화면에서 현재 공연순위와 영화순위는 네이버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인터파크에서 웹 크롤링을 통해서 이미지링크와 공연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영화제목을 보이게한다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그래프화면에서 관련어에 대한 관련블로그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노출되게 데이터를 파싱한다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1-3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 보기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메인에서 문화를 클릭하면 단어를 검색하는 페이지에서 현재 공연순위와 영화순위를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그래프화면에서 입력된 단어와 연관되어 저장된 상위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단어를 차트를 통해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그래프화면에서 저장된 기간별 검색량 비율을 선그래프를 통해 알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관련어에 대한 관련 블로그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개를 스크롤바를 통해 볼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카카오톡 공유하기를 통해 검색페이지를 공유할 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일반회원은 그래프 화면에서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PDF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다운로드를 통해 화면을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캡쳐한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PDF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다운로드 받을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14" marR="10714" marT="10714" marB="107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1968498"/>
            <a:ext cx="412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로그인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검색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smtClean="0">
                <a:latin typeface="+mj-lt"/>
              </a:rPr>
              <a:t>연관키워드</a:t>
            </a:r>
            <a:r>
              <a:rPr lang="en-US" altLang="ko-KR" b="1" kern="0" dirty="0" smtClean="0">
                <a:latin typeface="+mj-lt"/>
              </a:rPr>
              <a:t> </a:t>
            </a:r>
            <a:r>
              <a:rPr lang="ko-KR" altLang="en-US" b="1" kern="0" dirty="0" smtClean="0">
                <a:latin typeface="+mj-lt"/>
              </a:rPr>
              <a:t>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err="1" smtClean="0">
                <a:latin typeface="+mj-lt"/>
              </a:rPr>
              <a:t>날짜별</a:t>
            </a:r>
            <a:r>
              <a:rPr lang="ko-KR" altLang="en-US" b="1" kern="0" dirty="0" smtClean="0">
                <a:latin typeface="+mj-lt"/>
              </a:rPr>
              <a:t> </a:t>
            </a:r>
            <a:r>
              <a:rPr lang="ko-KR" altLang="en-US" b="1" kern="0" dirty="0" err="1" smtClean="0">
                <a:latin typeface="+mj-lt"/>
              </a:rPr>
              <a:t>검색량</a:t>
            </a:r>
            <a:r>
              <a:rPr lang="ko-KR" altLang="en-US" b="1" kern="0" dirty="0" smtClean="0">
                <a:latin typeface="+mj-lt"/>
              </a:rPr>
              <a:t> 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err="1" smtClean="0">
                <a:latin typeface="+mj-lt"/>
              </a:rPr>
              <a:t>레시피</a:t>
            </a:r>
            <a:r>
              <a:rPr lang="ko-KR" altLang="en-US" b="1" kern="0" dirty="0" smtClean="0">
                <a:latin typeface="+mj-lt"/>
              </a:rPr>
              <a:t> 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smtClean="0">
                <a:latin typeface="+mj-lt"/>
              </a:rPr>
              <a:t>음식점 보기</a:t>
            </a: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kern="0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kern="0" dirty="0" smtClean="0">
                <a:latin typeface="+mj-lt"/>
              </a:rPr>
              <a:t>쇼핑정보 보기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9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음식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8138" y="1597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36802"/>
              </p:ext>
            </p:extLst>
          </p:nvPr>
        </p:nvGraphicFramePr>
        <p:xfrm>
          <a:off x="969577" y="1059727"/>
          <a:ext cx="10827975" cy="5493472"/>
        </p:xfrm>
        <a:graphic>
          <a:graphicData uri="http://schemas.openxmlformats.org/drawingml/2006/table">
            <a:tbl>
              <a:tblPr/>
              <a:tblGrid>
                <a:gridCol w="1424653"/>
                <a:gridCol w="1615590"/>
                <a:gridCol w="7787732"/>
              </a:tblGrid>
              <a:tr h="73621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한컴 윤체 L"/>
                        </a:rPr>
                        <a:t>음식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6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상세내용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3793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주제어는 음식으로 고정되어야 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검색어를 사용자가 입력을 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기간을 설정할수 있다 기본은 종료일은 오늘 시작일은 한달전이다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일을 선택할수 있다 기본은 일간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성별를 선택을수 있다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기본은 전체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나이 범위를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선택할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기본은 전체이고 최소 한가지를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선택해야한다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2-2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 보기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회원은 수집된 내용을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있어야한다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수집된 내용은 연관 키워드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날자별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비율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레시피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음식점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쇼핑이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 키워드는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연관어와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건수 그래프로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날자별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날짜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검색량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그래프로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레시피는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바로가기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버튼을 누르면 사이트로 갈수 있고 화면에서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수도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음식집은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구로 주변 음식점을 보여준다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음식점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정보와 위치를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쇼핑은 사진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제목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가격을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볼 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있고 클릭을 하면 사이트에 연결이 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138" y="1660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1583" y="208645"/>
            <a:ext cx="4713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 내용 및 요구사항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뉴스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92550" y="1104900"/>
            <a:ext cx="3822700" cy="673100"/>
          </a:xfrm>
          <a:prstGeom prst="roundRect">
            <a:avLst/>
          </a:prstGeom>
          <a:gradFill flip="none" rotWithShape="1">
            <a:gsLst>
              <a:gs pos="0">
                <a:srgbClr val="45C4AC"/>
              </a:gs>
              <a:gs pos="100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일반 사용자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0150" y="2158998"/>
            <a:ext cx="4127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로그인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뉴스 토픽 보기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성별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dirty="0" smtClean="0">
                <a:latin typeface="+mj-lt"/>
              </a:rPr>
              <a:t>기간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dirty="0" smtClean="0">
                <a:latin typeface="+mj-lt"/>
              </a:rPr>
              <a:t>연령대 입력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smtClean="0">
                <a:latin typeface="+mj-lt"/>
              </a:rPr>
              <a:t>검색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>
                <a:latin typeface="+mj-lt"/>
              </a:rPr>
              <a:t>검색량</a:t>
            </a:r>
            <a:r>
              <a:rPr lang="ko-KR" altLang="en-US" b="1" dirty="0" smtClean="0">
                <a:latin typeface="+mj-lt"/>
              </a:rPr>
              <a:t> 보기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b="1" dirty="0" err="1" smtClean="0">
                <a:latin typeface="+mj-lt"/>
              </a:rPr>
              <a:t>연관검색어</a:t>
            </a:r>
            <a:r>
              <a:rPr lang="ko-KR" altLang="en-US" b="1" dirty="0" smtClean="0">
                <a:latin typeface="+mj-lt"/>
              </a:rPr>
              <a:t> 보기</a:t>
            </a: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5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 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2088</Words>
  <Application>Microsoft Office PowerPoint</Application>
  <PresentationFormat>사용자 지정</PresentationFormat>
  <Paragraphs>733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굴림</vt:lpstr>
      <vt:lpstr>Arial</vt:lpstr>
      <vt:lpstr>한컴 윤체 L</vt:lpstr>
      <vt:lpstr>함초롬바탕</vt:lpstr>
      <vt:lpstr>맑은 고딕</vt:lpstr>
      <vt:lpstr>Wingdings</vt:lpstr>
      <vt:lpstr>메인_1</vt:lpstr>
      <vt:lpstr>메인_2</vt:lpstr>
      <vt:lpstr>빈 화면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hong</cp:lastModifiedBy>
  <cp:revision>87</cp:revision>
  <dcterms:created xsi:type="dcterms:W3CDTF">2017-11-18T03:45:34Z</dcterms:created>
  <dcterms:modified xsi:type="dcterms:W3CDTF">2020-03-31T08:07:22Z</dcterms:modified>
</cp:coreProperties>
</file>