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6" r:id="rId2"/>
    <p:sldMasterId id="2147483654" r:id="rId3"/>
    <p:sldMasterId id="2147483648" r:id="rId4"/>
  </p:sldMasterIdLst>
  <p:notesMasterIdLst>
    <p:notesMasterId r:id="rId45"/>
  </p:notesMasterIdLst>
  <p:sldIdLst>
    <p:sldId id="258" r:id="rId5"/>
    <p:sldId id="262" r:id="rId6"/>
    <p:sldId id="269" r:id="rId7"/>
    <p:sldId id="274" r:id="rId8"/>
    <p:sldId id="281" r:id="rId9"/>
    <p:sldId id="275" r:id="rId10"/>
    <p:sldId id="282" r:id="rId11"/>
    <p:sldId id="276" r:id="rId12"/>
    <p:sldId id="283" r:id="rId13"/>
    <p:sldId id="278" r:id="rId14"/>
    <p:sldId id="284" r:id="rId15"/>
    <p:sldId id="277" r:id="rId16"/>
    <p:sldId id="285" r:id="rId17"/>
    <p:sldId id="279" r:id="rId18"/>
    <p:sldId id="280" r:id="rId19"/>
    <p:sldId id="286" r:id="rId20"/>
    <p:sldId id="287" r:id="rId21"/>
    <p:sldId id="288" r:id="rId22"/>
    <p:sldId id="290" r:id="rId23"/>
    <p:sldId id="304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3" r:id="rId35"/>
    <p:sldId id="300" r:id="rId36"/>
    <p:sldId id="301" r:id="rId37"/>
    <p:sldId id="302" r:id="rId38"/>
    <p:sldId id="305" r:id="rId39"/>
    <p:sldId id="308" r:id="rId40"/>
    <p:sldId id="306" r:id="rId41"/>
    <p:sldId id="309" r:id="rId42"/>
    <p:sldId id="307" r:id="rId43"/>
    <p:sldId id="270" r:id="rId44"/>
  </p:sldIdLst>
  <p:sldSz cx="12192000" cy="6858000"/>
  <p:notesSz cx="6858000" cy="9144000"/>
  <p:embeddedFontLst>
    <p:embeddedFont>
      <p:font typeface="맑은 고딕" pitchFamily="50" charset="-127"/>
      <p:regular r:id="rId46"/>
      <p:bold r:id="rId47"/>
    </p:embeddedFont>
    <p:embeddedFont>
      <p:font typeface="한컴 윤체 L" pitchFamily="18" charset="-127"/>
      <p:regular r:id="rId48"/>
    </p:embeddedFont>
    <p:embeddedFont>
      <p:font typeface="함초롬바탕" pitchFamily="18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4AC"/>
    <a:srgbClr val="55B4C8"/>
    <a:srgbClr val="D43F55"/>
    <a:srgbClr val="000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79" autoAdjust="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ABE69-76DE-48D8-A5E3-FF8D7273D183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E721-9961-4A0A-98C3-5711E7360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02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14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2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32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3073400" y="406400"/>
            <a:ext cx="6045200" cy="6045200"/>
          </a:xfrm>
          <a:prstGeom prst="ellipse">
            <a:avLst/>
          </a:prstGeom>
          <a:gradFill flip="none" rotWithShape="1">
            <a:gsLst>
              <a:gs pos="0">
                <a:srgbClr val="52B6C9"/>
              </a:gs>
              <a:gs pos="100000">
                <a:srgbClr val="38C6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5" r="16066"/>
          <a:stretch/>
        </p:blipFill>
        <p:spPr>
          <a:xfrm>
            <a:off x="0" y="-12700"/>
            <a:ext cx="121412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556"/>
          <a:stretch/>
        </p:blipFill>
        <p:spPr>
          <a:xfrm>
            <a:off x="0" y="0"/>
            <a:ext cx="4974767" cy="4354281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70856" y="885372"/>
            <a:ext cx="11117944" cy="6001655"/>
            <a:chOff x="870856" y="885372"/>
            <a:chExt cx="11117944" cy="600165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870856" y="899886"/>
              <a:ext cx="11117943" cy="5972627"/>
            </a:xfrm>
            <a:prstGeom prst="roundRect">
              <a:avLst>
                <a:gd name="adj" fmla="val 13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870857" y="885372"/>
              <a:ext cx="11117943" cy="5972627"/>
            </a:xfrm>
            <a:prstGeom prst="roundRect">
              <a:avLst>
                <a:gd name="adj" fmla="val 9223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 userDrawn="1"/>
          </p:nvSpPr>
          <p:spPr>
            <a:xfrm>
              <a:off x="870857" y="885372"/>
              <a:ext cx="11117943" cy="870858"/>
            </a:xfrm>
            <a:prstGeom prst="roundRect">
              <a:avLst>
                <a:gd name="adj" fmla="val 9223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870857" y="1429656"/>
              <a:ext cx="11117943" cy="545737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1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7956" y="2951947"/>
            <a:ext cx="329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err="1" smtClean="0"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BrandDog</a:t>
            </a:r>
            <a:endParaRPr lang="ko-KR" altLang="en-US" sz="4800" spc="300" dirty="0"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683" y="3792469"/>
            <a:ext cx="4658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API, Web crawling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검색어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트렌드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사이트</a:t>
            </a:r>
            <a:endParaRPr lang="en-US" altLang="ko-KR" sz="1100" spc="150" dirty="0">
              <a:ln w="22225">
                <a:noFill/>
              </a:ln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438" y="3782944"/>
            <a:ext cx="29051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23650"/>
              </p:ext>
            </p:extLst>
          </p:nvPr>
        </p:nvGraphicFramePr>
        <p:xfrm>
          <a:off x="972566" y="981424"/>
          <a:ext cx="10927334" cy="5768481"/>
        </p:xfrm>
        <a:graphic>
          <a:graphicData uri="http://schemas.openxmlformats.org/drawingml/2006/table">
            <a:tbl>
              <a:tblPr/>
              <a:tblGrid>
                <a:gridCol w="1786124"/>
                <a:gridCol w="1716187"/>
                <a:gridCol w="7425023"/>
              </a:tblGrid>
              <a:tr h="5049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1. News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게시판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652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뉴스 토픽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네이버의 뉴스 토픽 내용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가져와서 검색할 때 참고 하도록 보여준다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주제어는 뉴스로 고정하고 관련어를 입력하여 검색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년 전부터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까지 중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기간의 주기는 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 중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성별은 전체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여성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남성 중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나이는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~12, 13~18, 19~24, 25~29, 30~34, 35~39, 40~44, 45~49, 50~54, 55~60, 60~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구분하여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검색어에 대한 연관 검색어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동적 그래프를 사용해서 나타낸다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해당 검색어가 검색된 횟수를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각각 합산하여 조회기간 내 최대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설정하여 상대적인 변화를 나타내야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138" y="1717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1968498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775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1968498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775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다이아몬드 1"/>
          <p:cNvSpPr>
            <a:spLocks noChangeAspect="1"/>
          </p:cNvSpPr>
          <p:nvPr/>
        </p:nvSpPr>
        <p:spPr>
          <a:xfrm>
            <a:off x="3687513" y="1631949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" name="다이아몬드 5"/>
          <p:cNvSpPr>
            <a:spLocks noChangeAspect="1"/>
          </p:cNvSpPr>
          <p:nvPr/>
        </p:nvSpPr>
        <p:spPr>
          <a:xfrm>
            <a:off x="2231775" y="3046411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7" name="다이아몬드 6"/>
          <p:cNvSpPr>
            <a:spLocks noChangeAspect="1"/>
          </p:cNvSpPr>
          <p:nvPr/>
        </p:nvSpPr>
        <p:spPr>
          <a:xfrm>
            <a:off x="6633913" y="1666873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" name="다이아몬드 7"/>
          <p:cNvSpPr>
            <a:spLocks noChangeAspect="1"/>
          </p:cNvSpPr>
          <p:nvPr/>
        </p:nvSpPr>
        <p:spPr>
          <a:xfrm>
            <a:off x="5148013" y="3021010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9" name="다이아몬드 8"/>
          <p:cNvSpPr>
            <a:spLocks noChangeAspect="1"/>
          </p:cNvSpPr>
          <p:nvPr/>
        </p:nvSpPr>
        <p:spPr>
          <a:xfrm>
            <a:off x="8084387" y="3059110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" name="TextBox 2"/>
          <p:cNvSpPr txBox="1"/>
          <p:nvPr/>
        </p:nvSpPr>
        <p:spPr>
          <a:xfrm>
            <a:off x="7261769" y="2360136"/>
            <a:ext cx="1477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PM</a:t>
            </a:r>
          </a:p>
          <a:p>
            <a:pPr algn="ctr"/>
            <a:r>
              <a:rPr lang="ko-KR" altLang="en-US" sz="2000" b="1" dirty="0" smtClean="0"/>
              <a:t>김동현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Culture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3768" y="2284968"/>
            <a:ext cx="1717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팀장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박현철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Food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3468" y="3707368"/>
            <a:ext cx="1729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서기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 김재원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ravel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6932" y="3661370"/>
            <a:ext cx="1477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PL</a:t>
            </a:r>
          </a:p>
          <a:p>
            <a:pPr algn="ctr"/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박현태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96654" y="3470014"/>
            <a:ext cx="2119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공통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554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048525"/>
              </p:ext>
            </p:extLst>
          </p:nvPr>
        </p:nvGraphicFramePr>
        <p:xfrm>
          <a:off x="1131246" y="1035243"/>
          <a:ext cx="10540055" cy="54036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46429"/>
                <a:gridCol w="705613"/>
                <a:gridCol w="578831"/>
                <a:gridCol w="457365"/>
                <a:gridCol w="578831"/>
                <a:gridCol w="578831"/>
                <a:gridCol w="578831"/>
                <a:gridCol w="578831"/>
                <a:gridCol w="578831"/>
                <a:gridCol w="578831"/>
                <a:gridCol w="578831"/>
              </a:tblGrid>
              <a:tr h="4538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45C4AC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– 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45C4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</a:tr>
              <a:tr h="535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중순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~3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55B4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23~4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55B4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요구사항정의서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테이블정의서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문화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뉴스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음식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여행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사용 리소스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94" y="1825625"/>
            <a:ext cx="259228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198"/>
          <p:cNvPicPr preferRelativeResize="0"/>
          <p:nvPr/>
        </p:nvPicPr>
        <p:blipFill rotWithShape="1">
          <a:blip r:embed="rId3">
            <a:alphaModFix/>
          </a:blip>
          <a:srcRect l="7620" r="5678" b="8475"/>
          <a:stretch/>
        </p:blipFill>
        <p:spPr>
          <a:xfrm>
            <a:off x="5334201" y="1575500"/>
            <a:ext cx="1476243" cy="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634" y="4540043"/>
            <a:ext cx="1605276" cy="9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901" y="4673755"/>
            <a:ext cx="1345725" cy="13457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Shape 197"/>
          <p:cNvPicPr preferRelativeResize="0"/>
          <p:nvPr/>
        </p:nvPicPr>
        <p:blipFill rotWithShape="1">
          <a:blip r:embed="rId6">
            <a:alphaModFix/>
          </a:blip>
          <a:srcRect l="13828" t="6121" r="5772" b="5804"/>
          <a:stretch/>
        </p:blipFill>
        <p:spPr>
          <a:xfrm>
            <a:off x="2004100" y="3404256"/>
            <a:ext cx="874038" cy="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1"/>
          <p:cNvPicPr preferRelativeResize="0"/>
          <p:nvPr/>
        </p:nvPicPr>
        <p:blipFill rotWithShape="1">
          <a:blip r:embed="rId7">
            <a:alphaModFix/>
          </a:blip>
          <a:srcRect l="17184" t="8757" r="12069" b="8467"/>
          <a:stretch/>
        </p:blipFill>
        <p:spPr>
          <a:xfrm>
            <a:off x="3441940" y="4835293"/>
            <a:ext cx="874025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3634" y="1784722"/>
            <a:ext cx="966900" cy="93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 descr="C:\Users\hong\Desktop\pdfTest\아나콘다 마크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72" y="2432845"/>
            <a:ext cx="2900272" cy="1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ong\Desktop\pdfTest\스프링 마크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82" y="2713117"/>
            <a:ext cx="339725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참고사이트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04" y="1695435"/>
            <a:ext cx="4195455" cy="971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04" y="3354283"/>
            <a:ext cx="6535063" cy="1495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0" y="1657350"/>
            <a:ext cx="4537180" cy="12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583" y="20864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6" name="Picture 4" descr="D:\workspace\spring\brandproject\src\main\webapp\projectword\스키마 논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50" y="886311"/>
            <a:ext cx="6658731" cy="570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6388" y="495298"/>
            <a:ext cx="2787973" cy="540002"/>
            <a:chOff x="4707075" y="1625598"/>
            <a:chExt cx="2787973" cy="540002"/>
          </a:xfrm>
          <a:gradFill>
            <a:gsLst>
              <a:gs pos="0">
                <a:srgbClr val="55B4C8"/>
              </a:gs>
              <a:gs pos="100000">
                <a:srgbClr val="45C4AC"/>
              </a:gs>
            </a:gsLst>
            <a:lin ang="5400000" scaled="1"/>
          </a:gra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목차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2292" y="190862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주제 </a:t>
            </a:r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292" y="254288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내용 및 요구사항 정의서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92" y="31140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담당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292" y="3749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292" y="43840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 리소스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59781" y="169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59781" y="233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59781" y="296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59781" y="360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9781" y="423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59781" y="487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6238" y="1908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238" y="25428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6238" y="31140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238" y="37490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6238" y="43840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5237" y="19086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4578" y="254288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테이블 정의서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2455" y="3114056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흐름도 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6906" y="374905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 구현 및 시연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276" y="438405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코드 및 오류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639158" y="169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39158" y="233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39158" y="296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639158" y="360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639158" y="423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39158" y="487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13298" y="1908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13138" y="25428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3138" y="31140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09770" y="37490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3138" y="43840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5237" y="50155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소감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9770" y="5015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583" y="20864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 descr="D:\workspace\spring\brandproject\src\main\webapp\projectword\스키마 물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0" y="701705"/>
            <a:ext cx="6408958" cy="60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86888"/>
              </p:ext>
            </p:extLst>
          </p:nvPr>
        </p:nvGraphicFramePr>
        <p:xfrm>
          <a:off x="1077645" y="982871"/>
          <a:ext cx="10746054" cy="5710028"/>
        </p:xfrm>
        <a:graphic>
          <a:graphicData uri="http://schemas.openxmlformats.org/drawingml/2006/table">
            <a:tbl>
              <a:tblPr/>
              <a:tblGrid>
                <a:gridCol w="1828787"/>
                <a:gridCol w="1966266"/>
                <a:gridCol w="1427780"/>
                <a:gridCol w="1094349"/>
                <a:gridCol w="551837"/>
                <a:gridCol w="1140956"/>
                <a:gridCol w="535944"/>
                <a:gridCol w="2200135"/>
              </a:tblGrid>
              <a:tr h="306141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연관어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김동현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연관어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문화에 대한 주제어로 검색하는 단어의 연관단어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2~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word2~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618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cultureReWord_no_pk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~~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word30 VARCHAR2(300) 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cultureReWord_seq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19643"/>
              </p:ext>
            </p:extLst>
          </p:nvPr>
        </p:nvGraphicFramePr>
        <p:xfrm>
          <a:off x="1003301" y="1028703"/>
          <a:ext cx="10706100" cy="5847530"/>
        </p:xfrm>
        <a:graphic>
          <a:graphicData uri="http://schemas.openxmlformats.org/drawingml/2006/table">
            <a:tbl>
              <a:tblPr/>
              <a:tblGrid>
                <a:gridCol w="1821986"/>
                <a:gridCol w="1958957"/>
                <a:gridCol w="1422472"/>
                <a:gridCol w="791645"/>
                <a:gridCol w="609511"/>
                <a:gridCol w="1196438"/>
                <a:gridCol w="474227"/>
                <a:gridCol w="2430864"/>
              </a:tblGrid>
              <a:tr h="310333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트렌드관리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김동현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검색 트렌드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문화에 대한 주제어로 검색하는 단어에 대한 비율을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3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166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cultureSearchTrend_no_pk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조회 기간 시작 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yyyy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-mm-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조회 기간 종료 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yyyy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-mm-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구간 단위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92918"/>
              </p:ext>
            </p:extLst>
          </p:nvPr>
        </p:nvGraphicFramePr>
        <p:xfrm>
          <a:off x="992564" y="1000827"/>
          <a:ext cx="10849811" cy="5381584"/>
        </p:xfrm>
        <a:graphic>
          <a:graphicData uri="http://schemas.openxmlformats.org/drawingml/2006/table">
            <a:tbl>
              <a:tblPr/>
              <a:tblGrid>
                <a:gridCol w="1699002"/>
                <a:gridCol w="2727412"/>
                <a:gridCol w="1424757"/>
                <a:gridCol w="934173"/>
                <a:gridCol w="681246"/>
                <a:gridCol w="739150"/>
                <a:gridCol w="670829"/>
                <a:gridCol w="1973242"/>
              </a:tblGrid>
              <a:tr h="366000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8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연관어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시스템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음식연관어 검색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연관어 검색에 필요한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글번호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_seq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1~10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word1~10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350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foodReWord_no_pk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word1~10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foodreword_seq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48213" y="1530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10676"/>
              </p:ext>
            </p:extLst>
          </p:nvPr>
        </p:nvGraphicFramePr>
        <p:xfrm>
          <a:off x="956420" y="959914"/>
          <a:ext cx="10921815" cy="5749893"/>
        </p:xfrm>
        <a:graphic>
          <a:graphicData uri="http://schemas.openxmlformats.org/drawingml/2006/table">
            <a:tbl>
              <a:tblPr/>
              <a:tblGrid>
                <a:gridCol w="1710274"/>
                <a:gridCol w="2745512"/>
                <a:gridCol w="1434213"/>
                <a:gridCol w="940370"/>
                <a:gridCol w="685769"/>
                <a:gridCol w="744055"/>
                <a:gridCol w="675282"/>
                <a:gridCol w="1986340"/>
              </a:tblGrid>
              <a:tr h="379557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3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트렌드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음식트렌드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검색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트렌드 검색에 필요한 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Trend-seq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시간 단위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6470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foodSearchTrend_no_pk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foodSearchTrend_seq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43413" y="1550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1307"/>
              </p:ext>
            </p:extLst>
          </p:nvPr>
        </p:nvGraphicFramePr>
        <p:xfrm>
          <a:off x="1009549" y="923967"/>
          <a:ext cx="10903051" cy="5929260"/>
        </p:xfrm>
        <a:graphic>
          <a:graphicData uri="http://schemas.openxmlformats.org/drawingml/2006/table">
            <a:tbl>
              <a:tblPr/>
              <a:tblGrid>
                <a:gridCol w="1765079"/>
                <a:gridCol w="2586658"/>
                <a:gridCol w="1354291"/>
                <a:gridCol w="932859"/>
                <a:gridCol w="680294"/>
                <a:gridCol w="738113"/>
                <a:gridCol w="669891"/>
                <a:gridCol w="2175866"/>
              </a:tblGrid>
              <a:tr h="232305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검색어에 대한 연관검색어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newsreword_seq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26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word1~10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varchar2(300 byte) not null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0425" y="1595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63662"/>
              </p:ext>
            </p:extLst>
          </p:nvPr>
        </p:nvGraphicFramePr>
        <p:xfrm>
          <a:off x="940014" y="922604"/>
          <a:ext cx="11163087" cy="5857407"/>
        </p:xfrm>
        <a:graphic>
          <a:graphicData uri="http://schemas.openxmlformats.org/drawingml/2006/table">
            <a:tbl>
              <a:tblPr/>
              <a:tblGrid>
                <a:gridCol w="1666981"/>
                <a:gridCol w="2508152"/>
                <a:gridCol w="1386593"/>
                <a:gridCol w="955110"/>
                <a:gridCol w="696518"/>
                <a:gridCol w="755716"/>
                <a:gridCol w="685865"/>
                <a:gridCol w="2508152"/>
              </a:tblGrid>
              <a:tr h="344925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조건별 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조건에 따른 검색어의 검색량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newssearchtrand_seq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702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varchr2(100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70400" y="1023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목적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0" y="1600200"/>
            <a:ext cx="10172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2400" b="1" dirty="0" smtClean="0"/>
              <a:t>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검색어를</a:t>
            </a:r>
            <a:r>
              <a:rPr lang="ko-KR" altLang="en-US" sz="2400" b="1" dirty="0" smtClean="0"/>
              <a:t> 활용한 </a:t>
            </a:r>
            <a:r>
              <a:rPr lang="ko-KR" altLang="en-US" sz="2400" b="1" dirty="0" err="1" smtClean="0"/>
              <a:t>트렌드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인사이트</a:t>
            </a:r>
            <a:r>
              <a:rPr lang="ko-KR" altLang="en-US" sz="2400" b="1" dirty="0" smtClean="0"/>
              <a:t> 도출 사이트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</a:p>
          <a:p>
            <a:r>
              <a:rPr lang="en-US" altLang="ko-KR" sz="2400" b="1" dirty="0" smtClean="0"/>
              <a:t>	- </a:t>
            </a:r>
            <a:r>
              <a:rPr lang="ko-KR" altLang="en-US" sz="2400" b="1" dirty="0" err="1" smtClean="0"/>
              <a:t>빅데이터</a:t>
            </a:r>
            <a:r>
              <a:rPr lang="ko-KR" altLang="en-US" sz="2400" b="1" dirty="0" smtClean="0"/>
              <a:t> 수집으로 가공된 데이터들을 통해서 </a:t>
            </a:r>
            <a:r>
              <a:rPr lang="ko-KR" altLang="en-US" sz="2400" b="1" dirty="0" err="1" smtClean="0"/>
              <a:t>연관검색어와</a:t>
            </a:r>
            <a:r>
              <a:rPr lang="ko-KR" altLang="en-US" sz="2400" b="1" dirty="0" smtClean="0"/>
              <a:t> 검</a:t>
            </a:r>
            <a:r>
              <a:rPr lang="en-US" altLang="ko-KR" sz="2400" b="1" dirty="0" smtClean="0"/>
              <a:t>	</a:t>
            </a:r>
            <a:r>
              <a:rPr lang="ko-KR" altLang="en-US" sz="2400" b="1" dirty="0" err="1" smtClean="0"/>
              <a:t>색량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등을 시각화 하여 </a:t>
            </a:r>
            <a:r>
              <a:rPr lang="ko-KR" altLang="en-US" sz="2400" b="1" dirty="0" err="1" smtClean="0"/>
              <a:t>인사이트를</a:t>
            </a:r>
            <a:r>
              <a:rPr lang="ko-KR" altLang="en-US" sz="2400" b="1" dirty="0" smtClean="0"/>
              <a:t> 도출할 수 있다 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r>
              <a:rPr lang="en-US" altLang="ko-KR" sz="2400" b="1" dirty="0" smtClean="0"/>
              <a:t>	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사용자가 카테고리에 따라 </a:t>
            </a:r>
            <a:r>
              <a:rPr lang="ko-KR" altLang="en-US" sz="2400" b="1" dirty="0" err="1" smtClean="0"/>
              <a:t>검색어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성별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기간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연령대를 </a:t>
            </a:r>
            <a:r>
              <a:rPr lang="ko-KR" altLang="en-US" sz="2400" b="1" dirty="0" err="1" smtClean="0"/>
              <a:t>입력하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여 마케팅에 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사용할 수 있다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15065" y="5648733"/>
            <a:ext cx="2162062" cy="558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search.do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58313" y="5920425"/>
            <a:ext cx="2722628" cy="6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</a:t>
            </a:r>
            <a:r>
              <a:rPr lang="en-US" altLang="ko-KR" b="1" dirty="0" smtClean="0">
                <a:solidFill>
                  <a:schemeClr val="tx1"/>
                </a:solidFill>
              </a:rPr>
              <a:t>raph.do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66883" y="1838175"/>
            <a:ext cx="2155490" cy="6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87777" y="1327302"/>
            <a:ext cx="1715937" cy="510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74" y="820068"/>
            <a:ext cx="11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일반회원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stCxn id="12" idx="4"/>
            <a:endCxn id="8" idx="0"/>
          </p:cNvCxnSpPr>
          <p:nvPr/>
        </p:nvCxnSpPr>
        <p:spPr>
          <a:xfrm>
            <a:off x="2845746" y="1838175"/>
            <a:ext cx="250350" cy="381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7"/>
            <a:endCxn id="11" idx="2"/>
          </p:cNvCxnSpPr>
          <p:nvPr/>
        </p:nvCxnSpPr>
        <p:spPr>
          <a:xfrm flipV="1">
            <a:off x="3860500" y="2167651"/>
            <a:ext cx="906383" cy="3562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4"/>
            <a:endCxn id="8" idx="6"/>
          </p:cNvCxnSpPr>
          <p:nvPr/>
        </p:nvCxnSpPr>
        <p:spPr>
          <a:xfrm flipH="1">
            <a:off x="4177127" y="2497127"/>
            <a:ext cx="1667501" cy="3431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원통 16"/>
          <p:cNvSpPr/>
          <p:nvPr/>
        </p:nvSpPr>
        <p:spPr>
          <a:xfrm>
            <a:off x="7946036" y="744642"/>
            <a:ext cx="1347181" cy="838096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0"/>
            <a:endCxn id="17" idx="2"/>
          </p:cNvCxnSpPr>
          <p:nvPr/>
        </p:nvCxnSpPr>
        <p:spPr>
          <a:xfrm rot="5400000" flipH="1" flipV="1">
            <a:off x="6558090" y="450229"/>
            <a:ext cx="674485" cy="210140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4" idx="3"/>
            <a:endCxn id="10" idx="0"/>
          </p:cNvCxnSpPr>
          <p:nvPr/>
        </p:nvCxnSpPr>
        <p:spPr>
          <a:xfrm flipH="1">
            <a:off x="8619627" y="5377042"/>
            <a:ext cx="1085854" cy="543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7200" y="3055911"/>
            <a:ext cx="2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로그인이</a:t>
            </a:r>
            <a:r>
              <a:rPr lang="ko-KR" altLang="en-US" b="1" dirty="0" smtClean="0"/>
              <a:t> 안되어있을 경우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54583" y="4259457"/>
            <a:ext cx="278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로그인하고 </a:t>
            </a:r>
            <a:r>
              <a:rPr lang="en-US" altLang="ko-KR" b="1" dirty="0" smtClean="0"/>
              <a:t>interceptor</a:t>
            </a:r>
            <a:r>
              <a:rPr lang="ko-KR" altLang="en-US" b="1" dirty="0" smtClean="0"/>
              <a:t>를 통해 다시 돌아감</a:t>
            </a:r>
            <a:endParaRPr lang="ko-KR" altLang="en-US" b="1" dirty="0"/>
          </a:p>
        </p:txBody>
      </p:sp>
      <p:cxnSp>
        <p:nvCxnSpPr>
          <p:cNvPr id="22" name="꺾인 연결선 21"/>
          <p:cNvCxnSpPr>
            <a:stCxn id="17" idx="4"/>
            <a:endCxn id="8" idx="0"/>
          </p:cNvCxnSpPr>
          <p:nvPr/>
        </p:nvCxnSpPr>
        <p:spPr>
          <a:xfrm flipH="1">
            <a:off x="3096096" y="1163690"/>
            <a:ext cx="6197121" cy="4485043"/>
          </a:xfrm>
          <a:prstGeom prst="bentConnector4">
            <a:avLst>
              <a:gd name="adj1" fmla="val -3689"/>
              <a:gd name="adj2" fmla="val 5467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7988" y="2426716"/>
            <a:ext cx="26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단어 입력 후 검색 클릭</a:t>
            </a:r>
            <a:endParaRPr lang="ko-KR" altLang="en-US" b="1" dirty="0"/>
          </a:p>
        </p:txBody>
      </p:sp>
      <p:sp>
        <p:nvSpPr>
          <p:cNvPr id="24" name="원통 23"/>
          <p:cNvSpPr/>
          <p:nvPr/>
        </p:nvSpPr>
        <p:spPr>
          <a:xfrm>
            <a:off x="8619627" y="3755554"/>
            <a:ext cx="2171708" cy="162148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cultureSearchTrend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cutureReword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8" idx="6"/>
            <a:endCxn id="24" idx="2"/>
          </p:cNvCxnSpPr>
          <p:nvPr/>
        </p:nvCxnSpPr>
        <p:spPr>
          <a:xfrm flipV="1">
            <a:off x="4177127" y="4566298"/>
            <a:ext cx="4442500" cy="13618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5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MVC(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6" name="꺾인 연결선 25"/>
          <p:cNvCxnSpPr>
            <a:endCxn id="43" idx="0"/>
          </p:cNvCxnSpPr>
          <p:nvPr/>
        </p:nvCxnSpPr>
        <p:spPr>
          <a:xfrm>
            <a:off x="5737095" y="3121741"/>
            <a:ext cx="1733146" cy="17155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30977" y="1914638"/>
            <a:ext cx="2714094" cy="26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Filter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9" idx="3"/>
            <a:endCxn id="34" idx="2"/>
          </p:cNvCxnSpPr>
          <p:nvPr/>
        </p:nvCxnSpPr>
        <p:spPr>
          <a:xfrm flipV="1">
            <a:off x="4888097" y="1125950"/>
            <a:ext cx="1506451" cy="1937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871873" y="2739386"/>
            <a:ext cx="2016224" cy="648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DispacherSerlet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(FrontController)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32002" y="234455"/>
            <a:ext cx="172819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web.xml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3525" y="120462"/>
            <a:ext cx="283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/ - </a:t>
            </a:r>
            <a:r>
              <a:rPr lang="ko-KR" altLang="en-US" sz="1400" b="1" dirty="0" smtClean="0"/>
              <a:t>모든 </a:t>
            </a:r>
            <a:r>
              <a:rPr lang="en-US" altLang="ko-KR" sz="1400" b="1" dirty="0" smtClean="0"/>
              <a:t>URL : </a:t>
            </a:r>
            <a:r>
              <a:rPr lang="en-US" altLang="ko-KR" sz="1400" b="1" dirty="0" err="1" smtClean="0"/>
              <a:t>DispacherServlet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46329" y="1975307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Tomcat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0" idx="4"/>
            <a:endCxn id="32" idx="0"/>
          </p:cNvCxnSpPr>
          <p:nvPr/>
        </p:nvCxnSpPr>
        <p:spPr>
          <a:xfrm flipH="1">
            <a:off x="3274421" y="810519"/>
            <a:ext cx="2621677" cy="1164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2347" y="81817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참고해서 실행</a:t>
            </a:r>
            <a:endParaRPr lang="ko-KR" altLang="en-US" sz="1400" b="1" dirty="0"/>
          </a:p>
        </p:txBody>
      </p:sp>
      <p:sp>
        <p:nvSpPr>
          <p:cNvPr id="35" name="타원 34"/>
          <p:cNvSpPr/>
          <p:nvPr/>
        </p:nvSpPr>
        <p:spPr>
          <a:xfrm>
            <a:off x="1137176" y="91822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5" idx="4"/>
            <a:endCxn id="32" idx="1"/>
          </p:cNvCxnSpPr>
          <p:nvPr/>
        </p:nvCxnSpPr>
        <p:spPr>
          <a:xfrm rot="16200000" flipH="1">
            <a:off x="1785270" y="1566276"/>
            <a:ext cx="733044" cy="5890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37176" y="194038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1.URL </a:t>
            </a:r>
            <a:r>
              <a:rPr lang="ko-KR" altLang="en-US" sz="1400" b="1" dirty="0" smtClean="0"/>
              <a:t>요청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2" idx="2"/>
            <a:endCxn id="29" idx="0"/>
          </p:cNvCxnSpPr>
          <p:nvPr/>
        </p:nvCxnSpPr>
        <p:spPr>
          <a:xfrm rot="16200000" flipH="1">
            <a:off x="3447192" y="2306592"/>
            <a:ext cx="260023" cy="60556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359105" y="2862003"/>
            <a:ext cx="1944216" cy="757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HandlerMapping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29" idx="3"/>
            <a:endCxn id="39" idx="1"/>
          </p:cNvCxnSpPr>
          <p:nvPr/>
        </p:nvCxnSpPr>
        <p:spPr>
          <a:xfrm>
            <a:off x="4888097" y="3063777"/>
            <a:ext cx="2471008" cy="17687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9" idx="2"/>
            <a:endCxn id="29" idx="3"/>
          </p:cNvCxnSpPr>
          <p:nvPr/>
        </p:nvCxnSpPr>
        <p:spPr>
          <a:xfrm rot="5400000" flipH="1">
            <a:off x="6331890" y="1619984"/>
            <a:ext cx="555529" cy="3443116"/>
          </a:xfrm>
          <a:prstGeom prst="bentConnector4">
            <a:avLst>
              <a:gd name="adj1" fmla="val -41150"/>
              <a:gd name="adj2" fmla="val 641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3797" y="260997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</a:t>
            </a:r>
            <a:r>
              <a:rPr lang="ko-KR" altLang="en-US" sz="1400" b="1" dirty="0" smtClean="0"/>
              <a:t>실행할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선택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6498133" y="4837275"/>
            <a:ext cx="1944216" cy="757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HandlerAdaper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53741" y="4067663"/>
            <a:ext cx="2369897" cy="159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Controller.Method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CultureController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searchForm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earch()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et()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onnect()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readBody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>
            <a:stCxn id="43" idx="3"/>
            <a:endCxn id="44" idx="1"/>
          </p:cNvCxnSpPr>
          <p:nvPr/>
        </p:nvCxnSpPr>
        <p:spPr>
          <a:xfrm flipV="1">
            <a:off x="8442349" y="4866634"/>
            <a:ext cx="1011392" cy="34929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25723" y="4329159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b="1" dirty="0" smtClean="0"/>
              <a:t>. Model </a:t>
            </a:r>
            <a:r>
              <a:rPr lang="ko-KR" altLang="en-US" sz="1400" b="1" dirty="0" smtClean="0"/>
              <a:t>전달 실행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:Request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DI</a:t>
            </a:r>
            <a:endParaRPr lang="ko-KR" altLang="en-US" sz="1400" b="1" dirty="0"/>
          </a:p>
        </p:txBody>
      </p:sp>
      <p:cxnSp>
        <p:nvCxnSpPr>
          <p:cNvPr id="47" name="꺾인 연결선 46"/>
          <p:cNvCxnSpPr>
            <a:stCxn id="44" idx="2"/>
            <a:endCxn id="43" idx="2"/>
          </p:cNvCxnSpPr>
          <p:nvPr/>
        </p:nvCxnSpPr>
        <p:spPr>
          <a:xfrm rot="5400000" flipH="1">
            <a:off x="9018953" y="4045867"/>
            <a:ext cx="71026" cy="3168449"/>
          </a:xfrm>
          <a:prstGeom prst="bentConnector3">
            <a:avLst>
              <a:gd name="adj1" fmla="val -32185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3" idx="1"/>
            <a:endCxn id="29" idx="3"/>
          </p:cNvCxnSpPr>
          <p:nvPr/>
        </p:nvCxnSpPr>
        <p:spPr>
          <a:xfrm rot="10800000">
            <a:off x="4888097" y="3063777"/>
            <a:ext cx="1610036" cy="2152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554459" y="5134274"/>
            <a:ext cx="1608678" cy="477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search.jsp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raph.jsp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51" idx="1"/>
            <a:endCxn id="49" idx="0"/>
          </p:cNvCxnSpPr>
          <p:nvPr/>
        </p:nvCxnSpPr>
        <p:spPr>
          <a:xfrm rot="10800000" flipV="1">
            <a:off x="2358798" y="3397576"/>
            <a:ext cx="1829614" cy="1736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88412" y="3135967"/>
            <a:ext cx="108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Request</a:t>
            </a:r>
          </a:p>
          <a:p>
            <a:r>
              <a:rPr lang="ko-KR" altLang="en-US" sz="1400" b="1" dirty="0" smtClean="0"/>
              <a:t>전</a:t>
            </a:r>
            <a:r>
              <a:rPr lang="ko-KR" altLang="en-US" sz="1400" b="1" dirty="0"/>
              <a:t>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40955" y="409352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Request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데이터 포함</a:t>
            </a:r>
            <a:endParaRPr lang="ko-KR" altLang="en-US" sz="1400" b="1" dirty="0"/>
          </a:p>
        </p:txBody>
      </p:sp>
      <p:cxnSp>
        <p:nvCxnSpPr>
          <p:cNvPr id="53" name="꺾인 연결선 52"/>
          <p:cNvCxnSpPr>
            <a:stCxn id="49" idx="1"/>
            <a:endCxn id="29" idx="1"/>
          </p:cNvCxnSpPr>
          <p:nvPr/>
        </p:nvCxnSpPr>
        <p:spPr>
          <a:xfrm rot="10800000" flipH="1">
            <a:off x="1554459" y="3063778"/>
            <a:ext cx="1317414" cy="2309349"/>
          </a:xfrm>
          <a:prstGeom prst="bentConnector3">
            <a:avLst>
              <a:gd name="adj1" fmla="val -1735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33527" y="3895617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</a:t>
            </a:r>
            <a:r>
              <a:rPr lang="en-US" altLang="ko-KR" sz="1400" b="1" dirty="0" smtClean="0"/>
              <a:t>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86432" y="351345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cxnSp>
        <p:nvCxnSpPr>
          <p:cNvPr id="56" name="꺾인 연결선 55"/>
          <p:cNvCxnSpPr>
            <a:stCxn id="32" idx="0"/>
            <a:endCxn id="35" idx="6"/>
          </p:cNvCxnSpPr>
          <p:nvPr/>
        </p:nvCxnSpPr>
        <p:spPr>
          <a:xfrm rot="16200000" flipV="1">
            <a:off x="2541355" y="1242240"/>
            <a:ext cx="769048" cy="69708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54409" y="130240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236166" y="5682864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Model : </a:t>
            </a:r>
            <a:r>
              <a:rPr lang="ko-KR" altLang="en-US" sz="1400" b="1" dirty="0" smtClean="0"/>
              <a:t>처리된 데이터 담기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36792" y="1772264"/>
            <a:ext cx="2997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암호화</a:t>
            </a:r>
            <a:r>
              <a:rPr lang="en-US" altLang="ko-KR" sz="1400" b="1" dirty="0" smtClean="0"/>
              <a:t>/</a:t>
            </a:r>
            <a:r>
              <a:rPr lang="ko-KR" altLang="en-US" sz="1400" b="1" dirty="0" err="1" smtClean="0"/>
              <a:t>복호화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레이아웃</a:t>
            </a:r>
            <a:r>
              <a:rPr lang="en-US" altLang="ko-KR" sz="1400" b="1" dirty="0" smtClean="0"/>
              <a:t>:</a:t>
            </a:r>
            <a:r>
              <a:rPr lang="en-US" altLang="ko-KR" sz="1400" b="1" dirty="0" err="1" smtClean="0"/>
              <a:t>SiteMesh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한글처리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권한처리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로그처리 등</a:t>
            </a:r>
            <a:endParaRPr lang="ko-KR" altLang="en-US" sz="1400" b="1" dirty="0"/>
          </a:p>
        </p:txBody>
      </p:sp>
      <p:sp>
        <p:nvSpPr>
          <p:cNvPr id="60" name="직사각형 59"/>
          <p:cNvSpPr/>
          <p:nvPr/>
        </p:nvSpPr>
        <p:spPr>
          <a:xfrm>
            <a:off x="7417290" y="220040"/>
            <a:ext cx="2050119" cy="590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root-Context.xml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servlet-Context.xml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십자형 60"/>
          <p:cNvSpPr/>
          <p:nvPr/>
        </p:nvSpPr>
        <p:spPr>
          <a:xfrm>
            <a:off x="6901421" y="326788"/>
            <a:ext cx="410821" cy="391397"/>
          </a:xfrm>
          <a:prstGeom prst="plus">
            <a:avLst>
              <a:gd name="adj" fmla="val 2976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75459" y="4837275"/>
            <a:ext cx="1944216" cy="694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ViewResolver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:forward/redirect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endCxn id="62" idx="0"/>
          </p:cNvCxnSpPr>
          <p:nvPr/>
        </p:nvCxnSpPr>
        <p:spPr>
          <a:xfrm rot="16200000" flipH="1">
            <a:off x="4087024" y="3976732"/>
            <a:ext cx="1487496" cy="23359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1"/>
            <a:endCxn id="29" idx="2"/>
          </p:cNvCxnSpPr>
          <p:nvPr/>
        </p:nvCxnSpPr>
        <p:spPr>
          <a:xfrm rot="10800000">
            <a:off x="3879985" y="3388169"/>
            <a:ext cx="95474" cy="179654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0418" y="4733177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표시내용</a:t>
            </a:r>
            <a:endParaRPr lang="ko-KR" altLang="en-US" sz="14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437390" y="3085515"/>
            <a:ext cx="2356229" cy="6053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CultureServiceImpl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earch()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ord()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453742" y="2227335"/>
            <a:ext cx="2356229" cy="557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CultureMapper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search()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word()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0869785" y="3735260"/>
            <a:ext cx="0" cy="33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10869785" y="2785995"/>
            <a:ext cx="0" cy="32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0365729" y="2784788"/>
            <a:ext cx="0" cy="348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0365729" y="3735259"/>
            <a:ext cx="0" cy="33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951195" y="3513456"/>
            <a:ext cx="1289312" cy="291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CultureService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467409" y="1346170"/>
            <a:ext cx="2356229" cy="557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CultureDTO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CultureWordDTO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10883452" y="1904830"/>
            <a:ext cx="0" cy="32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0379396" y="1903623"/>
            <a:ext cx="0" cy="348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원통 75"/>
          <p:cNvSpPr/>
          <p:nvPr/>
        </p:nvSpPr>
        <p:spPr>
          <a:xfrm>
            <a:off x="9842032" y="216393"/>
            <a:ext cx="2139732" cy="75049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cultureSearchTrend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cutureReword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6" idx="3"/>
            <a:endCxn id="73" idx="0"/>
          </p:cNvCxnSpPr>
          <p:nvPr/>
        </p:nvCxnSpPr>
        <p:spPr>
          <a:xfrm flipH="1">
            <a:off x="10645524" y="966883"/>
            <a:ext cx="266374" cy="379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123312" y="6348577"/>
            <a:ext cx="1673187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aver_dataLab.py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10161" y="5964668"/>
            <a:ext cx="1725957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ulture_reword.py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02215" y="6348576"/>
            <a:ext cx="1494545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db_connect.py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98623" y="5856502"/>
            <a:ext cx="1347806" cy="764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Webcrawling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83" name="꺾인 연결선 82"/>
          <p:cNvCxnSpPr>
            <a:stCxn id="44" idx="2"/>
            <a:endCxn id="79" idx="3"/>
          </p:cNvCxnSpPr>
          <p:nvPr/>
        </p:nvCxnSpPr>
        <p:spPr>
          <a:xfrm rot="5400000">
            <a:off x="9808099" y="5654005"/>
            <a:ext cx="818992" cy="8421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80" idx="3"/>
            <a:endCxn id="44" idx="2"/>
          </p:cNvCxnSpPr>
          <p:nvPr/>
        </p:nvCxnSpPr>
        <p:spPr>
          <a:xfrm flipV="1">
            <a:off x="7436118" y="5665604"/>
            <a:ext cx="3202572" cy="4350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1"/>
            <a:endCxn id="81" idx="3"/>
          </p:cNvCxnSpPr>
          <p:nvPr/>
        </p:nvCxnSpPr>
        <p:spPr>
          <a:xfrm flipH="1" flipV="1">
            <a:off x="7696760" y="6484595"/>
            <a:ext cx="4265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1"/>
            <a:endCxn id="82" idx="3"/>
          </p:cNvCxnSpPr>
          <p:nvPr/>
        </p:nvCxnSpPr>
        <p:spPr>
          <a:xfrm flipH="1" flipV="1">
            <a:off x="5246429" y="6238558"/>
            <a:ext cx="955786" cy="246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3"/>
            <a:endCxn id="80" idx="1"/>
          </p:cNvCxnSpPr>
          <p:nvPr/>
        </p:nvCxnSpPr>
        <p:spPr>
          <a:xfrm flipV="1">
            <a:off x="5246429" y="6100687"/>
            <a:ext cx="463732" cy="1378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3655757" y="1325066"/>
            <a:ext cx="2529890" cy="1166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 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4526" y="1524875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51130" y="5986558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view.do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740578" y="1555588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3860258" y="4618406"/>
            <a:ext cx="108012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 14"/>
          <p:cNvCxnSpPr>
            <a:stCxn id="13" idx="5"/>
          </p:cNvCxnSpPr>
          <p:nvPr/>
        </p:nvCxnSpPr>
        <p:spPr>
          <a:xfrm rot="16200000" flipH="1">
            <a:off x="8162934" y="2723321"/>
            <a:ext cx="1152047" cy="4583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14" idx="4"/>
          </p:cNvCxnSpPr>
          <p:nvPr/>
        </p:nvCxnSpPr>
        <p:spPr>
          <a:xfrm rot="5400000">
            <a:off x="4893974" y="4088746"/>
            <a:ext cx="1033985" cy="9411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3" idx="6"/>
          </p:cNvCxnSpPr>
          <p:nvPr/>
        </p:nvCxnSpPr>
        <p:spPr>
          <a:xfrm>
            <a:off x="9054977" y="1915628"/>
            <a:ext cx="331778" cy="4070930"/>
          </a:xfrm>
          <a:prstGeom prst="curvedConnector3">
            <a:avLst>
              <a:gd name="adj1" fmla="val 39250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1" idx="6"/>
            <a:endCxn id="10" idx="1"/>
          </p:cNvCxnSpPr>
          <p:nvPr/>
        </p:nvCxnSpPr>
        <p:spPr>
          <a:xfrm>
            <a:off x="3028925" y="1884915"/>
            <a:ext cx="626832" cy="23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3"/>
            <a:endCxn id="13" idx="2"/>
          </p:cNvCxnSpPr>
          <p:nvPr/>
        </p:nvCxnSpPr>
        <p:spPr>
          <a:xfrm>
            <a:off x="6185647" y="1908175"/>
            <a:ext cx="554931" cy="74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27" idx="1"/>
            <a:endCxn id="12" idx="6"/>
          </p:cNvCxnSpPr>
          <p:nvPr/>
        </p:nvCxnSpPr>
        <p:spPr>
          <a:xfrm rot="10800000" flipV="1">
            <a:off x="5665529" y="5986558"/>
            <a:ext cx="1588678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28" idx="2"/>
            <a:endCxn id="12" idx="7"/>
          </p:cNvCxnSpPr>
          <p:nvPr/>
        </p:nvCxnSpPr>
        <p:spPr>
          <a:xfrm rot="5400000">
            <a:off x="6042758" y="3372895"/>
            <a:ext cx="2002952" cy="343528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3" idx="3"/>
            <a:endCxn id="26" idx="0"/>
          </p:cNvCxnSpPr>
          <p:nvPr/>
        </p:nvCxnSpPr>
        <p:spPr>
          <a:xfrm rot="5400000">
            <a:off x="4420088" y="688127"/>
            <a:ext cx="1177338" cy="414151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4" idx="3"/>
            <a:endCxn id="12" idx="0"/>
          </p:cNvCxnSpPr>
          <p:nvPr/>
        </p:nvCxnSpPr>
        <p:spPr>
          <a:xfrm rot="16200000" flipH="1">
            <a:off x="4228169" y="5706397"/>
            <a:ext cx="452310" cy="1080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26" idx="2"/>
            <a:endCxn id="14" idx="2"/>
          </p:cNvCxnSpPr>
          <p:nvPr/>
        </p:nvCxnSpPr>
        <p:spPr>
          <a:xfrm rot="16200000" flipH="1">
            <a:off x="2918141" y="4134209"/>
            <a:ext cx="961977" cy="9222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</p:cNvCxnSpPr>
          <p:nvPr/>
        </p:nvCxnSpPr>
        <p:spPr>
          <a:xfrm rot="5400000">
            <a:off x="6366369" y="1790853"/>
            <a:ext cx="1046594" cy="2016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71726" y="3347553"/>
            <a:ext cx="2132548" cy="766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Foodreword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웹크로링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54207" y="5603159"/>
            <a:ext cx="2132548" cy="766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다음 지도 </a:t>
            </a:r>
            <a:r>
              <a:rPr lang="en-US" altLang="ko-KR" b="1" dirty="0" err="1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95600" y="3322262"/>
            <a:ext cx="2132548" cy="766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Shopping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네이버</a:t>
            </a:r>
            <a:r>
              <a:rPr lang="ko-KR" altLang="en-US" b="1" dirty="0">
                <a:solidFill>
                  <a:schemeClr val="tx1"/>
                </a:solidFill>
              </a:rPr>
              <a:t> 검색 </a:t>
            </a:r>
            <a:r>
              <a:rPr lang="en-US" altLang="ko-KR" b="1" dirty="0" err="1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15280" y="3275545"/>
            <a:ext cx="2132548" cy="766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Foodnaver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네이버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트렌드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0480" y="473420"/>
            <a:ext cx="1660457" cy="410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파이</a:t>
            </a:r>
            <a:r>
              <a:rPr lang="ko-KR" altLang="en-US" b="1" dirty="0" err="1">
                <a:solidFill>
                  <a:schemeClr val="tx1"/>
                </a:solidFill>
              </a:rPr>
              <a:t>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20480" y="1061261"/>
            <a:ext cx="1660456" cy="3833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</a:t>
            </a:r>
            <a:r>
              <a:rPr lang="ko-KR" altLang="en-US" b="1" dirty="0">
                <a:solidFill>
                  <a:schemeClr val="tx1"/>
                </a:solidFill>
              </a:rPr>
              <a:t>바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6589" y="13156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음식 클릭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44122" y="1186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89666" y="11151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조회 클릭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19543" y="424843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저장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71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8196" y="1297541"/>
            <a:ext cx="0" cy="629566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054140" y="937501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140" y="1927107"/>
            <a:ext cx="3646240" cy="360040"/>
          </a:xfrm>
          <a:prstGeom prst="roundRect">
            <a:avLst/>
          </a:prstGeom>
          <a:noFill/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검사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62252" y="1297541"/>
            <a:ext cx="0" cy="629566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054140" y="2936184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endCxn id="16" idx="0"/>
          </p:cNvCxnSpPr>
          <p:nvPr/>
        </p:nvCxnSpPr>
        <p:spPr>
          <a:xfrm>
            <a:off x="2810224" y="3296224"/>
            <a:ext cx="0" cy="988166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6" idx="3"/>
            <a:endCxn id="21" idx="0"/>
          </p:cNvCxnSpPr>
          <p:nvPr/>
        </p:nvCxnSpPr>
        <p:spPr>
          <a:xfrm flipV="1">
            <a:off x="3566308" y="4464408"/>
            <a:ext cx="621904" cy="2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054140" y="4284390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6723996" y="3838307"/>
            <a:ext cx="1245840" cy="1252206"/>
          </a:xfrm>
          <a:prstGeom prst="flowChartMagneticDisk">
            <a:avLst/>
          </a:prstGeom>
          <a:solidFill>
            <a:srgbClr val="1AB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newreword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&amp;</a:t>
            </a:r>
          </a:p>
          <a:p>
            <a:pPr algn="ctr"/>
            <a:r>
              <a:rPr lang="en-US" altLang="ko-KR" sz="1400" dirty="0" err="1" smtClean="0"/>
              <a:t>newssearch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trand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4490978" y="5109167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연관검색</a:t>
            </a:r>
            <a:r>
              <a:rPr lang="ko-KR" altLang="en-US" dirty="0" err="1">
                <a:solidFill>
                  <a:schemeClr val="tx1"/>
                </a:solidFill>
              </a:rPr>
              <a:t>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88221" y="4284390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48252" y="4823053"/>
            <a:ext cx="518790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 rot="16200000">
            <a:off x="3612148" y="4284388"/>
            <a:ext cx="1512168" cy="360040"/>
          </a:xfrm>
          <a:prstGeom prst="roundRect">
            <a:avLst/>
          </a:prstGeom>
          <a:noFill/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/>
              <a:t>검색</a:t>
            </a:r>
            <a:r>
              <a:rPr lang="ko-KR" altLang="en-US" dirty="0" err="1"/>
              <a:t>어</a:t>
            </a:r>
            <a:r>
              <a:rPr lang="ko-KR" altLang="en-US" dirty="0" smtClean="0"/>
              <a:t> 검사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427082" y="4823053"/>
            <a:ext cx="490850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188212" y="2936184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뉴스토픽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944296" y="2287147"/>
            <a:ext cx="0" cy="629566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3" idx="1"/>
            <a:endCxn id="13" idx="3"/>
          </p:cNvCxnSpPr>
          <p:nvPr/>
        </p:nvCxnSpPr>
        <p:spPr>
          <a:xfrm flipH="1">
            <a:off x="3566308" y="3116204"/>
            <a:ext cx="621904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 rot="16200000">
            <a:off x="5341868" y="4284388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277972" y="4823053"/>
            <a:ext cx="446024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48252" y="4098904"/>
            <a:ext cx="1369680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277972" y="4098904"/>
            <a:ext cx="446024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4"/>
            <a:endCxn id="19" idx="1"/>
          </p:cNvCxnSpPr>
          <p:nvPr/>
        </p:nvCxnSpPr>
        <p:spPr>
          <a:xfrm>
            <a:off x="7969836" y="4464410"/>
            <a:ext cx="818385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17932" y="5445105"/>
            <a:ext cx="4070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검색어의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검색량은</a:t>
            </a:r>
            <a:r>
              <a:rPr lang="ko-KR" altLang="en-US" dirty="0" smtClean="0"/>
              <a:t> 항상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베이스에 저장</a:t>
            </a:r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ko-KR" altLang="en-US" dirty="0" err="1" smtClean="0"/>
              <a:t>검색어의</a:t>
            </a:r>
            <a:r>
              <a:rPr lang="ko-KR" altLang="en-US" dirty="0" smtClean="0"/>
              <a:t> 연관 </a:t>
            </a:r>
            <a:r>
              <a:rPr lang="ko-KR" altLang="en-US" dirty="0" err="1" smtClean="0"/>
              <a:t>검색어는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베이스에 없을 경우만 저장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44296" y="241726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뉴스토픽은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57668" y="2936184"/>
            <a:ext cx="1512168" cy="360040"/>
          </a:xfrm>
          <a:prstGeom prst="roundRect">
            <a:avLst/>
          </a:prstGeom>
          <a:noFill/>
          <a:ln w="31750"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네이</a:t>
            </a:r>
            <a:r>
              <a:rPr lang="ko-KR" altLang="en-US" dirty="0" err="1">
                <a:solidFill>
                  <a:schemeClr val="tx1"/>
                </a:solidFill>
              </a:rPr>
              <a:t>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700380" y="3014608"/>
            <a:ext cx="757288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700380" y="3190092"/>
            <a:ext cx="757288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367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NEWS)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6" y="977153"/>
            <a:ext cx="7942101" cy="574818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6042212" y="2449831"/>
            <a:ext cx="757288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138518" y="2169459"/>
            <a:ext cx="4903694" cy="1102659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86278" y="2216741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네이버의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뉴스토픽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실시간으로 웹 </a:t>
            </a:r>
            <a:r>
              <a:rPr lang="ko-KR" altLang="en-US" b="1" dirty="0" err="1" smtClean="0"/>
              <a:t>크롤링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jsoup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367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NEWS)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23" y="849743"/>
            <a:ext cx="6335010" cy="600825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8234780" y="1908175"/>
            <a:ext cx="757288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751381" y="1347172"/>
            <a:ext cx="6496147" cy="2803487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2068" y="1734234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연관검색어</a:t>
            </a:r>
            <a:r>
              <a:rPr lang="en-US" altLang="ko-KR" b="1" dirty="0" smtClean="0"/>
              <a:t>(10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KoNLPy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amChart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166285" y="5230056"/>
            <a:ext cx="757288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682886" y="4557680"/>
            <a:ext cx="6496147" cy="2300319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23573" y="5056115"/>
            <a:ext cx="2419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검색량</a:t>
            </a:r>
            <a:endParaRPr lang="en-US" altLang="ko-KR" b="1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네이버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Google chart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8316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973644" y="1281953"/>
            <a:ext cx="3593438" cy="1260000"/>
          </a:xfrm>
          <a:prstGeom prst="roundRect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- word1 = </a:t>
            </a:r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바이러스</a:t>
            </a:r>
            <a:r>
              <a:rPr lang="en-US" altLang="ko-KR" dirty="0" smtClean="0">
                <a:solidFill>
                  <a:schemeClr val="tx1"/>
                </a:solidFill>
              </a:rPr>
              <a:t>”, 115)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하나의 문자열로 변환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86987" y="1281952"/>
            <a:ext cx="3593438" cy="4890737"/>
          </a:xfrm>
          <a:prstGeom prst="roundRect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Jsp</a:t>
            </a:r>
            <a:r>
              <a:rPr lang="en-US" altLang="ko-KR" dirty="0" smtClean="0">
                <a:solidFill>
                  <a:schemeClr val="tx1"/>
                </a:solidFill>
              </a:rPr>
              <a:t>(script)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${reword.word1}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[</a:t>
            </a:r>
            <a:r>
              <a:rPr lang="en-US" altLang="ko-KR" dirty="0">
                <a:solidFill>
                  <a:schemeClr val="tx1"/>
                </a:solidFill>
              </a:rPr>
              <a:t>${reword.word1</a:t>
            </a:r>
            <a:r>
              <a:rPr lang="en-US" altLang="ko-KR" dirty="0" smtClean="0">
                <a:solidFill>
                  <a:schemeClr val="tx1"/>
                </a:solidFill>
              </a:rPr>
              <a:t>}]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컴파일 되면서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리스트로 인식</a:t>
            </a:r>
            <a:r>
              <a:rPr lang="en-US" altLang="ko-KR" dirty="0" smtClean="0">
                <a:solidFill>
                  <a:schemeClr val="tx1"/>
                </a:solidFill>
              </a:rPr>
              <a:t>!!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[“</a:t>
            </a:r>
            <a:r>
              <a:rPr lang="ko-KR" altLang="en-US" dirty="0" smtClean="0">
                <a:solidFill>
                  <a:schemeClr val="tx1"/>
                </a:solidFill>
              </a:rPr>
              <a:t>바이러스</a:t>
            </a:r>
            <a:r>
              <a:rPr lang="en-US" altLang="ko-KR" dirty="0" smtClean="0">
                <a:solidFill>
                  <a:schemeClr val="tx1"/>
                </a:solidFill>
              </a:rPr>
              <a:t>”, 155][0]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-&gt; </a:t>
            </a:r>
            <a:r>
              <a:rPr lang="ko-KR" altLang="en-US" dirty="0" smtClean="0">
                <a:solidFill>
                  <a:schemeClr val="tx1"/>
                </a:solidFill>
              </a:rPr>
              <a:t>바이러스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[“</a:t>
            </a:r>
            <a:r>
              <a:rPr lang="ko-KR" altLang="en-US" dirty="0">
                <a:solidFill>
                  <a:schemeClr val="tx1"/>
                </a:solidFill>
              </a:rPr>
              <a:t>바이러스</a:t>
            </a:r>
            <a:r>
              <a:rPr lang="en-US" altLang="ko-KR" dirty="0">
                <a:solidFill>
                  <a:schemeClr val="tx1"/>
                </a:solidFill>
              </a:rPr>
              <a:t>”, 155</a:t>
            </a:r>
            <a:r>
              <a:rPr lang="en-US" altLang="ko-KR" dirty="0" smtClean="0">
                <a:solidFill>
                  <a:schemeClr val="tx1"/>
                </a:solidFill>
              </a:rPr>
              <a:t>][1]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-&gt; </a:t>
            </a:r>
            <a:r>
              <a:rPr lang="en-US" altLang="ko-KR" dirty="0" smtClean="0">
                <a:solidFill>
                  <a:schemeClr val="tx1"/>
                </a:solidFill>
              </a:rPr>
              <a:t>155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※ </a:t>
            </a:r>
            <a:r>
              <a:rPr lang="ko-KR" altLang="en-US" dirty="0" smtClean="0">
                <a:solidFill>
                  <a:schemeClr val="tx1"/>
                </a:solidFill>
              </a:rPr>
              <a:t>사용할 최종 데이터 형식에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맞춰서 데이터에 최적화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※ </a:t>
            </a:r>
            <a:r>
              <a:rPr lang="ko-KR" altLang="en-US" dirty="0" smtClean="0">
                <a:solidFill>
                  <a:schemeClr val="tx1"/>
                </a:solidFill>
              </a:rPr>
              <a:t>특별한 데이터 가공 없이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바로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73644" y="3074909"/>
            <a:ext cx="3593438" cy="1260000"/>
          </a:xfrm>
          <a:prstGeom prst="roundRect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- word1(column)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(“</a:t>
            </a:r>
            <a:r>
              <a:rPr lang="ko-KR" altLang="en-US" dirty="0">
                <a:solidFill>
                  <a:schemeClr val="tx1"/>
                </a:solidFill>
              </a:rPr>
              <a:t>바이러스</a:t>
            </a:r>
            <a:r>
              <a:rPr lang="en-US" altLang="ko-KR" dirty="0">
                <a:solidFill>
                  <a:schemeClr val="tx1"/>
                </a:solidFill>
              </a:rPr>
              <a:t>”, </a:t>
            </a:r>
            <a:r>
              <a:rPr lang="en-US" altLang="ko-KR" dirty="0" smtClean="0">
                <a:solidFill>
                  <a:schemeClr val="tx1"/>
                </a:solidFill>
              </a:rPr>
              <a:t>115)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73644" y="4912690"/>
            <a:ext cx="3593438" cy="1260000"/>
          </a:xfrm>
          <a:prstGeom prst="roundRect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String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word1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dto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set()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591068" y="2598211"/>
            <a:ext cx="358589" cy="387037"/>
          </a:xfrm>
          <a:prstGeom prst="downArrow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3591068" y="4400117"/>
            <a:ext cx="358589" cy="387037"/>
          </a:xfrm>
          <a:prstGeom prst="downArrow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096000" y="2393576"/>
            <a:ext cx="932329" cy="1941333"/>
          </a:xfrm>
          <a:prstGeom prst="rightArrow">
            <a:avLst/>
          </a:prstGeom>
          <a:noFill/>
          <a:ln w="31750">
            <a:solidFill>
              <a:srgbClr val="55B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5" y="3510695"/>
            <a:ext cx="6439799" cy="8192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53" y="1249955"/>
            <a:ext cx="4621223" cy="3480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4" y="1069296"/>
            <a:ext cx="5820588" cy="16956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5" y="4900696"/>
            <a:ext cx="6658905" cy="135273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9479097" y="1223060"/>
            <a:ext cx="1264023" cy="327843"/>
          </a:xfrm>
          <a:prstGeom prst="roundRect">
            <a:avLst/>
          </a:prstGeom>
          <a:noFill/>
          <a:ln w="31750">
            <a:solidFill>
              <a:srgbClr val="45C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pom.xml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8755" y="1776880"/>
            <a:ext cx="2961248" cy="228600"/>
          </a:xfrm>
          <a:prstGeom prst="roundRect">
            <a:avLst/>
          </a:prstGeom>
          <a:noFill/>
          <a:ln w="31750">
            <a:solidFill>
              <a:srgbClr val="45C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640041" y="2015447"/>
            <a:ext cx="0" cy="629566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71282" y="2648606"/>
            <a:ext cx="20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password </a:t>
            </a:r>
            <a:r>
              <a:rPr lang="ko-KR" altLang="en-US" b="1" dirty="0" smtClean="0"/>
              <a:t>암호화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37129" y="5991613"/>
            <a:ext cx="6122895" cy="228600"/>
          </a:xfrm>
          <a:prstGeom prst="roundRect">
            <a:avLst/>
          </a:prstGeom>
          <a:noFill/>
          <a:ln w="31750">
            <a:solidFill>
              <a:srgbClr val="45C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360024" y="6097849"/>
            <a:ext cx="757288" cy="0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17312" y="5905562"/>
            <a:ext cx="3318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입력한 </a:t>
            </a:r>
            <a:r>
              <a:rPr lang="en-US" altLang="ko-KR" b="1" dirty="0" smtClean="0"/>
              <a:t>password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</a:p>
          <a:p>
            <a:r>
              <a:rPr lang="ko-KR" altLang="en-US" b="1" dirty="0" smtClean="0"/>
              <a:t>서버에 저장된 </a:t>
            </a:r>
            <a:r>
              <a:rPr lang="en-US" altLang="ko-KR" b="1" dirty="0" smtClean="0"/>
              <a:t>password </a:t>
            </a:r>
            <a:r>
              <a:rPr lang="ko-KR" altLang="en-US" b="1" dirty="0" smtClean="0"/>
              <a:t>비</a:t>
            </a:r>
            <a:r>
              <a:rPr lang="ko-KR" altLang="en-US" b="1" dirty="0"/>
              <a:t>교</a:t>
            </a:r>
          </a:p>
        </p:txBody>
      </p:sp>
    </p:spTree>
    <p:extLst>
      <p:ext uri="{BB962C8B-B14F-4D97-AF65-F5344CB8AC3E}">
        <p14:creationId xmlns:p14="http://schemas.microsoft.com/office/powerpoint/2010/main" val="8596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소감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8865" y="2057400"/>
            <a:ext cx="8408894" cy="2215590"/>
          </a:xfrm>
          <a:prstGeom prst="roundRect">
            <a:avLst/>
          </a:prstGeom>
          <a:noFill/>
          <a:ln w="31750">
            <a:solidFill>
              <a:srgbClr val="45C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개발소감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박현태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이번 프로젝트는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ko-KR" altLang="en-US" dirty="0" smtClean="0">
                <a:solidFill>
                  <a:schemeClr val="tx1"/>
                </a:solidFill>
              </a:rPr>
              <a:t>사용과 웹 </a:t>
            </a:r>
            <a:r>
              <a:rPr lang="ko-KR" altLang="en-US" dirty="0" err="1" smtClean="0">
                <a:solidFill>
                  <a:schemeClr val="tx1"/>
                </a:solidFill>
              </a:rPr>
              <a:t>크롤링을</a:t>
            </a:r>
            <a:r>
              <a:rPr lang="ko-KR" altLang="en-US" dirty="0" smtClean="0">
                <a:solidFill>
                  <a:schemeClr val="tx1"/>
                </a:solidFill>
              </a:rPr>
              <a:t> 한 자료를 가공 하여 데이터 베이스에 저장을 하고 저장된 데이터를 가지고 시각화를 위해 </a:t>
            </a:r>
            <a:r>
              <a:rPr lang="en-US" altLang="ko-KR" dirty="0" smtClean="0">
                <a:solidFill>
                  <a:schemeClr val="tx1"/>
                </a:solidFill>
              </a:rPr>
              <a:t>web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 사용하여 차트를 만드는 과정은 새로운 경험이었습니다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원하는 데이터를 만들기 위해 데이터의 구조를 파악하여야 하고 사용할 데이터 구조에 맞게 가공을 하는 과정에서 팀원과 소통을 하며 서로 모르는 부분을 연구해서 완성해 가는 즐거운 프로젝트였습니다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500" y="1470392"/>
            <a:ext cx="10172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회원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문화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요리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뉴스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여행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59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5182" y="2951947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</a:t>
            </a:r>
            <a:endParaRPr lang="ko-KR" altLang="en-US" sz="4800" spc="300" dirty="0"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8072" y="3792469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150" dirty="0">
              <a:ln w="22225">
                <a:noFill/>
              </a:ln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438" y="3782944"/>
            <a:ext cx="29051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2082798"/>
            <a:ext cx="412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기간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연령대 입력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현재 영화 순위보기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현재 공연 순위보기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검색어</a:t>
            </a:r>
            <a:r>
              <a:rPr lang="ko-KR" altLang="en-US" b="1" dirty="0" smtClean="0"/>
              <a:t> 관련 </a:t>
            </a:r>
            <a:r>
              <a:rPr lang="ko-KR" altLang="en-US" b="1" dirty="0" err="1" smtClean="0"/>
              <a:t>블로그</a:t>
            </a:r>
            <a:r>
              <a:rPr lang="ko-KR" altLang="en-US" b="1" dirty="0" smtClean="0"/>
              <a:t> 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카카오톡</a:t>
            </a:r>
            <a:r>
              <a:rPr lang="ko-KR" altLang="en-US" b="1" dirty="0" smtClean="0"/>
              <a:t> 공유하기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b="1" dirty="0" smtClean="0"/>
              <a:t>PDF</a:t>
            </a:r>
            <a:r>
              <a:rPr lang="ko-KR" altLang="en-US" b="1" dirty="0" smtClean="0"/>
              <a:t>로 다운로드하기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943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03903"/>
              </p:ext>
            </p:extLst>
          </p:nvPr>
        </p:nvGraphicFramePr>
        <p:xfrm>
          <a:off x="1088003" y="936267"/>
          <a:ext cx="10583298" cy="5850552"/>
        </p:xfrm>
        <a:graphic>
          <a:graphicData uri="http://schemas.openxmlformats.org/drawingml/2006/table">
            <a:tbl>
              <a:tblPr/>
              <a:tblGrid>
                <a:gridCol w="1343757"/>
                <a:gridCol w="1127969"/>
                <a:gridCol w="8111572"/>
              </a:tblGrid>
              <a:tr h="44296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문화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2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6386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사용자는 문화방면을 검색하기 위해서 아이디와 비밀번호를 통해서 로그인을 해야한다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주제어는 문화로 고정하고 문화와 관련된 관련어를 통해 입력하여 검색조회버튼을 누르면 검색할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시작일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연령대를 입력해야한다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다시 검색하기 버튼을 통해 검색을 다시할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 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관련어와 시작일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연령대를 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적용해 기간별 검색량 비율을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통해 입력된 단어와 연관되어 있는 상위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검색해서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검색화면에서 현재 공연순위와 영화순위는 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인터파크에서 웹 크롤링을 통해서 이미지링크와 공연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영화제목을 보이게한다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그래프화면에서 관련어에 대한 관련블로그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노출되게 데이터를 파싱한다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 보기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메인에서 문화를 클릭하면 단어를 검색하는 페이지에서 현재 공연순위와 영화순위를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그래프화면에서 입력된 단어와 연관되어 저장된 상위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단어를 차트를 통해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그래프화면에서 저장된 기간별 검색량 비율을 선그래프를 통해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관련어에 대한 관련 블로그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스크롤바를 통해 볼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카카오톡 공유하기를 통해 검색페이지를 공유할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PDF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다운로드를 통해 화면을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캡쳐한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PDF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다운로드 받을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1968498"/>
            <a:ext cx="412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로그인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검색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smtClean="0">
                <a:latin typeface="+mj-lt"/>
              </a:rPr>
              <a:t>연관키워드</a:t>
            </a:r>
            <a:r>
              <a:rPr lang="en-US" altLang="ko-KR" b="1" kern="0" dirty="0" smtClean="0">
                <a:latin typeface="+mj-lt"/>
              </a:rPr>
              <a:t> </a:t>
            </a:r>
            <a:r>
              <a:rPr lang="ko-KR" altLang="en-US" b="1" kern="0" dirty="0" smtClean="0">
                <a:latin typeface="+mj-lt"/>
              </a:rPr>
              <a:t>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err="1" smtClean="0">
                <a:latin typeface="+mj-lt"/>
              </a:rPr>
              <a:t>날짜별</a:t>
            </a:r>
            <a:r>
              <a:rPr lang="ko-KR" altLang="en-US" b="1" kern="0" dirty="0" smtClean="0">
                <a:latin typeface="+mj-lt"/>
              </a:rPr>
              <a:t> </a:t>
            </a:r>
            <a:r>
              <a:rPr lang="ko-KR" altLang="en-US" b="1" kern="0" dirty="0" err="1" smtClean="0">
                <a:latin typeface="+mj-lt"/>
              </a:rPr>
              <a:t>검색량</a:t>
            </a:r>
            <a:r>
              <a:rPr lang="ko-KR" altLang="en-US" b="1" kern="0" dirty="0" smtClean="0">
                <a:latin typeface="+mj-lt"/>
              </a:rPr>
              <a:t> 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err="1" smtClean="0">
                <a:latin typeface="+mj-lt"/>
              </a:rPr>
              <a:t>레시피</a:t>
            </a:r>
            <a:r>
              <a:rPr lang="ko-KR" altLang="en-US" b="1" kern="0" dirty="0" smtClean="0">
                <a:latin typeface="+mj-lt"/>
              </a:rPr>
              <a:t> 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smtClean="0">
                <a:latin typeface="+mj-lt"/>
              </a:rPr>
              <a:t>음식점 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smtClean="0">
                <a:latin typeface="+mj-lt"/>
              </a:rPr>
              <a:t>쇼핑정보 보기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9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36802"/>
              </p:ext>
            </p:extLst>
          </p:nvPr>
        </p:nvGraphicFramePr>
        <p:xfrm>
          <a:off x="969577" y="1059727"/>
          <a:ext cx="10827975" cy="5493472"/>
        </p:xfrm>
        <a:graphic>
          <a:graphicData uri="http://schemas.openxmlformats.org/drawingml/2006/table">
            <a:tbl>
              <a:tblPr/>
              <a:tblGrid>
                <a:gridCol w="1424653"/>
                <a:gridCol w="1615590"/>
                <a:gridCol w="7787732"/>
              </a:tblGrid>
              <a:tr h="73621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음식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3793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주제어는 음식으로 고정되어야 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검색어를 사용자가 입력을 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기간을 설정할수 있다 기본은 종료일은 오늘 시작일은 한달전이다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일을 선택할수 있다 기본은 일간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성별를 선택을수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기본은 전체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나이 범위를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선택할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기본은 전체이고 최소 한가지를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선택해야한다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보기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수집된 내용을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있어야한다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수집된 내용은 연관 키워드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날자별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비율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레시피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음식점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쇼핑이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 키워드는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연관어와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건수 그래프로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날자별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그래프로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레시피는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바로가기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버튼을 누르면 사이트로 갈수 있고 화면에서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수도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음식집은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구로 주변 음식점을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음식점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정보와 위치를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쇼핑은 사진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가격을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있고 클릭을 하면 사이트에 연결이 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138" y="1660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2158998"/>
            <a:ext cx="4127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로그인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뉴스 토픽 보기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성별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dirty="0" smtClean="0">
                <a:latin typeface="+mj-lt"/>
              </a:rPr>
              <a:t>기간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dirty="0" smtClean="0">
                <a:latin typeface="+mj-lt"/>
              </a:rPr>
              <a:t>연령대 입력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검색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>
                <a:latin typeface="+mj-lt"/>
              </a:rPr>
              <a:t>검색량</a:t>
            </a:r>
            <a:r>
              <a:rPr lang="ko-KR" altLang="en-US" b="1" dirty="0" smtClean="0">
                <a:latin typeface="+mj-lt"/>
              </a:rPr>
              <a:t> 보기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>
                <a:latin typeface="+mj-lt"/>
              </a:rPr>
              <a:t>연관검색어</a:t>
            </a:r>
            <a:r>
              <a:rPr lang="ko-KR" altLang="en-US" b="1" dirty="0" smtClean="0">
                <a:latin typeface="+mj-lt"/>
              </a:rPr>
              <a:t> 보기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5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 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2150</Words>
  <Application>Microsoft Office PowerPoint</Application>
  <PresentationFormat>사용자 지정</PresentationFormat>
  <Paragraphs>767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Arial</vt:lpstr>
      <vt:lpstr>맑은 고딕</vt:lpstr>
      <vt:lpstr>Wingdings</vt:lpstr>
      <vt:lpstr>한컴 윤체 L</vt:lpstr>
      <vt:lpstr>함초롬바탕</vt:lpstr>
      <vt:lpstr>메인_1</vt:lpstr>
      <vt:lpstr>메인_2</vt:lpstr>
      <vt:lpstr>빈 화면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84</cp:revision>
  <dcterms:created xsi:type="dcterms:W3CDTF">2017-11-18T03:45:34Z</dcterms:created>
  <dcterms:modified xsi:type="dcterms:W3CDTF">2020-03-31T07:34:48Z</dcterms:modified>
</cp:coreProperties>
</file>