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23" r:id="rId2"/>
    <p:sldId id="387" r:id="rId3"/>
    <p:sldId id="394" r:id="rId4"/>
    <p:sldId id="396" r:id="rId5"/>
    <p:sldId id="395" r:id="rId6"/>
    <p:sldId id="397" r:id="rId7"/>
    <p:sldId id="398" r:id="rId8"/>
    <p:sldId id="399" r:id="rId9"/>
    <p:sldId id="400" r:id="rId10"/>
    <p:sldId id="401" r:id="rId11"/>
    <p:sldId id="403" r:id="rId12"/>
    <p:sldId id="407" r:id="rId13"/>
    <p:sldId id="408" r:id="rId14"/>
    <p:sldId id="409" r:id="rId15"/>
    <p:sldId id="410" r:id="rId16"/>
    <p:sldId id="391" r:id="rId17"/>
    <p:sldId id="404" r:id="rId18"/>
    <p:sldId id="405" r:id="rId19"/>
    <p:sldId id="406" r:id="rId20"/>
    <p:sldId id="39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9C9"/>
    <a:srgbClr val="EDECEA"/>
    <a:srgbClr val="E54C4F"/>
    <a:srgbClr val="A17D60"/>
    <a:srgbClr val="AED1D3"/>
    <a:srgbClr val="FBCA92"/>
    <a:srgbClr val="FAB56A"/>
    <a:srgbClr val="FABD7A"/>
    <a:srgbClr val="FF7C80"/>
    <a:srgbClr val="F7A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2424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rgbClr val="A17D60"/>
                </a:solidFill>
              </a:rPr>
              <a:t>호텔 리뷰분석을 활용한</a:t>
            </a:r>
            <a:endParaRPr lang="en-US" altLang="ko-KR" sz="5400" b="1" i="1" kern="0" dirty="0">
              <a:solidFill>
                <a:srgbClr val="A17D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kern="0" dirty="0">
                <a:solidFill>
                  <a:prstClr val="white"/>
                </a:solidFill>
              </a:rPr>
              <a:t>나라별 이용동기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DC03E-33B1-4A7B-964C-F4C113169027}"/>
              </a:ext>
            </a:extLst>
          </p:cNvPr>
          <p:cNvSpPr txBox="1"/>
          <p:nvPr/>
        </p:nvSpPr>
        <p:spPr>
          <a:xfrm>
            <a:off x="10165976" y="5925671"/>
            <a:ext cx="202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20140887 </a:t>
            </a:r>
            <a:r>
              <a:rPr lang="ko-KR" altLang="en-US" b="1" dirty="0">
                <a:solidFill>
                  <a:schemeClr val="bg1"/>
                </a:solidFill>
              </a:rPr>
              <a:t>김동현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20140891 </a:t>
            </a:r>
            <a:r>
              <a:rPr lang="ko-KR" altLang="en-US" b="1" dirty="0">
                <a:solidFill>
                  <a:schemeClr val="bg1"/>
                </a:solidFill>
              </a:rPr>
              <a:t>김인철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본론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Ⅱ.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연구결과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0261AB-3599-4AC5-99D7-4A3B893C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45285"/>
              </p:ext>
            </p:extLst>
          </p:nvPr>
        </p:nvGraphicFramePr>
        <p:xfrm>
          <a:off x="1085953" y="2022236"/>
          <a:ext cx="10020093" cy="297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480">
                  <a:extLst>
                    <a:ext uri="{9D8B030D-6E8A-4147-A177-3AD203B41FA5}">
                      <a16:colId xmlns:a16="http://schemas.microsoft.com/office/drawing/2014/main" val="4185770448"/>
                    </a:ext>
                  </a:extLst>
                </a:gridCol>
                <a:gridCol w="7193613">
                  <a:extLst>
                    <a:ext uri="{9D8B030D-6E8A-4147-A177-3AD203B41FA5}">
                      <a16:colId xmlns:a16="http://schemas.microsoft.com/office/drawing/2014/main" val="2194036856"/>
                    </a:ext>
                  </a:extLst>
                </a:gridCol>
              </a:tblGrid>
              <a:tr h="654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연구변수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측정항목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313989"/>
                  </a:ext>
                </a:extLst>
              </a:tr>
              <a:tr h="5799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긍정적동기 리뷰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호텔이용 내 상품 및 서비스에 대한 만족도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448386"/>
                  </a:ext>
                </a:extLst>
              </a:tr>
              <a:tr h="5799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각 국가별 선호하는 호텔서비스 정도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41359"/>
                  </a:ext>
                </a:extLst>
              </a:tr>
              <a:tr h="5799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부정적동기 리뷰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호텔이용 내 상품 및 서비스에 대한 만족도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508334"/>
                  </a:ext>
                </a:extLst>
              </a:tr>
              <a:tr h="5799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개선해야할 상품 및 서비스 분석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10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43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본론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Ⅱ.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연구결과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(Topic Modeling)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3A21C57-8477-4084-AE01-BB3E36C24E00}"/>
              </a:ext>
            </a:extLst>
          </p:cNvPr>
          <p:cNvSpPr/>
          <p:nvPr/>
        </p:nvSpPr>
        <p:spPr>
          <a:xfrm>
            <a:off x="194872" y="1558977"/>
            <a:ext cx="3252866" cy="1870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Staff,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Hotel, Helpful, Professional, Pay, Work, Book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0C7039-7DC2-4EF1-9803-8FDF0710134C}"/>
              </a:ext>
            </a:extLst>
          </p:cNvPr>
          <p:cNvSpPr/>
          <p:nvPr/>
        </p:nvSpPr>
        <p:spPr>
          <a:xfrm>
            <a:off x="194872" y="4290695"/>
            <a:ext cx="3252866" cy="1870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Room, Clean, Nice, Comfortable, Bed, Shower, Big,</a:t>
            </a: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Size, Small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0C3E77-EE45-4EF1-B975-6059304730A1}"/>
              </a:ext>
            </a:extLst>
          </p:cNvPr>
          <p:cNvSpPr/>
          <p:nvPr/>
        </p:nvSpPr>
        <p:spPr>
          <a:xfrm>
            <a:off x="3732555" y="2156709"/>
            <a:ext cx="734518" cy="67455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FCAF0-A0D2-42B5-BEC6-A3C6ACC08DAA}"/>
              </a:ext>
            </a:extLst>
          </p:cNvPr>
          <p:cNvSpPr txBox="1"/>
          <p:nvPr/>
        </p:nvSpPr>
        <p:spPr>
          <a:xfrm>
            <a:off x="4476800" y="2139466"/>
            <a:ext cx="1505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Service</a:t>
            </a:r>
            <a:endParaRPr lang="ko-KR" altLang="en-US" sz="16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050A1B-0976-4E70-A364-BEF77D81A5E3}"/>
              </a:ext>
            </a:extLst>
          </p:cNvPr>
          <p:cNvSpPr/>
          <p:nvPr/>
        </p:nvSpPr>
        <p:spPr>
          <a:xfrm>
            <a:off x="3742282" y="4888426"/>
            <a:ext cx="734518" cy="67455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08A98-4E26-459E-B6DD-164908C722DC}"/>
              </a:ext>
            </a:extLst>
          </p:cNvPr>
          <p:cNvSpPr txBox="1"/>
          <p:nvPr/>
        </p:nvSpPr>
        <p:spPr>
          <a:xfrm>
            <a:off x="4467073" y="4887926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Room</a:t>
            </a:r>
            <a:endParaRPr lang="ko-KR" altLang="en-US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411E68-D60B-4D9C-BF9D-888FE7F84BE4}"/>
              </a:ext>
            </a:extLst>
          </p:cNvPr>
          <p:cNvSpPr/>
          <p:nvPr/>
        </p:nvSpPr>
        <p:spPr>
          <a:xfrm>
            <a:off x="6040153" y="1527619"/>
            <a:ext cx="3252866" cy="1870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Location, Street, East, Quiet, See, Top, New, Suite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94C49B-37EA-47E5-B0BD-006BF2CC58E0}"/>
              </a:ext>
            </a:extLst>
          </p:cNvPr>
          <p:cNvSpPr/>
          <p:nvPr/>
        </p:nvSpPr>
        <p:spPr>
          <a:xfrm>
            <a:off x="9435427" y="2097125"/>
            <a:ext cx="734518" cy="67455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C6BD7-6D57-4A6C-A052-ED7482277547}"/>
              </a:ext>
            </a:extLst>
          </p:cNvPr>
          <p:cNvSpPr txBox="1"/>
          <p:nvPr/>
        </p:nvSpPr>
        <p:spPr>
          <a:xfrm>
            <a:off x="10169945" y="2080637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Location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7A6940F-EC28-4D4C-BF51-69EA19ECBA34}"/>
              </a:ext>
            </a:extLst>
          </p:cNvPr>
          <p:cNvSpPr/>
          <p:nvPr/>
        </p:nvSpPr>
        <p:spPr>
          <a:xfrm>
            <a:off x="6040153" y="4282814"/>
            <a:ext cx="3252866" cy="1870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Station, Walk, Restaurant, Metro, Nearby, Market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605A8E3-D06E-49A9-BA49-9471728C3A4E}"/>
              </a:ext>
            </a:extLst>
          </p:cNvPr>
          <p:cNvSpPr/>
          <p:nvPr/>
        </p:nvSpPr>
        <p:spPr>
          <a:xfrm>
            <a:off x="9435427" y="4852320"/>
            <a:ext cx="734518" cy="67455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8B13C-B54B-41A7-908E-CDD831AF79FA}"/>
              </a:ext>
            </a:extLst>
          </p:cNvPr>
          <p:cNvSpPr txBox="1"/>
          <p:nvPr/>
        </p:nvSpPr>
        <p:spPr>
          <a:xfrm>
            <a:off x="10169945" y="4835832"/>
            <a:ext cx="1243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Travel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9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3" y="174062"/>
            <a:ext cx="7825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본론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Ⅱ.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연구결과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(</a:t>
            </a:r>
            <a:r>
              <a:rPr lang="ko-KR" altLang="en-US" sz="2800" b="1" i="1" kern="0" dirty="0" err="1">
                <a:solidFill>
                  <a:schemeClr val="bg1"/>
                </a:solidFill>
              </a:rPr>
              <a:t>대륙별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 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Word 2 </a:t>
            </a:r>
            <a:r>
              <a:rPr lang="en-US" altLang="ko-KR" sz="2800" b="1" i="1" kern="0" dirty="0" err="1">
                <a:solidFill>
                  <a:schemeClr val="bg1"/>
                </a:solidFill>
              </a:rPr>
              <a:t>Vec_Asia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)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3F9B5C-5775-4A71-824A-582BC086E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43124"/>
              </p:ext>
            </p:extLst>
          </p:nvPr>
        </p:nvGraphicFramePr>
        <p:xfrm>
          <a:off x="413062" y="912372"/>
          <a:ext cx="11309248" cy="28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12">
                  <a:extLst>
                    <a:ext uri="{9D8B030D-6E8A-4147-A177-3AD203B41FA5}">
                      <a16:colId xmlns:a16="http://schemas.microsoft.com/office/drawing/2014/main" val="115408385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939559541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421793233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576898000"/>
                    </a:ext>
                  </a:extLst>
                </a:gridCol>
              </a:tblGrid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 Review</a:t>
                      </a:r>
                    </a:p>
                    <a:p>
                      <a:pPr algn="ctr" latinLnBrk="1"/>
                      <a:r>
                        <a:rPr lang="en-US" altLang="ko-KR" dirty="0"/>
                        <a:t>(Topic : service)_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room)_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location)_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travel)_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9141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Staff_ 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Bathroom_99.7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Area_99.9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Times_99.9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636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Reception_99.9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Size_99.6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Close_99.9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Minutes_99.9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2060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Booked_99.9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Double_99.4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Building_99.9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Station_99.9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832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Breakfast_99.9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Price_99.4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Dirty_99.9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Move_99.9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1252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Coffee_99.9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Expensive_99.4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Club_99.8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English_99.9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318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091B73-7DBC-4CC5-A83F-DFF0AE8D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06984"/>
              </p:ext>
            </p:extLst>
          </p:nvPr>
        </p:nvGraphicFramePr>
        <p:xfrm>
          <a:off x="413062" y="3925395"/>
          <a:ext cx="11309248" cy="28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12">
                  <a:extLst>
                    <a:ext uri="{9D8B030D-6E8A-4147-A177-3AD203B41FA5}">
                      <a16:colId xmlns:a16="http://schemas.microsoft.com/office/drawing/2014/main" val="115408385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939559541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421793233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576898000"/>
                    </a:ext>
                  </a:extLst>
                </a:gridCol>
              </a:tblGrid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 Review</a:t>
                      </a:r>
                    </a:p>
                    <a:p>
                      <a:pPr algn="ctr" latinLnBrk="1"/>
                      <a:r>
                        <a:rPr lang="en-US" altLang="ko-KR" dirty="0"/>
                        <a:t>(Topic : service)_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room)_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location)_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travel)_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9141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Breakfast_ 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Bathroom_99.1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Convenient_96.3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Shops_99.8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636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Food_99.9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Modern_98.3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Quiet_95.7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Subway_99.8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2060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Shower_99.9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Double_97.0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Warn_91.7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Attractions_99.7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832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Tea_99.8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Desk_95.9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Modern_94.5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Railway_99.5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1252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Coffee_99.9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Bar_94.8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Clean_93.0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Museums_98.9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3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47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3" y="174062"/>
            <a:ext cx="8612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본론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Ⅱ.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연구결과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(</a:t>
            </a:r>
            <a:r>
              <a:rPr lang="ko-KR" altLang="en-US" sz="2800" b="1" i="1" kern="0" dirty="0" err="1">
                <a:solidFill>
                  <a:schemeClr val="bg1"/>
                </a:solidFill>
              </a:rPr>
              <a:t>대륙별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 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Word 2 </a:t>
            </a:r>
            <a:r>
              <a:rPr lang="en-US" altLang="ko-KR" sz="2800" b="1" i="1" kern="0" dirty="0" err="1">
                <a:solidFill>
                  <a:schemeClr val="bg1"/>
                </a:solidFill>
              </a:rPr>
              <a:t>Vec_Europe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)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3F9B5C-5775-4A71-824A-582BC086E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5787"/>
              </p:ext>
            </p:extLst>
          </p:nvPr>
        </p:nvGraphicFramePr>
        <p:xfrm>
          <a:off x="413062" y="912372"/>
          <a:ext cx="11309248" cy="28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12">
                  <a:extLst>
                    <a:ext uri="{9D8B030D-6E8A-4147-A177-3AD203B41FA5}">
                      <a16:colId xmlns:a16="http://schemas.microsoft.com/office/drawing/2014/main" val="115408385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939559541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421793233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576898000"/>
                    </a:ext>
                  </a:extLst>
                </a:gridCol>
              </a:tblGrid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 Review</a:t>
                      </a:r>
                    </a:p>
                    <a:p>
                      <a:pPr algn="ctr" latinLnBrk="1"/>
                      <a:r>
                        <a:rPr lang="en-US" altLang="ko-KR" dirty="0"/>
                        <a:t>(Topic : service)_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room)_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location)_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travel)_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9141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Roomservice_52.5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Bedroom_72.5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Center_60.2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Drive_60.2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636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Food_46.2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Rooms_67.3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Town_52.9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Uber_57.6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2060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Dinner_45.5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Suite_61.8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City_52.6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Ride_55.5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832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Sandwich_42.1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Bathroom_44.3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Metro_51.9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Driving_51.9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1252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Meal_42.0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Apartment_40.0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Tram_49.9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Walk_48.1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318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091B73-7DBC-4CC5-A83F-DFF0AE8D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69917"/>
              </p:ext>
            </p:extLst>
          </p:nvPr>
        </p:nvGraphicFramePr>
        <p:xfrm>
          <a:off x="413062" y="3925395"/>
          <a:ext cx="11309248" cy="28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12">
                  <a:extLst>
                    <a:ext uri="{9D8B030D-6E8A-4147-A177-3AD203B41FA5}">
                      <a16:colId xmlns:a16="http://schemas.microsoft.com/office/drawing/2014/main" val="115408385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939559541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421793233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576898000"/>
                    </a:ext>
                  </a:extLst>
                </a:gridCol>
              </a:tblGrid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 Review</a:t>
                      </a:r>
                    </a:p>
                    <a:p>
                      <a:pPr algn="ctr" latinLnBrk="1"/>
                      <a:r>
                        <a:rPr lang="en-US" altLang="ko-KR" dirty="0"/>
                        <a:t>(Topic : service)_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room)_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location)_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travel)_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9141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Relations_51.4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Bedroom_79.8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Position_88.4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Commuting_73.6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636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Hospitality_50.2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Bathroom_54.7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Museums_45.3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Navigate_69.4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2060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Housekeeping_46.3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Queen_48.3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Theaters_42.6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Drive_61.1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832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Manager_38.3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King_47.3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Arena_42.4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Trains_59.1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1252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Care_44.6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Double_47.0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Olympia_42.3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Transfer_58.4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3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3" y="174062"/>
            <a:ext cx="8612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본론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Ⅱ.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연구결과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(</a:t>
            </a:r>
            <a:r>
              <a:rPr lang="ko-KR" altLang="en-US" sz="2800" b="1" i="1" kern="0" dirty="0" err="1">
                <a:solidFill>
                  <a:schemeClr val="bg1"/>
                </a:solidFill>
              </a:rPr>
              <a:t>대륙별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 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Word 2 </a:t>
            </a:r>
            <a:r>
              <a:rPr lang="en-US" altLang="ko-KR" sz="2800" b="1" i="1" kern="0" dirty="0" err="1">
                <a:solidFill>
                  <a:schemeClr val="bg1"/>
                </a:solidFill>
              </a:rPr>
              <a:t>Vec_America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)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3F9B5C-5775-4A71-824A-582BC086E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60524"/>
              </p:ext>
            </p:extLst>
          </p:nvPr>
        </p:nvGraphicFramePr>
        <p:xfrm>
          <a:off x="413062" y="912372"/>
          <a:ext cx="11309248" cy="28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12">
                  <a:extLst>
                    <a:ext uri="{9D8B030D-6E8A-4147-A177-3AD203B41FA5}">
                      <a16:colId xmlns:a16="http://schemas.microsoft.com/office/drawing/2014/main" val="115408385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939559541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421793233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576898000"/>
                    </a:ext>
                  </a:extLst>
                </a:gridCol>
              </a:tblGrid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 Review</a:t>
                      </a:r>
                    </a:p>
                    <a:p>
                      <a:pPr algn="ctr" latinLnBrk="1"/>
                      <a:r>
                        <a:rPr lang="en-US" altLang="ko-KR" dirty="0"/>
                        <a:t>(Topic : service)_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room)_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location)_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travel)_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9141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Food_97.8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Eleator_96.8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Far_96.9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Driver_99.8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636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Restaurant_97.5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Bathroom_95.9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Hard_96.8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Couple_99.8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2060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Pool_97.2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Noisy_95.2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Quite_96.9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Bag_99.8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832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Internet_96.3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Dirty_94.5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Tired_96.6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Show_99.8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1252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Gym_96.3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Carpet_94.1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Little_96.1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Club_99.7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318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091B73-7DBC-4CC5-A83F-DFF0AE8D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62494"/>
              </p:ext>
            </p:extLst>
          </p:nvPr>
        </p:nvGraphicFramePr>
        <p:xfrm>
          <a:off x="413062" y="3925395"/>
          <a:ext cx="11309248" cy="28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12">
                  <a:extLst>
                    <a:ext uri="{9D8B030D-6E8A-4147-A177-3AD203B41FA5}">
                      <a16:colId xmlns:a16="http://schemas.microsoft.com/office/drawing/2014/main" val="115408385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939559541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421793233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576898000"/>
                    </a:ext>
                  </a:extLst>
                </a:gridCol>
              </a:tblGrid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 Review</a:t>
                      </a:r>
                    </a:p>
                    <a:p>
                      <a:pPr algn="ctr" latinLnBrk="1"/>
                      <a:r>
                        <a:rPr lang="en-US" altLang="ko-KR" dirty="0"/>
                        <a:t>(Topic : service)_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room)_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location)_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travel)_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9141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Restaurant_96.9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Shower_96.2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Convenient_86.7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Boat_99.5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636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Buffet_96.2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Bathroom_96.1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Area_83.3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Drive_99.2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2060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Bar_94.9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Large_94.4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Attraction_82.3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River_97.9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832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Professional_94.3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Sofa_94.3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Charming_80.9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Bridge_97.5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1252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Rooftop_94.0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King_87.2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Fashion_78.6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Shop_97.5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3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5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3" y="174062"/>
            <a:ext cx="8612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본론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Ⅱ.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연구결과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(</a:t>
            </a:r>
            <a:r>
              <a:rPr lang="ko-KR" altLang="en-US" sz="2800" b="1" i="1" kern="0" dirty="0" err="1">
                <a:solidFill>
                  <a:schemeClr val="bg1"/>
                </a:solidFill>
              </a:rPr>
              <a:t>대륙별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 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Word 2 </a:t>
            </a:r>
            <a:r>
              <a:rPr lang="en-US" altLang="ko-KR" sz="2800" b="1" i="1" kern="0" dirty="0" err="1">
                <a:solidFill>
                  <a:schemeClr val="bg1"/>
                </a:solidFill>
              </a:rPr>
              <a:t>Vec_Africa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)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3F9B5C-5775-4A71-824A-582BC086E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37433"/>
              </p:ext>
            </p:extLst>
          </p:nvPr>
        </p:nvGraphicFramePr>
        <p:xfrm>
          <a:off x="413062" y="912372"/>
          <a:ext cx="11309248" cy="28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12">
                  <a:extLst>
                    <a:ext uri="{9D8B030D-6E8A-4147-A177-3AD203B41FA5}">
                      <a16:colId xmlns:a16="http://schemas.microsoft.com/office/drawing/2014/main" val="115408385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939559541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421793233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576898000"/>
                    </a:ext>
                  </a:extLst>
                </a:gridCol>
              </a:tblGrid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 Review</a:t>
                      </a:r>
                    </a:p>
                    <a:p>
                      <a:pPr algn="ctr" latinLnBrk="1"/>
                      <a:r>
                        <a:rPr lang="en-US" altLang="ko-KR" dirty="0"/>
                        <a:t>(Topic : service)_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room)_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location)_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travel)_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9141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Wifi_65.9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Bed_64.1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City_78.3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Drive_90.1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636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Internet_65.8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Bathroom_61.6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Far_77.3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Stadium_89.2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2060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Cleaning_65.1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Toilet_50.6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Center_76.5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Uber_89.0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832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Food_61.8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Shower_50.5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Tram_63.3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Plan_88.4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1252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Dining_61.3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Window_45.6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Bikes_62.8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Ride_87.6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318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091B73-7DBC-4CC5-A83F-DFF0AE8D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01988"/>
              </p:ext>
            </p:extLst>
          </p:nvPr>
        </p:nvGraphicFramePr>
        <p:xfrm>
          <a:off x="413062" y="3925395"/>
          <a:ext cx="11309248" cy="285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12">
                  <a:extLst>
                    <a:ext uri="{9D8B030D-6E8A-4147-A177-3AD203B41FA5}">
                      <a16:colId xmlns:a16="http://schemas.microsoft.com/office/drawing/2014/main" val="115408385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939559541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4217932337"/>
                    </a:ext>
                  </a:extLst>
                </a:gridCol>
                <a:gridCol w="2827312">
                  <a:extLst>
                    <a:ext uri="{9D8B030D-6E8A-4147-A177-3AD203B41FA5}">
                      <a16:colId xmlns:a16="http://schemas.microsoft.com/office/drawing/2014/main" val="3576898000"/>
                    </a:ext>
                  </a:extLst>
                </a:gridCol>
              </a:tblGrid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 Review</a:t>
                      </a:r>
                    </a:p>
                    <a:p>
                      <a:pPr algn="ctr" latinLnBrk="1"/>
                      <a:r>
                        <a:rPr lang="en-US" altLang="ko-KR" dirty="0"/>
                        <a:t>(Topic : service)_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room)_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location)_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(Topic : travel)_</a:t>
                      </a:r>
                      <a:r>
                        <a:rPr lang="ko-KR" altLang="en-US" dirty="0"/>
                        <a:t>연관성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9141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Hospitality_77.6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Bathroom_77.5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Position_68.6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Eat_91.3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6636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Attitude_71.3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Apartment_67.1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Atmosphere_54.2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Plan_90.3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20607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Food_68.5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King_61.9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Spot_53.4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Sightseeing_89.8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83246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Cleaning_63.0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Toilet_61.4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Doumo_50.9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Expo_89.6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21252"/>
                  </a:ext>
                </a:extLst>
              </a:tr>
              <a:tr h="44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Atmosphere_61.3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Balcony_59.2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Downtown_50.3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Guide_87.8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3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6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20268"/>
              </p:ext>
            </p:extLst>
          </p:nvPr>
        </p:nvGraphicFramePr>
        <p:xfrm>
          <a:off x="744772" y="1085111"/>
          <a:ext cx="10702456" cy="559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4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분 류</a:t>
                      </a:r>
                      <a:endParaRPr lang="en-US" altLang="ko-KR" sz="20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 용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결론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호텔을 이용하는 투숙객은 해당 대륙에 따라 서로 다른 상품이나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서비스에 선호도를 가지고 있다는 것을 알게 됨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시사점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세계적으로 여행에 대한 관심도가 증가함에 따라 투숙객의 만족도를 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충족시키기 위해 호텔 내 서비스와 상품의 개발에 신경을 쓸 필요가 있음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부정적인 동기와 긍정적인 동기 중 서로 중복되는 동기가 존재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44722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향후 연구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시간이 흐를수록 원하는 상품이나 서비스 역시 달라지므로 일정한 주기를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갖고 연구를 해야 할 필요가 있음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9594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83780"/>
              </p:ext>
            </p:extLst>
          </p:nvPr>
        </p:nvGraphicFramePr>
        <p:xfrm>
          <a:off x="484491" y="1522217"/>
          <a:ext cx="11223018" cy="1274163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41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결론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호텔은 이용하는 투숙객은 해당 대륙에 따라 서로 다른 상품이나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서비스에 선호도를 가지고 있다는 것을 알게 됨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182AD5E-1472-4295-BB13-F95A86A29B0D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결론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Ⅰ.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결론 및 시사점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44772" y="1085111"/>
          <a:ext cx="10702456" cy="559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4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분 류</a:t>
                      </a:r>
                      <a:endParaRPr lang="en-US" altLang="ko-KR" sz="20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 용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결론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호텔을 이용하는 투숙객은 해당 대륙에 따라 서로 다른 상품이나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서비스에 선호도를 가지고 있다는 것을 알게 됨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시사점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세계적으로 여행에 대한 관심도가 증가함에 따라 투숙객의 만족도를 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충족시키기 위해 호텔 내 서비스와 상품의 개발에 신경을 쓸 필요가 있음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부정적인 동기와 긍정적인 동기 중 서로 중복되는 동기가 존재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44722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향후 연구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시간이 흐를수록 원하는 상품이나 서비스 역시 달라지므로 일정한 주기를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갖고 연구를 해야 할 필요가 있음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9594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00210"/>
              </p:ext>
            </p:extLst>
          </p:nvPr>
        </p:nvGraphicFramePr>
        <p:xfrm>
          <a:off x="484491" y="2821899"/>
          <a:ext cx="11223018" cy="1274163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41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시사점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세계적으로 여행에 대한 관심도가 증가함에 따라 투숙객의 만족도를 충족시키기 위해 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호텔 내 서비스와 상품의 개발에 신경을 쓸 필요가 있음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182AD5E-1472-4295-BB13-F95A86A29B0D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결론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Ⅰ.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결론 및 시사점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8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44772" y="1085111"/>
          <a:ext cx="10702456" cy="559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4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분 류</a:t>
                      </a:r>
                      <a:endParaRPr lang="en-US" altLang="ko-KR" sz="20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 용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결론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호텔을 이용하는 투숙객은 해당 대륙에 따라 서로 다른 상품이나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서비스에 선호도를 가지고 있다는 것을 알게 됨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시사점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세계적으로 여행에 대한 관심도가 증가함에 따라 투숙객의 만족도를 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충족시키기 위해 호텔 내 서비스와 상품의 개발에 신경을 쓸 필요가 있음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부정적인 동기와 긍정적인 동기 중 서로 중복되는 동기가 존재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44722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향후 연구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시간이 흐를수록 원하는 상품이나 서비스 역시 달라지므로 일정한 주기를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갖고 연구를 해야 할 필요가 있음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9594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64630"/>
              </p:ext>
            </p:extLst>
          </p:nvPr>
        </p:nvGraphicFramePr>
        <p:xfrm>
          <a:off x="484491" y="4096062"/>
          <a:ext cx="11223018" cy="1274163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41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한계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부정적인 동기와 긍정적인 동기 중 서로 중복되는 동기가 존재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182AD5E-1472-4295-BB13-F95A86A29B0D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결론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Ⅰ.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결론 및 시사점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7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44772" y="1085111"/>
          <a:ext cx="10702456" cy="559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4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분 류</a:t>
                      </a:r>
                      <a:endParaRPr lang="en-US" altLang="ko-KR" sz="20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 용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결론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호텔을 이용하는 투숙객은 해당 대륙에 따라 서로 다른 상품이나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서비스에 선호도를 가지고 있다는 것을 알게 됨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시사점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세계적으로 여행에 대한 관심도가 증가함에 따라 투숙객의 만족도를 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충족시키기 위해 호텔 내 서비스와 상품의 개발에 신경을 쓸 필요가 있음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부정적인 동기와 긍정적인 동기 중 서로 중복되는 동기가 존재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44722"/>
                  </a:ext>
                </a:extLst>
              </a:tr>
              <a:tr h="129207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향후 연구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시간이 흐를수록 원하는 상품이나 서비스 역시 달라지므로 일정한 주기를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갖고 연구를 해야 할 필요가 있음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9594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25530"/>
              </p:ext>
            </p:extLst>
          </p:nvPr>
        </p:nvGraphicFramePr>
        <p:xfrm>
          <a:off x="484491" y="5385214"/>
          <a:ext cx="11223018" cy="1274163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416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향후연구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시간이 흐를수록 원하는 상품이나 서비스 역시 달라지므로 일정한 주기를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갖고 연구를 해야 할 필요가 있음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182AD5E-1472-4295-BB13-F95A86A29B0D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결론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Ⅰ.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결론 및 시사점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4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INEDX</a:t>
            </a:r>
            <a:endParaRPr lang="ko-KR" altLang="en-US" sz="3200" kern="0" dirty="0">
              <a:solidFill>
                <a:srgbClr val="A17D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4679" y="380477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START</a:t>
            </a:r>
            <a:endParaRPr lang="ko-KR" altLang="en-US" sz="11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41084" y="3942563"/>
            <a:ext cx="90187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659823" y="380477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FINISH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954233" y="2335382"/>
            <a:ext cx="1179037" cy="1281469"/>
            <a:chOff x="1941534" y="1991667"/>
            <a:chExt cx="864296" cy="939384"/>
          </a:xfrm>
        </p:grpSpPr>
        <p:sp>
          <p:nvSpPr>
            <p:cNvPr id="15" name="타원 14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서론</a:t>
              </a:r>
              <a:endParaRPr lang="ko-KR" altLang="en-US" sz="900" dirty="0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2489749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46177" y="2335382"/>
            <a:ext cx="1179037" cy="1281469"/>
            <a:chOff x="1941534" y="1991667"/>
            <a:chExt cx="864296" cy="939384"/>
          </a:xfrm>
        </p:grpSpPr>
        <p:sp>
          <p:nvSpPr>
            <p:cNvPr id="21" name="타원 20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본론</a:t>
              </a:r>
              <a:endParaRPr lang="ko-KR" altLang="en-US" sz="900" dirty="0"/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6681693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804804" y="4263559"/>
            <a:ext cx="1179037" cy="1286188"/>
            <a:chOff x="1941534" y="1913120"/>
            <a:chExt cx="864296" cy="942843"/>
          </a:xfrm>
        </p:grpSpPr>
        <p:sp>
          <p:nvSpPr>
            <p:cNvPr id="27" name="타원 26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선행</a:t>
              </a:r>
              <a:endParaRPr lang="en-US" altLang="ko-KR" sz="2400" dirty="0"/>
            </a:p>
            <a:p>
              <a:pPr algn="ctr"/>
              <a:r>
                <a:rPr lang="ko-KR" altLang="en-US" sz="2400" dirty="0"/>
                <a:t>연구</a:t>
              </a:r>
              <a:endParaRPr lang="ko-KR" altLang="en-US" sz="900" dirty="0"/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호 29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/>
          <p:cNvSpPr/>
          <p:nvPr/>
        </p:nvSpPr>
        <p:spPr>
          <a:xfrm>
            <a:off x="4340320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317611" y="4263559"/>
            <a:ext cx="1179037" cy="1286188"/>
            <a:chOff x="1941534" y="1913120"/>
            <a:chExt cx="864296" cy="942843"/>
          </a:xfrm>
        </p:grpSpPr>
        <p:sp>
          <p:nvSpPr>
            <p:cNvPr id="33" name="타원 32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결론</a:t>
              </a:r>
              <a:endParaRPr lang="ko-KR" altLang="en-US" sz="900" dirty="0"/>
            </a:p>
          </p:txBody>
        </p:sp>
        <p:sp>
          <p:nvSpPr>
            <p:cNvPr id="34" name="이등변 삼각형 33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/>
          <p:cNvSpPr/>
          <p:nvPr/>
        </p:nvSpPr>
        <p:spPr>
          <a:xfrm>
            <a:off x="8853127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583984" y="4263880"/>
            <a:ext cx="243512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배경 및 동기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Ⅱ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해결문제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Ⅲ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연구목적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0402BC-7779-4F4B-8A73-F4B169D1CD4C}"/>
              </a:ext>
            </a:extLst>
          </p:cNvPr>
          <p:cNvSpPr/>
          <p:nvPr/>
        </p:nvSpPr>
        <p:spPr>
          <a:xfrm>
            <a:off x="3339609" y="2215988"/>
            <a:ext cx="2916257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선행연구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Ⅱ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시사점도출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Ⅲ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연구방법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타당성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D65C68-4C01-464F-A5C0-4A91CA5CE4FE}"/>
              </a:ext>
            </a:extLst>
          </p:cNvPr>
          <p:cNvSpPr/>
          <p:nvPr/>
        </p:nvSpPr>
        <p:spPr>
          <a:xfrm>
            <a:off x="5827641" y="4266497"/>
            <a:ext cx="243512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분석과정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Ⅱ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연구결과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9EE9CB-3ACE-4217-B594-B1803CFAF382}"/>
              </a:ext>
            </a:extLst>
          </p:cNvPr>
          <p:cNvSpPr/>
          <p:nvPr/>
        </p:nvSpPr>
        <p:spPr>
          <a:xfrm>
            <a:off x="7743566" y="2848959"/>
            <a:ext cx="291625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결론 및 시사점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7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050" kern="0" dirty="0">
                <a:solidFill>
                  <a:srgbClr val="A17D60"/>
                </a:solidFill>
              </a:rPr>
              <a:t>Enjoy your stylish business and campus life with BIZCAM</a:t>
            </a:r>
            <a:endParaRPr lang="ko-KR" altLang="en-US" sz="3200" kern="0" dirty="0">
              <a:solidFill>
                <a:srgbClr val="A17D6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00532" y="2959528"/>
            <a:ext cx="6190936" cy="14834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i="1" dirty="0"/>
              <a:t>Thank you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9951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서론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Ⅰ.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배경 및 동기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9987DE6-ED56-4885-9D0B-7AC37A1B766D}"/>
              </a:ext>
            </a:extLst>
          </p:cNvPr>
          <p:cNvSpPr/>
          <p:nvPr/>
        </p:nvSpPr>
        <p:spPr>
          <a:xfrm>
            <a:off x="3491697" y="1769433"/>
            <a:ext cx="742708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사람들의 여행에 관한 흥미와 관심 증가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7A9A61-00E9-4B2B-92B2-7E23E2288BA8}"/>
              </a:ext>
            </a:extLst>
          </p:cNvPr>
          <p:cNvSpPr/>
          <p:nvPr/>
        </p:nvSpPr>
        <p:spPr>
          <a:xfrm>
            <a:off x="1097666" y="2267145"/>
            <a:ext cx="178828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배  경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3D979F-F213-423D-8945-93758681384B}"/>
              </a:ext>
            </a:extLst>
          </p:cNvPr>
          <p:cNvSpPr/>
          <p:nvPr/>
        </p:nvSpPr>
        <p:spPr>
          <a:xfrm>
            <a:off x="1097666" y="4804241"/>
            <a:ext cx="178828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동  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4887A1-6548-4059-A5C0-F46C797EEA4D}"/>
              </a:ext>
            </a:extLst>
          </p:cNvPr>
          <p:cNvSpPr/>
          <p:nvPr/>
        </p:nvSpPr>
        <p:spPr>
          <a:xfrm>
            <a:off x="3491697" y="4804241"/>
            <a:ext cx="742708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호텔사업을 하기위해 투숙객에게 제공할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상품이나 서비스 맞춤화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7315DC-A32F-4E9F-BB85-F4BF105289A2}"/>
              </a:ext>
            </a:extLst>
          </p:cNvPr>
          <p:cNvSpPr/>
          <p:nvPr/>
        </p:nvSpPr>
        <p:spPr>
          <a:xfrm>
            <a:off x="3491697" y="2783710"/>
            <a:ext cx="742708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이동수단의 발달로 인한 여행에 대한 접근성 편리</a:t>
            </a:r>
          </a:p>
        </p:txBody>
      </p:sp>
    </p:spTree>
    <p:extLst>
      <p:ext uri="{BB962C8B-B14F-4D97-AF65-F5344CB8AC3E}">
        <p14:creationId xmlns:p14="http://schemas.microsoft.com/office/powerpoint/2010/main" val="9993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서론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Ⅱ.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해결문제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6F912C-B370-47CD-8DD2-E04FF2B592C8}"/>
              </a:ext>
            </a:extLst>
          </p:cNvPr>
          <p:cNvSpPr/>
          <p:nvPr/>
        </p:nvSpPr>
        <p:spPr>
          <a:xfrm>
            <a:off x="925975" y="1769433"/>
            <a:ext cx="9992810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호텔이용 후 투숙객의 </a:t>
            </a:r>
            <a:r>
              <a:rPr lang="ko-KR" altLang="en-US" sz="2400" dirty="0" err="1">
                <a:solidFill>
                  <a:schemeClr val="bg1"/>
                </a:solidFill>
              </a:rPr>
              <a:t>컴플레인</a:t>
            </a:r>
            <a:r>
              <a:rPr lang="ko-KR" altLang="en-US" sz="2400" dirty="0">
                <a:solidFill>
                  <a:schemeClr val="bg1"/>
                </a:solidFill>
              </a:rPr>
              <a:t> 보완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699F31-E948-4489-B4CA-1920509CB912}"/>
              </a:ext>
            </a:extLst>
          </p:cNvPr>
          <p:cNvSpPr/>
          <p:nvPr/>
        </p:nvSpPr>
        <p:spPr>
          <a:xfrm>
            <a:off x="925975" y="3241657"/>
            <a:ext cx="9992810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다양한 나라의 투숙객에게 맞춤서비스 제공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C4CACF-D261-4793-9F10-92E49A2C8A06}"/>
              </a:ext>
            </a:extLst>
          </p:cNvPr>
          <p:cNvSpPr/>
          <p:nvPr/>
        </p:nvSpPr>
        <p:spPr>
          <a:xfrm>
            <a:off x="925975" y="4713881"/>
            <a:ext cx="9992810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호텔마케터의</a:t>
            </a:r>
            <a:r>
              <a:rPr lang="ko-KR" altLang="en-US" sz="2400" dirty="0">
                <a:solidFill>
                  <a:schemeClr val="bg1"/>
                </a:solidFill>
              </a:rPr>
              <a:t> 고객행동파악 및 호텔사업활성화</a:t>
            </a:r>
          </a:p>
        </p:txBody>
      </p:sp>
    </p:spTree>
    <p:extLst>
      <p:ext uri="{BB962C8B-B14F-4D97-AF65-F5344CB8AC3E}">
        <p14:creationId xmlns:p14="http://schemas.microsoft.com/office/powerpoint/2010/main" val="154489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서론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Ⅲ.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연구목적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5BC0A1-88ED-4B5E-8453-0484823F0CBB}"/>
              </a:ext>
            </a:extLst>
          </p:cNvPr>
          <p:cNvSpPr/>
          <p:nvPr/>
        </p:nvSpPr>
        <p:spPr>
          <a:xfrm>
            <a:off x="3235126" y="2760514"/>
            <a:ext cx="857683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호텔사업 활성화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886C41-B427-4F2E-9FF2-3840DA3E2102}"/>
              </a:ext>
            </a:extLst>
          </p:cNvPr>
          <p:cNvSpPr/>
          <p:nvPr/>
        </p:nvSpPr>
        <p:spPr>
          <a:xfrm>
            <a:off x="3235127" y="4056225"/>
            <a:ext cx="857683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맞춤서비스 및 제품 개발 연구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5F266A-84BB-4F89-8805-B744D8BA4F2F}"/>
              </a:ext>
            </a:extLst>
          </p:cNvPr>
          <p:cNvSpPr/>
          <p:nvPr/>
        </p:nvSpPr>
        <p:spPr>
          <a:xfrm>
            <a:off x="380036" y="3160588"/>
            <a:ext cx="2316866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동기데이터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분석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선행연구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Ⅰ.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선행연구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5F266A-84BB-4F89-8805-B744D8BA4F2F}"/>
              </a:ext>
            </a:extLst>
          </p:cNvPr>
          <p:cNvSpPr/>
          <p:nvPr/>
        </p:nvSpPr>
        <p:spPr>
          <a:xfrm>
            <a:off x="1356055" y="1105820"/>
            <a:ext cx="2316866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빅데이터 활용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0933487-A9E4-475E-9A23-874DF9DB98C0}"/>
              </a:ext>
            </a:extLst>
          </p:cNvPr>
          <p:cNvSpPr/>
          <p:nvPr/>
        </p:nvSpPr>
        <p:spPr>
          <a:xfrm rot="16200000">
            <a:off x="3695567" y="3504306"/>
            <a:ext cx="2844523" cy="682906"/>
          </a:xfrm>
          <a:prstGeom prst="rightArrow">
            <a:avLst/>
          </a:prstGeom>
          <a:solidFill>
            <a:srgbClr val="EDECEA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2B9C9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508B59-54F4-4B93-8EEF-91B3CD6CECA7}"/>
              </a:ext>
            </a:extLst>
          </p:cNvPr>
          <p:cNvSpPr/>
          <p:nvPr/>
        </p:nvSpPr>
        <p:spPr>
          <a:xfrm>
            <a:off x="1356055" y="3272645"/>
            <a:ext cx="2316866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dirty="0">
                <a:solidFill>
                  <a:schemeClr val="bg1"/>
                </a:solidFill>
              </a:rPr>
              <a:t>성급 호텔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이용동기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5E7733-A9AF-4817-8968-74FB9DFB4370}"/>
              </a:ext>
            </a:extLst>
          </p:cNvPr>
          <p:cNvSpPr/>
          <p:nvPr/>
        </p:nvSpPr>
        <p:spPr>
          <a:xfrm>
            <a:off x="1090506" y="5429054"/>
            <a:ext cx="4445938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Push Factor – Pull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Factor </a:t>
            </a:r>
            <a:r>
              <a:rPr lang="ko-KR" altLang="en-US" sz="2400" dirty="0">
                <a:solidFill>
                  <a:schemeClr val="bg1"/>
                </a:solidFill>
              </a:rPr>
              <a:t>이론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(</a:t>
            </a:r>
            <a:r>
              <a:rPr lang="ko-KR" altLang="en-US" sz="2400" dirty="0">
                <a:solidFill>
                  <a:schemeClr val="bg1"/>
                </a:solidFill>
              </a:rPr>
              <a:t>추진요인</a:t>
            </a:r>
            <a:r>
              <a:rPr lang="en-US" altLang="ko-KR" sz="2400" dirty="0">
                <a:solidFill>
                  <a:schemeClr val="bg1"/>
                </a:solidFill>
              </a:rPr>
              <a:t>)     (</a:t>
            </a:r>
            <a:r>
              <a:rPr lang="ko-KR" altLang="en-US" sz="2400" dirty="0">
                <a:solidFill>
                  <a:schemeClr val="bg1"/>
                </a:solidFill>
              </a:rPr>
              <a:t>유인요인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41BEE09-733F-4535-80A3-BB90D9D054E3}"/>
              </a:ext>
            </a:extLst>
          </p:cNvPr>
          <p:cNvSpPr/>
          <p:nvPr/>
        </p:nvSpPr>
        <p:spPr>
          <a:xfrm rot="5400000">
            <a:off x="2173035" y="2428707"/>
            <a:ext cx="682906" cy="682906"/>
          </a:xfrm>
          <a:prstGeom prst="rightArrow">
            <a:avLst/>
          </a:prstGeom>
          <a:solidFill>
            <a:srgbClr val="EDECEA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2B9C9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4F88482-B1D9-4605-B2B1-25604107FE96}"/>
              </a:ext>
            </a:extLst>
          </p:cNvPr>
          <p:cNvSpPr/>
          <p:nvPr/>
        </p:nvSpPr>
        <p:spPr>
          <a:xfrm rot="5400000">
            <a:off x="2173035" y="4590324"/>
            <a:ext cx="682906" cy="682906"/>
          </a:xfrm>
          <a:prstGeom prst="rightArrow">
            <a:avLst/>
          </a:prstGeom>
          <a:solidFill>
            <a:srgbClr val="EDECEA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2B9C9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955FC26-7E9D-456C-BE84-E28B8C87CEA6}"/>
              </a:ext>
            </a:extLst>
          </p:cNvPr>
          <p:cNvSpPr/>
          <p:nvPr/>
        </p:nvSpPr>
        <p:spPr>
          <a:xfrm>
            <a:off x="3959395" y="1105819"/>
            <a:ext cx="2316866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Textom</a:t>
            </a:r>
            <a:r>
              <a:rPr lang="en-US" altLang="ko-KR" sz="2400" dirty="0">
                <a:solidFill>
                  <a:schemeClr val="bg1"/>
                </a:solidFill>
              </a:rPr>
              <a:t> Program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0A26FDE-B533-4125-B75A-922DBF09AAAF}"/>
              </a:ext>
            </a:extLst>
          </p:cNvPr>
          <p:cNvSpPr/>
          <p:nvPr/>
        </p:nvSpPr>
        <p:spPr>
          <a:xfrm>
            <a:off x="6562735" y="1345293"/>
            <a:ext cx="682906" cy="682906"/>
          </a:xfrm>
          <a:prstGeom prst="rightArrow">
            <a:avLst/>
          </a:prstGeom>
          <a:solidFill>
            <a:srgbClr val="EDECEA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2B9C9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44DDC18-C88F-486C-93F8-F4716B14EAD3}"/>
              </a:ext>
            </a:extLst>
          </p:cNvPr>
          <p:cNvSpPr/>
          <p:nvPr/>
        </p:nvSpPr>
        <p:spPr>
          <a:xfrm>
            <a:off x="7532115" y="1105819"/>
            <a:ext cx="2316866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Text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Mining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실시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5D9F745-A329-4C10-9395-832C530F91E7}"/>
              </a:ext>
            </a:extLst>
          </p:cNvPr>
          <p:cNvSpPr/>
          <p:nvPr/>
        </p:nvSpPr>
        <p:spPr>
          <a:xfrm rot="7213441">
            <a:off x="7853243" y="2554174"/>
            <a:ext cx="682906" cy="682906"/>
          </a:xfrm>
          <a:prstGeom prst="rightArrow">
            <a:avLst/>
          </a:prstGeom>
          <a:solidFill>
            <a:srgbClr val="EDECEA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2B9C9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A932CE4-6418-409F-AB31-B6D7957B3B94}"/>
              </a:ext>
            </a:extLst>
          </p:cNvPr>
          <p:cNvSpPr/>
          <p:nvPr/>
        </p:nvSpPr>
        <p:spPr>
          <a:xfrm>
            <a:off x="6087208" y="3362546"/>
            <a:ext cx="2316866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Ucinet6</a:t>
            </a:r>
            <a:r>
              <a:rPr lang="ko-KR" altLang="en-US" sz="2400" dirty="0">
                <a:solidFill>
                  <a:schemeClr val="bg1"/>
                </a:solidFill>
              </a:rPr>
              <a:t>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중심성</a:t>
            </a:r>
            <a:r>
              <a:rPr lang="ko-KR" altLang="en-US" sz="2400" dirty="0">
                <a:solidFill>
                  <a:schemeClr val="bg1"/>
                </a:solidFill>
              </a:rPr>
              <a:t> 분석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C8583-7B49-4C77-8F0C-A4557F9611DA}"/>
              </a:ext>
            </a:extLst>
          </p:cNvPr>
          <p:cNvSpPr/>
          <p:nvPr/>
        </p:nvSpPr>
        <p:spPr>
          <a:xfrm rot="3446994">
            <a:off x="8816014" y="2554173"/>
            <a:ext cx="682906" cy="682906"/>
          </a:xfrm>
          <a:prstGeom prst="rightArrow">
            <a:avLst/>
          </a:prstGeom>
          <a:solidFill>
            <a:srgbClr val="EDECEA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2B9C9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DFCB77E-8CC3-4CF0-89A4-D17DF897AA25}"/>
              </a:ext>
            </a:extLst>
          </p:cNvPr>
          <p:cNvSpPr/>
          <p:nvPr/>
        </p:nvSpPr>
        <p:spPr>
          <a:xfrm>
            <a:off x="9032000" y="3362546"/>
            <a:ext cx="2316866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</a:rPr>
              <a:t>NetDraw</a:t>
            </a:r>
            <a:r>
              <a:rPr lang="ko-KR" altLang="en-US" sz="2400" dirty="0">
                <a:solidFill>
                  <a:schemeClr val="bg1"/>
                </a:solidFill>
              </a:rPr>
              <a:t>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시각화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B4ACBAE-9846-4F34-950C-4399DE7FD1EC}"/>
              </a:ext>
            </a:extLst>
          </p:cNvPr>
          <p:cNvSpPr/>
          <p:nvPr/>
        </p:nvSpPr>
        <p:spPr>
          <a:xfrm rot="5400000">
            <a:off x="8344481" y="4304926"/>
            <a:ext cx="682906" cy="1649950"/>
          </a:xfrm>
          <a:prstGeom prst="rightArrow">
            <a:avLst/>
          </a:prstGeom>
          <a:solidFill>
            <a:srgbClr val="EDECEA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2B9C9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699C5E0-5DCD-448B-897B-07415D95E6F8}"/>
              </a:ext>
            </a:extLst>
          </p:cNvPr>
          <p:cNvSpPr/>
          <p:nvPr/>
        </p:nvSpPr>
        <p:spPr>
          <a:xfrm>
            <a:off x="6564391" y="5619273"/>
            <a:ext cx="4243085" cy="1161855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Push Factor </a:t>
            </a:r>
            <a:r>
              <a:rPr lang="ko-KR" altLang="en-US" sz="2400" dirty="0">
                <a:solidFill>
                  <a:schemeClr val="bg1"/>
                </a:solidFill>
              </a:rPr>
              <a:t>및</a:t>
            </a:r>
            <a:r>
              <a:rPr lang="en-US" altLang="ko-KR" sz="2400" dirty="0">
                <a:solidFill>
                  <a:schemeClr val="bg1"/>
                </a:solidFill>
              </a:rPr>
              <a:t> Pull Factor</a:t>
            </a: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핵심키워드</a:t>
            </a:r>
            <a:r>
              <a:rPr lang="ko-KR" altLang="en-US" sz="2400" dirty="0">
                <a:solidFill>
                  <a:schemeClr val="bg1"/>
                </a:solidFill>
              </a:rPr>
              <a:t> 분석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선행연구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Ⅱ.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시사점도출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0845C0-891E-4A1A-AA3E-31DB7D7112E8}"/>
              </a:ext>
            </a:extLst>
          </p:cNvPr>
          <p:cNvGrpSpPr/>
          <p:nvPr/>
        </p:nvGrpSpPr>
        <p:grpSpPr>
          <a:xfrm>
            <a:off x="4085575" y="1484644"/>
            <a:ext cx="1926918" cy="1926332"/>
            <a:chOff x="3960315" y="1465546"/>
            <a:chExt cx="1926918" cy="1926332"/>
          </a:xfrm>
          <a:solidFill>
            <a:srgbClr val="E54C4F"/>
          </a:solidFill>
        </p:grpSpPr>
        <p:sp>
          <p:nvSpPr>
            <p:cNvPr id="9" name="양쪽 모서리가 둥근 사각형 20">
              <a:extLst>
                <a:ext uri="{FF2B5EF4-FFF2-40B4-BE49-F238E27FC236}">
                  <a16:creationId xmlns:a16="http://schemas.microsoft.com/office/drawing/2014/main" id="{EE8FD3B6-FB0C-47F7-8C4E-0DE62C91FED8}"/>
                </a:ext>
              </a:extLst>
            </p:cNvPr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31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7EB58943-1FD7-446F-97CD-D8A69CC26128}"/>
                </a:ext>
              </a:extLst>
            </p:cNvPr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22">
              <a:extLst>
                <a:ext uri="{FF2B5EF4-FFF2-40B4-BE49-F238E27FC236}">
                  <a16:creationId xmlns:a16="http://schemas.microsoft.com/office/drawing/2014/main" id="{4924BE13-DE6B-4726-87BB-CC2DCE86CBFA}"/>
                </a:ext>
              </a:extLst>
            </p:cNvPr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E37E22-CD87-41DB-BFB0-5B9110B70530}"/>
              </a:ext>
            </a:extLst>
          </p:cNvPr>
          <p:cNvGrpSpPr/>
          <p:nvPr/>
        </p:nvGrpSpPr>
        <p:grpSpPr>
          <a:xfrm rot="5400000">
            <a:off x="6309399" y="1484937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13" name="양쪽 모서리가 둥근 사각형 24">
              <a:extLst>
                <a:ext uri="{FF2B5EF4-FFF2-40B4-BE49-F238E27FC236}">
                  <a16:creationId xmlns:a16="http://schemas.microsoft.com/office/drawing/2014/main" id="{86833A2B-A8AA-4AA8-AD2D-4B97FB3B4F48}"/>
                </a:ext>
              </a:extLst>
            </p:cNvPr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9FA848B5-41C2-4E9E-B289-BA119E5D8414}"/>
                </a:ext>
              </a:extLst>
            </p:cNvPr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26">
              <a:extLst>
                <a:ext uri="{FF2B5EF4-FFF2-40B4-BE49-F238E27FC236}">
                  <a16:creationId xmlns:a16="http://schemas.microsoft.com/office/drawing/2014/main" id="{462C5E8A-F1D4-4F80-888C-5772D0A5826B}"/>
                </a:ext>
              </a:extLst>
            </p:cNvPr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04BF32-5226-48A4-B19B-E9FEEC9BCF53}"/>
              </a:ext>
            </a:extLst>
          </p:cNvPr>
          <p:cNvGrpSpPr/>
          <p:nvPr/>
        </p:nvGrpSpPr>
        <p:grpSpPr>
          <a:xfrm rot="10800000">
            <a:off x="6309107" y="3816866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17" name="양쪽 모서리가 둥근 사각형 28">
              <a:extLst>
                <a:ext uri="{FF2B5EF4-FFF2-40B4-BE49-F238E27FC236}">
                  <a16:creationId xmlns:a16="http://schemas.microsoft.com/office/drawing/2014/main" id="{27CC9DA7-A8DD-43B5-94E8-BD0854B253C4}"/>
                </a:ext>
              </a:extLst>
            </p:cNvPr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DE2C40A7-3058-4A17-B25A-1AEB720038D0}"/>
                </a:ext>
              </a:extLst>
            </p:cNvPr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30">
              <a:extLst>
                <a:ext uri="{FF2B5EF4-FFF2-40B4-BE49-F238E27FC236}">
                  <a16:creationId xmlns:a16="http://schemas.microsoft.com/office/drawing/2014/main" id="{71F4361F-7FCD-43B6-B6CB-5327C4E137E7}"/>
                </a:ext>
              </a:extLst>
            </p:cNvPr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A97AE0-718C-42F6-BE04-BA5839D23BF6}"/>
              </a:ext>
            </a:extLst>
          </p:cNvPr>
          <p:cNvGrpSpPr/>
          <p:nvPr/>
        </p:nvGrpSpPr>
        <p:grpSpPr>
          <a:xfrm rot="16200000">
            <a:off x="4082607" y="3816574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1" name="양쪽 모서리가 둥근 사각형 32">
              <a:extLst>
                <a:ext uri="{FF2B5EF4-FFF2-40B4-BE49-F238E27FC236}">
                  <a16:creationId xmlns:a16="http://schemas.microsoft.com/office/drawing/2014/main" id="{C45F17BD-E93D-466F-B5B3-19F49434752C}"/>
                </a:ext>
              </a:extLst>
            </p:cNvPr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CBD3E91A-B24B-4507-8AD2-8292C6FBAD97}"/>
                </a:ext>
              </a:extLst>
            </p:cNvPr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34">
              <a:extLst>
                <a:ext uri="{FF2B5EF4-FFF2-40B4-BE49-F238E27FC236}">
                  <a16:creationId xmlns:a16="http://schemas.microsoft.com/office/drawing/2014/main" id="{BB488F4B-487C-494F-9198-8492B6F96EBF}"/>
                </a:ext>
              </a:extLst>
            </p:cNvPr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5E18EF-DD13-4A0A-A923-23F1EAA0DAB2}"/>
              </a:ext>
            </a:extLst>
          </p:cNvPr>
          <p:cNvSpPr/>
          <p:nvPr/>
        </p:nvSpPr>
        <p:spPr>
          <a:xfrm>
            <a:off x="2366086" y="1415482"/>
            <a:ext cx="279788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Booking.com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호텔리뷰데이터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69488-6FD5-4F35-8DFD-E2E5727EB69F}"/>
              </a:ext>
            </a:extLst>
          </p:cNvPr>
          <p:cNvSpPr/>
          <p:nvPr/>
        </p:nvSpPr>
        <p:spPr>
          <a:xfrm>
            <a:off x="5351490" y="3314706"/>
            <a:ext cx="157791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시사점 도출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06F10C-FD00-43A2-A58A-F09629B101EC}"/>
              </a:ext>
            </a:extLst>
          </p:cNvPr>
          <p:cNvSpPr/>
          <p:nvPr/>
        </p:nvSpPr>
        <p:spPr>
          <a:xfrm>
            <a:off x="7270770" y="1415482"/>
            <a:ext cx="3027473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Topic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Modeling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통해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핵심 키워드 추출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4AD36-D770-4BCD-A630-081F4411AE14}"/>
              </a:ext>
            </a:extLst>
          </p:cNvPr>
          <p:cNvSpPr/>
          <p:nvPr/>
        </p:nvSpPr>
        <p:spPr>
          <a:xfrm>
            <a:off x="7270770" y="4856787"/>
            <a:ext cx="325232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Word to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Vec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방법을 통해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추출 키워드에 대한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연관단어 나라별 구분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906F9F-75BB-4572-AE5D-39C1C83AA487}"/>
              </a:ext>
            </a:extLst>
          </p:cNvPr>
          <p:cNvSpPr/>
          <p:nvPr/>
        </p:nvSpPr>
        <p:spPr>
          <a:xfrm>
            <a:off x="1049312" y="4856787"/>
            <a:ext cx="386863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</a:rPr>
              <a:t>핵심 키워드와 다른 단어 사이의 연관성 분석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선행연구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Ⅲ.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연구방법 및 타당성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886C41-B427-4F2E-9FF2-3840DA3E2102}"/>
              </a:ext>
            </a:extLst>
          </p:cNvPr>
          <p:cNvSpPr/>
          <p:nvPr/>
        </p:nvSpPr>
        <p:spPr>
          <a:xfrm>
            <a:off x="3115205" y="1198585"/>
            <a:ext cx="857683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bg1"/>
                </a:solidFill>
              </a:rPr>
              <a:t>핵심 키워드 추출을 위한 </a:t>
            </a:r>
            <a:r>
              <a:rPr lang="en-US" altLang="ko-KR" sz="2400" b="1" dirty="0">
                <a:solidFill>
                  <a:schemeClr val="bg1"/>
                </a:solidFill>
              </a:rPr>
              <a:t>Topic Modeling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5F266A-84BB-4F89-8805-B744D8BA4F2F}"/>
              </a:ext>
            </a:extLst>
          </p:cNvPr>
          <p:cNvSpPr/>
          <p:nvPr/>
        </p:nvSpPr>
        <p:spPr>
          <a:xfrm>
            <a:off x="320075" y="1998732"/>
            <a:ext cx="2316866" cy="1161855"/>
          </a:xfrm>
          <a:prstGeom prst="roundRect">
            <a:avLst/>
          </a:prstGeom>
          <a:solidFill>
            <a:srgbClr val="A2B9C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연구방법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FD09A2-D3C6-4AAD-B4BF-7A6D1BEF25D6}"/>
              </a:ext>
            </a:extLst>
          </p:cNvPr>
          <p:cNvSpPr/>
          <p:nvPr/>
        </p:nvSpPr>
        <p:spPr>
          <a:xfrm>
            <a:off x="3115205" y="2179586"/>
            <a:ext cx="857683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bg1"/>
                </a:solidFill>
              </a:rPr>
              <a:t>추출 토픽에 대한 연관단어 추출을 위한 </a:t>
            </a:r>
            <a:r>
              <a:rPr lang="en-US" altLang="ko-KR" sz="2400" b="1" dirty="0">
                <a:solidFill>
                  <a:schemeClr val="bg1"/>
                </a:solidFill>
              </a:rPr>
              <a:t>Word To </a:t>
            </a:r>
            <a:r>
              <a:rPr lang="en-US" altLang="ko-KR" sz="2400" b="1" dirty="0" err="1">
                <a:solidFill>
                  <a:schemeClr val="bg1"/>
                </a:solidFill>
              </a:rPr>
              <a:t>Vec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F09C75-6F9A-44CF-8E55-D4D51934E917}"/>
              </a:ext>
            </a:extLst>
          </p:cNvPr>
          <p:cNvSpPr/>
          <p:nvPr/>
        </p:nvSpPr>
        <p:spPr>
          <a:xfrm>
            <a:off x="3115205" y="3160587"/>
            <a:ext cx="857683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핵심 키워드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ko-KR" altLang="en-US" sz="2400" b="1" dirty="0">
                <a:solidFill>
                  <a:schemeClr val="bg1"/>
                </a:solidFill>
              </a:rPr>
              <a:t>연관단어</a:t>
            </a:r>
            <a:r>
              <a:rPr lang="ko-KR" altLang="en-US" sz="2400" dirty="0">
                <a:solidFill>
                  <a:schemeClr val="bg1"/>
                </a:solidFill>
              </a:rPr>
              <a:t>를 분석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0A12A7B-B1FA-4FAF-B4C6-B4BF741DF935}"/>
              </a:ext>
            </a:extLst>
          </p:cNvPr>
          <p:cNvSpPr/>
          <p:nvPr/>
        </p:nvSpPr>
        <p:spPr>
          <a:xfrm>
            <a:off x="9375177" y="4726942"/>
            <a:ext cx="2316866" cy="1161855"/>
          </a:xfrm>
          <a:prstGeom prst="roundRect">
            <a:avLst/>
          </a:prstGeom>
          <a:solidFill>
            <a:srgbClr val="A2B9C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타당성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C0AEFF-D469-4E85-A728-44734F77FB39}"/>
              </a:ext>
            </a:extLst>
          </p:cNvPr>
          <p:cNvSpPr/>
          <p:nvPr/>
        </p:nvSpPr>
        <p:spPr>
          <a:xfrm>
            <a:off x="320075" y="4859268"/>
            <a:ext cx="8576838" cy="800147"/>
          </a:xfrm>
          <a:prstGeom prst="roundRect">
            <a:avLst/>
          </a:prstGeom>
          <a:solidFill>
            <a:srgbClr val="A2B9C9"/>
          </a:solidFill>
          <a:ln>
            <a:solidFill>
              <a:srgbClr val="EDE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나라별 및 대륙별로 </a:t>
            </a:r>
            <a:r>
              <a:rPr lang="ko-KR" altLang="en-US" sz="2400" b="1" dirty="0" err="1">
                <a:solidFill>
                  <a:schemeClr val="bg1"/>
                </a:solidFill>
              </a:rPr>
              <a:t>구분지어</a:t>
            </a:r>
            <a:r>
              <a:rPr lang="ko-KR" altLang="en-US" sz="2400" dirty="0">
                <a:solidFill>
                  <a:schemeClr val="bg1"/>
                </a:solidFill>
              </a:rPr>
              <a:t> 리뷰데이터 분석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9074" y="174062"/>
            <a:ext cx="6805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>
                <a:solidFill>
                  <a:schemeClr val="bg1"/>
                </a:solidFill>
              </a:rPr>
              <a:t>본론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_ Ⅰ.  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분석과정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(</a:t>
            </a:r>
            <a:r>
              <a:rPr lang="ko-KR" altLang="en-US" sz="2800" b="1" i="1" kern="0" dirty="0">
                <a:solidFill>
                  <a:schemeClr val="bg1"/>
                </a:solidFill>
              </a:rPr>
              <a:t>흐름도</a:t>
            </a:r>
            <a:r>
              <a:rPr lang="en-US" altLang="ko-KR" sz="2800" b="1" i="1" kern="0" dirty="0">
                <a:solidFill>
                  <a:schemeClr val="bg1"/>
                </a:solidFill>
              </a:rPr>
              <a:t>)</a:t>
            </a:r>
            <a:endParaRPr lang="ko-KR" altLang="en-US" sz="3200" b="1" kern="0" dirty="0">
              <a:solidFill>
                <a:srgbClr val="A17D6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CB9BE5-C542-4617-849F-5C259AD586F4}"/>
              </a:ext>
            </a:extLst>
          </p:cNvPr>
          <p:cNvSpPr/>
          <p:nvPr/>
        </p:nvSpPr>
        <p:spPr>
          <a:xfrm>
            <a:off x="119923" y="3219135"/>
            <a:ext cx="1963712" cy="869430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Booking.com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호텔리뷰 데이터 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742B1F1-CC4F-43CE-886B-FB2D71A8A710}"/>
              </a:ext>
            </a:extLst>
          </p:cNvPr>
          <p:cNvSpPr/>
          <p:nvPr/>
        </p:nvSpPr>
        <p:spPr>
          <a:xfrm>
            <a:off x="2233536" y="3392240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7C9602-1991-4516-B4BF-D32E6DA9247D}"/>
              </a:ext>
            </a:extLst>
          </p:cNvPr>
          <p:cNvSpPr/>
          <p:nvPr/>
        </p:nvSpPr>
        <p:spPr>
          <a:xfrm>
            <a:off x="2938073" y="3097340"/>
            <a:ext cx="2128604" cy="1113020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Topic Modeling</a:t>
            </a:r>
            <a:r>
              <a:rPr lang="ko-KR" altLang="en-US" dirty="0">
                <a:solidFill>
                  <a:schemeClr val="tx1"/>
                </a:solidFill>
              </a:rPr>
              <a:t>을 통해 토픽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도출 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682C999-D428-4E6B-B858-57F368652042}"/>
              </a:ext>
            </a:extLst>
          </p:cNvPr>
          <p:cNvSpPr/>
          <p:nvPr/>
        </p:nvSpPr>
        <p:spPr>
          <a:xfrm>
            <a:off x="5216578" y="3392240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27A872-9955-43D2-B836-3366B5C278FC}"/>
              </a:ext>
            </a:extLst>
          </p:cNvPr>
          <p:cNvSpPr/>
          <p:nvPr/>
        </p:nvSpPr>
        <p:spPr>
          <a:xfrm>
            <a:off x="5921115" y="3158237"/>
            <a:ext cx="1558977" cy="991225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대륙별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구분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DB17AA1-5A0F-492D-A479-087558D1FD87}"/>
              </a:ext>
            </a:extLst>
          </p:cNvPr>
          <p:cNvSpPr/>
          <p:nvPr/>
        </p:nvSpPr>
        <p:spPr>
          <a:xfrm>
            <a:off x="7570036" y="4124444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A032921-AB46-479F-BA17-61E0F1F9036D}"/>
              </a:ext>
            </a:extLst>
          </p:cNvPr>
          <p:cNvSpPr/>
          <p:nvPr/>
        </p:nvSpPr>
        <p:spPr>
          <a:xfrm>
            <a:off x="7570036" y="1181748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3C09217-3C62-4B39-B795-DF1D8953539F}"/>
              </a:ext>
            </a:extLst>
          </p:cNvPr>
          <p:cNvSpPr/>
          <p:nvPr/>
        </p:nvSpPr>
        <p:spPr>
          <a:xfrm>
            <a:off x="7570036" y="2653096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CCAE260-AE80-463A-AA13-FE9082F31E82}"/>
              </a:ext>
            </a:extLst>
          </p:cNvPr>
          <p:cNvSpPr/>
          <p:nvPr/>
        </p:nvSpPr>
        <p:spPr>
          <a:xfrm>
            <a:off x="7570036" y="5595792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CE3665-C57B-4C53-BC08-A07935BFA4B2}"/>
              </a:ext>
            </a:extLst>
          </p:cNvPr>
          <p:cNvSpPr/>
          <p:nvPr/>
        </p:nvSpPr>
        <p:spPr>
          <a:xfrm>
            <a:off x="8349523" y="947745"/>
            <a:ext cx="1439058" cy="991225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아시아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A8C32F4-90E5-436E-BA2B-3F3067BD83C0}"/>
              </a:ext>
            </a:extLst>
          </p:cNvPr>
          <p:cNvSpPr/>
          <p:nvPr/>
        </p:nvSpPr>
        <p:spPr>
          <a:xfrm>
            <a:off x="8349523" y="2419093"/>
            <a:ext cx="1439058" cy="99122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중동 및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아프리카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834EF13-5BF5-4D09-BC10-AE1C45A9635B}"/>
              </a:ext>
            </a:extLst>
          </p:cNvPr>
          <p:cNvSpPr/>
          <p:nvPr/>
        </p:nvSpPr>
        <p:spPr>
          <a:xfrm>
            <a:off x="8349523" y="3890441"/>
            <a:ext cx="1439058" cy="991225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아메리카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8FB5D5-2006-4A4F-BBBE-746C268A44EB}"/>
              </a:ext>
            </a:extLst>
          </p:cNvPr>
          <p:cNvSpPr/>
          <p:nvPr/>
        </p:nvSpPr>
        <p:spPr>
          <a:xfrm>
            <a:off x="8349523" y="5361789"/>
            <a:ext cx="1439058" cy="991225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F0CD441-0BC7-425D-B9C7-992574771185}"/>
              </a:ext>
            </a:extLst>
          </p:cNvPr>
          <p:cNvSpPr/>
          <p:nvPr/>
        </p:nvSpPr>
        <p:spPr>
          <a:xfrm>
            <a:off x="10013432" y="1181748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ACCD478-0AB5-4FA9-B06F-55662E740181}"/>
              </a:ext>
            </a:extLst>
          </p:cNvPr>
          <p:cNvSpPr/>
          <p:nvPr/>
        </p:nvSpPr>
        <p:spPr>
          <a:xfrm>
            <a:off x="10013432" y="2640860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89ED913-E007-4838-89CA-629DC63D34CC}"/>
              </a:ext>
            </a:extLst>
          </p:cNvPr>
          <p:cNvSpPr/>
          <p:nvPr/>
        </p:nvSpPr>
        <p:spPr>
          <a:xfrm>
            <a:off x="10013432" y="4099972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78AD31E-2FC4-4253-9B6A-11ED42648806}"/>
              </a:ext>
            </a:extLst>
          </p:cNvPr>
          <p:cNvSpPr/>
          <p:nvPr/>
        </p:nvSpPr>
        <p:spPr>
          <a:xfrm>
            <a:off x="10013432" y="5559084"/>
            <a:ext cx="554636" cy="523220"/>
          </a:xfrm>
          <a:prstGeom prst="rightArrow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A7FF740-34D5-4C69-8F7E-729AA7769B66}"/>
              </a:ext>
            </a:extLst>
          </p:cNvPr>
          <p:cNvSpPr/>
          <p:nvPr/>
        </p:nvSpPr>
        <p:spPr>
          <a:xfrm>
            <a:off x="10792920" y="942976"/>
            <a:ext cx="1279158" cy="541003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W2V</a:t>
            </a:r>
            <a:r>
              <a:rPr lang="ko-KR" altLang="en-US" dirty="0">
                <a:solidFill>
                  <a:schemeClr val="tx1"/>
                </a:solidFill>
              </a:rPr>
              <a:t>방법으로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Topic</a:t>
            </a:r>
            <a:r>
              <a:rPr lang="ko-KR" altLang="en-US" dirty="0">
                <a:solidFill>
                  <a:schemeClr val="tx1"/>
                </a:solidFill>
              </a:rPr>
              <a:t>에 대한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연관단어 도출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9830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1510</Words>
  <Application>Microsoft Office PowerPoint</Application>
  <PresentationFormat>와이드스크린</PresentationFormat>
  <Paragraphs>405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인철 김</cp:lastModifiedBy>
  <cp:revision>293</cp:revision>
  <dcterms:created xsi:type="dcterms:W3CDTF">2019-02-08T07:37:09Z</dcterms:created>
  <dcterms:modified xsi:type="dcterms:W3CDTF">2019-06-12T13:40:20Z</dcterms:modified>
</cp:coreProperties>
</file>