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8" r:id="rId2"/>
    <p:sldId id="431" r:id="rId3"/>
    <p:sldId id="370" r:id="rId4"/>
    <p:sldId id="432" r:id="rId5"/>
    <p:sldId id="478" r:id="rId6"/>
    <p:sldId id="405" r:id="rId7"/>
    <p:sldId id="376" r:id="rId8"/>
    <p:sldId id="372" r:id="rId9"/>
    <p:sldId id="479" r:id="rId10"/>
    <p:sldId id="481" r:id="rId11"/>
    <p:sldId id="480" r:id="rId12"/>
    <p:sldId id="379" r:id="rId13"/>
    <p:sldId id="380" r:id="rId14"/>
    <p:sldId id="403" r:id="rId15"/>
    <p:sldId id="404" r:id="rId16"/>
    <p:sldId id="462" r:id="rId17"/>
    <p:sldId id="460" r:id="rId18"/>
    <p:sldId id="461" r:id="rId19"/>
    <p:sldId id="407" r:id="rId20"/>
    <p:sldId id="381" r:id="rId21"/>
    <p:sldId id="448" r:id="rId22"/>
    <p:sldId id="459" r:id="rId23"/>
    <p:sldId id="408" r:id="rId24"/>
    <p:sldId id="474" r:id="rId25"/>
    <p:sldId id="475" r:id="rId26"/>
    <p:sldId id="447" r:id="rId27"/>
    <p:sldId id="442" r:id="rId28"/>
    <p:sldId id="443" r:id="rId29"/>
    <p:sldId id="444" r:id="rId30"/>
    <p:sldId id="445" r:id="rId31"/>
    <p:sldId id="446" r:id="rId32"/>
    <p:sldId id="393" r:id="rId33"/>
    <p:sldId id="438" r:id="rId34"/>
    <p:sldId id="439" r:id="rId35"/>
    <p:sldId id="440" r:id="rId36"/>
    <p:sldId id="441" r:id="rId37"/>
    <p:sldId id="433" r:id="rId38"/>
    <p:sldId id="434" r:id="rId39"/>
    <p:sldId id="435" r:id="rId40"/>
    <p:sldId id="436" r:id="rId41"/>
    <p:sldId id="437" r:id="rId42"/>
    <p:sldId id="449" r:id="rId43"/>
    <p:sldId id="450" r:id="rId44"/>
    <p:sldId id="451" r:id="rId45"/>
    <p:sldId id="452" r:id="rId46"/>
    <p:sldId id="453" r:id="rId47"/>
    <p:sldId id="454" r:id="rId48"/>
    <p:sldId id="455" r:id="rId49"/>
    <p:sldId id="456" r:id="rId50"/>
    <p:sldId id="457" r:id="rId51"/>
    <p:sldId id="458" r:id="rId52"/>
    <p:sldId id="463" r:id="rId53"/>
    <p:sldId id="464" r:id="rId54"/>
    <p:sldId id="465" r:id="rId55"/>
    <p:sldId id="466" r:id="rId56"/>
    <p:sldId id="467" r:id="rId57"/>
    <p:sldId id="468" r:id="rId58"/>
    <p:sldId id="469" r:id="rId59"/>
    <p:sldId id="470" r:id="rId60"/>
    <p:sldId id="471" r:id="rId61"/>
    <p:sldId id="472" r:id="rId62"/>
    <p:sldId id="473" r:id="rId63"/>
    <p:sldId id="409" r:id="rId64"/>
    <p:sldId id="413" r:id="rId65"/>
    <p:sldId id="414" r:id="rId66"/>
    <p:sldId id="415" r:id="rId67"/>
    <p:sldId id="416" r:id="rId68"/>
    <p:sldId id="417" r:id="rId69"/>
    <p:sldId id="418" r:id="rId70"/>
    <p:sldId id="419" r:id="rId71"/>
    <p:sldId id="420" r:id="rId72"/>
    <p:sldId id="421" r:id="rId73"/>
    <p:sldId id="422" r:id="rId74"/>
    <p:sldId id="423" r:id="rId75"/>
    <p:sldId id="424" r:id="rId76"/>
    <p:sldId id="425" r:id="rId77"/>
    <p:sldId id="426" r:id="rId78"/>
    <p:sldId id="427" r:id="rId79"/>
    <p:sldId id="428" r:id="rId80"/>
    <p:sldId id="429" r:id="rId81"/>
    <p:sldId id="476" r:id="rId82"/>
    <p:sldId id="386" r:id="rId83"/>
    <p:sldId id="477" r:id="rId84"/>
    <p:sldId id="387" r:id="rId85"/>
    <p:sldId id="430" r:id="rId86"/>
    <p:sldId id="402" r:id="rId8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E93"/>
    <a:srgbClr val="ECE8E4"/>
    <a:srgbClr val="FF6766"/>
    <a:srgbClr val="F8F8F8"/>
    <a:srgbClr val="595959"/>
    <a:srgbClr val="333F50"/>
    <a:srgbClr val="FAC6C8"/>
    <a:srgbClr val="94A4AB"/>
    <a:srgbClr val="FCEBEC"/>
    <a:srgbClr val="F14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65" autoAdjust="0"/>
    <p:restoredTop sz="94660"/>
  </p:normalViewPr>
  <p:slideViewPr>
    <p:cSldViewPr snapToGrid="0">
      <p:cViewPr>
        <p:scale>
          <a:sx n="66" d="100"/>
          <a:sy n="66" d="100"/>
        </p:scale>
        <p:origin x="-1422" y="-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230493" y="-648582"/>
            <a:ext cx="15742134" cy="10826223"/>
            <a:chOff x="-230493" y="-648582"/>
            <a:chExt cx="15742134" cy="10826223"/>
          </a:xfrm>
        </p:grpSpPr>
        <p:sp>
          <p:nvSpPr>
            <p:cNvPr id="22" name="원호 21"/>
            <p:cNvSpPr/>
            <p:nvPr/>
          </p:nvSpPr>
          <p:spPr>
            <a:xfrm>
              <a:off x="4732549" y="558800"/>
              <a:ext cx="9006114" cy="9006114"/>
            </a:xfrm>
            <a:prstGeom prst="arc">
              <a:avLst>
                <a:gd name="adj1" fmla="val 9422953"/>
                <a:gd name="adj2" fmla="val 18598873"/>
              </a:avLst>
            </a:prstGeom>
            <a:noFill/>
            <a:ln w="6350">
              <a:solidFill>
                <a:srgbClr val="FAC6C8">
                  <a:alpha val="4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원호 20"/>
            <p:cNvSpPr/>
            <p:nvPr/>
          </p:nvSpPr>
          <p:spPr>
            <a:xfrm>
              <a:off x="-230493" y="-648582"/>
              <a:ext cx="5944482" cy="5944482"/>
            </a:xfrm>
            <a:prstGeom prst="arc">
              <a:avLst>
                <a:gd name="adj1" fmla="val 18479200"/>
                <a:gd name="adj2" fmla="val 9475920"/>
              </a:avLst>
            </a:prstGeom>
            <a:noFill/>
            <a:ln w="6350">
              <a:solidFill>
                <a:srgbClr val="FAC6C8">
                  <a:alpha val="8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원호 23"/>
            <p:cNvSpPr/>
            <p:nvPr/>
          </p:nvSpPr>
          <p:spPr>
            <a:xfrm>
              <a:off x="9578618" y="4244618"/>
              <a:ext cx="5226764" cy="5226764"/>
            </a:xfrm>
            <a:prstGeom prst="arc">
              <a:avLst>
                <a:gd name="adj1" fmla="val 10764250"/>
                <a:gd name="adj2" fmla="val 16210357"/>
              </a:avLst>
            </a:prstGeom>
            <a:solidFill>
              <a:srgbClr val="FF6766">
                <a:alpha val="5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원호 24"/>
            <p:cNvSpPr/>
            <p:nvPr/>
          </p:nvSpPr>
          <p:spPr>
            <a:xfrm>
              <a:off x="8872359" y="3538359"/>
              <a:ext cx="6639282" cy="6639282"/>
            </a:xfrm>
            <a:prstGeom prst="arc">
              <a:avLst>
                <a:gd name="adj1" fmla="val 10764250"/>
                <a:gd name="adj2" fmla="val 16210357"/>
              </a:avLst>
            </a:prstGeom>
            <a:solidFill>
              <a:srgbClr val="FF6766">
                <a:alpha val="5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061311" y="2068589"/>
            <a:ext cx="1988934" cy="2399587"/>
            <a:chOff x="4048611" y="1982042"/>
            <a:chExt cx="1829085" cy="2206734"/>
          </a:xfrm>
        </p:grpSpPr>
        <p:grpSp>
          <p:nvGrpSpPr>
            <p:cNvPr id="4" name="그룹 3"/>
            <p:cNvGrpSpPr/>
            <p:nvPr/>
          </p:nvGrpSpPr>
          <p:grpSpPr>
            <a:xfrm>
              <a:off x="4239111" y="1982042"/>
              <a:ext cx="1035427" cy="1035427"/>
              <a:chOff x="4619136" y="1547173"/>
              <a:chExt cx="1685106" cy="1685106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4619136" y="1547173"/>
                <a:ext cx="1685106" cy="1685106"/>
              </a:xfrm>
              <a:prstGeom prst="ellipse">
                <a:avLst/>
              </a:prstGeom>
              <a:solidFill>
                <a:srgbClr val="FF6766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4790956" y="1715682"/>
                <a:ext cx="1348085" cy="1348085"/>
              </a:xfrm>
              <a:prstGeom prst="ellipse">
                <a:avLst/>
              </a:prstGeom>
              <a:solidFill>
                <a:srgbClr val="FF6766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타원 35"/>
            <p:cNvSpPr/>
            <p:nvPr/>
          </p:nvSpPr>
          <p:spPr>
            <a:xfrm>
              <a:off x="4048611" y="2359691"/>
              <a:ext cx="1829085" cy="1829085"/>
            </a:xfrm>
            <a:prstGeom prst="ellipse">
              <a:avLst/>
            </a:prstGeom>
            <a:solidFill>
              <a:srgbClr val="FF6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 rot="3600000">
              <a:off x="4550723" y="2455192"/>
              <a:ext cx="660745" cy="194746"/>
            </a:xfrm>
            <a:custGeom>
              <a:avLst/>
              <a:gdLst>
                <a:gd name="connsiteX0" fmla="*/ 10669 w 921241"/>
                <a:gd name="connsiteY0" fmla="*/ 82917 h 271524"/>
                <a:gd name="connsiteX1" fmla="*/ 135762 w 921241"/>
                <a:gd name="connsiteY1" fmla="*/ 0 h 271524"/>
                <a:gd name="connsiteX2" fmla="*/ 785479 w 921241"/>
                <a:gd name="connsiteY2" fmla="*/ 0 h 271524"/>
                <a:gd name="connsiteX3" fmla="*/ 921241 w 921241"/>
                <a:gd name="connsiteY3" fmla="*/ 135762 h 271524"/>
                <a:gd name="connsiteX4" fmla="*/ 785479 w 921241"/>
                <a:gd name="connsiteY4" fmla="*/ 271524 h 271524"/>
                <a:gd name="connsiteX5" fmla="*/ 341893 w 921241"/>
                <a:gd name="connsiteY5" fmla="*/ 271524 h 271524"/>
                <a:gd name="connsiteX6" fmla="*/ 341893 w 921241"/>
                <a:gd name="connsiteY6" fmla="*/ 259631 h 271524"/>
                <a:gd name="connsiteX7" fmla="*/ 783659 w 921241"/>
                <a:gd name="connsiteY7" fmla="*/ 259632 h 271524"/>
                <a:gd name="connsiteX8" fmla="*/ 907528 w 921241"/>
                <a:gd name="connsiteY8" fmla="*/ 135762 h 271524"/>
                <a:gd name="connsiteX9" fmla="*/ 783659 w 921241"/>
                <a:gd name="connsiteY9" fmla="*/ 11893 h 271524"/>
                <a:gd name="connsiteX10" fmla="*/ 137582 w 921241"/>
                <a:gd name="connsiteY10" fmla="*/ 11893 h 271524"/>
                <a:gd name="connsiteX11" fmla="*/ 13712 w 921241"/>
                <a:gd name="connsiteY11" fmla="*/ 135762 h 271524"/>
                <a:gd name="connsiteX12" fmla="*/ 89366 w 921241"/>
                <a:gd name="connsiteY12" fmla="*/ 249897 h 271524"/>
                <a:gd name="connsiteX13" fmla="*/ 129124 w 921241"/>
                <a:gd name="connsiteY13" fmla="*/ 257924 h 271524"/>
                <a:gd name="connsiteX14" fmla="*/ 129124 w 921241"/>
                <a:gd name="connsiteY14" fmla="*/ 270184 h 271524"/>
                <a:gd name="connsiteX15" fmla="*/ 82917 w 921241"/>
                <a:gd name="connsiteY15" fmla="*/ 260855 h 271524"/>
                <a:gd name="connsiteX16" fmla="*/ 0 w 921241"/>
                <a:gd name="connsiteY16" fmla="*/ 135762 h 271524"/>
                <a:gd name="connsiteX17" fmla="*/ 10669 w 921241"/>
                <a:gd name="connsiteY17" fmla="*/ 82917 h 271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21241" h="271524">
                  <a:moveTo>
                    <a:pt x="10669" y="82917"/>
                  </a:moveTo>
                  <a:cubicBezTo>
                    <a:pt x="31279" y="34190"/>
                    <a:pt x="79528" y="0"/>
                    <a:pt x="135762" y="0"/>
                  </a:cubicBezTo>
                  <a:lnTo>
                    <a:pt x="785479" y="0"/>
                  </a:lnTo>
                  <a:cubicBezTo>
                    <a:pt x="860458" y="0"/>
                    <a:pt x="921241" y="60783"/>
                    <a:pt x="921241" y="135762"/>
                  </a:cubicBezTo>
                  <a:cubicBezTo>
                    <a:pt x="921241" y="210741"/>
                    <a:pt x="860458" y="271524"/>
                    <a:pt x="785479" y="271524"/>
                  </a:cubicBezTo>
                  <a:lnTo>
                    <a:pt x="341893" y="271524"/>
                  </a:lnTo>
                  <a:lnTo>
                    <a:pt x="341893" y="259631"/>
                  </a:lnTo>
                  <a:lnTo>
                    <a:pt x="783659" y="259632"/>
                  </a:lnTo>
                  <a:cubicBezTo>
                    <a:pt x="852070" y="259631"/>
                    <a:pt x="907528" y="204173"/>
                    <a:pt x="907528" y="135762"/>
                  </a:cubicBezTo>
                  <a:cubicBezTo>
                    <a:pt x="907528" y="67351"/>
                    <a:pt x="852070" y="11892"/>
                    <a:pt x="783659" y="11893"/>
                  </a:cubicBezTo>
                  <a:lnTo>
                    <a:pt x="137582" y="11893"/>
                  </a:lnTo>
                  <a:cubicBezTo>
                    <a:pt x="69170" y="11893"/>
                    <a:pt x="13712" y="67351"/>
                    <a:pt x="13712" y="135762"/>
                  </a:cubicBezTo>
                  <a:cubicBezTo>
                    <a:pt x="13713" y="187071"/>
                    <a:pt x="44908" y="231093"/>
                    <a:pt x="89366" y="249897"/>
                  </a:cubicBezTo>
                  <a:lnTo>
                    <a:pt x="129124" y="257924"/>
                  </a:lnTo>
                  <a:lnTo>
                    <a:pt x="129124" y="270184"/>
                  </a:lnTo>
                  <a:lnTo>
                    <a:pt x="82917" y="260855"/>
                  </a:lnTo>
                  <a:cubicBezTo>
                    <a:pt x="34190" y="240245"/>
                    <a:pt x="0" y="191996"/>
                    <a:pt x="0" y="135762"/>
                  </a:cubicBezTo>
                  <a:cubicBezTo>
                    <a:pt x="0" y="117017"/>
                    <a:pt x="3799" y="99160"/>
                    <a:pt x="10669" y="8291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4432543" y="2875389"/>
            <a:ext cx="4939364" cy="1134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i="1" dirty="0">
                <a:solidFill>
                  <a:schemeClr val="bg1"/>
                </a:solidFill>
              </a:rPr>
              <a:t>1</a:t>
            </a:r>
            <a:r>
              <a:rPr lang="ko-KR" altLang="en-US" sz="3600" i="1" dirty="0">
                <a:solidFill>
                  <a:schemeClr val="bg1"/>
                </a:solidFill>
              </a:rPr>
              <a:t>팀</a:t>
            </a:r>
            <a:r>
              <a:rPr lang="en-US" altLang="ko-KR" sz="3600" i="1" dirty="0">
                <a:solidFill>
                  <a:schemeClr val="bg1"/>
                </a:solidFill>
              </a:rPr>
              <a:t> </a:t>
            </a:r>
            <a:r>
              <a:rPr lang="en-US" altLang="ko-KR" sz="3600" b="1" i="1" dirty="0" err="1">
                <a:solidFill>
                  <a:schemeClr val="bg1"/>
                </a:solidFill>
              </a:rPr>
              <a:t>Un</a:t>
            </a:r>
            <a:r>
              <a:rPr lang="en-US" altLang="ko-KR" sz="3600" b="1" i="1" dirty="0" err="1">
                <a:solidFill>
                  <a:srgbClr val="FF6766"/>
                </a:solidFill>
              </a:rPr>
              <a:t>derCar</a:t>
            </a:r>
            <a:endParaRPr lang="en-US" altLang="ko-KR" sz="3600" b="1" i="1" dirty="0">
              <a:solidFill>
                <a:srgbClr val="FF6766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b="1" dirty="0">
                <a:solidFill>
                  <a:schemeClr val="bg1"/>
                </a:solidFill>
              </a:rPr>
              <a:t>   김동현 김재원 </a:t>
            </a:r>
            <a:r>
              <a:rPr lang="ko-KR" altLang="en-US" sz="1050" b="1" dirty="0" err="1">
                <a:solidFill>
                  <a:schemeClr val="bg1"/>
                </a:solidFill>
              </a:rPr>
              <a:t>박현태</a:t>
            </a:r>
            <a:r>
              <a:rPr lang="ko-KR" altLang="en-US" sz="1050" b="1" dirty="0">
                <a:solidFill>
                  <a:schemeClr val="bg1"/>
                </a:solidFill>
              </a:rPr>
              <a:t> </a:t>
            </a:r>
            <a:r>
              <a:rPr lang="ko-KR" altLang="en-US" sz="1050" b="1" dirty="0">
                <a:solidFill>
                  <a:srgbClr val="FF6766"/>
                </a:solidFill>
              </a:rPr>
              <a:t>박현철 김영록</a:t>
            </a:r>
            <a:endParaRPr lang="ko-KR" altLang="en-US" sz="3200" b="1" dirty="0">
              <a:solidFill>
                <a:srgbClr val="FF67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02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ko-KR" altLang="en-US" sz="2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내용</a:t>
            </a:r>
            <a:r>
              <a:rPr lang="en-US" altLang="ko-KR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메뉴별</a:t>
            </a:r>
            <a:r>
              <a:rPr lang="ko-KR" alt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정리 </a:t>
            </a:r>
            <a:r>
              <a:rPr lang="en-US" altLang="ko-KR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질문답변</a:t>
            </a:r>
            <a:r>
              <a:rPr lang="en-US" altLang="ko-KR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sz="16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FB69F82B-5ECE-4292-A4EC-F641E654EE38}"/>
              </a:ext>
            </a:extLst>
          </p:cNvPr>
          <p:cNvSpPr/>
          <p:nvPr/>
        </p:nvSpPr>
        <p:spPr>
          <a:xfrm>
            <a:off x="984531" y="2657475"/>
            <a:ext cx="2405355" cy="3848100"/>
          </a:xfrm>
          <a:prstGeom prst="rect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b="1" dirty="0" err="1" smtClean="0">
                <a:solidFill>
                  <a:schemeClr val="bg1"/>
                </a:solidFill>
                <a:latin typeface="+mn-ea"/>
              </a:rPr>
              <a:t>Faq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질문 리스트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err="1" smtClean="0">
                <a:solidFill>
                  <a:schemeClr val="bg1"/>
                </a:solidFill>
                <a:latin typeface="+mn-ea"/>
              </a:rPr>
              <a:t>Faq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질문 보기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간단 질문 보기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1CF79541-9AC3-4900-9F8C-E273243100A4}"/>
              </a:ext>
            </a:extLst>
          </p:cNvPr>
          <p:cNvSpPr/>
          <p:nvPr/>
        </p:nvSpPr>
        <p:spPr>
          <a:xfrm>
            <a:off x="984531" y="1857171"/>
            <a:ext cx="2405355" cy="581689"/>
          </a:xfrm>
          <a:prstGeom prst="rect">
            <a:avLst/>
          </a:prstGeom>
          <a:solidFill>
            <a:srgbClr val="F48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모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든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사용자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6EF7DA42-6E23-4CFF-81B9-C431950CCE20}"/>
              </a:ext>
            </a:extLst>
          </p:cNvPr>
          <p:cNvSpPr/>
          <p:nvPr/>
        </p:nvSpPr>
        <p:spPr>
          <a:xfrm>
            <a:off x="4516628" y="1790035"/>
            <a:ext cx="2405356" cy="581689"/>
          </a:xfrm>
          <a:prstGeom prst="rect">
            <a:avLst/>
          </a:prstGeom>
          <a:solidFill>
            <a:srgbClr val="FC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6766"/>
                </a:solidFill>
                <a:latin typeface="+mn-ea"/>
              </a:rPr>
              <a:t>일반 사용자</a:t>
            </a:r>
            <a:endParaRPr lang="en-US" altLang="ko-KR" b="1" dirty="0">
              <a:solidFill>
                <a:srgbClr val="FF6766"/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8ED216E-436B-4799-A598-0CD046B8C9B9}"/>
              </a:ext>
            </a:extLst>
          </p:cNvPr>
          <p:cNvSpPr/>
          <p:nvPr/>
        </p:nvSpPr>
        <p:spPr>
          <a:xfrm>
            <a:off x="4516629" y="2743197"/>
            <a:ext cx="2405355" cy="3848099"/>
          </a:xfrm>
          <a:prstGeom prst="rect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6766"/>
                </a:solidFill>
                <a:latin typeface="+mn-ea"/>
              </a:rPr>
              <a:t>-</a:t>
            </a:r>
            <a:r>
              <a:rPr lang="en-US" altLang="ko-KR" b="1" dirty="0" err="1" smtClean="0">
                <a:solidFill>
                  <a:srgbClr val="FF6766"/>
                </a:solidFill>
                <a:latin typeface="+mn-ea"/>
              </a:rPr>
              <a:t>Qna</a:t>
            </a:r>
            <a:r>
              <a:rPr lang="en-US" altLang="ko-KR" b="1" dirty="0" smtClean="0">
                <a:solidFill>
                  <a:srgbClr val="FF6766"/>
                </a:solidFill>
                <a:latin typeface="+mn-ea"/>
              </a:rPr>
              <a:t> </a:t>
            </a:r>
            <a:r>
              <a:rPr lang="ko-KR" altLang="en-US" b="1" dirty="0" smtClean="0">
                <a:solidFill>
                  <a:srgbClr val="FF6766"/>
                </a:solidFill>
                <a:latin typeface="+mn-ea"/>
              </a:rPr>
              <a:t>글쓰기 </a:t>
            </a:r>
            <a:r>
              <a:rPr lang="en-US" altLang="ko-KR" b="1" dirty="0" smtClean="0">
                <a:solidFill>
                  <a:srgbClr val="FF6766"/>
                </a:solidFill>
                <a:latin typeface="+mn-ea"/>
              </a:rPr>
              <a:t>,</a:t>
            </a:r>
            <a:r>
              <a:rPr lang="ko-KR" altLang="en-US" b="1" dirty="0" smtClean="0">
                <a:solidFill>
                  <a:srgbClr val="FF6766"/>
                </a:solidFill>
                <a:latin typeface="+mn-ea"/>
              </a:rPr>
              <a:t>수정</a:t>
            </a:r>
            <a:endParaRPr lang="en-US" altLang="ko-KR" b="1" dirty="0" smtClean="0">
              <a:solidFill>
                <a:srgbClr val="FF6766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rgbClr val="FF6766"/>
                </a:solidFill>
                <a:latin typeface="+mn-ea"/>
              </a:rPr>
              <a:t>        ,</a:t>
            </a:r>
            <a:r>
              <a:rPr lang="ko-KR" altLang="en-US" b="1" dirty="0" smtClean="0">
                <a:solidFill>
                  <a:srgbClr val="FF6766"/>
                </a:solidFill>
                <a:latin typeface="+mn-ea"/>
              </a:rPr>
              <a:t>삭 제</a:t>
            </a:r>
            <a:endParaRPr lang="en-US" altLang="ko-KR" b="1" dirty="0" smtClean="0">
              <a:solidFill>
                <a:srgbClr val="FF6766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rgbClr val="FF6766"/>
                </a:solidFill>
                <a:latin typeface="+mn-ea"/>
              </a:rPr>
              <a:t>-</a:t>
            </a:r>
            <a:r>
              <a:rPr lang="en-US" altLang="ko-KR" b="1" dirty="0" err="1" smtClean="0">
                <a:solidFill>
                  <a:srgbClr val="FF6766"/>
                </a:solidFill>
                <a:latin typeface="+mn-ea"/>
              </a:rPr>
              <a:t>Qna</a:t>
            </a:r>
            <a:r>
              <a:rPr lang="en-US" altLang="ko-KR" b="1" dirty="0" smtClean="0">
                <a:solidFill>
                  <a:srgbClr val="FF6766"/>
                </a:solidFill>
                <a:latin typeface="+mn-ea"/>
              </a:rPr>
              <a:t> </a:t>
            </a:r>
            <a:r>
              <a:rPr lang="ko-KR" altLang="en-US" b="1" dirty="0" smtClean="0">
                <a:solidFill>
                  <a:srgbClr val="FF6766"/>
                </a:solidFill>
                <a:latin typeface="+mn-ea"/>
              </a:rPr>
              <a:t>글</a:t>
            </a:r>
            <a:r>
              <a:rPr lang="en-US" altLang="ko-KR" b="1" dirty="0" smtClean="0">
                <a:solidFill>
                  <a:srgbClr val="FF6766"/>
                </a:solidFill>
                <a:latin typeface="+mn-ea"/>
              </a:rPr>
              <a:t>,</a:t>
            </a:r>
            <a:r>
              <a:rPr lang="ko-KR" altLang="en-US" b="1" dirty="0" smtClean="0">
                <a:solidFill>
                  <a:srgbClr val="FF6766"/>
                </a:solidFill>
                <a:latin typeface="+mn-ea"/>
              </a:rPr>
              <a:t>답변 보기</a:t>
            </a:r>
            <a:endParaRPr lang="en-US" altLang="ko-KR" b="1" dirty="0" smtClean="0">
              <a:solidFill>
                <a:srgbClr val="FF6766"/>
              </a:solidFill>
              <a:latin typeface="+mn-ea"/>
            </a:endParaRPr>
          </a:p>
          <a:p>
            <a:endParaRPr lang="en-US" altLang="ko-KR" b="1" dirty="0" smtClean="0">
              <a:solidFill>
                <a:srgbClr val="FF6766"/>
              </a:solidFill>
              <a:latin typeface="+mn-ea"/>
            </a:endParaRPr>
          </a:p>
          <a:p>
            <a:endParaRPr lang="en-US" altLang="ko-KR" b="1" dirty="0">
              <a:solidFill>
                <a:srgbClr val="FF6766"/>
              </a:solidFill>
              <a:latin typeface="+mn-ea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110EDCB4-D8C7-40AA-8762-165EE1293237}"/>
              </a:ext>
            </a:extLst>
          </p:cNvPr>
          <p:cNvSpPr/>
          <p:nvPr/>
        </p:nvSpPr>
        <p:spPr>
          <a:xfrm>
            <a:off x="297277" y="1122010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04AA98CA-48D7-4272-9B06-E49FA1D146A6}"/>
              </a:ext>
            </a:extLst>
          </p:cNvPr>
          <p:cNvSpPr/>
          <p:nvPr/>
        </p:nvSpPr>
        <p:spPr>
          <a:xfrm>
            <a:off x="805693" y="118208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6766"/>
                </a:solidFill>
              </a:rPr>
              <a:t>질문답</a:t>
            </a:r>
            <a:r>
              <a:rPr lang="ko-KR" altLang="en-US" b="1" dirty="0">
                <a:solidFill>
                  <a:srgbClr val="FF6766"/>
                </a:solidFill>
              </a:rPr>
              <a:t>변</a:t>
            </a:r>
            <a:endParaRPr lang="ko-KR" altLang="en-US" dirty="0">
              <a:solidFill>
                <a:srgbClr val="FF6766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E4DC922C-EC56-49E7-A611-2FFAC6863A2A}"/>
              </a:ext>
            </a:extLst>
          </p:cNvPr>
          <p:cNvCxnSpPr/>
          <p:nvPr/>
        </p:nvCxnSpPr>
        <p:spPr>
          <a:xfrm>
            <a:off x="897128" y="1551414"/>
            <a:ext cx="925125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B69F82B-5ECE-4292-A4EC-F641E654EE38}"/>
              </a:ext>
            </a:extLst>
          </p:cNvPr>
          <p:cNvSpPr/>
          <p:nvPr/>
        </p:nvSpPr>
        <p:spPr>
          <a:xfrm>
            <a:off x="8058150" y="2781298"/>
            <a:ext cx="2405355" cy="3848100"/>
          </a:xfrm>
          <a:prstGeom prst="rect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-</a:t>
            </a:r>
            <a:r>
              <a:rPr lang="en-US" altLang="ko-KR" b="1" dirty="0" err="1" smtClean="0">
                <a:solidFill>
                  <a:schemeClr val="bg1"/>
                </a:solidFill>
                <a:latin typeface="+mn-ea"/>
              </a:rPr>
              <a:t>Qna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답변 쓰기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-</a:t>
            </a:r>
            <a:r>
              <a:rPr lang="en-US" altLang="ko-KR" b="1" dirty="0" err="1">
                <a:solidFill>
                  <a:schemeClr val="bg1"/>
                </a:solidFill>
                <a:latin typeface="+mn-ea"/>
              </a:rPr>
              <a:t>Q</a:t>
            </a:r>
            <a:r>
              <a:rPr lang="en-US" altLang="ko-KR" b="1" dirty="0" err="1" smtClean="0">
                <a:solidFill>
                  <a:schemeClr val="bg1"/>
                </a:solidFill>
                <a:latin typeface="+mn-ea"/>
              </a:rPr>
              <a:t>na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답변 수정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삭제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-</a:t>
            </a:r>
            <a:r>
              <a:rPr lang="en-US" altLang="ko-KR" b="1" dirty="0" err="1" smtClean="0">
                <a:solidFill>
                  <a:schemeClr val="bg1"/>
                </a:solidFill>
                <a:latin typeface="+mn-ea"/>
              </a:rPr>
              <a:t>Qna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에서 </a:t>
            </a:r>
            <a:r>
              <a:rPr lang="en-US" altLang="ko-KR" b="1" dirty="0" err="1" smtClean="0">
                <a:solidFill>
                  <a:schemeClr val="bg1"/>
                </a:solidFill>
                <a:latin typeface="+mn-ea"/>
              </a:rPr>
              <a:t>faq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로 보내기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-FAQ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질문 쓰기 삭제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수정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1CF79541-9AC3-4900-9F8C-E273243100A4}"/>
              </a:ext>
            </a:extLst>
          </p:cNvPr>
          <p:cNvSpPr/>
          <p:nvPr/>
        </p:nvSpPr>
        <p:spPr>
          <a:xfrm>
            <a:off x="7991475" y="1790034"/>
            <a:ext cx="2405355" cy="581689"/>
          </a:xfrm>
          <a:prstGeom prst="rect">
            <a:avLst/>
          </a:prstGeom>
          <a:solidFill>
            <a:srgbClr val="F48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관리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자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638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FB69F82B-5ECE-4292-A4EC-F641E654EE38}"/>
              </a:ext>
            </a:extLst>
          </p:cNvPr>
          <p:cNvSpPr/>
          <p:nvPr/>
        </p:nvSpPr>
        <p:spPr>
          <a:xfrm>
            <a:off x="1106902" y="2371725"/>
            <a:ext cx="4136903" cy="3848100"/>
          </a:xfrm>
          <a:prstGeom prst="rect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리스트 보기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메시지 읽기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메시지 보내기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메시지 삭제하기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1CF79541-9AC3-4900-9F8C-E273243100A4}"/>
              </a:ext>
            </a:extLst>
          </p:cNvPr>
          <p:cNvSpPr/>
          <p:nvPr/>
        </p:nvSpPr>
        <p:spPr>
          <a:xfrm>
            <a:off x="1106902" y="1629901"/>
            <a:ext cx="4136903" cy="581689"/>
          </a:xfrm>
          <a:prstGeom prst="rect">
            <a:avLst/>
          </a:prstGeom>
          <a:solidFill>
            <a:srgbClr val="F48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일반 사용자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6EF7DA42-6E23-4CFF-81B9-C431950CCE20}"/>
              </a:ext>
            </a:extLst>
          </p:cNvPr>
          <p:cNvSpPr/>
          <p:nvPr/>
        </p:nvSpPr>
        <p:spPr>
          <a:xfrm>
            <a:off x="5585430" y="1629900"/>
            <a:ext cx="4136904" cy="581689"/>
          </a:xfrm>
          <a:prstGeom prst="rect">
            <a:avLst/>
          </a:prstGeom>
          <a:solidFill>
            <a:srgbClr val="FC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6766"/>
                </a:solidFill>
                <a:latin typeface="+mn-ea"/>
              </a:rPr>
              <a:t>관리자</a:t>
            </a:r>
            <a:endParaRPr lang="en-US" altLang="ko-KR" b="1" dirty="0">
              <a:solidFill>
                <a:srgbClr val="FF6766"/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8ED216E-436B-4799-A598-0CD046B8C9B9}"/>
              </a:ext>
            </a:extLst>
          </p:cNvPr>
          <p:cNvSpPr/>
          <p:nvPr/>
        </p:nvSpPr>
        <p:spPr>
          <a:xfrm>
            <a:off x="5585431" y="2371724"/>
            <a:ext cx="4136903" cy="3848099"/>
          </a:xfrm>
          <a:prstGeom prst="rect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6766"/>
                </a:solidFill>
                <a:latin typeface="+mn-ea"/>
              </a:rPr>
              <a:t>전체 회원 전송 메시지 </a:t>
            </a:r>
            <a:r>
              <a:rPr lang="ko-KR" altLang="en-US" b="1" dirty="0" smtClean="0">
                <a:solidFill>
                  <a:srgbClr val="FF6766"/>
                </a:solidFill>
                <a:latin typeface="+mn-ea"/>
              </a:rPr>
              <a:t>리스트 </a:t>
            </a:r>
            <a:r>
              <a:rPr lang="ko-KR" altLang="en-US" b="1" dirty="0">
                <a:solidFill>
                  <a:srgbClr val="FF6766"/>
                </a:solidFill>
                <a:latin typeface="+mn-ea"/>
              </a:rPr>
              <a:t>보기</a:t>
            </a:r>
            <a:endParaRPr lang="en-US" altLang="ko-KR" b="1" dirty="0">
              <a:solidFill>
                <a:srgbClr val="FF6766"/>
              </a:solidFill>
              <a:latin typeface="+mn-ea"/>
            </a:endParaRPr>
          </a:p>
          <a:p>
            <a:endParaRPr lang="en-US" altLang="ko-KR" b="1" dirty="0">
              <a:solidFill>
                <a:srgbClr val="FF6766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ko-KR" altLang="en-US" sz="2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내용</a:t>
            </a:r>
            <a:r>
              <a:rPr lang="en-US" altLang="ko-KR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메뉴별</a:t>
            </a:r>
            <a:r>
              <a:rPr lang="ko-KR" alt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정리 </a:t>
            </a:r>
            <a:r>
              <a:rPr lang="en-US" altLang="ko-KR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16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메세지</a:t>
            </a:r>
            <a:r>
              <a:rPr lang="en-US" altLang="ko-KR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sz="16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110EDCB4-D8C7-40AA-8762-165EE1293237}"/>
              </a:ext>
            </a:extLst>
          </p:cNvPr>
          <p:cNvSpPr/>
          <p:nvPr/>
        </p:nvSpPr>
        <p:spPr>
          <a:xfrm>
            <a:off x="297277" y="1122010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04AA98CA-48D7-4272-9B06-E49FA1D146A6}"/>
              </a:ext>
            </a:extLst>
          </p:cNvPr>
          <p:cNvSpPr/>
          <p:nvPr/>
        </p:nvSpPr>
        <p:spPr>
          <a:xfrm>
            <a:off x="805693" y="118208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6766"/>
                </a:solidFill>
              </a:rPr>
              <a:t>메시지</a:t>
            </a:r>
            <a:endParaRPr lang="ko-KR" altLang="en-US" b="1" dirty="0">
              <a:solidFill>
                <a:srgbClr val="FF6766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E4DC922C-EC56-49E7-A611-2FFAC6863A2A}"/>
              </a:ext>
            </a:extLst>
          </p:cNvPr>
          <p:cNvCxnSpPr/>
          <p:nvPr/>
        </p:nvCxnSpPr>
        <p:spPr>
          <a:xfrm>
            <a:off x="897128" y="1551414"/>
            <a:ext cx="925125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79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r>
              <a:rPr kumimoji="0" lang="en-US" altLang="ko-KR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 일정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4" name="내용 개체 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63679"/>
              </p:ext>
            </p:extLst>
          </p:nvPr>
        </p:nvGraphicFramePr>
        <p:xfrm>
          <a:off x="788346" y="1124142"/>
          <a:ext cx="10251126" cy="494328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28710"/>
                <a:gridCol w="643514"/>
                <a:gridCol w="527890"/>
                <a:gridCol w="417114"/>
                <a:gridCol w="638668"/>
                <a:gridCol w="527890"/>
                <a:gridCol w="527890"/>
                <a:gridCol w="527890"/>
                <a:gridCol w="527890"/>
                <a:gridCol w="527890"/>
                <a:gridCol w="527890"/>
                <a:gridCol w="527890"/>
              </a:tblGrid>
              <a:tr h="377014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분류</a:t>
                      </a:r>
                      <a:endParaRPr lang="ko-KR" altLang="en-US" dirty="0"/>
                    </a:p>
                  </a:txBody>
                  <a:tcPr marL="186978" marR="186978">
                    <a:solidFill>
                      <a:srgbClr val="FF6766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일 </a:t>
                      </a:r>
                      <a:r>
                        <a:rPr lang="en-US" altLang="ko-KR" sz="1400" dirty="0" smtClean="0"/>
                        <a:t>– 1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일</a:t>
                      </a:r>
                      <a:endParaRPr lang="ko-KR" altLang="en-US" sz="1400" dirty="0"/>
                    </a:p>
                  </a:txBody>
                  <a:tcPr marL="186978" marR="186978">
                    <a:solidFill>
                      <a:srgbClr val="FF67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86978" marR="18697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86978" marR="18697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86978" marR="18697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86978" marR="18697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186978" marR="186978"/>
                </a:tc>
              </a:tr>
              <a:tr h="44491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86978" marR="186978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r>
                        <a:rPr lang="ko-KR" altLang="en-US" sz="1200" dirty="0" smtClean="0"/>
                        <a:t>월 </a:t>
                      </a:r>
                      <a:r>
                        <a:rPr lang="en-US" altLang="ko-KR" sz="1200" dirty="0" smtClean="0"/>
                        <a:t>2~13</a:t>
                      </a:r>
                      <a:r>
                        <a:rPr lang="ko-KR" altLang="en-US" sz="1200" dirty="0" smtClean="0"/>
                        <a:t>일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186978" marR="18697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186978" marR="186978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r>
                        <a:rPr lang="ko-KR" altLang="en-US" sz="1200" dirty="0" smtClean="0"/>
                        <a:t>월 </a:t>
                      </a:r>
                      <a:r>
                        <a:rPr lang="en-US" altLang="ko-KR" sz="1200" dirty="0" smtClean="0"/>
                        <a:t>20~23</a:t>
                      </a:r>
                      <a:r>
                        <a:rPr lang="ko-KR" altLang="en-US" sz="1200" dirty="0" smtClean="0"/>
                        <a:t>일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r>
                        <a:rPr lang="ko-KR" altLang="en-US" sz="1200" dirty="0" smtClean="0"/>
                        <a:t>월</a:t>
                      </a:r>
                      <a:r>
                        <a:rPr lang="en-US" altLang="ko-KR" sz="1200" dirty="0" smtClean="0"/>
                        <a:t>24~1</a:t>
                      </a:r>
                      <a:r>
                        <a:rPr lang="ko-KR" altLang="en-US" sz="1200" dirty="0" smtClean="0"/>
                        <a:t>월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일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</a:tr>
              <a:tr h="4542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분석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요구사항정의서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186978" marR="186978"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4542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설계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테이블정의서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186978" marR="186978"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</a:tr>
              <a:tr h="4542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DB </a:t>
                      </a:r>
                      <a:r>
                        <a:rPr lang="ko-KR" altLang="en-US" sz="1400" dirty="0" smtClean="0"/>
                        <a:t>모델링</a:t>
                      </a:r>
                      <a:endParaRPr lang="ko-KR" altLang="en-US" sz="1400" dirty="0"/>
                    </a:p>
                  </a:txBody>
                  <a:tcPr marL="186978" marR="186978"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</a:tr>
              <a:tr h="4542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dirty="0" smtClean="0"/>
                        <a:t>설계</a:t>
                      </a:r>
                      <a:endParaRPr lang="ko-KR" altLang="en-US" sz="1400" dirty="0"/>
                    </a:p>
                  </a:txBody>
                  <a:tcPr marL="186978" marR="186978"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</a:tr>
              <a:tr h="4542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회원 관리</a:t>
                      </a:r>
                      <a:endParaRPr lang="ko-KR" altLang="en-US" sz="1400" dirty="0"/>
                    </a:p>
                  </a:txBody>
                  <a:tcPr marL="186978" marR="186978"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FF67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FF67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FF67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FF67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FF6766"/>
                    </a:solidFill>
                  </a:tcPr>
                </a:tc>
              </a:tr>
              <a:tr h="4542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공지사항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이벤트  </a:t>
                      </a:r>
                      <a:endParaRPr lang="ko-KR" altLang="en-US" sz="1400" dirty="0"/>
                    </a:p>
                  </a:txBody>
                  <a:tcPr marL="186978" marR="186978"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FF67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FF67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FF67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FF67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FF6766"/>
                    </a:solidFill>
                  </a:tcPr>
                </a:tc>
              </a:tr>
              <a:tr h="4652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판매 게시판</a:t>
                      </a:r>
                      <a:endParaRPr lang="ko-KR" altLang="en-US" sz="1400" dirty="0"/>
                    </a:p>
                  </a:txBody>
                  <a:tcPr marL="186978" marR="186978"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FF67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FF67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FF67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FF67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FF6766"/>
                    </a:solidFill>
                  </a:tcPr>
                </a:tc>
              </a:tr>
              <a:tr h="4652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질문 답변</a:t>
                      </a:r>
                      <a:endParaRPr lang="ko-KR" altLang="en-US" sz="1400" dirty="0"/>
                    </a:p>
                  </a:txBody>
                  <a:tcPr marL="186978" marR="186978"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FF67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FF67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FF67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FF67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FF6766"/>
                    </a:solidFill>
                  </a:tcPr>
                </a:tc>
              </a:tr>
              <a:tr h="4652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메시지</a:t>
                      </a:r>
                      <a:endParaRPr lang="ko-KR" altLang="en-US" sz="1400" dirty="0"/>
                    </a:p>
                  </a:txBody>
                  <a:tcPr marL="186978" marR="186978"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FF67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FF67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FF67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FF67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solidFill>
                      <a:srgbClr val="FF676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12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5</a:t>
            </a:r>
            <a:r>
              <a:rPr kumimoji="0" lang="en-US" altLang="ko-KR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 리소스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813791"/>
              </p:ext>
            </p:extLst>
          </p:nvPr>
        </p:nvGraphicFramePr>
        <p:xfrm>
          <a:off x="791326" y="972318"/>
          <a:ext cx="7800223" cy="522884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00074"/>
                <a:gridCol w="3376972"/>
                <a:gridCol w="1823177"/>
              </a:tblGrid>
              <a:tr h="5954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자원분류</a:t>
                      </a:r>
                      <a:endParaRPr lang="ko-KR" altLang="en-US" dirty="0"/>
                    </a:p>
                  </a:txBody>
                  <a:tcPr>
                    <a:solidFill>
                      <a:srgbClr val="FF67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자원명</a:t>
                      </a:r>
                      <a:endParaRPr lang="ko-KR" altLang="en-US" dirty="0"/>
                    </a:p>
                  </a:txBody>
                  <a:tcPr>
                    <a:solidFill>
                      <a:srgbClr val="FF67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구매내용</a:t>
                      </a:r>
                      <a:endParaRPr lang="ko-KR" altLang="en-US" dirty="0"/>
                    </a:p>
                  </a:txBody>
                  <a:tcPr>
                    <a:solidFill>
                      <a:srgbClr val="FF6766"/>
                    </a:solidFill>
                  </a:tcPr>
                </a:tc>
              </a:tr>
              <a:tr h="5954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F8F8F8"/>
                          </a:solidFill>
                        </a:rPr>
                        <a:t>개발도구</a:t>
                      </a:r>
                      <a:endParaRPr lang="ko-KR" alt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solidFill>
                      <a:srgbClr val="FF67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8F8F8"/>
                          </a:solidFill>
                        </a:rPr>
                        <a:t>Eclipse, </a:t>
                      </a:r>
                      <a:r>
                        <a:rPr lang="en-US" altLang="ko-KR" dirty="0" err="1" smtClean="0">
                          <a:solidFill>
                            <a:srgbClr val="F8F8F8"/>
                          </a:solidFill>
                        </a:rPr>
                        <a:t>SQLDeveloper</a:t>
                      </a:r>
                      <a:endParaRPr lang="ko-KR" alt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solidFill>
                      <a:srgbClr val="FF67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F8F8F8"/>
                          </a:solidFill>
                        </a:rPr>
                        <a:t>무료</a:t>
                      </a:r>
                      <a:endParaRPr lang="ko-KR" alt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solidFill>
                      <a:srgbClr val="FF6766"/>
                    </a:solidFill>
                  </a:tcPr>
                </a:tc>
              </a:tr>
              <a:tr h="5954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8F8F8"/>
                          </a:solidFill>
                        </a:rPr>
                        <a:t>DB</a:t>
                      </a:r>
                      <a:endParaRPr lang="ko-KR" alt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solidFill>
                      <a:srgbClr val="FF67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8F8F8"/>
                          </a:solidFill>
                        </a:rPr>
                        <a:t>Oracle12c</a:t>
                      </a:r>
                      <a:endParaRPr lang="ko-KR" alt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solidFill>
                      <a:srgbClr val="FF67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F8F8F8"/>
                          </a:solidFill>
                        </a:rPr>
                        <a:t>무료</a:t>
                      </a:r>
                      <a:endParaRPr lang="ko-KR" alt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solidFill>
                      <a:srgbClr val="FF6766"/>
                    </a:solidFill>
                  </a:tcPr>
                </a:tc>
              </a:tr>
              <a:tr h="6567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F8F8F8"/>
                          </a:solidFill>
                        </a:rPr>
                        <a:t>개발언어</a:t>
                      </a:r>
                      <a:endParaRPr lang="ko-KR" alt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solidFill>
                      <a:srgbClr val="FF67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8F8F8"/>
                          </a:solidFill>
                        </a:rPr>
                        <a:t>JAVA,</a:t>
                      </a:r>
                      <a:r>
                        <a:rPr lang="en-US" altLang="ko-KR" baseline="0" dirty="0" smtClean="0">
                          <a:solidFill>
                            <a:srgbClr val="F8F8F8"/>
                          </a:solidFill>
                        </a:rPr>
                        <a:t> </a:t>
                      </a:r>
                      <a:r>
                        <a:rPr lang="en-US" altLang="ko-KR" baseline="0" dirty="0" err="1" smtClean="0">
                          <a:solidFill>
                            <a:srgbClr val="F8F8F8"/>
                          </a:solidFill>
                        </a:rPr>
                        <a:t>Javascript</a:t>
                      </a:r>
                      <a:r>
                        <a:rPr lang="en-US" altLang="ko-KR" baseline="0" dirty="0" smtClean="0">
                          <a:solidFill>
                            <a:srgbClr val="F8F8F8"/>
                          </a:solidFill>
                        </a:rPr>
                        <a:t>, </a:t>
                      </a:r>
                      <a:r>
                        <a:rPr lang="en-US" altLang="ko-KR" baseline="0" dirty="0" err="1" smtClean="0">
                          <a:solidFill>
                            <a:srgbClr val="F8F8F8"/>
                          </a:solidFill>
                        </a:rPr>
                        <a:t>Jquery</a:t>
                      </a:r>
                      <a:r>
                        <a:rPr lang="en-US" altLang="ko-KR" baseline="0" dirty="0" smtClean="0">
                          <a:solidFill>
                            <a:srgbClr val="F8F8F8"/>
                          </a:solidFill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rgbClr val="F8F8F8"/>
                          </a:solidFill>
                        </a:rPr>
                        <a:t>등</a:t>
                      </a:r>
                      <a:endParaRPr lang="ko-KR" alt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solidFill>
                      <a:srgbClr val="FF67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8F8F8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solidFill>
                      <a:srgbClr val="FF6766"/>
                    </a:solidFill>
                  </a:tcPr>
                </a:tc>
              </a:tr>
              <a:tr h="5954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F8F8F8"/>
                          </a:solidFill>
                        </a:rPr>
                        <a:t>서버</a:t>
                      </a:r>
                      <a:r>
                        <a:rPr lang="ko-KR" altLang="en-US" baseline="0" dirty="0" smtClean="0">
                          <a:solidFill>
                            <a:srgbClr val="F8F8F8"/>
                          </a:solidFill>
                        </a:rPr>
                        <a:t> </a:t>
                      </a:r>
                      <a:r>
                        <a:rPr lang="en-US" altLang="ko-KR" baseline="0" dirty="0" smtClean="0">
                          <a:solidFill>
                            <a:srgbClr val="F8F8F8"/>
                          </a:solidFill>
                        </a:rPr>
                        <a:t>s/w</a:t>
                      </a:r>
                      <a:endParaRPr lang="ko-KR" alt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solidFill>
                      <a:srgbClr val="FF67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8F8F8"/>
                          </a:solidFill>
                        </a:rPr>
                        <a:t>Tomcat</a:t>
                      </a:r>
                      <a:endParaRPr lang="ko-KR" alt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solidFill>
                      <a:srgbClr val="FF67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F8F8F8"/>
                          </a:solidFill>
                        </a:rPr>
                        <a:t>무료</a:t>
                      </a:r>
                      <a:endParaRPr lang="ko-KR" alt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solidFill>
                      <a:srgbClr val="FF6766"/>
                    </a:solidFill>
                  </a:tcPr>
                </a:tc>
              </a:tr>
              <a:tr h="5954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8F8F8"/>
                          </a:solidFill>
                        </a:rPr>
                        <a:t>Team Work</a:t>
                      </a:r>
                      <a:endParaRPr lang="ko-KR" alt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solidFill>
                      <a:srgbClr val="FF67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8F8F8"/>
                          </a:solidFill>
                        </a:rPr>
                        <a:t>SVN,</a:t>
                      </a:r>
                      <a:r>
                        <a:rPr lang="en-US" altLang="ko-KR" baseline="0" dirty="0" smtClean="0">
                          <a:solidFill>
                            <a:srgbClr val="F8F8F8"/>
                          </a:solidFill>
                        </a:rPr>
                        <a:t> </a:t>
                      </a:r>
                      <a:r>
                        <a:rPr lang="en-US" altLang="ko-KR" baseline="0" dirty="0" err="1" smtClean="0">
                          <a:solidFill>
                            <a:srgbClr val="F8F8F8"/>
                          </a:solidFill>
                        </a:rPr>
                        <a:t>googleDrive</a:t>
                      </a:r>
                      <a:endParaRPr lang="ko-KR" alt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solidFill>
                      <a:srgbClr val="FF67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8F8F8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solidFill>
                      <a:srgbClr val="FF6766"/>
                    </a:solidFill>
                  </a:tcPr>
                </a:tc>
              </a:tr>
              <a:tr h="6567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F8F8F8"/>
                          </a:solidFill>
                        </a:rPr>
                        <a:t>디자인 소스</a:t>
                      </a:r>
                      <a:endParaRPr lang="ko-KR" alt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solidFill>
                      <a:srgbClr val="FF67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rgbClr val="F8F8F8"/>
                          </a:solidFill>
                        </a:rPr>
                        <a:t>Sitemesh</a:t>
                      </a:r>
                      <a:r>
                        <a:rPr lang="en-US" altLang="ko-KR" baseline="0" dirty="0" smtClean="0">
                          <a:solidFill>
                            <a:srgbClr val="F8F8F8"/>
                          </a:solidFill>
                        </a:rPr>
                        <a:t>, BootStrap3</a:t>
                      </a:r>
                      <a:endParaRPr lang="ko-KR" alt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solidFill>
                      <a:srgbClr val="FF67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F8F8F8"/>
                          </a:solidFill>
                        </a:rPr>
                        <a:t>무료</a:t>
                      </a:r>
                      <a:endParaRPr lang="ko-KR" alt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solidFill>
                      <a:srgbClr val="FF6766"/>
                    </a:solidFill>
                  </a:tcPr>
                </a:tc>
              </a:tr>
              <a:tr h="938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F8F8F8"/>
                          </a:solidFill>
                        </a:rPr>
                        <a:t>라이브러리</a:t>
                      </a:r>
                      <a:endParaRPr lang="ko-KR" alt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solidFill>
                      <a:srgbClr val="FF67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rgbClr val="F8F8F8"/>
                          </a:solidFill>
                        </a:rPr>
                        <a:t>ojdbc</a:t>
                      </a:r>
                      <a:r>
                        <a:rPr lang="en-US" altLang="ko-KR" dirty="0" smtClean="0">
                          <a:solidFill>
                            <a:srgbClr val="F8F8F8"/>
                          </a:solidFill>
                        </a:rPr>
                        <a:t>, </a:t>
                      </a:r>
                      <a:r>
                        <a:rPr lang="en-US" altLang="ko-KR" dirty="0" err="1" smtClean="0">
                          <a:solidFill>
                            <a:srgbClr val="F8F8F8"/>
                          </a:solidFill>
                        </a:rPr>
                        <a:t>sitemesh</a:t>
                      </a:r>
                      <a:r>
                        <a:rPr lang="en-US" altLang="ko-KR" dirty="0" smtClean="0">
                          <a:solidFill>
                            <a:srgbClr val="F8F8F8"/>
                          </a:solidFill>
                        </a:rPr>
                        <a:t>,</a:t>
                      </a:r>
                      <a:r>
                        <a:rPr lang="en-US" altLang="ko-KR" baseline="0" dirty="0" smtClean="0">
                          <a:solidFill>
                            <a:srgbClr val="F8F8F8"/>
                          </a:solidFill>
                        </a:rPr>
                        <a:t> </a:t>
                      </a:r>
                      <a:r>
                        <a:rPr lang="en-US" altLang="ko-KR" baseline="0" dirty="0" err="1" smtClean="0">
                          <a:solidFill>
                            <a:srgbClr val="F8F8F8"/>
                          </a:solidFill>
                        </a:rPr>
                        <a:t>cos</a:t>
                      </a:r>
                      <a:r>
                        <a:rPr lang="en-US" altLang="ko-KR" baseline="0" dirty="0" smtClean="0">
                          <a:solidFill>
                            <a:srgbClr val="F8F8F8"/>
                          </a:solidFill>
                        </a:rPr>
                        <a:t>, jai, mail, </a:t>
                      </a:r>
                      <a:r>
                        <a:rPr lang="en-US" altLang="ko-KR" baseline="0" dirty="0" err="1" smtClean="0">
                          <a:solidFill>
                            <a:srgbClr val="F8F8F8"/>
                          </a:solidFill>
                        </a:rPr>
                        <a:t>jstl</a:t>
                      </a:r>
                      <a:r>
                        <a:rPr lang="en-US" altLang="ko-KR" baseline="0" dirty="0" smtClean="0">
                          <a:solidFill>
                            <a:srgbClr val="F8F8F8"/>
                          </a:solidFill>
                        </a:rPr>
                        <a:t> </a:t>
                      </a:r>
                      <a:r>
                        <a:rPr lang="en-US" altLang="ko-KR" baseline="0" dirty="0" err="1" smtClean="0">
                          <a:solidFill>
                            <a:srgbClr val="F8F8F8"/>
                          </a:solidFill>
                        </a:rPr>
                        <a:t>webjjanImageResize</a:t>
                      </a:r>
                      <a:r>
                        <a:rPr lang="en-US" altLang="ko-KR" baseline="0" dirty="0" smtClean="0">
                          <a:solidFill>
                            <a:srgbClr val="F8F8F8"/>
                          </a:solidFill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rgbClr val="F8F8F8"/>
                          </a:solidFill>
                        </a:rPr>
                        <a:t>등</a:t>
                      </a:r>
                      <a:endParaRPr lang="ko-KR" alt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solidFill>
                      <a:srgbClr val="FF67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F8F8F8"/>
                          </a:solidFill>
                        </a:rPr>
                        <a:t>무료</a:t>
                      </a:r>
                      <a:endParaRPr lang="ko-KR" alt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solidFill>
                      <a:srgbClr val="FF676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4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8"/>
          <p:cNvCxnSpPr>
            <a:stCxn id="56" idx="4"/>
            <a:endCxn id="16" idx="0"/>
          </p:cNvCxnSpPr>
          <p:nvPr/>
        </p:nvCxnSpPr>
        <p:spPr>
          <a:xfrm>
            <a:off x="1211672" y="1485845"/>
            <a:ext cx="460061" cy="9338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16" idx="4"/>
            <a:endCxn id="41" idx="0"/>
          </p:cNvCxnSpPr>
          <p:nvPr/>
        </p:nvCxnSpPr>
        <p:spPr>
          <a:xfrm flipH="1">
            <a:off x="1576266" y="3139794"/>
            <a:ext cx="95468" cy="8217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1" idx="4"/>
            <a:endCxn id="65" idx="0"/>
          </p:cNvCxnSpPr>
          <p:nvPr/>
        </p:nvCxnSpPr>
        <p:spPr>
          <a:xfrm>
            <a:off x="1576266" y="4681651"/>
            <a:ext cx="281844" cy="12214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65" idx="6"/>
            <a:endCxn id="68" idx="2"/>
          </p:cNvCxnSpPr>
          <p:nvPr/>
        </p:nvCxnSpPr>
        <p:spPr>
          <a:xfrm flipV="1">
            <a:off x="3496449" y="5973949"/>
            <a:ext cx="841964" cy="289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41" idx="6"/>
            <a:endCxn id="42" idx="2"/>
          </p:cNvCxnSpPr>
          <p:nvPr/>
        </p:nvCxnSpPr>
        <p:spPr>
          <a:xfrm flipV="1">
            <a:off x="2728394" y="3514976"/>
            <a:ext cx="1960324" cy="8066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42" idx="0"/>
            <a:endCxn id="56" idx="5"/>
          </p:cNvCxnSpPr>
          <p:nvPr/>
        </p:nvCxnSpPr>
        <p:spPr>
          <a:xfrm flipH="1" flipV="1">
            <a:off x="1903667" y="1380391"/>
            <a:ext cx="3937179" cy="17745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65" idx="7"/>
            <a:endCxn id="67" idx="0"/>
          </p:cNvCxnSpPr>
          <p:nvPr/>
        </p:nvCxnSpPr>
        <p:spPr>
          <a:xfrm rot="5400000" flipH="1" flipV="1">
            <a:off x="4607428" y="758041"/>
            <a:ext cx="3659718" cy="6841395"/>
          </a:xfrm>
          <a:prstGeom prst="bentConnector3">
            <a:avLst>
              <a:gd name="adj1" fmla="val 106246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69" idx="2"/>
            <a:endCxn id="65" idx="7"/>
          </p:cNvCxnSpPr>
          <p:nvPr/>
        </p:nvCxnSpPr>
        <p:spPr>
          <a:xfrm flipH="1">
            <a:off x="3016590" y="4936238"/>
            <a:ext cx="2500737" cy="10723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7" name="꺾인 연결선 126"/>
          <p:cNvCxnSpPr>
            <a:stCxn id="67" idx="0"/>
            <a:endCxn id="56" idx="0"/>
          </p:cNvCxnSpPr>
          <p:nvPr/>
        </p:nvCxnSpPr>
        <p:spPr>
          <a:xfrm rot="16200000" flipV="1">
            <a:off x="4743270" y="-2765834"/>
            <a:ext cx="1583116" cy="8646312"/>
          </a:xfrm>
          <a:prstGeom prst="bentConnector3">
            <a:avLst>
              <a:gd name="adj1" fmla="val 11444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65" idx="6"/>
            <a:endCxn id="38" idx="2"/>
          </p:cNvCxnSpPr>
          <p:nvPr/>
        </p:nvCxnSpPr>
        <p:spPr>
          <a:xfrm flipV="1">
            <a:off x="3496448" y="3848951"/>
            <a:ext cx="3367424" cy="24142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8" idx="4"/>
            <a:endCxn id="44" idx="0"/>
          </p:cNvCxnSpPr>
          <p:nvPr/>
        </p:nvCxnSpPr>
        <p:spPr>
          <a:xfrm>
            <a:off x="8936781" y="4208991"/>
            <a:ext cx="1065241" cy="3371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135563" y="2419713"/>
            <a:ext cx="3072341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</a:t>
            </a:r>
            <a:r>
              <a:rPr lang="en-US" altLang="ko-KR" dirty="0" smtClean="0"/>
              <a:t>oginForm.do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6263" y="1670510"/>
            <a:ext cx="2673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에서 로그인 클릭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424137" y="3961570"/>
            <a:ext cx="230425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login.do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4688717" y="3154935"/>
            <a:ext cx="230425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logout.do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233044" y="765764"/>
            <a:ext cx="195725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main.do</a:t>
            </a:r>
            <a:endParaRPr lang="ko-KR" altLang="en-US" dirty="0"/>
          </a:p>
        </p:txBody>
      </p:sp>
      <p:sp>
        <p:nvSpPr>
          <p:cNvPr id="65" name="타원 64"/>
          <p:cNvSpPr/>
          <p:nvPr/>
        </p:nvSpPr>
        <p:spPr>
          <a:xfrm>
            <a:off x="219771" y="5903145"/>
            <a:ext cx="3276677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info.do</a:t>
            </a:r>
            <a:endParaRPr lang="ko-KR" altLang="en-US" dirty="0"/>
          </a:p>
        </p:txBody>
      </p:sp>
      <p:sp>
        <p:nvSpPr>
          <p:cNvPr id="67" name="타원 66"/>
          <p:cNvSpPr/>
          <p:nvPr/>
        </p:nvSpPr>
        <p:spPr>
          <a:xfrm>
            <a:off x="8555206" y="2348880"/>
            <a:ext cx="2605557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delete.do</a:t>
            </a:r>
            <a:endParaRPr lang="ko-KR" altLang="en-US" dirty="0"/>
          </a:p>
        </p:txBody>
      </p:sp>
      <p:sp>
        <p:nvSpPr>
          <p:cNvPr id="68" name="타원 67"/>
          <p:cNvSpPr/>
          <p:nvPr/>
        </p:nvSpPr>
        <p:spPr>
          <a:xfrm>
            <a:off x="4338412" y="5613908"/>
            <a:ext cx="3564709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updateForm.do</a:t>
            </a:r>
            <a:endParaRPr lang="ko-KR" altLang="en-US" dirty="0"/>
          </a:p>
        </p:txBody>
      </p:sp>
      <p:sp>
        <p:nvSpPr>
          <p:cNvPr id="69" name="타원 68"/>
          <p:cNvSpPr/>
          <p:nvPr/>
        </p:nvSpPr>
        <p:spPr>
          <a:xfrm>
            <a:off x="5517327" y="4576197"/>
            <a:ext cx="3564709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update.do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985893" y="92937"/>
            <a:ext cx="378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일반회원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사업자일 경우</a:t>
            </a:r>
            <a:endParaRPr lang="ko-KR" altLang="en-US" b="1" dirty="0"/>
          </a:p>
        </p:txBody>
      </p:sp>
      <p:cxnSp>
        <p:nvCxnSpPr>
          <p:cNvPr id="25" name="직선 화살표 연결선 24"/>
          <p:cNvCxnSpPr>
            <a:stCxn id="68" idx="0"/>
            <a:endCxn id="69" idx="4"/>
          </p:cNvCxnSpPr>
          <p:nvPr/>
        </p:nvCxnSpPr>
        <p:spPr>
          <a:xfrm flipV="1">
            <a:off x="6120767" y="5296278"/>
            <a:ext cx="1178915" cy="3176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1" name="원통 70"/>
          <p:cNvSpPr/>
          <p:nvPr/>
        </p:nvSpPr>
        <p:spPr>
          <a:xfrm>
            <a:off x="9049484" y="5613908"/>
            <a:ext cx="1440160" cy="915842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member</a:t>
            </a:r>
            <a:endParaRPr lang="ko-KR" altLang="en-US" dirty="0"/>
          </a:p>
        </p:txBody>
      </p:sp>
      <p:cxnSp>
        <p:nvCxnSpPr>
          <p:cNvPr id="34" name="직선 화살표 연결선 33"/>
          <p:cNvCxnSpPr>
            <a:stCxn id="69" idx="5"/>
            <a:endCxn id="71" idx="1"/>
          </p:cNvCxnSpPr>
          <p:nvPr/>
        </p:nvCxnSpPr>
        <p:spPr>
          <a:xfrm>
            <a:off x="8559996" y="5190824"/>
            <a:ext cx="1209568" cy="4230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237470" y="2025090"/>
            <a:ext cx="1665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자동으로 이동</a:t>
            </a:r>
            <a:endParaRPr lang="en-US" altLang="ko-KR" dirty="0" smtClean="0"/>
          </a:p>
          <a:p>
            <a:r>
              <a:rPr lang="en-US" altLang="ko-KR" dirty="0" err="1" smtClean="0"/>
              <a:t>sendRedirect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871628" y="3245794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Submit()</a:t>
            </a:r>
          </a:p>
          <a:p>
            <a:r>
              <a:rPr lang="ko-KR" altLang="en-US" sz="1400" dirty="0" smtClean="0"/>
              <a:t>등록버튼 클릭</a:t>
            </a:r>
            <a:endParaRPr lang="ko-KR" altLang="en-US" sz="1400" dirty="0"/>
          </a:p>
        </p:txBody>
      </p:sp>
      <p:cxnSp>
        <p:nvCxnSpPr>
          <p:cNvPr id="104" name="꺾인 연결선 103"/>
          <p:cNvCxnSpPr>
            <a:stCxn id="67" idx="6"/>
            <a:endCxn id="71" idx="4"/>
          </p:cNvCxnSpPr>
          <p:nvPr/>
        </p:nvCxnSpPr>
        <p:spPr>
          <a:xfrm flipH="1">
            <a:off x="10489645" y="2708921"/>
            <a:ext cx="671119" cy="3362909"/>
          </a:xfrm>
          <a:prstGeom prst="bentConnector3">
            <a:avLst>
              <a:gd name="adj1" fmla="val -4541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370921" y="313979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회원탈퇴버튼 클릭</a:t>
            </a:r>
            <a:endParaRPr lang="ko-KR" alt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5704962" y="2025090"/>
            <a:ext cx="276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비밀번호 확인 후 삭제버튼 클릭</a:t>
            </a:r>
            <a:endParaRPr lang="ko-KR" altLang="en-US" sz="1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723143" y="5112378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내 정보보기 클릭</a:t>
            </a:r>
            <a:endParaRPr lang="ko-KR" alt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399734" y="6315449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수정버</a:t>
            </a:r>
            <a:r>
              <a:rPr lang="ko-KR" altLang="en-US" sz="1400" dirty="0"/>
              <a:t>튼</a:t>
            </a:r>
            <a:r>
              <a:rPr lang="ko-KR" altLang="en-US" sz="1400" dirty="0" smtClean="0"/>
              <a:t> 클릭</a:t>
            </a:r>
            <a:endParaRPr lang="ko-KR" altLang="en-US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5784897" y="5212637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Submit()</a:t>
            </a:r>
          </a:p>
          <a:p>
            <a:r>
              <a:rPr lang="ko-KR" altLang="en-US" sz="1400" dirty="0" smtClean="0"/>
              <a:t>등록버튼 클릭</a:t>
            </a:r>
            <a:endParaRPr lang="ko-KR" alt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2728393" y="3807682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로그아</a:t>
            </a:r>
            <a:r>
              <a:rPr lang="ko-KR" altLang="en-US" sz="1400" dirty="0"/>
              <a:t>웃</a:t>
            </a:r>
            <a:r>
              <a:rPr lang="ko-KR" altLang="en-US" sz="1400" dirty="0" smtClean="0"/>
              <a:t>버튼 클릭</a:t>
            </a:r>
            <a:endParaRPr lang="ko-KR" altLang="en-US" sz="1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3270727" y="5030788"/>
            <a:ext cx="1665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자동으로 이동</a:t>
            </a:r>
            <a:endParaRPr lang="en-US" altLang="ko-KR" dirty="0" smtClean="0"/>
          </a:p>
          <a:p>
            <a:r>
              <a:rPr lang="en-US" altLang="ko-KR" dirty="0" err="1" smtClean="0"/>
              <a:t>sendRedirect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8232179" y="314802"/>
            <a:ext cx="1665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자동으로 이동</a:t>
            </a:r>
            <a:endParaRPr lang="en-US" altLang="ko-KR" dirty="0" smtClean="0"/>
          </a:p>
          <a:p>
            <a:r>
              <a:rPr lang="en-US" altLang="ko-KR" dirty="0" err="1" smtClean="0"/>
              <a:t>sendRedirect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6863873" y="3488911"/>
            <a:ext cx="4145815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pwUpdateForm.do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8219667" y="4546185"/>
            <a:ext cx="3564709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pwUpdate.do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214512" y="416772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변경버튼 클릭</a:t>
            </a:r>
            <a:endParaRPr lang="ko-KR" altLang="en-US" sz="1400" dirty="0"/>
          </a:p>
        </p:txBody>
      </p:sp>
      <p:cxnSp>
        <p:nvCxnSpPr>
          <p:cNvPr id="52" name="직선 화살표 연결선 51"/>
          <p:cNvCxnSpPr>
            <a:stCxn id="44" idx="4"/>
            <a:endCxn id="71" idx="1"/>
          </p:cNvCxnSpPr>
          <p:nvPr/>
        </p:nvCxnSpPr>
        <p:spPr>
          <a:xfrm flipH="1">
            <a:off x="9769565" y="5266266"/>
            <a:ext cx="232457" cy="3476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4409013" y="925296"/>
            <a:ext cx="3423507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findIdForm.do</a:t>
            </a:r>
          </a:p>
          <a:p>
            <a:pPr algn="ctr"/>
            <a:r>
              <a:rPr lang="en-US" altLang="ko-KR" dirty="0" smtClean="0"/>
              <a:t>findPwForm.do</a:t>
            </a:r>
            <a:endParaRPr lang="ko-KR" altLang="en-US" dirty="0"/>
          </a:p>
        </p:txBody>
      </p:sp>
      <p:sp>
        <p:nvSpPr>
          <p:cNvPr id="60" name="타원 59"/>
          <p:cNvSpPr/>
          <p:nvPr/>
        </p:nvSpPr>
        <p:spPr>
          <a:xfrm>
            <a:off x="8617436" y="1039160"/>
            <a:ext cx="230425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findId.do</a:t>
            </a:r>
          </a:p>
          <a:p>
            <a:pPr algn="ctr"/>
            <a:r>
              <a:rPr lang="en-US" altLang="ko-KR" dirty="0" smtClean="0"/>
              <a:t>findPw.do</a:t>
            </a:r>
            <a:endParaRPr lang="ko-KR" altLang="en-US" dirty="0"/>
          </a:p>
        </p:txBody>
      </p:sp>
      <p:cxnSp>
        <p:nvCxnSpPr>
          <p:cNvPr id="61" name="직선 화살표 연결선 60"/>
          <p:cNvCxnSpPr>
            <a:stCxn id="16" idx="0"/>
            <a:endCxn id="57" idx="3"/>
          </p:cNvCxnSpPr>
          <p:nvPr/>
        </p:nvCxnSpPr>
        <p:spPr>
          <a:xfrm flipV="1">
            <a:off x="1671734" y="1539923"/>
            <a:ext cx="3238641" cy="8797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780208" y="1605353"/>
            <a:ext cx="2387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아이디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비밀번호 찾기 클릭</a:t>
            </a:r>
            <a:endParaRPr lang="ko-KR" altLang="en-US" sz="1400" dirty="0"/>
          </a:p>
        </p:txBody>
      </p:sp>
      <p:cxnSp>
        <p:nvCxnSpPr>
          <p:cNvPr id="72" name="꺾인 연결선 71"/>
          <p:cNvCxnSpPr>
            <a:stCxn id="60" idx="6"/>
            <a:endCxn id="71" idx="4"/>
          </p:cNvCxnSpPr>
          <p:nvPr/>
        </p:nvCxnSpPr>
        <p:spPr>
          <a:xfrm flipH="1">
            <a:off x="10489644" y="1399201"/>
            <a:ext cx="432048" cy="4672629"/>
          </a:xfrm>
          <a:prstGeom prst="bentConnector3">
            <a:avLst>
              <a:gd name="adj1" fmla="val -70548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57" idx="6"/>
            <a:endCxn id="60" idx="2"/>
          </p:cNvCxnSpPr>
          <p:nvPr/>
        </p:nvCxnSpPr>
        <p:spPr>
          <a:xfrm>
            <a:off x="7832521" y="1285336"/>
            <a:ext cx="784916" cy="1138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569888" y="1098299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Submit()</a:t>
            </a:r>
          </a:p>
          <a:p>
            <a:r>
              <a:rPr lang="ko-KR" altLang="en-US" sz="1400" dirty="0" err="1" smtClean="0"/>
              <a:t>찾</a:t>
            </a:r>
            <a:r>
              <a:rPr lang="ko-KR" altLang="en-US" sz="1400" dirty="0" err="1"/>
              <a:t>기</a:t>
            </a:r>
            <a:r>
              <a:rPr lang="ko-KR" altLang="en-US" sz="1400" dirty="0" err="1" smtClean="0"/>
              <a:t>버튼</a:t>
            </a:r>
            <a:r>
              <a:rPr lang="ko-KR" altLang="en-US" sz="1400" dirty="0" smtClean="0"/>
              <a:t> 클릭</a:t>
            </a:r>
            <a:endParaRPr lang="ko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86605" y="-17405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6</a:t>
            </a:r>
            <a:r>
              <a:rPr kumimoji="0" lang="en-US" altLang="ko-KR" sz="2800" b="1" i="1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객체 구조</a:t>
            </a:r>
            <a:r>
              <a:rPr lang="en-US" altLang="ko-KR" sz="12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2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흐름도</a:t>
            </a:r>
            <a:r>
              <a:rPr lang="en-US" altLang="ko-KR" sz="12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-</a:t>
            </a:r>
            <a:r>
              <a:rPr lang="ko-KR" altLang="en-US" sz="12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회원관리</a:t>
            </a:r>
            <a:r>
              <a:rPr lang="en-US" altLang="ko-KR" sz="12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kumimoji="0" lang="en-US" altLang="ko-KR" sz="12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529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타원 46"/>
          <p:cNvSpPr/>
          <p:nvPr/>
        </p:nvSpPr>
        <p:spPr>
          <a:xfrm>
            <a:off x="129427" y="4942646"/>
            <a:ext cx="27472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joinForm.do</a:t>
            </a:r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8590072" y="2458915"/>
            <a:ext cx="29105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welcome.do</a:t>
            </a:r>
            <a:endParaRPr lang="ko-KR" altLang="en-US" dirty="0"/>
          </a:p>
        </p:txBody>
      </p:sp>
      <p:sp>
        <p:nvSpPr>
          <p:cNvPr id="54" name="타원 53"/>
          <p:cNvSpPr/>
          <p:nvPr/>
        </p:nvSpPr>
        <p:spPr>
          <a:xfrm>
            <a:off x="5315368" y="2961103"/>
            <a:ext cx="230425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join.do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24536" y="146095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회원가입 클릭</a:t>
            </a:r>
            <a:endParaRPr lang="ko-KR" altLang="en-US" dirty="0"/>
          </a:p>
        </p:txBody>
      </p:sp>
      <p:sp>
        <p:nvSpPr>
          <p:cNvPr id="64" name="타원 63"/>
          <p:cNvSpPr/>
          <p:nvPr/>
        </p:nvSpPr>
        <p:spPr>
          <a:xfrm>
            <a:off x="69925" y="619780"/>
            <a:ext cx="20159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main.do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43160" y="25044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일반회원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사업자일 경우</a:t>
            </a:r>
            <a:endParaRPr lang="ko-KR" altLang="en-US" b="1" dirty="0"/>
          </a:p>
        </p:txBody>
      </p:sp>
      <p:cxnSp>
        <p:nvCxnSpPr>
          <p:cNvPr id="3" name="직선 화살표 연결선 2"/>
          <p:cNvCxnSpPr>
            <a:stCxn id="64" idx="4"/>
            <a:endCxn id="47" idx="0"/>
          </p:cNvCxnSpPr>
          <p:nvPr/>
        </p:nvCxnSpPr>
        <p:spPr>
          <a:xfrm>
            <a:off x="1077894" y="1339860"/>
            <a:ext cx="425173" cy="36027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47" idx="6"/>
            <a:endCxn id="54" idx="2"/>
          </p:cNvCxnSpPr>
          <p:nvPr/>
        </p:nvCxnSpPr>
        <p:spPr>
          <a:xfrm flipV="1">
            <a:off x="2876707" y="3321144"/>
            <a:ext cx="2438661" cy="19815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4" idx="6"/>
            <a:endCxn id="49" idx="2"/>
          </p:cNvCxnSpPr>
          <p:nvPr/>
        </p:nvCxnSpPr>
        <p:spPr>
          <a:xfrm flipV="1">
            <a:off x="7619624" y="2818955"/>
            <a:ext cx="970448" cy="5021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원통 29"/>
          <p:cNvSpPr/>
          <p:nvPr/>
        </p:nvSpPr>
        <p:spPr>
          <a:xfrm>
            <a:off x="10126317" y="729782"/>
            <a:ext cx="1440160" cy="915842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member</a:t>
            </a:r>
            <a:endParaRPr lang="ko-KR" altLang="en-US" dirty="0"/>
          </a:p>
        </p:txBody>
      </p:sp>
      <p:cxnSp>
        <p:nvCxnSpPr>
          <p:cNvPr id="31" name="꺾인 연결선 30"/>
          <p:cNvCxnSpPr>
            <a:stCxn id="54" idx="0"/>
            <a:endCxn id="30" idx="2"/>
          </p:cNvCxnSpPr>
          <p:nvPr/>
        </p:nvCxnSpPr>
        <p:spPr>
          <a:xfrm rot="5400000" flipH="1" flipV="1">
            <a:off x="7410207" y="244993"/>
            <a:ext cx="1773400" cy="365882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64" idx="6"/>
          </p:cNvCxnSpPr>
          <p:nvPr/>
        </p:nvCxnSpPr>
        <p:spPr>
          <a:xfrm flipH="1" flipV="1">
            <a:off x="2085861" y="979820"/>
            <a:ext cx="8040456" cy="1479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864846" y="1557364"/>
            <a:ext cx="1665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자동으로 이동</a:t>
            </a:r>
            <a:endParaRPr lang="en-US" altLang="ko-KR" dirty="0" smtClean="0"/>
          </a:p>
          <a:p>
            <a:r>
              <a:rPr lang="en-US" altLang="ko-KR" dirty="0" err="1" smtClean="0"/>
              <a:t>sendRedirect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206690" y="3804082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Submit()</a:t>
            </a:r>
          </a:p>
          <a:p>
            <a:r>
              <a:rPr lang="ko-KR" altLang="en-US" dirty="0" smtClean="0"/>
              <a:t>등록버튼 클릭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05198" y="4397940"/>
            <a:ext cx="221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관리자일 경우</a:t>
            </a:r>
            <a:endParaRPr lang="ko-KR" altLang="en-US" b="1" dirty="0"/>
          </a:p>
        </p:txBody>
      </p:sp>
      <p:sp>
        <p:nvSpPr>
          <p:cNvPr id="57" name="타원 56"/>
          <p:cNvSpPr/>
          <p:nvPr/>
        </p:nvSpPr>
        <p:spPr>
          <a:xfrm>
            <a:off x="8019448" y="4222566"/>
            <a:ext cx="326112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memberlist.do</a:t>
            </a:r>
            <a:endParaRPr lang="ko-KR" altLang="en-US" dirty="0"/>
          </a:p>
        </p:txBody>
      </p:sp>
      <p:cxnSp>
        <p:nvCxnSpPr>
          <p:cNvPr id="50" name="꺾인 연결선 49"/>
          <p:cNvCxnSpPr>
            <a:stCxn id="30" idx="4"/>
            <a:endCxn id="57" idx="6"/>
          </p:cNvCxnSpPr>
          <p:nvPr/>
        </p:nvCxnSpPr>
        <p:spPr>
          <a:xfrm flipH="1">
            <a:off x="11280576" y="1187704"/>
            <a:ext cx="285901" cy="3394903"/>
          </a:xfrm>
          <a:prstGeom prst="bentConnector3">
            <a:avLst>
              <a:gd name="adj1" fmla="val -10661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171419" y="3674595"/>
            <a:ext cx="27472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agree.do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35036" y="433384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약관동의 클릭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41697" y="2151307"/>
            <a:ext cx="27472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select.do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419" y="2982411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개인회원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기업회원 클릭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86605" y="-17405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6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객체 구조</a:t>
            </a:r>
            <a:r>
              <a:rPr lang="en-US" altLang="ko-KR" sz="12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2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흐름도</a:t>
            </a:r>
            <a:r>
              <a:rPr lang="en-US" altLang="ko-KR" sz="12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-</a:t>
            </a:r>
            <a:r>
              <a:rPr lang="ko-KR" altLang="en-US" sz="12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회원관리</a:t>
            </a:r>
            <a:r>
              <a:rPr lang="en-US" altLang="ko-KR" sz="12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kumimoji="0" lang="en-US" altLang="ko-KR" sz="12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754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4227" y="2535130"/>
            <a:ext cx="19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view.do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5649620" y="1799998"/>
            <a:ext cx="19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writeForm.do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8217900" y="1799997"/>
            <a:ext cx="19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write.do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5649620" y="3701021"/>
            <a:ext cx="19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updateForm.do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17900" y="3701021"/>
            <a:ext cx="19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update.do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5649620" y="5443496"/>
            <a:ext cx="19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delete.do</a:t>
            </a:r>
            <a:endParaRPr lang="ko-KR" altLang="en-US" sz="1400" dirty="0"/>
          </a:p>
        </p:txBody>
      </p:sp>
      <p:cxnSp>
        <p:nvCxnSpPr>
          <p:cNvPr id="11" name="꺾인 연결선 10"/>
          <p:cNvCxnSpPr>
            <a:stCxn id="168" idx="3"/>
            <a:endCxn id="9" idx="1"/>
          </p:cNvCxnSpPr>
          <p:nvPr/>
        </p:nvCxnSpPr>
        <p:spPr>
          <a:xfrm>
            <a:off x="4774228" y="4969052"/>
            <a:ext cx="875393" cy="6544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" idx="2"/>
            <a:endCxn id="14" idx="0"/>
          </p:cNvCxnSpPr>
          <p:nvPr/>
        </p:nvCxnSpPr>
        <p:spPr>
          <a:xfrm flipH="1">
            <a:off x="3756163" y="2895131"/>
            <a:ext cx="58064" cy="5862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5" idx="3"/>
            <a:endCxn id="6" idx="1"/>
          </p:cNvCxnSpPr>
          <p:nvPr/>
        </p:nvCxnSpPr>
        <p:spPr>
          <a:xfrm flipV="1">
            <a:off x="7569620" y="1979998"/>
            <a:ext cx="64828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9" idx="1"/>
          </p:cNvCxnSpPr>
          <p:nvPr/>
        </p:nvCxnSpPr>
        <p:spPr>
          <a:xfrm rot="10800000">
            <a:off x="1487490" y="2895130"/>
            <a:ext cx="4162132" cy="2728366"/>
          </a:xfrm>
          <a:prstGeom prst="bentConnector3">
            <a:avLst>
              <a:gd name="adj1" fmla="val 9997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6" idx="0"/>
          </p:cNvCxnSpPr>
          <p:nvPr/>
        </p:nvCxnSpPr>
        <p:spPr>
          <a:xfrm rot="16200000" flipH="1" flipV="1">
            <a:off x="4965128" y="-1677643"/>
            <a:ext cx="735133" cy="7690412"/>
          </a:xfrm>
          <a:prstGeom prst="bentConnector4">
            <a:avLst>
              <a:gd name="adj1" fmla="val -73777"/>
              <a:gd name="adj2" fmla="val 100072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7" idx="3"/>
            <a:endCxn id="8" idx="1"/>
          </p:cNvCxnSpPr>
          <p:nvPr/>
        </p:nvCxnSpPr>
        <p:spPr>
          <a:xfrm>
            <a:off x="7569620" y="3881021"/>
            <a:ext cx="6482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143339" y="2535130"/>
            <a:ext cx="19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list.do</a:t>
            </a:r>
            <a:endParaRPr lang="ko-KR" altLang="en-US" sz="1400" dirty="0"/>
          </a:p>
        </p:txBody>
      </p:sp>
      <p:cxnSp>
        <p:nvCxnSpPr>
          <p:cNvPr id="151" name="꺾인 연결선 150"/>
          <p:cNvCxnSpPr>
            <a:stCxn id="168" idx="3"/>
            <a:endCxn id="5" idx="1"/>
          </p:cNvCxnSpPr>
          <p:nvPr/>
        </p:nvCxnSpPr>
        <p:spPr>
          <a:xfrm flipV="1">
            <a:off x="4774228" y="1979999"/>
            <a:ext cx="875393" cy="2989053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92" idx="3"/>
            <a:endCxn id="4" idx="1"/>
          </p:cNvCxnSpPr>
          <p:nvPr/>
        </p:nvCxnSpPr>
        <p:spPr>
          <a:xfrm>
            <a:off x="2063339" y="2715130"/>
            <a:ext cx="7908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7" name="꺾인 연결선 156"/>
          <p:cNvCxnSpPr>
            <a:stCxn id="8" idx="0"/>
            <a:endCxn id="4" idx="3"/>
          </p:cNvCxnSpPr>
          <p:nvPr/>
        </p:nvCxnSpPr>
        <p:spPr>
          <a:xfrm rot="16200000" flipV="1">
            <a:off x="6483120" y="1006240"/>
            <a:ext cx="985891" cy="440367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0" name="꺾인 연결선 159"/>
          <p:cNvCxnSpPr>
            <a:stCxn id="8" idx="3"/>
            <a:endCxn id="40" idx="1"/>
          </p:cNvCxnSpPr>
          <p:nvPr/>
        </p:nvCxnSpPr>
        <p:spPr>
          <a:xfrm>
            <a:off x="10137901" y="3881022"/>
            <a:ext cx="801359" cy="145950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꺾인 연결선 161"/>
          <p:cNvCxnSpPr>
            <a:stCxn id="6" idx="3"/>
            <a:endCxn id="40" idx="1"/>
          </p:cNvCxnSpPr>
          <p:nvPr/>
        </p:nvCxnSpPr>
        <p:spPr>
          <a:xfrm>
            <a:off x="10137901" y="1979998"/>
            <a:ext cx="801359" cy="336052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stCxn id="9" idx="3"/>
            <a:endCxn id="40" idx="2"/>
          </p:cNvCxnSpPr>
          <p:nvPr/>
        </p:nvCxnSpPr>
        <p:spPr>
          <a:xfrm>
            <a:off x="7569621" y="5623496"/>
            <a:ext cx="2260236" cy="381446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2854227" y="4789051"/>
            <a:ext cx="19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login.do</a:t>
            </a:r>
          </a:p>
        </p:txBody>
      </p:sp>
      <p:cxnSp>
        <p:nvCxnSpPr>
          <p:cNvPr id="170" name="직선 화살표 연결선 169"/>
          <p:cNvCxnSpPr>
            <a:stCxn id="55" idx="0"/>
            <a:endCxn id="168" idx="0"/>
          </p:cNvCxnSpPr>
          <p:nvPr/>
        </p:nvCxnSpPr>
        <p:spPr>
          <a:xfrm>
            <a:off x="3350047" y="4054168"/>
            <a:ext cx="464180" cy="734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4" name="꺾인 연결선 173"/>
          <p:cNvCxnSpPr>
            <a:stCxn id="168" idx="3"/>
            <a:endCxn id="7" idx="1"/>
          </p:cNvCxnSpPr>
          <p:nvPr/>
        </p:nvCxnSpPr>
        <p:spPr>
          <a:xfrm flipV="1">
            <a:off x="4774228" y="3881021"/>
            <a:ext cx="875393" cy="108803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63889" y="5616424"/>
            <a:ext cx="1502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자동으로 이동</a:t>
            </a:r>
            <a:endParaRPr lang="en-US" altLang="ko-KR" sz="1600" dirty="0" smtClean="0"/>
          </a:p>
          <a:p>
            <a:r>
              <a:rPr lang="en-US" altLang="ko-KR" sz="1600" dirty="0" smtClean="0"/>
              <a:t>sendRedirect()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848007" y="943717"/>
            <a:ext cx="1502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자동으로 이동</a:t>
            </a:r>
            <a:endParaRPr lang="en-US" altLang="ko-KR" sz="1600" dirty="0" smtClean="0"/>
          </a:p>
          <a:p>
            <a:r>
              <a:rPr lang="en-US" altLang="ko-KR" sz="1600" dirty="0" smtClean="0"/>
              <a:t>sendRedirect()</a:t>
            </a:r>
            <a:endParaRPr lang="ko-KR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7174106" y="2711766"/>
            <a:ext cx="1502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자동으로 이동</a:t>
            </a:r>
            <a:endParaRPr lang="en-US" altLang="ko-KR" sz="1600" dirty="0" smtClean="0"/>
          </a:p>
          <a:p>
            <a:r>
              <a:rPr lang="en-US" altLang="ko-KR" sz="1600" dirty="0" smtClean="0"/>
              <a:t>sendRedirect()</a:t>
            </a:r>
            <a:endParaRPr lang="ko-KR" alt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63311" y="667548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구</a:t>
            </a:r>
            <a:r>
              <a:rPr lang="ko-KR" altLang="en-US" sz="1600" dirty="0"/>
              <a:t>매</a:t>
            </a:r>
            <a:r>
              <a:rPr lang="ko-KR" altLang="en-US" sz="1600" dirty="0" smtClean="0"/>
              <a:t> 메뉴 클릭</a:t>
            </a:r>
            <a:endParaRPr lang="ko-KR" altLang="en-US" sz="1600" dirty="0"/>
          </a:p>
        </p:txBody>
      </p:sp>
      <p:cxnSp>
        <p:nvCxnSpPr>
          <p:cNvPr id="15" name="직선 화살표 연결선 14"/>
          <p:cNvCxnSpPr>
            <a:stCxn id="32" idx="2"/>
            <a:endCxn id="92" idx="0"/>
          </p:cNvCxnSpPr>
          <p:nvPr/>
        </p:nvCxnSpPr>
        <p:spPr>
          <a:xfrm>
            <a:off x="843332" y="1006102"/>
            <a:ext cx="260007" cy="15290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35337" y="21599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한</a:t>
            </a:r>
            <a:r>
              <a:rPr lang="ko-KR" altLang="en-US" dirty="0"/>
              <a:t>줄</a:t>
            </a:r>
            <a:r>
              <a:rPr lang="ko-KR" altLang="en-US" dirty="0" smtClean="0"/>
              <a:t> 클릭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160458" y="4054168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작성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삭제 클릭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829761" y="5156544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Login</a:t>
            </a:r>
            <a:r>
              <a:rPr lang="ko-KR" altLang="en-US" dirty="0" smtClean="0"/>
              <a:t> 클릭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649264" y="58034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649263" y="407464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  <a:r>
              <a:rPr lang="ko-KR" altLang="en-US" dirty="0" smtClean="0"/>
              <a:t> 클릭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649265" y="21599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작</a:t>
            </a:r>
            <a:r>
              <a:rPr lang="ko-KR" altLang="en-US" dirty="0"/>
              <a:t>성</a:t>
            </a:r>
            <a:r>
              <a:rPr lang="ko-KR" altLang="en-US" dirty="0" smtClean="0"/>
              <a:t> 클릭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217901" y="407464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등</a:t>
            </a:r>
            <a:r>
              <a:rPr lang="ko-KR" altLang="en-US" dirty="0"/>
              <a:t>록</a:t>
            </a:r>
            <a:r>
              <a:rPr lang="ko-KR" altLang="en-US" dirty="0" smtClean="0"/>
              <a:t> 클릭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8210749" y="21599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등</a:t>
            </a:r>
            <a:r>
              <a:rPr lang="ko-KR" altLang="en-US" dirty="0"/>
              <a:t>록</a:t>
            </a:r>
            <a:r>
              <a:rPr lang="ko-KR" altLang="en-US" dirty="0" smtClean="0"/>
              <a:t> 클릭</a:t>
            </a:r>
            <a:endParaRPr lang="ko-KR" altLang="en-US" dirty="0"/>
          </a:p>
        </p:txBody>
      </p:sp>
      <p:sp>
        <p:nvSpPr>
          <p:cNvPr id="40" name="원통 39"/>
          <p:cNvSpPr/>
          <p:nvPr/>
        </p:nvSpPr>
        <p:spPr>
          <a:xfrm>
            <a:off x="9829856" y="5340524"/>
            <a:ext cx="2218805" cy="1328836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Sell &amp;</a:t>
            </a:r>
          </a:p>
          <a:p>
            <a:pPr algn="ctr"/>
            <a:r>
              <a:rPr lang="en-US" altLang="ko-KR" dirty="0"/>
              <a:t>Attachment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14" name="다이아몬드 13"/>
          <p:cNvSpPr/>
          <p:nvPr/>
        </p:nvSpPr>
        <p:spPr>
          <a:xfrm>
            <a:off x="2273283" y="3481377"/>
            <a:ext cx="2965760" cy="5796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loginForm.do</a:t>
            </a:r>
            <a:endParaRPr lang="en-US" altLang="ko-KR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86605" y="-17405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6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객체 구조</a:t>
            </a:r>
            <a:r>
              <a:rPr lang="en-US" altLang="ko-KR" sz="12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2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흐름도</a:t>
            </a:r>
            <a:r>
              <a:rPr lang="en-US" altLang="ko-KR" sz="12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-</a:t>
            </a:r>
            <a:r>
              <a:rPr lang="ko-KR" altLang="en-US" sz="12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판</a:t>
            </a:r>
            <a:r>
              <a:rPr lang="ko-KR" altLang="en-US" sz="12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매</a:t>
            </a:r>
            <a:r>
              <a:rPr lang="en-US" altLang="ko-KR" sz="12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kumimoji="0" lang="en-US" altLang="ko-KR" sz="12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118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589733" y="1463906"/>
            <a:ext cx="230425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list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7349487" y="1945799"/>
            <a:ext cx="230425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prstClr val="white"/>
                </a:solidFill>
              </a:rPr>
              <a:t>writeFrom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7523989" y="258953"/>
            <a:ext cx="230425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write</a:t>
            </a:r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8" name="구부러진 연결선 7"/>
          <p:cNvCxnSpPr>
            <a:stCxn id="2" idx="6"/>
            <a:endCxn id="71" idx="1"/>
          </p:cNvCxnSpPr>
          <p:nvPr/>
        </p:nvCxnSpPr>
        <p:spPr>
          <a:xfrm>
            <a:off x="2893990" y="1823946"/>
            <a:ext cx="868316" cy="114493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구부러진 연결선 9"/>
          <p:cNvCxnSpPr>
            <a:stCxn id="4" idx="0"/>
            <a:endCxn id="2" idx="0"/>
          </p:cNvCxnSpPr>
          <p:nvPr/>
        </p:nvCxnSpPr>
        <p:spPr>
          <a:xfrm rot="16200000" flipH="1" flipV="1">
            <a:off x="4606513" y="-2605699"/>
            <a:ext cx="1204953" cy="6934256"/>
          </a:xfrm>
          <a:prstGeom prst="curvedConnector3">
            <a:avLst>
              <a:gd name="adj1" fmla="val -18972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2" idx="1"/>
          </p:cNvCxnSpPr>
          <p:nvPr/>
        </p:nvCxnSpPr>
        <p:spPr>
          <a:xfrm>
            <a:off x="-178352" y="817051"/>
            <a:ext cx="1105536" cy="7523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1199457" y="3753769"/>
            <a:ext cx="230425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view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567878" y="3971618"/>
            <a:ext cx="3085865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prstClr val="white"/>
                </a:solidFill>
              </a:rPr>
              <a:t>updateForm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5902564" y="5270399"/>
            <a:ext cx="230425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Update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490613" y="5868134"/>
            <a:ext cx="230425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delete</a:t>
            </a:r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21" name="구부러진 연결선 20"/>
          <p:cNvCxnSpPr>
            <a:stCxn id="2" idx="4"/>
            <a:endCxn id="16" idx="0"/>
          </p:cNvCxnSpPr>
          <p:nvPr/>
        </p:nvCxnSpPr>
        <p:spPr>
          <a:xfrm rot="16200000" flipH="1">
            <a:off x="1261833" y="2664015"/>
            <a:ext cx="1569783" cy="609724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71" idx="0"/>
            <a:endCxn id="3" idx="2"/>
          </p:cNvCxnSpPr>
          <p:nvPr/>
        </p:nvCxnSpPr>
        <p:spPr>
          <a:xfrm rot="5400000" flipH="1" flipV="1">
            <a:off x="6074544" y="1110826"/>
            <a:ext cx="79928" cy="246995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stCxn id="17" idx="4"/>
            <a:endCxn id="18" idx="6"/>
          </p:cNvCxnSpPr>
          <p:nvPr/>
        </p:nvCxnSpPr>
        <p:spPr>
          <a:xfrm rot="16200000" flipH="1">
            <a:off x="7689446" y="5113064"/>
            <a:ext cx="938741" cy="96009"/>
          </a:xfrm>
          <a:prstGeom prst="curvedConnector4">
            <a:avLst>
              <a:gd name="adj1" fmla="val 30823"/>
              <a:gd name="adj2" fmla="val 1924534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구부러진 연결선 32"/>
          <p:cNvCxnSpPr>
            <a:stCxn id="18" idx="2"/>
            <a:endCxn id="16" idx="4"/>
          </p:cNvCxnSpPr>
          <p:nvPr/>
        </p:nvCxnSpPr>
        <p:spPr>
          <a:xfrm rot="10800000">
            <a:off x="2351585" y="4473849"/>
            <a:ext cx="3550979" cy="1156590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stCxn id="71" idx="2"/>
            <a:endCxn id="19" idx="0"/>
          </p:cNvCxnSpPr>
          <p:nvPr/>
        </p:nvCxnSpPr>
        <p:spPr>
          <a:xfrm rot="5400000">
            <a:off x="2603063" y="3591665"/>
            <a:ext cx="2316149" cy="2236789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구부러진 연결선 37"/>
          <p:cNvCxnSpPr>
            <a:stCxn id="19" idx="2"/>
            <a:endCxn id="2" idx="2"/>
          </p:cNvCxnSpPr>
          <p:nvPr/>
        </p:nvCxnSpPr>
        <p:spPr>
          <a:xfrm rot="10800000">
            <a:off x="589733" y="1823946"/>
            <a:ext cx="900880" cy="4404228"/>
          </a:xfrm>
          <a:prstGeom prst="curvedConnector3">
            <a:avLst>
              <a:gd name="adj1" fmla="val 133834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4901" y="65925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자주 묻는 질문메뉴 클릭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93927" y="120002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등록버튼 클릭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00256" y="2703874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Submit()</a:t>
            </a:r>
          </a:p>
          <a:p>
            <a:r>
              <a:rPr lang="ko-KR" altLang="en-US" dirty="0" smtClean="0">
                <a:solidFill>
                  <a:prstClr val="black"/>
                </a:solidFill>
              </a:rPr>
              <a:t>등록버튼 클릭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4" name="원통 43"/>
          <p:cNvSpPr/>
          <p:nvPr/>
        </p:nvSpPr>
        <p:spPr>
          <a:xfrm>
            <a:off x="10128448" y="980728"/>
            <a:ext cx="1440160" cy="915842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prstClr val="white"/>
                </a:solidFill>
              </a:rPr>
              <a:t>faq</a:t>
            </a:r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50" name="꺾인 연결선 49"/>
          <p:cNvCxnSpPr>
            <a:stCxn id="4" idx="6"/>
            <a:endCxn id="44" idx="2"/>
          </p:cNvCxnSpPr>
          <p:nvPr/>
        </p:nvCxnSpPr>
        <p:spPr>
          <a:xfrm>
            <a:off x="9828245" y="618993"/>
            <a:ext cx="300203" cy="819656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93907" y="233105"/>
            <a:ext cx="1665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자동으로 이동</a:t>
            </a:r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en-US" altLang="ko-KR" dirty="0" err="1" smtClean="0">
                <a:solidFill>
                  <a:prstClr val="black"/>
                </a:solidFill>
              </a:rPr>
              <a:t>sendRedirect</a:t>
            </a:r>
            <a:r>
              <a:rPr lang="en-US" altLang="ko-KR" dirty="0" smtClean="0">
                <a:solidFill>
                  <a:prstClr val="black"/>
                </a:solidFill>
              </a:rPr>
              <a:t>()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80259" y="4691697"/>
            <a:ext cx="1665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자동으로 이동</a:t>
            </a:r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en-US" altLang="ko-KR" dirty="0" err="1" smtClean="0">
                <a:solidFill>
                  <a:prstClr val="black"/>
                </a:solidFill>
              </a:rPr>
              <a:t>sendRedirect</a:t>
            </a:r>
            <a:r>
              <a:rPr lang="en-US" altLang="ko-KR" dirty="0" smtClean="0">
                <a:solidFill>
                  <a:prstClr val="black"/>
                </a:solidFill>
              </a:rPr>
              <a:t>()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-60769" y="4420599"/>
            <a:ext cx="1665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자동으로 이동</a:t>
            </a:r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en-US" altLang="ko-KR" dirty="0" err="1" smtClean="0">
                <a:solidFill>
                  <a:prstClr val="black"/>
                </a:solidFill>
              </a:rPr>
              <a:t>sendRedirect</a:t>
            </a:r>
            <a:r>
              <a:rPr lang="en-US" altLang="ko-KR" dirty="0" smtClean="0">
                <a:solidFill>
                  <a:prstClr val="black"/>
                </a:solidFill>
              </a:rPr>
              <a:t>()</a:t>
            </a: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55" name="꺾인 연결선 54"/>
          <p:cNvCxnSpPr>
            <a:stCxn id="18" idx="5"/>
            <a:endCxn id="44" idx="3"/>
          </p:cNvCxnSpPr>
          <p:nvPr/>
        </p:nvCxnSpPr>
        <p:spPr>
          <a:xfrm rot="5400000" flipH="1" flipV="1">
            <a:off x="7364720" y="2401218"/>
            <a:ext cx="3988456" cy="2979159"/>
          </a:xfrm>
          <a:prstGeom prst="bentConnector3">
            <a:avLst>
              <a:gd name="adj1" fmla="val -837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19" idx="4"/>
            <a:endCxn id="44" idx="4"/>
          </p:cNvCxnSpPr>
          <p:nvPr/>
        </p:nvCxnSpPr>
        <p:spPr>
          <a:xfrm rot="5400000" flipH="1" flipV="1">
            <a:off x="4530892" y="-449502"/>
            <a:ext cx="5149565" cy="8925867"/>
          </a:xfrm>
          <a:prstGeom prst="bentConnector4">
            <a:avLst>
              <a:gd name="adj1" fmla="val -4439"/>
              <a:gd name="adj2" fmla="val 10341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400256" y="4789050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Submit()</a:t>
            </a:r>
          </a:p>
          <a:p>
            <a:r>
              <a:rPr lang="ko-KR" altLang="en-US" dirty="0" smtClean="0">
                <a:solidFill>
                  <a:prstClr val="black"/>
                </a:solidFill>
              </a:rPr>
              <a:t>수정버튼 클릭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61074" y="316553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prstClr val="black"/>
                </a:solidFill>
              </a:rPr>
              <a:t>한</a:t>
            </a:r>
            <a:r>
              <a:rPr lang="ko-KR" altLang="en-US" dirty="0" err="1">
                <a:solidFill>
                  <a:prstClr val="black"/>
                </a:solidFill>
              </a:rPr>
              <a:t>줄</a:t>
            </a:r>
            <a:r>
              <a:rPr lang="ko-KR" altLang="en-US" dirty="0" smtClean="0">
                <a:solidFill>
                  <a:prstClr val="black"/>
                </a:solidFill>
              </a:rPr>
              <a:t> 클릭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645411" y="389079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삭제버</a:t>
            </a:r>
            <a:r>
              <a:rPr lang="ko-KR" altLang="en-US" dirty="0">
                <a:solidFill>
                  <a:prstClr val="black"/>
                </a:solidFill>
              </a:rPr>
              <a:t>튼</a:t>
            </a:r>
            <a:r>
              <a:rPr lang="ko-KR" altLang="en-US" dirty="0" smtClean="0">
                <a:solidFill>
                  <a:prstClr val="black"/>
                </a:solidFill>
              </a:rPr>
              <a:t> 클릭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61642" y="3027039"/>
            <a:ext cx="158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수</a:t>
            </a:r>
            <a:r>
              <a:rPr lang="ko-KR" altLang="en-US" dirty="0">
                <a:solidFill>
                  <a:prstClr val="black"/>
                </a:solidFill>
              </a:rPr>
              <a:t>정</a:t>
            </a:r>
            <a:r>
              <a:rPr lang="ko-KR" altLang="en-US" dirty="0" smtClean="0">
                <a:solidFill>
                  <a:prstClr val="black"/>
                </a:solidFill>
              </a:rPr>
              <a:t>버튼 클릭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22081" y="1759581"/>
            <a:ext cx="242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로그인 안되어있으면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이동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</a:rPr>
              <a:t>관리자만 가능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</a:p>
        </p:txBody>
      </p:sp>
      <p:cxnSp>
        <p:nvCxnSpPr>
          <p:cNvPr id="64" name="구부러진 연결선 63"/>
          <p:cNvCxnSpPr>
            <a:endCxn id="4" idx="4"/>
          </p:cNvCxnSpPr>
          <p:nvPr/>
        </p:nvCxnSpPr>
        <p:spPr>
          <a:xfrm rot="5400000" flipH="1" flipV="1">
            <a:off x="8085251" y="1387339"/>
            <a:ext cx="999170" cy="182561"/>
          </a:xfrm>
          <a:prstGeom prst="curvedConnector3">
            <a:avLst>
              <a:gd name="adj1" fmla="val 827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1" name="순서도: 판단 70"/>
          <p:cNvSpPr/>
          <p:nvPr/>
        </p:nvSpPr>
        <p:spPr>
          <a:xfrm>
            <a:off x="3762306" y="2385767"/>
            <a:ext cx="2234449" cy="116621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 Form</a:t>
            </a:r>
            <a:endParaRPr lang="ko-KR" altLang="en-US" dirty="0"/>
          </a:p>
        </p:txBody>
      </p:sp>
      <p:cxnSp>
        <p:nvCxnSpPr>
          <p:cNvPr id="81" name="구부러진 연결선 80"/>
          <p:cNvCxnSpPr>
            <a:stCxn id="71" idx="3"/>
            <a:endCxn id="17" idx="0"/>
          </p:cNvCxnSpPr>
          <p:nvPr/>
        </p:nvCxnSpPr>
        <p:spPr>
          <a:xfrm>
            <a:off x="5996755" y="2968876"/>
            <a:ext cx="2114056" cy="1002742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구부러진 연결선 86"/>
          <p:cNvCxnSpPr>
            <a:stCxn id="16" idx="6"/>
          </p:cNvCxnSpPr>
          <p:nvPr/>
        </p:nvCxnSpPr>
        <p:spPr>
          <a:xfrm flipV="1">
            <a:off x="3503713" y="3350205"/>
            <a:ext cx="931568" cy="763605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86605" y="-17405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6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객체 구조</a:t>
            </a:r>
            <a:r>
              <a:rPr lang="en-US" altLang="ko-KR" sz="12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2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흐름도</a:t>
            </a:r>
            <a:r>
              <a:rPr lang="en-US" altLang="ko-KR" sz="12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-</a:t>
            </a:r>
            <a:r>
              <a:rPr lang="ko-KR" altLang="en-US" sz="12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자주 묻는</a:t>
            </a:r>
            <a:r>
              <a:rPr lang="en-US" altLang="ko-KR" sz="12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kumimoji="0" lang="en-US" altLang="ko-KR" sz="12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472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056619" y="2005600"/>
            <a:ext cx="230425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330016" y="2550306"/>
            <a:ext cx="230425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writeFrom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7029540" y="784828"/>
            <a:ext cx="230425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write</a:t>
            </a:r>
            <a:endParaRPr lang="ko-KR" altLang="en-US" dirty="0"/>
          </a:p>
        </p:txBody>
      </p:sp>
      <p:cxnSp>
        <p:nvCxnSpPr>
          <p:cNvPr id="6" name="구부러진 연결선 5"/>
          <p:cNvCxnSpPr>
            <a:stCxn id="41" idx="3"/>
            <a:endCxn id="2" idx="1"/>
          </p:cNvCxnSpPr>
          <p:nvPr/>
        </p:nvCxnSpPr>
        <p:spPr>
          <a:xfrm>
            <a:off x="2310520" y="1581139"/>
            <a:ext cx="83549" cy="529914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구부러진 연결선 7"/>
          <p:cNvCxnSpPr>
            <a:stCxn id="3" idx="6"/>
            <a:endCxn id="4" idx="4"/>
          </p:cNvCxnSpPr>
          <p:nvPr/>
        </p:nvCxnSpPr>
        <p:spPr>
          <a:xfrm flipV="1">
            <a:off x="7634273" y="1504908"/>
            <a:ext cx="547396" cy="1405438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구부러진 연결선 9"/>
          <p:cNvCxnSpPr>
            <a:stCxn id="4" idx="0"/>
            <a:endCxn id="2" idx="0"/>
          </p:cNvCxnSpPr>
          <p:nvPr/>
        </p:nvCxnSpPr>
        <p:spPr>
          <a:xfrm rot="16200000" flipH="1" flipV="1">
            <a:off x="5084822" y="-1091247"/>
            <a:ext cx="1220772" cy="4972921"/>
          </a:xfrm>
          <a:prstGeom prst="curvedConnector3">
            <a:avLst>
              <a:gd name="adj1" fmla="val -18726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166261" y="3753769"/>
            <a:ext cx="230425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567878" y="3971618"/>
            <a:ext cx="3085865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updateForm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5902564" y="5270399"/>
            <a:ext cx="230425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Update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2255573" y="5627802"/>
            <a:ext cx="230425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delete</a:t>
            </a:r>
            <a:endParaRPr lang="ko-KR" altLang="en-US" dirty="0"/>
          </a:p>
        </p:txBody>
      </p:sp>
      <p:cxnSp>
        <p:nvCxnSpPr>
          <p:cNvPr id="21" name="구부러진 연결선 20"/>
          <p:cNvCxnSpPr>
            <a:stCxn id="2" idx="4"/>
            <a:endCxn id="16" idx="0"/>
          </p:cNvCxnSpPr>
          <p:nvPr/>
        </p:nvCxnSpPr>
        <p:spPr>
          <a:xfrm rot="16200000" flipH="1">
            <a:off x="3249525" y="2684903"/>
            <a:ext cx="1028089" cy="110964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6" idx="6"/>
            <a:endCxn id="17" idx="2"/>
          </p:cNvCxnSpPr>
          <p:nvPr/>
        </p:nvCxnSpPr>
        <p:spPr>
          <a:xfrm>
            <a:off x="5470517" y="4113810"/>
            <a:ext cx="1097360" cy="217849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stCxn id="17" idx="4"/>
            <a:endCxn id="18" idx="6"/>
          </p:cNvCxnSpPr>
          <p:nvPr/>
        </p:nvCxnSpPr>
        <p:spPr>
          <a:xfrm rot="16200000" flipH="1">
            <a:off x="7689446" y="5113064"/>
            <a:ext cx="938741" cy="96009"/>
          </a:xfrm>
          <a:prstGeom prst="curvedConnector4">
            <a:avLst>
              <a:gd name="adj1" fmla="val 30823"/>
              <a:gd name="adj2" fmla="val 1924534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구부러진 연결선 32"/>
          <p:cNvCxnSpPr>
            <a:stCxn id="18" idx="2"/>
            <a:endCxn id="16" idx="4"/>
          </p:cNvCxnSpPr>
          <p:nvPr/>
        </p:nvCxnSpPr>
        <p:spPr>
          <a:xfrm rot="10800000">
            <a:off x="4318391" y="4473849"/>
            <a:ext cx="1584175" cy="1156590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stCxn id="16" idx="3"/>
            <a:endCxn id="19" idx="0"/>
          </p:cNvCxnSpPr>
          <p:nvPr/>
        </p:nvCxnSpPr>
        <p:spPr>
          <a:xfrm rot="5400000">
            <a:off x="2826004" y="4950094"/>
            <a:ext cx="1259406" cy="96011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구부러진 연결선 37"/>
          <p:cNvCxnSpPr>
            <a:stCxn id="19" idx="2"/>
            <a:endCxn id="2" idx="2"/>
          </p:cNvCxnSpPr>
          <p:nvPr/>
        </p:nvCxnSpPr>
        <p:spPr>
          <a:xfrm rot="10800000">
            <a:off x="2056619" y="2365640"/>
            <a:ext cx="198955" cy="3622202"/>
          </a:xfrm>
          <a:prstGeom prst="curvedConnector3">
            <a:avLst>
              <a:gd name="adj1" fmla="val 253201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67150" y="619975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1:1</a:t>
            </a:r>
            <a:r>
              <a:rPr lang="ko-KR" altLang="en-US" dirty="0" smtClean="0"/>
              <a:t>문의 메뉴 클릭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942802" y="1006764"/>
            <a:ext cx="151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821494" y="2057543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Submit()</a:t>
            </a:r>
          </a:p>
          <a:p>
            <a:r>
              <a:rPr lang="ko-KR" altLang="en-US" dirty="0" smtClean="0"/>
              <a:t>등록버튼 클릭</a:t>
            </a:r>
            <a:endParaRPr lang="ko-KR" altLang="en-US" dirty="0"/>
          </a:p>
        </p:txBody>
      </p:sp>
      <p:sp>
        <p:nvSpPr>
          <p:cNvPr id="44" name="원통 43"/>
          <p:cNvSpPr/>
          <p:nvPr/>
        </p:nvSpPr>
        <p:spPr>
          <a:xfrm>
            <a:off x="10128448" y="980728"/>
            <a:ext cx="1440160" cy="915842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qna</a:t>
            </a:r>
            <a:endParaRPr lang="ko-KR" altLang="en-US" dirty="0"/>
          </a:p>
        </p:txBody>
      </p:sp>
      <p:cxnSp>
        <p:nvCxnSpPr>
          <p:cNvPr id="50" name="꺾인 연결선 49"/>
          <p:cNvCxnSpPr>
            <a:stCxn id="4" idx="6"/>
            <a:endCxn id="44" idx="2"/>
          </p:cNvCxnSpPr>
          <p:nvPr/>
        </p:nvCxnSpPr>
        <p:spPr>
          <a:xfrm>
            <a:off x="9333797" y="1144869"/>
            <a:ext cx="794652" cy="293781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93907" y="233105"/>
            <a:ext cx="1665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자동으로 이동</a:t>
            </a:r>
            <a:endParaRPr lang="en-US" altLang="ko-KR" dirty="0" smtClean="0"/>
          </a:p>
          <a:p>
            <a:r>
              <a:rPr lang="en-US" altLang="ko-KR" dirty="0" err="1" smtClean="0"/>
              <a:t>sendRedirect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280259" y="4691697"/>
            <a:ext cx="1665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자동으로 이동</a:t>
            </a:r>
            <a:endParaRPr lang="en-US" altLang="ko-KR" dirty="0" smtClean="0"/>
          </a:p>
          <a:p>
            <a:r>
              <a:rPr lang="en-US" altLang="ko-KR" dirty="0" err="1" smtClean="0"/>
              <a:t>sendRedirect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3339" y="4142719"/>
            <a:ext cx="1665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자동으로 이동</a:t>
            </a:r>
            <a:endParaRPr lang="en-US" altLang="ko-KR" dirty="0" smtClean="0"/>
          </a:p>
          <a:p>
            <a:r>
              <a:rPr lang="en-US" altLang="ko-KR" dirty="0" err="1" smtClean="0"/>
              <a:t>sendRedirect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cxnSp>
        <p:nvCxnSpPr>
          <p:cNvPr id="55" name="꺾인 연결선 54"/>
          <p:cNvCxnSpPr>
            <a:stCxn id="18" idx="5"/>
            <a:endCxn id="44" idx="3"/>
          </p:cNvCxnSpPr>
          <p:nvPr/>
        </p:nvCxnSpPr>
        <p:spPr>
          <a:xfrm rot="5400000" flipH="1" flipV="1">
            <a:off x="7364720" y="2401218"/>
            <a:ext cx="3988456" cy="2979159"/>
          </a:xfrm>
          <a:prstGeom prst="bentConnector3">
            <a:avLst>
              <a:gd name="adj1" fmla="val -837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19" idx="4"/>
            <a:endCxn id="44" idx="4"/>
          </p:cNvCxnSpPr>
          <p:nvPr/>
        </p:nvCxnSpPr>
        <p:spPr>
          <a:xfrm rot="5400000" flipH="1" flipV="1">
            <a:off x="5033538" y="-187188"/>
            <a:ext cx="4909233" cy="8160907"/>
          </a:xfrm>
          <a:prstGeom prst="bentConnector4">
            <a:avLst>
              <a:gd name="adj1" fmla="val -4657"/>
              <a:gd name="adj2" fmla="val 10373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400256" y="4789050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Submit()</a:t>
            </a:r>
          </a:p>
          <a:p>
            <a:r>
              <a:rPr lang="ko-KR" altLang="en-US" dirty="0" smtClean="0"/>
              <a:t>등록버튼 클릭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901154" y="272568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한</a:t>
            </a:r>
            <a:r>
              <a:rPr lang="ko-KR" altLang="en-US"/>
              <a:t>줄</a:t>
            </a:r>
            <a:r>
              <a:rPr lang="ko-KR" altLang="en-US" dirty="0" smtClean="0"/>
              <a:t> 클릭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233396" y="501914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삭제버</a:t>
            </a:r>
            <a:r>
              <a:rPr lang="ko-KR" altLang="en-US" dirty="0"/>
              <a:t>튼</a:t>
            </a:r>
            <a:r>
              <a:rPr lang="ko-KR" altLang="en-US" dirty="0" smtClean="0"/>
              <a:t> 클릭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322104" y="361642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수</a:t>
            </a:r>
            <a:r>
              <a:rPr lang="ko-KR" altLang="en-US"/>
              <a:t>정</a:t>
            </a:r>
            <a:r>
              <a:rPr lang="ko-KR" altLang="en-US" smtClean="0"/>
              <a:t>버튼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41" name="순서도: 판단 40"/>
          <p:cNvSpPr/>
          <p:nvPr/>
        </p:nvSpPr>
        <p:spPr>
          <a:xfrm>
            <a:off x="76072" y="998030"/>
            <a:ext cx="2234449" cy="116621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 Form</a:t>
            </a:r>
            <a:endParaRPr lang="ko-KR" altLang="en-US" dirty="0"/>
          </a:p>
        </p:txBody>
      </p:sp>
      <p:cxnSp>
        <p:nvCxnSpPr>
          <p:cNvPr id="46" name="구부러진 연결선 45"/>
          <p:cNvCxnSpPr>
            <a:stCxn id="2" idx="6"/>
            <a:endCxn id="3" idx="2"/>
          </p:cNvCxnSpPr>
          <p:nvPr/>
        </p:nvCxnSpPr>
        <p:spPr>
          <a:xfrm>
            <a:off x="4360875" y="2365640"/>
            <a:ext cx="969141" cy="54470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86605" y="-17405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6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객체 구조</a:t>
            </a:r>
            <a:r>
              <a:rPr lang="en-US" altLang="ko-KR" sz="12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2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흐름도</a:t>
            </a:r>
            <a:r>
              <a:rPr lang="en-US" altLang="ko-KR" sz="12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-</a:t>
            </a:r>
            <a:r>
              <a:rPr lang="en-US" altLang="ko-KR" sz="12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1:1</a:t>
            </a:r>
            <a:r>
              <a:rPr lang="ko-KR" altLang="en-US" sz="12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문의</a:t>
            </a:r>
            <a:r>
              <a:rPr lang="en-US" altLang="ko-KR" sz="12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kumimoji="0" lang="en-US" altLang="ko-KR" sz="12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839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8400491" y="708432"/>
            <a:ext cx="230425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list.do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31173" y="1836217"/>
            <a:ext cx="3002307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writeFrom.do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138777" y="3638674"/>
            <a:ext cx="230425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write.do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7296111" y="2744722"/>
            <a:ext cx="230425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view.do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4233481" y="3992170"/>
            <a:ext cx="3367447" cy="850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updateForm.do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7179452" y="4613341"/>
            <a:ext cx="2493099" cy="875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Update.do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9842577" y="3998714"/>
            <a:ext cx="230425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delete.do</a:t>
            </a:r>
            <a:endParaRPr lang="ko-KR" altLang="en-US" dirty="0"/>
          </a:p>
        </p:txBody>
      </p:sp>
      <p:cxnSp>
        <p:nvCxnSpPr>
          <p:cNvPr id="23" name="구부러진 연결선 22"/>
          <p:cNvCxnSpPr>
            <a:stCxn id="16" idx="3"/>
            <a:endCxn id="17" idx="2"/>
          </p:cNvCxnSpPr>
          <p:nvPr/>
        </p:nvCxnSpPr>
        <p:spPr>
          <a:xfrm rot="5400000">
            <a:off x="5404450" y="2188381"/>
            <a:ext cx="1058142" cy="3400081"/>
          </a:xfrm>
          <a:prstGeom prst="curvedConnector4">
            <a:avLst>
              <a:gd name="adj1" fmla="val 24919"/>
              <a:gd name="adj2" fmla="val 108964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stCxn id="17" idx="4"/>
            <a:endCxn id="18" idx="2"/>
          </p:cNvCxnSpPr>
          <p:nvPr/>
        </p:nvCxnSpPr>
        <p:spPr>
          <a:xfrm rot="16200000" flipH="1">
            <a:off x="6444114" y="4315903"/>
            <a:ext cx="208431" cy="1262248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구부러진 연결선 32"/>
          <p:cNvCxnSpPr>
            <a:stCxn id="18" idx="0"/>
            <a:endCxn id="16" idx="4"/>
          </p:cNvCxnSpPr>
          <p:nvPr/>
        </p:nvCxnSpPr>
        <p:spPr>
          <a:xfrm rot="5400000" flipH="1" flipV="1">
            <a:off x="7862851" y="4027953"/>
            <a:ext cx="1148538" cy="2223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stCxn id="16" idx="6"/>
            <a:endCxn id="19" idx="0"/>
          </p:cNvCxnSpPr>
          <p:nvPr/>
        </p:nvCxnSpPr>
        <p:spPr>
          <a:xfrm>
            <a:off x="9600367" y="3104762"/>
            <a:ext cx="1394339" cy="893952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1821" y="882111"/>
            <a:ext cx="22300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판매 게시판에서 메시지 </a:t>
            </a:r>
            <a:endParaRPr lang="en-US" altLang="ko-KR" sz="1400" dirty="0" smtClean="0"/>
          </a:p>
          <a:p>
            <a:r>
              <a:rPr lang="ko-KR" altLang="en-US" sz="1400" dirty="0" smtClean="0"/>
              <a:t>버튼 클릭 또는</a:t>
            </a:r>
            <a:endParaRPr lang="en-US" altLang="ko-KR" sz="1400" dirty="0" smtClean="0"/>
          </a:p>
          <a:p>
            <a:r>
              <a:rPr lang="ko-KR" altLang="en-US" sz="1400" dirty="0" smtClean="0"/>
              <a:t>작성자의 아이디 클릭 후 </a:t>
            </a:r>
            <a:endParaRPr lang="en-US" altLang="ko-KR" sz="1400" dirty="0" smtClean="0"/>
          </a:p>
          <a:p>
            <a:r>
              <a:rPr lang="ko-KR" altLang="en-US" sz="1400" dirty="0" smtClean="0"/>
              <a:t>메시지 보내기</a:t>
            </a:r>
            <a:endParaRPr lang="ko-KR" altLang="en-US" sz="1400" dirty="0"/>
          </a:p>
        </p:txBody>
      </p:sp>
      <p:sp>
        <p:nvSpPr>
          <p:cNvPr id="44" name="원통 43"/>
          <p:cNvSpPr/>
          <p:nvPr/>
        </p:nvSpPr>
        <p:spPr>
          <a:xfrm>
            <a:off x="1269491" y="5541921"/>
            <a:ext cx="1609872" cy="915842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message</a:t>
            </a:r>
            <a:endParaRPr lang="ko-KR" altLang="en-US" dirty="0"/>
          </a:p>
        </p:txBody>
      </p:sp>
      <p:cxnSp>
        <p:nvCxnSpPr>
          <p:cNvPr id="50" name="꺾인 연결선 49"/>
          <p:cNvCxnSpPr>
            <a:stCxn id="4" idx="6"/>
            <a:endCxn id="44" idx="2"/>
          </p:cNvCxnSpPr>
          <p:nvPr/>
        </p:nvCxnSpPr>
        <p:spPr>
          <a:xfrm flipH="1">
            <a:off x="1269491" y="3998714"/>
            <a:ext cx="2173543" cy="2001128"/>
          </a:xfrm>
          <a:prstGeom prst="bentConnector5">
            <a:avLst>
              <a:gd name="adj1" fmla="val -14023"/>
              <a:gd name="adj2" fmla="val 47554"/>
              <a:gd name="adj3" fmla="val 114023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18" idx="5"/>
            <a:endCxn id="44" idx="3"/>
          </p:cNvCxnSpPr>
          <p:nvPr/>
        </p:nvCxnSpPr>
        <p:spPr>
          <a:xfrm rot="5400000">
            <a:off x="5142499" y="2292815"/>
            <a:ext cx="1096877" cy="7233019"/>
          </a:xfrm>
          <a:prstGeom prst="bentConnector3">
            <a:avLst>
              <a:gd name="adj1" fmla="val 120841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19" idx="4"/>
            <a:endCxn id="44" idx="4"/>
          </p:cNvCxnSpPr>
          <p:nvPr/>
        </p:nvCxnSpPr>
        <p:spPr>
          <a:xfrm rot="5400000">
            <a:off x="6296511" y="1301648"/>
            <a:ext cx="1281048" cy="811534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3380609" y="259983"/>
            <a:ext cx="1779377" cy="653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</a:t>
            </a:r>
            <a:r>
              <a:rPr lang="ko-KR" altLang="en-US" dirty="0"/>
              <a:t>원</a:t>
            </a:r>
            <a:endParaRPr lang="en-US" altLang="ko-KR" dirty="0" smtClean="0"/>
          </a:p>
        </p:txBody>
      </p:sp>
      <p:cxnSp>
        <p:nvCxnSpPr>
          <p:cNvPr id="64" name="구부러진 연결선 63"/>
          <p:cNvCxnSpPr>
            <a:stCxn id="37" idx="4"/>
            <a:endCxn id="3" idx="0"/>
          </p:cNvCxnSpPr>
          <p:nvPr/>
        </p:nvCxnSpPr>
        <p:spPr>
          <a:xfrm rot="5400000">
            <a:off x="3040156" y="606075"/>
            <a:ext cx="922314" cy="153797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2" idx="2"/>
            <a:endCxn id="3" idx="7"/>
          </p:cNvCxnSpPr>
          <p:nvPr/>
        </p:nvCxnSpPr>
        <p:spPr>
          <a:xfrm flipH="1">
            <a:off x="3793803" y="1068472"/>
            <a:ext cx="4606688" cy="873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37" idx="6"/>
            <a:endCxn id="2" idx="1"/>
          </p:cNvCxnSpPr>
          <p:nvPr/>
        </p:nvCxnSpPr>
        <p:spPr>
          <a:xfrm>
            <a:off x="5159986" y="586943"/>
            <a:ext cx="3577955" cy="226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구부러진 연결선 92"/>
          <p:cNvCxnSpPr>
            <a:stCxn id="16" idx="1"/>
            <a:endCxn id="3" idx="5"/>
          </p:cNvCxnSpPr>
          <p:nvPr/>
        </p:nvCxnSpPr>
        <p:spPr>
          <a:xfrm rot="16200000" flipV="1">
            <a:off x="5514019" y="730631"/>
            <a:ext cx="399331" cy="383975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2" idx="4"/>
            <a:endCxn id="16" idx="0"/>
          </p:cNvCxnSpPr>
          <p:nvPr/>
        </p:nvCxnSpPr>
        <p:spPr>
          <a:xfrm flipH="1">
            <a:off x="8448239" y="1428512"/>
            <a:ext cx="1104380" cy="13162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9" name="구부러진 연결선 148"/>
          <p:cNvCxnSpPr>
            <a:stCxn id="3" idx="4"/>
            <a:endCxn id="4" idx="0"/>
          </p:cNvCxnSpPr>
          <p:nvPr/>
        </p:nvCxnSpPr>
        <p:spPr>
          <a:xfrm rot="5400000">
            <a:off x="1970429" y="2876775"/>
            <a:ext cx="1082377" cy="44142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4" name="구부러진 연결선 173"/>
          <p:cNvCxnSpPr>
            <a:stCxn id="19" idx="7"/>
            <a:endCxn id="2" idx="6"/>
          </p:cNvCxnSpPr>
          <p:nvPr/>
        </p:nvCxnSpPr>
        <p:spPr>
          <a:xfrm rot="16200000" flipV="1">
            <a:off x="9739219" y="2034002"/>
            <a:ext cx="3035695" cy="110463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2" name="구부러진 연결선 231"/>
          <p:cNvCxnSpPr>
            <a:stCxn id="4" idx="7"/>
            <a:endCxn id="2" idx="3"/>
          </p:cNvCxnSpPr>
          <p:nvPr/>
        </p:nvCxnSpPr>
        <p:spPr>
          <a:xfrm rot="5400000" flipH="1" flipV="1">
            <a:off x="4711227" y="-282586"/>
            <a:ext cx="2421068" cy="563235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 rot="20647810">
            <a:off x="4538151" y="1138394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메시지 보내기 버튼 클릭</a:t>
            </a:r>
            <a:endParaRPr lang="ko-KR" altLang="en-US" dirty="0"/>
          </a:p>
        </p:txBody>
      </p:sp>
      <p:sp>
        <p:nvSpPr>
          <p:cNvPr id="241" name="TextBox 240"/>
          <p:cNvSpPr txBox="1"/>
          <p:nvPr/>
        </p:nvSpPr>
        <p:spPr>
          <a:xfrm rot="190947">
            <a:off x="6028710" y="29913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메시지 클릭</a:t>
            </a:r>
            <a:endParaRPr lang="ko-KR" altLang="en-US" dirty="0"/>
          </a:p>
        </p:txBody>
      </p:sp>
      <p:sp>
        <p:nvSpPr>
          <p:cNvPr id="242" name="TextBox 241"/>
          <p:cNvSpPr txBox="1"/>
          <p:nvPr/>
        </p:nvSpPr>
        <p:spPr>
          <a:xfrm>
            <a:off x="724592" y="2672386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/>
              <a:t>Submit()</a:t>
            </a:r>
          </a:p>
          <a:p>
            <a:pPr algn="r"/>
            <a:r>
              <a:rPr lang="ko-KR" altLang="en-US" dirty="0" smtClean="0"/>
              <a:t>보내기 버튼 클릭</a:t>
            </a:r>
            <a:endParaRPr lang="ko-KR" altLang="en-US" dirty="0"/>
          </a:p>
        </p:txBody>
      </p:sp>
      <p:sp>
        <p:nvSpPr>
          <p:cNvPr id="243" name="TextBox 242"/>
          <p:cNvSpPr txBox="1"/>
          <p:nvPr/>
        </p:nvSpPr>
        <p:spPr>
          <a:xfrm rot="20892584">
            <a:off x="6463513" y="1763452"/>
            <a:ext cx="1665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자동으로 이동</a:t>
            </a:r>
            <a:endParaRPr lang="en-US" altLang="ko-KR" dirty="0" smtClean="0"/>
          </a:p>
          <a:p>
            <a:r>
              <a:rPr lang="en-US" altLang="ko-KR" dirty="0" smtClean="0"/>
              <a:t>sendRedirect()</a:t>
            </a:r>
            <a:endParaRPr lang="ko-KR" altLang="en-US" dirty="0"/>
          </a:p>
        </p:txBody>
      </p:sp>
      <p:sp>
        <p:nvSpPr>
          <p:cNvPr id="245" name="TextBox 244"/>
          <p:cNvSpPr txBox="1"/>
          <p:nvPr/>
        </p:nvSpPr>
        <p:spPr>
          <a:xfrm rot="309230">
            <a:off x="4086747" y="2740015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메시지 보내기 버튼 클릭</a:t>
            </a:r>
            <a:endParaRPr lang="ko-KR" altLang="en-US" dirty="0"/>
          </a:p>
        </p:txBody>
      </p:sp>
      <p:sp>
        <p:nvSpPr>
          <p:cNvPr id="246" name="TextBox 245"/>
          <p:cNvSpPr txBox="1"/>
          <p:nvPr/>
        </p:nvSpPr>
        <p:spPr>
          <a:xfrm>
            <a:off x="8573362" y="183621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한</a:t>
            </a:r>
            <a:r>
              <a:rPr lang="ko-KR" altLang="en-US" dirty="0"/>
              <a:t>줄</a:t>
            </a:r>
            <a:r>
              <a:rPr lang="ko-KR" altLang="en-US" dirty="0" smtClean="0"/>
              <a:t> 클릭</a:t>
            </a:r>
            <a:endParaRPr lang="ko-KR" altLang="en-US" dirty="0"/>
          </a:p>
        </p:txBody>
      </p:sp>
      <p:sp>
        <p:nvSpPr>
          <p:cNvPr id="247" name="TextBox 246"/>
          <p:cNvSpPr txBox="1"/>
          <p:nvPr/>
        </p:nvSpPr>
        <p:spPr>
          <a:xfrm rot="21053323">
            <a:off x="4985287" y="330595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  <a:r>
              <a:rPr lang="ko-KR" altLang="en-US" dirty="0" smtClean="0"/>
              <a:t>버튼 클릭</a:t>
            </a:r>
            <a:endParaRPr lang="ko-KR" altLang="en-US" dirty="0"/>
          </a:p>
        </p:txBody>
      </p:sp>
      <p:sp>
        <p:nvSpPr>
          <p:cNvPr id="248" name="TextBox 247"/>
          <p:cNvSpPr txBox="1"/>
          <p:nvPr/>
        </p:nvSpPr>
        <p:spPr>
          <a:xfrm>
            <a:off x="4416838" y="4842816"/>
            <a:ext cx="2113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Submit()</a:t>
            </a:r>
          </a:p>
          <a:p>
            <a:r>
              <a:rPr lang="ko-KR" altLang="en-US" dirty="0" smtClean="0"/>
              <a:t>수정완</a:t>
            </a:r>
            <a:r>
              <a:rPr lang="ko-KR" altLang="en-US" dirty="0"/>
              <a:t>료</a:t>
            </a:r>
            <a:r>
              <a:rPr lang="ko-KR" altLang="en-US" dirty="0" smtClean="0"/>
              <a:t>버튼 클릭</a:t>
            </a:r>
            <a:endParaRPr lang="ko-KR" altLang="en-US" dirty="0"/>
          </a:p>
        </p:txBody>
      </p:sp>
      <p:sp>
        <p:nvSpPr>
          <p:cNvPr id="249" name="TextBox 248"/>
          <p:cNvSpPr txBox="1"/>
          <p:nvPr/>
        </p:nvSpPr>
        <p:spPr>
          <a:xfrm>
            <a:off x="7452286" y="3666671"/>
            <a:ext cx="1665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자동으로 이동</a:t>
            </a:r>
            <a:endParaRPr lang="en-US" altLang="ko-KR" dirty="0" smtClean="0"/>
          </a:p>
          <a:p>
            <a:r>
              <a:rPr lang="en-US" altLang="ko-KR" dirty="0" smtClean="0"/>
              <a:t>sendRedirect()</a:t>
            </a:r>
            <a:endParaRPr lang="ko-KR" altLang="en-US" dirty="0"/>
          </a:p>
        </p:txBody>
      </p:sp>
      <p:sp>
        <p:nvSpPr>
          <p:cNvPr id="250" name="TextBox 249"/>
          <p:cNvSpPr txBox="1"/>
          <p:nvPr/>
        </p:nvSpPr>
        <p:spPr>
          <a:xfrm>
            <a:off x="9405547" y="326934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삭제버</a:t>
            </a:r>
            <a:r>
              <a:rPr lang="ko-KR" altLang="en-US" dirty="0"/>
              <a:t>튼</a:t>
            </a:r>
            <a:r>
              <a:rPr lang="ko-KR" altLang="en-US" dirty="0" smtClean="0"/>
              <a:t> 클릭</a:t>
            </a:r>
            <a:endParaRPr lang="ko-KR" altLang="en-US" dirty="0"/>
          </a:p>
        </p:txBody>
      </p:sp>
      <p:sp>
        <p:nvSpPr>
          <p:cNvPr id="251" name="TextBox 250"/>
          <p:cNvSpPr txBox="1"/>
          <p:nvPr/>
        </p:nvSpPr>
        <p:spPr>
          <a:xfrm>
            <a:off x="10035076" y="1971443"/>
            <a:ext cx="1665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자동으로 이동</a:t>
            </a:r>
            <a:endParaRPr lang="en-US" altLang="ko-KR" dirty="0" smtClean="0"/>
          </a:p>
          <a:p>
            <a:r>
              <a:rPr lang="en-US" altLang="ko-KR" dirty="0" smtClean="0"/>
              <a:t>sendRedirect()</a:t>
            </a:r>
            <a:endParaRPr lang="ko-KR" altLang="en-US" dirty="0"/>
          </a:p>
        </p:txBody>
      </p:sp>
      <p:sp>
        <p:nvSpPr>
          <p:cNvPr id="252" name="TextBox 251"/>
          <p:cNvSpPr txBox="1"/>
          <p:nvPr/>
        </p:nvSpPr>
        <p:spPr>
          <a:xfrm>
            <a:off x="3760518" y="-952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86605" y="-17405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6</a:t>
            </a:r>
            <a:r>
              <a:rPr kumimoji="0" lang="en-US" altLang="ko-KR" sz="2800" b="1" i="1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객체 구조</a:t>
            </a:r>
            <a:r>
              <a:rPr lang="en-US" altLang="ko-KR" sz="12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2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흐름도</a:t>
            </a:r>
            <a:r>
              <a:rPr lang="en-US" altLang="ko-KR" sz="12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-</a:t>
            </a:r>
            <a:r>
              <a:rPr lang="ko-KR" altLang="en-US" sz="12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메시</a:t>
            </a:r>
            <a:r>
              <a:rPr lang="ko-KR" altLang="en-US" sz="12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지</a:t>
            </a:r>
            <a:r>
              <a:rPr lang="en-US" altLang="ko-KR" sz="12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kumimoji="0" lang="en-US" altLang="ko-KR" sz="12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123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230493" y="-648582"/>
            <a:ext cx="15742134" cy="10826223"/>
            <a:chOff x="-230493" y="-648582"/>
            <a:chExt cx="15742134" cy="10826223"/>
          </a:xfrm>
        </p:grpSpPr>
        <p:sp>
          <p:nvSpPr>
            <p:cNvPr id="22" name="원호 21"/>
            <p:cNvSpPr/>
            <p:nvPr/>
          </p:nvSpPr>
          <p:spPr>
            <a:xfrm>
              <a:off x="4732549" y="558800"/>
              <a:ext cx="9006114" cy="9006114"/>
            </a:xfrm>
            <a:prstGeom prst="arc">
              <a:avLst>
                <a:gd name="adj1" fmla="val 9422953"/>
                <a:gd name="adj2" fmla="val 18598873"/>
              </a:avLst>
            </a:prstGeom>
            <a:noFill/>
            <a:ln w="6350">
              <a:solidFill>
                <a:srgbClr val="FAC6C8">
                  <a:alpha val="4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원호 20"/>
            <p:cNvSpPr/>
            <p:nvPr/>
          </p:nvSpPr>
          <p:spPr>
            <a:xfrm>
              <a:off x="-230493" y="-648582"/>
              <a:ext cx="5944482" cy="5944482"/>
            </a:xfrm>
            <a:prstGeom prst="arc">
              <a:avLst>
                <a:gd name="adj1" fmla="val 18479200"/>
                <a:gd name="adj2" fmla="val 9475920"/>
              </a:avLst>
            </a:prstGeom>
            <a:noFill/>
            <a:ln w="6350">
              <a:solidFill>
                <a:srgbClr val="FAC6C8">
                  <a:alpha val="8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원호 23"/>
            <p:cNvSpPr/>
            <p:nvPr/>
          </p:nvSpPr>
          <p:spPr>
            <a:xfrm>
              <a:off x="9578618" y="4244618"/>
              <a:ext cx="5226764" cy="5226764"/>
            </a:xfrm>
            <a:prstGeom prst="arc">
              <a:avLst>
                <a:gd name="adj1" fmla="val 10764250"/>
                <a:gd name="adj2" fmla="val 16210357"/>
              </a:avLst>
            </a:prstGeom>
            <a:solidFill>
              <a:srgbClr val="FF6766">
                <a:alpha val="5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원호 24"/>
            <p:cNvSpPr/>
            <p:nvPr/>
          </p:nvSpPr>
          <p:spPr>
            <a:xfrm>
              <a:off x="8872359" y="3538359"/>
              <a:ext cx="6639282" cy="6639282"/>
            </a:xfrm>
            <a:prstGeom prst="arc">
              <a:avLst>
                <a:gd name="adj1" fmla="val 10764250"/>
                <a:gd name="adj2" fmla="val 16210357"/>
              </a:avLst>
            </a:prstGeom>
            <a:solidFill>
              <a:srgbClr val="FF6766">
                <a:alpha val="5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110EDCB4-D8C7-40AA-8762-165EE1293237}"/>
              </a:ext>
            </a:extLst>
          </p:cNvPr>
          <p:cNvSpPr/>
          <p:nvPr/>
        </p:nvSpPr>
        <p:spPr>
          <a:xfrm>
            <a:off x="335377" y="274285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4AA98CA-48D7-4272-9B06-E49FA1D146A6}"/>
              </a:ext>
            </a:extLst>
          </p:cNvPr>
          <p:cNvSpPr/>
          <p:nvPr/>
        </p:nvSpPr>
        <p:spPr>
          <a:xfrm>
            <a:off x="843793" y="33435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6766"/>
                </a:solidFill>
              </a:rPr>
              <a:t>목차</a:t>
            </a:r>
            <a:endParaRPr lang="ko-KR" altLang="en-US" dirty="0">
              <a:solidFill>
                <a:srgbClr val="FF6766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E4DC922C-EC56-49E7-A611-2FFAC6863A2A}"/>
              </a:ext>
            </a:extLst>
          </p:cNvPr>
          <p:cNvCxnSpPr/>
          <p:nvPr/>
        </p:nvCxnSpPr>
        <p:spPr>
          <a:xfrm>
            <a:off x="935228" y="703689"/>
            <a:ext cx="554896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275195" y="184010"/>
            <a:ext cx="530342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주제와 목적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팀원 및 역할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개발내용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개발일정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사용리소스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객체구조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DB</a:t>
            </a:r>
            <a:r>
              <a:rPr lang="ko-KR" altLang="en-US" dirty="0" smtClean="0"/>
              <a:t>스키마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구현화면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핵심소스 및 오류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시연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추후 개발 내용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개발후기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996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구부러진 연결선 68"/>
          <p:cNvCxnSpPr>
            <a:stCxn id="18" idx="3"/>
            <a:endCxn id="11" idx="1"/>
          </p:cNvCxnSpPr>
          <p:nvPr/>
        </p:nvCxnSpPr>
        <p:spPr>
          <a:xfrm flipV="1">
            <a:off x="2857499" y="4739451"/>
            <a:ext cx="3914776" cy="1508949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6</a:t>
            </a:r>
            <a:r>
              <a:rPr kumimoji="0" lang="en-US" altLang="ko-KR" sz="2800" b="1" i="1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객체 구조</a:t>
            </a:r>
            <a:r>
              <a:rPr lang="en-US" altLang="ko-KR" sz="12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(MVC </a:t>
            </a:r>
            <a:r>
              <a:rPr lang="ko-KR" altLang="en-US" sz="12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패턴 </a:t>
            </a:r>
            <a:r>
              <a:rPr lang="ko-KR" altLang="en-US" sz="12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구현</a:t>
            </a:r>
            <a:r>
              <a:rPr lang="en-US" altLang="ko-KR" sz="12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-</a:t>
            </a:r>
            <a:r>
              <a:rPr lang="ko-KR" altLang="en-US" sz="12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회원관리</a:t>
            </a:r>
            <a:r>
              <a:rPr lang="en-US" altLang="ko-KR" sz="12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kumimoji="0" lang="en-US" altLang="ko-KR" sz="12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219075" y="962409"/>
            <a:ext cx="733425" cy="447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4773" y="1409700"/>
            <a:ext cx="19431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/member/login.do</a:t>
            </a:r>
          </a:p>
          <a:p>
            <a:r>
              <a:rPr lang="en-US" altLang="ko-KR" sz="1200" dirty="0" smtClean="0"/>
              <a:t>/member/join.do</a:t>
            </a:r>
          </a:p>
          <a:p>
            <a:r>
              <a:rPr lang="en-US" altLang="ko-KR" sz="1200" dirty="0" smtClean="0"/>
              <a:t>/member/info.do</a:t>
            </a:r>
          </a:p>
          <a:p>
            <a:r>
              <a:rPr lang="en-US" altLang="ko-KR" sz="1200" dirty="0" smtClean="0"/>
              <a:t>/member/list.do</a:t>
            </a:r>
          </a:p>
          <a:p>
            <a:r>
              <a:rPr lang="en-US" altLang="ko-KR" sz="1200" dirty="0" smtClean="0"/>
              <a:t>/member/update.do</a:t>
            </a:r>
          </a:p>
          <a:p>
            <a:r>
              <a:rPr lang="en-US" altLang="ko-KR" sz="1200" dirty="0" smtClean="0"/>
              <a:t>/member/pwUpdate.do</a:t>
            </a:r>
          </a:p>
          <a:p>
            <a:r>
              <a:rPr lang="en-US" altLang="ko-KR" sz="1200" dirty="0" smtClean="0"/>
              <a:t>/member/findId.do</a:t>
            </a:r>
          </a:p>
          <a:p>
            <a:r>
              <a:rPr lang="en-US" altLang="ko-KR" sz="1200" dirty="0" smtClean="0"/>
              <a:t>/member/findPw.do</a:t>
            </a:r>
            <a:endParaRPr lang="ko-KR" altLang="en-US" sz="1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749082"/>
              </p:ext>
            </p:extLst>
          </p:nvPr>
        </p:nvGraphicFramePr>
        <p:xfrm>
          <a:off x="4334626" y="184914"/>
          <a:ext cx="2228850" cy="1554989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228850"/>
              </a:tblGrid>
              <a:tr h="3662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Servlet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FrontController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memberController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ajaxController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service()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928742"/>
              </p:ext>
            </p:extLst>
          </p:nvPr>
        </p:nvGraphicFramePr>
        <p:xfrm>
          <a:off x="8753475" y="307037"/>
          <a:ext cx="1819275" cy="73660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819275"/>
              </a:tblGrid>
              <a:tr h="338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DBUtil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getConnection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원통 5"/>
          <p:cNvSpPr/>
          <p:nvPr/>
        </p:nvSpPr>
        <p:spPr>
          <a:xfrm>
            <a:off x="10125075" y="568432"/>
            <a:ext cx="1666875" cy="11525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memberDB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160751"/>
              </p:ext>
            </p:extLst>
          </p:nvPr>
        </p:nvGraphicFramePr>
        <p:xfrm>
          <a:off x="10010775" y="2387911"/>
          <a:ext cx="1819275" cy="3749549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819275"/>
              </a:tblGrid>
              <a:tr h="3662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MemberDAO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login()</a:t>
                      </a:r>
                    </a:p>
                    <a:p>
                      <a:pPr latinLnBrk="1"/>
                      <a:r>
                        <a:rPr lang="en-US" altLang="ko-KR" dirty="0" smtClean="0"/>
                        <a:t>join()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idCheck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dirty="0" smtClean="0"/>
                        <a:t>view()</a:t>
                      </a:r>
                    </a:p>
                    <a:p>
                      <a:pPr latinLnBrk="1"/>
                      <a:r>
                        <a:rPr lang="en-US" altLang="ko-KR" dirty="0" smtClean="0"/>
                        <a:t>list()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getTotalRow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dirty="0" smtClean="0"/>
                        <a:t>update()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pwUpdate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dirty="0" smtClean="0"/>
                        <a:t>delete()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pwCheck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findId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findPw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13046"/>
              </p:ext>
            </p:extLst>
          </p:nvPr>
        </p:nvGraphicFramePr>
        <p:xfrm>
          <a:off x="6924675" y="1144694"/>
          <a:ext cx="1819275" cy="182880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819275"/>
              </a:tblGrid>
              <a:tr h="338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Beans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daos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services</a:t>
                      </a:r>
                    </a:p>
                    <a:p>
                      <a:pPr latinLnBrk="1"/>
                      <a:r>
                        <a:rPr lang="en-US" altLang="ko-KR" dirty="0" smtClean="0"/>
                        <a:t>controllers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Init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생성 </a:t>
                      </a:r>
                      <a:r>
                        <a:rPr lang="en-US" altLang="ko-KR" dirty="0" smtClean="0"/>
                        <a:t>&amp; DI)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getController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917871"/>
              </p:ext>
            </p:extLst>
          </p:nvPr>
        </p:nvGraphicFramePr>
        <p:xfrm>
          <a:off x="6772275" y="3183129"/>
          <a:ext cx="2847975" cy="3112644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847975"/>
              </a:tblGrid>
              <a:tr h="338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Service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MemberDeleteService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MemberFindIdService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MemberFindPwService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MemberIdCheckService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MemberInfoService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MemberJoinService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MemberListService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MemberLoginService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MemberPwCheckService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MemberPwUpdateService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MemberUpdateService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915413"/>
              </p:ext>
            </p:extLst>
          </p:nvPr>
        </p:nvGraphicFramePr>
        <p:xfrm>
          <a:off x="504825" y="3097404"/>
          <a:ext cx="2171702" cy="2868804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171702"/>
              </a:tblGrid>
              <a:tr h="338964">
                <a:tc>
                  <a:txBody>
                    <a:bodyPr/>
                    <a:lstStyle/>
                    <a:p>
                      <a:r>
                        <a:rPr lang="en-US" altLang="ko-KR" sz="1600" dirty="0" err="1" smtClean="0"/>
                        <a:t>MemberController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600" dirty="0" err="1" smtClean="0"/>
                        <a:t>loginService</a:t>
                      </a:r>
                      <a:endParaRPr lang="en-US" altLang="ko-KR" sz="1600" dirty="0" smtClean="0"/>
                    </a:p>
                    <a:p>
                      <a:r>
                        <a:rPr lang="en-US" altLang="ko-KR" sz="1600" dirty="0" err="1" smtClean="0"/>
                        <a:t>joinService</a:t>
                      </a:r>
                      <a:endParaRPr lang="en-US" altLang="ko-KR" sz="1600" dirty="0" smtClean="0"/>
                    </a:p>
                    <a:p>
                      <a:r>
                        <a:rPr lang="en-US" altLang="ko-KR" sz="1600" dirty="0" err="1" smtClean="0"/>
                        <a:t>infoService</a:t>
                      </a:r>
                      <a:endParaRPr lang="en-US" altLang="ko-KR" sz="1600" dirty="0" smtClean="0"/>
                    </a:p>
                    <a:p>
                      <a:r>
                        <a:rPr lang="en-US" altLang="ko-KR" sz="1600" dirty="0" err="1" smtClean="0"/>
                        <a:t>listService</a:t>
                      </a:r>
                      <a:endParaRPr lang="en-US" altLang="ko-KR" sz="1600" dirty="0" smtClean="0"/>
                    </a:p>
                    <a:p>
                      <a:r>
                        <a:rPr lang="en-US" altLang="ko-KR" sz="1600" dirty="0" err="1" smtClean="0"/>
                        <a:t>updateService</a:t>
                      </a:r>
                      <a:endParaRPr lang="en-US" altLang="ko-KR" sz="1600" dirty="0" smtClean="0"/>
                    </a:p>
                    <a:p>
                      <a:r>
                        <a:rPr lang="en-US" altLang="ko-KR" sz="1600" dirty="0" err="1" smtClean="0"/>
                        <a:t>pwUpdateService</a:t>
                      </a:r>
                      <a:endParaRPr lang="en-US" altLang="ko-KR" sz="1600" dirty="0" smtClean="0"/>
                    </a:p>
                    <a:p>
                      <a:r>
                        <a:rPr lang="en-US" altLang="ko-KR" sz="1600" dirty="0" err="1" smtClean="0"/>
                        <a:t>deleteService</a:t>
                      </a:r>
                      <a:endParaRPr lang="en-US" altLang="ko-KR" sz="1600" dirty="0" smtClean="0"/>
                    </a:p>
                    <a:p>
                      <a:r>
                        <a:rPr lang="en-US" altLang="ko-KR" sz="1600" dirty="0" err="1" smtClean="0"/>
                        <a:t>findIdService</a:t>
                      </a:r>
                      <a:endParaRPr lang="en-US" altLang="ko-KR" sz="1600" dirty="0" smtClean="0"/>
                    </a:p>
                    <a:p>
                      <a:r>
                        <a:rPr lang="en-US" altLang="ko-KR" sz="1600" dirty="0" err="1" smtClean="0"/>
                        <a:t>findPwService</a:t>
                      </a:r>
                      <a:endParaRPr lang="en-US" altLang="ko-KR" sz="1600" dirty="0" smtClean="0"/>
                    </a:p>
                    <a:p>
                      <a:r>
                        <a:rPr lang="en-US" altLang="ko-KR" sz="1600" dirty="0" smtClean="0"/>
                        <a:t>execute()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776763"/>
              </p:ext>
            </p:extLst>
          </p:nvPr>
        </p:nvGraphicFramePr>
        <p:xfrm>
          <a:off x="2908873" y="3093660"/>
          <a:ext cx="2787077" cy="128016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787077"/>
              </a:tblGrid>
              <a:tr h="338964"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AjaxController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memberIdCheckService</a:t>
                      </a:r>
                      <a:endParaRPr lang="en-US" altLang="ko-KR" dirty="0" smtClean="0"/>
                    </a:p>
                    <a:p>
                      <a:r>
                        <a:rPr lang="en-US" altLang="ko-KR" dirty="0" err="1" smtClean="0"/>
                        <a:t>memberPwCheckService</a:t>
                      </a:r>
                      <a:endParaRPr lang="en-US" altLang="ko-KR" dirty="0" smtClean="0"/>
                    </a:p>
                    <a:p>
                      <a:r>
                        <a:rPr lang="en-US" altLang="ko-KR" dirty="0" smtClean="0"/>
                        <a:t>execute()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183430"/>
              </p:ext>
            </p:extLst>
          </p:nvPr>
        </p:nvGraphicFramePr>
        <p:xfrm>
          <a:off x="3432747" y="4916679"/>
          <a:ext cx="2362200" cy="73660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362200"/>
              </a:tblGrid>
              <a:tr h="338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Execute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Service(</a:t>
                      </a:r>
                      <a:r>
                        <a:rPr lang="en-US" altLang="ko-KR" dirty="0" err="1" smtClean="0"/>
                        <a:t>service,objs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974741"/>
              </p:ext>
            </p:extLst>
          </p:nvPr>
        </p:nvGraphicFramePr>
        <p:xfrm>
          <a:off x="2733674" y="1886692"/>
          <a:ext cx="2362200" cy="100584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362200"/>
              </a:tblGrid>
              <a:tr h="322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ViewResolver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getJsp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dirty="0" smtClean="0"/>
                        <a:t>Forward()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8039099" y="3076575"/>
            <a:ext cx="1285875" cy="4762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Interface  Service</a:t>
            </a:r>
            <a:endParaRPr lang="ko-KR" altLang="en-US" sz="16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600574" y="2857500"/>
            <a:ext cx="1285875" cy="4762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Interface</a:t>
            </a:r>
          </a:p>
          <a:p>
            <a:pPr algn="ctr"/>
            <a:r>
              <a:rPr lang="en-US" altLang="ko-KR" sz="1600" dirty="0" smtClean="0"/>
              <a:t>Controller</a:t>
            </a:r>
            <a:endParaRPr lang="ko-KR" altLang="en-US" sz="16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571624" y="6010275"/>
            <a:ext cx="1285875" cy="4762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Interface</a:t>
            </a:r>
          </a:p>
          <a:p>
            <a:pPr algn="ctr"/>
            <a:r>
              <a:rPr lang="en-US" altLang="ko-KR" sz="1600" dirty="0" smtClean="0"/>
              <a:t>Controller</a:t>
            </a:r>
            <a:endParaRPr lang="ko-KR" altLang="en-US" sz="1600" dirty="0"/>
          </a:p>
        </p:txBody>
      </p:sp>
      <p:cxnSp>
        <p:nvCxnSpPr>
          <p:cNvPr id="20" name="직선 화살표 연결선 19"/>
          <p:cNvCxnSpPr>
            <a:stCxn id="2" idx="6"/>
          </p:cNvCxnSpPr>
          <p:nvPr/>
        </p:nvCxnSpPr>
        <p:spPr>
          <a:xfrm flipV="1">
            <a:off x="952500" y="1144694"/>
            <a:ext cx="3286125" cy="413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3" idx="0"/>
            <a:endCxn id="2" idx="6"/>
          </p:cNvCxnSpPr>
          <p:nvPr/>
        </p:nvCxnSpPr>
        <p:spPr>
          <a:xfrm flipH="1" flipV="1">
            <a:off x="952500" y="1186055"/>
            <a:ext cx="1331097" cy="16335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86518" y="878278"/>
            <a:ext cx="941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</a:t>
            </a:r>
            <a:r>
              <a:rPr lang="en-US" altLang="ko-KR" sz="1400" dirty="0" smtClean="0"/>
              <a:t>eb.xml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595562" y="1161307"/>
            <a:ext cx="941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요</a:t>
            </a:r>
            <a:r>
              <a:rPr lang="ko-KR" altLang="en-US" sz="1400" dirty="0"/>
              <a:t>청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34565" y="1886753"/>
            <a:ext cx="941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응</a:t>
            </a:r>
            <a:r>
              <a:rPr lang="ko-KR" altLang="en-US" sz="1400" dirty="0"/>
              <a:t>답</a:t>
            </a:r>
          </a:p>
        </p:txBody>
      </p:sp>
      <p:cxnSp>
        <p:nvCxnSpPr>
          <p:cNvPr id="29" name="꺾인 연결선 28"/>
          <p:cNvCxnSpPr>
            <a:stCxn id="5" idx="2"/>
            <a:endCxn id="15" idx="0"/>
          </p:cNvCxnSpPr>
          <p:nvPr/>
        </p:nvCxnSpPr>
        <p:spPr>
          <a:xfrm rot="5400000">
            <a:off x="4608519" y="1046159"/>
            <a:ext cx="146789" cy="1534277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0" idx="0"/>
            <a:endCxn id="5" idx="3"/>
          </p:cNvCxnSpPr>
          <p:nvPr/>
        </p:nvCxnSpPr>
        <p:spPr>
          <a:xfrm rot="16200000" flipV="1">
            <a:off x="7107751" y="418133"/>
            <a:ext cx="182286" cy="1270836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0" idx="1"/>
            <a:endCxn id="12" idx="3"/>
          </p:cNvCxnSpPr>
          <p:nvPr/>
        </p:nvCxnSpPr>
        <p:spPr>
          <a:xfrm rot="10800000" flipV="1">
            <a:off x="2676527" y="2059094"/>
            <a:ext cx="4248148" cy="24727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6" idx="3"/>
            <a:endCxn id="9" idx="0"/>
          </p:cNvCxnSpPr>
          <p:nvPr/>
        </p:nvCxnSpPr>
        <p:spPr>
          <a:xfrm rot="5400000">
            <a:off x="10605986" y="2035384"/>
            <a:ext cx="666954" cy="3810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9" idx="0"/>
            <a:endCxn id="10" idx="3"/>
          </p:cNvCxnSpPr>
          <p:nvPr/>
        </p:nvCxnSpPr>
        <p:spPr>
          <a:xfrm rot="16200000" flipV="1">
            <a:off x="9667773" y="1135272"/>
            <a:ext cx="328817" cy="217646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10" idx="2"/>
            <a:endCxn id="11" idx="3"/>
          </p:cNvCxnSpPr>
          <p:nvPr/>
        </p:nvCxnSpPr>
        <p:spPr>
          <a:xfrm rot="16200000" flipH="1">
            <a:off x="7844303" y="2963503"/>
            <a:ext cx="1765957" cy="1785938"/>
          </a:xfrm>
          <a:prstGeom prst="bentConnector4">
            <a:avLst>
              <a:gd name="adj1" fmla="val 5935"/>
              <a:gd name="adj2" fmla="val 1128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10" idx="1"/>
            <a:endCxn id="13" idx="3"/>
          </p:cNvCxnSpPr>
          <p:nvPr/>
        </p:nvCxnSpPr>
        <p:spPr>
          <a:xfrm rot="10800000" flipV="1">
            <a:off x="5695951" y="2059094"/>
            <a:ext cx="1228725" cy="16746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11" idx="1"/>
            <a:endCxn id="10" idx="1"/>
          </p:cNvCxnSpPr>
          <p:nvPr/>
        </p:nvCxnSpPr>
        <p:spPr>
          <a:xfrm rot="10800000" flipH="1">
            <a:off x="6772275" y="2059095"/>
            <a:ext cx="152400" cy="2680357"/>
          </a:xfrm>
          <a:prstGeom prst="bentConnector3">
            <a:avLst>
              <a:gd name="adj1" fmla="val -1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15" idx="2"/>
          </p:cNvCxnSpPr>
          <p:nvPr/>
        </p:nvCxnSpPr>
        <p:spPr>
          <a:xfrm rot="5400000">
            <a:off x="3682735" y="2747321"/>
            <a:ext cx="86828" cy="377251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029670" y="2819604"/>
            <a:ext cx="2507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/WEB-</a:t>
            </a:r>
            <a:r>
              <a:rPr lang="en-US" altLang="ko-KR" sz="1400" dirty="0" err="1" smtClean="0"/>
              <a:t>Inf</a:t>
            </a:r>
            <a:r>
              <a:rPr lang="en-US" altLang="ko-KR" sz="1400" dirty="0" smtClean="0"/>
              <a:t>/view/member/*.</a:t>
            </a:r>
            <a:r>
              <a:rPr lang="en-US" altLang="ko-KR" sz="1400" dirty="0" err="1" smtClean="0"/>
              <a:t>jsp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6853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구부러진 연결선 68"/>
          <p:cNvCxnSpPr>
            <a:stCxn id="18" idx="3"/>
            <a:endCxn id="11" idx="1"/>
          </p:cNvCxnSpPr>
          <p:nvPr/>
        </p:nvCxnSpPr>
        <p:spPr>
          <a:xfrm flipV="1">
            <a:off x="2857499" y="4861371"/>
            <a:ext cx="3914776" cy="1387029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8A02F877-C331-4A66-9C6B-CF1CCE2B7A45}"/>
              </a:ext>
            </a:extLst>
          </p:cNvPr>
          <p:cNvSpPr/>
          <p:nvPr/>
        </p:nvSpPr>
        <p:spPr>
          <a:xfrm>
            <a:off x="197246" y="240362"/>
            <a:ext cx="60804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6</a:t>
            </a:r>
            <a:r>
              <a:rPr kumimoji="0" lang="en-US" altLang="ko-KR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객체 구조</a:t>
            </a:r>
            <a:r>
              <a:rPr lang="en-US" altLang="ko-KR" sz="12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(MVC </a:t>
            </a:r>
            <a:r>
              <a:rPr lang="ko-KR" altLang="en-US" sz="12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패턴 </a:t>
            </a:r>
            <a:r>
              <a:rPr lang="ko-KR" altLang="en-US" sz="12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구현</a:t>
            </a:r>
            <a:r>
              <a:rPr lang="en-US" altLang="ko-KR" sz="12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-</a:t>
            </a:r>
            <a:r>
              <a:rPr lang="ko-KR" altLang="en-US" sz="1200" b="1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판매게시판</a:t>
            </a:r>
            <a:r>
              <a:rPr lang="en-US" altLang="ko-KR" sz="12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kumimoji="0" lang="en-US" altLang="ko-KR" sz="12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219075" y="962409"/>
            <a:ext cx="733425" cy="447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4773" y="1476375"/>
            <a:ext cx="19431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/sell/list.do</a:t>
            </a:r>
          </a:p>
          <a:p>
            <a:r>
              <a:rPr lang="en-US" altLang="ko-KR" sz="1200" dirty="0" smtClean="0"/>
              <a:t>/sell/view.do</a:t>
            </a:r>
          </a:p>
          <a:p>
            <a:r>
              <a:rPr lang="en-US" altLang="ko-KR" sz="1200" dirty="0" smtClean="0"/>
              <a:t>/sell/writeForm.do</a:t>
            </a:r>
          </a:p>
          <a:p>
            <a:r>
              <a:rPr lang="en-US" altLang="ko-KR" sz="1200" dirty="0" smtClean="0"/>
              <a:t>/sell/write.do</a:t>
            </a:r>
            <a:endParaRPr lang="en-US" altLang="ko-KR" sz="1200" dirty="0"/>
          </a:p>
          <a:p>
            <a:r>
              <a:rPr lang="en-US" altLang="ko-KR" sz="1200" dirty="0" smtClean="0"/>
              <a:t>/sell/updateForm.do</a:t>
            </a:r>
          </a:p>
          <a:p>
            <a:r>
              <a:rPr lang="en-US" altLang="ko-KR" sz="1200" dirty="0" smtClean="0"/>
              <a:t>/sell/delete.do</a:t>
            </a:r>
          </a:p>
          <a:p>
            <a:r>
              <a:rPr lang="en-US" altLang="ko-KR" sz="1200" dirty="0" smtClean="0"/>
              <a:t>/sell/schList.do</a:t>
            </a:r>
            <a:endParaRPr lang="ko-KR" altLang="en-US" sz="1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760445"/>
              </p:ext>
            </p:extLst>
          </p:nvPr>
        </p:nvGraphicFramePr>
        <p:xfrm>
          <a:off x="4334626" y="184914"/>
          <a:ext cx="2228850" cy="1554989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228850"/>
              </a:tblGrid>
              <a:tr h="3662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Servlet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FrontController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SellController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ajaxController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service()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602210"/>
              </p:ext>
            </p:extLst>
          </p:nvPr>
        </p:nvGraphicFramePr>
        <p:xfrm>
          <a:off x="8753475" y="307037"/>
          <a:ext cx="1819275" cy="73660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819275"/>
              </a:tblGrid>
              <a:tr h="338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DBUtil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getConnection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원통 5"/>
          <p:cNvSpPr/>
          <p:nvPr/>
        </p:nvSpPr>
        <p:spPr>
          <a:xfrm>
            <a:off x="10125075" y="568432"/>
            <a:ext cx="1666875" cy="11525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memberDB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867454"/>
              </p:ext>
            </p:extLst>
          </p:nvPr>
        </p:nvGraphicFramePr>
        <p:xfrm>
          <a:off x="9978876" y="2387911"/>
          <a:ext cx="2269830" cy="4298189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269830"/>
              </a:tblGrid>
              <a:tr h="3662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SellDAO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sellList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sellView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sellWrite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sellDelete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sellUpdate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schList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sellComplete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carBrandList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carModelList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carGradeList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carSpecList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brandSearchList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attachmentWrite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attachmentDelete</a:t>
                      </a:r>
                      <a:r>
                        <a:rPr lang="en-US" altLang="ko-KR" dirty="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980581"/>
              </p:ext>
            </p:extLst>
          </p:nvPr>
        </p:nvGraphicFramePr>
        <p:xfrm>
          <a:off x="6924675" y="1144694"/>
          <a:ext cx="1819275" cy="182880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819275"/>
              </a:tblGrid>
              <a:tr h="338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Beans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daos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services</a:t>
                      </a:r>
                    </a:p>
                    <a:p>
                      <a:pPr latinLnBrk="1"/>
                      <a:r>
                        <a:rPr lang="en-US" altLang="ko-KR" dirty="0" smtClean="0"/>
                        <a:t>controllers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Init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생성 </a:t>
                      </a:r>
                      <a:r>
                        <a:rPr lang="en-US" altLang="ko-KR" dirty="0" smtClean="0"/>
                        <a:t>&amp; DI)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getController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943308"/>
              </p:ext>
            </p:extLst>
          </p:nvPr>
        </p:nvGraphicFramePr>
        <p:xfrm>
          <a:off x="6772275" y="3183129"/>
          <a:ext cx="2847975" cy="3356484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847975"/>
              </a:tblGrid>
              <a:tr h="338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Service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SellListService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SellViewService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SellWriteService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SellDeleteService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SellUpdateService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SellSchListService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SellCompleteService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SellFileUpdateService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CarBrandListService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CarModelListService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CarGradeListService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CarSpecListService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503098"/>
              </p:ext>
            </p:extLst>
          </p:nvPr>
        </p:nvGraphicFramePr>
        <p:xfrm>
          <a:off x="504825" y="3097404"/>
          <a:ext cx="2171702" cy="320040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171702"/>
              </a:tblGrid>
              <a:tr h="338964"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SellController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listService</a:t>
                      </a:r>
                      <a:endParaRPr lang="en-US" altLang="ko-KR" dirty="0" smtClean="0"/>
                    </a:p>
                    <a:p>
                      <a:r>
                        <a:rPr lang="en-US" altLang="ko-KR" dirty="0" err="1" smtClean="0"/>
                        <a:t>viewService</a:t>
                      </a:r>
                      <a:endParaRPr lang="en-US" altLang="ko-KR" dirty="0" smtClean="0"/>
                    </a:p>
                    <a:p>
                      <a:r>
                        <a:rPr lang="en-US" altLang="ko-KR" dirty="0" err="1" smtClean="0"/>
                        <a:t>writeService</a:t>
                      </a:r>
                      <a:endParaRPr lang="en-US" altLang="ko-KR" dirty="0" smtClean="0"/>
                    </a:p>
                    <a:p>
                      <a:r>
                        <a:rPr lang="en-US" altLang="ko-KR" dirty="0" err="1" smtClean="0"/>
                        <a:t>deleteService</a:t>
                      </a:r>
                      <a:endParaRPr lang="en-US" altLang="ko-KR" dirty="0" smtClean="0"/>
                    </a:p>
                    <a:p>
                      <a:r>
                        <a:rPr lang="en-US" altLang="ko-KR" dirty="0" err="1" smtClean="0"/>
                        <a:t>updateService</a:t>
                      </a:r>
                      <a:endParaRPr lang="en-US" altLang="ko-KR" dirty="0" smtClean="0"/>
                    </a:p>
                    <a:p>
                      <a:r>
                        <a:rPr lang="en-US" altLang="ko-KR" dirty="0" err="1" smtClean="0"/>
                        <a:t>schListService</a:t>
                      </a:r>
                      <a:endParaRPr lang="en-US" altLang="ko-KR" dirty="0" smtClean="0"/>
                    </a:p>
                    <a:p>
                      <a:r>
                        <a:rPr lang="en-US" altLang="ko-KR" dirty="0" err="1" smtClean="0"/>
                        <a:t>completeService</a:t>
                      </a:r>
                      <a:endParaRPr lang="en-US" altLang="ko-KR" dirty="0" smtClean="0"/>
                    </a:p>
                    <a:p>
                      <a:r>
                        <a:rPr lang="en-US" altLang="ko-KR" dirty="0" err="1" smtClean="0"/>
                        <a:t>brandListService</a:t>
                      </a:r>
                      <a:endParaRPr lang="en-US" altLang="ko-KR" dirty="0" smtClean="0"/>
                    </a:p>
                    <a:p>
                      <a:r>
                        <a:rPr lang="en-US" altLang="ko-KR" dirty="0" err="1" smtClean="0"/>
                        <a:t>modelListServcie</a:t>
                      </a:r>
                      <a:endParaRPr lang="en-US" altLang="ko-KR" dirty="0" smtClean="0"/>
                    </a:p>
                    <a:p>
                      <a:r>
                        <a:rPr lang="en-US" altLang="ko-KR" dirty="0" smtClean="0"/>
                        <a:t>execute()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306755"/>
              </p:ext>
            </p:extLst>
          </p:nvPr>
        </p:nvGraphicFramePr>
        <p:xfrm>
          <a:off x="2908873" y="3093660"/>
          <a:ext cx="2787077" cy="15544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787077"/>
              </a:tblGrid>
              <a:tr h="338964"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AjaxController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carYearListService</a:t>
                      </a:r>
                      <a:endParaRPr lang="en-US" altLang="ko-KR" dirty="0" smtClean="0"/>
                    </a:p>
                    <a:p>
                      <a:r>
                        <a:rPr lang="en-US" altLang="ko-KR" dirty="0" err="1" smtClean="0"/>
                        <a:t>carGradeListService</a:t>
                      </a:r>
                      <a:endParaRPr lang="en-US" altLang="ko-KR" dirty="0" smtClean="0"/>
                    </a:p>
                    <a:p>
                      <a:r>
                        <a:rPr lang="en-US" altLang="ko-KR" dirty="0" err="1" smtClean="0"/>
                        <a:t>carspecListService</a:t>
                      </a:r>
                      <a:endParaRPr lang="en-US" altLang="ko-KR" dirty="0" smtClean="0"/>
                    </a:p>
                    <a:p>
                      <a:r>
                        <a:rPr lang="en-US" altLang="ko-KR" dirty="0" smtClean="0"/>
                        <a:t>execute()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847210"/>
              </p:ext>
            </p:extLst>
          </p:nvPr>
        </p:nvGraphicFramePr>
        <p:xfrm>
          <a:off x="3432747" y="4916679"/>
          <a:ext cx="2362200" cy="73660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362200"/>
              </a:tblGrid>
              <a:tr h="338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Execute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Service(</a:t>
                      </a:r>
                      <a:r>
                        <a:rPr lang="en-US" altLang="ko-KR" dirty="0" err="1" smtClean="0"/>
                        <a:t>service,objs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550021"/>
              </p:ext>
            </p:extLst>
          </p:nvPr>
        </p:nvGraphicFramePr>
        <p:xfrm>
          <a:off x="2733674" y="1886692"/>
          <a:ext cx="2362200" cy="100584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362200"/>
              </a:tblGrid>
              <a:tr h="322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ViewResolver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getJsp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dirty="0" smtClean="0"/>
                        <a:t>Forward()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8039099" y="3076575"/>
            <a:ext cx="1285875" cy="4762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Interface  Service</a:t>
            </a:r>
            <a:endParaRPr lang="ko-KR" altLang="en-US" sz="16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600574" y="2857500"/>
            <a:ext cx="1285875" cy="4762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Interface</a:t>
            </a:r>
          </a:p>
          <a:p>
            <a:pPr algn="ctr"/>
            <a:r>
              <a:rPr lang="en-US" altLang="ko-KR" sz="1600" dirty="0" smtClean="0"/>
              <a:t>Controller</a:t>
            </a:r>
            <a:endParaRPr lang="ko-KR" altLang="en-US" sz="16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571624" y="6010275"/>
            <a:ext cx="1285875" cy="4762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Interface</a:t>
            </a:r>
          </a:p>
          <a:p>
            <a:pPr algn="ctr"/>
            <a:r>
              <a:rPr lang="en-US" altLang="ko-KR" sz="1600" dirty="0" smtClean="0"/>
              <a:t>Controller</a:t>
            </a:r>
            <a:endParaRPr lang="ko-KR" altLang="en-US" sz="1600" dirty="0"/>
          </a:p>
        </p:txBody>
      </p:sp>
      <p:cxnSp>
        <p:nvCxnSpPr>
          <p:cNvPr id="20" name="직선 화살표 연결선 19"/>
          <p:cNvCxnSpPr>
            <a:stCxn id="2" idx="6"/>
          </p:cNvCxnSpPr>
          <p:nvPr/>
        </p:nvCxnSpPr>
        <p:spPr>
          <a:xfrm flipV="1">
            <a:off x="952500" y="1144694"/>
            <a:ext cx="3286125" cy="413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3" idx="0"/>
            <a:endCxn id="2" idx="6"/>
          </p:cNvCxnSpPr>
          <p:nvPr/>
        </p:nvCxnSpPr>
        <p:spPr>
          <a:xfrm flipH="1" flipV="1">
            <a:off x="952500" y="1186055"/>
            <a:ext cx="1331097" cy="16335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86518" y="878278"/>
            <a:ext cx="941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</a:t>
            </a:r>
            <a:r>
              <a:rPr lang="en-US" altLang="ko-KR" sz="1400" dirty="0" smtClean="0"/>
              <a:t>eb.xml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595562" y="1161307"/>
            <a:ext cx="941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요</a:t>
            </a:r>
            <a:r>
              <a:rPr lang="ko-KR" altLang="en-US" sz="1400" dirty="0"/>
              <a:t>청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34565" y="1886753"/>
            <a:ext cx="941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응</a:t>
            </a:r>
            <a:r>
              <a:rPr lang="ko-KR" altLang="en-US" sz="1400" dirty="0"/>
              <a:t>답</a:t>
            </a:r>
          </a:p>
        </p:txBody>
      </p:sp>
      <p:cxnSp>
        <p:nvCxnSpPr>
          <p:cNvPr id="29" name="꺾인 연결선 28"/>
          <p:cNvCxnSpPr>
            <a:stCxn id="5" idx="2"/>
            <a:endCxn id="15" idx="0"/>
          </p:cNvCxnSpPr>
          <p:nvPr/>
        </p:nvCxnSpPr>
        <p:spPr>
          <a:xfrm rot="5400000">
            <a:off x="4608519" y="1046159"/>
            <a:ext cx="146789" cy="1534277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0" idx="0"/>
            <a:endCxn id="5" idx="3"/>
          </p:cNvCxnSpPr>
          <p:nvPr/>
        </p:nvCxnSpPr>
        <p:spPr>
          <a:xfrm rot="16200000" flipV="1">
            <a:off x="7107751" y="418133"/>
            <a:ext cx="182286" cy="1270836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0" idx="1"/>
            <a:endCxn id="12" idx="3"/>
          </p:cNvCxnSpPr>
          <p:nvPr/>
        </p:nvCxnSpPr>
        <p:spPr>
          <a:xfrm rot="10800000" flipV="1">
            <a:off x="2676527" y="2059094"/>
            <a:ext cx="4248148" cy="2638510"/>
          </a:xfrm>
          <a:prstGeom prst="bentConnector3">
            <a:avLst>
              <a:gd name="adj1" fmla="val 21718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6" idx="3"/>
          </p:cNvCxnSpPr>
          <p:nvPr/>
        </p:nvCxnSpPr>
        <p:spPr>
          <a:xfrm rot="16200000" flipH="1">
            <a:off x="10765086" y="1914383"/>
            <a:ext cx="666955" cy="28010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9" idx="0"/>
            <a:endCxn id="10" idx="3"/>
          </p:cNvCxnSpPr>
          <p:nvPr/>
        </p:nvCxnSpPr>
        <p:spPr>
          <a:xfrm rot="16200000" flipV="1">
            <a:off x="9764463" y="1038582"/>
            <a:ext cx="328817" cy="236984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10" idx="2"/>
            <a:endCxn id="11" idx="3"/>
          </p:cNvCxnSpPr>
          <p:nvPr/>
        </p:nvCxnSpPr>
        <p:spPr>
          <a:xfrm rot="16200000" flipH="1">
            <a:off x="7783343" y="3024463"/>
            <a:ext cx="1887877" cy="1785938"/>
          </a:xfrm>
          <a:prstGeom prst="bentConnector4">
            <a:avLst>
              <a:gd name="adj1" fmla="val 5552"/>
              <a:gd name="adj2" fmla="val 1128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10" idx="1"/>
            <a:endCxn id="13" idx="3"/>
          </p:cNvCxnSpPr>
          <p:nvPr/>
        </p:nvCxnSpPr>
        <p:spPr>
          <a:xfrm rot="10800000" flipV="1">
            <a:off x="5695951" y="2059094"/>
            <a:ext cx="1228725" cy="18118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11" idx="1"/>
            <a:endCxn id="10" idx="1"/>
          </p:cNvCxnSpPr>
          <p:nvPr/>
        </p:nvCxnSpPr>
        <p:spPr>
          <a:xfrm rot="10800000" flipH="1">
            <a:off x="6772275" y="2059095"/>
            <a:ext cx="152400" cy="2802277"/>
          </a:xfrm>
          <a:prstGeom prst="bentConnector3">
            <a:avLst>
              <a:gd name="adj1" fmla="val -1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15" idx="2"/>
          </p:cNvCxnSpPr>
          <p:nvPr/>
        </p:nvCxnSpPr>
        <p:spPr>
          <a:xfrm rot="5400000">
            <a:off x="3682735" y="2747321"/>
            <a:ext cx="86828" cy="377251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029670" y="2819604"/>
            <a:ext cx="2507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/WEB-</a:t>
            </a:r>
            <a:r>
              <a:rPr lang="en-US" altLang="ko-KR" sz="1400" dirty="0" err="1" smtClean="0"/>
              <a:t>Inf</a:t>
            </a:r>
            <a:r>
              <a:rPr lang="en-US" altLang="ko-KR" sz="1400" dirty="0" smtClean="0"/>
              <a:t>/view/member/*.</a:t>
            </a:r>
            <a:r>
              <a:rPr lang="en-US" altLang="ko-KR" sz="1400" dirty="0" err="1" smtClean="0"/>
              <a:t>jsp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3245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구부러진 연결선 68"/>
          <p:cNvCxnSpPr>
            <a:stCxn id="18" idx="3"/>
            <a:endCxn id="11" idx="1"/>
          </p:cNvCxnSpPr>
          <p:nvPr/>
        </p:nvCxnSpPr>
        <p:spPr>
          <a:xfrm flipV="1">
            <a:off x="2857499" y="4251771"/>
            <a:ext cx="3914776" cy="1996629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6</a:t>
            </a:r>
            <a:r>
              <a:rPr kumimoji="0" lang="en-US" altLang="ko-KR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객체 구조</a:t>
            </a:r>
            <a:r>
              <a:rPr lang="en-US" altLang="ko-KR" sz="12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(MVC </a:t>
            </a:r>
            <a:r>
              <a:rPr lang="ko-KR" altLang="en-US" sz="12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패턴 </a:t>
            </a:r>
            <a:r>
              <a:rPr lang="ko-KR" altLang="en-US" sz="12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구현</a:t>
            </a:r>
            <a:r>
              <a:rPr lang="en-US" altLang="ko-KR" sz="12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-</a:t>
            </a:r>
            <a:r>
              <a:rPr lang="ko-KR" altLang="en-US" sz="12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질문답</a:t>
            </a:r>
            <a:r>
              <a:rPr lang="ko-KR" altLang="en-US" sz="12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변</a:t>
            </a:r>
            <a:r>
              <a:rPr lang="en-US" altLang="ko-KR" sz="12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kumimoji="0" lang="en-US" altLang="ko-KR" sz="12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219075" y="962409"/>
            <a:ext cx="733425" cy="447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4773" y="1409700"/>
            <a:ext cx="19431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/qna.faq/list.do</a:t>
            </a:r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qna.faq</a:t>
            </a:r>
            <a:r>
              <a:rPr lang="en-US" altLang="ko-KR" sz="1200" dirty="0" smtClean="0"/>
              <a:t>/view.do“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qna.faq</a:t>
            </a:r>
            <a:r>
              <a:rPr lang="en-US" altLang="ko-KR" sz="1200" dirty="0" smtClean="0"/>
              <a:t>/writeForm.do“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smtClean="0"/>
              <a:t>qna.faq/write.do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smtClean="0"/>
              <a:t>qna.faq/updateForm.do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smtClean="0"/>
              <a:t>qna.faq/update.do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smtClean="0"/>
              <a:t>qna.faq/delete.do</a:t>
            </a:r>
          </a:p>
          <a:p>
            <a:r>
              <a:rPr lang="en-US" altLang="ko-KR" sz="1200" dirty="0" smtClean="0"/>
              <a:t>--------------------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qna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answerForm.d</a:t>
            </a:r>
            <a:endParaRPr lang="en-US" altLang="ko-KR" sz="1200" dirty="0" smtClean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qna</a:t>
            </a:r>
            <a:r>
              <a:rPr lang="en-US" altLang="ko-KR" sz="1200" dirty="0"/>
              <a:t>/</a:t>
            </a:r>
            <a:r>
              <a:rPr lang="en-US" altLang="ko-KR" sz="1200" dirty="0" err="1"/>
              <a:t>answer.do"</a:t>
            </a:r>
            <a:r>
              <a:rPr lang="en-US" altLang="ko-KR" sz="1200" dirty="0" err="1" smtClean="0"/>
              <a:t>o</a:t>
            </a:r>
            <a:endParaRPr lang="ko-KR" altLang="en-US" sz="1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275146"/>
              </p:ext>
            </p:extLst>
          </p:nvPr>
        </p:nvGraphicFramePr>
        <p:xfrm>
          <a:off x="4334626" y="184914"/>
          <a:ext cx="2228850" cy="1280669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228850"/>
              </a:tblGrid>
              <a:tr h="3662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Servlet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FrontController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Qna,faqController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service()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647976"/>
              </p:ext>
            </p:extLst>
          </p:nvPr>
        </p:nvGraphicFramePr>
        <p:xfrm>
          <a:off x="8753475" y="307037"/>
          <a:ext cx="1819275" cy="73660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819275"/>
              </a:tblGrid>
              <a:tr h="338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DBUtil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getConnection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원통 5"/>
          <p:cNvSpPr/>
          <p:nvPr/>
        </p:nvSpPr>
        <p:spPr>
          <a:xfrm>
            <a:off x="10125075" y="568432"/>
            <a:ext cx="1666875" cy="11525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Qna,faqDB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193251"/>
              </p:ext>
            </p:extLst>
          </p:nvPr>
        </p:nvGraphicFramePr>
        <p:xfrm>
          <a:off x="10010775" y="2387911"/>
          <a:ext cx="1819275" cy="2103629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819275"/>
              </a:tblGrid>
              <a:tr h="3662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Qna,faqDAO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List()</a:t>
                      </a:r>
                    </a:p>
                    <a:p>
                      <a:pPr latinLnBrk="1"/>
                      <a:r>
                        <a:rPr lang="en-US" altLang="ko-KR" dirty="0" smtClean="0"/>
                        <a:t>View()</a:t>
                      </a:r>
                    </a:p>
                    <a:p>
                      <a:pPr latinLnBrk="1"/>
                      <a:r>
                        <a:rPr lang="en-US" altLang="ko-KR" dirty="0" smtClean="0"/>
                        <a:t>Update()</a:t>
                      </a:r>
                    </a:p>
                    <a:p>
                      <a:pPr latinLnBrk="1"/>
                      <a:r>
                        <a:rPr lang="en-US" altLang="ko-KR" dirty="0" smtClean="0"/>
                        <a:t>Delete()</a:t>
                      </a:r>
                    </a:p>
                    <a:p>
                      <a:pPr latinLnBrk="1"/>
                      <a:r>
                        <a:rPr lang="en-US" altLang="ko-KR" dirty="0" smtClean="0"/>
                        <a:t>Write()</a:t>
                      </a:r>
                    </a:p>
                    <a:p>
                      <a:pPr latinLnBrk="1"/>
                      <a:r>
                        <a:rPr lang="en-US" altLang="ko-KR" dirty="0" smtClean="0"/>
                        <a:t>Answer()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475017"/>
              </p:ext>
            </p:extLst>
          </p:nvPr>
        </p:nvGraphicFramePr>
        <p:xfrm>
          <a:off x="6924675" y="1144694"/>
          <a:ext cx="1819275" cy="182880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819275"/>
              </a:tblGrid>
              <a:tr h="338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Beans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daos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services</a:t>
                      </a:r>
                    </a:p>
                    <a:p>
                      <a:pPr latinLnBrk="1"/>
                      <a:r>
                        <a:rPr lang="en-US" altLang="ko-KR" dirty="0" smtClean="0"/>
                        <a:t>controllers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Init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생성 </a:t>
                      </a:r>
                      <a:r>
                        <a:rPr lang="en-US" altLang="ko-KR" dirty="0" smtClean="0"/>
                        <a:t>&amp; DI)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getController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419795"/>
              </p:ext>
            </p:extLst>
          </p:nvPr>
        </p:nvGraphicFramePr>
        <p:xfrm>
          <a:off x="6772275" y="3183129"/>
          <a:ext cx="2847975" cy="2137284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847975"/>
              </a:tblGrid>
              <a:tr h="338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Service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600" dirty="0" err="1" smtClean="0"/>
                        <a:t>Qna,faqlistService</a:t>
                      </a:r>
                      <a:endParaRPr lang="en-US" altLang="ko-KR" sz="1600" dirty="0" smtClean="0"/>
                    </a:p>
                    <a:p>
                      <a:r>
                        <a:rPr lang="en-US" altLang="ko-KR" sz="1600" dirty="0" err="1" smtClean="0"/>
                        <a:t>Qna,faqviewService</a:t>
                      </a:r>
                      <a:endParaRPr lang="en-US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Qna,faqwriteService</a:t>
                      </a:r>
                      <a:endParaRPr lang="en-US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Qna,faqupdateService</a:t>
                      </a:r>
                      <a:endParaRPr lang="en-US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Qna,faqdeleteService</a:t>
                      </a:r>
                      <a:endParaRPr lang="en-US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---------------------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QnaanswerService</a:t>
                      </a:r>
                      <a:endParaRPr lang="en-US" altLang="ko-KR" sz="16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61154"/>
              </p:ext>
            </p:extLst>
          </p:nvPr>
        </p:nvGraphicFramePr>
        <p:xfrm>
          <a:off x="219075" y="3856472"/>
          <a:ext cx="2171702" cy="265176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171702"/>
              </a:tblGrid>
              <a:tr h="338964"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Qna,faqController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listService</a:t>
                      </a:r>
                      <a:endParaRPr lang="en-US" altLang="ko-KR" dirty="0" smtClean="0"/>
                    </a:p>
                    <a:p>
                      <a:r>
                        <a:rPr lang="en-US" altLang="ko-KR" dirty="0" err="1" smtClean="0"/>
                        <a:t>viewService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writeService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updateService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deleteService</a:t>
                      </a:r>
                      <a:endParaRPr lang="en-US" altLang="ko-KR" dirty="0" smtClean="0"/>
                    </a:p>
                    <a:p>
                      <a:r>
                        <a:rPr lang="en-US" altLang="ko-KR" dirty="0" smtClean="0"/>
                        <a:t>----------</a:t>
                      </a:r>
                    </a:p>
                    <a:p>
                      <a:r>
                        <a:rPr lang="en-US" altLang="ko-KR" dirty="0" err="1" smtClean="0"/>
                        <a:t>answerService</a:t>
                      </a:r>
                      <a:endParaRPr lang="en-US" altLang="ko-KR" dirty="0" smtClean="0"/>
                    </a:p>
                    <a:p>
                      <a:r>
                        <a:rPr lang="en-US" altLang="ko-KR" dirty="0" smtClean="0"/>
                        <a:t>execute()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318007"/>
              </p:ext>
            </p:extLst>
          </p:nvPr>
        </p:nvGraphicFramePr>
        <p:xfrm>
          <a:off x="3432747" y="4916679"/>
          <a:ext cx="2362200" cy="73660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362200"/>
              </a:tblGrid>
              <a:tr h="338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Execute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Service(</a:t>
                      </a:r>
                      <a:r>
                        <a:rPr lang="en-US" altLang="ko-KR" dirty="0" err="1" smtClean="0"/>
                        <a:t>service,objs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794847"/>
              </p:ext>
            </p:extLst>
          </p:nvPr>
        </p:nvGraphicFramePr>
        <p:xfrm>
          <a:off x="2733674" y="1886692"/>
          <a:ext cx="2362200" cy="100584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362200"/>
              </a:tblGrid>
              <a:tr h="322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ViewResolver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getJsp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dirty="0" smtClean="0"/>
                        <a:t>Forward()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8039099" y="3076575"/>
            <a:ext cx="1285875" cy="4762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Interface  Service</a:t>
            </a:r>
            <a:endParaRPr lang="ko-KR" altLang="en-US" sz="16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571624" y="6010275"/>
            <a:ext cx="1285875" cy="4762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Interface</a:t>
            </a:r>
          </a:p>
          <a:p>
            <a:pPr algn="ctr"/>
            <a:r>
              <a:rPr lang="en-US" altLang="ko-KR" sz="1600" dirty="0" smtClean="0"/>
              <a:t>Controller</a:t>
            </a:r>
            <a:endParaRPr lang="ko-KR" altLang="en-US" sz="1600" dirty="0"/>
          </a:p>
        </p:txBody>
      </p:sp>
      <p:cxnSp>
        <p:nvCxnSpPr>
          <p:cNvPr id="20" name="직선 화살표 연결선 19"/>
          <p:cNvCxnSpPr>
            <a:stCxn id="2" idx="6"/>
          </p:cNvCxnSpPr>
          <p:nvPr/>
        </p:nvCxnSpPr>
        <p:spPr>
          <a:xfrm flipV="1">
            <a:off x="952500" y="1144694"/>
            <a:ext cx="3286125" cy="413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3" idx="0"/>
            <a:endCxn id="2" idx="6"/>
          </p:cNvCxnSpPr>
          <p:nvPr/>
        </p:nvCxnSpPr>
        <p:spPr>
          <a:xfrm flipH="1" flipV="1">
            <a:off x="952500" y="1186055"/>
            <a:ext cx="1975050" cy="20594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86518" y="878278"/>
            <a:ext cx="941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</a:t>
            </a:r>
            <a:r>
              <a:rPr lang="en-US" altLang="ko-KR" sz="1400" dirty="0" smtClean="0"/>
              <a:t>eb.xml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595562" y="1161307"/>
            <a:ext cx="941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요</a:t>
            </a:r>
            <a:r>
              <a:rPr lang="ko-KR" altLang="en-US" sz="1400" dirty="0"/>
              <a:t>청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34565" y="1886753"/>
            <a:ext cx="941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응</a:t>
            </a:r>
            <a:r>
              <a:rPr lang="ko-KR" altLang="en-US" sz="1400" dirty="0"/>
              <a:t>답</a:t>
            </a:r>
          </a:p>
        </p:txBody>
      </p:sp>
      <p:cxnSp>
        <p:nvCxnSpPr>
          <p:cNvPr id="29" name="꺾인 연결선 28"/>
          <p:cNvCxnSpPr>
            <a:stCxn id="5" idx="2"/>
            <a:endCxn id="15" idx="0"/>
          </p:cNvCxnSpPr>
          <p:nvPr/>
        </p:nvCxnSpPr>
        <p:spPr>
          <a:xfrm rot="5400000">
            <a:off x="4471359" y="908999"/>
            <a:ext cx="421109" cy="1534277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0" idx="0"/>
            <a:endCxn id="5" idx="3"/>
          </p:cNvCxnSpPr>
          <p:nvPr/>
        </p:nvCxnSpPr>
        <p:spPr>
          <a:xfrm rot="16200000" flipV="1">
            <a:off x="7039171" y="349553"/>
            <a:ext cx="319446" cy="1270836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0" idx="1"/>
            <a:endCxn id="12" idx="3"/>
          </p:cNvCxnSpPr>
          <p:nvPr/>
        </p:nvCxnSpPr>
        <p:spPr>
          <a:xfrm rot="10800000" flipV="1">
            <a:off x="2390777" y="2059094"/>
            <a:ext cx="4533898" cy="312325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6" idx="3"/>
            <a:endCxn id="9" idx="0"/>
          </p:cNvCxnSpPr>
          <p:nvPr/>
        </p:nvCxnSpPr>
        <p:spPr>
          <a:xfrm rot="5400000">
            <a:off x="10605986" y="2035384"/>
            <a:ext cx="666954" cy="3810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9" idx="0"/>
            <a:endCxn id="10" idx="3"/>
          </p:cNvCxnSpPr>
          <p:nvPr/>
        </p:nvCxnSpPr>
        <p:spPr>
          <a:xfrm rot="16200000" flipV="1">
            <a:off x="9667773" y="1135272"/>
            <a:ext cx="328817" cy="217646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10" idx="2"/>
            <a:endCxn id="11" idx="3"/>
          </p:cNvCxnSpPr>
          <p:nvPr/>
        </p:nvCxnSpPr>
        <p:spPr>
          <a:xfrm rot="16200000" flipH="1">
            <a:off x="8088143" y="2719663"/>
            <a:ext cx="1278277" cy="1785938"/>
          </a:xfrm>
          <a:prstGeom prst="bentConnector4">
            <a:avLst>
              <a:gd name="adj1" fmla="val 8200"/>
              <a:gd name="adj2" fmla="val 1128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10" idx="1"/>
          </p:cNvCxnSpPr>
          <p:nvPr/>
        </p:nvCxnSpPr>
        <p:spPr>
          <a:xfrm rot="10800000" flipV="1">
            <a:off x="5695951" y="2059094"/>
            <a:ext cx="1228725" cy="16746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11" idx="1"/>
            <a:endCxn id="10" idx="1"/>
          </p:cNvCxnSpPr>
          <p:nvPr/>
        </p:nvCxnSpPr>
        <p:spPr>
          <a:xfrm rot="10800000" flipH="1">
            <a:off x="6772275" y="2059095"/>
            <a:ext cx="152400" cy="2192677"/>
          </a:xfrm>
          <a:prstGeom prst="bentConnector3">
            <a:avLst>
              <a:gd name="adj1" fmla="val -1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15" idx="2"/>
          </p:cNvCxnSpPr>
          <p:nvPr/>
        </p:nvCxnSpPr>
        <p:spPr>
          <a:xfrm rot="5400000">
            <a:off x="3682735" y="2747321"/>
            <a:ext cx="86828" cy="377251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673623" y="3245552"/>
            <a:ext cx="2507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/WEB-I</a:t>
            </a:r>
          </a:p>
          <a:p>
            <a:r>
              <a:rPr lang="en-US" altLang="ko-KR" sz="1400" dirty="0" err="1" smtClean="0"/>
              <a:t>nf</a:t>
            </a:r>
            <a:r>
              <a:rPr lang="en-US" altLang="ko-KR" sz="1400" dirty="0" smtClean="0"/>
              <a:t>/view/</a:t>
            </a:r>
            <a:r>
              <a:rPr lang="en-US" altLang="ko-KR" sz="1400" dirty="0" err="1" smtClean="0"/>
              <a:t>qna,faq</a:t>
            </a:r>
            <a:r>
              <a:rPr lang="en-US" altLang="ko-KR" sz="1400" dirty="0" smtClean="0"/>
              <a:t>/*.</a:t>
            </a:r>
            <a:r>
              <a:rPr lang="en-US" altLang="ko-KR" sz="1400" dirty="0" err="1" smtClean="0"/>
              <a:t>jsp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4164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구부러진 연결선 68"/>
          <p:cNvCxnSpPr>
            <a:stCxn id="18" idx="3"/>
            <a:endCxn id="11" idx="1"/>
          </p:cNvCxnSpPr>
          <p:nvPr/>
        </p:nvCxnSpPr>
        <p:spPr>
          <a:xfrm flipV="1">
            <a:off x="3238499" y="4289860"/>
            <a:ext cx="2178843" cy="2184512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338753" y="0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6.</a:t>
            </a:r>
            <a:r>
              <a:rPr kumimoji="0" lang="en-US" altLang="ko-KR" sz="2800" b="1" i="1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객체 구조</a:t>
            </a:r>
            <a:r>
              <a:rPr lang="en-US" altLang="ko-KR" sz="12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(MVC </a:t>
            </a:r>
            <a:r>
              <a:rPr lang="ko-KR" altLang="en-US" sz="12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패턴 </a:t>
            </a:r>
            <a:r>
              <a:rPr lang="ko-KR" altLang="en-US" sz="12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구현</a:t>
            </a:r>
            <a:r>
              <a:rPr lang="en-US" altLang="ko-KR" sz="12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-</a:t>
            </a:r>
            <a:r>
              <a:rPr lang="ko-KR" altLang="en-US" sz="12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메시지</a:t>
            </a:r>
            <a:r>
              <a:rPr lang="en-US" altLang="ko-KR" sz="12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kumimoji="0" lang="en-US" altLang="ko-KR" sz="12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219075" y="676368"/>
            <a:ext cx="733425" cy="447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8119" y="1204014"/>
            <a:ext cx="19431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/message/list.do</a:t>
            </a:r>
            <a:endParaRPr lang="en-US" altLang="ko-KR" sz="1200" dirty="0" smtClean="0"/>
          </a:p>
          <a:p>
            <a:r>
              <a:rPr lang="en-US" altLang="ko-KR" sz="1200" dirty="0" smtClean="0"/>
              <a:t>/message/acclist.do</a:t>
            </a:r>
            <a:endParaRPr lang="en-US" altLang="ko-KR" sz="1200" dirty="0" smtClean="0"/>
          </a:p>
          <a:p>
            <a:r>
              <a:rPr lang="en-US" altLang="ko-KR" sz="1200" dirty="0" smtClean="0"/>
              <a:t>/message/sendlist.do</a:t>
            </a:r>
            <a:endParaRPr lang="en-US" altLang="ko-KR" sz="1200" dirty="0" smtClean="0"/>
          </a:p>
          <a:p>
            <a:r>
              <a:rPr lang="en-US" altLang="ko-KR" sz="1200" dirty="0" smtClean="0"/>
              <a:t>/message/view.do</a:t>
            </a:r>
            <a:endParaRPr lang="en-US" altLang="ko-KR" sz="1200" dirty="0" smtClean="0"/>
          </a:p>
          <a:p>
            <a:r>
              <a:rPr lang="en-US" altLang="ko-KR" sz="1200" dirty="0" smtClean="0"/>
              <a:t>/message/writeForm.do</a:t>
            </a:r>
            <a:endParaRPr lang="en-US" altLang="ko-KR" sz="1200" dirty="0" smtClean="0"/>
          </a:p>
          <a:p>
            <a:r>
              <a:rPr lang="en-US" altLang="ko-KR" sz="1200" dirty="0" smtClean="0"/>
              <a:t>/message/write.do</a:t>
            </a:r>
            <a:endParaRPr lang="en-US" altLang="ko-KR" sz="1200" dirty="0" smtClean="0"/>
          </a:p>
          <a:p>
            <a:r>
              <a:rPr lang="en-US" altLang="ko-KR" sz="1200" dirty="0" smtClean="0"/>
              <a:t>/message/delete.do</a:t>
            </a:r>
            <a:endParaRPr lang="en-US" altLang="ko-KR" sz="12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36708"/>
              </p:ext>
            </p:extLst>
          </p:nvPr>
        </p:nvGraphicFramePr>
        <p:xfrm>
          <a:off x="4334626" y="184914"/>
          <a:ext cx="2228850" cy="1554989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228850"/>
              </a:tblGrid>
              <a:tr h="3662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Servlet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FrontController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messageController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ajaxController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service()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628291"/>
              </p:ext>
            </p:extLst>
          </p:nvPr>
        </p:nvGraphicFramePr>
        <p:xfrm>
          <a:off x="8297917" y="100106"/>
          <a:ext cx="1819275" cy="73660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819275"/>
              </a:tblGrid>
              <a:tr h="338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DBUtil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getConnection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원통 5"/>
          <p:cNvSpPr/>
          <p:nvPr/>
        </p:nvSpPr>
        <p:spPr>
          <a:xfrm>
            <a:off x="10282731" y="100106"/>
            <a:ext cx="1666875" cy="11525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messageDB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130955"/>
              </p:ext>
            </p:extLst>
          </p:nvPr>
        </p:nvGraphicFramePr>
        <p:xfrm>
          <a:off x="9356834" y="1541376"/>
          <a:ext cx="2620033" cy="5121149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620033"/>
              </a:tblGrid>
              <a:tr h="3662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MessageDAO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list()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sendList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noAccList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allWriteList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getTotalRow</a:t>
                      </a:r>
                      <a:r>
                        <a:rPr lang="en-US" altLang="ko-KR" dirty="0" smtClean="0"/>
                        <a:t>() </a:t>
                      </a:r>
                      <a:r>
                        <a:rPr lang="en-US" altLang="ko-KR" dirty="0" err="1" smtClean="0"/>
                        <a:t>getTotalSendRow</a:t>
                      </a:r>
                      <a:r>
                        <a:rPr lang="en-US" altLang="ko-KR" dirty="0" smtClean="0"/>
                        <a:t>() </a:t>
                      </a:r>
                      <a:r>
                        <a:rPr lang="en-US" altLang="ko-KR" dirty="0" err="1" smtClean="0"/>
                        <a:t>getTotalAllRow</a:t>
                      </a:r>
                      <a:r>
                        <a:rPr lang="en-US" altLang="ko-KR" dirty="0" smtClean="0"/>
                        <a:t>() </a:t>
                      </a:r>
                      <a:r>
                        <a:rPr lang="en-US" altLang="ko-KR" dirty="0" err="1" smtClean="0"/>
                        <a:t>getTotalNoRow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dirty="0" smtClean="0"/>
                        <a:t>view()</a:t>
                      </a:r>
                    </a:p>
                    <a:p>
                      <a:pPr latinLnBrk="1"/>
                      <a:r>
                        <a:rPr lang="en-US" altLang="ko-KR" sz="180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accDateUpate</a:t>
                      </a:r>
                      <a:r>
                        <a:rPr lang="en-US" altLang="ko-KR" sz="18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write()</a:t>
                      </a:r>
                    </a:p>
                    <a:p>
                      <a:pPr latinLnBrk="1"/>
                      <a:r>
                        <a:rPr lang="en-US" altLang="ko-KR" sz="180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allWrite</a:t>
                      </a:r>
                      <a:r>
                        <a:rPr lang="en-US" altLang="ko-KR" sz="18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80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allCheckUpdate</a:t>
                      </a:r>
                      <a:r>
                        <a:rPr lang="en-US" altLang="ko-KR" sz="18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80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accUpdate</a:t>
                      </a:r>
                      <a:r>
                        <a:rPr lang="en-US" altLang="ko-KR" sz="18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80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senUpdate</a:t>
                      </a:r>
                      <a:r>
                        <a:rPr lang="en-US" altLang="ko-KR" sz="18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80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allUpdate</a:t>
                      </a:r>
                      <a:r>
                        <a:rPr lang="en-US" altLang="ko-KR" sz="18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delete()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809344"/>
              </p:ext>
            </p:extLst>
          </p:nvPr>
        </p:nvGraphicFramePr>
        <p:xfrm>
          <a:off x="6924675" y="1144694"/>
          <a:ext cx="1819275" cy="182880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819275"/>
              </a:tblGrid>
              <a:tr h="338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Beans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daos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services</a:t>
                      </a:r>
                    </a:p>
                    <a:p>
                      <a:pPr latinLnBrk="1"/>
                      <a:r>
                        <a:rPr lang="en-US" altLang="ko-KR" dirty="0" smtClean="0"/>
                        <a:t>controllers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Init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생성 </a:t>
                      </a:r>
                      <a:r>
                        <a:rPr lang="en-US" altLang="ko-KR" dirty="0" smtClean="0"/>
                        <a:t>&amp; DI)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getController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603166"/>
              </p:ext>
            </p:extLst>
          </p:nvPr>
        </p:nvGraphicFramePr>
        <p:xfrm>
          <a:off x="5417342" y="3221218"/>
          <a:ext cx="3309938" cy="2137284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309938"/>
              </a:tblGrid>
              <a:tr h="338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Service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MessageListService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MessageViewService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MessageWriteService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MessageUpdateStatusService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MessageAllUpdateService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MessageAllCheckUpdateService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MessageDeleteService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213969"/>
              </p:ext>
            </p:extLst>
          </p:nvPr>
        </p:nvGraphicFramePr>
        <p:xfrm>
          <a:off x="282971" y="3076575"/>
          <a:ext cx="2574527" cy="362712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574527"/>
              </a:tblGrid>
              <a:tr h="338964"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MessageController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60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listService</a:t>
                      </a:r>
                      <a:endParaRPr lang="en-US" altLang="ko-KR" sz="160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viewService</a:t>
                      </a:r>
                      <a:endParaRPr lang="en-US" altLang="ko-KR" sz="160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writeService</a:t>
                      </a:r>
                      <a:endParaRPr lang="en-US" altLang="ko-KR" sz="160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updateStatusService</a:t>
                      </a:r>
                      <a:endParaRPr lang="en-US" altLang="ko-KR" sz="160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allUpdateService</a:t>
                      </a:r>
                      <a:endParaRPr lang="en-US" altLang="ko-KR" sz="160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allCheckUpdateService</a:t>
                      </a:r>
                      <a:endParaRPr lang="en-US" altLang="ko-KR" sz="160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deleteService</a:t>
                      </a:r>
                      <a:endParaRPr lang="en-US" altLang="ko-KR" sz="160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memberListService</a:t>
                      </a:r>
                      <a:endParaRPr lang="en-US" altLang="ko-KR" sz="160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ko-KR" sz="1600" dirty="0" smtClean="0"/>
                        <a:t>xecute()</a:t>
                      </a:r>
                    </a:p>
                    <a:p>
                      <a:r>
                        <a:rPr lang="en-US" altLang="ko-KR" sz="1600" dirty="0" err="1" smtClean="0"/>
                        <a:t>getDTO</a:t>
                      </a:r>
                      <a:r>
                        <a:rPr lang="en-US" altLang="ko-KR" sz="1600" dirty="0" smtClean="0"/>
                        <a:t>()</a:t>
                      </a:r>
                    </a:p>
                    <a:p>
                      <a:r>
                        <a:rPr lang="en-US" altLang="ko-KR" sz="1600" dirty="0" err="1" smtClean="0"/>
                        <a:t>updateStatus</a:t>
                      </a:r>
                      <a:r>
                        <a:rPr lang="en-US" altLang="ko-KR" sz="1600" dirty="0" smtClean="0"/>
                        <a:t>()</a:t>
                      </a:r>
                    </a:p>
                    <a:p>
                      <a:r>
                        <a:rPr lang="en-US" altLang="ko-KR" sz="1600" dirty="0" err="1" smtClean="0"/>
                        <a:t>executeDelete</a:t>
                      </a:r>
                      <a:r>
                        <a:rPr lang="en-US" altLang="ko-KR" sz="1600" dirty="0" smtClean="0"/>
                        <a:t>()</a:t>
                      </a:r>
                    </a:p>
                    <a:p>
                      <a:r>
                        <a:rPr lang="en-US" altLang="ko-KR" sz="1600" dirty="0" err="1" smtClean="0"/>
                        <a:t>idCheck</a:t>
                      </a:r>
                      <a:r>
                        <a:rPr lang="en-US" altLang="ko-KR" sz="1600" dirty="0" smtClean="0"/>
                        <a:t>()</a:t>
                      </a:r>
                      <a:endParaRPr lang="en-US" altLang="ko-KR" sz="16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179033"/>
              </p:ext>
            </p:extLst>
          </p:nvPr>
        </p:nvGraphicFramePr>
        <p:xfrm>
          <a:off x="3190367" y="5326583"/>
          <a:ext cx="2362200" cy="73660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362200"/>
              </a:tblGrid>
              <a:tr h="338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Execute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Service(</a:t>
                      </a:r>
                      <a:r>
                        <a:rPr lang="en-US" altLang="ko-KR" dirty="0" err="1" smtClean="0"/>
                        <a:t>service,objs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278850"/>
              </p:ext>
            </p:extLst>
          </p:nvPr>
        </p:nvGraphicFramePr>
        <p:xfrm>
          <a:off x="2386518" y="1731172"/>
          <a:ext cx="2362200" cy="100584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362200"/>
              </a:tblGrid>
              <a:tr h="322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ViewResolver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getJsp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dirty="0" smtClean="0"/>
                        <a:t>Forward()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7552338" y="3174477"/>
            <a:ext cx="1285875" cy="4762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Interface  Service</a:t>
            </a:r>
            <a:endParaRPr lang="ko-KR" altLang="en-US" sz="16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952624" y="6236247"/>
            <a:ext cx="1285875" cy="4762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Interface</a:t>
            </a:r>
          </a:p>
          <a:p>
            <a:pPr algn="ctr"/>
            <a:r>
              <a:rPr lang="en-US" altLang="ko-KR" sz="1600" dirty="0" smtClean="0"/>
              <a:t>Controller</a:t>
            </a:r>
            <a:endParaRPr lang="ko-KR" altLang="en-US" sz="1600" dirty="0"/>
          </a:p>
        </p:txBody>
      </p:sp>
      <p:cxnSp>
        <p:nvCxnSpPr>
          <p:cNvPr id="20" name="직선 화살표 연결선 19"/>
          <p:cNvCxnSpPr>
            <a:stCxn id="2" idx="6"/>
          </p:cNvCxnSpPr>
          <p:nvPr/>
        </p:nvCxnSpPr>
        <p:spPr>
          <a:xfrm flipV="1">
            <a:off x="952500" y="858653"/>
            <a:ext cx="3286125" cy="413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5" idx="1"/>
            <a:endCxn id="2" idx="6"/>
          </p:cNvCxnSpPr>
          <p:nvPr/>
        </p:nvCxnSpPr>
        <p:spPr>
          <a:xfrm flipH="1" flipV="1">
            <a:off x="952500" y="900014"/>
            <a:ext cx="1434018" cy="13340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86518" y="592237"/>
            <a:ext cx="941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</a:t>
            </a:r>
            <a:r>
              <a:rPr lang="en-US" altLang="ko-KR" sz="1400" dirty="0" smtClean="0"/>
              <a:t>eb.xml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595562" y="875266"/>
            <a:ext cx="941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요</a:t>
            </a:r>
            <a:r>
              <a:rPr lang="ko-KR" altLang="en-US" sz="1400" dirty="0"/>
              <a:t>청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81643" y="1244742"/>
            <a:ext cx="941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응</a:t>
            </a:r>
            <a:r>
              <a:rPr lang="ko-KR" altLang="en-US" sz="1400" dirty="0"/>
              <a:t>답</a:t>
            </a:r>
          </a:p>
        </p:txBody>
      </p:sp>
      <p:cxnSp>
        <p:nvCxnSpPr>
          <p:cNvPr id="29" name="꺾인 연결선 28"/>
          <p:cNvCxnSpPr>
            <a:stCxn id="5" idx="2"/>
            <a:endCxn id="15" idx="0"/>
          </p:cNvCxnSpPr>
          <p:nvPr/>
        </p:nvCxnSpPr>
        <p:spPr>
          <a:xfrm rot="5400000" flipH="1">
            <a:off x="4503969" y="794822"/>
            <a:ext cx="8731" cy="1881433"/>
          </a:xfrm>
          <a:prstGeom prst="bentConnector5">
            <a:avLst>
              <a:gd name="adj1" fmla="val -2618257"/>
              <a:gd name="adj2" fmla="val 174927"/>
              <a:gd name="adj3" fmla="val 2718257"/>
            </a:avLst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0" idx="0"/>
            <a:endCxn id="5" idx="3"/>
          </p:cNvCxnSpPr>
          <p:nvPr/>
        </p:nvCxnSpPr>
        <p:spPr>
          <a:xfrm rot="16200000" flipV="1">
            <a:off x="7107751" y="418133"/>
            <a:ext cx="182286" cy="1270836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0" idx="1"/>
            <a:endCxn id="12" idx="3"/>
          </p:cNvCxnSpPr>
          <p:nvPr/>
        </p:nvCxnSpPr>
        <p:spPr>
          <a:xfrm rot="10800000" flipV="1">
            <a:off x="2857499" y="2059093"/>
            <a:ext cx="4067177" cy="283104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6" idx="3"/>
            <a:endCxn id="9" idx="0"/>
          </p:cNvCxnSpPr>
          <p:nvPr/>
        </p:nvCxnSpPr>
        <p:spPr>
          <a:xfrm rot="5400000">
            <a:off x="10747138" y="1172344"/>
            <a:ext cx="288745" cy="44931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9" idx="0"/>
            <a:endCxn id="10" idx="3"/>
          </p:cNvCxnSpPr>
          <p:nvPr/>
        </p:nvCxnSpPr>
        <p:spPr>
          <a:xfrm rot="16200000" flipH="1" flipV="1">
            <a:off x="9446541" y="838785"/>
            <a:ext cx="517718" cy="1922900"/>
          </a:xfrm>
          <a:prstGeom prst="bentConnector4">
            <a:avLst>
              <a:gd name="adj1" fmla="val -44155"/>
              <a:gd name="adj2" fmla="val 84064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10" idx="2"/>
            <a:endCxn id="11" idx="3"/>
          </p:cNvCxnSpPr>
          <p:nvPr/>
        </p:nvCxnSpPr>
        <p:spPr>
          <a:xfrm rot="16200000" flipH="1">
            <a:off x="7622613" y="3185193"/>
            <a:ext cx="1316366" cy="892968"/>
          </a:xfrm>
          <a:prstGeom prst="bentConnector4">
            <a:avLst>
              <a:gd name="adj1" fmla="val 9409"/>
              <a:gd name="adj2" fmla="val 12746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11" idx="1"/>
            <a:endCxn id="10" idx="1"/>
          </p:cNvCxnSpPr>
          <p:nvPr/>
        </p:nvCxnSpPr>
        <p:spPr>
          <a:xfrm rot="10800000" flipH="1">
            <a:off x="5417341" y="2059094"/>
            <a:ext cx="1507333" cy="2230766"/>
          </a:xfrm>
          <a:prstGeom prst="bentConnector3">
            <a:avLst>
              <a:gd name="adj1" fmla="val -15166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15" idx="2"/>
          </p:cNvCxnSpPr>
          <p:nvPr/>
        </p:nvCxnSpPr>
        <p:spPr>
          <a:xfrm rot="5400000">
            <a:off x="3335579" y="2591801"/>
            <a:ext cx="86828" cy="377251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19075" y="2737012"/>
            <a:ext cx="291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/WEB-</a:t>
            </a:r>
            <a:r>
              <a:rPr lang="en-US" altLang="ko-KR" sz="1400" dirty="0" err="1" smtClean="0"/>
              <a:t>Inf</a:t>
            </a:r>
            <a:r>
              <a:rPr lang="en-US" altLang="ko-KR" sz="1400" dirty="0" smtClean="0"/>
              <a:t>/view/message/*.</a:t>
            </a:r>
            <a:r>
              <a:rPr lang="en-US" altLang="ko-KR" sz="1400" dirty="0" err="1" smtClean="0"/>
              <a:t>jsp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7063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noProof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7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.DB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스키마</a:t>
            </a:r>
            <a:r>
              <a:rPr kumimoji="0" lang="en-US" altLang="ko-KR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논리</a:t>
            </a: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설계</a:t>
            </a:r>
            <a:r>
              <a:rPr kumimoji="0" lang="en-US" altLang="ko-KR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xmlns="" id="{0379DFE0-5CCB-4271-9E71-D23213E5F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962409"/>
            <a:ext cx="11204179" cy="585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0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7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.DB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스키마</a:t>
            </a:r>
            <a:r>
              <a:rPr kumimoji="0" lang="en-US" altLang="ko-KR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물리 설계</a:t>
            </a:r>
            <a:r>
              <a:rPr kumimoji="0" lang="en-US" altLang="ko-KR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pic>
        <p:nvPicPr>
          <p:cNvPr id="3" name="그림 2" descr="지도이(가) 표시된 사진&#10;&#10;자동 생성된 설명">
            <a:extLst>
              <a:ext uri="{FF2B5EF4-FFF2-40B4-BE49-F238E27FC236}">
                <a16:creationId xmlns:a16="http://schemas.microsoft.com/office/drawing/2014/main" xmlns="" id="{27A8B5C4-25BF-45E6-9762-49EE0646A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79" y="962409"/>
            <a:ext cx="10866841" cy="575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230493" y="-648582"/>
            <a:ext cx="15742134" cy="10826223"/>
            <a:chOff x="-230493" y="-648582"/>
            <a:chExt cx="15742134" cy="10826223"/>
          </a:xfrm>
        </p:grpSpPr>
        <p:sp>
          <p:nvSpPr>
            <p:cNvPr id="22" name="원호 21"/>
            <p:cNvSpPr/>
            <p:nvPr/>
          </p:nvSpPr>
          <p:spPr>
            <a:xfrm>
              <a:off x="4732549" y="558800"/>
              <a:ext cx="9006114" cy="9006114"/>
            </a:xfrm>
            <a:prstGeom prst="arc">
              <a:avLst>
                <a:gd name="adj1" fmla="val 9422953"/>
                <a:gd name="adj2" fmla="val 18598873"/>
              </a:avLst>
            </a:prstGeom>
            <a:noFill/>
            <a:ln w="6350">
              <a:solidFill>
                <a:srgbClr val="FAC6C8">
                  <a:alpha val="4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원호 20"/>
            <p:cNvSpPr/>
            <p:nvPr/>
          </p:nvSpPr>
          <p:spPr>
            <a:xfrm>
              <a:off x="-230493" y="-648582"/>
              <a:ext cx="5944482" cy="5944482"/>
            </a:xfrm>
            <a:prstGeom prst="arc">
              <a:avLst>
                <a:gd name="adj1" fmla="val 18479200"/>
                <a:gd name="adj2" fmla="val 9475920"/>
              </a:avLst>
            </a:prstGeom>
            <a:noFill/>
            <a:ln w="6350">
              <a:solidFill>
                <a:srgbClr val="FAC6C8">
                  <a:alpha val="8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원호 23"/>
            <p:cNvSpPr/>
            <p:nvPr/>
          </p:nvSpPr>
          <p:spPr>
            <a:xfrm>
              <a:off x="9578618" y="4244618"/>
              <a:ext cx="5226764" cy="5226764"/>
            </a:xfrm>
            <a:prstGeom prst="arc">
              <a:avLst>
                <a:gd name="adj1" fmla="val 10764250"/>
                <a:gd name="adj2" fmla="val 16210357"/>
              </a:avLst>
            </a:prstGeom>
            <a:solidFill>
              <a:srgbClr val="FF6766">
                <a:alpha val="5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원호 24"/>
            <p:cNvSpPr/>
            <p:nvPr/>
          </p:nvSpPr>
          <p:spPr>
            <a:xfrm>
              <a:off x="8872359" y="3538359"/>
              <a:ext cx="6639282" cy="6639282"/>
            </a:xfrm>
            <a:prstGeom prst="arc">
              <a:avLst>
                <a:gd name="adj1" fmla="val 10764250"/>
                <a:gd name="adj2" fmla="val 16210357"/>
              </a:avLst>
            </a:prstGeom>
            <a:solidFill>
              <a:srgbClr val="FF6766">
                <a:alpha val="5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061311" y="2068589"/>
            <a:ext cx="1988934" cy="2399587"/>
            <a:chOff x="4048611" y="1982042"/>
            <a:chExt cx="1829085" cy="2206734"/>
          </a:xfrm>
        </p:grpSpPr>
        <p:grpSp>
          <p:nvGrpSpPr>
            <p:cNvPr id="4" name="그룹 3"/>
            <p:cNvGrpSpPr/>
            <p:nvPr/>
          </p:nvGrpSpPr>
          <p:grpSpPr>
            <a:xfrm>
              <a:off x="4239111" y="1982042"/>
              <a:ext cx="1035427" cy="1035427"/>
              <a:chOff x="4619136" y="1547173"/>
              <a:chExt cx="1685106" cy="1685106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4619136" y="1547173"/>
                <a:ext cx="1685106" cy="1685106"/>
              </a:xfrm>
              <a:prstGeom prst="ellipse">
                <a:avLst/>
              </a:prstGeom>
              <a:solidFill>
                <a:srgbClr val="FF6766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4790956" y="1715682"/>
                <a:ext cx="1348085" cy="1348085"/>
              </a:xfrm>
              <a:prstGeom prst="ellipse">
                <a:avLst/>
              </a:prstGeom>
              <a:solidFill>
                <a:srgbClr val="FF6766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타원 35"/>
            <p:cNvSpPr/>
            <p:nvPr/>
          </p:nvSpPr>
          <p:spPr>
            <a:xfrm>
              <a:off x="4048611" y="2359691"/>
              <a:ext cx="1829085" cy="1829085"/>
            </a:xfrm>
            <a:prstGeom prst="ellipse">
              <a:avLst/>
            </a:prstGeom>
            <a:solidFill>
              <a:srgbClr val="FF6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 rot="3600000">
              <a:off x="4550723" y="2455192"/>
              <a:ext cx="660745" cy="194746"/>
            </a:xfrm>
            <a:custGeom>
              <a:avLst/>
              <a:gdLst>
                <a:gd name="connsiteX0" fmla="*/ 10669 w 921241"/>
                <a:gd name="connsiteY0" fmla="*/ 82917 h 271524"/>
                <a:gd name="connsiteX1" fmla="*/ 135762 w 921241"/>
                <a:gd name="connsiteY1" fmla="*/ 0 h 271524"/>
                <a:gd name="connsiteX2" fmla="*/ 785479 w 921241"/>
                <a:gd name="connsiteY2" fmla="*/ 0 h 271524"/>
                <a:gd name="connsiteX3" fmla="*/ 921241 w 921241"/>
                <a:gd name="connsiteY3" fmla="*/ 135762 h 271524"/>
                <a:gd name="connsiteX4" fmla="*/ 785479 w 921241"/>
                <a:gd name="connsiteY4" fmla="*/ 271524 h 271524"/>
                <a:gd name="connsiteX5" fmla="*/ 341893 w 921241"/>
                <a:gd name="connsiteY5" fmla="*/ 271524 h 271524"/>
                <a:gd name="connsiteX6" fmla="*/ 341893 w 921241"/>
                <a:gd name="connsiteY6" fmla="*/ 259631 h 271524"/>
                <a:gd name="connsiteX7" fmla="*/ 783659 w 921241"/>
                <a:gd name="connsiteY7" fmla="*/ 259632 h 271524"/>
                <a:gd name="connsiteX8" fmla="*/ 907528 w 921241"/>
                <a:gd name="connsiteY8" fmla="*/ 135762 h 271524"/>
                <a:gd name="connsiteX9" fmla="*/ 783659 w 921241"/>
                <a:gd name="connsiteY9" fmla="*/ 11893 h 271524"/>
                <a:gd name="connsiteX10" fmla="*/ 137582 w 921241"/>
                <a:gd name="connsiteY10" fmla="*/ 11893 h 271524"/>
                <a:gd name="connsiteX11" fmla="*/ 13712 w 921241"/>
                <a:gd name="connsiteY11" fmla="*/ 135762 h 271524"/>
                <a:gd name="connsiteX12" fmla="*/ 89366 w 921241"/>
                <a:gd name="connsiteY12" fmla="*/ 249897 h 271524"/>
                <a:gd name="connsiteX13" fmla="*/ 129124 w 921241"/>
                <a:gd name="connsiteY13" fmla="*/ 257924 h 271524"/>
                <a:gd name="connsiteX14" fmla="*/ 129124 w 921241"/>
                <a:gd name="connsiteY14" fmla="*/ 270184 h 271524"/>
                <a:gd name="connsiteX15" fmla="*/ 82917 w 921241"/>
                <a:gd name="connsiteY15" fmla="*/ 260855 h 271524"/>
                <a:gd name="connsiteX16" fmla="*/ 0 w 921241"/>
                <a:gd name="connsiteY16" fmla="*/ 135762 h 271524"/>
                <a:gd name="connsiteX17" fmla="*/ 10669 w 921241"/>
                <a:gd name="connsiteY17" fmla="*/ 82917 h 271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21241" h="271524">
                  <a:moveTo>
                    <a:pt x="10669" y="82917"/>
                  </a:moveTo>
                  <a:cubicBezTo>
                    <a:pt x="31279" y="34190"/>
                    <a:pt x="79528" y="0"/>
                    <a:pt x="135762" y="0"/>
                  </a:cubicBezTo>
                  <a:lnTo>
                    <a:pt x="785479" y="0"/>
                  </a:lnTo>
                  <a:cubicBezTo>
                    <a:pt x="860458" y="0"/>
                    <a:pt x="921241" y="60783"/>
                    <a:pt x="921241" y="135762"/>
                  </a:cubicBezTo>
                  <a:cubicBezTo>
                    <a:pt x="921241" y="210741"/>
                    <a:pt x="860458" y="271524"/>
                    <a:pt x="785479" y="271524"/>
                  </a:cubicBezTo>
                  <a:lnTo>
                    <a:pt x="341893" y="271524"/>
                  </a:lnTo>
                  <a:lnTo>
                    <a:pt x="341893" y="259631"/>
                  </a:lnTo>
                  <a:lnTo>
                    <a:pt x="783659" y="259632"/>
                  </a:lnTo>
                  <a:cubicBezTo>
                    <a:pt x="852070" y="259631"/>
                    <a:pt x="907528" y="204173"/>
                    <a:pt x="907528" y="135762"/>
                  </a:cubicBezTo>
                  <a:cubicBezTo>
                    <a:pt x="907528" y="67351"/>
                    <a:pt x="852070" y="11892"/>
                    <a:pt x="783659" y="11893"/>
                  </a:cubicBezTo>
                  <a:lnTo>
                    <a:pt x="137582" y="11893"/>
                  </a:lnTo>
                  <a:cubicBezTo>
                    <a:pt x="69170" y="11893"/>
                    <a:pt x="13712" y="67351"/>
                    <a:pt x="13712" y="135762"/>
                  </a:cubicBezTo>
                  <a:cubicBezTo>
                    <a:pt x="13713" y="187071"/>
                    <a:pt x="44908" y="231093"/>
                    <a:pt x="89366" y="249897"/>
                  </a:cubicBezTo>
                  <a:lnTo>
                    <a:pt x="129124" y="257924"/>
                  </a:lnTo>
                  <a:lnTo>
                    <a:pt x="129124" y="270184"/>
                  </a:lnTo>
                  <a:lnTo>
                    <a:pt x="82917" y="260855"/>
                  </a:lnTo>
                  <a:cubicBezTo>
                    <a:pt x="34190" y="240245"/>
                    <a:pt x="0" y="191996"/>
                    <a:pt x="0" y="135762"/>
                  </a:cubicBezTo>
                  <a:cubicBezTo>
                    <a:pt x="0" y="117017"/>
                    <a:pt x="3799" y="99160"/>
                    <a:pt x="10669" y="8291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4432543" y="2875389"/>
            <a:ext cx="4939364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i="1" dirty="0" smtClean="0"/>
              <a:t>회원관리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198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구현화면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회원관리</a:t>
            </a:r>
            <a:endParaRPr kumimoji="0" lang="en-US" altLang="ko-KR" sz="16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C2CE6E92-DDEB-4AE9-A4E9-D8AADF61C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71" y="1070882"/>
            <a:ext cx="6417455" cy="3423014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E645C205-3BD9-4F4B-A543-3FE4F0F07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758" y="2784378"/>
            <a:ext cx="6393154" cy="36359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E186598-77B3-43E8-ADEF-7CE35F98F8E4}"/>
              </a:ext>
            </a:extLst>
          </p:cNvPr>
          <p:cNvSpPr txBox="1"/>
          <p:nvPr/>
        </p:nvSpPr>
        <p:spPr>
          <a:xfrm>
            <a:off x="6852826" y="1124338"/>
            <a:ext cx="454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595959"/>
                </a:solidFill>
              </a:rPr>
              <a:t> </a:t>
            </a:r>
            <a:r>
              <a:rPr lang="ko-KR" altLang="en-US" dirty="0">
                <a:solidFill>
                  <a:srgbClr val="595959"/>
                </a:solidFill>
              </a:rPr>
              <a:t>회원가입 </a:t>
            </a:r>
            <a:r>
              <a:rPr lang="en-US" altLang="ko-KR" dirty="0">
                <a:solidFill>
                  <a:srgbClr val="595959"/>
                </a:solidFill>
              </a:rPr>
              <a:t>:</a:t>
            </a:r>
            <a:r>
              <a:rPr lang="ko-KR" altLang="en-US" dirty="0">
                <a:solidFill>
                  <a:srgbClr val="595959"/>
                </a:solidFill>
              </a:rPr>
              <a:t> 개인회원</a:t>
            </a:r>
            <a:r>
              <a:rPr lang="en-US" altLang="ko-KR" dirty="0">
                <a:solidFill>
                  <a:srgbClr val="595959"/>
                </a:solidFill>
              </a:rPr>
              <a:t>, </a:t>
            </a:r>
            <a:r>
              <a:rPr lang="ko-KR" altLang="en-US" dirty="0">
                <a:solidFill>
                  <a:srgbClr val="595959"/>
                </a:solidFill>
              </a:rPr>
              <a:t>기업회원 구분</a:t>
            </a:r>
            <a:endParaRPr lang="en-US" altLang="ko-KR" dirty="0">
              <a:solidFill>
                <a:srgbClr val="59595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65E3546-DB09-43AC-AB5B-4A54E0042CDE}"/>
              </a:ext>
            </a:extLst>
          </p:cNvPr>
          <p:cNvSpPr txBox="1"/>
          <p:nvPr/>
        </p:nvSpPr>
        <p:spPr>
          <a:xfrm>
            <a:off x="416322" y="5087795"/>
            <a:ext cx="491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595959"/>
                </a:solidFill>
              </a:rPr>
              <a:t>회원약관 확인 동의해야 회원가입으로 </a:t>
            </a:r>
            <a:r>
              <a:rPr lang="ko-KR" altLang="en-US" dirty="0" err="1">
                <a:solidFill>
                  <a:srgbClr val="595959"/>
                </a:solidFill>
              </a:rPr>
              <a:t>넘어감</a:t>
            </a:r>
            <a:endParaRPr lang="en-US" altLang="ko-KR" dirty="0">
              <a:solidFill>
                <a:srgbClr val="595959"/>
              </a:solidFill>
            </a:endParaRPr>
          </a:p>
        </p:txBody>
      </p:sp>
      <p:sp>
        <p:nvSpPr>
          <p:cNvPr id="9" name="평행 사변형 8">
            <a:extLst>
              <a:ext uri="{FF2B5EF4-FFF2-40B4-BE49-F238E27FC236}">
                <a16:creationId xmlns:a16="http://schemas.microsoft.com/office/drawing/2014/main" xmlns="" id="{B3D08A52-1F11-4F78-9141-1D112BA2568D}"/>
              </a:ext>
            </a:extLst>
          </p:cNvPr>
          <p:cNvSpPr/>
          <p:nvPr/>
        </p:nvSpPr>
        <p:spPr>
          <a:xfrm>
            <a:off x="3783249" y="5503469"/>
            <a:ext cx="1640093" cy="126664"/>
          </a:xfrm>
          <a:prstGeom prst="parallelogram">
            <a:avLst>
              <a:gd name="adj" fmla="val 90965"/>
            </a:avLst>
          </a:prstGeom>
          <a:solidFill>
            <a:srgbClr val="F8F8F8"/>
          </a:solidFill>
          <a:ln>
            <a:noFill/>
          </a:ln>
          <a:effectLst>
            <a:outerShdw dist="38100" dir="20400000" algn="tr" rotWithShape="0">
              <a:srgbClr val="FF676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xmlns="" id="{54E4E8A2-631C-4A8D-AB66-7606465342D5}"/>
              </a:ext>
            </a:extLst>
          </p:cNvPr>
          <p:cNvSpPr/>
          <p:nvPr/>
        </p:nvSpPr>
        <p:spPr>
          <a:xfrm>
            <a:off x="6700426" y="1429042"/>
            <a:ext cx="1640093" cy="129256"/>
          </a:xfrm>
          <a:prstGeom prst="parallelogram">
            <a:avLst>
              <a:gd name="adj" fmla="val 90965"/>
            </a:avLst>
          </a:prstGeom>
          <a:solidFill>
            <a:srgbClr val="F8F8F8"/>
          </a:solidFill>
          <a:ln>
            <a:noFill/>
          </a:ln>
          <a:effectLst>
            <a:outerShdw dist="38100" dir="9000000" algn="tr" rotWithShape="0">
              <a:srgbClr val="FF676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152650" y="2131903"/>
            <a:ext cx="1076325" cy="2263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83249" y="2149256"/>
            <a:ext cx="1076325" cy="2263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636010" y="6018103"/>
            <a:ext cx="1936615" cy="5255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10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E186598-77B3-43E8-ADEF-7CE35F98F8E4}"/>
              </a:ext>
            </a:extLst>
          </p:cNvPr>
          <p:cNvSpPr txBox="1"/>
          <p:nvPr/>
        </p:nvSpPr>
        <p:spPr>
          <a:xfrm>
            <a:off x="4113086" y="368250"/>
            <a:ext cx="794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기업회원 가입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사업자번호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회사주소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회사명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회사번호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소개글</a:t>
            </a:r>
            <a:r>
              <a:rPr lang="ko-KR" altLang="en-US" dirty="0">
                <a:solidFill>
                  <a:srgbClr val="595959"/>
                </a:solidFill>
                <a:latin typeface="맑은 고딕" panose="020F0502020204030204"/>
                <a:ea typeface="맑은 고딕" panose="020B0503020000020004" pitchFamily="50" charset="-127"/>
              </a:rPr>
              <a:t>이 추가됨</a:t>
            </a:r>
            <a:r>
              <a:rPr lang="en-US" altLang="ko-KR" dirty="0">
                <a:solidFill>
                  <a:srgbClr val="595959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65E3546-DB09-43AC-AB5B-4A54E0042CDE}"/>
              </a:ext>
            </a:extLst>
          </p:cNvPr>
          <p:cNvSpPr txBox="1"/>
          <p:nvPr/>
        </p:nvSpPr>
        <p:spPr>
          <a:xfrm>
            <a:off x="273447" y="5313011"/>
            <a:ext cx="541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개인회원 가입</a:t>
            </a:r>
            <a:r>
              <a:rPr lang="en-US" altLang="ko-KR" dirty="0">
                <a:solidFill>
                  <a:srgbClr val="595959"/>
                </a:solidFill>
                <a:latin typeface="맑은 고딕" panose="020F0502020204030204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solidFill>
                  <a:srgbClr val="595959"/>
                </a:solidFill>
                <a:latin typeface="맑은 고딕" panose="020F0502020204030204"/>
                <a:ea typeface="맑은 고딕" panose="020B0503020000020004" pitchFamily="50" charset="-127"/>
              </a:rPr>
              <a:t>아이디 중복확인 후 </a:t>
            </a:r>
            <a:r>
              <a:rPr lang="ko-KR" altLang="en-US" dirty="0" err="1">
                <a:solidFill>
                  <a:srgbClr val="595959"/>
                </a:solidFill>
                <a:latin typeface="맑은 고딕" panose="020F0502020204030204"/>
                <a:ea typeface="맑은 고딕" panose="020B0503020000020004" pitchFamily="50" charset="-127"/>
              </a:rPr>
              <a:t>넘어감</a:t>
            </a:r>
            <a:r>
              <a:rPr lang="en-US" altLang="ko-KR" dirty="0">
                <a:solidFill>
                  <a:srgbClr val="595959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B6F2ED63-3517-49AE-B1F7-5E338E1A8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6" y="1070881"/>
            <a:ext cx="5563564" cy="3739243"/>
          </a:xfrm>
          <a:prstGeom prst="rect">
            <a:avLst/>
          </a:prstGeom>
        </p:spPr>
      </p:pic>
      <p:pic>
        <p:nvPicPr>
          <p:cNvPr id="9" name="그림 8" descr="스크린샷, 컴퓨터, 노트북, 거리이(가) 표시된 사진&#10;&#10;자동 생성된 설명">
            <a:extLst>
              <a:ext uri="{FF2B5EF4-FFF2-40B4-BE49-F238E27FC236}">
                <a16:creationId xmlns:a16="http://schemas.microsoft.com/office/drawing/2014/main" xmlns="" id="{86A7BD29-B13C-4939-B8B1-2B3B7EAF3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115" y="856747"/>
            <a:ext cx="5848362" cy="555119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29601" y="1731853"/>
            <a:ext cx="1076325" cy="2263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12115" y="4046428"/>
            <a:ext cx="1874666" cy="23615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구현화면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회원관리</a:t>
            </a:r>
            <a:endParaRPr kumimoji="0" lang="en-US" altLang="ko-KR" sz="16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136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E186598-77B3-43E8-ADEF-7CE35F98F8E4}"/>
              </a:ext>
            </a:extLst>
          </p:cNvPr>
          <p:cNvSpPr txBox="1"/>
          <p:nvPr/>
        </p:nvSpPr>
        <p:spPr>
          <a:xfrm>
            <a:off x="5359034" y="3952387"/>
            <a:ext cx="448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 창으로 이동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65E3546-DB09-43AC-AB5B-4A54E0042CDE}"/>
              </a:ext>
            </a:extLst>
          </p:cNvPr>
          <p:cNvSpPr txBox="1"/>
          <p:nvPr/>
        </p:nvSpPr>
        <p:spPr>
          <a:xfrm>
            <a:off x="206772" y="4043917"/>
            <a:ext cx="541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회원가입 성공 축하페이지로 이동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666E0399-3BCB-4F9E-95A1-9F19F06AE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7" y="1675779"/>
            <a:ext cx="4860558" cy="2276608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0632ADF5-40A9-4B6B-8919-3DC0FFC5D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989" y="1542482"/>
            <a:ext cx="6713089" cy="227660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76226" y="2912953"/>
            <a:ext cx="685800" cy="2263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구현화면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회원관리</a:t>
            </a:r>
            <a:endParaRPr kumimoji="0" lang="en-US" altLang="ko-KR" sz="16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4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349646" y="307037"/>
            <a:ext cx="608048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ko-KR" altLang="en-US" sz="2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주제와 목적</a:t>
            </a:r>
            <a:endParaRPr lang="en-US" altLang="ko-KR" sz="28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63F0E6EC-2AFA-4C47-BE52-78BD9446D6C4}"/>
              </a:ext>
            </a:extLst>
          </p:cNvPr>
          <p:cNvSpPr/>
          <p:nvPr/>
        </p:nvSpPr>
        <p:spPr>
          <a:xfrm>
            <a:off x="0" y="1132740"/>
            <a:ext cx="5595904" cy="5247891"/>
          </a:xfrm>
          <a:prstGeom prst="ellipse">
            <a:avLst/>
          </a:prstGeom>
          <a:solidFill>
            <a:srgbClr val="FF67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63251AE5-5727-447D-92E3-90C0B99FE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417472"/>
              </p:ext>
            </p:extLst>
          </p:nvPr>
        </p:nvGraphicFramePr>
        <p:xfrm>
          <a:off x="5705135" y="0"/>
          <a:ext cx="6267790" cy="6865637"/>
        </p:xfrm>
        <a:graphic>
          <a:graphicData uri="http://schemas.openxmlformats.org/drawingml/2006/table">
            <a:tbl>
              <a:tblPr/>
              <a:tblGrid>
                <a:gridCol w="781390">
                  <a:extLst>
                    <a:ext uri="{9D8B030D-6E8A-4147-A177-3AD203B41FA5}">
                      <a16:colId xmlns:a16="http://schemas.microsoft.com/office/drawing/2014/main" xmlns="" val="2929127598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xmlns="" val="2395481437"/>
                    </a:ext>
                  </a:extLst>
                </a:gridCol>
                <a:gridCol w="4371975">
                  <a:extLst>
                    <a:ext uri="{9D8B030D-6E8A-4147-A177-3AD203B41FA5}">
                      <a16:colId xmlns:a16="http://schemas.microsoft.com/office/drawing/2014/main" xmlns="" val="1543342498"/>
                    </a:ext>
                  </a:extLst>
                </a:gridCol>
              </a:tblGrid>
              <a:tr h="296354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컴 윤체 L"/>
                          <a:ea typeface="한컴 윤체 L"/>
                        </a:rPr>
                        <a:t>1.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컴 윤체 L"/>
                          <a:ea typeface="한컴 윤체 L"/>
                        </a:rPr>
                        <a:t>회원관리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0332800"/>
                  </a:ext>
                </a:extLst>
              </a:tr>
              <a:tr h="1923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번호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요구사항명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상세내용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30430714"/>
                  </a:ext>
                </a:extLst>
              </a:tr>
              <a:tr h="192382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1-1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회원가입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일반 사용자는 요구되어 지는 회원의 정보를 입력하여 회원 가입을 할 수 있다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.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93116092"/>
                  </a:ext>
                </a:extLst>
              </a:tr>
              <a:tr h="1923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입력 정보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: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아이디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비밀번호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이름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생년월일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성별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연락처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이메일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5545378"/>
                  </a:ext>
                </a:extLst>
              </a:tr>
              <a:tr h="1923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회원을 가입하기 위해서는 회원약관에 동의해야 한다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.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58822039"/>
                  </a:ext>
                </a:extLst>
              </a:tr>
              <a:tr h="1923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회원가입 시 일반회원과 기업회원으로 구분해서 가입을 하도록 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62919895"/>
                  </a:ext>
                </a:extLst>
              </a:tr>
              <a:tr h="3833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기업회원으로 회원가입 시 개인회원 입력 정보와 사업자번호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회사주소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회사명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회사번호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소개글을 등록해야 한다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.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37058184"/>
                  </a:ext>
                </a:extLst>
              </a:tr>
              <a:tr h="1923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선택사항으로 기업회원의 자기소개 글을 입력할 수 있다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.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58944547"/>
                  </a:ext>
                </a:extLst>
              </a:tr>
              <a:tr h="1923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회원가입 시 아이디는 중복확인이 가능하도록 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00384153"/>
                  </a:ext>
                </a:extLst>
              </a:tr>
              <a:tr h="1923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회원가입을 한 후에는 회원가입 축하화면으로 이동한다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24294873"/>
                  </a:ext>
                </a:extLst>
              </a:tr>
              <a:tr h="19238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1-2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회원탈퇴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일반회원은 탈퇴 버튼을 클릭하여 회원 탈퇴할 수 있어야 한다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.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2945670"/>
                  </a:ext>
                </a:extLst>
              </a:tr>
              <a:tr h="2154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일반회원은 본인임을 확인하기 위해서 비밀번호를 입력 받는다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.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1401551"/>
                  </a:ext>
                </a:extLst>
              </a:tr>
              <a:tr h="38332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1-3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내 정보 보기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일반회원은 내 정보를 볼 수 있다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.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볼 수 있는 정보는 아이디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이름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생년월일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성별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연락처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이메일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등급명으로 한다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.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12139198"/>
                  </a:ext>
                </a:extLst>
              </a:tr>
              <a:tr h="3833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기업회원은 내 정보를 볼 수 있다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.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볼 수 있는 정보는 일반회원에서 볼 수 있는 정보와 사업자번호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회사주소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회사명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회사번호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소개글이다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.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05847637"/>
                  </a:ext>
                </a:extLst>
              </a:tr>
              <a:tr h="38332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1-4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내 정보 수정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일반회원은 입력한 정보를 수정할 수 있다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수정 가능한 데이터는 비밀번호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연락처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,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이메일으로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 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21484817"/>
                  </a:ext>
                </a:extLst>
              </a:tr>
              <a:tr h="1923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기업회원은 사업자번호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회사주소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회사명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회사번호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소개글을 수정할 수 있다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.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523368"/>
                  </a:ext>
                </a:extLst>
              </a:tr>
              <a:tr h="1923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1-5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비밀번호 변경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일반회원은 보안을 위해서 비밀번호를 확인 후에 변경할 수 있다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.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71963262"/>
                  </a:ext>
                </a:extLst>
              </a:tr>
              <a:tr h="320670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1-6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로그인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일반회원은 아이디와 비밀번호를 입력하여 아이디와 비밀번호가 맞으면 로그인 처리해 주고 실패 시 다시 로그인하게 한다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.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155396"/>
                  </a:ext>
                </a:extLst>
              </a:tr>
              <a:tr h="3206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일반회원이 로그인 후 다른 페이지에 이동되더라도 로그인 상태가 계속 유지되어야 한다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.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48834635"/>
                  </a:ext>
                </a:extLst>
              </a:tr>
              <a:tr h="183780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1-7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로그아웃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일반회원은 로그아웃 버튼을 클릭해서 로그아웃 처리를 한다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.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464141"/>
                  </a:ext>
                </a:extLst>
              </a:tr>
              <a:tr h="183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일반회원은 로그 아웃이 된 후에 메인 페이지로 이동한다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.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97063859"/>
                  </a:ext>
                </a:extLst>
              </a:tr>
              <a:tr h="192382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1-8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회원리스트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관리자는 회원 관리를 위해 회원리스트를 볼 수 있어야 한다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.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35554685"/>
                  </a:ext>
                </a:extLst>
              </a:tr>
              <a:tr h="1923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보여줄 회원 정보는 아이디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이름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생년월일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성별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연락처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회원등급으로 한다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.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58898696"/>
                  </a:ext>
                </a:extLst>
              </a:tr>
              <a:tr h="1923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관리자는 회원을 아이디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이름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연락처로 검색할 수 있어야 한다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.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77605238"/>
                  </a:ext>
                </a:extLst>
              </a:tr>
              <a:tr h="2866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1-9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회원 등급변경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일반회원이 기업회원으로 전환하기 위해서는 재가입을 해야한다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.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33847767"/>
                  </a:ext>
                </a:extLst>
              </a:tr>
              <a:tr h="3833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1-10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회원 정보 찾기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모든 회원은 이메일과 아이디를 통해 아이디 찾기와 비밀번호 찾기 메뉴를 이용해서 정보를 회원가입한 이메일에서 찾을 수 있다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0602243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72420" y="2184484"/>
            <a:ext cx="5000087" cy="30008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pc="-90" dirty="0">
                <a:latin typeface="+mn-ea"/>
              </a:rPr>
              <a:t>주제 </a:t>
            </a:r>
            <a:r>
              <a:rPr lang="en-US" altLang="ko-KR" spc="-90" dirty="0">
                <a:latin typeface="+mn-ea"/>
              </a:rPr>
              <a:t>: </a:t>
            </a:r>
            <a:r>
              <a:rPr lang="ko-KR" altLang="en-US" spc="-90" dirty="0" smtClean="0">
                <a:latin typeface="+mn-ea"/>
              </a:rPr>
              <a:t>중고차 중개 홈페이지</a:t>
            </a:r>
            <a:endParaRPr lang="en-US" altLang="ko-KR" spc="-90" dirty="0" smtClean="0"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pc="-90" dirty="0" smtClean="0">
                <a:latin typeface="+mn-ea"/>
              </a:rPr>
              <a:t>목적 </a:t>
            </a:r>
            <a:r>
              <a:rPr lang="en-US" altLang="ko-KR" spc="-90" dirty="0" smtClean="0">
                <a:latin typeface="+mn-ea"/>
              </a:rPr>
              <a:t>: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pc="-90" dirty="0" smtClean="0">
                <a:latin typeface="+mn-ea"/>
              </a:rPr>
              <a:t>사용자가 중고차를 거래하기 위한 목적</a:t>
            </a:r>
            <a:endParaRPr lang="en-US" altLang="ko-KR" spc="-90" dirty="0" smtClean="0">
              <a:latin typeface="+mn-ea"/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pc="-90" dirty="0" smtClean="0">
                <a:latin typeface="+mn-ea"/>
              </a:rPr>
              <a:t>회원들간의 정보 공유를 통한 중개</a:t>
            </a:r>
            <a:endParaRPr lang="en-US" altLang="ko-KR" spc="-90" dirty="0" smtClean="0">
              <a:latin typeface="+mn-ea"/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pc="-90" dirty="0" smtClean="0">
                <a:latin typeface="+mn-ea"/>
              </a:rPr>
              <a:t>일반회원</a:t>
            </a:r>
            <a:r>
              <a:rPr lang="en-US" altLang="ko-KR" spc="-90" dirty="0" smtClean="0">
                <a:latin typeface="+mn-ea"/>
              </a:rPr>
              <a:t>, </a:t>
            </a:r>
            <a:r>
              <a:rPr lang="ko-KR" altLang="en-US" spc="-90" dirty="0" smtClean="0">
                <a:latin typeface="+mn-ea"/>
              </a:rPr>
              <a:t>기업회원</a:t>
            </a:r>
            <a:r>
              <a:rPr lang="en-US" altLang="ko-KR" spc="-90" dirty="0" smtClean="0">
                <a:latin typeface="+mn-ea"/>
              </a:rPr>
              <a:t>, </a:t>
            </a:r>
            <a:r>
              <a:rPr lang="ko-KR" altLang="en-US" spc="-90" dirty="0" smtClean="0">
                <a:latin typeface="+mn-ea"/>
              </a:rPr>
              <a:t>관리자를 구분하는 시스템</a:t>
            </a:r>
            <a:endParaRPr lang="en-US" altLang="ko-KR" spc="-90" dirty="0" smtClean="0">
              <a:latin typeface="+mn-ea"/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pc="-90" dirty="0" smtClean="0">
                <a:latin typeface="+mn-ea"/>
              </a:rPr>
              <a:t>자동차를 카테고리 항목으로 검색</a:t>
            </a:r>
            <a:endParaRPr lang="en-US" altLang="ko-KR" spc="-90" dirty="0" smtClean="0">
              <a:latin typeface="+mn-ea"/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pc="-90" dirty="0" smtClean="0">
                <a:latin typeface="+mn-ea"/>
              </a:rPr>
              <a:t>팀원들간의 소통과 화합</a:t>
            </a:r>
            <a:endParaRPr lang="en-US" altLang="ko-KR" spc="-9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981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E186598-77B3-43E8-ADEF-7CE35F98F8E4}"/>
              </a:ext>
            </a:extLst>
          </p:cNvPr>
          <p:cNvSpPr txBox="1"/>
          <p:nvPr/>
        </p:nvSpPr>
        <p:spPr>
          <a:xfrm>
            <a:off x="6263909" y="3982412"/>
            <a:ext cx="4480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595959"/>
                </a:solidFill>
                <a:latin typeface="맑은 고딕" panose="020F0502020204030204"/>
                <a:ea typeface="맑은 고딕" panose="020B0503020000020004" pitchFamily="50" charset="-127"/>
              </a:rPr>
              <a:t>관리자로 로그인하면 회원리스트를 볼 수 있고 회원 검색을 할 수 있다</a:t>
            </a:r>
            <a:r>
              <a:rPr lang="en-US" altLang="ko-KR" dirty="0">
                <a:solidFill>
                  <a:srgbClr val="595959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65E3546-DB09-43AC-AB5B-4A54E0042CDE}"/>
              </a:ext>
            </a:extLst>
          </p:cNvPr>
          <p:cNvSpPr txBox="1"/>
          <p:nvPr/>
        </p:nvSpPr>
        <p:spPr>
          <a:xfrm>
            <a:off x="115706" y="5939417"/>
            <a:ext cx="608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실패시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알람이 뜨고 다시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로그인화면으로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돌아감</a:t>
            </a:r>
            <a:r>
              <a:rPr lang="en-US" altLang="ko-KR" dirty="0">
                <a:solidFill>
                  <a:srgbClr val="595959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1F112B2-E1CB-4814-BF23-4EB600980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31" y="4214319"/>
            <a:ext cx="4841478" cy="1367772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87DCEFEB-23E0-4373-8889-621FEBFF0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31" y="956814"/>
            <a:ext cx="9222289" cy="285293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49646" y="1341328"/>
            <a:ext cx="1917304" cy="3445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구현화면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회원관리</a:t>
            </a:r>
            <a:endParaRPr kumimoji="0" lang="en-US" altLang="ko-KR" sz="16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63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65E3546-DB09-43AC-AB5B-4A54E0042CDE}"/>
              </a:ext>
            </a:extLst>
          </p:cNvPr>
          <p:cNvSpPr txBox="1"/>
          <p:nvPr/>
        </p:nvSpPr>
        <p:spPr>
          <a:xfrm>
            <a:off x="188971" y="5169747"/>
            <a:ext cx="608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 후 내 정보보기 클릭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개인회원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B50EA5AF-5882-40E7-AA49-933E0595E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4" y="1161794"/>
            <a:ext cx="4867954" cy="3658111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15DA39FC-088B-468B-ACC7-41B68B23A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7037"/>
            <a:ext cx="5572903" cy="50680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E5D4579-1E25-4C68-8B5F-99D8F4457873}"/>
              </a:ext>
            </a:extLst>
          </p:cNvPr>
          <p:cNvSpPr txBox="1"/>
          <p:nvPr/>
        </p:nvSpPr>
        <p:spPr>
          <a:xfrm>
            <a:off x="6808846" y="5501332"/>
            <a:ext cx="608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 후 내 정보보기 클릭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lang="ko-KR" altLang="en-US" dirty="0">
                <a:solidFill>
                  <a:srgbClr val="595959"/>
                </a:solidFill>
                <a:latin typeface="맑은 고딕" panose="020F0502020204030204"/>
                <a:ea typeface="맑은 고딕" panose="020B0503020000020004" pitchFamily="50" charset="-127"/>
              </a:rPr>
              <a:t>기업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096000" y="3322528"/>
            <a:ext cx="5334000" cy="14973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4025" y="4246453"/>
            <a:ext cx="538162" cy="2263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76650" y="3844853"/>
            <a:ext cx="1076325" cy="2263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82188" y="4244756"/>
            <a:ext cx="665638" cy="228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구현화면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회원관리</a:t>
            </a:r>
            <a:endParaRPr kumimoji="0" lang="en-US" altLang="ko-KR" sz="16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05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65E3546-DB09-43AC-AB5B-4A54E0042CDE}"/>
              </a:ext>
            </a:extLst>
          </p:cNvPr>
          <p:cNvSpPr txBox="1"/>
          <p:nvPr/>
        </p:nvSpPr>
        <p:spPr>
          <a:xfrm>
            <a:off x="4218046" y="4817477"/>
            <a:ext cx="277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개인회원 수정 화면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E5D4579-1E25-4C68-8B5F-99D8F4457873}"/>
              </a:ext>
            </a:extLst>
          </p:cNvPr>
          <p:cNvSpPr txBox="1"/>
          <p:nvPr/>
        </p:nvSpPr>
        <p:spPr>
          <a:xfrm>
            <a:off x="5154958" y="1587288"/>
            <a:ext cx="255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기업회원 수정화면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A8934253-6428-45B5-906B-1AC6CD924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51" y="974131"/>
            <a:ext cx="3381847" cy="4896533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434E094A-5676-43DE-9335-EA7025408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015" y="76199"/>
            <a:ext cx="4491339" cy="6705601"/>
          </a:xfrm>
          <a:prstGeom prst="rect">
            <a:avLst/>
          </a:prstGeom>
        </p:spPr>
      </p:pic>
      <p:sp>
        <p:nvSpPr>
          <p:cNvPr id="12" name="평행 사변형 11">
            <a:extLst>
              <a:ext uri="{FF2B5EF4-FFF2-40B4-BE49-F238E27FC236}">
                <a16:creationId xmlns:a16="http://schemas.microsoft.com/office/drawing/2014/main" xmlns="" id="{ACF4E012-98BE-4CC6-B2B4-6AA45BC1F81D}"/>
              </a:ext>
            </a:extLst>
          </p:cNvPr>
          <p:cNvSpPr/>
          <p:nvPr/>
        </p:nvSpPr>
        <p:spPr>
          <a:xfrm>
            <a:off x="4081698" y="5122181"/>
            <a:ext cx="1640093" cy="129256"/>
          </a:xfrm>
          <a:prstGeom prst="parallelogram">
            <a:avLst>
              <a:gd name="adj" fmla="val 90965"/>
            </a:avLst>
          </a:prstGeom>
          <a:solidFill>
            <a:srgbClr val="F8F8F8"/>
          </a:solidFill>
          <a:ln>
            <a:noFill/>
          </a:ln>
          <a:effectLst>
            <a:outerShdw dist="38100" dir="9000000" algn="tr" rotWithShape="0">
              <a:srgbClr val="FF676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xmlns="" id="{EE4719F4-D8B7-4A66-B9D8-1D6E1678FA6E}"/>
              </a:ext>
            </a:extLst>
          </p:cNvPr>
          <p:cNvSpPr/>
          <p:nvPr/>
        </p:nvSpPr>
        <p:spPr>
          <a:xfrm>
            <a:off x="5710922" y="1486526"/>
            <a:ext cx="1640093" cy="126664"/>
          </a:xfrm>
          <a:prstGeom prst="parallelogram">
            <a:avLst>
              <a:gd name="adj" fmla="val 90965"/>
            </a:avLst>
          </a:prstGeom>
          <a:solidFill>
            <a:srgbClr val="F8F8F8"/>
          </a:solidFill>
          <a:ln>
            <a:noFill/>
          </a:ln>
          <a:effectLst>
            <a:outerShdw dist="38100" dir="20400000" algn="tr" rotWithShape="0">
              <a:srgbClr val="FF676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구현화면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회원관리</a:t>
            </a:r>
            <a:endParaRPr kumimoji="0" lang="en-US" altLang="ko-KR" sz="16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60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53D4C86B-2BF6-4ABD-B81F-CA525879C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71" y="1948956"/>
            <a:ext cx="2467319" cy="2705478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0F22A6F5-6AA1-4597-90E4-4FC34ACA0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47" y="147608"/>
            <a:ext cx="7897507" cy="3154087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2D20B836-83D8-41A1-A816-5A0044CDD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323" y="3791934"/>
            <a:ext cx="7782553" cy="29184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5514EE8-182F-4078-95E3-569E0AACBC36}"/>
              </a:ext>
            </a:extLst>
          </p:cNvPr>
          <p:cNvSpPr txBox="1"/>
          <p:nvPr/>
        </p:nvSpPr>
        <p:spPr>
          <a:xfrm>
            <a:off x="349646" y="4793813"/>
            <a:ext cx="221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595959"/>
                </a:solidFill>
              </a:rPr>
              <a:t>비밀번호 변경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953E276-02DC-468C-A428-69BFD12BD276}"/>
              </a:ext>
            </a:extLst>
          </p:cNvPr>
          <p:cNvSpPr txBox="1"/>
          <p:nvPr/>
        </p:nvSpPr>
        <p:spPr>
          <a:xfrm>
            <a:off x="3112912" y="1539985"/>
            <a:ext cx="101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595959"/>
                </a:solidFill>
              </a:rPr>
              <a:t>성공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E47622B-DA28-4D51-80D0-34E80DFE016F}"/>
              </a:ext>
            </a:extLst>
          </p:cNvPr>
          <p:cNvSpPr txBox="1"/>
          <p:nvPr/>
        </p:nvSpPr>
        <p:spPr>
          <a:xfrm>
            <a:off x="3112912" y="4978479"/>
            <a:ext cx="101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595959"/>
                </a:solidFill>
              </a:rPr>
              <a:t>실패</a:t>
            </a:r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xmlns="" id="{CD82AE7F-CD33-42E0-89E9-4E2EF16994ED}"/>
              </a:ext>
            </a:extLst>
          </p:cNvPr>
          <p:cNvSpPr/>
          <p:nvPr/>
        </p:nvSpPr>
        <p:spPr>
          <a:xfrm>
            <a:off x="2937315" y="1433466"/>
            <a:ext cx="982838" cy="153445"/>
          </a:xfrm>
          <a:prstGeom prst="parallelogram">
            <a:avLst>
              <a:gd name="adj" fmla="val 90965"/>
            </a:avLst>
          </a:prstGeom>
          <a:solidFill>
            <a:srgbClr val="F8F8F8"/>
          </a:solidFill>
          <a:ln>
            <a:noFill/>
          </a:ln>
          <a:effectLst>
            <a:outerShdw dist="38100" dir="20400000" algn="tr" rotWithShape="0">
              <a:srgbClr val="FF676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평행 사변형 18">
            <a:extLst>
              <a:ext uri="{FF2B5EF4-FFF2-40B4-BE49-F238E27FC236}">
                <a16:creationId xmlns:a16="http://schemas.microsoft.com/office/drawing/2014/main" xmlns="" id="{61D987CA-F12C-4B71-8AA1-F97DC3170C1B}"/>
              </a:ext>
            </a:extLst>
          </p:cNvPr>
          <p:cNvSpPr/>
          <p:nvPr/>
        </p:nvSpPr>
        <p:spPr>
          <a:xfrm>
            <a:off x="2995370" y="4901756"/>
            <a:ext cx="982838" cy="153445"/>
          </a:xfrm>
          <a:prstGeom prst="parallelogram">
            <a:avLst>
              <a:gd name="adj" fmla="val 90965"/>
            </a:avLst>
          </a:prstGeom>
          <a:solidFill>
            <a:srgbClr val="F8F8F8"/>
          </a:solidFill>
          <a:ln>
            <a:noFill/>
          </a:ln>
          <a:effectLst>
            <a:outerShdw dist="38100" dir="20400000" algn="tr" rotWithShape="0">
              <a:srgbClr val="FF676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38961" y="2865328"/>
            <a:ext cx="1666039" cy="6970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78208" y="5599003"/>
            <a:ext cx="1076325" cy="2263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구현화면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회원관리</a:t>
            </a:r>
            <a:endParaRPr kumimoji="0" lang="en-US" altLang="ko-KR" sz="16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70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5514EE8-182F-4078-95E3-569E0AACBC36}"/>
              </a:ext>
            </a:extLst>
          </p:cNvPr>
          <p:cNvSpPr txBox="1"/>
          <p:nvPr/>
        </p:nvSpPr>
        <p:spPr>
          <a:xfrm>
            <a:off x="1987946" y="6181631"/>
            <a:ext cx="868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595959"/>
                </a:solidFill>
                <a:latin typeface="맑은 고딕" panose="020F0502020204030204"/>
                <a:ea typeface="맑은 고딕" panose="020B0503020000020004" pitchFamily="50" charset="-127"/>
              </a:rPr>
              <a:t>회원탈퇴는 </a:t>
            </a:r>
            <a:r>
              <a:rPr lang="en-US" altLang="ko-KR" dirty="0">
                <a:solidFill>
                  <a:srgbClr val="595959"/>
                </a:solidFill>
                <a:latin typeface="맑은 고딕" panose="020F0502020204030204"/>
                <a:ea typeface="맑은 고딕" panose="020B0503020000020004" pitchFamily="50" charset="-127"/>
              </a:rPr>
              <a:t>modal</a:t>
            </a:r>
            <a:r>
              <a:rPr lang="ko-KR" altLang="en-US" dirty="0">
                <a:solidFill>
                  <a:srgbClr val="595959"/>
                </a:solidFill>
                <a:latin typeface="맑은 고딕" panose="020F0502020204030204"/>
                <a:ea typeface="맑은 고딕" panose="020B0503020000020004" pitchFamily="50" charset="-127"/>
              </a:rPr>
              <a:t>을 이용해 비밀번호를 </a:t>
            </a:r>
            <a:r>
              <a:rPr lang="ko-KR" altLang="en-US" dirty="0" err="1">
                <a:solidFill>
                  <a:srgbClr val="595959"/>
                </a:solidFill>
                <a:latin typeface="맑은 고딕" panose="020F0502020204030204"/>
                <a:ea typeface="맑은 고딕" panose="020B0503020000020004" pitchFamily="50" charset="-127"/>
              </a:rPr>
              <a:t>입력받고</a:t>
            </a:r>
            <a:r>
              <a:rPr lang="ko-KR" altLang="en-US" dirty="0">
                <a:solidFill>
                  <a:srgbClr val="595959"/>
                </a:solidFill>
                <a:latin typeface="맑은 고딕" panose="020F0502020204030204"/>
                <a:ea typeface="맑은 고딕" panose="020B0503020000020004" pitchFamily="50" charset="-127"/>
              </a:rPr>
              <a:t> 일치할 때 회원탈퇴가 성공된다</a:t>
            </a:r>
            <a:r>
              <a:rPr lang="en-US" altLang="ko-KR" dirty="0">
                <a:solidFill>
                  <a:srgbClr val="595959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r>
              <a:rPr lang="ko-KR" altLang="en-US" dirty="0">
                <a:solidFill>
                  <a:srgbClr val="595959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9C875878-EA6F-4396-BCAC-24CA84309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6" y="1175269"/>
            <a:ext cx="5134692" cy="4239217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64990B30-1C09-4950-84CF-1F7E0101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126" y="1184796"/>
            <a:ext cx="5134692" cy="42296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1AC33DF-2CAB-4A13-A831-D4B4087115EA}"/>
              </a:ext>
            </a:extLst>
          </p:cNvPr>
          <p:cNvSpPr txBox="1"/>
          <p:nvPr/>
        </p:nvSpPr>
        <p:spPr>
          <a:xfrm>
            <a:off x="4069517" y="5442680"/>
            <a:ext cx="118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탈퇴 성공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88FB165-D56E-43C9-B774-357A7FB3A521}"/>
              </a:ext>
            </a:extLst>
          </p:cNvPr>
          <p:cNvSpPr txBox="1"/>
          <p:nvPr/>
        </p:nvSpPr>
        <p:spPr>
          <a:xfrm>
            <a:off x="10376535" y="5507426"/>
            <a:ext cx="118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탈퇴 실패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04850" y="3326519"/>
            <a:ext cx="1676400" cy="712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53225" y="3293180"/>
            <a:ext cx="1409700" cy="7454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구현화면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회원관리</a:t>
            </a:r>
            <a:endParaRPr kumimoji="0" lang="en-US" altLang="ko-KR" sz="16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25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5514EE8-182F-4078-95E3-569E0AACBC36}"/>
              </a:ext>
            </a:extLst>
          </p:cNvPr>
          <p:cNvSpPr txBox="1"/>
          <p:nvPr/>
        </p:nvSpPr>
        <p:spPr>
          <a:xfrm>
            <a:off x="1290698" y="4140647"/>
            <a:ext cx="263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아이디 찾기 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1AC33DF-2CAB-4A13-A831-D4B4087115EA}"/>
              </a:ext>
            </a:extLst>
          </p:cNvPr>
          <p:cNvSpPr txBox="1"/>
          <p:nvPr/>
        </p:nvSpPr>
        <p:spPr>
          <a:xfrm>
            <a:off x="5063383" y="3244334"/>
            <a:ext cx="6479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595959"/>
                </a:solidFill>
                <a:latin typeface="맑은 고딕" panose="020F0502020204030204"/>
                <a:ea typeface="맑은 고딕" panose="020B0503020000020004" pitchFamily="50" charset="-127"/>
              </a:rPr>
              <a:t>아이디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성공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lang="ko-KR" altLang="en-US" dirty="0">
                <a:solidFill>
                  <a:srgbClr val="595959"/>
                </a:solidFill>
                <a:latin typeface="맑은 고딕" panose="020F0502020204030204"/>
                <a:ea typeface="맑은 고딕" panose="020B0503020000020004" pitchFamily="50" charset="-127"/>
              </a:rPr>
              <a:t>회원가입 시 사용한 이메일로 아이디를 보내줌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88FB165-D56E-43C9-B774-357A7FB3A521}"/>
              </a:ext>
            </a:extLst>
          </p:cNvPr>
          <p:cNvSpPr txBox="1"/>
          <p:nvPr/>
        </p:nvSpPr>
        <p:spPr>
          <a:xfrm>
            <a:off x="4889666" y="5802701"/>
            <a:ext cx="635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이메일 확인 후에 보내기 때문에 이메일이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다르면 알람이 뜸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FB20EED5-B82F-4A80-AE4A-6515B6C51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19" y="1798463"/>
            <a:ext cx="4391638" cy="22291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B7D66CF-F3A8-40DE-9570-CF616470E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157" y="1376367"/>
            <a:ext cx="5334744" cy="16575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6BD306AE-0E05-45FB-9479-3EFBD58963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539" y="4325313"/>
            <a:ext cx="4258269" cy="126700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10719" y="3500484"/>
            <a:ext cx="879979" cy="3285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57975" y="2007500"/>
            <a:ext cx="2819400" cy="1976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48376" y="4845631"/>
            <a:ext cx="1247774" cy="2263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구현화면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회원관리</a:t>
            </a:r>
            <a:endParaRPr kumimoji="0" lang="en-US" altLang="ko-KR" sz="16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5514EE8-182F-4078-95E3-569E0AACBC36}"/>
              </a:ext>
            </a:extLst>
          </p:cNvPr>
          <p:cNvSpPr txBox="1"/>
          <p:nvPr/>
        </p:nvSpPr>
        <p:spPr>
          <a:xfrm>
            <a:off x="1627384" y="4203393"/>
            <a:ext cx="263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595959"/>
                </a:solidFill>
                <a:latin typeface="맑은 고딕" panose="020F0502020204030204"/>
                <a:ea typeface="맑은 고딕" panose="020B0503020000020004" pitchFamily="50" charset="-127"/>
              </a:rPr>
              <a:t>비밀번호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찾기 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1AC33DF-2CAB-4A13-A831-D4B4087115EA}"/>
              </a:ext>
            </a:extLst>
          </p:cNvPr>
          <p:cNvSpPr txBox="1"/>
          <p:nvPr/>
        </p:nvSpPr>
        <p:spPr>
          <a:xfrm>
            <a:off x="5595964" y="2966729"/>
            <a:ext cx="7014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595959"/>
                </a:solidFill>
                <a:latin typeface="맑은 고딕" panose="020F0502020204030204"/>
                <a:ea typeface="맑은 고딕" panose="020B0503020000020004" pitchFamily="50" charset="-127"/>
              </a:rPr>
              <a:t>비밀번호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찾기 성공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회원가입 시 사용한 이메일로 비밀번호를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보내줌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88FB165-D56E-43C9-B774-357A7FB3A521}"/>
              </a:ext>
            </a:extLst>
          </p:cNvPr>
          <p:cNvSpPr txBox="1"/>
          <p:nvPr/>
        </p:nvSpPr>
        <p:spPr>
          <a:xfrm>
            <a:off x="4918837" y="5605148"/>
            <a:ext cx="739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아이디와 이메일 확인 후에 보내기 때문에 이메일이 다르거나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595959"/>
                </a:solidFill>
                <a:latin typeface="맑은 고딕" panose="020F0502020204030204"/>
                <a:ea typeface="맑은 고딕" panose="020B0503020000020004" pitchFamily="50" charset="-127"/>
              </a:rPr>
              <a:t>아이디가 다르면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알람이 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B7D66CF-F3A8-40DE-9570-CF616470E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032" y="1296916"/>
            <a:ext cx="5334744" cy="1657581"/>
          </a:xfrm>
          <a:prstGeom prst="rect">
            <a:avLst/>
          </a:prstGeom>
        </p:spPr>
      </p:pic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3139490C-4FA9-403E-BB39-5B19F4B9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" y="1387671"/>
            <a:ext cx="5525271" cy="27245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146A112-712F-4446-9D01-2D159E44F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506" y="4203393"/>
            <a:ext cx="4267796" cy="121937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0693" y="3694003"/>
            <a:ext cx="1076325" cy="2263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29475" y="1916697"/>
            <a:ext cx="2790825" cy="2090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72275" y="4635971"/>
            <a:ext cx="1924050" cy="2263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구현화면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회원관리</a:t>
            </a:r>
            <a:endParaRPr kumimoji="0" lang="en-US" altLang="ko-KR" sz="16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44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핵심 소스 및 오류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0A1E7A5B-C619-4601-8D08-2099CF6EF580}"/>
              </a:ext>
            </a:extLst>
          </p:cNvPr>
          <p:cNvSpPr/>
          <p:nvPr/>
        </p:nvSpPr>
        <p:spPr>
          <a:xfrm>
            <a:off x="297277" y="1122010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B7CF083-44F1-4F68-BC60-5A8CF5CC60A2}"/>
              </a:ext>
            </a:extLst>
          </p:cNvPr>
          <p:cNvSpPr/>
          <p:nvPr/>
        </p:nvSpPr>
        <p:spPr>
          <a:xfrm>
            <a:off x="805693" y="1182082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6766"/>
                </a:solidFill>
              </a:rPr>
              <a:t>Member-1</a:t>
            </a:r>
            <a:endParaRPr lang="ko-KR" altLang="en-US" dirty="0">
              <a:solidFill>
                <a:srgbClr val="FF6766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6311E990-6033-4A1B-8CF7-204DCFF5E308}"/>
              </a:ext>
            </a:extLst>
          </p:cNvPr>
          <p:cNvCxnSpPr/>
          <p:nvPr/>
        </p:nvCxnSpPr>
        <p:spPr>
          <a:xfrm>
            <a:off x="897128" y="1551414"/>
            <a:ext cx="925125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E03D4D9D-A38A-4313-BF96-3D3612A9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2" y="1590010"/>
            <a:ext cx="6258798" cy="43535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C121A27-DE91-4436-B266-3A72C663D93F}"/>
              </a:ext>
            </a:extLst>
          </p:cNvPr>
          <p:cNvSpPr txBox="1"/>
          <p:nvPr/>
        </p:nvSpPr>
        <p:spPr>
          <a:xfrm>
            <a:off x="6430126" y="4106644"/>
            <a:ext cx="5237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595959"/>
                </a:solidFill>
              </a:rPr>
              <a:t>로그인 </a:t>
            </a:r>
            <a:r>
              <a:rPr lang="ko-KR" altLang="en-US" dirty="0" err="1">
                <a:solidFill>
                  <a:srgbClr val="595959"/>
                </a:solidFill>
              </a:rPr>
              <a:t>실패시</a:t>
            </a:r>
            <a:r>
              <a:rPr lang="ko-KR" altLang="en-US" dirty="0">
                <a:solidFill>
                  <a:srgbClr val="595959"/>
                </a:solidFill>
              </a:rPr>
              <a:t> </a:t>
            </a:r>
            <a:r>
              <a:rPr lang="en-US" altLang="ko-KR" dirty="0">
                <a:solidFill>
                  <a:srgbClr val="595959"/>
                </a:solidFill>
              </a:rPr>
              <a:t>redirect</a:t>
            </a:r>
            <a:r>
              <a:rPr lang="ko-KR" altLang="en-US" dirty="0">
                <a:solidFill>
                  <a:srgbClr val="595959"/>
                </a:solidFill>
              </a:rPr>
              <a:t>로 </a:t>
            </a:r>
            <a:r>
              <a:rPr lang="en-US" altLang="ko-KR" dirty="0">
                <a:solidFill>
                  <a:srgbClr val="595959"/>
                </a:solidFill>
              </a:rPr>
              <a:t>fail=1 </a:t>
            </a:r>
            <a:r>
              <a:rPr lang="ko-KR" altLang="en-US" dirty="0">
                <a:solidFill>
                  <a:srgbClr val="595959"/>
                </a:solidFill>
              </a:rPr>
              <a:t>을 넘겨서 </a:t>
            </a:r>
            <a:r>
              <a:rPr lang="en-US" altLang="ko-KR" dirty="0">
                <a:solidFill>
                  <a:srgbClr val="595959"/>
                </a:solidFill>
              </a:rPr>
              <a:t>${</a:t>
            </a:r>
            <a:r>
              <a:rPr lang="en-US" altLang="ko-KR" dirty="0" err="1">
                <a:solidFill>
                  <a:srgbClr val="595959"/>
                </a:solidFill>
              </a:rPr>
              <a:t>param.fail</a:t>
            </a:r>
            <a:r>
              <a:rPr lang="en-US" altLang="ko-KR" dirty="0">
                <a:solidFill>
                  <a:srgbClr val="595959"/>
                </a:solidFill>
              </a:rPr>
              <a:t>}</a:t>
            </a:r>
            <a:r>
              <a:rPr lang="ko-KR" altLang="en-US" dirty="0">
                <a:solidFill>
                  <a:srgbClr val="595959"/>
                </a:solidFill>
              </a:rPr>
              <a:t>로 그 값을 받고 </a:t>
            </a:r>
            <a:r>
              <a:rPr lang="en-US" altLang="ko-KR" dirty="0">
                <a:solidFill>
                  <a:srgbClr val="595959"/>
                </a:solidFill>
              </a:rPr>
              <a:t>1</a:t>
            </a:r>
            <a:r>
              <a:rPr lang="ko-KR" altLang="en-US" dirty="0">
                <a:solidFill>
                  <a:srgbClr val="595959"/>
                </a:solidFill>
              </a:rPr>
              <a:t>이면 로그인이 실패했다고 알려준다</a:t>
            </a:r>
            <a:r>
              <a:rPr lang="en-US" altLang="ko-KR" dirty="0">
                <a:solidFill>
                  <a:srgbClr val="595959"/>
                </a:solidFill>
              </a:rPr>
              <a:t>.</a:t>
            </a:r>
          </a:p>
        </p:txBody>
      </p:sp>
      <p:pic>
        <p:nvPicPr>
          <p:cNvPr id="9" name="그림 8" descr="조류이(가) 표시된 사진&#10;&#10;자동 생성된 설명">
            <a:extLst>
              <a:ext uri="{FF2B5EF4-FFF2-40B4-BE49-F238E27FC236}">
                <a16:creationId xmlns:a16="http://schemas.microsoft.com/office/drawing/2014/main" xmlns="" id="{CCB44794-C476-45D7-A569-7B17A44B2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050" y="1720604"/>
            <a:ext cx="5738698" cy="170839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11420" y="2922478"/>
            <a:ext cx="5779830" cy="26972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08425" y="2922478"/>
            <a:ext cx="3654725" cy="5731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57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xmlns="" id="{0A1E7A5B-C619-4601-8D08-2099CF6EF580}"/>
              </a:ext>
            </a:extLst>
          </p:cNvPr>
          <p:cNvSpPr/>
          <p:nvPr/>
        </p:nvSpPr>
        <p:spPr>
          <a:xfrm>
            <a:off x="297277" y="1122010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B7CF083-44F1-4F68-BC60-5A8CF5CC60A2}"/>
              </a:ext>
            </a:extLst>
          </p:cNvPr>
          <p:cNvSpPr/>
          <p:nvPr/>
        </p:nvSpPr>
        <p:spPr>
          <a:xfrm>
            <a:off x="805693" y="1182082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Member-2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6311E990-6033-4A1B-8CF7-204DCFF5E308}"/>
              </a:ext>
            </a:extLst>
          </p:cNvPr>
          <p:cNvCxnSpPr/>
          <p:nvPr/>
        </p:nvCxnSpPr>
        <p:spPr>
          <a:xfrm>
            <a:off x="897128" y="1551414"/>
            <a:ext cx="925125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C121A27-DE91-4436-B266-3A72C663D93F}"/>
              </a:ext>
            </a:extLst>
          </p:cNvPr>
          <p:cNvSpPr txBox="1"/>
          <p:nvPr/>
        </p:nvSpPr>
        <p:spPr>
          <a:xfrm>
            <a:off x="219779" y="1611111"/>
            <a:ext cx="5237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비밀번호가 맞는지 확인하는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jquery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회원탈퇴와 비밀번호 변경에 사용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37972E07-C9D3-48A4-BF2E-FAD97E7B3E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77" b="13194"/>
          <a:stretch/>
        </p:blipFill>
        <p:spPr>
          <a:xfrm>
            <a:off x="138232" y="2278544"/>
            <a:ext cx="5126525" cy="4219575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2E4094FD-9402-43BD-97EF-E9D41FEC1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779" y="1828463"/>
            <a:ext cx="6701989" cy="36769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6E9166-35C3-48A6-8C79-E773C5299F76}"/>
              </a:ext>
            </a:extLst>
          </p:cNvPr>
          <p:cNvSpPr txBox="1"/>
          <p:nvPr/>
        </p:nvSpPr>
        <p:spPr>
          <a:xfrm>
            <a:off x="5921825" y="5700162"/>
            <a:ext cx="556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srgbClr val="595959"/>
                </a:solidFill>
                <a:latin typeface="맑은 고딕" panose="020F0502020204030204"/>
                <a:ea typeface="맑은 고딕" panose="020B0503020000020004" pitchFamily="50" charset="-127"/>
              </a:rPr>
              <a:t>비밀번호가 맞는지 확인하기위한 </a:t>
            </a:r>
            <a:r>
              <a:rPr lang="en-US" altLang="ko-KR" dirty="0" err="1">
                <a:solidFill>
                  <a:srgbClr val="595959"/>
                </a:solidFill>
                <a:latin typeface="맑은 고딕" panose="020F0502020204030204"/>
                <a:ea typeface="맑은 고딕" panose="020B0503020000020004" pitchFamily="50" charset="-127"/>
              </a:rPr>
              <a:t>AjaxController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8232" y="2366094"/>
            <a:ext cx="5126525" cy="38346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51779" y="3360628"/>
            <a:ext cx="5201921" cy="21448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핵심 소스 및 오류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79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, 사람이(가) 표시된 사진&#10;&#10;자동 생성된 설명">
            <a:extLst>
              <a:ext uri="{FF2B5EF4-FFF2-40B4-BE49-F238E27FC236}">
                <a16:creationId xmlns:a16="http://schemas.microsoft.com/office/drawing/2014/main" xmlns="" id="{B930F62C-1867-4D59-BD77-73CEC8E02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77" y="1809683"/>
            <a:ext cx="11107700" cy="4105848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xmlns="" id="{0A1E7A5B-C619-4601-8D08-2099CF6EF580}"/>
              </a:ext>
            </a:extLst>
          </p:cNvPr>
          <p:cNvSpPr/>
          <p:nvPr/>
        </p:nvSpPr>
        <p:spPr>
          <a:xfrm>
            <a:off x="297277" y="1122010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B7CF083-44F1-4F68-BC60-5A8CF5CC60A2}"/>
              </a:ext>
            </a:extLst>
          </p:cNvPr>
          <p:cNvSpPr/>
          <p:nvPr/>
        </p:nvSpPr>
        <p:spPr>
          <a:xfrm>
            <a:off x="805693" y="1182082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Member-3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6311E990-6033-4A1B-8CF7-204DCFF5E308}"/>
              </a:ext>
            </a:extLst>
          </p:cNvPr>
          <p:cNvCxnSpPr/>
          <p:nvPr/>
        </p:nvCxnSpPr>
        <p:spPr>
          <a:xfrm>
            <a:off x="897128" y="1551414"/>
            <a:ext cx="925125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6E9166-35C3-48A6-8C79-E773C5299F76}"/>
              </a:ext>
            </a:extLst>
          </p:cNvPr>
          <p:cNvSpPr txBox="1"/>
          <p:nvPr/>
        </p:nvSpPr>
        <p:spPr>
          <a:xfrm>
            <a:off x="4419600" y="3493735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이메일을 보내기 위해 </a:t>
            </a:r>
            <a:r>
              <a:rPr lang="en-US" altLang="ko-KR" dirty="0" err="1">
                <a:solidFill>
                  <a:srgbClr val="595959"/>
                </a:solidFill>
                <a:latin typeface="맑은 고딕" panose="020F0502020204030204"/>
                <a:ea typeface="맑은 고딕" panose="020B0503020000020004" pitchFamily="50" charset="-127"/>
              </a:rPr>
              <a:t>gmailSend</a:t>
            </a:r>
            <a:r>
              <a:rPr lang="en-US" altLang="ko-KR" dirty="0">
                <a:solidFill>
                  <a:srgbClr val="595959"/>
                </a:solidFill>
                <a:latin typeface="맑은 고딕" panose="020F0502020204030204"/>
                <a:ea typeface="맑은 고딕" panose="020B0503020000020004" pitchFamily="50" charset="-127"/>
              </a:rPr>
              <a:t>()</a:t>
            </a:r>
            <a:r>
              <a:rPr lang="ko-KR" altLang="en-US" dirty="0">
                <a:solidFill>
                  <a:srgbClr val="595959"/>
                </a:solidFill>
                <a:latin typeface="맑은 고딕" panose="020F0502020204030204"/>
                <a:ea typeface="맑은 고딕" panose="020B0503020000020004" pitchFamily="50" charset="-127"/>
              </a:rPr>
              <a:t>를 사용하는 소스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31697" y="3046303"/>
            <a:ext cx="9260203" cy="2263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31697" y="5027503"/>
            <a:ext cx="9260203" cy="2263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핵심 소스 및 오류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31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349646" y="307037"/>
            <a:ext cx="608048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1.</a:t>
            </a:r>
            <a:r>
              <a:rPr lang="ko-KR" altLang="en-US" sz="28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주제와 목적</a:t>
            </a:r>
            <a:endParaRPr lang="en-US" altLang="ko-KR" sz="28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637544"/>
              </p:ext>
            </p:extLst>
          </p:nvPr>
        </p:nvGraphicFramePr>
        <p:xfrm>
          <a:off x="244167" y="962409"/>
          <a:ext cx="5108884" cy="5781290"/>
        </p:xfrm>
        <a:graphic>
          <a:graphicData uri="http://schemas.openxmlformats.org/drawingml/2006/table">
            <a:tbl>
              <a:tblPr/>
              <a:tblGrid>
                <a:gridCol w="393171"/>
                <a:gridCol w="625554"/>
                <a:gridCol w="4090159"/>
              </a:tblGrid>
              <a:tr h="458126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 윤체 L"/>
                        </a:rPr>
                        <a:t>2.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한컴 윤체 L"/>
                        </a:rPr>
                        <a:t>공지사항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315" marR="16315" marT="16315" marB="163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85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번호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315" marR="16315" marT="16315" marB="163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요구사항명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315" marR="16315" marT="16315" marB="163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상세내용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315" marR="16315" marT="16315" marB="163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284098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2-1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315" marR="16315" marT="16315" marB="163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공지 리스트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315" marR="16315" marT="16315" marB="163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모든 사용자는 공지 리스트를 볼 수 있어야 한다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315" marR="16315" marT="16315" marB="163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0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모든 사용자가 볼 수 있는 정보는 공지 번호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공지 제목과 공지 시작일과 공지 종료일로 한다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315" marR="16315" marT="16315" marB="163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0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모든 사용자는 현재 진행 중인 공지만 볼 수 있어야 한다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315" marR="16315" marT="16315" marB="163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0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모든 사용자는 현재 공지를 검색할 수 있어야 한다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315" marR="16315" marT="16315" marB="163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0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최근 시작한 공지를 제일 위에 보이게 한다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315" marR="16315" marT="16315" marB="163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0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관리자는 모든 공지를 볼 수 있어야 하고 현재 진행 중인 공지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지난 공지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예약 공지를 볼 수 있어야 한다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 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315" marR="16315" marT="16315" marB="163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098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2-2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315" marR="16315" marT="16315" marB="163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공지 보기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315" marR="16315" marT="16315" marB="163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모든 사용자는 공지 리스트에서 공지 글을 클릭하여 공지를 볼 수 있다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315" marR="16315" marT="16315" marB="163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0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모든 사용자가 볼 수 있는 공지 보기의 내용은 공지 번호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공지 제목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공지 내용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공지 시작일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공지 종료일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공지 등록일로 한다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315" marR="16315" marT="16315" marB="163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176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2-3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315" marR="16315" marT="16315" marB="163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공지 쓰기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315" marR="16315" marT="16315" marB="163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관리자는 새로운 공지를 등록할 수 있어야 한다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315" marR="16315" marT="16315" marB="163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공지사항에 등록할 수 있는 첨부파일은 이미지 파일로 한다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315" marR="16315" marT="16315" marB="163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이미지 파일은 용량은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5MB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로 제한한다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315" marR="16315" marT="16315" marB="163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00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2-4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315" marR="16315" marT="16315" marB="163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공지 수정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315" marR="16315" marT="16315" marB="163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관리자는 공지 내용을 수정할 수 있으며 지난 공지 중에서 공지 시작일과 종료일을 변경하여 공지 내용을 재사용할 수 있다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315" marR="16315" marT="16315" marB="163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0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관리자는 공지 종료일을 오늘 날짜 이전으로 변경하여 공지를 종료할 수 있다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315" marR="16315" marT="16315" marB="163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5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2-5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315" marR="16315" marT="16315" marB="163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공지 삭제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315" marR="16315" marT="16315" marB="163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관리자는 공지를 삭제 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315" marR="16315" marT="16315" marB="163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543056"/>
              </p:ext>
            </p:extLst>
          </p:nvPr>
        </p:nvGraphicFramePr>
        <p:xfrm>
          <a:off x="5867400" y="962408"/>
          <a:ext cx="6105525" cy="5733668"/>
        </p:xfrm>
        <a:graphic>
          <a:graphicData uri="http://schemas.openxmlformats.org/drawingml/2006/table">
            <a:tbl>
              <a:tblPr/>
              <a:tblGrid>
                <a:gridCol w="631904"/>
                <a:gridCol w="1541644"/>
                <a:gridCol w="3931977"/>
              </a:tblGrid>
              <a:tr h="383154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 윤체 L"/>
                        </a:rPr>
                        <a:t>3.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 윤체 L"/>
                        </a:rPr>
                        <a:t>이벤트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862" marR="14862" marT="14862" marB="148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3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번호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862" marR="14862" marT="14862" marB="148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요구사항명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862" marR="14862" marT="14862" marB="148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상세내용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862" marR="14862" marT="14862" marB="148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331981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3-1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862" marR="14862" marT="14862" marB="148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이벤트 리스트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862" marR="14862" marT="14862" marB="148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모든 사용자는 이벤트 리스트를 볼 수 있어야 한다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862" marR="14862" marT="14862" marB="148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3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모든 사용자가 볼 수 있는 정보는 번호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제목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대표 이미지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시작일과 종료일로 한다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862" marR="14862" marT="14862" marB="148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3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현재 진행 중인 이벤트와 지난 이벤트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당첨자 발표로 구분 지어서 보여준다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862" marR="14862" marT="14862" marB="148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3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모든 사용자는 현재 진행 중인 이벤트와 지난 이벤트를 볼 수 있다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862" marR="14862" marT="14862" marB="148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9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최근 시작한 이벤트를 제일 위에 보이게 한다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862" marR="14862" marT="14862" marB="148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관리자는 모든 이벤트를 볼 수 있어야 하고 현재 진행 중인 이벤트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지난 이벤트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예약된 이벤트를 볼 수 있어야 한다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 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862" marR="14862" marT="14862" marB="148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41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3-2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862" marR="14862" marT="14862" marB="148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이벤트 보기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862" marR="14862" marT="14862" marB="148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모든 사용자는 이벤트 리스트에서 이벤트 대표 이미지를 클릭하여 이벤트를 볼 수 있다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862" marR="14862" marT="14862" marB="148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모든 사용자가 볼 수 있는 이벤트 보기의 내용은 번호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제목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이미지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시작일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종료일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당첨자 발표일로 한다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862" marR="14862" marT="14862" marB="148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607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3-3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862" marR="14862" marT="14862" marB="148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이벤트 쓰기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862" marR="14862" marT="14862" marB="148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관리자는 새로운 이벤트를 등록할 수 있어야 한다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862" marR="14862" marT="14862" marB="148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3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이벤트에 등록할 수 있는 첨부파일은 이미지 파일로 한다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862" marR="14862" marT="14862" marB="148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이미지 파일은 용량은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5MB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로 제한한다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862" marR="14862" marT="14862" marB="148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87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3-4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862" marR="14862" marT="14862" marB="148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이벤트 수정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862" marR="14862" marT="14862" marB="148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관리자는 이벤트 내용을 수정할 수 있으며 지난 공지 중에서 공지 시작일과 종료일을 변경하여 이벤트 내용을 재사용할 수 있다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862" marR="14862" marT="14862" marB="148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3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관리자는 이벤트 종료일을 오늘 날짜 이전으로 변경하여 이벤트를 종료할 수 있다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862" marR="14862" marT="14862" marB="148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3-5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862" marR="14862" marT="14862" marB="148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이벤트 삭제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862" marR="14862" marT="14862" marB="148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관리자는 이벤트를 삭제 할 수 있다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862" marR="14862" marT="14862" marB="148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33538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08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41DCA39E-3E2F-4AEF-8B0B-A5D56CC24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77" y="0"/>
            <a:ext cx="7175423" cy="6858000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xmlns="" id="{0A1E7A5B-C619-4601-8D08-2099CF6EF580}"/>
              </a:ext>
            </a:extLst>
          </p:cNvPr>
          <p:cNvSpPr/>
          <p:nvPr/>
        </p:nvSpPr>
        <p:spPr>
          <a:xfrm>
            <a:off x="297277" y="1122010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B7CF083-44F1-4F68-BC60-5A8CF5CC60A2}"/>
              </a:ext>
            </a:extLst>
          </p:cNvPr>
          <p:cNvSpPr/>
          <p:nvPr/>
        </p:nvSpPr>
        <p:spPr>
          <a:xfrm>
            <a:off x="805693" y="1182082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Member-4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6311E990-6033-4A1B-8CF7-204DCFF5E308}"/>
              </a:ext>
            </a:extLst>
          </p:cNvPr>
          <p:cNvCxnSpPr/>
          <p:nvPr/>
        </p:nvCxnSpPr>
        <p:spPr>
          <a:xfrm>
            <a:off x="897128" y="1551414"/>
            <a:ext cx="925125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6E9166-35C3-48A6-8C79-E773C5299F76}"/>
              </a:ext>
            </a:extLst>
          </p:cNvPr>
          <p:cNvSpPr txBox="1"/>
          <p:nvPr/>
        </p:nvSpPr>
        <p:spPr>
          <a:xfrm>
            <a:off x="0" y="3059668"/>
            <a:ext cx="556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srgbClr val="595959"/>
                </a:solidFill>
                <a:latin typeface="맑은 고딕" panose="020F0502020204030204"/>
                <a:ea typeface="맑은 고딕" panose="020B0503020000020004" pitchFamily="50" charset="-127"/>
              </a:rPr>
              <a:t>구글계정으로 이메일을 보내기위한 클래스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핵심 소스 및 오류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34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xmlns="" id="{0A1E7A5B-C619-4601-8D08-2099CF6EF580}"/>
              </a:ext>
            </a:extLst>
          </p:cNvPr>
          <p:cNvSpPr/>
          <p:nvPr/>
        </p:nvSpPr>
        <p:spPr>
          <a:xfrm>
            <a:off x="297277" y="1122010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B7CF083-44F1-4F68-BC60-5A8CF5CC60A2}"/>
              </a:ext>
            </a:extLst>
          </p:cNvPr>
          <p:cNvSpPr/>
          <p:nvPr/>
        </p:nvSpPr>
        <p:spPr>
          <a:xfrm>
            <a:off x="805693" y="1182082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Member-5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6311E990-6033-4A1B-8CF7-204DCFF5E308}"/>
              </a:ext>
            </a:extLst>
          </p:cNvPr>
          <p:cNvCxnSpPr/>
          <p:nvPr/>
        </p:nvCxnSpPr>
        <p:spPr>
          <a:xfrm>
            <a:off x="897128" y="1551414"/>
            <a:ext cx="925125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6E9166-35C3-48A6-8C79-E773C5299F76}"/>
              </a:ext>
            </a:extLst>
          </p:cNvPr>
          <p:cNvSpPr txBox="1"/>
          <p:nvPr/>
        </p:nvSpPr>
        <p:spPr>
          <a:xfrm>
            <a:off x="219779" y="4391615"/>
            <a:ext cx="5561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아이디 찾기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실패시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redirect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할 때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check=1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보내서 알려주는 소스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 descr="스크린샷, 조류이(가) 표시된 사진&#10;&#10;자동 생성된 설명">
            <a:extLst>
              <a:ext uri="{FF2B5EF4-FFF2-40B4-BE49-F238E27FC236}">
                <a16:creationId xmlns:a16="http://schemas.microsoft.com/office/drawing/2014/main" xmlns="" id="{7146C530-0B90-402E-B07F-050BBF2E3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76" y="1809682"/>
            <a:ext cx="5631461" cy="2362261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4CB6FF48-909B-49C4-985F-F49E54F2D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470" y="1327435"/>
            <a:ext cx="5268060" cy="25244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1A47900-5FEB-47A4-AF69-A1475FF43463}"/>
              </a:ext>
            </a:extLst>
          </p:cNvPr>
          <p:cNvSpPr txBox="1"/>
          <p:nvPr/>
        </p:nvSpPr>
        <p:spPr>
          <a:xfrm>
            <a:off x="6096000" y="4302663"/>
            <a:ext cx="5561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약관동의 할 때 체크박스에 체크하지 않거나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동의안함을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누를 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alert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해주는 </a:t>
            </a:r>
            <a:r>
              <a:rPr lang="ko-KR" altLang="en-US" dirty="0">
                <a:solidFill>
                  <a:srgbClr val="595959"/>
                </a:solidFill>
                <a:latin typeface="맑은 고딕" panose="020F0502020204030204"/>
                <a:ea typeface="맑은 고딕" panose="020B0503020000020004" pitchFamily="50" charset="-127"/>
              </a:rPr>
              <a:t>소스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2451" y="2990812"/>
            <a:ext cx="4532474" cy="861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17973" y="1840542"/>
            <a:ext cx="4583428" cy="16646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핵심 소스 및 오류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417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230493" y="-648582"/>
            <a:ext cx="15742134" cy="10826223"/>
            <a:chOff x="-230493" y="-648582"/>
            <a:chExt cx="15742134" cy="10826223"/>
          </a:xfrm>
        </p:grpSpPr>
        <p:sp>
          <p:nvSpPr>
            <p:cNvPr id="22" name="원호 21"/>
            <p:cNvSpPr/>
            <p:nvPr/>
          </p:nvSpPr>
          <p:spPr>
            <a:xfrm>
              <a:off x="4732549" y="558800"/>
              <a:ext cx="9006114" cy="9006114"/>
            </a:xfrm>
            <a:prstGeom prst="arc">
              <a:avLst>
                <a:gd name="adj1" fmla="val 9422953"/>
                <a:gd name="adj2" fmla="val 18598873"/>
              </a:avLst>
            </a:prstGeom>
            <a:noFill/>
            <a:ln w="6350">
              <a:solidFill>
                <a:srgbClr val="FAC6C8">
                  <a:alpha val="4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원호 20"/>
            <p:cNvSpPr/>
            <p:nvPr/>
          </p:nvSpPr>
          <p:spPr>
            <a:xfrm>
              <a:off x="-230493" y="-648582"/>
              <a:ext cx="5944482" cy="5944482"/>
            </a:xfrm>
            <a:prstGeom prst="arc">
              <a:avLst>
                <a:gd name="adj1" fmla="val 18479200"/>
                <a:gd name="adj2" fmla="val 9475920"/>
              </a:avLst>
            </a:prstGeom>
            <a:noFill/>
            <a:ln w="6350">
              <a:solidFill>
                <a:srgbClr val="FAC6C8">
                  <a:alpha val="8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원호 23"/>
            <p:cNvSpPr/>
            <p:nvPr/>
          </p:nvSpPr>
          <p:spPr>
            <a:xfrm>
              <a:off x="9578618" y="4244618"/>
              <a:ext cx="5226764" cy="5226764"/>
            </a:xfrm>
            <a:prstGeom prst="arc">
              <a:avLst>
                <a:gd name="adj1" fmla="val 10764250"/>
                <a:gd name="adj2" fmla="val 16210357"/>
              </a:avLst>
            </a:prstGeom>
            <a:solidFill>
              <a:srgbClr val="FF6766">
                <a:alpha val="5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원호 24"/>
            <p:cNvSpPr/>
            <p:nvPr/>
          </p:nvSpPr>
          <p:spPr>
            <a:xfrm>
              <a:off x="8872359" y="3538359"/>
              <a:ext cx="6639282" cy="6639282"/>
            </a:xfrm>
            <a:prstGeom prst="arc">
              <a:avLst>
                <a:gd name="adj1" fmla="val 10764250"/>
                <a:gd name="adj2" fmla="val 16210357"/>
              </a:avLst>
            </a:prstGeom>
            <a:solidFill>
              <a:srgbClr val="FF6766">
                <a:alpha val="5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061311" y="2068589"/>
            <a:ext cx="1988934" cy="2399587"/>
            <a:chOff x="4048611" y="1982042"/>
            <a:chExt cx="1829085" cy="2206734"/>
          </a:xfrm>
        </p:grpSpPr>
        <p:grpSp>
          <p:nvGrpSpPr>
            <p:cNvPr id="4" name="그룹 3"/>
            <p:cNvGrpSpPr/>
            <p:nvPr/>
          </p:nvGrpSpPr>
          <p:grpSpPr>
            <a:xfrm>
              <a:off x="4239111" y="1982042"/>
              <a:ext cx="1035427" cy="1035427"/>
              <a:chOff x="4619136" y="1547173"/>
              <a:chExt cx="1685106" cy="1685106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4619136" y="1547173"/>
                <a:ext cx="1685106" cy="1685106"/>
              </a:xfrm>
              <a:prstGeom prst="ellipse">
                <a:avLst/>
              </a:prstGeom>
              <a:solidFill>
                <a:srgbClr val="FF6766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4790956" y="1715682"/>
                <a:ext cx="1348085" cy="1348085"/>
              </a:xfrm>
              <a:prstGeom prst="ellipse">
                <a:avLst/>
              </a:prstGeom>
              <a:solidFill>
                <a:srgbClr val="FF6766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타원 35"/>
            <p:cNvSpPr/>
            <p:nvPr/>
          </p:nvSpPr>
          <p:spPr>
            <a:xfrm>
              <a:off x="4048611" y="2359691"/>
              <a:ext cx="1829085" cy="1829085"/>
            </a:xfrm>
            <a:prstGeom prst="ellipse">
              <a:avLst/>
            </a:prstGeom>
            <a:solidFill>
              <a:srgbClr val="FF6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 rot="3600000">
              <a:off x="4550723" y="2455192"/>
              <a:ext cx="660745" cy="194746"/>
            </a:xfrm>
            <a:custGeom>
              <a:avLst/>
              <a:gdLst>
                <a:gd name="connsiteX0" fmla="*/ 10669 w 921241"/>
                <a:gd name="connsiteY0" fmla="*/ 82917 h 271524"/>
                <a:gd name="connsiteX1" fmla="*/ 135762 w 921241"/>
                <a:gd name="connsiteY1" fmla="*/ 0 h 271524"/>
                <a:gd name="connsiteX2" fmla="*/ 785479 w 921241"/>
                <a:gd name="connsiteY2" fmla="*/ 0 h 271524"/>
                <a:gd name="connsiteX3" fmla="*/ 921241 w 921241"/>
                <a:gd name="connsiteY3" fmla="*/ 135762 h 271524"/>
                <a:gd name="connsiteX4" fmla="*/ 785479 w 921241"/>
                <a:gd name="connsiteY4" fmla="*/ 271524 h 271524"/>
                <a:gd name="connsiteX5" fmla="*/ 341893 w 921241"/>
                <a:gd name="connsiteY5" fmla="*/ 271524 h 271524"/>
                <a:gd name="connsiteX6" fmla="*/ 341893 w 921241"/>
                <a:gd name="connsiteY6" fmla="*/ 259631 h 271524"/>
                <a:gd name="connsiteX7" fmla="*/ 783659 w 921241"/>
                <a:gd name="connsiteY7" fmla="*/ 259632 h 271524"/>
                <a:gd name="connsiteX8" fmla="*/ 907528 w 921241"/>
                <a:gd name="connsiteY8" fmla="*/ 135762 h 271524"/>
                <a:gd name="connsiteX9" fmla="*/ 783659 w 921241"/>
                <a:gd name="connsiteY9" fmla="*/ 11893 h 271524"/>
                <a:gd name="connsiteX10" fmla="*/ 137582 w 921241"/>
                <a:gd name="connsiteY10" fmla="*/ 11893 h 271524"/>
                <a:gd name="connsiteX11" fmla="*/ 13712 w 921241"/>
                <a:gd name="connsiteY11" fmla="*/ 135762 h 271524"/>
                <a:gd name="connsiteX12" fmla="*/ 89366 w 921241"/>
                <a:gd name="connsiteY12" fmla="*/ 249897 h 271524"/>
                <a:gd name="connsiteX13" fmla="*/ 129124 w 921241"/>
                <a:gd name="connsiteY13" fmla="*/ 257924 h 271524"/>
                <a:gd name="connsiteX14" fmla="*/ 129124 w 921241"/>
                <a:gd name="connsiteY14" fmla="*/ 270184 h 271524"/>
                <a:gd name="connsiteX15" fmla="*/ 82917 w 921241"/>
                <a:gd name="connsiteY15" fmla="*/ 260855 h 271524"/>
                <a:gd name="connsiteX16" fmla="*/ 0 w 921241"/>
                <a:gd name="connsiteY16" fmla="*/ 135762 h 271524"/>
                <a:gd name="connsiteX17" fmla="*/ 10669 w 921241"/>
                <a:gd name="connsiteY17" fmla="*/ 82917 h 271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21241" h="271524">
                  <a:moveTo>
                    <a:pt x="10669" y="82917"/>
                  </a:moveTo>
                  <a:cubicBezTo>
                    <a:pt x="31279" y="34190"/>
                    <a:pt x="79528" y="0"/>
                    <a:pt x="135762" y="0"/>
                  </a:cubicBezTo>
                  <a:lnTo>
                    <a:pt x="785479" y="0"/>
                  </a:lnTo>
                  <a:cubicBezTo>
                    <a:pt x="860458" y="0"/>
                    <a:pt x="921241" y="60783"/>
                    <a:pt x="921241" y="135762"/>
                  </a:cubicBezTo>
                  <a:cubicBezTo>
                    <a:pt x="921241" y="210741"/>
                    <a:pt x="860458" y="271524"/>
                    <a:pt x="785479" y="271524"/>
                  </a:cubicBezTo>
                  <a:lnTo>
                    <a:pt x="341893" y="271524"/>
                  </a:lnTo>
                  <a:lnTo>
                    <a:pt x="341893" y="259631"/>
                  </a:lnTo>
                  <a:lnTo>
                    <a:pt x="783659" y="259632"/>
                  </a:lnTo>
                  <a:cubicBezTo>
                    <a:pt x="852070" y="259631"/>
                    <a:pt x="907528" y="204173"/>
                    <a:pt x="907528" y="135762"/>
                  </a:cubicBezTo>
                  <a:cubicBezTo>
                    <a:pt x="907528" y="67351"/>
                    <a:pt x="852070" y="11892"/>
                    <a:pt x="783659" y="11893"/>
                  </a:cubicBezTo>
                  <a:lnTo>
                    <a:pt x="137582" y="11893"/>
                  </a:lnTo>
                  <a:cubicBezTo>
                    <a:pt x="69170" y="11893"/>
                    <a:pt x="13712" y="67351"/>
                    <a:pt x="13712" y="135762"/>
                  </a:cubicBezTo>
                  <a:cubicBezTo>
                    <a:pt x="13713" y="187071"/>
                    <a:pt x="44908" y="231093"/>
                    <a:pt x="89366" y="249897"/>
                  </a:cubicBezTo>
                  <a:lnTo>
                    <a:pt x="129124" y="257924"/>
                  </a:lnTo>
                  <a:lnTo>
                    <a:pt x="129124" y="270184"/>
                  </a:lnTo>
                  <a:lnTo>
                    <a:pt x="82917" y="260855"/>
                  </a:lnTo>
                  <a:cubicBezTo>
                    <a:pt x="34190" y="240245"/>
                    <a:pt x="0" y="191996"/>
                    <a:pt x="0" y="135762"/>
                  </a:cubicBezTo>
                  <a:cubicBezTo>
                    <a:pt x="0" y="117017"/>
                    <a:pt x="3799" y="99160"/>
                    <a:pt x="10669" y="8291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4432543" y="2875389"/>
            <a:ext cx="4939364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i="1" dirty="0" smtClean="0"/>
              <a:t>판매 게시판</a:t>
            </a:r>
            <a:endParaRPr lang="en-US" altLang="ko-KR" sz="3600" b="1" i="1" dirty="0">
              <a:solidFill>
                <a:srgbClr val="FF67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6200774" y="2657475"/>
            <a:ext cx="5889229" cy="3028950"/>
          </a:xfrm>
          <a:prstGeom prst="roundRect">
            <a:avLst/>
          </a:prstGeom>
          <a:noFill/>
          <a:ln w="25400">
            <a:solidFill>
              <a:srgbClr val="FF67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68670" y="2657475"/>
            <a:ext cx="5889229" cy="3028950"/>
          </a:xfrm>
          <a:prstGeom prst="roundRect">
            <a:avLst/>
          </a:prstGeom>
          <a:noFill/>
          <a:ln w="25400">
            <a:solidFill>
              <a:srgbClr val="FF67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noProof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구현화면</a:t>
            </a:r>
            <a:r>
              <a:rPr kumimoji="0" lang="en-US" altLang="ko-KR" sz="16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lang="ko-KR" altLang="en-US" sz="1600" b="1" i="1" noProof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판매게시</a:t>
            </a:r>
            <a:r>
              <a:rPr lang="ko-KR" altLang="en-US" sz="1600" b="1" i="1" noProof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판</a:t>
            </a:r>
            <a:endParaRPr kumimoji="0" lang="en-US" altLang="ko-KR" sz="16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117" y="962409"/>
            <a:ext cx="6373115" cy="15146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73" y="2957408"/>
            <a:ext cx="1914792" cy="14956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23" y="2957408"/>
            <a:ext cx="3238952" cy="23053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504" y="2957408"/>
            <a:ext cx="3143689" cy="21434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951" y="2957408"/>
            <a:ext cx="1590897" cy="140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noProof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핵심 소스 및 오류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0A1E7A5B-C619-4601-8D08-2099CF6EF580}"/>
              </a:ext>
            </a:extLst>
          </p:cNvPr>
          <p:cNvSpPr/>
          <p:nvPr/>
        </p:nvSpPr>
        <p:spPr>
          <a:xfrm>
            <a:off x="297277" y="1122010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B7CF083-44F1-4F68-BC60-5A8CF5CC60A2}"/>
              </a:ext>
            </a:extLst>
          </p:cNvPr>
          <p:cNvSpPr/>
          <p:nvPr/>
        </p:nvSpPr>
        <p:spPr>
          <a:xfrm>
            <a:off x="805693" y="1182082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6766"/>
                </a:solidFill>
              </a:rPr>
              <a:t>Sell -1</a:t>
            </a:r>
            <a:endParaRPr lang="ko-KR" altLang="en-US" dirty="0">
              <a:solidFill>
                <a:srgbClr val="FF6766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6311E990-6033-4A1B-8CF7-204DCFF5E308}"/>
              </a:ext>
            </a:extLst>
          </p:cNvPr>
          <p:cNvCxnSpPr/>
          <p:nvPr/>
        </p:nvCxnSpPr>
        <p:spPr>
          <a:xfrm>
            <a:off x="897128" y="1551414"/>
            <a:ext cx="925125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8289"/>
            <a:ext cx="11465689" cy="282703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4" y="4667109"/>
            <a:ext cx="6068272" cy="2019582"/>
          </a:xfrm>
          <a:prstGeom prst="rect">
            <a:avLst/>
          </a:prstGeom>
        </p:spPr>
      </p:pic>
      <p:sp>
        <p:nvSpPr>
          <p:cNvPr id="9" name="위로 굽은 화살표 8"/>
          <p:cNvSpPr/>
          <p:nvPr/>
        </p:nvSpPr>
        <p:spPr>
          <a:xfrm rot="16200000">
            <a:off x="6458210" y="4877782"/>
            <a:ext cx="1171575" cy="1227743"/>
          </a:xfrm>
          <a:prstGeom prst="bentUpArrow">
            <a:avLst/>
          </a:prstGeom>
          <a:solidFill>
            <a:srgbClr val="FF6766"/>
          </a:solidFill>
          <a:ln>
            <a:noFill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E186598-77B3-43E8-ADEF-7CE35F98F8E4}"/>
              </a:ext>
            </a:extLst>
          </p:cNvPr>
          <p:cNvSpPr txBox="1"/>
          <p:nvPr/>
        </p:nvSpPr>
        <p:spPr>
          <a:xfrm>
            <a:off x="7043997" y="812750"/>
            <a:ext cx="4062824" cy="1477328"/>
          </a:xfrm>
          <a:prstGeom prst="rect">
            <a:avLst/>
          </a:prstGeom>
          <a:noFill/>
          <a:ln w="25400">
            <a:solidFill>
              <a:srgbClr val="FF676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595959"/>
                </a:solidFill>
              </a:rPr>
              <a:t> </a:t>
            </a:r>
            <a:r>
              <a:rPr lang="ko-KR" altLang="en-US" dirty="0" smtClean="0">
                <a:solidFill>
                  <a:srgbClr val="595959"/>
                </a:solidFill>
              </a:rPr>
              <a:t>품목</a:t>
            </a:r>
            <a:r>
              <a:rPr lang="en-US" altLang="ko-KR" dirty="0" smtClean="0">
                <a:solidFill>
                  <a:srgbClr val="595959"/>
                </a:solidFill>
              </a:rPr>
              <a:t> </a:t>
            </a:r>
            <a:r>
              <a:rPr lang="ko-KR" altLang="en-US" dirty="0" smtClean="0">
                <a:solidFill>
                  <a:srgbClr val="595959"/>
                </a:solidFill>
              </a:rPr>
              <a:t>분류 내용 마다</a:t>
            </a:r>
            <a:endParaRPr lang="en-US" altLang="ko-KR" dirty="0" smtClean="0">
              <a:solidFill>
                <a:srgbClr val="595959"/>
              </a:solidFill>
            </a:endParaRPr>
          </a:p>
          <a:p>
            <a:endParaRPr lang="en-US" altLang="ko-KR" dirty="0" smtClean="0">
              <a:solidFill>
                <a:srgbClr val="595959"/>
              </a:solidFill>
            </a:endParaRPr>
          </a:p>
          <a:p>
            <a:r>
              <a:rPr lang="en-US" altLang="ko-KR" dirty="0" smtClean="0">
                <a:solidFill>
                  <a:srgbClr val="595959"/>
                </a:solidFill>
              </a:rPr>
              <a:t> if</a:t>
            </a:r>
            <a:r>
              <a:rPr lang="ko-KR" altLang="en-US" dirty="0" smtClean="0">
                <a:solidFill>
                  <a:srgbClr val="595959"/>
                </a:solidFill>
              </a:rPr>
              <a:t>문을 사용해서 </a:t>
            </a:r>
            <a:r>
              <a:rPr lang="ko-KR" altLang="en-US" dirty="0" err="1" smtClean="0">
                <a:solidFill>
                  <a:srgbClr val="595959"/>
                </a:solidFill>
              </a:rPr>
              <a:t>길어진</a:t>
            </a:r>
            <a:r>
              <a:rPr lang="ko-KR" altLang="en-US" dirty="0" smtClean="0">
                <a:solidFill>
                  <a:srgbClr val="595959"/>
                </a:solidFill>
              </a:rPr>
              <a:t> 코드를</a:t>
            </a:r>
            <a:endParaRPr lang="en-US" altLang="ko-KR" dirty="0" smtClean="0">
              <a:solidFill>
                <a:srgbClr val="595959"/>
              </a:solidFill>
            </a:endParaRPr>
          </a:p>
          <a:p>
            <a:endParaRPr lang="en-US" altLang="ko-KR" dirty="0">
              <a:solidFill>
                <a:srgbClr val="595959"/>
              </a:solidFill>
            </a:endParaRPr>
          </a:p>
          <a:p>
            <a:r>
              <a:rPr lang="ko-KR" altLang="en-US" dirty="0" smtClean="0">
                <a:solidFill>
                  <a:srgbClr val="595959"/>
                </a:solidFill>
              </a:rPr>
              <a:t> </a:t>
            </a:r>
            <a:r>
              <a:rPr lang="en-US" altLang="ko-KR" dirty="0" err="1" smtClean="0">
                <a:solidFill>
                  <a:srgbClr val="595959"/>
                </a:solidFill>
              </a:rPr>
              <a:t>ajax</a:t>
            </a:r>
            <a:r>
              <a:rPr lang="ko-KR" altLang="en-US" dirty="0" smtClean="0">
                <a:solidFill>
                  <a:srgbClr val="595959"/>
                </a:solidFill>
              </a:rPr>
              <a:t>를 이용해서 코드 간단화 </a:t>
            </a:r>
            <a:endParaRPr lang="en-US" altLang="ko-KR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99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xmlns="" id="{0A1E7A5B-C619-4601-8D08-2099CF6EF580}"/>
              </a:ext>
            </a:extLst>
          </p:cNvPr>
          <p:cNvSpPr/>
          <p:nvPr/>
        </p:nvSpPr>
        <p:spPr>
          <a:xfrm>
            <a:off x="297277" y="1122010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B7CF083-44F1-4F68-BC60-5A8CF5CC60A2}"/>
              </a:ext>
            </a:extLst>
          </p:cNvPr>
          <p:cNvSpPr/>
          <p:nvPr/>
        </p:nvSpPr>
        <p:spPr>
          <a:xfrm>
            <a:off x="805693" y="1182082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6766"/>
                </a:solidFill>
              </a:rPr>
              <a:t>Sell -2</a:t>
            </a:r>
            <a:endParaRPr lang="ko-KR" altLang="en-US" dirty="0">
              <a:solidFill>
                <a:srgbClr val="FF6766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6311E990-6033-4A1B-8CF7-204DCFF5E308}"/>
              </a:ext>
            </a:extLst>
          </p:cNvPr>
          <p:cNvCxnSpPr/>
          <p:nvPr/>
        </p:nvCxnSpPr>
        <p:spPr>
          <a:xfrm>
            <a:off x="897128" y="1551414"/>
            <a:ext cx="925125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14" y="1847709"/>
            <a:ext cx="6068272" cy="20195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14" y="4319493"/>
            <a:ext cx="6173062" cy="13432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E186598-77B3-43E8-ADEF-7CE35F98F8E4}"/>
              </a:ext>
            </a:extLst>
          </p:cNvPr>
          <p:cNvSpPr txBox="1"/>
          <p:nvPr/>
        </p:nvSpPr>
        <p:spPr>
          <a:xfrm>
            <a:off x="6852826" y="1124338"/>
            <a:ext cx="454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595959"/>
                </a:solidFill>
              </a:rPr>
              <a:t> </a:t>
            </a:r>
            <a:r>
              <a:rPr lang="ko-KR" altLang="en-US" dirty="0" smtClean="0">
                <a:solidFill>
                  <a:srgbClr val="595959"/>
                </a:solidFill>
              </a:rPr>
              <a:t>브랜드</a:t>
            </a:r>
            <a:r>
              <a:rPr lang="en-US" altLang="ko-KR" dirty="0" smtClean="0">
                <a:solidFill>
                  <a:srgbClr val="595959"/>
                </a:solidFill>
              </a:rPr>
              <a:t>(</a:t>
            </a:r>
            <a:r>
              <a:rPr lang="ko-KR" altLang="en-US" dirty="0" smtClean="0">
                <a:solidFill>
                  <a:srgbClr val="595959"/>
                </a:solidFill>
              </a:rPr>
              <a:t>제조사</a:t>
            </a:r>
            <a:r>
              <a:rPr lang="en-US" altLang="ko-KR" dirty="0" smtClean="0">
                <a:solidFill>
                  <a:srgbClr val="595959"/>
                </a:solidFill>
              </a:rPr>
              <a:t>) </a:t>
            </a:r>
            <a:r>
              <a:rPr lang="ko-KR" altLang="en-US" dirty="0" err="1" smtClean="0">
                <a:solidFill>
                  <a:srgbClr val="595959"/>
                </a:solidFill>
              </a:rPr>
              <a:t>선택시</a:t>
            </a:r>
            <a:endParaRPr lang="en-US" altLang="ko-KR" dirty="0">
              <a:solidFill>
                <a:srgbClr val="595959"/>
              </a:solidFill>
            </a:endParaRPr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xmlns="" id="{54E4E8A2-631C-4A8D-AB66-7606465342D5}"/>
              </a:ext>
            </a:extLst>
          </p:cNvPr>
          <p:cNvSpPr/>
          <p:nvPr/>
        </p:nvSpPr>
        <p:spPr>
          <a:xfrm>
            <a:off x="6700426" y="1429042"/>
            <a:ext cx="1640093" cy="129256"/>
          </a:xfrm>
          <a:prstGeom prst="parallelogram">
            <a:avLst>
              <a:gd name="adj" fmla="val 90965"/>
            </a:avLst>
          </a:prstGeom>
          <a:solidFill>
            <a:srgbClr val="F8F8F8"/>
          </a:solidFill>
          <a:ln>
            <a:noFill/>
          </a:ln>
          <a:effectLst>
            <a:outerShdw dist="38100" dir="9000000" algn="tr" rotWithShape="0">
              <a:srgbClr val="FF676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E186598-77B3-43E8-ADEF-7CE35F98F8E4}"/>
              </a:ext>
            </a:extLst>
          </p:cNvPr>
          <p:cNvSpPr txBox="1"/>
          <p:nvPr/>
        </p:nvSpPr>
        <p:spPr>
          <a:xfrm>
            <a:off x="6852826" y="1943488"/>
            <a:ext cx="45434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595959"/>
                </a:solidFill>
              </a:rPr>
              <a:t> </a:t>
            </a:r>
            <a:r>
              <a:rPr lang="en-US" altLang="ko-KR" dirty="0" smtClean="0">
                <a:solidFill>
                  <a:srgbClr val="595959"/>
                </a:solidFill>
              </a:rPr>
              <a:t>- </a:t>
            </a:r>
            <a:r>
              <a:rPr lang="ko-KR" altLang="en-US" dirty="0" smtClean="0">
                <a:solidFill>
                  <a:srgbClr val="595959"/>
                </a:solidFill>
              </a:rPr>
              <a:t>모델</a:t>
            </a:r>
            <a:r>
              <a:rPr lang="en-US" altLang="ko-KR" dirty="0" smtClean="0">
                <a:solidFill>
                  <a:srgbClr val="595959"/>
                </a:solidFill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</a:rPr>
              <a:t>연식</a:t>
            </a:r>
            <a:r>
              <a:rPr lang="en-US" altLang="ko-KR" dirty="0" smtClean="0">
                <a:solidFill>
                  <a:srgbClr val="595959"/>
                </a:solidFill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</a:rPr>
              <a:t>등급</a:t>
            </a:r>
            <a:r>
              <a:rPr lang="en-US" altLang="ko-KR" dirty="0" smtClean="0">
                <a:solidFill>
                  <a:srgbClr val="595959"/>
                </a:solidFill>
              </a:rPr>
              <a:t>, </a:t>
            </a:r>
            <a:r>
              <a:rPr lang="ko-KR" altLang="en-US" dirty="0" err="1" smtClean="0">
                <a:solidFill>
                  <a:srgbClr val="595959"/>
                </a:solidFill>
              </a:rPr>
              <a:t>스펙</a:t>
            </a:r>
            <a:r>
              <a:rPr lang="ko-KR" altLang="en-US" dirty="0" smtClean="0">
                <a:solidFill>
                  <a:srgbClr val="595959"/>
                </a:solidFill>
              </a:rPr>
              <a:t> 을 </a:t>
            </a:r>
            <a:r>
              <a:rPr lang="en-US" altLang="ko-KR" dirty="0" smtClean="0">
                <a:solidFill>
                  <a:srgbClr val="595959"/>
                </a:solidFill>
              </a:rPr>
              <a:t>empty</a:t>
            </a:r>
          </a:p>
          <a:p>
            <a:endParaRPr lang="en-US" altLang="ko-KR" dirty="0" smtClean="0">
              <a:solidFill>
                <a:srgbClr val="595959"/>
              </a:solidFill>
            </a:endParaRPr>
          </a:p>
          <a:p>
            <a:r>
              <a:rPr lang="en-US" altLang="ko-KR" dirty="0" smtClean="0">
                <a:solidFill>
                  <a:srgbClr val="595959"/>
                </a:solidFill>
              </a:rPr>
              <a:t> - </a:t>
            </a:r>
            <a:r>
              <a:rPr lang="ko-KR" altLang="en-US" dirty="0" smtClean="0">
                <a:solidFill>
                  <a:srgbClr val="595959"/>
                </a:solidFill>
              </a:rPr>
              <a:t>브랜드에 선택된 값을 </a:t>
            </a:r>
            <a:r>
              <a:rPr lang="ko-KR" altLang="en-US" dirty="0" err="1" smtClean="0">
                <a:solidFill>
                  <a:srgbClr val="595959"/>
                </a:solidFill>
              </a:rPr>
              <a:t>받아옴</a:t>
            </a:r>
            <a:endParaRPr lang="en-US" altLang="ko-KR" dirty="0" smtClean="0">
              <a:solidFill>
                <a:srgbClr val="595959"/>
              </a:solidFill>
            </a:endParaRPr>
          </a:p>
          <a:p>
            <a:endParaRPr lang="en-US" altLang="ko-KR" dirty="0" smtClean="0">
              <a:solidFill>
                <a:srgbClr val="595959"/>
              </a:solidFill>
            </a:endParaRPr>
          </a:p>
          <a:p>
            <a:r>
              <a:rPr lang="en-US" altLang="ko-KR" dirty="0">
                <a:solidFill>
                  <a:srgbClr val="595959"/>
                </a:solidFill>
              </a:rPr>
              <a:t> </a:t>
            </a:r>
            <a:r>
              <a:rPr lang="en-US" altLang="ko-KR" dirty="0" smtClean="0">
                <a:solidFill>
                  <a:srgbClr val="595959"/>
                </a:solidFill>
              </a:rPr>
              <a:t>- </a:t>
            </a:r>
            <a:r>
              <a:rPr lang="ko-KR" altLang="en-US" dirty="0" smtClean="0">
                <a:solidFill>
                  <a:srgbClr val="595959"/>
                </a:solidFill>
              </a:rPr>
              <a:t>브랜드의 값에 따라 </a:t>
            </a:r>
            <a:r>
              <a:rPr lang="en-US" altLang="ko-KR" dirty="0" smtClean="0">
                <a:solidFill>
                  <a:srgbClr val="595959"/>
                </a:solidFill>
              </a:rPr>
              <a:t>model</a:t>
            </a:r>
            <a:r>
              <a:rPr lang="ko-KR" altLang="en-US" dirty="0" smtClean="0">
                <a:solidFill>
                  <a:srgbClr val="595959"/>
                </a:solidFill>
              </a:rPr>
              <a:t>값 적용</a:t>
            </a:r>
            <a:endParaRPr lang="en-US" altLang="ko-KR" dirty="0" smtClean="0">
              <a:solidFill>
                <a:srgbClr val="595959"/>
              </a:solidFill>
            </a:endParaRPr>
          </a:p>
          <a:p>
            <a:endParaRPr lang="en-US" altLang="ko-KR" dirty="0">
              <a:solidFill>
                <a:srgbClr val="595959"/>
              </a:solidFill>
            </a:endParaRPr>
          </a:p>
          <a:p>
            <a:r>
              <a:rPr lang="en-US" altLang="ko-KR" dirty="0">
                <a:solidFill>
                  <a:srgbClr val="595959"/>
                </a:solidFill>
              </a:rPr>
              <a:t> </a:t>
            </a:r>
            <a:r>
              <a:rPr lang="en-US" altLang="ko-KR" dirty="0" smtClean="0">
                <a:solidFill>
                  <a:srgbClr val="595959"/>
                </a:solidFill>
              </a:rPr>
              <a:t>- </a:t>
            </a:r>
            <a:r>
              <a:rPr lang="en-US" altLang="ko-KR" dirty="0" err="1" smtClean="0">
                <a:solidFill>
                  <a:srgbClr val="595959"/>
                </a:solidFill>
              </a:rPr>
              <a:t>ajax</a:t>
            </a:r>
            <a:r>
              <a:rPr lang="ko-KR" altLang="en-US" dirty="0" smtClean="0">
                <a:solidFill>
                  <a:srgbClr val="595959"/>
                </a:solidFill>
              </a:rPr>
              <a:t>로 </a:t>
            </a:r>
            <a:r>
              <a:rPr lang="en-US" altLang="ko-KR" dirty="0" smtClean="0">
                <a:solidFill>
                  <a:srgbClr val="595959"/>
                </a:solidFill>
              </a:rPr>
              <a:t>model </a:t>
            </a:r>
            <a:r>
              <a:rPr lang="ko-KR" altLang="en-US" dirty="0" smtClean="0">
                <a:solidFill>
                  <a:srgbClr val="595959"/>
                </a:solidFill>
              </a:rPr>
              <a:t>적용</a:t>
            </a:r>
            <a:endParaRPr lang="en-US" altLang="ko-KR" dirty="0">
              <a:solidFill>
                <a:srgbClr val="595959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2014" y="4319493"/>
            <a:ext cx="6248412" cy="576000"/>
          </a:xfrm>
          <a:prstGeom prst="rect">
            <a:avLst/>
          </a:prstGeom>
          <a:noFill/>
          <a:ln w="25400">
            <a:solidFill>
              <a:srgbClr val="FF6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E186598-77B3-43E8-ADEF-7CE35F98F8E4}"/>
              </a:ext>
            </a:extLst>
          </p:cNvPr>
          <p:cNvSpPr txBox="1"/>
          <p:nvPr/>
        </p:nvSpPr>
        <p:spPr>
          <a:xfrm>
            <a:off x="7005225" y="4322953"/>
            <a:ext cx="454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595959"/>
                </a:solidFill>
              </a:rPr>
              <a:t> </a:t>
            </a:r>
            <a:r>
              <a:rPr lang="ko-KR" altLang="en-US" dirty="0" err="1" smtClean="0">
                <a:solidFill>
                  <a:srgbClr val="595959"/>
                </a:solidFill>
              </a:rPr>
              <a:t>오류내용</a:t>
            </a:r>
            <a:r>
              <a:rPr lang="en-US" altLang="ko-KR" dirty="0" smtClean="0">
                <a:solidFill>
                  <a:srgbClr val="595959"/>
                </a:solidFill>
              </a:rPr>
              <a:t>(</a:t>
            </a:r>
            <a:r>
              <a:rPr lang="ko-KR" altLang="en-US" dirty="0" smtClean="0">
                <a:solidFill>
                  <a:srgbClr val="595959"/>
                </a:solidFill>
              </a:rPr>
              <a:t>메인 페이지에서 한글 인식</a:t>
            </a:r>
            <a:r>
              <a:rPr lang="en-US" altLang="ko-KR" dirty="0" smtClean="0">
                <a:solidFill>
                  <a:srgbClr val="595959"/>
                </a:solidFill>
              </a:rPr>
              <a:t>)</a:t>
            </a:r>
            <a:endParaRPr lang="en-US" altLang="ko-KR" dirty="0">
              <a:solidFill>
                <a:srgbClr val="595959"/>
              </a:solidFill>
            </a:endParaRPr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xmlns="" id="{54E4E8A2-631C-4A8D-AB66-7606465342D5}"/>
              </a:ext>
            </a:extLst>
          </p:cNvPr>
          <p:cNvSpPr/>
          <p:nvPr/>
        </p:nvSpPr>
        <p:spPr>
          <a:xfrm>
            <a:off x="6852825" y="4627657"/>
            <a:ext cx="1640093" cy="129256"/>
          </a:xfrm>
          <a:prstGeom prst="parallelogram">
            <a:avLst>
              <a:gd name="adj" fmla="val 90965"/>
            </a:avLst>
          </a:prstGeom>
          <a:solidFill>
            <a:srgbClr val="F8F8F8"/>
          </a:solidFill>
          <a:ln>
            <a:noFill/>
          </a:ln>
          <a:effectLst>
            <a:outerShdw dist="38100" dir="9000000" algn="tr" rotWithShape="0">
              <a:srgbClr val="FF676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E186598-77B3-43E8-ADEF-7CE35F98F8E4}"/>
              </a:ext>
            </a:extLst>
          </p:cNvPr>
          <p:cNvSpPr txBox="1"/>
          <p:nvPr/>
        </p:nvSpPr>
        <p:spPr>
          <a:xfrm>
            <a:off x="7005224" y="4860281"/>
            <a:ext cx="4543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595959"/>
                </a:solidFill>
              </a:rPr>
              <a:t> </a:t>
            </a:r>
            <a:r>
              <a:rPr lang="en-US" altLang="ko-KR" dirty="0" smtClean="0">
                <a:solidFill>
                  <a:srgbClr val="595959"/>
                </a:solidFill>
              </a:rPr>
              <a:t>- Encoding</a:t>
            </a:r>
            <a:r>
              <a:rPr lang="ko-KR" altLang="en-US" dirty="0" smtClean="0">
                <a:solidFill>
                  <a:srgbClr val="595959"/>
                </a:solidFill>
              </a:rPr>
              <a:t>을 꼭 </a:t>
            </a:r>
            <a:r>
              <a:rPr lang="ko-KR" altLang="en-US" dirty="0" err="1" smtClean="0">
                <a:solidFill>
                  <a:srgbClr val="595959"/>
                </a:solidFill>
              </a:rPr>
              <a:t>해주어야</a:t>
            </a:r>
            <a:r>
              <a:rPr lang="ko-KR" altLang="en-US" dirty="0" smtClean="0">
                <a:solidFill>
                  <a:srgbClr val="595959"/>
                </a:solidFill>
              </a:rPr>
              <a:t> 함</a:t>
            </a:r>
            <a:endParaRPr lang="en-US" altLang="ko-KR" dirty="0" smtClean="0">
              <a:solidFill>
                <a:srgbClr val="595959"/>
              </a:solidFill>
            </a:endParaRPr>
          </a:p>
          <a:p>
            <a:endParaRPr lang="en-US" altLang="ko-KR" dirty="0">
              <a:solidFill>
                <a:srgbClr val="595959"/>
              </a:solidFill>
            </a:endParaRPr>
          </a:p>
          <a:p>
            <a:r>
              <a:rPr lang="en-US" altLang="ko-KR" dirty="0" smtClean="0">
                <a:solidFill>
                  <a:srgbClr val="595959"/>
                </a:solidFill>
              </a:rPr>
              <a:t> - </a:t>
            </a:r>
            <a:r>
              <a:rPr lang="ko-KR" altLang="en-US" dirty="0" smtClean="0">
                <a:solidFill>
                  <a:srgbClr val="595959"/>
                </a:solidFill>
              </a:rPr>
              <a:t>사용할 </a:t>
            </a:r>
            <a:r>
              <a:rPr lang="en-US" altLang="ko-KR" dirty="0" smtClean="0">
                <a:solidFill>
                  <a:srgbClr val="595959"/>
                </a:solidFill>
              </a:rPr>
              <a:t>Tag library </a:t>
            </a:r>
            <a:r>
              <a:rPr lang="ko-KR" altLang="en-US" dirty="0" smtClean="0">
                <a:solidFill>
                  <a:srgbClr val="595959"/>
                </a:solidFill>
              </a:rPr>
              <a:t>설정</a:t>
            </a:r>
            <a:endParaRPr lang="en-US" altLang="ko-KR" dirty="0" smtClean="0">
              <a:solidFill>
                <a:srgbClr val="595959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noProof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핵심 소스 및 오류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368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703" y="985432"/>
            <a:ext cx="9802594" cy="5801535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7305675" y="756000"/>
            <a:ext cx="1809750" cy="386189"/>
            <a:chOff x="7305675" y="756000"/>
            <a:chExt cx="1809750" cy="386189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8124825" y="756000"/>
              <a:ext cx="990600" cy="0"/>
            </a:xfrm>
            <a:prstGeom prst="line">
              <a:avLst/>
            </a:prstGeom>
            <a:ln w="25400">
              <a:solidFill>
                <a:srgbClr val="FF67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 flipH="1">
              <a:off x="7305675" y="1142189"/>
              <a:ext cx="981075" cy="0"/>
            </a:xfrm>
            <a:prstGeom prst="straightConnector1">
              <a:avLst/>
            </a:prstGeom>
            <a:ln w="25400">
              <a:solidFill>
                <a:srgbClr val="FF6766"/>
              </a:solidFill>
              <a:tailEnd type="arrow"/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E186598-77B3-43E8-ADEF-7CE35F98F8E4}"/>
              </a:ext>
            </a:extLst>
          </p:cNvPr>
          <p:cNvSpPr txBox="1"/>
          <p:nvPr/>
        </p:nvSpPr>
        <p:spPr>
          <a:xfrm>
            <a:off x="8153885" y="383237"/>
            <a:ext cx="259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595959"/>
                </a:solidFill>
              </a:rPr>
              <a:t>판매자에게</a:t>
            </a:r>
            <a:r>
              <a:rPr lang="ko-KR" altLang="en-US" dirty="0" smtClean="0">
                <a:solidFill>
                  <a:srgbClr val="595959"/>
                </a:solidFill>
              </a:rPr>
              <a:t> 쪽지 가능</a:t>
            </a:r>
            <a:endParaRPr lang="en-US" altLang="ko-KR" dirty="0">
              <a:solidFill>
                <a:srgbClr val="595959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3867150" y="6553200"/>
            <a:ext cx="457200" cy="0"/>
          </a:xfrm>
          <a:prstGeom prst="straightConnector1">
            <a:avLst/>
          </a:prstGeom>
          <a:ln w="25400">
            <a:solidFill>
              <a:srgbClr val="FF67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1123950" y="6400799"/>
            <a:ext cx="2743200" cy="428625"/>
          </a:xfrm>
          <a:prstGeom prst="roundRect">
            <a:avLst/>
          </a:prstGeom>
          <a:noFill/>
          <a:ln w="25400">
            <a:solidFill>
              <a:srgbClr val="FF6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E186598-77B3-43E8-ADEF-7CE35F98F8E4}"/>
              </a:ext>
            </a:extLst>
          </p:cNvPr>
          <p:cNvSpPr txBox="1"/>
          <p:nvPr/>
        </p:nvSpPr>
        <p:spPr>
          <a:xfrm>
            <a:off x="4286735" y="6368534"/>
            <a:ext cx="259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595959"/>
                </a:solidFill>
              </a:rPr>
              <a:t>상황에 따른 버튼 변화</a:t>
            </a:r>
            <a:endParaRPr lang="en-US" altLang="ko-KR" dirty="0">
              <a:solidFill>
                <a:srgbClr val="595959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noProof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구현화면</a:t>
            </a:r>
            <a:r>
              <a:rPr kumimoji="0" lang="en-US" altLang="ko-KR" sz="16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lang="ko-KR" altLang="en-US" sz="1600" b="1" i="1" noProof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판매게시</a:t>
            </a:r>
            <a:r>
              <a:rPr lang="ko-KR" altLang="en-US" sz="1600" b="1" i="1" noProof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판</a:t>
            </a:r>
            <a:endParaRPr kumimoji="0" lang="en-US" altLang="ko-KR" sz="16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584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xmlns="" id="{0A1E7A5B-C619-4601-8D08-2099CF6EF580}"/>
              </a:ext>
            </a:extLst>
          </p:cNvPr>
          <p:cNvSpPr/>
          <p:nvPr/>
        </p:nvSpPr>
        <p:spPr>
          <a:xfrm>
            <a:off x="297277" y="1122010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B7CF083-44F1-4F68-BC60-5A8CF5CC60A2}"/>
              </a:ext>
            </a:extLst>
          </p:cNvPr>
          <p:cNvSpPr/>
          <p:nvPr/>
        </p:nvSpPr>
        <p:spPr>
          <a:xfrm>
            <a:off x="805693" y="1182082"/>
            <a:ext cx="962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6766"/>
                </a:solidFill>
              </a:rPr>
              <a:t>Sell - 3</a:t>
            </a:r>
            <a:endParaRPr lang="ko-KR" altLang="en-US" dirty="0">
              <a:solidFill>
                <a:srgbClr val="FF6766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6311E990-6033-4A1B-8CF7-204DCFF5E308}"/>
              </a:ext>
            </a:extLst>
          </p:cNvPr>
          <p:cNvCxnSpPr/>
          <p:nvPr/>
        </p:nvCxnSpPr>
        <p:spPr>
          <a:xfrm>
            <a:off x="897128" y="1551414"/>
            <a:ext cx="925125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96" y="2085892"/>
            <a:ext cx="1486108" cy="118126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53" y="3771899"/>
            <a:ext cx="2686425" cy="118126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96" y="5519655"/>
            <a:ext cx="2581635" cy="117173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E186598-77B3-43E8-ADEF-7CE35F98F8E4}"/>
              </a:ext>
            </a:extLst>
          </p:cNvPr>
          <p:cNvSpPr txBox="1"/>
          <p:nvPr/>
        </p:nvSpPr>
        <p:spPr>
          <a:xfrm>
            <a:off x="5820259" y="4253873"/>
            <a:ext cx="454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595959"/>
                </a:solidFill>
              </a:rPr>
              <a:t>상황에 따른 버튼 형식</a:t>
            </a:r>
            <a:endParaRPr lang="en-US" altLang="ko-KR" dirty="0">
              <a:solidFill>
                <a:srgbClr val="595959"/>
              </a:solidFill>
            </a:endParaRP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xmlns="" id="{54E4E8A2-631C-4A8D-AB66-7606465342D5}"/>
              </a:ext>
            </a:extLst>
          </p:cNvPr>
          <p:cNvSpPr/>
          <p:nvPr/>
        </p:nvSpPr>
        <p:spPr>
          <a:xfrm>
            <a:off x="5667859" y="4558577"/>
            <a:ext cx="1640093" cy="129256"/>
          </a:xfrm>
          <a:prstGeom prst="parallelogram">
            <a:avLst>
              <a:gd name="adj" fmla="val 90965"/>
            </a:avLst>
          </a:prstGeom>
          <a:solidFill>
            <a:srgbClr val="F8F8F8"/>
          </a:solidFill>
          <a:ln>
            <a:noFill/>
          </a:ln>
          <a:effectLst>
            <a:outerShdw dist="38100" dir="9000000" algn="tr" rotWithShape="0">
              <a:srgbClr val="FF676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E186598-77B3-43E8-ADEF-7CE35F98F8E4}"/>
              </a:ext>
            </a:extLst>
          </p:cNvPr>
          <p:cNvSpPr txBox="1"/>
          <p:nvPr/>
        </p:nvSpPr>
        <p:spPr>
          <a:xfrm>
            <a:off x="5820259" y="4720598"/>
            <a:ext cx="4876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595959"/>
                </a:solidFill>
              </a:rPr>
              <a:t>상품의 내용은 모든 사용자가 </a:t>
            </a:r>
            <a:r>
              <a:rPr lang="ko-KR" altLang="en-US" dirty="0" err="1" smtClean="0">
                <a:solidFill>
                  <a:srgbClr val="595959"/>
                </a:solidFill>
              </a:rPr>
              <a:t>볼수</a:t>
            </a:r>
            <a:r>
              <a:rPr lang="ko-KR" altLang="en-US" dirty="0" smtClean="0">
                <a:solidFill>
                  <a:srgbClr val="595959"/>
                </a:solidFill>
              </a:rPr>
              <a:t> 있음</a:t>
            </a:r>
            <a:endParaRPr lang="en-US" altLang="ko-KR" dirty="0" smtClean="0">
              <a:solidFill>
                <a:srgbClr val="595959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rgbClr val="595959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595959"/>
                </a:solidFill>
              </a:rPr>
              <a:t>작성자 및 관리자는 수정 삭제 </a:t>
            </a:r>
            <a:r>
              <a:rPr lang="ko-KR" altLang="en-US" dirty="0" err="1" smtClean="0">
                <a:solidFill>
                  <a:srgbClr val="595959"/>
                </a:solidFill>
              </a:rPr>
              <a:t>판매완료를</a:t>
            </a:r>
            <a:r>
              <a:rPr lang="ko-KR" altLang="en-US" dirty="0" smtClean="0">
                <a:solidFill>
                  <a:srgbClr val="595959"/>
                </a:solidFill>
              </a:rPr>
              <a:t> 할 수 있음</a:t>
            </a:r>
            <a:endParaRPr lang="en-US" altLang="ko-KR" dirty="0" smtClean="0">
              <a:solidFill>
                <a:srgbClr val="595959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171" y="1372582"/>
            <a:ext cx="7401959" cy="27816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E186598-77B3-43E8-ADEF-7CE35F98F8E4}"/>
              </a:ext>
            </a:extLst>
          </p:cNvPr>
          <p:cNvSpPr txBox="1"/>
          <p:nvPr/>
        </p:nvSpPr>
        <p:spPr>
          <a:xfrm>
            <a:off x="467210" y="1678460"/>
            <a:ext cx="3276116" cy="369332"/>
          </a:xfrm>
          <a:prstGeom prst="rect">
            <a:avLst/>
          </a:prstGeom>
          <a:noFill/>
          <a:ln w="25400">
            <a:solidFill>
              <a:srgbClr val="FF676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595959"/>
                </a:solidFill>
              </a:rPr>
              <a:t>비회원 및 작성자와 다른 회원</a:t>
            </a:r>
            <a:endParaRPr lang="en-US" altLang="ko-KR" dirty="0" smtClean="0">
              <a:solidFill>
                <a:srgbClr val="595959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E186598-77B3-43E8-ADEF-7CE35F98F8E4}"/>
              </a:ext>
            </a:extLst>
          </p:cNvPr>
          <p:cNvSpPr txBox="1"/>
          <p:nvPr/>
        </p:nvSpPr>
        <p:spPr>
          <a:xfrm>
            <a:off x="391009" y="3352882"/>
            <a:ext cx="3276116" cy="369332"/>
          </a:xfrm>
          <a:prstGeom prst="rect">
            <a:avLst/>
          </a:prstGeom>
          <a:noFill/>
          <a:ln w="25400">
            <a:solidFill>
              <a:srgbClr val="FF676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595959"/>
                </a:solidFill>
              </a:rPr>
              <a:t>작성자 및 관리자</a:t>
            </a:r>
            <a:endParaRPr lang="en-US" altLang="ko-KR" dirty="0">
              <a:solidFill>
                <a:srgbClr val="595959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E186598-77B3-43E8-ADEF-7CE35F98F8E4}"/>
              </a:ext>
            </a:extLst>
          </p:cNvPr>
          <p:cNvSpPr txBox="1"/>
          <p:nvPr/>
        </p:nvSpPr>
        <p:spPr>
          <a:xfrm>
            <a:off x="391010" y="5080294"/>
            <a:ext cx="3276116" cy="369332"/>
          </a:xfrm>
          <a:prstGeom prst="rect">
            <a:avLst/>
          </a:prstGeom>
          <a:noFill/>
          <a:ln w="25400">
            <a:solidFill>
              <a:srgbClr val="FF676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595959"/>
                </a:solidFill>
              </a:rPr>
              <a:t>판매자 또는 관리자 </a:t>
            </a:r>
            <a:r>
              <a:rPr lang="en-US" altLang="ko-KR" dirty="0" smtClean="0">
                <a:solidFill>
                  <a:srgbClr val="595959"/>
                </a:solidFill>
              </a:rPr>
              <a:t>(</a:t>
            </a:r>
            <a:r>
              <a:rPr lang="ko-KR" altLang="en-US" dirty="0" err="1" smtClean="0">
                <a:solidFill>
                  <a:srgbClr val="595959"/>
                </a:solidFill>
              </a:rPr>
              <a:t>판매완료</a:t>
            </a:r>
            <a:r>
              <a:rPr lang="en-US" altLang="ko-KR" dirty="0" smtClean="0">
                <a:solidFill>
                  <a:srgbClr val="595959"/>
                </a:solidFill>
              </a:rPr>
              <a:t>)</a:t>
            </a:r>
            <a:endParaRPr lang="en-US" altLang="ko-KR" dirty="0">
              <a:solidFill>
                <a:srgbClr val="595959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noProof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핵심 소스 및 오류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336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6" y="1096476"/>
            <a:ext cx="6975179" cy="57615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E186598-77B3-43E8-ADEF-7CE35F98F8E4}"/>
              </a:ext>
            </a:extLst>
          </p:cNvPr>
          <p:cNvSpPr txBox="1"/>
          <p:nvPr/>
        </p:nvSpPr>
        <p:spPr>
          <a:xfrm>
            <a:off x="7477225" y="1608328"/>
            <a:ext cx="454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595959"/>
                </a:solidFill>
              </a:rPr>
              <a:t>판매 작성 페이지</a:t>
            </a:r>
            <a:endParaRPr lang="en-US" altLang="ko-KR" dirty="0">
              <a:solidFill>
                <a:srgbClr val="595959"/>
              </a:solidFill>
            </a:endParaRPr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xmlns="" id="{54E4E8A2-631C-4A8D-AB66-7606465342D5}"/>
              </a:ext>
            </a:extLst>
          </p:cNvPr>
          <p:cNvSpPr/>
          <p:nvPr/>
        </p:nvSpPr>
        <p:spPr>
          <a:xfrm>
            <a:off x="7324825" y="1913032"/>
            <a:ext cx="1640093" cy="129256"/>
          </a:xfrm>
          <a:prstGeom prst="parallelogram">
            <a:avLst>
              <a:gd name="adj" fmla="val 90965"/>
            </a:avLst>
          </a:prstGeom>
          <a:solidFill>
            <a:srgbClr val="F8F8F8"/>
          </a:solidFill>
          <a:ln>
            <a:noFill/>
          </a:ln>
          <a:effectLst>
            <a:outerShdw dist="38100" dir="9000000" algn="tr" rotWithShape="0">
              <a:srgbClr val="FF676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E186598-77B3-43E8-ADEF-7CE35F98F8E4}"/>
              </a:ext>
            </a:extLst>
          </p:cNvPr>
          <p:cNvSpPr txBox="1"/>
          <p:nvPr/>
        </p:nvSpPr>
        <p:spPr>
          <a:xfrm>
            <a:off x="7477224" y="2145656"/>
            <a:ext cx="45434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595959"/>
                </a:solidFill>
              </a:rPr>
              <a:t>작성자는 </a:t>
            </a:r>
            <a:r>
              <a:rPr lang="ko-KR" altLang="en-US" dirty="0" err="1" smtClean="0">
                <a:solidFill>
                  <a:srgbClr val="595959"/>
                </a:solidFill>
              </a:rPr>
              <a:t>수정불가</a:t>
            </a:r>
            <a:endParaRPr lang="en-US" altLang="ko-KR" dirty="0" smtClean="0">
              <a:solidFill>
                <a:srgbClr val="595959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595959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rgbClr val="595959"/>
                </a:solidFill>
              </a:rPr>
              <a:t>주행거리</a:t>
            </a:r>
            <a:r>
              <a:rPr lang="en-US" altLang="ko-KR" dirty="0" smtClean="0">
                <a:solidFill>
                  <a:srgbClr val="595959"/>
                </a:solidFill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</a:rPr>
              <a:t>가격은 숫자로 입력</a:t>
            </a:r>
            <a:endParaRPr lang="en-US" altLang="ko-KR" dirty="0" smtClean="0">
              <a:solidFill>
                <a:srgbClr val="595959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595959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595959"/>
                </a:solidFill>
              </a:rPr>
              <a:t>제조사</a:t>
            </a:r>
            <a:r>
              <a:rPr lang="en-US" altLang="ko-KR" dirty="0" smtClean="0">
                <a:solidFill>
                  <a:srgbClr val="595959"/>
                </a:solidFill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</a:rPr>
              <a:t>모델</a:t>
            </a:r>
            <a:r>
              <a:rPr lang="en-US" altLang="ko-KR" dirty="0" smtClean="0">
                <a:solidFill>
                  <a:srgbClr val="595959"/>
                </a:solidFill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</a:rPr>
              <a:t>연식</a:t>
            </a:r>
            <a:r>
              <a:rPr lang="en-US" altLang="ko-KR" dirty="0" smtClean="0">
                <a:solidFill>
                  <a:srgbClr val="595959"/>
                </a:solidFill>
              </a:rPr>
              <a:t>, </a:t>
            </a:r>
            <a:r>
              <a:rPr lang="ko-KR" altLang="en-US" dirty="0" err="1" smtClean="0">
                <a:solidFill>
                  <a:srgbClr val="595959"/>
                </a:solidFill>
              </a:rPr>
              <a:t>스펙은</a:t>
            </a:r>
            <a:r>
              <a:rPr lang="ko-KR" altLang="en-US" dirty="0" smtClean="0">
                <a:solidFill>
                  <a:srgbClr val="595959"/>
                </a:solidFill>
              </a:rPr>
              <a:t> 목록으로 </a:t>
            </a:r>
            <a:endParaRPr lang="en-US" altLang="ko-KR" dirty="0">
              <a:solidFill>
                <a:srgbClr val="595959"/>
              </a:solidFill>
            </a:endParaRPr>
          </a:p>
          <a:p>
            <a:r>
              <a:rPr lang="en-US" altLang="ko-KR" dirty="0" smtClean="0">
                <a:solidFill>
                  <a:srgbClr val="595959"/>
                </a:solidFill>
              </a:rPr>
              <a:t>    </a:t>
            </a:r>
            <a:r>
              <a:rPr lang="ko-KR" altLang="en-US" dirty="0" smtClean="0">
                <a:solidFill>
                  <a:srgbClr val="595959"/>
                </a:solidFill>
              </a:rPr>
              <a:t>선택 필수 사항</a:t>
            </a:r>
            <a:endParaRPr lang="en-US" altLang="ko-KR" dirty="0" smtClean="0">
              <a:solidFill>
                <a:srgbClr val="595959"/>
              </a:solidFill>
            </a:endParaRPr>
          </a:p>
          <a:p>
            <a:endParaRPr lang="en-US" altLang="ko-KR" dirty="0">
              <a:solidFill>
                <a:srgbClr val="595959"/>
              </a:solidFill>
            </a:endParaRPr>
          </a:p>
          <a:p>
            <a:r>
              <a:rPr lang="en-US" altLang="ko-KR" dirty="0" smtClean="0">
                <a:solidFill>
                  <a:srgbClr val="595959"/>
                </a:solidFill>
              </a:rPr>
              <a:t>-   </a:t>
            </a:r>
            <a:r>
              <a:rPr lang="ko-KR" altLang="en-US" dirty="0" smtClean="0">
                <a:solidFill>
                  <a:srgbClr val="595959"/>
                </a:solidFill>
              </a:rPr>
              <a:t>목록 자동 갱신은 리스</a:t>
            </a:r>
            <a:r>
              <a:rPr lang="ko-KR" altLang="en-US" dirty="0">
                <a:solidFill>
                  <a:srgbClr val="595959"/>
                </a:solidFill>
              </a:rPr>
              <a:t>트</a:t>
            </a:r>
            <a:r>
              <a:rPr lang="ko-KR" altLang="en-US" dirty="0" smtClean="0">
                <a:solidFill>
                  <a:srgbClr val="595959"/>
                </a:solidFill>
              </a:rPr>
              <a:t>와 같음</a:t>
            </a:r>
            <a:endParaRPr lang="en-US" altLang="ko-KR" dirty="0" smtClean="0">
              <a:solidFill>
                <a:srgbClr val="595959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595959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595959"/>
                </a:solidFill>
              </a:rPr>
              <a:t>첨부 파일은 </a:t>
            </a:r>
            <a:r>
              <a:rPr lang="en-US" altLang="ko-KR" dirty="0" smtClean="0">
                <a:solidFill>
                  <a:srgbClr val="595959"/>
                </a:solidFill>
              </a:rPr>
              <a:t>8</a:t>
            </a:r>
            <a:r>
              <a:rPr lang="ko-KR" altLang="en-US" dirty="0" smtClean="0">
                <a:solidFill>
                  <a:srgbClr val="595959"/>
                </a:solidFill>
              </a:rPr>
              <a:t>개 필수</a:t>
            </a:r>
            <a:endParaRPr lang="en-US" altLang="ko-KR" dirty="0" smtClean="0">
              <a:solidFill>
                <a:srgbClr val="595959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595959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595959"/>
                </a:solidFill>
              </a:rPr>
              <a:t>옵션은 체크 박스로 선택 가능</a:t>
            </a:r>
            <a:endParaRPr lang="en-US" altLang="ko-KR" dirty="0" smtClean="0">
              <a:solidFill>
                <a:srgbClr val="595959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595959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rgbClr val="595959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noProof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구현화면</a:t>
            </a:r>
            <a:r>
              <a:rPr kumimoji="0" lang="en-US" altLang="ko-KR" sz="16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lang="ko-KR" altLang="en-US" sz="1600" b="1" i="1" noProof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판매게시</a:t>
            </a:r>
            <a:r>
              <a:rPr lang="ko-KR" altLang="en-US" sz="1600" b="1" i="1" noProof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판</a:t>
            </a:r>
            <a:endParaRPr kumimoji="0" lang="en-US" altLang="ko-KR" sz="16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315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417983"/>
              </p:ext>
            </p:extLst>
          </p:nvPr>
        </p:nvGraphicFramePr>
        <p:xfrm>
          <a:off x="546100" y="1154641"/>
          <a:ext cx="930275" cy="2304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30275"/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Sell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6766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content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writeDate</a:t>
                      </a:r>
                      <a:endParaRPr lang="en-US" altLang="ko-KR" sz="1200" dirty="0" smtClean="0"/>
                    </a:p>
                  </a:txBody>
                  <a:tcP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hit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writer</a:t>
                      </a:r>
                    </a:p>
                  </a:txBody>
                  <a:tcP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condition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grade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549444"/>
              </p:ext>
            </p:extLst>
          </p:nvPr>
        </p:nvGraphicFramePr>
        <p:xfrm>
          <a:off x="2022475" y="1145116"/>
          <a:ext cx="930275" cy="44712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30275"/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Category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676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sell_no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model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brand</a:t>
                      </a:r>
                    </a:p>
                  </a:txBody>
                  <a:tcP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grade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distance</a:t>
                      </a:r>
                    </a:p>
                  </a:txBody>
                  <a:tcP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year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price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2331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location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1920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fuel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1508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carnumber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carclass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spec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color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trans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626730"/>
              </p:ext>
            </p:extLst>
          </p:nvPr>
        </p:nvGraphicFramePr>
        <p:xfrm>
          <a:off x="5165725" y="160020"/>
          <a:ext cx="930275" cy="65836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30275"/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Category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6766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sell_no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navi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sun</a:t>
                      </a:r>
                    </a:p>
                  </a:txBody>
                  <a:tcP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smart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wind</a:t>
                      </a:r>
                    </a:p>
                  </a:txBody>
                  <a:tcP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cruz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handle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LDWS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AEB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airbag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mirror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TPMS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trunk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autolight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wipper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parking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hot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bluetooth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hipass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sheet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wheel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pano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ledlight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airsus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ctcontent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100831"/>
              </p:ext>
            </p:extLst>
          </p:nvPr>
        </p:nvGraphicFramePr>
        <p:xfrm>
          <a:off x="3575050" y="1110973"/>
          <a:ext cx="930275" cy="56083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30275"/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Attachment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6766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sell_no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file1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file2</a:t>
                      </a:r>
                    </a:p>
                  </a:txBody>
                  <a:tcP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file3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file4</a:t>
                      </a:r>
                    </a:p>
                  </a:txBody>
                  <a:tcP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file5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file6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file7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file8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file9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file10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file11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file12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file13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file14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file15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file16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file17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file18</a:t>
                      </a:r>
                    </a:p>
                  </a:txBody>
                  <a:tcP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file19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file20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E186598-77B3-43E8-ADEF-7CE35F98F8E4}"/>
              </a:ext>
            </a:extLst>
          </p:cNvPr>
          <p:cNvSpPr txBox="1"/>
          <p:nvPr/>
        </p:nvSpPr>
        <p:spPr>
          <a:xfrm>
            <a:off x="6734659" y="2215523"/>
            <a:ext cx="454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595959"/>
                </a:solidFill>
              </a:rPr>
              <a:t>상품 하나의 품목의 다양성</a:t>
            </a:r>
            <a:endParaRPr lang="en-US" altLang="ko-KR" dirty="0">
              <a:solidFill>
                <a:srgbClr val="595959"/>
              </a:solidFill>
            </a:endParaRP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xmlns="" id="{54E4E8A2-631C-4A8D-AB66-7606465342D5}"/>
              </a:ext>
            </a:extLst>
          </p:cNvPr>
          <p:cNvSpPr/>
          <p:nvPr/>
        </p:nvSpPr>
        <p:spPr>
          <a:xfrm>
            <a:off x="6582259" y="2520227"/>
            <a:ext cx="1640093" cy="129256"/>
          </a:xfrm>
          <a:prstGeom prst="parallelogram">
            <a:avLst>
              <a:gd name="adj" fmla="val 90965"/>
            </a:avLst>
          </a:prstGeom>
          <a:solidFill>
            <a:srgbClr val="F8F8F8"/>
          </a:solidFill>
          <a:ln>
            <a:noFill/>
          </a:ln>
          <a:effectLst>
            <a:outerShdw dist="38100" dir="9000000" algn="tr" rotWithShape="0">
              <a:srgbClr val="FF676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E186598-77B3-43E8-ADEF-7CE35F98F8E4}"/>
              </a:ext>
            </a:extLst>
          </p:cNvPr>
          <p:cNvSpPr txBox="1"/>
          <p:nvPr/>
        </p:nvSpPr>
        <p:spPr>
          <a:xfrm>
            <a:off x="6734659" y="2682248"/>
            <a:ext cx="48763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595959"/>
                </a:solidFill>
              </a:rPr>
              <a:t>상품 하나 등록 하기 위해 필요한 </a:t>
            </a:r>
            <a:r>
              <a:rPr lang="en-US" altLang="ko-KR" dirty="0" smtClean="0">
                <a:solidFill>
                  <a:srgbClr val="595959"/>
                </a:solidFill>
              </a:rPr>
              <a:t>column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595959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rgbClr val="595959"/>
                </a:solidFill>
              </a:rPr>
              <a:t>첨부파일</a:t>
            </a:r>
            <a:r>
              <a:rPr lang="ko-KR" altLang="en-US" dirty="0" smtClean="0">
                <a:solidFill>
                  <a:srgbClr val="595959"/>
                </a:solidFill>
              </a:rPr>
              <a:t>  </a:t>
            </a:r>
            <a:r>
              <a:rPr lang="ko-KR" altLang="en-US" dirty="0" err="1" smtClean="0">
                <a:solidFill>
                  <a:srgbClr val="595959"/>
                </a:solidFill>
              </a:rPr>
              <a:t>저장</a:t>
            </a:r>
            <a:r>
              <a:rPr lang="ko-KR" altLang="en-US" dirty="0" err="1">
                <a:solidFill>
                  <a:srgbClr val="595959"/>
                </a:solidFill>
              </a:rPr>
              <a:t>때</a:t>
            </a:r>
            <a:r>
              <a:rPr lang="ko-KR" altLang="en-US" dirty="0" smtClean="0">
                <a:solidFill>
                  <a:srgbClr val="595959"/>
                </a:solidFill>
              </a:rPr>
              <a:t> </a:t>
            </a:r>
            <a:r>
              <a:rPr lang="en-US" altLang="ko-KR" dirty="0" err="1" smtClean="0">
                <a:solidFill>
                  <a:srgbClr val="595959"/>
                </a:solidFill>
              </a:rPr>
              <a:t>MultipartRequest</a:t>
            </a:r>
            <a:r>
              <a:rPr lang="en-US" altLang="ko-KR" dirty="0" smtClean="0">
                <a:solidFill>
                  <a:srgbClr val="595959"/>
                </a:solidFill>
              </a:rPr>
              <a:t> </a:t>
            </a:r>
            <a:r>
              <a:rPr lang="ko-KR" altLang="en-US" dirty="0" smtClean="0">
                <a:solidFill>
                  <a:srgbClr val="595959"/>
                </a:solidFill>
              </a:rPr>
              <a:t>사용시</a:t>
            </a:r>
            <a:endParaRPr lang="en-US" altLang="ko-KR" dirty="0" smtClean="0">
              <a:solidFill>
                <a:srgbClr val="595959"/>
              </a:solidFill>
            </a:endParaRPr>
          </a:p>
          <a:p>
            <a:r>
              <a:rPr lang="en-US" altLang="ko-KR" dirty="0">
                <a:solidFill>
                  <a:srgbClr val="595959"/>
                </a:solidFill>
              </a:rPr>
              <a:t> </a:t>
            </a:r>
            <a:r>
              <a:rPr lang="en-US" altLang="ko-KR" dirty="0" smtClean="0">
                <a:solidFill>
                  <a:srgbClr val="595959"/>
                </a:solidFill>
              </a:rPr>
              <a:t>   </a:t>
            </a:r>
          </a:p>
          <a:p>
            <a:r>
              <a:rPr lang="en-US" altLang="ko-KR" dirty="0">
                <a:solidFill>
                  <a:srgbClr val="595959"/>
                </a:solidFill>
              </a:rPr>
              <a:t> </a:t>
            </a:r>
            <a:r>
              <a:rPr lang="en-US" altLang="ko-KR" dirty="0" smtClean="0">
                <a:solidFill>
                  <a:srgbClr val="595959"/>
                </a:solidFill>
              </a:rPr>
              <a:t>   table</a:t>
            </a:r>
            <a:r>
              <a:rPr lang="ko-KR" altLang="en-US" dirty="0" smtClean="0">
                <a:solidFill>
                  <a:srgbClr val="595959"/>
                </a:solidFill>
              </a:rPr>
              <a:t>이 </a:t>
            </a:r>
            <a:r>
              <a:rPr lang="ko-KR" altLang="en-US" dirty="0" err="1" smtClean="0">
                <a:solidFill>
                  <a:srgbClr val="595959"/>
                </a:solidFill>
              </a:rPr>
              <a:t>나누어져</a:t>
            </a:r>
            <a:r>
              <a:rPr lang="ko-KR" altLang="en-US" dirty="0" smtClean="0">
                <a:solidFill>
                  <a:srgbClr val="595959"/>
                </a:solidFill>
              </a:rPr>
              <a:t> 있어 문제 점이 발생함</a:t>
            </a:r>
            <a:endParaRPr lang="en-US" altLang="ko-KR" dirty="0" smtClean="0">
              <a:solidFill>
                <a:srgbClr val="595959"/>
              </a:solidFill>
            </a:endParaRPr>
          </a:p>
          <a:p>
            <a:endParaRPr lang="en-US" altLang="ko-KR" dirty="0">
              <a:solidFill>
                <a:srgbClr val="595959"/>
              </a:solidFill>
            </a:endParaRPr>
          </a:p>
          <a:p>
            <a:endParaRPr lang="en-US" altLang="ko-KR" dirty="0" smtClean="0">
              <a:solidFill>
                <a:srgbClr val="595959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noProof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핵심 소스 및 오류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003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63251AE5-5727-447D-92E3-90C0B99FE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919177"/>
              </p:ext>
            </p:extLst>
          </p:nvPr>
        </p:nvGraphicFramePr>
        <p:xfrm>
          <a:off x="289492" y="165554"/>
          <a:ext cx="5908108" cy="6547664"/>
        </p:xfrm>
        <a:graphic>
          <a:graphicData uri="http://schemas.openxmlformats.org/drawingml/2006/table">
            <a:tbl>
              <a:tblPr/>
              <a:tblGrid>
                <a:gridCol w="736549">
                  <a:extLst>
                    <a:ext uri="{9D8B030D-6E8A-4147-A177-3AD203B41FA5}">
                      <a16:colId xmlns="" xmlns:a16="http://schemas.microsoft.com/office/drawing/2014/main" val="2929127598"/>
                    </a:ext>
                  </a:extLst>
                </a:gridCol>
                <a:gridCol w="1050473">
                  <a:extLst>
                    <a:ext uri="{9D8B030D-6E8A-4147-A177-3AD203B41FA5}">
                      <a16:colId xmlns="" xmlns:a16="http://schemas.microsoft.com/office/drawing/2014/main" val="2395481437"/>
                    </a:ext>
                  </a:extLst>
                </a:gridCol>
                <a:gridCol w="4121086">
                  <a:extLst>
                    <a:ext uri="{9D8B030D-6E8A-4147-A177-3AD203B41FA5}">
                      <a16:colId xmlns="" xmlns:a16="http://schemas.microsoft.com/office/drawing/2014/main" val="1543342498"/>
                    </a:ext>
                  </a:extLst>
                </a:gridCol>
              </a:tblGrid>
              <a:tr h="273576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한컴 윤체 L"/>
                          <a:ea typeface="한컴 윤체 L"/>
                        </a:rPr>
                        <a:t>4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한컴 윤체 L"/>
                          <a:ea typeface="한컴 윤체 L"/>
                        </a:rPr>
                        <a:t>. 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한컴 윤체 L"/>
                          <a:ea typeface="한컴 윤체 L"/>
                        </a:rPr>
                        <a:t>판매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90332800"/>
                  </a:ext>
                </a:extLst>
              </a:tr>
              <a:tr h="2492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번호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요구사항명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  <a:ea typeface="함초롬바탕" panose="02030804000101010101" pitchFamily="18" charset="-127"/>
                        </a:rPr>
                        <a:t>상세내용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30430714"/>
                  </a:ext>
                </a:extLst>
              </a:tr>
              <a:tr h="249248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</a:rPr>
                        <a:t>4-1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리스트</a:t>
                      </a: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모든 사용자는 등록된 상품의 리스트를 볼 수 있다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93116092"/>
                  </a:ext>
                </a:extLst>
              </a:tr>
              <a:tr h="2492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모든 사용자가 볼 수 있는 정보는 차종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가격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연식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주행거리로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한다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5545378"/>
                  </a:ext>
                </a:extLst>
              </a:tr>
              <a:tr h="2492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모든 사용자는 상품을 차종으로 검색할 수 있어야 한다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62919895"/>
                  </a:ext>
                </a:extLst>
              </a:tr>
              <a:tr h="2492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상품의 판매가 완료되면 상태를 바꿔서 밑으로 내린다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37058184"/>
                  </a:ext>
                </a:extLst>
              </a:tr>
              <a:tr h="2492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최근 등록한 글을 제일 위에 보이게 한다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58944547"/>
                  </a:ext>
                </a:extLst>
              </a:tr>
              <a:tr h="249248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</a:rPr>
                        <a:t>4-2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보기</a:t>
                      </a: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모든 사용자는 리스트에서 글을 클릭하여 내용 보기를 할 수 있다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2945670"/>
                  </a:ext>
                </a:extLst>
              </a:tr>
              <a:tr h="4677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모든 사용자가 볼 수 있는 내용은 번호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등록일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작성자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조회수로 한다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21401551"/>
                  </a:ext>
                </a:extLst>
              </a:tr>
              <a:tr h="249248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</a:rPr>
                        <a:t>4-3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등록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모든 회원은 글을 등록할 수 있어야 한다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12139198"/>
                  </a:ext>
                </a:extLst>
              </a:tr>
              <a:tr h="4677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등록할 내용은 자동차 품목과 카테고리와 차량 옵션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첨부 파일로 한다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2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작성자는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일반회원이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로그인한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정보로 작성자가 자동 입력되게 한다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05847637"/>
                  </a:ext>
                </a:extLst>
              </a:tr>
              <a:tr h="2492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등록 시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첨부파일은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이하로 제한한다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2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등록 시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첨부파일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개를 무조건 첨부해야 한다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24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</a:rPr>
                        <a:t>4-4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수정</a:t>
                      </a: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작성자는 본인이 등록한 글만 수정할 수 있다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21484817"/>
                  </a:ext>
                </a:extLst>
              </a:tr>
              <a:tr h="2492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작성자는 상품의 판매 상태를 수정할 수 있어야 한다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523368"/>
                  </a:ext>
                </a:extLst>
              </a:tr>
              <a:tr h="2492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수정할 내용은 제목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첨부 파일로 한다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248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</a:rPr>
                        <a:t>4-5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삭제</a:t>
                      </a: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작성자는 본인이 등록한 글을 삭제할 수 있다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71963262"/>
                  </a:ext>
                </a:extLst>
              </a:tr>
              <a:tr h="2492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관리자는 작성자와 상관없이 등록한 글을 삭제 할 수 있다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2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</a:rPr>
                        <a:t>4-6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카테고리</a:t>
                      </a: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상품의 분류는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차량번호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주행거리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연식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가격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지역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연료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색상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변속기로 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나눈다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7155396"/>
                  </a:ext>
                </a:extLst>
              </a:tr>
              <a:tr h="249248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</a:rPr>
                        <a:t>4-7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첨부파일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첨부파일의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첫번째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파일을 대표 파일로 수 있다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464141"/>
                  </a:ext>
                </a:extLst>
              </a:tr>
              <a:tr h="2492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첨부파일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하나 당 용량을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5MB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제한한다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97063859"/>
                  </a:ext>
                </a:extLst>
              </a:tr>
              <a:tr h="2492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</a:rPr>
                        <a:t>4-8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차량 옵션</a:t>
                      </a: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차량 옵션은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네비게이션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선루프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스마트키 등으로 한다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08" marR="9508" marT="9508" marB="95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35554685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16288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088666"/>
              </p:ext>
            </p:extLst>
          </p:nvPr>
        </p:nvGraphicFramePr>
        <p:xfrm>
          <a:off x="6789056" y="261292"/>
          <a:ext cx="5257801" cy="6299164"/>
        </p:xfrm>
        <a:graphic>
          <a:graphicData uri="http://schemas.openxmlformats.org/drawingml/2006/table">
            <a:tbl>
              <a:tblPr/>
              <a:tblGrid>
                <a:gridCol w="1017815"/>
                <a:gridCol w="1052286"/>
                <a:gridCol w="3187700"/>
              </a:tblGrid>
              <a:tr h="602671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한컴 윤체 L"/>
                        </a:rPr>
                        <a:t>5.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한컴 윤체 L"/>
                        </a:rPr>
                        <a:t>질문답변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한컴 윤체 L"/>
                        </a:rPr>
                        <a:t>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한컴 윤체 L"/>
                        </a:rPr>
                        <a:t>자주하는질문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한컴 윤체 L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41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요구사항명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상세내용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46676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질문 리스트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모든 사용자는 질문 리스트 볼 수 있어야 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23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모든 사용자가 볼 수 있는 정보는 질문 번호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제목으로 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237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5-2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질문 답변 보기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모든 사용자가 질문답변 리스트에서 제목을 클릭하여 보기를 할 수 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23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모든 사용자가 볼 수 있는 내용은 번호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제목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내용으로 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70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5-4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등록하기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관리자만 글을 등록할 수 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23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관리자는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1:1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문의에서 버튼을 통해 자주하는 질문 게시판에 등록할 수 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44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5-5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질문 수정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관리자만 수정할 수 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수정할 내용은 제목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내용으로 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74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5-6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질문답변 삭제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관리자는 등록한 질문 답변을 삭제 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24368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1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E186598-77B3-43E8-ADEF-7CE35F98F8E4}"/>
              </a:ext>
            </a:extLst>
          </p:cNvPr>
          <p:cNvSpPr txBox="1"/>
          <p:nvPr/>
        </p:nvSpPr>
        <p:spPr>
          <a:xfrm>
            <a:off x="7031727" y="3939548"/>
            <a:ext cx="487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595959"/>
                </a:solidFill>
              </a:rPr>
              <a:t>Corrupt form data: </a:t>
            </a:r>
            <a:r>
              <a:rPr lang="en-US" altLang="ko-KR" dirty="0" err="1" smtClean="0">
                <a:solidFill>
                  <a:srgbClr val="595959"/>
                </a:solidFill>
              </a:rPr>
              <a:t>prematuer</a:t>
            </a:r>
            <a:r>
              <a:rPr lang="en-US" altLang="ko-KR" dirty="0" smtClean="0">
                <a:solidFill>
                  <a:srgbClr val="595959"/>
                </a:solidFill>
              </a:rPr>
              <a:t> sending </a:t>
            </a:r>
            <a:r>
              <a:rPr lang="ko-KR" altLang="en-US" dirty="0" smtClean="0">
                <a:solidFill>
                  <a:srgbClr val="595959"/>
                </a:solidFill>
              </a:rPr>
              <a:t>경</a:t>
            </a:r>
            <a:r>
              <a:rPr lang="ko-KR" altLang="en-US" dirty="0">
                <a:solidFill>
                  <a:srgbClr val="595959"/>
                </a:solidFill>
              </a:rPr>
              <a:t>고</a:t>
            </a:r>
            <a:endParaRPr lang="en-US" altLang="ko-KR" dirty="0">
              <a:solidFill>
                <a:srgbClr val="595959"/>
              </a:solidFill>
            </a:endParaRP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xmlns="" id="{54E4E8A2-631C-4A8D-AB66-7606465342D5}"/>
              </a:ext>
            </a:extLst>
          </p:cNvPr>
          <p:cNvSpPr/>
          <p:nvPr/>
        </p:nvSpPr>
        <p:spPr>
          <a:xfrm>
            <a:off x="6879327" y="4244252"/>
            <a:ext cx="1640093" cy="129256"/>
          </a:xfrm>
          <a:prstGeom prst="parallelogram">
            <a:avLst>
              <a:gd name="adj" fmla="val 90965"/>
            </a:avLst>
          </a:prstGeom>
          <a:solidFill>
            <a:srgbClr val="F8F8F8"/>
          </a:solidFill>
          <a:ln>
            <a:noFill/>
          </a:ln>
          <a:effectLst>
            <a:outerShdw dist="38100" dir="9000000" algn="tr" rotWithShape="0">
              <a:srgbClr val="FF676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46" y="960723"/>
            <a:ext cx="8809037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85" y="3587250"/>
            <a:ext cx="6458852" cy="1829055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E186598-77B3-43E8-ADEF-7CE35F98F8E4}"/>
              </a:ext>
            </a:extLst>
          </p:cNvPr>
          <p:cNvSpPr txBox="1"/>
          <p:nvPr/>
        </p:nvSpPr>
        <p:spPr>
          <a:xfrm>
            <a:off x="6934684" y="4472948"/>
            <a:ext cx="48763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595959"/>
                </a:solidFill>
              </a:rPr>
              <a:t>private </a:t>
            </a:r>
            <a:r>
              <a:rPr lang="en-US" altLang="ko-KR" sz="1200" dirty="0" err="1" smtClean="0">
                <a:solidFill>
                  <a:srgbClr val="595959"/>
                </a:solidFill>
              </a:rPr>
              <a:t>AttachmentDTO</a:t>
            </a:r>
            <a:r>
              <a:rPr lang="en-US" altLang="ko-KR" sz="1200" dirty="0" smtClean="0">
                <a:solidFill>
                  <a:srgbClr val="595959"/>
                </a:solidFill>
              </a:rPr>
              <a:t> </a:t>
            </a:r>
            <a:r>
              <a:rPr lang="en-US" altLang="ko-KR" sz="1200" dirty="0" err="1" smtClean="0">
                <a:solidFill>
                  <a:srgbClr val="595959"/>
                </a:solidFill>
              </a:rPr>
              <a:t>getDTO</a:t>
            </a:r>
            <a:r>
              <a:rPr lang="en-US" altLang="ko-KR" sz="1200" dirty="0" smtClean="0">
                <a:solidFill>
                  <a:srgbClr val="595959"/>
                </a:solidFill>
              </a:rPr>
              <a:t>(</a:t>
            </a:r>
            <a:r>
              <a:rPr lang="en-US" altLang="ko-KR" sz="1200" dirty="0" err="1" smtClean="0">
                <a:solidFill>
                  <a:srgbClr val="595959"/>
                </a:solidFill>
              </a:rPr>
              <a:t>HttpServletRequest</a:t>
            </a:r>
            <a:r>
              <a:rPr lang="en-US" altLang="ko-KR" sz="1200" dirty="0" smtClean="0">
                <a:solidFill>
                  <a:srgbClr val="595959"/>
                </a:solidFill>
              </a:rPr>
              <a:t> request)</a:t>
            </a:r>
          </a:p>
          <a:p>
            <a:r>
              <a:rPr lang="en-US" altLang="ko-KR" sz="1200" dirty="0" smtClean="0">
                <a:solidFill>
                  <a:srgbClr val="595959"/>
                </a:solidFill>
              </a:rPr>
              <a:t>private </a:t>
            </a:r>
            <a:r>
              <a:rPr lang="en-US" altLang="ko-KR" sz="1200" dirty="0" err="1" smtClean="0">
                <a:solidFill>
                  <a:srgbClr val="595959"/>
                </a:solidFill>
              </a:rPr>
              <a:t>CategoryDTO</a:t>
            </a:r>
            <a:r>
              <a:rPr lang="en-US" altLang="ko-KR" sz="1200" dirty="0" smtClean="0">
                <a:solidFill>
                  <a:srgbClr val="595959"/>
                </a:solidFill>
              </a:rPr>
              <a:t> </a:t>
            </a:r>
            <a:r>
              <a:rPr lang="en-US" altLang="ko-KR" sz="1200" dirty="0" err="1" smtClean="0">
                <a:solidFill>
                  <a:srgbClr val="595959"/>
                </a:solidFill>
              </a:rPr>
              <a:t>getCategoryDTO</a:t>
            </a:r>
            <a:r>
              <a:rPr lang="en-US" altLang="ko-KR" sz="1200" dirty="0" smtClean="0">
                <a:solidFill>
                  <a:srgbClr val="595959"/>
                </a:solidFill>
              </a:rPr>
              <a:t>(</a:t>
            </a:r>
            <a:r>
              <a:rPr lang="en-US" altLang="ko-KR" sz="1200" dirty="0" err="1" smtClean="0">
                <a:solidFill>
                  <a:srgbClr val="595959"/>
                </a:solidFill>
              </a:rPr>
              <a:t>HttpServletRequest</a:t>
            </a:r>
            <a:r>
              <a:rPr lang="en-US" altLang="ko-KR" sz="1200" dirty="0" smtClean="0">
                <a:solidFill>
                  <a:srgbClr val="595959"/>
                </a:solidFill>
              </a:rPr>
              <a:t> request)</a:t>
            </a:r>
          </a:p>
          <a:p>
            <a:r>
              <a:rPr lang="en-US" altLang="ko-KR" sz="1200" dirty="0" smtClean="0">
                <a:solidFill>
                  <a:srgbClr val="595959"/>
                </a:solidFill>
              </a:rPr>
              <a:t>……</a:t>
            </a:r>
            <a:endParaRPr lang="en-US" altLang="ko-KR" sz="1200" dirty="0">
              <a:solidFill>
                <a:srgbClr val="595959"/>
              </a:solidFill>
            </a:endParaRPr>
          </a:p>
          <a:p>
            <a:r>
              <a:rPr lang="ko-KR" altLang="en-US" sz="1200" dirty="0" err="1" smtClean="0">
                <a:solidFill>
                  <a:srgbClr val="595959"/>
                </a:solidFill>
              </a:rPr>
              <a:t>파일첨부시</a:t>
            </a:r>
            <a:r>
              <a:rPr lang="ko-KR" altLang="en-US" sz="1200" dirty="0" smtClean="0">
                <a:solidFill>
                  <a:srgbClr val="595959"/>
                </a:solidFill>
              </a:rPr>
              <a:t> 사용한 </a:t>
            </a:r>
            <a:r>
              <a:rPr lang="en-US" altLang="ko-KR" sz="1200" dirty="0" err="1" smtClean="0">
                <a:solidFill>
                  <a:srgbClr val="595959"/>
                </a:solidFill>
              </a:rPr>
              <a:t>multipartRequest</a:t>
            </a:r>
            <a:r>
              <a:rPr lang="ko-KR" altLang="en-US" sz="1200" dirty="0" smtClean="0">
                <a:solidFill>
                  <a:srgbClr val="595959"/>
                </a:solidFill>
              </a:rPr>
              <a:t>는 </a:t>
            </a:r>
            <a:r>
              <a:rPr lang="en-US" altLang="ko-KR" sz="1200" dirty="0" smtClean="0">
                <a:solidFill>
                  <a:srgbClr val="595959"/>
                </a:solidFill>
              </a:rPr>
              <a:t>1</a:t>
            </a:r>
            <a:r>
              <a:rPr lang="ko-KR" altLang="en-US" sz="1200" dirty="0" err="1" smtClean="0">
                <a:solidFill>
                  <a:srgbClr val="595959"/>
                </a:solidFill>
              </a:rPr>
              <a:t>회성으로</a:t>
            </a:r>
            <a:endParaRPr lang="en-US" altLang="ko-KR" sz="1200" dirty="0" smtClean="0">
              <a:solidFill>
                <a:srgbClr val="595959"/>
              </a:solidFill>
            </a:endParaRPr>
          </a:p>
          <a:p>
            <a:r>
              <a:rPr lang="ko-KR" altLang="en-US" sz="1200" dirty="0" smtClean="0">
                <a:solidFill>
                  <a:srgbClr val="595959"/>
                </a:solidFill>
              </a:rPr>
              <a:t>연속적으로 사용을 </a:t>
            </a:r>
            <a:r>
              <a:rPr lang="ko-KR" altLang="en-US" sz="1200" dirty="0" err="1">
                <a:solidFill>
                  <a:srgbClr val="595959"/>
                </a:solidFill>
              </a:rPr>
              <a:t>할수</a:t>
            </a:r>
            <a:r>
              <a:rPr lang="ko-KR" altLang="en-US" sz="1200" dirty="0">
                <a:solidFill>
                  <a:srgbClr val="595959"/>
                </a:solidFill>
              </a:rPr>
              <a:t> 없는 문제가 있음</a:t>
            </a:r>
            <a:endParaRPr lang="en-US" altLang="ko-KR" sz="1200" dirty="0">
              <a:solidFill>
                <a:srgbClr val="595959"/>
              </a:solidFill>
            </a:endParaRPr>
          </a:p>
          <a:p>
            <a:endParaRPr lang="en-US" altLang="ko-KR" sz="1200" dirty="0">
              <a:solidFill>
                <a:srgbClr val="595959"/>
              </a:solidFill>
            </a:endParaRPr>
          </a:p>
          <a:p>
            <a:r>
              <a:rPr lang="ko-KR" altLang="en-US" sz="1200" dirty="0" smtClean="0">
                <a:solidFill>
                  <a:srgbClr val="595959"/>
                </a:solidFill>
              </a:rPr>
              <a:t>따라서 </a:t>
            </a:r>
            <a:r>
              <a:rPr lang="en-US" altLang="ko-KR" sz="1200" dirty="0" smtClean="0">
                <a:solidFill>
                  <a:srgbClr val="595959"/>
                </a:solidFill>
              </a:rPr>
              <a:t>multi</a:t>
            </a:r>
            <a:r>
              <a:rPr lang="ko-KR" altLang="en-US" sz="1200" dirty="0" smtClean="0">
                <a:solidFill>
                  <a:srgbClr val="595959"/>
                </a:solidFill>
              </a:rPr>
              <a:t>라는 객체를 만들어서 </a:t>
            </a:r>
            <a:r>
              <a:rPr lang="en-US" altLang="ko-KR" sz="1200" dirty="0" err="1" smtClean="0">
                <a:solidFill>
                  <a:srgbClr val="595959"/>
                </a:solidFill>
              </a:rPr>
              <a:t>multipartRequest</a:t>
            </a:r>
            <a:r>
              <a:rPr lang="ko-KR" altLang="en-US" sz="1200" dirty="0" smtClean="0">
                <a:solidFill>
                  <a:srgbClr val="595959"/>
                </a:solidFill>
              </a:rPr>
              <a:t>를 담아서 사용</a:t>
            </a:r>
            <a:endParaRPr lang="en-US" altLang="ko-KR" sz="1200" dirty="0" smtClean="0">
              <a:solidFill>
                <a:srgbClr val="595959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46" y="5795914"/>
            <a:ext cx="5811061" cy="695422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H="1">
            <a:off x="1190625" y="1828800"/>
            <a:ext cx="704850" cy="0"/>
          </a:xfrm>
          <a:prstGeom prst="straightConnector1">
            <a:avLst/>
          </a:prstGeom>
          <a:ln w="25400">
            <a:solidFill>
              <a:srgbClr val="FF67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연결자 9"/>
          <p:cNvSpPr/>
          <p:nvPr/>
        </p:nvSpPr>
        <p:spPr>
          <a:xfrm>
            <a:off x="208085" y="3238500"/>
            <a:ext cx="324000" cy="324000"/>
          </a:xfrm>
          <a:prstGeom prst="flowChartConnector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순서도: 연결자 22"/>
          <p:cNvSpPr/>
          <p:nvPr/>
        </p:nvSpPr>
        <p:spPr>
          <a:xfrm>
            <a:off x="208085" y="5435355"/>
            <a:ext cx="324000" cy="324000"/>
          </a:xfrm>
          <a:prstGeom prst="flowChartConnector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noProof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핵심 소스 및 오류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907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04" y="1045701"/>
            <a:ext cx="6201641" cy="55548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E186598-77B3-43E8-ADEF-7CE35F98F8E4}"/>
              </a:ext>
            </a:extLst>
          </p:cNvPr>
          <p:cNvSpPr txBox="1"/>
          <p:nvPr/>
        </p:nvSpPr>
        <p:spPr>
          <a:xfrm>
            <a:off x="7153375" y="1696196"/>
            <a:ext cx="454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595959"/>
                </a:solidFill>
              </a:rPr>
              <a:t>판매 수정 페이지</a:t>
            </a:r>
            <a:endParaRPr lang="en-US" altLang="ko-KR" dirty="0">
              <a:solidFill>
                <a:srgbClr val="595959"/>
              </a:solidFill>
            </a:endParaRPr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xmlns="" id="{54E4E8A2-631C-4A8D-AB66-7606465342D5}"/>
              </a:ext>
            </a:extLst>
          </p:cNvPr>
          <p:cNvSpPr/>
          <p:nvPr/>
        </p:nvSpPr>
        <p:spPr>
          <a:xfrm>
            <a:off x="7000975" y="2000900"/>
            <a:ext cx="1640093" cy="129256"/>
          </a:xfrm>
          <a:prstGeom prst="parallelogram">
            <a:avLst>
              <a:gd name="adj" fmla="val 90965"/>
            </a:avLst>
          </a:prstGeom>
          <a:solidFill>
            <a:srgbClr val="F8F8F8"/>
          </a:solidFill>
          <a:ln>
            <a:noFill/>
          </a:ln>
          <a:effectLst>
            <a:outerShdw dist="38100" dir="9000000" algn="tr" rotWithShape="0">
              <a:srgbClr val="FF676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E186598-77B3-43E8-ADEF-7CE35F98F8E4}"/>
              </a:ext>
            </a:extLst>
          </p:cNvPr>
          <p:cNvSpPr txBox="1"/>
          <p:nvPr/>
        </p:nvSpPr>
        <p:spPr>
          <a:xfrm>
            <a:off x="7153374" y="2233524"/>
            <a:ext cx="4543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595959"/>
                </a:solidFill>
              </a:rPr>
              <a:t>작성되었던 내용이 나옴</a:t>
            </a:r>
            <a:endParaRPr lang="en-US" altLang="ko-KR" dirty="0" smtClean="0">
              <a:solidFill>
                <a:srgbClr val="595959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595959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595959"/>
                </a:solidFill>
              </a:rPr>
              <a:t>작성자는 </a:t>
            </a:r>
            <a:r>
              <a:rPr lang="ko-KR" altLang="en-US" dirty="0" err="1" smtClean="0">
                <a:solidFill>
                  <a:srgbClr val="595959"/>
                </a:solidFill>
              </a:rPr>
              <a:t>수정불가</a:t>
            </a:r>
            <a:endParaRPr lang="en-US" altLang="ko-KR" dirty="0" smtClean="0">
              <a:solidFill>
                <a:srgbClr val="595959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noProof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구현화면</a:t>
            </a:r>
            <a:r>
              <a:rPr kumimoji="0" lang="en-US" altLang="ko-KR" sz="16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lang="ko-KR" altLang="en-US" sz="1600" b="1" i="1" noProof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판매게시</a:t>
            </a:r>
            <a:r>
              <a:rPr lang="ko-KR" altLang="en-US" sz="1600" b="1" i="1" noProof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판</a:t>
            </a:r>
            <a:endParaRPr kumimoji="0" lang="en-US" altLang="ko-KR" sz="16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147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230493" y="-648582"/>
            <a:ext cx="15742134" cy="10826223"/>
            <a:chOff x="-230493" y="-648582"/>
            <a:chExt cx="15742134" cy="10826223"/>
          </a:xfrm>
        </p:grpSpPr>
        <p:sp>
          <p:nvSpPr>
            <p:cNvPr id="22" name="원호 21"/>
            <p:cNvSpPr/>
            <p:nvPr/>
          </p:nvSpPr>
          <p:spPr>
            <a:xfrm>
              <a:off x="4732549" y="558800"/>
              <a:ext cx="9006114" cy="9006114"/>
            </a:xfrm>
            <a:prstGeom prst="arc">
              <a:avLst>
                <a:gd name="adj1" fmla="val 9422953"/>
                <a:gd name="adj2" fmla="val 18598873"/>
              </a:avLst>
            </a:prstGeom>
            <a:noFill/>
            <a:ln w="6350">
              <a:solidFill>
                <a:srgbClr val="FAC6C8">
                  <a:alpha val="4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원호 20"/>
            <p:cNvSpPr/>
            <p:nvPr/>
          </p:nvSpPr>
          <p:spPr>
            <a:xfrm>
              <a:off x="-230493" y="-648582"/>
              <a:ext cx="5944482" cy="5944482"/>
            </a:xfrm>
            <a:prstGeom prst="arc">
              <a:avLst>
                <a:gd name="adj1" fmla="val 18479200"/>
                <a:gd name="adj2" fmla="val 9475920"/>
              </a:avLst>
            </a:prstGeom>
            <a:noFill/>
            <a:ln w="6350">
              <a:solidFill>
                <a:srgbClr val="FAC6C8">
                  <a:alpha val="8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원호 23"/>
            <p:cNvSpPr/>
            <p:nvPr/>
          </p:nvSpPr>
          <p:spPr>
            <a:xfrm>
              <a:off x="9578618" y="4244618"/>
              <a:ext cx="5226764" cy="5226764"/>
            </a:xfrm>
            <a:prstGeom prst="arc">
              <a:avLst>
                <a:gd name="adj1" fmla="val 10764250"/>
                <a:gd name="adj2" fmla="val 16210357"/>
              </a:avLst>
            </a:prstGeom>
            <a:solidFill>
              <a:srgbClr val="FF6766">
                <a:alpha val="5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원호 24"/>
            <p:cNvSpPr/>
            <p:nvPr/>
          </p:nvSpPr>
          <p:spPr>
            <a:xfrm>
              <a:off x="8872359" y="3538359"/>
              <a:ext cx="6639282" cy="6639282"/>
            </a:xfrm>
            <a:prstGeom prst="arc">
              <a:avLst>
                <a:gd name="adj1" fmla="val 10764250"/>
                <a:gd name="adj2" fmla="val 16210357"/>
              </a:avLst>
            </a:prstGeom>
            <a:solidFill>
              <a:srgbClr val="FF6766">
                <a:alpha val="5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061311" y="2068589"/>
            <a:ext cx="1988934" cy="2399587"/>
            <a:chOff x="4048611" y="1982042"/>
            <a:chExt cx="1829085" cy="2206734"/>
          </a:xfrm>
        </p:grpSpPr>
        <p:grpSp>
          <p:nvGrpSpPr>
            <p:cNvPr id="4" name="그룹 3"/>
            <p:cNvGrpSpPr/>
            <p:nvPr/>
          </p:nvGrpSpPr>
          <p:grpSpPr>
            <a:xfrm>
              <a:off x="4239111" y="1982042"/>
              <a:ext cx="1035427" cy="1035427"/>
              <a:chOff x="4619136" y="1547173"/>
              <a:chExt cx="1685106" cy="1685106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4619136" y="1547173"/>
                <a:ext cx="1685106" cy="1685106"/>
              </a:xfrm>
              <a:prstGeom prst="ellipse">
                <a:avLst/>
              </a:prstGeom>
              <a:solidFill>
                <a:srgbClr val="FF6766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4790956" y="1715682"/>
                <a:ext cx="1348085" cy="1348085"/>
              </a:xfrm>
              <a:prstGeom prst="ellipse">
                <a:avLst/>
              </a:prstGeom>
              <a:solidFill>
                <a:srgbClr val="FF6766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타원 35"/>
            <p:cNvSpPr/>
            <p:nvPr/>
          </p:nvSpPr>
          <p:spPr>
            <a:xfrm>
              <a:off x="4048611" y="2359691"/>
              <a:ext cx="1829085" cy="1829085"/>
            </a:xfrm>
            <a:prstGeom prst="ellipse">
              <a:avLst/>
            </a:prstGeom>
            <a:solidFill>
              <a:srgbClr val="FF6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 rot="3600000">
              <a:off x="4550723" y="2455192"/>
              <a:ext cx="660745" cy="194746"/>
            </a:xfrm>
            <a:custGeom>
              <a:avLst/>
              <a:gdLst>
                <a:gd name="connsiteX0" fmla="*/ 10669 w 921241"/>
                <a:gd name="connsiteY0" fmla="*/ 82917 h 271524"/>
                <a:gd name="connsiteX1" fmla="*/ 135762 w 921241"/>
                <a:gd name="connsiteY1" fmla="*/ 0 h 271524"/>
                <a:gd name="connsiteX2" fmla="*/ 785479 w 921241"/>
                <a:gd name="connsiteY2" fmla="*/ 0 h 271524"/>
                <a:gd name="connsiteX3" fmla="*/ 921241 w 921241"/>
                <a:gd name="connsiteY3" fmla="*/ 135762 h 271524"/>
                <a:gd name="connsiteX4" fmla="*/ 785479 w 921241"/>
                <a:gd name="connsiteY4" fmla="*/ 271524 h 271524"/>
                <a:gd name="connsiteX5" fmla="*/ 341893 w 921241"/>
                <a:gd name="connsiteY5" fmla="*/ 271524 h 271524"/>
                <a:gd name="connsiteX6" fmla="*/ 341893 w 921241"/>
                <a:gd name="connsiteY6" fmla="*/ 259631 h 271524"/>
                <a:gd name="connsiteX7" fmla="*/ 783659 w 921241"/>
                <a:gd name="connsiteY7" fmla="*/ 259632 h 271524"/>
                <a:gd name="connsiteX8" fmla="*/ 907528 w 921241"/>
                <a:gd name="connsiteY8" fmla="*/ 135762 h 271524"/>
                <a:gd name="connsiteX9" fmla="*/ 783659 w 921241"/>
                <a:gd name="connsiteY9" fmla="*/ 11893 h 271524"/>
                <a:gd name="connsiteX10" fmla="*/ 137582 w 921241"/>
                <a:gd name="connsiteY10" fmla="*/ 11893 h 271524"/>
                <a:gd name="connsiteX11" fmla="*/ 13712 w 921241"/>
                <a:gd name="connsiteY11" fmla="*/ 135762 h 271524"/>
                <a:gd name="connsiteX12" fmla="*/ 89366 w 921241"/>
                <a:gd name="connsiteY12" fmla="*/ 249897 h 271524"/>
                <a:gd name="connsiteX13" fmla="*/ 129124 w 921241"/>
                <a:gd name="connsiteY13" fmla="*/ 257924 h 271524"/>
                <a:gd name="connsiteX14" fmla="*/ 129124 w 921241"/>
                <a:gd name="connsiteY14" fmla="*/ 270184 h 271524"/>
                <a:gd name="connsiteX15" fmla="*/ 82917 w 921241"/>
                <a:gd name="connsiteY15" fmla="*/ 260855 h 271524"/>
                <a:gd name="connsiteX16" fmla="*/ 0 w 921241"/>
                <a:gd name="connsiteY16" fmla="*/ 135762 h 271524"/>
                <a:gd name="connsiteX17" fmla="*/ 10669 w 921241"/>
                <a:gd name="connsiteY17" fmla="*/ 82917 h 271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21241" h="271524">
                  <a:moveTo>
                    <a:pt x="10669" y="82917"/>
                  </a:moveTo>
                  <a:cubicBezTo>
                    <a:pt x="31279" y="34190"/>
                    <a:pt x="79528" y="0"/>
                    <a:pt x="135762" y="0"/>
                  </a:cubicBezTo>
                  <a:lnTo>
                    <a:pt x="785479" y="0"/>
                  </a:lnTo>
                  <a:cubicBezTo>
                    <a:pt x="860458" y="0"/>
                    <a:pt x="921241" y="60783"/>
                    <a:pt x="921241" y="135762"/>
                  </a:cubicBezTo>
                  <a:cubicBezTo>
                    <a:pt x="921241" y="210741"/>
                    <a:pt x="860458" y="271524"/>
                    <a:pt x="785479" y="271524"/>
                  </a:cubicBezTo>
                  <a:lnTo>
                    <a:pt x="341893" y="271524"/>
                  </a:lnTo>
                  <a:lnTo>
                    <a:pt x="341893" y="259631"/>
                  </a:lnTo>
                  <a:lnTo>
                    <a:pt x="783659" y="259632"/>
                  </a:lnTo>
                  <a:cubicBezTo>
                    <a:pt x="852070" y="259631"/>
                    <a:pt x="907528" y="204173"/>
                    <a:pt x="907528" y="135762"/>
                  </a:cubicBezTo>
                  <a:cubicBezTo>
                    <a:pt x="907528" y="67351"/>
                    <a:pt x="852070" y="11892"/>
                    <a:pt x="783659" y="11893"/>
                  </a:cubicBezTo>
                  <a:lnTo>
                    <a:pt x="137582" y="11893"/>
                  </a:lnTo>
                  <a:cubicBezTo>
                    <a:pt x="69170" y="11893"/>
                    <a:pt x="13712" y="67351"/>
                    <a:pt x="13712" y="135762"/>
                  </a:cubicBezTo>
                  <a:cubicBezTo>
                    <a:pt x="13713" y="187071"/>
                    <a:pt x="44908" y="231093"/>
                    <a:pt x="89366" y="249897"/>
                  </a:cubicBezTo>
                  <a:lnTo>
                    <a:pt x="129124" y="257924"/>
                  </a:lnTo>
                  <a:lnTo>
                    <a:pt x="129124" y="270184"/>
                  </a:lnTo>
                  <a:lnTo>
                    <a:pt x="82917" y="260855"/>
                  </a:lnTo>
                  <a:cubicBezTo>
                    <a:pt x="34190" y="240245"/>
                    <a:pt x="0" y="191996"/>
                    <a:pt x="0" y="135762"/>
                  </a:cubicBezTo>
                  <a:cubicBezTo>
                    <a:pt x="0" y="117017"/>
                    <a:pt x="3799" y="99160"/>
                    <a:pt x="10669" y="8291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4383262" y="2890857"/>
            <a:ext cx="4939364" cy="116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i="1" dirty="0" smtClean="0"/>
              <a:t>질문답변</a:t>
            </a:r>
            <a:endParaRPr lang="en-US" altLang="ko-KR" sz="3600" b="1" i="1" dirty="0" smtClean="0"/>
          </a:p>
          <a:p>
            <a:pPr>
              <a:lnSpc>
                <a:spcPct val="150000"/>
              </a:lnSpc>
            </a:pPr>
            <a:r>
              <a:rPr lang="ko-KR" altLang="en-US" sz="1050" b="1" dirty="0" smtClean="0">
                <a:solidFill>
                  <a:schemeClr val="bg1"/>
                </a:solidFill>
              </a:rPr>
              <a:t>   </a:t>
            </a:r>
            <a:endParaRPr lang="ko-KR" altLang="en-US" sz="3200" b="1" dirty="0">
              <a:solidFill>
                <a:srgbClr val="FF67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35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구현화면</a:t>
            </a:r>
            <a:r>
              <a:rPr kumimoji="0" lang="en-US" altLang="ko-KR" sz="16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lang="ko-KR" altLang="en-US" sz="16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질문답변</a:t>
            </a:r>
            <a:endParaRPr kumimoji="0" lang="en-US" altLang="ko-KR" sz="16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7" name="Picture 3" descr="C:\Users\hong\Desktop\조롱이\관리자 qna 보기 리스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" y="914399"/>
            <a:ext cx="6815137" cy="287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039100" y="1600200"/>
            <a:ext cx="402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관리자는 모든 질문 내역을 </a:t>
            </a:r>
            <a:r>
              <a:rPr lang="ko-KR" altLang="en-US" dirty="0" err="1" smtClean="0"/>
              <a:t>볼수있다</a:t>
            </a:r>
            <a:r>
              <a:rPr lang="en-US" altLang="ko-KR" dirty="0" smtClean="0"/>
              <a:t>.</a:t>
            </a:r>
          </a:p>
        </p:txBody>
      </p:sp>
      <p:pic>
        <p:nvPicPr>
          <p:cNvPr id="1028" name="Picture 4" descr="C:\Users\hong\Desktop\조롱이\일반 qna 리스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3895725"/>
            <a:ext cx="6891336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039100" y="4486572"/>
            <a:ext cx="35942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일반 사용자는 자신의 질문한 </a:t>
            </a:r>
            <a:endParaRPr lang="en-US" altLang="ko-KR" dirty="0" smtClean="0"/>
          </a:p>
          <a:p>
            <a:r>
              <a:rPr lang="ko-KR" altLang="en-US" dirty="0" smtClean="0"/>
              <a:t>글과 관리자가 답변한 글을 </a:t>
            </a:r>
            <a:r>
              <a:rPr lang="ko-KR" altLang="en-US" dirty="0" err="1" smtClean="0"/>
              <a:t>볼수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있고 </a:t>
            </a:r>
            <a:r>
              <a:rPr lang="en-US" altLang="ko-KR" dirty="0" smtClean="0"/>
              <a:t>1</a:t>
            </a:r>
            <a:r>
              <a:rPr lang="ko-KR" altLang="en-US" dirty="0" smtClean="0"/>
              <a:t>대</a:t>
            </a:r>
            <a:r>
              <a:rPr lang="en-US" altLang="ko-KR" dirty="0" smtClean="0"/>
              <a:t>1 </a:t>
            </a:r>
            <a:r>
              <a:rPr lang="ko-KR" altLang="en-US" dirty="0" smtClean="0"/>
              <a:t>문의하기가 </a:t>
            </a:r>
            <a:r>
              <a:rPr lang="ko-KR" altLang="en-US" dirty="0"/>
              <a:t>가</a:t>
            </a:r>
            <a:r>
              <a:rPr lang="ko-KR" altLang="en-US" dirty="0" smtClean="0"/>
              <a:t>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481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81925" y="1609725"/>
            <a:ext cx="3825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관리자는 </a:t>
            </a:r>
            <a:r>
              <a:rPr lang="ko-KR" altLang="en-US" dirty="0" err="1" smtClean="0"/>
              <a:t>답글</a:t>
            </a:r>
            <a:r>
              <a:rPr lang="ko-KR" altLang="en-US" dirty="0" smtClean="0"/>
              <a:t> 수정 삭제 자주하는 </a:t>
            </a:r>
            <a:endParaRPr lang="en-US" altLang="ko-KR" dirty="0" smtClean="0"/>
          </a:p>
          <a:p>
            <a:r>
              <a:rPr lang="ko-KR" altLang="en-US" dirty="0" smtClean="0"/>
              <a:t>질문으로 </a:t>
            </a:r>
            <a:r>
              <a:rPr lang="ko-KR" altLang="en-US" dirty="0" err="1" smtClean="0"/>
              <a:t>보낼수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97341" y="4449811"/>
            <a:ext cx="3199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일반 사용자는 자신의 질문한</a:t>
            </a:r>
            <a:endParaRPr lang="en-US" altLang="ko-KR" dirty="0" smtClean="0"/>
          </a:p>
          <a:p>
            <a:r>
              <a:rPr lang="ko-KR" altLang="en-US" dirty="0" smtClean="0"/>
              <a:t>글을 수정 삭제 </a:t>
            </a:r>
            <a:r>
              <a:rPr lang="ko-KR" altLang="en-US" dirty="0" err="1" smtClean="0"/>
              <a:t>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pic>
        <p:nvPicPr>
          <p:cNvPr id="2050" name="Picture 2" descr="C:\Users\hong\Desktop\조롱이\일반 qna 보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21" y="4248150"/>
            <a:ext cx="6575029" cy="228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ong\Desktop\조롱이\관리자 qna 보기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04" y="952500"/>
            <a:ext cx="6493271" cy="305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왼쪽 화살표 3"/>
          <p:cNvSpPr/>
          <p:nvPr/>
        </p:nvSpPr>
        <p:spPr>
          <a:xfrm>
            <a:off x="2171700" y="3238500"/>
            <a:ext cx="1295400" cy="6381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답변만 가능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구현화면</a:t>
            </a:r>
            <a:r>
              <a:rPr kumimoji="0" lang="en-US" altLang="ko-KR" sz="16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lang="ko-KR" altLang="en-US" sz="16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질문답변</a:t>
            </a:r>
            <a:endParaRPr kumimoji="0" lang="en-US" altLang="ko-KR" sz="16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682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81925" y="1609725"/>
            <a:ext cx="4297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관리자는 </a:t>
            </a:r>
            <a:r>
              <a:rPr lang="ko-KR" altLang="en-US" dirty="0" err="1" smtClean="0"/>
              <a:t>답글을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작성할수</a:t>
            </a:r>
            <a:r>
              <a:rPr lang="ko-KR" altLang="en-US" dirty="0" smtClean="0"/>
              <a:t> 있고  </a:t>
            </a:r>
            <a:endParaRPr lang="en-US" altLang="ko-KR" dirty="0" smtClean="0"/>
          </a:p>
          <a:p>
            <a:r>
              <a:rPr lang="ko-KR" altLang="en-US" dirty="0" smtClean="0"/>
              <a:t>제목 </a:t>
            </a:r>
            <a:r>
              <a:rPr lang="en-US" altLang="ko-KR" dirty="0" smtClean="0"/>
              <a:t>[</a:t>
            </a:r>
            <a:r>
              <a:rPr lang="ko-KR" altLang="en-US" dirty="0" smtClean="0"/>
              <a:t>답변</a:t>
            </a:r>
            <a:r>
              <a:rPr lang="en-US" altLang="ko-KR" dirty="0" smtClean="0"/>
              <a:t>], -- -- </a:t>
            </a:r>
            <a:r>
              <a:rPr lang="ko-KR" altLang="en-US" dirty="0" smtClean="0"/>
              <a:t>답변 내용이 추가된다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97341" y="4449811"/>
            <a:ext cx="426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1:1 </a:t>
            </a:r>
            <a:r>
              <a:rPr lang="ko-KR" altLang="en-US" dirty="0" smtClean="0"/>
              <a:t>질문을 등록 </a:t>
            </a:r>
            <a:r>
              <a:rPr lang="ko-KR" altLang="en-US" dirty="0" err="1" smtClean="0"/>
              <a:t>할수</a:t>
            </a:r>
            <a:r>
              <a:rPr lang="ko-KR" altLang="en-US" dirty="0" smtClean="0"/>
              <a:t> 있고 제목 </a:t>
            </a:r>
            <a:r>
              <a:rPr lang="en-US" altLang="ko-KR" dirty="0" smtClean="0"/>
              <a:t>,</a:t>
            </a:r>
            <a:r>
              <a:rPr lang="ko-KR" altLang="en-US" dirty="0" smtClean="0"/>
              <a:t>내용을</a:t>
            </a:r>
            <a:endParaRPr lang="en-US" altLang="ko-KR" dirty="0" smtClean="0"/>
          </a:p>
          <a:p>
            <a:r>
              <a:rPr lang="ko-KR" altLang="en-US" dirty="0" err="1" smtClean="0"/>
              <a:t>작성할수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4098" name="Picture 2" descr="C:\Users\hong\Desktop\조롱이\관리자 qna 답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78" y="962025"/>
            <a:ext cx="7042371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hong\Desktop\조롱이\일반 qna 등록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79" y="3986213"/>
            <a:ext cx="7042371" cy="287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구현화면</a:t>
            </a:r>
            <a:r>
              <a:rPr kumimoji="0" lang="en-US" altLang="ko-KR" sz="16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lang="ko-KR" altLang="en-US" sz="16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질문답변</a:t>
            </a:r>
            <a:endParaRPr kumimoji="0" lang="en-US" altLang="ko-KR" sz="16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61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81925" y="1609725"/>
            <a:ext cx="3892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자신의 작성한 글은   제목 </a:t>
            </a:r>
            <a:r>
              <a:rPr lang="en-US" altLang="ko-KR" dirty="0" smtClean="0"/>
              <a:t>,</a:t>
            </a:r>
            <a:r>
              <a:rPr lang="ko-KR" altLang="en-US" dirty="0" smtClean="0"/>
              <a:t>내용을 </a:t>
            </a:r>
            <a:endParaRPr lang="en-US" altLang="ko-KR" dirty="0" smtClean="0"/>
          </a:p>
          <a:p>
            <a:r>
              <a:rPr lang="ko-KR" altLang="en-US" dirty="0" smtClean="0"/>
              <a:t>수정 </a:t>
            </a:r>
            <a:r>
              <a:rPr lang="ko-KR" altLang="en-US" dirty="0" err="1" smtClean="0"/>
              <a:t>할수</a:t>
            </a:r>
            <a:r>
              <a:rPr lang="ko-KR" altLang="en-US" dirty="0" smtClean="0"/>
              <a:t> 있고</a:t>
            </a:r>
            <a:endParaRPr lang="en-US" altLang="ko-KR" dirty="0" smtClean="0"/>
          </a:p>
          <a:p>
            <a:r>
              <a:rPr lang="ko-KR" altLang="en-US" dirty="0" smtClean="0"/>
              <a:t>답변은 관리자만 </a:t>
            </a:r>
            <a:r>
              <a:rPr lang="ko-KR" altLang="en-US" dirty="0" err="1" smtClean="0"/>
              <a:t>수정할수</a:t>
            </a:r>
            <a:r>
              <a:rPr lang="ko-KR" altLang="en-US" dirty="0" smtClean="0"/>
              <a:t> 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3074" name="Picture 2" descr="C:\Users\hong\Desktop\조롱이\수정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200150"/>
            <a:ext cx="67056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구현화면</a:t>
            </a:r>
            <a:r>
              <a:rPr kumimoji="0" lang="en-US" altLang="ko-KR" sz="16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lang="ko-KR" altLang="en-US" sz="16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질문답변</a:t>
            </a:r>
            <a:endParaRPr kumimoji="0" lang="en-US" altLang="ko-KR" sz="16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3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81925" y="1609725"/>
            <a:ext cx="3974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모든 사용자는 자주하는 질문 리스트</a:t>
            </a:r>
            <a:endParaRPr lang="en-US" altLang="ko-KR" dirty="0" smtClean="0"/>
          </a:p>
          <a:p>
            <a:r>
              <a:rPr lang="ko-KR" altLang="en-US" dirty="0"/>
              <a:t>와</a:t>
            </a:r>
            <a:r>
              <a:rPr lang="ko-KR" altLang="en-US" dirty="0" smtClean="0"/>
              <a:t> 클릭하여 내용을 </a:t>
            </a:r>
            <a:r>
              <a:rPr lang="ko-KR" altLang="en-US" dirty="0" err="1" smtClean="0"/>
              <a:t>볼수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5122" name="Picture 2" descr="C:\Users\hong\Desktop\조롱이\faq 글보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46" y="3762375"/>
            <a:ext cx="6286500" cy="266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hong\Desktop\조롱이\faq 리스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17" y="1045701"/>
            <a:ext cx="6091854" cy="271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848600" y="4638675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수정 삭제는 관리자만 가능하다</a:t>
            </a:r>
            <a:endParaRPr lang="en-US" altLang="ko-KR" dirty="0" smtClean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구현화면</a:t>
            </a:r>
            <a:r>
              <a:rPr kumimoji="0" lang="en-US" altLang="ko-KR" sz="16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lang="ko-KR" altLang="en-US" sz="16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질문답변</a:t>
            </a:r>
            <a:endParaRPr kumimoji="0" lang="en-US" altLang="ko-KR" sz="16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056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81925" y="2047875"/>
            <a:ext cx="3914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원하시는 정보를 </a:t>
            </a:r>
            <a:r>
              <a:rPr lang="ko-KR" altLang="en-US" dirty="0" err="1" smtClean="0"/>
              <a:t>눌르면</a:t>
            </a:r>
            <a:r>
              <a:rPr lang="ko-KR" altLang="en-US" dirty="0" smtClean="0"/>
              <a:t> 질문 글이 나오고</a:t>
            </a:r>
            <a:endParaRPr lang="en-US" altLang="ko-KR" dirty="0" smtClean="0"/>
          </a:p>
          <a:p>
            <a:r>
              <a:rPr lang="ko-KR" altLang="en-US" dirty="0" smtClean="0"/>
              <a:t>질문 글을 클릭 하면 </a:t>
            </a:r>
            <a:r>
              <a:rPr lang="ko-KR" altLang="en-US" dirty="0" err="1" smtClean="0"/>
              <a:t>답변글이</a:t>
            </a:r>
            <a:r>
              <a:rPr lang="ko-KR" altLang="en-US" dirty="0" smtClean="0"/>
              <a:t> 나온다</a:t>
            </a:r>
            <a:r>
              <a:rPr lang="en-US" altLang="ko-KR" dirty="0" smtClean="0"/>
              <a:t>.</a:t>
            </a:r>
          </a:p>
        </p:txBody>
      </p:sp>
      <p:pic>
        <p:nvPicPr>
          <p:cNvPr id="6146" name="Picture 2" descr="C:\Users\hong\Desktop\조롱이\간단 보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045701"/>
            <a:ext cx="7086600" cy="512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구현화면</a:t>
            </a:r>
            <a:r>
              <a:rPr kumimoji="0" lang="en-US" altLang="ko-KR" sz="16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lang="ko-KR" altLang="en-US" sz="16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질문답변</a:t>
            </a:r>
            <a:endParaRPr kumimoji="0" lang="en-US" altLang="ko-KR" sz="16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494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noProof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핵심 소스 및 오류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0A1E7A5B-C619-4601-8D08-2099CF6EF580}"/>
              </a:ext>
            </a:extLst>
          </p:cNvPr>
          <p:cNvSpPr/>
          <p:nvPr/>
        </p:nvSpPr>
        <p:spPr>
          <a:xfrm>
            <a:off x="297277" y="1122010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B7CF083-44F1-4F68-BC60-5A8CF5CC60A2}"/>
              </a:ext>
            </a:extLst>
          </p:cNvPr>
          <p:cNvSpPr/>
          <p:nvPr/>
        </p:nvSpPr>
        <p:spPr>
          <a:xfrm>
            <a:off x="805693" y="1182082"/>
            <a:ext cx="1337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6766"/>
                </a:solidFill>
              </a:rPr>
              <a:t>질문답변</a:t>
            </a:r>
            <a:r>
              <a:rPr lang="en-US" altLang="ko-KR" b="1" dirty="0" smtClean="0">
                <a:solidFill>
                  <a:srgbClr val="FF6766"/>
                </a:solidFill>
              </a:rPr>
              <a:t>-1</a:t>
            </a:r>
            <a:endParaRPr lang="ko-KR" altLang="en-US" dirty="0">
              <a:solidFill>
                <a:srgbClr val="FF6766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6311E990-6033-4A1B-8CF7-204DCFF5E308}"/>
              </a:ext>
            </a:extLst>
          </p:cNvPr>
          <p:cNvCxnSpPr/>
          <p:nvPr/>
        </p:nvCxnSpPr>
        <p:spPr>
          <a:xfrm>
            <a:off x="897128" y="1551414"/>
            <a:ext cx="925125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C121A27-DE91-4436-B266-3A72C663D93F}"/>
              </a:ext>
            </a:extLst>
          </p:cNvPr>
          <p:cNvSpPr txBox="1"/>
          <p:nvPr/>
        </p:nvSpPr>
        <p:spPr>
          <a:xfrm>
            <a:off x="5858626" y="2906494"/>
            <a:ext cx="523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595959"/>
                </a:solidFill>
              </a:rPr>
              <a:t>리스트에서 작성자와 </a:t>
            </a:r>
            <a:r>
              <a:rPr lang="ko-KR" altLang="en-US" dirty="0" err="1" smtClean="0">
                <a:solidFill>
                  <a:srgbClr val="595959"/>
                </a:solidFill>
              </a:rPr>
              <a:t>답변글만</a:t>
            </a:r>
            <a:r>
              <a:rPr lang="ko-KR" altLang="en-US" dirty="0" smtClean="0">
                <a:solidFill>
                  <a:srgbClr val="595959"/>
                </a:solidFill>
              </a:rPr>
              <a:t> 나오게 한다</a:t>
            </a:r>
            <a:r>
              <a:rPr lang="en-US" altLang="ko-KR" dirty="0" smtClean="0">
                <a:solidFill>
                  <a:srgbClr val="595959"/>
                </a:solidFill>
              </a:rPr>
              <a:t>..</a:t>
            </a:r>
            <a:endParaRPr lang="en-US" altLang="ko-KR" dirty="0">
              <a:solidFill>
                <a:srgbClr val="595959"/>
              </a:solidFill>
            </a:endParaRPr>
          </a:p>
        </p:txBody>
      </p:sp>
      <p:pic>
        <p:nvPicPr>
          <p:cNvPr id="7170" name="Picture 2" descr="C:\Users\hong\Desktop\조롱이\일반 qna sq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1182082"/>
            <a:ext cx="825023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hong\Desktop\조롱이\20200103_10355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718" y="4010025"/>
            <a:ext cx="44958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C121A27-DE91-4436-B266-3A72C663D93F}"/>
              </a:ext>
            </a:extLst>
          </p:cNvPr>
          <p:cNvSpPr txBox="1"/>
          <p:nvPr/>
        </p:nvSpPr>
        <p:spPr>
          <a:xfrm>
            <a:off x="531277" y="4304347"/>
            <a:ext cx="5237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595959"/>
                </a:solidFill>
              </a:rPr>
              <a:t>관리자가 리스트에 접속 하면 </a:t>
            </a:r>
            <a:r>
              <a:rPr lang="en-US" altLang="ko-KR" dirty="0" err="1" smtClean="0">
                <a:solidFill>
                  <a:srgbClr val="595959"/>
                </a:solidFill>
              </a:rPr>
              <a:t>adminlist</a:t>
            </a:r>
            <a:r>
              <a:rPr lang="en-US" altLang="ko-KR" dirty="0" smtClean="0">
                <a:solidFill>
                  <a:srgbClr val="595959"/>
                </a:solidFill>
              </a:rPr>
              <a:t> </a:t>
            </a:r>
            <a:r>
              <a:rPr lang="ko-KR" altLang="en-US" dirty="0" smtClean="0">
                <a:solidFill>
                  <a:srgbClr val="595959"/>
                </a:solidFill>
              </a:rPr>
              <a:t>로 보내준다</a:t>
            </a:r>
            <a:r>
              <a:rPr lang="en-US" altLang="ko-KR" dirty="0" smtClean="0">
                <a:solidFill>
                  <a:srgbClr val="595959"/>
                </a:solidFill>
              </a:rPr>
              <a:t>.</a:t>
            </a:r>
            <a:endParaRPr lang="en-US" altLang="ko-KR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72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612990"/>
              </p:ext>
            </p:extLst>
          </p:nvPr>
        </p:nvGraphicFramePr>
        <p:xfrm>
          <a:off x="6073588" y="21715"/>
          <a:ext cx="5944241" cy="6763714"/>
        </p:xfrm>
        <a:graphic>
          <a:graphicData uri="http://schemas.openxmlformats.org/drawingml/2006/table">
            <a:tbl>
              <a:tblPr/>
              <a:tblGrid>
                <a:gridCol w="328013"/>
                <a:gridCol w="800240"/>
                <a:gridCol w="4815988"/>
              </a:tblGrid>
              <a:tr h="220841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 윤체 L"/>
                        </a:rPr>
                        <a:t>7.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 윤체 L"/>
                        </a:rPr>
                        <a:t>메시지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 윤체 L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 윤체 L"/>
                        </a:rPr>
                        <a:t>쪽지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 윤체 L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58" marR="9258" marT="9258" marB="92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08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58" marR="9258" marT="9258" marB="92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요구사항명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58" marR="9258" marT="9258" marB="92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상세내용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58" marR="9258" marT="9258" marB="92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182356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7-1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58" marR="9258" marT="9258" marB="92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메시지 리스트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58" marR="9258" marT="9258" marB="92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 회원은 메시지 리스트를 볼 수 있어야 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58" marR="9258" marT="9258" marB="92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 회원이 볼 수 있는 정보는 번호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제목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보낸 사람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받는 사람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보낸 날짜로 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58" marR="9258" marT="9258" marB="92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 회원이 처음 볼 수 있는 메시지는 받은 메시지 리스트로 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58" marR="9258" marT="9258" marB="92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 회원은 보낸 메시지 버튼을 클릭하여 자신이 보낸 메시지 리스트를 볼 수 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58" marR="9258" marT="9258" marB="92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 회원은 본인의 메시지만 볼 수 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58" marR="9258" marT="9258" marB="92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관리자는 전체 메시지로 보낸 리스트를 볼 수 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58" marR="9258" marT="9258" marB="92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356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7-2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58" marR="9258" marT="9258" marB="92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메시지 읽기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58" marR="9258" marT="9258" marB="92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 회원은 메시지 리스트에서 제목을 클릭하여 메시지 읽기를 할 수 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58" marR="9258" marT="9258" marB="92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 회원이 볼 수 있는 내용은 번호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제목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보낸 사람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받는 사람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내용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보낸 날짜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읽은 날짜로 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58" marR="9258" marT="9258" marB="92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리스트에서 제목을 누르고 메시지를 읽으면 읽은 날짜가 현재 날짜로 업데이트 도니다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58" marR="9258" marT="9258" marB="92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125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7-3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58" marR="9258" marT="9258" marB="92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메시지 보내기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58" marR="9258" marT="9258" marB="92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 회원은 판매 게시판의 상세보기 화면에서 메시지 버튼을 눌러서 메시지를 보낼 수 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58" marR="9258" marT="9258" marB="92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작성해야할 내용은 받는 회원의 아이디와 메시지 내용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제목으로 하고 작성자를 로그인한 정보를 사용한다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58" marR="9258" marT="9258" marB="92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존재하지 않는 회원에게는 메시지를 보낼 수 없다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58" marR="9258" marT="9258" marB="92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받은 메시지는 메시지 상세보기에서 보낸 사람에게 답변을 보낼 수 있어야 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58" marR="9258" marT="9258" marB="92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메시지 상세보기 화면에서 답변을 하거나 판매 게시판에서 메시지를 보내는 경우 받는 사람은 정해져 있다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58" marR="9258" marT="9258" marB="92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12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7-4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58" marR="9258" marT="9258" marB="92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보낸 메시지 삭제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58" marR="9258" marT="9258" marB="92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 회원은 보낸 메시지를 리스트에서 체크박스를 통해 원하는 메시지를 삭제할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58" marR="9258" marT="9258" marB="92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 회원은 보낸 메시지를 상세보기에서 삭제할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58" marR="9258" marT="9258" marB="92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0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7-5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58" marR="9258" marT="9258" marB="92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읽은 메시지 삭제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58" marR="9258" marT="9258" marB="92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 회원은 받은 메시지를 삭제할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58" marR="9258" marT="9258" marB="92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356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7-6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58" marR="9258" marT="9258" marB="92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새로운 메시지 카운트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58" marR="9258" marT="9258" marB="92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 회원은 로그인한 경우 로그인 정보에 새로운 메시지가 나타나야 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58" marR="9258" marT="9258" marB="92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다른 회원이 새로운 메시지를 보내면 새로운 메시지가 자동으로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증가해야 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58" marR="9258" marT="9258" marB="92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새로운 메시지를 읽은 경우 새로운 메시지가 읽은 메시지가 되어야 하고 새로운 메시지를 표시하는 로그인 정보에서는 자동으로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감소해야 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58" marR="9258" marT="9258" marB="92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9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7-7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58" marR="9258" marT="9258" marB="92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전체 회원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메시지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58" marR="9258" marT="9258" marB="92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관리자는 전체 메시지 체크박스를 통해 모든 회원에게 메시지를 전송할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58" marR="9258" marT="9258" marB="92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0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7-8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58" marR="9258" marT="9258" marB="92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전체 회원 메시지 삭제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58" marR="9258" marT="9258" marB="92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관리자가 전체 회원에게 보낸 메시지는 리스트에서 체크박스를 통해 삭제할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58" marR="9258" marT="9258" marB="92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316288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785365"/>
              </p:ext>
            </p:extLst>
          </p:nvPr>
        </p:nvGraphicFramePr>
        <p:xfrm>
          <a:off x="185056" y="372019"/>
          <a:ext cx="5490029" cy="6318263"/>
        </p:xfrm>
        <a:graphic>
          <a:graphicData uri="http://schemas.openxmlformats.org/drawingml/2006/table">
            <a:tbl>
              <a:tblPr/>
              <a:tblGrid>
                <a:gridCol w="976086"/>
                <a:gridCol w="1030515"/>
                <a:gridCol w="3483428"/>
              </a:tblGrid>
              <a:tr h="562061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한컴 윤체 L"/>
                        </a:rPr>
                        <a:t>6.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한컴 윤체 L"/>
                        </a:rPr>
                        <a:t>질문답변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한컴 윤체 L"/>
                        </a:rPr>
                        <a:t>(1:1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한컴 윤체 L"/>
                        </a:rPr>
                        <a:t>문의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한컴 윤체 L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35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요구사항명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상세내용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35411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6-1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질문 리스트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관리자는 질문 리스트 볼 수 있어야 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1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 회원은 자신이 질문한 리스트를 볼 수 있어야 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1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관리자는 질문 내용을 제목이나 내용으로 검색할 수 있어야 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118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6-2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질문 보기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관리자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 회원은 질문답변 리스트에서 제목을 클릭하여 보기를 할 수 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1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 회원은 자신이 질문한 내용을 볼 수 있어야 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6-3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답변 보기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작성자는 자신이 질문한 글의 답변을 볼 수 있어야 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118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6-4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답변하기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관리자만 답변을 등록할 수 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1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관리자의 답변은 질문한 글의 답글을 작성한다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118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6-5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등록하기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 회원은 관리자에게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1:1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문의를 할 수 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1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등록된 글 중 선택된 글은 버튼을 통해 자주하는 질문 게시판에 등록될 수 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7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6-6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답변 수정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관리자가 수정할 수 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수정할 내용은 제목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내용으로 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118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6-7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질문답변 삭제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관리자는 등록한 질문 답변을 삭제 할 수 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1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 회원은 자신이 작성한 글만 삭제 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509" marR="17509" marT="17509" marB="17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1997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80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="" xmlns:a16="http://schemas.microsoft.com/office/drawing/2014/main" id="{0A1E7A5B-C619-4601-8D08-2099CF6EF580}"/>
              </a:ext>
            </a:extLst>
          </p:cNvPr>
          <p:cNvSpPr/>
          <p:nvPr/>
        </p:nvSpPr>
        <p:spPr>
          <a:xfrm>
            <a:off x="297277" y="1122010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B7CF083-44F1-4F68-BC60-5A8CF5CC60A2}"/>
              </a:ext>
            </a:extLst>
          </p:cNvPr>
          <p:cNvSpPr/>
          <p:nvPr/>
        </p:nvSpPr>
        <p:spPr>
          <a:xfrm>
            <a:off x="805693" y="1182082"/>
            <a:ext cx="1329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solidFill>
                  <a:srgbClr val="FF6766"/>
                </a:solidFill>
              </a:rPr>
              <a:t>질문답변</a:t>
            </a:r>
            <a:r>
              <a:rPr lang="en-US" altLang="ko-KR" dirty="0" smtClean="0">
                <a:solidFill>
                  <a:srgbClr val="FF6766"/>
                </a:solidFill>
              </a:rPr>
              <a:t>-2</a:t>
            </a:r>
            <a:endParaRPr lang="ko-KR" altLang="en-US" dirty="0">
              <a:solidFill>
                <a:srgbClr val="FF6766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6311E990-6033-4A1B-8CF7-204DCFF5E308}"/>
              </a:ext>
            </a:extLst>
          </p:cNvPr>
          <p:cNvCxnSpPr/>
          <p:nvPr/>
        </p:nvCxnSpPr>
        <p:spPr>
          <a:xfrm>
            <a:off x="897128" y="1551414"/>
            <a:ext cx="925125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C121A27-DE91-4436-B266-3A72C663D93F}"/>
              </a:ext>
            </a:extLst>
          </p:cNvPr>
          <p:cNvSpPr txBox="1"/>
          <p:nvPr/>
        </p:nvSpPr>
        <p:spPr>
          <a:xfrm>
            <a:off x="3389886" y="5895022"/>
            <a:ext cx="523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595959"/>
                </a:solidFill>
              </a:rPr>
              <a:t>Qna</a:t>
            </a:r>
            <a:r>
              <a:rPr lang="ko-KR" altLang="en-US" dirty="0" smtClean="0">
                <a:solidFill>
                  <a:srgbClr val="595959"/>
                </a:solidFill>
              </a:rPr>
              <a:t>에서 질문 보내면 제</a:t>
            </a:r>
            <a:r>
              <a:rPr lang="ko-KR" altLang="en-US" dirty="0">
                <a:solidFill>
                  <a:srgbClr val="595959"/>
                </a:solidFill>
              </a:rPr>
              <a:t>목</a:t>
            </a:r>
            <a:r>
              <a:rPr lang="en-US" altLang="ko-KR" dirty="0" smtClean="0">
                <a:solidFill>
                  <a:srgbClr val="595959"/>
                </a:solidFill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</a:rPr>
              <a:t>내용 추가</a:t>
            </a:r>
            <a:endParaRPr lang="en-US" altLang="ko-KR" dirty="0">
              <a:solidFill>
                <a:srgbClr val="595959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C121A27-DE91-4436-B266-3A72C663D93F}"/>
              </a:ext>
            </a:extLst>
          </p:cNvPr>
          <p:cNvSpPr txBox="1"/>
          <p:nvPr/>
        </p:nvSpPr>
        <p:spPr>
          <a:xfrm>
            <a:off x="6511074" y="2170747"/>
            <a:ext cx="5237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rgbClr val="595959"/>
                </a:solidFill>
              </a:rPr>
              <a:t>Qna</a:t>
            </a:r>
            <a:r>
              <a:rPr lang="en-US" altLang="ko-KR" dirty="0">
                <a:solidFill>
                  <a:srgbClr val="595959"/>
                </a:solidFill>
              </a:rPr>
              <a:t> </a:t>
            </a:r>
            <a:r>
              <a:rPr lang="ko-KR" altLang="en-US" dirty="0" smtClean="0">
                <a:solidFill>
                  <a:srgbClr val="595959"/>
                </a:solidFill>
              </a:rPr>
              <a:t>에서 </a:t>
            </a:r>
            <a:r>
              <a:rPr lang="en-US" altLang="ko-KR" dirty="0" err="1" smtClean="0">
                <a:solidFill>
                  <a:srgbClr val="595959"/>
                </a:solidFill>
              </a:rPr>
              <a:t>faq</a:t>
            </a:r>
            <a:r>
              <a:rPr lang="ko-KR" altLang="en-US" dirty="0" smtClean="0">
                <a:solidFill>
                  <a:srgbClr val="595959"/>
                </a:solidFill>
              </a:rPr>
              <a:t>로 </a:t>
            </a:r>
            <a:r>
              <a:rPr lang="ko-KR" altLang="en-US" dirty="0" err="1" smtClean="0">
                <a:solidFill>
                  <a:srgbClr val="595959"/>
                </a:solidFill>
              </a:rPr>
              <a:t>보낼때</a:t>
            </a:r>
            <a:r>
              <a:rPr lang="en-US" altLang="ko-KR" dirty="0" smtClean="0">
                <a:solidFill>
                  <a:srgbClr val="595959"/>
                </a:solidFill>
              </a:rPr>
              <a:t>[</a:t>
            </a:r>
            <a:r>
              <a:rPr lang="ko-KR" altLang="en-US" dirty="0" smtClean="0">
                <a:solidFill>
                  <a:srgbClr val="595959"/>
                </a:solidFill>
              </a:rPr>
              <a:t>답변</a:t>
            </a:r>
            <a:r>
              <a:rPr lang="en-US" altLang="ko-KR" dirty="0" smtClean="0">
                <a:solidFill>
                  <a:srgbClr val="595959"/>
                </a:solidFill>
              </a:rPr>
              <a:t>]</a:t>
            </a:r>
            <a:r>
              <a:rPr lang="ko-KR" altLang="en-US" dirty="0" smtClean="0">
                <a:solidFill>
                  <a:srgbClr val="595959"/>
                </a:solidFill>
              </a:rPr>
              <a:t>있으면 생략해준다</a:t>
            </a:r>
            <a:r>
              <a:rPr lang="en-US" altLang="ko-KR" dirty="0" smtClean="0">
                <a:solidFill>
                  <a:srgbClr val="595959"/>
                </a:solidFill>
              </a:rPr>
              <a:t>.</a:t>
            </a:r>
            <a:endParaRPr lang="en-US" altLang="ko-KR" dirty="0">
              <a:solidFill>
                <a:srgbClr val="595959"/>
              </a:solidFill>
            </a:endParaRPr>
          </a:p>
        </p:txBody>
      </p:sp>
      <p:pic>
        <p:nvPicPr>
          <p:cNvPr id="8195" name="Picture 3" descr="C:\Users\hong\Desktop\조롱이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77" y="1811503"/>
            <a:ext cx="5979797" cy="145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hong\Desktop\조롱이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77" y="3353184"/>
            <a:ext cx="10698698" cy="213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noProof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핵심 소스 및 오류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="" xmlns:a16="http://schemas.microsoft.com/office/drawing/2014/main" id="{0A1E7A5B-C619-4601-8D08-2099CF6EF580}"/>
              </a:ext>
            </a:extLst>
          </p:cNvPr>
          <p:cNvSpPr/>
          <p:nvPr/>
        </p:nvSpPr>
        <p:spPr>
          <a:xfrm>
            <a:off x="297277" y="1122010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B7CF083-44F1-4F68-BC60-5A8CF5CC60A2}"/>
              </a:ext>
            </a:extLst>
          </p:cNvPr>
          <p:cNvSpPr/>
          <p:nvPr/>
        </p:nvSpPr>
        <p:spPr>
          <a:xfrm>
            <a:off x="805693" y="1182082"/>
            <a:ext cx="1337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6766"/>
                </a:solidFill>
              </a:rPr>
              <a:t>질문답</a:t>
            </a:r>
            <a:r>
              <a:rPr lang="ko-KR" altLang="en-US" b="1" dirty="0">
                <a:solidFill>
                  <a:srgbClr val="FF6766"/>
                </a:solidFill>
              </a:rPr>
              <a:t>변</a:t>
            </a:r>
            <a:r>
              <a:rPr lang="en-US" altLang="ko-KR" b="1" dirty="0" smtClean="0">
                <a:solidFill>
                  <a:srgbClr val="FF6766"/>
                </a:solidFill>
              </a:rPr>
              <a:t>-3</a:t>
            </a:r>
            <a:endParaRPr lang="ko-KR" altLang="en-US" dirty="0">
              <a:solidFill>
                <a:srgbClr val="FF6766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6311E990-6033-4A1B-8CF7-204DCFF5E308}"/>
              </a:ext>
            </a:extLst>
          </p:cNvPr>
          <p:cNvCxnSpPr/>
          <p:nvPr/>
        </p:nvCxnSpPr>
        <p:spPr>
          <a:xfrm>
            <a:off x="897128" y="1551414"/>
            <a:ext cx="925125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C:\Users\hong\Desktop\조롱이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20" y="1657350"/>
            <a:ext cx="6770430" cy="487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448675" y="2886075"/>
            <a:ext cx="3594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정보 클릭하면 정보 나오고</a:t>
            </a:r>
            <a:endParaRPr lang="en-US" altLang="ko-KR" dirty="0" smtClean="0"/>
          </a:p>
          <a:p>
            <a:r>
              <a:rPr lang="ko-KR" altLang="en-US" dirty="0" smtClean="0"/>
              <a:t>  질문을 클릭하면 답변이 나온다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noProof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핵심 소스 및 오류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561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="" xmlns:a16="http://schemas.microsoft.com/office/drawing/2014/main" id="{0A1E7A5B-C619-4601-8D08-2099CF6EF580}"/>
              </a:ext>
            </a:extLst>
          </p:cNvPr>
          <p:cNvSpPr/>
          <p:nvPr/>
        </p:nvSpPr>
        <p:spPr>
          <a:xfrm>
            <a:off x="297277" y="1122010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B7CF083-44F1-4F68-BC60-5A8CF5CC60A2}"/>
              </a:ext>
            </a:extLst>
          </p:cNvPr>
          <p:cNvSpPr/>
          <p:nvPr/>
        </p:nvSpPr>
        <p:spPr>
          <a:xfrm>
            <a:off x="805693" y="1182082"/>
            <a:ext cx="1337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6766"/>
                </a:solidFill>
              </a:rPr>
              <a:t>질문답</a:t>
            </a:r>
            <a:r>
              <a:rPr lang="ko-KR" altLang="en-US" b="1" dirty="0">
                <a:solidFill>
                  <a:srgbClr val="FF6766"/>
                </a:solidFill>
              </a:rPr>
              <a:t>변</a:t>
            </a:r>
            <a:r>
              <a:rPr lang="en-US" altLang="ko-KR" b="1" dirty="0" smtClean="0">
                <a:solidFill>
                  <a:srgbClr val="FF6766"/>
                </a:solidFill>
              </a:rPr>
              <a:t>-4</a:t>
            </a:r>
            <a:endParaRPr lang="ko-KR" altLang="en-US" dirty="0">
              <a:solidFill>
                <a:srgbClr val="FF6766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6311E990-6033-4A1B-8CF7-204DCFF5E308}"/>
              </a:ext>
            </a:extLst>
          </p:cNvPr>
          <p:cNvCxnSpPr/>
          <p:nvPr/>
        </p:nvCxnSpPr>
        <p:spPr>
          <a:xfrm>
            <a:off x="897128" y="1551414"/>
            <a:ext cx="925125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C:\Users\hong\Desktop\조롱이\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306" y="1862138"/>
            <a:ext cx="259080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hong\Desktop\조롱이\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731" y="3289817"/>
            <a:ext cx="33718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hong\Desktop\조롱이\20200103_11015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690" y="4876800"/>
            <a:ext cx="29622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20667" y="2015609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?</a:t>
            </a:r>
            <a:r>
              <a:rPr lang="ko-KR" altLang="en-US" dirty="0" smtClean="0"/>
              <a:t>값 확인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86325" y="501598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alias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86375" y="323373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컬럼명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noProof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핵심 소스 및 오류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2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230493" y="-648582"/>
            <a:ext cx="15742134" cy="10826223"/>
            <a:chOff x="-230493" y="-648582"/>
            <a:chExt cx="15742134" cy="10826223"/>
          </a:xfrm>
        </p:grpSpPr>
        <p:sp>
          <p:nvSpPr>
            <p:cNvPr id="22" name="원호 21"/>
            <p:cNvSpPr/>
            <p:nvPr/>
          </p:nvSpPr>
          <p:spPr>
            <a:xfrm>
              <a:off x="4732549" y="558800"/>
              <a:ext cx="9006114" cy="9006114"/>
            </a:xfrm>
            <a:prstGeom prst="arc">
              <a:avLst>
                <a:gd name="adj1" fmla="val 9422953"/>
                <a:gd name="adj2" fmla="val 18598873"/>
              </a:avLst>
            </a:prstGeom>
            <a:noFill/>
            <a:ln w="6350">
              <a:solidFill>
                <a:srgbClr val="FAC6C8">
                  <a:alpha val="4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원호 20"/>
            <p:cNvSpPr/>
            <p:nvPr/>
          </p:nvSpPr>
          <p:spPr>
            <a:xfrm>
              <a:off x="-230493" y="-648582"/>
              <a:ext cx="5944482" cy="5944482"/>
            </a:xfrm>
            <a:prstGeom prst="arc">
              <a:avLst>
                <a:gd name="adj1" fmla="val 18479200"/>
                <a:gd name="adj2" fmla="val 9475920"/>
              </a:avLst>
            </a:prstGeom>
            <a:noFill/>
            <a:ln w="6350">
              <a:solidFill>
                <a:srgbClr val="FAC6C8">
                  <a:alpha val="8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원호 23"/>
            <p:cNvSpPr/>
            <p:nvPr/>
          </p:nvSpPr>
          <p:spPr>
            <a:xfrm>
              <a:off x="9578618" y="4244618"/>
              <a:ext cx="5226764" cy="5226764"/>
            </a:xfrm>
            <a:prstGeom prst="arc">
              <a:avLst>
                <a:gd name="adj1" fmla="val 10764250"/>
                <a:gd name="adj2" fmla="val 16210357"/>
              </a:avLst>
            </a:prstGeom>
            <a:solidFill>
              <a:srgbClr val="FF6766">
                <a:alpha val="5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원호 24"/>
            <p:cNvSpPr/>
            <p:nvPr/>
          </p:nvSpPr>
          <p:spPr>
            <a:xfrm>
              <a:off x="8872359" y="3538359"/>
              <a:ext cx="6639282" cy="6639282"/>
            </a:xfrm>
            <a:prstGeom prst="arc">
              <a:avLst>
                <a:gd name="adj1" fmla="val 10764250"/>
                <a:gd name="adj2" fmla="val 16210357"/>
              </a:avLst>
            </a:prstGeom>
            <a:solidFill>
              <a:srgbClr val="FF6766">
                <a:alpha val="5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061311" y="2068589"/>
            <a:ext cx="1988934" cy="2399587"/>
            <a:chOff x="4048611" y="1982042"/>
            <a:chExt cx="1829085" cy="2206734"/>
          </a:xfrm>
        </p:grpSpPr>
        <p:grpSp>
          <p:nvGrpSpPr>
            <p:cNvPr id="4" name="그룹 3"/>
            <p:cNvGrpSpPr/>
            <p:nvPr/>
          </p:nvGrpSpPr>
          <p:grpSpPr>
            <a:xfrm>
              <a:off x="4239111" y="1982042"/>
              <a:ext cx="1035427" cy="1035427"/>
              <a:chOff x="4619136" y="1547173"/>
              <a:chExt cx="1685106" cy="1685106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4619136" y="1547173"/>
                <a:ext cx="1685106" cy="1685106"/>
              </a:xfrm>
              <a:prstGeom prst="ellipse">
                <a:avLst/>
              </a:prstGeom>
              <a:solidFill>
                <a:srgbClr val="FF6766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4790956" y="1715682"/>
                <a:ext cx="1348085" cy="1348085"/>
              </a:xfrm>
              <a:prstGeom prst="ellipse">
                <a:avLst/>
              </a:prstGeom>
              <a:solidFill>
                <a:srgbClr val="FF6766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타원 35"/>
            <p:cNvSpPr/>
            <p:nvPr/>
          </p:nvSpPr>
          <p:spPr>
            <a:xfrm>
              <a:off x="4048611" y="2359691"/>
              <a:ext cx="1829085" cy="1829085"/>
            </a:xfrm>
            <a:prstGeom prst="ellipse">
              <a:avLst/>
            </a:prstGeom>
            <a:solidFill>
              <a:srgbClr val="FF6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 rot="3600000">
              <a:off x="4550723" y="2455192"/>
              <a:ext cx="660745" cy="194746"/>
            </a:xfrm>
            <a:custGeom>
              <a:avLst/>
              <a:gdLst>
                <a:gd name="connsiteX0" fmla="*/ 10669 w 921241"/>
                <a:gd name="connsiteY0" fmla="*/ 82917 h 271524"/>
                <a:gd name="connsiteX1" fmla="*/ 135762 w 921241"/>
                <a:gd name="connsiteY1" fmla="*/ 0 h 271524"/>
                <a:gd name="connsiteX2" fmla="*/ 785479 w 921241"/>
                <a:gd name="connsiteY2" fmla="*/ 0 h 271524"/>
                <a:gd name="connsiteX3" fmla="*/ 921241 w 921241"/>
                <a:gd name="connsiteY3" fmla="*/ 135762 h 271524"/>
                <a:gd name="connsiteX4" fmla="*/ 785479 w 921241"/>
                <a:gd name="connsiteY4" fmla="*/ 271524 h 271524"/>
                <a:gd name="connsiteX5" fmla="*/ 341893 w 921241"/>
                <a:gd name="connsiteY5" fmla="*/ 271524 h 271524"/>
                <a:gd name="connsiteX6" fmla="*/ 341893 w 921241"/>
                <a:gd name="connsiteY6" fmla="*/ 259631 h 271524"/>
                <a:gd name="connsiteX7" fmla="*/ 783659 w 921241"/>
                <a:gd name="connsiteY7" fmla="*/ 259632 h 271524"/>
                <a:gd name="connsiteX8" fmla="*/ 907528 w 921241"/>
                <a:gd name="connsiteY8" fmla="*/ 135762 h 271524"/>
                <a:gd name="connsiteX9" fmla="*/ 783659 w 921241"/>
                <a:gd name="connsiteY9" fmla="*/ 11893 h 271524"/>
                <a:gd name="connsiteX10" fmla="*/ 137582 w 921241"/>
                <a:gd name="connsiteY10" fmla="*/ 11893 h 271524"/>
                <a:gd name="connsiteX11" fmla="*/ 13712 w 921241"/>
                <a:gd name="connsiteY11" fmla="*/ 135762 h 271524"/>
                <a:gd name="connsiteX12" fmla="*/ 89366 w 921241"/>
                <a:gd name="connsiteY12" fmla="*/ 249897 h 271524"/>
                <a:gd name="connsiteX13" fmla="*/ 129124 w 921241"/>
                <a:gd name="connsiteY13" fmla="*/ 257924 h 271524"/>
                <a:gd name="connsiteX14" fmla="*/ 129124 w 921241"/>
                <a:gd name="connsiteY14" fmla="*/ 270184 h 271524"/>
                <a:gd name="connsiteX15" fmla="*/ 82917 w 921241"/>
                <a:gd name="connsiteY15" fmla="*/ 260855 h 271524"/>
                <a:gd name="connsiteX16" fmla="*/ 0 w 921241"/>
                <a:gd name="connsiteY16" fmla="*/ 135762 h 271524"/>
                <a:gd name="connsiteX17" fmla="*/ 10669 w 921241"/>
                <a:gd name="connsiteY17" fmla="*/ 82917 h 271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21241" h="271524">
                  <a:moveTo>
                    <a:pt x="10669" y="82917"/>
                  </a:moveTo>
                  <a:cubicBezTo>
                    <a:pt x="31279" y="34190"/>
                    <a:pt x="79528" y="0"/>
                    <a:pt x="135762" y="0"/>
                  </a:cubicBezTo>
                  <a:lnTo>
                    <a:pt x="785479" y="0"/>
                  </a:lnTo>
                  <a:cubicBezTo>
                    <a:pt x="860458" y="0"/>
                    <a:pt x="921241" y="60783"/>
                    <a:pt x="921241" y="135762"/>
                  </a:cubicBezTo>
                  <a:cubicBezTo>
                    <a:pt x="921241" y="210741"/>
                    <a:pt x="860458" y="271524"/>
                    <a:pt x="785479" y="271524"/>
                  </a:cubicBezTo>
                  <a:lnTo>
                    <a:pt x="341893" y="271524"/>
                  </a:lnTo>
                  <a:lnTo>
                    <a:pt x="341893" y="259631"/>
                  </a:lnTo>
                  <a:lnTo>
                    <a:pt x="783659" y="259632"/>
                  </a:lnTo>
                  <a:cubicBezTo>
                    <a:pt x="852070" y="259631"/>
                    <a:pt x="907528" y="204173"/>
                    <a:pt x="907528" y="135762"/>
                  </a:cubicBezTo>
                  <a:cubicBezTo>
                    <a:pt x="907528" y="67351"/>
                    <a:pt x="852070" y="11892"/>
                    <a:pt x="783659" y="11893"/>
                  </a:cubicBezTo>
                  <a:lnTo>
                    <a:pt x="137582" y="11893"/>
                  </a:lnTo>
                  <a:cubicBezTo>
                    <a:pt x="69170" y="11893"/>
                    <a:pt x="13712" y="67351"/>
                    <a:pt x="13712" y="135762"/>
                  </a:cubicBezTo>
                  <a:cubicBezTo>
                    <a:pt x="13713" y="187071"/>
                    <a:pt x="44908" y="231093"/>
                    <a:pt x="89366" y="249897"/>
                  </a:cubicBezTo>
                  <a:lnTo>
                    <a:pt x="129124" y="257924"/>
                  </a:lnTo>
                  <a:lnTo>
                    <a:pt x="129124" y="270184"/>
                  </a:lnTo>
                  <a:lnTo>
                    <a:pt x="82917" y="260855"/>
                  </a:lnTo>
                  <a:cubicBezTo>
                    <a:pt x="34190" y="240245"/>
                    <a:pt x="0" y="191996"/>
                    <a:pt x="0" y="135762"/>
                  </a:cubicBezTo>
                  <a:cubicBezTo>
                    <a:pt x="0" y="117017"/>
                    <a:pt x="3799" y="99160"/>
                    <a:pt x="10669" y="8291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4383262" y="2890857"/>
            <a:ext cx="4939364" cy="116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i="1" dirty="0" smtClean="0"/>
              <a:t>Me</a:t>
            </a:r>
            <a:r>
              <a:rPr lang="en-US" altLang="ko-KR" sz="3600" i="1" dirty="0"/>
              <a:t>ssag</a:t>
            </a:r>
            <a:r>
              <a:rPr lang="en-US" altLang="ko-KR" sz="3600" b="1" i="1" dirty="0" smtClean="0"/>
              <a:t>e</a:t>
            </a:r>
            <a:endParaRPr lang="en-US" altLang="ko-KR" sz="3600" b="1" i="1" dirty="0" smtClean="0"/>
          </a:p>
          <a:p>
            <a:pPr>
              <a:lnSpc>
                <a:spcPct val="150000"/>
              </a:lnSpc>
            </a:pPr>
            <a:r>
              <a:rPr lang="ko-KR" altLang="en-US" sz="1050" b="1" dirty="0" smtClean="0"/>
              <a:t>   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5958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-1.</a:t>
            </a: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구현화면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Message </a:t>
            </a:r>
            <a:r>
              <a:rPr lang="ko-KR" altLang="en-US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메뉴</a:t>
            </a: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81400" y="4320553"/>
            <a:ext cx="5362575" cy="2449281"/>
            <a:chOff x="2409825" y="4151544"/>
            <a:chExt cx="5362575" cy="2449281"/>
          </a:xfrm>
        </p:grpSpPr>
        <p:pic>
          <p:nvPicPr>
            <p:cNvPr id="5124" name="Picture 4" descr="C:\Users\hong\Desktop\로그인2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05" r="2220" b="50000"/>
            <a:stretch/>
          </p:blipFill>
          <p:spPr bwMode="auto">
            <a:xfrm>
              <a:off x="2409825" y="4257867"/>
              <a:ext cx="5273057" cy="2342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타원 9"/>
            <p:cNvSpPr/>
            <p:nvPr/>
          </p:nvSpPr>
          <p:spPr>
            <a:xfrm>
              <a:off x="5715000" y="4476750"/>
              <a:ext cx="2057400" cy="4572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3087069" y="4514850"/>
              <a:ext cx="865806" cy="381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12223" y="415154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②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16148" y="42920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③</a:t>
              </a:r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81400" y="1263549"/>
            <a:ext cx="5572126" cy="2668985"/>
            <a:chOff x="2200274" y="1024513"/>
            <a:chExt cx="5572126" cy="2668985"/>
          </a:xfrm>
        </p:grpSpPr>
        <p:pic>
          <p:nvPicPr>
            <p:cNvPr id="5123" name="Picture 3" descr="C:\Users\hong\Desktop\로그인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3" r="2483" b="54729"/>
            <a:stretch/>
          </p:blipFill>
          <p:spPr bwMode="auto">
            <a:xfrm>
              <a:off x="2200274" y="1024513"/>
              <a:ext cx="5482607" cy="2668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타원 2"/>
            <p:cNvSpPr/>
            <p:nvPr/>
          </p:nvSpPr>
          <p:spPr>
            <a:xfrm>
              <a:off x="7105650" y="1323975"/>
              <a:ext cx="666750" cy="4572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31226" y="102451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①</a:t>
              </a:r>
              <a:endParaRPr lang="ko-KR" alt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2305050" y="1328875"/>
              <a:ext cx="1140714" cy="4572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81400" y="955772"/>
            <a:ext cx="3001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화면</a:t>
            </a:r>
            <a:r>
              <a:rPr lang="en-US" altLang="ko-KR" sz="1400" dirty="0"/>
              <a:t>1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미 로그인 메시지 메뉴 </a:t>
            </a:r>
            <a:r>
              <a:rPr lang="en-US" altLang="ko-KR" sz="1400" dirty="0" smtClean="0"/>
              <a:t>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1400" y="4051068"/>
            <a:ext cx="3001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화면</a:t>
            </a:r>
            <a:r>
              <a:rPr lang="en-US" altLang="ko-KR" sz="1400" dirty="0"/>
              <a:t>2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로그인 후 메시지 메뉴</a:t>
            </a:r>
            <a:endParaRPr lang="en-US" altLang="ko-KR" sz="1400" dirty="0" smtClean="0"/>
          </a:p>
        </p:txBody>
      </p:sp>
      <p:sp>
        <p:nvSpPr>
          <p:cNvPr id="9" name="오른쪽 화살표 8"/>
          <p:cNvSpPr/>
          <p:nvPr/>
        </p:nvSpPr>
        <p:spPr>
          <a:xfrm>
            <a:off x="6098286" y="3474687"/>
            <a:ext cx="1219200" cy="935190"/>
          </a:xfrm>
          <a:prstGeom prst="rightArrow">
            <a:avLst/>
          </a:prstGeom>
          <a:solidFill>
            <a:srgbClr val="FF67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510461" y="3736297"/>
            <a:ext cx="4392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메시지의 모든 권한은 회원과 </a:t>
            </a:r>
            <a:r>
              <a:rPr lang="ko-KR" altLang="en-US" sz="1400" dirty="0" smtClean="0"/>
              <a:t>관리자만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가지고 </a:t>
            </a:r>
            <a:r>
              <a:rPr lang="ko-KR" altLang="en-US" sz="1400" dirty="0"/>
              <a:t>있기 </a:t>
            </a:r>
            <a:endParaRPr lang="en-US" altLang="ko-KR" sz="1400" dirty="0" smtClean="0"/>
          </a:p>
          <a:p>
            <a:r>
              <a:rPr lang="ko-KR" altLang="en-US" sz="1400" dirty="0" smtClean="0"/>
              <a:t>때문에 </a:t>
            </a:r>
            <a:r>
              <a:rPr lang="ko-KR" altLang="en-US" sz="1400" dirty="0" err="1"/>
              <a:t>로그인을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해야만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 </a:t>
            </a:r>
            <a:r>
              <a:rPr lang="ko-KR" altLang="en-US" sz="1400" dirty="0"/>
              <a:t>메뉴가 출력된다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276974" y="1233471"/>
            <a:ext cx="458152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①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로그인 되어 있을 때</a:t>
            </a:r>
            <a:endParaRPr lang="en-US" altLang="ko-KR" sz="1600" dirty="0" smtClean="0"/>
          </a:p>
          <a:p>
            <a:r>
              <a:rPr lang="ko-KR" altLang="en-US" sz="1600" dirty="0" smtClean="0"/>
              <a:t>②</a:t>
            </a:r>
            <a:r>
              <a:rPr lang="en-US" altLang="ko-KR" sz="1600" dirty="0" smtClean="0"/>
              <a:t>,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③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로그인을</a:t>
            </a:r>
            <a:r>
              <a:rPr lang="ko-KR" altLang="en-US" sz="1600" dirty="0" smtClean="0"/>
              <a:t> 했을 때 메시지 메뉴 출력</a:t>
            </a:r>
            <a:endParaRPr lang="en-US" altLang="ko-KR" sz="1600" dirty="0" smtClean="0"/>
          </a:p>
          <a:p>
            <a:endParaRPr lang="en-US" altLang="ko-KR" sz="700" dirty="0"/>
          </a:p>
        </p:txBody>
      </p:sp>
    </p:spTree>
    <p:extLst>
      <p:ext uri="{BB962C8B-B14F-4D97-AF65-F5344CB8AC3E}">
        <p14:creationId xmlns:p14="http://schemas.microsoft.com/office/powerpoint/2010/main" val="12374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1-2.</a:t>
            </a: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구현화면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Message List)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1400" y="955772"/>
            <a:ext cx="3001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화면</a:t>
            </a:r>
            <a:r>
              <a:rPr lang="en-US" altLang="ko-KR" sz="1400" dirty="0" smtClean="0"/>
              <a:t>3] </a:t>
            </a:r>
            <a:r>
              <a:rPr lang="ko-KR" altLang="en-US" sz="1400" dirty="0" smtClean="0"/>
              <a:t>메시지 리스트 화면</a:t>
            </a:r>
            <a:endParaRPr lang="en-US" altLang="ko-KR" sz="1400" dirty="0" smtClean="0"/>
          </a:p>
        </p:txBody>
      </p:sp>
      <p:pic>
        <p:nvPicPr>
          <p:cNvPr id="6146" name="Picture 2" descr="C:\Users\hong\Desktop\메세지 리스트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778"/>
          <a:stretch/>
        </p:blipFill>
        <p:spPr bwMode="auto">
          <a:xfrm>
            <a:off x="349647" y="1263549"/>
            <a:ext cx="7765654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29600" y="1329539"/>
            <a:ext cx="3448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 메시지 클릭 </a:t>
            </a:r>
            <a:endParaRPr lang="en-US" altLang="ko-KR" dirty="0" smtClean="0"/>
          </a:p>
          <a:p>
            <a:r>
              <a:rPr lang="ko-KR" altLang="en-US" dirty="0" smtClean="0"/>
              <a:t>     → 받은 메시지 리스트 확인</a:t>
            </a:r>
            <a:endParaRPr lang="en-US" altLang="ko-KR" dirty="0" smtClean="0"/>
          </a:p>
        </p:txBody>
      </p:sp>
      <p:sp>
        <p:nvSpPr>
          <p:cNvPr id="21" name="타원 20"/>
          <p:cNvSpPr/>
          <p:nvPr/>
        </p:nvSpPr>
        <p:spPr>
          <a:xfrm>
            <a:off x="3786576" y="2030647"/>
            <a:ext cx="66675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12202" y="16200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897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81400" y="955772"/>
            <a:ext cx="3001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화면</a:t>
            </a:r>
            <a:r>
              <a:rPr lang="en-US" altLang="ko-KR" sz="1400" dirty="0" smtClean="0"/>
              <a:t>4] </a:t>
            </a:r>
            <a:r>
              <a:rPr lang="ko-KR" altLang="en-US" sz="1400" dirty="0" smtClean="0"/>
              <a:t>메시지 받은 리스트 화면</a:t>
            </a:r>
            <a:endParaRPr lang="en-US" altLang="ko-KR" sz="1400" dirty="0" smtClean="0"/>
          </a:p>
        </p:txBody>
      </p:sp>
      <p:pic>
        <p:nvPicPr>
          <p:cNvPr id="7170" name="Picture 2" descr="C:\Users\hong\Desktop\보낸 메시지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59" b="54303"/>
          <a:stretch/>
        </p:blipFill>
        <p:spPr bwMode="auto">
          <a:xfrm>
            <a:off x="6048375" y="1263549"/>
            <a:ext cx="5715000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hong\Desktop\받은 메시지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7592"/>
          <a:stretch/>
        </p:blipFill>
        <p:spPr bwMode="auto">
          <a:xfrm>
            <a:off x="349645" y="1263549"/>
            <a:ext cx="5089130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482789" y="3267075"/>
            <a:ext cx="508186" cy="18859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769164" y="3514725"/>
            <a:ext cx="508186" cy="13144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558739" y="6105525"/>
            <a:ext cx="508186" cy="4095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968938" y="6053137"/>
            <a:ext cx="612961" cy="4095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82463" y="1714500"/>
            <a:ext cx="2213161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92714" y="1733550"/>
            <a:ext cx="2737036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167825" y="955772"/>
            <a:ext cx="3001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화면</a:t>
            </a:r>
            <a:r>
              <a:rPr lang="en-US" altLang="ko-KR" sz="1400" dirty="0" smtClean="0"/>
              <a:t>5] </a:t>
            </a:r>
            <a:r>
              <a:rPr lang="ko-KR" altLang="en-US" sz="1400" dirty="0"/>
              <a:t>메시지 보낸 리스트 화면</a:t>
            </a:r>
            <a:endParaRPr lang="en-US" altLang="ko-KR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1-2.</a:t>
            </a: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구현화면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Message List)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650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81400" y="955772"/>
            <a:ext cx="3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[</a:t>
            </a:r>
            <a:r>
              <a:rPr lang="ko-KR" altLang="en-US" sz="1400" smtClean="0"/>
              <a:t>화면</a:t>
            </a:r>
            <a:r>
              <a:rPr lang="en-US" altLang="ko-KR" sz="1400" smtClean="0"/>
              <a:t>6] </a:t>
            </a:r>
            <a:r>
              <a:rPr lang="ko-KR" altLang="en-US" sz="1400" dirty="0" smtClean="0"/>
              <a:t>전체 회원에게 보낸 리스트 화면</a:t>
            </a:r>
            <a:endParaRPr lang="en-US" altLang="ko-KR" sz="140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46" y="1381125"/>
            <a:ext cx="5818179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타원 20"/>
          <p:cNvSpPr/>
          <p:nvPr/>
        </p:nvSpPr>
        <p:spPr>
          <a:xfrm>
            <a:off x="4872426" y="2020211"/>
            <a:ext cx="66675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501075" y="2791736"/>
            <a:ext cx="66675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349189" y="3239411"/>
            <a:ext cx="3856612" cy="11325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04" b="69645"/>
          <a:stretch/>
        </p:blipFill>
        <p:spPr bwMode="auto">
          <a:xfrm>
            <a:off x="6172200" y="1404937"/>
            <a:ext cx="58388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꺾인 연결선 2"/>
          <p:cNvCxnSpPr>
            <a:stCxn id="22" idx="6"/>
            <a:endCxn id="25" idx="2"/>
          </p:cNvCxnSpPr>
          <p:nvPr/>
        </p:nvCxnSpPr>
        <p:spPr>
          <a:xfrm flipV="1">
            <a:off x="6167825" y="1871662"/>
            <a:ext cx="2923788" cy="114867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34126" y="3724275"/>
            <a:ext cx="5676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관리자일 경우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전체 회원에게 일괄적으로 보낸 메시지를 볼 수 있음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전체 메시지 버튼 클릭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제목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보낸 날짜 출력</a:t>
            </a:r>
            <a:endParaRPr lang="en-US" altLang="ko-KR" sz="1600" dirty="0" smtClean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1-2.</a:t>
            </a: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구현화면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Message List)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938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1-3.</a:t>
            </a: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구현화면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Message View)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1400" y="955772"/>
            <a:ext cx="3001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화면</a:t>
            </a:r>
            <a:r>
              <a:rPr lang="en-US" altLang="ko-KR" sz="1400" dirty="0" smtClean="0"/>
              <a:t>7] </a:t>
            </a:r>
            <a:r>
              <a:rPr lang="ko-KR" altLang="en-US" sz="1400" dirty="0" smtClean="0"/>
              <a:t>제목 클릭</a:t>
            </a:r>
            <a:endParaRPr lang="en-US" altLang="ko-KR" sz="1400" dirty="0" smtClean="0"/>
          </a:p>
        </p:txBody>
      </p:sp>
      <p:pic>
        <p:nvPicPr>
          <p:cNvPr id="7171" name="Picture 3" descr="C:\Users\hong\Desktop\받은 메시지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7592"/>
          <a:stretch/>
        </p:blipFill>
        <p:spPr bwMode="auto">
          <a:xfrm>
            <a:off x="349645" y="1263549"/>
            <a:ext cx="5089130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396813" y="4759224"/>
            <a:ext cx="1146361" cy="3271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702" y="1263549"/>
            <a:ext cx="6325494" cy="545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연결선 2"/>
          <p:cNvCxnSpPr/>
          <p:nvPr/>
        </p:nvCxnSpPr>
        <p:spPr>
          <a:xfrm flipV="1">
            <a:off x="7115175" y="3340100"/>
            <a:ext cx="1276350" cy="952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924675" y="6149874"/>
            <a:ext cx="600075" cy="3271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705476" y="2987574"/>
            <a:ext cx="600075" cy="29369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167825" y="955772"/>
            <a:ext cx="3001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화면</a:t>
            </a:r>
            <a:r>
              <a:rPr lang="en-US" altLang="ko-KR" sz="1400" dirty="0"/>
              <a:t>8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메시지 상세보기 화면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27733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1-4.</a:t>
            </a: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구현화면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Message Write)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1400" y="955772"/>
            <a:ext cx="3001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화면</a:t>
            </a:r>
            <a:r>
              <a:rPr lang="en-US" altLang="ko-KR" sz="1400" dirty="0" smtClean="0"/>
              <a:t>9] </a:t>
            </a:r>
            <a:r>
              <a:rPr lang="ko-KR" altLang="en-US" sz="1400" dirty="0" smtClean="0"/>
              <a:t>글쓰기 버튼 클릭</a:t>
            </a:r>
            <a:endParaRPr lang="en-US" altLang="ko-KR" sz="1400" dirty="0" smtClean="0"/>
          </a:p>
        </p:txBody>
      </p:sp>
      <p:pic>
        <p:nvPicPr>
          <p:cNvPr id="7171" name="Picture 3" descr="C:\Users\hong\Desktop\받은 메시지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7592"/>
          <a:stretch/>
        </p:blipFill>
        <p:spPr bwMode="auto">
          <a:xfrm>
            <a:off x="349645" y="1263549"/>
            <a:ext cx="5089130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67825" y="955772"/>
            <a:ext cx="3001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화면</a:t>
            </a:r>
            <a:r>
              <a:rPr lang="en-US" altLang="ko-KR" sz="1400" dirty="0" smtClean="0"/>
              <a:t>10] </a:t>
            </a:r>
            <a:r>
              <a:rPr lang="ko-KR" altLang="en-US" sz="1400" dirty="0" smtClean="0"/>
              <a:t>메시지 작성하기 화면</a:t>
            </a:r>
            <a:endParaRPr lang="en-US" altLang="ko-KR" sz="1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23632" y="6178449"/>
            <a:ext cx="366993" cy="3271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 descr="C:\Users\hong\Desktop\글쓰기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2" t="1203" r="8497" b="40278"/>
          <a:stretch/>
        </p:blipFill>
        <p:spPr bwMode="auto">
          <a:xfrm>
            <a:off x="5600700" y="1263549"/>
            <a:ext cx="6285532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69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/>
          <p:nvPr/>
        </p:nvSpPr>
        <p:spPr>
          <a:xfrm rot="16200000">
            <a:off x="5008940" y="1527010"/>
            <a:ext cx="2562598" cy="2222500"/>
          </a:xfrm>
          <a:prstGeom prst="hexagon">
            <a:avLst>
              <a:gd name="adj" fmla="val 30139"/>
              <a:gd name="vf" fmla="val 11547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9849" y="2271790"/>
            <a:ext cx="3943773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서기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/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김재원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sp>
        <p:nvSpPr>
          <p:cNvPr id="7" name="육각형 6"/>
          <p:cNvSpPr/>
          <p:nvPr/>
        </p:nvSpPr>
        <p:spPr>
          <a:xfrm rot="16200000">
            <a:off x="6138712" y="3443232"/>
            <a:ext cx="2562598" cy="2222500"/>
          </a:xfrm>
          <a:prstGeom prst="hexagon">
            <a:avLst>
              <a:gd name="adj" fmla="val 30139"/>
              <a:gd name="vf" fmla="val 11547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8" name="육각형 7"/>
          <p:cNvSpPr/>
          <p:nvPr/>
        </p:nvSpPr>
        <p:spPr>
          <a:xfrm rot="16200000">
            <a:off x="3883931" y="3462286"/>
            <a:ext cx="2562598" cy="2222500"/>
          </a:xfrm>
          <a:prstGeom prst="hexagon">
            <a:avLst>
              <a:gd name="adj" fmla="val 30139"/>
              <a:gd name="vf" fmla="val 11547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48676" y="4413504"/>
            <a:ext cx="261444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595959"/>
                </a:solidFill>
                <a:latin typeface="+mn-ea"/>
                <a:cs typeface="Aharoni" panose="02010803020104030203" pitchFamily="2" charset="-79"/>
              </a:rPr>
              <a:t>PM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/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김동현</a:t>
            </a:r>
            <a:endParaRPr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39641" y="4245615"/>
            <a:ext cx="2699717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DBA /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김영록</a:t>
            </a:r>
            <a:endParaRPr lang="en-US" altLang="ko-KR" sz="1050" dirty="0">
              <a:solidFill>
                <a:prstClr val="white">
                  <a:lumMod val="65000"/>
                </a:prstClr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4430" y="433396"/>
            <a:ext cx="608048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2.</a:t>
            </a:r>
            <a:r>
              <a:rPr lang="ko-KR" altLang="en-US" sz="28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팀원 및 역할</a:t>
            </a:r>
            <a:endParaRPr lang="en-US" altLang="ko-KR" sz="28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1" name="다이아몬드 20"/>
          <p:cNvSpPr/>
          <p:nvPr/>
        </p:nvSpPr>
        <p:spPr>
          <a:xfrm>
            <a:off x="5962737" y="3522345"/>
            <a:ext cx="655005" cy="397213"/>
          </a:xfrm>
          <a:prstGeom prst="diamond">
            <a:avLst/>
          </a:prstGeom>
          <a:solidFill>
            <a:srgbClr val="FF6766"/>
          </a:solidFill>
          <a:ln>
            <a:noFill/>
          </a:ln>
          <a:effectLst>
            <a:innerShdw blurRad="1016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다이아몬드 26"/>
          <p:cNvSpPr/>
          <p:nvPr/>
        </p:nvSpPr>
        <p:spPr>
          <a:xfrm rot="18000000">
            <a:off x="6147408" y="3855306"/>
            <a:ext cx="655005" cy="366096"/>
          </a:xfrm>
          <a:prstGeom prst="diamond">
            <a:avLst/>
          </a:prstGeom>
          <a:solidFill>
            <a:srgbClr val="FF6766"/>
          </a:solidFill>
          <a:ln>
            <a:noFill/>
          </a:ln>
          <a:effectLst>
            <a:innerShdw blurRad="1016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다이아몬드 27"/>
          <p:cNvSpPr/>
          <p:nvPr/>
        </p:nvSpPr>
        <p:spPr>
          <a:xfrm rot="3600000" flipH="1">
            <a:off x="5782828" y="3874360"/>
            <a:ext cx="655005" cy="366096"/>
          </a:xfrm>
          <a:prstGeom prst="diamond">
            <a:avLst/>
          </a:prstGeom>
          <a:solidFill>
            <a:srgbClr val="FF6766"/>
          </a:solidFill>
          <a:ln>
            <a:noFill/>
          </a:ln>
          <a:effectLst>
            <a:innerShdw blurRad="1016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xmlns="" id="{45240E7C-D27A-4776-9ADA-C7511E9FB174}"/>
              </a:ext>
            </a:extLst>
          </p:cNvPr>
          <p:cNvSpPr/>
          <p:nvPr/>
        </p:nvSpPr>
        <p:spPr>
          <a:xfrm rot="16200000">
            <a:off x="7282243" y="1527009"/>
            <a:ext cx="2562598" cy="2222500"/>
          </a:xfrm>
          <a:prstGeom prst="hexagon">
            <a:avLst>
              <a:gd name="adj" fmla="val 30139"/>
              <a:gd name="vf" fmla="val 11547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13" name="육각형 12">
            <a:extLst>
              <a:ext uri="{FF2B5EF4-FFF2-40B4-BE49-F238E27FC236}">
                <a16:creationId xmlns:a16="http://schemas.microsoft.com/office/drawing/2014/main" xmlns="" id="{297CA02A-EF75-459B-80E9-C07630823F53}"/>
              </a:ext>
            </a:extLst>
          </p:cNvPr>
          <p:cNvSpPr/>
          <p:nvPr/>
        </p:nvSpPr>
        <p:spPr>
          <a:xfrm rot="16200000">
            <a:off x="2764469" y="1527009"/>
            <a:ext cx="2562598" cy="2222500"/>
          </a:xfrm>
          <a:prstGeom prst="hexagon">
            <a:avLst>
              <a:gd name="adj" fmla="val 30139"/>
              <a:gd name="vf" fmla="val 11547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xmlns="" id="{6234772C-27C2-44C3-974F-67F84467909F}"/>
              </a:ext>
            </a:extLst>
          </p:cNvPr>
          <p:cNvSpPr/>
          <p:nvPr/>
        </p:nvSpPr>
        <p:spPr>
          <a:xfrm rot="3721806">
            <a:off x="5040375" y="2959898"/>
            <a:ext cx="655005" cy="397213"/>
          </a:xfrm>
          <a:prstGeom prst="diamond">
            <a:avLst/>
          </a:prstGeom>
          <a:solidFill>
            <a:srgbClr val="FF6766"/>
          </a:solidFill>
          <a:ln>
            <a:noFill/>
          </a:ln>
          <a:effectLst>
            <a:innerShdw blurRad="1016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xmlns="" id="{47FAA994-1F90-4EFC-8271-4D376134D042}"/>
              </a:ext>
            </a:extLst>
          </p:cNvPr>
          <p:cNvSpPr/>
          <p:nvPr/>
        </p:nvSpPr>
        <p:spPr>
          <a:xfrm>
            <a:off x="4837726" y="3290777"/>
            <a:ext cx="655005" cy="397213"/>
          </a:xfrm>
          <a:prstGeom prst="diamond">
            <a:avLst/>
          </a:prstGeom>
          <a:solidFill>
            <a:srgbClr val="FF6766"/>
          </a:solidFill>
          <a:ln>
            <a:noFill/>
          </a:ln>
          <a:effectLst>
            <a:innerShdw blurRad="1016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xmlns="" id="{176BF171-7745-4A9F-ABD9-25365EABBAC5}"/>
              </a:ext>
            </a:extLst>
          </p:cNvPr>
          <p:cNvSpPr/>
          <p:nvPr/>
        </p:nvSpPr>
        <p:spPr>
          <a:xfrm rot="7202233">
            <a:off x="4653562" y="2959361"/>
            <a:ext cx="655005" cy="397213"/>
          </a:xfrm>
          <a:prstGeom prst="diamond">
            <a:avLst/>
          </a:prstGeom>
          <a:solidFill>
            <a:srgbClr val="FF6766"/>
          </a:solidFill>
          <a:ln>
            <a:noFill/>
          </a:ln>
          <a:effectLst>
            <a:innerShdw blurRad="1016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xmlns="" id="{C40EB5D8-D23F-4621-9ED2-377E6E850C51}"/>
              </a:ext>
            </a:extLst>
          </p:cNvPr>
          <p:cNvSpPr/>
          <p:nvPr/>
        </p:nvSpPr>
        <p:spPr>
          <a:xfrm rot="3721806">
            <a:off x="7294288" y="2958823"/>
            <a:ext cx="655005" cy="397213"/>
          </a:xfrm>
          <a:prstGeom prst="diamond">
            <a:avLst/>
          </a:prstGeom>
          <a:solidFill>
            <a:srgbClr val="FF6766"/>
          </a:solidFill>
          <a:ln>
            <a:noFill/>
          </a:ln>
          <a:effectLst>
            <a:innerShdw blurRad="1016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다이아몬드 18">
            <a:extLst>
              <a:ext uri="{FF2B5EF4-FFF2-40B4-BE49-F238E27FC236}">
                <a16:creationId xmlns:a16="http://schemas.microsoft.com/office/drawing/2014/main" xmlns="" id="{C85F8039-67FF-4C93-90C1-B9B04D71F396}"/>
              </a:ext>
            </a:extLst>
          </p:cNvPr>
          <p:cNvSpPr/>
          <p:nvPr/>
        </p:nvSpPr>
        <p:spPr>
          <a:xfrm>
            <a:off x="7103460" y="3290777"/>
            <a:ext cx="655005" cy="397213"/>
          </a:xfrm>
          <a:prstGeom prst="diamond">
            <a:avLst/>
          </a:prstGeom>
          <a:solidFill>
            <a:srgbClr val="FF6766"/>
          </a:solidFill>
          <a:ln>
            <a:noFill/>
          </a:ln>
          <a:effectLst>
            <a:innerShdw blurRad="1016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xmlns="" id="{B6C663F9-8D8A-4640-A3B7-96E0E39B7A7C}"/>
              </a:ext>
            </a:extLst>
          </p:cNvPr>
          <p:cNvSpPr/>
          <p:nvPr/>
        </p:nvSpPr>
        <p:spPr>
          <a:xfrm rot="7202233">
            <a:off x="6902113" y="2959360"/>
            <a:ext cx="655005" cy="397213"/>
          </a:xfrm>
          <a:prstGeom prst="diamond">
            <a:avLst/>
          </a:prstGeom>
          <a:solidFill>
            <a:srgbClr val="FF6766"/>
          </a:solidFill>
          <a:ln>
            <a:noFill/>
          </a:ln>
          <a:effectLst>
            <a:innerShdw blurRad="1016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4A2BC8C-1D84-44BF-BDB8-F162C33B0B7A}"/>
              </a:ext>
            </a:extLst>
          </p:cNvPr>
          <p:cNvSpPr txBox="1"/>
          <p:nvPr/>
        </p:nvSpPr>
        <p:spPr>
          <a:xfrm>
            <a:off x="4304593" y="901826"/>
            <a:ext cx="3943773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PL /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박현태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68A7A1B-61AA-4483-A95B-9E604C417A02}"/>
              </a:ext>
            </a:extLst>
          </p:cNvPr>
          <p:cNvSpPr txBox="1"/>
          <p:nvPr/>
        </p:nvSpPr>
        <p:spPr>
          <a:xfrm>
            <a:off x="8448391" y="2472769"/>
            <a:ext cx="3943773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팀장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/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박현철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A4EF36F-9F29-4747-A14B-DA1A8DAC8EC3}"/>
              </a:ext>
            </a:extLst>
          </p:cNvPr>
          <p:cNvSpPr txBox="1"/>
          <p:nvPr/>
        </p:nvSpPr>
        <p:spPr>
          <a:xfrm>
            <a:off x="3238506" y="2430326"/>
            <a:ext cx="163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8F8F8"/>
                </a:solidFill>
              </a:rPr>
              <a:t>메시지</a:t>
            </a:r>
            <a:r>
              <a:rPr lang="en-US" altLang="ko-KR" dirty="0">
                <a:solidFill>
                  <a:srgbClr val="F8F8F8"/>
                </a:solidFill>
              </a:rPr>
              <a:t>(</a:t>
            </a:r>
            <a:r>
              <a:rPr lang="ko-KR" altLang="en-US" dirty="0" err="1">
                <a:solidFill>
                  <a:srgbClr val="F8F8F8"/>
                </a:solidFill>
              </a:rPr>
              <a:t>쪽지함</a:t>
            </a:r>
            <a:r>
              <a:rPr lang="en-US" altLang="ko-KR" dirty="0">
                <a:solidFill>
                  <a:srgbClr val="F8F8F8"/>
                </a:solidFill>
              </a:rPr>
              <a:t>)</a:t>
            </a:r>
            <a:endParaRPr lang="ko-KR" altLang="en-US" dirty="0">
              <a:solidFill>
                <a:srgbClr val="F8F8F8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6C0E87A-60C6-4818-90CE-4929D07E4090}"/>
              </a:ext>
            </a:extLst>
          </p:cNvPr>
          <p:cNvSpPr txBox="1"/>
          <p:nvPr/>
        </p:nvSpPr>
        <p:spPr>
          <a:xfrm>
            <a:off x="5628366" y="2443277"/>
            <a:ext cx="163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8F8F8"/>
                </a:solidFill>
              </a:rPr>
              <a:t>판매 게시판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6E271D4-A7D2-4350-94AA-CEEE50A799B9}"/>
              </a:ext>
            </a:extLst>
          </p:cNvPr>
          <p:cNvSpPr txBox="1"/>
          <p:nvPr/>
        </p:nvSpPr>
        <p:spPr>
          <a:xfrm>
            <a:off x="4563859" y="4369697"/>
            <a:ext cx="163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8F8F8"/>
                </a:solidFill>
              </a:rPr>
              <a:t>회원 관리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23BB067-494D-4547-811A-AFDA86F4697A}"/>
              </a:ext>
            </a:extLst>
          </p:cNvPr>
          <p:cNvSpPr txBox="1"/>
          <p:nvPr/>
        </p:nvSpPr>
        <p:spPr>
          <a:xfrm>
            <a:off x="7754806" y="2346547"/>
            <a:ext cx="163094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8F8F8"/>
                </a:solidFill>
              </a:rPr>
              <a:t>질문답변</a:t>
            </a:r>
            <a:endParaRPr lang="en-US" altLang="ko-KR" dirty="0">
              <a:solidFill>
                <a:srgbClr val="F8F8F8"/>
              </a:solidFill>
            </a:endParaRPr>
          </a:p>
          <a:p>
            <a:r>
              <a:rPr lang="en-US" altLang="ko-KR" sz="1050" dirty="0">
                <a:solidFill>
                  <a:srgbClr val="F8F8F8"/>
                </a:solidFill>
              </a:rPr>
              <a:t>(1:1</a:t>
            </a:r>
            <a:r>
              <a:rPr lang="ko-KR" altLang="en-US" sz="1050" dirty="0">
                <a:solidFill>
                  <a:srgbClr val="F8F8F8"/>
                </a:solidFill>
              </a:rPr>
              <a:t>질문</a:t>
            </a:r>
            <a:r>
              <a:rPr lang="en-US" altLang="ko-KR" sz="1050" dirty="0">
                <a:solidFill>
                  <a:srgbClr val="F8F8F8"/>
                </a:solidFill>
              </a:rPr>
              <a:t>, </a:t>
            </a:r>
            <a:r>
              <a:rPr lang="ko-KR" altLang="en-US" sz="1050" dirty="0" err="1">
                <a:solidFill>
                  <a:srgbClr val="F8F8F8"/>
                </a:solidFill>
              </a:rPr>
              <a:t>자주묻는</a:t>
            </a:r>
            <a:r>
              <a:rPr lang="ko-KR" altLang="en-US" sz="1050" dirty="0">
                <a:solidFill>
                  <a:srgbClr val="F8F8F8"/>
                </a:solidFill>
              </a:rPr>
              <a:t> 질문</a:t>
            </a:r>
            <a:r>
              <a:rPr lang="en-US" altLang="ko-KR" sz="1050" dirty="0">
                <a:solidFill>
                  <a:srgbClr val="F8F8F8"/>
                </a:solidFill>
              </a:rPr>
              <a:t>)</a:t>
            </a:r>
            <a:endParaRPr lang="ko-KR" altLang="en-US" sz="1050" dirty="0">
              <a:solidFill>
                <a:srgbClr val="F8F8F8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6FE1C65-9AD3-4E05-BF9A-DCC6F25C9EA7}"/>
              </a:ext>
            </a:extLst>
          </p:cNvPr>
          <p:cNvSpPr txBox="1"/>
          <p:nvPr/>
        </p:nvSpPr>
        <p:spPr>
          <a:xfrm>
            <a:off x="6848750" y="4069471"/>
            <a:ext cx="1630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8F8F8"/>
                </a:solidFill>
              </a:rPr>
              <a:t>공지사항</a:t>
            </a:r>
            <a:endParaRPr lang="en-US" altLang="ko-KR" dirty="0">
              <a:solidFill>
                <a:srgbClr val="F8F8F8"/>
              </a:solidFill>
            </a:endParaRPr>
          </a:p>
          <a:p>
            <a:endParaRPr lang="en-US" altLang="ko-KR" dirty="0">
              <a:solidFill>
                <a:srgbClr val="F8F8F8"/>
              </a:solidFill>
            </a:endParaRPr>
          </a:p>
          <a:p>
            <a:r>
              <a:rPr lang="en-US" altLang="ko-KR" dirty="0">
                <a:solidFill>
                  <a:srgbClr val="F8F8F8"/>
                </a:solidFill>
              </a:rPr>
              <a:t>  </a:t>
            </a:r>
            <a:r>
              <a:rPr lang="ko-KR" altLang="en-US" dirty="0">
                <a:solidFill>
                  <a:srgbClr val="F8F8F8"/>
                </a:solidFill>
              </a:rPr>
              <a:t>이벤트</a:t>
            </a:r>
          </a:p>
        </p:txBody>
      </p:sp>
    </p:spTree>
    <p:extLst>
      <p:ext uri="{BB962C8B-B14F-4D97-AF65-F5344CB8AC3E}">
        <p14:creationId xmlns:p14="http://schemas.microsoft.com/office/powerpoint/2010/main" val="249429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81400" y="955772"/>
            <a:ext cx="3001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화면</a:t>
            </a:r>
            <a:r>
              <a:rPr lang="en-US" altLang="ko-KR" sz="1400" dirty="0" smtClean="0"/>
              <a:t>11] </a:t>
            </a:r>
            <a:r>
              <a:rPr lang="ko-KR" altLang="en-US" sz="1400" dirty="0" smtClean="0"/>
              <a:t>답변하기 버튼 클릭</a:t>
            </a:r>
            <a:endParaRPr lang="en-US" altLang="ko-KR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817587" y="955771"/>
            <a:ext cx="602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화면</a:t>
            </a:r>
            <a:r>
              <a:rPr lang="en-US" altLang="ko-KR" sz="1400" dirty="0" smtClean="0"/>
              <a:t>12] </a:t>
            </a:r>
            <a:r>
              <a:rPr lang="ko-KR" altLang="en-US" sz="1400" dirty="0" smtClean="0"/>
              <a:t>메시지 작성하기 화면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답변하기</a:t>
            </a:r>
            <a:r>
              <a:rPr lang="en-US" altLang="ko-KR" sz="1400" dirty="0" smtClean="0"/>
              <a:t>) → </a:t>
            </a:r>
            <a:r>
              <a:rPr lang="ko-KR" altLang="en-US" sz="1400" dirty="0" smtClean="0"/>
              <a:t>받는 사람 아이디 자동 입력</a:t>
            </a:r>
            <a:endParaRPr lang="en-US" altLang="ko-KR" sz="1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39" y="1263549"/>
            <a:ext cx="5202111" cy="545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303154" y="6134699"/>
            <a:ext cx="366993" cy="3271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 descr="C:\Users\hong\Desktop\답변하기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4" r="8667" b="44536"/>
          <a:stretch/>
        </p:blipFill>
        <p:spPr bwMode="auto">
          <a:xfrm>
            <a:off x="5724525" y="1263549"/>
            <a:ext cx="6210300" cy="545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800832" y="3663978"/>
            <a:ext cx="1038118" cy="5651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1-4.</a:t>
            </a: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구현화면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Message Write)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26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81400" y="955772"/>
            <a:ext cx="4928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화면</a:t>
            </a:r>
            <a:r>
              <a:rPr lang="en-US" altLang="ko-KR" sz="1400" dirty="0" smtClean="0"/>
              <a:t>13] </a:t>
            </a:r>
            <a:r>
              <a:rPr lang="ko-KR" altLang="en-US" sz="1400" dirty="0" smtClean="0"/>
              <a:t>판매 상세보기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메시지 버튼 클릭</a:t>
            </a:r>
            <a:endParaRPr lang="en-US" altLang="ko-KR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693762" y="955771"/>
            <a:ext cx="638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화면</a:t>
            </a:r>
            <a:r>
              <a:rPr lang="en-US" altLang="ko-KR" sz="1400" dirty="0" smtClean="0"/>
              <a:t>14] </a:t>
            </a:r>
            <a:r>
              <a:rPr lang="ko-KR" altLang="en-US" sz="1400" dirty="0" smtClean="0"/>
              <a:t>메시지 작성하기 화면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판매 상세보기</a:t>
            </a:r>
            <a:r>
              <a:rPr lang="en-US" altLang="ko-KR" sz="1400" dirty="0" smtClean="0"/>
              <a:t>) → </a:t>
            </a:r>
            <a:r>
              <a:rPr lang="ko-KR" altLang="en-US" sz="1400" dirty="0" smtClean="0"/>
              <a:t>받는 사람 아이디 자동 입력</a:t>
            </a:r>
            <a:endParaRPr lang="en-US" altLang="ko-KR" sz="1400" dirty="0"/>
          </a:p>
        </p:txBody>
      </p:sp>
      <p:pic>
        <p:nvPicPr>
          <p:cNvPr id="11266" name="Picture 2" descr="C:\Users\hong\Desktop\판매 상세보기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3" r="7643" b="54815"/>
          <a:stretch/>
        </p:blipFill>
        <p:spPr bwMode="auto">
          <a:xfrm>
            <a:off x="349647" y="1339877"/>
            <a:ext cx="5060554" cy="537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870827" y="3187728"/>
            <a:ext cx="1038118" cy="4317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7" name="Picture 3" descr="C:\Users\hong\Desktop\판매 메시지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6" r="22075" b="31111"/>
          <a:stretch/>
        </p:blipFill>
        <p:spPr bwMode="auto">
          <a:xfrm>
            <a:off x="5817587" y="1339876"/>
            <a:ext cx="6264875" cy="537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>
            <a:stCxn id="10" idx="3"/>
            <a:endCxn id="15" idx="1"/>
          </p:cNvCxnSpPr>
          <p:nvPr/>
        </p:nvCxnSpPr>
        <p:spPr>
          <a:xfrm>
            <a:off x="3908945" y="3403614"/>
            <a:ext cx="2609957" cy="37303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518902" y="3187728"/>
            <a:ext cx="1038118" cy="5063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1-4.</a:t>
            </a: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구현화면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Message Write)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858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81401" y="955772"/>
            <a:ext cx="2585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화면</a:t>
            </a:r>
            <a:r>
              <a:rPr lang="en-US" altLang="ko-KR" sz="1400" dirty="0" smtClean="0"/>
              <a:t>15] </a:t>
            </a:r>
            <a:r>
              <a:rPr lang="ko-KR" altLang="en-US" sz="1400" dirty="0" smtClean="0"/>
              <a:t>전체 메시지</a:t>
            </a:r>
            <a:endParaRPr lang="en-US" altLang="ko-KR" sz="1400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481401" y="1263549"/>
            <a:ext cx="5205024" cy="4900037"/>
            <a:chOff x="481401" y="1263549"/>
            <a:chExt cx="6981825" cy="4900037"/>
          </a:xfrm>
        </p:grpSpPr>
        <p:pic>
          <p:nvPicPr>
            <p:cNvPr id="15363" name="Picture 3" descr="C:\Users\hong\Desktop\전체 메시지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01" y="1382036"/>
              <a:ext cx="6838950" cy="4781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타원 11"/>
            <p:cNvSpPr/>
            <p:nvPr/>
          </p:nvSpPr>
          <p:spPr>
            <a:xfrm>
              <a:off x="6796476" y="3087011"/>
              <a:ext cx="666750" cy="4572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5763376" y="1263549"/>
              <a:ext cx="770774" cy="4572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364" name="Picture 4" descr="C:\Users\hong\Desktop\전체 te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1382036"/>
            <a:ext cx="49911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Picture 5" descr="C:\Users\hong\Desktop\전체 기업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3544211"/>
            <a:ext cx="5102224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오른쪽 화살표 17"/>
          <p:cNvSpPr/>
          <p:nvPr/>
        </p:nvSpPr>
        <p:spPr>
          <a:xfrm>
            <a:off x="5979673" y="3020336"/>
            <a:ext cx="602102" cy="1047750"/>
          </a:xfrm>
          <a:prstGeom prst="right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1-4.</a:t>
            </a: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구현화면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Message Write)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18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81401" y="955772"/>
            <a:ext cx="2585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smtClean="0"/>
              <a:t>화면</a:t>
            </a:r>
            <a:r>
              <a:rPr lang="en-US" altLang="ko-KR" sz="1400" smtClean="0"/>
              <a:t>16] </a:t>
            </a:r>
            <a:r>
              <a:rPr lang="en-US" altLang="ko-KR" sz="1400" dirty="0" smtClean="0"/>
              <a:t>title </a:t>
            </a:r>
            <a:r>
              <a:rPr lang="ko-KR" altLang="en-US" sz="1400" dirty="0" smtClean="0"/>
              <a:t>검사</a:t>
            </a:r>
            <a:endParaRPr lang="en-US" altLang="ko-KR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620376" y="955772"/>
            <a:ext cx="638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화면</a:t>
            </a:r>
            <a:r>
              <a:rPr lang="en-US" altLang="ko-KR" sz="1400" dirty="0" smtClean="0"/>
              <a:t>17] content </a:t>
            </a:r>
            <a:r>
              <a:rPr lang="ko-KR" altLang="en-US" sz="1400" dirty="0" smtClean="0"/>
              <a:t>검사                               </a:t>
            </a:r>
            <a:r>
              <a:rPr lang="en-US" altLang="ko-KR" sz="1400" dirty="0" smtClean="0"/>
              <a:t>[</a:t>
            </a:r>
            <a:r>
              <a:rPr lang="ko-KR" altLang="en-US" sz="1400" dirty="0" smtClean="0"/>
              <a:t>화면</a:t>
            </a:r>
            <a:r>
              <a:rPr lang="en-US" altLang="ko-KR" sz="1400" dirty="0" smtClean="0"/>
              <a:t>18] accepter </a:t>
            </a:r>
            <a:r>
              <a:rPr lang="ko-KR" altLang="en-US" sz="1400" dirty="0" smtClean="0"/>
              <a:t>검사</a:t>
            </a:r>
            <a:endParaRPr lang="en-US" altLang="ko-KR" sz="1400" dirty="0"/>
          </a:p>
        </p:txBody>
      </p:sp>
      <p:pic>
        <p:nvPicPr>
          <p:cNvPr id="13314" name="Picture 2" descr="C:\Users\hong\Desktop\제목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00" y="1369551"/>
            <a:ext cx="3490525" cy="522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hong\Desktop\내용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69551"/>
            <a:ext cx="3362325" cy="539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C:\Users\hong\Desktop\받는 사람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75" y="1369551"/>
            <a:ext cx="3476625" cy="539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타원 12"/>
          <p:cNvSpPr/>
          <p:nvPr/>
        </p:nvSpPr>
        <p:spPr>
          <a:xfrm>
            <a:off x="1586301" y="2025111"/>
            <a:ext cx="1140714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82805" y="1796511"/>
            <a:ext cx="1140714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9569005" y="1983297"/>
            <a:ext cx="1140714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1-4.</a:t>
            </a: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구현화면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Message Write)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726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81400" y="955772"/>
            <a:ext cx="10586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화면</a:t>
            </a:r>
            <a:r>
              <a:rPr lang="en-US" altLang="ko-KR" sz="1400" dirty="0" smtClean="0"/>
              <a:t>19] </a:t>
            </a:r>
            <a:r>
              <a:rPr lang="ko-KR" altLang="en-US" sz="1400" dirty="0" smtClean="0"/>
              <a:t>존재하지 않는 회원에게 메시지를 보낼 경우</a:t>
            </a:r>
            <a:endParaRPr lang="en-US" altLang="ko-KR" sz="1400" dirty="0" smtClean="0"/>
          </a:p>
        </p:txBody>
      </p:sp>
      <p:pic>
        <p:nvPicPr>
          <p:cNvPr id="14338" name="Picture 2" descr="C:\Users\hong\Desktop\없는 회원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263549"/>
            <a:ext cx="2452687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2874523" y="3124201"/>
            <a:ext cx="602102" cy="1047750"/>
          </a:xfrm>
          <a:prstGeom prst="right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39" name="Picture 3" descr="C:\Users\hong\Desktop\알럿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202" y="2411311"/>
            <a:ext cx="2239072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C:\Users\hong\Desktop\다시 메시지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650" y="1476374"/>
            <a:ext cx="5340350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오른쪽 화살표 14"/>
          <p:cNvSpPr/>
          <p:nvPr/>
        </p:nvSpPr>
        <p:spPr>
          <a:xfrm>
            <a:off x="6055873" y="3124202"/>
            <a:ext cx="515363" cy="995362"/>
          </a:xfrm>
          <a:prstGeom prst="right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1-4.</a:t>
            </a: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구현화면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Message Write)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476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81401" y="955772"/>
            <a:ext cx="48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화면</a:t>
            </a:r>
            <a:r>
              <a:rPr lang="en-US" altLang="ko-KR" sz="1400" dirty="0" smtClean="0"/>
              <a:t>20] </a:t>
            </a:r>
            <a:r>
              <a:rPr lang="ko-KR" altLang="en-US" sz="1400" dirty="0" smtClean="0"/>
              <a:t>여러 명에게 메시지 보내기</a:t>
            </a:r>
            <a:endParaRPr lang="en-US" altLang="ko-KR" sz="1400" dirty="0" smtClean="0"/>
          </a:p>
        </p:txBody>
      </p:sp>
      <p:pic>
        <p:nvPicPr>
          <p:cNvPr id="18434" name="Picture 2" descr="C:\Users\hong\Desktop\동시 메시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46" y="1263549"/>
            <a:ext cx="5229226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835547" y="3238500"/>
            <a:ext cx="3743325" cy="52387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,(comma)</a:t>
            </a:r>
            <a:r>
              <a:rPr lang="ko-KR" altLang="en-US" sz="1400" dirty="0" smtClean="0">
                <a:solidFill>
                  <a:schemeClr val="tx1"/>
                </a:solidFill>
              </a:rPr>
              <a:t>를 이용해서 아이디를 이어 붙인다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왼쪽 화살표 5"/>
          <p:cNvSpPr/>
          <p:nvPr/>
        </p:nvSpPr>
        <p:spPr>
          <a:xfrm>
            <a:off x="1285875" y="3295649"/>
            <a:ext cx="457200" cy="409575"/>
          </a:xfrm>
          <a:prstGeom prst="leftArrow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435" name="Picture 3" descr="C:\Users\hong\Desktop\결과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24" y="1254023"/>
            <a:ext cx="6237684" cy="16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74724" y="941574"/>
            <a:ext cx="1502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결과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pic>
        <p:nvPicPr>
          <p:cNvPr id="18436" name="Picture 4" descr="C:\Users\hong\Desktop\결과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24" y="3144320"/>
            <a:ext cx="6237684" cy="153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850924" y="2867320"/>
            <a:ext cx="1502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ko-KR" altLang="en-US" dirty="0"/>
              <a:t>결과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8437" name="Picture 5" descr="C:\Users\hong\Desktop\결과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24" y="5029201"/>
            <a:ext cx="6373812" cy="145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774724" y="4714397"/>
            <a:ext cx="1502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ko-KR" altLang="en-US" dirty="0"/>
              <a:t>결과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857236" y="2033585"/>
            <a:ext cx="4858389" cy="8239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850924" y="4028980"/>
            <a:ext cx="4858389" cy="6477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003324" y="5897274"/>
            <a:ext cx="4858389" cy="5892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9568599" y="1117547"/>
            <a:ext cx="1140714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9349524" y="3043236"/>
            <a:ext cx="1140714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889539" y="4876617"/>
            <a:ext cx="1815747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1-4.</a:t>
            </a: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구현화면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Message Write)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594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1-5.</a:t>
            </a: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구현화면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Message Delete)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1400" y="955772"/>
            <a:ext cx="10586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화면</a:t>
            </a:r>
            <a:r>
              <a:rPr lang="en-US" altLang="ko-KR" sz="1400" dirty="0" smtClean="0"/>
              <a:t>21] </a:t>
            </a:r>
            <a:r>
              <a:rPr lang="ko-KR" altLang="en-US" sz="1400" dirty="0" smtClean="0"/>
              <a:t>메시지 삭제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리스트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체크박스</a:t>
            </a:r>
            <a:r>
              <a:rPr lang="en-US" altLang="ko-KR" sz="1400" dirty="0" smtClean="0"/>
              <a:t>)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08" y="1263548"/>
            <a:ext cx="9553575" cy="207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349646" y="1885950"/>
            <a:ext cx="1145779" cy="14573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아래쪽 화살표 2"/>
          <p:cNvSpPr/>
          <p:nvPr/>
        </p:nvSpPr>
        <p:spPr>
          <a:xfrm>
            <a:off x="4362450" y="3505201"/>
            <a:ext cx="1114425" cy="771524"/>
          </a:xfrm>
          <a:prstGeom prst="down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08" y="4362450"/>
            <a:ext cx="96964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721121" y="5514975"/>
            <a:ext cx="1145779" cy="11334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62640" y="1888657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45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76"/>
          <a:stretch/>
        </p:blipFill>
        <p:spPr bwMode="auto">
          <a:xfrm>
            <a:off x="481400" y="1263549"/>
            <a:ext cx="4300150" cy="243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19"/>
          <a:stretch/>
        </p:blipFill>
        <p:spPr bwMode="auto">
          <a:xfrm>
            <a:off x="4765074" y="1263549"/>
            <a:ext cx="1419225" cy="214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타원 11"/>
          <p:cNvSpPr/>
          <p:nvPr/>
        </p:nvSpPr>
        <p:spPr>
          <a:xfrm>
            <a:off x="4904329" y="1158774"/>
            <a:ext cx="1140714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1400" y="1621785"/>
            <a:ext cx="2357050" cy="8578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81399" y="3374385"/>
            <a:ext cx="718751" cy="3213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99" y="4427640"/>
            <a:ext cx="4993287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685" y="4041878"/>
            <a:ext cx="16859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722805" y="4940811"/>
            <a:ext cx="954690" cy="6012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859769" y="3948114"/>
            <a:ext cx="1140714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>
            <a:off x="2352675" y="3505201"/>
            <a:ext cx="1114425" cy="771524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6779773" y="1920774"/>
            <a:ext cx="602102" cy="104775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476" y="1263549"/>
            <a:ext cx="4408048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타원 22"/>
          <p:cNvSpPr/>
          <p:nvPr/>
        </p:nvSpPr>
        <p:spPr>
          <a:xfrm>
            <a:off x="10877810" y="1170396"/>
            <a:ext cx="1140714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610475" y="2382888"/>
            <a:ext cx="4133849" cy="11521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81400" y="955772"/>
            <a:ext cx="10586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화면</a:t>
            </a:r>
            <a:r>
              <a:rPr lang="en-US" altLang="ko-KR" sz="1400" dirty="0" smtClean="0"/>
              <a:t>22] </a:t>
            </a:r>
            <a:r>
              <a:rPr lang="ko-KR" altLang="en-US" sz="1400" dirty="0" smtClean="0"/>
              <a:t>메시지 삭제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상세보기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삭제버튼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1-5.</a:t>
            </a: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구현화면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Message Delete)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06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r>
              <a:rPr lang="ko-KR" altLang="en-US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2800" b="1" i="1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rPr>
              <a:t>핵심 소스 및 오류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97277" y="1122010"/>
            <a:ext cx="1882510" cy="468000"/>
            <a:chOff x="297277" y="1122010"/>
            <a:chExt cx="1882510" cy="468000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0A1E7A5B-C619-4601-8D08-2099CF6EF580}"/>
                </a:ext>
              </a:extLst>
            </p:cNvPr>
            <p:cNvSpPr/>
            <p:nvPr/>
          </p:nvSpPr>
          <p:spPr>
            <a:xfrm>
              <a:off x="297277" y="1122010"/>
              <a:ext cx="468000" cy="468000"/>
            </a:xfrm>
            <a:prstGeom prst="ellipse">
              <a:avLst/>
            </a:prstGeom>
            <a:solidFill>
              <a:srgbClr val="FF6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DB7CF083-44F1-4F68-BC60-5A8CF5CC60A2}"/>
                </a:ext>
              </a:extLst>
            </p:cNvPr>
            <p:cNvSpPr/>
            <p:nvPr/>
          </p:nvSpPr>
          <p:spPr>
            <a:xfrm>
              <a:off x="805693" y="1182082"/>
              <a:ext cx="13740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>
                  <a:solidFill>
                    <a:srgbClr val="FF6766"/>
                  </a:solidFill>
                </a:rPr>
                <a:t>Message</a:t>
              </a:r>
              <a:r>
                <a:rPr lang="en-US" altLang="ko-KR" b="1" dirty="0" smtClean="0">
                  <a:solidFill>
                    <a:srgbClr val="FF6766"/>
                  </a:solidFill>
                </a:rPr>
                <a:t>-1</a:t>
              </a:r>
              <a:endParaRPr lang="ko-KR" altLang="en-US" dirty="0">
                <a:solidFill>
                  <a:srgbClr val="FF6766"/>
                </a:solidFill>
              </a:endParaRPr>
            </a:p>
          </p:txBody>
        </p:sp>
      </p:grp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46" y="1690688"/>
            <a:ext cx="7727554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75423" y="3476920"/>
            <a:ext cx="5949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메시지 보내기 버튼 클릭 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accepter</a:t>
            </a:r>
            <a:r>
              <a:rPr lang="ko-KR" altLang="en-US" smtClean="0"/>
              <a:t>가 </a:t>
            </a:r>
            <a:r>
              <a:rPr lang="en-US" altLang="ko-KR" smtClean="0"/>
              <a:t>Member</a:t>
            </a:r>
            <a:r>
              <a:rPr lang="ko-KR" altLang="en-US" smtClean="0"/>
              <a:t>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에 있는지 확인하는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9" name="왼쪽 화살표 28"/>
          <p:cNvSpPr/>
          <p:nvPr/>
        </p:nvSpPr>
        <p:spPr>
          <a:xfrm>
            <a:off x="4391025" y="3733798"/>
            <a:ext cx="457200" cy="409575"/>
          </a:xfrm>
          <a:prstGeom prst="leftArrow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44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7277" y="1122010"/>
            <a:ext cx="1882510" cy="468000"/>
            <a:chOff x="297277" y="1122010"/>
            <a:chExt cx="1882510" cy="468000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0A1E7A5B-C619-4601-8D08-2099CF6EF580}"/>
                </a:ext>
              </a:extLst>
            </p:cNvPr>
            <p:cNvSpPr/>
            <p:nvPr/>
          </p:nvSpPr>
          <p:spPr>
            <a:xfrm>
              <a:off x="297277" y="1122010"/>
              <a:ext cx="468000" cy="468000"/>
            </a:xfrm>
            <a:prstGeom prst="ellipse">
              <a:avLst/>
            </a:prstGeom>
            <a:solidFill>
              <a:srgbClr val="FF6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DB7CF083-44F1-4F68-BC60-5A8CF5CC60A2}"/>
                </a:ext>
              </a:extLst>
            </p:cNvPr>
            <p:cNvSpPr/>
            <p:nvPr/>
          </p:nvSpPr>
          <p:spPr>
            <a:xfrm>
              <a:off x="805693" y="1182082"/>
              <a:ext cx="13740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>
                  <a:solidFill>
                    <a:srgbClr val="FF6766"/>
                  </a:solidFill>
                </a:rPr>
                <a:t>Message</a:t>
              </a:r>
              <a:r>
                <a:rPr lang="en-US" altLang="ko-KR" b="1" dirty="0" smtClean="0">
                  <a:solidFill>
                    <a:srgbClr val="FF6766"/>
                  </a:solidFill>
                </a:rPr>
                <a:t>-2</a:t>
              </a:r>
              <a:endParaRPr lang="ko-KR" altLang="en-US" dirty="0">
                <a:solidFill>
                  <a:srgbClr val="FF6766"/>
                </a:solidFill>
              </a:endParaRPr>
            </a:p>
          </p:txBody>
        </p:sp>
      </p:grp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747835"/>
            <a:ext cx="83820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179787" y="1182082"/>
            <a:ext cx="594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메시지 삭제 처리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1277" y="4002643"/>
            <a:ext cx="7247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리스트에서 삭제하는 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상세보기에서 삭제하는지 확인하는 변수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1277" y="4440793"/>
            <a:ext cx="4806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원래 있던 곳이 어디였는지 확인하는 변수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r>
              <a:rPr lang="ko-KR" altLang="en-US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2800" b="1" i="1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rPr>
              <a:t>핵심 소스 및 오류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11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ko-KR" altLang="en-US" sz="2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내용</a:t>
            </a:r>
            <a:r>
              <a:rPr lang="en-US" altLang="ko-KR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메뉴별</a:t>
            </a:r>
            <a:r>
              <a:rPr lang="ko-KR" alt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정리 </a:t>
            </a:r>
            <a:r>
              <a:rPr lang="en-US" altLang="ko-KR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회원관리</a:t>
            </a:r>
            <a:r>
              <a:rPr lang="en-US" altLang="ko-KR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FB69F82B-5ECE-4292-A4EC-F641E654EE38}"/>
              </a:ext>
            </a:extLst>
          </p:cNvPr>
          <p:cNvSpPr/>
          <p:nvPr/>
        </p:nvSpPr>
        <p:spPr>
          <a:xfrm>
            <a:off x="1106902" y="2371725"/>
            <a:ext cx="4136903" cy="3848100"/>
          </a:xfrm>
          <a:prstGeom prst="rect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회원가입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회원탈퇴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  <a:latin typeface="+mn-ea"/>
              </a:rPr>
              <a:t>로그인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  <a:latin typeface="+mn-ea"/>
              </a:rPr>
              <a:t>내 정보 보기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  <a:latin typeface="+mn-ea"/>
              </a:rPr>
              <a:t>내 정보 수정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  <a:latin typeface="+mn-ea"/>
              </a:rPr>
              <a:t>비밀번호 변경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  <a:latin typeface="+mn-ea"/>
              </a:rPr>
              <a:t>로그아웃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아이디 찾기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  <a:latin typeface="+mn-ea"/>
              </a:rPr>
              <a:t>비밀번호 찾기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1CF79541-9AC3-4900-9F8C-E273243100A4}"/>
              </a:ext>
            </a:extLst>
          </p:cNvPr>
          <p:cNvSpPr/>
          <p:nvPr/>
        </p:nvSpPr>
        <p:spPr>
          <a:xfrm>
            <a:off x="1106902" y="1629901"/>
            <a:ext cx="4136903" cy="581689"/>
          </a:xfrm>
          <a:prstGeom prst="rect">
            <a:avLst/>
          </a:prstGeom>
          <a:solidFill>
            <a:srgbClr val="F48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일반 사용자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EF7DA42-6E23-4CFF-81B9-C431950CCE20}"/>
              </a:ext>
            </a:extLst>
          </p:cNvPr>
          <p:cNvSpPr/>
          <p:nvPr/>
        </p:nvSpPr>
        <p:spPr>
          <a:xfrm>
            <a:off x="5585430" y="1629900"/>
            <a:ext cx="4136904" cy="581689"/>
          </a:xfrm>
          <a:prstGeom prst="rect">
            <a:avLst/>
          </a:prstGeom>
          <a:solidFill>
            <a:srgbClr val="FC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6766"/>
                </a:solidFill>
                <a:latin typeface="+mn-ea"/>
              </a:rPr>
              <a:t>관리자</a:t>
            </a:r>
            <a:endParaRPr lang="en-US" altLang="ko-KR" b="1" dirty="0">
              <a:solidFill>
                <a:srgbClr val="FF6766"/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8ED216E-436B-4799-A598-0CD046B8C9B9}"/>
              </a:ext>
            </a:extLst>
          </p:cNvPr>
          <p:cNvSpPr/>
          <p:nvPr/>
        </p:nvSpPr>
        <p:spPr>
          <a:xfrm>
            <a:off x="5585431" y="2371724"/>
            <a:ext cx="4136903" cy="3848099"/>
          </a:xfrm>
          <a:prstGeom prst="rect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FF6766"/>
                </a:solidFill>
                <a:latin typeface="+mn-ea"/>
              </a:rPr>
              <a:t>회원리스트 보기</a:t>
            </a:r>
            <a:endParaRPr lang="en-US" altLang="ko-KR" b="1" dirty="0">
              <a:solidFill>
                <a:srgbClr val="FF6766"/>
              </a:solidFill>
              <a:latin typeface="+mn-ea"/>
            </a:endParaRPr>
          </a:p>
          <a:p>
            <a:endParaRPr lang="en-US" altLang="ko-KR" b="1" dirty="0">
              <a:solidFill>
                <a:srgbClr val="FF6766"/>
              </a:solidFill>
              <a:latin typeface="+mn-ea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110EDCB4-D8C7-40AA-8762-165EE1293237}"/>
              </a:ext>
            </a:extLst>
          </p:cNvPr>
          <p:cNvSpPr/>
          <p:nvPr/>
        </p:nvSpPr>
        <p:spPr>
          <a:xfrm>
            <a:off x="297277" y="1122010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04AA98CA-48D7-4272-9B06-E49FA1D146A6}"/>
              </a:ext>
            </a:extLst>
          </p:cNvPr>
          <p:cNvSpPr/>
          <p:nvPr/>
        </p:nvSpPr>
        <p:spPr>
          <a:xfrm>
            <a:off x="805693" y="118208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6766"/>
                </a:solidFill>
              </a:rPr>
              <a:t>회원관리</a:t>
            </a:r>
            <a:endParaRPr lang="ko-KR" altLang="en-US" dirty="0">
              <a:solidFill>
                <a:srgbClr val="FF6766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E4DC922C-EC56-49E7-A611-2FFAC6863A2A}"/>
              </a:ext>
            </a:extLst>
          </p:cNvPr>
          <p:cNvCxnSpPr/>
          <p:nvPr/>
        </p:nvCxnSpPr>
        <p:spPr>
          <a:xfrm>
            <a:off x="897128" y="1551414"/>
            <a:ext cx="925125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64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7277" y="1122010"/>
            <a:ext cx="1882510" cy="468000"/>
            <a:chOff x="297277" y="1122010"/>
            <a:chExt cx="1882510" cy="468000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0A1E7A5B-C619-4601-8D08-2099CF6EF580}"/>
                </a:ext>
              </a:extLst>
            </p:cNvPr>
            <p:cNvSpPr/>
            <p:nvPr/>
          </p:nvSpPr>
          <p:spPr>
            <a:xfrm>
              <a:off x="297277" y="1122010"/>
              <a:ext cx="468000" cy="468000"/>
            </a:xfrm>
            <a:prstGeom prst="ellipse">
              <a:avLst/>
            </a:prstGeom>
            <a:solidFill>
              <a:srgbClr val="FF6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DB7CF083-44F1-4F68-BC60-5A8CF5CC60A2}"/>
                </a:ext>
              </a:extLst>
            </p:cNvPr>
            <p:cNvSpPr/>
            <p:nvPr/>
          </p:nvSpPr>
          <p:spPr>
            <a:xfrm>
              <a:off x="805693" y="1182082"/>
              <a:ext cx="13740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>
                  <a:solidFill>
                    <a:srgbClr val="FF6766"/>
                  </a:solidFill>
                </a:rPr>
                <a:t>Message</a:t>
              </a:r>
              <a:r>
                <a:rPr lang="en-US" altLang="ko-KR" b="1" dirty="0" smtClean="0">
                  <a:solidFill>
                    <a:srgbClr val="FF6766"/>
                  </a:solidFill>
                </a:rPr>
                <a:t>-2</a:t>
              </a:r>
              <a:endParaRPr lang="ko-KR" altLang="en-US" dirty="0">
                <a:solidFill>
                  <a:srgbClr val="FF6766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179787" y="1182082"/>
            <a:ext cx="594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메시지 삭제 처리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5371" y="1709942"/>
            <a:ext cx="7138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DB</a:t>
            </a:r>
            <a:r>
              <a:rPr lang="ko-KR" altLang="en-US" dirty="0" smtClean="0"/>
              <a:t>에서 최종 삭제 전 </a:t>
            </a:r>
            <a:r>
              <a:rPr lang="en-US" altLang="ko-KR" dirty="0" err="1" smtClean="0"/>
              <a:t>sendel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변수와 </a:t>
            </a:r>
            <a:r>
              <a:rPr lang="en-US" altLang="ko-KR" dirty="0" err="1" smtClean="0"/>
              <a:t>acc</a:t>
            </a:r>
            <a:r>
              <a:rPr lang="ko-KR" altLang="en-US" dirty="0"/>
              <a:t> </a:t>
            </a:r>
            <a:r>
              <a:rPr lang="ko-KR" altLang="en-US" dirty="0" smtClean="0"/>
              <a:t>변수를 확인하는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38"/>
          <a:stretch/>
        </p:blipFill>
        <p:spPr bwMode="auto">
          <a:xfrm>
            <a:off x="435370" y="2398719"/>
            <a:ext cx="5641579" cy="339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0" y="2398719"/>
            <a:ext cx="5778351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5371" y="2090942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받은 메시지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0126" y="2090942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보낸 메시지</a:t>
            </a:r>
            <a:endParaRPr lang="ko-KR" altLang="en-US" sz="14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179786" y="5791917"/>
            <a:ext cx="267796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430126" y="6001467"/>
            <a:ext cx="220904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r>
              <a:rPr lang="ko-KR" altLang="en-US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2800" b="1" i="1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rPr>
              <a:t>핵심 소스 및 오류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603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297168" y="-639057"/>
            <a:ext cx="15742134" cy="10826223"/>
            <a:chOff x="-230493" y="-648582"/>
            <a:chExt cx="15742134" cy="10826223"/>
          </a:xfrm>
        </p:grpSpPr>
        <p:sp>
          <p:nvSpPr>
            <p:cNvPr id="22" name="원호 21"/>
            <p:cNvSpPr/>
            <p:nvPr/>
          </p:nvSpPr>
          <p:spPr>
            <a:xfrm>
              <a:off x="4732549" y="558800"/>
              <a:ext cx="9006114" cy="9006114"/>
            </a:xfrm>
            <a:prstGeom prst="arc">
              <a:avLst>
                <a:gd name="adj1" fmla="val 9422953"/>
                <a:gd name="adj2" fmla="val 18598873"/>
              </a:avLst>
            </a:prstGeom>
            <a:noFill/>
            <a:ln w="6350">
              <a:solidFill>
                <a:srgbClr val="FAC6C8">
                  <a:alpha val="4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원호 20"/>
            <p:cNvSpPr/>
            <p:nvPr/>
          </p:nvSpPr>
          <p:spPr>
            <a:xfrm>
              <a:off x="-230493" y="-648582"/>
              <a:ext cx="5944482" cy="5944482"/>
            </a:xfrm>
            <a:prstGeom prst="arc">
              <a:avLst>
                <a:gd name="adj1" fmla="val 18479200"/>
                <a:gd name="adj2" fmla="val 9475920"/>
              </a:avLst>
            </a:prstGeom>
            <a:noFill/>
            <a:ln w="6350">
              <a:solidFill>
                <a:srgbClr val="FAC6C8">
                  <a:alpha val="8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원호 23"/>
            <p:cNvSpPr/>
            <p:nvPr/>
          </p:nvSpPr>
          <p:spPr>
            <a:xfrm>
              <a:off x="9578618" y="4244618"/>
              <a:ext cx="5226764" cy="5226764"/>
            </a:xfrm>
            <a:prstGeom prst="arc">
              <a:avLst>
                <a:gd name="adj1" fmla="val 10764250"/>
                <a:gd name="adj2" fmla="val 16210357"/>
              </a:avLst>
            </a:prstGeom>
            <a:solidFill>
              <a:srgbClr val="FF6766">
                <a:alpha val="5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원호 24"/>
            <p:cNvSpPr/>
            <p:nvPr/>
          </p:nvSpPr>
          <p:spPr>
            <a:xfrm>
              <a:off x="8872359" y="3538359"/>
              <a:ext cx="6639282" cy="6639282"/>
            </a:xfrm>
            <a:prstGeom prst="arc">
              <a:avLst>
                <a:gd name="adj1" fmla="val 10764250"/>
                <a:gd name="adj2" fmla="val 16210357"/>
              </a:avLst>
            </a:prstGeom>
            <a:solidFill>
              <a:srgbClr val="FF6766">
                <a:alpha val="5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061311" y="2068589"/>
            <a:ext cx="1988934" cy="2399587"/>
            <a:chOff x="4048611" y="1982042"/>
            <a:chExt cx="1829085" cy="2206734"/>
          </a:xfrm>
        </p:grpSpPr>
        <p:grpSp>
          <p:nvGrpSpPr>
            <p:cNvPr id="4" name="그룹 3"/>
            <p:cNvGrpSpPr/>
            <p:nvPr/>
          </p:nvGrpSpPr>
          <p:grpSpPr>
            <a:xfrm>
              <a:off x="4239111" y="1982042"/>
              <a:ext cx="1035427" cy="1035427"/>
              <a:chOff x="4619136" y="1547173"/>
              <a:chExt cx="1685106" cy="1685106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4619136" y="1547173"/>
                <a:ext cx="1685106" cy="1685106"/>
              </a:xfrm>
              <a:prstGeom prst="ellipse">
                <a:avLst/>
              </a:prstGeom>
              <a:solidFill>
                <a:srgbClr val="FF6766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4790956" y="1715682"/>
                <a:ext cx="1348085" cy="1348085"/>
              </a:xfrm>
              <a:prstGeom prst="ellipse">
                <a:avLst/>
              </a:prstGeom>
              <a:solidFill>
                <a:srgbClr val="FF6766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6" name="타원 35"/>
            <p:cNvSpPr/>
            <p:nvPr/>
          </p:nvSpPr>
          <p:spPr>
            <a:xfrm>
              <a:off x="4048611" y="2359691"/>
              <a:ext cx="1829085" cy="1829085"/>
            </a:xfrm>
            <a:prstGeom prst="ellipse">
              <a:avLst/>
            </a:prstGeom>
            <a:solidFill>
              <a:srgbClr val="FF6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 rot="3600000">
              <a:off x="4550723" y="2455192"/>
              <a:ext cx="660745" cy="194746"/>
            </a:xfrm>
            <a:custGeom>
              <a:avLst/>
              <a:gdLst>
                <a:gd name="connsiteX0" fmla="*/ 10669 w 921241"/>
                <a:gd name="connsiteY0" fmla="*/ 82917 h 271524"/>
                <a:gd name="connsiteX1" fmla="*/ 135762 w 921241"/>
                <a:gd name="connsiteY1" fmla="*/ 0 h 271524"/>
                <a:gd name="connsiteX2" fmla="*/ 785479 w 921241"/>
                <a:gd name="connsiteY2" fmla="*/ 0 h 271524"/>
                <a:gd name="connsiteX3" fmla="*/ 921241 w 921241"/>
                <a:gd name="connsiteY3" fmla="*/ 135762 h 271524"/>
                <a:gd name="connsiteX4" fmla="*/ 785479 w 921241"/>
                <a:gd name="connsiteY4" fmla="*/ 271524 h 271524"/>
                <a:gd name="connsiteX5" fmla="*/ 341893 w 921241"/>
                <a:gd name="connsiteY5" fmla="*/ 271524 h 271524"/>
                <a:gd name="connsiteX6" fmla="*/ 341893 w 921241"/>
                <a:gd name="connsiteY6" fmla="*/ 259631 h 271524"/>
                <a:gd name="connsiteX7" fmla="*/ 783659 w 921241"/>
                <a:gd name="connsiteY7" fmla="*/ 259632 h 271524"/>
                <a:gd name="connsiteX8" fmla="*/ 907528 w 921241"/>
                <a:gd name="connsiteY8" fmla="*/ 135762 h 271524"/>
                <a:gd name="connsiteX9" fmla="*/ 783659 w 921241"/>
                <a:gd name="connsiteY9" fmla="*/ 11893 h 271524"/>
                <a:gd name="connsiteX10" fmla="*/ 137582 w 921241"/>
                <a:gd name="connsiteY10" fmla="*/ 11893 h 271524"/>
                <a:gd name="connsiteX11" fmla="*/ 13712 w 921241"/>
                <a:gd name="connsiteY11" fmla="*/ 135762 h 271524"/>
                <a:gd name="connsiteX12" fmla="*/ 89366 w 921241"/>
                <a:gd name="connsiteY12" fmla="*/ 249897 h 271524"/>
                <a:gd name="connsiteX13" fmla="*/ 129124 w 921241"/>
                <a:gd name="connsiteY13" fmla="*/ 257924 h 271524"/>
                <a:gd name="connsiteX14" fmla="*/ 129124 w 921241"/>
                <a:gd name="connsiteY14" fmla="*/ 270184 h 271524"/>
                <a:gd name="connsiteX15" fmla="*/ 82917 w 921241"/>
                <a:gd name="connsiteY15" fmla="*/ 260855 h 271524"/>
                <a:gd name="connsiteX16" fmla="*/ 0 w 921241"/>
                <a:gd name="connsiteY16" fmla="*/ 135762 h 271524"/>
                <a:gd name="connsiteX17" fmla="*/ 10669 w 921241"/>
                <a:gd name="connsiteY17" fmla="*/ 82917 h 271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21241" h="271524">
                  <a:moveTo>
                    <a:pt x="10669" y="82917"/>
                  </a:moveTo>
                  <a:cubicBezTo>
                    <a:pt x="31279" y="34190"/>
                    <a:pt x="79528" y="0"/>
                    <a:pt x="135762" y="0"/>
                  </a:cubicBezTo>
                  <a:lnTo>
                    <a:pt x="785479" y="0"/>
                  </a:lnTo>
                  <a:cubicBezTo>
                    <a:pt x="860458" y="0"/>
                    <a:pt x="921241" y="60783"/>
                    <a:pt x="921241" y="135762"/>
                  </a:cubicBezTo>
                  <a:cubicBezTo>
                    <a:pt x="921241" y="210741"/>
                    <a:pt x="860458" y="271524"/>
                    <a:pt x="785479" y="271524"/>
                  </a:cubicBezTo>
                  <a:lnTo>
                    <a:pt x="341893" y="271524"/>
                  </a:lnTo>
                  <a:lnTo>
                    <a:pt x="341893" y="259631"/>
                  </a:lnTo>
                  <a:lnTo>
                    <a:pt x="783659" y="259632"/>
                  </a:lnTo>
                  <a:cubicBezTo>
                    <a:pt x="852070" y="259631"/>
                    <a:pt x="907528" y="204173"/>
                    <a:pt x="907528" y="135762"/>
                  </a:cubicBezTo>
                  <a:cubicBezTo>
                    <a:pt x="907528" y="67351"/>
                    <a:pt x="852070" y="11892"/>
                    <a:pt x="783659" y="11893"/>
                  </a:cubicBezTo>
                  <a:lnTo>
                    <a:pt x="137582" y="11893"/>
                  </a:lnTo>
                  <a:cubicBezTo>
                    <a:pt x="69170" y="11893"/>
                    <a:pt x="13712" y="67351"/>
                    <a:pt x="13712" y="135762"/>
                  </a:cubicBezTo>
                  <a:cubicBezTo>
                    <a:pt x="13713" y="187071"/>
                    <a:pt x="44908" y="231093"/>
                    <a:pt x="89366" y="249897"/>
                  </a:cubicBezTo>
                  <a:lnTo>
                    <a:pt x="129124" y="257924"/>
                  </a:lnTo>
                  <a:lnTo>
                    <a:pt x="129124" y="270184"/>
                  </a:lnTo>
                  <a:lnTo>
                    <a:pt x="82917" y="260855"/>
                  </a:lnTo>
                  <a:cubicBezTo>
                    <a:pt x="34190" y="240245"/>
                    <a:pt x="0" y="191996"/>
                    <a:pt x="0" y="135762"/>
                  </a:cubicBezTo>
                  <a:cubicBezTo>
                    <a:pt x="0" y="117017"/>
                    <a:pt x="3799" y="99160"/>
                    <a:pt x="10669" y="8291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4432543" y="2875389"/>
            <a:ext cx="4939364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i="1" dirty="0">
                <a:latin typeface="맑은 고딕" panose="020F0502020204030204"/>
                <a:ea typeface="맑은 고딕" panose="020B0503020000020004" pitchFamily="50" charset="-127"/>
              </a:rPr>
              <a:t>   </a:t>
            </a:r>
            <a:r>
              <a:rPr lang="ko-KR" altLang="en-US" sz="3600" b="1" i="1" dirty="0" smtClean="0">
                <a:latin typeface="맑은 고딕" panose="020F0502020204030204"/>
                <a:ea typeface="맑은 고딕" panose="020B0503020000020004" pitchFamily="50" charset="-127"/>
              </a:rPr>
              <a:t>추후 개발 및 후기</a:t>
            </a:r>
            <a:endParaRPr kumimoji="0" lang="en-US" altLang="ko-KR" sz="36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62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11</a:t>
            </a:r>
            <a:r>
              <a:rPr kumimoji="0" lang="en-US" altLang="ko-KR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추후 개발 내용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865027" y="1436076"/>
            <a:ext cx="3600001" cy="4589923"/>
            <a:chOff x="8156799" y="1065165"/>
            <a:chExt cx="3600001" cy="458992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6EF7DA42-6E23-4CFF-81B9-C431950CCE20}"/>
                </a:ext>
              </a:extLst>
            </p:cNvPr>
            <p:cNvSpPr/>
            <p:nvPr/>
          </p:nvSpPr>
          <p:spPr>
            <a:xfrm>
              <a:off x="8156799" y="1065165"/>
              <a:ext cx="3600000" cy="581689"/>
            </a:xfrm>
            <a:prstGeom prst="rect">
              <a:avLst/>
            </a:prstGeom>
            <a:solidFill>
              <a:srgbClr val="FCEB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b="1" dirty="0" smtClean="0">
                  <a:solidFill>
                    <a:srgbClr val="FF6766"/>
                  </a:solidFill>
                  <a:latin typeface="+mn-ea"/>
                </a:rPr>
                <a:t>판매 </a:t>
              </a:r>
              <a:r>
                <a:rPr lang="ko-KR" altLang="en-US" b="1" dirty="0" smtClean="0">
                  <a:solidFill>
                    <a:srgbClr val="FF6766"/>
                  </a:solidFill>
                  <a:latin typeface="+mn-ea"/>
                </a:rPr>
                <a:t>게시판</a:t>
              </a:r>
              <a:endParaRPr lang="en-US" altLang="ko-KR" b="1" dirty="0">
                <a:solidFill>
                  <a:srgbClr val="FF6766"/>
                </a:solidFill>
                <a:latin typeface="+mn-ea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18ED216E-436B-4799-A598-0CD046B8C9B9}"/>
                </a:ext>
              </a:extLst>
            </p:cNvPr>
            <p:cNvSpPr/>
            <p:nvPr/>
          </p:nvSpPr>
          <p:spPr>
            <a:xfrm>
              <a:off x="8156800" y="1806989"/>
              <a:ext cx="3600000" cy="38480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48E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Tx/>
                <a:buChar char="-"/>
              </a:pPr>
              <a:r>
                <a:rPr lang="ko-KR" altLang="en-US" b="1" dirty="0" smtClean="0">
                  <a:solidFill>
                    <a:srgbClr val="FF6766"/>
                  </a:solidFill>
                  <a:latin typeface="+mn-ea"/>
                </a:rPr>
                <a:t>목록을 </a:t>
              </a:r>
              <a:r>
                <a:rPr lang="ko-KR" altLang="en-US" b="1" dirty="0" err="1" smtClean="0">
                  <a:solidFill>
                    <a:srgbClr val="FF6766"/>
                  </a:solidFill>
                  <a:latin typeface="+mn-ea"/>
                </a:rPr>
                <a:t>선택시</a:t>
              </a:r>
              <a:r>
                <a:rPr lang="ko-KR" altLang="en-US" b="1" dirty="0" smtClean="0">
                  <a:solidFill>
                    <a:srgbClr val="FF6766"/>
                  </a:solidFill>
                  <a:latin typeface="+mn-ea"/>
                </a:rPr>
                <a:t> 자동으로 </a:t>
              </a:r>
              <a:endParaRPr lang="en-US" altLang="ko-KR" b="1" dirty="0">
                <a:solidFill>
                  <a:srgbClr val="FF6766"/>
                </a:solidFill>
                <a:latin typeface="+mn-ea"/>
              </a:endParaRPr>
            </a:p>
            <a:p>
              <a:r>
                <a:rPr lang="en-US" altLang="ko-KR" b="1" dirty="0" smtClean="0">
                  <a:solidFill>
                    <a:srgbClr val="FF6766"/>
                  </a:solidFill>
                  <a:latin typeface="+mn-ea"/>
                </a:rPr>
                <a:t>    </a:t>
              </a:r>
              <a:r>
                <a:rPr lang="ko-KR" altLang="en-US" b="1" dirty="0" smtClean="0">
                  <a:solidFill>
                    <a:srgbClr val="FF6766"/>
                  </a:solidFill>
                  <a:latin typeface="+mn-ea"/>
                </a:rPr>
                <a:t>리스트 갱신</a:t>
              </a:r>
              <a:endParaRPr lang="en-US" altLang="ko-KR" b="1" dirty="0" smtClean="0">
                <a:solidFill>
                  <a:srgbClr val="FF6766"/>
                </a:solidFill>
                <a:latin typeface="+mn-ea"/>
              </a:endParaRPr>
            </a:p>
            <a:p>
              <a:endParaRPr lang="en-US" altLang="ko-KR" b="1" dirty="0">
                <a:solidFill>
                  <a:srgbClr val="FF6766"/>
                </a:solidFill>
                <a:latin typeface="+mn-ea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b="1" dirty="0" smtClean="0">
                  <a:solidFill>
                    <a:srgbClr val="FF6766"/>
                  </a:solidFill>
                  <a:latin typeface="+mn-ea"/>
                </a:rPr>
                <a:t>사용자가 </a:t>
              </a:r>
              <a:r>
                <a:rPr lang="ko-KR" altLang="en-US" b="1" dirty="0" err="1" smtClean="0">
                  <a:solidFill>
                    <a:srgbClr val="FF6766"/>
                  </a:solidFill>
                  <a:latin typeface="+mn-ea"/>
                </a:rPr>
                <a:t>검색어를</a:t>
              </a:r>
              <a:r>
                <a:rPr lang="ko-KR" altLang="en-US" b="1" dirty="0" smtClean="0">
                  <a:solidFill>
                    <a:srgbClr val="FF6766"/>
                  </a:solidFill>
                  <a:latin typeface="+mn-ea"/>
                </a:rPr>
                <a:t> 직접</a:t>
              </a:r>
              <a:endParaRPr lang="en-US" altLang="ko-KR" b="1" dirty="0" smtClean="0">
                <a:solidFill>
                  <a:srgbClr val="FF6766"/>
                </a:solidFill>
                <a:latin typeface="+mn-ea"/>
              </a:endParaRPr>
            </a:p>
            <a:p>
              <a:r>
                <a:rPr lang="ko-KR" altLang="en-US" b="1" dirty="0" smtClean="0">
                  <a:solidFill>
                    <a:srgbClr val="FF6766"/>
                  </a:solidFill>
                  <a:latin typeface="+mn-ea"/>
                </a:rPr>
                <a:t>   입력해서 검색 가능</a:t>
              </a:r>
              <a:endParaRPr lang="en-US" altLang="ko-KR" b="1" dirty="0">
                <a:solidFill>
                  <a:srgbClr val="FF6766"/>
                </a:solidFill>
                <a:latin typeface="+mn-ea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118903" y="1436076"/>
            <a:ext cx="3600001" cy="4589923"/>
            <a:chOff x="8156799" y="1065165"/>
            <a:chExt cx="3600001" cy="458992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6EF7DA42-6E23-4CFF-81B9-C431950CCE20}"/>
                </a:ext>
              </a:extLst>
            </p:cNvPr>
            <p:cNvSpPr/>
            <p:nvPr/>
          </p:nvSpPr>
          <p:spPr>
            <a:xfrm>
              <a:off x="8156799" y="1065165"/>
              <a:ext cx="3600000" cy="581689"/>
            </a:xfrm>
            <a:prstGeom prst="rect">
              <a:avLst/>
            </a:prstGeom>
            <a:solidFill>
              <a:srgbClr val="FCEB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b="1" dirty="0" smtClean="0">
                  <a:solidFill>
                    <a:srgbClr val="FF6766"/>
                  </a:solidFill>
                  <a:latin typeface="+mn-ea"/>
                </a:rPr>
                <a:t>회원 관리</a:t>
              </a:r>
              <a:endParaRPr lang="en-US" altLang="ko-KR" b="1" dirty="0">
                <a:solidFill>
                  <a:srgbClr val="FF6766"/>
                </a:solidFill>
                <a:latin typeface="+mn-ea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18ED216E-436B-4799-A598-0CD046B8C9B9}"/>
                </a:ext>
              </a:extLst>
            </p:cNvPr>
            <p:cNvSpPr/>
            <p:nvPr/>
          </p:nvSpPr>
          <p:spPr>
            <a:xfrm>
              <a:off x="8156800" y="1806989"/>
              <a:ext cx="3600000" cy="38480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48E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lvl="0" indent="-285750">
                <a:buFontTx/>
                <a:buChar char="-"/>
                <a:defRPr/>
              </a:pPr>
              <a:r>
                <a:rPr lang="ko-KR" altLang="en-US" b="1" dirty="0" err="1">
                  <a:solidFill>
                    <a:srgbClr val="FF6766"/>
                  </a:solidFill>
                  <a:latin typeface="+mn-ea"/>
                </a:rPr>
                <a:t>이메일</a:t>
              </a:r>
              <a:r>
                <a:rPr lang="ko-KR" altLang="en-US" b="1" dirty="0">
                  <a:solidFill>
                    <a:srgbClr val="FF6766"/>
                  </a:solidFill>
                  <a:latin typeface="+mn-ea"/>
                </a:rPr>
                <a:t> 중복 확인 기능 추가</a:t>
              </a:r>
              <a:endParaRPr lang="en-US" altLang="ko-KR" b="1" dirty="0">
                <a:solidFill>
                  <a:srgbClr val="FF6766"/>
                </a:solidFill>
                <a:latin typeface="+mn-ea"/>
              </a:endParaRPr>
            </a:p>
            <a:p>
              <a:pPr lvl="0">
                <a:defRPr/>
              </a:pPr>
              <a:endParaRPr lang="en-US" altLang="ko-KR" b="1" dirty="0">
                <a:solidFill>
                  <a:srgbClr val="FF6766"/>
                </a:solidFill>
                <a:latin typeface="+mn-ea"/>
              </a:endParaRPr>
            </a:p>
            <a:p>
              <a:pPr marL="285750" lvl="0" indent="-285750">
                <a:buFontTx/>
                <a:buChar char="-"/>
                <a:defRPr/>
              </a:pPr>
              <a:r>
                <a:rPr lang="ko-KR" altLang="en-US" b="1" dirty="0">
                  <a:solidFill>
                    <a:srgbClr val="FF6766"/>
                  </a:solidFill>
                  <a:latin typeface="+mn-ea"/>
                </a:rPr>
                <a:t>프로필 사진 기능 추가</a:t>
              </a:r>
              <a:endParaRPr lang="en-US" altLang="ko-KR" b="1" dirty="0">
                <a:solidFill>
                  <a:srgbClr val="FF6766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754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11</a:t>
            </a:r>
            <a:r>
              <a:rPr kumimoji="0" lang="en-US" altLang="ko-KR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추후 개발 내용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865027" y="1436076"/>
            <a:ext cx="3600001" cy="4589923"/>
            <a:chOff x="8156799" y="1065165"/>
            <a:chExt cx="3600001" cy="458992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6EF7DA42-6E23-4CFF-81B9-C431950CCE20}"/>
                </a:ext>
              </a:extLst>
            </p:cNvPr>
            <p:cNvSpPr/>
            <p:nvPr/>
          </p:nvSpPr>
          <p:spPr>
            <a:xfrm>
              <a:off x="8156799" y="1065165"/>
              <a:ext cx="3600000" cy="581689"/>
            </a:xfrm>
            <a:prstGeom prst="rect">
              <a:avLst/>
            </a:prstGeom>
            <a:solidFill>
              <a:srgbClr val="FCEB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b="1" dirty="0" smtClean="0">
                  <a:solidFill>
                    <a:srgbClr val="FF6766"/>
                  </a:solidFill>
                  <a:latin typeface="+mn-ea"/>
                </a:rPr>
                <a:t>메시지</a:t>
              </a:r>
              <a:endParaRPr lang="en-US" altLang="ko-KR" b="1" dirty="0">
                <a:solidFill>
                  <a:srgbClr val="FF6766"/>
                </a:solidFill>
                <a:latin typeface="+mn-ea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18ED216E-436B-4799-A598-0CD046B8C9B9}"/>
                </a:ext>
              </a:extLst>
            </p:cNvPr>
            <p:cNvSpPr/>
            <p:nvPr/>
          </p:nvSpPr>
          <p:spPr>
            <a:xfrm>
              <a:off x="8156800" y="1806989"/>
              <a:ext cx="3600000" cy="38480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48E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Tx/>
                <a:buChar char="-"/>
              </a:pPr>
              <a:r>
                <a:rPr lang="ko-KR" altLang="en-US" b="1" dirty="0">
                  <a:solidFill>
                    <a:srgbClr val="FF6766"/>
                  </a:solidFill>
                  <a:latin typeface="+mn-ea"/>
                </a:rPr>
                <a:t>새로 로그인 시 </a:t>
              </a:r>
              <a:r>
                <a:rPr lang="en-US" altLang="ko-KR" b="1" dirty="0">
                  <a:solidFill>
                    <a:srgbClr val="FF6766"/>
                  </a:solidFill>
                  <a:latin typeface="+mn-ea"/>
                </a:rPr>
                <a:t>→ </a:t>
              </a:r>
              <a:r>
                <a:rPr lang="ko-KR" altLang="en-US" b="1" dirty="0">
                  <a:solidFill>
                    <a:srgbClr val="FF6766"/>
                  </a:solidFill>
                  <a:latin typeface="+mn-ea"/>
                </a:rPr>
                <a:t>읽지 않은 메시지 개수 확인 가능</a:t>
              </a:r>
              <a:endParaRPr lang="en-US" altLang="ko-KR" b="1" dirty="0">
                <a:solidFill>
                  <a:srgbClr val="FF6766"/>
                </a:solidFill>
                <a:latin typeface="+mn-ea"/>
              </a:endParaRPr>
            </a:p>
            <a:p>
              <a:pPr marL="285750" indent="-285750">
                <a:buFontTx/>
                <a:buChar char="-"/>
              </a:pPr>
              <a:endParaRPr lang="en-US" altLang="ko-KR" b="1" dirty="0">
                <a:solidFill>
                  <a:srgbClr val="FF6766"/>
                </a:solidFill>
                <a:latin typeface="+mn-ea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b="1" dirty="0">
                  <a:solidFill>
                    <a:srgbClr val="FF6766"/>
                  </a:solidFill>
                  <a:latin typeface="+mn-ea"/>
                </a:rPr>
                <a:t>새로 온 메시지를 읽은 경우 </a:t>
              </a:r>
              <a:r>
                <a:rPr lang="en-US" altLang="ko-KR" b="1" dirty="0">
                  <a:solidFill>
                    <a:srgbClr val="FF6766"/>
                  </a:solidFill>
                  <a:latin typeface="+mn-ea"/>
                </a:rPr>
                <a:t>1</a:t>
              </a:r>
              <a:r>
                <a:rPr lang="ko-KR" altLang="en-US" b="1" dirty="0">
                  <a:solidFill>
                    <a:srgbClr val="FF6766"/>
                  </a:solidFill>
                  <a:latin typeface="+mn-ea"/>
                </a:rPr>
                <a:t>감소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118903" y="1436076"/>
            <a:ext cx="3600001" cy="4589923"/>
            <a:chOff x="8156799" y="1065165"/>
            <a:chExt cx="3600001" cy="458992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6EF7DA42-6E23-4CFF-81B9-C431950CCE20}"/>
                </a:ext>
              </a:extLst>
            </p:cNvPr>
            <p:cNvSpPr/>
            <p:nvPr/>
          </p:nvSpPr>
          <p:spPr>
            <a:xfrm>
              <a:off x="8156799" y="1065165"/>
              <a:ext cx="3600000" cy="581689"/>
            </a:xfrm>
            <a:prstGeom prst="rect">
              <a:avLst/>
            </a:prstGeom>
            <a:solidFill>
              <a:srgbClr val="FCEB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b="1" dirty="0" smtClean="0">
                  <a:solidFill>
                    <a:srgbClr val="FF6766"/>
                  </a:solidFill>
                  <a:latin typeface="+mn-ea"/>
                </a:rPr>
                <a:t>질문답변</a:t>
              </a:r>
              <a:endParaRPr lang="en-US" altLang="ko-KR" b="1" dirty="0">
                <a:solidFill>
                  <a:srgbClr val="FF6766"/>
                </a:solidFill>
                <a:latin typeface="+mn-ea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18ED216E-436B-4799-A598-0CD046B8C9B9}"/>
                </a:ext>
              </a:extLst>
            </p:cNvPr>
            <p:cNvSpPr/>
            <p:nvPr/>
          </p:nvSpPr>
          <p:spPr>
            <a:xfrm>
              <a:off x="8156800" y="1806989"/>
              <a:ext cx="3600000" cy="38480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48E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Tx/>
                <a:buChar char="-"/>
              </a:pPr>
              <a:r>
                <a:rPr lang="en-US" altLang="ko-KR" b="1" dirty="0" err="1" smtClean="0">
                  <a:solidFill>
                    <a:srgbClr val="FF6766"/>
                  </a:solidFill>
                  <a:latin typeface="+mn-ea"/>
                </a:rPr>
                <a:t>qna</a:t>
              </a:r>
              <a:r>
                <a:rPr lang="en-US" altLang="ko-KR" b="1" dirty="0" smtClean="0">
                  <a:solidFill>
                    <a:srgbClr val="FF6766"/>
                  </a:solidFill>
                  <a:latin typeface="+mn-ea"/>
                </a:rPr>
                <a:t> </a:t>
              </a:r>
              <a:r>
                <a:rPr lang="en-US" altLang="ko-KR" b="1" dirty="0">
                  <a:solidFill>
                    <a:srgbClr val="FF6766"/>
                  </a:solidFill>
                  <a:latin typeface="+mn-ea"/>
                </a:rPr>
                <a:t>list </a:t>
              </a:r>
              <a:r>
                <a:rPr lang="en-US" altLang="ko-KR" b="1" dirty="0" err="1">
                  <a:solidFill>
                    <a:srgbClr val="FF6766"/>
                  </a:solidFill>
                  <a:latin typeface="+mn-ea"/>
                </a:rPr>
                <a:t>adminlist</a:t>
              </a:r>
              <a:r>
                <a:rPr lang="en-US" altLang="ko-KR" b="1" dirty="0">
                  <a:solidFill>
                    <a:srgbClr val="FF6766"/>
                  </a:solidFill>
                  <a:latin typeface="+mn-ea"/>
                </a:rPr>
                <a:t> </a:t>
              </a:r>
              <a:r>
                <a:rPr lang="ko-KR" altLang="en-US" b="1" dirty="0" smtClean="0">
                  <a:solidFill>
                    <a:srgbClr val="FF6766"/>
                  </a:solidFill>
                  <a:latin typeface="+mn-ea"/>
                </a:rPr>
                <a:t>통합</a:t>
              </a:r>
              <a:endParaRPr lang="en-US" altLang="ko-KR" b="1" dirty="0" smtClean="0">
                <a:solidFill>
                  <a:srgbClr val="FF6766"/>
                </a:solidFill>
                <a:latin typeface="+mn-ea"/>
              </a:endParaRPr>
            </a:p>
            <a:p>
              <a:pPr marL="285750" indent="-285750">
                <a:buFontTx/>
                <a:buChar char="-"/>
              </a:pPr>
              <a:endParaRPr lang="en-US" altLang="ko-KR" b="1" dirty="0">
                <a:solidFill>
                  <a:srgbClr val="FF6766"/>
                </a:solidFill>
                <a:latin typeface="+mn-ea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b="1" dirty="0" smtClean="0">
                  <a:solidFill>
                    <a:srgbClr val="FF6766"/>
                  </a:solidFill>
                  <a:latin typeface="+mn-ea"/>
                </a:rPr>
                <a:t>간단질문 </a:t>
              </a:r>
              <a:r>
                <a:rPr lang="ko-KR" altLang="en-US" b="1" dirty="0">
                  <a:solidFill>
                    <a:srgbClr val="FF6766"/>
                  </a:solidFill>
                  <a:latin typeface="+mn-ea"/>
                </a:rPr>
                <a:t>함수 </a:t>
              </a:r>
              <a:r>
                <a:rPr lang="ko-KR" altLang="en-US" b="1" dirty="0" smtClean="0">
                  <a:solidFill>
                    <a:srgbClr val="FF6766"/>
                  </a:solidFill>
                  <a:latin typeface="+mn-ea"/>
                </a:rPr>
                <a:t>정리</a:t>
              </a:r>
              <a:endParaRPr lang="en-US" altLang="ko-KR" b="1" dirty="0" smtClean="0">
                <a:solidFill>
                  <a:srgbClr val="FF6766"/>
                </a:solidFill>
                <a:latin typeface="+mn-ea"/>
              </a:endParaRPr>
            </a:p>
            <a:p>
              <a:pPr marL="285750" indent="-285750">
                <a:buFontTx/>
                <a:buChar char="-"/>
              </a:pPr>
              <a:endParaRPr lang="en-US" altLang="ko-KR" b="1" dirty="0">
                <a:solidFill>
                  <a:srgbClr val="FF6766"/>
                </a:solidFill>
                <a:latin typeface="+mn-ea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b="1" dirty="0" smtClean="0">
                  <a:solidFill>
                    <a:srgbClr val="FF6766"/>
                  </a:solidFill>
                  <a:latin typeface="+mn-ea"/>
                </a:rPr>
                <a:t>1:1 </a:t>
              </a:r>
              <a:r>
                <a:rPr lang="ko-KR" altLang="en-US" b="1" dirty="0">
                  <a:solidFill>
                    <a:srgbClr val="FF6766"/>
                  </a:solidFill>
                  <a:latin typeface="+mn-ea"/>
                </a:rPr>
                <a:t>질문 </a:t>
              </a:r>
              <a:r>
                <a:rPr lang="ko-KR" altLang="en-US" b="1" dirty="0" err="1">
                  <a:solidFill>
                    <a:srgbClr val="FF6766"/>
                  </a:solidFill>
                  <a:latin typeface="+mn-ea"/>
                </a:rPr>
                <a:t>비회원시</a:t>
              </a:r>
              <a:r>
                <a:rPr lang="ko-KR" altLang="en-US" b="1" dirty="0">
                  <a:solidFill>
                    <a:srgbClr val="FF6766"/>
                  </a:solidFill>
                  <a:latin typeface="+mn-ea"/>
                </a:rPr>
                <a:t> </a:t>
              </a:r>
              <a:r>
                <a:rPr lang="ko-KR" altLang="en-US" b="1" dirty="0" err="1">
                  <a:solidFill>
                    <a:srgbClr val="FF6766"/>
                  </a:solidFill>
                  <a:latin typeface="+mn-ea"/>
                </a:rPr>
                <a:t>이메일로</a:t>
              </a:r>
              <a:r>
                <a:rPr lang="ko-KR" altLang="en-US" b="1" dirty="0">
                  <a:solidFill>
                    <a:srgbClr val="FF6766"/>
                  </a:solidFill>
                  <a:latin typeface="+mn-ea"/>
                </a:rPr>
                <a:t> 질문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830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12</a:t>
            </a:r>
            <a:r>
              <a:rPr kumimoji="0" lang="en-US" altLang="ko-KR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 후기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05693" y="1122010"/>
            <a:ext cx="4136903" cy="5212114"/>
            <a:chOff x="173452" y="1122010"/>
            <a:chExt cx="4136903" cy="5212114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xmlns="" id="{0A1E7A5B-C619-4601-8D08-2099CF6EF580}"/>
                </a:ext>
              </a:extLst>
            </p:cNvPr>
            <p:cNvSpPr/>
            <p:nvPr/>
          </p:nvSpPr>
          <p:spPr>
            <a:xfrm>
              <a:off x="297277" y="1122010"/>
              <a:ext cx="468000" cy="468000"/>
            </a:xfrm>
            <a:prstGeom prst="ellipse">
              <a:avLst/>
            </a:prstGeom>
            <a:solidFill>
              <a:srgbClr val="FF6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DB7CF083-44F1-4F68-BC60-5A8CF5CC60A2}"/>
                </a:ext>
              </a:extLst>
            </p:cNvPr>
            <p:cNvSpPr/>
            <p:nvPr/>
          </p:nvSpPr>
          <p:spPr>
            <a:xfrm>
              <a:off x="805693" y="1182082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b="1" dirty="0" smtClean="0">
                  <a:solidFill>
                    <a:srgbClr val="FF6766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김동현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6311E990-6033-4A1B-8CF7-204DCFF5E308}"/>
                </a:ext>
              </a:extLst>
            </p:cNvPr>
            <p:cNvCxnSpPr/>
            <p:nvPr/>
          </p:nvCxnSpPr>
          <p:spPr>
            <a:xfrm>
              <a:off x="897128" y="1551414"/>
              <a:ext cx="925125" cy="0"/>
            </a:xfrm>
            <a:prstGeom prst="line">
              <a:avLst/>
            </a:prstGeom>
            <a:ln>
              <a:solidFill>
                <a:srgbClr val="F48E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FB69F82B-5ECE-4292-A4EC-F641E654EE38}"/>
                </a:ext>
              </a:extLst>
            </p:cNvPr>
            <p:cNvSpPr/>
            <p:nvPr/>
          </p:nvSpPr>
          <p:spPr>
            <a:xfrm>
              <a:off x="173452" y="1733549"/>
              <a:ext cx="4136903" cy="4600575"/>
            </a:xfrm>
            <a:prstGeom prst="rect">
              <a:avLst/>
            </a:prstGeom>
            <a:solidFill>
              <a:srgbClr val="FF6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+mn-ea"/>
                </a:rPr>
                <a:t>- </a:t>
              </a:r>
              <a:r>
                <a:rPr lang="ko-KR" altLang="en-US" b="1" dirty="0" smtClean="0">
                  <a:solidFill>
                    <a:schemeClr val="bg1"/>
                  </a:solidFill>
                  <a:latin typeface="+mn-ea"/>
                </a:rPr>
                <a:t>언어를 배우기 전에 일상생활에서 사용했던 기능들이 쉽게 되는 것이 아니라는 것을 깨달았고 개발하는 동안 손가락은 귀찮았지만 흥미가 있었고 오류를 해결하거나 기능이 구현됐을 때 기분이 너무 좋았고 </a:t>
              </a:r>
              <a:r>
                <a:rPr lang="ko-KR" altLang="en-US" b="1" dirty="0" err="1" smtClean="0">
                  <a:solidFill>
                    <a:schemeClr val="bg1"/>
                  </a:solidFill>
                  <a:latin typeface="+mn-ea"/>
                </a:rPr>
                <a:t>희열감이</a:t>
              </a:r>
              <a:r>
                <a:rPr lang="ko-KR" altLang="en-US" b="1" dirty="0" smtClean="0">
                  <a:solidFill>
                    <a:schemeClr val="bg1"/>
                  </a:solidFill>
                  <a:latin typeface="+mn-ea"/>
                </a:rPr>
                <a:t> 느껴졌다</a:t>
              </a:r>
              <a:r>
                <a:rPr lang="en-US" altLang="ko-KR" b="1" dirty="0" smtClean="0">
                  <a:solidFill>
                    <a:schemeClr val="bg1"/>
                  </a:solidFill>
                  <a:latin typeface="+mn-ea"/>
                </a:rPr>
                <a:t>. </a:t>
              </a:r>
              <a:r>
                <a:rPr lang="ko-KR" altLang="en-US" b="1" dirty="0" smtClean="0">
                  <a:solidFill>
                    <a:schemeClr val="bg1"/>
                  </a:solidFill>
                  <a:latin typeface="+mn-ea"/>
                </a:rPr>
                <a:t>코드에 대한 이해와 실력이 조금 향상되었다고 생각하지만 아직 부족하다는 느낌이 들었다</a:t>
              </a:r>
              <a:r>
                <a:rPr lang="en-US" altLang="ko-KR" b="1" dirty="0" smtClean="0">
                  <a:solidFill>
                    <a:schemeClr val="bg1"/>
                  </a:solidFill>
                  <a:latin typeface="+mn-ea"/>
                </a:rPr>
                <a:t>.</a:t>
              </a:r>
              <a:endParaRPr lang="en-US" altLang="ko-KR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922595" y="962409"/>
            <a:ext cx="4136903" cy="5212114"/>
            <a:chOff x="173452" y="1122010"/>
            <a:chExt cx="4136903" cy="52121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0A1E7A5B-C619-4601-8D08-2099CF6EF580}"/>
                </a:ext>
              </a:extLst>
            </p:cNvPr>
            <p:cNvSpPr/>
            <p:nvPr/>
          </p:nvSpPr>
          <p:spPr>
            <a:xfrm>
              <a:off x="297277" y="1122010"/>
              <a:ext cx="468000" cy="468000"/>
            </a:xfrm>
            <a:prstGeom prst="ellipse">
              <a:avLst/>
            </a:prstGeom>
            <a:solidFill>
              <a:srgbClr val="FF6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DB7CF083-44F1-4F68-BC60-5A8CF5CC60A2}"/>
                </a:ext>
              </a:extLst>
            </p:cNvPr>
            <p:cNvSpPr/>
            <p:nvPr/>
          </p:nvSpPr>
          <p:spPr>
            <a:xfrm>
              <a:off x="805693" y="1182082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6766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김재원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6311E990-6033-4A1B-8CF7-204DCFF5E308}"/>
                </a:ext>
              </a:extLst>
            </p:cNvPr>
            <p:cNvCxnSpPr/>
            <p:nvPr/>
          </p:nvCxnSpPr>
          <p:spPr>
            <a:xfrm>
              <a:off x="897128" y="1551414"/>
              <a:ext cx="925125" cy="0"/>
            </a:xfrm>
            <a:prstGeom prst="line">
              <a:avLst/>
            </a:prstGeom>
            <a:ln>
              <a:solidFill>
                <a:srgbClr val="F48E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FB69F82B-5ECE-4292-A4EC-F641E654EE38}"/>
                </a:ext>
              </a:extLst>
            </p:cNvPr>
            <p:cNvSpPr/>
            <p:nvPr/>
          </p:nvSpPr>
          <p:spPr>
            <a:xfrm>
              <a:off x="173452" y="1733549"/>
              <a:ext cx="4136903" cy="4600575"/>
            </a:xfrm>
            <a:prstGeom prst="rect">
              <a:avLst/>
            </a:prstGeom>
            <a:solidFill>
              <a:srgbClr val="FF6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ko-KR" altLang="en-US" b="1" dirty="0" smtClean="0">
                  <a:solidFill>
                    <a:schemeClr val="bg1"/>
                  </a:solidFill>
                  <a:latin typeface="+mn-ea"/>
                </a:rPr>
                <a:t>처음으로 프로그래밍을 배우면서 처음에는 너무 어려웠다</a:t>
              </a:r>
              <a:r>
                <a:rPr lang="en-US" altLang="ko-KR" b="1" dirty="0" smtClean="0">
                  <a:solidFill>
                    <a:schemeClr val="bg1"/>
                  </a:solidFill>
                  <a:latin typeface="+mn-ea"/>
                </a:rPr>
                <a:t>. </a:t>
              </a:r>
              <a:r>
                <a:rPr lang="ko-KR" altLang="en-US" b="1" dirty="0" smtClean="0">
                  <a:solidFill>
                    <a:schemeClr val="bg1"/>
                  </a:solidFill>
                  <a:latin typeface="+mn-ea"/>
                </a:rPr>
                <a:t>시간이 지나면서 짧은 시간에 많은 것을 배워 그것들을 정리할 시간들이 필요했는데 프로젝트를 진행하는 </a:t>
              </a:r>
              <a:r>
                <a:rPr lang="ko-KR" altLang="en-US" b="1" dirty="0" err="1" smtClean="0">
                  <a:solidFill>
                    <a:schemeClr val="bg1"/>
                  </a:solidFill>
                  <a:latin typeface="+mn-ea"/>
                </a:rPr>
                <a:t>기간동안</a:t>
              </a:r>
              <a:r>
                <a:rPr lang="ko-KR" altLang="en-US" b="1" dirty="0" smtClean="0">
                  <a:solidFill>
                    <a:schemeClr val="bg1"/>
                  </a:solidFill>
                  <a:latin typeface="+mn-ea"/>
                </a:rPr>
                <a:t> 배운 것을 정리하고</a:t>
              </a:r>
              <a:r>
                <a:rPr lang="en-US" altLang="ko-KR" b="1" dirty="0" smtClean="0">
                  <a:solidFill>
                    <a:schemeClr val="bg1"/>
                  </a:solidFill>
                  <a:latin typeface="+mn-ea"/>
                </a:rPr>
                <a:t>, </a:t>
              </a:r>
              <a:r>
                <a:rPr lang="ko-KR" altLang="en-US" b="1" dirty="0" smtClean="0">
                  <a:solidFill>
                    <a:schemeClr val="bg1"/>
                  </a:solidFill>
                  <a:latin typeface="+mn-ea"/>
                </a:rPr>
                <a:t>더 다양한 것들을 시도할 수 있는 시간이 되어 좋았다</a:t>
              </a:r>
              <a:r>
                <a:rPr lang="en-US" altLang="ko-KR" b="1" dirty="0" smtClean="0">
                  <a:solidFill>
                    <a:schemeClr val="bg1"/>
                  </a:solidFill>
                  <a:latin typeface="+mn-ea"/>
                </a:rPr>
                <a:t>.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ko-KR" altLang="en-US" b="1" dirty="0" err="1" smtClean="0">
                  <a:solidFill>
                    <a:schemeClr val="bg1"/>
                  </a:solidFill>
                  <a:latin typeface="+mn-ea"/>
                </a:rPr>
                <a:t>부족한게</a:t>
              </a:r>
              <a:r>
                <a:rPr lang="ko-KR" altLang="en-US" b="1" dirty="0" smtClean="0">
                  <a:solidFill>
                    <a:schemeClr val="bg1"/>
                  </a:solidFill>
                  <a:latin typeface="+mn-ea"/>
                </a:rPr>
                <a:t> 많았는데 팀원들이 서로 서로 도와가며 부족하지만 결과물이 나와 </a:t>
              </a:r>
              <a:r>
                <a:rPr lang="ko-KR" altLang="en-US" b="1" dirty="0" err="1" smtClean="0">
                  <a:solidFill>
                    <a:schemeClr val="bg1"/>
                  </a:solidFill>
                  <a:latin typeface="+mn-ea"/>
                </a:rPr>
                <a:t>재밌었고</a:t>
              </a:r>
              <a:r>
                <a:rPr lang="en-US" altLang="ko-KR" b="1" dirty="0" smtClean="0">
                  <a:solidFill>
                    <a:schemeClr val="bg1"/>
                  </a:solidFill>
                  <a:latin typeface="+mn-ea"/>
                </a:rPr>
                <a:t>, </a:t>
              </a:r>
              <a:r>
                <a:rPr lang="ko-KR" altLang="en-US" b="1" dirty="0" smtClean="0">
                  <a:solidFill>
                    <a:schemeClr val="bg1"/>
                  </a:solidFill>
                  <a:latin typeface="+mn-ea"/>
                </a:rPr>
                <a:t>부족한 것을 </a:t>
              </a:r>
              <a:r>
                <a:rPr lang="ko-KR" altLang="en-US" b="1" dirty="0" err="1" smtClean="0">
                  <a:solidFill>
                    <a:schemeClr val="bg1"/>
                  </a:solidFill>
                  <a:latin typeface="+mn-ea"/>
                </a:rPr>
                <a:t>느낀만큼</a:t>
              </a:r>
              <a:r>
                <a:rPr lang="ko-KR" altLang="en-US" b="1" dirty="0" smtClean="0">
                  <a:solidFill>
                    <a:schemeClr val="bg1"/>
                  </a:solidFill>
                  <a:latin typeface="+mn-ea"/>
                </a:rPr>
                <a:t> 더 열심히 공부해야겠다는 생각이 들었다</a:t>
              </a:r>
              <a:r>
                <a:rPr lang="en-US" altLang="ko-KR" b="1" dirty="0" smtClean="0">
                  <a:solidFill>
                    <a:schemeClr val="bg1"/>
                  </a:solidFill>
                  <a:latin typeface="+mn-ea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60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12</a:t>
            </a:r>
            <a:r>
              <a:rPr kumimoji="0" lang="en-US" altLang="ko-KR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 후기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05693" y="1122010"/>
            <a:ext cx="4136903" cy="5212114"/>
            <a:chOff x="173452" y="1122010"/>
            <a:chExt cx="4136903" cy="5212114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xmlns="" id="{0A1E7A5B-C619-4601-8D08-2099CF6EF580}"/>
                </a:ext>
              </a:extLst>
            </p:cNvPr>
            <p:cNvSpPr/>
            <p:nvPr/>
          </p:nvSpPr>
          <p:spPr>
            <a:xfrm>
              <a:off x="297277" y="1122010"/>
              <a:ext cx="468000" cy="468000"/>
            </a:xfrm>
            <a:prstGeom prst="ellipse">
              <a:avLst/>
            </a:prstGeom>
            <a:solidFill>
              <a:srgbClr val="FF6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DB7CF083-44F1-4F68-BC60-5A8CF5CC60A2}"/>
                </a:ext>
              </a:extLst>
            </p:cNvPr>
            <p:cNvSpPr/>
            <p:nvPr/>
          </p:nvSpPr>
          <p:spPr>
            <a:xfrm>
              <a:off x="805693" y="1182082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b="1" dirty="0" smtClean="0">
                  <a:solidFill>
                    <a:srgbClr val="FF6766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박현태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6311E990-6033-4A1B-8CF7-204DCFF5E308}"/>
                </a:ext>
              </a:extLst>
            </p:cNvPr>
            <p:cNvCxnSpPr/>
            <p:nvPr/>
          </p:nvCxnSpPr>
          <p:spPr>
            <a:xfrm>
              <a:off x="897128" y="1551414"/>
              <a:ext cx="925125" cy="0"/>
            </a:xfrm>
            <a:prstGeom prst="line">
              <a:avLst/>
            </a:prstGeom>
            <a:ln>
              <a:solidFill>
                <a:srgbClr val="F48E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FB69F82B-5ECE-4292-A4EC-F641E654EE38}"/>
                </a:ext>
              </a:extLst>
            </p:cNvPr>
            <p:cNvSpPr/>
            <p:nvPr/>
          </p:nvSpPr>
          <p:spPr>
            <a:xfrm>
              <a:off x="173452" y="1733549"/>
              <a:ext cx="4136903" cy="4600575"/>
            </a:xfrm>
            <a:prstGeom prst="rect">
              <a:avLst/>
            </a:prstGeom>
            <a:solidFill>
              <a:srgbClr val="FF6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+mn-ea"/>
                </a:rPr>
                <a:t>-</a:t>
              </a:r>
              <a:r>
                <a:rPr lang="en-US" altLang="ko-KR" b="1" dirty="0">
                  <a:solidFill>
                    <a:srgbClr val="FF6766"/>
                  </a:solidFill>
                  <a:latin typeface="+mn-ea"/>
                </a:rPr>
                <a:t> </a:t>
              </a:r>
              <a:r>
                <a:rPr lang="ko-KR" altLang="en-US" b="1" dirty="0">
                  <a:solidFill>
                    <a:schemeClr val="bg1"/>
                  </a:solidFill>
                  <a:latin typeface="+mn-ea"/>
                </a:rPr>
                <a:t>수업을 들으며 배웠다고 생각했던 내용들이 프로젝트를 하면서 부족하다는 </a:t>
              </a:r>
              <a:endParaRPr lang="en-US" altLang="ko-KR" b="1" dirty="0">
                <a:solidFill>
                  <a:schemeClr val="bg1"/>
                </a:solidFill>
                <a:latin typeface="+mn-ea"/>
              </a:endParaRPr>
            </a:p>
            <a:p>
              <a:r>
                <a:rPr lang="en-US" altLang="ko-KR" b="1" dirty="0">
                  <a:solidFill>
                    <a:schemeClr val="bg1"/>
                  </a:solidFill>
                  <a:latin typeface="+mn-ea"/>
                </a:rPr>
                <a:t>  </a:t>
              </a:r>
              <a:r>
                <a:rPr lang="ko-KR" altLang="en-US" b="1" dirty="0">
                  <a:solidFill>
                    <a:schemeClr val="bg1"/>
                  </a:solidFill>
                  <a:latin typeface="+mn-ea"/>
                </a:rPr>
                <a:t>것을 느낄 수 있었습니다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</a:rPr>
                <a:t>.</a:t>
              </a:r>
            </a:p>
            <a:p>
              <a:r>
                <a:rPr lang="en-US" altLang="ko-KR" b="1" dirty="0">
                  <a:solidFill>
                    <a:schemeClr val="bg1"/>
                  </a:solidFill>
                  <a:latin typeface="+mn-ea"/>
                </a:rPr>
                <a:t>  </a:t>
              </a:r>
              <a:r>
                <a:rPr lang="ko-KR" altLang="en-US" b="1" dirty="0" err="1">
                  <a:solidFill>
                    <a:schemeClr val="bg1"/>
                  </a:solidFill>
                  <a:latin typeface="+mn-ea"/>
                </a:rPr>
                <a:t>프로잭트를</a:t>
              </a:r>
              <a:r>
                <a:rPr lang="ko-KR" altLang="en-US" b="1" dirty="0">
                  <a:solidFill>
                    <a:schemeClr val="bg1"/>
                  </a:solidFill>
                  <a:latin typeface="+mn-ea"/>
                </a:rPr>
                <a:t> 시작하면서 팀원들과 회의를 통해 의견 조율 및 오류들을 하나</a:t>
              </a:r>
              <a:endParaRPr lang="en-US" altLang="ko-KR" b="1" dirty="0">
                <a:solidFill>
                  <a:schemeClr val="bg1"/>
                </a:solidFill>
                <a:latin typeface="+mn-ea"/>
              </a:endParaRPr>
            </a:p>
            <a:p>
              <a:r>
                <a:rPr lang="en-US" altLang="ko-KR" b="1" dirty="0">
                  <a:solidFill>
                    <a:schemeClr val="bg1"/>
                  </a:solidFill>
                  <a:latin typeface="+mn-ea"/>
                </a:rPr>
                <a:t>  </a:t>
              </a:r>
              <a:r>
                <a:rPr lang="ko-KR" altLang="en-US" b="1" dirty="0">
                  <a:solidFill>
                    <a:schemeClr val="bg1"/>
                  </a:solidFill>
                  <a:latin typeface="+mn-ea"/>
                </a:rPr>
                <a:t>씩 수정하고 하나씩 작동되어 가는 프로그램들을 보고 성취감 또한 </a:t>
              </a:r>
              <a:r>
                <a:rPr lang="ko-KR" altLang="en-US" b="1" dirty="0" err="1">
                  <a:solidFill>
                    <a:schemeClr val="bg1"/>
                  </a:solidFill>
                  <a:latin typeface="+mn-ea"/>
                </a:rPr>
                <a:t>느낄수</a:t>
              </a:r>
              <a:r>
                <a:rPr lang="ko-KR" altLang="en-US" b="1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ko-KR" altLang="en-US" b="1" dirty="0" smtClean="0">
                  <a:solidFill>
                    <a:schemeClr val="bg1"/>
                  </a:solidFill>
                  <a:latin typeface="+mn-ea"/>
                </a:rPr>
                <a:t>있는 </a:t>
              </a:r>
              <a:r>
                <a:rPr lang="ko-KR" altLang="en-US" b="1" dirty="0">
                  <a:solidFill>
                    <a:schemeClr val="bg1"/>
                  </a:solidFill>
                  <a:latin typeface="+mn-ea"/>
                </a:rPr>
                <a:t>좋은 기회 였습니다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</a:rPr>
                <a:t>.</a:t>
              </a:r>
              <a:endParaRPr lang="en-US" altLang="ko-KR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922595" y="962409"/>
            <a:ext cx="4136903" cy="5212114"/>
            <a:chOff x="173452" y="1122010"/>
            <a:chExt cx="4136903" cy="52121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0A1E7A5B-C619-4601-8D08-2099CF6EF580}"/>
                </a:ext>
              </a:extLst>
            </p:cNvPr>
            <p:cNvSpPr/>
            <p:nvPr/>
          </p:nvSpPr>
          <p:spPr>
            <a:xfrm>
              <a:off x="297277" y="1122010"/>
              <a:ext cx="468000" cy="468000"/>
            </a:xfrm>
            <a:prstGeom prst="ellipse">
              <a:avLst/>
            </a:prstGeom>
            <a:solidFill>
              <a:srgbClr val="FF6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DB7CF083-44F1-4F68-BC60-5A8CF5CC60A2}"/>
                </a:ext>
              </a:extLst>
            </p:cNvPr>
            <p:cNvSpPr/>
            <p:nvPr/>
          </p:nvSpPr>
          <p:spPr>
            <a:xfrm>
              <a:off x="805693" y="1182082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b="1" dirty="0" smtClean="0">
                  <a:solidFill>
                    <a:srgbClr val="FF6766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박현철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6311E990-6033-4A1B-8CF7-204DCFF5E308}"/>
                </a:ext>
              </a:extLst>
            </p:cNvPr>
            <p:cNvCxnSpPr/>
            <p:nvPr/>
          </p:nvCxnSpPr>
          <p:spPr>
            <a:xfrm>
              <a:off x="897128" y="1551414"/>
              <a:ext cx="925125" cy="0"/>
            </a:xfrm>
            <a:prstGeom prst="line">
              <a:avLst/>
            </a:prstGeom>
            <a:ln>
              <a:solidFill>
                <a:srgbClr val="F48E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FB69F82B-5ECE-4292-A4EC-F641E654EE38}"/>
                </a:ext>
              </a:extLst>
            </p:cNvPr>
            <p:cNvSpPr/>
            <p:nvPr/>
          </p:nvSpPr>
          <p:spPr>
            <a:xfrm>
              <a:off x="173452" y="1733549"/>
              <a:ext cx="4136903" cy="4600575"/>
            </a:xfrm>
            <a:prstGeom prst="rect">
              <a:avLst/>
            </a:prstGeom>
            <a:solidFill>
              <a:srgbClr val="FF6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+mn-ea"/>
                </a:rPr>
                <a:t>-</a:t>
              </a:r>
              <a:r>
                <a:rPr lang="ko-KR" altLang="en-US" b="1" dirty="0" err="1"/>
                <a:t>처음하는</a:t>
              </a:r>
              <a:r>
                <a:rPr lang="ko-KR" altLang="en-US" b="1" dirty="0"/>
                <a:t> 프로젝트라서 어려웠지만 만들고 나서  보람찬 일이었다</a:t>
              </a:r>
              <a:r>
                <a:rPr lang="en-US" altLang="ko-KR" b="1" dirty="0"/>
                <a:t>.</a:t>
              </a:r>
            </a:p>
            <a:p>
              <a:r>
                <a:rPr lang="ko-KR" altLang="en-US" b="1" dirty="0"/>
                <a:t>프로그래밍을 짜면서 프로그램은 하나의 정답이 아니라 수많은 방법이</a:t>
              </a:r>
              <a:endParaRPr lang="en-US" altLang="ko-KR" b="1" dirty="0"/>
            </a:p>
            <a:p>
              <a:r>
                <a:rPr lang="ko-KR" altLang="en-US" b="1" dirty="0"/>
                <a:t>있다고 느꼈다</a:t>
              </a:r>
              <a:r>
                <a:rPr lang="en-US" altLang="ko-KR" b="1" dirty="0"/>
                <a:t>. </a:t>
              </a:r>
            </a:p>
            <a:p>
              <a:endParaRPr lang="en-US" altLang="ko-KR" b="1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037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297168" y="-639057"/>
            <a:ext cx="15742134" cy="10826223"/>
            <a:chOff x="-230493" y="-648582"/>
            <a:chExt cx="15742134" cy="10826223"/>
          </a:xfrm>
        </p:grpSpPr>
        <p:sp>
          <p:nvSpPr>
            <p:cNvPr id="22" name="원호 21"/>
            <p:cNvSpPr/>
            <p:nvPr/>
          </p:nvSpPr>
          <p:spPr>
            <a:xfrm>
              <a:off x="4732549" y="558800"/>
              <a:ext cx="9006114" cy="9006114"/>
            </a:xfrm>
            <a:prstGeom prst="arc">
              <a:avLst>
                <a:gd name="adj1" fmla="val 9422953"/>
                <a:gd name="adj2" fmla="val 18598873"/>
              </a:avLst>
            </a:prstGeom>
            <a:noFill/>
            <a:ln w="6350">
              <a:solidFill>
                <a:srgbClr val="FAC6C8">
                  <a:alpha val="4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원호 20"/>
            <p:cNvSpPr/>
            <p:nvPr/>
          </p:nvSpPr>
          <p:spPr>
            <a:xfrm>
              <a:off x="-230493" y="-648582"/>
              <a:ext cx="5944482" cy="5944482"/>
            </a:xfrm>
            <a:prstGeom prst="arc">
              <a:avLst>
                <a:gd name="adj1" fmla="val 18479200"/>
                <a:gd name="adj2" fmla="val 9475920"/>
              </a:avLst>
            </a:prstGeom>
            <a:noFill/>
            <a:ln w="6350">
              <a:solidFill>
                <a:srgbClr val="FAC6C8">
                  <a:alpha val="8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원호 23"/>
            <p:cNvSpPr/>
            <p:nvPr/>
          </p:nvSpPr>
          <p:spPr>
            <a:xfrm>
              <a:off x="9578618" y="4244618"/>
              <a:ext cx="5226764" cy="5226764"/>
            </a:xfrm>
            <a:prstGeom prst="arc">
              <a:avLst>
                <a:gd name="adj1" fmla="val 10764250"/>
                <a:gd name="adj2" fmla="val 16210357"/>
              </a:avLst>
            </a:prstGeom>
            <a:solidFill>
              <a:srgbClr val="FF6766">
                <a:alpha val="5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원호 24"/>
            <p:cNvSpPr/>
            <p:nvPr/>
          </p:nvSpPr>
          <p:spPr>
            <a:xfrm>
              <a:off x="8872359" y="3538359"/>
              <a:ext cx="6639282" cy="6639282"/>
            </a:xfrm>
            <a:prstGeom prst="arc">
              <a:avLst>
                <a:gd name="adj1" fmla="val 10764250"/>
                <a:gd name="adj2" fmla="val 16210357"/>
              </a:avLst>
            </a:prstGeom>
            <a:solidFill>
              <a:srgbClr val="FF6766">
                <a:alpha val="5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061311" y="2068589"/>
            <a:ext cx="1988934" cy="2399587"/>
            <a:chOff x="4048611" y="1982042"/>
            <a:chExt cx="1829085" cy="2206734"/>
          </a:xfrm>
        </p:grpSpPr>
        <p:grpSp>
          <p:nvGrpSpPr>
            <p:cNvPr id="4" name="그룹 3"/>
            <p:cNvGrpSpPr/>
            <p:nvPr/>
          </p:nvGrpSpPr>
          <p:grpSpPr>
            <a:xfrm>
              <a:off x="4239111" y="1982042"/>
              <a:ext cx="1035427" cy="1035427"/>
              <a:chOff x="4619136" y="1547173"/>
              <a:chExt cx="1685106" cy="1685106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4619136" y="1547173"/>
                <a:ext cx="1685106" cy="1685106"/>
              </a:xfrm>
              <a:prstGeom prst="ellipse">
                <a:avLst/>
              </a:prstGeom>
              <a:solidFill>
                <a:srgbClr val="FF6766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4790956" y="1715682"/>
                <a:ext cx="1348085" cy="1348085"/>
              </a:xfrm>
              <a:prstGeom prst="ellipse">
                <a:avLst/>
              </a:prstGeom>
              <a:solidFill>
                <a:srgbClr val="FF6766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6" name="타원 35"/>
            <p:cNvSpPr/>
            <p:nvPr/>
          </p:nvSpPr>
          <p:spPr>
            <a:xfrm>
              <a:off x="4048611" y="2359691"/>
              <a:ext cx="1829085" cy="1829085"/>
            </a:xfrm>
            <a:prstGeom prst="ellipse">
              <a:avLst/>
            </a:prstGeom>
            <a:solidFill>
              <a:srgbClr val="FF6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 rot="3600000">
              <a:off x="4550723" y="2455192"/>
              <a:ext cx="660745" cy="194746"/>
            </a:xfrm>
            <a:custGeom>
              <a:avLst/>
              <a:gdLst>
                <a:gd name="connsiteX0" fmla="*/ 10669 w 921241"/>
                <a:gd name="connsiteY0" fmla="*/ 82917 h 271524"/>
                <a:gd name="connsiteX1" fmla="*/ 135762 w 921241"/>
                <a:gd name="connsiteY1" fmla="*/ 0 h 271524"/>
                <a:gd name="connsiteX2" fmla="*/ 785479 w 921241"/>
                <a:gd name="connsiteY2" fmla="*/ 0 h 271524"/>
                <a:gd name="connsiteX3" fmla="*/ 921241 w 921241"/>
                <a:gd name="connsiteY3" fmla="*/ 135762 h 271524"/>
                <a:gd name="connsiteX4" fmla="*/ 785479 w 921241"/>
                <a:gd name="connsiteY4" fmla="*/ 271524 h 271524"/>
                <a:gd name="connsiteX5" fmla="*/ 341893 w 921241"/>
                <a:gd name="connsiteY5" fmla="*/ 271524 h 271524"/>
                <a:gd name="connsiteX6" fmla="*/ 341893 w 921241"/>
                <a:gd name="connsiteY6" fmla="*/ 259631 h 271524"/>
                <a:gd name="connsiteX7" fmla="*/ 783659 w 921241"/>
                <a:gd name="connsiteY7" fmla="*/ 259632 h 271524"/>
                <a:gd name="connsiteX8" fmla="*/ 907528 w 921241"/>
                <a:gd name="connsiteY8" fmla="*/ 135762 h 271524"/>
                <a:gd name="connsiteX9" fmla="*/ 783659 w 921241"/>
                <a:gd name="connsiteY9" fmla="*/ 11893 h 271524"/>
                <a:gd name="connsiteX10" fmla="*/ 137582 w 921241"/>
                <a:gd name="connsiteY10" fmla="*/ 11893 h 271524"/>
                <a:gd name="connsiteX11" fmla="*/ 13712 w 921241"/>
                <a:gd name="connsiteY11" fmla="*/ 135762 h 271524"/>
                <a:gd name="connsiteX12" fmla="*/ 89366 w 921241"/>
                <a:gd name="connsiteY12" fmla="*/ 249897 h 271524"/>
                <a:gd name="connsiteX13" fmla="*/ 129124 w 921241"/>
                <a:gd name="connsiteY13" fmla="*/ 257924 h 271524"/>
                <a:gd name="connsiteX14" fmla="*/ 129124 w 921241"/>
                <a:gd name="connsiteY14" fmla="*/ 270184 h 271524"/>
                <a:gd name="connsiteX15" fmla="*/ 82917 w 921241"/>
                <a:gd name="connsiteY15" fmla="*/ 260855 h 271524"/>
                <a:gd name="connsiteX16" fmla="*/ 0 w 921241"/>
                <a:gd name="connsiteY16" fmla="*/ 135762 h 271524"/>
                <a:gd name="connsiteX17" fmla="*/ 10669 w 921241"/>
                <a:gd name="connsiteY17" fmla="*/ 82917 h 271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21241" h="271524">
                  <a:moveTo>
                    <a:pt x="10669" y="82917"/>
                  </a:moveTo>
                  <a:cubicBezTo>
                    <a:pt x="31279" y="34190"/>
                    <a:pt x="79528" y="0"/>
                    <a:pt x="135762" y="0"/>
                  </a:cubicBezTo>
                  <a:lnTo>
                    <a:pt x="785479" y="0"/>
                  </a:lnTo>
                  <a:cubicBezTo>
                    <a:pt x="860458" y="0"/>
                    <a:pt x="921241" y="60783"/>
                    <a:pt x="921241" y="135762"/>
                  </a:cubicBezTo>
                  <a:cubicBezTo>
                    <a:pt x="921241" y="210741"/>
                    <a:pt x="860458" y="271524"/>
                    <a:pt x="785479" y="271524"/>
                  </a:cubicBezTo>
                  <a:lnTo>
                    <a:pt x="341893" y="271524"/>
                  </a:lnTo>
                  <a:lnTo>
                    <a:pt x="341893" y="259631"/>
                  </a:lnTo>
                  <a:lnTo>
                    <a:pt x="783659" y="259632"/>
                  </a:lnTo>
                  <a:cubicBezTo>
                    <a:pt x="852070" y="259631"/>
                    <a:pt x="907528" y="204173"/>
                    <a:pt x="907528" y="135762"/>
                  </a:cubicBezTo>
                  <a:cubicBezTo>
                    <a:pt x="907528" y="67351"/>
                    <a:pt x="852070" y="11892"/>
                    <a:pt x="783659" y="11893"/>
                  </a:cubicBezTo>
                  <a:lnTo>
                    <a:pt x="137582" y="11893"/>
                  </a:lnTo>
                  <a:cubicBezTo>
                    <a:pt x="69170" y="11893"/>
                    <a:pt x="13712" y="67351"/>
                    <a:pt x="13712" y="135762"/>
                  </a:cubicBezTo>
                  <a:cubicBezTo>
                    <a:pt x="13713" y="187071"/>
                    <a:pt x="44908" y="231093"/>
                    <a:pt x="89366" y="249897"/>
                  </a:cubicBezTo>
                  <a:lnTo>
                    <a:pt x="129124" y="257924"/>
                  </a:lnTo>
                  <a:lnTo>
                    <a:pt x="129124" y="270184"/>
                  </a:lnTo>
                  <a:lnTo>
                    <a:pt x="82917" y="260855"/>
                  </a:lnTo>
                  <a:cubicBezTo>
                    <a:pt x="34190" y="240245"/>
                    <a:pt x="0" y="191996"/>
                    <a:pt x="0" y="135762"/>
                  </a:cubicBezTo>
                  <a:cubicBezTo>
                    <a:pt x="0" y="117017"/>
                    <a:pt x="3799" y="99160"/>
                    <a:pt x="10669" y="8291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4432543" y="2875389"/>
            <a:ext cx="4939364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  감사</a:t>
            </a:r>
            <a:r>
              <a:rPr lang="ko-KR" altLang="en-US" sz="3600" b="1" i="1" dirty="0">
                <a:solidFill>
                  <a:srgbClr val="FF6766"/>
                </a:solidFill>
                <a:latin typeface="맑은 고딕" panose="020F0502020204030204"/>
                <a:ea typeface="맑은 고딕" panose="020B0503020000020004" pitchFamily="50" charset="-127"/>
              </a:rPr>
              <a:t>합니다</a:t>
            </a:r>
            <a:r>
              <a:rPr lang="en-US" altLang="ko-KR" sz="3600" b="1" i="1" dirty="0">
                <a:solidFill>
                  <a:srgbClr val="FF6766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3600" b="1" i="1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081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8A02F877-C331-4A66-9C6B-CF1CCE2B7A45}"/>
              </a:ext>
            </a:extLst>
          </p:cNvPr>
          <p:cNvSpPr/>
          <p:nvPr/>
        </p:nvSpPr>
        <p:spPr>
          <a:xfrm>
            <a:off x="349646" y="307037"/>
            <a:ext cx="608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ko-KR" altLang="en-US" sz="2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내용</a:t>
            </a:r>
            <a:r>
              <a:rPr lang="en-US" altLang="ko-KR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메뉴별</a:t>
            </a:r>
            <a:r>
              <a:rPr lang="ko-KR" alt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정리 </a:t>
            </a:r>
            <a:r>
              <a:rPr lang="en-US" altLang="ko-KR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판매 게시판</a:t>
            </a:r>
            <a:r>
              <a:rPr lang="en-US" altLang="ko-KR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sz="16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FB69F82B-5ECE-4292-A4EC-F641E654EE38}"/>
              </a:ext>
            </a:extLst>
          </p:cNvPr>
          <p:cNvSpPr/>
          <p:nvPr/>
        </p:nvSpPr>
        <p:spPr>
          <a:xfrm>
            <a:off x="4202527" y="2371725"/>
            <a:ext cx="3600000" cy="3848100"/>
          </a:xfrm>
          <a:prstGeom prst="rect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판매 글 작성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수정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 삭제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판매 완료 체크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err="1" smtClean="0">
                <a:solidFill>
                  <a:schemeClr val="bg1"/>
                </a:solidFill>
                <a:latin typeface="+mn-ea"/>
              </a:rPr>
              <a:t>판매자에게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b="1" dirty="0" err="1" smtClean="0">
                <a:solidFill>
                  <a:schemeClr val="bg1"/>
                </a:solidFill>
                <a:latin typeface="+mn-ea"/>
              </a:rPr>
              <a:t>쪽지보내기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1CF79541-9AC3-4900-9F8C-E273243100A4}"/>
              </a:ext>
            </a:extLst>
          </p:cNvPr>
          <p:cNvSpPr/>
          <p:nvPr/>
        </p:nvSpPr>
        <p:spPr>
          <a:xfrm>
            <a:off x="4193002" y="1629901"/>
            <a:ext cx="3600000" cy="581689"/>
          </a:xfrm>
          <a:prstGeom prst="rect">
            <a:avLst/>
          </a:prstGeom>
          <a:solidFill>
            <a:srgbClr val="F48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일반 사용자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6EF7DA42-6E23-4CFF-81B9-C431950CCE20}"/>
              </a:ext>
            </a:extLst>
          </p:cNvPr>
          <p:cNvSpPr/>
          <p:nvPr/>
        </p:nvSpPr>
        <p:spPr>
          <a:xfrm>
            <a:off x="8214330" y="1629900"/>
            <a:ext cx="3600000" cy="581689"/>
          </a:xfrm>
          <a:prstGeom prst="rect">
            <a:avLst/>
          </a:prstGeom>
          <a:solidFill>
            <a:srgbClr val="FC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6766"/>
                </a:solidFill>
                <a:latin typeface="+mn-ea"/>
              </a:rPr>
              <a:t>관리자</a:t>
            </a:r>
            <a:endParaRPr lang="en-US" altLang="ko-KR" b="1" dirty="0">
              <a:solidFill>
                <a:srgbClr val="FF6766"/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8ED216E-436B-4799-A598-0CD046B8C9B9}"/>
              </a:ext>
            </a:extLst>
          </p:cNvPr>
          <p:cNvSpPr/>
          <p:nvPr/>
        </p:nvSpPr>
        <p:spPr>
          <a:xfrm>
            <a:off x="8214331" y="2371724"/>
            <a:ext cx="3600000" cy="3848099"/>
          </a:xfrm>
          <a:prstGeom prst="rect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6766"/>
                </a:solidFill>
                <a:latin typeface="+mn-ea"/>
              </a:rPr>
              <a:t>판매 글 작성</a:t>
            </a:r>
            <a:r>
              <a:rPr lang="en-US" altLang="ko-KR" b="1" dirty="0" smtClean="0">
                <a:solidFill>
                  <a:srgbClr val="FF6766"/>
                </a:solidFill>
                <a:latin typeface="+mn-ea"/>
              </a:rPr>
              <a:t>, </a:t>
            </a:r>
            <a:r>
              <a:rPr lang="ko-KR" altLang="en-US" b="1" dirty="0" smtClean="0">
                <a:solidFill>
                  <a:srgbClr val="FF6766"/>
                </a:solidFill>
                <a:latin typeface="+mn-ea"/>
              </a:rPr>
              <a:t>수정</a:t>
            </a:r>
            <a:r>
              <a:rPr lang="en-US" altLang="ko-KR" b="1" dirty="0" smtClean="0">
                <a:solidFill>
                  <a:srgbClr val="FF6766"/>
                </a:solidFill>
                <a:latin typeface="+mn-ea"/>
              </a:rPr>
              <a:t>, </a:t>
            </a:r>
            <a:r>
              <a:rPr lang="ko-KR" altLang="en-US" b="1" dirty="0" smtClean="0">
                <a:solidFill>
                  <a:srgbClr val="FF6766"/>
                </a:solidFill>
                <a:latin typeface="+mn-ea"/>
              </a:rPr>
              <a:t>삭제</a:t>
            </a:r>
            <a:endParaRPr lang="en-US" altLang="ko-KR" b="1" dirty="0" smtClean="0">
              <a:solidFill>
                <a:srgbClr val="FF6766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FF6766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6766"/>
                </a:solidFill>
                <a:latin typeface="+mn-ea"/>
              </a:rPr>
              <a:t>판매 완료 체크</a:t>
            </a:r>
            <a:endParaRPr lang="en-US" altLang="ko-KR" b="1" dirty="0" smtClean="0">
              <a:solidFill>
                <a:srgbClr val="FF6766"/>
              </a:solidFill>
              <a:latin typeface="+mn-ea"/>
            </a:endParaRPr>
          </a:p>
          <a:p>
            <a:endParaRPr lang="en-US" altLang="ko-KR" b="1" dirty="0">
              <a:solidFill>
                <a:srgbClr val="FF6766"/>
              </a:solidFill>
              <a:latin typeface="+mn-ea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110EDCB4-D8C7-40AA-8762-165EE1293237}"/>
              </a:ext>
            </a:extLst>
          </p:cNvPr>
          <p:cNvSpPr/>
          <p:nvPr/>
        </p:nvSpPr>
        <p:spPr>
          <a:xfrm>
            <a:off x="297277" y="1122010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04AA98CA-48D7-4272-9B06-E49FA1D146A6}"/>
              </a:ext>
            </a:extLst>
          </p:cNvPr>
          <p:cNvSpPr/>
          <p:nvPr/>
        </p:nvSpPr>
        <p:spPr>
          <a:xfrm>
            <a:off x="805693" y="1182082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6766"/>
                </a:solidFill>
              </a:rPr>
              <a:t>판매 게시판</a:t>
            </a:r>
            <a:endParaRPr lang="ko-KR" altLang="en-US" dirty="0">
              <a:solidFill>
                <a:srgbClr val="FF6766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E4DC922C-EC56-49E7-A611-2FFAC6863A2A}"/>
              </a:ext>
            </a:extLst>
          </p:cNvPr>
          <p:cNvCxnSpPr/>
          <p:nvPr/>
        </p:nvCxnSpPr>
        <p:spPr>
          <a:xfrm>
            <a:off x="906653" y="1551414"/>
            <a:ext cx="925125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6EF7DA42-6E23-4CFF-81B9-C431950CCE20}"/>
              </a:ext>
            </a:extLst>
          </p:cNvPr>
          <p:cNvSpPr/>
          <p:nvPr/>
        </p:nvSpPr>
        <p:spPr>
          <a:xfrm>
            <a:off x="194280" y="1629902"/>
            <a:ext cx="3600000" cy="581689"/>
          </a:xfrm>
          <a:prstGeom prst="rect">
            <a:avLst/>
          </a:prstGeom>
          <a:solidFill>
            <a:srgbClr val="FC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6766"/>
                </a:solidFill>
                <a:latin typeface="+mn-ea"/>
              </a:rPr>
              <a:t>비회</a:t>
            </a:r>
            <a:r>
              <a:rPr lang="ko-KR" altLang="en-US" b="1" dirty="0">
                <a:solidFill>
                  <a:srgbClr val="FF6766"/>
                </a:solidFill>
                <a:latin typeface="+mn-ea"/>
              </a:rPr>
              <a:t>원</a:t>
            </a:r>
            <a:endParaRPr lang="en-US" altLang="ko-KR" b="1" dirty="0">
              <a:solidFill>
                <a:srgbClr val="FF6766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18ED216E-436B-4799-A598-0CD046B8C9B9}"/>
              </a:ext>
            </a:extLst>
          </p:cNvPr>
          <p:cNvSpPr/>
          <p:nvPr/>
        </p:nvSpPr>
        <p:spPr>
          <a:xfrm>
            <a:off x="194281" y="2371726"/>
            <a:ext cx="3600000" cy="3848099"/>
          </a:xfrm>
          <a:prstGeom prst="rect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6766"/>
                </a:solidFill>
                <a:latin typeface="+mn-ea"/>
              </a:rPr>
              <a:t>판매 리스트 보기</a:t>
            </a:r>
            <a:endParaRPr lang="en-US" altLang="ko-KR" b="1" dirty="0" smtClean="0">
              <a:solidFill>
                <a:srgbClr val="FF6766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>
              <a:solidFill>
                <a:srgbClr val="FF6766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6766"/>
                </a:solidFill>
                <a:latin typeface="+mn-ea"/>
              </a:rPr>
              <a:t>판매 내용 보기</a:t>
            </a:r>
            <a:endParaRPr lang="en-US" altLang="ko-KR" b="1" dirty="0" smtClean="0">
              <a:solidFill>
                <a:srgbClr val="FF6766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FF6766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6766"/>
                </a:solidFill>
                <a:latin typeface="+mn-ea"/>
              </a:rPr>
              <a:t>판매 내용 검색</a:t>
            </a:r>
            <a:endParaRPr lang="en-US" altLang="ko-KR" b="1" dirty="0">
              <a:solidFill>
                <a:srgbClr val="FF676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603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4377</Words>
  <Application>Microsoft Office PowerPoint</Application>
  <PresentationFormat>사용자 지정</PresentationFormat>
  <Paragraphs>1204</Paragraphs>
  <Slides>86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86</vt:i4>
      </vt:variant>
    </vt:vector>
  </HeadingPairs>
  <TitlesOfParts>
    <vt:vector size="8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hong</cp:lastModifiedBy>
  <cp:revision>277</cp:revision>
  <dcterms:created xsi:type="dcterms:W3CDTF">2018-08-02T07:05:36Z</dcterms:created>
  <dcterms:modified xsi:type="dcterms:W3CDTF">2020-01-03T05:51:35Z</dcterms:modified>
</cp:coreProperties>
</file>