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6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7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8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9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0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1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2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3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4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5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6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7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18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19.xml" ContentType="application/vnd.openxmlformats-officedocument.themeOverr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20.xml" ContentType="application/vnd.openxmlformats-officedocument.themeOverr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21.xml" ContentType="application/vnd.openxmlformats-officedocument.themeOverr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22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23.xml" ContentType="application/vnd.openxmlformats-officedocument.themeOverr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theme/themeOverride24.xml" ContentType="application/vnd.openxmlformats-officedocument.themeOverr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heme/themeOverride25.xml" ContentType="application/vnd.openxmlformats-officedocument.themeOverr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heme/themeOverride26.xml" ContentType="application/vnd.openxmlformats-officedocument.themeOverr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heme/themeOverride27.xml" ContentType="application/vnd.openxmlformats-officedocument.themeOverr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heme/themeOverride28.xml" ContentType="application/vnd.openxmlformats-officedocument.themeOverr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heme/themeOverride29.xml" ContentType="application/vnd.openxmlformats-officedocument.themeOverr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heme/themeOverride30.xml" ContentType="application/vnd.openxmlformats-officedocument.themeOverr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theme/themeOverride31.xml" ContentType="application/vnd.openxmlformats-officedocument.themeOverr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theme/themeOverride32.xml" ContentType="application/vnd.openxmlformats-officedocument.themeOverr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theme/themeOverride33.xml" ContentType="application/vnd.openxmlformats-officedocument.themeOverrid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theme/themeOverride34.xml" ContentType="application/vnd.openxmlformats-officedocument.themeOverrid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theme/themeOverride35.xml" ContentType="application/vnd.openxmlformats-officedocument.themeOverr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theme/themeOverride36.xml" ContentType="application/vnd.openxmlformats-officedocument.themeOverr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theme/themeOverride37.xml" ContentType="application/vnd.openxmlformats-officedocument.themeOverr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theme/themeOverride38.xml" ContentType="application/vnd.openxmlformats-officedocument.themeOverr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theme/themeOverride39.xml" ContentType="application/vnd.openxmlformats-officedocument.themeOverrid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theme/themeOverride40.xml" ContentType="application/vnd.openxmlformats-officedocument.themeOverrid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theme/themeOverride41.xml" ContentType="application/vnd.openxmlformats-officedocument.themeOverrid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theme/themeOverride42.xml" ContentType="application/vnd.openxmlformats-officedocument.themeOverrid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theme/themeOverride43.xml" ContentType="application/vnd.openxmlformats-officedocument.themeOverrid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theme/themeOverride44.xml" ContentType="application/vnd.openxmlformats-officedocument.themeOverrid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theme/themeOverride45.xml" ContentType="application/vnd.openxmlformats-officedocument.themeOverrid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theme/themeOverride46.xml" ContentType="application/vnd.openxmlformats-officedocument.themeOverrid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theme/themeOverride47.xml" ContentType="application/vnd.openxmlformats-officedocument.themeOverrid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theme/themeOverride48.xml" ContentType="application/vnd.openxmlformats-officedocument.themeOverrid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theme/themeOverride49.xml" ContentType="application/vnd.openxmlformats-officedocument.themeOverrid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theme/themeOverride50.xml" ContentType="application/vnd.openxmlformats-officedocument.themeOverrid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theme/themeOverride51.xml" ContentType="application/vnd.openxmlformats-officedocument.themeOverrid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theme/themeOverride52.xml" ContentType="application/vnd.openxmlformats-officedocument.themeOverrid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theme/themeOverride53.xml" ContentType="application/vnd.openxmlformats-officedocument.themeOverrid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theme/themeOverride54.xml" ContentType="application/vnd.openxmlformats-officedocument.themeOverrid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theme/themeOverride55.xml" ContentType="application/vnd.openxmlformats-officedocument.themeOverrid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theme/themeOverride56.xml" ContentType="application/vnd.openxmlformats-officedocument.themeOverrid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theme/themeOverride57.xml" ContentType="application/vnd.openxmlformats-officedocument.themeOverrid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theme/themeOverride58.xml" ContentType="application/vnd.openxmlformats-officedocument.themeOverrid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theme/themeOverride59.xml" ContentType="application/vnd.openxmlformats-officedocument.themeOverrid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theme/themeOverride60.xml" ContentType="application/vnd.openxmlformats-officedocument.themeOverrid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theme/themeOverride61.xml" ContentType="application/vnd.openxmlformats-officedocument.themeOverrid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theme/themeOverride62.xml" ContentType="application/vnd.openxmlformats-officedocument.themeOverrid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theme/themeOverride63.xml" ContentType="application/vnd.openxmlformats-officedocument.themeOverrid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theme/themeOverride64.xml" ContentType="application/vnd.openxmlformats-officedocument.themeOverrid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theme/themeOverride65.xml" ContentType="application/vnd.openxmlformats-officedocument.themeOverrid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theme/themeOverride66.xml" ContentType="application/vnd.openxmlformats-officedocument.themeOverrid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theme/themeOverride67.xml" ContentType="application/vnd.openxmlformats-officedocument.themeOverrid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theme/themeOverride68.xml" ContentType="application/vnd.openxmlformats-officedocument.themeOverrid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theme/themeOverride69.xml" ContentType="application/vnd.openxmlformats-officedocument.themeOverrid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theme/themeOverride70.xml" ContentType="application/vnd.openxmlformats-officedocument.themeOverrid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theme/themeOverride71.xml" ContentType="application/vnd.openxmlformats-officedocument.themeOverrid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theme/themeOverride7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16" r:id="rId3"/>
    <p:sldId id="315" r:id="rId4"/>
    <p:sldId id="417" r:id="rId5"/>
    <p:sldId id="320" r:id="rId6"/>
    <p:sldId id="418" r:id="rId7"/>
    <p:sldId id="325" r:id="rId8"/>
    <p:sldId id="419" r:id="rId9"/>
    <p:sldId id="330" r:id="rId10"/>
    <p:sldId id="421" r:id="rId11"/>
    <p:sldId id="335" r:id="rId12"/>
    <p:sldId id="422" r:id="rId13"/>
    <p:sldId id="340" r:id="rId14"/>
    <p:sldId id="423" r:id="rId15"/>
    <p:sldId id="345" r:id="rId16"/>
    <p:sldId id="424" r:id="rId17"/>
    <p:sldId id="350" r:id="rId18"/>
    <p:sldId id="425" r:id="rId19"/>
    <p:sldId id="426" r:id="rId20"/>
    <p:sldId id="356" r:id="rId21"/>
    <p:sldId id="427" r:id="rId22"/>
    <p:sldId id="361" r:id="rId23"/>
    <p:sldId id="428" r:id="rId24"/>
    <p:sldId id="365" r:id="rId25"/>
    <p:sldId id="366" r:id="rId26"/>
    <p:sldId id="429" r:id="rId27"/>
    <p:sldId id="371" r:id="rId28"/>
    <p:sldId id="430" r:id="rId29"/>
    <p:sldId id="376" r:id="rId30"/>
    <p:sldId id="431" r:id="rId31"/>
    <p:sldId id="381" r:id="rId32"/>
    <p:sldId id="386" r:id="rId33"/>
    <p:sldId id="410" r:id="rId34"/>
    <p:sldId id="432" r:id="rId35"/>
    <p:sldId id="388" r:id="rId36"/>
    <p:sldId id="433" r:id="rId37"/>
    <p:sldId id="434" r:id="rId38"/>
    <p:sldId id="394" r:id="rId39"/>
    <p:sldId id="395" r:id="rId40"/>
    <p:sldId id="415" r:id="rId41"/>
    <p:sldId id="401" r:id="rId42"/>
    <p:sldId id="414" r:id="rId43"/>
    <p:sldId id="403" r:id="rId44"/>
    <p:sldId id="413" r:id="rId45"/>
    <p:sldId id="406" r:id="rId46"/>
    <p:sldId id="41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1F"/>
    <a:srgbClr val="FFD185"/>
    <a:srgbClr val="ED7D1F"/>
    <a:srgbClr val="D5FC79"/>
    <a:srgbClr val="FF8A00"/>
    <a:srgbClr val="137B00"/>
    <a:srgbClr val="FA8500"/>
    <a:srgbClr val="E75D24"/>
    <a:srgbClr val="C02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/>
    <p:restoredTop sz="94674"/>
  </p:normalViewPr>
  <p:slideViewPr>
    <p:cSldViewPr snapToGrid="0" snapToObjects="1">
      <p:cViewPr>
        <p:scale>
          <a:sx n="90" d="100"/>
          <a:sy n="90" d="100"/>
        </p:scale>
        <p:origin x="57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nnethharlley/Desktop/normaldist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/Users/kennethharlley/Desktop/normaldistin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/Users/kennethharlley/Desktop/normaldistin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/Users/kennethharlley/Desktop/normaldistin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/Users/kennethharlley/Desktop/normaldistin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/Users/kennethharlley/Desktop/normaldistin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/Users/kennethharlley/Desktop/normaldistin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/Users/kennethharlley/Desktop/normaldistin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/Users/kennethharlley/Desktop/normaldistin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nnethharlley/Desktop/normaldistin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/Users/kennethharlley/Desktop/normaldisti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nnethharlley/Desktop/normaldisti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/Users/kennethharlley/Desktop/normaldistin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file:////Users/kennethharlley/Desktop/normaldistin.xlsx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oleObject" Target="file:////Users/kennethharlley/Desktop/normaldistin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oleObject" Target="file:////Users/kennethharlley/Desktop/normaldistin.xlsx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oleObject" Target="file:////Users/kennethharlley/Desktop/normaldistin.xlsx" TargetMode="Externa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2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oleObject" Target="file:////Users/kennethharlley/Desktop/normaldistin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3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oleObject" Target="file:////Users/kennethharlley/Desktop/normaldistin.xlsx" TargetMode="Externa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4.xml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oleObject" Target="file:////Users/kennethharlley/Desktop/normaldistin.xlsx" TargetMode="Externa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5.xml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oleObject" Target="file:////Users/kennethharlley/Desktop/normaldistin.xlsx" TargetMode="Externa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6.xm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oleObject" Target="file:////Users/kennethharlley/Desktop/normaldistin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kennethharlley/Desktop/normaldistin.xlsx" TargetMode="Externa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7.xml"/><Relationship Id="rId2" Type="http://schemas.microsoft.com/office/2011/relationships/chartColorStyle" Target="colors30.xml"/><Relationship Id="rId1" Type="http://schemas.microsoft.com/office/2011/relationships/chartStyle" Target="style30.xml"/><Relationship Id="rId4" Type="http://schemas.openxmlformats.org/officeDocument/2006/relationships/oleObject" Target="file:////Users/kennethharlley/Desktop/normaldistin.xlsx" TargetMode="Externa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8.xml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oleObject" Target="file:////Users/kennethharlley/Desktop/normaldistin.xlsx" TargetMode="Externa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9.xml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oleObject" Target="file:////Users/kennethharlley/Desktop/normaldistin.xlsx" TargetMode="Externa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0.xml"/><Relationship Id="rId2" Type="http://schemas.microsoft.com/office/2011/relationships/chartColorStyle" Target="colors33.xml"/><Relationship Id="rId1" Type="http://schemas.microsoft.com/office/2011/relationships/chartStyle" Target="style33.xml"/><Relationship Id="rId4" Type="http://schemas.openxmlformats.org/officeDocument/2006/relationships/oleObject" Target="file:////Users/kennethharlley/Desktop/normaldistin.xlsx" TargetMode="Externa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1.xml"/><Relationship Id="rId2" Type="http://schemas.microsoft.com/office/2011/relationships/chartColorStyle" Target="colors34.xml"/><Relationship Id="rId1" Type="http://schemas.microsoft.com/office/2011/relationships/chartStyle" Target="style34.xml"/><Relationship Id="rId4" Type="http://schemas.openxmlformats.org/officeDocument/2006/relationships/oleObject" Target="file:////Users/kennethharlley/Desktop/normaldistin.xlsx" TargetMode="Externa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2.xml"/><Relationship Id="rId2" Type="http://schemas.microsoft.com/office/2011/relationships/chartColorStyle" Target="colors35.xml"/><Relationship Id="rId1" Type="http://schemas.microsoft.com/office/2011/relationships/chartStyle" Target="style35.xml"/><Relationship Id="rId4" Type="http://schemas.openxmlformats.org/officeDocument/2006/relationships/oleObject" Target="file:////Users/kennethharlley/Desktop/normaldistin.xlsx" TargetMode="Externa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3.xml"/><Relationship Id="rId2" Type="http://schemas.microsoft.com/office/2011/relationships/chartColorStyle" Target="colors36.xml"/><Relationship Id="rId1" Type="http://schemas.microsoft.com/office/2011/relationships/chartStyle" Target="style36.xml"/><Relationship Id="rId4" Type="http://schemas.openxmlformats.org/officeDocument/2006/relationships/oleObject" Target="file:////Users/kennethharlley/Desktop/normaldistin.xlsx" TargetMode="Externa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4.xml"/><Relationship Id="rId2" Type="http://schemas.microsoft.com/office/2011/relationships/chartColorStyle" Target="colors37.xml"/><Relationship Id="rId1" Type="http://schemas.microsoft.com/office/2011/relationships/chartStyle" Target="style37.xml"/><Relationship Id="rId4" Type="http://schemas.openxmlformats.org/officeDocument/2006/relationships/oleObject" Target="file:////Users/kennethharlley/Desktop/normaldistin.xlsx" TargetMode="Externa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5.xml"/><Relationship Id="rId2" Type="http://schemas.microsoft.com/office/2011/relationships/chartColorStyle" Target="colors38.xml"/><Relationship Id="rId1" Type="http://schemas.microsoft.com/office/2011/relationships/chartStyle" Target="style38.xml"/><Relationship Id="rId4" Type="http://schemas.openxmlformats.org/officeDocument/2006/relationships/oleObject" Target="file:////Users/kennethharlley/Desktop/normaldistin.xlsx" TargetMode="Externa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6.xml"/><Relationship Id="rId2" Type="http://schemas.microsoft.com/office/2011/relationships/chartColorStyle" Target="colors39.xml"/><Relationship Id="rId1" Type="http://schemas.microsoft.com/office/2011/relationships/chartStyle" Target="style39.xml"/><Relationship Id="rId4" Type="http://schemas.openxmlformats.org/officeDocument/2006/relationships/oleObject" Target="file:////Users/kennethharlley/Desktop/normaldistin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Users/kennethharlley/Desktop/normaldistin.xlsx" TargetMode="Externa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7.xml"/><Relationship Id="rId2" Type="http://schemas.microsoft.com/office/2011/relationships/chartColorStyle" Target="colors40.xml"/><Relationship Id="rId1" Type="http://schemas.microsoft.com/office/2011/relationships/chartStyle" Target="style40.xml"/><Relationship Id="rId4" Type="http://schemas.openxmlformats.org/officeDocument/2006/relationships/oleObject" Target="file:////Users/kennethharlley/Desktop/normaldistin.xlsx" TargetMode="Externa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8.xml"/><Relationship Id="rId2" Type="http://schemas.microsoft.com/office/2011/relationships/chartColorStyle" Target="colors41.xml"/><Relationship Id="rId1" Type="http://schemas.microsoft.com/office/2011/relationships/chartStyle" Target="style41.xml"/><Relationship Id="rId4" Type="http://schemas.openxmlformats.org/officeDocument/2006/relationships/oleObject" Target="file:////Users/kennethharlley/Desktop/normaldistin.xlsx" TargetMode="Externa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9.xml"/><Relationship Id="rId2" Type="http://schemas.microsoft.com/office/2011/relationships/chartColorStyle" Target="colors42.xml"/><Relationship Id="rId1" Type="http://schemas.microsoft.com/office/2011/relationships/chartStyle" Target="style42.xml"/><Relationship Id="rId4" Type="http://schemas.openxmlformats.org/officeDocument/2006/relationships/oleObject" Target="file:////Users/kennethharlley/Desktop/normaldistin.xlsx" TargetMode="Externa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0.xml"/><Relationship Id="rId2" Type="http://schemas.microsoft.com/office/2011/relationships/chartColorStyle" Target="colors43.xml"/><Relationship Id="rId1" Type="http://schemas.microsoft.com/office/2011/relationships/chartStyle" Target="style43.xml"/><Relationship Id="rId4" Type="http://schemas.openxmlformats.org/officeDocument/2006/relationships/oleObject" Target="file:////Users/kennethharlley/Desktop/normaldistin.xlsx" TargetMode="Externa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1.xml"/><Relationship Id="rId2" Type="http://schemas.microsoft.com/office/2011/relationships/chartColorStyle" Target="colors44.xml"/><Relationship Id="rId1" Type="http://schemas.microsoft.com/office/2011/relationships/chartStyle" Target="style44.xml"/><Relationship Id="rId4" Type="http://schemas.openxmlformats.org/officeDocument/2006/relationships/oleObject" Target="file:////Users/kennethharlley/Desktop/normaldistin.xlsx" TargetMode="Externa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2.xml"/><Relationship Id="rId2" Type="http://schemas.microsoft.com/office/2011/relationships/chartColorStyle" Target="colors45.xml"/><Relationship Id="rId1" Type="http://schemas.microsoft.com/office/2011/relationships/chartStyle" Target="style45.xml"/><Relationship Id="rId4" Type="http://schemas.openxmlformats.org/officeDocument/2006/relationships/oleObject" Target="file:////Users/kennethharlley/Desktop/normaldistin.xlsx" TargetMode="Externa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3.xml"/><Relationship Id="rId2" Type="http://schemas.microsoft.com/office/2011/relationships/chartColorStyle" Target="colors46.xml"/><Relationship Id="rId1" Type="http://schemas.microsoft.com/office/2011/relationships/chartStyle" Target="style46.xml"/><Relationship Id="rId4" Type="http://schemas.openxmlformats.org/officeDocument/2006/relationships/oleObject" Target="file:////Users/kennethharlley/Desktop/normaldistin.xlsx" TargetMode="Externa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4.xml"/><Relationship Id="rId2" Type="http://schemas.microsoft.com/office/2011/relationships/chartColorStyle" Target="colors47.xml"/><Relationship Id="rId1" Type="http://schemas.microsoft.com/office/2011/relationships/chartStyle" Target="style47.xml"/><Relationship Id="rId4" Type="http://schemas.openxmlformats.org/officeDocument/2006/relationships/oleObject" Target="file:////Users/kennethharlley/Desktop/normaldistin.xlsx" TargetMode="Externa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5.xml"/><Relationship Id="rId2" Type="http://schemas.microsoft.com/office/2011/relationships/chartColorStyle" Target="colors48.xml"/><Relationship Id="rId1" Type="http://schemas.microsoft.com/office/2011/relationships/chartStyle" Target="style48.xml"/><Relationship Id="rId4" Type="http://schemas.openxmlformats.org/officeDocument/2006/relationships/oleObject" Target="file:////Users/kennethharlley/Desktop/normaldistin.xlsx" TargetMode="Externa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6.xml"/><Relationship Id="rId2" Type="http://schemas.microsoft.com/office/2011/relationships/chartColorStyle" Target="colors49.xml"/><Relationship Id="rId1" Type="http://schemas.microsoft.com/office/2011/relationships/chartStyle" Target="style49.xml"/><Relationship Id="rId4" Type="http://schemas.openxmlformats.org/officeDocument/2006/relationships/oleObject" Target="file:////Users/kennethharlley/Desktop/normaldisti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/Users/kennethharlley/Desktop/normaldistin.xlsx" TargetMode="Externa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7.xml"/><Relationship Id="rId2" Type="http://schemas.microsoft.com/office/2011/relationships/chartColorStyle" Target="colors50.xml"/><Relationship Id="rId1" Type="http://schemas.microsoft.com/office/2011/relationships/chartStyle" Target="style50.xml"/><Relationship Id="rId4" Type="http://schemas.openxmlformats.org/officeDocument/2006/relationships/oleObject" Target="file:////Users/kennethharlley/Desktop/normaldistin.xlsx" TargetMode="Externa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8.xml"/><Relationship Id="rId2" Type="http://schemas.microsoft.com/office/2011/relationships/chartColorStyle" Target="colors51.xml"/><Relationship Id="rId1" Type="http://schemas.microsoft.com/office/2011/relationships/chartStyle" Target="style51.xml"/><Relationship Id="rId4" Type="http://schemas.openxmlformats.org/officeDocument/2006/relationships/oleObject" Target="file:////Users/kennethharlley/Desktop/normaldistin.xlsx" TargetMode="Externa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9.xml"/><Relationship Id="rId2" Type="http://schemas.microsoft.com/office/2011/relationships/chartColorStyle" Target="colors52.xml"/><Relationship Id="rId1" Type="http://schemas.microsoft.com/office/2011/relationships/chartStyle" Target="style52.xml"/><Relationship Id="rId4" Type="http://schemas.openxmlformats.org/officeDocument/2006/relationships/oleObject" Target="file:////Users/kennethharlley/Desktop/normaldistin.xlsx" TargetMode="Externa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nnethharlley/Desktop/normaldistin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0.xml"/><Relationship Id="rId2" Type="http://schemas.microsoft.com/office/2011/relationships/chartColorStyle" Target="colors54.xml"/><Relationship Id="rId1" Type="http://schemas.microsoft.com/office/2011/relationships/chartStyle" Target="style54.xml"/><Relationship Id="rId4" Type="http://schemas.openxmlformats.org/officeDocument/2006/relationships/oleObject" Target="file:////Users/kennethharlley/Desktop/normaldistin.xlsx" TargetMode="Externa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1.xml"/><Relationship Id="rId2" Type="http://schemas.microsoft.com/office/2011/relationships/chartColorStyle" Target="colors55.xml"/><Relationship Id="rId1" Type="http://schemas.microsoft.com/office/2011/relationships/chartStyle" Target="style55.xml"/><Relationship Id="rId4" Type="http://schemas.openxmlformats.org/officeDocument/2006/relationships/oleObject" Target="file:////Users/kennethharlley/Desktop/normaldistin.xlsx" TargetMode="Externa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2.xml"/><Relationship Id="rId2" Type="http://schemas.microsoft.com/office/2011/relationships/chartColorStyle" Target="colors56.xml"/><Relationship Id="rId1" Type="http://schemas.microsoft.com/office/2011/relationships/chartStyle" Target="style56.xml"/><Relationship Id="rId4" Type="http://schemas.openxmlformats.org/officeDocument/2006/relationships/oleObject" Target="file:////Users/kennethharlley/Desktop/normaldistin.xlsx" TargetMode="Externa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3.xml"/><Relationship Id="rId2" Type="http://schemas.microsoft.com/office/2011/relationships/chartColorStyle" Target="colors57.xml"/><Relationship Id="rId1" Type="http://schemas.microsoft.com/office/2011/relationships/chartStyle" Target="style57.xml"/><Relationship Id="rId4" Type="http://schemas.openxmlformats.org/officeDocument/2006/relationships/oleObject" Target="file:////Users/kennethharlley/Desktop/normaldistin.xlsx" TargetMode="Externa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4.xml"/><Relationship Id="rId2" Type="http://schemas.microsoft.com/office/2011/relationships/chartColorStyle" Target="colors58.xml"/><Relationship Id="rId1" Type="http://schemas.microsoft.com/office/2011/relationships/chartStyle" Target="style58.xml"/><Relationship Id="rId4" Type="http://schemas.openxmlformats.org/officeDocument/2006/relationships/oleObject" Target="file:////Users/kennethharlley/Desktop/normaldistin.xlsx" TargetMode="Externa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nnethharlley/Desktop/normaldistin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/Users/kennethharlley/Desktop/normaldistin.xlsx" TargetMode="Externa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5.xml"/><Relationship Id="rId2" Type="http://schemas.microsoft.com/office/2011/relationships/chartColorStyle" Target="colors60.xml"/><Relationship Id="rId1" Type="http://schemas.microsoft.com/office/2011/relationships/chartStyle" Target="style60.xml"/><Relationship Id="rId4" Type="http://schemas.openxmlformats.org/officeDocument/2006/relationships/oleObject" Target="file:////Users/kennethharlley/Library/Containers/com.microsoft.Excel/Data/Library/Application%20Support/Microsoft/normaldistin%20(version%201).xlsb" TargetMode="Externa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6.xml"/><Relationship Id="rId2" Type="http://schemas.microsoft.com/office/2011/relationships/chartColorStyle" Target="colors61.xml"/><Relationship Id="rId1" Type="http://schemas.microsoft.com/office/2011/relationships/chartStyle" Target="style61.xml"/><Relationship Id="rId4" Type="http://schemas.openxmlformats.org/officeDocument/2006/relationships/oleObject" Target="file:////Users/kennethharlley/Desktop/normaldistin.xlsx" TargetMode="Externa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7.xml"/><Relationship Id="rId2" Type="http://schemas.microsoft.com/office/2011/relationships/chartColorStyle" Target="colors62.xml"/><Relationship Id="rId1" Type="http://schemas.microsoft.com/office/2011/relationships/chartStyle" Target="style62.xml"/><Relationship Id="rId4" Type="http://schemas.openxmlformats.org/officeDocument/2006/relationships/oleObject" Target="file:////Users/kennethharlley/Desktop/normaldistin.xlsx" TargetMode="Externa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8.xml"/><Relationship Id="rId2" Type="http://schemas.microsoft.com/office/2011/relationships/chartColorStyle" Target="colors63.xml"/><Relationship Id="rId1" Type="http://schemas.microsoft.com/office/2011/relationships/chartStyle" Target="style63.xml"/><Relationship Id="rId4" Type="http://schemas.openxmlformats.org/officeDocument/2006/relationships/oleObject" Target="file:////Users/kennethharlley/Library/Containers/com.microsoft.Excel/Data/Library/Application%20Support/Microsoft/normaldistin%20(version%201).xlsb" TargetMode="Externa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9.xml"/><Relationship Id="rId2" Type="http://schemas.microsoft.com/office/2011/relationships/chartColorStyle" Target="colors64.xml"/><Relationship Id="rId1" Type="http://schemas.microsoft.com/office/2011/relationships/chartStyle" Target="style64.xml"/><Relationship Id="rId4" Type="http://schemas.openxmlformats.org/officeDocument/2006/relationships/oleObject" Target="file:////Users/kennethharlley/Library/Containers/com.microsoft.Excel/Data/Library/Application%20Support/Microsoft/normaldistin%20(version%201).xlsb" TargetMode="Externa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0.xml"/><Relationship Id="rId2" Type="http://schemas.microsoft.com/office/2011/relationships/chartColorStyle" Target="colors65.xml"/><Relationship Id="rId1" Type="http://schemas.microsoft.com/office/2011/relationships/chartStyle" Target="style65.xml"/><Relationship Id="rId4" Type="http://schemas.openxmlformats.org/officeDocument/2006/relationships/oleObject" Target="file:////Users/kennethharlley/Library/Containers/com.microsoft.Excel/Data/Library/Application%20Support/Microsoft/normaldistin%20(version%201).xlsb" TargetMode="Externa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1.xml"/><Relationship Id="rId2" Type="http://schemas.microsoft.com/office/2011/relationships/chartColorStyle" Target="colors66.xml"/><Relationship Id="rId1" Type="http://schemas.microsoft.com/office/2011/relationships/chartStyle" Target="style66.xml"/><Relationship Id="rId4" Type="http://schemas.openxmlformats.org/officeDocument/2006/relationships/oleObject" Target="file:////Users/kennethharlley/Library/Containers/com.microsoft.Excel/Data/Library/Application%20Support/Microsoft/normaldistin%20(version%201).xlsb" TargetMode="Externa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2.xml"/><Relationship Id="rId2" Type="http://schemas.microsoft.com/office/2011/relationships/chartColorStyle" Target="colors67.xml"/><Relationship Id="rId1" Type="http://schemas.microsoft.com/office/2011/relationships/chartStyle" Target="style67.xml"/><Relationship Id="rId4" Type="http://schemas.openxmlformats.org/officeDocument/2006/relationships/oleObject" Target="file:////Users/kennethharlley/Library/Containers/com.microsoft.Excel/Data/Library/Application%20Support/Microsoft/normaldistin%20(version%201).xlsb" TargetMode="Externa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3.xml"/><Relationship Id="rId2" Type="http://schemas.microsoft.com/office/2011/relationships/chartColorStyle" Target="colors68.xml"/><Relationship Id="rId1" Type="http://schemas.microsoft.com/office/2011/relationships/chartStyle" Target="style68.xml"/><Relationship Id="rId4" Type="http://schemas.openxmlformats.org/officeDocument/2006/relationships/oleObject" Target="file:////Users/kennethharlley/Library/Containers/com.microsoft.Excel/Data/Library/Application%20Support/Microsoft/normaldistin%20(version%201).xlsb" TargetMode="Externa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4.xml"/><Relationship Id="rId2" Type="http://schemas.microsoft.com/office/2011/relationships/chartColorStyle" Target="colors69.xml"/><Relationship Id="rId1" Type="http://schemas.microsoft.com/office/2011/relationships/chartStyle" Target="style69.xml"/><Relationship Id="rId4" Type="http://schemas.openxmlformats.org/officeDocument/2006/relationships/oleObject" Target="file:////Users/kennethharlley/Library/Containers/com.microsoft.Excel/Data/Library/Application%20Support/Microsoft/normaldistin%20(version%201).xlsb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/Users/kennethharlley/Desktop/normaldistin.xlsx" TargetMode="Externa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5.xml"/><Relationship Id="rId2" Type="http://schemas.microsoft.com/office/2011/relationships/chartColorStyle" Target="colors70.xml"/><Relationship Id="rId1" Type="http://schemas.microsoft.com/office/2011/relationships/chartStyle" Target="style70.xml"/><Relationship Id="rId4" Type="http://schemas.openxmlformats.org/officeDocument/2006/relationships/oleObject" Target="file:////Users/kennethharlley/Library/Containers/com.microsoft.Excel/Data/Library/Application%20Support/Microsoft/normaldistin%20(version%201).xlsb" TargetMode="Externa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6.xml"/><Relationship Id="rId2" Type="http://schemas.microsoft.com/office/2011/relationships/chartColorStyle" Target="colors71.xml"/><Relationship Id="rId1" Type="http://schemas.microsoft.com/office/2011/relationships/chartStyle" Target="style71.xml"/><Relationship Id="rId4" Type="http://schemas.openxmlformats.org/officeDocument/2006/relationships/oleObject" Target="file:////Users/kennethharlley/Library/Containers/com.microsoft.Excel/Data/Library/Application%20Support/Microsoft/normaldistin%20(version%201).xlsb" TargetMode="Externa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7.xml"/><Relationship Id="rId2" Type="http://schemas.microsoft.com/office/2011/relationships/chartColorStyle" Target="colors72.xml"/><Relationship Id="rId1" Type="http://schemas.microsoft.com/office/2011/relationships/chartStyle" Target="style72.xml"/><Relationship Id="rId4" Type="http://schemas.openxmlformats.org/officeDocument/2006/relationships/oleObject" Target="file:////Users/kennethharlley/Library/Containers/com.microsoft.Excel/Data/Library/Application%20Support/Microsoft/normaldistin%20(version%201).xlsb" TargetMode="Externa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8.xml"/><Relationship Id="rId2" Type="http://schemas.microsoft.com/office/2011/relationships/chartColorStyle" Target="colors73.xml"/><Relationship Id="rId1" Type="http://schemas.microsoft.com/office/2011/relationships/chartStyle" Target="style73.xml"/><Relationship Id="rId4" Type="http://schemas.openxmlformats.org/officeDocument/2006/relationships/oleObject" Target="file:////Users/kennethharlley/Library/Containers/com.microsoft.Excel/Data/Library/Application%20Support/Microsoft/normaldistin%20(version%201).xlsb" TargetMode="Externa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9.xml"/><Relationship Id="rId2" Type="http://schemas.microsoft.com/office/2011/relationships/chartColorStyle" Target="colors74.xml"/><Relationship Id="rId1" Type="http://schemas.microsoft.com/office/2011/relationships/chartStyle" Target="style74.xml"/><Relationship Id="rId4" Type="http://schemas.openxmlformats.org/officeDocument/2006/relationships/oleObject" Target="file:////Users/kennethharlley/Library/Containers/com.microsoft.Excel/Data/Library/Application%20Support/Microsoft/normaldistin%20(version%201).xlsb" TargetMode="Externa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0.xml"/><Relationship Id="rId2" Type="http://schemas.microsoft.com/office/2011/relationships/chartColorStyle" Target="colors75.xml"/><Relationship Id="rId1" Type="http://schemas.microsoft.com/office/2011/relationships/chartStyle" Target="style75.xml"/><Relationship Id="rId4" Type="http://schemas.openxmlformats.org/officeDocument/2006/relationships/oleObject" Target="file:////Users/kennethharlley/Library/Containers/com.microsoft.Excel/Data/Library/Application%20Support/Microsoft/normaldistin%20(version%201).xlsb" TargetMode="Externa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1.xml"/><Relationship Id="rId2" Type="http://schemas.microsoft.com/office/2011/relationships/chartColorStyle" Target="colors76.xml"/><Relationship Id="rId1" Type="http://schemas.microsoft.com/office/2011/relationships/chartStyle" Target="style76.xml"/><Relationship Id="rId4" Type="http://schemas.openxmlformats.org/officeDocument/2006/relationships/oleObject" Target="file:////Users/kennethharlley/Library/Containers/com.microsoft.Excel/Data/Library/Application%20Support/Microsoft/normaldistin%20(version%201).xlsb" TargetMode="Externa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2.xml"/><Relationship Id="rId2" Type="http://schemas.microsoft.com/office/2011/relationships/chartColorStyle" Target="colors77.xml"/><Relationship Id="rId1" Type="http://schemas.microsoft.com/office/2011/relationships/chartStyle" Target="style77.xml"/><Relationship Id="rId4" Type="http://schemas.openxmlformats.org/officeDocument/2006/relationships/oleObject" Target="file:////Users/kennethharlley/Library/Containers/com.microsoft.Excel/Data/Library/Application%20Support/Microsoft/normaldistin%20(version%201).xlsb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/Users/kennethharlley/Desktop/normaldistin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/Users/kennethharlley/Desktop/normaldisti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C8-1649-A3C6-FCFF6EACDA9E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C8-1649-A3C6-FCFF6EACDA9E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C8-1649-A3C6-FCFF6EACDA9E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C8-1649-A3C6-FCFF6EACDA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'kenneth_harlley-2018-06-08_11-5'!$C$46:$C$47</c:f>
              <c:strCache>
                <c:ptCount val="2"/>
                <c:pt idx="0">
                  <c:v>UG:</c:v>
                </c:pt>
                <c:pt idx="1">
                  <c:v>UCC:</c:v>
                </c:pt>
              </c:strCache>
            </c:strRef>
          </c:cat>
          <c:val>
            <c:numRef>
              <c:f>'kenneth_harlley-2018-06-08_11-5'!$D$46:$D$47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BC8-1649-A3C6-FCFF6EACD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54-4F41-B145-5962C5E4DBC2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54-4F41-B145-5962C5E4DBC2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54-4F41-B145-5962C5E4DBC2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54-4F41-B145-5962C5E4DB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'kenneth_harlley-2018-06-08_11-5'!$E$45:$E$47</c:f>
              <c:strCache>
                <c:ptCount val="3"/>
                <c:pt idx="0">
                  <c:v>Currently Enrolled: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'kenneth_harlley-2018-06-08_11-5'!$F$45:$F$47</c:f>
              <c:numCache>
                <c:formatCode>General</c:formatCode>
                <c:ptCount val="3"/>
                <c:pt idx="0">
                  <c:v>0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54-4F41-B145-5962C5E4DB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DE-664F-8F1D-37DEBD2D4788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DE-664F-8F1D-37DEBD2D4788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EDE-664F-8F1D-37DEBD2D4788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EDE-664F-8F1D-37DEBD2D47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'kenneth_harlley-2018-06-08_11-5'!$G$45:$G$46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'kenneth_harlley-2018-06-08_11-5'!$H$45:$H$46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DE-664F-8F1D-37DEBD2D4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0C-4C4E-8A89-8D8AEA1B162F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0C-4C4E-8A89-8D8AEA1B162F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0C-4C4E-8A89-8D8AEA1B162F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0C-4C4E-8A89-8D8AEA1B16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'kenneth_harlley-2018-06-08_11-5'!$I$45:$I$47</c:f>
              <c:strCache>
                <c:ptCount val="3"/>
                <c:pt idx="0">
                  <c:v>Central Region</c:v>
                </c:pt>
                <c:pt idx="1">
                  <c:v>Greater Accra</c:v>
                </c:pt>
                <c:pt idx="2">
                  <c:v>Upper West</c:v>
                </c:pt>
              </c:strCache>
            </c:strRef>
          </c:cat>
          <c:val>
            <c:numRef>
              <c:f>'kenneth_harlley-2018-06-08_11-5'!$J$45:$J$47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F0C-4C4E-8A89-8D8AEA1B16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AA-2C44-8C7B-EA2DB15F5972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AA-2C44-8C7B-EA2DB15F5972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AA-2C44-8C7B-EA2DB15F5972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AA-2C44-8C7B-EA2DB15F59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'kenneth_harlley-2018-06-08_11-5'!$C$50:$C$51</c:f>
              <c:strCache>
                <c:ptCount val="2"/>
                <c:pt idx="0">
                  <c:v>UG:</c:v>
                </c:pt>
                <c:pt idx="1">
                  <c:v>Other</c:v>
                </c:pt>
              </c:strCache>
            </c:strRef>
          </c:cat>
          <c:val>
            <c:numRef>
              <c:f>'kenneth_harlley-2018-06-08_11-5'!$D$50:$D$51</c:f>
              <c:numCache>
                <c:formatCode>General</c:formatCode>
                <c:ptCount val="2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AA-2C44-8C7B-EA2DB15F59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42-9B47-BE9F-D8ADF0555699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42-9B47-BE9F-D8ADF0555699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42-9B47-BE9F-D8ADF0555699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42-9B47-BE9F-D8ADF055569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'kenneth_harlley-2018-06-08_11-5'!$E$49:$E$51</c:f>
              <c:strCache>
                <c:ptCount val="3"/>
                <c:pt idx="0">
                  <c:v>Currently Enrolled: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'kenneth_harlley-2018-06-08_11-5'!$F$49:$F$51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42-9B47-BE9F-D8ADF05556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F3-BF41-AA8F-6B7419B018DC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F3-BF41-AA8F-6B7419B018DC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F3-BF41-AA8F-6B7419B018DC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F3-BF41-AA8F-6B7419B018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'kenneth_harlley-2018-06-08_11-5'!$G$49:$G$50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'kenneth_harlley-2018-06-08_11-5'!$H$49:$H$50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F3-BF41-AA8F-6B7419B01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30-4646-9972-DC8FD980C790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30-4646-9972-DC8FD980C790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30-4646-9972-DC8FD980C790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30-4646-9972-DC8FD980C790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C30-4646-9972-DC8FD980C7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'kenneth_harlley-2018-06-08_11-5'!$I$49:$I$53</c:f>
              <c:strCache>
                <c:ptCount val="5"/>
                <c:pt idx="0">
                  <c:v>Greater Accra</c:v>
                </c:pt>
                <c:pt idx="1">
                  <c:v>Eastern </c:v>
                </c:pt>
                <c:pt idx="2">
                  <c:v>Ashanti</c:v>
                </c:pt>
                <c:pt idx="3">
                  <c:v>Volta</c:v>
                </c:pt>
                <c:pt idx="4">
                  <c:v>Western</c:v>
                </c:pt>
              </c:strCache>
            </c:strRef>
          </c:cat>
          <c:val>
            <c:numRef>
              <c:f>'kenneth_harlley-2018-06-08_11-5'!$J$49:$J$53</c:f>
              <c:numCache>
                <c:formatCode>General</c:formatCode>
                <c:ptCount val="5"/>
                <c:pt idx="0">
                  <c:v>6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30-4646-9972-DC8FD980C7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28-6847-89BF-6F82D93EF9CC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28-6847-89BF-6F82D93EF9CC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28-6847-89BF-6F82D93EF9CC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28-6847-89BF-6F82D93EF9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'kenneth_harlley-2018-06-08_11-5'!$C$56:$C$59</c:f>
              <c:strCache>
                <c:ptCount val="4"/>
                <c:pt idx="0">
                  <c:v>Teach for Ghana website</c:v>
                </c:pt>
                <c:pt idx="1">
                  <c:v>Teach for Ghana fellow</c:v>
                </c:pt>
                <c:pt idx="2">
                  <c:v>Word of mouth</c:v>
                </c:pt>
                <c:pt idx="3">
                  <c:v>Other</c:v>
                </c:pt>
              </c:strCache>
            </c:strRef>
          </c:cat>
          <c:val>
            <c:numRef>
              <c:f>'kenneth_harlley-2018-06-08_11-5'!$D$56:$D$59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2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28-6847-89BF-6F82D93EF9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AF-BF42-9732-3BC87267585E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AF-BF42-9732-3BC87267585E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AF-BF42-9732-3BC87267585E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AF-BF42-9732-3BC8726758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'kenneth_harlley-2018-06-08_11-5'!$C$35:$C$38</c:f>
              <c:strCache>
                <c:ptCount val="4"/>
                <c:pt idx="0">
                  <c:v>Total Teach for Ghana Website</c:v>
                </c:pt>
                <c:pt idx="1">
                  <c:v>Universsity of Ghana:</c:v>
                </c:pt>
                <c:pt idx="2">
                  <c:v>KNUST:</c:v>
                </c:pt>
                <c:pt idx="3">
                  <c:v>UCC:</c:v>
                </c:pt>
              </c:strCache>
            </c:strRef>
          </c:cat>
          <c:val>
            <c:numRef>
              <c:f>'kenneth_harlley-2018-06-08_11-5'!$D$35:$D$38</c:f>
              <c:numCache>
                <c:formatCode>General</c:formatCode>
                <c:ptCount val="4"/>
                <c:pt idx="0">
                  <c:v>7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AF-BF42-9732-3BC8726758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92-B343-9D8C-973F1200D32F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92-B343-9D8C-973F1200D32F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92-B343-9D8C-973F1200D32F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92-B343-9D8C-973F1200D3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'kenneth_harlley-2018-06-08_11-5'!$E$55:$E$57</c:f>
              <c:strCache>
                <c:ptCount val="3"/>
                <c:pt idx="0">
                  <c:v>Yes</c:v>
                </c:pt>
                <c:pt idx="1">
                  <c:v>Currently Enrolled</c:v>
                </c:pt>
                <c:pt idx="2">
                  <c:v>No</c:v>
                </c:pt>
              </c:strCache>
            </c:strRef>
          </c:cat>
          <c:val>
            <c:numRef>
              <c:f>'kenneth_harlley-2018-06-08_11-5'!$F$55:$F$57</c:f>
              <c:numCache>
                <c:formatCode>General</c:formatCode>
                <c:ptCount val="3"/>
                <c:pt idx="0">
                  <c:v>11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92-B343-9D8C-973F1200D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36-9D4B-8A85-5C2B6403DFDE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136-9D4B-8A85-5C2B6403DFDE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136-9D4B-8A85-5C2B6403DFDE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136-9D4B-8A85-5C2B6403DF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'kenneth_harlley-2018-06-08_11-5'!$G$55:$G$56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'kenneth_harlley-2018-06-08_11-5'!$H$55:$H$56</c:f>
              <c:numCache>
                <c:formatCode>General</c:formatCode>
                <c:ptCount val="2"/>
                <c:pt idx="0">
                  <c:v>9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36-9D4B-8A85-5C2B6403D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19-714F-BB63-200D0596C7EA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19-714F-BB63-200D0596C7EA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19-714F-BB63-200D0596C7EA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19-714F-BB63-200D0596C7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'kenneth_harlley-2018-06-08_11-5'!$I$55:$I$57</c:f>
              <c:strCache>
                <c:ptCount val="3"/>
                <c:pt idx="0">
                  <c:v>Political Science</c:v>
                </c:pt>
                <c:pt idx="1">
                  <c:v>Psychology</c:v>
                </c:pt>
                <c:pt idx="2">
                  <c:v>Linguistics</c:v>
                </c:pt>
              </c:strCache>
            </c:strRef>
          </c:cat>
          <c:val>
            <c:numRef>
              <c:f>'kenneth_harlley-2018-06-08_11-5'!$J$55:$J$57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19-714F-BB63-200D0596C7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24-DA40-A590-BE8B931B174D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24-DA40-A590-BE8B931B174D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24-DA40-A590-BE8B931B174D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24-DA40-A590-BE8B931B17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'kenneth_harlley-2018-06-08_11-5'!$C$64:$C$65</c:f>
              <c:strCache>
                <c:ptCount val="2"/>
                <c:pt idx="0">
                  <c:v>Teach for Ghana Website</c:v>
                </c:pt>
                <c:pt idx="1">
                  <c:v>Campus Events</c:v>
                </c:pt>
              </c:strCache>
            </c:strRef>
          </c:cat>
          <c:val>
            <c:numRef>
              <c:f>'kenneth_harlley-2018-06-08_11-5'!$D$64:$D$65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D24-DA40-A590-BE8B931B17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E4-E248-9A7A-02B6E40601BA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E4-E248-9A7A-02B6E40601BA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BE4-E248-9A7A-02B6E40601BA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E4-E248-9A7A-02B6E40601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'kenneth_harlley-2018-06-08_11-5'!$E$62:$E$64</c:f>
              <c:strCache>
                <c:ptCount val="3"/>
                <c:pt idx="0">
                  <c:v>Yes</c:v>
                </c:pt>
                <c:pt idx="1">
                  <c:v>Currently Enrolled</c:v>
                </c:pt>
                <c:pt idx="2">
                  <c:v>No</c:v>
                </c:pt>
              </c:strCache>
            </c:strRef>
          </c:cat>
          <c:val>
            <c:numRef>
              <c:f>'kenneth_harlley-2018-06-08_11-5'!$F$62:$F$64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E4-E248-9A7A-02B6E4060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2C-8E43-9796-C86FF88CD50A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2C-8E43-9796-C86FF88CD50A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2C-8E43-9796-C86FF88CD50A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2C-8E43-9796-C86FF88C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'kenneth_harlley-2018-06-08_11-5'!$G$61:$G$62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'kenneth_harlley-2018-06-08_11-5'!$H$61:$H$62</c:f>
              <c:numCache>
                <c:formatCode>General</c:formatCode>
                <c:ptCount val="2"/>
                <c:pt idx="0">
                  <c:v>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2C-8E43-9796-C86FF88CD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4C-1344-B131-F3BF2065EEFB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4C-1344-B131-F3BF2065EEFB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4C-1344-B131-F3BF2065EEFB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4C-1344-B131-F3BF2065EE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'kenneth_harlley-2018-06-08_11-5'!$I$60:$I$61</c:f>
              <c:strCache>
                <c:ptCount val="2"/>
                <c:pt idx="0">
                  <c:v>Accounting</c:v>
                </c:pt>
                <c:pt idx="1">
                  <c:v>Chemistry</c:v>
                </c:pt>
              </c:strCache>
            </c:strRef>
          </c:cat>
          <c:val>
            <c:numRef>
              <c:f>'kenneth_harlley-2018-06-08_11-5'!$J$60:$J$61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4C-1344-B131-F3BF2065E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E9-5B40-915C-11866E5D8626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E9-5B40-915C-11866E5D8626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E9-5B40-915C-11866E5D8626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CE9-5B40-915C-11866E5D86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'kenneth_harlley-2018-06-08_11-5'!$C$68:$C$69</c:f>
              <c:strCache>
                <c:ptCount val="2"/>
                <c:pt idx="0">
                  <c:v>Teach for Ghana Website</c:v>
                </c:pt>
                <c:pt idx="1">
                  <c:v>Google</c:v>
                </c:pt>
              </c:strCache>
            </c:strRef>
          </c:cat>
          <c:val>
            <c:numRef>
              <c:f>'kenneth_harlley-2018-06-08_11-5'!$D$68:$D$69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E9-5B40-915C-11866E5D8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31-1D41-9E31-746C0B2C19F3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31-1D41-9E31-746C0B2C19F3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31-1D41-9E31-746C0B2C19F3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31-1D41-9E31-746C0B2C19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'kenneth_harlley-2018-06-08_11-5'!$E$67:$E$69</c:f>
              <c:strCache>
                <c:ptCount val="3"/>
                <c:pt idx="0">
                  <c:v>Yes</c:v>
                </c:pt>
                <c:pt idx="1">
                  <c:v>Currently Enrolled</c:v>
                </c:pt>
                <c:pt idx="2">
                  <c:v>No</c:v>
                </c:pt>
              </c:strCache>
            </c:strRef>
          </c:cat>
          <c:val>
            <c:numRef>
              <c:f>'kenneth_harlley-2018-06-08_11-5'!$F$67:$F$69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A31-1D41-9E31-746C0B2C1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0E-954E-AB1B-35B18FC0D86E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0E-954E-AB1B-35B18FC0D86E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0E-954E-AB1B-35B18FC0D86E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0E-954E-AB1B-35B18FC0D8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'kenneth_harlley-2018-06-08_11-5'!$G$68:$G$69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'kenneth_harlley-2018-06-08_11-5'!$H$68:$H$69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0E-954E-AB1B-35B18FC0D8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03-4B40-82EB-34E83D3AAF79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03-4B40-82EB-34E83D3AAF79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03-4B40-82EB-34E83D3AAF79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03-4B40-82EB-34E83D3AAF7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'kenneth_harlley-2018-06-08_11-5'!$E$36:$E$38</c:f>
              <c:strCache>
                <c:ptCount val="3"/>
                <c:pt idx="0">
                  <c:v>Currently Enrolled: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'kenneth_harlley-2018-06-08_11-5'!$F$36:$F$38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03-4B40-82EB-34E83D3AAF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BA-C342-B343-BB1A9536D80B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BA-C342-B343-BB1A9536D80B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BA-C342-B343-BB1A9536D80B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BA-C342-B343-BB1A9536D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'kenneth_harlley-2018-06-08_11-5'!$I$67:$I$70</c:f>
              <c:strCache>
                <c:ptCount val="4"/>
                <c:pt idx="0">
                  <c:v>Geography</c:v>
                </c:pt>
                <c:pt idx="1">
                  <c:v>Rural Development</c:v>
                </c:pt>
                <c:pt idx="2">
                  <c:v>Political Studies </c:v>
                </c:pt>
                <c:pt idx="3">
                  <c:v>Biological Science</c:v>
                </c:pt>
              </c:strCache>
            </c:strRef>
          </c:cat>
          <c:val>
            <c:numRef>
              <c:f>'kenneth_harlley-2018-06-08_11-5'!$J$67:$J$70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9BA-C342-B343-BB1A9536D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E5-804A-8540-4D11DC0F5186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E5-804A-8540-4D11DC0F5186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E5-804A-8540-4D11DC0F5186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E5-804A-8540-4D11DC0F51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'kenneth_harlley-2018-06-08_11-5'!$C$71:$C$74</c:f>
              <c:strCache>
                <c:ptCount val="4"/>
                <c:pt idx="0">
                  <c:v>Other</c:v>
                </c:pt>
                <c:pt idx="1">
                  <c:v>TFG Fellow</c:v>
                </c:pt>
                <c:pt idx="2">
                  <c:v>Facebook</c:v>
                </c:pt>
                <c:pt idx="3">
                  <c:v>Referral</c:v>
                </c:pt>
              </c:strCache>
            </c:strRef>
          </c:cat>
          <c:val>
            <c:numRef>
              <c:f>'kenneth_harlley-2018-06-08_11-5'!$D$71:$D$74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E5-804A-8540-4D11DC0F5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FD-434E-BDC3-B5C7E9473FDF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FD-434E-BDC3-B5C7E9473FDF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FD-434E-BDC3-B5C7E9473FDF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FD-434E-BDC3-B5C7E9473F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'kenneth_harlley-2018-06-08_11-5'!$E$73:$E$75</c:f>
              <c:strCache>
                <c:ptCount val="3"/>
                <c:pt idx="0">
                  <c:v>Yes</c:v>
                </c:pt>
                <c:pt idx="1">
                  <c:v>Currently Enrolled</c:v>
                </c:pt>
                <c:pt idx="2">
                  <c:v>No</c:v>
                </c:pt>
              </c:strCache>
            </c:strRef>
          </c:cat>
          <c:val>
            <c:numRef>
              <c:f>'kenneth_harlley-2018-06-08_11-5'!$F$73:$F$75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FD-434E-BDC3-B5C7E9473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83-8842-A927-FDAD5C67DD84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83-8842-A927-FDAD5C67DD84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83-8842-A927-FDAD5C67DD84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83-8842-A927-FDAD5C67DD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'kenneth_harlley-2018-06-08_11-5'!$G$73:$G$74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'kenneth_harlley-2018-06-08_11-5'!$H$73:$H$74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83-8842-A927-FDAD5C67D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B6-5848-90DD-33301ED882EA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B6-5848-90DD-33301ED882EA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B6-5848-90DD-33301ED882EA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B6-5848-90DD-33301ED882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'kenneth_harlley-2018-06-08_11-5'!$I$73:$I$76</c:f>
              <c:strCache>
                <c:ptCount val="4"/>
                <c:pt idx="0">
                  <c:v>Actuarial Science/Accounting</c:v>
                </c:pt>
                <c:pt idx="1">
                  <c:v>Graphic Design</c:v>
                </c:pt>
                <c:pt idx="2">
                  <c:v>Minerals Engineering</c:v>
                </c:pt>
                <c:pt idx="3">
                  <c:v>Journalism</c:v>
                </c:pt>
              </c:strCache>
            </c:strRef>
          </c:cat>
          <c:val>
            <c:numRef>
              <c:f>'kenneth_harlley-2018-06-08_11-5'!$J$73:$J$76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B6-5848-90DD-33301ED88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EC-5244-B232-3E570FD845F6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EC-5244-B232-3E570FD845F6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EC-5244-B232-3E570FD845F6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EC-5244-B232-3E570FD845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'kenneth_harlley-2018-06-08_11-5'!$C$80:$C$81</c:f>
              <c:strCache>
                <c:ptCount val="2"/>
                <c:pt idx="0">
                  <c:v>University of Ghana</c:v>
                </c:pt>
                <c:pt idx="1">
                  <c:v>University of Development Studies</c:v>
                </c:pt>
              </c:strCache>
            </c:strRef>
          </c:cat>
          <c:val>
            <c:numRef>
              <c:f>'kenneth_harlley-2018-06-08_11-5'!$D$80:$D$81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EC-5244-B232-3E570FD84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5E-8A4A-92FB-A1C96481D63E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5E-8A4A-92FB-A1C96481D63E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5E-8A4A-92FB-A1C96481D63E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5E-8A4A-92FB-A1C96481D6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'kenneth_harlley-2018-06-08_11-5'!$C$87:$C$89</c:f>
              <c:strCache>
                <c:ptCount val="3"/>
                <c:pt idx="0">
                  <c:v>UG</c:v>
                </c:pt>
                <c:pt idx="1">
                  <c:v>UCC</c:v>
                </c:pt>
                <c:pt idx="2">
                  <c:v>Other</c:v>
                </c:pt>
              </c:strCache>
            </c:strRef>
          </c:cat>
          <c:val>
            <c:numRef>
              <c:f>'kenneth_harlley-2018-06-08_11-5'!$D$87:$D$89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5E-8A4A-92FB-A1C96481D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D0-8D41-BF91-32930005B3A2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D0-8D41-BF91-32930005B3A2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9D0-8D41-BF91-32930005B3A2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9D0-8D41-BF91-32930005B3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'kenneth_harlley-2018-06-08_11-5'!$C$93:$C$94</c:f>
              <c:strCache>
                <c:ptCount val="2"/>
                <c:pt idx="0">
                  <c:v>UG</c:v>
                </c:pt>
                <c:pt idx="1">
                  <c:v>KNUST</c:v>
                </c:pt>
              </c:strCache>
            </c:strRef>
          </c:cat>
          <c:val>
            <c:numRef>
              <c:f>'kenneth_harlley-2018-06-08_11-5'!$D$93:$D$94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9D0-8D41-BF91-32930005B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C4-2B4F-A3A6-AE08A6EF9D16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C4-2B4F-A3A6-AE08A6EF9D16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C4-2B4F-A3A6-AE08A6EF9D16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C4-2B4F-A3A6-AE08A6EF9D1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'kenneth_harlley-2018-06-08_11-5'!$C$98:$C$101</c:f>
              <c:strCache>
                <c:ptCount val="4"/>
                <c:pt idx="0">
                  <c:v>UG</c:v>
                </c:pt>
                <c:pt idx="1">
                  <c:v>UCC</c:v>
                </c:pt>
                <c:pt idx="2">
                  <c:v>KNUST</c:v>
                </c:pt>
                <c:pt idx="3">
                  <c:v>Other</c:v>
                </c:pt>
              </c:strCache>
            </c:strRef>
          </c:cat>
          <c:val>
            <c:numRef>
              <c:f>'kenneth_harlley-2018-06-08_11-5'!$D$98:$D$101</c:f>
              <c:numCache>
                <c:formatCode>General</c:formatCode>
                <c:ptCount val="4"/>
                <c:pt idx="0">
                  <c:v>6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6C4-2B4F-A3A6-AE08A6EF9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F6-E94C-A721-3A3006863097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F6-E94C-A721-3A3006863097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F6-E94C-A721-3A3006863097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F6-E94C-A721-3A30068630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'kenneth_harlley-2018-06-08_11-5'!$C$105:$C$106</c:f>
              <c:strCache>
                <c:ptCount val="2"/>
                <c:pt idx="0">
                  <c:v>UG</c:v>
                </c:pt>
                <c:pt idx="1">
                  <c:v>KNUST</c:v>
                </c:pt>
              </c:strCache>
            </c:strRef>
          </c:cat>
          <c:val>
            <c:numRef>
              <c:f>'kenneth_harlley-2018-06-08_11-5'!$D$105:$D$106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F6-E94C-A721-3A30068630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52-5C42-A752-E7C14D5D6F78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52-5C42-A752-E7C14D5D6F78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52-5C42-A752-E7C14D5D6F78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52-5C42-A752-E7C14D5D6F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'kenneth_harlley-2018-06-08_11-5'!$G$36:$G$37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'kenneth_harlley-2018-06-08_11-5'!$H$36:$H$37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52-5C42-A752-E7C14D5D6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15-D547-82B9-F767FB8C8AB4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15-D547-82B9-F767FB8C8AB4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15-D547-82B9-F767FB8C8AB4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D15-D547-82B9-F767FB8C8A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'kenneth_harlley-2018-06-08_11-5'!$C$113:$C$116</c:f>
              <c:strCache>
                <c:ptCount val="4"/>
                <c:pt idx="0">
                  <c:v>UG</c:v>
                </c:pt>
                <c:pt idx="1">
                  <c:v>UCC</c:v>
                </c:pt>
                <c:pt idx="2">
                  <c:v>KNUST</c:v>
                </c:pt>
                <c:pt idx="3">
                  <c:v>Other</c:v>
                </c:pt>
              </c:strCache>
            </c:strRef>
          </c:cat>
          <c:val>
            <c:numRef>
              <c:f>'kenneth_harlley-2018-06-08_11-5'!$D$113:$D$116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D15-D547-82B9-F767FB8C8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1B-274C-AF81-2346468938C5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1B-274C-AF81-2346468938C5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1B-274C-AF81-2346468938C5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1B-274C-AF81-2346468938C5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F1B-274C-AF81-2346468938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'kenneth_harlley-2018-06-08_11-5'!$E$113:$E$117</c:f>
              <c:strCache>
                <c:ptCount val="5"/>
                <c:pt idx="0">
                  <c:v>Accounting</c:v>
                </c:pt>
                <c:pt idx="1">
                  <c:v>ICT</c:v>
                </c:pt>
                <c:pt idx="2">
                  <c:v>Minerals Engineering</c:v>
                </c:pt>
                <c:pt idx="3">
                  <c:v>Geography*</c:v>
                </c:pt>
                <c:pt idx="4">
                  <c:v>Other</c:v>
                </c:pt>
              </c:strCache>
            </c:strRef>
          </c:cat>
          <c:val>
            <c:numRef>
              <c:f>'kenneth_harlley-2018-06-08_11-5'!$F$113:$F$117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F1B-274C-AF81-234646893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EB-8944-AC0C-53BA8AD98888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EB-8944-AC0C-53BA8AD98888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EB-8944-AC0C-53BA8AD98888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EB-8944-AC0C-53BA8AD988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'kenneth_harlley-2018-06-08_11-5'!$G$113:$G$116</c:f>
              <c:strCache>
                <c:ptCount val="4"/>
                <c:pt idx="0">
                  <c:v>TFG Website</c:v>
                </c:pt>
                <c:pt idx="1">
                  <c:v>TFG Fellow</c:v>
                </c:pt>
                <c:pt idx="2">
                  <c:v>Word of Mouth</c:v>
                </c:pt>
                <c:pt idx="3">
                  <c:v>Other</c:v>
                </c:pt>
              </c:strCache>
            </c:strRef>
          </c:cat>
          <c:val>
            <c:numRef>
              <c:f>'kenneth_harlley-2018-06-08_11-5'!$H$113:$H$116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EB-8944-AC0C-53BA8AD988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77-5A40-9E9E-CC56286473FB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77-5A40-9E9E-CC56286473FB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77-5A40-9E9E-CC56286473FB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77-5A40-9E9E-CC56286473FB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B77-5A40-9E9E-CC56286473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'kenneth_harlley-2018-06-08_11-5'!$C$120:$C$124</c:f>
              <c:strCache>
                <c:ptCount val="5"/>
                <c:pt idx="0">
                  <c:v>UG</c:v>
                </c:pt>
                <c:pt idx="1">
                  <c:v>UCC</c:v>
                </c:pt>
                <c:pt idx="2">
                  <c:v>KNUST</c:v>
                </c:pt>
                <c:pt idx="3">
                  <c:v>Other</c:v>
                </c:pt>
                <c:pt idx="4">
                  <c:v>University for Development Studies</c:v>
                </c:pt>
              </c:strCache>
            </c:strRef>
          </c:cat>
          <c:val>
            <c:numRef>
              <c:f>'kenneth_harlley-2018-06-08_11-5'!$D$120:$D$124</c:f>
              <c:numCache>
                <c:formatCode>General</c:formatCode>
                <c:ptCount val="5"/>
                <c:pt idx="0">
                  <c:v>16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B77-5A40-9E9E-CC5628647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2E-CA42-8C12-6FE666204849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2E-CA42-8C12-6FE666204849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2E-CA42-8C12-6FE666204849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C2E-CA42-8C12-6FE6662048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'kenneth_harlley-2018-06-08_11-5'!$E$120:$E$123</c:f>
              <c:strCache>
                <c:ptCount val="4"/>
                <c:pt idx="0">
                  <c:v>Linguistics</c:v>
                </c:pt>
                <c:pt idx="1">
                  <c:v>Political Science</c:v>
                </c:pt>
                <c:pt idx="2">
                  <c:v>Psychology</c:v>
                </c:pt>
                <c:pt idx="3">
                  <c:v>Accounting/Actuarial Science</c:v>
                </c:pt>
              </c:strCache>
            </c:strRef>
          </c:cat>
          <c:val>
            <c:numRef>
              <c:f>'kenneth_harlley-2018-06-08_11-5'!$F$120:$F$123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2E-CA42-8C12-6FE666204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62-9743-9892-774B407CE232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62-9743-9892-774B407CE232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62-9743-9892-774B407CE232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462-9743-9892-774B407CE2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'kenneth_harlley-2018-06-08_11-5'!$G$120:$G$123</c:f>
              <c:strCache>
                <c:ptCount val="4"/>
                <c:pt idx="0">
                  <c:v>TFG Fellow</c:v>
                </c:pt>
                <c:pt idx="1">
                  <c:v>TFG website</c:v>
                </c:pt>
                <c:pt idx="2">
                  <c:v>Campus Events</c:v>
                </c:pt>
                <c:pt idx="3">
                  <c:v>Other</c:v>
                </c:pt>
              </c:strCache>
            </c:strRef>
          </c:cat>
          <c:val>
            <c:numRef>
              <c:f>'kenneth_harlley-2018-06-08_11-5'!$H$120:$H$123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62-9743-9892-774B407CE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01-934E-BE8C-A21A6B8B8927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01-934E-BE8C-A21A6B8B8927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01-934E-BE8C-A21A6B8B8927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01-934E-BE8C-A21A6B8B89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'kenneth_harlley-2018-06-08_11-5'!$C$132:$C$135</c:f>
              <c:strCache>
                <c:ptCount val="4"/>
                <c:pt idx="0">
                  <c:v>UG</c:v>
                </c:pt>
                <c:pt idx="1">
                  <c:v>Other</c:v>
                </c:pt>
                <c:pt idx="2">
                  <c:v>University of Cape Coast</c:v>
                </c:pt>
                <c:pt idx="3">
                  <c:v>KNUST</c:v>
                </c:pt>
              </c:strCache>
            </c:strRef>
          </c:cat>
          <c:val>
            <c:numRef>
              <c:f>'kenneth_harlley-2018-06-08_11-5'!$D$132:$D$135</c:f>
              <c:numCache>
                <c:formatCode>General</c:formatCode>
                <c:ptCount val="4"/>
                <c:pt idx="0">
                  <c:v>11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01-934E-BE8C-A21A6B8B8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45-9844-A00C-21AE26510009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45-9844-A00C-21AE26510009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45-9844-A00C-21AE26510009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45-9844-A00C-21AE265100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'kenneth_harlley-2018-06-08_11-5'!$I$132:$I$135</c:f>
              <c:strCache>
                <c:ptCount val="4"/>
                <c:pt idx="0">
                  <c:v>Greater Accra</c:v>
                </c:pt>
                <c:pt idx="1">
                  <c:v>Eastern Region</c:v>
                </c:pt>
                <c:pt idx="2">
                  <c:v>Volta Region</c:v>
                </c:pt>
                <c:pt idx="3">
                  <c:v>Other</c:v>
                </c:pt>
              </c:strCache>
            </c:strRef>
          </c:cat>
          <c:val>
            <c:numRef>
              <c:f>'kenneth_harlley-2018-06-08_11-5'!$J$132:$J$135</c:f>
              <c:numCache>
                <c:formatCode>General</c:formatCode>
                <c:ptCount val="4"/>
                <c:pt idx="0">
                  <c:v>12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45-9844-A00C-21AE26510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17-984B-AE5D-76D9B38134B8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17-984B-AE5D-76D9B38134B8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17-984B-AE5D-76D9B38134B8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17-984B-AE5D-76D9B38134B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'kenneth_harlley-2018-06-08_11-5'!$E$132:$E$135</c:f>
              <c:strCache>
                <c:ptCount val="4"/>
                <c:pt idx="0">
                  <c:v>TFG Website</c:v>
                </c:pt>
                <c:pt idx="1">
                  <c:v>TFG Fellows</c:v>
                </c:pt>
                <c:pt idx="2">
                  <c:v>Google</c:v>
                </c:pt>
                <c:pt idx="3">
                  <c:v>Other</c:v>
                </c:pt>
              </c:strCache>
            </c:strRef>
          </c:cat>
          <c:val>
            <c:numRef>
              <c:f>'kenneth_harlley-2018-06-08_11-5'!$F$132:$F$135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F17-984B-AE5D-76D9B3813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69-B146-92AA-95B7ECC10E85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69-B146-92AA-95B7ECC10E85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69-B146-92AA-95B7ECC10E85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69-B146-92AA-95B7ECC10E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'kenneth_harlley-2018-06-08_11-5'!$G$132:$G$135</c:f>
              <c:strCache>
                <c:ptCount val="4"/>
                <c:pt idx="0">
                  <c:v>Political Science </c:v>
                </c:pt>
                <c:pt idx="1">
                  <c:v>Accounting</c:v>
                </c:pt>
                <c:pt idx="2">
                  <c:v>Linguistics</c:v>
                </c:pt>
                <c:pt idx="3">
                  <c:v>Archaelogy</c:v>
                </c:pt>
              </c:strCache>
            </c:strRef>
          </c:cat>
          <c:val>
            <c:numRef>
              <c:f>'kenneth_harlley-2018-06-08_11-5'!$H$132:$H$135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69-B146-92AA-95B7ECC10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C7-154E-B09C-186647D347ED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C7-154E-B09C-186647D347ED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9C7-154E-B09C-186647D347ED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C7-154E-B09C-186647D347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'kenneth_harlley-2018-06-08_11-5'!$I$35:$I$36</c:f>
              <c:strCache>
                <c:ptCount val="2"/>
                <c:pt idx="0">
                  <c:v>Greater Accra</c:v>
                </c:pt>
                <c:pt idx="1">
                  <c:v>Ashanti Region</c:v>
                </c:pt>
              </c:strCache>
            </c:strRef>
          </c:cat>
          <c:val>
            <c:numRef>
              <c:f>'kenneth_harlley-2018-06-08_11-5'!$J$35:$J$36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C7-154E-B09C-186647D347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07-7C40-AC05-CBB395148C57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07-7C40-AC05-CBB395148C57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07-7C40-AC05-CBB395148C57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07-7C40-AC05-CBB395148C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'kenneth_harlley-2018-06-08_11-5'!$C$140:$C$142</c:f>
              <c:strCache>
                <c:ptCount val="3"/>
                <c:pt idx="0">
                  <c:v>UG</c:v>
                </c:pt>
                <c:pt idx="1">
                  <c:v>KNUST</c:v>
                </c:pt>
                <c:pt idx="2">
                  <c:v>University for Development Studies</c:v>
                </c:pt>
              </c:strCache>
            </c:strRef>
          </c:cat>
          <c:val>
            <c:numRef>
              <c:f>'kenneth_harlley-2018-06-08_11-5'!$D$140:$D$142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07-7C40-AC05-CBB395148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25-B649-80E8-333278821B41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25-B649-80E8-333278821B41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25-B649-80E8-333278821B41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425-B649-80E8-333278821B4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'kenneth_harlley-2018-06-08_11-5'!$E$140:$E$143</c:f>
              <c:strCache>
                <c:ptCount val="4"/>
                <c:pt idx="0">
                  <c:v>TFG Website</c:v>
                </c:pt>
                <c:pt idx="1">
                  <c:v>TFG Fellows</c:v>
                </c:pt>
                <c:pt idx="2">
                  <c:v>Facebook</c:v>
                </c:pt>
                <c:pt idx="3">
                  <c:v>Other</c:v>
                </c:pt>
              </c:strCache>
            </c:strRef>
          </c:cat>
          <c:val>
            <c:numRef>
              <c:f>'kenneth_harlley-2018-06-08_11-5'!$F$140:$F$143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425-B649-80E8-333278821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6A-6541-87B2-74041C75683E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76A-6541-87B2-74041C75683E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76A-6541-87B2-74041C75683E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76A-6541-87B2-74041C7568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'kenneth_harlley-2018-06-08_11-5'!$G$140:$G$143</c:f>
              <c:strCache>
                <c:ptCount val="4"/>
                <c:pt idx="0">
                  <c:v>Social Work/Sociology</c:v>
                </c:pt>
                <c:pt idx="1">
                  <c:v>Linguistics</c:v>
                </c:pt>
                <c:pt idx="2">
                  <c:v>Accounting</c:v>
                </c:pt>
                <c:pt idx="3">
                  <c:v>Other</c:v>
                </c:pt>
              </c:strCache>
            </c:strRef>
          </c:cat>
          <c:val>
            <c:numRef>
              <c:f>'kenneth_harlley-2018-06-08_11-5'!$H$140:$H$143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6A-6541-87B2-74041C756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A88-ED47-819A-DA242AA3EE6B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88-ED47-819A-DA242AA3EE6B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A88-ED47-819A-DA242AA3EE6B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A88-ED47-819A-DA242AA3EE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'kenneth_harlley-2018-06-08_11-5'!$I$140:$I$142</c:f>
              <c:strCache>
                <c:ptCount val="3"/>
                <c:pt idx="0">
                  <c:v>Greater Accra</c:v>
                </c:pt>
                <c:pt idx="1">
                  <c:v>Ashanti Region</c:v>
                </c:pt>
                <c:pt idx="2">
                  <c:v>Volta</c:v>
                </c:pt>
              </c:strCache>
            </c:strRef>
          </c:cat>
          <c:val>
            <c:numRef>
              <c:f>'kenneth_harlley-2018-06-08_11-5'!$J$140:$J$142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A88-ED47-819A-DA242AA3E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4C-7242-A46A-548EFE515833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4C-7242-A46A-548EFE515833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4C-7242-A46A-548EFE515833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4C-7242-A46A-548EFE5158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'kenneth_harlley-2018-06-08_11-5'!$C$147:$C$149</c:f>
              <c:strCache>
                <c:ptCount val="3"/>
                <c:pt idx="0">
                  <c:v>UCC</c:v>
                </c:pt>
                <c:pt idx="1">
                  <c:v>UG</c:v>
                </c:pt>
                <c:pt idx="2">
                  <c:v>KNUST</c:v>
                </c:pt>
              </c:strCache>
            </c:strRef>
          </c:cat>
          <c:val>
            <c:numRef>
              <c:f>'kenneth_harlley-2018-06-08_11-5'!$D$147:$D$149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4C-7242-A46A-548EFE515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76-B748-AF4D-DA02C22CA718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76-B748-AF4D-DA02C22CA718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76-B748-AF4D-DA02C22CA718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76-B748-AF4D-DA02C22CA7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'kenneth_harlley-2018-06-08_11-5'!$E$147:$E$150</c:f>
              <c:strCache>
                <c:ptCount val="4"/>
                <c:pt idx="0">
                  <c:v>Campus Events</c:v>
                </c:pt>
                <c:pt idx="1">
                  <c:v>Word of Mouth</c:v>
                </c:pt>
                <c:pt idx="2">
                  <c:v>TFG Website</c:v>
                </c:pt>
                <c:pt idx="3">
                  <c:v>Other</c:v>
                </c:pt>
              </c:strCache>
            </c:strRef>
          </c:cat>
          <c:val>
            <c:numRef>
              <c:f>'kenneth_harlley-2018-06-08_11-5'!$F$147:$F$150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76-B748-AF4D-DA02C22CA7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AF-FC4C-B0C0-6E95B1A45F44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AF-FC4C-B0C0-6E95B1A45F44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AF-FC4C-B0C0-6E95B1A45F44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AF-FC4C-B0C0-6E95B1A45F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'kenneth_harlley-2018-06-08_11-5'!$G$147:$G$150</c:f>
              <c:strCache>
                <c:ptCount val="4"/>
                <c:pt idx="0">
                  <c:v>Accounting </c:v>
                </c:pt>
                <c:pt idx="1">
                  <c:v>Political Study</c:v>
                </c:pt>
                <c:pt idx="2">
                  <c:v>Psychology</c:v>
                </c:pt>
                <c:pt idx="3">
                  <c:v>Other</c:v>
                </c:pt>
              </c:strCache>
            </c:strRef>
          </c:cat>
          <c:val>
            <c:numRef>
              <c:f>'kenneth_harlley-2018-06-08_11-5'!$H$147:$H$150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EAF-FC4C-B0C0-6E95B1A4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C-5E42-AAFF-CCE52A9D29B8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C-5E42-AAFF-CCE52A9D29B8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C-5E42-AAFF-CCE52A9D29B8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C-5E42-AAFF-CCE52A9D29B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'kenneth_harlley-2018-06-08_11-5'!$I$147:$I$150</c:f>
              <c:strCache>
                <c:ptCount val="4"/>
                <c:pt idx="0">
                  <c:v>Greater Accrz</c:v>
                </c:pt>
                <c:pt idx="1">
                  <c:v>Central Region</c:v>
                </c:pt>
                <c:pt idx="2">
                  <c:v>Ashanti Region</c:v>
                </c:pt>
                <c:pt idx="3">
                  <c:v>Upper West</c:v>
                </c:pt>
              </c:strCache>
            </c:strRef>
          </c:cat>
          <c:val>
            <c:numRef>
              <c:f>'kenneth_harlley-2018-06-08_11-5'!$J$147:$J$150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EC-5E42-AAFF-CCE52A9D2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42-E642-810C-DE84FEF359E5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42-E642-810C-DE84FEF359E5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42-E642-810C-DE84FEF359E5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42-E642-810C-DE84FEF359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'kenneth_harlley-2018-06-08_11-5'!$C$42:$C$43</c:f>
              <c:strCache>
                <c:ptCount val="2"/>
                <c:pt idx="0">
                  <c:v>UG:</c:v>
                </c:pt>
                <c:pt idx="1">
                  <c:v>Other:</c:v>
                </c:pt>
              </c:strCache>
            </c:strRef>
          </c:cat>
          <c:val>
            <c:numRef>
              <c:f>'kenneth_harlley-2018-06-08_11-5'!$D$42:$D$43</c:f>
              <c:numCache>
                <c:formatCode>General</c:formatCode>
                <c:ptCount val="2"/>
                <c:pt idx="0">
                  <c:v>6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42-E642-810C-DE84FEF35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B4-8F46-A024-B8A8A04EDC15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B4-8F46-A024-B8A8A04EDC15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B4-8F46-A024-B8A8A04EDC15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B4-8F46-A024-B8A8A04EDC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'kenneth_harlley-2018-06-08_11-5'!$G$153:$G$155</c:f>
              <c:strCache>
                <c:ptCount val="3"/>
                <c:pt idx="0">
                  <c:v>Yes</c:v>
                </c:pt>
                <c:pt idx="1">
                  <c:v>Currently Enrolled</c:v>
                </c:pt>
                <c:pt idx="2">
                  <c:v>No</c:v>
                </c:pt>
              </c:strCache>
            </c:strRef>
          </c:cat>
          <c:val>
            <c:numRef>
              <c:f>'kenneth_harlley-2018-06-08_11-5'!$H$153:$H$155</c:f>
              <c:numCache>
                <c:formatCode>General</c:formatCode>
                <c:ptCount val="3"/>
                <c:pt idx="0">
                  <c:v>12</c:v>
                </c:pt>
                <c:pt idx="1">
                  <c:v>1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B4-8F46-A024-B8A8A04ED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5B-674E-B176-9459ADAB870D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5B-674E-B176-9459ADAB870D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5B-674E-B176-9459ADAB870D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5B-674E-B176-9459ADAB870D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85B-674E-B176-9459ADAB870D}"/>
              </c:ext>
            </c:extLst>
          </c:dPt>
          <c:dPt>
            <c:idx val="5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85B-674E-B176-9459ADAB87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'kenneth_harlley-2018-06-08_11-5'!$E$153:$E$158</c:f>
              <c:strCache>
                <c:ptCount val="6"/>
                <c:pt idx="0">
                  <c:v>TFG Website</c:v>
                </c:pt>
                <c:pt idx="1">
                  <c:v>TFG Fellow</c:v>
                </c:pt>
                <c:pt idx="2">
                  <c:v>Campus Events</c:v>
                </c:pt>
                <c:pt idx="3">
                  <c:v>Facebook</c:v>
                </c:pt>
                <c:pt idx="4">
                  <c:v>Google</c:v>
                </c:pt>
                <c:pt idx="5">
                  <c:v>Other</c:v>
                </c:pt>
              </c:strCache>
            </c:strRef>
          </c:cat>
          <c:val>
            <c:numRef>
              <c:f>'kenneth_harlley-2018-06-08_11-5'!$F$153:$F$158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85B-674E-B176-9459ADAB87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B5-AD4B-AA9C-C26B3EFE8EBB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B5-AD4B-AA9C-C26B3EFE8EBB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BB5-AD4B-AA9C-C26B3EFE8EBB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B5-AD4B-AA9C-C26B3EFE8EBB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B5-AD4B-AA9C-C26B3EFE8E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'kenneth_harlley-2018-06-08_11-5'!$C$153:$C$157</c:f>
              <c:strCache>
                <c:ptCount val="5"/>
                <c:pt idx="0">
                  <c:v>UGG</c:v>
                </c:pt>
                <c:pt idx="1">
                  <c:v>UCC</c:v>
                </c:pt>
                <c:pt idx="2">
                  <c:v>University for Devlopment Studies</c:v>
                </c:pt>
                <c:pt idx="3">
                  <c:v>KNUST</c:v>
                </c:pt>
                <c:pt idx="4">
                  <c:v>Other</c:v>
                </c:pt>
              </c:strCache>
            </c:strRef>
          </c:cat>
          <c:val>
            <c:numRef>
              <c:f>'kenneth_harlley-2018-06-08_11-5'!$D$153:$D$157</c:f>
              <c:numCache>
                <c:formatCode>General</c:formatCode>
                <c:ptCount val="5"/>
                <c:pt idx="0">
                  <c:v>9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BB5-AD4B-AA9C-C26B3EFE8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64-5745-81C3-32908A3263A9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64-5745-81C3-32908A3263A9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64-5745-81C3-32908A3263A9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64-5745-81C3-32908A3263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'kenneth_harlley-2018-06-08_11-5'!$I$153:$I$156</c:f>
              <c:strCache>
                <c:ptCount val="4"/>
                <c:pt idx="0">
                  <c:v>Accounting</c:v>
                </c:pt>
                <c:pt idx="1">
                  <c:v>Economics</c:v>
                </c:pt>
                <c:pt idx="2">
                  <c:v>Political Science</c:v>
                </c:pt>
                <c:pt idx="3">
                  <c:v>Archaelogy</c:v>
                </c:pt>
              </c:strCache>
            </c:strRef>
          </c:cat>
          <c:val>
            <c:numRef>
              <c:f>'kenneth_harlley-2018-06-08_11-5'!$J$153:$J$156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64-5745-81C3-32908A326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F7-7242-9CA8-C216995B2226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F7-7242-9CA8-C216995B2226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F7-7242-9CA8-C216995B2226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F7-7242-9CA8-C216995B2226}"/>
              </c:ext>
            </c:extLst>
          </c:dPt>
          <c:dPt>
            <c:idx val="4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2F7-7242-9CA8-C216995B2226}"/>
              </c:ext>
            </c:extLst>
          </c:dPt>
          <c:dPt>
            <c:idx val="5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2F7-7242-9CA8-C216995B22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'kenneth_harlley-2018-06-08_11-5'!$K$153:$K$158</c:f>
              <c:strCache>
                <c:ptCount val="6"/>
                <c:pt idx="0">
                  <c:v>Greater Accra</c:v>
                </c:pt>
                <c:pt idx="1">
                  <c:v>Central Region</c:v>
                </c:pt>
                <c:pt idx="2">
                  <c:v>Ashanti</c:v>
                </c:pt>
                <c:pt idx="3">
                  <c:v>Volta</c:v>
                </c:pt>
                <c:pt idx="4">
                  <c:v>Western</c:v>
                </c:pt>
                <c:pt idx="5">
                  <c:v>Upper West</c:v>
                </c:pt>
              </c:strCache>
            </c:strRef>
          </c:cat>
          <c:val>
            <c:numRef>
              <c:f>'kenneth_harlley-2018-06-08_11-5'!$L$153:$L$158</c:f>
              <c:numCache>
                <c:formatCode>General</c:formatCode>
                <c:ptCount val="6"/>
                <c:pt idx="0">
                  <c:v>11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2F7-7242-9CA8-C216995B2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505702928833708E-2"/>
          <c:y val="0.17663094977768057"/>
          <c:w val="0.83847596778961031"/>
          <c:h val="0.6632540309994935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3F-7747-85D3-E04CB86D0339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3F-7747-85D3-E04CB86D0339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3F-7747-85D3-E04CB86D0339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13F-7747-85D3-E04CB86D033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'kenneth_harlley-2018-06-08_11-5'!$K$160:$K$163</c:f>
              <c:strCache>
                <c:ptCount val="4"/>
                <c:pt idx="0">
                  <c:v>Greater Accra</c:v>
                </c:pt>
                <c:pt idx="1">
                  <c:v>Ashanti</c:v>
                </c:pt>
                <c:pt idx="2">
                  <c:v>Volta</c:v>
                </c:pt>
                <c:pt idx="3">
                  <c:v>Eastern</c:v>
                </c:pt>
              </c:strCache>
            </c:strRef>
          </c:cat>
          <c:val>
            <c:numRef>
              <c:f>'kenneth_harlley-2018-06-08_11-5'!$L$160:$L$163</c:f>
              <c:numCache>
                <c:formatCode>General</c:formatCode>
                <c:ptCount val="4"/>
                <c:pt idx="0">
                  <c:v>8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3F-7747-85D3-E04CB86D0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084734088966777"/>
          <c:y val="0.90536201898546098"/>
          <c:w val="0.59230385187813994"/>
          <c:h val="4.00440340086086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1D-3D41-B7B3-FA5CAC67B193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41D-3D41-B7B3-FA5CAC67B193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41D-3D41-B7B3-FA5CAC67B193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41D-3D41-B7B3-FA5CAC67B193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41D-3D41-B7B3-FA5CAC67B1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'kenneth_harlley-2018-06-08_11-5'!$I$160:$I$164</c:f>
              <c:strCache>
                <c:ptCount val="5"/>
                <c:pt idx="0">
                  <c:v>Social Work/Sociology</c:v>
                </c:pt>
                <c:pt idx="1">
                  <c:v>Political Science</c:v>
                </c:pt>
                <c:pt idx="2">
                  <c:v>Psychology</c:v>
                </c:pt>
                <c:pt idx="3">
                  <c:v>Linguistics</c:v>
                </c:pt>
                <c:pt idx="4">
                  <c:v>Other</c:v>
                </c:pt>
              </c:strCache>
            </c:strRef>
          </c:cat>
          <c:val>
            <c:numRef>
              <c:f>'kenneth_harlley-2018-06-08_11-5'!$J$160:$J$164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41D-3D41-B7B3-FA5CAC67B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78-EE49-AA51-EE7F40507ABE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78-EE49-AA51-EE7F40507ABE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78-EE49-AA51-EE7F40507ABE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78-EE49-AA51-EE7F40507ABE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C78-EE49-AA51-EE7F40507A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'kenneth_harlley-2018-06-08_11-5'!$C$161:$C$165</c:f>
              <c:strCache>
                <c:ptCount val="5"/>
                <c:pt idx="0">
                  <c:v>UGG</c:v>
                </c:pt>
                <c:pt idx="1">
                  <c:v>UCC</c:v>
                </c:pt>
                <c:pt idx="2">
                  <c:v>University for Devlopment Studies</c:v>
                </c:pt>
                <c:pt idx="3">
                  <c:v>KNUST</c:v>
                </c:pt>
                <c:pt idx="4">
                  <c:v>Other</c:v>
                </c:pt>
              </c:strCache>
            </c:strRef>
          </c:cat>
          <c:val>
            <c:numRef>
              <c:f>'kenneth_harlley-2018-06-08_11-5'!$D$161:$D$165</c:f>
              <c:numCache>
                <c:formatCode>General</c:formatCode>
                <c:ptCount val="5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78-EE49-AA51-EE7F40507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F0-A147-A47A-C5E7FD237CF6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F0-A147-A47A-C5E7FD237CF6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F0-A147-A47A-C5E7FD237CF6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F0-A147-A47A-C5E7FD237C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'kenneth_harlley-2018-06-08_11-5'!$G$160:$G$162</c:f>
              <c:strCache>
                <c:ptCount val="3"/>
                <c:pt idx="0">
                  <c:v>Yes</c:v>
                </c:pt>
                <c:pt idx="1">
                  <c:v>Currently Enrolled</c:v>
                </c:pt>
                <c:pt idx="2">
                  <c:v>No</c:v>
                </c:pt>
              </c:strCache>
            </c:strRef>
          </c:cat>
          <c:val>
            <c:numRef>
              <c:f>'kenneth_harlley-2018-06-08_11-5'!$H$160:$H$162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0-A147-A47A-C5E7FD237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4C-3742-8799-7630CC74F07E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4C-3742-8799-7630CC74F07E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4C-3742-8799-7630CC74F07E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4C-3742-8799-7630CC74F07E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F4C-3742-8799-7630CC74F07E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F4C-3742-8799-7630CC74F07E}"/>
              </c:ext>
            </c:extLst>
          </c:dPt>
          <c:dPt>
            <c:idx val="6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F4C-3742-8799-7630CC74F0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'kenneth_harlley-2018-06-08_11-5'!$E$160:$E$166</c:f>
              <c:strCache>
                <c:ptCount val="7"/>
                <c:pt idx="0">
                  <c:v>TFG Website</c:v>
                </c:pt>
                <c:pt idx="1">
                  <c:v>TFG Fellow</c:v>
                </c:pt>
                <c:pt idx="2">
                  <c:v>Campus Events</c:v>
                </c:pt>
                <c:pt idx="3">
                  <c:v>Facebook</c:v>
                </c:pt>
                <c:pt idx="4">
                  <c:v>Google</c:v>
                </c:pt>
                <c:pt idx="5">
                  <c:v>Other</c:v>
                </c:pt>
                <c:pt idx="6">
                  <c:v>Word of Mouth</c:v>
                </c:pt>
              </c:strCache>
            </c:strRef>
          </c:cat>
          <c:val>
            <c:numRef>
              <c:f>'kenneth_harlley-2018-06-08_11-5'!$F$160:$F$166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F4C-3742-8799-7630CC74F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B1-5B4E-94BC-5486EA182DCE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B1-5B4E-94BC-5486EA182DCE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B1-5B4E-94BC-5486EA182DCE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B1-5B4E-94BC-5486EA182D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'kenneth_harlley-2018-06-08_11-5'!$E$42:$E$44</c:f>
              <c:strCache>
                <c:ptCount val="3"/>
                <c:pt idx="0">
                  <c:v>Currently Enrolled: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'kenneth_harlley-2018-06-08_11-5'!$F$42:$F$44</c:f>
              <c:numCache>
                <c:formatCode>General</c:formatCode>
                <c:ptCount val="3"/>
                <c:pt idx="0">
                  <c:v>2</c:v>
                </c:pt>
                <c:pt idx="1">
                  <c:v>0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B1-5B4E-94BC-5486EA182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59-7A4C-8CFE-AB508ECC72B9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59-7A4C-8CFE-AB508ECC72B9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59-7A4C-8CFE-AB508ECC72B9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59-7A4C-8CFE-AB508ECC72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'kenneth_harlley-2018-06-08_11-5'!$C$172:$C$175</c:f>
              <c:strCache>
                <c:ptCount val="4"/>
                <c:pt idx="0">
                  <c:v>TFG Website</c:v>
                </c:pt>
                <c:pt idx="1">
                  <c:v>TFG Fellow</c:v>
                </c:pt>
                <c:pt idx="2">
                  <c:v>Other</c:v>
                </c:pt>
                <c:pt idx="3">
                  <c:v>Word of Mouth</c:v>
                </c:pt>
              </c:strCache>
            </c:strRef>
          </c:cat>
          <c:val>
            <c:numRef>
              <c:f>'kenneth_harlley-2018-06-08_11-5'!$D$172:$D$175</c:f>
              <c:numCache>
                <c:formatCode>General</c:formatCode>
                <c:ptCount val="4"/>
                <c:pt idx="0">
                  <c:v>4</c:v>
                </c:pt>
                <c:pt idx="1">
                  <c:v>7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59-7A4C-8CFE-AB508ECC72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FF-F348-8293-8B325B6480FC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FF-F348-8293-8B325B6480FC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FF-F348-8293-8B325B6480FC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FF-F348-8293-8B325B6480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'kenneth_harlley-2018-06-08_11-5'!$E$172:$E$173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'kenneth_harlley-2018-06-08_11-5'!$F$172:$F$173</c:f>
              <c:numCache>
                <c:formatCode>General</c:formatCode>
                <c:ptCount val="2"/>
                <c:pt idx="0">
                  <c:v>11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FF-F348-8293-8B325B648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64-F345-BFA6-DB43B27F3987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64-F345-BFA6-DB43B27F3987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564-F345-BFA6-DB43B27F3987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64-F345-BFA6-DB43B27F39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'kenneth_harlley-2018-06-08_11-5'!$C$180:$C$181</c:f>
              <c:strCache>
                <c:ptCount val="2"/>
                <c:pt idx="0">
                  <c:v>TFG Website</c:v>
                </c:pt>
                <c:pt idx="1">
                  <c:v>Other</c:v>
                </c:pt>
              </c:strCache>
            </c:strRef>
          </c:cat>
          <c:val>
            <c:numRef>
              <c:f>'kenneth_harlley-2018-06-08_11-5'!$D$180:$D$181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564-F345-BFA6-DB43B27F3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5D-4342-B4E4-0EEF96E05E3C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5D-4342-B4E4-0EEF96E05E3C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5D-4342-B4E4-0EEF96E05E3C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5D-4342-B4E4-0EEF96E05E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'kenneth_harlley-2018-06-08_11-5'!$E$179:$E$180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'kenneth_harlley-2018-06-08_11-5'!$F$179:$F$180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5D-4342-B4E4-0EEF96E05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E8-A947-892D-F25984B18D23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E8-A947-892D-F25984B18D23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E8-A947-892D-F25984B18D23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E8-A947-892D-F25984B18D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'kenneth_harlley-2018-06-08_11-5'!$C$187:$C$188</c:f>
              <c:strCache>
                <c:ptCount val="2"/>
                <c:pt idx="0">
                  <c:v>Campus Events</c:v>
                </c:pt>
                <c:pt idx="1">
                  <c:v>Other</c:v>
                </c:pt>
              </c:strCache>
            </c:strRef>
          </c:cat>
          <c:val>
            <c:numRef>
              <c:f>'kenneth_harlley-2018-06-08_11-5'!$D$187:$D$188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E8-A947-892D-F25984B18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83-874D-AF46-012D8ED6A7EB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83-874D-AF46-012D8ED6A7EB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83-874D-AF46-012D8ED6A7EB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83-874D-AF46-012D8ED6A7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'kenneth_harlley-2018-06-08_11-5'!$E$186:$E$187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'kenneth_harlley-2018-06-08_11-5'!$F$186:$F$187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483-874D-AF46-012D8ED6A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A5-AE42-8749-96C32473F27A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A5-AE42-8749-96C32473F27A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A5-AE42-8749-96C32473F27A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A5-AE42-8749-96C32473F27A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A5-AE42-8749-96C32473F2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'kenneth_harlley-2018-06-08_11-5'!$C$193:$C$197</c:f>
              <c:strCache>
                <c:ptCount val="5"/>
                <c:pt idx="0">
                  <c:v>Other</c:v>
                </c:pt>
                <c:pt idx="1">
                  <c:v>TFG website</c:v>
                </c:pt>
                <c:pt idx="2">
                  <c:v>TFG fellow</c:v>
                </c:pt>
                <c:pt idx="3">
                  <c:v>Campus Events</c:v>
                </c:pt>
                <c:pt idx="4">
                  <c:v>Remaining Options</c:v>
                </c:pt>
              </c:strCache>
            </c:strRef>
          </c:cat>
          <c:val>
            <c:numRef>
              <c:f>'kenneth_harlley-2018-06-08_11-5'!$D$193:$D$197</c:f>
              <c:numCache>
                <c:formatCode>General</c:formatCode>
                <c:ptCount val="5"/>
                <c:pt idx="0">
                  <c:v>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FA5-AE42-8749-96C32473F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99-D84B-B870-D741B1C0334E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99-D84B-B870-D741B1C0334E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99-D84B-B870-D741B1C0334E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99-D84B-B870-D741B1C033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'kenneth_harlley-2018-06-08_11-5'!$E$193:$E$194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'kenneth_harlley-2018-06-08_11-5'!$F$193:$F$194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99-D84B-B870-D741B1C03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B8-3B4B-B09E-1858F3499963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B8-3B4B-B09E-1858F3499963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B8-3B4B-B09E-1858F3499963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B8-3B4B-B09E-1858F34999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'kenneth_harlley-2018-06-08_11-5'!$G$41:$G$42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'kenneth_harlley-2018-06-08_11-5'!$H$41:$H$42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B8-3B4B-B09E-1858F3499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A8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C-424C-9B08-2F5BC259D734}"/>
              </c:ext>
            </c:extLst>
          </c:dPt>
          <c:dPt>
            <c:idx val="1"/>
            <c:bubble3D val="0"/>
            <c:spPr>
              <a:solidFill>
                <a:srgbClr val="E75D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C-424C-9B08-2F5BC259D734}"/>
              </c:ext>
            </c:extLst>
          </c:dPt>
          <c:dPt>
            <c:idx val="2"/>
            <c:bubble3D val="0"/>
            <c:spPr>
              <a:solidFill>
                <a:srgbClr val="C02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C-424C-9B08-2F5BC259D734}"/>
              </c:ext>
            </c:extLst>
          </c:dPt>
          <c:dPt>
            <c:idx val="3"/>
            <c:bubble3D val="0"/>
            <c:spPr>
              <a:solidFill>
                <a:srgbClr val="FFD1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C-424C-9B08-2F5BC259D7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'kenneth_harlley-2018-06-08_11-5'!$I$41:$I$42</c:f>
              <c:strCache>
                <c:ptCount val="2"/>
                <c:pt idx="0">
                  <c:v>Greater Acca</c:v>
                </c:pt>
                <c:pt idx="1">
                  <c:v>Volta Region</c:v>
                </c:pt>
              </c:strCache>
            </c:strRef>
          </c:cat>
          <c:val>
            <c:numRef>
              <c:f>'kenneth_harlley-2018-06-08_11-5'!$J$41:$J$42</c:f>
              <c:numCache>
                <c:formatCode>General</c:formatCode>
                <c:ptCount val="2"/>
                <c:pt idx="0">
                  <c:v>7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C-424C-9B08-2F5BC259D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11DB-8BAD-3E43-84B8-86F25E014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ECD1D-D21D-0F44-8EC3-216004A5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5695A-76C0-8045-9DF3-605AA26A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DAE3-CBD0-F547-BACC-0A1A9C579CC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5CCEA-DD2C-4445-A276-50A148E3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18918-ACB4-A84C-ABBA-D6730B97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D8B1-9B47-9641-B826-237CE464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63EF-6E99-7E42-BB03-8385F164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D156-8B85-E54A-884E-029F4DE56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10E64-0F90-B849-8232-B31F095E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DAE3-CBD0-F547-BACC-0A1A9C579CC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10C1-C29D-444C-9EC4-32E4ABAD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F616-1FF6-214A-B0CB-8686A381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D8B1-9B47-9641-B826-237CE464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D0D30-2FED-F746-AB31-F4082AFB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98FAB-5231-384F-83D1-8DB5A9555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220A2-ED16-1A40-9465-AEFC9DA0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DAE3-CBD0-F547-BACC-0A1A9C579CC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91EBC-D98D-8848-A6B8-C5943DFC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E1C7F-E2CC-C341-A37D-5B4549A0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D8B1-9B47-9641-B826-237CE464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l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7299" y="5559766"/>
            <a:ext cx="1336235" cy="129823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11296610" y="6328132"/>
            <a:ext cx="524425" cy="506979"/>
          </a:xfrm>
          <a:prstGeom prst="rect">
            <a:avLst/>
          </a:prstGeom>
        </p:spPr>
        <p:txBody>
          <a:bodyPr/>
          <a:lstStyle>
            <a:lvl1pPr algn="l">
              <a:defRPr sz="1867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81893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92D6-0211-1442-8CFF-6675E7F5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0B2E-31EC-F84F-810C-64261465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1F470-0D85-3848-A4A0-C6473934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DAE3-CBD0-F547-BACC-0A1A9C579CC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2541-2CCA-4849-A8A5-862B718B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7CD7-DF33-4E4F-A8FC-C5FB9A99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D8B1-9B47-9641-B826-237CE464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4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AFE6-FA22-424A-856F-3F9DA15C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5FD81-44D7-C84A-B836-0E2E4E1F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7F36-CF03-C048-AC4F-C7D8BAF1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DAE3-CBD0-F547-BACC-0A1A9C579CC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C8FC-CFF2-984E-B17E-0012FE35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B8C9-A41F-D445-92B9-69483923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D8B1-9B47-9641-B826-237CE464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3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F6EE-4ACA-C347-A6CC-F7213D7D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AC65-0A16-664F-A998-DA6A25ACA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538D6-9C94-A149-B156-491C70C12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1EF0-5CBF-3F4E-A4B2-E9240BBE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DAE3-CBD0-F547-BACC-0A1A9C579CC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A37F-3CD0-2641-BCBC-7356C6D9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E6F36-E709-3A4D-94B3-7B69493E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D8B1-9B47-9641-B826-237CE464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6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852D-0F66-1B4D-A1A0-FBB08EA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70CA-E326-1648-BE71-C2790A446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1A52E-AF9D-F941-8C8C-2E7B429C1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8F86A-FEA3-1440-A68E-D3DC1B81B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41F11-9EE9-E14D-AE38-52806F405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41F08-0695-8E4A-B9DD-1A02F62F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DAE3-CBD0-F547-BACC-0A1A9C579CC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19F9B-2840-C24B-829F-37C678A3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B1CCD-5470-DF43-B0D2-293C0F21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D8B1-9B47-9641-B826-237CE464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DCB3-A2E8-9F47-B271-76A411E4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5EC3E-C1F6-8643-BD2F-C9860796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DAE3-CBD0-F547-BACC-0A1A9C579CC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B3747-5BB3-D745-AB84-E42090DC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95882-B6BD-FA47-A229-517C098E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D8B1-9B47-9641-B826-237CE464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72E58-4BB6-3C45-A161-9B77D04F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DAE3-CBD0-F547-BACC-0A1A9C579CC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0A572-103C-9545-A718-371DA62D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3109F-3F03-A141-8038-5A77193E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D8B1-9B47-9641-B826-237CE464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66B2-DB32-5C4C-AFA6-8857FFAF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12B5-3290-2D41-9CCD-CE672967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9E429-D2A9-5F4D-A530-4B7B6E64D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6AD2-367E-3B4F-97A0-841FE59D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DAE3-CBD0-F547-BACC-0A1A9C579CC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1A7A6-C052-894D-8F03-5D8C91DE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90CB-6214-7342-8EE8-F354B83C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D8B1-9B47-9641-B826-237CE464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1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2636-5364-5C4A-8032-4DBE639A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BC111-C5DA-0E40-83E9-E8943AFB9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41AA7-699F-E34E-9996-3C036C093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FB5AB-7D5A-C446-A370-4B52E209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DAE3-CBD0-F547-BACC-0A1A9C579CC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94B37-9C6C-C540-8736-E933EC7A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D0E86-6180-A441-B928-1D18E22D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D8B1-9B47-9641-B826-237CE464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8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77EE1-E71A-4D42-A66F-C1A69B6A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D411F-F5FD-2242-9A0B-E13A61F1C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2F7CC-213D-D14D-803A-3561FC937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DAE3-CBD0-F547-BACC-0A1A9C579CC6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E09FD-63E4-614D-8B95-C41B751B9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8841E-FB61-C643-9FE8-3E8829557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6D8B1-9B47-9641-B826-237CE464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6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49.xml"/><Relationship Id="rId4" Type="http://schemas.openxmlformats.org/officeDocument/2006/relationships/chart" Target="../charts/chart4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4.xml"/><Relationship Id="rId5" Type="http://schemas.openxmlformats.org/officeDocument/2006/relationships/chart" Target="../charts/chart53.xml"/><Relationship Id="rId4" Type="http://schemas.openxmlformats.org/officeDocument/2006/relationships/chart" Target="../charts/chart5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58.xml"/><Relationship Id="rId4" Type="http://schemas.openxmlformats.org/officeDocument/2006/relationships/chart" Target="../charts/chart5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62.xml"/><Relationship Id="rId4" Type="http://schemas.openxmlformats.org/officeDocument/2006/relationships/chart" Target="../charts/chart6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6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3.xml"/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7.xml"/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567999" y="1665033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Teach For Ghana Website Reach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295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B389C6C-9AF8-C047-9A43-78BB46D2A6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578223"/>
              </p:ext>
            </p:extLst>
          </p:nvPr>
        </p:nvGraphicFramePr>
        <p:xfrm>
          <a:off x="2096798" y="1265732"/>
          <a:ext cx="6781800" cy="463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A0CC15B1-D8F9-8C48-B966-CAE47ED5F221}"/>
              </a:ext>
            </a:extLst>
          </p:cNvPr>
          <p:cNvGrpSpPr/>
          <p:nvPr/>
        </p:nvGrpSpPr>
        <p:grpSpPr>
          <a:xfrm>
            <a:off x="-784479" y="232480"/>
            <a:ext cx="7899513" cy="2946818"/>
            <a:chOff x="238833" y="204282"/>
            <a:chExt cx="10976800" cy="5603394"/>
          </a:xfrm>
        </p:grpSpPr>
        <p:sp>
          <p:nvSpPr>
            <p:cNvPr id="17" name="Shape 450">
              <a:extLst>
                <a:ext uri="{FF2B5EF4-FFF2-40B4-BE49-F238E27FC236}">
                  <a16:creationId xmlns:a16="http://schemas.microsoft.com/office/drawing/2014/main" id="{41ED1779-79B6-0949-9B3A-A90CB506D195}"/>
                </a:ext>
              </a:extLst>
            </p:cNvPr>
            <p:cNvSpPr/>
            <p:nvPr/>
          </p:nvSpPr>
          <p:spPr>
            <a:xfrm>
              <a:off x="238833" y="204282"/>
              <a:ext cx="10976800" cy="10334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“How you learned about TFG” Distribution</a:t>
              </a:r>
              <a:endParaRPr sz="1200" dirty="0"/>
            </a:p>
          </p:txBody>
        </p:sp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F27A4FDF-CF6B-324E-B37C-05151D03D60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48090812"/>
                </p:ext>
              </p:extLst>
            </p:nvPr>
          </p:nvGraphicFramePr>
          <p:xfrm>
            <a:off x="2446638" y="939114"/>
            <a:ext cx="7216346" cy="48685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A77BD4-B60E-E44B-A8FD-1AAD12FA761A}"/>
              </a:ext>
            </a:extLst>
          </p:cNvPr>
          <p:cNvGrpSpPr/>
          <p:nvPr/>
        </p:nvGrpSpPr>
        <p:grpSpPr>
          <a:xfrm>
            <a:off x="5519677" y="206839"/>
            <a:ext cx="7272337" cy="2972459"/>
            <a:chOff x="238833" y="230126"/>
            <a:chExt cx="10976800" cy="5577550"/>
          </a:xfrm>
        </p:grpSpPr>
        <p:sp>
          <p:nvSpPr>
            <p:cNvPr id="20" name="Shape 450">
              <a:extLst>
                <a:ext uri="{FF2B5EF4-FFF2-40B4-BE49-F238E27FC236}">
                  <a16:creationId xmlns:a16="http://schemas.microsoft.com/office/drawing/2014/main" id="{4D944710-C243-E844-B6C8-5D8E29D351D6}"/>
                </a:ext>
              </a:extLst>
            </p:cNvPr>
            <p:cNvSpPr/>
            <p:nvPr/>
          </p:nvSpPr>
          <p:spPr>
            <a:xfrm>
              <a:off x="238833" y="230126"/>
              <a:ext cx="10976800" cy="9817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National Service Distribution</a:t>
              </a:r>
              <a:endParaRPr sz="1200" dirty="0"/>
            </a:p>
          </p:txBody>
        </p:sp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AE6597C0-7C6B-644F-9E85-D09560E9A36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8734278"/>
                </p:ext>
              </p:extLst>
            </p:nvPr>
          </p:nvGraphicFramePr>
          <p:xfrm>
            <a:off x="2323070" y="988541"/>
            <a:ext cx="7315200" cy="48191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5128AA-A4DC-9B40-A8C3-FA1A2F3665CD}"/>
              </a:ext>
            </a:extLst>
          </p:cNvPr>
          <p:cNvGrpSpPr/>
          <p:nvPr/>
        </p:nvGrpSpPr>
        <p:grpSpPr>
          <a:xfrm>
            <a:off x="-428965" y="3179298"/>
            <a:ext cx="7329488" cy="3150065"/>
            <a:chOff x="238833" y="274071"/>
            <a:chExt cx="10976800" cy="5706599"/>
          </a:xfrm>
        </p:grpSpPr>
        <p:sp>
          <p:nvSpPr>
            <p:cNvPr id="23" name="Shape 450">
              <a:extLst>
                <a:ext uri="{FF2B5EF4-FFF2-40B4-BE49-F238E27FC236}">
                  <a16:creationId xmlns:a16="http://schemas.microsoft.com/office/drawing/2014/main" id="{2CA926B0-9B67-924D-B0D5-7D6F88C8AA12}"/>
                </a:ext>
              </a:extLst>
            </p:cNvPr>
            <p:cNvSpPr/>
            <p:nvPr/>
          </p:nvSpPr>
          <p:spPr>
            <a:xfrm>
              <a:off x="238833" y="274071"/>
              <a:ext cx="10976800" cy="8938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Gender Distribution</a:t>
              </a:r>
              <a:endParaRPr sz="1200" dirty="0"/>
            </a:p>
          </p:txBody>
        </p:sp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31EB9FB2-0232-0848-A3BB-0643D09B78A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20290980"/>
                </p:ext>
              </p:extLst>
            </p:nvPr>
          </p:nvGraphicFramePr>
          <p:xfrm>
            <a:off x="2669059" y="963827"/>
            <a:ext cx="6845644" cy="50168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F833C9-AD38-424E-9E70-473CB4460945}"/>
              </a:ext>
            </a:extLst>
          </p:cNvPr>
          <p:cNvGrpSpPr/>
          <p:nvPr/>
        </p:nvGrpSpPr>
        <p:grpSpPr>
          <a:xfrm>
            <a:off x="6900523" y="3179298"/>
            <a:ext cx="4786258" cy="3150065"/>
            <a:chOff x="238833" y="162869"/>
            <a:chExt cx="10976800" cy="5718947"/>
          </a:xfrm>
        </p:grpSpPr>
        <p:sp>
          <p:nvSpPr>
            <p:cNvPr id="26" name="Shape 450">
              <a:extLst>
                <a:ext uri="{FF2B5EF4-FFF2-40B4-BE49-F238E27FC236}">
                  <a16:creationId xmlns:a16="http://schemas.microsoft.com/office/drawing/2014/main" id="{09396329-934F-AC46-9968-0505A4D8821E}"/>
                </a:ext>
              </a:extLst>
            </p:cNvPr>
            <p:cNvSpPr/>
            <p:nvPr/>
          </p:nvSpPr>
          <p:spPr>
            <a:xfrm>
              <a:off x="238833" y="162869"/>
              <a:ext cx="10976800" cy="11162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Major Distribution</a:t>
              </a:r>
              <a:endParaRPr sz="1200" dirty="0"/>
            </a:p>
          </p:txBody>
        </p:sp>
        <p:graphicFrame>
          <p:nvGraphicFramePr>
            <p:cNvPr id="27" name="Chart 26">
              <a:extLst>
                <a:ext uri="{FF2B5EF4-FFF2-40B4-BE49-F238E27FC236}">
                  <a16:creationId xmlns:a16="http://schemas.microsoft.com/office/drawing/2014/main" id="{14E411EB-D9C3-874A-852C-B3AB17CB5B1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59835253"/>
                </p:ext>
              </p:extLst>
            </p:nvPr>
          </p:nvGraphicFramePr>
          <p:xfrm>
            <a:off x="2446638" y="963827"/>
            <a:ext cx="6697362" cy="49179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6698087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567999" y="1665033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University of Cape Coast </a:t>
            </a:r>
            <a:br>
              <a:rPr lang="en-US" dirty="0"/>
            </a:br>
            <a:r>
              <a:rPr lang="en-US" dirty="0"/>
              <a:t>Reach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469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0FA8CF8-E1C9-D748-99FD-77F9B711BC32}"/>
              </a:ext>
            </a:extLst>
          </p:cNvPr>
          <p:cNvGrpSpPr/>
          <p:nvPr/>
        </p:nvGrpSpPr>
        <p:grpSpPr>
          <a:xfrm>
            <a:off x="-466959" y="38530"/>
            <a:ext cx="7733592" cy="3141598"/>
            <a:chOff x="238833" y="339395"/>
            <a:chExt cx="10976800" cy="5443567"/>
          </a:xfrm>
        </p:grpSpPr>
        <p:sp>
          <p:nvSpPr>
            <p:cNvPr id="28" name="Shape 450">
              <a:extLst>
                <a:ext uri="{FF2B5EF4-FFF2-40B4-BE49-F238E27FC236}">
                  <a16:creationId xmlns:a16="http://schemas.microsoft.com/office/drawing/2014/main" id="{E86B643F-6EBB-2F4B-89C0-ADD698004630}"/>
                </a:ext>
              </a:extLst>
            </p:cNvPr>
            <p:cNvSpPr/>
            <p:nvPr/>
          </p:nvSpPr>
          <p:spPr>
            <a:xfrm>
              <a:off x="238833" y="339395"/>
              <a:ext cx="10976800" cy="7632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“How you learned about TFG” Distribution</a:t>
              </a:r>
              <a:endParaRPr sz="1200" dirty="0"/>
            </a:p>
          </p:txBody>
        </p:sp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F3CDABDE-61A9-0549-813B-5409CBE3B34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54531257"/>
                </p:ext>
              </p:extLst>
            </p:nvPr>
          </p:nvGraphicFramePr>
          <p:xfrm>
            <a:off x="2669059" y="963827"/>
            <a:ext cx="6573795" cy="48191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EE87F6-CCC8-6741-B509-60F62E4C7317}"/>
              </a:ext>
            </a:extLst>
          </p:cNvPr>
          <p:cNvGrpSpPr/>
          <p:nvPr/>
        </p:nvGrpSpPr>
        <p:grpSpPr>
          <a:xfrm>
            <a:off x="6735632" y="38530"/>
            <a:ext cx="5116040" cy="3104630"/>
            <a:chOff x="238833" y="241931"/>
            <a:chExt cx="10976800" cy="5714026"/>
          </a:xfrm>
        </p:grpSpPr>
        <p:sp>
          <p:nvSpPr>
            <p:cNvPr id="31" name="Shape 450">
              <a:extLst>
                <a:ext uri="{FF2B5EF4-FFF2-40B4-BE49-F238E27FC236}">
                  <a16:creationId xmlns:a16="http://schemas.microsoft.com/office/drawing/2014/main" id="{1A525C84-942F-114B-9A63-D743C5B9FDDD}"/>
                </a:ext>
              </a:extLst>
            </p:cNvPr>
            <p:cNvSpPr/>
            <p:nvPr/>
          </p:nvSpPr>
          <p:spPr>
            <a:xfrm>
              <a:off x="238833" y="241931"/>
              <a:ext cx="10976800" cy="9581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National Service Distribution</a:t>
              </a:r>
              <a:endParaRPr sz="1200" dirty="0"/>
            </a:p>
          </p:txBody>
        </p:sp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5BB5D741-538B-3347-AF5E-9411390CC92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0423622"/>
                </p:ext>
              </p:extLst>
            </p:nvPr>
          </p:nvGraphicFramePr>
          <p:xfrm>
            <a:off x="2174789" y="963827"/>
            <a:ext cx="6944497" cy="4992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F5B1B7-95ED-C447-B517-EF9474BEF87C}"/>
              </a:ext>
            </a:extLst>
          </p:cNvPr>
          <p:cNvGrpSpPr/>
          <p:nvPr/>
        </p:nvGrpSpPr>
        <p:grpSpPr>
          <a:xfrm>
            <a:off x="-300039" y="3143160"/>
            <a:ext cx="7409509" cy="3314790"/>
            <a:chOff x="238833" y="264018"/>
            <a:chExt cx="10976800" cy="5617798"/>
          </a:xfrm>
        </p:grpSpPr>
        <p:sp>
          <p:nvSpPr>
            <p:cNvPr id="34" name="Shape 450">
              <a:extLst>
                <a:ext uri="{FF2B5EF4-FFF2-40B4-BE49-F238E27FC236}">
                  <a16:creationId xmlns:a16="http://schemas.microsoft.com/office/drawing/2014/main" id="{8D315195-D7DE-8245-A111-93FD05825407}"/>
                </a:ext>
              </a:extLst>
            </p:cNvPr>
            <p:cNvSpPr/>
            <p:nvPr/>
          </p:nvSpPr>
          <p:spPr>
            <a:xfrm>
              <a:off x="238833" y="264018"/>
              <a:ext cx="10976800" cy="9139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Gender Distribution</a:t>
              </a:r>
              <a:endParaRPr sz="1200" dirty="0"/>
            </a:p>
          </p:txBody>
        </p:sp>
        <p:graphicFrame>
          <p:nvGraphicFramePr>
            <p:cNvPr id="35" name="Chart 34">
              <a:extLst>
                <a:ext uri="{FF2B5EF4-FFF2-40B4-BE49-F238E27FC236}">
                  <a16:creationId xmlns:a16="http://schemas.microsoft.com/office/drawing/2014/main" id="{6F7F0604-7A48-554A-91ED-CF56691F0A0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6619945"/>
                </p:ext>
              </p:extLst>
            </p:nvPr>
          </p:nvGraphicFramePr>
          <p:xfrm>
            <a:off x="2471351" y="988541"/>
            <a:ext cx="7018637" cy="48932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432151-3959-5947-ABD3-11C89939FA5A}"/>
              </a:ext>
            </a:extLst>
          </p:cNvPr>
          <p:cNvGrpSpPr/>
          <p:nvPr/>
        </p:nvGrpSpPr>
        <p:grpSpPr>
          <a:xfrm>
            <a:off x="6066105" y="3143160"/>
            <a:ext cx="5992545" cy="3277822"/>
            <a:chOff x="238833" y="223091"/>
            <a:chExt cx="10976800" cy="5708152"/>
          </a:xfrm>
        </p:grpSpPr>
        <p:sp>
          <p:nvSpPr>
            <p:cNvPr id="37" name="Shape 450">
              <a:extLst>
                <a:ext uri="{FF2B5EF4-FFF2-40B4-BE49-F238E27FC236}">
                  <a16:creationId xmlns:a16="http://schemas.microsoft.com/office/drawing/2014/main" id="{36D996A7-E23F-E644-93DF-4518FB7A5D2F}"/>
                </a:ext>
              </a:extLst>
            </p:cNvPr>
            <p:cNvSpPr/>
            <p:nvPr/>
          </p:nvSpPr>
          <p:spPr>
            <a:xfrm>
              <a:off x="238833" y="223091"/>
              <a:ext cx="10976800" cy="9958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Major Distribution</a:t>
              </a:r>
              <a:endParaRPr sz="1200" dirty="0"/>
            </a:p>
          </p:txBody>
        </p:sp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3CD40748-4B1F-124E-99CD-530DE38A074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86082534"/>
                </p:ext>
              </p:extLst>
            </p:nvPr>
          </p:nvGraphicFramePr>
          <p:xfrm>
            <a:off x="2347784" y="840259"/>
            <a:ext cx="7092778" cy="50909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302541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567999" y="1665033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Kwame Nkrumah University of Science and Technology Reach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8142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49AB9C5-4767-6E4D-B993-1DC38BB971F0}"/>
              </a:ext>
            </a:extLst>
          </p:cNvPr>
          <p:cNvGrpSpPr/>
          <p:nvPr/>
        </p:nvGrpSpPr>
        <p:grpSpPr>
          <a:xfrm>
            <a:off x="339846" y="38530"/>
            <a:ext cx="5944633" cy="3352366"/>
            <a:chOff x="238833" y="403863"/>
            <a:chExt cx="10976800" cy="5379101"/>
          </a:xfrm>
        </p:grpSpPr>
        <p:sp>
          <p:nvSpPr>
            <p:cNvPr id="16" name="Shape 450">
              <a:extLst>
                <a:ext uri="{FF2B5EF4-FFF2-40B4-BE49-F238E27FC236}">
                  <a16:creationId xmlns:a16="http://schemas.microsoft.com/office/drawing/2014/main" id="{D9F1CBBE-C778-534D-8385-3FAC8CDA86BD}"/>
                </a:ext>
              </a:extLst>
            </p:cNvPr>
            <p:cNvSpPr/>
            <p:nvPr/>
          </p:nvSpPr>
          <p:spPr>
            <a:xfrm>
              <a:off x="238833" y="403863"/>
              <a:ext cx="10976800" cy="6342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“How you learned about TFG” Distribution</a:t>
              </a:r>
              <a:endParaRPr sz="1200" dirty="0"/>
            </a:p>
          </p:txBody>
        </p:sp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7F5F313A-3BC2-8F4D-9771-016AA7E1F0E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7081046"/>
                </p:ext>
              </p:extLst>
            </p:nvPr>
          </p:nvGraphicFramePr>
          <p:xfrm>
            <a:off x="2767915" y="576455"/>
            <a:ext cx="6672648" cy="5206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3205E3-1E1A-4340-906B-F99C0CB84B78}"/>
              </a:ext>
            </a:extLst>
          </p:cNvPr>
          <p:cNvGrpSpPr/>
          <p:nvPr/>
        </p:nvGrpSpPr>
        <p:grpSpPr>
          <a:xfrm>
            <a:off x="6284479" y="0"/>
            <a:ext cx="5194376" cy="3390896"/>
            <a:chOff x="238833" y="336185"/>
            <a:chExt cx="10976800" cy="5570345"/>
          </a:xfrm>
        </p:grpSpPr>
        <p:sp>
          <p:nvSpPr>
            <p:cNvPr id="19" name="Shape 450">
              <a:extLst>
                <a:ext uri="{FF2B5EF4-FFF2-40B4-BE49-F238E27FC236}">
                  <a16:creationId xmlns:a16="http://schemas.microsoft.com/office/drawing/2014/main" id="{FC48191E-D63E-F449-AE5B-E7F6DC315BCF}"/>
                </a:ext>
              </a:extLst>
            </p:cNvPr>
            <p:cNvSpPr/>
            <p:nvPr/>
          </p:nvSpPr>
          <p:spPr>
            <a:xfrm>
              <a:off x="238833" y="336185"/>
              <a:ext cx="10976800" cy="7696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National Service Distribution</a:t>
              </a:r>
              <a:endParaRPr sz="1200" dirty="0"/>
            </a:p>
          </p:txBody>
        </p:sp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251C4ECB-8D27-5C44-A1A4-B5F3B9F88CF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95189145"/>
                </p:ext>
              </p:extLst>
            </p:nvPr>
          </p:nvGraphicFramePr>
          <p:xfrm>
            <a:off x="2026508" y="574308"/>
            <a:ext cx="7537623" cy="53322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909AA9-5AF5-2640-BE57-BA574DC11FB4}"/>
              </a:ext>
            </a:extLst>
          </p:cNvPr>
          <p:cNvGrpSpPr/>
          <p:nvPr/>
        </p:nvGrpSpPr>
        <p:grpSpPr>
          <a:xfrm>
            <a:off x="106610" y="3143250"/>
            <a:ext cx="6533386" cy="3714750"/>
            <a:chOff x="238833" y="203017"/>
            <a:chExt cx="10976800" cy="5678800"/>
          </a:xfrm>
        </p:grpSpPr>
        <p:sp>
          <p:nvSpPr>
            <p:cNvPr id="22" name="Shape 450">
              <a:extLst>
                <a:ext uri="{FF2B5EF4-FFF2-40B4-BE49-F238E27FC236}">
                  <a16:creationId xmlns:a16="http://schemas.microsoft.com/office/drawing/2014/main" id="{57016632-6ACC-9946-8AF0-DA311DD5C5E5}"/>
                </a:ext>
              </a:extLst>
            </p:cNvPr>
            <p:cNvSpPr/>
            <p:nvPr/>
          </p:nvSpPr>
          <p:spPr>
            <a:xfrm>
              <a:off x="238833" y="203017"/>
              <a:ext cx="10976800" cy="10359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Gender Distribution</a:t>
              </a:r>
              <a:endParaRPr sz="1200" dirty="0"/>
            </a:p>
          </p:txBody>
        </p:sp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DA912E63-15D6-544D-817B-787D4504D52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95418391"/>
                </p:ext>
              </p:extLst>
            </p:nvPr>
          </p:nvGraphicFramePr>
          <p:xfrm>
            <a:off x="2174790" y="609105"/>
            <a:ext cx="7858897" cy="52727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A8D348-6A11-2048-A582-1FEF6910BEC1}"/>
              </a:ext>
            </a:extLst>
          </p:cNvPr>
          <p:cNvGrpSpPr/>
          <p:nvPr/>
        </p:nvGrpSpPr>
        <p:grpSpPr>
          <a:xfrm>
            <a:off x="5829893" y="3143250"/>
            <a:ext cx="6075627" cy="3714750"/>
            <a:chOff x="238833" y="211996"/>
            <a:chExt cx="10976800" cy="5743960"/>
          </a:xfrm>
        </p:grpSpPr>
        <p:sp>
          <p:nvSpPr>
            <p:cNvPr id="25" name="Shape 450">
              <a:extLst>
                <a:ext uri="{FF2B5EF4-FFF2-40B4-BE49-F238E27FC236}">
                  <a16:creationId xmlns:a16="http://schemas.microsoft.com/office/drawing/2014/main" id="{EBCD89F5-3A80-7648-B229-AC8AD4E86158}"/>
                </a:ext>
              </a:extLst>
            </p:cNvPr>
            <p:cNvSpPr/>
            <p:nvPr/>
          </p:nvSpPr>
          <p:spPr>
            <a:xfrm>
              <a:off x="238833" y="211996"/>
              <a:ext cx="10976800" cy="10180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Major Distribution</a:t>
              </a:r>
              <a:endParaRPr sz="1200" dirty="0"/>
            </a:p>
          </p:txBody>
        </p:sp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14A00510-1E4B-8745-8121-A61DC564654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99574665"/>
                </p:ext>
              </p:extLst>
            </p:nvPr>
          </p:nvGraphicFramePr>
          <p:xfrm>
            <a:off x="2051223" y="459314"/>
            <a:ext cx="7908324" cy="54966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1504513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567999" y="1665033"/>
            <a:ext cx="11360803" cy="2736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Remaining Universities’ Reach(University of Development Studies, </a:t>
            </a:r>
            <a:r>
              <a:rPr lang="en-US" dirty="0" err="1"/>
              <a:t>Ashesi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3528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755506E-CFCB-F14C-AABE-A163DD787649}"/>
              </a:ext>
            </a:extLst>
          </p:cNvPr>
          <p:cNvGrpSpPr/>
          <p:nvPr/>
        </p:nvGrpSpPr>
        <p:grpSpPr>
          <a:xfrm>
            <a:off x="359086" y="38530"/>
            <a:ext cx="6091258" cy="3195223"/>
            <a:chOff x="238833" y="401652"/>
            <a:chExt cx="10976800" cy="5480164"/>
          </a:xfrm>
        </p:grpSpPr>
        <p:sp>
          <p:nvSpPr>
            <p:cNvPr id="16" name="Shape 450">
              <a:extLst>
                <a:ext uri="{FF2B5EF4-FFF2-40B4-BE49-F238E27FC236}">
                  <a16:creationId xmlns:a16="http://schemas.microsoft.com/office/drawing/2014/main" id="{9D4B4038-7D96-644D-8851-A84008FA0E62}"/>
                </a:ext>
              </a:extLst>
            </p:cNvPr>
            <p:cNvSpPr/>
            <p:nvPr/>
          </p:nvSpPr>
          <p:spPr>
            <a:xfrm>
              <a:off x="238833" y="401652"/>
              <a:ext cx="10976800" cy="6386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“How you learned about TFG” Distribution</a:t>
              </a:r>
              <a:endParaRPr sz="1200" dirty="0"/>
            </a:p>
          </p:txBody>
        </p:sp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3293498F-07C3-9948-A141-5CE193654FA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17392682"/>
                </p:ext>
              </p:extLst>
            </p:nvPr>
          </p:nvGraphicFramePr>
          <p:xfrm>
            <a:off x="2224215" y="988541"/>
            <a:ext cx="7661189" cy="48932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81EE3D-D0DE-F648-A74F-D0BAED08DD12}"/>
              </a:ext>
            </a:extLst>
          </p:cNvPr>
          <p:cNvGrpSpPr/>
          <p:nvPr/>
        </p:nvGrpSpPr>
        <p:grpSpPr>
          <a:xfrm>
            <a:off x="5514975" y="-54490"/>
            <a:ext cx="6887000" cy="3288243"/>
            <a:chOff x="238833" y="301884"/>
            <a:chExt cx="10976800" cy="5604646"/>
          </a:xfrm>
        </p:grpSpPr>
        <p:sp>
          <p:nvSpPr>
            <p:cNvPr id="19" name="Shape 450">
              <a:extLst>
                <a:ext uri="{FF2B5EF4-FFF2-40B4-BE49-F238E27FC236}">
                  <a16:creationId xmlns:a16="http://schemas.microsoft.com/office/drawing/2014/main" id="{F7FC67D5-5B03-CD4D-99DC-2CF0848D86F9}"/>
                </a:ext>
              </a:extLst>
            </p:cNvPr>
            <p:cNvSpPr/>
            <p:nvPr/>
          </p:nvSpPr>
          <p:spPr>
            <a:xfrm>
              <a:off x="238833" y="301884"/>
              <a:ext cx="10976800" cy="8382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National Service Distribution</a:t>
              </a:r>
              <a:endParaRPr sz="1200" dirty="0"/>
            </a:p>
          </p:txBody>
        </p:sp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28772AFC-E880-3346-BDD0-5F73674AC23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13128245"/>
                </p:ext>
              </p:extLst>
            </p:nvPr>
          </p:nvGraphicFramePr>
          <p:xfrm>
            <a:off x="2001795" y="1167928"/>
            <a:ext cx="7389340" cy="47386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35497F-5484-5341-954F-E522BEFBA695}"/>
              </a:ext>
            </a:extLst>
          </p:cNvPr>
          <p:cNvGrpSpPr/>
          <p:nvPr/>
        </p:nvGrpSpPr>
        <p:grpSpPr>
          <a:xfrm>
            <a:off x="359086" y="3575940"/>
            <a:ext cx="6350850" cy="3292379"/>
            <a:chOff x="238833" y="274071"/>
            <a:chExt cx="10976800" cy="6006701"/>
          </a:xfrm>
        </p:grpSpPr>
        <p:sp>
          <p:nvSpPr>
            <p:cNvPr id="22" name="Shape 450">
              <a:extLst>
                <a:ext uri="{FF2B5EF4-FFF2-40B4-BE49-F238E27FC236}">
                  <a16:creationId xmlns:a16="http://schemas.microsoft.com/office/drawing/2014/main" id="{CB39EBDE-8A85-2D4A-8933-DAAFE86D7BAB}"/>
                </a:ext>
              </a:extLst>
            </p:cNvPr>
            <p:cNvSpPr/>
            <p:nvPr/>
          </p:nvSpPr>
          <p:spPr>
            <a:xfrm>
              <a:off x="238833" y="274071"/>
              <a:ext cx="10976800" cy="8938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Gender Distribution</a:t>
              </a:r>
              <a:endParaRPr sz="1200" dirty="0"/>
            </a:p>
          </p:txBody>
        </p:sp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3DC983A9-71A0-4544-B6F1-57C0A95CA81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65492822"/>
                </p:ext>
              </p:extLst>
            </p:nvPr>
          </p:nvGraphicFramePr>
          <p:xfrm>
            <a:off x="2069069" y="768972"/>
            <a:ext cx="7823200" cy="5511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0B92B2-8D3C-8341-A1E3-0454CFAE5212}"/>
              </a:ext>
            </a:extLst>
          </p:cNvPr>
          <p:cNvGrpSpPr/>
          <p:nvPr/>
        </p:nvGrpSpPr>
        <p:grpSpPr>
          <a:xfrm>
            <a:off x="4772025" y="3495042"/>
            <a:ext cx="7847451" cy="3362958"/>
            <a:chOff x="238833" y="319120"/>
            <a:chExt cx="10976800" cy="5587410"/>
          </a:xfrm>
        </p:grpSpPr>
        <p:sp>
          <p:nvSpPr>
            <p:cNvPr id="25" name="Shape 450">
              <a:extLst>
                <a:ext uri="{FF2B5EF4-FFF2-40B4-BE49-F238E27FC236}">
                  <a16:creationId xmlns:a16="http://schemas.microsoft.com/office/drawing/2014/main" id="{5376E83C-6C2F-684C-979F-087073E0B248}"/>
                </a:ext>
              </a:extLst>
            </p:cNvPr>
            <p:cNvSpPr/>
            <p:nvPr/>
          </p:nvSpPr>
          <p:spPr>
            <a:xfrm>
              <a:off x="238833" y="319120"/>
              <a:ext cx="10976800" cy="8037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Major Distribution</a:t>
              </a:r>
              <a:endParaRPr sz="1200" dirty="0"/>
            </a:p>
          </p:txBody>
        </p:sp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7FA8B2BB-0091-E640-9284-5839D6ECA49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1146286"/>
                </p:ext>
              </p:extLst>
            </p:nvPr>
          </p:nvGraphicFramePr>
          <p:xfrm>
            <a:off x="2273643" y="707894"/>
            <a:ext cx="7537622" cy="51986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466172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567999" y="1665033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CGPA Reach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6021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A09EDF-2A1F-8B42-B190-0F8EA8C6DA5A}"/>
              </a:ext>
            </a:extLst>
          </p:cNvPr>
          <p:cNvGrpSpPr/>
          <p:nvPr/>
        </p:nvGrpSpPr>
        <p:grpSpPr>
          <a:xfrm>
            <a:off x="596021" y="0"/>
            <a:ext cx="6304842" cy="5828848"/>
            <a:chOff x="238833" y="165557"/>
            <a:chExt cx="10976800" cy="6111675"/>
          </a:xfrm>
        </p:grpSpPr>
        <p:sp>
          <p:nvSpPr>
            <p:cNvPr id="3" name="Shape 450">
              <a:extLst>
                <a:ext uri="{FF2B5EF4-FFF2-40B4-BE49-F238E27FC236}">
                  <a16:creationId xmlns:a16="http://schemas.microsoft.com/office/drawing/2014/main" id="{40B95DCF-9D43-D04E-BF71-9DD5EC77D5DD}"/>
                </a:ext>
              </a:extLst>
            </p:cNvPr>
            <p:cNvSpPr/>
            <p:nvPr/>
          </p:nvSpPr>
          <p:spPr>
            <a:xfrm>
              <a:off x="238833" y="165557"/>
              <a:ext cx="10976800" cy="1110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2400" dirty="0"/>
                <a:t>CGPA&gt;3.75 or &gt;90.0</a:t>
              </a:r>
            </a:p>
            <a:p>
              <a:pPr algn="ctr"/>
              <a:r>
                <a:rPr lang="en-US" sz="2400" dirty="0"/>
                <a:t>University Distribution</a:t>
              </a:r>
              <a:endParaRPr sz="2400" dirty="0"/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6EC01C67-8881-7344-91B7-A163DEB1388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54998613"/>
                </p:ext>
              </p:extLst>
            </p:nvPr>
          </p:nvGraphicFramePr>
          <p:xfrm>
            <a:off x="2026508" y="1729946"/>
            <a:ext cx="7339914" cy="45472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0D5064F-7362-0347-B884-8326200637AA}"/>
              </a:ext>
            </a:extLst>
          </p:cNvPr>
          <p:cNvGrpSpPr/>
          <p:nvPr/>
        </p:nvGrpSpPr>
        <p:grpSpPr>
          <a:xfrm>
            <a:off x="5414963" y="0"/>
            <a:ext cx="6500758" cy="5828848"/>
            <a:chOff x="238833" y="184036"/>
            <a:chExt cx="10976800" cy="5673067"/>
          </a:xfrm>
        </p:grpSpPr>
        <p:sp>
          <p:nvSpPr>
            <p:cNvPr id="6" name="Shape 450">
              <a:extLst>
                <a:ext uri="{FF2B5EF4-FFF2-40B4-BE49-F238E27FC236}">
                  <a16:creationId xmlns:a16="http://schemas.microsoft.com/office/drawing/2014/main" id="{D1E6B8E1-74BA-804F-BDF7-FED6DE3575B2}"/>
                </a:ext>
              </a:extLst>
            </p:cNvPr>
            <p:cNvSpPr/>
            <p:nvPr/>
          </p:nvSpPr>
          <p:spPr>
            <a:xfrm>
              <a:off x="238833" y="184036"/>
              <a:ext cx="10976800" cy="10739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2400" dirty="0"/>
                <a:t>CGPA 3.5-3.75 or 80.0-90.0</a:t>
              </a:r>
            </a:p>
            <a:p>
              <a:pPr algn="ctr"/>
              <a:r>
                <a:rPr lang="en-US" sz="2400" dirty="0"/>
                <a:t>University Distribution</a:t>
              </a:r>
            </a:p>
          </p:txBody>
        </p:sp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CA49B10E-B8BB-CE4B-9BAC-99FF179AB4C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20640736"/>
                </p:ext>
              </p:extLst>
            </p:nvPr>
          </p:nvGraphicFramePr>
          <p:xfrm>
            <a:off x="2100649" y="1521871"/>
            <a:ext cx="7339913" cy="43352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5812690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46F1FD-D1DF-5743-B876-5A7D2FD155B0}"/>
              </a:ext>
            </a:extLst>
          </p:cNvPr>
          <p:cNvGrpSpPr/>
          <p:nvPr/>
        </p:nvGrpSpPr>
        <p:grpSpPr>
          <a:xfrm>
            <a:off x="-585788" y="200025"/>
            <a:ext cx="7072313" cy="3971925"/>
            <a:chOff x="238833" y="225134"/>
            <a:chExt cx="10976800" cy="5656682"/>
          </a:xfrm>
        </p:grpSpPr>
        <p:sp>
          <p:nvSpPr>
            <p:cNvPr id="3" name="Shape 450">
              <a:extLst>
                <a:ext uri="{FF2B5EF4-FFF2-40B4-BE49-F238E27FC236}">
                  <a16:creationId xmlns:a16="http://schemas.microsoft.com/office/drawing/2014/main" id="{D69DF47A-CC3C-DF45-B06C-01A8DB13F996}"/>
                </a:ext>
              </a:extLst>
            </p:cNvPr>
            <p:cNvSpPr/>
            <p:nvPr/>
          </p:nvSpPr>
          <p:spPr>
            <a:xfrm>
              <a:off x="238833" y="225134"/>
              <a:ext cx="10976800" cy="9917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CGPA 3.25-3.5 or 70.0-80.0</a:t>
              </a:r>
            </a:p>
            <a:p>
              <a:pPr algn="ctr"/>
              <a:r>
                <a:rPr lang="en-US" sz="1200" dirty="0"/>
                <a:t>University Distribution</a:t>
              </a:r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A7CB3CE-FDF7-A942-A0E9-899E88D5FE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58478708"/>
                </p:ext>
              </p:extLst>
            </p:nvPr>
          </p:nvGraphicFramePr>
          <p:xfrm>
            <a:off x="2471350" y="1039045"/>
            <a:ext cx="6598508" cy="48427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1966C1-22CA-4C4F-8143-D09DC2E1C01B}"/>
              </a:ext>
            </a:extLst>
          </p:cNvPr>
          <p:cNvGrpSpPr/>
          <p:nvPr/>
        </p:nvGrpSpPr>
        <p:grpSpPr>
          <a:xfrm>
            <a:off x="6542413" y="200025"/>
            <a:ext cx="5272088" cy="3971925"/>
            <a:chOff x="238833" y="394585"/>
            <a:chExt cx="10976800" cy="5264812"/>
          </a:xfrm>
        </p:grpSpPr>
        <p:sp>
          <p:nvSpPr>
            <p:cNvPr id="6" name="Shape 450">
              <a:extLst>
                <a:ext uri="{FF2B5EF4-FFF2-40B4-BE49-F238E27FC236}">
                  <a16:creationId xmlns:a16="http://schemas.microsoft.com/office/drawing/2014/main" id="{F4904CB7-F4DE-7D4F-A4AB-F6CFBCC3153A}"/>
                </a:ext>
              </a:extLst>
            </p:cNvPr>
            <p:cNvSpPr/>
            <p:nvPr/>
          </p:nvSpPr>
          <p:spPr>
            <a:xfrm>
              <a:off x="238833" y="394585"/>
              <a:ext cx="10976800" cy="6528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CGPA 3.0-3.25 or 60.0-70.0</a:t>
              </a:r>
            </a:p>
            <a:p>
              <a:pPr algn="ctr"/>
              <a:r>
                <a:rPr lang="en-US" sz="1200" dirty="0"/>
                <a:t>University Distribution</a:t>
              </a:r>
            </a:p>
          </p:txBody>
        </p:sp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085BA64E-1AB2-E64B-9F40-E0EB5BCB693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72746099"/>
                </p:ext>
              </p:extLst>
            </p:nvPr>
          </p:nvGraphicFramePr>
          <p:xfrm>
            <a:off x="1902942" y="974825"/>
            <a:ext cx="7908324" cy="46845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6924567-190C-E14C-9A48-28D1EF1E16E3}"/>
              </a:ext>
            </a:extLst>
          </p:cNvPr>
          <p:cNvGrpSpPr/>
          <p:nvPr/>
        </p:nvGrpSpPr>
        <p:grpSpPr>
          <a:xfrm>
            <a:off x="852615" y="2404862"/>
            <a:ext cx="10431894" cy="4299571"/>
            <a:chOff x="238833" y="73192"/>
            <a:chExt cx="10976800" cy="5882764"/>
          </a:xfrm>
        </p:grpSpPr>
        <p:sp>
          <p:nvSpPr>
            <p:cNvPr id="9" name="Shape 450">
              <a:extLst>
                <a:ext uri="{FF2B5EF4-FFF2-40B4-BE49-F238E27FC236}">
                  <a16:creationId xmlns:a16="http://schemas.microsoft.com/office/drawing/2014/main" id="{D02DD546-13BB-BF43-8F43-B0403222D3A3}"/>
                </a:ext>
              </a:extLst>
            </p:cNvPr>
            <p:cNvSpPr/>
            <p:nvPr/>
          </p:nvSpPr>
          <p:spPr>
            <a:xfrm>
              <a:off x="238833" y="73192"/>
              <a:ext cx="10976800" cy="129561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CGPA&lt;3.0 or &lt;60.0</a:t>
              </a:r>
            </a:p>
            <a:p>
              <a:pPr algn="ctr"/>
              <a:r>
                <a:rPr lang="en-US" sz="1200" dirty="0"/>
                <a:t>University Distribution</a:t>
              </a:r>
              <a:endParaRPr sz="1200" dirty="0"/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6AA26542-A536-CA4B-85EA-2C248538C39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78253888"/>
                </p:ext>
              </p:extLst>
            </p:nvPr>
          </p:nvGraphicFramePr>
          <p:xfrm>
            <a:off x="2051223" y="1125643"/>
            <a:ext cx="7339912" cy="4830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813116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B389C6C-9AF8-C047-9A43-78BB46D2A687}"/>
              </a:ext>
            </a:extLst>
          </p:cNvPr>
          <p:cNvGraphicFramePr>
            <a:graphicFrameLocks/>
          </p:cNvGraphicFramePr>
          <p:nvPr/>
        </p:nvGraphicFramePr>
        <p:xfrm>
          <a:off x="2462406" y="1291123"/>
          <a:ext cx="6781800" cy="463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ECEE0571-F449-8148-925A-682E560227FA}"/>
              </a:ext>
            </a:extLst>
          </p:cNvPr>
          <p:cNvGrpSpPr/>
          <p:nvPr/>
        </p:nvGrpSpPr>
        <p:grpSpPr>
          <a:xfrm>
            <a:off x="238833" y="339556"/>
            <a:ext cx="6052783" cy="2864013"/>
            <a:chOff x="238833" y="362132"/>
            <a:chExt cx="10976800" cy="5727645"/>
          </a:xfrm>
        </p:grpSpPr>
        <p:sp>
          <p:nvSpPr>
            <p:cNvPr id="20" name="Shape 450">
              <a:extLst>
                <a:ext uri="{FF2B5EF4-FFF2-40B4-BE49-F238E27FC236}">
                  <a16:creationId xmlns:a16="http://schemas.microsoft.com/office/drawing/2014/main" id="{A3B20F62-26E8-DD4C-B72F-A77E56519044}"/>
                </a:ext>
              </a:extLst>
            </p:cNvPr>
            <p:cNvSpPr/>
            <p:nvPr/>
          </p:nvSpPr>
          <p:spPr>
            <a:xfrm>
              <a:off x="238833" y="362132"/>
              <a:ext cx="10976800" cy="7177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University Distribution</a:t>
              </a:r>
              <a:endParaRPr sz="1200" dirty="0"/>
            </a:p>
          </p:txBody>
        </p:sp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7459FBC4-5B58-FE44-AF87-BA3E1A199D9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96137988"/>
                </p:ext>
              </p:extLst>
            </p:nvPr>
          </p:nvGraphicFramePr>
          <p:xfrm>
            <a:off x="2305875" y="828725"/>
            <a:ext cx="7500510" cy="52610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361863-AF06-2C45-94F8-5A27718ECD79}"/>
              </a:ext>
            </a:extLst>
          </p:cNvPr>
          <p:cNvGrpSpPr/>
          <p:nvPr/>
        </p:nvGrpSpPr>
        <p:grpSpPr>
          <a:xfrm>
            <a:off x="5653929" y="338752"/>
            <a:ext cx="6538071" cy="2864817"/>
            <a:chOff x="238833" y="274071"/>
            <a:chExt cx="10976800" cy="5898130"/>
          </a:xfrm>
        </p:grpSpPr>
        <p:sp>
          <p:nvSpPr>
            <p:cNvPr id="23" name="Shape 450">
              <a:extLst>
                <a:ext uri="{FF2B5EF4-FFF2-40B4-BE49-F238E27FC236}">
                  <a16:creationId xmlns:a16="http://schemas.microsoft.com/office/drawing/2014/main" id="{A6A43D3D-8849-6445-8630-FFF7CB7F0988}"/>
                </a:ext>
              </a:extLst>
            </p:cNvPr>
            <p:cNvSpPr/>
            <p:nvPr/>
          </p:nvSpPr>
          <p:spPr>
            <a:xfrm>
              <a:off x="238833" y="274071"/>
              <a:ext cx="10976800" cy="8938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National Service Distribution</a:t>
              </a:r>
              <a:endParaRPr sz="1200" dirty="0"/>
            </a:p>
          </p:txBody>
        </p:sp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405EC2C9-2408-CB43-BC19-8719E1260B1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420380"/>
                </p:ext>
              </p:extLst>
            </p:nvPr>
          </p:nvGraphicFramePr>
          <p:xfrm>
            <a:off x="2245658" y="764116"/>
            <a:ext cx="7140388" cy="54080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AE4206-F231-EC4C-9B88-8788A24A99DD}"/>
              </a:ext>
            </a:extLst>
          </p:cNvPr>
          <p:cNvGrpSpPr/>
          <p:nvPr/>
        </p:nvGrpSpPr>
        <p:grpSpPr>
          <a:xfrm>
            <a:off x="238833" y="3219262"/>
            <a:ext cx="6052783" cy="3154200"/>
            <a:chOff x="238833" y="263238"/>
            <a:chExt cx="10976800" cy="5686713"/>
          </a:xfrm>
        </p:grpSpPr>
        <p:sp>
          <p:nvSpPr>
            <p:cNvPr id="27" name="Shape 450">
              <a:extLst>
                <a:ext uri="{FF2B5EF4-FFF2-40B4-BE49-F238E27FC236}">
                  <a16:creationId xmlns:a16="http://schemas.microsoft.com/office/drawing/2014/main" id="{602FA6E4-BAAF-004D-BEA3-58B520FEACA6}"/>
                </a:ext>
              </a:extLst>
            </p:cNvPr>
            <p:cNvSpPr/>
            <p:nvPr/>
          </p:nvSpPr>
          <p:spPr>
            <a:xfrm>
              <a:off x="238833" y="263238"/>
              <a:ext cx="10976800" cy="9155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Gender Distribution</a:t>
              </a:r>
              <a:endParaRPr sz="1200" dirty="0"/>
            </a:p>
          </p:txBody>
        </p:sp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9F65ED9E-BC55-614A-8A85-ED79A54875A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28743001"/>
                </p:ext>
              </p:extLst>
            </p:nvPr>
          </p:nvGraphicFramePr>
          <p:xfrm>
            <a:off x="2299448" y="681202"/>
            <a:ext cx="7212852" cy="52687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7CBF4C-3966-E147-8891-9F9CBC3F408F}"/>
              </a:ext>
            </a:extLst>
          </p:cNvPr>
          <p:cNvGrpSpPr/>
          <p:nvPr/>
        </p:nvGrpSpPr>
        <p:grpSpPr>
          <a:xfrm>
            <a:off x="6025661" y="3256637"/>
            <a:ext cx="5794606" cy="3107274"/>
            <a:chOff x="238833" y="320260"/>
            <a:chExt cx="10976800" cy="5654073"/>
          </a:xfrm>
        </p:grpSpPr>
        <p:sp>
          <p:nvSpPr>
            <p:cNvPr id="30" name="Shape 450">
              <a:extLst>
                <a:ext uri="{FF2B5EF4-FFF2-40B4-BE49-F238E27FC236}">
                  <a16:creationId xmlns:a16="http://schemas.microsoft.com/office/drawing/2014/main" id="{966FB034-C4E0-B148-AE47-EFD2827DC038}"/>
                </a:ext>
              </a:extLst>
            </p:cNvPr>
            <p:cNvSpPr/>
            <p:nvPr/>
          </p:nvSpPr>
          <p:spPr>
            <a:xfrm>
              <a:off x="238833" y="320260"/>
              <a:ext cx="10976800" cy="8014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Location Distribution</a:t>
              </a:r>
              <a:endParaRPr sz="1200" dirty="0"/>
            </a:p>
          </p:txBody>
        </p:sp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88BAF096-3C63-DB44-B0BD-7ABE1BBDF5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78224510"/>
                </p:ext>
              </p:extLst>
            </p:nvPr>
          </p:nvGraphicFramePr>
          <p:xfrm>
            <a:off x="1896035" y="656811"/>
            <a:ext cx="7590864" cy="53175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08994933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567999" y="1665033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Degree Class: First</a:t>
            </a:r>
            <a:br>
              <a:rPr lang="en-US" dirty="0"/>
            </a:br>
            <a:r>
              <a:rPr lang="en-US" dirty="0"/>
              <a:t>Reach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49524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BDB276-F8F2-3941-B22F-6E24921369AA}"/>
              </a:ext>
            </a:extLst>
          </p:cNvPr>
          <p:cNvGrpSpPr/>
          <p:nvPr/>
        </p:nvGrpSpPr>
        <p:grpSpPr>
          <a:xfrm>
            <a:off x="-1556654" y="177750"/>
            <a:ext cx="7276392" cy="3866640"/>
            <a:chOff x="238833" y="453808"/>
            <a:chExt cx="10976800" cy="5252048"/>
          </a:xfrm>
        </p:grpSpPr>
        <p:sp>
          <p:nvSpPr>
            <p:cNvPr id="3" name="Shape 450">
              <a:extLst>
                <a:ext uri="{FF2B5EF4-FFF2-40B4-BE49-F238E27FC236}">
                  <a16:creationId xmlns:a16="http://schemas.microsoft.com/office/drawing/2014/main" id="{71B0A0BA-F7AA-1A4F-AF94-42DF59BC3122}"/>
                </a:ext>
              </a:extLst>
            </p:cNvPr>
            <p:cNvSpPr/>
            <p:nvPr/>
          </p:nvSpPr>
          <p:spPr>
            <a:xfrm>
              <a:off x="238833" y="453808"/>
              <a:ext cx="10976800" cy="5343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University Distribution</a:t>
              </a:r>
              <a:endParaRPr sz="1200" dirty="0"/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DB6E7ED-BB45-F041-B3ED-27FFBF6861A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41066739"/>
                </p:ext>
              </p:extLst>
            </p:nvPr>
          </p:nvGraphicFramePr>
          <p:xfrm>
            <a:off x="2542033" y="795967"/>
            <a:ext cx="6967728" cy="49098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A5047A0-FAC9-8447-A48F-9883D8A7B2DE}"/>
              </a:ext>
            </a:extLst>
          </p:cNvPr>
          <p:cNvGrpSpPr/>
          <p:nvPr/>
        </p:nvGrpSpPr>
        <p:grpSpPr>
          <a:xfrm>
            <a:off x="6291318" y="0"/>
            <a:ext cx="6938907" cy="4043362"/>
            <a:chOff x="238833" y="412123"/>
            <a:chExt cx="10976800" cy="5148417"/>
          </a:xfrm>
        </p:grpSpPr>
        <p:sp>
          <p:nvSpPr>
            <p:cNvPr id="6" name="Shape 450">
              <a:extLst>
                <a:ext uri="{FF2B5EF4-FFF2-40B4-BE49-F238E27FC236}">
                  <a16:creationId xmlns:a16="http://schemas.microsoft.com/office/drawing/2014/main" id="{4B719561-56FF-9543-A5A2-1B7E7EF9B505}"/>
                </a:ext>
              </a:extLst>
            </p:cNvPr>
            <p:cNvSpPr/>
            <p:nvPr/>
          </p:nvSpPr>
          <p:spPr>
            <a:xfrm>
              <a:off x="238833" y="412123"/>
              <a:ext cx="10976800" cy="6177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Major Distribution</a:t>
              </a:r>
              <a:endParaRPr sz="1200" dirty="0"/>
            </a:p>
          </p:txBody>
        </p:sp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DF0E3F4D-48FC-B94A-916B-97A81F41597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4676860"/>
                </p:ext>
              </p:extLst>
            </p:nvPr>
          </p:nvGraphicFramePr>
          <p:xfrm>
            <a:off x="2248928" y="747620"/>
            <a:ext cx="7339912" cy="48129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02E9C6-A88A-8347-9E3E-0F09C500676E}"/>
              </a:ext>
            </a:extLst>
          </p:cNvPr>
          <p:cNvGrpSpPr/>
          <p:nvPr/>
        </p:nvGrpSpPr>
        <p:grpSpPr>
          <a:xfrm>
            <a:off x="2672474" y="2657475"/>
            <a:ext cx="6224251" cy="4200525"/>
            <a:chOff x="238833" y="355486"/>
            <a:chExt cx="10976800" cy="5303909"/>
          </a:xfrm>
        </p:grpSpPr>
        <p:sp>
          <p:nvSpPr>
            <p:cNvPr id="12" name="Shape 450">
              <a:extLst>
                <a:ext uri="{FF2B5EF4-FFF2-40B4-BE49-F238E27FC236}">
                  <a16:creationId xmlns:a16="http://schemas.microsoft.com/office/drawing/2014/main" id="{923C05D2-B89A-2941-95A5-127CC8237E71}"/>
                </a:ext>
              </a:extLst>
            </p:cNvPr>
            <p:cNvSpPr/>
            <p:nvPr/>
          </p:nvSpPr>
          <p:spPr>
            <a:xfrm>
              <a:off x="238833" y="355486"/>
              <a:ext cx="10976800" cy="7310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“How you learned about TFG” Distribution</a:t>
              </a:r>
              <a:endParaRPr sz="1200" dirty="0"/>
            </a:p>
          </p:txBody>
        </p:sp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B5AADDA4-1C27-1849-8C7F-F6DD47F5628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78298468"/>
                </p:ext>
              </p:extLst>
            </p:nvPr>
          </p:nvGraphicFramePr>
          <p:xfrm>
            <a:off x="2174789" y="656654"/>
            <a:ext cx="7587049" cy="50027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4371205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567999" y="1665033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Degree Class: Second, Upper</a:t>
            </a:r>
            <a:br>
              <a:rPr lang="en-US" dirty="0"/>
            </a:br>
            <a:r>
              <a:rPr lang="en-US" dirty="0"/>
              <a:t>Reach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809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633BBA-7443-0C4C-936D-7C2BC42AB13C}"/>
              </a:ext>
            </a:extLst>
          </p:cNvPr>
          <p:cNvGrpSpPr/>
          <p:nvPr/>
        </p:nvGrpSpPr>
        <p:grpSpPr>
          <a:xfrm>
            <a:off x="-804155" y="0"/>
            <a:ext cx="6504867" cy="3716462"/>
            <a:chOff x="238833" y="393173"/>
            <a:chExt cx="10976800" cy="5532139"/>
          </a:xfrm>
        </p:grpSpPr>
        <p:sp>
          <p:nvSpPr>
            <p:cNvPr id="3" name="Shape 450">
              <a:extLst>
                <a:ext uri="{FF2B5EF4-FFF2-40B4-BE49-F238E27FC236}">
                  <a16:creationId xmlns:a16="http://schemas.microsoft.com/office/drawing/2014/main" id="{60FB4451-3316-4849-8599-C71C7A693AE0}"/>
                </a:ext>
              </a:extLst>
            </p:cNvPr>
            <p:cNvSpPr/>
            <p:nvPr/>
          </p:nvSpPr>
          <p:spPr>
            <a:xfrm>
              <a:off x="238833" y="393173"/>
              <a:ext cx="10976800" cy="655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University Distribution</a:t>
              </a:r>
              <a:endParaRPr sz="1200" dirty="0"/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F26128A-F1AD-A040-8598-13724C9AFD8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2223834"/>
                </p:ext>
              </p:extLst>
            </p:nvPr>
          </p:nvGraphicFramePr>
          <p:xfrm>
            <a:off x="2304288" y="1024128"/>
            <a:ext cx="7168896" cy="49011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DE8FAA-D0A4-1D47-BC89-5EC7293B429B}"/>
              </a:ext>
            </a:extLst>
          </p:cNvPr>
          <p:cNvGrpSpPr/>
          <p:nvPr/>
        </p:nvGrpSpPr>
        <p:grpSpPr>
          <a:xfrm>
            <a:off x="6147591" y="-35762"/>
            <a:ext cx="7329487" cy="3716463"/>
            <a:chOff x="238833" y="340790"/>
            <a:chExt cx="10976800" cy="5675964"/>
          </a:xfrm>
        </p:grpSpPr>
        <p:sp>
          <p:nvSpPr>
            <p:cNvPr id="6" name="Shape 450">
              <a:extLst>
                <a:ext uri="{FF2B5EF4-FFF2-40B4-BE49-F238E27FC236}">
                  <a16:creationId xmlns:a16="http://schemas.microsoft.com/office/drawing/2014/main" id="{6EE56D7B-B9D7-9A40-ACF5-9CF754CC530E}"/>
                </a:ext>
              </a:extLst>
            </p:cNvPr>
            <p:cNvSpPr/>
            <p:nvPr/>
          </p:nvSpPr>
          <p:spPr>
            <a:xfrm>
              <a:off x="238833" y="340790"/>
              <a:ext cx="10976800" cy="7604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Major Distribution</a:t>
              </a:r>
              <a:endParaRPr sz="1200" dirty="0"/>
            </a:p>
          </p:txBody>
        </p:sp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CB3376A8-956E-9C4A-8118-40574F81504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03987989"/>
                </p:ext>
              </p:extLst>
            </p:nvPr>
          </p:nvGraphicFramePr>
          <p:xfrm>
            <a:off x="2471968" y="742287"/>
            <a:ext cx="6510528" cy="52744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EB93544-ED43-3D40-8C67-23ED8AE3CF58}"/>
              </a:ext>
            </a:extLst>
          </p:cNvPr>
          <p:cNvGrpSpPr/>
          <p:nvPr/>
        </p:nvGrpSpPr>
        <p:grpSpPr>
          <a:xfrm>
            <a:off x="561554" y="2457451"/>
            <a:ext cx="12414545" cy="4214812"/>
            <a:chOff x="628936" y="-2628900"/>
            <a:chExt cx="12414545" cy="7038159"/>
          </a:xfrm>
        </p:grpSpPr>
        <p:sp>
          <p:nvSpPr>
            <p:cNvPr id="9" name="Shape 450">
              <a:extLst>
                <a:ext uri="{FF2B5EF4-FFF2-40B4-BE49-F238E27FC236}">
                  <a16:creationId xmlns:a16="http://schemas.microsoft.com/office/drawing/2014/main" id="{0F1DF87D-34BC-8040-915A-869333F66B2A}"/>
                </a:ext>
              </a:extLst>
            </p:cNvPr>
            <p:cNvSpPr/>
            <p:nvPr/>
          </p:nvSpPr>
          <p:spPr>
            <a:xfrm>
              <a:off x="628936" y="-2082603"/>
              <a:ext cx="10976800" cy="5617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“How you learned about TFG” Distribution</a:t>
              </a:r>
              <a:endParaRPr sz="1200" dirty="0"/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5EC91B81-94B0-8B40-BD66-4EFBF9668EC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0739063"/>
                </p:ext>
              </p:extLst>
            </p:nvPr>
          </p:nvGraphicFramePr>
          <p:xfrm>
            <a:off x="2651760" y="-1520844"/>
            <a:ext cx="7159698" cy="59301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55A4DB-7E39-9A4F-9737-89BECAE4961F}"/>
                </a:ext>
              </a:extLst>
            </p:cNvPr>
            <p:cNvSpPr txBox="1"/>
            <p:nvPr/>
          </p:nvSpPr>
          <p:spPr>
            <a:xfrm>
              <a:off x="12858750" y="-26289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777467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567999" y="1665033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National Service</a:t>
            </a:r>
            <a:br>
              <a:rPr lang="en-US" dirty="0"/>
            </a:br>
            <a:r>
              <a:rPr lang="en-US" dirty="0"/>
              <a:t>Reach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1919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567999" y="1665033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Completed National Service</a:t>
            </a:r>
            <a:br>
              <a:rPr lang="en-US" dirty="0"/>
            </a:br>
            <a:r>
              <a:rPr lang="en-US" dirty="0"/>
              <a:t>Distributions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03065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180F7B-83E1-C44E-A28A-EE779F7DDA55}"/>
              </a:ext>
            </a:extLst>
          </p:cNvPr>
          <p:cNvGrpSpPr/>
          <p:nvPr/>
        </p:nvGrpSpPr>
        <p:grpSpPr>
          <a:xfrm>
            <a:off x="-92481" y="3294082"/>
            <a:ext cx="7043738" cy="3459849"/>
            <a:chOff x="238833" y="235779"/>
            <a:chExt cx="10976800" cy="5579807"/>
          </a:xfrm>
        </p:grpSpPr>
        <p:sp>
          <p:nvSpPr>
            <p:cNvPr id="3" name="Shape 450">
              <a:extLst>
                <a:ext uri="{FF2B5EF4-FFF2-40B4-BE49-F238E27FC236}">
                  <a16:creationId xmlns:a16="http://schemas.microsoft.com/office/drawing/2014/main" id="{1C2B1B36-FE0C-E34E-9DFC-3D33273973F6}"/>
                </a:ext>
              </a:extLst>
            </p:cNvPr>
            <p:cNvSpPr/>
            <p:nvPr/>
          </p:nvSpPr>
          <p:spPr>
            <a:xfrm>
              <a:off x="238833" y="235779"/>
              <a:ext cx="10976800" cy="970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University Breakdown</a:t>
              </a:r>
              <a:endParaRPr sz="1200" dirty="0"/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1BE59F94-159A-AE41-9062-C23FCF4BF80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51119150"/>
                </p:ext>
              </p:extLst>
            </p:nvPr>
          </p:nvGraphicFramePr>
          <p:xfrm>
            <a:off x="2706624" y="751413"/>
            <a:ext cx="6455664" cy="50641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FACF9E4-2A90-9049-AF8F-AACA5C87E913}"/>
              </a:ext>
            </a:extLst>
          </p:cNvPr>
          <p:cNvGrpSpPr/>
          <p:nvPr/>
        </p:nvGrpSpPr>
        <p:grpSpPr>
          <a:xfrm>
            <a:off x="6174686" y="3294082"/>
            <a:ext cx="5646675" cy="3459848"/>
            <a:chOff x="238833" y="321621"/>
            <a:chExt cx="10976800" cy="5425128"/>
          </a:xfrm>
        </p:grpSpPr>
        <p:sp>
          <p:nvSpPr>
            <p:cNvPr id="6" name="Shape 450">
              <a:extLst>
                <a:ext uri="{FF2B5EF4-FFF2-40B4-BE49-F238E27FC236}">
                  <a16:creationId xmlns:a16="http://schemas.microsoft.com/office/drawing/2014/main" id="{39D54299-89DC-BE49-B46C-BD6D41A32778}"/>
                </a:ext>
              </a:extLst>
            </p:cNvPr>
            <p:cNvSpPr/>
            <p:nvPr/>
          </p:nvSpPr>
          <p:spPr>
            <a:xfrm>
              <a:off x="238833" y="321621"/>
              <a:ext cx="10976800" cy="798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Location Distribution</a:t>
              </a:r>
              <a:endParaRPr sz="1200" dirty="0"/>
            </a:p>
          </p:txBody>
        </p:sp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A8F2DE3B-3CD8-3A49-919D-5C2DDC3F429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23149320"/>
                </p:ext>
              </p:extLst>
            </p:nvPr>
          </p:nvGraphicFramePr>
          <p:xfrm>
            <a:off x="2212848" y="822960"/>
            <a:ext cx="7059168" cy="49237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C050F7-55C4-5847-AE99-3A4D25DE2FA5}"/>
              </a:ext>
            </a:extLst>
          </p:cNvPr>
          <p:cNvGrpSpPr/>
          <p:nvPr/>
        </p:nvGrpSpPr>
        <p:grpSpPr>
          <a:xfrm>
            <a:off x="-228508" y="-41856"/>
            <a:ext cx="7572375" cy="3335938"/>
            <a:chOff x="238833" y="412104"/>
            <a:chExt cx="10976800" cy="5129160"/>
          </a:xfrm>
        </p:grpSpPr>
        <p:sp>
          <p:nvSpPr>
            <p:cNvPr id="9" name="Shape 450">
              <a:extLst>
                <a:ext uri="{FF2B5EF4-FFF2-40B4-BE49-F238E27FC236}">
                  <a16:creationId xmlns:a16="http://schemas.microsoft.com/office/drawing/2014/main" id="{C324DCE8-7D7C-B34B-A112-A1998F390AFE}"/>
                </a:ext>
              </a:extLst>
            </p:cNvPr>
            <p:cNvSpPr/>
            <p:nvPr/>
          </p:nvSpPr>
          <p:spPr>
            <a:xfrm>
              <a:off x="238833" y="412104"/>
              <a:ext cx="10976800" cy="6177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“How you learned about TFG” Breakdown</a:t>
              </a:r>
              <a:endParaRPr sz="1200" dirty="0"/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AF170F59-8D38-4849-B764-C6647E20550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62850487"/>
                </p:ext>
              </p:extLst>
            </p:nvPr>
          </p:nvGraphicFramePr>
          <p:xfrm>
            <a:off x="2084832" y="932688"/>
            <a:ext cx="6912864" cy="46085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F9AC85-75CF-2E4F-8DFC-3C66E24D52C6}"/>
              </a:ext>
            </a:extLst>
          </p:cNvPr>
          <p:cNvGrpSpPr/>
          <p:nvPr/>
        </p:nvGrpSpPr>
        <p:grpSpPr>
          <a:xfrm>
            <a:off x="6397634" y="-41856"/>
            <a:ext cx="5401816" cy="3364523"/>
            <a:chOff x="238833" y="306220"/>
            <a:chExt cx="10976800" cy="5655668"/>
          </a:xfrm>
        </p:grpSpPr>
        <p:sp>
          <p:nvSpPr>
            <p:cNvPr id="12" name="Shape 450">
              <a:extLst>
                <a:ext uri="{FF2B5EF4-FFF2-40B4-BE49-F238E27FC236}">
                  <a16:creationId xmlns:a16="http://schemas.microsoft.com/office/drawing/2014/main" id="{DCAA2336-9455-144E-AB73-83F894665770}"/>
                </a:ext>
              </a:extLst>
            </p:cNvPr>
            <p:cNvSpPr/>
            <p:nvPr/>
          </p:nvSpPr>
          <p:spPr>
            <a:xfrm>
              <a:off x="238833" y="306220"/>
              <a:ext cx="10976800" cy="8295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Major Breakdown</a:t>
              </a:r>
              <a:endParaRPr sz="1200" dirty="0"/>
            </a:p>
          </p:txBody>
        </p:sp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BD2DB803-2C63-9849-8158-9C5B759E1B7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20033262"/>
                </p:ext>
              </p:extLst>
            </p:nvPr>
          </p:nvGraphicFramePr>
          <p:xfrm>
            <a:off x="1956816" y="518920"/>
            <a:ext cx="7132320" cy="54429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7098990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422566" y="1556965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Currently Enrolled National Service Distributions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4098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64825B-AF8A-2C47-AC05-54849FE219A9}"/>
              </a:ext>
            </a:extLst>
          </p:cNvPr>
          <p:cNvGrpSpPr/>
          <p:nvPr/>
        </p:nvGrpSpPr>
        <p:grpSpPr>
          <a:xfrm>
            <a:off x="-657225" y="3394653"/>
            <a:ext cx="8286751" cy="3463347"/>
            <a:chOff x="238833" y="400898"/>
            <a:chExt cx="10976800" cy="5176942"/>
          </a:xfrm>
        </p:grpSpPr>
        <p:sp>
          <p:nvSpPr>
            <p:cNvPr id="3" name="Shape 450">
              <a:extLst>
                <a:ext uri="{FF2B5EF4-FFF2-40B4-BE49-F238E27FC236}">
                  <a16:creationId xmlns:a16="http://schemas.microsoft.com/office/drawing/2014/main" id="{10DAC74C-FDE1-E047-9C71-B93D728CDB43}"/>
                </a:ext>
              </a:extLst>
            </p:cNvPr>
            <p:cNvSpPr/>
            <p:nvPr/>
          </p:nvSpPr>
          <p:spPr>
            <a:xfrm>
              <a:off x="238833" y="400898"/>
              <a:ext cx="10976800" cy="6402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University Breakdown</a:t>
              </a:r>
              <a:endParaRPr sz="1200" dirty="0"/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C992F76-6B51-EB45-BB18-3BD62322FE2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7283654"/>
                </p:ext>
              </p:extLst>
            </p:nvPr>
          </p:nvGraphicFramePr>
          <p:xfrm>
            <a:off x="2523744" y="730934"/>
            <a:ext cx="6437376" cy="48469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365565-3ADC-834D-9E29-76411A609205}"/>
              </a:ext>
            </a:extLst>
          </p:cNvPr>
          <p:cNvGrpSpPr/>
          <p:nvPr/>
        </p:nvGrpSpPr>
        <p:grpSpPr>
          <a:xfrm>
            <a:off x="6251254" y="0"/>
            <a:ext cx="5402332" cy="3394653"/>
            <a:chOff x="238833" y="347983"/>
            <a:chExt cx="10976800" cy="5211569"/>
          </a:xfrm>
        </p:grpSpPr>
        <p:sp>
          <p:nvSpPr>
            <p:cNvPr id="6" name="Shape 450">
              <a:extLst>
                <a:ext uri="{FF2B5EF4-FFF2-40B4-BE49-F238E27FC236}">
                  <a16:creationId xmlns:a16="http://schemas.microsoft.com/office/drawing/2014/main" id="{173EA7D9-CCD7-BF47-A589-07E1FB30EC1A}"/>
                </a:ext>
              </a:extLst>
            </p:cNvPr>
            <p:cNvSpPr/>
            <p:nvPr/>
          </p:nvSpPr>
          <p:spPr>
            <a:xfrm>
              <a:off x="238833" y="347983"/>
              <a:ext cx="10976800" cy="746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“How you learned about TFG” Breakdown</a:t>
              </a:r>
              <a:endParaRPr sz="1200" dirty="0"/>
            </a:p>
          </p:txBody>
        </p:sp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9FD26755-E86B-2142-8CE6-A41D84BB269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82728003"/>
                </p:ext>
              </p:extLst>
            </p:nvPr>
          </p:nvGraphicFramePr>
          <p:xfrm>
            <a:off x="2468880" y="822960"/>
            <a:ext cx="6419088" cy="47365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543E58-B05E-454F-A2CB-A079EA9482A4}"/>
              </a:ext>
            </a:extLst>
          </p:cNvPr>
          <p:cNvGrpSpPr/>
          <p:nvPr/>
        </p:nvGrpSpPr>
        <p:grpSpPr>
          <a:xfrm>
            <a:off x="0" y="0"/>
            <a:ext cx="7285437" cy="3394653"/>
            <a:chOff x="238833" y="381735"/>
            <a:chExt cx="10976800" cy="5708169"/>
          </a:xfrm>
        </p:grpSpPr>
        <p:sp>
          <p:nvSpPr>
            <p:cNvPr id="9" name="Shape 450">
              <a:extLst>
                <a:ext uri="{FF2B5EF4-FFF2-40B4-BE49-F238E27FC236}">
                  <a16:creationId xmlns:a16="http://schemas.microsoft.com/office/drawing/2014/main" id="{816B4797-8DAE-1B49-90DB-104771840633}"/>
                </a:ext>
              </a:extLst>
            </p:cNvPr>
            <p:cNvSpPr/>
            <p:nvPr/>
          </p:nvSpPr>
          <p:spPr>
            <a:xfrm>
              <a:off x="238833" y="381735"/>
              <a:ext cx="10976800" cy="6785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Major Breakdown</a:t>
              </a:r>
              <a:endParaRPr sz="1200" dirty="0"/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3C452570-5ED3-DD4F-B19A-8AF4EB198EF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8686424"/>
                </p:ext>
              </p:extLst>
            </p:nvPr>
          </p:nvGraphicFramePr>
          <p:xfrm>
            <a:off x="1755648" y="694057"/>
            <a:ext cx="7443216" cy="53958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DCD6D-7A41-8246-9AE0-42F47BEDC74C}"/>
              </a:ext>
            </a:extLst>
          </p:cNvPr>
          <p:cNvGrpSpPr/>
          <p:nvPr/>
        </p:nvGrpSpPr>
        <p:grpSpPr>
          <a:xfrm>
            <a:off x="5927519" y="3394653"/>
            <a:ext cx="5945339" cy="3422649"/>
            <a:chOff x="1881895" y="704252"/>
            <a:chExt cx="10976800" cy="5628924"/>
          </a:xfrm>
        </p:grpSpPr>
        <p:sp>
          <p:nvSpPr>
            <p:cNvPr id="15" name="Shape 450">
              <a:extLst>
                <a:ext uri="{FF2B5EF4-FFF2-40B4-BE49-F238E27FC236}">
                  <a16:creationId xmlns:a16="http://schemas.microsoft.com/office/drawing/2014/main" id="{3810D829-356B-A84F-AD4C-22E63043B074}"/>
                </a:ext>
              </a:extLst>
            </p:cNvPr>
            <p:cNvSpPr/>
            <p:nvPr/>
          </p:nvSpPr>
          <p:spPr>
            <a:xfrm>
              <a:off x="1881895" y="704252"/>
              <a:ext cx="10976800" cy="4404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Location Distribution</a:t>
              </a:r>
              <a:endParaRPr sz="12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901143D-4124-BE49-B465-89DEEF18C690}"/>
                </a:ext>
              </a:extLst>
            </p:cNvPr>
            <p:cNvGrpSpPr/>
            <p:nvPr/>
          </p:nvGrpSpPr>
          <p:grpSpPr>
            <a:xfrm>
              <a:off x="3803708" y="839804"/>
              <a:ext cx="8014762" cy="5493372"/>
              <a:chOff x="2274946" y="675725"/>
              <a:chExt cx="8014762" cy="5493372"/>
            </a:xfrm>
          </p:grpSpPr>
          <p:graphicFrame>
            <p:nvGraphicFramePr>
              <p:cNvPr id="17" name="Chart 16">
                <a:extLst>
                  <a:ext uri="{FF2B5EF4-FFF2-40B4-BE49-F238E27FC236}">
                    <a16:creationId xmlns:a16="http://schemas.microsoft.com/office/drawing/2014/main" id="{9C569393-D111-544E-B440-38613A55536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0628983"/>
                  </p:ext>
                </p:extLst>
              </p:nvPr>
            </p:nvGraphicFramePr>
            <p:xfrm>
              <a:off x="3507908" y="1141963"/>
              <a:ext cx="6781800" cy="46355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60360593-3B44-AE40-9403-57EB6F5283E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1191734"/>
                  </p:ext>
                </p:extLst>
              </p:nvPr>
            </p:nvGraphicFramePr>
            <p:xfrm>
              <a:off x="2274946" y="675725"/>
              <a:ext cx="7755660" cy="549337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74430086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422566" y="1556965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Uncompleted National Service Distributions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6439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567999" y="1665033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Teach For Ghana Fellow Reach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74085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21FAF1-4EA2-5645-9FB3-E29A5E767A79}"/>
              </a:ext>
            </a:extLst>
          </p:cNvPr>
          <p:cNvGrpSpPr/>
          <p:nvPr/>
        </p:nvGrpSpPr>
        <p:grpSpPr>
          <a:xfrm>
            <a:off x="-1008773" y="3306575"/>
            <a:ext cx="9019467" cy="3551425"/>
            <a:chOff x="238833" y="353400"/>
            <a:chExt cx="10976800" cy="5079721"/>
          </a:xfrm>
        </p:grpSpPr>
        <p:sp>
          <p:nvSpPr>
            <p:cNvPr id="3" name="Shape 450">
              <a:extLst>
                <a:ext uri="{FF2B5EF4-FFF2-40B4-BE49-F238E27FC236}">
                  <a16:creationId xmlns:a16="http://schemas.microsoft.com/office/drawing/2014/main" id="{5744CC67-CD8C-6C46-AAB5-A338D2EE34D9}"/>
                </a:ext>
              </a:extLst>
            </p:cNvPr>
            <p:cNvSpPr/>
            <p:nvPr/>
          </p:nvSpPr>
          <p:spPr>
            <a:xfrm>
              <a:off x="238833" y="353400"/>
              <a:ext cx="10976800" cy="7351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University Breakdown</a:t>
              </a:r>
              <a:endParaRPr sz="1200" dirty="0"/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3C5F89C5-B517-E84A-9677-1A020D9E68A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17952222"/>
                </p:ext>
              </p:extLst>
            </p:nvPr>
          </p:nvGraphicFramePr>
          <p:xfrm>
            <a:off x="1956816" y="744489"/>
            <a:ext cx="7132320" cy="46886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D02775-A81C-1E4B-82BA-EFD35A37EEBD}"/>
              </a:ext>
            </a:extLst>
          </p:cNvPr>
          <p:cNvGrpSpPr/>
          <p:nvPr/>
        </p:nvGrpSpPr>
        <p:grpSpPr>
          <a:xfrm>
            <a:off x="6440214" y="0"/>
            <a:ext cx="4957708" cy="3306575"/>
            <a:chOff x="238833" y="364193"/>
            <a:chExt cx="10976800" cy="5414815"/>
          </a:xfrm>
        </p:grpSpPr>
        <p:sp>
          <p:nvSpPr>
            <p:cNvPr id="6" name="Shape 450">
              <a:extLst>
                <a:ext uri="{FF2B5EF4-FFF2-40B4-BE49-F238E27FC236}">
                  <a16:creationId xmlns:a16="http://schemas.microsoft.com/office/drawing/2014/main" id="{182F1B61-1E1E-0847-8136-5E45677C7A73}"/>
                </a:ext>
              </a:extLst>
            </p:cNvPr>
            <p:cNvSpPr/>
            <p:nvPr/>
          </p:nvSpPr>
          <p:spPr>
            <a:xfrm>
              <a:off x="238833" y="364193"/>
              <a:ext cx="10976800" cy="71361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“How you learned about TFG” Breakdown</a:t>
              </a:r>
              <a:endParaRPr sz="1200" dirty="0"/>
            </a:p>
          </p:txBody>
        </p:sp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0730928A-C891-234D-9A2A-4D4E13A8F97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38982775"/>
                </p:ext>
              </p:extLst>
            </p:nvPr>
          </p:nvGraphicFramePr>
          <p:xfrm>
            <a:off x="1368945" y="668356"/>
            <a:ext cx="8213966" cy="51106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3AF7A1-4A53-CB42-8432-9A93DA3A4AEF}"/>
              </a:ext>
            </a:extLst>
          </p:cNvPr>
          <p:cNvGrpSpPr/>
          <p:nvPr/>
        </p:nvGrpSpPr>
        <p:grpSpPr>
          <a:xfrm>
            <a:off x="-157163" y="84559"/>
            <a:ext cx="7316248" cy="3222016"/>
            <a:chOff x="238833" y="446600"/>
            <a:chExt cx="10976800" cy="5387272"/>
          </a:xfrm>
        </p:grpSpPr>
        <p:sp>
          <p:nvSpPr>
            <p:cNvPr id="9" name="Shape 450">
              <a:extLst>
                <a:ext uri="{FF2B5EF4-FFF2-40B4-BE49-F238E27FC236}">
                  <a16:creationId xmlns:a16="http://schemas.microsoft.com/office/drawing/2014/main" id="{A7C3ACC1-3509-F445-8B58-26B8AB749BE4}"/>
                </a:ext>
              </a:extLst>
            </p:cNvPr>
            <p:cNvSpPr/>
            <p:nvPr/>
          </p:nvSpPr>
          <p:spPr>
            <a:xfrm>
              <a:off x="238833" y="446600"/>
              <a:ext cx="10976800" cy="5487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Major Breakdown</a:t>
              </a:r>
              <a:endParaRPr sz="1200" dirty="0"/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CE234025-51B1-3145-BAF8-056A9B1188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6311599"/>
                </p:ext>
              </p:extLst>
            </p:nvPr>
          </p:nvGraphicFramePr>
          <p:xfrm>
            <a:off x="1444752" y="615773"/>
            <a:ext cx="8229599" cy="52180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32E6FF-3A20-4A48-9A3A-69B8F631D042}"/>
              </a:ext>
            </a:extLst>
          </p:cNvPr>
          <p:cNvGrpSpPr/>
          <p:nvPr/>
        </p:nvGrpSpPr>
        <p:grpSpPr>
          <a:xfrm>
            <a:off x="5505505" y="3171825"/>
            <a:ext cx="6686495" cy="3686175"/>
            <a:chOff x="910345" y="203921"/>
            <a:chExt cx="10976800" cy="5675999"/>
          </a:xfrm>
        </p:grpSpPr>
        <p:sp>
          <p:nvSpPr>
            <p:cNvPr id="15" name="Shape 450">
              <a:extLst>
                <a:ext uri="{FF2B5EF4-FFF2-40B4-BE49-F238E27FC236}">
                  <a16:creationId xmlns:a16="http://schemas.microsoft.com/office/drawing/2014/main" id="{8618AB14-9305-3540-B8BC-A7B3B8B16519}"/>
                </a:ext>
              </a:extLst>
            </p:cNvPr>
            <p:cNvSpPr/>
            <p:nvPr/>
          </p:nvSpPr>
          <p:spPr>
            <a:xfrm>
              <a:off x="910345" y="203921"/>
              <a:ext cx="10976800" cy="10341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Location Distribution</a:t>
              </a:r>
              <a:endParaRPr sz="1200" dirty="0"/>
            </a:p>
          </p:txBody>
        </p:sp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BE61CD0F-9E4E-AC45-A5CA-3A594C245CA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14423503"/>
                </p:ext>
              </p:extLst>
            </p:nvPr>
          </p:nvGraphicFramePr>
          <p:xfrm>
            <a:off x="2528888" y="832432"/>
            <a:ext cx="7900987" cy="50474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471617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422566" y="1556965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Gender </a:t>
            </a:r>
            <a:br>
              <a:rPr lang="en-US" dirty="0"/>
            </a:br>
            <a:r>
              <a:rPr lang="en-US" dirty="0"/>
              <a:t>Reach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96792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422566" y="1556965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Male </a:t>
            </a:r>
            <a:br>
              <a:rPr lang="en-US" dirty="0"/>
            </a:br>
            <a:r>
              <a:rPr lang="en-US" dirty="0"/>
              <a:t>Distributions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3516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B389C6C-9AF8-C047-9A43-78BB46D2A6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747285"/>
              </p:ext>
            </p:extLst>
          </p:nvPr>
        </p:nvGraphicFramePr>
        <p:xfrm>
          <a:off x="3250612" y="1291123"/>
          <a:ext cx="6781800" cy="463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997A164-C13C-1143-8025-BA260DFD341A}"/>
              </a:ext>
            </a:extLst>
          </p:cNvPr>
          <p:cNvGrpSpPr/>
          <p:nvPr/>
        </p:nvGrpSpPr>
        <p:grpSpPr>
          <a:xfrm>
            <a:off x="-690956" y="16260"/>
            <a:ext cx="6483880" cy="3592613"/>
            <a:chOff x="238833" y="247583"/>
            <a:chExt cx="10976800" cy="5727331"/>
          </a:xfrm>
        </p:grpSpPr>
        <p:sp>
          <p:nvSpPr>
            <p:cNvPr id="2" name="Shape 450">
              <a:extLst>
                <a:ext uri="{FF2B5EF4-FFF2-40B4-BE49-F238E27FC236}">
                  <a16:creationId xmlns:a16="http://schemas.microsoft.com/office/drawing/2014/main" id="{A40CA422-7870-E043-AFF3-E69CDB3C7BC3}"/>
                </a:ext>
              </a:extLst>
            </p:cNvPr>
            <p:cNvSpPr/>
            <p:nvPr/>
          </p:nvSpPr>
          <p:spPr>
            <a:xfrm>
              <a:off x="238833" y="247583"/>
              <a:ext cx="10976800" cy="9468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National Service Breakdown</a:t>
              </a:r>
              <a:endParaRPr sz="1200" dirty="0"/>
            </a:p>
          </p:txBody>
        </p:sp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04E87D78-BB4D-E34C-A7F9-D61914FB0B3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97838169"/>
                </p:ext>
              </p:extLst>
            </p:nvPr>
          </p:nvGraphicFramePr>
          <p:xfrm>
            <a:off x="1903956" y="789139"/>
            <a:ext cx="7277622" cy="51857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72257D-D498-004F-B692-DDBA05E17DBA}"/>
              </a:ext>
            </a:extLst>
          </p:cNvPr>
          <p:cNvGrpSpPr/>
          <p:nvPr/>
        </p:nvGrpSpPr>
        <p:grpSpPr>
          <a:xfrm>
            <a:off x="5300663" y="-1424"/>
            <a:ext cx="8206928" cy="3594037"/>
            <a:chOff x="238833" y="248664"/>
            <a:chExt cx="10976800" cy="5713224"/>
          </a:xfrm>
        </p:grpSpPr>
        <p:sp>
          <p:nvSpPr>
            <p:cNvPr id="8" name="Shape 450">
              <a:extLst>
                <a:ext uri="{FF2B5EF4-FFF2-40B4-BE49-F238E27FC236}">
                  <a16:creationId xmlns:a16="http://schemas.microsoft.com/office/drawing/2014/main" id="{6AC17F4D-4C02-A840-8226-4858353EA716}"/>
                </a:ext>
              </a:extLst>
            </p:cNvPr>
            <p:cNvSpPr/>
            <p:nvPr/>
          </p:nvSpPr>
          <p:spPr>
            <a:xfrm>
              <a:off x="238833" y="248664"/>
              <a:ext cx="10976800" cy="94467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“How you learned about TFG” Breakdown</a:t>
              </a:r>
              <a:endParaRPr sz="1200" dirty="0"/>
            </a:p>
          </p:txBody>
        </p:sp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52F0D517-917D-344D-A471-4C95029B48C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61244479"/>
                </p:ext>
              </p:extLst>
            </p:nvPr>
          </p:nvGraphicFramePr>
          <p:xfrm>
            <a:off x="2340864" y="822960"/>
            <a:ext cx="7333488" cy="51389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3DAA2E-4777-4343-BC3E-FF093122B76F}"/>
              </a:ext>
            </a:extLst>
          </p:cNvPr>
          <p:cNvGrpSpPr/>
          <p:nvPr/>
        </p:nvGrpSpPr>
        <p:grpSpPr>
          <a:xfrm>
            <a:off x="1972046" y="2614613"/>
            <a:ext cx="8088923" cy="3844218"/>
            <a:chOff x="238833" y="330144"/>
            <a:chExt cx="10976800" cy="4918512"/>
          </a:xfrm>
        </p:grpSpPr>
        <p:sp>
          <p:nvSpPr>
            <p:cNvPr id="11" name="Shape 450">
              <a:extLst>
                <a:ext uri="{FF2B5EF4-FFF2-40B4-BE49-F238E27FC236}">
                  <a16:creationId xmlns:a16="http://schemas.microsoft.com/office/drawing/2014/main" id="{61755B50-E5F8-914B-AF97-B27F485AAFC6}"/>
                </a:ext>
              </a:extLst>
            </p:cNvPr>
            <p:cNvSpPr/>
            <p:nvPr/>
          </p:nvSpPr>
          <p:spPr>
            <a:xfrm>
              <a:off x="238833" y="330144"/>
              <a:ext cx="10976800" cy="7817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University Breakdown</a:t>
              </a:r>
              <a:endParaRPr sz="1200" dirty="0"/>
            </a:p>
          </p:txBody>
        </p:sp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3F048196-D238-1247-858E-88B713C11C6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56524796"/>
                </p:ext>
              </p:extLst>
            </p:nvPr>
          </p:nvGraphicFramePr>
          <p:xfrm>
            <a:off x="2231136" y="969264"/>
            <a:ext cx="6784848" cy="4279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01268303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D63157-2B22-1A48-899D-4066DA16729E}"/>
              </a:ext>
            </a:extLst>
          </p:cNvPr>
          <p:cNvGrpSpPr/>
          <p:nvPr/>
        </p:nvGrpSpPr>
        <p:grpSpPr>
          <a:xfrm>
            <a:off x="5283405" y="626413"/>
            <a:ext cx="6629400" cy="5181173"/>
            <a:chOff x="-617733" y="542250"/>
            <a:chExt cx="10976800" cy="5570450"/>
          </a:xfrm>
        </p:grpSpPr>
        <p:sp>
          <p:nvSpPr>
            <p:cNvPr id="3" name="Shape 450">
              <a:extLst>
                <a:ext uri="{FF2B5EF4-FFF2-40B4-BE49-F238E27FC236}">
                  <a16:creationId xmlns:a16="http://schemas.microsoft.com/office/drawing/2014/main" id="{9F33A2F7-496B-BB40-AA46-1DB198B979DB}"/>
                </a:ext>
              </a:extLst>
            </p:cNvPr>
            <p:cNvSpPr/>
            <p:nvPr/>
          </p:nvSpPr>
          <p:spPr>
            <a:xfrm>
              <a:off x="-617733" y="542250"/>
              <a:ext cx="10976800" cy="6599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2400" dirty="0"/>
                <a:t>Major Breakdown</a:t>
              </a:r>
              <a:endParaRPr sz="2400" dirty="0"/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5F717C2-269E-564A-AEC9-EE2FFE841AB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25836258"/>
                </p:ext>
              </p:extLst>
            </p:nvPr>
          </p:nvGraphicFramePr>
          <p:xfrm>
            <a:off x="1299453" y="941316"/>
            <a:ext cx="7706760" cy="51713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8089F46-F4B8-3B4E-BB0E-988562EE4276}"/>
              </a:ext>
            </a:extLst>
          </p:cNvPr>
          <p:cNvGrpSpPr/>
          <p:nvPr/>
        </p:nvGrpSpPr>
        <p:grpSpPr>
          <a:xfrm>
            <a:off x="-742950" y="599552"/>
            <a:ext cx="7376405" cy="5208034"/>
            <a:chOff x="238833" y="403626"/>
            <a:chExt cx="10976800" cy="5208034"/>
          </a:xfrm>
        </p:grpSpPr>
        <p:sp>
          <p:nvSpPr>
            <p:cNvPr id="6" name="Shape 450">
              <a:extLst>
                <a:ext uri="{FF2B5EF4-FFF2-40B4-BE49-F238E27FC236}">
                  <a16:creationId xmlns:a16="http://schemas.microsoft.com/office/drawing/2014/main" id="{522B0A99-5D61-2548-9E68-FDAE45A30AF9}"/>
                </a:ext>
              </a:extLst>
            </p:cNvPr>
            <p:cNvSpPr/>
            <p:nvPr/>
          </p:nvSpPr>
          <p:spPr>
            <a:xfrm>
              <a:off x="238833" y="403626"/>
              <a:ext cx="10976800" cy="6347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2400" dirty="0"/>
                <a:t>Location Breakdown</a:t>
              </a:r>
              <a:endParaRPr sz="2400" dirty="0"/>
            </a:p>
          </p:txBody>
        </p:sp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6FBDECFE-AD57-D347-9DC3-B4B2C3A01DA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69099718"/>
                </p:ext>
              </p:extLst>
            </p:nvPr>
          </p:nvGraphicFramePr>
          <p:xfrm>
            <a:off x="2705100" y="801666"/>
            <a:ext cx="6501530" cy="48099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065792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422566" y="1556965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Female </a:t>
            </a:r>
            <a:br>
              <a:rPr lang="en-US" dirty="0"/>
            </a:br>
            <a:r>
              <a:rPr lang="en-US" dirty="0"/>
              <a:t>Distributions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69230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C9EDB5-90DB-4842-B62E-23367981256D}"/>
              </a:ext>
            </a:extLst>
          </p:cNvPr>
          <p:cNvGrpSpPr/>
          <p:nvPr/>
        </p:nvGrpSpPr>
        <p:grpSpPr>
          <a:xfrm>
            <a:off x="238833" y="545558"/>
            <a:ext cx="6161967" cy="5812380"/>
            <a:chOff x="238833" y="394402"/>
            <a:chExt cx="10976800" cy="5643676"/>
          </a:xfrm>
        </p:grpSpPr>
        <p:sp>
          <p:nvSpPr>
            <p:cNvPr id="3" name="Shape 450">
              <a:extLst>
                <a:ext uri="{FF2B5EF4-FFF2-40B4-BE49-F238E27FC236}">
                  <a16:creationId xmlns:a16="http://schemas.microsoft.com/office/drawing/2014/main" id="{CD35B381-4762-FA4F-9091-2DDAF91CD2BA}"/>
                </a:ext>
              </a:extLst>
            </p:cNvPr>
            <p:cNvSpPr/>
            <p:nvPr/>
          </p:nvSpPr>
          <p:spPr>
            <a:xfrm>
              <a:off x="238833" y="394402"/>
              <a:ext cx="10976800" cy="6531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2400" dirty="0"/>
                <a:t>Location Breakdown</a:t>
              </a:r>
              <a:endParaRPr sz="2400" dirty="0"/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92371720-6A94-5E48-9EA8-0C7970D0B59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37371206"/>
                </p:ext>
              </p:extLst>
            </p:nvPr>
          </p:nvGraphicFramePr>
          <p:xfrm>
            <a:off x="2276473" y="842963"/>
            <a:ext cx="7539330" cy="51951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4963974-D7E7-C147-A4B5-E77907374041}"/>
              </a:ext>
            </a:extLst>
          </p:cNvPr>
          <p:cNvGrpSpPr/>
          <p:nvPr/>
        </p:nvGrpSpPr>
        <p:grpSpPr>
          <a:xfrm>
            <a:off x="5120707" y="545558"/>
            <a:ext cx="6900863" cy="5612355"/>
            <a:chOff x="248030" y="33269"/>
            <a:chExt cx="10976800" cy="5539597"/>
          </a:xfrm>
        </p:grpSpPr>
        <p:sp>
          <p:nvSpPr>
            <p:cNvPr id="6" name="Shape 450">
              <a:extLst>
                <a:ext uri="{FF2B5EF4-FFF2-40B4-BE49-F238E27FC236}">
                  <a16:creationId xmlns:a16="http://schemas.microsoft.com/office/drawing/2014/main" id="{AE135E5B-785D-D54A-90CC-3EC557DB5E19}"/>
                </a:ext>
              </a:extLst>
            </p:cNvPr>
            <p:cNvSpPr/>
            <p:nvPr/>
          </p:nvSpPr>
          <p:spPr>
            <a:xfrm>
              <a:off x="248030" y="33269"/>
              <a:ext cx="10976800" cy="70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2400" dirty="0"/>
                <a:t>Major Breakdown</a:t>
              </a:r>
              <a:endParaRPr sz="2400" dirty="0"/>
            </a:p>
          </p:txBody>
        </p:sp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7AEBD1BE-E03E-3F4B-9E6D-918D81C0F3D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00424416"/>
                </p:ext>
              </p:extLst>
            </p:nvPr>
          </p:nvGraphicFramePr>
          <p:xfrm>
            <a:off x="2357436" y="737157"/>
            <a:ext cx="6926460" cy="48357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672907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343B29-9420-5946-8A75-2636F7A5DB47}"/>
              </a:ext>
            </a:extLst>
          </p:cNvPr>
          <p:cNvGrpSpPr/>
          <p:nvPr/>
        </p:nvGrpSpPr>
        <p:grpSpPr>
          <a:xfrm>
            <a:off x="-1350542" y="203551"/>
            <a:ext cx="7200900" cy="3862853"/>
            <a:chOff x="238833" y="418199"/>
            <a:chExt cx="10976800" cy="5311089"/>
          </a:xfrm>
        </p:grpSpPr>
        <p:sp>
          <p:nvSpPr>
            <p:cNvPr id="3" name="Shape 450">
              <a:extLst>
                <a:ext uri="{FF2B5EF4-FFF2-40B4-BE49-F238E27FC236}">
                  <a16:creationId xmlns:a16="http://schemas.microsoft.com/office/drawing/2014/main" id="{7BA9247B-690E-6B49-AB66-43FA82D6ECED}"/>
                </a:ext>
              </a:extLst>
            </p:cNvPr>
            <p:cNvSpPr/>
            <p:nvPr/>
          </p:nvSpPr>
          <p:spPr>
            <a:xfrm>
              <a:off x="238833" y="418199"/>
              <a:ext cx="10976800" cy="6055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University Breakdown</a:t>
              </a:r>
              <a:endParaRPr sz="1200" dirty="0"/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0BAB9E03-024D-834F-9481-E41AC0998D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4937881"/>
                </p:ext>
              </p:extLst>
            </p:nvPr>
          </p:nvGraphicFramePr>
          <p:xfrm>
            <a:off x="2714625" y="1167928"/>
            <a:ext cx="6429375" cy="45613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5F7231-A4A1-9845-93F7-517E6E53850F}"/>
              </a:ext>
            </a:extLst>
          </p:cNvPr>
          <p:cNvGrpSpPr/>
          <p:nvPr/>
        </p:nvGrpSpPr>
        <p:grpSpPr>
          <a:xfrm>
            <a:off x="7179949" y="212306"/>
            <a:ext cx="5643508" cy="3911248"/>
            <a:chOff x="238833" y="429842"/>
            <a:chExt cx="10976800" cy="5170858"/>
          </a:xfrm>
        </p:grpSpPr>
        <p:sp>
          <p:nvSpPr>
            <p:cNvPr id="6" name="Shape 450">
              <a:extLst>
                <a:ext uri="{FF2B5EF4-FFF2-40B4-BE49-F238E27FC236}">
                  <a16:creationId xmlns:a16="http://schemas.microsoft.com/office/drawing/2014/main" id="{8F76BF80-2CB7-3241-8020-FB0464ADCDA7}"/>
                </a:ext>
              </a:extLst>
            </p:cNvPr>
            <p:cNvSpPr/>
            <p:nvPr/>
          </p:nvSpPr>
          <p:spPr>
            <a:xfrm>
              <a:off x="238833" y="429842"/>
              <a:ext cx="10976800" cy="5823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National Service Breakdown</a:t>
              </a:r>
              <a:endParaRPr sz="1200" dirty="0"/>
            </a:p>
          </p:txBody>
        </p:sp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F762A355-7136-C64A-870B-3D3F580DE77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49140117"/>
                </p:ext>
              </p:extLst>
            </p:nvPr>
          </p:nvGraphicFramePr>
          <p:xfrm>
            <a:off x="1957387" y="800100"/>
            <a:ext cx="7372351" cy="4800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01907D-6420-3343-BC59-214524A6CCD0}"/>
              </a:ext>
            </a:extLst>
          </p:cNvPr>
          <p:cNvGrpSpPr/>
          <p:nvPr/>
        </p:nvGrpSpPr>
        <p:grpSpPr>
          <a:xfrm>
            <a:off x="1760568" y="2771775"/>
            <a:ext cx="8958208" cy="3857626"/>
            <a:chOff x="238833" y="389709"/>
            <a:chExt cx="10976800" cy="5168129"/>
          </a:xfrm>
        </p:grpSpPr>
        <p:sp>
          <p:nvSpPr>
            <p:cNvPr id="9" name="Shape 450">
              <a:extLst>
                <a:ext uri="{FF2B5EF4-FFF2-40B4-BE49-F238E27FC236}">
                  <a16:creationId xmlns:a16="http://schemas.microsoft.com/office/drawing/2014/main" id="{2291D463-A6A5-AC4D-8AE5-53140844702D}"/>
                </a:ext>
              </a:extLst>
            </p:cNvPr>
            <p:cNvSpPr/>
            <p:nvPr/>
          </p:nvSpPr>
          <p:spPr>
            <a:xfrm>
              <a:off x="238833" y="389709"/>
              <a:ext cx="10976800" cy="66258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“How you learned about TFG” Breakdown</a:t>
              </a:r>
              <a:endParaRPr sz="1200" dirty="0"/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0B59C46C-7350-2041-8807-FE8B40860F2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86503850"/>
                </p:ext>
              </p:extLst>
            </p:nvPr>
          </p:nvGraphicFramePr>
          <p:xfrm>
            <a:off x="2171699" y="814388"/>
            <a:ext cx="7286625" cy="4743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4634613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422566" y="1556965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Current Location </a:t>
            </a:r>
            <a:br>
              <a:rPr lang="en-US" dirty="0"/>
            </a:br>
            <a:r>
              <a:rPr lang="en-US" dirty="0"/>
              <a:t>Reach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66752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422566" y="1556965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Greater Accra </a:t>
            </a:r>
            <a:br>
              <a:rPr lang="en-US" dirty="0"/>
            </a:br>
            <a:r>
              <a:rPr lang="en-US" dirty="0"/>
              <a:t>Distributions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3945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D28DEEF-572F-F84D-B2CA-AD9E0EF46501}"/>
              </a:ext>
            </a:extLst>
          </p:cNvPr>
          <p:cNvGrpSpPr/>
          <p:nvPr/>
        </p:nvGrpSpPr>
        <p:grpSpPr>
          <a:xfrm>
            <a:off x="238833" y="285024"/>
            <a:ext cx="5511693" cy="2918545"/>
            <a:chOff x="238833" y="295245"/>
            <a:chExt cx="10976800" cy="5561857"/>
          </a:xfrm>
        </p:grpSpPr>
        <p:sp>
          <p:nvSpPr>
            <p:cNvPr id="17" name="Shape 450">
              <a:extLst>
                <a:ext uri="{FF2B5EF4-FFF2-40B4-BE49-F238E27FC236}">
                  <a16:creationId xmlns:a16="http://schemas.microsoft.com/office/drawing/2014/main" id="{A7D2E50A-59C7-784B-A1CB-1D3A399BD1E1}"/>
                </a:ext>
              </a:extLst>
            </p:cNvPr>
            <p:cNvSpPr/>
            <p:nvPr/>
          </p:nvSpPr>
          <p:spPr>
            <a:xfrm>
              <a:off x="238833" y="295245"/>
              <a:ext cx="10976800" cy="8515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University Distribution</a:t>
              </a:r>
              <a:endParaRPr sz="1200" dirty="0"/>
            </a:p>
          </p:txBody>
        </p:sp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1A47BD96-828E-C848-A9A3-DBF54F83A1B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76721243"/>
                </p:ext>
              </p:extLst>
            </p:nvPr>
          </p:nvGraphicFramePr>
          <p:xfrm>
            <a:off x="2669059" y="810596"/>
            <a:ext cx="6598510" cy="5046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69F414-A6BB-6C45-BA0E-CF86AB89A46A}"/>
              </a:ext>
            </a:extLst>
          </p:cNvPr>
          <p:cNvGrpSpPr/>
          <p:nvPr/>
        </p:nvGrpSpPr>
        <p:grpSpPr>
          <a:xfrm>
            <a:off x="5627077" y="285024"/>
            <a:ext cx="6564923" cy="2918546"/>
            <a:chOff x="238833" y="415618"/>
            <a:chExt cx="10976800" cy="5787476"/>
          </a:xfrm>
        </p:grpSpPr>
        <p:sp>
          <p:nvSpPr>
            <p:cNvPr id="20" name="Shape 450">
              <a:extLst>
                <a:ext uri="{FF2B5EF4-FFF2-40B4-BE49-F238E27FC236}">
                  <a16:creationId xmlns:a16="http://schemas.microsoft.com/office/drawing/2014/main" id="{3B354105-435E-C149-BE05-AF66C3A1AD97}"/>
                </a:ext>
              </a:extLst>
            </p:cNvPr>
            <p:cNvSpPr/>
            <p:nvPr/>
          </p:nvSpPr>
          <p:spPr>
            <a:xfrm>
              <a:off x="238833" y="415618"/>
              <a:ext cx="10976800" cy="6107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National Service Distribution</a:t>
              </a:r>
              <a:endParaRPr sz="1200" dirty="0"/>
            </a:p>
          </p:txBody>
        </p:sp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769F977B-FAFD-B341-9AE5-0BDDD50E6CF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06242370"/>
                </p:ext>
              </p:extLst>
            </p:nvPr>
          </p:nvGraphicFramePr>
          <p:xfrm>
            <a:off x="2347784" y="641248"/>
            <a:ext cx="6672648" cy="55618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6D44A05-4EC9-F74A-9A41-A1A56D9CE125}"/>
              </a:ext>
            </a:extLst>
          </p:cNvPr>
          <p:cNvGrpSpPr/>
          <p:nvPr/>
        </p:nvGrpSpPr>
        <p:grpSpPr>
          <a:xfrm>
            <a:off x="6031918" y="3354390"/>
            <a:ext cx="5703657" cy="2950739"/>
            <a:chOff x="238833" y="274071"/>
            <a:chExt cx="10976800" cy="5731313"/>
          </a:xfrm>
        </p:grpSpPr>
        <p:sp>
          <p:nvSpPr>
            <p:cNvPr id="23" name="Shape 450">
              <a:extLst>
                <a:ext uri="{FF2B5EF4-FFF2-40B4-BE49-F238E27FC236}">
                  <a16:creationId xmlns:a16="http://schemas.microsoft.com/office/drawing/2014/main" id="{EE4905AD-37B4-D944-8D06-2FC084B2621B}"/>
                </a:ext>
              </a:extLst>
            </p:cNvPr>
            <p:cNvSpPr/>
            <p:nvPr/>
          </p:nvSpPr>
          <p:spPr>
            <a:xfrm>
              <a:off x="238833" y="274071"/>
              <a:ext cx="10976800" cy="8938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Gender Distribution</a:t>
              </a:r>
              <a:endParaRPr sz="1200" dirty="0"/>
            </a:p>
          </p:txBody>
        </p:sp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D6A321D6-8B5E-F24B-8A8B-48D0FC8A6A6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13177040"/>
                </p:ext>
              </p:extLst>
            </p:nvPr>
          </p:nvGraphicFramePr>
          <p:xfrm>
            <a:off x="2669059" y="607057"/>
            <a:ext cx="6796218" cy="53983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CE63DA-A2F2-E345-98D2-06CA2ADC10D6}"/>
              </a:ext>
            </a:extLst>
          </p:cNvPr>
          <p:cNvGrpSpPr/>
          <p:nvPr/>
        </p:nvGrpSpPr>
        <p:grpSpPr>
          <a:xfrm>
            <a:off x="0" y="3354389"/>
            <a:ext cx="6158527" cy="2950740"/>
            <a:chOff x="238833" y="274071"/>
            <a:chExt cx="10976800" cy="5879594"/>
          </a:xfrm>
        </p:grpSpPr>
        <p:sp>
          <p:nvSpPr>
            <p:cNvPr id="28" name="Shape 450">
              <a:extLst>
                <a:ext uri="{FF2B5EF4-FFF2-40B4-BE49-F238E27FC236}">
                  <a16:creationId xmlns:a16="http://schemas.microsoft.com/office/drawing/2014/main" id="{3DBAE026-6626-B446-8BDA-BBFED33E6F1F}"/>
                </a:ext>
              </a:extLst>
            </p:cNvPr>
            <p:cNvSpPr/>
            <p:nvPr/>
          </p:nvSpPr>
          <p:spPr>
            <a:xfrm>
              <a:off x="238833" y="274071"/>
              <a:ext cx="10976800" cy="8938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Location Distribution</a:t>
              </a:r>
              <a:endParaRPr sz="1200" dirty="0"/>
            </a:p>
          </p:txBody>
        </p:sp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ED177B12-B496-8044-9BA8-75DED215239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60652720"/>
                </p:ext>
              </p:extLst>
            </p:nvPr>
          </p:nvGraphicFramePr>
          <p:xfrm>
            <a:off x="2125362" y="920138"/>
            <a:ext cx="7537622" cy="52335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5767073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D03F3CF-AB83-C840-BB0C-A7DBFBCB3BBA}"/>
              </a:ext>
            </a:extLst>
          </p:cNvPr>
          <p:cNvGrpSpPr/>
          <p:nvPr/>
        </p:nvGrpSpPr>
        <p:grpSpPr>
          <a:xfrm>
            <a:off x="154745" y="715438"/>
            <a:ext cx="6631321" cy="5100533"/>
            <a:chOff x="238833" y="374498"/>
            <a:chExt cx="10976800" cy="5254776"/>
          </a:xfrm>
        </p:grpSpPr>
        <p:sp>
          <p:nvSpPr>
            <p:cNvPr id="9" name="Shape 450">
              <a:extLst>
                <a:ext uri="{FF2B5EF4-FFF2-40B4-BE49-F238E27FC236}">
                  <a16:creationId xmlns:a16="http://schemas.microsoft.com/office/drawing/2014/main" id="{BB7C748B-B989-454B-9607-82D12752165F}"/>
                </a:ext>
              </a:extLst>
            </p:cNvPr>
            <p:cNvSpPr/>
            <p:nvPr/>
          </p:nvSpPr>
          <p:spPr>
            <a:xfrm>
              <a:off x="238833" y="374498"/>
              <a:ext cx="10976800" cy="6930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2400" dirty="0"/>
                <a:t>“How you learned about TFG” Breakdown</a:t>
              </a:r>
              <a:endParaRPr sz="2400" dirty="0"/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DC9BA9B5-D5B0-F84F-87A5-4A9B63167A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22374528"/>
                </p:ext>
              </p:extLst>
            </p:nvPr>
          </p:nvGraphicFramePr>
          <p:xfrm>
            <a:off x="2014537" y="828675"/>
            <a:ext cx="7615237" cy="48005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BB982F-7486-FE45-B54F-CA619E082781}"/>
              </a:ext>
            </a:extLst>
          </p:cNvPr>
          <p:cNvGrpSpPr/>
          <p:nvPr/>
        </p:nvGrpSpPr>
        <p:grpSpPr>
          <a:xfrm>
            <a:off x="5556738" y="715438"/>
            <a:ext cx="6930159" cy="5100533"/>
            <a:chOff x="238833" y="400064"/>
            <a:chExt cx="10976800" cy="5157773"/>
          </a:xfrm>
        </p:grpSpPr>
        <p:sp>
          <p:nvSpPr>
            <p:cNvPr id="18" name="Shape 450">
              <a:extLst>
                <a:ext uri="{FF2B5EF4-FFF2-40B4-BE49-F238E27FC236}">
                  <a16:creationId xmlns:a16="http://schemas.microsoft.com/office/drawing/2014/main" id="{7074335B-F9B0-2B44-AE0B-23C5925DD2E0}"/>
                </a:ext>
              </a:extLst>
            </p:cNvPr>
            <p:cNvSpPr/>
            <p:nvPr/>
          </p:nvSpPr>
          <p:spPr>
            <a:xfrm>
              <a:off x="238833" y="400064"/>
              <a:ext cx="10976800" cy="64187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2400" dirty="0"/>
                <a:t>Gender Breakdown</a:t>
              </a:r>
              <a:endParaRPr sz="2400" dirty="0"/>
            </a:p>
          </p:txBody>
        </p:sp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A9A8044D-6620-0949-9A18-867D8D52D2C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49637589"/>
                </p:ext>
              </p:extLst>
            </p:nvPr>
          </p:nvGraphicFramePr>
          <p:xfrm>
            <a:off x="2185987" y="842962"/>
            <a:ext cx="6329363" cy="4714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8076786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422566" y="1556965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Ashanti Region </a:t>
            </a:r>
            <a:br>
              <a:rPr lang="en-US" dirty="0"/>
            </a:br>
            <a:r>
              <a:rPr lang="en-US" dirty="0"/>
              <a:t>Distributions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23622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76C0BC-10E7-6B45-BBFA-411A7ACCD186}"/>
              </a:ext>
            </a:extLst>
          </p:cNvPr>
          <p:cNvGrpSpPr/>
          <p:nvPr/>
        </p:nvGrpSpPr>
        <p:grpSpPr>
          <a:xfrm>
            <a:off x="238833" y="755192"/>
            <a:ext cx="6001726" cy="4945521"/>
            <a:chOff x="238833" y="361166"/>
            <a:chExt cx="10976800" cy="5339547"/>
          </a:xfrm>
        </p:grpSpPr>
        <p:sp>
          <p:nvSpPr>
            <p:cNvPr id="12" name="Shape 450">
              <a:extLst>
                <a:ext uri="{FF2B5EF4-FFF2-40B4-BE49-F238E27FC236}">
                  <a16:creationId xmlns:a16="http://schemas.microsoft.com/office/drawing/2014/main" id="{F7E5AA94-598B-1B4D-A244-B723DD8A459B}"/>
                </a:ext>
              </a:extLst>
            </p:cNvPr>
            <p:cNvSpPr/>
            <p:nvPr/>
          </p:nvSpPr>
          <p:spPr>
            <a:xfrm>
              <a:off x="238833" y="361166"/>
              <a:ext cx="10976800" cy="7196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2400" dirty="0"/>
                <a:t>“How you learned about TFG” Breakdown</a:t>
              </a:r>
              <a:endParaRPr sz="2400" dirty="0"/>
            </a:p>
          </p:txBody>
        </p:sp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7621D317-632F-9C42-95B7-9C05DA99065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9955644"/>
                </p:ext>
              </p:extLst>
            </p:nvPr>
          </p:nvGraphicFramePr>
          <p:xfrm>
            <a:off x="2857500" y="828675"/>
            <a:ext cx="6229350" cy="48720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86008E-C46E-B844-8AD7-D2A628D67F0C}"/>
              </a:ext>
            </a:extLst>
          </p:cNvPr>
          <p:cNvGrpSpPr/>
          <p:nvPr/>
        </p:nvGrpSpPr>
        <p:grpSpPr>
          <a:xfrm>
            <a:off x="5613009" y="858129"/>
            <a:ext cx="6471139" cy="4614203"/>
            <a:chOff x="238833" y="403626"/>
            <a:chExt cx="10976800" cy="5068486"/>
          </a:xfrm>
        </p:grpSpPr>
        <p:sp>
          <p:nvSpPr>
            <p:cNvPr id="15" name="Shape 450">
              <a:extLst>
                <a:ext uri="{FF2B5EF4-FFF2-40B4-BE49-F238E27FC236}">
                  <a16:creationId xmlns:a16="http://schemas.microsoft.com/office/drawing/2014/main" id="{041B6533-A5B5-244F-B480-83F1B310712C}"/>
                </a:ext>
              </a:extLst>
            </p:cNvPr>
            <p:cNvSpPr/>
            <p:nvPr/>
          </p:nvSpPr>
          <p:spPr>
            <a:xfrm>
              <a:off x="238833" y="403626"/>
              <a:ext cx="10976800" cy="6347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2400" dirty="0"/>
                <a:t>Gender Breakdown</a:t>
              </a:r>
              <a:endParaRPr sz="2400" dirty="0"/>
            </a:p>
          </p:txBody>
        </p:sp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6BAC7400-5638-3642-B902-CA1CDB365EC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3953109"/>
                </p:ext>
              </p:extLst>
            </p:nvPr>
          </p:nvGraphicFramePr>
          <p:xfrm>
            <a:off x="2571750" y="871537"/>
            <a:ext cx="6457950" cy="46005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2286189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422566" y="1556965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Central Region </a:t>
            </a:r>
            <a:br>
              <a:rPr lang="en-US" dirty="0"/>
            </a:br>
            <a:r>
              <a:rPr lang="en-US" dirty="0"/>
              <a:t>Distributions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876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3BFF2AE-E78A-AB47-A27C-10AB58AE43AB}"/>
              </a:ext>
            </a:extLst>
          </p:cNvPr>
          <p:cNvGrpSpPr/>
          <p:nvPr/>
        </p:nvGrpSpPr>
        <p:grpSpPr>
          <a:xfrm>
            <a:off x="-517649" y="832872"/>
            <a:ext cx="7307214" cy="4730415"/>
            <a:chOff x="645113" y="352189"/>
            <a:chExt cx="10976800" cy="5415565"/>
          </a:xfrm>
        </p:grpSpPr>
        <p:sp>
          <p:nvSpPr>
            <p:cNvPr id="16" name="Shape 450">
              <a:extLst>
                <a:ext uri="{FF2B5EF4-FFF2-40B4-BE49-F238E27FC236}">
                  <a16:creationId xmlns:a16="http://schemas.microsoft.com/office/drawing/2014/main" id="{C1602BF5-294F-D84E-9CDC-E121735F80A5}"/>
                </a:ext>
              </a:extLst>
            </p:cNvPr>
            <p:cNvSpPr/>
            <p:nvPr/>
          </p:nvSpPr>
          <p:spPr>
            <a:xfrm>
              <a:off x="645113" y="352189"/>
              <a:ext cx="10976800" cy="7266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2400" dirty="0"/>
                <a:t>“How you learned about TFG” Breakdown</a:t>
              </a:r>
              <a:endParaRPr sz="2400" dirty="0"/>
            </a:p>
          </p:txBody>
        </p:sp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195D233B-B855-2240-93F7-C0FF6DEA674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72158712"/>
                </p:ext>
              </p:extLst>
            </p:nvPr>
          </p:nvGraphicFramePr>
          <p:xfrm>
            <a:off x="2813537" y="858129"/>
            <a:ext cx="6639951" cy="49096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A2EBD7-5613-3D4F-8550-BBEA0F996667}"/>
              </a:ext>
            </a:extLst>
          </p:cNvPr>
          <p:cNvGrpSpPr/>
          <p:nvPr/>
        </p:nvGrpSpPr>
        <p:grpSpPr>
          <a:xfrm>
            <a:off x="4600135" y="832872"/>
            <a:ext cx="8430230" cy="4928698"/>
            <a:chOff x="238833" y="403626"/>
            <a:chExt cx="10976800" cy="5343124"/>
          </a:xfrm>
        </p:grpSpPr>
        <p:sp>
          <p:nvSpPr>
            <p:cNvPr id="19" name="Shape 450">
              <a:extLst>
                <a:ext uri="{FF2B5EF4-FFF2-40B4-BE49-F238E27FC236}">
                  <a16:creationId xmlns:a16="http://schemas.microsoft.com/office/drawing/2014/main" id="{4C2F4444-4918-4B4D-88EF-F5576B5022E9}"/>
                </a:ext>
              </a:extLst>
            </p:cNvPr>
            <p:cNvSpPr/>
            <p:nvPr/>
          </p:nvSpPr>
          <p:spPr>
            <a:xfrm>
              <a:off x="238833" y="403626"/>
              <a:ext cx="10976800" cy="6347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2400" dirty="0"/>
                <a:t>Gender Breakdown</a:t>
              </a:r>
              <a:endParaRPr sz="2400" dirty="0"/>
            </a:p>
          </p:txBody>
        </p:sp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71E2039B-E8DB-BD4D-A035-53493E3940B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63882281"/>
                </p:ext>
              </p:extLst>
            </p:nvPr>
          </p:nvGraphicFramePr>
          <p:xfrm>
            <a:off x="2940148" y="829994"/>
            <a:ext cx="6316394" cy="49167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3002781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422566" y="1556965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Remaining Region </a:t>
            </a:r>
            <a:br>
              <a:rPr lang="en-US" dirty="0"/>
            </a:br>
            <a:r>
              <a:rPr lang="en-US" dirty="0"/>
              <a:t>Distributions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89258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A9758E-23A7-B242-A486-218A7137C293}"/>
              </a:ext>
            </a:extLst>
          </p:cNvPr>
          <p:cNvGrpSpPr/>
          <p:nvPr/>
        </p:nvGrpSpPr>
        <p:grpSpPr>
          <a:xfrm>
            <a:off x="238833" y="655465"/>
            <a:ext cx="5605024" cy="5379575"/>
            <a:chOff x="238833" y="386620"/>
            <a:chExt cx="10976800" cy="5286177"/>
          </a:xfrm>
        </p:grpSpPr>
        <p:sp>
          <p:nvSpPr>
            <p:cNvPr id="3" name="Shape 450">
              <a:extLst>
                <a:ext uri="{FF2B5EF4-FFF2-40B4-BE49-F238E27FC236}">
                  <a16:creationId xmlns:a16="http://schemas.microsoft.com/office/drawing/2014/main" id="{20CED3F1-1576-7E4D-8DB5-E4EB7B0ACDDC}"/>
                </a:ext>
              </a:extLst>
            </p:cNvPr>
            <p:cNvSpPr/>
            <p:nvPr/>
          </p:nvSpPr>
          <p:spPr>
            <a:xfrm>
              <a:off x="238833" y="386620"/>
              <a:ext cx="10976800" cy="6687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2400" dirty="0"/>
                <a:t>“How you learned about TFG” Breakdown</a:t>
              </a:r>
              <a:endParaRPr sz="2400" dirty="0"/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331FB9AC-514A-374B-85E6-947938F94ED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1934668"/>
                </p:ext>
              </p:extLst>
            </p:nvPr>
          </p:nvGraphicFramePr>
          <p:xfrm>
            <a:off x="3038622" y="829994"/>
            <a:ext cx="6426591" cy="48428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5F1C6B3-2804-6D47-AB66-12AEE497D8ED}"/>
              </a:ext>
            </a:extLst>
          </p:cNvPr>
          <p:cNvGrpSpPr/>
          <p:nvPr/>
        </p:nvGrpSpPr>
        <p:grpSpPr>
          <a:xfrm>
            <a:off x="5843857" y="755192"/>
            <a:ext cx="6348143" cy="4882897"/>
            <a:chOff x="238833" y="380930"/>
            <a:chExt cx="10976800" cy="5232078"/>
          </a:xfrm>
        </p:grpSpPr>
        <p:sp>
          <p:nvSpPr>
            <p:cNvPr id="6" name="Shape 450">
              <a:extLst>
                <a:ext uri="{FF2B5EF4-FFF2-40B4-BE49-F238E27FC236}">
                  <a16:creationId xmlns:a16="http://schemas.microsoft.com/office/drawing/2014/main" id="{BC5E2D47-12CA-5C4A-A900-DE385844F81C}"/>
                </a:ext>
              </a:extLst>
            </p:cNvPr>
            <p:cNvSpPr/>
            <p:nvPr/>
          </p:nvSpPr>
          <p:spPr>
            <a:xfrm>
              <a:off x="238833" y="380930"/>
              <a:ext cx="10976800" cy="6801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2400" dirty="0"/>
                <a:t>Gender Breakdown</a:t>
              </a:r>
              <a:endParaRPr sz="2400" dirty="0"/>
            </a:p>
          </p:txBody>
        </p:sp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99A50E34-3868-EF4D-B181-74A66879E78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2269589"/>
                </p:ext>
              </p:extLst>
            </p:nvPr>
          </p:nvGraphicFramePr>
          <p:xfrm>
            <a:off x="2883877" y="801857"/>
            <a:ext cx="6372665" cy="48111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453352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567999" y="1665033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TFG Campus Events Reach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5286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7939C99-58EC-8F4E-BE28-7C0FE208EFD2}"/>
              </a:ext>
            </a:extLst>
          </p:cNvPr>
          <p:cNvGrpSpPr/>
          <p:nvPr/>
        </p:nvGrpSpPr>
        <p:grpSpPr>
          <a:xfrm>
            <a:off x="182720" y="136833"/>
            <a:ext cx="5793085" cy="3066737"/>
            <a:chOff x="238833" y="318469"/>
            <a:chExt cx="10976800" cy="5605253"/>
          </a:xfrm>
        </p:grpSpPr>
        <p:sp>
          <p:nvSpPr>
            <p:cNvPr id="15" name="Shape 450">
              <a:extLst>
                <a:ext uri="{FF2B5EF4-FFF2-40B4-BE49-F238E27FC236}">
                  <a16:creationId xmlns:a16="http://schemas.microsoft.com/office/drawing/2014/main" id="{AAF4FDA6-4D3D-174B-85A7-B4FFDBD45574}"/>
                </a:ext>
              </a:extLst>
            </p:cNvPr>
            <p:cNvSpPr/>
            <p:nvPr/>
          </p:nvSpPr>
          <p:spPr>
            <a:xfrm>
              <a:off x="238833" y="318469"/>
              <a:ext cx="10976800" cy="805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University Distribution</a:t>
              </a:r>
              <a:endParaRPr sz="1200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4FFB3D08-448D-E147-9CD5-F554971E47E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9593509"/>
                </p:ext>
              </p:extLst>
            </p:nvPr>
          </p:nvGraphicFramePr>
          <p:xfrm>
            <a:off x="2464902" y="797292"/>
            <a:ext cx="7056783" cy="51264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2E625C-8C70-A64E-9050-5E921A044840}"/>
              </a:ext>
            </a:extLst>
          </p:cNvPr>
          <p:cNvGrpSpPr/>
          <p:nvPr/>
        </p:nvGrpSpPr>
        <p:grpSpPr>
          <a:xfrm>
            <a:off x="6695826" y="0"/>
            <a:ext cx="4729108" cy="3203570"/>
            <a:chOff x="238833" y="291790"/>
            <a:chExt cx="10976800" cy="5691566"/>
          </a:xfrm>
        </p:grpSpPr>
        <p:sp>
          <p:nvSpPr>
            <p:cNvPr id="33" name="Shape 450">
              <a:extLst>
                <a:ext uri="{FF2B5EF4-FFF2-40B4-BE49-F238E27FC236}">
                  <a16:creationId xmlns:a16="http://schemas.microsoft.com/office/drawing/2014/main" id="{47644645-D176-F848-B013-D17C4DF4DB01}"/>
                </a:ext>
              </a:extLst>
            </p:cNvPr>
            <p:cNvSpPr/>
            <p:nvPr/>
          </p:nvSpPr>
          <p:spPr>
            <a:xfrm>
              <a:off x="238833" y="291790"/>
              <a:ext cx="10976800" cy="85841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National Service Distribution</a:t>
              </a:r>
              <a:endParaRPr sz="1200" dirty="0"/>
            </a:p>
          </p:txBody>
        </p:sp>
        <p:graphicFrame>
          <p:nvGraphicFramePr>
            <p:cNvPr id="34" name="Chart 33">
              <a:extLst>
                <a:ext uri="{FF2B5EF4-FFF2-40B4-BE49-F238E27FC236}">
                  <a16:creationId xmlns:a16="http://schemas.microsoft.com/office/drawing/2014/main" id="{1969B92D-E147-5B47-B351-662D49D6753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7149463"/>
                </p:ext>
              </p:extLst>
            </p:nvPr>
          </p:nvGraphicFramePr>
          <p:xfrm>
            <a:off x="2226365" y="1013791"/>
            <a:ext cx="7056783" cy="49695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260BC5-F574-3249-809E-484331C50751}"/>
              </a:ext>
            </a:extLst>
          </p:cNvPr>
          <p:cNvGrpSpPr/>
          <p:nvPr/>
        </p:nvGrpSpPr>
        <p:grpSpPr>
          <a:xfrm>
            <a:off x="-421129" y="3203570"/>
            <a:ext cx="7281614" cy="3347616"/>
            <a:chOff x="238833" y="274071"/>
            <a:chExt cx="10976800" cy="5655795"/>
          </a:xfrm>
        </p:grpSpPr>
        <p:sp>
          <p:nvSpPr>
            <p:cNvPr id="36" name="Shape 450">
              <a:extLst>
                <a:ext uri="{FF2B5EF4-FFF2-40B4-BE49-F238E27FC236}">
                  <a16:creationId xmlns:a16="http://schemas.microsoft.com/office/drawing/2014/main" id="{A1FACC7E-8D65-4247-823C-19134FC35A7A}"/>
                </a:ext>
              </a:extLst>
            </p:cNvPr>
            <p:cNvSpPr/>
            <p:nvPr/>
          </p:nvSpPr>
          <p:spPr>
            <a:xfrm>
              <a:off x="238833" y="274071"/>
              <a:ext cx="10976800" cy="8938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Gender Distribution</a:t>
              </a:r>
              <a:endParaRPr sz="1200" dirty="0"/>
            </a:p>
          </p:txBody>
        </p:sp>
        <p:graphicFrame>
          <p:nvGraphicFramePr>
            <p:cNvPr id="37" name="Chart 36">
              <a:extLst>
                <a:ext uri="{FF2B5EF4-FFF2-40B4-BE49-F238E27FC236}">
                  <a16:creationId xmlns:a16="http://schemas.microsoft.com/office/drawing/2014/main" id="{8BDDD48C-7CB3-C048-A923-2B9E2E6F154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3577450"/>
                </p:ext>
              </p:extLst>
            </p:nvPr>
          </p:nvGraphicFramePr>
          <p:xfrm>
            <a:off x="2357868" y="974033"/>
            <a:ext cx="6738730" cy="49558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34F911-98A2-D245-9EC6-74CD438603F2}"/>
              </a:ext>
            </a:extLst>
          </p:cNvPr>
          <p:cNvGrpSpPr/>
          <p:nvPr/>
        </p:nvGrpSpPr>
        <p:grpSpPr>
          <a:xfrm>
            <a:off x="6800476" y="3203570"/>
            <a:ext cx="4519807" cy="3347616"/>
            <a:chOff x="238833" y="274071"/>
            <a:chExt cx="10976800" cy="5828555"/>
          </a:xfrm>
        </p:grpSpPr>
        <p:sp>
          <p:nvSpPr>
            <p:cNvPr id="39" name="Shape 450">
              <a:extLst>
                <a:ext uri="{FF2B5EF4-FFF2-40B4-BE49-F238E27FC236}">
                  <a16:creationId xmlns:a16="http://schemas.microsoft.com/office/drawing/2014/main" id="{3FA2DB74-E84A-A04E-B523-1DA8B98952BE}"/>
                </a:ext>
              </a:extLst>
            </p:cNvPr>
            <p:cNvSpPr/>
            <p:nvPr/>
          </p:nvSpPr>
          <p:spPr>
            <a:xfrm>
              <a:off x="238833" y="274071"/>
              <a:ext cx="10976800" cy="8938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Location Distribution</a:t>
              </a:r>
              <a:endParaRPr sz="1200" dirty="0"/>
            </a:p>
          </p:txBody>
        </p:sp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E8A50515-4B49-534C-B9EC-D3B7D22C438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8692476"/>
                </p:ext>
              </p:extLst>
            </p:nvPr>
          </p:nvGraphicFramePr>
          <p:xfrm>
            <a:off x="2445025" y="735496"/>
            <a:ext cx="6758609" cy="5367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7958498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198783" y="1665033"/>
            <a:ext cx="12000186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TFG Reach for all other mediums(Google, Facebook,  etc.)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7981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DB0B55F-FD49-5E4F-943B-8B35C427920A}"/>
              </a:ext>
            </a:extLst>
          </p:cNvPr>
          <p:cNvGrpSpPr/>
          <p:nvPr/>
        </p:nvGrpSpPr>
        <p:grpSpPr>
          <a:xfrm>
            <a:off x="131102" y="72931"/>
            <a:ext cx="5708801" cy="3203570"/>
            <a:chOff x="238833" y="274071"/>
            <a:chExt cx="10976800" cy="5530380"/>
          </a:xfrm>
        </p:grpSpPr>
        <p:sp>
          <p:nvSpPr>
            <p:cNvPr id="20" name="Shape 450">
              <a:extLst>
                <a:ext uri="{FF2B5EF4-FFF2-40B4-BE49-F238E27FC236}">
                  <a16:creationId xmlns:a16="http://schemas.microsoft.com/office/drawing/2014/main" id="{9601F072-2E5F-604F-BBE9-71800333AEC1}"/>
                </a:ext>
              </a:extLst>
            </p:cNvPr>
            <p:cNvSpPr/>
            <p:nvPr/>
          </p:nvSpPr>
          <p:spPr>
            <a:xfrm>
              <a:off x="238833" y="274071"/>
              <a:ext cx="10976800" cy="8938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University Distribution</a:t>
              </a:r>
              <a:endParaRPr sz="1200" dirty="0"/>
            </a:p>
          </p:txBody>
        </p:sp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98E61822-A11F-9E48-A501-7C1292422EF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7088480"/>
                </p:ext>
              </p:extLst>
            </p:nvPr>
          </p:nvGraphicFramePr>
          <p:xfrm>
            <a:off x="2504661" y="528927"/>
            <a:ext cx="7036903" cy="52755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6C3A6B-DFA5-104C-8957-4A2003EE850A}"/>
              </a:ext>
            </a:extLst>
          </p:cNvPr>
          <p:cNvGrpSpPr/>
          <p:nvPr/>
        </p:nvGrpSpPr>
        <p:grpSpPr>
          <a:xfrm>
            <a:off x="6581525" y="98427"/>
            <a:ext cx="4957708" cy="3105143"/>
            <a:chOff x="238833" y="250804"/>
            <a:chExt cx="10976800" cy="5752430"/>
          </a:xfrm>
        </p:grpSpPr>
        <p:sp>
          <p:nvSpPr>
            <p:cNvPr id="27" name="Shape 450">
              <a:extLst>
                <a:ext uri="{FF2B5EF4-FFF2-40B4-BE49-F238E27FC236}">
                  <a16:creationId xmlns:a16="http://schemas.microsoft.com/office/drawing/2014/main" id="{AB284483-5D2B-DF4F-ADCC-3286C66961B0}"/>
                </a:ext>
              </a:extLst>
            </p:cNvPr>
            <p:cNvSpPr/>
            <p:nvPr/>
          </p:nvSpPr>
          <p:spPr>
            <a:xfrm>
              <a:off x="238833" y="250804"/>
              <a:ext cx="10976800" cy="9403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National Service Distribution</a:t>
              </a:r>
              <a:endParaRPr sz="1200" dirty="0"/>
            </a:p>
          </p:txBody>
        </p:sp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A0411DD8-D37F-2241-AECC-4B86F14D520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74396172"/>
                </p:ext>
              </p:extLst>
            </p:nvPr>
          </p:nvGraphicFramePr>
          <p:xfrm>
            <a:off x="2206486" y="524296"/>
            <a:ext cx="8030817" cy="54789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5F42BF-3003-CD49-B2D0-90F55F6A734A}"/>
              </a:ext>
            </a:extLst>
          </p:cNvPr>
          <p:cNvGrpSpPr/>
          <p:nvPr/>
        </p:nvGrpSpPr>
        <p:grpSpPr>
          <a:xfrm>
            <a:off x="-820433" y="3276501"/>
            <a:ext cx="7611870" cy="3349387"/>
            <a:chOff x="238833" y="325257"/>
            <a:chExt cx="10976800" cy="5419561"/>
          </a:xfrm>
        </p:grpSpPr>
        <p:sp>
          <p:nvSpPr>
            <p:cNvPr id="42" name="Shape 450">
              <a:extLst>
                <a:ext uri="{FF2B5EF4-FFF2-40B4-BE49-F238E27FC236}">
                  <a16:creationId xmlns:a16="http://schemas.microsoft.com/office/drawing/2014/main" id="{2679F9D9-D5D8-D544-95F5-CD3A8C2CE089}"/>
                </a:ext>
              </a:extLst>
            </p:cNvPr>
            <p:cNvSpPr/>
            <p:nvPr/>
          </p:nvSpPr>
          <p:spPr>
            <a:xfrm>
              <a:off x="238833" y="325257"/>
              <a:ext cx="10976800" cy="7914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Gender Distribution</a:t>
              </a:r>
              <a:endParaRPr sz="1200" dirty="0"/>
            </a:p>
          </p:txBody>
        </p:sp>
        <p:graphicFrame>
          <p:nvGraphicFramePr>
            <p:cNvPr id="43" name="Chart 42">
              <a:extLst>
                <a:ext uri="{FF2B5EF4-FFF2-40B4-BE49-F238E27FC236}">
                  <a16:creationId xmlns:a16="http://schemas.microsoft.com/office/drawing/2014/main" id="{8DE23979-D2AC-FD4B-AE19-D7745E8CAC3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9177098"/>
                </p:ext>
              </p:extLst>
            </p:nvPr>
          </p:nvGraphicFramePr>
          <p:xfrm>
            <a:off x="2206487" y="566999"/>
            <a:ext cx="7295321" cy="51778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44888B-C975-0642-A565-A2AF0F11445F}"/>
              </a:ext>
            </a:extLst>
          </p:cNvPr>
          <p:cNvGrpSpPr/>
          <p:nvPr/>
        </p:nvGrpSpPr>
        <p:grpSpPr>
          <a:xfrm>
            <a:off x="6478556" y="3203570"/>
            <a:ext cx="5610475" cy="3422318"/>
            <a:chOff x="238833" y="112622"/>
            <a:chExt cx="10976800" cy="5783285"/>
          </a:xfrm>
        </p:grpSpPr>
        <p:sp>
          <p:nvSpPr>
            <p:cNvPr id="45" name="Shape 450">
              <a:extLst>
                <a:ext uri="{FF2B5EF4-FFF2-40B4-BE49-F238E27FC236}">
                  <a16:creationId xmlns:a16="http://schemas.microsoft.com/office/drawing/2014/main" id="{DE13B3B6-AF71-D74A-99A4-C765D629B21A}"/>
                </a:ext>
              </a:extLst>
            </p:cNvPr>
            <p:cNvSpPr/>
            <p:nvPr/>
          </p:nvSpPr>
          <p:spPr>
            <a:xfrm>
              <a:off x="238833" y="112622"/>
              <a:ext cx="10976800" cy="12167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21899" tIns="121899" rIns="121899" bIns="121899" anchor="ctr">
              <a:spAutoFit/>
            </a:bodyPr>
            <a:lstStyle>
              <a:lvl1pPr>
                <a:lnSpc>
                  <a:spcPct val="115000"/>
                </a:lnSpc>
                <a:defRPr sz="3000">
                  <a:solidFill>
                    <a:srgbClr val="575756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/>
              <a:r>
                <a:rPr lang="en-US" sz="1200" dirty="0"/>
                <a:t>Location Distribution</a:t>
              </a:r>
              <a:endParaRPr sz="1200" dirty="0"/>
            </a:p>
          </p:txBody>
        </p:sp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E9C9CEED-9639-1149-832D-4A0F23AE274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52265069"/>
                </p:ext>
              </p:extLst>
            </p:nvPr>
          </p:nvGraphicFramePr>
          <p:xfrm>
            <a:off x="2107096" y="710868"/>
            <a:ext cx="7156174" cy="51850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2394002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968" y="2111768"/>
            <a:ext cx="12192001" cy="2080401"/>
          </a:xfrm>
          <a:prstGeom prst="rect">
            <a:avLst/>
          </a:prstGeom>
          <a:solidFill>
            <a:srgbClr val="EE732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375" name="Shape 375"/>
          <p:cNvSpPr>
            <a:spLocks noGrp="1"/>
          </p:cNvSpPr>
          <p:nvPr>
            <p:ph type="ctrTitle"/>
          </p:nvPr>
        </p:nvSpPr>
        <p:spPr>
          <a:xfrm>
            <a:off x="567999" y="1665033"/>
            <a:ext cx="11360803" cy="273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rPr lang="en-US" dirty="0"/>
              <a:t>University of Ghana </a:t>
            </a:r>
            <a:br>
              <a:rPr lang="en-US" dirty="0"/>
            </a:br>
            <a:r>
              <a:rPr lang="en-US" dirty="0"/>
              <a:t>Reach</a:t>
            </a:r>
            <a:endParaRPr dirty="0"/>
          </a:p>
        </p:txBody>
      </p:sp>
      <p:pic>
        <p:nvPicPr>
          <p:cNvPr id="37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2633" y="4293765"/>
            <a:ext cx="2930787" cy="2847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526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5789</TotalTime>
  <Words>365</Words>
  <Application>Microsoft Macintosh PowerPoint</Application>
  <PresentationFormat>Widescreen</PresentationFormat>
  <Paragraphs>101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Roboto Condensed</vt:lpstr>
      <vt:lpstr>Office Theme</vt:lpstr>
      <vt:lpstr>Teach For Ghana Website Reach</vt:lpstr>
      <vt:lpstr>PowerPoint Presentation</vt:lpstr>
      <vt:lpstr>Teach For Ghana Fellow Reach</vt:lpstr>
      <vt:lpstr>PowerPoint Presentation</vt:lpstr>
      <vt:lpstr>TFG Campus Events Reach</vt:lpstr>
      <vt:lpstr>PowerPoint Presentation</vt:lpstr>
      <vt:lpstr>TFG Reach for all other mediums(Google, Facebook,  etc.)</vt:lpstr>
      <vt:lpstr>PowerPoint Presentation</vt:lpstr>
      <vt:lpstr>University of Ghana  Reach</vt:lpstr>
      <vt:lpstr>PowerPoint Presentation</vt:lpstr>
      <vt:lpstr>University of Cape Coast  Reach</vt:lpstr>
      <vt:lpstr>PowerPoint Presentation</vt:lpstr>
      <vt:lpstr>Kwame Nkrumah University of Science and Technology Reach</vt:lpstr>
      <vt:lpstr>PowerPoint Presentation</vt:lpstr>
      <vt:lpstr>Remaining Universities’ Reach(University of Development Studies, Ashesi, etc)</vt:lpstr>
      <vt:lpstr>PowerPoint Presentation</vt:lpstr>
      <vt:lpstr>CGPA Reach</vt:lpstr>
      <vt:lpstr>PowerPoint Presentation</vt:lpstr>
      <vt:lpstr>PowerPoint Presentation</vt:lpstr>
      <vt:lpstr>Degree Class: First Reach</vt:lpstr>
      <vt:lpstr>PowerPoint Presentation</vt:lpstr>
      <vt:lpstr>Degree Class: Second, Upper Reach</vt:lpstr>
      <vt:lpstr>PowerPoint Presentation</vt:lpstr>
      <vt:lpstr>National Service Reach</vt:lpstr>
      <vt:lpstr>Completed National Service Distributions</vt:lpstr>
      <vt:lpstr>PowerPoint Presentation</vt:lpstr>
      <vt:lpstr>Currently Enrolled National Service Distributions</vt:lpstr>
      <vt:lpstr>PowerPoint Presentation</vt:lpstr>
      <vt:lpstr>Uncompleted National Service Distributions</vt:lpstr>
      <vt:lpstr>PowerPoint Presentation</vt:lpstr>
      <vt:lpstr>Gender  Reach</vt:lpstr>
      <vt:lpstr>Male  Distributions</vt:lpstr>
      <vt:lpstr>PowerPoint Presentation</vt:lpstr>
      <vt:lpstr>PowerPoint Presentation</vt:lpstr>
      <vt:lpstr>Female  Distributions</vt:lpstr>
      <vt:lpstr>PowerPoint Presentation</vt:lpstr>
      <vt:lpstr>PowerPoint Presentation</vt:lpstr>
      <vt:lpstr>Current Location  Reach</vt:lpstr>
      <vt:lpstr>Greater Accra  Distributions</vt:lpstr>
      <vt:lpstr>PowerPoint Presentation</vt:lpstr>
      <vt:lpstr>Ashanti Region  Distributions</vt:lpstr>
      <vt:lpstr>PowerPoint Presentation</vt:lpstr>
      <vt:lpstr>Central Region  Distributions</vt:lpstr>
      <vt:lpstr>PowerPoint Presentation</vt:lpstr>
      <vt:lpstr>Remaining Region  Distributions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Harlley</dc:creator>
  <cp:lastModifiedBy>Kenneth Harlley</cp:lastModifiedBy>
  <cp:revision>42</cp:revision>
  <dcterms:created xsi:type="dcterms:W3CDTF">2018-06-22T10:22:44Z</dcterms:created>
  <dcterms:modified xsi:type="dcterms:W3CDTF">2018-06-26T10:51:56Z</dcterms:modified>
</cp:coreProperties>
</file>