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2" r:id="rId2"/>
    <p:sldId id="300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281" r:id="rId26"/>
  </p:sldIdLst>
  <p:sldSz cx="9144000" cy="6858000" type="screen4x3"/>
  <p:notesSz cx="6997700" cy="92710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0099CC"/>
    <a:srgbClr val="C0C0C0"/>
    <a:srgbClr val="F8F8F8"/>
    <a:srgbClr val="808080"/>
    <a:srgbClr val="B2B2B2"/>
    <a:srgbClr val="969696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 snapToGrid="0"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smoothMarker"/>
        <c:ser>
          <c:idx val="0"/>
          <c:order val="0"/>
          <c:tx>
            <c:strRef>
              <c:f>Sheet1!$K$1</c:f>
              <c:strCache>
                <c:ptCount val="1"/>
                <c:pt idx="0">
                  <c:v> I1</c:v>
                </c:pt>
              </c:strCache>
            </c:strRef>
          </c:tx>
          <c:marker>
            <c:symbol val="none"/>
          </c:marker>
          <c:yVal>
            <c:numRef>
              <c:f>Sheet1!$K$2:$K$25</c:f>
              <c:numCache>
                <c:formatCode>General</c:formatCode>
                <c:ptCount val="24"/>
                <c:pt idx="0">
                  <c:v>381.85700000000008</c:v>
                </c:pt>
                <c:pt idx="1">
                  <c:v>348.5929999999999</c:v>
                </c:pt>
                <c:pt idx="2">
                  <c:v>338.01299999999986</c:v>
                </c:pt>
                <c:pt idx="3">
                  <c:v>322.35300000000001</c:v>
                </c:pt>
                <c:pt idx="4">
                  <c:v>320.48599999999988</c:v>
                </c:pt>
                <c:pt idx="5">
                  <c:v>334.346</c:v>
                </c:pt>
                <c:pt idx="6">
                  <c:v>368.68099999999993</c:v>
                </c:pt>
                <c:pt idx="7">
                  <c:v>426.755</c:v>
                </c:pt>
                <c:pt idx="8">
                  <c:v>482.53099999999989</c:v>
                </c:pt>
                <c:pt idx="9">
                  <c:v>513.41300000000001</c:v>
                </c:pt>
                <c:pt idx="10">
                  <c:v>553.87</c:v>
                </c:pt>
                <c:pt idx="11">
                  <c:v>586.80599999999981</c:v>
                </c:pt>
                <c:pt idx="12">
                  <c:v>584.16300000000001</c:v>
                </c:pt>
                <c:pt idx="13">
                  <c:v>580.74800000000005</c:v>
                </c:pt>
                <c:pt idx="14">
                  <c:v>587.3399999999998</c:v>
                </c:pt>
                <c:pt idx="15">
                  <c:v>593.56099999999981</c:v>
                </c:pt>
                <c:pt idx="16">
                  <c:v>594.24</c:v>
                </c:pt>
                <c:pt idx="17">
                  <c:v>565.93899999999996</c:v>
                </c:pt>
                <c:pt idx="18">
                  <c:v>551.21199999999999</c:v>
                </c:pt>
                <c:pt idx="19">
                  <c:v>535.85199999999975</c:v>
                </c:pt>
                <c:pt idx="20">
                  <c:v>511.25099999999986</c:v>
                </c:pt>
                <c:pt idx="21">
                  <c:v>511.24799999999999</c:v>
                </c:pt>
                <c:pt idx="22">
                  <c:v>479.61099999999999</c:v>
                </c:pt>
                <c:pt idx="23">
                  <c:v>432.24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Sheet1!$M$1</c:f>
              <c:strCache>
                <c:ptCount val="1"/>
                <c:pt idx="0">
                  <c:v> I2</c:v>
                </c:pt>
              </c:strCache>
            </c:strRef>
          </c:tx>
          <c:marker>
            <c:symbol val="none"/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xVal>
          <c:yVal>
            <c:numRef>
              <c:f>Sheet1!$M$2:$M$25</c:f>
              <c:numCache>
                <c:formatCode>General</c:formatCode>
                <c:ptCount val="24"/>
                <c:pt idx="0">
                  <c:v>283.59599999999989</c:v>
                </c:pt>
                <c:pt idx="1">
                  <c:v>260.43499999999989</c:v>
                </c:pt>
                <c:pt idx="2">
                  <c:v>252.79300000000001</c:v>
                </c:pt>
                <c:pt idx="3">
                  <c:v>240.83500000000001</c:v>
                </c:pt>
                <c:pt idx="4">
                  <c:v>239.494</c:v>
                </c:pt>
                <c:pt idx="5">
                  <c:v>249.44900000000001</c:v>
                </c:pt>
                <c:pt idx="6">
                  <c:v>274.12</c:v>
                </c:pt>
                <c:pt idx="7">
                  <c:v>315.83999999999986</c:v>
                </c:pt>
                <c:pt idx="8">
                  <c:v>354.9009999999999</c:v>
                </c:pt>
                <c:pt idx="9">
                  <c:v>378.1</c:v>
                </c:pt>
                <c:pt idx="10">
                  <c:v>406.04300000000001</c:v>
                </c:pt>
                <c:pt idx="11">
                  <c:v>429.46999999999991</c:v>
                </c:pt>
                <c:pt idx="12">
                  <c:v>427.56</c:v>
                </c:pt>
                <c:pt idx="13">
                  <c:v>425.15699999999993</c:v>
                </c:pt>
                <c:pt idx="14">
                  <c:v>429.85199999999986</c:v>
                </c:pt>
                <c:pt idx="15">
                  <c:v>434.267</c:v>
                </c:pt>
                <c:pt idx="16">
                  <c:v>434.74599999999987</c:v>
                </c:pt>
                <c:pt idx="17">
                  <c:v>414.63200000000001</c:v>
                </c:pt>
                <c:pt idx="18">
                  <c:v>404.1400000000001</c:v>
                </c:pt>
                <c:pt idx="19">
                  <c:v>393.2</c:v>
                </c:pt>
                <c:pt idx="20">
                  <c:v>375.67200000000008</c:v>
                </c:pt>
                <c:pt idx="21">
                  <c:v>375.67200000000008</c:v>
                </c:pt>
                <c:pt idx="22">
                  <c:v>353.07</c:v>
                </c:pt>
                <c:pt idx="23">
                  <c:v>319.91199999999975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Sheet1!$O$1</c:f>
              <c:strCache>
                <c:ptCount val="1"/>
                <c:pt idx="0">
                  <c:v> I3</c:v>
                </c:pt>
              </c:strCache>
            </c:strRef>
          </c:tx>
          <c:marker>
            <c:symbol val="none"/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xVal>
          <c:yVal>
            <c:numRef>
              <c:f>Sheet1!$O$2:$O$25</c:f>
              <c:numCache>
                <c:formatCode>General</c:formatCode>
                <c:ptCount val="24"/>
                <c:pt idx="0">
                  <c:v>396.22099999999989</c:v>
                </c:pt>
                <c:pt idx="1">
                  <c:v>362.13599999999991</c:v>
                </c:pt>
                <c:pt idx="2">
                  <c:v>350.97899999999976</c:v>
                </c:pt>
                <c:pt idx="3">
                  <c:v>334.48699999999985</c:v>
                </c:pt>
                <c:pt idx="4">
                  <c:v>332.53399999999988</c:v>
                </c:pt>
                <c:pt idx="5">
                  <c:v>347.05799999999999</c:v>
                </c:pt>
                <c:pt idx="6">
                  <c:v>383.24400000000014</c:v>
                </c:pt>
                <c:pt idx="7">
                  <c:v>444.94</c:v>
                </c:pt>
                <c:pt idx="8">
                  <c:v>503.28199999999975</c:v>
                </c:pt>
                <c:pt idx="9">
                  <c:v>537.92099999999982</c:v>
                </c:pt>
                <c:pt idx="10">
                  <c:v>581.50199999999973</c:v>
                </c:pt>
                <c:pt idx="11">
                  <c:v>616.99400000000003</c:v>
                </c:pt>
                <c:pt idx="12">
                  <c:v>614.16800000000001</c:v>
                </c:pt>
                <c:pt idx="13">
                  <c:v>610.47400000000005</c:v>
                </c:pt>
                <c:pt idx="14">
                  <c:v>617.572</c:v>
                </c:pt>
                <c:pt idx="15">
                  <c:v>624.28800000000024</c:v>
                </c:pt>
                <c:pt idx="16">
                  <c:v>625.02699999999982</c:v>
                </c:pt>
                <c:pt idx="17">
                  <c:v>594.50699999999972</c:v>
                </c:pt>
                <c:pt idx="18">
                  <c:v>578.649</c:v>
                </c:pt>
                <c:pt idx="19">
                  <c:v>562.11300000000028</c:v>
                </c:pt>
                <c:pt idx="20">
                  <c:v>535.64699999999982</c:v>
                </c:pt>
                <c:pt idx="21">
                  <c:v>535.63599999999997</c:v>
                </c:pt>
                <c:pt idx="22">
                  <c:v>501.7</c:v>
                </c:pt>
                <c:pt idx="23">
                  <c:v>450.959</c:v>
                </c:pt>
              </c:numCache>
            </c:numRef>
          </c:yVal>
          <c:smooth val="1"/>
        </c:ser>
        <c:axId val="92951680"/>
        <c:axId val="92857088"/>
      </c:scatterChart>
      <c:valAx>
        <c:axId val="929516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(Hour)</a:t>
                </a:r>
              </a:p>
            </c:rich>
          </c:tx>
          <c:layout/>
        </c:title>
        <c:tickLblPos val="nextTo"/>
        <c:crossAx val="92857088"/>
        <c:crosses val="autoZero"/>
        <c:crossBetween val="midCat"/>
      </c:valAx>
      <c:valAx>
        <c:axId val="9285708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Current (Amperes)</a:t>
                </a:r>
              </a:p>
            </c:rich>
          </c:tx>
          <c:layout/>
        </c:title>
        <c:numFmt formatCode="General" sourceLinked="1"/>
        <c:tickLblPos val="nextTo"/>
        <c:crossAx val="9295168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ctr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991023A8-2C89-4E07-AC30-8C79A8F937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3725"/>
            <a:ext cx="5130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3E8B9E4A-87F6-405A-BC2D-226273F4F9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F481FB-BCF6-41AB-B4A6-3CA0994AAA51}" type="slidenum">
              <a:rPr lang="en-US"/>
              <a:pPr/>
              <a:t>1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81848-5DB2-4C2A-9863-F2395634F0D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70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A9948-5FEE-4BBF-A018-C1DFD45A11A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71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032B11-BB33-4C24-8F45-19ADE0FD56B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72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789CC-26D6-481E-9F8B-066086DD3A7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73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D578E9-D912-45F8-8A70-6CDD5D56BFBF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74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DA7BFB-08F3-40BB-9C7A-085505424F2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2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896B2-1C75-40CD-8E0D-260BF58468F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63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9722F0-0DDC-4D2D-B5B0-FD7E2FB0B12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64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BEAF2-3E5E-4263-9D8A-69CA6920BA2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65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E9C13-BF5E-4772-AE4C-05FB65EE8B7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66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1AF13C-F33D-488B-89E7-6F76203A822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67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529F0-1E78-4E69-ACB6-2B8A7A558B6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68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9A3292-FD62-493C-8E48-7C580725998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69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5342817"/>
            <a:ext cx="9144000" cy="151518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9CCFF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indent="-219075"/>
            <a:endParaRPr lang="en-US" smtClean="0"/>
          </a:p>
        </p:txBody>
      </p:sp>
      <p:pic>
        <p:nvPicPr>
          <p:cNvPr id="10" name="Picture 9" descr="2012 PowerPoint title banner_v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65760" y="4023360"/>
            <a:ext cx="8412480" cy="201168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365760" y="2468880"/>
            <a:ext cx="8412480" cy="1554480"/>
          </a:xfrm>
        </p:spPr>
        <p:txBody>
          <a:bodyPr anchor="t"/>
          <a:lstStyle>
            <a:lvl1pPr algn="ctr">
              <a:spcAft>
                <a:spcPts val="600"/>
              </a:spcAft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62" descr="EPRI logo_RGB_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9232" y="1629992"/>
            <a:ext cx="3145536" cy="5120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841248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280160"/>
            <a:ext cx="841248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011680"/>
            <a:ext cx="8412480" cy="1371600"/>
          </a:xfrm>
        </p:spPr>
        <p:txBody>
          <a:bodyPr anchor="ctr"/>
          <a:lstStyle>
            <a:lvl1pPr algn="ctr">
              <a:defRPr sz="32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383280"/>
            <a:ext cx="8412480" cy="1554480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9" y="1280160"/>
            <a:ext cx="4114800" cy="5029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80160"/>
            <a:ext cx="4114800" cy="5029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841248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41148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011680"/>
            <a:ext cx="4114800" cy="42976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280160"/>
            <a:ext cx="41148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2011680"/>
            <a:ext cx="4114800" cy="42976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841248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5760" y="1280160"/>
            <a:ext cx="8412480" cy="50292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0"/>
            <a:ext cx="914400" cy="10972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99CCFF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219075" indent="-219075"/>
            <a:endParaRPr lang="en-US" smtClean="0"/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4267200" y="6594475"/>
            <a:ext cx="608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fld id="{324FBA8B-C479-4BF9-A515-8ED623D42A4A}" type="slidenum">
              <a:rPr lang="en-US" sz="1000">
                <a:solidFill>
                  <a:srgbClr val="4D4D4D"/>
                </a:solidFill>
              </a:rPr>
              <a:pPr/>
              <a:t>‹#›</a:t>
            </a:fld>
            <a:endParaRPr lang="en-US" sz="1000">
              <a:solidFill>
                <a:srgbClr val="4D4D4D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760" y="182563"/>
            <a:ext cx="841248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280160"/>
            <a:ext cx="841248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71" name="Text Box 47"/>
          <p:cNvSpPr txBox="1">
            <a:spLocks noChangeArrowheads="1"/>
          </p:cNvSpPr>
          <p:nvPr/>
        </p:nvSpPr>
        <p:spPr bwMode="auto">
          <a:xfrm>
            <a:off x="215900" y="6613525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700" dirty="0">
                <a:solidFill>
                  <a:srgbClr val="4D4D4D"/>
                </a:solidFill>
                <a:cs typeface="Arial" charset="0"/>
              </a:rPr>
              <a:t>© </a:t>
            </a:r>
            <a:r>
              <a:rPr lang="en-US" sz="700" dirty="0" smtClean="0">
                <a:solidFill>
                  <a:srgbClr val="4D4D4D"/>
                </a:solidFill>
                <a:cs typeface="Arial" charset="0"/>
              </a:rPr>
              <a:t>2013 </a:t>
            </a:r>
            <a:r>
              <a:rPr lang="en-US" sz="700" dirty="0">
                <a:solidFill>
                  <a:srgbClr val="4D4D4D"/>
                </a:solidFill>
                <a:cs typeface="Arial" charset="0"/>
              </a:rPr>
              <a:t>Electric Power Research Institute, Inc. All rights reserved.</a:t>
            </a:r>
            <a:endParaRPr lang="en-US" sz="700" dirty="0">
              <a:solidFill>
                <a:srgbClr val="4D4D4D"/>
              </a:solidFill>
            </a:endParaRPr>
          </a:p>
        </p:txBody>
      </p:sp>
      <p:pic>
        <p:nvPicPr>
          <p:cNvPr id="1085" name="Picture 61" descr="EPRI logo_RGB_2@30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18338" y="6446838"/>
            <a:ext cx="1828800" cy="3016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73038" indent="-1730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15938" indent="-228600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400">
          <a:solidFill>
            <a:srgbClr val="000000"/>
          </a:solidFill>
          <a:latin typeface="+mn-lt"/>
        </a:defRPr>
      </a:lvl2pPr>
      <a:lvl3pPr marL="798513" indent="-16668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•"/>
        <a:defRPr sz="2400">
          <a:solidFill>
            <a:srgbClr val="000000"/>
          </a:solidFill>
          <a:latin typeface="+mn-lt"/>
        </a:defRPr>
      </a:lvl3pPr>
      <a:lvl4pPr marL="1196975" indent="-2238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–"/>
        <a:defRPr sz="2400">
          <a:solidFill>
            <a:srgbClr val="000000"/>
          </a:solidFill>
          <a:latin typeface="+mn-lt"/>
        </a:defRPr>
      </a:lvl4pPr>
      <a:lvl5pPr marL="1487488" indent="-17462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Char char="•"/>
        <a:defRPr sz="2400">
          <a:solidFill>
            <a:srgbClr val="000000"/>
          </a:solidFill>
          <a:latin typeface="+mn-lt"/>
        </a:defRPr>
      </a:lvl5pPr>
      <a:lvl6pPr marL="19446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6pPr>
      <a:lvl7pPr marL="24018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7pPr>
      <a:lvl8pPr marL="28590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8pPr>
      <a:lvl9pPr marL="33162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Speaker’s 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Arritt</a:t>
            </a:r>
          </a:p>
          <a:p>
            <a:r>
              <a:rPr lang="en-US" b="1" dirty="0" smtClean="0"/>
              <a:t>Event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6/5/2013</a:t>
            </a:r>
            <a:endParaRPr lang="en-US" dirty="0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OpenDSS</a:t>
            </a:r>
            <a:r>
              <a:rPr lang="en-US" dirty="0" smtClean="0"/>
              <a:t> Example Scripts</a:t>
            </a:r>
            <a:br>
              <a:rPr lang="en-US" dirty="0" smtClean="0"/>
            </a:br>
            <a:r>
              <a:rPr lang="en-US" sz="2000" i="1" dirty="0" smtClean="0"/>
              <a:t>Version 1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234353" y="1935162"/>
          <a:ext cx="6376411" cy="3994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862138"/>
            <a:ext cx="7696200" cy="315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Circuit Description Text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676400" y="3181350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TRAP_FALLS_FEED</a:t>
            </a:r>
            <a:endParaRPr lang="en-US" sz="800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942975" y="2781300"/>
            <a:ext cx="657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Sourcebus</a:t>
            </a:r>
            <a:endParaRPr lang="en-US" sz="800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3200400" y="2981325"/>
            <a:ext cx="1057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TRAP_FALLS_XFR</a:t>
            </a:r>
            <a:endParaRPr lang="en-US" sz="800"/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762000" y="3086100"/>
            <a:ext cx="657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Source</a:t>
            </a:r>
            <a:endParaRPr lang="en-US" sz="800"/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2362200" y="4105275"/>
            <a:ext cx="1171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TRAP_FALLS_HSB</a:t>
            </a:r>
            <a:endParaRPr lang="en-US" sz="800"/>
          </a:p>
        </p:txBody>
      </p:sp>
      <p:sp>
        <p:nvSpPr>
          <p:cNvPr id="117769" name="Text Box 10"/>
          <p:cNvSpPr txBox="1">
            <a:spLocks noChangeArrowheads="1"/>
          </p:cNvSpPr>
          <p:nvPr/>
        </p:nvSpPr>
        <p:spPr bwMode="auto">
          <a:xfrm>
            <a:off x="5410200" y="19431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</a:t>
            </a:r>
            <a:endParaRPr lang="en-US" sz="800"/>
          </a:p>
        </p:txBody>
      </p:sp>
      <p:sp>
        <p:nvSpPr>
          <p:cNvPr id="117770" name="Text Box 12"/>
          <p:cNvSpPr txBox="1">
            <a:spLocks noChangeArrowheads="1"/>
          </p:cNvSpPr>
          <p:nvPr/>
        </p:nvSpPr>
        <p:spPr bwMode="auto">
          <a:xfrm>
            <a:off x="4876800" y="3257550"/>
            <a:ext cx="7048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Feeder1</a:t>
            </a:r>
            <a:endParaRPr lang="en-US" sz="800"/>
          </a:p>
        </p:txBody>
      </p:sp>
      <p:sp>
        <p:nvSpPr>
          <p:cNvPr id="117771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457200" y="5257800"/>
            <a:ext cx="8210550" cy="1041400"/>
          </a:xfrm>
        </p:spPr>
        <p:txBody>
          <a:bodyPr/>
          <a:lstStyle/>
          <a:p>
            <a:r>
              <a:rPr lang="en-US" smtClean="0"/>
              <a:t>One-Line of Example</a:t>
            </a:r>
          </a:p>
        </p:txBody>
      </p:sp>
      <p:sp>
        <p:nvSpPr>
          <p:cNvPr id="117772" name="Text Box 25"/>
          <p:cNvSpPr txBox="1">
            <a:spLocks noChangeArrowheads="1"/>
          </p:cNvSpPr>
          <p:nvPr/>
        </p:nvSpPr>
        <p:spPr bwMode="auto">
          <a:xfrm>
            <a:off x="4581525" y="3895725"/>
            <a:ext cx="981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TRAP_FALLS_X</a:t>
            </a:r>
            <a:endParaRPr lang="en-US" sz="800"/>
          </a:p>
        </p:txBody>
      </p:sp>
      <p:sp>
        <p:nvSpPr>
          <p:cNvPr id="117773" name="Text Box 26"/>
          <p:cNvSpPr txBox="1">
            <a:spLocks noChangeArrowheads="1"/>
          </p:cNvSpPr>
          <p:nvPr/>
        </p:nvSpPr>
        <p:spPr bwMode="auto">
          <a:xfrm>
            <a:off x="3857625" y="2733675"/>
            <a:ext cx="1171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TRAP_FALLS_LSB</a:t>
            </a:r>
            <a:endParaRPr lang="en-US" sz="800"/>
          </a:p>
        </p:txBody>
      </p:sp>
      <p:sp>
        <p:nvSpPr>
          <p:cNvPr id="117774" name="Text Box 27"/>
          <p:cNvSpPr txBox="1">
            <a:spLocks noChangeArrowheads="1"/>
          </p:cNvSpPr>
          <p:nvPr/>
        </p:nvSpPr>
        <p:spPr bwMode="auto">
          <a:xfrm>
            <a:off x="6934200" y="34671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Bluestone_R</a:t>
            </a:r>
            <a:endParaRPr lang="en-US" sz="800"/>
          </a:p>
        </p:txBody>
      </p:sp>
      <p:sp>
        <p:nvSpPr>
          <p:cNvPr id="117775" name="Text Box 28"/>
          <p:cNvSpPr txBox="1">
            <a:spLocks noChangeArrowheads="1"/>
          </p:cNvSpPr>
          <p:nvPr/>
        </p:nvSpPr>
        <p:spPr bwMode="auto">
          <a:xfrm>
            <a:off x="6315075" y="188595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Bluestone_XFR</a:t>
            </a:r>
            <a:endParaRPr lang="en-US" sz="800"/>
          </a:p>
        </p:txBody>
      </p:sp>
      <p:sp>
        <p:nvSpPr>
          <p:cNvPr id="117776" name="Text Box 29"/>
          <p:cNvSpPr txBox="1">
            <a:spLocks noChangeArrowheads="1"/>
          </p:cNvSpPr>
          <p:nvPr/>
        </p:nvSpPr>
        <p:spPr bwMode="auto">
          <a:xfrm>
            <a:off x="6858000" y="501015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Load_1</a:t>
            </a:r>
            <a:endParaRPr lang="en-US" sz="800"/>
          </a:p>
        </p:txBody>
      </p:sp>
      <p:sp>
        <p:nvSpPr>
          <p:cNvPr id="117777" name="Text Box 30"/>
          <p:cNvSpPr txBox="1">
            <a:spLocks noChangeArrowheads="1"/>
          </p:cNvSpPr>
          <p:nvPr/>
        </p:nvSpPr>
        <p:spPr bwMode="auto">
          <a:xfrm>
            <a:off x="6848475" y="16383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Bluestone_Gen</a:t>
            </a:r>
            <a:endParaRPr lang="en-US" sz="800"/>
          </a:p>
        </p:txBody>
      </p:sp>
      <p:sp>
        <p:nvSpPr>
          <p:cNvPr id="117778" name="Text Box 31"/>
          <p:cNvSpPr txBox="1">
            <a:spLocks noChangeArrowheads="1"/>
          </p:cNvSpPr>
          <p:nvPr/>
        </p:nvSpPr>
        <p:spPr bwMode="auto">
          <a:xfrm>
            <a:off x="7391400" y="27813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Bluestone_DG</a:t>
            </a:r>
            <a:endParaRPr lang="en-US"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3"/>
          <p:cNvSpPr>
            <a:spLocks noChangeArrowheads="1"/>
          </p:cNvSpPr>
          <p:nvPr/>
        </p:nvSpPr>
        <p:spPr bwMode="auto">
          <a:xfrm>
            <a:off x="1295400" y="2133600"/>
            <a:ext cx="11430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 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210550" cy="609600"/>
          </a:xfrm>
        </p:spPr>
        <p:txBody>
          <a:bodyPr/>
          <a:lstStyle/>
          <a:p>
            <a:r>
              <a:rPr lang="en-US" smtClean="0"/>
              <a:t>The default source is edited.</a:t>
            </a:r>
          </a:p>
        </p:txBody>
      </p:sp>
      <p:sp>
        <p:nvSpPr>
          <p:cNvPr id="118789" name="Text Box 14"/>
          <p:cNvSpPr txBox="1">
            <a:spLocks noChangeArrowheads="1"/>
          </p:cNvSpPr>
          <p:nvPr/>
        </p:nvSpPr>
        <p:spPr bwMode="auto">
          <a:xfrm>
            <a:off x="609600" y="5562600"/>
            <a:ext cx="7696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400" b="1"/>
              <a:t>Edit vsource.Source bus1=Sourcebus basekv=115 pu=1.025782 angle=0.0 freq=60.0</a:t>
            </a:r>
            <a:br>
              <a:rPr lang="en-US" sz="1400" b="1"/>
            </a:br>
            <a:r>
              <a:rPr lang="en-US" sz="1400" b="1"/>
              <a:t> ~ phases=3 MVAsc3=20000000 MVAsc1=2100000000 </a:t>
            </a:r>
          </a:p>
        </p:txBody>
      </p:sp>
      <p:sp>
        <p:nvSpPr>
          <p:cNvPr id="118790" name="AutoShape 15"/>
          <p:cNvSpPr>
            <a:spLocks/>
          </p:cNvSpPr>
          <p:nvPr/>
        </p:nvSpPr>
        <p:spPr bwMode="auto">
          <a:xfrm>
            <a:off x="7620000" y="5562600"/>
            <a:ext cx="304800" cy="533400"/>
          </a:xfrm>
          <a:prstGeom prst="rightBrace">
            <a:avLst>
              <a:gd name="adj1" fmla="val 14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91" name="Text Box 16"/>
          <p:cNvSpPr txBox="1">
            <a:spLocks noChangeArrowheads="1"/>
          </p:cNvSpPr>
          <p:nvPr/>
        </p:nvSpPr>
        <p:spPr bwMode="auto">
          <a:xfrm>
            <a:off x="7931150" y="5334000"/>
            <a:ext cx="11366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Black Bold Text Typed in Script Window</a:t>
            </a:r>
          </a:p>
        </p:txBody>
      </p:sp>
      <p:sp>
        <p:nvSpPr>
          <p:cNvPr id="118792" name="Text Box 17"/>
          <p:cNvSpPr txBox="1">
            <a:spLocks noChangeArrowheads="1"/>
          </p:cNvSpPr>
          <p:nvPr/>
        </p:nvSpPr>
        <p:spPr bwMode="auto">
          <a:xfrm>
            <a:off x="1371600" y="4876800"/>
            <a:ext cx="1190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Object Class</a:t>
            </a:r>
          </a:p>
        </p:txBody>
      </p:sp>
      <p:sp>
        <p:nvSpPr>
          <p:cNvPr id="118793" name="Line 18"/>
          <p:cNvSpPr>
            <a:spLocks noChangeShapeType="1"/>
          </p:cNvSpPr>
          <p:nvPr/>
        </p:nvSpPr>
        <p:spPr bwMode="auto">
          <a:xfrm flipH="1">
            <a:off x="2133600" y="5334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8794" name="AutoShape 19"/>
          <p:cNvSpPr>
            <a:spLocks/>
          </p:cNvSpPr>
          <p:nvPr/>
        </p:nvSpPr>
        <p:spPr bwMode="auto">
          <a:xfrm rot="-5400000">
            <a:off x="5524500" y="3695700"/>
            <a:ext cx="304800" cy="3429000"/>
          </a:xfrm>
          <a:prstGeom prst="rightBrace">
            <a:avLst>
              <a:gd name="adj1" fmla="val 93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95" name="Text Box 20"/>
          <p:cNvSpPr txBox="1">
            <a:spLocks noChangeArrowheads="1"/>
          </p:cNvSpPr>
          <p:nvPr/>
        </p:nvSpPr>
        <p:spPr bwMode="auto">
          <a:xfrm>
            <a:off x="5181600" y="4953000"/>
            <a:ext cx="1100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Parameters</a:t>
            </a:r>
          </a:p>
        </p:txBody>
      </p:sp>
      <p:sp>
        <p:nvSpPr>
          <p:cNvPr id="118796" name="Text Box 21"/>
          <p:cNvSpPr txBox="1">
            <a:spLocks noChangeArrowheads="1"/>
          </p:cNvSpPr>
          <p:nvPr/>
        </p:nvSpPr>
        <p:spPr bwMode="auto">
          <a:xfrm>
            <a:off x="152400" y="4876800"/>
            <a:ext cx="13573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</a:rPr>
              <a:t>Edit Command</a:t>
            </a:r>
          </a:p>
        </p:txBody>
      </p:sp>
      <p:sp>
        <p:nvSpPr>
          <p:cNvPr id="118797" name="Line 22"/>
          <p:cNvSpPr>
            <a:spLocks noChangeShapeType="1"/>
          </p:cNvSpPr>
          <p:nvPr/>
        </p:nvSpPr>
        <p:spPr bwMode="auto">
          <a:xfrm flipH="1">
            <a:off x="1447800" y="5181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8798" name="Line 24"/>
          <p:cNvSpPr>
            <a:spLocks noChangeShapeType="1"/>
          </p:cNvSpPr>
          <p:nvPr/>
        </p:nvSpPr>
        <p:spPr bwMode="auto">
          <a:xfrm flipH="1">
            <a:off x="9144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8799" name="Text Box 25"/>
          <p:cNvSpPr txBox="1">
            <a:spLocks noChangeArrowheads="1"/>
          </p:cNvSpPr>
          <p:nvPr/>
        </p:nvSpPr>
        <p:spPr bwMode="auto">
          <a:xfrm>
            <a:off x="1676400" y="5105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Object Name</a:t>
            </a:r>
          </a:p>
        </p:txBody>
      </p:sp>
      <p:sp>
        <p:nvSpPr>
          <p:cNvPr id="118800" name="Text Box 26"/>
          <p:cNvSpPr txBox="1">
            <a:spLocks noChangeArrowheads="1"/>
          </p:cNvSpPr>
          <p:nvPr/>
        </p:nvSpPr>
        <p:spPr bwMode="auto">
          <a:xfrm>
            <a:off x="2590800" y="4664075"/>
            <a:ext cx="1219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Bus object is connected</a:t>
            </a:r>
          </a:p>
        </p:txBody>
      </p:sp>
      <p:sp>
        <p:nvSpPr>
          <p:cNvPr id="118801" name="Line 27"/>
          <p:cNvSpPr>
            <a:spLocks noChangeShapeType="1"/>
          </p:cNvSpPr>
          <p:nvPr/>
        </p:nvSpPr>
        <p:spPr bwMode="auto">
          <a:xfrm flipH="1">
            <a:off x="2819400" y="5181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8802" name="Line 28"/>
          <p:cNvSpPr>
            <a:spLocks noChangeShapeType="1"/>
          </p:cNvSpPr>
          <p:nvPr/>
        </p:nvSpPr>
        <p:spPr bwMode="auto">
          <a:xfrm flipH="1">
            <a:off x="3505200" y="5334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8803" name="Text Box 29"/>
          <p:cNvSpPr txBox="1">
            <a:spLocks noChangeArrowheads="1"/>
          </p:cNvSpPr>
          <p:nvPr/>
        </p:nvSpPr>
        <p:spPr bwMode="auto">
          <a:xfrm>
            <a:off x="3048000" y="5105400"/>
            <a:ext cx="1012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Bus Name</a:t>
            </a:r>
          </a:p>
        </p:txBody>
      </p:sp>
      <p:sp>
        <p:nvSpPr>
          <p:cNvPr id="118804" name="Text Box 30"/>
          <p:cNvSpPr txBox="1">
            <a:spLocks noChangeArrowheads="1"/>
          </p:cNvSpPr>
          <p:nvPr/>
        </p:nvSpPr>
        <p:spPr bwMode="auto">
          <a:xfrm>
            <a:off x="838200" y="6172200"/>
            <a:ext cx="2806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Allows continuation onto next line</a:t>
            </a:r>
          </a:p>
        </p:txBody>
      </p:sp>
      <p:sp>
        <p:nvSpPr>
          <p:cNvPr id="118805" name="Line 31"/>
          <p:cNvSpPr>
            <a:spLocks noChangeShapeType="1"/>
          </p:cNvSpPr>
          <p:nvPr/>
        </p:nvSpPr>
        <p:spPr bwMode="auto">
          <a:xfrm flipH="1" flipV="1">
            <a:off x="838200" y="6019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18806" name="Picture 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65238"/>
            <a:ext cx="6019800" cy="277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1828800" y="2057400"/>
            <a:ext cx="16002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19811" name="Picture 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447800"/>
            <a:ext cx="6096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</a:t>
            </a:r>
          </a:p>
        </p:txBody>
      </p:sp>
      <p:sp>
        <p:nvSpPr>
          <p:cNvPr id="11981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8210550" cy="1219200"/>
          </a:xfrm>
        </p:spPr>
        <p:txBody>
          <a:bodyPr/>
          <a:lstStyle/>
          <a:p>
            <a:r>
              <a:rPr lang="en-US" smtClean="0"/>
              <a:t>Add script connecting the first line.  Define line impedance by using sequence impedance.</a:t>
            </a:r>
          </a:p>
        </p:txBody>
      </p:sp>
      <p:sp>
        <p:nvSpPr>
          <p:cNvPr id="119814" name="Text Box 15"/>
          <p:cNvSpPr txBox="1">
            <a:spLocks noChangeArrowheads="1"/>
          </p:cNvSpPr>
          <p:nvPr/>
        </p:nvSpPr>
        <p:spPr bwMode="auto">
          <a:xfrm>
            <a:off x="609600" y="5562600"/>
            <a:ext cx="7696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400" b="1">
                <a:latin typeface="MS Sans Serif" charset="0"/>
              </a:rPr>
              <a:t>New line.TRAP_FALLS_Feed bus1=Sourcebus bus2=TRAP_FALLS_HSB r1=1.3965 </a:t>
            </a:r>
            <a:br>
              <a:rPr lang="en-US" sz="1400" b="1">
                <a:latin typeface="MS Sans Serif" charset="0"/>
              </a:rPr>
            </a:br>
            <a:r>
              <a:rPr lang="en-US" sz="1400" b="1">
                <a:latin typeface="MS Sans Serif" charset="0"/>
              </a:rPr>
              <a:t>~ x1=3.290 r0=1.730556 x0=0.062</a:t>
            </a:r>
            <a:endParaRPr lang="en-US" sz="1400" b="1"/>
          </a:p>
        </p:txBody>
      </p:sp>
      <p:sp>
        <p:nvSpPr>
          <p:cNvPr id="119815" name="AutoShape 16"/>
          <p:cNvSpPr>
            <a:spLocks/>
          </p:cNvSpPr>
          <p:nvPr/>
        </p:nvSpPr>
        <p:spPr bwMode="auto">
          <a:xfrm>
            <a:off x="7772400" y="5562600"/>
            <a:ext cx="228600" cy="533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6" name="Text Box 17"/>
          <p:cNvSpPr txBox="1">
            <a:spLocks noChangeArrowheads="1"/>
          </p:cNvSpPr>
          <p:nvPr/>
        </p:nvSpPr>
        <p:spPr bwMode="auto">
          <a:xfrm>
            <a:off x="7931150" y="5334000"/>
            <a:ext cx="11366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Black Bold Text Typed in Script Window</a:t>
            </a:r>
          </a:p>
        </p:txBody>
      </p:sp>
      <p:sp>
        <p:nvSpPr>
          <p:cNvPr id="119817" name="Text Box 18"/>
          <p:cNvSpPr txBox="1">
            <a:spLocks noChangeArrowheads="1"/>
          </p:cNvSpPr>
          <p:nvPr/>
        </p:nvSpPr>
        <p:spPr bwMode="auto">
          <a:xfrm>
            <a:off x="1143000" y="4724400"/>
            <a:ext cx="1190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Object Class</a:t>
            </a:r>
          </a:p>
        </p:txBody>
      </p:sp>
      <p:sp>
        <p:nvSpPr>
          <p:cNvPr id="119818" name="Line 19"/>
          <p:cNvSpPr>
            <a:spLocks noChangeShapeType="1"/>
          </p:cNvSpPr>
          <p:nvPr/>
        </p:nvSpPr>
        <p:spPr bwMode="auto">
          <a:xfrm flipH="1">
            <a:off x="2057400" y="5334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19" name="AutoShape 20"/>
          <p:cNvSpPr>
            <a:spLocks/>
          </p:cNvSpPr>
          <p:nvPr/>
        </p:nvSpPr>
        <p:spPr bwMode="auto">
          <a:xfrm rot="-5400000">
            <a:off x="7086600" y="5029200"/>
            <a:ext cx="304800" cy="762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20" name="Text Box 21"/>
          <p:cNvSpPr txBox="1">
            <a:spLocks noChangeArrowheads="1"/>
          </p:cNvSpPr>
          <p:nvPr/>
        </p:nvSpPr>
        <p:spPr bwMode="auto">
          <a:xfrm>
            <a:off x="6096000" y="4648200"/>
            <a:ext cx="2362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Impedance defined by sequence Impedance</a:t>
            </a:r>
          </a:p>
        </p:txBody>
      </p:sp>
      <p:sp>
        <p:nvSpPr>
          <p:cNvPr id="119821" name="Text Box 22"/>
          <p:cNvSpPr txBox="1">
            <a:spLocks noChangeArrowheads="1"/>
          </p:cNvSpPr>
          <p:nvPr/>
        </p:nvSpPr>
        <p:spPr bwMode="auto">
          <a:xfrm>
            <a:off x="90488" y="4572000"/>
            <a:ext cx="13573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</a:rPr>
              <a:t>New Command</a:t>
            </a:r>
          </a:p>
        </p:txBody>
      </p:sp>
      <p:sp>
        <p:nvSpPr>
          <p:cNvPr id="119822" name="Line 23"/>
          <p:cNvSpPr>
            <a:spLocks noChangeShapeType="1"/>
          </p:cNvSpPr>
          <p:nvPr/>
        </p:nvSpPr>
        <p:spPr bwMode="auto">
          <a:xfrm flipH="1">
            <a:off x="1219200" y="49530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23" name="Line 24"/>
          <p:cNvSpPr>
            <a:spLocks noChangeShapeType="1"/>
          </p:cNvSpPr>
          <p:nvPr/>
        </p:nvSpPr>
        <p:spPr bwMode="auto">
          <a:xfrm>
            <a:off x="762000" y="5257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24" name="Text Box 25"/>
          <p:cNvSpPr txBox="1">
            <a:spLocks noChangeArrowheads="1"/>
          </p:cNvSpPr>
          <p:nvPr/>
        </p:nvSpPr>
        <p:spPr bwMode="auto">
          <a:xfrm>
            <a:off x="1828800" y="5105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Object Name</a:t>
            </a:r>
          </a:p>
        </p:txBody>
      </p:sp>
      <p:sp>
        <p:nvSpPr>
          <p:cNvPr id="119825" name="Text Box 26"/>
          <p:cNvSpPr txBox="1">
            <a:spLocks noChangeArrowheads="1"/>
          </p:cNvSpPr>
          <p:nvPr/>
        </p:nvSpPr>
        <p:spPr bwMode="auto">
          <a:xfrm>
            <a:off x="3559175" y="4495800"/>
            <a:ext cx="152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Buses object is connected to</a:t>
            </a:r>
          </a:p>
        </p:txBody>
      </p:sp>
      <p:sp>
        <p:nvSpPr>
          <p:cNvPr id="119826" name="Line 27"/>
          <p:cNvSpPr>
            <a:spLocks noChangeShapeType="1"/>
          </p:cNvSpPr>
          <p:nvPr/>
        </p:nvSpPr>
        <p:spPr bwMode="auto">
          <a:xfrm flipH="1">
            <a:off x="3406775" y="49530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27" name="Line 28"/>
          <p:cNvSpPr>
            <a:spLocks noChangeShapeType="1"/>
          </p:cNvSpPr>
          <p:nvPr/>
        </p:nvSpPr>
        <p:spPr bwMode="auto">
          <a:xfrm flipH="1">
            <a:off x="3940175" y="5410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28" name="Text Box 29"/>
          <p:cNvSpPr txBox="1">
            <a:spLocks noChangeArrowheads="1"/>
          </p:cNvSpPr>
          <p:nvPr/>
        </p:nvSpPr>
        <p:spPr bwMode="auto">
          <a:xfrm>
            <a:off x="3711575" y="5181600"/>
            <a:ext cx="1012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Bus Name</a:t>
            </a:r>
          </a:p>
        </p:txBody>
      </p:sp>
      <p:sp>
        <p:nvSpPr>
          <p:cNvPr id="119829" name="Text Box 30"/>
          <p:cNvSpPr txBox="1">
            <a:spLocks noChangeArrowheads="1"/>
          </p:cNvSpPr>
          <p:nvPr/>
        </p:nvSpPr>
        <p:spPr bwMode="auto">
          <a:xfrm>
            <a:off x="838200" y="6172200"/>
            <a:ext cx="365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Allows continuation onto next line (“More”)</a:t>
            </a:r>
          </a:p>
        </p:txBody>
      </p:sp>
      <p:sp>
        <p:nvSpPr>
          <p:cNvPr id="119830" name="Line 31"/>
          <p:cNvSpPr>
            <a:spLocks noChangeShapeType="1"/>
          </p:cNvSpPr>
          <p:nvPr/>
        </p:nvSpPr>
        <p:spPr bwMode="auto">
          <a:xfrm flipH="1" flipV="1">
            <a:off x="762000" y="5943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31" name="Text Box 32"/>
          <p:cNvSpPr txBox="1">
            <a:spLocks noChangeArrowheads="1"/>
          </p:cNvSpPr>
          <p:nvPr/>
        </p:nvSpPr>
        <p:spPr bwMode="auto">
          <a:xfrm>
            <a:off x="3754438" y="5791200"/>
            <a:ext cx="23415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Continuation of Parameters</a:t>
            </a:r>
          </a:p>
        </p:txBody>
      </p:sp>
      <p:sp>
        <p:nvSpPr>
          <p:cNvPr id="119832" name="AutoShape 33"/>
          <p:cNvSpPr>
            <a:spLocks/>
          </p:cNvSpPr>
          <p:nvPr/>
        </p:nvSpPr>
        <p:spPr bwMode="auto">
          <a:xfrm>
            <a:off x="3525838" y="5867400"/>
            <a:ext cx="304800" cy="152400"/>
          </a:xfrm>
          <a:prstGeom prst="rightBrace">
            <a:avLst>
              <a:gd name="adj1" fmla="val 8333"/>
              <a:gd name="adj2" fmla="val 5729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33" name="Line 34"/>
          <p:cNvSpPr>
            <a:spLocks noChangeShapeType="1"/>
          </p:cNvSpPr>
          <p:nvPr/>
        </p:nvSpPr>
        <p:spPr bwMode="auto">
          <a:xfrm>
            <a:off x="4549775" y="49530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34" name="Text Box 35"/>
          <p:cNvSpPr txBox="1">
            <a:spLocks noChangeArrowheads="1"/>
          </p:cNvSpPr>
          <p:nvPr/>
        </p:nvSpPr>
        <p:spPr bwMode="auto">
          <a:xfrm>
            <a:off x="5083175" y="5105400"/>
            <a:ext cx="1012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Bus Name</a:t>
            </a:r>
          </a:p>
        </p:txBody>
      </p:sp>
      <p:sp>
        <p:nvSpPr>
          <p:cNvPr id="119835" name="Line 36"/>
          <p:cNvSpPr>
            <a:spLocks noChangeShapeType="1"/>
          </p:cNvSpPr>
          <p:nvPr/>
        </p:nvSpPr>
        <p:spPr bwMode="auto">
          <a:xfrm>
            <a:off x="5616575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36" name="Text Box 41"/>
          <p:cNvSpPr txBox="1">
            <a:spLocks noChangeArrowheads="1"/>
          </p:cNvSpPr>
          <p:nvPr/>
        </p:nvSpPr>
        <p:spPr bwMode="auto">
          <a:xfrm>
            <a:off x="2057400" y="2362200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TRAP_FALLS_FEED</a:t>
            </a:r>
            <a:endParaRPr lang="en-US" sz="800"/>
          </a:p>
        </p:txBody>
      </p:sp>
      <p:sp>
        <p:nvSpPr>
          <p:cNvPr id="119837" name="Text Box 42"/>
          <p:cNvSpPr txBox="1">
            <a:spLocks noChangeArrowheads="1"/>
          </p:cNvSpPr>
          <p:nvPr/>
        </p:nvSpPr>
        <p:spPr bwMode="auto">
          <a:xfrm>
            <a:off x="1828800" y="2133600"/>
            <a:ext cx="657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Sourcebus</a:t>
            </a:r>
            <a:endParaRPr lang="en-US" sz="800"/>
          </a:p>
        </p:txBody>
      </p:sp>
      <p:sp>
        <p:nvSpPr>
          <p:cNvPr id="119838" name="Text Box 43"/>
          <p:cNvSpPr txBox="1">
            <a:spLocks noChangeArrowheads="1"/>
          </p:cNvSpPr>
          <p:nvPr/>
        </p:nvSpPr>
        <p:spPr bwMode="auto">
          <a:xfrm>
            <a:off x="3276600" y="1781175"/>
            <a:ext cx="1057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TRAP_FALLS_XFR</a:t>
            </a:r>
            <a:endParaRPr lang="en-US" sz="800"/>
          </a:p>
        </p:txBody>
      </p:sp>
      <p:sp>
        <p:nvSpPr>
          <p:cNvPr id="119839" name="Text Box 44"/>
          <p:cNvSpPr txBox="1">
            <a:spLocks noChangeArrowheads="1"/>
          </p:cNvSpPr>
          <p:nvPr/>
        </p:nvSpPr>
        <p:spPr bwMode="auto">
          <a:xfrm>
            <a:off x="838200" y="2362200"/>
            <a:ext cx="657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Source</a:t>
            </a:r>
            <a:endParaRPr lang="en-US" sz="800"/>
          </a:p>
        </p:txBody>
      </p:sp>
      <p:sp>
        <p:nvSpPr>
          <p:cNvPr id="119840" name="Text Box 45"/>
          <p:cNvSpPr txBox="1">
            <a:spLocks noChangeArrowheads="1"/>
          </p:cNvSpPr>
          <p:nvPr/>
        </p:nvSpPr>
        <p:spPr bwMode="auto">
          <a:xfrm>
            <a:off x="2286000" y="2895600"/>
            <a:ext cx="1171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TRAP_FALLS_HSB</a:t>
            </a:r>
            <a:endParaRPr lang="en-US" sz="800"/>
          </a:p>
        </p:txBody>
      </p:sp>
      <p:sp>
        <p:nvSpPr>
          <p:cNvPr id="119841" name="Text Box 46"/>
          <p:cNvSpPr txBox="1">
            <a:spLocks noChangeArrowheads="1"/>
          </p:cNvSpPr>
          <p:nvPr/>
        </p:nvSpPr>
        <p:spPr bwMode="auto">
          <a:xfrm>
            <a:off x="5029200" y="135255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</a:t>
            </a:r>
            <a:endParaRPr lang="en-US" sz="800"/>
          </a:p>
        </p:txBody>
      </p:sp>
      <p:sp>
        <p:nvSpPr>
          <p:cNvPr id="119842" name="Text Box 47"/>
          <p:cNvSpPr txBox="1">
            <a:spLocks noChangeArrowheads="1"/>
          </p:cNvSpPr>
          <p:nvPr/>
        </p:nvSpPr>
        <p:spPr bwMode="auto">
          <a:xfrm>
            <a:off x="4648200" y="2362200"/>
            <a:ext cx="7048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Feeder1</a:t>
            </a:r>
            <a:endParaRPr lang="en-US" sz="800"/>
          </a:p>
        </p:txBody>
      </p:sp>
      <p:sp>
        <p:nvSpPr>
          <p:cNvPr id="119843" name="Text Box 48"/>
          <p:cNvSpPr txBox="1">
            <a:spLocks noChangeArrowheads="1"/>
          </p:cNvSpPr>
          <p:nvPr/>
        </p:nvSpPr>
        <p:spPr bwMode="auto">
          <a:xfrm>
            <a:off x="4419600" y="2895600"/>
            <a:ext cx="981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TRAP_FALLS_X</a:t>
            </a:r>
            <a:endParaRPr lang="en-US" sz="800"/>
          </a:p>
        </p:txBody>
      </p:sp>
      <p:sp>
        <p:nvSpPr>
          <p:cNvPr id="119844" name="Text Box 49"/>
          <p:cNvSpPr txBox="1">
            <a:spLocks noChangeArrowheads="1"/>
          </p:cNvSpPr>
          <p:nvPr/>
        </p:nvSpPr>
        <p:spPr bwMode="auto">
          <a:xfrm>
            <a:off x="3657600" y="1981200"/>
            <a:ext cx="1171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TRAP_FALLS_LSB</a:t>
            </a:r>
            <a:endParaRPr lang="en-US" sz="800"/>
          </a:p>
        </p:txBody>
      </p:sp>
      <p:sp>
        <p:nvSpPr>
          <p:cNvPr id="119845" name="Text Box 50"/>
          <p:cNvSpPr txBox="1">
            <a:spLocks noChangeArrowheads="1"/>
          </p:cNvSpPr>
          <p:nvPr/>
        </p:nvSpPr>
        <p:spPr bwMode="auto">
          <a:xfrm>
            <a:off x="6324600" y="249555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Bluestone_R</a:t>
            </a:r>
            <a:endParaRPr lang="en-US" sz="800"/>
          </a:p>
        </p:txBody>
      </p:sp>
      <p:sp>
        <p:nvSpPr>
          <p:cNvPr id="119846" name="Text Box 51"/>
          <p:cNvSpPr txBox="1">
            <a:spLocks noChangeArrowheads="1"/>
          </p:cNvSpPr>
          <p:nvPr/>
        </p:nvSpPr>
        <p:spPr bwMode="auto">
          <a:xfrm>
            <a:off x="5781675" y="12954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Bluestone_XFR</a:t>
            </a:r>
            <a:endParaRPr lang="en-US" sz="800"/>
          </a:p>
        </p:txBody>
      </p:sp>
      <p:sp>
        <p:nvSpPr>
          <p:cNvPr id="119847" name="Text Box 52"/>
          <p:cNvSpPr txBox="1">
            <a:spLocks noChangeArrowheads="1"/>
          </p:cNvSpPr>
          <p:nvPr/>
        </p:nvSpPr>
        <p:spPr bwMode="auto">
          <a:xfrm>
            <a:off x="6477000" y="310515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Load_1</a:t>
            </a:r>
            <a:endParaRPr lang="en-US" sz="800"/>
          </a:p>
        </p:txBody>
      </p:sp>
      <p:sp>
        <p:nvSpPr>
          <p:cNvPr id="119848" name="Text Box 53"/>
          <p:cNvSpPr txBox="1">
            <a:spLocks noChangeArrowheads="1"/>
          </p:cNvSpPr>
          <p:nvPr/>
        </p:nvSpPr>
        <p:spPr bwMode="auto">
          <a:xfrm>
            <a:off x="6248400" y="19812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Bluestone_Gen</a:t>
            </a:r>
            <a:endParaRPr lang="en-US" sz="800"/>
          </a:p>
        </p:txBody>
      </p:sp>
      <p:sp>
        <p:nvSpPr>
          <p:cNvPr id="119849" name="Text Box 54"/>
          <p:cNvSpPr txBox="1">
            <a:spLocks noChangeArrowheads="1"/>
          </p:cNvSpPr>
          <p:nvPr/>
        </p:nvSpPr>
        <p:spPr bwMode="auto">
          <a:xfrm>
            <a:off x="7010400" y="13716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Bluestone_DG</a:t>
            </a:r>
            <a:endParaRPr lang="en-US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41"/>
          <p:cNvSpPr>
            <a:spLocks noChangeArrowheads="1"/>
          </p:cNvSpPr>
          <p:nvPr/>
        </p:nvSpPr>
        <p:spPr bwMode="auto">
          <a:xfrm>
            <a:off x="3352800" y="2057400"/>
            <a:ext cx="9144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0835" name="Picture 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447800"/>
            <a:ext cx="6096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Transformer </a:t>
            </a:r>
          </a:p>
        </p:txBody>
      </p:sp>
      <p:sp>
        <p:nvSpPr>
          <p:cNvPr id="12083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8210550" cy="1219200"/>
          </a:xfrm>
        </p:spPr>
        <p:txBody>
          <a:bodyPr/>
          <a:lstStyle/>
          <a:p>
            <a:r>
              <a:rPr lang="en-US" smtClean="0"/>
              <a:t>Add script adding a transformer to the circuit. </a:t>
            </a:r>
            <a:br>
              <a:rPr lang="en-US" smtClean="0"/>
            </a:br>
            <a:r>
              <a:rPr lang="en-US" smtClean="0"/>
              <a:t>Note: Tranformer’s wye connection.</a:t>
            </a:r>
          </a:p>
        </p:txBody>
      </p:sp>
      <p:sp>
        <p:nvSpPr>
          <p:cNvPr id="120838" name="Text Box 15"/>
          <p:cNvSpPr txBox="1">
            <a:spLocks noChangeArrowheads="1"/>
          </p:cNvSpPr>
          <p:nvPr/>
        </p:nvSpPr>
        <p:spPr bwMode="auto">
          <a:xfrm>
            <a:off x="152400" y="5181600"/>
            <a:ext cx="8610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b="1">
                <a:latin typeface="MS Sans Serif" charset="0"/>
              </a:rPr>
              <a:t>New Transformer.TRAP_FALLS_XFR phases=3 windings=2 buses=(TRAP_FALLS_HSB, TRAP_FALLS_LSB.1.2.3.4)</a:t>
            </a:r>
            <a:r>
              <a:rPr lang="en-US" sz="1200" b="1"/>
              <a:t/>
            </a:r>
            <a:br>
              <a:rPr lang="en-US" sz="1200" b="1"/>
            </a:br>
            <a:r>
              <a:rPr lang="en-US" sz="1200" b="1"/>
              <a:t>~ conns=(Delta wye) kvs=(115, 13.8) kvas=(60000, 60000) xhl=11.7</a:t>
            </a:r>
            <a:r>
              <a:rPr lang="en-US" sz="2000" b="1"/>
              <a:t>   </a:t>
            </a:r>
          </a:p>
          <a:p>
            <a:endParaRPr lang="en-US" sz="2000" b="1"/>
          </a:p>
          <a:p>
            <a:endParaRPr lang="en-US" sz="1200" b="1"/>
          </a:p>
        </p:txBody>
      </p:sp>
      <p:sp>
        <p:nvSpPr>
          <p:cNvPr id="120839" name="Text Box 18"/>
          <p:cNvSpPr txBox="1">
            <a:spLocks noChangeArrowheads="1"/>
          </p:cNvSpPr>
          <p:nvPr/>
        </p:nvSpPr>
        <p:spPr bwMode="auto">
          <a:xfrm>
            <a:off x="1143000" y="4343400"/>
            <a:ext cx="1190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Object Class</a:t>
            </a:r>
          </a:p>
        </p:txBody>
      </p:sp>
      <p:sp>
        <p:nvSpPr>
          <p:cNvPr id="120840" name="Line 19"/>
          <p:cNvSpPr>
            <a:spLocks noChangeShapeType="1"/>
          </p:cNvSpPr>
          <p:nvPr/>
        </p:nvSpPr>
        <p:spPr bwMode="auto">
          <a:xfrm flipH="1">
            <a:off x="2362200" y="4953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41" name="Text Box 22"/>
          <p:cNvSpPr txBox="1">
            <a:spLocks noChangeArrowheads="1"/>
          </p:cNvSpPr>
          <p:nvPr/>
        </p:nvSpPr>
        <p:spPr bwMode="auto">
          <a:xfrm>
            <a:off x="76200" y="4191000"/>
            <a:ext cx="13573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</a:rPr>
              <a:t>New Command</a:t>
            </a:r>
          </a:p>
        </p:txBody>
      </p:sp>
      <p:sp>
        <p:nvSpPr>
          <p:cNvPr id="120842" name="Line 23"/>
          <p:cNvSpPr>
            <a:spLocks noChangeShapeType="1"/>
          </p:cNvSpPr>
          <p:nvPr/>
        </p:nvSpPr>
        <p:spPr bwMode="auto">
          <a:xfrm flipH="1">
            <a:off x="1295400" y="4572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43" name="Line 24"/>
          <p:cNvSpPr>
            <a:spLocks noChangeShapeType="1"/>
          </p:cNvSpPr>
          <p:nvPr/>
        </p:nvSpPr>
        <p:spPr bwMode="auto">
          <a:xfrm flipH="1">
            <a:off x="5334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44" name="Text Box 25"/>
          <p:cNvSpPr txBox="1">
            <a:spLocks noChangeArrowheads="1"/>
          </p:cNvSpPr>
          <p:nvPr/>
        </p:nvSpPr>
        <p:spPr bwMode="auto">
          <a:xfrm>
            <a:off x="1828800" y="4724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Object Name</a:t>
            </a:r>
          </a:p>
        </p:txBody>
      </p:sp>
      <p:sp>
        <p:nvSpPr>
          <p:cNvPr id="120845" name="Line 27"/>
          <p:cNvSpPr>
            <a:spLocks noChangeShapeType="1"/>
          </p:cNvSpPr>
          <p:nvPr/>
        </p:nvSpPr>
        <p:spPr bwMode="auto">
          <a:xfrm>
            <a:off x="5257800" y="4648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46" name="Line 28"/>
          <p:cNvSpPr>
            <a:spLocks noChangeShapeType="1"/>
          </p:cNvSpPr>
          <p:nvPr/>
        </p:nvSpPr>
        <p:spPr bwMode="auto">
          <a:xfrm flipH="1" flipV="1">
            <a:off x="4800600" y="5715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47" name="Text Box 29"/>
          <p:cNvSpPr txBox="1">
            <a:spLocks noChangeArrowheads="1"/>
          </p:cNvSpPr>
          <p:nvPr/>
        </p:nvSpPr>
        <p:spPr bwMode="auto">
          <a:xfrm>
            <a:off x="5562600" y="4010025"/>
            <a:ext cx="3506788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>
                <a:solidFill>
                  <a:schemeClr val="tx2"/>
                </a:solidFill>
              </a:rPr>
              <a:t>Secondary Bus Name</a:t>
            </a:r>
            <a:r>
              <a:rPr lang="en-US" sz="1400">
                <a:solidFill>
                  <a:schemeClr val="tx2"/>
                </a:solidFill>
              </a:rPr>
              <a:t> </a:t>
            </a:r>
            <a:br>
              <a:rPr lang="en-US" sz="1400">
                <a:solidFill>
                  <a:schemeClr val="tx2"/>
                </a:solidFill>
              </a:rPr>
            </a:br>
            <a:r>
              <a:rPr lang="en-US" sz="1400">
                <a:solidFill>
                  <a:schemeClr val="tx2"/>
                </a:solidFill>
              </a:rPr>
              <a:t>  </a:t>
            </a:r>
            <a:r>
              <a:rPr lang="en-US" sz="1400" b="1">
                <a:solidFill>
                  <a:schemeClr val="tx2"/>
                </a:solidFill>
              </a:rPr>
              <a:t>Note: Bus Connections Specified so</a:t>
            </a:r>
            <a:br>
              <a:rPr lang="en-US" sz="1400" b="1">
                <a:solidFill>
                  <a:schemeClr val="tx2"/>
                </a:solidFill>
              </a:rPr>
            </a:br>
            <a:r>
              <a:rPr lang="en-US" sz="1400" b="1">
                <a:solidFill>
                  <a:schemeClr val="tx2"/>
                </a:solidFill>
              </a:rPr>
              <a:t>            wye connection is not defaulted </a:t>
            </a:r>
            <a:br>
              <a:rPr lang="en-US" sz="1400" b="1">
                <a:solidFill>
                  <a:schemeClr val="tx2"/>
                </a:solidFill>
              </a:rPr>
            </a:br>
            <a:r>
              <a:rPr lang="en-US" sz="1400" b="1">
                <a:solidFill>
                  <a:schemeClr val="tx2"/>
                </a:solidFill>
              </a:rPr>
              <a:t>            to a grounded wye.</a:t>
            </a:r>
          </a:p>
          <a:p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20848" name="Text Box 30"/>
          <p:cNvSpPr txBox="1">
            <a:spLocks noChangeArrowheads="1"/>
          </p:cNvSpPr>
          <p:nvPr/>
        </p:nvSpPr>
        <p:spPr bwMode="auto">
          <a:xfrm>
            <a:off x="762000" y="5943600"/>
            <a:ext cx="1446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Primary Voltage</a:t>
            </a:r>
          </a:p>
        </p:txBody>
      </p:sp>
      <p:sp>
        <p:nvSpPr>
          <p:cNvPr id="120849" name="Line 31"/>
          <p:cNvSpPr>
            <a:spLocks noChangeShapeType="1"/>
          </p:cNvSpPr>
          <p:nvPr/>
        </p:nvSpPr>
        <p:spPr bwMode="auto">
          <a:xfrm flipV="1">
            <a:off x="1676400" y="5715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50" name="Text Box 32"/>
          <p:cNvSpPr txBox="1">
            <a:spLocks noChangeArrowheads="1"/>
          </p:cNvSpPr>
          <p:nvPr/>
        </p:nvSpPr>
        <p:spPr bwMode="auto">
          <a:xfrm>
            <a:off x="4572000" y="6096000"/>
            <a:ext cx="1239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% Reactance</a:t>
            </a:r>
          </a:p>
        </p:txBody>
      </p:sp>
      <p:sp>
        <p:nvSpPr>
          <p:cNvPr id="120851" name="Line 34"/>
          <p:cNvSpPr>
            <a:spLocks noChangeShapeType="1"/>
          </p:cNvSpPr>
          <p:nvPr/>
        </p:nvSpPr>
        <p:spPr bwMode="auto">
          <a:xfrm>
            <a:off x="7391400" y="4953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52" name="Text Box 37"/>
          <p:cNvSpPr txBox="1">
            <a:spLocks noChangeArrowheads="1"/>
          </p:cNvSpPr>
          <p:nvPr/>
        </p:nvSpPr>
        <p:spPr bwMode="auto">
          <a:xfrm>
            <a:off x="4038600" y="4419600"/>
            <a:ext cx="1673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Primary Bus Name</a:t>
            </a:r>
          </a:p>
        </p:txBody>
      </p:sp>
      <p:sp>
        <p:nvSpPr>
          <p:cNvPr id="120853" name="Line 38"/>
          <p:cNvSpPr>
            <a:spLocks noChangeShapeType="1"/>
          </p:cNvSpPr>
          <p:nvPr/>
        </p:nvSpPr>
        <p:spPr bwMode="auto">
          <a:xfrm flipH="1" flipV="1">
            <a:off x="2667000" y="5715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54" name="Text Box 39"/>
          <p:cNvSpPr txBox="1">
            <a:spLocks noChangeArrowheads="1"/>
          </p:cNvSpPr>
          <p:nvPr/>
        </p:nvSpPr>
        <p:spPr bwMode="auto">
          <a:xfrm>
            <a:off x="2209800" y="5943600"/>
            <a:ext cx="1682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Secondary Voltage</a:t>
            </a:r>
          </a:p>
        </p:txBody>
      </p:sp>
      <p:sp>
        <p:nvSpPr>
          <p:cNvPr id="120855" name="Text Box 43"/>
          <p:cNvSpPr txBox="1">
            <a:spLocks noChangeArrowheads="1"/>
          </p:cNvSpPr>
          <p:nvPr/>
        </p:nvSpPr>
        <p:spPr bwMode="auto">
          <a:xfrm>
            <a:off x="2057400" y="2362200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TRAP_FALLS_FEED</a:t>
            </a:r>
            <a:endParaRPr lang="en-US" sz="800"/>
          </a:p>
        </p:txBody>
      </p:sp>
      <p:sp>
        <p:nvSpPr>
          <p:cNvPr id="120856" name="Text Box 44"/>
          <p:cNvSpPr txBox="1">
            <a:spLocks noChangeArrowheads="1"/>
          </p:cNvSpPr>
          <p:nvPr/>
        </p:nvSpPr>
        <p:spPr bwMode="auto">
          <a:xfrm>
            <a:off x="1828800" y="2133600"/>
            <a:ext cx="657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Sourcebus</a:t>
            </a:r>
            <a:endParaRPr lang="en-US" sz="800"/>
          </a:p>
        </p:txBody>
      </p:sp>
      <p:sp>
        <p:nvSpPr>
          <p:cNvPr id="120857" name="Text Box 45"/>
          <p:cNvSpPr txBox="1">
            <a:spLocks noChangeArrowheads="1"/>
          </p:cNvSpPr>
          <p:nvPr/>
        </p:nvSpPr>
        <p:spPr bwMode="auto">
          <a:xfrm>
            <a:off x="3352800" y="2162175"/>
            <a:ext cx="1057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>
                <a:latin typeface="Times New Roman" pitchFamily="18" charset="0"/>
              </a:rPr>
              <a:t>TRAP_FALLS_XFR</a:t>
            </a:r>
            <a:endParaRPr lang="en-US" sz="700"/>
          </a:p>
        </p:txBody>
      </p:sp>
      <p:sp>
        <p:nvSpPr>
          <p:cNvPr id="120858" name="Text Box 46"/>
          <p:cNvSpPr txBox="1">
            <a:spLocks noChangeArrowheads="1"/>
          </p:cNvSpPr>
          <p:nvPr/>
        </p:nvSpPr>
        <p:spPr bwMode="auto">
          <a:xfrm>
            <a:off x="838200" y="2362200"/>
            <a:ext cx="657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Source</a:t>
            </a:r>
            <a:endParaRPr lang="en-US" sz="800"/>
          </a:p>
        </p:txBody>
      </p:sp>
      <p:sp>
        <p:nvSpPr>
          <p:cNvPr id="120859" name="Text Box 47"/>
          <p:cNvSpPr txBox="1">
            <a:spLocks noChangeArrowheads="1"/>
          </p:cNvSpPr>
          <p:nvPr/>
        </p:nvSpPr>
        <p:spPr bwMode="auto">
          <a:xfrm>
            <a:off x="2333625" y="2895600"/>
            <a:ext cx="1171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TRAP_FALLS_HSB</a:t>
            </a:r>
            <a:endParaRPr lang="en-US" sz="800"/>
          </a:p>
        </p:txBody>
      </p:sp>
      <p:sp>
        <p:nvSpPr>
          <p:cNvPr id="120860" name="Text Box 48"/>
          <p:cNvSpPr txBox="1">
            <a:spLocks noChangeArrowheads="1"/>
          </p:cNvSpPr>
          <p:nvPr/>
        </p:nvSpPr>
        <p:spPr bwMode="auto">
          <a:xfrm>
            <a:off x="5029200" y="135255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</a:t>
            </a:r>
            <a:endParaRPr lang="en-US" sz="800"/>
          </a:p>
        </p:txBody>
      </p:sp>
      <p:sp>
        <p:nvSpPr>
          <p:cNvPr id="120861" name="Text Box 49"/>
          <p:cNvSpPr txBox="1">
            <a:spLocks noChangeArrowheads="1"/>
          </p:cNvSpPr>
          <p:nvPr/>
        </p:nvSpPr>
        <p:spPr bwMode="auto">
          <a:xfrm>
            <a:off x="4648200" y="2362200"/>
            <a:ext cx="7048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Feeder1</a:t>
            </a:r>
            <a:endParaRPr lang="en-US" sz="800"/>
          </a:p>
        </p:txBody>
      </p:sp>
      <p:sp>
        <p:nvSpPr>
          <p:cNvPr id="120862" name="Text Box 50"/>
          <p:cNvSpPr txBox="1">
            <a:spLocks noChangeArrowheads="1"/>
          </p:cNvSpPr>
          <p:nvPr/>
        </p:nvSpPr>
        <p:spPr bwMode="auto">
          <a:xfrm>
            <a:off x="4419600" y="2895600"/>
            <a:ext cx="981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TRAP_FALLS_X</a:t>
            </a:r>
            <a:endParaRPr lang="en-US" sz="800"/>
          </a:p>
        </p:txBody>
      </p:sp>
      <p:sp>
        <p:nvSpPr>
          <p:cNvPr id="120863" name="Text Box 51"/>
          <p:cNvSpPr txBox="1">
            <a:spLocks noChangeArrowheads="1"/>
          </p:cNvSpPr>
          <p:nvPr/>
        </p:nvSpPr>
        <p:spPr bwMode="auto">
          <a:xfrm>
            <a:off x="4114800" y="2057400"/>
            <a:ext cx="1171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TRAP_FALLS_LSB</a:t>
            </a:r>
            <a:endParaRPr lang="en-US" sz="800"/>
          </a:p>
        </p:txBody>
      </p:sp>
      <p:sp>
        <p:nvSpPr>
          <p:cNvPr id="120864" name="Text Box 52"/>
          <p:cNvSpPr txBox="1">
            <a:spLocks noChangeArrowheads="1"/>
          </p:cNvSpPr>
          <p:nvPr/>
        </p:nvSpPr>
        <p:spPr bwMode="auto">
          <a:xfrm>
            <a:off x="6324600" y="249555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Bluestone_R</a:t>
            </a:r>
            <a:endParaRPr lang="en-US" sz="800"/>
          </a:p>
        </p:txBody>
      </p:sp>
      <p:sp>
        <p:nvSpPr>
          <p:cNvPr id="120865" name="Text Box 53"/>
          <p:cNvSpPr txBox="1">
            <a:spLocks noChangeArrowheads="1"/>
          </p:cNvSpPr>
          <p:nvPr/>
        </p:nvSpPr>
        <p:spPr bwMode="auto">
          <a:xfrm>
            <a:off x="5781675" y="12954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Bluestone_XFR</a:t>
            </a:r>
            <a:endParaRPr lang="en-US" sz="800"/>
          </a:p>
        </p:txBody>
      </p:sp>
      <p:sp>
        <p:nvSpPr>
          <p:cNvPr id="120866" name="Text Box 54"/>
          <p:cNvSpPr txBox="1">
            <a:spLocks noChangeArrowheads="1"/>
          </p:cNvSpPr>
          <p:nvPr/>
        </p:nvSpPr>
        <p:spPr bwMode="auto">
          <a:xfrm>
            <a:off x="6477000" y="310515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Load_1</a:t>
            </a:r>
            <a:endParaRPr lang="en-US" sz="800"/>
          </a:p>
        </p:txBody>
      </p:sp>
      <p:sp>
        <p:nvSpPr>
          <p:cNvPr id="120867" name="Text Box 55"/>
          <p:cNvSpPr txBox="1">
            <a:spLocks noChangeArrowheads="1"/>
          </p:cNvSpPr>
          <p:nvPr/>
        </p:nvSpPr>
        <p:spPr bwMode="auto">
          <a:xfrm>
            <a:off x="6248400" y="19812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Bluestone_Gen</a:t>
            </a:r>
            <a:endParaRPr lang="en-US" sz="800"/>
          </a:p>
        </p:txBody>
      </p:sp>
      <p:sp>
        <p:nvSpPr>
          <p:cNvPr id="120868" name="Text Box 56"/>
          <p:cNvSpPr txBox="1">
            <a:spLocks noChangeArrowheads="1"/>
          </p:cNvSpPr>
          <p:nvPr/>
        </p:nvSpPr>
        <p:spPr bwMode="auto">
          <a:xfrm>
            <a:off x="7010400" y="13716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Bluestone_DG</a:t>
            </a:r>
            <a:endParaRPr lang="en-US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4"/>
          <p:cNvSpPr>
            <a:spLocks noChangeArrowheads="1"/>
          </p:cNvSpPr>
          <p:nvPr/>
        </p:nvSpPr>
        <p:spPr bwMode="auto">
          <a:xfrm>
            <a:off x="4267200" y="3048000"/>
            <a:ext cx="10668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185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52600"/>
            <a:ext cx="6096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Neutral to Ground Reactor for Transformer</a:t>
            </a:r>
          </a:p>
        </p:txBody>
      </p:sp>
      <p:sp>
        <p:nvSpPr>
          <p:cNvPr id="121861" name="Text Box 6"/>
          <p:cNvSpPr txBox="1">
            <a:spLocks noChangeArrowheads="1"/>
          </p:cNvSpPr>
          <p:nvPr/>
        </p:nvSpPr>
        <p:spPr bwMode="auto">
          <a:xfrm>
            <a:off x="2057400" y="2667000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TRAP_FALLS_FEED</a:t>
            </a:r>
            <a:endParaRPr lang="en-US" sz="800"/>
          </a:p>
        </p:txBody>
      </p:sp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1828800" y="2438400"/>
            <a:ext cx="657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Sourcebus</a:t>
            </a:r>
            <a:endParaRPr lang="en-US" sz="800"/>
          </a:p>
        </p:txBody>
      </p:sp>
      <p:sp>
        <p:nvSpPr>
          <p:cNvPr id="121863" name="Text Box 8"/>
          <p:cNvSpPr txBox="1">
            <a:spLocks noChangeArrowheads="1"/>
          </p:cNvSpPr>
          <p:nvPr/>
        </p:nvSpPr>
        <p:spPr bwMode="auto">
          <a:xfrm>
            <a:off x="3352800" y="2466975"/>
            <a:ext cx="1057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>
                <a:latin typeface="Times New Roman" pitchFamily="18" charset="0"/>
              </a:rPr>
              <a:t>TRAP_FALLS_XFR</a:t>
            </a:r>
            <a:endParaRPr lang="en-US" sz="700"/>
          </a:p>
        </p:txBody>
      </p:sp>
      <p:sp>
        <p:nvSpPr>
          <p:cNvPr id="121864" name="Text Box 9"/>
          <p:cNvSpPr txBox="1">
            <a:spLocks noChangeArrowheads="1"/>
          </p:cNvSpPr>
          <p:nvPr/>
        </p:nvSpPr>
        <p:spPr bwMode="auto">
          <a:xfrm>
            <a:off x="838200" y="2667000"/>
            <a:ext cx="657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Source</a:t>
            </a:r>
            <a:endParaRPr lang="en-US" sz="800"/>
          </a:p>
        </p:txBody>
      </p:sp>
      <p:sp>
        <p:nvSpPr>
          <p:cNvPr id="121865" name="Text Box 10"/>
          <p:cNvSpPr txBox="1">
            <a:spLocks noChangeArrowheads="1"/>
          </p:cNvSpPr>
          <p:nvPr/>
        </p:nvSpPr>
        <p:spPr bwMode="auto">
          <a:xfrm>
            <a:off x="2333625" y="3200400"/>
            <a:ext cx="1171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TRAP_FALLS_HSB</a:t>
            </a:r>
            <a:endParaRPr lang="en-US" sz="800"/>
          </a:p>
        </p:txBody>
      </p:sp>
      <p:sp>
        <p:nvSpPr>
          <p:cNvPr id="121866" name="Text Box 11"/>
          <p:cNvSpPr txBox="1">
            <a:spLocks noChangeArrowheads="1"/>
          </p:cNvSpPr>
          <p:nvPr/>
        </p:nvSpPr>
        <p:spPr bwMode="auto">
          <a:xfrm>
            <a:off x="5029200" y="165735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</a:t>
            </a:r>
            <a:endParaRPr lang="en-US" sz="800"/>
          </a:p>
        </p:txBody>
      </p:sp>
      <p:sp>
        <p:nvSpPr>
          <p:cNvPr id="121867" name="Text Box 12"/>
          <p:cNvSpPr txBox="1">
            <a:spLocks noChangeArrowheads="1"/>
          </p:cNvSpPr>
          <p:nvPr/>
        </p:nvSpPr>
        <p:spPr bwMode="auto">
          <a:xfrm>
            <a:off x="4648200" y="2667000"/>
            <a:ext cx="7048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Feeder1</a:t>
            </a:r>
            <a:endParaRPr lang="en-US" sz="800"/>
          </a:p>
        </p:txBody>
      </p:sp>
      <p:sp>
        <p:nvSpPr>
          <p:cNvPr id="121868" name="Text Box 13"/>
          <p:cNvSpPr txBox="1">
            <a:spLocks noChangeArrowheads="1"/>
          </p:cNvSpPr>
          <p:nvPr/>
        </p:nvSpPr>
        <p:spPr bwMode="auto">
          <a:xfrm>
            <a:off x="4419600" y="3200400"/>
            <a:ext cx="981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TRAP_FALLS_X</a:t>
            </a:r>
            <a:endParaRPr lang="en-US" sz="800"/>
          </a:p>
        </p:txBody>
      </p:sp>
      <p:sp>
        <p:nvSpPr>
          <p:cNvPr id="121869" name="Text Box 14"/>
          <p:cNvSpPr txBox="1">
            <a:spLocks noChangeArrowheads="1"/>
          </p:cNvSpPr>
          <p:nvPr/>
        </p:nvSpPr>
        <p:spPr bwMode="auto">
          <a:xfrm>
            <a:off x="4114800" y="2362200"/>
            <a:ext cx="1171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TRAP_FALLS_LSB</a:t>
            </a:r>
            <a:endParaRPr lang="en-US" sz="800"/>
          </a:p>
        </p:txBody>
      </p:sp>
      <p:sp>
        <p:nvSpPr>
          <p:cNvPr id="121870" name="Text Box 15"/>
          <p:cNvSpPr txBox="1">
            <a:spLocks noChangeArrowheads="1"/>
          </p:cNvSpPr>
          <p:nvPr/>
        </p:nvSpPr>
        <p:spPr bwMode="auto">
          <a:xfrm>
            <a:off x="6324600" y="280035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Bluestone_R</a:t>
            </a:r>
            <a:endParaRPr lang="en-US" sz="800"/>
          </a:p>
        </p:txBody>
      </p:sp>
      <p:sp>
        <p:nvSpPr>
          <p:cNvPr id="121871" name="Text Box 16"/>
          <p:cNvSpPr txBox="1">
            <a:spLocks noChangeArrowheads="1"/>
          </p:cNvSpPr>
          <p:nvPr/>
        </p:nvSpPr>
        <p:spPr bwMode="auto">
          <a:xfrm>
            <a:off x="5781675" y="16002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Bluestone_XFR</a:t>
            </a:r>
            <a:endParaRPr lang="en-US" sz="800"/>
          </a:p>
        </p:txBody>
      </p:sp>
      <p:sp>
        <p:nvSpPr>
          <p:cNvPr id="121872" name="Text Box 17"/>
          <p:cNvSpPr txBox="1">
            <a:spLocks noChangeArrowheads="1"/>
          </p:cNvSpPr>
          <p:nvPr/>
        </p:nvSpPr>
        <p:spPr bwMode="auto">
          <a:xfrm>
            <a:off x="6477000" y="340995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Load_1</a:t>
            </a:r>
            <a:endParaRPr lang="en-US" sz="800"/>
          </a:p>
        </p:txBody>
      </p:sp>
      <p:sp>
        <p:nvSpPr>
          <p:cNvPr id="121873" name="Text Box 18"/>
          <p:cNvSpPr txBox="1">
            <a:spLocks noChangeArrowheads="1"/>
          </p:cNvSpPr>
          <p:nvPr/>
        </p:nvSpPr>
        <p:spPr bwMode="auto">
          <a:xfrm>
            <a:off x="6248400" y="22860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Bluestone_Gen</a:t>
            </a:r>
            <a:endParaRPr lang="en-US" sz="800"/>
          </a:p>
        </p:txBody>
      </p:sp>
      <p:sp>
        <p:nvSpPr>
          <p:cNvPr id="121874" name="Text Box 19"/>
          <p:cNvSpPr txBox="1">
            <a:spLocks noChangeArrowheads="1"/>
          </p:cNvSpPr>
          <p:nvPr/>
        </p:nvSpPr>
        <p:spPr bwMode="auto">
          <a:xfrm>
            <a:off x="7010400" y="16764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Bluestone_DG</a:t>
            </a:r>
            <a:endParaRPr lang="en-US" sz="800"/>
          </a:p>
        </p:txBody>
      </p:sp>
      <p:sp>
        <p:nvSpPr>
          <p:cNvPr id="121875" name="Text Box 20"/>
          <p:cNvSpPr txBox="1">
            <a:spLocks noChangeArrowheads="1"/>
          </p:cNvSpPr>
          <p:nvPr/>
        </p:nvSpPr>
        <p:spPr bwMode="auto">
          <a:xfrm>
            <a:off x="990600" y="4953000"/>
            <a:ext cx="7315200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400" b="1"/>
              <a:t>New Reactor.TRAP_FALLS_X phases=1 bus1=TRAP_FALLS_LSB.4 </a:t>
            </a:r>
            <a:br>
              <a:rPr lang="en-US" sz="1400" b="1"/>
            </a:br>
            <a:r>
              <a:rPr lang="en-US" sz="1400" b="1"/>
              <a:t>~ bus2=TRAP_FALLS_LSB.0  R=0  X=0.313</a:t>
            </a:r>
            <a:endParaRPr lang="en-US" b="1"/>
          </a:p>
          <a:p>
            <a:pPr algn="l"/>
            <a:endParaRPr lang="en-US" b="1"/>
          </a:p>
          <a:p>
            <a:pPr algn="l"/>
            <a:endParaRPr lang="en-US" sz="900" b="1"/>
          </a:p>
        </p:txBody>
      </p:sp>
      <p:sp>
        <p:nvSpPr>
          <p:cNvPr id="121876" name="Line 21"/>
          <p:cNvSpPr>
            <a:spLocks noChangeShapeType="1"/>
          </p:cNvSpPr>
          <p:nvPr/>
        </p:nvSpPr>
        <p:spPr bwMode="auto">
          <a:xfrm>
            <a:off x="6019800" y="4724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77" name="Text Box 22"/>
          <p:cNvSpPr txBox="1">
            <a:spLocks noChangeArrowheads="1"/>
          </p:cNvSpPr>
          <p:nvPr/>
        </p:nvSpPr>
        <p:spPr bwMode="auto">
          <a:xfrm>
            <a:off x="4687888" y="4343400"/>
            <a:ext cx="32369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Connection to Transformer Secondary </a:t>
            </a:r>
            <a:br>
              <a:rPr lang="en-US" sz="1400">
                <a:solidFill>
                  <a:schemeClr val="tx2"/>
                </a:solidFill>
              </a:rPr>
            </a:br>
            <a:r>
              <a:rPr lang="en-US" sz="1400">
                <a:solidFill>
                  <a:schemeClr val="tx2"/>
                </a:solidFill>
              </a:rPr>
              <a:t>Bus Neutral (4)</a:t>
            </a:r>
          </a:p>
        </p:txBody>
      </p:sp>
      <p:sp>
        <p:nvSpPr>
          <p:cNvPr id="121878" name="Text Box 24"/>
          <p:cNvSpPr txBox="1">
            <a:spLocks noChangeArrowheads="1"/>
          </p:cNvSpPr>
          <p:nvPr/>
        </p:nvSpPr>
        <p:spPr bwMode="auto">
          <a:xfrm>
            <a:off x="4114800" y="5791200"/>
            <a:ext cx="223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Reactive Connection Only</a:t>
            </a:r>
          </a:p>
        </p:txBody>
      </p:sp>
      <p:sp>
        <p:nvSpPr>
          <p:cNvPr id="121879" name="Line 25"/>
          <p:cNvSpPr>
            <a:spLocks noChangeShapeType="1"/>
          </p:cNvSpPr>
          <p:nvPr/>
        </p:nvSpPr>
        <p:spPr bwMode="auto">
          <a:xfrm flipH="1" flipV="1">
            <a:off x="4267200" y="5410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80" name="Line 26"/>
          <p:cNvSpPr>
            <a:spLocks noChangeShapeType="1"/>
          </p:cNvSpPr>
          <p:nvPr/>
        </p:nvSpPr>
        <p:spPr bwMode="auto">
          <a:xfrm flipV="1">
            <a:off x="2209800" y="5562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81" name="Text Box 27"/>
          <p:cNvSpPr txBox="1">
            <a:spLocks noChangeArrowheads="1"/>
          </p:cNvSpPr>
          <p:nvPr/>
        </p:nvSpPr>
        <p:spPr bwMode="auto">
          <a:xfrm>
            <a:off x="649288" y="5638800"/>
            <a:ext cx="32369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Connection to Transformer Secondary </a:t>
            </a:r>
            <a:br>
              <a:rPr lang="en-US" sz="1400">
                <a:solidFill>
                  <a:schemeClr val="tx2"/>
                </a:solidFill>
              </a:rPr>
            </a:br>
            <a:r>
              <a:rPr lang="en-US" sz="1400">
                <a:solidFill>
                  <a:schemeClr val="tx2"/>
                </a:solidFill>
              </a:rPr>
              <a:t>Bus Ground (0)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7"/>
          <p:cNvSpPr>
            <a:spLocks noChangeArrowheads="1"/>
          </p:cNvSpPr>
          <p:nvPr/>
        </p:nvSpPr>
        <p:spPr bwMode="auto">
          <a:xfrm>
            <a:off x="4495800" y="2819400"/>
            <a:ext cx="10668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2883" name="Picture 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05000"/>
            <a:ext cx="6096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Linecode </a:t>
            </a:r>
          </a:p>
        </p:txBody>
      </p:sp>
      <p:sp>
        <p:nvSpPr>
          <p:cNvPr id="122885" name="Text Box 15"/>
          <p:cNvSpPr txBox="1">
            <a:spLocks noChangeArrowheads="1"/>
          </p:cNvSpPr>
          <p:nvPr/>
        </p:nvSpPr>
        <p:spPr bwMode="auto">
          <a:xfrm>
            <a:off x="533400" y="4800600"/>
            <a:ext cx="7696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b="1"/>
              <a:t>New Linecode.UD_750EPR_3_N  nphases=3 0.101  0.192  0.327  0.106  682.652 682.652 </a:t>
            </a:r>
            <a:br>
              <a:rPr lang="en-US" sz="1200" b="1"/>
            </a:br>
            <a:r>
              <a:rPr lang="en-US" sz="1200" b="1"/>
              <a:t>~ Normamps=350.4 438 units=mi</a:t>
            </a:r>
          </a:p>
          <a:p>
            <a:endParaRPr lang="en-US" sz="1200" b="1"/>
          </a:p>
          <a:p>
            <a:endParaRPr lang="en-US" sz="1200" b="1"/>
          </a:p>
          <a:p>
            <a:endParaRPr lang="en-US" sz="1200" b="1"/>
          </a:p>
          <a:p>
            <a:r>
              <a:rPr lang="en-US" sz="1200" b="1"/>
              <a:t>New Line.Feeder1 bus1=TRAP_FALLS_LSB bus2=Bluestone length=3.78 linecode=UD_750EPR_3_N</a:t>
            </a:r>
          </a:p>
        </p:txBody>
      </p:sp>
      <p:sp>
        <p:nvSpPr>
          <p:cNvPr id="122886" name="Text Box 22"/>
          <p:cNvSpPr txBox="1">
            <a:spLocks noChangeArrowheads="1"/>
          </p:cNvSpPr>
          <p:nvPr/>
        </p:nvSpPr>
        <p:spPr bwMode="auto">
          <a:xfrm>
            <a:off x="3886200" y="4267200"/>
            <a:ext cx="3667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</a:rPr>
              <a:t>r1</a:t>
            </a:r>
          </a:p>
        </p:txBody>
      </p:sp>
      <p:sp>
        <p:nvSpPr>
          <p:cNvPr id="122887" name="Text Box 39"/>
          <p:cNvSpPr txBox="1">
            <a:spLocks noChangeArrowheads="1"/>
          </p:cNvSpPr>
          <p:nvPr/>
        </p:nvSpPr>
        <p:spPr bwMode="auto">
          <a:xfrm>
            <a:off x="2057400" y="2819400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TRAP_FALLS_FEED</a:t>
            </a:r>
            <a:endParaRPr lang="en-US" sz="800"/>
          </a:p>
        </p:txBody>
      </p:sp>
      <p:sp>
        <p:nvSpPr>
          <p:cNvPr id="122888" name="Text Box 40"/>
          <p:cNvSpPr txBox="1">
            <a:spLocks noChangeArrowheads="1"/>
          </p:cNvSpPr>
          <p:nvPr/>
        </p:nvSpPr>
        <p:spPr bwMode="auto">
          <a:xfrm>
            <a:off x="1828800" y="2590800"/>
            <a:ext cx="657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Sourcebus</a:t>
            </a:r>
            <a:endParaRPr lang="en-US" sz="800"/>
          </a:p>
        </p:txBody>
      </p:sp>
      <p:sp>
        <p:nvSpPr>
          <p:cNvPr id="122889" name="Text Box 41"/>
          <p:cNvSpPr txBox="1">
            <a:spLocks noChangeArrowheads="1"/>
          </p:cNvSpPr>
          <p:nvPr/>
        </p:nvSpPr>
        <p:spPr bwMode="auto">
          <a:xfrm>
            <a:off x="3352800" y="2619375"/>
            <a:ext cx="1057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>
                <a:latin typeface="Times New Roman" pitchFamily="18" charset="0"/>
              </a:rPr>
              <a:t>TRAP_FALLS_XFR</a:t>
            </a:r>
            <a:endParaRPr lang="en-US" sz="700"/>
          </a:p>
        </p:txBody>
      </p:sp>
      <p:sp>
        <p:nvSpPr>
          <p:cNvPr id="122890" name="Text Box 42"/>
          <p:cNvSpPr txBox="1">
            <a:spLocks noChangeArrowheads="1"/>
          </p:cNvSpPr>
          <p:nvPr/>
        </p:nvSpPr>
        <p:spPr bwMode="auto">
          <a:xfrm>
            <a:off x="838200" y="2819400"/>
            <a:ext cx="657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Source</a:t>
            </a:r>
            <a:endParaRPr lang="en-US" sz="800"/>
          </a:p>
        </p:txBody>
      </p:sp>
      <p:sp>
        <p:nvSpPr>
          <p:cNvPr id="122891" name="Text Box 43"/>
          <p:cNvSpPr txBox="1">
            <a:spLocks noChangeArrowheads="1"/>
          </p:cNvSpPr>
          <p:nvPr/>
        </p:nvSpPr>
        <p:spPr bwMode="auto">
          <a:xfrm>
            <a:off x="2333625" y="3352800"/>
            <a:ext cx="1171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TRAP_FALLS_HSB</a:t>
            </a:r>
            <a:endParaRPr lang="en-US" sz="800"/>
          </a:p>
        </p:txBody>
      </p:sp>
      <p:sp>
        <p:nvSpPr>
          <p:cNvPr id="122892" name="Text Box 44"/>
          <p:cNvSpPr txBox="1">
            <a:spLocks noChangeArrowheads="1"/>
          </p:cNvSpPr>
          <p:nvPr/>
        </p:nvSpPr>
        <p:spPr bwMode="auto">
          <a:xfrm>
            <a:off x="5029200" y="180975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</a:t>
            </a:r>
            <a:endParaRPr lang="en-US" sz="800"/>
          </a:p>
        </p:txBody>
      </p:sp>
      <p:sp>
        <p:nvSpPr>
          <p:cNvPr id="122893" name="Text Box 45"/>
          <p:cNvSpPr txBox="1">
            <a:spLocks noChangeArrowheads="1"/>
          </p:cNvSpPr>
          <p:nvPr/>
        </p:nvSpPr>
        <p:spPr bwMode="auto">
          <a:xfrm>
            <a:off x="4648200" y="2819400"/>
            <a:ext cx="7048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Feeder1</a:t>
            </a:r>
            <a:endParaRPr lang="en-US" sz="800"/>
          </a:p>
        </p:txBody>
      </p:sp>
      <p:sp>
        <p:nvSpPr>
          <p:cNvPr id="122894" name="Text Box 46"/>
          <p:cNvSpPr txBox="1">
            <a:spLocks noChangeArrowheads="1"/>
          </p:cNvSpPr>
          <p:nvPr/>
        </p:nvSpPr>
        <p:spPr bwMode="auto">
          <a:xfrm>
            <a:off x="4419600" y="3352800"/>
            <a:ext cx="981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TRAP_FALLS_X</a:t>
            </a:r>
            <a:endParaRPr lang="en-US" sz="800"/>
          </a:p>
        </p:txBody>
      </p:sp>
      <p:sp>
        <p:nvSpPr>
          <p:cNvPr id="122895" name="Text Box 47"/>
          <p:cNvSpPr txBox="1">
            <a:spLocks noChangeArrowheads="1"/>
          </p:cNvSpPr>
          <p:nvPr/>
        </p:nvSpPr>
        <p:spPr bwMode="auto">
          <a:xfrm>
            <a:off x="4114800" y="2514600"/>
            <a:ext cx="1171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TRAP_FALLS_LSB</a:t>
            </a:r>
            <a:endParaRPr lang="en-US" sz="800"/>
          </a:p>
        </p:txBody>
      </p:sp>
      <p:sp>
        <p:nvSpPr>
          <p:cNvPr id="122896" name="Text Box 48"/>
          <p:cNvSpPr txBox="1">
            <a:spLocks noChangeArrowheads="1"/>
          </p:cNvSpPr>
          <p:nvPr/>
        </p:nvSpPr>
        <p:spPr bwMode="auto">
          <a:xfrm>
            <a:off x="6324600" y="295275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Bluestone_R</a:t>
            </a:r>
            <a:endParaRPr lang="en-US" sz="800"/>
          </a:p>
        </p:txBody>
      </p:sp>
      <p:sp>
        <p:nvSpPr>
          <p:cNvPr id="122897" name="Text Box 49"/>
          <p:cNvSpPr txBox="1">
            <a:spLocks noChangeArrowheads="1"/>
          </p:cNvSpPr>
          <p:nvPr/>
        </p:nvSpPr>
        <p:spPr bwMode="auto">
          <a:xfrm>
            <a:off x="5781675" y="17526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Bluestone_XFR</a:t>
            </a:r>
            <a:endParaRPr lang="en-US" sz="800"/>
          </a:p>
        </p:txBody>
      </p:sp>
      <p:sp>
        <p:nvSpPr>
          <p:cNvPr id="122898" name="Text Box 50"/>
          <p:cNvSpPr txBox="1">
            <a:spLocks noChangeArrowheads="1"/>
          </p:cNvSpPr>
          <p:nvPr/>
        </p:nvSpPr>
        <p:spPr bwMode="auto">
          <a:xfrm>
            <a:off x="6477000" y="356235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Load_1</a:t>
            </a:r>
            <a:endParaRPr lang="en-US" sz="800"/>
          </a:p>
        </p:txBody>
      </p:sp>
      <p:sp>
        <p:nvSpPr>
          <p:cNvPr id="122899" name="Text Box 51"/>
          <p:cNvSpPr txBox="1">
            <a:spLocks noChangeArrowheads="1"/>
          </p:cNvSpPr>
          <p:nvPr/>
        </p:nvSpPr>
        <p:spPr bwMode="auto">
          <a:xfrm>
            <a:off x="6248400" y="24384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Bluestone_Gen</a:t>
            </a:r>
            <a:endParaRPr lang="en-US" sz="800"/>
          </a:p>
        </p:txBody>
      </p:sp>
      <p:sp>
        <p:nvSpPr>
          <p:cNvPr id="122900" name="Text Box 52"/>
          <p:cNvSpPr txBox="1">
            <a:spLocks noChangeArrowheads="1"/>
          </p:cNvSpPr>
          <p:nvPr/>
        </p:nvSpPr>
        <p:spPr bwMode="auto">
          <a:xfrm>
            <a:off x="7010400" y="18288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Bluestone_DG</a:t>
            </a:r>
            <a:endParaRPr lang="en-US" sz="800"/>
          </a:p>
        </p:txBody>
      </p:sp>
      <p:sp>
        <p:nvSpPr>
          <p:cNvPr id="122901" name="Text Box 54"/>
          <p:cNvSpPr txBox="1">
            <a:spLocks noChangeArrowheads="1"/>
          </p:cNvSpPr>
          <p:nvPr/>
        </p:nvSpPr>
        <p:spPr bwMode="auto">
          <a:xfrm>
            <a:off x="4343400" y="4267200"/>
            <a:ext cx="381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</a:rPr>
              <a:t>x1</a:t>
            </a:r>
          </a:p>
        </p:txBody>
      </p:sp>
      <p:sp>
        <p:nvSpPr>
          <p:cNvPr id="122902" name="Text Box 55"/>
          <p:cNvSpPr txBox="1">
            <a:spLocks noChangeArrowheads="1"/>
          </p:cNvSpPr>
          <p:nvPr/>
        </p:nvSpPr>
        <p:spPr bwMode="auto">
          <a:xfrm>
            <a:off x="4800600" y="4267200"/>
            <a:ext cx="381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</a:rPr>
              <a:t>r0</a:t>
            </a:r>
          </a:p>
        </p:txBody>
      </p:sp>
      <p:sp>
        <p:nvSpPr>
          <p:cNvPr id="122903" name="Text Box 56"/>
          <p:cNvSpPr txBox="1">
            <a:spLocks noChangeArrowheads="1"/>
          </p:cNvSpPr>
          <p:nvPr/>
        </p:nvSpPr>
        <p:spPr bwMode="auto">
          <a:xfrm>
            <a:off x="5257800" y="4267200"/>
            <a:ext cx="381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</a:rPr>
              <a:t>x0</a:t>
            </a:r>
          </a:p>
        </p:txBody>
      </p:sp>
      <p:sp>
        <p:nvSpPr>
          <p:cNvPr id="122904" name="Text Box 57"/>
          <p:cNvSpPr txBox="1">
            <a:spLocks noChangeArrowheads="1"/>
          </p:cNvSpPr>
          <p:nvPr/>
        </p:nvSpPr>
        <p:spPr bwMode="auto">
          <a:xfrm>
            <a:off x="5791200" y="4267200"/>
            <a:ext cx="381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</a:rPr>
              <a:t>c1</a:t>
            </a:r>
          </a:p>
        </p:txBody>
      </p:sp>
      <p:sp>
        <p:nvSpPr>
          <p:cNvPr id="122905" name="Text Box 58"/>
          <p:cNvSpPr txBox="1">
            <a:spLocks noChangeArrowheads="1"/>
          </p:cNvSpPr>
          <p:nvPr/>
        </p:nvSpPr>
        <p:spPr bwMode="auto">
          <a:xfrm>
            <a:off x="6400800" y="4267200"/>
            <a:ext cx="381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</a:rPr>
              <a:t>c2</a:t>
            </a:r>
          </a:p>
        </p:txBody>
      </p:sp>
      <p:sp>
        <p:nvSpPr>
          <p:cNvPr id="122906" name="Text Box 59"/>
          <p:cNvSpPr txBox="1">
            <a:spLocks noChangeArrowheads="1"/>
          </p:cNvSpPr>
          <p:nvPr/>
        </p:nvSpPr>
        <p:spPr bwMode="auto">
          <a:xfrm>
            <a:off x="762000" y="4114800"/>
            <a:ext cx="903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Linecode</a:t>
            </a:r>
          </a:p>
        </p:txBody>
      </p:sp>
      <p:sp>
        <p:nvSpPr>
          <p:cNvPr id="122907" name="Line 60"/>
          <p:cNvSpPr>
            <a:spLocks noChangeShapeType="1"/>
          </p:cNvSpPr>
          <p:nvPr/>
        </p:nvSpPr>
        <p:spPr bwMode="auto">
          <a:xfrm>
            <a:off x="1219200" y="4343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08" name="Text Box 61"/>
          <p:cNvSpPr txBox="1">
            <a:spLocks noChangeArrowheads="1"/>
          </p:cNvSpPr>
          <p:nvPr/>
        </p:nvSpPr>
        <p:spPr bwMode="auto">
          <a:xfrm>
            <a:off x="2286000" y="5257800"/>
            <a:ext cx="158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Emergency Amps</a:t>
            </a:r>
          </a:p>
        </p:txBody>
      </p:sp>
      <p:sp>
        <p:nvSpPr>
          <p:cNvPr id="122909" name="Line 62"/>
          <p:cNvSpPr>
            <a:spLocks noChangeShapeType="1"/>
          </p:cNvSpPr>
          <p:nvPr/>
        </p:nvSpPr>
        <p:spPr bwMode="auto">
          <a:xfrm flipH="1" flipV="1">
            <a:off x="2209800" y="525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10" name="Text Box 63"/>
          <p:cNvSpPr txBox="1">
            <a:spLocks noChangeArrowheads="1"/>
          </p:cNvSpPr>
          <p:nvPr/>
        </p:nvSpPr>
        <p:spPr bwMode="auto">
          <a:xfrm>
            <a:off x="609600" y="5486400"/>
            <a:ext cx="1593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Normal Amp Limit</a:t>
            </a:r>
          </a:p>
        </p:txBody>
      </p:sp>
      <p:sp>
        <p:nvSpPr>
          <p:cNvPr id="122911" name="Line 64"/>
          <p:cNvSpPr>
            <a:spLocks noChangeShapeType="1"/>
          </p:cNvSpPr>
          <p:nvPr/>
        </p:nvSpPr>
        <p:spPr bwMode="auto">
          <a:xfrm flipV="1">
            <a:off x="13716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12" name="Text Box 65"/>
          <p:cNvSpPr txBox="1">
            <a:spLocks noChangeArrowheads="1"/>
          </p:cNvSpPr>
          <p:nvPr/>
        </p:nvSpPr>
        <p:spPr bwMode="auto">
          <a:xfrm>
            <a:off x="5041900" y="5486400"/>
            <a:ext cx="1376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Length in miles</a:t>
            </a:r>
          </a:p>
        </p:txBody>
      </p:sp>
      <p:sp>
        <p:nvSpPr>
          <p:cNvPr id="122913" name="Line 66"/>
          <p:cNvSpPr>
            <a:spLocks noChangeShapeType="1"/>
          </p:cNvSpPr>
          <p:nvPr/>
        </p:nvSpPr>
        <p:spPr bwMode="auto">
          <a:xfrm>
            <a:off x="5727700" y="5715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14" name="Text Box 67"/>
          <p:cNvSpPr txBox="1">
            <a:spLocks noChangeArrowheads="1"/>
          </p:cNvSpPr>
          <p:nvPr/>
        </p:nvSpPr>
        <p:spPr bwMode="auto">
          <a:xfrm>
            <a:off x="6553200" y="5486400"/>
            <a:ext cx="1308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Line Definition</a:t>
            </a:r>
          </a:p>
        </p:txBody>
      </p:sp>
      <p:sp>
        <p:nvSpPr>
          <p:cNvPr id="122915" name="Line 68"/>
          <p:cNvSpPr>
            <a:spLocks noChangeShapeType="1"/>
          </p:cNvSpPr>
          <p:nvPr/>
        </p:nvSpPr>
        <p:spPr bwMode="auto">
          <a:xfrm>
            <a:off x="7175500" y="5715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</a:t>
            </a:r>
          </a:p>
        </p:txBody>
      </p:sp>
      <p:sp>
        <p:nvSpPr>
          <p:cNvPr id="123907" name="Text Box 15"/>
          <p:cNvSpPr txBox="1">
            <a:spLocks noChangeArrowheads="1"/>
          </p:cNvSpPr>
          <p:nvPr/>
        </p:nvSpPr>
        <p:spPr bwMode="auto">
          <a:xfrm>
            <a:off x="990600" y="5410200"/>
            <a:ext cx="769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400" b="1"/>
              <a:t>New Load.Load_1 phases=3 bus1=Bluestone kv=13.8 kw=500 pf=1 conn=delta</a:t>
            </a:r>
          </a:p>
        </p:txBody>
      </p:sp>
      <p:sp>
        <p:nvSpPr>
          <p:cNvPr id="123908" name="Text Box 18"/>
          <p:cNvSpPr txBox="1">
            <a:spLocks noChangeArrowheads="1"/>
          </p:cNvSpPr>
          <p:nvPr/>
        </p:nvSpPr>
        <p:spPr bwMode="auto">
          <a:xfrm>
            <a:off x="1524000" y="4572000"/>
            <a:ext cx="1190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Object Class</a:t>
            </a:r>
          </a:p>
        </p:txBody>
      </p:sp>
      <p:sp>
        <p:nvSpPr>
          <p:cNvPr id="123909" name="Line 19"/>
          <p:cNvSpPr>
            <a:spLocks noChangeShapeType="1"/>
          </p:cNvSpPr>
          <p:nvPr/>
        </p:nvSpPr>
        <p:spPr bwMode="auto">
          <a:xfrm flipH="1">
            <a:off x="2133600" y="5181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10" name="AutoShape 20"/>
          <p:cNvSpPr>
            <a:spLocks/>
          </p:cNvSpPr>
          <p:nvPr/>
        </p:nvSpPr>
        <p:spPr bwMode="auto">
          <a:xfrm rot="-5400000">
            <a:off x="5600700" y="4381500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911" name="Text Box 21"/>
          <p:cNvSpPr txBox="1">
            <a:spLocks noChangeArrowheads="1"/>
          </p:cNvSpPr>
          <p:nvPr/>
        </p:nvSpPr>
        <p:spPr bwMode="auto">
          <a:xfrm>
            <a:off x="4572000" y="48006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Load Parameters</a:t>
            </a:r>
          </a:p>
        </p:txBody>
      </p:sp>
      <p:sp>
        <p:nvSpPr>
          <p:cNvPr id="123912" name="Text Box 22"/>
          <p:cNvSpPr txBox="1">
            <a:spLocks noChangeArrowheads="1"/>
          </p:cNvSpPr>
          <p:nvPr/>
        </p:nvSpPr>
        <p:spPr bwMode="auto">
          <a:xfrm>
            <a:off x="166688" y="4419600"/>
            <a:ext cx="13573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</a:rPr>
              <a:t>New Command</a:t>
            </a:r>
          </a:p>
        </p:txBody>
      </p:sp>
      <p:sp>
        <p:nvSpPr>
          <p:cNvPr id="123913" name="Line 23"/>
          <p:cNvSpPr>
            <a:spLocks noChangeShapeType="1"/>
          </p:cNvSpPr>
          <p:nvPr/>
        </p:nvSpPr>
        <p:spPr bwMode="auto">
          <a:xfrm flipH="1">
            <a:off x="1600200" y="48006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14" name="Line 24"/>
          <p:cNvSpPr>
            <a:spLocks noChangeShapeType="1"/>
          </p:cNvSpPr>
          <p:nvPr/>
        </p:nvSpPr>
        <p:spPr bwMode="auto">
          <a:xfrm>
            <a:off x="1143000" y="5105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15" name="Text Box 25"/>
          <p:cNvSpPr txBox="1">
            <a:spLocks noChangeArrowheads="1"/>
          </p:cNvSpPr>
          <p:nvPr/>
        </p:nvSpPr>
        <p:spPr bwMode="auto">
          <a:xfrm>
            <a:off x="1905000" y="49530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Object Name</a:t>
            </a:r>
          </a:p>
        </p:txBody>
      </p:sp>
      <p:sp>
        <p:nvSpPr>
          <p:cNvPr id="123916" name="Line 28"/>
          <p:cNvSpPr>
            <a:spLocks noChangeShapeType="1"/>
          </p:cNvSpPr>
          <p:nvPr/>
        </p:nvSpPr>
        <p:spPr bwMode="auto">
          <a:xfrm flipH="1">
            <a:off x="4114800" y="5257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17" name="Text Box 29"/>
          <p:cNvSpPr txBox="1">
            <a:spLocks noChangeArrowheads="1"/>
          </p:cNvSpPr>
          <p:nvPr/>
        </p:nvSpPr>
        <p:spPr bwMode="auto">
          <a:xfrm>
            <a:off x="3886200" y="5029200"/>
            <a:ext cx="1012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Bus Name</a:t>
            </a:r>
          </a:p>
        </p:txBody>
      </p:sp>
      <p:sp>
        <p:nvSpPr>
          <p:cNvPr id="123918" name="Text Box 39"/>
          <p:cNvSpPr txBox="1">
            <a:spLocks noChangeArrowheads="1"/>
          </p:cNvSpPr>
          <p:nvPr/>
        </p:nvSpPr>
        <p:spPr bwMode="auto">
          <a:xfrm>
            <a:off x="4343400" y="594360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Delta Connected Load</a:t>
            </a:r>
          </a:p>
        </p:txBody>
      </p:sp>
      <p:sp>
        <p:nvSpPr>
          <p:cNvPr id="123919" name="Line 40"/>
          <p:cNvSpPr>
            <a:spLocks noChangeShapeType="1"/>
          </p:cNvSpPr>
          <p:nvPr/>
        </p:nvSpPr>
        <p:spPr bwMode="auto">
          <a:xfrm flipV="1">
            <a:off x="6324600" y="57150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20" name="Rectangle 42"/>
          <p:cNvSpPr>
            <a:spLocks noChangeArrowheads="1"/>
          </p:cNvSpPr>
          <p:nvPr/>
        </p:nvSpPr>
        <p:spPr bwMode="auto">
          <a:xfrm>
            <a:off x="5867400" y="3505200"/>
            <a:ext cx="15240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921" name="Text Box 44"/>
          <p:cNvSpPr txBox="1">
            <a:spLocks noChangeArrowheads="1"/>
          </p:cNvSpPr>
          <p:nvPr/>
        </p:nvSpPr>
        <p:spPr bwMode="auto">
          <a:xfrm>
            <a:off x="2057400" y="2819400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TRAP_FALLS_FEED</a:t>
            </a:r>
            <a:endParaRPr lang="en-US" sz="800"/>
          </a:p>
        </p:txBody>
      </p:sp>
      <p:sp>
        <p:nvSpPr>
          <p:cNvPr id="123922" name="Text Box 45"/>
          <p:cNvSpPr txBox="1">
            <a:spLocks noChangeArrowheads="1"/>
          </p:cNvSpPr>
          <p:nvPr/>
        </p:nvSpPr>
        <p:spPr bwMode="auto">
          <a:xfrm>
            <a:off x="1828800" y="2590800"/>
            <a:ext cx="657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Sourcebus</a:t>
            </a:r>
            <a:endParaRPr lang="en-US" sz="800"/>
          </a:p>
        </p:txBody>
      </p:sp>
      <p:sp>
        <p:nvSpPr>
          <p:cNvPr id="123923" name="Text Box 46"/>
          <p:cNvSpPr txBox="1">
            <a:spLocks noChangeArrowheads="1"/>
          </p:cNvSpPr>
          <p:nvPr/>
        </p:nvSpPr>
        <p:spPr bwMode="auto">
          <a:xfrm>
            <a:off x="3352800" y="2619375"/>
            <a:ext cx="1057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>
                <a:latin typeface="Times New Roman" pitchFamily="18" charset="0"/>
              </a:rPr>
              <a:t>TRAP_FALLS_XFR</a:t>
            </a:r>
            <a:endParaRPr lang="en-US" sz="700"/>
          </a:p>
        </p:txBody>
      </p:sp>
      <p:sp>
        <p:nvSpPr>
          <p:cNvPr id="123924" name="Text Box 47"/>
          <p:cNvSpPr txBox="1">
            <a:spLocks noChangeArrowheads="1"/>
          </p:cNvSpPr>
          <p:nvPr/>
        </p:nvSpPr>
        <p:spPr bwMode="auto">
          <a:xfrm>
            <a:off x="838200" y="2819400"/>
            <a:ext cx="657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Source</a:t>
            </a:r>
            <a:endParaRPr lang="en-US" sz="800"/>
          </a:p>
        </p:txBody>
      </p:sp>
      <p:sp>
        <p:nvSpPr>
          <p:cNvPr id="123925" name="Text Box 48"/>
          <p:cNvSpPr txBox="1">
            <a:spLocks noChangeArrowheads="1"/>
          </p:cNvSpPr>
          <p:nvPr/>
        </p:nvSpPr>
        <p:spPr bwMode="auto">
          <a:xfrm>
            <a:off x="2333625" y="3352800"/>
            <a:ext cx="1171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TRAP_FALLS_HSB</a:t>
            </a:r>
            <a:endParaRPr lang="en-US" sz="800"/>
          </a:p>
        </p:txBody>
      </p:sp>
      <p:sp>
        <p:nvSpPr>
          <p:cNvPr id="123926" name="Text Box 49"/>
          <p:cNvSpPr txBox="1">
            <a:spLocks noChangeArrowheads="1"/>
          </p:cNvSpPr>
          <p:nvPr/>
        </p:nvSpPr>
        <p:spPr bwMode="auto">
          <a:xfrm>
            <a:off x="5029200" y="180975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</a:t>
            </a:r>
            <a:endParaRPr lang="en-US" sz="800"/>
          </a:p>
        </p:txBody>
      </p:sp>
      <p:sp>
        <p:nvSpPr>
          <p:cNvPr id="123927" name="Text Box 50"/>
          <p:cNvSpPr txBox="1">
            <a:spLocks noChangeArrowheads="1"/>
          </p:cNvSpPr>
          <p:nvPr/>
        </p:nvSpPr>
        <p:spPr bwMode="auto">
          <a:xfrm>
            <a:off x="4648200" y="2819400"/>
            <a:ext cx="7048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Feeder1</a:t>
            </a:r>
            <a:endParaRPr lang="en-US" sz="800"/>
          </a:p>
        </p:txBody>
      </p:sp>
      <p:sp>
        <p:nvSpPr>
          <p:cNvPr id="123928" name="Text Box 51"/>
          <p:cNvSpPr txBox="1">
            <a:spLocks noChangeArrowheads="1"/>
          </p:cNvSpPr>
          <p:nvPr/>
        </p:nvSpPr>
        <p:spPr bwMode="auto">
          <a:xfrm>
            <a:off x="4419600" y="3352800"/>
            <a:ext cx="981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TRAP_FALLS_X</a:t>
            </a:r>
            <a:endParaRPr lang="en-US" sz="800"/>
          </a:p>
        </p:txBody>
      </p:sp>
      <p:sp>
        <p:nvSpPr>
          <p:cNvPr id="123929" name="Text Box 52"/>
          <p:cNvSpPr txBox="1">
            <a:spLocks noChangeArrowheads="1"/>
          </p:cNvSpPr>
          <p:nvPr/>
        </p:nvSpPr>
        <p:spPr bwMode="auto">
          <a:xfrm>
            <a:off x="4114800" y="2514600"/>
            <a:ext cx="1171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TRAP_FALLS_LSB</a:t>
            </a:r>
            <a:endParaRPr lang="en-US" sz="800"/>
          </a:p>
        </p:txBody>
      </p:sp>
      <p:sp>
        <p:nvSpPr>
          <p:cNvPr id="123930" name="Text Box 53"/>
          <p:cNvSpPr txBox="1">
            <a:spLocks noChangeArrowheads="1"/>
          </p:cNvSpPr>
          <p:nvPr/>
        </p:nvSpPr>
        <p:spPr bwMode="auto">
          <a:xfrm>
            <a:off x="6324600" y="295275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Bluestone_R</a:t>
            </a:r>
            <a:endParaRPr lang="en-US" sz="800"/>
          </a:p>
        </p:txBody>
      </p:sp>
      <p:sp>
        <p:nvSpPr>
          <p:cNvPr id="123931" name="Text Box 54"/>
          <p:cNvSpPr txBox="1">
            <a:spLocks noChangeArrowheads="1"/>
          </p:cNvSpPr>
          <p:nvPr/>
        </p:nvSpPr>
        <p:spPr bwMode="auto">
          <a:xfrm>
            <a:off x="5781675" y="17526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Bluestone_XFR</a:t>
            </a:r>
            <a:endParaRPr lang="en-US" sz="800"/>
          </a:p>
        </p:txBody>
      </p:sp>
      <p:sp>
        <p:nvSpPr>
          <p:cNvPr id="123932" name="Text Box 55"/>
          <p:cNvSpPr txBox="1">
            <a:spLocks noChangeArrowheads="1"/>
          </p:cNvSpPr>
          <p:nvPr/>
        </p:nvSpPr>
        <p:spPr bwMode="auto">
          <a:xfrm>
            <a:off x="6477000" y="356235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Load_1</a:t>
            </a:r>
            <a:endParaRPr lang="en-US" sz="800"/>
          </a:p>
        </p:txBody>
      </p:sp>
      <p:sp>
        <p:nvSpPr>
          <p:cNvPr id="123933" name="Text Box 56"/>
          <p:cNvSpPr txBox="1">
            <a:spLocks noChangeArrowheads="1"/>
          </p:cNvSpPr>
          <p:nvPr/>
        </p:nvSpPr>
        <p:spPr bwMode="auto">
          <a:xfrm>
            <a:off x="6248400" y="24384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Bluestone_Gen</a:t>
            </a:r>
            <a:endParaRPr lang="en-US" sz="800"/>
          </a:p>
        </p:txBody>
      </p:sp>
      <p:sp>
        <p:nvSpPr>
          <p:cNvPr id="123934" name="Text Box 57"/>
          <p:cNvSpPr txBox="1">
            <a:spLocks noChangeArrowheads="1"/>
          </p:cNvSpPr>
          <p:nvPr/>
        </p:nvSpPr>
        <p:spPr bwMode="auto">
          <a:xfrm>
            <a:off x="7010400" y="18288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Bluestone_DG</a:t>
            </a:r>
            <a:endParaRPr lang="en-US" sz="800"/>
          </a:p>
        </p:txBody>
      </p:sp>
      <p:pic>
        <p:nvPicPr>
          <p:cNvPr id="123935" name="Picture 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05000"/>
            <a:ext cx="6096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6"/>
          <p:cNvSpPr>
            <a:spLocks noChangeArrowheads="1"/>
          </p:cNvSpPr>
          <p:nvPr/>
        </p:nvSpPr>
        <p:spPr bwMode="auto">
          <a:xfrm>
            <a:off x="5791200" y="1676400"/>
            <a:ext cx="990600" cy="1828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4931" name="Picture 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05000"/>
            <a:ext cx="6096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Transformer and Neutral Resistance</a:t>
            </a:r>
          </a:p>
        </p:txBody>
      </p:sp>
      <p:sp>
        <p:nvSpPr>
          <p:cNvPr id="124933" name="Text Box 3"/>
          <p:cNvSpPr txBox="1">
            <a:spLocks noChangeArrowheads="1"/>
          </p:cNvSpPr>
          <p:nvPr/>
        </p:nvSpPr>
        <p:spPr bwMode="auto">
          <a:xfrm>
            <a:off x="533400" y="4648200"/>
            <a:ext cx="76962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b="1"/>
              <a:t>New Transformer.Bluestone_XFR  buses=(Bluestone.1.2.3.4   Bluestone_Gen) Conns=(Wye Delta)  </a:t>
            </a:r>
            <a:br>
              <a:rPr lang="en-US" sz="1200" b="1"/>
            </a:br>
            <a:r>
              <a:rPr lang="en-US" sz="1200" b="1"/>
              <a:t>~ kVS=(13.8 13.8)  kVAs=(35000 35000)  XHL=2.2</a:t>
            </a:r>
          </a:p>
          <a:p>
            <a:pPr algn="l"/>
            <a:endParaRPr lang="en-US" sz="1200" b="1"/>
          </a:p>
          <a:p>
            <a:pPr algn="l"/>
            <a:endParaRPr lang="en-US" sz="1200" b="1"/>
          </a:p>
          <a:p>
            <a:pPr algn="l"/>
            <a:r>
              <a:rPr lang="en-US" sz="1200" b="1"/>
              <a:t>New Reactor.Bluestone_R phases=1 Bus1=Bluestone.4  Bus2=Bluestone.0 R=5.714286  X=0</a:t>
            </a:r>
          </a:p>
        </p:txBody>
      </p:sp>
      <p:sp>
        <p:nvSpPr>
          <p:cNvPr id="124934" name="Text Box 17"/>
          <p:cNvSpPr txBox="1">
            <a:spLocks noChangeArrowheads="1"/>
          </p:cNvSpPr>
          <p:nvPr/>
        </p:nvSpPr>
        <p:spPr bwMode="auto">
          <a:xfrm>
            <a:off x="2057400" y="2819400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TRAP_FALLS_FEED</a:t>
            </a:r>
            <a:endParaRPr lang="en-US" sz="800"/>
          </a:p>
        </p:txBody>
      </p:sp>
      <p:sp>
        <p:nvSpPr>
          <p:cNvPr id="124935" name="Text Box 18"/>
          <p:cNvSpPr txBox="1">
            <a:spLocks noChangeArrowheads="1"/>
          </p:cNvSpPr>
          <p:nvPr/>
        </p:nvSpPr>
        <p:spPr bwMode="auto">
          <a:xfrm>
            <a:off x="1828800" y="2590800"/>
            <a:ext cx="657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Sourcebus</a:t>
            </a:r>
            <a:endParaRPr lang="en-US" sz="800"/>
          </a:p>
        </p:txBody>
      </p:sp>
      <p:sp>
        <p:nvSpPr>
          <p:cNvPr id="124936" name="Text Box 19"/>
          <p:cNvSpPr txBox="1">
            <a:spLocks noChangeArrowheads="1"/>
          </p:cNvSpPr>
          <p:nvPr/>
        </p:nvSpPr>
        <p:spPr bwMode="auto">
          <a:xfrm>
            <a:off x="3352800" y="2619375"/>
            <a:ext cx="1057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>
                <a:latin typeface="Times New Roman" pitchFamily="18" charset="0"/>
              </a:rPr>
              <a:t>TRAP_FALLS_XFR</a:t>
            </a:r>
            <a:endParaRPr lang="en-US" sz="700"/>
          </a:p>
        </p:txBody>
      </p:sp>
      <p:sp>
        <p:nvSpPr>
          <p:cNvPr id="124937" name="Text Box 20"/>
          <p:cNvSpPr txBox="1">
            <a:spLocks noChangeArrowheads="1"/>
          </p:cNvSpPr>
          <p:nvPr/>
        </p:nvSpPr>
        <p:spPr bwMode="auto">
          <a:xfrm>
            <a:off x="838200" y="2819400"/>
            <a:ext cx="657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Source</a:t>
            </a:r>
            <a:endParaRPr lang="en-US" sz="800"/>
          </a:p>
        </p:txBody>
      </p:sp>
      <p:sp>
        <p:nvSpPr>
          <p:cNvPr id="124938" name="Text Box 21"/>
          <p:cNvSpPr txBox="1">
            <a:spLocks noChangeArrowheads="1"/>
          </p:cNvSpPr>
          <p:nvPr/>
        </p:nvSpPr>
        <p:spPr bwMode="auto">
          <a:xfrm>
            <a:off x="2333625" y="3352800"/>
            <a:ext cx="1171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TRAP_FALLS_HSB</a:t>
            </a:r>
            <a:endParaRPr lang="en-US" sz="800"/>
          </a:p>
        </p:txBody>
      </p:sp>
      <p:sp>
        <p:nvSpPr>
          <p:cNvPr id="124939" name="Text Box 22"/>
          <p:cNvSpPr txBox="1">
            <a:spLocks noChangeArrowheads="1"/>
          </p:cNvSpPr>
          <p:nvPr/>
        </p:nvSpPr>
        <p:spPr bwMode="auto">
          <a:xfrm>
            <a:off x="5029200" y="180975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</a:t>
            </a:r>
            <a:endParaRPr lang="en-US" sz="800"/>
          </a:p>
        </p:txBody>
      </p:sp>
      <p:sp>
        <p:nvSpPr>
          <p:cNvPr id="124940" name="Text Box 23"/>
          <p:cNvSpPr txBox="1">
            <a:spLocks noChangeArrowheads="1"/>
          </p:cNvSpPr>
          <p:nvPr/>
        </p:nvSpPr>
        <p:spPr bwMode="auto">
          <a:xfrm>
            <a:off x="4648200" y="2819400"/>
            <a:ext cx="7048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Feeder1</a:t>
            </a:r>
            <a:endParaRPr lang="en-US" sz="800"/>
          </a:p>
        </p:txBody>
      </p:sp>
      <p:sp>
        <p:nvSpPr>
          <p:cNvPr id="124941" name="Text Box 24"/>
          <p:cNvSpPr txBox="1">
            <a:spLocks noChangeArrowheads="1"/>
          </p:cNvSpPr>
          <p:nvPr/>
        </p:nvSpPr>
        <p:spPr bwMode="auto">
          <a:xfrm>
            <a:off x="4419600" y="3352800"/>
            <a:ext cx="981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TRAP_FALLS_X</a:t>
            </a:r>
            <a:endParaRPr lang="en-US" sz="800"/>
          </a:p>
        </p:txBody>
      </p:sp>
      <p:sp>
        <p:nvSpPr>
          <p:cNvPr id="124942" name="Text Box 25"/>
          <p:cNvSpPr txBox="1">
            <a:spLocks noChangeArrowheads="1"/>
          </p:cNvSpPr>
          <p:nvPr/>
        </p:nvSpPr>
        <p:spPr bwMode="auto">
          <a:xfrm>
            <a:off x="4114800" y="2514600"/>
            <a:ext cx="1171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TRAP_FALLS_LSB</a:t>
            </a:r>
            <a:endParaRPr lang="en-US" sz="800"/>
          </a:p>
        </p:txBody>
      </p:sp>
      <p:sp>
        <p:nvSpPr>
          <p:cNvPr id="124943" name="Text Box 26"/>
          <p:cNvSpPr txBox="1">
            <a:spLocks noChangeArrowheads="1"/>
          </p:cNvSpPr>
          <p:nvPr/>
        </p:nvSpPr>
        <p:spPr bwMode="auto">
          <a:xfrm>
            <a:off x="5638800" y="27432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Bluestone_R</a:t>
            </a:r>
            <a:endParaRPr lang="en-US" sz="800"/>
          </a:p>
        </p:txBody>
      </p:sp>
      <p:sp>
        <p:nvSpPr>
          <p:cNvPr id="124944" name="Text Box 27"/>
          <p:cNvSpPr txBox="1">
            <a:spLocks noChangeArrowheads="1"/>
          </p:cNvSpPr>
          <p:nvPr/>
        </p:nvSpPr>
        <p:spPr bwMode="auto">
          <a:xfrm>
            <a:off x="5781675" y="17526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Bluestone_XFR</a:t>
            </a:r>
            <a:endParaRPr lang="en-US" sz="800"/>
          </a:p>
        </p:txBody>
      </p:sp>
      <p:sp>
        <p:nvSpPr>
          <p:cNvPr id="124945" name="Text Box 28"/>
          <p:cNvSpPr txBox="1">
            <a:spLocks noChangeArrowheads="1"/>
          </p:cNvSpPr>
          <p:nvPr/>
        </p:nvSpPr>
        <p:spPr bwMode="auto">
          <a:xfrm>
            <a:off x="6477000" y="356235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Load_1</a:t>
            </a:r>
            <a:endParaRPr lang="en-US" sz="800"/>
          </a:p>
        </p:txBody>
      </p:sp>
      <p:sp>
        <p:nvSpPr>
          <p:cNvPr id="124946" name="Text Box 29"/>
          <p:cNvSpPr txBox="1">
            <a:spLocks noChangeArrowheads="1"/>
          </p:cNvSpPr>
          <p:nvPr/>
        </p:nvSpPr>
        <p:spPr bwMode="auto">
          <a:xfrm>
            <a:off x="5943600" y="24384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Bluestone_Gen</a:t>
            </a:r>
            <a:endParaRPr lang="en-US" sz="800"/>
          </a:p>
        </p:txBody>
      </p:sp>
      <p:sp>
        <p:nvSpPr>
          <p:cNvPr id="124947" name="Text Box 30"/>
          <p:cNvSpPr txBox="1">
            <a:spLocks noChangeArrowheads="1"/>
          </p:cNvSpPr>
          <p:nvPr/>
        </p:nvSpPr>
        <p:spPr bwMode="auto">
          <a:xfrm>
            <a:off x="7010400" y="18288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Bluestone_DG</a:t>
            </a:r>
            <a:endParaRPr lang="en-US" sz="800"/>
          </a:p>
        </p:txBody>
      </p:sp>
      <p:sp>
        <p:nvSpPr>
          <p:cNvPr id="124948" name="Text Box 32"/>
          <p:cNvSpPr txBox="1">
            <a:spLocks noChangeArrowheads="1"/>
          </p:cNvSpPr>
          <p:nvPr/>
        </p:nvSpPr>
        <p:spPr bwMode="auto">
          <a:xfrm>
            <a:off x="4400550" y="6192838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Resistive Component</a:t>
            </a:r>
          </a:p>
        </p:txBody>
      </p:sp>
      <p:sp>
        <p:nvSpPr>
          <p:cNvPr id="124949" name="Line 33"/>
          <p:cNvSpPr>
            <a:spLocks noChangeShapeType="1"/>
          </p:cNvSpPr>
          <p:nvPr/>
        </p:nvSpPr>
        <p:spPr bwMode="auto">
          <a:xfrm flipV="1">
            <a:off x="6013450" y="58547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6781800" y="1676400"/>
            <a:ext cx="1066800" cy="990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05000"/>
            <a:ext cx="6096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Synchronous Generator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533400" y="4648200"/>
            <a:ext cx="7696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 b="1"/>
              <a:t>New Generator.Bluestone_DG bus1=Bluestone_Gen kVA=35000 kV=13.8  pf=1 Xdp=0.163 Xdpp=0.163 </a:t>
            </a:r>
            <a:br>
              <a:rPr lang="en-US" sz="1200" b="1"/>
            </a:br>
            <a:r>
              <a:rPr lang="en-US" sz="1200" b="1"/>
              <a:t>~ xd =0.4</a:t>
            </a:r>
            <a:r>
              <a:rPr lang="en-US"/>
              <a:t> </a:t>
            </a:r>
            <a:r>
              <a:rPr lang="en-US" sz="1200" b="1"/>
              <a:t>model=1 conn=delta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2057400" y="2819400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TRAP_FALLS_FEED</a:t>
            </a:r>
            <a:endParaRPr lang="en-US" sz="800"/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1828800" y="2590800"/>
            <a:ext cx="657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Sourcebus</a:t>
            </a:r>
            <a:endParaRPr lang="en-US" sz="800"/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3352800" y="2619375"/>
            <a:ext cx="1057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700">
                <a:latin typeface="Times New Roman" pitchFamily="18" charset="0"/>
              </a:rPr>
              <a:t>TRAP_FALLS_XFR</a:t>
            </a:r>
            <a:endParaRPr lang="en-US" sz="700"/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838200" y="2819400"/>
            <a:ext cx="657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Source</a:t>
            </a:r>
            <a:endParaRPr lang="en-US" sz="800"/>
          </a:p>
        </p:txBody>
      </p: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2333625" y="3352800"/>
            <a:ext cx="1171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TRAP_FALLS_HSB</a:t>
            </a:r>
            <a:endParaRPr lang="en-US" sz="800"/>
          </a:p>
        </p:txBody>
      </p:sp>
      <p:sp>
        <p:nvSpPr>
          <p:cNvPr id="125963" name="Text Box 11"/>
          <p:cNvSpPr txBox="1">
            <a:spLocks noChangeArrowheads="1"/>
          </p:cNvSpPr>
          <p:nvPr/>
        </p:nvSpPr>
        <p:spPr bwMode="auto">
          <a:xfrm>
            <a:off x="5029200" y="180975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</a:t>
            </a:r>
            <a:endParaRPr lang="en-US" sz="800"/>
          </a:p>
        </p:txBody>
      </p:sp>
      <p:sp>
        <p:nvSpPr>
          <p:cNvPr id="125964" name="Text Box 12"/>
          <p:cNvSpPr txBox="1">
            <a:spLocks noChangeArrowheads="1"/>
          </p:cNvSpPr>
          <p:nvPr/>
        </p:nvSpPr>
        <p:spPr bwMode="auto">
          <a:xfrm>
            <a:off x="4648200" y="2819400"/>
            <a:ext cx="7048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Feeder1</a:t>
            </a:r>
            <a:endParaRPr lang="en-US" sz="800"/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4419600" y="3352800"/>
            <a:ext cx="981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TRAP_FALLS_X</a:t>
            </a:r>
            <a:endParaRPr lang="en-US" sz="800"/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4114800" y="2514600"/>
            <a:ext cx="1171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TRAP_FALLS_LSB</a:t>
            </a:r>
            <a:endParaRPr lang="en-US" sz="800"/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5638800" y="27432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Bluestone_R</a:t>
            </a:r>
            <a:endParaRPr lang="en-US" sz="800"/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5791200" y="17526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Bluestone_XFR</a:t>
            </a:r>
            <a:endParaRPr lang="en-US" sz="800"/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6477000" y="356235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Load_1</a:t>
            </a:r>
            <a:endParaRPr lang="en-US" sz="800"/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5943600" y="24384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Bluestone_Gen</a:t>
            </a:r>
            <a:endParaRPr lang="en-US" sz="800"/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7010400" y="1828800"/>
            <a:ext cx="9239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800">
                <a:latin typeface="Times New Roman" pitchFamily="18" charset="0"/>
              </a:rPr>
              <a:t>Bluestone_DG</a:t>
            </a:r>
            <a:endParaRPr lang="en-US" sz="800"/>
          </a:p>
        </p:txBody>
      </p:sp>
      <p:sp>
        <p:nvSpPr>
          <p:cNvPr id="125972" name="Text Box 22"/>
          <p:cNvSpPr txBox="1">
            <a:spLocks noChangeArrowheads="1"/>
          </p:cNvSpPr>
          <p:nvPr/>
        </p:nvSpPr>
        <p:spPr bwMode="auto">
          <a:xfrm>
            <a:off x="4876800" y="3886200"/>
            <a:ext cx="2286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</a:rPr>
              <a:t>Transient Reactance (pu)</a:t>
            </a:r>
          </a:p>
        </p:txBody>
      </p:sp>
      <p:sp>
        <p:nvSpPr>
          <p:cNvPr id="125973" name="Line 23"/>
          <p:cNvSpPr>
            <a:spLocks noChangeShapeType="1"/>
          </p:cNvSpPr>
          <p:nvPr/>
        </p:nvSpPr>
        <p:spPr bwMode="auto">
          <a:xfrm>
            <a:off x="6324600" y="4343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5974" name="Text Box 24"/>
          <p:cNvSpPr txBox="1">
            <a:spLocks noChangeArrowheads="1"/>
          </p:cNvSpPr>
          <p:nvPr/>
        </p:nvSpPr>
        <p:spPr bwMode="auto">
          <a:xfrm>
            <a:off x="5867400" y="5029200"/>
            <a:ext cx="2286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</a:rPr>
              <a:t>Subtransient Reactance (pu)</a:t>
            </a:r>
          </a:p>
        </p:txBody>
      </p:sp>
      <p:sp>
        <p:nvSpPr>
          <p:cNvPr id="125975" name="Line 25"/>
          <p:cNvSpPr>
            <a:spLocks noChangeShapeType="1"/>
          </p:cNvSpPr>
          <p:nvPr/>
        </p:nvSpPr>
        <p:spPr bwMode="auto">
          <a:xfrm flipV="1">
            <a:off x="7239000" y="4876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5976" name="Text Box 26"/>
          <p:cNvSpPr txBox="1">
            <a:spLocks noChangeArrowheads="1"/>
          </p:cNvSpPr>
          <p:nvPr/>
        </p:nvSpPr>
        <p:spPr bwMode="auto">
          <a:xfrm>
            <a:off x="152400" y="5410200"/>
            <a:ext cx="2286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</a:rPr>
              <a:t>Synchronous Reactance (pu)</a:t>
            </a:r>
          </a:p>
        </p:txBody>
      </p:sp>
      <p:sp>
        <p:nvSpPr>
          <p:cNvPr id="125977" name="Line 27"/>
          <p:cNvSpPr>
            <a:spLocks noChangeShapeType="1"/>
          </p:cNvSpPr>
          <p:nvPr/>
        </p:nvSpPr>
        <p:spPr bwMode="auto">
          <a:xfrm flipH="1" flipV="1">
            <a:off x="990600" y="5181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5978" name="Text Box 28"/>
          <p:cNvSpPr txBox="1">
            <a:spLocks noChangeArrowheads="1"/>
          </p:cNvSpPr>
          <p:nvPr/>
        </p:nvSpPr>
        <p:spPr bwMode="auto">
          <a:xfrm>
            <a:off x="2133600" y="5410200"/>
            <a:ext cx="2286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</a:rPr>
              <a:t>Model 1 - Generator injects a constant kW at specified power factor</a:t>
            </a:r>
          </a:p>
        </p:txBody>
      </p:sp>
      <p:sp>
        <p:nvSpPr>
          <p:cNvPr id="125979" name="Line 29"/>
          <p:cNvSpPr>
            <a:spLocks noChangeShapeType="1"/>
          </p:cNvSpPr>
          <p:nvPr/>
        </p:nvSpPr>
        <p:spPr bwMode="auto">
          <a:xfrm flipH="1" flipV="1">
            <a:off x="1828800" y="51054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Open-Phase Analysis</a:t>
            </a:r>
            <a:endParaRPr 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Example of a delta-</a:t>
            </a:r>
            <a:r>
              <a:rPr lang="en-US" dirty="0" err="1" smtClean="0"/>
              <a:t>wye</a:t>
            </a:r>
            <a:r>
              <a:rPr lang="en-US" dirty="0" smtClean="0"/>
              <a:t> (3-legged core design)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813" y="2800762"/>
            <a:ext cx="6574901" cy="1936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– Master File</a:t>
            </a:r>
          </a:p>
        </p:txBody>
      </p:sp>
      <p:sp>
        <p:nvSpPr>
          <p:cNvPr id="126979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190500" y="1438275"/>
            <a:ext cx="8634413" cy="695325"/>
          </a:xfrm>
        </p:spPr>
        <p:txBody>
          <a:bodyPr/>
          <a:lstStyle/>
          <a:p>
            <a:r>
              <a:rPr lang="en-US" sz="2000" smtClean="0"/>
              <a:t>Save Script as ExampleDG_Master.dss</a:t>
            </a:r>
          </a:p>
        </p:txBody>
      </p:sp>
      <p:sp>
        <p:nvSpPr>
          <p:cNvPr id="126980" name="Text Box 19"/>
          <p:cNvSpPr txBox="1">
            <a:spLocks noChangeArrowheads="1"/>
          </p:cNvSpPr>
          <p:nvPr/>
        </p:nvSpPr>
        <p:spPr bwMode="auto">
          <a:xfrm>
            <a:off x="457200" y="1752600"/>
            <a:ext cx="76962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800" b="1" dirty="0"/>
              <a:t>Clear</a:t>
            </a:r>
          </a:p>
          <a:p>
            <a:pPr algn="l"/>
            <a:r>
              <a:rPr lang="en-US" sz="800" b="1" dirty="0"/>
              <a:t>New </a:t>
            </a:r>
            <a:r>
              <a:rPr lang="en-US" sz="800" b="1" dirty="0" err="1"/>
              <a:t>Circuit.Example_DG</a:t>
            </a:r>
            <a:endParaRPr lang="en-US" sz="800" b="1" dirty="0"/>
          </a:p>
          <a:p>
            <a:pPr algn="l"/>
            <a:r>
              <a:rPr lang="en-US" sz="800" b="1" dirty="0"/>
              <a:t>Edit </a:t>
            </a:r>
            <a:r>
              <a:rPr lang="en-US" sz="800" b="1" dirty="0" err="1"/>
              <a:t>vsource.source</a:t>
            </a:r>
            <a:r>
              <a:rPr lang="en-US" sz="800" b="1" dirty="0"/>
              <a:t> bus1=</a:t>
            </a:r>
            <a:r>
              <a:rPr lang="en-US" sz="800" b="1" dirty="0" err="1"/>
              <a:t>Sourcebus</a:t>
            </a:r>
            <a:r>
              <a:rPr lang="en-US" sz="800" b="1" dirty="0"/>
              <a:t> </a:t>
            </a:r>
            <a:r>
              <a:rPr lang="en-US" sz="800" b="1" dirty="0" err="1"/>
              <a:t>basekV</a:t>
            </a:r>
            <a:r>
              <a:rPr lang="en-US" sz="800" b="1" dirty="0"/>
              <a:t>=115 </a:t>
            </a:r>
            <a:r>
              <a:rPr lang="en-US" sz="800" b="1" dirty="0" err="1"/>
              <a:t>pu</a:t>
            </a:r>
            <a:r>
              <a:rPr lang="en-US" sz="800" b="1" dirty="0"/>
              <a:t>=1.025782 angle=0.0 freq=60 phases=3 MVAsc3=20000000 MVAsc1=21000000</a:t>
            </a:r>
          </a:p>
          <a:p>
            <a:pPr algn="l"/>
            <a:endParaRPr lang="en-US" sz="800" b="1" dirty="0"/>
          </a:p>
          <a:p>
            <a:pPr algn="l"/>
            <a:r>
              <a:rPr lang="en-US" sz="800" b="1" dirty="0"/>
              <a:t>New </a:t>
            </a:r>
            <a:r>
              <a:rPr lang="en-US" sz="800" b="1" dirty="0" err="1"/>
              <a:t>line.TRAP_FALLS_Feed</a:t>
            </a:r>
            <a:r>
              <a:rPr lang="en-US" sz="800" b="1" dirty="0"/>
              <a:t> bus1=</a:t>
            </a:r>
            <a:r>
              <a:rPr lang="en-US" sz="800" b="1" dirty="0" err="1"/>
              <a:t>Sourcebus</a:t>
            </a:r>
            <a:r>
              <a:rPr lang="en-US" sz="800" b="1" dirty="0"/>
              <a:t> bus2=TRAP_FALLS_HSB r1=1.3965 x1=3.290 r0=1.730556 x0=0.062</a:t>
            </a:r>
          </a:p>
          <a:p>
            <a:pPr algn="l"/>
            <a:endParaRPr lang="en-US" sz="800" b="1" dirty="0"/>
          </a:p>
          <a:p>
            <a:pPr algn="l"/>
            <a:r>
              <a:rPr lang="en-US" sz="800" b="1" dirty="0"/>
              <a:t>New </a:t>
            </a:r>
            <a:r>
              <a:rPr lang="en-US" sz="800" b="1" dirty="0" err="1"/>
              <a:t>Transformer.TRAP_FALLS_XFR</a:t>
            </a:r>
            <a:r>
              <a:rPr lang="en-US" sz="800" b="1" dirty="0"/>
              <a:t> phases=3 windings=2 buses=(TRAP_FALLS_HSB, TRAP_FALLS_LSB.1.2.3.4) </a:t>
            </a:r>
            <a:r>
              <a:rPr lang="en-US" sz="800" b="1" dirty="0" err="1"/>
              <a:t>conns</a:t>
            </a:r>
            <a:r>
              <a:rPr lang="en-US" sz="800" b="1" dirty="0"/>
              <a:t>=(Delta </a:t>
            </a:r>
            <a:r>
              <a:rPr lang="en-US" sz="800" b="1" dirty="0" err="1"/>
              <a:t>wye</a:t>
            </a:r>
            <a:r>
              <a:rPr lang="en-US" sz="800" b="1" dirty="0"/>
              <a:t>) </a:t>
            </a:r>
            <a:r>
              <a:rPr lang="en-US" sz="800" b="1" dirty="0" err="1"/>
              <a:t>kvs</a:t>
            </a:r>
            <a:r>
              <a:rPr lang="en-US" sz="800" b="1" dirty="0"/>
              <a:t>=(115, 13.8) </a:t>
            </a:r>
          </a:p>
          <a:p>
            <a:pPr algn="l"/>
            <a:r>
              <a:rPr lang="en-US" sz="800" b="1" dirty="0"/>
              <a:t>~</a:t>
            </a:r>
            <a:r>
              <a:rPr lang="en-US" sz="800" b="1" dirty="0" err="1"/>
              <a:t>kvas</a:t>
            </a:r>
            <a:r>
              <a:rPr lang="en-US" sz="800" b="1" dirty="0"/>
              <a:t>=(60000, 60000)  </a:t>
            </a:r>
            <a:r>
              <a:rPr lang="en-US" sz="800" b="1" dirty="0" err="1"/>
              <a:t>xhl</a:t>
            </a:r>
            <a:r>
              <a:rPr lang="en-US" sz="800" b="1" dirty="0"/>
              <a:t>=11.7   </a:t>
            </a:r>
          </a:p>
          <a:p>
            <a:pPr algn="l"/>
            <a:endParaRPr lang="en-US" sz="800" b="1" dirty="0"/>
          </a:p>
          <a:p>
            <a:pPr algn="l"/>
            <a:endParaRPr lang="en-US" sz="800" b="1" dirty="0"/>
          </a:p>
          <a:p>
            <a:pPr algn="l"/>
            <a:r>
              <a:rPr lang="en-US" sz="800" b="1" dirty="0"/>
              <a:t>New </a:t>
            </a:r>
            <a:r>
              <a:rPr lang="en-US" sz="800" b="1" dirty="0" err="1"/>
              <a:t>Reactor.TRAP_FALLS_X</a:t>
            </a:r>
            <a:r>
              <a:rPr lang="en-US" sz="800" b="1" dirty="0"/>
              <a:t> phases=1 bus1=TRAP_FALLS_LSB.4 bus2=TRAP_FALLS_LSB.0  R=0  X=0.313</a:t>
            </a:r>
          </a:p>
          <a:p>
            <a:pPr algn="l"/>
            <a:endParaRPr lang="en-US" sz="800" b="1" dirty="0"/>
          </a:p>
          <a:p>
            <a:pPr algn="l"/>
            <a:r>
              <a:rPr lang="en-US" sz="800" b="1" dirty="0"/>
              <a:t>New Linecode.UD_750EPR_3_N  </a:t>
            </a:r>
            <a:r>
              <a:rPr lang="en-US" sz="800" b="1" dirty="0" err="1"/>
              <a:t>nphases</a:t>
            </a:r>
            <a:r>
              <a:rPr lang="en-US" sz="800" b="1" dirty="0"/>
              <a:t>=3 0.101  0.192  0.327  0.106  682.6525199 682.6525199 </a:t>
            </a:r>
            <a:r>
              <a:rPr lang="en-US" sz="800" b="1" dirty="0" err="1"/>
              <a:t>Normamps</a:t>
            </a:r>
            <a:r>
              <a:rPr lang="en-US" sz="800" b="1" dirty="0"/>
              <a:t>=350.4 438 units=mi</a:t>
            </a:r>
          </a:p>
          <a:p>
            <a:pPr algn="l"/>
            <a:endParaRPr lang="en-US" sz="800" b="1" dirty="0"/>
          </a:p>
          <a:p>
            <a:pPr algn="l"/>
            <a:r>
              <a:rPr lang="en-US" sz="800" b="1" dirty="0"/>
              <a:t>New Line.Feeder1 bus1=TRAP_FALLS_LSB bus2=Bluestone length=3.78 </a:t>
            </a:r>
            <a:r>
              <a:rPr lang="en-US" sz="800" b="1" dirty="0" err="1"/>
              <a:t>linecode</a:t>
            </a:r>
            <a:r>
              <a:rPr lang="en-US" sz="800" b="1" dirty="0"/>
              <a:t>=UD_750EPR_3_N</a:t>
            </a:r>
          </a:p>
          <a:p>
            <a:pPr algn="l"/>
            <a:endParaRPr lang="en-US" sz="800" b="1" dirty="0"/>
          </a:p>
          <a:p>
            <a:pPr algn="l"/>
            <a:r>
              <a:rPr lang="en-US" sz="800" b="1" dirty="0"/>
              <a:t>New </a:t>
            </a:r>
            <a:r>
              <a:rPr lang="en-US" sz="800" b="1" dirty="0" err="1"/>
              <a:t>Reactor.Bluestone_R</a:t>
            </a:r>
            <a:r>
              <a:rPr lang="en-US" sz="800" b="1" dirty="0"/>
              <a:t> phases=1 Bus1=Bluestone.4  Bus2=Bluestone.0 R=5.714286  X=0</a:t>
            </a:r>
          </a:p>
          <a:p>
            <a:pPr algn="l"/>
            <a:endParaRPr lang="en-US" sz="800" b="1" dirty="0"/>
          </a:p>
          <a:p>
            <a:pPr algn="l"/>
            <a:r>
              <a:rPr lang="en-US" sz="800" b="1" dirty="0"/>
              <a:t>New </a:t>
            </a:r>
            <a:r>
              <a:rPr lang="en-US" sz="800" b="1" dirty="0" err="1"/>
              <a:t>Transformer.Bluestone_XFR</a:t>
            </a:r>
            <a:r>
              <a:rPr lang="en-US" sz="800" b="1" dirty="0"/>
              <a:t>  buses=(Bluestone.1.2.3.4   </a:t>
            </a:r>
            <a:r>
              <a:rPr lang="en-US" sz="800" b="1" dirty="0" err="1"/>
              <a:t>Bluestone_Gen</a:t>
            </a:r>
            <a:r>
              <a:rPr lang="en-US" sz="800" b="1" dirty="0"/>
              <a:t>) </a:t>
            </a:r>
            <a:r>
              <a:rPr lang="en-US" sz="800" b="1" dirty="0" err="1"/>
              <a:t>Conns</a:t>
            </a:r>
            <a:r>
              <a:rPr lang="en-US" sz="800" b="1" dirty="0"/>
              <a:t>=(</a:t>
            </a:r>
            <a:r>
              <a:rPr lang="en-US" sz="800" b="1" dirty="0" err="1"/>
              <a:t>Wye</a:t>
            </a:r>
            <a:r>
              <a:rPr lang="en-US" sz="800" b="1" dirty="0"/>
              <a:t> Delta)  </a:t>
            </a:r>
            <a:r>
              <a:rPr lang="en-US" sz="800" b="1" dirty="0" err="1"/>
              <a:t>kVS</a:t>
            </a:r>
            <a:r>
              <a:rPr lang="en-US" sz="800" b="1" dirty="0"/>
              <a:t>=(13.8 13.8)  </a:t>
            </a:r>
            <a:r>
              <a:rPr lang="en-US" sz="800" b="1" dirty="0" err="1"/>
              <a:t>kVAs</a:t>
            </a:r>
            <a:r>
              <a:rPr lang="en-US" sz="800" b="1" dirty="0"/>
              <a:t>=(35000 35000)  XHL=2.2</a:t>
            </a:r>
          </a:p>
          <a:p>
            <a:pPr algn="l"/>
            <a:endParaRPr lang="en-US" sz="800" b="1" dirty="0"/>
          </a:p>
          <a:p>
            <a:pPr algn="l"/>
            <a:r>
              <a:rPr lang="en-US" sz="800" b="1" dirty="0"/>
              <a:t>New </a:t>
            </a:r>
            <a:r>
              <a:rPr lang="en-US" sz="800" b="1" dirty="0" err="1"/>
              <a:t>Generator.Bluestone_DG</a:t>
            </a:r>
            <a:r>
              <a:rPr lang="en-US" sz="800" b="1" dirty="0"/>
              <a:t> bus1=</a:t>
            </a:r>
            <a:r>
              <a:rPr lang="en-US" sz="800" b="1" dirty="0" err="1"/>
              <a:t>Bluestone_Gen</a:t>
            </a:r>
            <a:r>
              <a:rPr lang="en-US" sz="800" b="1" dirty="0"/>
              <a:t> </a:t>
            </a:r>
            <a:r>
              <a:rPr lang="en-US" sz="800" b="1" dirty="0" err="1"/>
              <a:t>kVA</a:t>
            </a:r>
            <a:r>
              <a:rPr lang="en-US" sz="800" b="1" dirty="0"/>
              <a:t>=35000 kV=13.8  </a:t>
            </a:r>
            <a:r>
              <a:rPr lang="en-US" sz="800" b="1" dirty="0" err="1"/>
              <a:t>pf</a:t>
            </a:r>
            <a:r>
              <a:rPr lang="en-US" sz="800" b="1" dirty="0"/>
              <a:t>=1 </a:t>
            </a:r>
            <a:r>
              <a:rPr lang="en-US" sz="800" b="1" dirty="0" err="1"/>
              <a:t>Xd</a:t>
            </a:r>
            <a:r>
              <a:rPr lang="en-US" sz="800" b="1" dirty="0"/>
              <a:t>=1 </a:t>
            </a:r>
            <a:r>
              <a:rPr lang="en-US" sz="800" b="1" dirty="0" err="1"/>
              <a:t>Xdp</a:t>
            </a:r>
            <a:r>
              <a:rPr lang="en-US" sz="800" b="1" dirty="0"/>
              <a:t>=0.163 </a:t>
            </a:r>
            <a:r>
              <a:rPr lang="en-US" sz="800" b="1" dirty="0" err="1"/>
              <a:t>Xdpp</a:t>
            </a:r>
            <a:r>
              <a:rPr lang="en-US" sz="800" b="1" dirty="0"/>
              <a:t>=0.163 model=1 </a:t>
            </a:r>
            <a:r>
              <a:rPr lang="en-US" sz="800" b="1" dirty="0" err="1" smtClean="0"/>
              <a:t>conn</a:t>
            </a:r>
            <a:r>
              <a:rPr lang="en-US" sz="800" b="1" dirty="0" smtClean="0"/>
              <a:t>=</a:t>
            </a:r>
            <a:r>
              <a:rPr lang="en-US" sz="800" b="1" dirty="0" err="1" smtClean="0"/>
              <a:t>wye</a:t>
            </a:r>
            <a:endParaRPr lang="en-US" sz="800" b="1" dirty="0"/>
          </a:p>
          <a:p>
            <a:pPr algn="l"/>
            <a:endParaRPr lang="en-US" sz="800" b="1" dirty="0"/>
          </a:p>
          <a:p>
            <a:pPr algn="l"/>
            <a:r>
              <a:rPr lang="en-US" sz="800" b="1" dirty="0"/>
              <a:t>New Load.Load_1 phases=3 bus1=Bluestone </a:t>
            </a:r>
            <a:r>
              <a:rPr lang="en-US" sz="800" b="1" dirty="0" err="1"/>
              <a:t>kv</a:t>
            </a:r>
            <a:r>
              <a:rPr lang="en-US" sz="800" b="1" dirty="0"/>
              <a:t>=13.8 </a:t>
            </a:r>
            <a:r>
              <a:rPr lang="en-US" sz="800" b="1" dirty="0" err="1"/>
              <a:t>kw</a:t>
            </a:r>
            <a:r>
              <a:rPr lang="en-US" sz="800" b="1" dirty="0"/>
              <a:t>=500 </a:t>
            </a:r>
            <a:r>
              <a:rPr lang="en-US" sz="800" b="1" dirty="0" err="1"/>
              <a:t>pf</a:t>
            </a:r>
            <a:r>
              <a:rPr lang="en-US" sz="800" b="1" dirty="0"/>
              <a:t>=1 </a:t>
            </a:r>
            <a:r>
              <a:rPr lang="en-US" sz="800" b="1" dirty="0" err="1"/>
              <a:t>conn</a:t>
            </a:r>
            <a:r>
              <a:rPr lang="en-US" sz="800" b="1" dirty="0"/>
              <a:t>=delta</a:t>
            </a:r>
          </a:p>
          <a:p>
            <a:pPr algn="l"/>
            <a:endParaRPr lang="en-US" sz="800" b="1" dirty="0"/>
          </a:p>
          <a:p>
            <a:pPr algn="l"/>
            <a:r>
              <a:rPr lang="en-US" sz="800" b="1" dirty="0"/>
              <a:t>Set </a:t>
            </a:r>
            <a:r>
              <a:rPr lang="en-US" sz="800" b="1" dirty="0" err="1"/>
              <a:t>voltagebases</a:t>
            </a:r>
            <a:r>
              <a:rPr lang="en-US" sz="800" b="1" dirty="0"/>
              <a:t>=(115, 13.8)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– Script File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8275"/>
            <a:ext cx="8210550" cy="6953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smtClean="0"/>
              <a:t>Open new file in the same folder to run different scripts</a:t>
            </a:r>
          </a:p>
          <a:p>
            <a:pPr>
              <a:lnSpc>
                <a:spcPct val="85000"/>
              </a:lnSpc>
            </a:pPr>
            <a:r>
              <a:rPr lang="en-US" sz="2000" smtClean="0"/>
              <a:t>Now select all and select Control+D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533400" y="2819400"/>
            <a:ext cx="76962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1" dirty="0"/>
              <a:t>Compile ExampleDG_Master.dss</a:t>
            </a:r>
          </a:p>
          <a:p>
            <a:pPr algn="l"/>
            <a:endParaRPr lang="en-US" b="1" dirty="0"/>
          </a:p>
          <a:p>
            <a:pPr algn="l"/>
            <a:r>
              <a:rPr lang="en-US" b="1" dirty="0" err="1"/>
              <a:t>Calcv</a:t>
            </a:r>
            <a:endParaRPr lang="en-US" b="1" dirty="0"/>
          </a:p>
          <a:p>
            <a:pPr algn="l"/>
            <a:r>
              <a:rPr lang="en-US" b="1" dirty="0"/>
              <a:t>Solve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Show Voltage LN Nodes</a:t>
            </a:r>
          </a:p>
          <a:p>
            <a:pPr algn="l"/>
            <a:r>
              <a:rPr lang="en-US" b="1" dirty="0"/>
              <a:t>summary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2979738" y="3352800"/>
            <a:ext cx="228600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</a:rPr>
              <a:t>Example File</a:t>
            </a:r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 flipH="1" flipV="1">
            <a:off x="3741738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– Script File, cont.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8275"/>
            <a:ext cx="8210550" cy="6953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smtClean="0"/>
              <a:t>In same file run a fault mode solution</a:t>
            </a:r>
          </a:p>
          <a:p>
            <a:pPr>
              <a:lnSpc>
                <a:spcPct val="85000"/>
              </a:lnSpc>
            </a:pPr>
            <a:r>
              <a:rPr lang="en-US" sz="2000" smtClean="0"/>
              <a:t>Now select fault script and select Control+D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3400" y="2590800"/>
            <a:ext cx="7696200" cy="4031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b="1" dirty="0"/>
          </a:p>
          <a:p>
            <a:pPr algn="l"/>
            <a:r>
              <a:rPr lang="en-US" b="1" dirty="0"/>
              <a:t>Compile ExampleDG_Master.dss</a:t>
            </a:r>
          </a:p>
          <a:p>
            <a:pPr algn="l"/>
            <a:endParaRPr lang="en-US" b="1" dirty="0"/>
          </a:p>
          <a:p>
            <a:pPr algn="l"/>
            <a:r>
              <a:rPr lang="en-US" b="1" dirty="0" err="1"/>
              <a:t>Calcv</a:t>
            </a:r>
            <a:endParaRPr lang="en-US" b="1" dirty="0"/>
          </a:p>
          <a:p>
            <a:pPr algn="l"/>
            <a:r>
              <a:rPr lang="en-US" b="1" dirty="0" smtClean="0"/>
              <a:t>Solve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Set mode=fault</a:t>
            </a:r>
          </a:p>
          <a:p>
            <a:pPr algn="l"/>
            <a:r>
              <a:rPr lang="en-US" b="1" dirty="0" err="1" smtClean="0"/>
              <a:t>Calcv</a:t>
            </a:r>
            <a:endParaRPr lang="en-US" b="1" dirty="0"/>
          </a:p>
          <a:p>
            <a:pPr algn="l"/>
            <a:r>
              <a:rPr lang="en-US" b="1" dirty="0"/>
              <a:t>Solve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show faults</a:t>
            </a:r>
            <a:r>
              <a:rPr lang="en-US" dirty="0"/>
              <a:t> 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2849563" y="3395663"/>
            <a:ext cx="2286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</a:rPr>
              <a:t>Example  File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 flipV="1">
            <a:off x="3611563" y="324326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– Script File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8275"/>
            <a:ext cx="8210550" cy="6953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smtClean="0"/>
              <a:t>In same file run a fault mode solution</a:t>
            </a:r>
          </a:p>
          <a:p>
            <a:pPr>
              <a:lnSpc>
                <a:spcPct val="85000"/>
              </a:lnSpc>
            </a:pPr>
            <a:r>
              <a:rPr lang="en-US" sz="2000" smtClean="0"/>
              <a:t>Now select fault script and select Control+D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533400" y="2590800"/>
            <a:ext cx="7696200" cy="329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1" dirty="0"/>
              <a:t>Compile ExampleDG_Master.dss</a:t>
            </a:r>
          </a:p>
          <a:p>
            <a:pPr algn="l"/>
            <a:r>
              <a:rPr lang="en-US" b="1" dirty="0"/>
              <a:t>New </a:t>
            </a:r>
            <a:r>
              <a:rPr lang="en-US" b="1" dirty="0" err="1"/>
              <a:t>fault.fbluestone</a:t>
            </a:r>
            <a:r>
              <a:rPr lang="en-US" b="1" dirty="0"/>
              <a:t> bus1=Bluestone.1 bus2=Bluestone.0 phases=1</a:t>
            </a:r>
          </a:p>
          <a:p>
            <a:pPr algn="l"/>
            <a:r>
              <a:rPr lang="en-US" b="1" dirty="0" err="1"/>
              <a:t>Calcv</a:t>
            </a:r>
            <a:endParaRPr lang="en-US" b="1" dirty="0"/>
          </a:p>
          <a:p>
            <a:pPr algn="l"/>
            <a:r>
              <a:rPr lang="en-US" b="1" dirty="0"/>
              <a:t>Solve</a:t>
            </a:r>
          </a:p>
          <a:p>
            <a:pPr algn="l"/>
            <a:r>
              <a:rPr lang="en-US" b="1" dirty="0" smtClean="0"/>
              <a:t>Set Mode=Dynamics</a:t>
            </a:r>
            <a:endParaRPr lang="en-US" b="1" dirty="0"/>
          </a:p>
          <a:p>
            <a:pPr algn="l"/>
            <a:r>
              <a:rPr lang="en-US" b="1" dirty="0"/>
              <a:t>Show Voltage LN Nodes</a:t>
            </a:r>
          </a:p>
          <a:p>
            <a:pPr algn="l"/>
            <a:r>
              <a:rPr lang="en-US" b="1" dirty="0"/>
              <a:t>summary</a:t>
            </a:r>
          </a:p>
          <a:p>
            <a:pPr algn="l"/>
            <a:endParaRPr lang="en-US" b="1" dirty="0"/>
          </a:p>
          <a:p>
            <a:pPr algn="l"/>
            <a:endParaRPr lang="en-US" dirty="0"/>
          </a:p>
        </p:txBody>
      </p:sp>
      <p:sp>
        <p:nvSpPr>
          <p:cNvPr id="130053" name="Text Box 7"/>
          <p:cNvSpPr txBox="1">
            <a:spLocks noChangeArrowheads="1"/>
          </p:cNvSpPr>
          <p:nvPr/>
        </p:nvSpPr>
        <p:spPr bwMode="auto">
          <a:xfrm>
            <a:off x="3733800" y="3962400"/>
            <a:ext cx="2286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>
              <a:solidFill>
                <a:schemeClr val="tx2"/>
              </a:solidFill>
            </a:endParaRPr>
          </a:p>
          <a:p>
            <a:r>
              <a:rPr lang="en-US" sz="1400">
                <a:solidFill>
                  <a:schemeClr val="tx2"/>
                </a:solidFill>
              </a:rPr>
              <a:t>Insert Fault Between Phase 1 and Ground</a:t>
            </a:r>
          </a:p>
        </p:txBody>
      </p:sp>
      <p:sp>
        <p:nvSpPr>
          <p:cNvPr id="130054" name="Line 8"/>
          <p:cNvSpPr>
            <a:spLocks noChangeShapeType="1"/>
          </p:cNvSpPr>
          <p:nvPr/>
        </p:nvSpPr>
        <p:spPr bwMode="auto">
          <a:xfrm flipH="1" flipV="1">
            <a:off x="4343400" y="35052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55" name="Line 9"/>
          <p:cNvSpPr>
            <a:spLocks noChangeShapeType="1"/>
          </p:cNvSpPr>
          <p:nvPr/>
        </p:nvSpPr>
        <p:spPr bwMode="auto">
          <a:xfrm flipV="1">
            <a:off x="5029200" y="34290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– Script File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8275"/>
            <a:ext cx="8210550" cy="6953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smtClean="0"/>
              <a:t>In same file run a fault mode solution</a:t>
            </a:r>
          </a:p>
          <a:p>
            <a:pPr>
              <a:lnSpc>
                <a:spcPct val="85000"/>
              </a:lnSpc>
            </a:pPr>
            <a:r>
              <a:rPr lang="en-US" sz="2000" smtClean="0"/>
              <a:t>Now select fault script and select Control+D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533400" y="2292350"/>
            <a:ext cx="7696200" cy="403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1"/>
              <a:t>Compile ExampleDG_Master.dss</a:t>
            </a:r>
          </a:p>
          <a:p>
            <a:pPr algn="l"/>
            <a:r>
              <a:rPr lang="en-US" b="1"/>
              <a:t>Set Loadmult=1</a:t>
            </a:r>
          </a:p>
          <a:p>
            <a:pPr algn="l"/>
            <a:r>
              <a:rPr lang="en-US" b="1"/>
              <a:t>Set Genmult=1</a:t>
            </a:r>
          </a:p>
          <a:p>
            <a:pPr algn="l"/>
            <a:r>
              <a:rPr lang="en-US" b="1"/>
              <a:t>Edit Line.Feeder1 length=23.78 </a:t>
            </a:r>
          </a:p>
          <a:p>
            <a:pPr algn="l"/>
            <a:r>
              <a:rPr lang="en-US" b="1"/>
              <a:t>Calcv</a:t>
            </a:r>
          </a:p>
          <a:p>
            <a:pPr algn="l"/>
            <a:r>
              <a:rPr lang="en-US" b="1"/>
              <a:t>Solve</a:t>
            </a:r>
          </a:p>
          <a:p>
            <a:pPr algn="l"/>
            <a:r>
              <a:rPr lang="en-US" b="1"/>
              <a:t>save voltages</a:t>
            </a:r>
          </a:p>
          <a:p>
            <a:pPr algn="l"/>
            <a:r>
              <a:rPr lang="en-US" b="1"/>
              <a:t>Disable "Generator.Bluestone_DG"    </a:t>
            </a:r>
          </a:p>
          <a:p>
            <a:pPr algn="l"/>
            <a:r>
              <a:rPr lang="en-US" b="1"/>
              <a:t>Set Controlmode=OFF</a:t>
            </a:r>
          </a:p>
          <a:p>
            <a:pPr algn="l"/>
            <a:r>
              <a:rPr lang="en-US" b="1"/>
              <a:t>solve</a:t>
            </a:r>
          </a:p>
          <a:p>
            <a:pPr algn="l"/>
            <a:r>
              <a:rPr lang="en-US" b="1"/>
              <a:t>Vdiff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466975"/>
            <a:ext cx="8229600" cy="914400"/>
          </a:xfrm>
          <a:noFill/>
          <a:ln/>
        </p:spPr>
        <p:txBody>
          <a:bodyPr/>
          <a:lstStyle/>
          <a:p>
            <a:pPr algn="ctr"/>
            <a:r>
              <a:rPr lang="en-US" dirty="0"/>
              <a:t>Together…Shaping the Future of Electricity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469" y="1149531"/>
            <a:ext cx="8412480" cy="5029200"/>
          </a:xfrm>
        </p:spPr>
        <p:txBody>
          <a:bodyPr/>
          <a:lstStyle/>
          <a:p>
            <a:r>
              <a:rPr lang="en-US" dirty="0" smtClean="0"/>
              <a:t>Be sure to add no-load losses.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0108" y="1649058"/>
            <a:ext cx="7030258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/>
              <a:t>Clear</a:t>
            </a:r>
          </a:p>
          <a:p>
            <a:pPr algn="l"/>
            <a:r>
              <a:rPr lang="en-US" sz="1200" b="1" dirty="0" smtClean="0"/>
              <a:t>New </a:t>
            </a:r>
            <a:r>
              <a:rPr lang="en-US" sz="1200" b="1" dirty="0" err="1" smtClean="0"/>
              <a:t>Circuit.OpenPhaseTest</a:t>
            </a:r>
            <a:endParaRPr lang="en-US" sz="1200" b="1" dirty="0" smtClean="0"/>
          </a:p>
          <a:p>
            <a:pPr algn="l"/>
            <a:r>
              <a:rPr lang="pt-BR" sz="1200" b="1" dirty="0" smtClean="0"/>
              <a:t>~ Bus1=MainBus BasekV=230  pu=1.0  Isc3=15000 Isc1=17000  X1R1=30  X0R0=30</a:t>
            </a:r>
          </a:p>
          <a:p>
            <a:pPr algn="l"/>
            <a:endParaRPr lang="pt-BR" sz="1200" b="1" dirty="0" smtClean="0"/>
          </a:p>
          <a:p>
            <a:pPr algn="l"/>
            <a:r>
              <a:rPr lang="en-US" sz="1200" b="1" dirty="0" smtClean="0"/>
              <a:t>// ---------------------- 3-Legged Core Delta-Y ----------------------</a:t>
            </a:r>
          </a:p>
          <a:p>
            <a:pPr algn="l"/>
            <a:r>
              <a:rPr lang="en-US" sz="1200" b="1" dirty="0" smtClean="0"/>
              <a:t>New Reactor.DY3LegLink Phases=3 Bus1=mainBus.1.2.3 Bus2=DY3legPri.1.2.3  R=0  X=0.001</a:t>
            </a:r>
          </a:p>
          <a:p>
            <a:pPr algn="l"/>
            <a:r>
              <a:rPr lang="en-US" sz="1200" b="1" dirty="0" smtClean="0"/>
              <a:t>New Transformer.DY3Leg  Windings=3 XHL=10 XHT=100 XLT=80 %</a:t>
            </a:r>
            <a:r>
              <a:rPr lang="en-US" sz="1200" b="1" dirty="0" err="1" smtClean="0"/>
              <a:t>imag</a:t>
            </a:r>
            <a:r>
              <a:rPr lang="en-US" sz="1200" b="1" dirty="0" smtClean="0"/>
              <a:t>=0.5 %</a:t>
            </a:r>
            <a:r>
              <a:rPr lang="en-US" sz="1200" b="1" dirty="0" err="1" smtClean="0"/>
              <a:t>noloadloss</a:t>
            </a:r>
            <a:r>
              <a:rPr lang="en-US" sz="1200" b="1" dirty="0" smtClean="0"/>
              <a:t>=0.5</a:t>
            </a:r>
          </a:p>
          <a:p>
            <a:pPr algn="l"/>
            <a:r>
              <a:rPr lang="en-US" sz="1200" b="1" dirty="0" smtClean="0"/>
              <a:t>~ Buses=[DY3legPri.1.2.3 DY3legBus.1.2.3.4  DY3legPhantom]</a:t>
            </a:r>
          </a:p>
          <a:p>
            <a:pPr algn="l"/>
            <a:r>
              <a:rPr lang="en-US" sz="1200" b="1" dirty="0" smtClean="0"/>
              <a:t>~ </a:t>
            </a:r>
            <a:r>
              <a:rPr lang="en-US" sz="1200" b="1" dirty="0" err="1" smtClean="0"/>
              <a:t>kVs</a:t>
            </a:r>
            <a:r>
              <a:rPr lang="en-US" sz="1200" b="1" dirty="0" smtClean="0"/>
              <a:t>=[230 4.16  4.16]</a:t>
            </a:r>
          </a:p>
          <a:p>
            <a:pPr algn="l"/>
            <a:r>
              <a:rPr lang="en-US" sz="1200" b="1" dirty="0" smtClean="0"/>
              <a:t>~ </a:t>
            </a:r>
            <a:r>
              <a:rPr lang="en-US" sz="1200" b="1" dirty="0" err="1" smtClean="0"/>
              <a:t>conns</a:t>
            </a:r>
            <a:r>
              <a:rPr lang="en-US" sz="1200" b="1" dirty="0" smtClean="0"/>
              <a:t>=[Delta </a:t>
            </a:r>
            <a:r>
              <a:rPr lang="en-US" sz="1200" b="1" dirty="0" err="1" smtClean="0"/>
              <a:t>Wye</a:t>
            </a:r>
            <a:r>
              <a:rPr lang="en-US" sz="1200" b="1" dirty="0" smtClean="0"/>
              <a:t> Delta]</a:t>
            </a:r>
          </a:p>
          <a:p>
            <a:pPr algn="l"/>
            <a:r>
              <a:rPr lang="en-US" sz="1200" b="1" dirty="0" smtClean="0"/>
              <a:t>~ </a:t>
            </a:r>
            <a:r>
              <a:rPr lang="en-US" sz="1200" b="1" dirty="0" err="1" smtClean="0"/>
              <a:t>kvas</a:t>
            </a:r>
            <a:r>
              <a:rPr lang="en-US" sz="1200" b="1" dirty="0" smtClean="0"/>
              <a:t>=[25000 25000 25000] %</a:t>
            </a:r>
            <a:r>
              <a:rPr lang="en-US" sz="1200" b="1" dirty="0" err="1" smtClean="0"/>
              <a:t>LoadLoss</a:t>
            </a:r>
            <a:r>
              <a:rPr lang="en-US" sz="1200" b="1" dirty="0" smtClean="0"/>
              <a:t>=0.2</a:t>
            </a:r>
          </a:p>
          <a:p>
            <a:pPr algn="l"/>
            <a:endParaRPr lang="en-US" sz="1200" b="1" dirty="0" smtClean="0"/>
          </a:p>
          <a:p>
            <a:pPr algn="l"/>
            <a:r>
              <a:rPr lang="en-US" sz="1200" b="1" dirty="0" smtClean="0"/>
              <a:t>//  Neutral Resistor </a:t>
            </a:r>
          </a:p>
          <a:p>
            <a:pPr algn="l"/>
            <a:r>
              <a:rPr lang="en-US" sz="1200" b="1" dirty="0" smtClean="0"/>
              <a:t>New Reactor.Rneut3DY Phases=1 bus1=DY3legBus.4  Bus2=DY3legBus.0 R=20 X=0</a:t>
            </a:r>
          </a:p>
          <a:p>
            <a:pPr algn="l"/>
            <a:endParaRPr lang="en-US" sz="1200" b="1" dirty="0" smtClean="0"/>
          </a:p>
          <a:p>
            <a:pPr algn="l"/>
            <a:r>
              <a:rPr lang="da-DK" sz="1200" b="1" dirty="0" smtClean="0"/>
              <a:t>Set voltagebases=[345, 230 13.2  4.16]</a:t>
            </a:r>
          </a:p>
          <a:p>
            <a:pPr algn="l"/>
            <a:r>
              <a:rPr lang="en-US" sz="1200" b="1" dirty="0" err="1" smtClean="0"/>
              <a:t>Calcvoltagebases</a:t>
            </a:r>
            <a:endParaRPr lang="en-US" sz="1200" b="1" dirty="0" smtClean="0"/>
          </a:p>
          <a:p>
            <a:pPr algn="l"/>
            <a:r>
              <a:rPr lang="en-US" sz="1200" b="1" dirty="0" smtClean="0"/>
              <a:t>Solve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file to edit reactor to place open phase with no load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2858" y="2250544"/>
            <a:ext cx="77631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/>
              <a:t>/  Open Phase Case no load</a:t>
            </a:r>
          </a:p>
          <a:p>
            <a:pPr algn="l"/>
            <a:r>
              <a:rPr lang="en-US" sz="1200" b="1" dirty="0" smtClean="0"/>
              <a:t>Compile Master.DSS</a:t>
            </a:r>
          </a:p>
          <a:p>
            <a:pPr algn="l"/>
            <a:r>
              <a:rPr lang="en-US" sz="1200" b="1" dirty="0" smtClean="0"/>
              <a:t>Set Case=</a:t>
            </a:r>
            <a:r>
              <a:rPr lang="en-US" sz="1200" b="1" dirty="0" err="1" smtClean="0"/>
              <a:t>open_NOload</a:t>
            </a:r>
            <a:endParaRPr lang="en-US" sz="1200" b="1" dirty="0" smtClean="0"/>
          </a:p>
          <a:p>
            <a:pPr algn="l"/>
            <a:endParaRPr lang="en-US" sz="1200" b="1" dirty="0" smtClean="0"/>
          </a:p>
          <a:p>
            <a:pPr algn="l"/>
            <a:endParaRPr lang="en-US" sz="1200" b="1" dirty="0" smtClean="0"/>
          </a:p>
          <a:p>
            <a:pPr algn="l"/>
            <a:r>
              <a:rPr lang="en-US" sz="1200" b="1" dirty="0" smtClean="0"/>
              <a:t>// Open Phase A</a:t>
            </a:r>
          </a:p>
          <a:p>
            <a:pPr algn="l"/>
            <a:r>
              <a:rPr lang="en-US" sz="1200" b="1" dirty="0" smtClean="0"/>
              <a:t>Reactor.DY3LegLink.Bus1=MainBus.31.2.3   Bus2=DY3legPri.1.2.3</a:t>
            </a:r>
          </a:p>
          <a:p>
            <a:pPr algn="l"/>
            <a:r>
              <a:rPr lang="en-US" sz="1200" b="1" dirty="0" smtClean="0"/>
              <a:t>New Monitor.DY3LegLink Element=Reactor.DY3LegLink Terminal=2 mode=16</a:t>
            </a:r>
          </a:p>
          <a:p>
            <a:pPr algn="l"/>
            <a:r>
              <a:rPr lang="en-US" sz="1200" b="1" dirty="0" smtClean="0"/>
              <a:t>New Monitor.Secondary_DY3LEG Element=TRANSFORMER.DY3LEG Terminal=2 mode=16</a:t>
            </a:r>
          </a:p>
          <a:p>
            <a:pPr algn="l"/>
            <a:endParaRPr lang="en-US" sz="1200" b="1" dirty="0" smtClean="0"/>
          </a:p>
          <a:p>
            <a:pPr algn="l"/>
            <a:r>
              <a:rPr lang="en-US" sz="1200" b="1" dirty="0" smtClean="0"/>
              <a:t>solve</a:t>
            </a:r>
          </a:p>
          <a:p>
            <a:pPr algn="l"/>
            <a:r>
              <a:rPr lang="en-US" sz="1200" b="1" dirty="0" smtClean="0"/>
              <a:t>Show Voltage LN Nodes</a:t>
            </a:r>
          </a:p>
          <a:p>
            <a:pPr algn="l"/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3579223" y="3405051"/>
            <a:ext cx="313508" cy="531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161837" y="3108961"/>
            <a:ext cx="3855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Edit Reactor to place line on Open Node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9037" y="5370990"/>
            <a:ext cx="4242258" cy="1142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956835" y="524966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31    1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NODE-GROUND VOLTAGES BY BUS &amp; NODE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1625" y="1595021"/>
            <a:ext cx="7237676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endParaRPr lang="en-US" sz="1200" dirty="0" smtClean="0"/>
          </a:p>
          <a:p>
            <a:pPr algn="l"/>
            <a:endParaRPr lang="en-US" sz="1200" dirty="0" smtClean="0"/>
          </a:p>
          <a:p>
            <a:pPr algn="l"/>
            <a:r>
              <a:rPr lang="en-US" sz="1200" u="sng" dirty="0" smtClean="0"/>
              <a:t>Bus           		Node    V (kV)    Angle      </a:t>
            </a:r>
            <a:r>
              <a:rPr lang="en-US" sz="1200" u="sng" dirty="0" err="1" smtClean="0"/>
              <a:t>p.u</a:t>
            </a:r>
            <a:r>
              <a:rPr lang="en-US" sz="1200" u="sng" dirty="0" smtClean="0"/>
              <a:t>.   	Base kV</a:t>
            </a:r>
          </a:p>
          <a:p>
            <a:pPr algn="l"/>
            <a:endParaRPr lang="en-US" sz="1200" dirty="0" smtClean="0"/>
          </a:p>
          <a:p>
            <a:pPr algn="l"/>
            <a:r>
              <a:rPr lang="en-US" sz="1200" dirty="0" smtClean="0"/>
              <a:t>MAINBUS ..... 	1       132.79 /_    0.0         	1   	230.000</a:t>
            </a:r>
          </a:p>
          <a:p>
            <a:pPr algn="l"/>
            <a:r>
              <a:rPr lang="en-US" sz="1200" dirty="0" smtClean="0"/>
              <a:t>   -          		2       132.79 /_ -120.0   	0.99999   	230.000</a:t>
            </a:r>
          </a:p>
          <a:p>
            <a:pPr algn="l"/>
            <a:r>
              <a:rPr lang="en-US" sz="1200" dirty="0" smtClean="0"/>
              <a:t>   -          		3       132.79 /_  120.0   	0.99998   	230.000</a:t>
            </a:r>
          </a:p>
          <a:p>
            <a:pPr algn="l"/>
            <a:r>
              <a:rPr lang="en-US" sz="1200" dirty="0" smtClean="0"/>
              <a:t>   -          		31       66.392 /_ -180.0   	0.49997   	230.000</a:t>
            </a:r>
          </a:p>
          <a:p>
            <a:pPr algn="l"/>
            <a:r>
              <a:rPr lang="en-US" sz="1200" dirty="0" smtClean="0"/>
              <a:t>DY3LEGPRI ... 	1       66.392 /_ -180.0   	</a:t>
            </a:r>
            <a:r>
              <a:rPr lang="en-US" sz="1200" b="1" dirty="0" smtClean="0">
                <a:solidFill>
                  <a:srgbClr val="FF0000"/>
                </a:solidFill>
              </a:rPr>
              <a:t>0.49997</a:t>
            </a:r>
            <a:r>
              <a:rPr lang="en-US" sz="1200" dirty="0" smtClean="0"/>
              <a:t>   	230.000</a:t>
            </a:r>
          </a:p>
          <a:p>
            <a:pPr algn="l"/>
            <a:r>
              <a:rPr lang="en-US" sz="1200" dirty="0" smtClean="0"/>
              <a:t>   -          		2       132.79 /_ -120.0   	0.99999  	230.000</a:t>
            </a:r>
          </a:p>
          <a:p>
            <a:pPr algn="l"/>
            <a:r>
              <a:rPr lang="en-US" sz="1200" dirty="0" smtClean="0"/>
              <a:t>   -          		3       132.79 /_  120.0   	0.99998   	230.000</a:t>
            </a:r>
          </a:p>
          <a:p>
            <a:pPr algn="l"/>
            <a:r>
              <a:rPr lang="en-US" sz="1200" dirty="0" smtClean="0"/>
              <a:t>DY3LEGBUS ... 	1       1.2003 /_  -90.0   	</a:t>
            </a:r>
            <a:r>
              <a:rPr lang="en-US" sz="1200" b="1" dirty="0" smtClean="0">
                <a:solidFill>
                  <a:srgbClr val="FF0000"/>
                </a:solidFill>
              </a:rPr>
              <a:t>0.49975</a:t>
            </a:r>
            <a:r>
              <a:rPr lang="en-US" sz="1200" dirty="0" smtClean="0"/>
              <a:t>     	4.160</a:t>
            </a:r>
          </a:p>
          <a:p>
            <a:pPr algn="l"/>
            <a:r>
              <a:rPr lang="en-US" sz="1200" dirty="0" smtClean="0"/>
              <a:t>   -         	  	2       1.2002 /_  -90.0   	</a:t>
            </a:r>
            <a:r>
              <a:rPr lang="en-US" sz="1200" b="1" dirty="0" smtClean="0">
                <a:solidFill>
                  <a:srgbClr val="FF0000"/>
                </a:solidFill>
              </a:rPr>
              <a:t>0.49972</a:t>
            </a:r>
            <a:r>
              <a:rPr lang="en-US" sz="1200" dirty="0" smtClean="0"/>
              <a:t>     	4.160</a:t>
            </a:r>
          </a:p>
          <a:p>
            <a:pPr algn="l"/>
            <a:r>
              <a:rPr lang="en-US" sz="1200" dirty="0" smtClean="0"/>
              <a:t>   -          	  	3       2.4005 /_   90.0   	0.99947     	4.160</a:t>
            </a:r>
          </a:p>
          <a:p>
            <a:pPr algn="l"/>
            <a:r>
              <a:rPr lang="en-US" sz="1200" dirty="0" smtClean="0"/>
              <a:t>   -          	 	4   1.0354E-013 /_   -1.4 	4.31E-014     4.160</a:t>
            </a:r>
          </a:p>
          <a:p>
            <a:pPr algn="l"/>
            <a:r>
              <a:rPr lang="en-US" sz="1200" dirty="0" smtClean="0"/>
              <a:t>DY3LEGPHANTOM 	1   5.6543E-005 /_  -45.0 	2.35E-005     4.160</a:t>
            </a:r>
          </a:p>
          <a:p>
            <a:pPr algn="l"/>
            <a:r>
              <a:rPr lang="en-US" sz="1200" dirty="0" smtClean="0"/>
              <a:t>   -         		2       2.0784 /_  -90.0   	0.86534     	4.160</a:t>
            </a:r>
          </a:p>
          <a:p>
            <a:pPr algn="l"/>
            <a:r>
              <a:rPr lang="en-US" sz="1200" dirty="0" smtClean="0"/>
              <a:t>   -          		3       2.0784 /_   90.0   	0.86536     	4.160</a:t>
            </a:r>
          </a:p>
          <a:p>
            <a:pPr algn="l"/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Load to Open Phase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Load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command to Run file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155" y="1900094"/>
            <a:ext cx="8987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New REACTOR.DY3Leg Phases=3 Bus1= DY3legBus.1.2.3 Bus2=DY3legBus.6.6.6 kV=4.16 </a:t>
            </a:r>
          </a:p>
          <a:p>
            <a:pPr algn="l"/>
            <a:r>
              <a:rPr lang="en-US" b="1" dirty="0" smtClean="0"/>
              <a:t>~ </a:t>
            </a:r>
            <a:r>
              <a:rPr lang="en-US" b="1" dirty="0" err="1" smtClean="0"/>
              <a:t>conn</a:t>
            </a:r>
            <a:r>
              <a:rPr lang="en-US" b="1" dirty="0" smtClean="0"/>
              <a:t>=</a:t>
            </a:r>
            <a:r>
              <a:rPr lang="en-US" b="1" dirty="0" err="1" smtClean="0"/>
              <a:t>wye</a:t>
            </a:r>
            <a:r>
              <a:rPr lang="en-US" b="1" dirty="0" smtClean="0"/>
              <a:t>  Z1=[5.94 4.04] Z2=[0.36 1.09] Z0=[1000000 10000000]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3194" y="3971637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Redirect load.dss</a:t>
            </a:r>
            <a:endParaRPr 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6912" y="3107601"/>
            <a:ext cx="29908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 bwMode="auto">
          <a:xfrm>
            <a:off x="2689934" y="2556769"/>
            <a:ext cx="2805344" cy="11452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000386" y="2547891"/>
            <a:ext cx="782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R1   X1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6781" y="2540493"/>
            <a:ext cx="782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R2   X2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17060" y="2541973"/>
            <a:ext cx="782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R0   X0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NODE-GROUND VOLTAGES BY BUS &amp; NODE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1625" y="1271748"/>
            <a:ext cx="7237676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endParaRPr lang="en-US" sz="1200" dirty="0" smtClean="0"/>
          </a:p>
          <a:p>
            <a:pPr algn="l"/>
            <a:endParaRPr lang="en-US" sz="1200" dirty="0" smtClean="0"/>
          </a:p>
          <a:p>
            <a:pPr algn="l"/>
            <a:r>
              <a:rPr lang="en-US" sz="1200" u="sng" dirty="0" smtClean="0"/>
              <a:t>Bus           		Node    V (kV)    Angle      </a:t>
            </a:r>
            <a:r>
              <a:rPr lang="en-US" sz="1200" u="sng" dirty="0" err="1" smtClean="0"/>
              <a:t>p.u</a:t>
            </a:r>
            <a:r>
              <a:rPr lang="en-US" sz="1200" u="sng" dirty="0" smtClean="0"/>
              <a:t>.   	Base kV</a:t>
            </a:r>
          </a:p>
          <a:p>
            <a:pPr algn="l"/>
            <a:endParaRPr lang="pt-BR" sz="1200" dirty="0" smtClean="0"/>
          </a:p>
          <a:p>
            <a:pPr algn="l"/>
            <a:r>
              <a:rPr lang="pt-BR" sz="1200" dirty="0" smtClean="0"/>
              <a:t>MAINBUS ..... 	1       132.79 /_    0.0         1   	230.000</a:t>
            </a:r>
          </a:p>
          <a:p>
            <a:pPr algn="l"/>
            <a:r>
              <a:rPr lang="pt-BR" sz="1200" dirty="0" smtClean="0"/>
              <a:t>   -          		2       132.77 /_ -120.0   	0.99986   	230.000</a:t>
            </a:r>
          </a:p>
          <a:p>
            <a:pPr algn="l"/>
            <a:r>
              <a:rPr lang="pt-BR" sz="1200" dirty="0" smtClean="0"/>
              <a:t>   -          		3       132.71 /_  120.0   	0.99938   	230.000</a:t>
            </a:r>
          </a:p>
          <a:p>
            <a:pPr algn="l"/>
            <a:r>
              <a:rPr lang="pt-BR" sz="1200" dirty="0" smtClean="0"/>
              <a:t>   -          		31       86.333 /_  -22.1   	0.65015   	230.000</a:t>
            </a:r>
          </a:p>
          <a:p>
            <a:pPr algn="l"/>
            <a:r>
              <a:rPr lang="pt-BR" sz="1200" dirty="0" smtClean="0"/>
              <a:t>DY3LEGPRI ... 	1       86.333 /_  -22.1   	</a:t>
            </a:r>
            <a:r>
              <a:rPr lang="pt-BR" sz="1200" b="1" dirty="0" smtClean="0">
                <a:solidFill>
                  <a:srgbClr val="FF0000"/>
                </a:solidFill>
              </a:rPr>
              <a:t>0.65015</a:t>
            </a:r>
            <a:r>
              <a:rPr lang="pt-BR" sz="1200" dirty="0" smtClean="0"/>
              <a:t>   	230.000</a:t>
            </a:r>
          </a:p>
          <a:p>
            <a:pPr algn="l"/>
            <a:r>
              <a:rPr lang="pt-BR" sz="1200" dirty="0" smtClean="0"/>
              <a:t>   -         		2       132.77 /_ -120.0   	0.99986   	230.000</a:t>
            </a:r>
          </a:p>
          <a:p>
            <a:pPr algn="l"/>
            <a:r>
              <a:rPr lang="pt-BR" sz="1200" dirty="0" smtClean="0"/>
              <a:t>   -          		3       132.71 /_  120.0   	0.99938   	230.000</a:t>
            </a:r>
          </a:p>
          <a:p>
            <a:pPr algn="l"/>
            <a:r>
              <a:rPr lang="pt-BR" sz="1200" dirty="0" smtClean="0"/>
              <a:t>DY3LEGBUS ... 	1       2.1477 /_  -45.3   	</a:t>
            </a:r>
            <a:r>
              <a:rPr lang="pt-BR" sz="1200" b="1" dirty="0" smtClean="0">
                <a:solidFill>
                  <a:srgbClr val="FF0000"/>
                </a:solidFill>
              </a:rPr>
              <a:t>0.89423</a:t>
            </a:r>
            <a:r>
              <a:rPr lang="pt-BR" sz="1200" dirty="0" smtClean="0"/>
              <a:t>     	4.160</a:t>
            </a:r>
          </a:p>
          <a:p>
            <a:pPr algn="l"/>
            <a:r>
              <a:rPr lang="pt-BR" sz="1200" dirty="0" smtClean="0"/>
              <a:t>   -          		2       1.7617 /_ -151.3   	</a:t>
            </a:r>
            <a:r>
              <a:rPr lang="pt-BR" sz="1200" b="1" dirty="0" smtClean="0">
                <a:solidFill>
                  <a:srgbClr val="FF0000"/>
                </a:solidFill>
              </a:rPr>
              <a:t>0.73349</a:t>
            </a:r>
            <a:r>
              <a:rPr lang="pt-BR" sz="1200" dirty="0" smtClean="0"/>
              <a:t>     	4.160</a:t>
            </a:r>
          </a:p>
          <a:p>
            <a:pPr algn="l"/>
            <a:r>
              <a:rPr lang="pt-BR" sz="1200" dirty="0" smtClean="0"/>
              <a:t>   -         		3       2.3721 /_   89.2   	0.98762     	4.160</a:t>
            </a:r>
          </a:p>
          <a:p>
            <a:pPr algn="l"/>
            <a:r>
              <a:rPr lang="pt-BR" sz="1200" dirty="0" smtClean="0"/>
              <a:t>   -          		4   1.144E-013 /_  -47.9 	4.76E-014  	4.160</a:t>
            </a:r>
          </a:p>
          <a:p>
            <a:pPr algn="l"/>
            <a:r>
              <a:rPr lang="pt-BR" sz="1200" dirty="0" smtClean="0"/>
              <a:t>   -          		6   5.8046E-010 /_ -101.4 	2.41E-010   	4.160</a:t>
            </a:r>
          </a:p>
          <a:p>
            <a:pPr algn="l"/>
            <a:r>
              <a:rPr lang="pt-BR" sz="1200" dirty="0" smtClean="0"/>
              <a:t>DY3LEGPHANTOM 	1        1.808 /_  -12.5   	0.75276     	4.160</a:t>
            </a:r>
          </a:p>
          <a:p>
            <a:pPr algn="l"/>
            <a:r>
              <a:rPr lang="pt-BR" sz="1200" dirty="0" smtClean="0"/>
              <a:t>   -          		2       2.0651 /_ -116.6   	0.85984     	4.160</a:t>
            </a:r>
          </a:p>
          <a:p>
            <a:pPr algn="l"/>
            <a:r>
              <a:rPr lang="pt-BR" sz="1200" dirty="0" smtClean="0"/>
              <a:t>   -         		3       2.3904 /_  110.6   	0.99528     	4.160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Daily Load Shape to 13-Bus Test Feeder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Edit File</a:t>
            </a:r>
          </a:p>
          <a:p>
            <a:pPr lvl="1"/>
            <a:r>
              <a:rPr lang="en-US" dirty="0" smtClean="0"/>
              <a:t>Could Change Every Load Definition (Not Recommended)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Select Loads and Go to Show&gt;Elements in Class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3700" y="2500854"/>
            <a:ext cx="7822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solidFill>
                  <a:srgbClr val="FF0000"/>
                </a:solidFill>
              </a:rPr>
              <a:t>Edit</a:t>
            </a:r>
            <a:r>
              <a:rPr lang="en-US" sz="1200" b="1" dirty="0" smtClean="0"/>
              <a:t> Load.671 Bus1=671.1.2.3  Phases=3 Conn=Delta Model=1 kV=4.16   kW=1155 </a:t>
            </a:r>
            <a:r>
              <a:rPr lang="en-US" sz="1200" b="1" dirty="0" err="1" smtClean="0"/>
              <a:t>kvar</a:t>
            </a:r>
            <a:r>
              <a:rPr lang="en-US" sz="1200" b="1" dirty="0" smtClean="0"/>
              <a:t>=660 </a:t>
            </a:r>
            <a:r>
              <a:rPr lang="en-US" sz="1200" b="1" dirty="0" smtClean="0">
                <a:solidFill>
                  <a:srgbClr val="FF0000"/>
                </a:solidFill>
              </a:rPr>
              <a:t>Daily=Default</a:t>
            </a:r>
          </a:p>
          <a:p>
            <a:pPr algn="l"/>
            <a:r>
              <a:rPr lang="en-US" sz="1200" b="1" dirty="0" smtClean="0"/>
              <a:t>…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592428" y="3425610"/>
            <a:ext cx="4603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671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634A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634B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634C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645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646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692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675A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675B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675C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611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652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670A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670B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670C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441359" y="4687410"/>
            <a:ext cx="14293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521258" y="4065973"/>
            <a:ext cx="1349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Text Editor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6318" y="3444537"/>
            <a:ext cx="15343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Load.671.Daily=Default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Load.634A.Daily=Default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Load.634B.Daily=Default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Load.634C.Daily=Default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Load.645.Daily=Default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Load.646.Daily=Default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Load.692.Daily=Default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Load.675A.Daily=Default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Load.675B.Daily=Default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Load.675C.Daily=Default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Load.611.Daily=Default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Load.652.Daily=Default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Load.670A.Daily=Default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Load.670B.Daily=Default</a:t>
            </a:r>
          </a:p>
          <a:p>
            <a:pPr algn="l"/>
            <a:r>
              <a:rPr lang="en-US" sz="900" b="1" dirty="0" smtClean="0">
                <a:solidFill>
                  <a:schemeClr val="tx1"/>
                </a:solidFill>
              </a:rPr>
              <a:t>Load.670C.Daily=Default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Use Batch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Monitor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0255" y="1867188"/>
            <a:ext cx="653698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Redirect IEEE13Nodeckt.dss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 err="1" smtClean="0"/>
              <a:t>BatchEdit</a:t>
            </a:r>
            <a:r>
              <a:rPr lang="en-US" b="1" dirty="0" smtClean="0"/>
              <a:t> Load..* daily=default</a:t>
            </a:r>
          </a:p>
          <a:p>
            <a:pPr algn="l"/>
            <a:endParaRPr lang="en-US" b="1" dirty="0" smtClean="0"/>
          </a:p>
          <a:p>
            <a:pPr algn="l"/>
            <a:endParaRPr lang="en-US" b="1" dirty="0" smtClean="0"/>
          </a:p>
          <a:p>
            <a:pPr algn="l"/>
            <a:r>
              <a:rPr lang="fr-FR" b="1" dirty="0" smtClean="0"/>
              <a:t>New </a:t>
            </a:r>
            <a:r>
              <a:rPr lang="fr-FR" b="1" dirty="0" err="1" smtClean="0"/>
              <a:t>Monitor.Sub</a:t>
            </a:r>
            <a:r>
              <a:rPr lang="fr-FR" b="1" dirty="0" smtClean="0"/>
              <a:t>  </a:t>
            </a:r>
            <a:r>
              <a:rPr lang="fr-FR" b="1" dirty="0" err="1" smtClean="0"/>
              <a:t>element</a:t>
            </a:r>
            <a:r>
              <a:rPr lang="fr-FR" b="1" dirty="0" smtClean="0"/>
              <a:t>=</a:t>
            </a:r>
            <a:r>
              <a:rPr lang="fr-FR" b="1" dirty="0" err="1" smtClean="0"/>
              <a:t>Transformer.Sub</a:t>
            </a:r>
            <a:r>
              <a:rPr lang="fr-FR" b="1" dirty="0" smtClean="0"/>
              <a:t>  terminal=2  mode=0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Solve</a:t>
            </a:r>
          </a:p>
          <a:p>
            <a:pPr algn="l"/>
            <a:r>
              <a:rPr lang="en-US" b="1" dirty="0" err="1" smtClean="0"/>
              <a:t>BusCoords</a:t>
            </a:r>
            <a:r>
              <a:rPr lang="en-US" b="1" dirty="0" smtClean="0"/>
              <a:t> IEEE13Node_BusXY.csv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set mode=daily number=24</a:t>
            </a:r>
          </a:p>
          <a:p>
            <a:pPr algn="l"/>
            <a:r>
              <a:rPr lang="en-US" b="1" dirty="0" smtClean="0"/>
              <a:t>Solve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6622473" y="3147538"/>
            <a:ext cx="535709" cy="5357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548583" y="2842738"/>
            <a:ext cx="199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monitor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1740023" y="2048187"/>
            <a:ext cx="2569908" cy="561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780230" y="1858797"/>
            <a:ext cx="199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BatchEdit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2901" y="2974107"/>
            <a:ext cx="4476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PERL regular expression. .* matches all names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2299317" y="2885243"/>
            <a:ext cx="213064" cy="142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3650202" y="2218343"/>
            <a:ext cx="2569908" cy="561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752552" y="2028953"/>
            <a:ext cx="199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Loadshape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4">
      <a:dk1>
        <a:srgbClr val="000000"/>
      </a:dk1>
      <a:lt1>
        <a:srgbClr val="FFFFFF"/>
      </a:lt1>
      <a:dk2>
        <a:srgbClr val="0000CC"/>
      </a:dk2>
      <a:lt2>
        <a:srgbClr val="B2B2B2"/>
      </a:lt2>
      <a:accent1>
        <a:srgbClr val="006699"/>
      </a:accent1>
      <a:accent2>
        <a:srgbClr val="A50021"/>
      </a:accent2>
      <a:accent3>
        <a:srgbClr val="33CC33"/>
      </a:accent3>
      <a:accent4>
        <a:srgbClr val="FF9933"/>
      </a:accent4>
      <a:accent5>
        <a:srgbClr val="9933FF"/>
      </a:accent5>
      <a:accent6>
        <a:srgbClr val="FFFF00"/>
      </a:accent6>
      <a:hlink>
        <a:srgbClr val="0000FF"/>
      </a:hlink>
      <a:folHlink>
        <a:srgbClr val="FF00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552</TotalTime>
  <Words>1032</Words>
  <Application>Microsoft Office PowerPoint</Application>
  <PresentationFormat>On-screen Show (4:3)</PresentationFormat>
  <Paragraphs>455</Paragraphs>
  <Slides>25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blank</vt:lpstr>
      <vt:lpstr>OpenDSS Example Scripts Version 1</vt:lpstr>
      <vt:lpstr>Open-Phase Analysis</vt:lpstr>
      <vt:lpstr>Master File</vt:lpstr>
      <vt:lpstr>Run File</vt:lpstr>
      <vt:lpstr>Results</vt:lpstr>
      <vt:lpstr>Add Load to Open Phase Case</vt:lpstr>
      <vt:lpstr>Results</vt:lpstr>
      <vt:lpstr>Add Daily Load Shape to 13-Bus Test Feeder</vt:lpstr>
      <vt:lpstr>Or Use Batch Command</vt:lpstr>
      <vt:lpstr>Plot Results</vt:lpstr>
      <vt:lpstr>Circuit Description Text</vt:lpstr>
      <vt:lpstr>Source </vt:lpstr>
      <vt:lpstr>Line </vt:lpstr>
      <vt:lpstr>Transformer </vt:lpstr>
      <vt:lpstr>Neutral to Ground Reactor for Transformer</vt:lpstr>
      <vt:lpstr>Linecode </vt:lpstr>
      <vt:lpstr>Load</vt:lpstr>
      <vt:lpstr>Transformer and Neutral Resistance</vt:lpstr>
      <vt:lpstr>Synchronous Generator</vt:lpstr>
      <vt:lpstr>Example – Master File</vt:lpstr>
      <vt:lpstr>Example – Script File</vt:lpstr>
      <vt:lpstr>Example – Script File, cont.</vt:lpstr>
      <vt:lpstr>Example – Script File</vt:lpstr>
      <vt:lpstr>Example – Script File</vt:lpstr>
      <vt:lpstr>Together…Shaping the Future of Electricity</vt:lpstr>
    </vt:vector>
  </TitlesOfParts>
  <Company>EPRI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 PowerPoint Template Version 1</dc:title>
  <dc:subject>Version 1</dc:subject>
  <dc:creator>Arritt, Bob</dc:creator>
  <dc:description>Copyright 2013</dc:description>
  <cp:lastModifiedBy>Arritt, Bob</cp:lastModifiedBy>
  <cp:revision>55</cp:revision>
  <cp:lastPrinted>2005-05-03T23:36:11Z</cp:lastPrinted>
  <dcterms:created xsi:type="dcterms:W3CDTF">2013-06-04T14:15:00Z</dcterms:created>
  <dcterms:modified xsi:type="dcterms:W3CDTF">2013-06-05T23:39:18Z</dcterms:modified>
</cp:coreProperties>
</file>