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282" r:id="rId5"/>
    <p:sldId id="284" r:id="rId6"/>
    <p:sldId id="470" r:id="rId7"/>
    <p:sldId id="471" r:id="rId8"/>
    <p:sldId id="383" r:id="rId9"/>
    <p:sldId id="384" r:id="rId10"/>
    <p:sldId id="394" r:id="rId11"/>
    <p:sldId id="285" r:id="rId12"/>
    <p:sldId id="386" r:id="rId13"/>
    <p:sldId id="286" r:id="rId14"/>
    <p:sldId id="469" r:id="rId15"/>
    <p:sldId id="472" r:id="rId16"/>
    <p:sldId id="473" r:id="rId17"/>
    <p:sldId id="474" r:id="rId18"/>
    <p:sldId id="475" r:id="rId19"/>
    <p:sldId id="382" r:id="rId20"/>
    <p:sldId id="387" r:id="rId21"/>
    <p:sldId id="390" r:id="rId22"/>
    <p:sldId id="388" r:id="rId23"/>
    <p:sldId id="389" r:id="rId24"/>
    <p:sldId id="380" r:id="rId25"/>
    <p:sldId id="293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468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91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467" r:id="rId64"/>
    <p:sldId id="331" r:id="rId65"/>
    <p:sldId id="332" r:id="rId66"/>
    <p:sldId id="333" r:id="rId67"/>
    <p:sldId id="334" r:id="rId68"/>
    <p:sldId id="335" r:id="rId69"/>
    <p:sldId id="342" r:id="rId70"/>
    <p:sldId id="343" r:id="rId71"/>
    <p:sldId id="344" r:id="rId72"/>
    <p:sldId id="347" r:id="rId73"/>
    <p:sldId id="348" r:id="rId74"/>
    <p:sldId id="349" r:id="rId75"/>
    <p:sldId id="350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466" r:id="rId86"/>
  </p:sldIdLst>
  <p:sldSz cx="9144000" cy="6858000" type="screen4x3"/>
  <p:notesSz cx="6997700" cy="9271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CC"/>
    <a:srgbClr val="C0C0C0"/>
    <a:srgbClr val="F8F8F8"/>
    <a:srgbClr val="FF0000"/>
    <a:srgbClr val="808080"/>
    <a:srgbClr val="B2B2B2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91023A8-2C89-4E07-AC30-8C79A8F93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E8B9E4A-87F6-405A-BC2D-226273F4F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481FB-BCF6-41AB-B4A6-3CA0994AAA51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D8F1A29-91AC-428C-8A0C-3540673FBEA9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915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A6CAD2F-7248-4923-93BA-6F60E2375010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82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23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588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B2A795D-4F7E-4825-8EA2-AE86F3ECE953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12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431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1202900-BF05-4E4D-85D5-6BF864CB97C8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23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237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39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228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E32D614-F3E7-4E50-B495-6A9FB03CE808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472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F95E7E1-4C48-40F1-BACA-838554D55050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294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F95E7E1-4C48-40F1-BACA-838554D55050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1429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10912BB-8DA4-47DE-8B79-DB4AEDF45D0B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4912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10912BB-8DA4-47DE-8B79-DB4AEDF45D0B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2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7C5B38F-D565-4BE7-BBE0-94AF46D0B565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022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DAC0382-5BC1-42D7-A239-8466E2CC3574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9247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2E5651C-5DDF-46FB-BDB8-42D85C83AFD4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72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9C4CFC4-3D0A-44CA-B571-1BFFE8F738FB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590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9C4CFC4-3D0A-44CA-B571-1BFFE8F738FB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2526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297EBF1-57A8-408D-AC0E-E8FFA8AF7080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3164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9EBBB17-52E3-4B48-BD0A-BD96A974E551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7501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9D26962-C937-4E4A-B2AE-9567FB2C1492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3626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BBE539E-9305-4442-8C4B-498F4F6DFB14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7283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2690BC-578D-4AFB-9292-CCDD2A84BF09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8374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5781AB2-B2A6-4FA4-8284-267746FD66EC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512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F4B411F-A4C1-47D1-9A2F-3F7AD1C9C0F9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08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33475" y="731838"/>
            <a:ext cx="4592638" cy="3446462"/>
          </a:xfrm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23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2948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576B999-35A4-4F09-A7CA-AD6AE69A9D24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1026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23B134-3C01-482F-9923-55A3B9EDEA61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7738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F2697AC-27E0-49CC-BB1B-CADC81EEDC26}" type="slidenum">
              <a:rPr lang="en-US" altLang="en-US" sz="120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4596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3C36D71-DD5A-4C43-A158-CDF51D5D4872}" type="slidenum">
              <a:rPr lang="en-US" altLang="en-US" sz="120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416425"/>
            <a:ext cx="56007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9208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064C6C3-38F8-438C-8B33-081B3A3A3863}" type="slidenum">
              <a:rPr lang="en-US" altLang="en-US" sz="1200">
                <a:solidFill>
                  <a:schemeClr val="tx1"/>
                </a:solidFill>
              </a:rPr>
              <a:pPr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4191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3F1919B-4471-44F3-BB9B-01F15A975E84}" type="slidenum">
              <a:rPr lang="en-US" altLang="en-US" sz="1200">
                <a:solidFill>
                  <a:schemeClr val="tx1"/>
                </a:solidFill>
              </a:rPr>
              <a:pPr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2532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A252FBF-9842-4AE8-9098-8DDDE79AB345}" type="slidenum">
              <a:rPr lang="en-US" altLang="en-US" sz="120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0072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1E8448D-D6FE-4E2B-AA55-7381F380B8B2}" type="slidenum">
              <a:rPr lang="en-US" altLang="en-US" sz="1200">
                <a:solidFill>
                  <a:schemeClr val="tx1"/>
                </a:solidFill>
              </a:rPr>
              <a:pPr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5377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37748A9-C253-4A5C-B481-4806BE8BCCCD}" type="slidenum">
              <a:rPr lang="en-US" altLang="en-US" sz="1200">
                <a:solidFill>
                  <a:schemeClr val="tx1"/>
                </a:solidFill>
              </a:rPr>
              <a:pPr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553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D97FCAE-301A-4588-A652-5AE978427724}" type="slidenum">
              <a:rPr lang="en-US" altLang="en-US" sz="1200">
                <a:solidFill>
                  <a:schemeClr val="tx1"/>
                </a:solidFill>
              </a:rPr>
              <a:pPr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69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F1F8CA8-DDA3-48DD-A36D-25CDFBDAF1F5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1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33475" y="733425"/>
            <a:ext cx="4592638" cy="3444875"/>
          </a:xfrm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2375" cy="4151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2674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3814AA4-F9AF-418A-B775-F9EFF74B8B45}" type="slidenum">
              <a:rPr lang="en-US" altLang="en-US" sz="1200">
                <a:solidFill>
                  <a:schemeClr val="tx1"/>
                </a:solidFill>
              </a:rPr>
              <a:pPr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6423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EB15791-0175-4D36-90D3-9A5BAEF0AD8D}" type="slidenum">
              <a:rPr lang="en-US" altLang="en-US" sz="1200">
                <a:solidFill>
                  <a:schemeClr val="tx1"/>
                </a:solidFill>
              </a:rPr>
              <a:pPr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2831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9A6029-7D26-4A29-8755-972ACCBFF237}" type="slidenum">
              <a:rPr lang="en-US" altLang="en-US" sz="1200">
                <a:solidFill>
                  <a:schemeClr val="tx1"/>
                </a:solidFill>
              </a:rPr>
              <a:pPr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1938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AC1E5CA-421C-4ED0-8D1F-4BEDE9006B66}" type="slidenum">
              <a:rPr lang="en-US" altLang="en-US" sz="1200">
                <a:solidFill>
                  <a:schemeClr val="tx1"/>
                </a:solidFill>
              </a:rPr>
              <a:pPr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3808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E3DF7E5-176E-4561-9141-9B43120B622C}" type="slidenum">
              <a:rPr lang="en-US" altLang="en-US" sz="1200">
                <a:solidFill>
                  <a:schemeClr val="tx1"/>
                </a:solidFill>
              </a:rPr>
              <a:pPr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6330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31035D9-CAF5-49B8-AB98-6B13C997097E}" type="slidenum">
              <a:rPr lang="en-US" altLang="en-US" sz="1200">
                <a:solidFill>
                  <a:schemeClr val="tx1"/>
                </a:solidFill>
              </a:rPr>
              <a:pPr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4391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325D6A6-18EA-4BA2-BDEA-6B6878AEF91E}" type="slidenum">
              <a:rPr lang="en-US" altLang="en-US" sz="1200">
                <a:solidFill>
                  <a:schemeClr val="tx1"/>
                </a:solidFill>
              </a:rPr>
              <a:pPr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7027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2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2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8401221-994D-4A61-9E53-7B9771B5E680}" type="slidenum">
              <a:rPr lang="en-US" altLang="en-US" sz="1200">
                <a:solidFill>
                  <a:schemeClr val="tx1"/>
                </a:solidFill>
              </a:rPr>
              <a:pPr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512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68B795C-B7F3-4C6F-BB7E-A49C56D900C3}" type="slidenum">
              <a:rPr lang="en-US" altLang="en-US" sz="1200">
                <a:solidFill>
                  <a:schemeClr val="tx1"/>
                </a:solidFill>
              </a:rPr>
              <a:pPr/>
              <a:t>59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8847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68B795C-B7F3-4C6F-BB7E-A49C56D900C3}" type="slidenum">
              <a:rPr lang="en-US" altLang="en-US" sz="1200">
                <a:solidFill>
                  <a:schemeClr val="tx1"/>
                </a:solidFill>
              </a:rPr>
              <a:pPr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857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27245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1E73A9D-94D9-4F17-9008-2AF0266A8381}" type="slidenum">
              <a:rPr lang="en-US" altLang="en-US" sz="1200">
                <a:solidFill>
                  <a:schemeClr val="tx1"/>
                </a:solidFill>
              </a:rPr>
              <a:pPr/>
              <a:t>61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88271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366AC96-E1AE-4C0A-9955-115B4B9FFFE0}" type="slidenum">
              <a:rPr lang="en-US" altLang="en-US" sz="1200">
                <a:solidFill>
                  <a:schemeClr val="tx1"/>
                </a:solidFill>
              </a:rPr>
              <a:pPr/>
              <a:t>62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0628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7C397D1-4CEF-4897-AE9E-4493BCE54B91}" type="slidenum">
              <a:rPr lang="en-US" altLang="en-US" sz="1200">
                <a:solidFill>
                  <a:schemeClr val="tx1"/>
                </a:solidFill>
              </a:rPr>
              <a:pPr/>
              <a:t>63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0472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7160686-CED2-4B4F-A334-BCAF05D2F980}" type="slidenum">
              <a:rPr lang="en-US" altLang="en-US" sz="1200">
                <a:solidFill>
                  <a:schemeClr val="tx1"/>
                </a:solidFill>
              </a:rPr>
              <a:pPr/>
              <a:t>64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3365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DA02DDA-90AD-4DB7-877E-D1C878DCB70F}" type="slidenum">
              <a:rPr lang="en-US" altLang="en-US" sz="1200">
                <a:solidFill>
                  <a:schemeClr val="tx1"/>
                </a:solidFill>
              </a:rPr>
              <a:pPr/>
              <a:t>65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1425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6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6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FF7BC40-B4C6-4AB1-B1F3-F3D5947D661F}" type="slidenum">
              <a:rPr lang="en-US" altLang="en-US" sz="1200">
                <a:solidFill>
                  <a:schemeClr val="tx1"/>
                </a:solidFill>
              </a:rPr>
              <a:pPr/>
              <a:t>66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09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7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7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205B2B4-EFB8-434D-B218-2DBCB46079D7}" type="slidenum">
              <a:rPr lang="en-US" altLang="en-US" sz="1200">
                <a:solidFill>
                  <a:schemeClr val="tx1"/>
                </a:solidFill>
              </a:rPr>
              <a:pPr/>
              <a:t>67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495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C023364-3C12-44ED-8AAB-858FE87A236A}" type="slidenum">
              <a:rPr lang="en-US" altLang="en-US" sz="1200">
                <a:solidFill>
                  <a:schemeClr val="tx1"/>
                </a:solidFill>
              </a:rPr>
              <a:pPr/>
              <a:t>68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0618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45B5C70-01DF-434B-AB2D-A797BDAE401A}" type="slidenum">
              <a:rPr lang="en-US" altLang="en-US" sz="1200">
                <a:solidFill>
                  <a:schemeClr val="tx1"/>
                </a:solidFill>
              </a:rPr>
              <a:pPr/>
              <a:t>69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57541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DA7656C-9774-4FE4-A577-1FA691B4F450}" type="slidenum">
              <a:rPr lang="en-US" altLang="en-US" sz="1200">
                <a:solidFill>
                  <a:schemeClr val="tx1"/>
                </a:solidFill>
              </a:rPr>
              <a:pPr/>
              <a:t>70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693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86878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4FE72A2-0186-4E02-ADB4-086846F4DF2E}" type="slidenum">
              <a:rPr lang="en-US" altLang="en-US" sz="1200">
                <a:solidFill>
                  <a:schemeClr val="tx1"/>
                </a:solidFill>
              </a:rPr>
              <a:pPr/>
              <a:t>71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4838"/>
            <a:ext cx="56038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1894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6208611-3F70-4502-97C7-7C437BFE52E7}" type="slidenum">
              <a:rPr lang="en-US" altLang="en-US" sz="1200">
                <a:solidFill>
                  <a:schemeClr val="tx1"/>
                </a:solidFill>
              </a:rPr>
              <a:pPr/>
              <a:t>72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8736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8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104BA5B-EC67-4919-BB95-44E3E4A717D0}" type="slidenum">
              <a:rPr lang="en-US" altLang="en-US" sz="1200">
                <a:solidFill>
                  <a:schemeClr val="tx1"/>
                </a:solidFill>
              </a:rPr>
              <a:pPr/>
              <a:t>73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441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103F81A-5B4A-493D-A8D5-1A3718267D3F}" type="slidenum">
              <a:rPr lang="en-US" altLang="en-US" sz="1200">
                <a:solidFill>
                  <a:schemeClr val="tx1"/>
                </a:solidFill>
              </a:rPr>
              <a:pPr/>
              <a:t>75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409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89135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F159C11-1673-4EE0-8D74-2EA7FFC9BDCF}" type="slidenum">
              <a:rPr lang="en-US" altLang="en-US" sz="1200">
                <a:solidFill>
                  <a:schemeClr val="tx1"/>
                </a:solidFill>
              </a:rPr>
              <a:pPr/>
              <a:t>76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18441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EF91925-7882-40B7-B127-0D2E7868E18E}" type="slidenum">
              <a:rPr lang="en-US" altLang="en-US" sz="1200">
                <a:solidFill>
                  <a:schemeClr val="tx1"/>
                </a:solidFill>
              </a:rPr>
              <a:pPr/>
              <a:t>77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77758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85A3CB4-BE5F-416A-86B3-5E86B4D36D07}" type="slidenum">
              <a:rPr lang="en-US" altLang="en-US" sz="1200">
                <a:solidFill>
                  <a:schemeClr val="tx1"/>
                </a:solidFill>
              </a:rPr>
              <a:pPr/>
              <a:t>78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5325"/>
            <a:ext cx="4648200" cy="3486150"/>
          </a:xfrm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1744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AB2162E-B194-4485-A69B-D3A7A4F72436}" type="slidenum">
              <a:rPr lang="en-US" altLang="en-US" sz="1200">
                <a:solidFill>
                  <a:schemeClr val="tx1"/>
                </a:solidFill>
              </a:rPr>
              <a:pPr/>
              <a:t>79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16428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4042171-5125-474A-8A8B-80560C2C9166}" type="slidenum">
              <a:rPr lang="en-US" altLang="en-US" sz="1200">
                <a:solidFill>
                  <a:schemeClr val="tx1"/>
                </a:solidFill>
              </a:rPr>
              <a:pPr/>
              <a:t>80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51775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AABAE92-F10C-471A-A1C8-ECBB07A148F2}" type="slidenum">
              <a:rPr lang="en-US" altLang="en-US" sz="1200">
                <a:solidFill>
                  <a:schemeClr val="tx1"/>
                </a:solidFill>
              </a:rPr>
              <a:pPr/>
              <a:t>81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5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15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049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83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424CC72-1B08-46AA-9865-2D3DFDA1E004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226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2100F3A-EFE5-4868-86FA-2E394EE12E5C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9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342817"/>
            <a:ext cx="9144000" cy="15151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indent="-219075"/>
            <a:endParaRPr lang="en-US" smtClean="0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297680"/>
            <a:ext cx="8412480" cy="219456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2377440"/>
            <a:ext cx="8412480" cy="1828800"/>
          </a:xfrm>
        </p:spPr>
        <p:txBody>
          <a:bodyPr anchor="ctr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PRI logo 2014_RGB_PPT-Lar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71800" y="1629992"/>
            <a:ext cx="3200400" cy="521208"/>
          </a:xfrm>
          <a:prstGeom prst="rect">
            <a:avLst/>
          </a:prstGeom>
        </p:spPr>
      </p:pic>
      <p:pic>
        <p:nvPicPr>
          <p:cNvPr id="10" name="Picture 9" descr="2014 PowerPoint title banner_FINAL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342817"/>
            <a:ext cx="9144000" cy="15151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indent="-219075"/>
            <a:endParaRPr lang="en-US" smtClean="0"/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297680"/>
            <a:ext cx="8412480" cy="219456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2377440"/>
            <a:ext cx="8412480" cy="1828800"/>
          </a:xfrm>
        </p:spPr>
        <p:txBody>
          <a:bodyPr anchor="t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2014 PowerPoint title banner_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11680"/>
            <a:ext cx="8412480" cy="1371600"/>
          </a:xfrm>
        </p:spPr>
        <p:txBody>
          <a:bodyPr anchor="ctr"/>
          <a:lstStyle>
            <a:lvl1pPr algn="ctr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841248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" cy="10972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19075" indent="-219075"/>
            <a:endParaRPr lang="en-US" smtClean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4267200" y="6594475"/>
            <a:ext cx="60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324FBA8B-C479-4BF9-A515-8ED623D42A4A}" type="slidenum">
              <a:rPr lang="en-US" sz="1000">
                <a:solidFill>
                  <a:srgbClr val="4D4D4D"/>
                </a:solidFill>
              </a:rPr>
              <a:pPr/>
              <a:t>‹#›</a:t>
            </a:fld>
            <a:endParaRPr lang="en-US" sz="1000" dirty="0">
              <a:solidFill>
                <a:srgbClr val="4D4D4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84124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28016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28600" y="662940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00" dirty="0">
                <a:solidFill>
                  <a:srgbClr val="4D4D4D"/>
                </a:solidFill>
                <a:cs typeface="Arial" charset="0"/>
              </a:rPr>
              <a:t>© </a:t>
            </a:r>
            <a:r>
              <a:rPr lang="en-US" sz="700" dirty="0" smtClean="0">
                <a:solidFill>
                  <a:srgbClr val="4D4D4D"/>
                </a:solidFill>
                <a:cs typeface="Arial" charset="0"/>
              </a:rPr>
              <a:t>2015 </a:t>
            </a:r>
            <a:r>
              <a:rPr lang="en-US" sz="700" dirty="0">
                <a:solidFill>
                  <a:srgbClr val="4D4D4D"/>
                </a:solidFill>
                <a:cs typeface="Arial" charset="0"/>
              </a:rPr>
              <a:t>Electric Power Research Institute, Inc. All rights reserved.</a:t>
            </a:r>
            <a:endParaRPr lang="en-US" sz="700" dirty="0">
              <a:solidFill>
                <a:srgbClr val="4D4D4D"/>
              </a:solidFill>
            </a:endParaRPr>
          </a:p>
        </p:txBody>
      </p:sp>
      <p:pic>
        <p:nvPicPr>
          <p:cNvPr id="8" name="Picture 7" descr="EPRI logo 2014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95160" y="6400800"/>
            <a:ext cx="1877568" cy="3474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ourceforge.net/projects/electricdss/files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Roger C. Dugan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Sr. Technical Executive</a:t>
            </a:r>
          </a:p>
          <a:p>
            <a:r>
              <a:rPr lang="en-US" b="1" dirty="0" smtClean="0"/>
              <a:t>PEPQA 2015, Bogota CO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June  2015</a:t>
            </a:r>
            <a:endParaRPr lang="en-US" dirty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OpenDSS</a:t>
            </a:r>
            <a:r>
              <a:rPr lang="en-US" dirty="0" smtClean="0"/>
              <a:t> Tutorial</a:t>
            </a:r>
            <a:br>
              <a:rPr lang="en-US" dirty="0" smtClean="0"/>
            </a:b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can OpenDSS be used for?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800" dirty="0" smtClean="0"/>
              <a:t>DG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Interconnection studies/screening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Value of service studies (risk based)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Solar PV voltage rise/fluctuation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Wind power variations impact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Hi-penetration solar PV impacts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Harmonic distortion simulation</a:t>
            </a:r>
          </a:p>
          <a:p>
            <a:pPr lvl="1" eaLnBrk="1" hangingPunct="1">
              <a:lnSpc>
                <a:spcPct val="75000"/>
              </a:lnSpc>
              <a:spcAft>
                <a:spcPts val="1200"/>
              </a:spcAft>
            </a:pPr>
            <a:r>
              <a:rPr lang="en-US" altLang="en-US" sz="2800" dirty="0" smtClean="0"/>
              <a:t>Dynamics/islanding</a:t>
            </a:r>
          </a:p>
          <a:p>
            <a:pPr lvl="1" eaLnBrk="1" hangingPunct="1">
              <a:lnSpc>
                <a:spcPct val="75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00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has OpenDSS be used for?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226425" cy="4908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Hybrid simulation of communications and power networks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Geomagnetically-Induced Current  (GIC) flow (solar storms)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Power delivery loss evaluations (EPRI Green circuits program - &gt; 80 feeders)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Voltage optimization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PEV/PHEV impact simulations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Community energy storage (EPRI Smart Grid Demo)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High-frequency harmonic/interharmonic interference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Various unusual transformer configurations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Transformer frequency response analysis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Distribution automation control algorithm assessment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Impact of tankless electric water heaters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Wind farm collector simulations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Wind farm interaction with transmission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Wind generation impact on capacitor switching and regulator/LTC tapchanger operations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Protection system simulation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Open-conductor fault conditions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Circulating currents on transmission skywires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Ground voltage rise during faults on lines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Stray voltage simulations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Industrial load harmonics studies/filter design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Distribution feeder harmonics analysis, triplen harmonic filter design</a:t>
            </a:r>
          </a:p>
          <a:p>
            <a:pPr eaLnBrk="1" hangingPunct="1">
              <a:lnSpc>
                <a:spcPct val="75000"/>
              </a:lnSpc>
            </a:pPr>
            <a:endParaRPr lang="en-US" altLang="en-US" sz="1400" smtClean="0"/>
          </a:p>
          <a:p>
            <a:pPr eaLnBrk="1" hangingPunct="1">
              <a:lnSpc>
                <a:spcPct val="75000"/>
              </a:lnSpc>
            </a:pPr>
            <a:r>
              <a:rPr lang="en-US" altLang="en-US" sz="1400" smtClean="0"/>
              <a:t>And many more ….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5980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Annual Losses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Peak load losses are not necessarily indicative of annual losses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486025"/>
            <a:ext cx="4114800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 r="25760"/>
          <a:stretch>
            <a:fillRect/>
          </a:stretch>
        </p:blipFill>
        <p:spPr bwMode="auto">
          <a:xfrm>
            <a:off x="4692650" y="2597150"/>
            <a:ext cx="41148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Solar PV Simulation – 1 h step size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624013"/>
            <a:ext cx="746125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1-s Solar Data – Cloud Transients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63992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200400" y="5791200"/>
            <a:ext cx="3124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Impact on Feeder Voltage ??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5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79248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 Modeling Simple Peak Shave Example</a:t>
            </a:r>
          </a:p>
        </p:txBody>
      </p:sp>
    </p:spTree>
    <p:extLst>
      <p:ext uri="{BB962C8B-B14F-4D97-AF65-F5344CB8AC3E}">
        <p14:creationId xmlns:p14="http://schemas.microsoft.com/office/powerpoint/2010/main" val="12756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6738"/>
            <a:ext cx="8226425" cy="4514850"/>
          </a:xfrm>
        </p:spPr>
        <p:txBody>
          <a:bodyPr/>
          <a:lstStyle/>
          <a:p>
            <a:pPr eaLnBrk="1" hangingPunct="1">
              <a:tabLst>
                <a:tab pos="4119563" algn="l"/>
              </a:tabLst>
            </a:pPr>
            <a:r>
              <a:rPr lang="en-US" altLang="en-US" dirty="0" smtClean="0"/>
              <a:t>For each of X86 and X64 versions:</a:t>
            </a:r>
          </a:p>
          <a:p>
            <a:pPr marL="744538" lvl="1" indent="-457200" eaLnBrk="1" hangingPunct="1">
              <a:buFontTx/>
              <a:buAutoNum type="arabicPeriod"/>
              <a:tabLst>
                <a:tab pos="4119563" algn="l"/>
              </a:tabLst>
            </a:pPr>
            <a:r>
              <a:rPr lang="en-US" altLang="en-US" dirty="0" smtClean="0"/>
              <a:t>OpenDSS.EXE	Standalone EXE</a:t>
            </a:r>
          </a:p>
          <a:p>
            <a:pPr marL="744538" lvl="1" indent="-457200" eaLnBrk="1" hangingPunct="1">
              <a:buFontTx/>
              <a:buAutoNum type="arabicPeriod"/>
              <a:tabLst>
                <a:tab pos="4119563" algn="l"/>
              </a:tabLst>
            </a:pP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OpenDSSEngine.DLL	</a:t>
            </a:r>
            <a:r>
              <a:rPr lang="en-US" alt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In-process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 server</a:t>
            </a:r>
          </a:p>
          <a:p>
            <a:pPr marL="744538" lvl="1" indent="-457200" eaLnBrk="1" hangingPunct="1">
              <a:buFontTx/>
              <a:buAutoNum type="arabicPeriod"/>
              <a:tabLst>
                <a:tab pos="4119563" algn="l"/>
              </a:tabLst>
            </a:pPr>
            <a:r>
              <a:rPr lang="en-US" altLang="en-US" dirty="0" smtClean="0"/>
              <a:t>KLUSolve.DLL	Sparse matrix solver</a:t>
            </a:r>
          </a:p>
          <a:p>
            <a:pPr eaLnBrk="1" hangingPunct="1">
              <a:buFontTx/>
              <a:buAutoNum type="arabicPeriod"/>
              <a:tabLst>
                <a:tab pos="4119563" algn="l"/>
              </a:tabLst>
            </a:pPr>
            <a:endParaRPr lang="en-US" altLang="en-US" dirty="0" smtClean="0"/>
          </a:p>
          <a:p>
            <a:pPr marL="744538" lvl="1" indent="-457200" eaLnBrk="1" hangingPunct="1">
              <a:tabLst>
                <a:tab pos="4119563" algn="l"/>
              </a:tabLst>
            </a:pPr>
            <a:r>
              <a:rPr lang="en-US" altLang="en-US" dirty="0" smtClean="0"/>
              <a:t>DSSView.EXE is a separate program for processing graphics output</a:t>
            </a:r>
          </a:p>
          <a:p>
            <a:pPr marL="744538" lvl="1" indent="-457200" eaLnBrk="1" hangingPunct="1">
              <a:tabLst>
                <a:tab pos="4119563" algn="l"/>
              </a:tabLst>
            </a:pPr>
            <a:endParaRPr lang="en-US" altLang="en-US" sz="20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 Interfaces Currently Implemented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dirty="0" smtClean="0"/>
              <a:t>A </a:t>
            </a:r>
            <a:r>
              <a:rPr lang="en-US" b="1" dirty="0" smtClean="0"/>
              <a:t>stand-alone executable </a:t>
            </a:r>
            <a:r>
              <a:rPr lang="en-US" dirty="0" smtClean="0"/>
              <a:t>program that provides a text-based scripting interface (multiple windows) </a:t>
            </a:r>
          </a:p>
          <a:p>
            <a:pPr marL="744538" lvl="1" indent="-457200" eaLnBrk="1" hangingPunct="1">
              <a:defRPr/>
            </a:pPr>
            <a:r>
              <a:rPr lang="en-US" dirty="0" smtClean="0"/>
              <a:t>Some graphical output is also provided. </a:t>
            </a:r>
          </a:p>
          <a:p>
            <a:pPr marL="744538" lvl="1" indent="-457200" eaLnBrk="1" hangingPunct="1">
              <a:defRPr/>
            </a:pPr>
            <a:r>
              <a:rPr lang="en-US" dirty="0" smtClean="0"/>
              <a:t>No graphical input is provided.</a:t>
            </a:r>
          </a:p>
          <a:p>
            <a:pPr marL="744538" lvl="1" indent="-457200" eaLnBrk="1" hangingPunct="1">
              <a:defRPr/>
            </a:pPr>
            <a:endParaRPr lang="en-US" dirty="0" smtClean="0"/>
          </a:p>
          <a:p>
            <a:pPr marL="457200" indent="-457200" eaLnBrk="1" hangingPunct="1">
              <a:defRPr/>
            </a:pPr>
            <a:r>
              <a:rPr lang="en-US" dirty="0" smtClean="0"/>
              <a:t>An </a:t>
            </a:r>
            <a:r>
              <a:rPr lang="en-US" b="1" dirty="0" smtClean="0"/>
              <a:t>in-process COM server</a:t>
            </a:r>
            <a:r>
              <a:rPr lang="en-US" dirty="0" smtClean="0"/>
              <a:t> (for Windows) that supports driving the simulator from user-written programs. 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32-bit and 64-bit</a:t>
            </a:r>
          </a:p>
          <a:p>
            <a:pPr marL="457200" indent="-457200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3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Scripting and COM?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dirty="0" smtClean="0"/>
              <a:t>More flexible</a:t>
            </a:r>
            <a:r>
              <a:rPr lang="en-US" dirty="0"/>
              <a:t> </a:t>
            </a:r>
            <a:r>
              <a:rPr lang="en-US" dirty="0" smtClean="0"/>
              <a:t>than static forms</a:t>
            </a:r>
          </a:p>
          <a:p>
            <a:pPr marL="457200" indent="-457200" eaLnBrk="1" hangingPunct="1">
              <a:defRPr/>
            </a:pPr>
            <a:r>
              <a:rPr lang="en-US" dirty="0" smtClean="0"/>
              <a:t>No two Smart Grid simulations alike</a:t>
            </a:r>
          </a:p>
          <a:p>
            <a:pPr marL="457200" indent="-457200" eaLnBrk="1" hangingPunct="1">
              <a:defRPr/>
            </a:pPr>
            <a:r>
              <a:rPr lang="en-US" dirty="0" smtClean="0"/>
              <a:t>Not possible to predict what users will want to do</a:t>
            </a:r>
          </a:p>
          <a:p>
            <a:pPr marL="800100" lvl="1" indent="-457200">
              <a:defRPr/>
            </a:pPr>
            <a:r>
              <a:rPr lang="en-US" dirty="0" smtClean="0"/>
              <a:t>COM = </a:t>
            </a:r>
            <a:r>
              <a:rPr lang="en-US" u="sng" dirty="0" smtClean="0"/>
              <a:t>C</a:t>
            </a:r>
            <a:r>
              <a:rPr lang="en-US" dirty="0" smtClean="0"/>
              <a:t>omponent </a:t>
            </a:r>
            <a:r>
              <a:rPr lang="en-US" u="sng" dirty="0" smtClean="0"/>
              <a:t>O</a:t>
            </a:r>
            <a:r>
              <a:rPr lang="en-US" dirty="0" smtClean="0"/>
              <a:t>bject </a:t>
            </a:r>
            <a:r>
              <a:rPr lang="en-US" u="sng" dirty="0" smtClean="0"/>
              <a:t>M</a:t>
            </a:r>
            <a:r>
              <a:rPr lang="en-US" dirty="0" smtClean="0"/>
              <a:t>odel</a:t>
            </a:r>
          </a:p>
          <a:p>
            <a:pPr marL="800100" lvl="1" indent="-457200">
              <a:defRPr/>
            </a:pPr>
            <a:r>
              <a:rPr lang="en-US" dirty="0" smtClean="0"/>
              <a:t>Supported by nearly all programming languages, Microsoft Office, MATLAB, Python,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00100" lvl="1" indent="-457200">
              <a:defRPr/>
            </a:pPr>
            <a:r>
              <a:rPr lang="en-US" dirty="0" smtClean="0"/>
              <a:t>Allows user to write their own algorithms</a:t>
            </a:r>
          </a:p>
          <a:p>
            <a:pPr marL="1082675" lvl="2" indent="-457200">
              <a:defRPr/>
            </a:pPr>
            <a:r>
              <a:rPr lang="en-US" dirty="0" smtClean="0"/>
              <a:t>For things like DA controllers</a:t>
            </a:r>
            <a:r>
              <a:rPr lang="en-US" dirty="0"/>
              <a:t> </a:t>
            </a:r>
            <a:r>
              <a:rPr lang="en-US" dirty="0" smtClean="0"/>
              <a:t>and DMS simulators</a:t>
            </a:r>
          </a:p>
          <a:p>
            <a:pPr marL="1082675" lvl="2" indent="-457200">
              <a:defRPr/>
            </a:pPr>
            <a:r>
              <a:rPr lang="en-US" dirty="0" smtClean="0"/>
              <a:t>Co-simulation of power and communications</a:t>
            </a:r>
          </a:p>
          <a:p>
            <a:pPr marL="800100" lvl="1" indent="-457200">
              <a:defRPr/>
            </a:pPr>
            <a:r>
              <a:rPr lang="en-US" dirty="0" smtClean="0"/>
              <a:t>COM is not familiar to most power engineers but is powerful means of scripting</a:t>
            </a:r>
          </a:p>
        </p:txBody>
      </p:sp>
    </p:spTree>
    <p:extLst>
      <p:ext uri="{BB962C8B-B14F-4D97-AF65-F5344CB8AC3E}">
        <p14:creationId xmlns:p14="http://schemas.microsoft.com/office/powerpoint/2010/main" val="42147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SourceForge.Net Links for OpenDSS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000" dirty="0" smtClean="0"/>
              <a:t>EPRI Links Page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600" b="1" dirty="0" smtClean="0"/>
              <a:t>http://smartgrid.epri.com/SimulationTool.aspx</a:t>
            </a:r>
          </a:p>
          <a:p>
            <a:pPr lvl="1" eaLnBrk="1" hangingPunct="1">
              <a:lnSpc>
                <a:spcPct val="75000"/>
              </a:lnSpc>
            </a:pPr>
            <a:endParaRPr lang="en-US" altLang="en-US" sz="1600" b="1" dirty="0" smtClean="0"/>
          </a:p>
          <a:p>
            <a:pPr eaLnBrk="1" hangingPunct="1">
              <a:lnSpc>
                <a:spcPct val="75000"/>
              </a:lnSpc>
            </a:pPr>
            <a:r>
              <a:rPr lang="en-US" altLang="en-US" sz="2000" dirty="0" err="1" smtClean="0"/>
              <a:t>OpenDSS</a:t>
            </a:r>
            <a:r>
              <a:rPr lang="en-US" altLang="en-US" sz="2000" dirty="0" smtClean="0"/>
              <a:t> Download Files: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1400" b="1" dirty="0" smtClean="0"/>
              <a:t>http://sourceforge.net/projects/electricdss/files/</a:t>
            </a:r>
          </a:p>
          <a:p>
            <a:pPr eaLnBrk="1" hangingPunct="1">
              <a:lnSpc>
                <a:spcPct val="75000"/>
              </a:lnSpc>
            </a:pPr>
            <a:endParaRPr lang="en-US" altLang="en-US" sz="900" b="1" dirty="0" smtClean="0"/>
          </a:p>
          <a:p>
            <a:pPr eaLnBrk="1" hangingPunct="1">
              <a:lnSpc>
                <a:spcPct val="75000"/>
              </a:lnSpc>
            </a:pPr>
            <a:endParaRPr lang="en-US" altLang="en-US" sz="900" dirty="0" smtClean="0"/>
          </a:p>
          <a:p>
            <a:pPr eaLnBrk="1" hangingPunct="1">
              <a:lnSpc>
                <a:spcPct val="75000"/>
              </a:lnSpc>
            </a:pPr>
            <a:r>
              <a:rPr lang="en-US" altLang="en-US" sz="2000" dirty="0" smtClean="0"/>
              <a:t>Top level of Main  Repository</a:t>
            </a:r>
          </a:p>
          <a:p>
            <a:pPr eaLnBrk="1" hangingPunct="1">
              <a:lnSpc>
                <a:spcPct val="75000"/>
              </a:lnSpc>
            </a:pPr>
            <a:endParaRPr lang="en-US" altLang="en-US" sz="900" dirty="0" smtClean="0"/>
          </a:p>
          <a:p>
            <a:pPr lvl="1" eaLnBrk="1" hangingPunct="1">
              <a:lnSpc>
                <a:spcPct val="75000"/>
              </a:lnSpc>
            </a:pPr>
            <a:endParaRPr lang="en-US" altLang="en-US" sz="1600" b="1" dirty="0" smtClean="0"/>
          </a:p>
        </p:txBody>
      </p:sp>
      <p:pic>
        <p:nvPicPr>
          <p:cNvPr id="49156" name="Picture 4" descr="PPTF6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5575"/>
            <a:ext cx="75438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724400" y="3886200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OpenDSS?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Script-driven, </a:t>
            </a:r>
            <a:r>
              <a:rPr lang="en-US" altLang="en-US" b="1" dirty="0" smtClean="0"/>
              <a:t>frequency-domain</a:t>
            </a:r>
            <a:r>
              <a:rPr lang="en-US" altLang="en-US" dirty="0" smtClean="0"/>
              <a:t> electrical circuit simulation tool for dynamic distribution system modeling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Specific models for:</a:t>
            </a:r>
          </a:p>
          <a:p>
            <a:pPr lvl="1" eaLnBrk="1" hangingPunct="1"/>
            <a:r>
              <a:rPr lang="en-US" altLang="en-US" dirty="0" smtClean="0"/>
              <a:t>Supporting </a:t>
            </a:r>
            <a:r>
              <a:rPr lang="en-US" altLang="en-US" b="1" dirty="0" smtClean="0"/>
              <a:t>utility distribution system</a:t>
            </a:r>
            <a:r>
              <a:rPr lang="en-US" altLang="en-US" dirty="0" smtClean="0"/>
              <a:t> analysis</a:t>
            </a:r>
          </a:p>
          <a:p>
            <a:pPr lvl="1" eaLnBrk="1" hangingPunct="1"/>
            <a:r>
              <a:rPr lang="en-US" altLang="en-US" dirty="0" smtClean="0"/>
              <a:t>Designed for the unbalanced, multi-phase North American power distribution systems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Can also model European-style systems</a:t>
            </a:r>
          </a:p>
          <a:p>
            <a:pPr lvl="3" eaLnBrk="1" hangingPunct="1"/>
            <a:r>
              <a:rPr lang="en-US" altLang="en-US" dirty="0" smtClean="0"/>
              <a:t>These typically have a simpler structure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4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5000334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Discussion Forum &amp; News for </a:t>
            </a:r>
            <a:r>
              <a:rPr lang="en-US" altLang="en-US" dirty="0" err="1" smtClean="0"/>
              <a:t>OpenDSS</a:t>
            </a: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</a:pPr>
            <a:endParaRPr lang="en-US" altLang="en-US" sz="1600" b="1" dirty="0" smtClean="0"/>
          </a:p>
          <a:p>
            <a:pPr eaLnBrk="1" hangingPunct="1">
              <a:lnSpc>
                <a:spcPct val="75000"/>
              </a:lnSpc>
            </a:pPr>
            <a:endParaRPr lang="en-US" altLang="en-US" sz="900" dirty="0" smtClean="0"/>
          </a:p>
          <a:p>
            <a:pPr lvl="1" eaLnBrk="1" hangingPunct="1">
              <a:lnSpc>
                <a:spcPct val="75000"/>
              </a:lnSpc>
            </a:pPr>
            <a:endParaRPr lang="en-US" altLang="en-US" sz="1600" b="1" dirty="0" smtClean="0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835237" y="1826491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29100" y="1840924"/>
            <a:ext cx="685800" cy="8382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1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smtClean="0"/>
              <a:t>Installer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://sourceforge.net/projects/electricdss/files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Get pdf Files, too (Also can be found in </a:t>
            </a:r>
            <a:r>
              <a:rPr lang="en-US" dirty="0" err="1" smtClean="0">
                <a:solidFill>
                  <a:srgbClr val="FF0000"/>
                </a:solidFill>
              </a:rPr>
              <a:t>distrib</a:t>
            </a:r>
            <a:r>
              <a:rPr lang="en-US" dirty="0" smtClean="0">
                <a:solidFill>
                  <a:srgbClr val="FF0000"/>
                </a:solidFill>
              </a:rPr>
              <a:t>/doc</a:t>
            </a:r>
            <a:r>
              <a:rPr lang="en-US" dirty="0" smtClean="0"/>
              <a:t> folder)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6" y="3794760"/>
            <a:ext cx="2085714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32-bit Vs 64-bit	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425" cy="4522788"/>
          </a:xfrm>
        </p:spPr>
        <p:txBody>
          <a:bodyPr/>
          <a:lstStyle/>
          <a:p>
            <a:r>
              <a:rPr lang="en-US" altLang="en-US" dirty="0" smtClean="0"/>
              <a:t>On Windows 7 &amp; 8 you can register both versions </a:t>
            </a:r>
          </a:p>
          <a:p>
            <a:pPr lvl="1"/>
            <a:r>
              <a:rPr lang="en-US" altLang="en-US" dirty="0" smtClean="0"/>
              <a:t>They are in separate places in the registry</a:t>
            </a:r>
          </a:p>
          <a:p>
            <a:pPr lvl="1"/>
            <a:r>
              <a:rPr lang="en-US" altLang="en-US" dirty="0" smtClean="0"/>
              <a:t>You will probably need to register both</a:t>
            </a:r>
          </a:p>
          <a:p>
            <a:pPr lvl="2"/>
            <a:r>
              <a:rPr lang="en-US" altLang="en-US" dirty="0" smtClean="0"/>
              <a:t>MATLAB is often installed as 64-bit (x64)</a:t>
            </a:r>
          </a:p>
          <a:p>
            <a:pPr lvl="2"/>
            <a:r>
              <a:rPr lang="en-US" altLang="en-US" dirty="0" smtClean="0"/>
              <a:t>MS Office is most often installed as 32-bit (x86)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Windows 7 will run the proper version depending on the type of program invoking the </a:t>
            </a:r>
            <a:r>
              <a:rPr lang="en-US" altLang="en-US" dirty="0" err="1" smtClean="0"/>
              <a:t>DSSEngine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Magic!!</a:t>
            </a:r>
          </a:p>
        </p:txBody>
      </p:sp>
    </p:spTree>
    <p:extLst>
      <p:ext uri="{BB962C8B-B14F-4D97-AF65-F5344CB8AC3E}">
        <p14:creationId xmlns:p14="http://schemas.microsoft.com/office/powerpoint/2010/main" val="39109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66975"/>
            <a:ext cx="8226425" cy="914400"/>
          </a:xfrm>
          <a:noFill/>
        </p:spPr>
        <p:txBody>
          <a:bodyPr/>
          <a:lstStyle/>
          <a:p>
            <a:pPr algn="ctr" eaLnBrk="1" hangingPunct="1"/>
            <a:r>
              <a:rPr lang="en-US" altLang="en-US" smtClean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486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5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</a:t>
            </a:r>
            <a:r>
              <a:rPr lang="en-US" altLang="en-US" dirty="0" err="1" smtClean="0"/>
              <a:t>OpenDSS</a:t>
            </a:r>
            <a:r>
              <a:rPr lang="en-US" altLang="en-US" dirty="0" smtClean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433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Math …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Nearly everything results in a </a:t>
            </a:r>
            <a:r>
              <a:rPr lang="en-US" altLang="en-US" b="1" smtClean="0"/>
              <a:t>matrix</a:t>
            </a:r>
            <a:r>
              <a:rPr lang="en-US" altLang="en-US" smtClean="0"/>
              <a:t> or </a:t>
            </a:r>
            <a:r>
              <a:rPr lang="en-US" altLang="en-US" b="1" smtClean="0"/>
              <a:t>array</a:t>
            </a:r>
          </a:p>
          <a:p>
            <a:pPr lvl="1"/>
            <a:r>
              <a:rPr lang="en-US" altLang="en-US" b="1" smtClean="0"/>
              <a:t>Nodal Admittance </a:t>
            </a:r>
            <a:r>
              <a:rPr lang="en-US" altLang="en-US" smtClean="0"/>
              <a:t>formulation</a:t>
            </a:r>
          </a:p>
          <a:p>
            <a:pPr lvl="1"/>
            <a:r>
              <a:rPr lang="en-US" altLang="en-US" smtClean="0"/>
              <a:t>Circuit elements modeled by primitive admittance matrices </a:t>
            </a:r>
          </a:p>
          <a:p>
            <a:pPr lvl="2"/>
            <a:r>
              <a:rPr lang="en-US" altLang="en-US" i="1" smtClean="0"/>
              <a:t>Y</a:t>
            </a:r>
            <a:r>
              <a:rPr lang="en-US" altLang="en-US" i="1" baseline="-25000" smtClean="0"/>
              <a:t>prim</a:t>
            </a:r>
          </a:p>
          <a:p>
            <a:pPr lvl="1"/>
            <a:r>
              <a:rPr lang="en-US" altLang="en-US" b="1" smtClean="0"/>
              <a:t>Primitive Y </a:t>
            </a:r>
            <a:r>
              <a:rPr lang="en-US" altLang="en-US" smtClean="0"/>
              <a:t>matrices used to build </a:t>
            </a:r>
            <a:r>
              <a:rPr lang="en-US" altLang="en-US" b="1" smtClean="0"/>
              <a:t>System Y </a:t>
            </a:r>
            <a:r>
              <a:rPr lang="en-US" altLang="en-US" smtClean="0"/>
              <a:t>matrix </a:t>
            </a:r>
          </a:p>
          <a:p>
            <a:pPr lvl="1">
              <a:buFontTx/>
              <a:buNone/>
            </a:pPr>
            <a:endParaRPr lang="en-US" altLang="en-US" baseline="-25000" smtClean="0"/>
          </a:p>
          <a:p>
            <a:r>
              <a:rPr lang="en-US" altLang="en-US" smtClean="0"/>
              <a:t>OpenDSS Works In</a:t>
            </a:r>
          </a:p>
          <a:p>
            <a:pPr lvl="1"/>
            <a:r>
              <a:rPr lang="en-US" altLang="en-US" smtClean="0"/>
              <a:t>Phase domain</a:t>
            </a:r>
          </a:p>
          <a:p>
            <a:pPr lvl="1"/>
            <a:r>
              <a:rPr lang="en-US" altLang="en-US" smtClean="0"/>
              <a:t>Actual volts and amps</a:t>
            </a:r>
          </a:p>
          <a:p>
            <a:pPr lvl="1"/>
            <a:r>
              <a:rPr lang="en-US" altLang="en-US" smtClean="0"/>
              <a:t>Symmetrical components and per units not used </a:t>
            </a:r>
            <a:r>
              <a:rPr lang="en-US" altLang="en-US" i="1" smtClean="0"/>
              <a:t>inside</a:t>
            </a:r>
            <a:r>
              <a:rPr lang="en-US" altLang="en-US" smtClean="0"/>
              <a:t> the program !!  -- Input and output only!</a:t>
            </a:r>
          </a:p>
        </p:txBody>
      </p:sp>
    </p:spTree>
    <p:extLst>
      <p:ext uri="{BB962C8B-B14F-4D97-AF65-F5344CB8AC3E}">
        <p14:creationId xmlns:p14="http://schemas.microsoft.com/office/powerpoint/2010/main" val="136001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Primitive Y Matrix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6425" cy="4935538"/>
          </a:xfrm>
        </p:spPr>
        <p:txBody>
          <a:bodyPr/>
          <a:lstStyle/>
          <a:p>
            <a:r>
              <a:rPr lang="en-US" altLang="en-US" smtClean="0"/>
              <a:t>Simple Resistor</a:t>
            </a:r>
          </a:p>
        </p:txBody>
      </p:sp>
      <p:pic>
        <p:nvPicPr>
          <p:cNvPr id="71684" name="Picture 5" descr="C:\Users\prdu001\OpenDSS\Training\Oncor2014\Yprim-R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811713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99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Primitive Y Matrix, cont’d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6425" cy="4935538"/>
          </a:xfrm>
        </p:spPr>
        <p:txBody>
          <a:bodyPr/>
          <a:lstStyle/>
          <a:p>
            <a:r>
              <a:rPr lang="en-US" altLang="en-US" smtClean="0"/>
              <a:t>LINE  model</a:t>
            </a:r>
          </a:p>
        </p:txBody>
      </p:sp>
      <p:pic>
        <p:nvPicPr>
          <p:cNvPr id="72708" name="Picture 5" descr="C:\Users\prdu001\OpenDSS\Training\Oncor2014\Yprim-Line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495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91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3-phase elements?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Simply let </a:t>
            </a:r>
            <a:r>
              <a:rPr lang="en-US" altLang="en-US" b="1" dirty="0" smtClean="0"/>
              <a:t>R, X, B, G, C</a:t>
            </a:r>
            <a:r>
              <a:rPr lang="en-US" altLang="en-US" dirty="0" smtClean="0"/>
              <a:t>, etc. represent </a:t>
            </a:r>
            <a:r>
              <a:rPr lang="en-US" altLang="en-US" b="1" dirty="0" smtClean="0"/>
              <a:t>3x3</a:t>
            </a:r>
            <a:r>
              <a:rPr lang="en-US" altLang="en-US" dirty="0" smtClean="0"/>
              <a:t> matrix</a:t>
            </a:r>
          </a:p>
          <a:p>
            <a:pPr lvl="1"/>
            <a:r>
              <a:rPr lang="en-US" altLang="en-US" dirty="0" smtClean="0"/>
              <a:t>Notation stays the same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it works!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I1, I2, V1, V2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 become 3x1 vectors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is basically how ALL the Circuit Element (</a:t>
            </a:r>
            <a:r>
              <a:rPr lang="en-US" altLang="en-US" b="1" dirty="0" err="1" smtClean="0"/>
              <a:t>CktElement</a:t>
            </a:r>
            <a:r>
              <a:rPr lang="en-US" altLang="en-US" dirty="0" smtClean="0"/>
              <a:t>) models in </a:t>
            </a:r>
            <a:r>
              <a:rPr lang="en-US" altLang="en-US" dirty="0" err="1" smtClean="0"/>
              <a:t>OpenDSS</a:t>
            </a:r>
            <a:r>
              <a:rPr lang="en-US" altLang="en-US" dirty="0" smtClean="0"/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3294127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Network Model</a:t>
            </a:r>
          </a:p>
        </p:txBody>
      </p:sp>
      <p:pic>
        <p:nvPicPr>
          <p:cNvPr id="74755" name="Picture 4" descr="C:\Users\prdu001\OpenDSS\Training\Oncor2014\Network Model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643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0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342900" y="1905000"/>
            <a:ext cx="8458200" cy="320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Typical North American Distribution System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457200" y="2366963"/>
          <a:ext cx="82264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477400" imgH="1430640" progId="Word.Document.8">
                  <p:embed/>
                </p:oleObj>
              </mc:Choice>
              <mc:Fallback>
                <p:oleObj name="Document" r:id="rId4" imgW="5477400" imgH="143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6963"/>
                        <a:ext cx="822642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06438" y="4532313"/>
            <a:ext cx="726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tx1"/>
                </a:solidFill>
              </a:rPr>
              <a:t>Typical 4-wire multi-grounded neutral system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85775" y="5381625"/>
            <a:ext cx="837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tx1"/>
                </a:solidFill>
              </a:rPr>
              <a:t>Unigrounded/Delta 3-wire also common on West Coast</a:t>
            </a:r>
          </a:p>
        </p:txBody>
      </p:sp>
    </p:spTree>
    <p:extLst>
      <p:ext uri="{BB962C8B-B14F-4D97-AF65-F5344CB8AC3E}">
        <p14:creationId xmlns:p14="http://schemas.microsoft.com/office/powerpoint/2010/main" val="3532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Nodal Admittance Equations</a:t>
            </a:r>
          </a:p>
        </p:txBody>
      </p:sp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1143000" y="2057400"/>
            <a:ext cx="685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1981200" y="3429000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3581400" y="2667000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Y</a:t>
            </a:r>
            <a:r>
              <a:rPr lang="en-US" altLang="en-US" sz="2800" baseline="-25000"/>
              <a:t>SYSTEM</a:t>
            </a:r>
          </a:p>
        </p:txBody>
      </p: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3352800" y="3886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 x N</a:t>
            </a:r>
            <a:endParaRPr lang="en-US" altLang="en-US" baseline="-25000"/>
          </a:p>
        </p:txBody>
      </p:sp>
      <p:sp>
        <p:nvSpPr>
          <p:cNvPr id="75783" name="TextBox 6"/>
          <p:cNvSpPr txBox="1">
            <a:spLocks noChangeArrowheads="1"/>
          </p:cNvSpPr>
          <p:nvPr/>
        </p:nvSpPr>
        <p:spPr bwMode="auto">
          <a:xfrm>
            <a:off x="33528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(Sparse)</a:t>
            </a:r>
            <a:endParaRPr lang="en-US" altLang="en-US" baseline="-25000"/>
          </a:p>
        </p:txBody>
      </p:sp>
      <p:sp>
        <p:nvSpPr>
          <p:cNvPr id="75784" name="TextBox 7"/>
          <p:cNvSpPr txBox="1">
            <a:spLocks noChangeArrowheads="1"/>
          </p:cNvSpPr>
          <p:nvPr/>
        </p:nvSpPr>
        <p:spPr bwMode="auto">
          <a:xfrm>
            <a:off x="6324600" y="1905000"/>
            <a:ext cx="685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5785" name="TextBox 8"/>
          <p:cNvSpPr txBox="1">
            <a:spLocks noChangeArrowheads="1"/>
          </p:cNvSpPr>
          <p:nvPr/>
        </p:nvSpPr>
        <p:spPr bwMode="auto">
          <a:xfrm>
            <a:off x="838200" y="6019800"/>
            <a:ext cx="381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 = Number of </a:t>
            </a:r>
            <a:r>
              <a:rPr lang="en-US" altLang="en-US" u="sng"/>
              <a:t>NODES</a:t>
            </a:r>
            <a:r>
              <a:rPr lang="en-US" altLang="en-US"/>
              <a:t>  (not BUSES)</a:t>
            </a:r>
          </a:p>
        </p:txBody>
      </p:sp>
      <p:sp>
        <p:nvSpPr>
          <p:cNvPr id="75786" name="Left Bracket 9"/>
          <p:cNvSpPr>
            <a:spLocks/>
          </p:cNvSpPr>
          <p:nvPr/>
        </p:nvSpPr>
        <p:spPr bwMode="auto">
          <a:xfrm>
            <a:off x="1219200" y="20574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7" name="Left Bracket 10"/>
          <p:cNvSpPr>
            <a:spLocks/>
          </p:cNvSpPr>
          <p:nvPr/>
        </p:nvSpPr>
        <p:spPr bwMode="auto">
          <a:xfrm flipH="1">
            <a:off x="1600200" y="20574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8" name="Left Bracket 11"/>
          <p:cNvSpPr>
            <a:spLocks/>
          </p:cNvSpPr>
          <p:nvPr/>
        </p:nvSpPr>
        <p:spPr bwMode="auto">
          <a:xfrm>
            <a:off x="6400800" y="19050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9" name="Left Bracket 12"/>
          <p:cNvSpPr>
            <a:spLocks/>
          </p:cNvSpPr>
          <p:nvPr/>
        </p:nvSpPr>
        <p:spPr bwMode="auto">
          <a:xfrm flipH="1">
            <a:off x="6781800" y="19050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90" name="Left Bracket 13"/>
          <p:cNvSpPr>
            <a:spLocks/>
          </p:cNvSpPr>
          <p:nvPr/>
        </p:nvSpPr>
        <p:spPr bwMode="auto">
          <a:xfrm>
            <a:off x="2590800" y="19812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91" name="Left Bracket 14"/>
          <p:cNvSpPr>
            <a:spLocks/>
          </p:cNvSpPr>
          <p:nvPr/>
        </p:nvSpPr>
        <p:spPr bwMode="auto">
          <a:xfrm flipH="1">
            <a:off x="5943600" y="1905000"/>
            <a:ext cx="152400" cy="3657600"/>
          </a:xfrm>
          <a:prstGeom prst="leftBracket">
            <a:avLst>
              <a:gd name="adj" fmla="val 833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91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Solving the Power Flow Problem with a Harmonics Solver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Once the circuit model is connected properly the next step is to </a:t>
            </a:r>
            <a:r>
              <a:rPr lang="en-US" altLang="en-US" b="1" dirty="0" smtClean="0">
                <a:solidFill>
                  <a:srgbClr val="FF0000"/>
                </a:solidFill>
              </a:rPr>
              <a:t>Solve</a:t>
            </a:r>
            <a:r>
              <a:rPr lang="en-US" altLang="en-US" dirty="0" smtClean="0"/>
              <a:t> the base power flow</a:t>
            </a:r>
          </a:p>
          <a:p>
            <a:pPr lvl="1"/>
            <a:r>
              <a:rPr lang="en-US" altLang="en-US" dirty="0" smtClean="0"/>
              <a:t>It is easier to teach a harmonics solver how to solve the power flow than the other way</a:t>
            </a:r>
          </a:p>
          <a:p>
            <a:pPr eaLnBrk="1" hangingPunct="1"/>
            <a:r>
              <a:rPr lang="en-US" altLang="en-US" dirty="0" smtClean="0"/>
              <a:t>PC elements (i.e., Loads) are usually </a:t>
            </a:r>
            <a:r>
              <a:rPr lang="en-US" altLang="en-US" b="1" dirty="0" smtClean="0"/>
              <a:t>nonlinear</a:t>
            </a:r>
          </a:p>
          <a:p>
            <a:pPr lvl="1"/>
            <a:r>
              <a:rPr lang="en-US" altLang="en-US" dirty="0" smtClean="0"/>
              <a:t>PC = Power Conversion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Loads are linearized to a Norton equivalent based on nominal 100% rated voltage.</a:t>
            </a:r>
          </a:p>
          <a:p>
            <a:pPr lvl="1" eaLnBrk="1" hangingPunct="1"/>
            <a:r>
              <a:rPr lang="en-US" altLang="en-US" dirty="0" smtClean="0"/>
              <a:t>Current source is “</a:t>
            </a:r>
            <a:r>
              <a:rPr lang="en-US" altLang="en-US" b="1" dirty="0" smtClean="0"/>
              <a:t>compensation current</a:t>
            </a:r>
            <a:r>
              <a:rPr lang="en-US" altLang="en-US" dirty="0" smtClean="0"/>
              <a:t>”</a:t>
            </a:r>
          </a:p>
          <a:p>
            <a:pPr lvl="1" eaLnBrk="1" hangingPunct="1"/>
            <a:r>
              <a:rPr lang="en-US" altLang="en-US" dirty="0" smtClean="0"/>
              <a:t>Compensates for the nonlinear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42015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the Power Flow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/>
              <a:t>fixed point </a:t>
            </a:r>
            <a:r>
              <a:rPr lang="en-US" altLang="en-US" dirty="0" smtClean="0"/>
              <a:t>iterative solution algorithm is employed for most solutions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method allows for flexible load models and is robust for most distribution systems</a:t>
            </a:r>
          </a:p>
        </p:txBody>
      </p:sp>
    </p:spTree>
    <p:extLst>
      <p:ext uri="{BB962C8B-B14F-4D97-AF65-F5344CB8AC3E}">
        <p14:creationId xmlns:p14="http://schemas.microsoft.com/office/powerpoint/2010/main" val="17171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(a PC Element)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419350"/>
            <a:ext cx="5799137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90688" y="4697413"/>
            <a:ext cx="421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(One-Line Diagram)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54013" y="1509713"/>
            <a:ext cx="419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/>
              <a:t>General Concept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6046788" y="4529138"/>
            <a:ext cx="2678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Goes into System Y Matrix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 flipV="1">
            <a:off x="3733800" y="3889375"/>
            <a:ext cx="2381250" cy="814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991225" y="1819275"/>
            <a:ext cx="2678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Added into Injection Current Vector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5078413" y="2259013"/>
            <a:ext cx="1312862" cy="979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06413" y="5553075"/>
            <a:ext cx="6356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Most Power Conversion (PC) Elements are Modeled Like This</a:t>
            </a:r>
          </a:p>
        </p:txBody>
      </p:sp>
    </p:spTree>
    <p:extLst>
      <p:ext uri="{BB962C8B-B14F-4D97-AF65-F5344CB8AC3E}">
        <p14:creationId xmlns:p14="http://schemas.microsoft.com/office/powerpoint/2010/main" val="8022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 - 3-phase Y connected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1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553200" y="35814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2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553200" y="541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3</a:t>
            </a:r>
          </a:p>
        </p:txBody>
      </p:sp>
      <p:sp>
        <p:nvSpPr>
          <p:cNvPr id="78857" name="Freeform 9"/>
          <p:cNvSpPr>
            <a:spLocks/>
          </p:cNvSpPr>
          <p:nvPr/>
        </p:nvSpPr>
        <p:spPr bwMode="auto">
          <a:xfrm>
            <a:off x="609600" y="1447800"/>
            <a:ext cx="2743200" cy="1219200"/>
          </a:xfrm>
          <a:custGeom>
            <a:avLst/>
            <a:gdLst>
              <a:gd name="T0" fmla="*/ 2147483647 w 1728"/>
              <a:gd name="T1" fmla="*/ 0 h 768"/>
              <a:gd name="T2" fmla="*/ 2147483647 w 1728"/>
              <a:gd name="T3" fmla="*/ 0 h 768"/>
              <a:gd name="T4" fmla="*/ 2147483647 w 1728"/>
              <a:gd name="T5" fmla="*/ 2147483647 h 768"/>
              <a:gd name="T6" fmla="*/ 0 w 172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768"/>
              <a:gd name="T14" fmla="*/ 1728 w 172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768">
                <a:moveTo>
                  <a:pt x="1728" y="0"/>
                </a:moveTo>
                <a:lnTo>
                  <a:pt x="576" y="0"/>
                </a:lnTo>
                <a:lnTo>
                  <a:pt x="576" y="768"/>
                </a:lnTo>
                <a:lnTo>
                  <a:pt x="0" y="7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>
            <a:off x="609600" y="3200400"/>
            <a:ext cx="2743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59" name="Freeform 11"/>
          <p:cNvSpPr>
            <a:spLocks/>
          </p:cNvSpPr>
          <p:nvPr/>
        </p:nvSpPr>
        <p:spPr bwMode="auto">
          <a:xfrm>
            <a:off x="609600" y="3886200"/>
            <a:ext cx="2743200" cy="1143000"/>
          </a:xfrm>
          <a:custGeom>
            <a:avLst/>
            <a:gdLst>
              <a:gd name="T0" fmla="*/ 2147483647 w 1728"/>
              <a:gd name="T1" fmla="*/ 2147483647 h 720"/>
              <a:gd name="T2" fmla="*/ 2147483647 w 1728"/>
              <a:gd name="T3" fmla="*/ 2147483647 h 720"/>
              <a:gd name="T4" fmla="*/ 2147483647 w 1728"/>
              <a:gd name="T5" fmla="*/ 0 h 720"/>
              <a:gd name="T6" fmla="*/ 0 w 17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720"/>
              <a:gd name="T14" fmla="*/ 1728 w 17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720">
                <a:moveTo>
                  <a:pt x="1728" y="720"/>
                </a:moveTo>
                <a:lnTo>
                  <a:pt x="528" y="720"/>
                </a:ln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60" name="Freeform 12"/>
          <p:cNvSpPr>
            <a:spLocks/>
          </p:cNvSpPr>
          <p:nvPr/>
        </p:nvSpPr>
        <p:spPr bwMode="auto">
          <a:xfrm>
            <a:off x="685800" y="2743200"/>
            <a:ext cx="2667000" cy="3581400"/>
          </a:xfrm>
          <a:custGeom>
            <a:avLst/>
            <a:gdLst>
              <a:gd name="T0" fmla="*/ 2147483647 w 1680"/>
              <a:gd name="T1" fmla="*/ 0 h 2256"/>
              <a:gd name="T2" fmla="*/ 2147483647 w 1680"/>
              <a:gd name="T3" fmla="*/ 0 h 2256"/>
              <a:gd name="T4" fmla="*/ 2147483647 w 1680"/>
              <a:gd name="T5" fmla="*/ 2147483647 h 2256"/>
              <a:gd name="T6" fmla="*/ 0 w 1680"/>
              <a:gd name="T7" fmla="*/ 2147483647 h 2256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2256"/>
              <a:gd name="T14" fmla="*/ 1680 w 1680"/>
              <a:gd name="T15" fmla="*/ 2256 h 2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2256">
                <a:moveTo>
                  <a:pt x="1680" y="0"/>
                </a:moveTo>
                <a:lnTo>
                  <a:pt x="1056" y="0"/>
                </a:lnTo>
                <a:lnTo>
                  <a:pt x="1056" y="2256"/>
                </a:lnTo>
                <a:lnTo>
                  <a:pt x="0" y="2256"/>
                </a:lnTo>
              </a:path>
            </a:pathLst>
          </a:custGeom>
          <a:noFill/>
          <a:ln w="28575" cap="flat" cmpd="sng">
            <a:solidFill>
              <a:srgbClr val="FF5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H="1">
            <a:off x="2362200" y="4495800"/>
            <a:ext cx="10668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2362200" y="6324600"/>
            <a:ext cx="9906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533400" y="62484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533400" y="38100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533400" y="31242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5334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152400" y="3733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152400" y="3048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152400" y="2514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152400" y="6096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0" y="54102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 Conductors/Terminal</a:t>
            </a:r>
          </a:p>
        </p:txBody>
      </p:sp>
    </p:spTree>
    <p:extLst>
      <p:ext uri="{BB962C8B-B14F-4D97-AF65-F5344CB8AC3E}">
        <p14:creationId xmlns:p14="http://schemas.microsoft.com/office/powerpoint/2010/main" val="2923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 - 3-phase Delta connected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0"/>
            <a:ext cx="368458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1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553200" y="35814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2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553200" y="541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Phase 3</a:t>
            </a: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133600" y="3657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667000" y="43434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743200" y="2514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905000" y="3352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0" y="54102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 Conductors/Terminal</a:t>
            </a:r>
          </a:p>
        </p:txBody>
      </p:sp>
      <p:sp>
        <p:nvSpPr>
          <p:cNvPr id="79888" name="Freeform 16"/>
          <p:cNvSpPr>
            <a:spLocks/>
          </p:cNvSpPr>
          <p:nvPr/>
        </p:nvSpPr>
        <p:spPr bwMode="auto">
          <a:xfrm>
            <a:off x="2895600" y="2743200"/>
            <a:ext cx="457200" cy="4572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cubicBezTo>
                  <a:pt x="144" y="48"/>
                  <a:pt x="0" y="96"/>
                  <a:pt x="0" y="144"/>
                </a:cubicBezTo>
                <a:cubicBezTo>
                  <a:pt x="0" y="192"/>
                  <a:pt x="240" y="264"/>
                  <a:pt x="288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889" name="Freeform 17"/>
          <p:cNvSpPr>
            <a:spLocks/>
          </p:cNvSpPr>
          <p:nvPr/>
        </p:nvSpPr>
        <p:spPr bwMode="auto">
          <a:xfrm>
            <a:off x="2895600" y="4495800"/>
            <a:ext cx="457200" cy="5334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cubicBezTo>
                  <a:pt x="144" y="48"/>
                  <a:pt x="0" y="96"/>
                  <a:pt x="0" y="144"/>
                </a:cubicBezTo>
                <a:cubicBezTo>
                  <a:pt x="0" y="192"/>
                  <a:pt x="240" y="264"/>
                  <a:pt x="288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890" name="Freeform 18"/>
          <p:cNvSpPr>
            <a:spLocks/>
          </p:cNvSpPr>
          <p:nvPr/>
        </p:nvSpPr>
        <p:spPr bwMode="auto">
          <a:xfrm>
            <a:off x="2209800" y="1447800"/>
            <a:ext cx="1143000" cy="48768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288" y="0"/>
                </a:moveTo>
                <a:cubicBezTo>
                  <a:pt x="144" y="48"/>
                  <a:pt x="0" y="96"/>
                  <a:pt x="0" y="144"/>
                </a:cubicBezTo>
                <a:cubicBezTo>
                  <a:pt x="0" y="192"/>
                  <a:pt x="240" y="264"/>
                  <a:pt x="288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Models  (Present version)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6425" cy="4675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1:Standard constant P+jQ load. (Default)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2:Constant impedance load.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3:Const P, Quadratic Q (like a motor).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4:Nominal Linear P, Quadratic Q (feeder mix). </a:t>
            </a:r>
            <a:br>
              <a:rPr lang="en-US" altLang="en-US" smtClean="0"/>
            </a:br>
            <a:r>
              <a:rPr lang="en-US" altLang="en-US" smtClean="0"/>
              <a:t> Use this with CVRfactor.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5:Constant Current Magnitude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6:Const P, Fixed Q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7:Const P, Fixed Impedance Q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8: Special ZIP load model</a:t>
            </a:r>
          </a:p>
        </p:txBody>
      </p:sp>
    </p:spTree>
    <p:extLst>
      <p:ext uri="{BB962C8B-B14F-4D97-AF65-F5344CB8AC3E}">
        <p14:creationId xmlns:p14="http://schemas.microsoft.com/office/powerpoint/2010/main" val="28996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Standard P + jQ (constant power) Load Model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voltage goes out of the normal range for a load the model </a:t>
            </a:r>
            <a:r>
              <a:rPr lang="en-US" altLang="en-US" u="sng" smtClean="0"/>
              <a:t>reverts to a linear load</a:t>
            </a:r>
            <a:r>
              <a:rPr lang="en-US" altLang="en-US" smtClean="0"/>
              <a:t> model</a:t>
            </a:r>
          </a:p>
          <a:p>
            <a:pPr lvl="1" eaLnBrk="1" hangingPunct="1"/>
            <a:r>
              <a:rPr lang="en-US" altLang="en-US" smtClean="0"/>
              <a:t>This generally guarantees convergence</a:t>
            </a:r>
          </a:p>
          <a:p>
            <a:pPr lvl="2" eaLnBrk="1" hangingPunct="1"/>
            <a:r>
              <a:rPr lang="en-US" altLang="en-US" smtClean="0"/>
              <a:t>Even when a fault is applied</a:t>
            </a:r>
          </a:p>
          <a:p>
            <a:pPr lvl="1" eaLnBrk="1" hangingPunct="1"/>
            <a:r>
              <a:rPr lang="en-US" altLang="en-US" smtClean="0"/>
              <a:t>This script changes break points to +/- 10%:</a:t>
            </a:r>
          </a:p>
          <a:p>
            <a:pPr lvl="2" eaLnBrk="1" hangingPunct="1"/>
            <a:r>
              <a:rPr lang="en-US" altLang="en-US" smtClean="0"/>
              <a:t>Load.Load1.Vmaxpu=1.10</a:t>
            </a:r>
          </a:p>
          <a:p>
            <a:pPr lvl="2" eaLnBrk="1" hangingPunct="1"/>
            <a:r>
              <a:rPr lang="en-US" altLang="en-US" smtClean="0"/>
              <a:t>Load.Load1.Vminpu=0.90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z="1800" smtClean="0"/>
              <a:t>Note: to solve some of the IEEE Radial Test feeders and match the published results, you have to set Vminpu to less than the lowest voltage published (usually about 0.80 per unit)</a:t>
            </a:r>
          </a:p>
        </p:txBody>
      </p:sp>
    </p:spTree>
    <p:extLst>
      <p:ext uri="{BB962C8B-B14F-4D97-AF65-F5344CB8AC3E}">
        <p14:creationId xmlns:p14="http://schemas.microsoft.com/office/powerpoint/2010/main" val="6662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P + jQ Load Model  (Model=1)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90625"/>
            <a:ext cx="43243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8674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95%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791200" y="2286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105%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H="1" flipV="1">
            <a:off x="4876800" y="30480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>
            <a:off x="4648200" y="2514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6200" y="335280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|I| = |S/V|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V="1">
            <a:off x="990600" y="28956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791200" y="41910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Const Z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5715000" y="1676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Const Z</a:t>
            </a: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 flipH="1" flipV="1">
            <a:off x="4267200" y="37338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 flipH="1">
            <a:off x="4876800" y="1905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6553200" y="2667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(Defaults*)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5562600" y="5334000"/>
            <a:ext cx="3505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* Change by setting </a:t>
            </a:r>
            <a:r>
              <a:rPr lang="en-US" altLang="en-US" i="1"/>
              <a:t>Vminpu</a:t>
            </a:r>
            <a:r>
              <a:rPr lang="en-US" altLang="en-US"/>
              <a:t> and </a:t>
            </a:r>
            <a:r>
              <a:rPr lang="en-US" altLang="en-US" i="1"/>
              <a:t>Vmaxpu</a:t>
            </a:r>
            <a:r>
              <a:rPr lang="en-US" altLang="en-US"/>
              <a:t> Properties</a:t>
            </a:r>
          </a:p>
        </p:txBody>
      </p:sp>
      <p:cxnSp>
        <p:nvCxnSpPr>
          <p:cNvPr id="82960" name="Straight Connector 16"/>
          <p:cNvCxnSpPr>
            <a:cxnSpLocks noChangeShapeType="1"/>
          </p:cNvCxnSpPr>
          <p:nvPr/>
        </p:nvCxnSpPr>
        <p:spPr bwMode="auto">
          <a:xfrm flipV="1">
            <a:off x="1828800" y="4495800"/>
            <a:ext cx="12192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Straight Connector 17"/>
          <p:cNvCxnSpPr>
            <a:cxnSpLocks noChangeShapeType="1"/>
          </p:cNvCxnSpPr>
          <p:nvPr/>
        </p:nvCxnSpPr>
        <p:spPr bwMode="auto">
          <a:xfrm flipV="1">
            <a:off x="3048000" y="3048000"/>
            <a:ext cx="175260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2" name="Text Box 10"/>
          <p:cNvSpPr txBox="1">
            <a:spLocks noChangeArrowheads="1"/>
          </p:cNvSpPr>
          <p:nvPr/>
        </p:nvSpPr>
        <p:spPr bwMode="auto">
          <a:xfrm>
            <a:off x="228600" y="4419600"/>
            <a:ext cx="2133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New Method (2014)</a:t>
            </a:r>
          </a:p>
        </p:txBody>
      </p:sp>
      <p:cxnSp>
        <p:nvCxnSpPr>
          <p:cNvPr id="82963" name="Straight Arrow Connector 21"/>
          <p:cNvCxnSpPr>
            <a:cxnSpLocks noChangeShapeType="1"/>
          </p:cNvCxnSpPr>
          <p:nvPr/>
        </p:nvCxnSpPr>
        <p:spPr bwMode="auto">
          <a:xfrm flipV="1">
            <a:off x="2209800" y="4572000"/>
            <a:ext cx="685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94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Power Flow Solution Algorithm</a:t>
            </a:r>
          </a:p>
        </p:txBody>
      </p:sp>
      <p:sp>
        <p:nvSpPr>
          <p:cNvPr id="839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mtClean="0"/>
              <a:t>Initial Guess at Node Voltages,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457200" indent="-457200">
              <a:buFontTx/>
              <a:buAutoNum type="arabicPeriod"/>
            </a:pPr>
            <a:r>
              <a:rPr lang="en-US" altLang="en-US" smtClean="0"/>
              <a:t>Compute all Injection (Compensation) Currents,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857250" lvl="1" indent="-457200">
              <a:buFontTx/>
              <a:buAutoNum type="alphaLcPeriod"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PC Elements</a:t>
            </a:r>
          </a:p>
          <a:p>
            <a:pPr marL="457200" indent="-457200">
              <a:buFontTx/>
              <a:buAutoNum type="arabicPeriod"/>
            </a:pPr>
            <a:r>
              <a:rPr lang="en-US" altLang="en-US" smtClean="0">
                <a:cs typeface="Times New Roman" panose="02020603050405020304" pitchFamily="18" charset="0"/>
              </a:rPr>
              <a:t>Solve for new guess at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457200" indent="-457200">
              <a:buFontTx/>
              <a:buAutoNum type="arabicPeriod"/>
            </a:pPr>
            <a:r>
              <a:rPr lang="en-US" altLang="en-US" smtClean="0">
                <a:cs typeface="Times New Roman" panose="02020603050405020304" pitchFamily="18" charset="0"/>
              </a:rPr>
              <a:t>Repeat 2 and 3 until Converged</a:t>
            </a:r>
            <a:endParaRPr lang="en-US" altLang="en-US" smtClean="0"/>
          </a:p>
          <a:p>
            <a:pPr marL="457200" indent="-457200">
              <a:buFontTx/>
              <a:buAutoNum type="arabicPeriod"/>
            </a:pPr>
            <a:endParaRPr lang="en-US" altLang="en-US" smtClean="0"/>
          </a:p>
          <a:p>
            <a:pPr marL="457200" indent="-457200"/>
            <a:r>
              <a:rPr lang="en-US" altLang="en-US" smtClean="0"/>
              <a:t>Convergence is based on change in per unit voltage magnitude</a:t>
            </a:r>
          </a:p>
          <a:p>
            <a:pPr marL="857250" lvl="1" indent="-457200"/>
            <a:r>
              <a:rPr lang="en-US" altLang="en-US" smtClean="0"/>
              <a:t>Default tolerance = 0.0001</a:t>
            </a:r>
          </a:p>
          <a:p>
            <a:pPr marL="857250" lvl="1" indent="-457200"/>
            <a:r>
              <a:rPr lang="en-US" altLang="en-US" smtClean="0"/>
              <a:t>Good enough for distribution systems</a:t>
            </a:r>
          </a:p>
        </p:txBody>
      </p:sp>
    </p:spTree>
    <p:extLst>
      <p:ext uri="{BB962C8B-B14F-4D97-AF65-F5344CB8AC3E}">
        <p14:creationId xmlns:p14="http://schemas.microsoft.com/office/powerpoint/2010/main" val="13205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381000" y="1371600"/>
            <a:ext cx="8382000" cy="41910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Typical European Style System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latin typeface="Arial Black" panose="020B0A04020102020204" pitchFamily="34" charset="0"/>
              </a:rPr>
              <a:t>3-wire unigrounded primary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0" y="2667000"/>
          <a:ext cx="544988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5448960" imgH="2586960" progId="Word.Document.8">
                  <p:embed/>
                </p:oleObj>
              </mc:Choice>
              <mc:Fallback>
                <p:oleObj name="Document" r:id="rId4" imgW="5448960" imgH="2586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449888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31925" y="4545013"/>
            <a:ext cx="4314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Arial Black" panose="020B0A04020102020204" pitchFamily="34" charset="0"/>
              </a:rPr>
              <a:t>Three-phase throughout,</a:t>
            </a:r>
          </a:p>
          <a:p>
            <a:pPr algn="l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Arial Black" panose="020B0A04020102020204" pitchFamily="34" charset="0"/>
              </a:rPr>
              <a:t>including secondary (LV)</a:t>
            </a:r>
          </a:p>
        </p:txBody>
      </p:sp>
    </p:spTree>
    <p:extLst>
      <p:ext uri="{BB962C8B-B14F-4D97-AF65-F5344CB8AC3E}">
        <p14:creationId xmlns:p14="http://schemas.microsoft.com/office/powerpoint/2010/main" val="31681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it All Together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9050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1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5052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2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3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5438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n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629400" y="228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886200" y="3352800"/>
            <a:ext cx="24384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572000" y="40386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2667000" y="3352800"/>
            <a:ext cx="6096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6477000" y="3352800"/>
            <a:ext cx="6096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429000" y="411480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I</a:t>
            </a:r>
            <a:r>
              <a:rPr lang="en-US" altLang="en-US" sz="2000" b="1" baseline="-25000">
                <a:latin typeface="Tahoma" panose="020B0604030504040204" pitchFamily="34" charset="0"/>
              </a:rPr>
              <a:t>inj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066800" y="396240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I2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066800" y="548640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Im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066800" y="344805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I1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810000" y="1600200"/>
            <a:ext cx="1828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ALL Elements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381000" y="2743200"/>
            <a:ext cx="18288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PC Elements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Comp. Currents</a:t>
            </a:r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1371600" y="4495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AutoShape 20"/>
          <p:cNvSpPr>
            <a:spLocks/>
          </p:cNvSpPr>
          <p:nvPr/>
        </p:nvSpPr>
        <p:spPr bwMode="auto">
          <a:xfrm>
            <a:off x="1981200" y="3429000"/>
            <a:ext cx="381000" cy="2438400"/>
          </a:xfrm>
          <a:prstGeom prst="rightBrace">
            <a:avLst>
              <a:gd name="adj1" fmla="val 5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5013" name="AutoShape 21"/>
          <p:cNvSpPr>
            <a:spLocks/>
          </p:cNvSpPr>
          <p:nvPr/>
        </p:nvSpPr>
        <p:spPr bwMode="auto">
          <a:xfrm rot="5400000">
            <a:off x="4762500" y="-571500"/>
            <a:ext cx="609600" cy="6629400"/>
          </a:xfrm>
          <a:prstGeom prst="rightBrace">
            <a:avLst>
              <a:gd name="adj1" fmla="val 9062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6248400" y="4114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V</a:t>
            </a:r>
            <a:endParaRPr lang="en-US" altLang="en-US" sz="2000" b="1" baseline="-25000">
              <a:latin typeface="Tahoma" panose="020B0604030504040204" pitchFamily="34" charset="0"/>
            </a:endParaRP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7467600" y="4038600"/>
            <a:ext cx="1295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Node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Voltages</a:t>
            </a:r>
          </a:p>
        </p:txBody>
      </p:sp>
      <p:sp>
        <p:nvSpPr>
          <p:cNvPr id="85016" name="Freeform 24"/>
          <p:cNvSpPr>
            <a:spLocks/>
          </p:cNvSpPr>
          <p:nvPr/>
        </p:nvSpPr>
        <p:spPr bwMode="auto">
          <a:xfrm>
            <a:off x="381000" y="4648200"/>
            <a:ext cx="6400800" cy="1600200"/>
          </a:xfrm>
          <a:custGeom>
            <a:avLst/>
            <a:gdLst>
              <a:gd name="T0" fmla="*/ 2147483647 w 3840"/>
              <a:gd name="T1" fmla="*/ 2147483647 h 1008"/>
              <a:gd name="T2" fmla="*/ 2147483647 w 3840"/>
              <a:gd name="T3" fmla="*/ 2147483647 h 1008"/>
              <a:gd name="T4" fmla="*/ 0 w 3840"/>
              <a:gd name="T5" fmla="*/ 2147483647 h 1008"/>
              <a:gd name="T6" fmla="*/ 0 w 3840"/>
              <a:gd name="T7" fmla="*/ 0 h 1008"/>
              <a:gd name="T8" fmla="*/ 2147483647 w 3840"/>
              <a:gd name="T9" fmla="*/ 0 h 1008"/>
              <a:gd name="T10" fmla="*/ 2147483647 w 3840"/>
              <a:gd name="T11" fmla="*/ 0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0"/>
              <a:gd name="T19" fmla="*/ 0 h 1008"/>
              <a:gd name="T20" fmla="*/ 3840 w 3840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0" h="1008">
                <a:moveTo>
                  <a:pt x="3840" y="528"/>
                </a:moveTo>
                <a:lnTo>
                  <a:pt x="3840" y="1008"/>
                </a:lnTo>
                <a:lnTo>
                  <a:pt x="0" y="1008"/>
                </a:lnTo>
                <a:lnTo>
                  <a:pt x="0" y="0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048000" y="57912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Iteration Loop</a:t>
            </a:r>
          </a:p>
        </p:txBody>
      </p:sp>
    </p:spTree>
    <p:extLst>
      <p:ext uri="{BB962C8B-B14F-4D97-AF65-F5344CB8AC3E}">
        <p14:creationId xmlns:p14="http://schemas.microsoft.com/office/powerpoint/2010/main" val="14998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it All Together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9050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1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5052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2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3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7543800" y="2057400"/>
            <a:ext cx="12954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Yprim n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6629400" y="228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886200" y="3352800"/>
            <a:ext cx="24384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572000" y="40386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667000" y="3352800"/>
            <a:ext cx="6096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6477000" y="3352800"/>
            <a:ext cx="609600" cy="2057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3429000" y="4114800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I</a:t>
            </a:r>
            <a:r>
              <a:rPr lang="en-US" altLang="en-US" sz="2000" b="1" baseline="-25000">
                <a:latin typeface="Tahoma" panose="020B0604030504040204" pitchFamily="34" charset="0"/>
              </a:rPr>
              <a:t>inj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066800" y="396240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I2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066800" y="548640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Im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1066800" y="3448050"/>
            <a:ext cx="762000" cy="3619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I1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810000" y="1600200"/>
            <a:ext cx="1828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ALL Elements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381000" y="2743200"/>
            <a:ext cx="18288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PC Elements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Comp. Currents</a:t>
            </a: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1371600" y="4495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AutoShape 20"/>
          <p:cNvSpPr>
            <a:spLocks/>
          </p:cNvSpPr>
          <p:nvPr/>
        </p:nvSpPr>
        <p:spPr bwMode="auto">
          <a:xfrm>
            <a:off x="1981200" y="3429000"/>
            <a:ext cx="381000" cy="2438400"/>
          </a:xfrm>
          <a:prstGeom prst="rightBrace">
            <a:avLst>
              <a:gd name="adj1" fmla="val 5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37" name="AutoShape 21"/>
          <p:cNvSpPr>
            <a:spLocks/>
          </p:cNvSpPr>
          <p:nvPr/>
        </p:nvSpPr>
        <p:spPr bwMode="auto">
          <a:xfrm rot="5400000">
            <a:off x="4762500" y="-571500"/>
            <a:ext cx="609600" cy="6629400"/>
          </a:xfrm>
          <a:prstGeom prst="rightBrace">
            <a:avLst>
              <a:gd name="adj1" fmla="val 9062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6248400" y="4114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V</a:t>
            </a:r>
            <a:endParaRPr lang="en-US" altLang="en-US" sz="2000" b="1" baseline="-25000">
              <a:latin typeface="Tahoma" panose="020B0604030504040204" pitchFamily="34" charset="0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7467600" y="4038600"/>
            <a:ext cx="1295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Node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Voltages</a:t>
            </a:r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381000" y="4648200"/>
            <a:ext cx="6400800" cy="1600200"/>
          </a:xfrm>
          <a:custGeom>
            <a:avLst/>
            <a:gdLst>
              <a:gd name="T0" fmla="*/ 2147483647 w 3840"/>
              <a:gd name="T1" fmla="*/ 2147483647 h 1008"/>
              <a:gd name="T2" fmla="*/ 2147483647 w 3840"/>
              <a:gd name="T3" fmla="*/ 2147483647 h 1008"/>
              <a:gd name="T4" fmla="*/ 0 w 3840"/>
              <a:gd name="T5" fmla="*/ 2147483647 h 1008"/>
              <a:gd name="T6" fmla="*/ 0 w 3840"/>
              <a:gd name="T7" fmla="*/ 0 h 1008"/>
              <a:gd name="T8" fmla="*/ 2147483647 w 3840"/>
              <a:gd name="T9" fmla="*/ 0 h 1008"/>
              <a:gd name="T10" fmla="*/ 2147483647 w 3840"/>
              <a:gd name="T11" fmla="*/ 0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0"/>
              <a:gd name="T19" fmla="*/ 0 h 1008"/>
              <a:gd name="T20" fmla="*/ 3840 w 3840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0" h="1008">
                <a:moveTo>
                  <a:pt x="3840" y="528"/>
                </a:moveTo>
                <a:lnTo>
                  <a:pt x="3840" y="1008"/>
                </a:lnTo>
                <a:lnTo>
                  <a:pt x="0" y="1008"/>
                </a:lnTo>
                <a:lnTo>
                  <a:pt x="0" y="0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048000" y="57912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Iteration Loop</a:t>
            </a:r>
          </a:p>
        </p:txBody>
      </p:sp>
      <p:sp>
        <p:nvSpPr>
          <p:cNvPr id="86042" name="WordArt 26"/>
          <p:cNvSpPr>
            <a:spLocks noChangeArrowheads="1" noChangeShapeType="1" noTextEdit="1"/>
          </p:cNvSpPr>
          <p:nvPr/>
        </p:nvSpPr>
        <p:spPr bwMode="auto">
          <a:xfrm>
            <a:off x="1219200" y="1219200"/>
            <a:ext cx="6629400" cy="441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009999"/>
                </a:solidFill>
                <a:latin typeface="Arial Black" panose="020B0A04020102020204" pitchFamily="34" charset="0"/>
              </a:rPr>
              <a:t>Th-Th-That's All Folks !</a:t>
            </a:r>
          </a:p>
        </p:txBody>
      </p:sp>
    </p:spTree>
    <p:extLst>
      <p:ext uri="{BB962C8B-B14F-4D97-AF65-F5344CB8AC3E}">
        <p14:creationId xmlns:p14="http://schemas.microsoft.com/office/powerpoint/2010/main" val="27711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the Power Flow …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solution method requires that the first guess at the voltages be close to the final solution</a:t>
            </a:r>
          </a:p>
          <a:p>
            <a:pPr lvl="1" eaLnBrk="1" hangingPunct="1"/>
            <a:r>
              <a:rPr lang="en-US" altLang="en-US" dirty="0" smtClean="0"/>
              <a:t>Not a problem for daily or yearly simulations</a:t>
            </a:r>
          </a:p>
          <a:p>
            <a:pPr lvl="2" eaLnBrk="1" hangingPunct="1"/>
            <a:r>
              <a:rPr lang="en-US" altLang="en-US" dirty="0" smtClean="0"/>
              <a:t>Present solution is a good guess for next time step</a:t>
            </a:r>
          </a:p>
          <a:p>
            <a:pPr lvl="1" eaLnBrk="1" hangingPunct="1"/>
            <a:r>
              <a:rPr lang="en-US" altLang="en-US" dirty="0" smtClean="0"/>
              <a:t>First solution is often most difficult</a:t>
            </a:r>
          </a:p>
          <a:p>
            <a:pPr lvl="1" eaLnBrk="1" hangingPunct="1"/>
            <a:r>
              <a:rPr lang="en-US" altLang="en-US" dirty="0" smtClean="0"/>
              <a:t>The solution initialization routine in </a:t>
            </a:r>
            <a:r>
              <a:rPr lang="en-US" altLang="en-US" dirty="0" err="1" smtClean="0"/>
              <a:t>OpenDSS</a:t>
            </a:r>
            <a:r>
              <a:rPr lang="en-US" altLang="en-US" dirty="0" smtClean="0"/>
              <a:t> accomplishes this with ease in most cases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Method works well for arbitrary unbalances</a:t>
            </a:r>
          </a:p>
        </p:txBody>
      </p:sp>
    </p:spTree>
    <p:extLst>
      <p:ext uri="{BB962C8B-B14F-4D97-AF65-F5344CB8AC3E}">
        <p14:creationId xmlns:p14="http://schemas.microsoft.com/office/powerpoint/2010/main" val="19535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Speed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0025"/>
            <a:ext cx="8226425" cy="4881563"/>
          </a:xfrm>
        </p:spPr>
        <p:txBody>
          <a:bodyPr/>
          <a:lstStyle/>
          <a:p>
            <a:pPr eaLnBrk="1" hangingPunct="1"/>
            <a:r>
              <a:rPr lang="en-US" altLang="en-US" smtClean="0"/>
              <a:t>Distribution systems generally converge very well </a:t>
            </a:r>
          </a:p>
          <a:p>
            <a:pPr lvl="1" eaLnBrk="1" hangingPunct="1"/>
            <a:r>
              <a:rPr lang="en-US" altLang="en-US" smtClean="0"/>
              <a:t>Many transmission systems, also</a:t>
            </a:r>
          </a:p>
          <a:p>
            <a:pPr eaLnBrk="1" hangingPunct="1"/>
            <a:r>
              <a:rPr lang="en-US" altLang="en-US" smtClean="0"/>
              <a:t>The OpenDSS on par with faster commercial programs</a:t>
            </a:r>
          </a:p>
          <a:p>
            <a:pPr eaLnBrk="1" hangingPunct="1"/>
            <a:r>
              <a:rPr lang="en-US" altLang="en-US" smtClean="0"/>
              <a:t>Solution method is designed to run annual simulations</a:t>
            </a:r>
          </a:p>
          <a:p>
            <a:pPr eaLnBrk="1" hangingPunct="1"/>
            <a:r>
              <a:rPr lang="en-US" altLang="en-US" smtClean="0"/>
              <a:t>Our philosophy: </a:t>
            </a:r>
          </a:p>
          <a:p>
            <a:pPr lvl="2" eaLnBrk="1" hangingPunct="1"/>
            <a:r>
              <a:rPr lang="en-US" altLang="en-US" b="1" i="1" smtClean="0">
                <a:solidFill>
                  <a:schemeClr val="tx2"/>
                </a:solidFill>
              </a:rPr>
              <a:t>Err on the side of running more power flow simulations</a:t>
            </a:r>
          </a:p>
          <a:p>
            <a:pPr lvl="3" eaLnBrk="1" hangingPunct="1"/>
            <a:r>
              <a:rPr lang="en-US" altLang="en-US" smtClean="0"/>
              <a:t>Don’t worry about the solution time until it proves to be a problem</a:t>
            </a:r>
          </a:p>
          <a:p>
            <a:pPr lvl="3" eaLnBrk="1" hangingPunct="1"/>
            <a:r>
              <a:rPr lang="en-US" altLang="en-US" smtClean="0"/>
              <a:t>This reveals more information about the problem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39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OpenDSS</a:t>
            </a:r>
            <a:r>
              <a:rPr lang="en-US" dirty="0" smtClean="0"/>
              <a:t> Solution Loop with 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28" y="1279525"/>
            <a:ext cx="5309144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55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Circuit Modeling Basics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things that might be a bit different than other power system analysis tools you may have used.</a:t>
            </a:r>
          </a:p>
        </p:txBody>
      </p:sp>
    </p:spTree>
    <p:extLst>
      <p:ext uri="{BB962C8B-B14F-4D97-AF65-F5344CB8AC3E}">
        <p14:creationId xmlns:p14="http://schemas.microsoft.com/office/powerpoint/2010/main" val="20310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DSS Bus Model  (Bus </a:t>
            </a:r>
            <a:r>
              <a:rPr lang="en-US" altLang="en-US" smtClean="0">
                <a:cs typeface="Arial" panose="020B0604020202020204" pitchFamily="34" charset="0"/>
              </a:rPr>
              <a:t>≠</a:t>
            </a:r>
            <a:r>
              <a:rPr lang="en-US" altLang="en-US" smtClean="0"/>
              <a:t> Node)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524000" y="3886200"/>
            <a:ext cx="6096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Referring to Buses and Nodes  (A Bus has 1 or more Nodes)</a:t>
            </a:r>
          </a:p>
          <a:p>
            <a:pPr algn="l"/>
            <a:r>
              <a:rPr lang="en-US" altLang="en-US"/>
              <a:t>     </a:t>
            </a:r>
            <a:r>
              <a:rPr lang="en-US" altLang="en-US" b="1"/>
              <a:t>Bus1=</a:t>
            </a:r>
            <a:r>
              <a:rPr lang="en-US" altLang="en-US" b="1" i="1"/>
              <a:t>BusName.1.2.3.0</a:t>
            </a:r>
          </a:p>
          <a:p>
            <a:pPr algn="l"/>
            <a:r>
              <a:rPr lang="en-US" altLang="en-US"/>
              <a:t>(This is the default for a 3-phase circuit element)</a:t>
            </a:r>
          </a:p>
          <a:p>
            <a:pPr algn="l"/>
            <a:r>
              <a:rPr lang="en-US" altLang="en-US"/>
              <a:t>Shorthand notation for taking the default</a:t>
            </a:r>
          </a:p>
          <a:p>
            <a:pPr algn="l"/>
            <a:r>
              <a:rPr lang="en-US" altLang="en-US"/>
              <a:t>    </a:t>
            </a:r>
            <a:r>
              <a:rPr lang="en-US" altLang="en-US" b="1"/>
              <a:t>Bus1=</a:t>
            </a:r>
            <a:r>
              <a:rPr lang="en-US" altLang="en-US" b="1" i="1"/>
              <a:t>BusName</a:t>
            </a:r>
            <a:r>
              <a:rPr lang="en-US" altLang="en-US" i="1"/>
              <a:t>    </a:t>
            </a:r>
          </a:p>
          <a:p>
            <a:pPr algn="l"/>
            <a:r>
              <a:rPr lang="en-US" altLang="en-US" i="1"/>
              <a:t>Note: </a:t>
            </a:r>
            <a:r>
              <a:rPr lang="en-US" altLang="en-US"/>
              <a:t>Sometimes this can bite you (e.g. – Transformers, or capacitors with ungrounded neutrals)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241550" y="1512888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Nodes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H="1">
            <a:off x="2212975" y="1819275"/>
            <a:ext cx="560388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998788" y="1858963"/>
            <a:ext cx="325437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32238" y="3498850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 rot="5400000">
            <a:off x="4665663" y="74613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2586038" y="1828800"/>
            <a:ext cx="265112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DSS Terminal Definition</a:t>
            </a: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95438"/>
            <a:ext cx="52403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25575" y="5200650"/>
            <a:ext cx="7443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have one or more </a:t>
            </a:r>
            <a:r>
              <a:rPr lang="en-US" altLang="en-US" i="1"/>
              <a:t>Terminals</a:t>
            </a:r>
            <a:r>
              <a:rPr lang="en-US" altLang="en-US"/>
              <a:t> with 1..N conductors.</a:t>
            </a:r>
          </a:p>
          <a:p>
            <a:r>
              <a:rPr lang="en-US" altLang="en-US" i="1"/>
              <a:t>Conductors</a:t>
            </a:r>
            <a:r>
              <a:rPr lang="en-US" altLang="en-US"/>
              <a:t> connect to </a:t>
            </a:r>
            <a:r>
              <a:rPr lang="en-US" altLang="en-US" i="1"/>
              <a:t>Nodes</a:t>
            </a:r>
            <a:r>
              <a:rPr lang="en-US" altLang="en-US"/>
              <a:t> at a </a:t>
            </a:r>
            <a:r>
              <a:rPr lang="en-US" altLang="en-US" i="1"/>
              <a:t>Bus</a:t>
            </a:r>
          </a:p>
          <a:p>
            <a:r>
              <a:rPr lang="en-US" altLang="en-US"/>
              <a:t>Each </a:t>
            </a:r>
            <a:r>
              <a:rPr lang="en-US" altLang="en-US" i="1"/>
              <a:t>Terminal</a:t>
            </a:r>
            <a:r>
              <a:rPr lang="en-US" altLang="en-US"/>
              <a:t> connects to one and only one </a:t>
            </a:r>
            <a:r>
              <a:rPr lang="en-US" altLang="en-US" i="1"/>
              <a:t>Bus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66700" y="3049588"/>
            <a:ext cx="1455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Conductors</a:t>
            </a: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1643063" y="2381250"/>
            <a:ext cx="795337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1622425" y="3371850"/>
            <a:ext cx="79692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Delivery Elements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209800"/>
            <a:ext cx="6245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69913" y="5397500"/>
            <a:ext cx="821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PD Elements are Generally Completely Described by </a:t>
            </a:r>
            <a:r>
              <a:rPr lang="en-US" altLang="en-US" i="1"/>
              <a:t>[Yprim]</a:t>
            </a:r>
          </a:p>
        </p:txBody>
      </p:sp>
    </p:spTree>
    <p:extLst>
      <p:ext uri="{BB962C8B-B14F-4D97-AF65-F5344CB8AC3E}">
        <p14:creationId xmlns:p14="http://schemas.microsoft.com/office/powerpoint/2010/main" val="21663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Conversion Elements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050" y="1416050"/>
            <a:ext cx="4981575" cy="4935538"/>
          </a:xfrm>
        </p:spPr>
        <p:txBody>
          <a:bodyPr/>
          <a:lstStyle/>
          <a:p>
            <a:pPr eaLnBrk="1" hangingPunct="1"/>
            <a:r>
              <a:rPr lang="en-US" altLang="en-US" smtClean="0"/>
              <a:t>Power Conversion (PC) elements are typically connected in “shunt” with the Power Delivery (PD) elements</a:t>
            </a:r>
          </a:p>
          <a:p>
            <a:pPr eaLnBrk="1" hangingPunct="1"/>
            <a:r>
              <a:rPr lang="en-US" altLang="en-US" smtClean="0"/>
              <a:t>PC Elements may be nonlinear</a:t>
            </a:r>
          </a:p>
          <a:p>
            <a:pPr eaLnBrk="1" hangingPunct="1"/>
            <a:r>
              <a:rPr lang="en-US" altLang="en-US" smtClean="0"/>
              <a:t>Described some function of V</a:t>
            </a:r>
          </a:p>
          <a:p>
            <a:pPr lvl="1" eaLnBrk="1" hangingPunct="1"/>
            <a:r>
              <a:rPr lang="en-US" altLang="en-US" smtClean="0"/>
              <a:t>May be linear</a:t>
            </a:r>
          </a:p>
          <a:p>
            <a:pPr lvl="1" eaLnBrk="1" hangingPunct="1"/>
            <a:r>
              <a:rPr lang="en-US" altLang="en-US" smtClean="0"/>
              <a:t>e.g., Vsource, Isource</a:t>
            </a:r>
          </a:p>
          <a:p>
            <a:pPr eaLnBrk="1" hangingPunct="1"/>
            <a:r>
              <a:rPr lang="en-US" altLang="en-US" smtClean="0"/>
              <a:t>May have more than one terminal, but typically one</a:t>
            </a:r>
          </a:p>
          <a:p>
            <a:pPr lvl="1" eaLnBrk="1" hangingPunct="1"/>
            <a:r>
              <a:rPr lang="en-US" altLang="en-US" smtClean="0"/>
              <a:t>Load, generator, storage, etc.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028825"/>
            <a:ext cx="240347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00113" y="1479550"/>
            <a:ext cx="2516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(t)  = </a:t>
            </a:r>
            <a:r>
              <a:rPr lang="en-US" altLang="en-US" sz="1300" b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F(V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[State], t)</a:t>
            </a:r>
            <a:endParaRPr lang="en-US" altLang="en-US" sz="200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82700" y="4086225"/>
          <a:ext cx="415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86225"/>
                        <a:ext cx="415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OpenDSS?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Heritage of OpenDSS</a:t>
            </a:r>
          </a:p>
          <a:p>
            <a:pPr lvl="1" eaLnBrk="1" hangingPunct="1"/>
            <a:r>
              <a:rPr lang="en-US" altLang="en-US" b="1" smtClean="0"/>
              <a:t>Harmonics solvers</a:t>
            </a:r>
            <a:r>
              <a:rPr lang="en-US" altLang="en-US" smtClean="0"/>
              <a:t> rather than </a:t>
            </a:r>
            <a:r>
              <a:rPr lang="en-US" altLang="en-US" b="1" smtClean="0"/>
              <a:t>power flow</a:t>
            </a:r>
          </a:p>
          <a:p>
            <a:pPr lvl="2" eaLnBrk="1" hangingPunct="1"/>
            <a:r>
              <a:rPr lang="en-US" altLang="en-US" smtClean="0"/>
              <a:t>Gives OpenDSS extraordinary distribution system modeling capability</a:t>
            </a:r>
          </a:p>
          <a:p>
            <a:pPr lvl="1" eaLnBrk="1" hangingPunct="1"/>
            <a:r>
              <a:rPr lang="en-US" altLang="en-US" smtClean="0"/>
              <a:t>Simpler to solve the power flow problem with a harmonics solver than vice-versa</a:t>
            </a:r>
          </a:p>
          <a:p>
            <a:pPr eaLnBrk="1" hangingPunct="1"/>
            <a:r>
              <a:rPr lang="en-US" altLang="en-US" smtClean="0"/>
              <a:t>Supports all </a:t>
            </a:r>
            <a:r>
              <a:rPr lang="en-US" altLang="en-US" b="1" smtClean="0"/>
              <a:t>rms steady-state </a:t>
            </a:r>
            <a:r>
              <a:rPr lang="en-US" altLang="en-US" smtClean="0"/>
              <a:t>(i.e., frequency domain) analyses commonly performed for utility distribution system planning</a:t>
            </a:r>
          </a:p>
          <a:p>
            <a:pPr lvl="1" eaLnBrk="1" hangingPunct="1"/>
            <a:r>
              <a:rPr lang="en-US" altLang="en-US" smtClean="0"/>
              <a:t>And many new types of analyses</a:t>
            </a:r>
          </a:p>
          <a:p>
            <a:pPr lvl="1" eaLnBrk="1" hangingPunct="1"/>
            <a:r>
              <a:rPr lang="en-US" altLang="en-US" smtClean="0"/>
              <a:t>Original purpose in 1997: DG interconnection analysis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3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Specifying Bus Connections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Shorthand (implicit)</a:t>
            </a:r>
          </a:p>
          <a:p>
            <a:pPr lvl="1" eaLnBrk="1" hangingPunct="1"/>
            <a:r>
              <a:rPr lang="en-US" altLang="en-US" sz="2000" b="1" smtClean="0">
                <a:solidFill>
                  <a:schemeClr val="tx2"/>
                </a:solidFill>
              </a:rPr>
              <a:t>New Load.LOAD1 Bus1=LOADBUS</a:t>
            </a:r>
          </a:p>
          <a:p>
            <a:pPr lvl="2" eaLnBrk="1" hangingPunct="1"/>
            <a:r>
              <a:rPr lang="en-US" altLang="en-US" smtClean="0"/>
              <a:t>Assumes standard 3-phase connection by default</a:t>
            </a:r>
          </a:p>
          <a:p>
            <a:pPr lvl="1" eaLnBrk="1" hangingPunct="1">
              <a:buFontTx/>
              <a:buNone/>
            </a:pPr>
            <a:endParaRPr lang="en-US" altLang="en-US" sz="3200" smtClean="0"/>
          </a:p>
        </p:txBody>
      </p:sp>
      <p:sp>
        <p:nvSpPr>
          <p:cNvPr id="103428" name="AutoShape 4"/>
          <p:cNvSpPr>
            <a:spLocks noChangeAspect="1" noChangeArrowheads="1" noTextEdit="1"/>
          </p:cNvSpPr>
          <p:nvPr/>
        </p:nvSpPr>
        <p:spPr bwMode="auto">
          <a:xfrm>
            <a:off x="3643313" y="2962275"/>
            <a:ext cx="1577975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846513" y="3192463"/>
            <a:ext cx="185737" cy="2460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649663" y="3192463"/>
            <a:ext cx="382587" cy="24606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31" name="Freeform 7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3876675" y="6303963"/>
            <a:ext cx="125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3814763" y="6242050"/>
            <a:ext cx="249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3752850" y="6180138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3938588" y="5561013"/>
            <a:ext cx="0" cy="619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7" name="Freeform 13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8" name="Freeform 14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9" name="Freeform 15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0" name="Freeform 16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1" name="Freeform 17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2" name="Freeform 18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3" name="Freeform 19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4" name="Freeform 20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5" name="Freeform 21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6" name="Freeform 22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702050" y="53800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0</a:t>
            </a:r>
            <a:endParaRPr lang="en-US" altLang="en-US"/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3702050" y="5124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</a:t>
            </a:r>
            <a:endParaRPr lang="en-US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3702050" y="4870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2</a:t>
            </a:r>
            <a:endParaRPr lang="en-US" altLang="en-US"/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3702050" y="4660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3</a:t>
            </a:r>
            <a:endParaRPr lang="en-US" altLang="en-US"/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3702050" y="44291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4</a:t>
            </a:r>
            <a:endParaRPr lang="en-US" altLang="en-US"/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3702050" y="42433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5</a:t>
            </a:r>
            <a:endParaRPr lang="en-US" altLang="en-US"/>
          </a:p>
        </p:txBody>
      </p:sp>
      <p:sp>
        <p:nvSpPr>
          <p:cNvPr id="103453" name="Freeform 29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4" name="Freeform 30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2147483647 w 118"/>
              <a:gd name="T1" fmla="*/ 2147483647 h 117"/>
              <a:gd name="T2" fmla="*/ 2147483647 w 118"/>
              <a:gd name="T3" fmla="*/ 2147483647 h 117"/>
              <a:gd name="T4" fmla="*/ 2147483647 w 118"/>
              <a:gd name="T5" fmla="*/ 2147483647 h 117"/>
              <a:gd name="T6" fmla="*/ 2147483647 w 118"/>
              <a:gd name="T7" fmla="*/ 2147483647 h 117"/>
              <a:gd name="T8" fmla="*/ 2147483647 w 118"/>
              <a:gd name="T9" fmla="*/ 2147483647 h 117"/>
              <a:gd name="T10" fmla="*/ 2147483647 w 118"/>
              <a:gd name="T11" fmla="*/ 2147483647 h 117"/>
              <a:gd name="T12" fmla="*/ 2147483647 w 118"/>
              <a:gd name="T13" fmla="*/ 2147483647 h 117"/>
              <a:gd name="T14" fmla="*/ 2147483647 w 118"/>
              <a:gd name="T15" fmla="*/ 0 h 117"/>
              <a:gd name="T16" fmla="*/ 2147483647 w 118"/>
              <a:gd name="T17" fmla="*/ 0 h 117"/>
              <a:gd name="T18" fmla="*/ 2147483647 w 118"/>
              <a:gd name="T19" fmla="*/ 0 h 117"/>
              <a:gd name="T20" fmla="*/ 2147483647 w 118"/>
              <a:gd name="T21" fmla="*/ 2147483647 h 117"/>
              <a:gd name="T22" fmla="*/ 2147483647 w 118"/>
              <a:gd name="T23" fmla="*/ 2147483647 h 117"/>
              <a:gd name="T24" fmla="*/ 2147483647 w 118"/>
              <a:gd name="T25" fmla="*/ 2147483647 h 117"/>
              <a:gd name="T26" fmla="*/ 2147483647 w 118"/>
              <a:gd name="T27" fmla="*/ 2147483647 h 117"/>
              <a:gd name="T28" fmla="*/ 2147483647 w 118"/>
              <a:gd name="T29" fmla="*/ 2147483647 h 117"/>
              <a:gd name="T30" fmla="*/ 2147483647 w 118"/>
              <a:gd name="T31" fmla="*/ 2147483647 h 117"/>
              <a:gd name="T32" fmla="*/ 0 w 118"/>
              <a:gd name="T33" fmla="*/ 2147483647 h 117"/>
              <a:gd name="T34" fmla="*/ 2147483647 w 118"/>
              <a:gd name="T35" fmla="*/ 2147483647 h 117"/>
              <a:gd name="T36" fmla="*/ 2147483647 w 118"/>
              <a:gd name="T37" fmla="*/ 2147483647 h 117"/>
              <a:gd name="T38" fmla="*/ 2147483647 w 118"/>
              <a:gd name="T39" fmla="*/ 2147483647 h 117"/>
              <a:gd name="T40" fmla="*/ 2147483647 w 118"/>
              <a:gd name="T41" fmla="*/ 2147483647 h 117"/>
              <a:gd name="T42" fmla="*/ 2147483647 w 118"/>
              <a:gd name="T43" fmla="*/ 2147483647 h 117"/>
              <a:gd name="T44" fmla="*/ 2147483647 w 118"/>
              <a:gd name="T45" fmla="*/ 2147483647 h 117"/>
              <a:gd name="T46" fmla="*/ 2147483647 w 118"/>
              <a:gd name="T47" fmla="*/ 2147483647 h 117"/>
              <a:gd name="T48" fmla="*/ 2147483647 w 118"/>
              <a:gd name="T49" fmla="*/ 2147483647 h 117"/>
              <a:gd name="T50" fmla="*/ 2147483647 w 118"/>
              <a:gd name="T51" fmla="*/ 2147483647 h 117"/>
              <a:gd name="T52" fmla="*/ 2147483647 w 118"/>
              <a:gd name="T53" fmla="*/ 2147483647 h 117"/>
              <a:gd name="T54" fmla="*/ 2147483647 w 118"/>
              <a:gd name="T55" fmla="*/ 2147483647 h 117"/>
              <a:gd name="T56" fmla="*/ 2147483647 w 118"/>
              <a:gd name="T57" fmla="*/ 2147483647 h 117"/>
              <a:gd name="T58" fmla="*/ 2147483647 w 118"/>
              <a:gd name="T59" fmla="*/ 2147483647 h 117"/>
              <a:gd name="T60" fmla="*/ 2147483647 w 118"/>
              <a:gd name="T61" fmla="*/ 2147483647 h 117"/>
              <a:gd name="T62" fmla="*/ 2147483647 w 118"/>
              <a:gd name="T63" fmla="*/ 2147483647 h 117"/>
              <a:gd name="T64" fmla="*/ 2147483647 w 118"/>
              <a:gd name="T65" fmla="*/ 214748364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3702050" y="39639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</a:t>
            </a:r>
            <a:endParaRPr lang="en-US" altLang="en-US"/>
          </a:p>
        </p:txBody>
      </p:sp>
      <p:sp>
        <p:nvSpPr>
          <p:cNvPr id="103456" name="Freeform 32"/>
          <p:cNvSpPr>
            <a:spLocks noEditPoints="1"/>
          </p:cNvSpPr>
          <p:nvPr/>
        </p:nvSpPr>
        <p:spPr bwMode="auto">
          <a:xfrm>
            <a:off x="3938588" y="3328988"/>
            <a:ext cx="3175" cy="561975"/>
          </a:xfrm>
          <a:custGeom>
            <a:avLst/>
            <a:gdLst>
              <a:gd name="T0" fmla="*/ 0 w 6"/>
              <a:gd name="T1" fmla="*/ 2147483647 h 708"/>
              <a:gd name="T2" fmla="*/ 2147483647 w 6"/>
              <a:gd name="T3" fmla="*/ 2147483647 h 708"/>
              <a:gd name="T4" fmla="*/ 2147483647 w 6"/>
              <a:gd name="T5" fmla="*/ 2147483647 h 708"/>
              <a:gd name="T6" fmla="*/ 2147483647 w 6"/>
              <a:gd name="T7" fmla="*/ 2147483647 h 708"/>
              <a:gd name="T8" fmla="*/ 0 w 6"/>
              <a:gd name="T9" fmla="*/ 2147483647 h 708"/>
              <a:gd name="T10" fmla="*/ 0 w 6"/>
              <a:gd name="T11" fmla="*/ 2147483647 h 708"/>
              <a:gd name="T12" fmla="*/ 0 w 6"/>
              <a:gd name="T13" fmla="*/ 2147483647 h 708"/>
              <a:gd name="T14" fmla="*/ 2147483647 w 6"/>
              <a:gd name="T15" fmla="*/ 2147483647 h 708"/>
              <a:gd name="T16" fmla="*/ 2147483647 w 6"/>
              <a:gd name="T17" fmla="*/ 2147483647 h 708"/>
              <a:gd name="T18" fmla="*/ 2147483647 w 6"/>
              <a:gd name="T19" fmla="*/ 2147483647 h 708"/>
              <a:gd name="T20" fmla="*/ 0 w 6"/>
              <a:gd name="T21" fmla="*/ 2147483647 h 708"/>
              <a:gd name="T22" fmla="*/ 0 w 6"/>
              <a:gd name="T23" fmla="*/ 2147483647 h 708"/>
              <a:gd name="T24" fmla="*/ 0 w 6"/>
              <a:gd name="T25" fmla="*/ 2147483647 h 708"/>
              <a:gd name="T26" fmla="*/ 2147483647 w 6"/>
              <a:gd name="T27" fmla="*/ 2147483647 h 708"/>
              <a:gd name="T28" fmla="*/ 2147483647 w 6"/>
              <a:gd name="T29" fmla="*/ 2147483647 h 708"/>
              <a:gd name="T30" fmla="*/ 2147483647 w 6"/>
              <a:gd name="T31" fmla="*/ 2147483647 h 708"/>
              <a:gd name="T32" fmla="*/ 0 w 6"/>
              <a:gd name="T33" fmla="*/ 2147483647 h 708"/>
              <a:gd name="T34" fmla="*/ 0 w 6"/>
              <a:gd name="T35" fmla="*/ 2147483647 h 708"/>
              <a:gd name="T36" fmla="*/ 0 w 6"/>
              <a:gd name="T37" fmla="*/ 2147483647 h 708"/>
              <a:gd name="T38" fmla="*/ 2147483647 w 6"/>
              <a:gd name="T39" fmla="*/ 2147483647 h 708"/>
              <a:gd name="T40" fmla="*/ 2147483647 w 6"/>
              <a:gd name="T41" fmla="*/ 2147483647 h 708"/>
              <a:gd name="T42" fmla="*/ 2147483647 w 6"/>
              <a:gd name="T43" fmla="*/ 2147483647 h 708"/>
              <a:gd name="T44" fmla="*/ 0 w 6"/>
              <a:gd name="T45" fmla="*/ 2147483647 h 708"/>
              <a:gd name="T46" fmla="*/ 0 w 6"/>
              <a:gd name="T47" fmla="*/ 2147483647 h 708"/>
              <a:gd name="T48" fmla="*/ 0 w 6"/>
              <a:gd name="T49" fmla="*/ 2147483647 h 708"/>
              <a:gd name="T50" fmla="*/ 2147483647 w 6"/>
              <a:gd name="T51" fmla="*/ 2147483647 h 708"/>
              <a:gd name="T52" fmla="*/ 2147483647 w 6"/>
              <a:gd name="T53" fmla="*/ 2147483647 h 708"/>
              <a:gd name="T54" fmla="*/ 2147483647 w 6"/>
              <a:gd name="T55" fmla="*/ 2147483647 h 708"/>
              <a:gd name="T56" fmla="*/ 0 w 6"/>
              <a:gd name="T57" fmla="*/ 2147483647 h 708"/>
              <a:gd name="T58" fmla="*/ 0 w 6"/>
              <a:gd name="T59" fmla="*/ 2147483647 h 708"/>
              <a:gd name="T60" fmla="*/ 0 w 6"/>
              <a:gd name="T61" fmla="*/ 2147483647 h 708"/>
              <a:gd name="T62" fmla="*/ 2147483647 w 6"/>
              <a:gd name="T63" fmla="*/ 2147483647 h 708"/>
              <a:gd name="T64" fmla="*/ 2147483647 w 6"/>
              <a:gd name="T65" fmla="*/ 2147483647 h 708"/>
              <a:gd name="T66" fmla="*/ 2147483647 w 6"/>
              <a:gd name="T67" fmla="*/ 2147483647 h 708"/>
              <a:gd name="T68" fmla="*/ 0 w 6"/>
              <a:gd name="T69" fmla="*/ 2147483647 h 708"/>
              <a:gd name="T70" fmla="*/ 0 w 6"/>
              <a:gd name="T71" fmla="*/ 2147483647 h 708"/>
              <a:gd name="T72" fmla="*/ 0 w 6"/>
              <a:gd name="T73" fmla="*/ 2147483647 h 708"/>
              <a:gd name="T74" fmla="*/ 2147483647 w 6"/>
              <a:gd name="T75" fmla="*/ 2147483647 h 708"/>
              <a:gd name="T76" fmla="*/ 2147483647 w 6"/>
              <a:gd name="T77" fmla="*/ 2147483647 h 708"/>
              <a:gd name="T78" fmla="*/ 2147483647 w 6"/>
              <a:gd name="T79" fmla="*/ 2147483647 h 708"/>
              <a:gd name="T80" fmla="*/ 0 w 6"/>
              <a:gd name="T81" fmla="*/ 2147483647 h 708"/>
              <a:gd name="T82" fmla="*/ 0 w 6"/>
              <a:gd name="T83" fmla="*/ 2147483647 h 708"/>
              <a:gd name="T84" fmla="*/ 0 w 6"/>
              <a:gd name="T85" fmla="*/ 2147483647 h 708"/>
              <a:gd name="T86" fmla="*/ 2147483647 w 6"/>
              <a:gd name="T87" fmla="*/ 2147483647 h 708"/>
              <a:gd name="T88" fmla="*/ 2147483647 w 6"/>
              <a:gd name="T89" fmla="*/ 2147483647 h 708"/>
              <a:gd name="T90" fmla="*/ 2147483647 w 6"/>
              <a:gd name="T91" fmla="*/ 2147483647 h 708"/>
              <a:gd name="T92" fmla="*/ 0 w 6"/>
              <a:gd name="T93" fmla="*/ 2147483647 h 708"/>
              <a:gd name="T94" fmla="*/ 0 w 6"/>
              <a:gd name="T95" fmla="*/ 2147483647 h 708"/>
              <a:gd name="T96" fmla="*/ 0 w 6"/>
              <a:gd name="T97" fmla="*/ 2147483647 h 708"/>
              <a:gd name="T98" fmla="*/ 2147483647 w 6"/>
              <a:gd name="T99" fmla="*/ 2147483647 h 708"/>
              <a:gd name="T100" fmla="*/ 2147483647 w 6"/>
              <a:gd name="T101" fmla="*/ 2147483647 h 708"/>
              <a:gd name="T102" fmla="*/ 2147483647 w 6"/>
              <a:gd name="T103" fmla="*/ 2147483647 h 708"/>
              <a:gd name="T104" fmla="*/ 0 w 6"/>
              <a:gd name="T105" fmla="*/ 2147483647 h 708"/>
              <a:gd name="T106" fmla="*/ 0 w 6"/>
              <a:gd name="T107" fmla="*/ 2147483647 h 708"/>
              <a:gd name="T108" fmla="*/ 0 w 6"/>
              <a:gd name="T109" fmla="*/ 2147483647 h 708"/>
              <a:gd name="T110" fmla="*/ 2147483647 w 6"/>
              <a:gd name="T111" fmla="*/ 0 h 708"/>
              <a:gd name="T112" fmla="*/ 2147483647 w 6"/>
              <a:gd name="T113" fmla="*/ 2147483647 h 708"/>
              <a:gd name="T114" fmla="*/ 2147483647 w 6"/>
              <a:gd name="T115" fmla="*/ 2147483647 h 708"/>
              <a:gd name="T116" fmla="*/ 0 w 6"/>
              <a:gd name="T117" fmla="*/ 2147483647 h 708"/>
              <a:gd name="T118" fmla="*/ 0 w 6"/>
              <a:gd name="T119" fmla="*/ 2147483647 h 7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"/>
              <a:gd name="T181" fmla="*/ 0 h 708"/>
              <a:gd name="T182" fmla="*/ 6 w 6"/>
              <a:gd name="T183" fmla="*/ 708 h 70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" h="708">
                <a:moveTo>
                  <a:pt x="0" y="706"/>
                </a:moveTo>
                <a:lnTo>
                  <a:pt x="0" y="661"/>
                </a:lnTo>
                <a:lnTo>
                  <a:pt x="0" y="659"/>
                </a:lnTo>
                <a:lnTo>
                  <a:pt x="2" y="659"/>
                </a:lnTo>
                <a:lnTo>
                  <a:pt x="4" y="659"/>
                </a:lnTo>
                <a:lnTo>
                  <a:pt x="6" y="661"/>
                </a:lnTo>
                <a:lnTo>
                  <a:pt x="6" y="706"/>
                </a:lnTo>
                <a:lnTo>
                  <a:pt x="4" y="708"/>
                </a:lnTo>
                <a:lnTo>
                  <a:pt x="2" y="708"/>
                </a:lnTo>
                <a:lnTo>
                  <a:pt x="0" y="708"/>
                </a:lnTo>
                <a:lnTo>
                  <a:pt x="0" y="706"/>
                </a:lnTo>
                <a:close/>
                <a:moveTo>
                  <a:pt x="0" y="630"/>
                </a:moveTo>
                <a:lnTo>
                  <a:pt x="0" y="587"/>
                </a:lnTo>
                <a:lnTo>
                  <a:pt x="0" y="585"/>
                </a:lnTo>
                <a:lnTo>
                  <a:pt x="2" y="583"/>
                </a:lnTo>
                <a:lnTo>
                  <a:pt x="4" y="585"/>
                </a:lnTo>
                <a:lnTo>
                  <a:pt x="6" y="587"/>
                </a:lnTo>
                <a:lnTo>
                  <a:pt x="6" y="630"/>
                </a:lnTo>
                <a:lnTo>
                  <a:pt x="4" y="632"/>
                </a:lnTo>
                <a:lnTo>
                  <a:pt x="2" y="634"/>
                </a:lnTo>
                <a:lnTo>
                  <a:pt x="0" y="632"/>
                </a:lnTo>
                <a:lnTo>
                  <a:pt x="0" y="630"/>
                </a:lnTo>
                <a:close/>
                <a:moveTo>
                  <a:pt x="0" y="556"/>
                </a:moveTo>
                <a:lnTo>
                  <a:pt x="0" y="513"/>
                </a:lnTo>
                <a:lnTo>
                  <a:pt x="0" y="509"/>
                </a:lnTo>
                <a:lnTo>
                  <a:pt x="2" y="509"/>
                </a:lnTo>
                <a:lnTo>
                  <a:pt x="4" y="509"/>
                </a:lnTo>
                <a:lnTo>
                  <a:pt x="6" y="513"/>
                </a:lnTo>
                <a:lnTo>
                  <a:pt x="6" y="556"/>
                </a:lnTo>
                <a:lnTo>
                  <a:pt x="4" y="558"/>
                </a:lnTo>
                <a:lnTo>
                  <a:pt x="2" y="560"/>
                </a:lnTo>
                <a:lnTo>
                  <a:pt x="0" y="558"/>
                </a:lnTo>
                <a:lnTo>
                  <a:pt x="0" y="556"/>
                </a:lnTo>
                <a:close/>
                <a:moveTo>
                  <a:pt x="0" y="482"/>
                </a:moveTo>
                <a:lnTo>
                  <a:pt x="0" y="437"/>
                </a:lnTo>
                <a:lnTo>
                  <a:pt x="0" y="435"/>
                </a:lnTo>
                <a:lnTo>
                  <a:pt x="2" y="435"/>
                </a:lnTo>
                <a:lnTo>
                  <a:pt x="4" y="435"/>
                </a:lnTo>
                <a:lnTo>
                  <a:pt x="6" y="437"/>
                </a:lnTo>
                <a:lnTo>
                  <a:pt x="6" y="482"/>
                </a:lnTo>
                <a:lnTo>
                  <a:pt x="4" y="484"/>
                </a:lnTo>
                <a:lnTo>
                  <a:pt x="2" y="484"/>
                </a:lnTo>
                <a:lnTo>
                  <a:pt x="0" y="484"/>
                </a:lnTo>
                <a:lnTo>
                  <a:pt x="0" y="482"/>
                </a:lnTo>
                <a:close/>
                <a:moveTo>
                  <a:pt x="0" y="406"/>
                </a:moveTo>
                <a:lnTo>
                  <a:pt x="0" y="363"/>
                </a:lnTo>
                <a:lnTo>
                  <a:pt x="0" y="361"/>
                </a:lnTo>
                <a:lnTo>
                  <a:pt x="2" y="359"/>
                </a:lnTo>
                <a:lnTo>
                  <a:pt x="4" y="361"/>
                </a:lnTo>
                <a:lnTo>
                  <a:pt x="6" y="363"/>
                </a:lnTo>
                <a:lnTo>
                  <a:pt x="6" y="406"/>
                </a:lnTo>
                <a:lnTo>
                  <a:pt x="4" y="408"/>
                </a:lnTo>
                <a:lnTo>
                  <a:pt x="2" y="409"/>
                </a:lnTo>
                <a:lnTo>
                  <a:pt x="0" y="408"/>
                </a:lnTo>
                <a:lnTo>
                  <a:pt x="0" y="406"/>
                </a:lnTo>
                <a:close/>
                <a:moveTo>
                  <a:pt x="0" y="331"/>
                </a:moveTo>
                <a:lnTo>
                  <a:pt x="0" y="287"/>
                </a:lnTo>
                <a:lnTo>
                  <a:pt x="0" y="285"/>
                </a:lnTo>
                <a:lnTo>
                  <a:pt x="2" y="285"/>
                </a:lnTo>
                <a:lnTo>
                  <a:pt x="4" y="285"/>
                </a:lnTo>
                <a:lnTo>
                  <a:pt x="6" y="287"/>
                </a:lnTo>
                <a:lnTo>
                  <a:pt x="6" y="331"/>
                </a:lnTo>
                <a:lnTo>
                  <a:pt x="4" y="333"/>
                </a:lnTo>
                <a:lnTo>
                  <a:pt x="2" y="333"/>
                </a:lnTo>
                <a:lnTo>
                  <a:pt x="0" y="333"/>
                </a:lnTo>
                <a:lnTo>
                  <a:pt x="0" y="331"/>
                </a:lnTo>
                <a:close/>
                <a:moveTo>
                  <a:pt x="0" y="255"/>
                </a:moveTo>
                <a:lnTo>
                  <a:pt x="0" y="213"/>
                </a:lnTo>
                <a:lnTo>
                  <a:pt x="0" y="211"/>
                </a:lnTo>
                <a:lnTo>
                  <a:pt x="2" y="209"/>
                </a:lnTo>
                <a:lnTo>
                  <a:pt x="4" y="211"/>
                </a:lnTo>
                <a:lnTo>
                  <a:pt x="6" y="213"/>
                </a:lnTo>
                <a:lnTo>
                  <a:pt x="6" y="255"/>
                </a:lnTo>
                <a:lnTo>
                  <a:pt x="4" y="257"/>
                </a:lnTo>
                <a:lnTo>
                  <a:pt x="2" y="259"/>
                </a:lnTo>
                <a:lnTo>
                  <a:pt x="0" y="257"/>
                </a:lnTo>
                <a:lnTo>
                  <a:pt x="0" y="255"/>
                </a:lnTo>
                <a:close/>
                <a:moveTo>
                  <a:pt x="0" y="181"/>
                </a:moveTo>
                <a:lnTo>
                  <a:pt x="0" y="138"/>
                </a:lnTo>
                <a:lnTo>
                  <a:pt x="0" y="135"/>
                </a:lnTo>
                <a:lnTo>
                  <a:pt x="2" y="135"/>
                </a:lnTo>
                <a:lnTo>
                  <a:pt x="4" y="135"/>
                </a:lnTo>
                <a:lnTo>
                  <a:pt x="6" y="138"/>
                </a:lnTo>
                <a:lnTo>
                  <a:pt x="6" y="181"/>
                </a:lnTo>
                <a:lnTo>
                  <a:pt x="4" y="183"/>
                </a:lnTo>
                <a:lnTo>
                  <a:pt x="2" y="185"/>
                </a:lnTo>
                <a:lnTo>
                  <a:pt x="0" y="183"/>
                </a:lnTo>
                <a:lnTo>
                  <a:pt x="0" y="181"/>
                </a:lnTo>
                <a:close/>
                <a:moveTo>
                  <a:pt x="0" y="107"/>
                </a:moveTo>
                <a:lnTo>
                  <a:pt x="0" y="62"/>
                </a:lnTo>
                <a:lnTo>
                  <a:pt x="0" y="60"/>
                </a:lnTo>
                <a:lnTo>
                  <a:pt x="2" y="60"/>
                </a:lnTo>
                <a:lnTo>
                  <a:pt x="4" y="60"/>
                </a:lnTo>
                <a:lnTo>
                  <a:pt x="6" y="62"/>
                </a:lnTo>
                <a:lnTo>
                  <a:pt x="6" y="107"/>
                </a:lnTo>
                <a:lnTo>
                  <a:pt x="4" y="109"/>
                </a:lnTo>
                <a:lnTo>
                  <a:pt x="2" y="109"/>
                </a:lnTo>
                <a:lnTo>
                  <a:pt x="0" y="109"/>
                </a:lnTo>
                <a:lnTo>
                  <a:pt x="0" y="107"/>
                </a:lnTo>
                <a:close/>
                <a:moveTo>
                  <a:pt x="0" y="31"/>
                </a:move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4" y="2"/>
                </a:lnTo>
                <a:lnTo>
                  <a:pt x="6" y="4"/>
                </a:lnTo>
                <a:lnTo>
                  <a:pt x="6" y="31"/>
                </a:lnTo>
                <a:lnTo>
                  <a:pt x="4" y="33"/>
                </a:lnTo>
                <a:lnTo>
                  <a:pt x="2" y="35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57" name="Rectangle 33"/>
          <p:cNvSpPr>
            <a:spLocks noChangeArrowheads="1"/>
          </p:cNvSpPr>
          <p:nvPr/>
        </p:nvSpPr>
        <p:spPr bwMode="auto">
          <a:xfrm>
            <a:off x="4497388" y="4586288"/>
            <a:ext cx="696912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497388" y="4586288"/>
            <a:ext cx="696912" cy="10668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3529013" y="2944813"/>
            <a:ext cx="785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LOADBUS</a:t>
            </a:r>
            <a:endParaRPr lang="en-US" altLang="en-US" b="1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3938588" y="486410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3938588" y="5095875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>
            <a:off x="3938588" y="532765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>
            <a:off x="3938588" y="5561013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4675188" y="4652963"/>
            <a:ext cx="3603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LOAD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66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Specifying Bus Connections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1588" y="1416050"/>
            <a:ext cx="6142037" cy="49355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z="3200" smtClean="0"/>
              <a:t>Explicit</a:t>
            </a:r>
          </a:p>
          <a:p>
            <a:pPr lvl="1" eaLnBrk="1" hangingPunct="1"/>
            <a:r>
              <a:rPr lang="en-US" altLang="en-US" sz="2000" b="1" smtClean="0">
                <a:solidFill>
                  <a:schemeClr val="tx2"/>
                </a:solidFill>
              </a:rPr>
              <a:t>New Load.LOAD1 Bus1=LOADBUS.1.2.3.0</a:t>
            </a:r>
          </a:p>
          <a:p>
            <a:pPr lvl="3" eaLnBrk="1" hangingPunct="1"/>
            <a:r>
              <a:rPr lang="en-US" altLang="en-US" smtClean="0"/>
              <a:t>Explicitly defines which node</a:t>
            </a:r>
            <a:r>
              <a:rPr lang="en-US" altLang="en-US" sz="3200" smtClean="0"/>
              <a:t> </a:t>
            </a:r>
          </a:p>
          <a:p>
            <a:pPr lvl="1" eaLnBrk="1" hangingPunct="1"/>
            <a:r>
              <a:rPr lang="en-US" altLang="en-US" sz="2000" b="1" smtClean="0">
                <a:solidFill>
                  <a:schemeClr val="tx2"/>
                </a:solidFill>
              </a:rPr>
              <a:t>New Load.1-PHASELOAD Phases=1 Bus1=LOADBUS.2.0</a:t>
            </a:r>
          </a:p>
          <a:p>
            <a:pPr lvl="3" eaLnBrk="1" hangingPunct="1"/>
            <a:r>
              <a:rPr lang="en-US" altLang="en-US" smtClean="0"/>
              <a:t>Connects 1-phase load to </a:t>
            </a:r>
            <a:br>
              <a:rPr lang="en-US" altLang="en-US" smtClean="0"/>
            </a:br>
            <a:r>
              <a:rPr lang="en-US" altLang="en-US" smtClean="0"/>
              <a:t>Node 2 and ground</a:t>
            </a:r>
          </a:p>
          <a:p>
            <a:pPr lvl="1" eaLnBrk="1" hangingPunct="1">
              <a:buFontTx/>
              <a:buNone/>
            </a:pPr>
            <a:endParaRPr lang="en-US" altLang="en-US" sz="3200" smtClean="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57363"/>
            <a:ext cx="22050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85750" y="5919788"/>
            <a:ext cx="2525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1-Phase Load Example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>
            <a:off x="2212975" y="3894138"/>
            <a:ext cx="7381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Specifying Bus Connections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Default Bus templates </a:t>
            </a:r>
          </a:p>
          <a:p>
            <a:pPr lvl="2" eaLnBrk="1" hangingPunct="1"/>
            <a:r>
              <a:rPr lang="en-US" altLang="en-US" smtClean="0"/>
              <a:t>Node connections assumed if not explicitly declared</a:t>
            </a:r>
          </a:p>
          <a:p>
            <a:pPr lvl="1" eaLnBrk="1" hangingPunct="1"/>
            <a:r>
              <a:rPr lang="en-US" altLang="en-US" sz="3200" smtClean="0"/>
              <a:t>Element declared Phases=1</a:t>
            </a:r>
          </a:p>
          <a:p>
            <a:pPr lvl="2" eaLnBrk="1" hangingPunct="1"/>
            <a:r>
              <a:rPr lang="en-US" altLang="en-US" sz="3200" b="1" smtClean="0">
                <a:solidFill>
                  <a:schemeClr val="tx2"/>
                </a:solidFill>
              </a:rPr>
              <a:t>… </a:t>
            </a:r>
            <a:r>
              <a:rPr lang="en-US" altLang="en-US" sz="2000" b="1" smtClean="0">
                <a:solidFill>
                  <a:schemeClr val="tx2"/>
                </a:solidFill>
              </a:rPr>
              <a:t>LOADBUS.1.0.0.0.0.0.0.0.0.0.</a:t>
            </a:r>
            <a:r>
              <a:rPr lang="en-US" altLang="en-US" sz="3200" smtClean="0"/>
              <a:t> …</a:t>
            </a:r>
          </a:p>
          <a:p>
            <a:pPr lvl="1" eaLnBrk="1" hangingPunct="1"/>
            <a:r>
              <a:rPr lang="en-US" altLang="en-US" sz="3200" smtClean="0"/>
              <a:t>Element declared Phases=2</a:t>
            </a:r>
          </a:p>
          <a:p>
            <a:pPr lvl="2" eaLnBrk="1" hangingPunct="1"/>
            <a:r>
              <a:rPr lang="en-US" altLang="en-US" sz="3200" b="1" smtClean="0">
                <a:solidFill>
                  <a:schemeClr val="tx2"/>
                </a:solidFill>
              </a:rPr>
              <a:t>… </a:t>
            </a:r>
            <a:r>
              <a:rPr lang="en-US" altLang="en-US" sz="2000" b="1" smtClean="0">
                <a:solidFill>
                  <a:schemeClr val="tx2"/>
                </a:solidFill>
              </a:rPr>
              <a:t>LOADBUS.1.2.0.0.0.0.0.0.0.0.</a:t>
            </a:r>
            <a:r>
              <a:rPr lang="en-US" altLang="en-US" sz="3200" smtClean="0"/>
              <a:t> …</a:t>
            </a:r>
          </a:p>
          <a:p>
            <a:pPr lvl="1" eaLnBrk="1" hangingPunct="1"/>
            <a:r>
              <a:rPr lang="en-US" altLang="en-US" sz="3200" smtClean="0"/>
              <a:t>Element declared Phases=3</a:t>
            </a:r>
          </a:p>
          <a:p>
            <a:pPr lvl="2" eaLnBrk="1" hangingPunct="1"/>
            <a:r>
              <a:rPr lang="en-US" altLang="en-US" sz="3200" b="1" smtClean="0">
                <a:solidFill>
                  <a:schemeClr val="tx2"/>
                </a:solidFill>
              </a:rPr>
              <a:t>… </a:t>
            </a:r>
            <a:r>
              <a:rPr lang="en-US" altLang="en-US" sz="2000" b="1" smtClean="0">
                <a:solidFill>
                  <a:schemeClr val="tx2"/>
                </a:solidFill>
              </a:rPr>
              <a:t>LOADBUS.1.2.3.0.0.0.0.0.0.0.</a:t>
            </a:r>
            <a:r>
              <a:rPr lang="en-US" altLang="en-US" sz="320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01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Specifying Bus Connections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200" smtClean="0"/>
              <a:t>Ungrounded-Wye Specification</a:t>
            </a:r>
          </a:p>
          <a:p>
            <a:pPr lvl="1" eaLnBrk="1" hangingPunct="1"/>
            <a:r>
              <a:rPr lang="en-US" altLang="en-US" sz="2000" b="1" smtClean="0">
                <a:solidFill>
                  <a:schemeClr val="tx2"/>
                </a:solidFill>
              </a:rPr>
              <a:t>Bus1=LOADBUS.1.2.3.4 </a:t>
            </a:r>
            <a:r>
              <a:rPr lang="en-US" altLang="en-US" sz="2000" b="1" smtClean="0"/>
              <a:t>  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  <a:r>
              <a:rPr lang="en-US" altLang="en-US" sz="2000" smtClean="0"/>
              <a:t>(or some other unused Node number)</a:t>
            </a:r>
            <a:endParaRPr lang="en-US" altLang="en-US" sz="3200" smtClean="0"/>
          </a:p>
          <a:p>
            <a:pPr lvl="1" eaLnBrk="1" hangingPunct="1"/>
            <a:endParaRPr lang="en-US" altLang="en-US" sz="3200" smtClean="0"/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3790950" y="1993900"/>
            <a:ext cx="341313" cy="3746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2532063"/>
            <a:ext cx="2233612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4651375" y="3235325"/>
            <a:ext cx="1601788" cy="1198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311900" y="2949575"/>
            <a:ext cx="264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Voltage at this Node is explicitly computed </a:t>
            </a:r>
            <a:br>
              <a:rPr lang="en-US" altLang="en-US" sz="1800"/>
            </a:br>
            <a:r>
              <a:rPr lang="en-US" altLang="en-US" sz="1800"/>
              <a:t>(just like any other Node)</a:t>
            </a:r>
          </a:p>
        </p:txBody>
      </p:sp>
    </p:spTree>
    <p:extLst>
      <p:ext uri="{BB962C8B-B14F-4D97-AF65-F5344CB8AC3E}">
        <p14:creationId xmlns:p14="http://schemas.microsoft.com/office/powerpoint/2010/main" val="1773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04788"/>
            <a:ext cx="8226425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Possible Gotcha: Specifying Two Ungrounded-Wye Capacitors on Same Bus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1344613"/>
            <a:ext cx="24257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243513" y="5221288"/>
            <a:ext cx="3735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…  Bus1=MyBus  Bus2=MyBus.4.4.4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0" y="2355850"/>
            <a:ext cx="439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…  Bus1=MyBus.1.2.3  Bus2=MyBus.5.5.5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457575" y="1363663"/>
            <a:ext cx="3735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5838825" y="2266950"/>
            <a:ext cx="2854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Neutrals are not connected to each other in this specification!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4879975" y="2457450"/>
            <a:ext cx="9810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>
            <a:off x="4781550" y="2589213"/>
            <a:ext cx="1079500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Circuit Element Conductors are Connected to the Nodes of Buses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6963"/>
            <a:ext cx="3962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6963"/>
            <a:ext cx="3960813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495800" y="2438400"/>
            <a:ext cx="381000" cy="236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4648200" y="348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 flipV="1">
            <a:off x="4295775" y="324802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4314825" y="3267075"/>
            <a:ext cx="3683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V="1">
            <a:off x="4308475" y="2930525"/>
            <a:ext cx="384175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4695825" y="3511550"/>
            <a:ext cx="3937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4314825" y="3981450"/>
            <a:ext cx="3683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 flipH="1">
            <a:off x="4686300" y="3987800"/>
            <a:ext cx="40322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 flipH="1" flipV="1">
            <a:off x="4695825" y="292735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 flipH="1" flipV="1">
            <a:off x="4686300" y="3235325"/>
            <a:ext cx="4032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4298950" y="2079625"/>
            <a:ext cx="1012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4679950" y="4387850"/>
            <a:ext cx="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4508500" y="51689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4610100" y="52228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>
            <a:off x="4667250" y="5280025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485775" y="5657850"/>
            <a:ext cx="827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Convention: A </a:t>
            </a:r>
            <a:r>
              <a:rPr lang="en-US" altLang="en-US" i="1"/>
              <a:t>Terminal</a:t>
            </a:r>
            <a:r>
              <a:rPr lang="en-US" altLang="en-US"/>
              <a:t> can be connected to only one </a:t>
            </a:r>
            <a:r>
              <a:rPr lang="en-US" altLang="en-US" i="1"/>
              <a:t>Bus</a:t>
            </a:r>
            <a:r>
              <a:rPr lang="en-US" altLang="en-US"/>
              <a:t>.  </a:t>
            </a:r>
            <a:br>
              <a:rPr lang="en-US" altLang="en-US"/>
            </a:br>
            <a:r>
              <a:rPr lang="en-US" altLang="en-US"/>
              <a:t>You can have any number of </a:t>
            </a:r>
            <a:r>
              <a:rPr lang="en-US" altLang="en-US" i="1"/>
              <a:t>Nodes </a:t>
            </a:r>
            <a:r>
              <a:rPr lang="en-US" altLang="en-US"/>
              <a:t> at a bus.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419600" y="344487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1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416425" y="3057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2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473575" y="262255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3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4498975" y="40513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0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5418138" y="4445000"/>
            <a:ext cx="3000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Bus1 = MyBus . . .</a:t>
            </a:r>
          </a:p>
          <a:p>
            <a:r>
              <a:rPr lang="en-US" altLang="en-US" sz="1000" b="1"/>
              <a:t>(take the default)</a:t>
            </a: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060450" y="4473575"/>
            <a:ext cx="322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Bus2 = MyBus.2.1.3.0  . . .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1695450" y="4902200"/>
            <a:ext cx="204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(Explicitly define connections)</a:t>
            </a:r>
          </a:p>
        </p:txBody>
      </p:sp>
    </p:spTree>
    <p:extLst>
      <p:ext uri="{BB962C8B-B14F-4D97-AF65-F5344CB8AC3E}">
        <p14:creationId xmlns:p14="http://schemas.microsoft.com/office/powerpoint/2010/main" val="6493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Connections for 1-Phase Residential Transformer Used in North America</a:t>
            </a:r>
          </a:p>
        </p:txBody>
      </p:sp>
      <p:pic>
        <p:nvPicPr>
          <p:cNvPr id="109571" name="Picture 3" descr="Distbution_Transfo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881438"/>
            <a:ext cx="3495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04800" y="1401763"/>
            <a:ext cx="83312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Line-to-Neutral Connected 1-phase Center-tapped transformer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New  Transformer.Example_1-ph  phases=1  Windings=3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Typical impedances for small transformer with interlaced secondaries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Xhl=2.04    Xht=2.04    Xlt=1.36    %noloadloss=.2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Winding Definitions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wdg=1   Bus=Bus1.1.0   kV=7.2    kVA=25   %R=0.6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wdg=2   Bus=Bus2.1.0   kV=0.12  kVA=25   %R=1.2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Wdg=3  Bus=Bus2.0.2   kV=0.12   kVA=25  %R=1.2   Conn=wye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52425" y="4340225"/>
            <a:ext cx="29638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Note: You may use </a:t>
            </a:r>
            <a:r>
              <a:rPr lang="en-US" altLang="en-US" i="1"/>
              <a:t>XfmrCode</a:t>
            </a:r>
            <a:r>
              <a:rPr lang="en-US" altLang="en-US"/>
              <a:t> to define a library of transformer definitions that are used repeatedly (like </a:t>
            </a:r>
            <a:r>
              <a:rPr lang="en-US" altLang="en-US" i="1"/>
              <a:t>LineCode</a:t>
            </a:r>
            <a:r>
              <a:rPr lang="en-US" altLang="en-US"/>
              <a:t> for Line elements)</a:t>
            </a:r>
          </a:p>
        </p:txBody>
      </p:sp>
    </p:spTree>
    <p:extLst>
      <p:ext uri="{BB962C8B-B14F-4D97-AF65-F5344CB8AC3E}">
        <p14:creationId xmlns:p14="http://schemas.microsoft.com/office/powerpoint/2010/main" val="10822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Terminals of a Circuit Element Have Same Number of Conductors</a:t>
            </a:r>
          </a:p>
        </p:txBody>
      </p:sp>
      <p:pic>
        <p:nvPicPr>
          <p:cNvPr id="110595" name="Picture 3" descr="DeltaWyeTransfor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>
            <a:fillRect/>
          </a:stretch>
        </p:blipFill>
        <p:spPr bwMode="auto">
          <a:xfrm>
            <a:off x="1981200" y="1371600"/>
            <a:ext cx="4821238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3-Phase Transformer</a:t>
            </a:r>
          </a:p>
        </p:txBody>
      </p:sp>
    </p:spTree>
    <p:extLst>
      <p:ext uri="{BB962C8B-B14F-4D97-AF65-F5344CB8AC3E}">
        <p14:creationId xmlns:p14="http://schemas.microsoft.com/office/powerpoint/2010/main" val="37024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and how to build circuit models.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Simple Model</a:t>
            </a:r>
          </a:p>
        </p:txBody>
      </p:sp>
      <p:sp>
        <p:nvSpPr>
          <p:cNvPr id="111619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Scripting Basics</a:t>
            </a:r>
          </a:p>
        </p:txBody>
      </p:sp>
    </p:spTree>
    <p:extLst>
      <p:ext uri="{BB962C8B-B14F-4D97-AF65-F5344CB8AC3E}">
        <p14:creationId xmlns:p14="http://schemas.microsoft.com/office/powerpoint/2010/main" val="531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Scripting Recommendation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good text editor is recommended</a:t>
            </a:r>
          </a:p>
          <a:p>
            <a:pPr lvl="1"/>
            <a:r>
              <a:rPr lang="en-US" altLang="en-US" dirty="0" smtClean="0"/>
              <a:t>Notepad is OK but others may be better </a:t>
            </a:r>
            <a:r>
              <a:rPr lang="en-US" altLang="en-US" smtClean="0"/>
              <a:t>for you: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EditPlus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TextPad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Notepad++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Must be capable of saving a file in plain ANSI text</a:t>
            </a:r>
          </a:p>
          <a:p>
            <a:pPr lvl="1"/>
            <a:r>
              <a:rPr lang="en-US" altLang="en-US" dirty="0" smtClean="0"/>
              <a:t>Not Unicode</a:t>
            </a:r>
          </a:p>
          <a:p>
            <a:pPr lvl="1"/>
            <a:r>
              <a:rPr lang="en-US" altLang="en-US" dirty="0" smtClean="0"/>
              <a:t>Not RTF  (Write)</a:t>
            </a:r>
          </a:p>
          <a:p>
            <a:pPr lvl="1"/>
            <a:r>
              <a:rPr lang="en-US" altLang="en-US" dirty="0" smtClean="0"/>
              <a:t>Not Doc  (Word)</a:t>
            </a:r>
          </a:p>
        </p:txBody>
      </p:sp>
    </p:spTree>
    <p:extLst>
      <p:ext uri="{BB962C8B-B14F-4D97-AF65-F5344CB8AC3E}">
        <p14:creationId xmlns:p14="http://schemas.microsoft.com/office/powerpoint/2010/main" val="9629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OpenDSS?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NOT</a:t>
            </a:r>
          </a:p>
          <a:p>
            <a:pPr lvl="1" eaLnBrk="1" hangingPunct="1"/>
            <a:r>
              <a:rPr lang="en-US" altLang="en-US" dirty="0" smtClean="0"/>
              <a:t>An </a:t>
            </a:r>
            <a:r>
              <a:rPr lang="en-US" altLang="en-US" i="1" dirty="0" smtClean="0"/>
              <a:t>Electromagnetic</a:t>
            </a:r>
            <a:r>
              <a:rPr lang="en-US" altLang="en-US" dirty="0" smtClean="0"/>
              <a:t> transients solver (Time Domain)</a:t>
            </a:r>
          </a:p>
          <a:p>
            <a:pPr lvl="2" eaLnBrk="1" hangingPunct="1"/>
            <a:r>
              <a:rPr lang="en-US" altLang="en-US" dirty="0" smtClean="0"/>
              <a:t>It can solve </a:t>
            </a:r>
            <a:r>
              <a:rPr lang="en-US" altLang="en-US" i="1" dirty="0" smtClean="0"/>
              <a:t>Electromechanical transients</a:t>
            </a:r>
          </a:p>
          <a:p>
            <a:pPr lvl="3" eaLnBrk="1" hangingPunct="1"/>
            <a:r>
              <a:rPr lang="en-US" altLang="en-US" dirty="0" smtClean="0"/>
              <a:t>Frequency Domain =&gt; “Dynamics” mode</a:t>
            </a:r>
          </a:p>
          <a:p>
            <a:pPr lvl="3" eaLnBrk="1" hangingPunct="1"/>
            <a:r>
              <a:rPr lang="en-US" altLang="en-US" dirty="0" smtClean="0"/>
              <a:t>All solutions are in </a:t>
            </a:r>
            <a:r>
              <a:rPr lang="en-US" altLang="en-US" b="1" i="1" dirty="0" err="1" smtClean="0"/>
              <a:t>phasors</a:t>
            </a:r>
            <a:r>
              <a:rPr lang="en-US" altLang="en-US" b="1" i="1" dirty="0" smtClean="0"/>
              <a:t> </a:t>
            </a:r>
            <a:r>
              <a:rPr lang="en-US" altLang="en-US" dirty="0" smtClean="0"/>
              <a:t>(complex math)</a:t>
            </a:r>
          </a:p>
          <a:p>
            <a:pPr lvl="1" eaLnBrk="1" hangingPunct="1"/>
            <a:r>
              <a:rPr lang="en-US" altLang="en-US" dirty="0" smtClean="0"/>
              <a:t>..A “Power Flow” program</a:t>
            </a:r>
          </a:p>
          <a:p>
            <a:pPr lvl="1" eaLnBrk="1" hangingPunct="1"/>
            <a:r>
              <a:rPr lang="en-US" altLang="en-US" dirty="0" smtClean="0"/>
              <a:t>..A radial circuit solver</a:t>
            </a:r>
          </a:p>
          <a:p>
            <a:pPr lvl="2" eaLnBrk="1" hangingPunct="1"/>
            <a:r>
              <a:rPr lang="en-US" altLang="en-US" dirty="0" smtClean="0"/>
              <a:t>Does meshed networks with equal ease</a:t>
            </a:r>
          </a:p>
          <a:p>
            <a:pPr lvl="1" eaLnBrk="1" hangingPunct="1"/>
            <a:r>
              <a:rPr lang="en-US" altLang="en-US" dirty="0" smtClean="0"/>
              <a:t>..A distribution data management tool</a:t>
            </a:r>
          </a:p>
          <a:p>
            <a:pPr lvl="2" eaLnBrk="1" hangingPunct="1"/>
            <a:r>
              <a:rPr lang="en-US" altLang="en-US" dirty="0" smtClean="0"/>
              <a:t>It is a </a:t>
            </a:r>
            <a:r>
              <a:rPr lang="en-US" altLang="en-US" i="1" dirty="0" smtClean="0"/>
              <a:t>simulation engine </a:t>
            </a:r>
            <a:r>
              <a:rPr lang="en-US" altLang="en-US" dirty="0" smtClean="0"/>
              <a:t>designed to work with data extracted from one or more utility databases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7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OpenDSS is a </a:t>
            </a:r>
            <a:r>
              <a:rPr lang="en-US" altLang="en-US" u="sng" smtClean="0"/>
              <a:t>scriptable solution engine</a:t>
            </a:r>
          </a:p>
          <a:p>
            <a:pPr eaLnBrk="1" hangingPunct="1"/>
            <a:r>
              <a:rPr lang="en-US" altLang="en-US" smtClean="0"/>
              <a:t>Scripts</a:t>
            </a:r>
          </a:p>
          <a:p>
            <a:pPr lvl="1" eaLnBrk="1" hangingPunct="1"/>
            <a:r>
              <a:rPr lang="en-US" altLang="en-US" smtClean="0"/>
              <a:t>Series of commands</a:t>
            </a:r>
          </a:p>
          <a:p>
            <a:pPr lvl="1" eaLnBrk="1" hangingPunct="1"/>
            <a:r>
              <a:rPr lang="en-US" altLang="en-US" smtClean="0"/>
              <a:t>From text files</a:t>
            </a:r>
          </a:p>
          <a:p>
            <a:pPr lvl="1" eaLnBrk="1" hangingPunct="1"/>
            <a:r>
              <a:rPr lang="en-US" altLang="en-US" smtClean="0"/>
              <a:t>From edit forms in OpenDSS.EXE</a:t>
            </a:r>
          </a:p>
          <a:p>
            <a:pPr lvl="1" eaLnBrk="1" hangingPunct="1"/>
            <a:r>
              <a:rPr lang="en-US" altLang="en-US" smtClean="0"/>
              <a:t>From another program through COM interface</a:t>
            </a:r>
          </a:p>
          <a:p>
            <a:pPr lvl="2" eaLnBrk="1" hangingPunct="1"/>
            <a:r>
              <a:rPr lang="en-US" altLang="en-US" smtClean="0"/>
              <a:t>e. g., This is how you would do looping</a:t>
            </a:r>
          </a:p>
          <a:p>
            <a:pPr eaLnBrk="1" hangingPunct="1"/>
            <a:r>
              <a:rPr lang="en-US" altLang="en-US" smtClean="0"/>
              <a:t>Scripts define circuits</a:t>
            </a:r>
          </a:p>
          <a:p>
            <a:pPr eaLnBrk="1" hangingPunct="1"/>
            <a:r>
              <a:rPr lang="en-US" altLang="en-US" smtClean="0"/>
              <a:t>Scripts control solution of circuits</a:t>
            </a:r>
          </a:p>
          <a:p>
            <a:pPr eaLnBrk="1" hangingPunct="1"/>
            <a:r>
              <a:rPr lang="en-US" altLang="en-US" smtClean="0"/>
              <a:t>Scripts specify output, etc.</a:t>
            </a:r>
          </a:p>
        </p:txBody>
      </p:sp>
    </p:spTree>
    <p:extLst>
      <p:ext uri="{BB962C8B-B14F-4D97-AF65-F5344CB8AC3E}">
        <p14:creationId xmlns:p14="http://schemas.microsoft.com/office/powerpoint/2010/main" val="18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 Syntax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534400" cy="4935538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chemeClr val="tx2"/>
                </a:solidFill>
              </a:rPr>
              <a:t>Command   parm1,  parm2   parm3   parm 4 ….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/>
              <a:t>Parameters may be </a:t>
            </a:r>
            <a:r>
              <a:rPr lang="en-US" altLang="en-US" u="sng" smtClean="0"/>
              <a:t>positional</a:t>
            </a:r>
            <a:r>
              <a:rPr lang="en-US" altLang="en-US" smtClean="0"/>
              <a:t> or </a:t>
            </a:r>
            <a:r>
              <a:rPr lang="en-US" altLang="en-US" u="sng" smtClean="0"/>
              <a:t>named</a:t>
            </a:r>
            <a:r>
              <a:rPr lang="en-US" altLang="en-US" smtClean="0"/>
              <a:t> (tagged). </a:t>
            </a:r>
          </a:p>
          <a:p>
            <a:pPr eaLnBrk="1" hangingPunct="1"/>
            <a:r>
              <a:rPr lang="en-US" altLang="en-US" smtClean="0"/>
              <a:t>If named, an "</a:t>
            </a:r>
            <a:r>
              <a:rPr lang="en-US" altLang="en-US" b="1" smtClean="0"/>
              <a:t>=</a:t>
            </a:r>
            <a:r>
              <a:rPr lang="en-US" altLang="en-US" smtClean="0"/>
              <a:t>" sign is expected</a:t>
            </a:r>
            <a:r>
              <a:rPr lang="en-US" altLang="en-US" i="1" smtClean="0"/>
              <a:t>.  </a:t>
            </a:r>
          </a:p>
          <a:p>
            <a:pPr lvl="1" eaLnBrk="1" hangingPunct="1"/>
            <a:r>
              <a:rPr lang="en-US" altLang="en-US" b="1" i="1" smtClean="0">
                <a:solidFill>
                  <a:schemeClr val="tx2"/>
                </a:solidFill>
              </a:rPr>
              <a:t>Name=value</a:t>
            </a:r>
            <a:r>
              <a:rPr lang="en-US" altLang="en-US" i="1" smtClean="0"/>
              <a:t>  (this is the named form)</a:t>
            </a:r>
          </a:p>
          <a:p>
            <a:pPr lvl="1" eaLnBrk="1" hangingPunct="1"/>
            <a:r>
              <a:rPr lang="en-US" altLang="en-US" b="1" i="1" smtClean="0">
                <a:solidFill>
                  <a:schemeClr val="tx2"/>
                </a:solidFill>
              </a:rPr>
              <a:t>Value</a:t>
            </a:r>
            <a:r>
              <a:rPr lang="en-US" altLang="en-US" i="1" smtClean="0"/>
              <a:t>    (value alone in positional form)</a:t>
            </a:r>
          </a:p>
          <a:p>
            <a:pPr eaLnBrk="1" hangingPunct="1"/>
            <a:r>
              <a:rPr lang="en-US" altLang="en-US" i="1" smtClean="0"/>
              <a:t>For example, the following two commands are equivalent:</a:t>
            </a:r>
          </a:p>
          <a:p>
            <a:pPr lvl="1" eaLnBrk="1" hangingPunct="1"/>
            <a:r>
              <a:rPr lang="en-US" altLang="en-US" sz="1400" b="1" i="1" smtClean="0">
                <a:solidFill>
                  <a:schemeClr val="tx2"/>
                </a:solidFill>
                <a:latin typeface="Courier New" panose="02070309020205020404" pitchFamily="49" charset="0"/>
              </a:rPr>
              <a:t>New Object="Line.First Line" Bus1=b1240  Bus2=32  LineCode=336ACSR, …</a:t>
            </a:r>
          </a:p>
          <a:p>
            <a:pPr lvl="1" eaLnBrk="1" hangingPunct="1"/>
            <a:r>
              <a:rPr lang="en-US" altLang="en-US" sz="1400" b="1" i="1" smtClean="0">
                <a:solidFill>
                  <a:schemeClr val="tx2"/>
                </a:solidFill>
                <a:latin typeface="Courier New" panose="02070309020205020404" pitchFamily="49" charset="0"/>
              </a:rPr>
              <a:t>New  “Line.First Line”,  b1240   32   336ACSR</a:t>
            </a:r>
            <a:r>
              <a:rPr lang="en-US" altLang="en-US" sz="1400" b="1" i="1" smtClean="0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986088" y="587692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Comma or white space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 flipH="1" flipV="1">
            <a:off x="3581400" y="5410200"/>
            <a:ext cx="1603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V="1">
            <a:off x="4973638" y="5334000"/>
            <a:ext cx="5556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Delimiters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or string delimiter pairs:		</a:t>
            </a:r>
            <a:r>
              <a:rPr lang="en-US" altLang="en-US" b="1" smtClean="0">
                <a:solidFill>
                  <a:schemeClr val="tx2"/>
                </a:solidFill>
              </a:rPr>
              <a:t>[ ] , { },( ),“ “,‘ ‘</a:t>
            </a:r>
          </a:p>
          <a:p>
            <a:pPr eaLnBrk="1" hangingPunct="1"/>
            <a:r>
              <a:rPr lang="en-US" altLang="en-US" smtClean="0"/>
              <a:t>Matrix row delimiter:			</a:t>
            </a:r>
            <a:r>
              <a:rPr lang="en-US" altLang="en-US" b="1" smtClean="0">
                <a:solidFill>
                  <a:schemeClr val="tx2"/>
                </a:solidFill>
              </a:rPr>
              <a:t>|</a:t>
            </a:r>
          </a:p>
          <a:p>
            <a:pPr eaLnBrk="1" hangingPunct="1"/>
            <a:r>
              <a:rPr lang="en-US" altLang="en-US" smtClean="0"/>
              <a:t>Value delimiters:				</a:t>
            </a:r>
            <a:r>
              <a:rPr lang="en-US" altLang="en-US" b="1" smtClean="0">
                <a:solidFill>
                  <a:schemeClr val="tx2"/>
                </a:solidFill>
              </a:rPr>
              <a:t>,</a:t>
            </a:r>
            <a:r>
              <a:rPr lang="en-US" altLang="en-US" smtClean="0">
                <a:solidFill>
                  <a:schemeClr val="tx2"/>
                </a:solidFill>
              </a:rPr>
              <a:t> (comma)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	</a:t>
            </a:r>
            <a:r>
              <a:rPr lang="en-US" altLang="en-US" smtClean="0">
                <a:solidFill>
                  <a:schemeClr val="tx2"/>
                </a:solidFill>
              </a:rPr>
              <a:t>any white space (tab or space)</a:t>
            </a:r>
          </a:p>
          <a:p>
            <a:pPr eaLnBrk="1" hangingPunct="1"/>
            <a:r>
              <a:rPr lang="en-US" altLang="en-US" smtClean="0"/>
              <a:t>Class, Object, Bus, or Node delimiter:	</a:t>
            </a:r>
            <a:r>
              <a:rPr lang="en-US" altLang="en-US" b="1" smtClean="0">
                <a:solidFill>
                  <a:schemeClr val="tx2"/>
                </a:solidFill>
              </a:rPr>
              <a:t>.</a:t>
            </a:r>
            <a:r>
              <a:rPr lang="en-US" altLang="en-US" smtClean="0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 smtClean="0"/>
              <a:t>Keyword / value separator:		</a:t>
            </a:r>
            <a:r>
              <a:rPr lang="en-US" altLang="en-US" b="1" smtClean="0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 smtClean="0"/>
              <a:t>Continuation of previous line:		</a:t>
            </a:r>
            <a:r>
              <a:rPr lang="en-US" altLang="en-US" b="1" smtClean="0">
                <a:solidFill>
                  <a:schemeClr val="tx2"/>
                </a:solidFill>
              </a:rPr>
              <a:t>~</a:t>
            </a:r>
            <a:r>
              <a:rPr lang="en-US" altLang="en-US" smtClean="0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 smtClean="0"/>
              <a:t>Comment line:				</a:t>
            </a:r>
            <a:r>
              <a:rPr lang="en-US" altLang="en-US" b="1" smtClean="0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 smtClean="0"/>
              <a:t>In-line comment:				</a:t>
            </a:r>
            <a:r>
              <a:rPr lang="en-US" altLang="en-US" b="1" smtClean="0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 smtClean="0"/>
              <a:t>Query a property:				</a:t>
            </a:r>
            <a:r>
              <a:rPr lang="en-US" altLang="en-US" b="1" smtClean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38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and Matrix Parameters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</a:t>
            </a:r>
          </a:p>
          <a:p>
            <a:pPr lvl="1" eaLnBrk="1" hangingPunct="1"/>
            <a:r>
              <a:rPr lang="en-US" altLang="en-US" b="1" smtClean="0">
                <a:solidFill>
                  <a:schemeClr val="tx2"/>
                </a:solidFill>
              </a:rPr>
              <a:t>kvs = [115, 6.6, 22]</a:t>
            </a:r>
          </a:p>
          <a:p>
            <a:pPr lvl="1" eaLnBrk="1" hangingPunct="1"/>
            <a:r>
              <a:rPr lang="en-US" altLang="en-US" b="1" smtClean="0">
                <a:solidFill>
                  <a:schemeClr val="tx2"/>
                </a:solidFill>
              </a:rPr>
              <a:t>kvas=[20000  16000 16000]</a:t>
            </a:r>
          </a:p>
          <a:p>
            <a:pPr eaLnBrk="1" hangingPunct="1"/>
            <a:endParaRPr lang="en-US" altLang="en-US" b="1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mtClean="0"/>
              <a:t>Matrix</a:t>
            </a:r>
          </a:p>
          <a:p>
            <a:pPr lvl="1" eaLnBrk="1" hangingPunct="1"/>
            <a:r>
              <a:rPr lang="en-US" altLang="en-US" b="1" i="1" smtClean="0"/>
              <a:t>(3x3 matrix)</a:t>
            </a:r>
            <a:endParaRPr lang="en-US" altLang="en-US" smtClean="0"/>
          </a:p>
          <a:p>
            <a:pPr lvl="2" eaLnBrk="1" hangingPunct="1"/>
            <a:r>
              <a:rPr lang="en-US" altLang="en-US" b="1" smtClean="0">
                <a:solidFill>
                  <a:schemeClr val="tx2"/>
                </a:solidFill>
              </a:rPr>
              <a:t>Xmatrix=[1.2  .3  .3 | .3  1.2  3 | .3  .3  1.2]</a:t>
            </a:r>
            <a:r>
              <a:rPr lang="en-US" altLang="en-US" b="1" smtClean="0"/>
              <a:t> </a:t>
            </a:r>
          </a:p>
          <a:p>
            <a:pPr lvl="1" eaLnBrk="1" hangingPunct="1"/>
            <a:r>
              <a:rPr lang="en-US" altLang="en-US" b="1" i="1" smtClean="0"/>
              <a:t>(3x3 matrix – lower triangle) </a:t>
            </a:r>
          </a:p>
          <a:p>
            <a:pPr lvl="2" eaLnBrk="1" hangingPunct="1"/>
            <a:r>
              <a:rPr lang="en-US" altLang="en-US" b="1" smtClean="0">
                <a:solidFill>
                  <a:schemeClr val="tx2"/>
                </a:solidFill>
              </a:rPr>
              <a:t>Xmatrix=[ 1.2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25594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6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Basic Script (Class Exercise)</a:t>
            </a:r>
          </a:p>
        </p:txBody>
      </p:sp>
      <p:pic>
        <p:nvPicPr>
          <p:cNvPr id="117763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83058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Circuit.Simple</a:t>
            </a:r>
            <a:r>
              <a:rPr lang="en-US" altLang="en-US" sz="1200" b="1" dirty="0">
                <a:latin typeface="Courier New" panose="02070309020205020404" pitchFamily="49" charset="0"/>
              </a:rPr>
              <a:t>     ! Creates voltage source 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Edit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BasekV</a:t>
            </a:r>
            <a:r>
              <a:rPr lang="en-US" altLang="en-US" sz="1200" b="1" dirty="0">
                <a:latin typeface="Courier New" panose="02070309020205020404" pitchFamily="49" charset="0"/>
              </a:rPr>
              <a:t>=115 pu=1.05  ISC3=3000  ISC1=2500  !Define source V and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Z</a:t>
            </a:r>
          </a:p>
          <a:p>
            <a:pPr algn="l"/>
            <a:r>
              <a:rPr lang="en-US" altLang="en-US" sz="1200" b="1" dirty="0" smtClean="0">
                <a:latin typeface="Courier New" panose="02070309020205020404" pitchFamily="49" charset="0"/>
              </a:rPr>
              <a:t>~ bus1=sourcebus.1.2.3 bus2=Sourcebus.10.10.10</a:t>
            </a:r>
          </a:p>
          <a:p>
            <a:pPr algn="l"/>
            <a:r>
              <a:rPr lang="en-US" altLang="en-US" sz="1200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sz="1200" b="1" dirty="0" err="1" smtClean="0">
                <a:latin typeface="Courier New" panose="02070309020205020404" pitchFamily="49" charset="0"/>
              </a:rPr>
              <a:t>Reactor.Rneutral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 phases=1 bus1=Sourcebus.10  Bus2=Sourcebus.0 R=.01  X=0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Transformer.TR1 Buses=[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SourceBus</a:t>
            </a:r>
            <a:r>
              <a:rPr lang="en-US" altLang="en-US" sz="1200" b="1" dirty="0">
                <a:latin typeface="Courier New" panose="02070309020205020404" pitchFamily="49" charset="0"/>
              </a:rPr>
              <a:t>,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] Conns=[Delta Wye]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kVs</a:t>
            </a:r>
            <a:r>
              <a:rPr lang="en-US" altLang="en-US" sz="1200" b="1" dirty="0">
                <a:latin typeface="Courier New" panose="02070309020205020404" pitchFamily="49" charset="0"/>
              </a:rPr>
              <a:t>= [115 12.47]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~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kVAs</a:t>
            </a:r>
            <a:r>
              <a:rPr lang="en-US" altLang="en-US" sz="1200" b="1" dirty="0">
                <a:latin typeface="Courier New" panose="02070309020205020404" pitchFamily="49" charset="0"/>
              </a:rPr>
              <a:t>=[20000 20000] XHL=10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Linecode.336ACSR R1=0.058 X1=.1206 R0=.1784 X0=.4047 C1=3.4 C0=1.6 Units=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kft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Line.LINE1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 Bus2=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Linecode</a:t>
            </a:r>
            <a:r>
              <a:rPr lang="en-US" altLang="en-US" sz="1200" b="1" dirty="0">
                <a:latin typeface="Courier New" panose="02070309020205020404" pitchFamily="49" charset="0"/>
              </a:rPr>
              <a:t>=336ACSR Length=1 Units=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Mi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Load.LOAD1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kW=1000 PF=.95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</p:txBody>
      </p:sp>
    </p:spTree>
    <p:extLst>
      <p:ext uri="{BB962C8B-B14F-4D97-AF65-F5344CB8AC3E}">
        <p14:creationId xmlns:p14="http://schemas.microsoft.com/office/powerpoint/2010/main" val="5319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organize scripts for larger problems </a:t>
            </a:r>
          </a:p>
          <a:p>
            <a:pPr eaLnBrk="1" hangingPunct="1"/>
            <a:r>
              <a:rPr lang="en-US" altLang="en-US" smtClean="0"/>
              <a:t>Examination of how the IEEE 8500-Node Test Feeder model is organized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4931" name="Title 3"/>
          <p:cNvSpPr>
            <a:spLocks noGrp="1"/>
          </p:cNvSpPr>
          <p:nvPr>
            <p:ph type="ctrTitle" sz="quarter"/>
          </p:nvPr>
        </p:nvSpPr>
        <p:spPr>
          <a:xfrm>
            <a:off x="3733800" y="2057400"/>
            <a:ext cx="4935538" cy="2286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Detailed Distribution Circuit Modeling</a:t>
            </a:r>
          </a:p>
        </p:txBody>
      </p:sp>
    </p:spTree>
    <p:extLst>
      <p:ext uri="{BB962C8B-B14F-4D97-AF65-F5344CB8AC3E}">
        <p14:creationId xmlns:p14="http://schemas.microsoft.com/office/powerpoint/2010/main" val="35986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Large Circuits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 small circuits, often put all the scripts in one file</a:t>
            </a:r>
          </a:p>
          <a:p>
            <a:pPr lvl="1"/>
            <a:r>
              <a:rPr lang="en-US" altLang="en-US" smtClean="0"/>
              <a:t>Some IEEE test feeder examples are mostly in one file</a:t>
            </a:r>
          </a:p>
          <a:p>
            <a:r>
              <a:rPr lang="en-US" altLang="en-US" smtClean="0"/>
              <a:t>When you have large amounts of data, a more disciplined approach is recommended using multiple files:</a:t>
            </a:r>
          </a:p>
          <a:p>
            <a:endParaRPr lang="en-US" altLang="en-US" smtClean="0"/>
          </a:p>
          <a:p>
            <a:r>
              <a:rPr lang="en-US" altLang="en-US" b="1" smtClean="0"/>
              <a:t>Redirect</a:t>
            </a:r>
            <a:r>
              <a:rPr lang="en-US" altLang="en-US" smtClean="0"/>
              <a:t> Command</a:t>
            </a:r>
          </a:p>
          <a:p>
            <a:pPr lvl="1"/>
            <a:r>
              <a:rPr lang="en-US" altLang="en-US" smtClean="0"/>
              <a:t>Redirects the input to another file</a:t>
            </a:r>
          </a:p>
          <a:p>
            <a:pPr lvl="1"/>
            <a:r>
              <a:rPr lang="en-US" altLang="en-US" smtClean="0"/>
              <a:t>Returns to home directory</a:t>
            </a:r>
          </a:p>
          <a:p>
            <a:r>
              <a:rPr lang="en-US" altLang="en-US" b="1" smtClean="0"/>
              <a:t>Compile</a:t>
            </a:r>
            <a:r>
              <a:rPr lang="en-US" altLang="en-US" smtClean="0"/>
              <a:t> Command</a:t>
            </a:r>
          </a:p>
          <a:p>
            <a:pPr lvl="1"/>
            <a:r>
              <a:rPr lang="en-US" altLang="en-US" smtClean="0"/>
              <a:t>Same as Redirect except repositions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4157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Organizing Your Main Screen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OpenDSS.exe saves all windows on the main screen </a:t>
            </a:r>
          </a:p>
          <a:p>
            <a:pPr lvl="1" eaLnBrk="1" hangingPunct="1"/>
            <a:r>
              <a:rPr lang="en-US" altLang="en-US" smtClean="0"/>
              <a:t>They appear where you left them when you shut down</a:t>
            </a:r>
          </a:p>
          <a:p>
            <a:pPr lvl="1" eaLnBrk="1" hangingPunct="1"/>
            <a:r>
              <a:rPr lang="en-US" altLang="en-US" smtClean="0"/>
              <a:t>The next time you start up, you can resume your work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Values are saved in the </a:t>
            </a:r>
            <a:r>
              <a:rPr lang="en-US" altLang="en-US" i="1" smtClean="0"/>
              <a:t>Windows Registry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/>
              <a:t>Come up with a way you are comfortable with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83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Common Sense Structuring of Script Files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9718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Run_The_Master.DSS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29718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114800" y="24384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LineCodes.DSS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114800" y="2895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WireData.DSS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4114800" y="3276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LineGeometry.DSS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4114800" y="3733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Spectrum.DSS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LoadShape.DSS</a:t>
            </a:r>
          </a:p>
        </p:txBody>
      </p:sp>
      <p:sp>
        <p:nvSpPr>
          <p:cNvPr id="130058" name="AutoShape 10"/>
          <p:cNvSpPr>
            <a:spLocks/>
          </p:cNvSpPr>
          <p:nvPr/>
        </p:nvSpPr>
        <p:spPr bwMode="auto">
          <a:xfrm>
            <a:off x="7315200" y="24384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Libraries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685800" y="34290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Put a “Clear” in here</a:t>
            </a: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V="1">
            <a:off x="2286000" y="2286000"/>
            <a:ext cx="457200" cy="11430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4114800" y="4800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Transformers.DSS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4114800" y="5181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Lines.DSS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4114800" y="5638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Loads.DSS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4114800" y="6019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Etc.</a:t>
            </a:r>
          </a:p>
        </p:txBody>
      </p:sp>
      <p:sp>
        <p:nvSpPr>
          <p:cNvPr id="130066" name="AutoShape 18"/>
          <p:cNvSpPr>
            <a:spLocks/>
          </p:cNvSpPr>
          <p:nvPr/>
        </p:nvSpPr>
        <p:spPr bwMode="auto">
          <a:xfrm>
            <a:off x="7391400" y="48006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7696200" y="52578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</a:t>
            </a:r>
            <a:br>
              <a:rPr lang="en-US" altLang="en-US"/>
            </a:br>
            <a:r>
              <a:rPr lang="en-US" altLang="en-US"/>
              <a:t>Definition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5257800" y="1371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“Compile” the Master file from here</a:t>
            </a:r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 flipH="1">
            <a:off x="3581400" y="1524000"/>
            <a:ext cx="1676400" cy="762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0" name="Freeform 22"/>
          <p:cNvSpPr>
            <a:spLocks/>
          </p:cNvSpPr>
          <p:nvPr/>
        </p:nvSpPr>
        <p:spPr bwMode="auto">
          <a:xfrm>
            <a:off x="1447800" y="19050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1" name="Freeform 23"/>
          <p:cNvSpPr>
            <a:spLocks/>
          </p:cNvSpPr>
          <p:nvPr/>
        </p:nvSpPr>
        <p:spPr bwMode="auto">
          <a:xfrm>
            <a:off x="3429000" y="23622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2" name="Freeform 24"/>
          <p:cNvSpPr>
            <a:spLocks/>
          </p:cNvSpPr>
          <p:nvPr/>
        </p:nvSpPr>
        <p:spPr bwMode="auto">
          <a:xfrm>
            <a:off x="3429000" y="25908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3" name="Freeform 25"/>
          <p:cNvSpPr>
            <a:spLocks/>
          </p:cNvSpPr>
          <p:nvPr/>
        </p:nvSpPr>
        <p:spPr bwMode="auto">
          <a:xfrm>
            <a:off x="3429000" y="3048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4" name="Freeform 26"/>
          <p:cNvSpPr>
            <a:spLocks/>
          </p:cNvSpPr>
          <p:nvPr/>
        </p:nvSpPr>
        <p:spPr bwMode="auto">
          <a:xfrm>
            <a:off x="3429000" y="3429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3429000" y="3886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6" name="Freeform 28"/>
          <p:cNvSpPr>
            <a:spLocks/>
          </p:cNvSpPr>
          <p:nvPr/>
        </p:nvSpPr>
        <p:spPr bwMode="auto">
          <a:xfrm>
            <a:off x="3429000" y="4191000"/>
            <a:ext cx="685800" cy="762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7" name="Freeform 29"/>
          <p:cNvSpPr>
            <a:spLocks/>
          </p:cNvSpPr>
          <p:nvPr/>
        </p:nvSpPr>
        <p:spPr bwMode="auto">
          <a:xfrm>
            <a:off x="3429000" y="4953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8" name="Freeform 30"/>
          <p:cNvSpPr>
            <a:spLocks/>
          </p:cNvSpPr>
          <p:nvPr/>
        </p:nvSpPr>
        <p:spPr bwMode="auto">
          <a:xfrm>
            <a:off x="3429000" y="5334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79" name="Freeform 31"/>
          <p:cNvSpPr>
            <a:spLocks/>
          </p:cNvSpPr>
          <p:nvPr/>
        </p:nvSpPr>
        <p:spPr bwMode="auto">
          <a:xfrm>
            <a:off x="3429000" y="5791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2147483647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381000" y="5562600"/>
            <a:ext cx="259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Make a separate folder for each circuit</a:t>
            </a:r>
          </a:p>
        </p:txBody>
      </p:sp>
    </p:spTree>
    <p:extLst>
      <p:ext uri="{BB962C8B-B14F-4D97-AF65-F5344CB8AC3E}">
        <p14:creationId xmlns:p14="http://schemas.microsoft.com/office/powerpoint/2010/main" val="9230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OpenDSS?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EPRI acquired the DSS software from </a:t>
            </a:r>
            <a:r>
              <a:rPr lang="en-US" altLang="en-US" dirty="0" err="1" smtClean="0"/>
              <a:t>Electrotek</a:t>
            </a:r>
            <a:r>
              <a:rPr lang="en-US" altLang="en-US" dirty="0" smtClean="0"/>
              <a:t> Concepts in 2004</a:t>
            </a:r>
          </a:p>
          <a:p>
            <a:pPr eaLnBrk="1" hangingPunct="1"/>
            <a:r>
              <a:rPr lang="en-US" altLang="en-US" dirty="0" smtClean="0"/>
              <a:t>It is EPRI’s primary tool for researching new methods in distribution system 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EPRI made the program open source in 2008 to collaborate with the industry to advance grid modernization efforts</a:t>
            </a:r>
          </a:p>
          <a:p>
            <a:pPr eaLnBrk="1" hangingPunct="1"/>
            <a:r>
              <a:rPr lang="en-US" altLang="en-US" dirty="0" smtClean="0"/>
              <a:t>Users have access to the latest versions that EPRI is using</a:t>
            </a:r>
          </a:p>
          <a:p>
            <a:pPr lvl="1"/>
            <a:r>
              <a:rPr lang="en-US" altLang="en-US" dirty="0" smtClean="0"/>
              <a:t>Sourceforge.net is our source code repository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6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Organizing Run Scripts</a:t>
            </a:r>
          </a:p>
        </p:txBody>
      </p:sp>
      <p:pic>
        <p:nvPicPr>
          <p:cNvPr id="131075" name="Picture 3" descr="Run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105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1524000"/>
            <a:ext cx="33528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Compiles the Circuit Description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4038600" y="1676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562600" y="3124200"/>
            <a:ext cx="3581400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Override Some Property Settings</a:t>
            </a:r>
            <a:br>
              <a:rPr lang="en-US" altLang="en-US"/>
            </a:br>
            <a:r>
              <a:rPr lang="en-US" altLang="en-US"/>
              <a:t>and/or</a:t>
            </a:r>
            <a:br>
              <a:rPr lang="en-US" altLang="en-US"/>
            </a:br>
            <a:r>
              <a:rPr lang="en-US" altLang="en-US"/>
              <a:t>Define Some Additional Circuit Element</a:t>
            </a:r>
          </a:p>
        </p:txBody>
      </p:sp>
      <p:sp>
        <p:nvSpPr>
          <p:cNvPr id="131079" name="AutoShape 7"/>
          <p:cNvSpPr>
            <a:spLocks/>
          </p:cNvSpPr>
          <p:nvPr/>
        </p:nvSpPr>
        <p:spPr bwMode="auto">
          <a:xfrm>
            <a:off x="5334000" y="3200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743200" y="4191000"/>
            <a:ext cx="21336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Change an option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flipH="1" flipV="1">
            <a:off x="1676400" y="42672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Solve Snapshot Power Flow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 flipH="1" flipV="1">
            <a:off x="838200" y="44958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1084" name="AutoShape 12"/>
          <p:cNvSpPr>
            <a:spLocks/>
          </p:cNvSpPr>
          <p:nvPr/>
        </p:nvSpPr>
        <p:spPr bwMode="auto">
          <a:xfrm>
            <a:off x="2057400" y="46482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200400" y="5562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Selected Results Display</a:t>
            </a: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H="1" flipV="1">
            <a:off x="2438400" y="5181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1087" name="TextBox 14"/>
          <p:cNvSpPr txBox="1">
            <a:spLocks noChangeArrowheads="1"/>
          </p:cNvSpPr>
          <p:nvPr/>
        </p:nvSpPr>
        <p:spPr bwMode="auto">
          <a:xfrm>
            <a:off x="381000" y="14478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Based on 123-bus Test Feeder</a:t>
            </a:r>
          </a:p>
        </p:txBody>
      </p:sp>
    </p:spTree>
    <p:extLst>
      <p:ext uri="{BB962C8B-B14F-4D97-AF65-F5344CB8AC3E}">
        <p14:creationId xmlns:p14="http://schemas.microsoft.com/office/powerpoint/2010/main" val="4210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Organizing Your Master File</a:t>
            </a:r>
          </a:p>
        </p:txBody>
      </p:sp>
      <p:pic>
        <p:nvPicPr>
          <p:cNvPr id="132099" name="Picture 3" descr="Master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8199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Line 4"/>
          <p:cNvSpPr>
            <a:spLocks noChangeShapeType="1"/>
          </p:cNvSpPr>
          <p:nvPr/>
        </p:nvSpPr>
        <p:spPr bwMode="auto">
          <a:xfrm flipH="1">
            <a:off x="1143000" y="16002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048000" y="1447800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 Compile Doesn’t Fail</a:t>
            </a:r>
          </a:p>
        </p:txBody>
      </p:sp>
      <p:sp>
        <p:nvSpPr>
          <p:cNvPr id="132102" name="AutoShape 6"/>
          <p:cNvSpPr>
            <a:spLocks/>
          </p:cNvSpPr>
          <p:nvPr/>
        </p:nvSpPr>
        <p:spPr bwMode="auto">
          <a:xfrm>
            <a:off x="2665413" y="2566988"/>
            <a:ext cx="519112" cy="925512"/>
          </a:xfrm>
          <a:prstGeom prst="rightBrace">
            <a:avLst>
              <a:gd name="adj1" fmla="val 14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201988" y="28463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 Library Data</a:t>
            </a:r>
          </a:p>
        </p:txBody>
      </p:sp>
      <p:sp>
        <p:nvSpPr>
          <p:cNvPr id="132104" name="AutoShape 8"/>
          <p:cNvSpPr>
            <a:spLocks/>
          </p:cNvSpPr>
          <p:nvPr/>
        </p:nvSpPr>
        <p:spPr bwMode="auto">
          <a:xfrm>
            <a:off x="3171825" y="3876675"/>
            <a:ext cx="298450" cy="517525"/>
          </a:xfrm>
          <a:prstGeom prst="rightBrace">
            <a:avLst>
              <a:gd name="adj1" fmla="val 144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500438" y="39258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for this Model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4175125" y="4718050"/>
            <a:ext cx="38862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Let OpenDSS Define the Voltage Bases</a:t>
            </a:r>
          </a:p>
          <a:p>
            <a:r>
              <a:rPr lang="en-US" altLang="en-US"/>
              <a:t>(You can do this explicitly with SetkVBase command)</a:t>
            </a: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 flipH="1" flipV="1">
            <a:off x="3735388" y="4781550"/>
            <a:ext cx="561975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IEEE 8500-Node Test Feeder</a:t>
            </a:r>
          </a:p>
        </p:txBody>
      </p:sp>
    </p:spTree>
    <p:extLst>
      <p:ext uri="{BB962C8B-B14F-4D97-AF65-F5344CB8AC3E}">
        <p14:creationId xmlns:p14="http://schemas.microsoft.com/office/powerpoint/2010/main" val="19249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via the COM interface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47459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OpenDSS</a:t>
            </a:r>
            <a:r>
              <a:rPr lang="en-US" altLang="en-US" dirty="0" smtClean="0"/>
              <a:t> COM Interface</a:t>
            </a:r>
          </a:p>
        </p:txBody>
      </p:sp>
    </p:spTree>
    <p:extLst>
      <p:ext uri="{BB962C8B-B14F-4D97-AF65-F5344CB8AC3E}">
        <p14:creationId xmlns:p14="http://schemas.microsoft.com/office/powerpoint/2010/main" val="1194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Review: Two Implementations of </a:t>
            </a:r>
            <a:r>
              <a:rPr lang="en-US" altLang="en-US" dirty="0" err="1" smtClean="0"/>
              <a:t>OpenDSS</a:t>
            </a:r>
            <a:endParaRPr lang="en-US" altLang="en-US" dirty="0" smtClean="0"/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Stand-alone EXE</a:t>
            </a:r>
          </a:p>
          <a:p>
            <a:pPr lvl="1"/>
            <a:r>
              <a:rPr lang="en-US" altLang="en-US" dirty="0" smtClean="0"/>
              <a:t>32-bit</a:t>
            </a:r>
          </a:p>
          <a:p>
            <a:pPr lvl="1"/>
            <a:r>
              <a:rPr lang="en-US" altLang="en-US" dirty="0" smtClean="0"/>
              <a:t>64-bit</a:t>
            </a:r>
          </a:p>
          <a:p>
            <a:pPr lvl="1"/>
            <a:r>
              <a:rPr lang="en-US" altLang="en-US" dirty="0" smtClean="0"/>
              <a:t>Use this to develop text scripts to study problems</a:t>
            </a:r>
          </a:p>
          <a:p>
            <a:r>
              <a:rPr lang="en-US" altLang="en-US" b="1" dirty="0" smtClean="0"/>
              <a:t>In-Process COM Server</a:t>
            </a:r>
          </a:p>
          <a:p>
            <a:pPr lvl="1"/>
            <a:r>
              <a:rPr lang="en-US" altLang="en-US" dirty="0" smtClean="0"/>
              <a:t>32-bit</a:t>
            </a:r>
          </a:p>
          <a:p>
            <a:pPr lvl="1"/>
            <a:r>
              <a:rPr lang="en-US" altLang="en-US" dirty="0" smtClean="0"/>
              <a:t>64-bit</a:t>
            </a:r>
          </a:p>
          <a:p>
            <a:pPr lvl="1"/>
            <a:r>
              <a:rPr lang="en-US" altLang="en-US" dirty="0" smtClean="0"/>
              <a:t>Use this to link </a:t>
            </a:r>
            <a:r>
              <a:rPr lang="en-US" altLang="en-US" dirty="0" err="1" smtClean="0"/>
              <a:t>OpenDSS</a:t>
            </a:r>
            <a:r>
              <a:rPr lang="en-US" altLang="en-US" dirty="0" smtClean="0"/>
              <a:t> to other programs</a:t>
            </a:r>
          </a:p>
          <a:p>
            <a:pPr lvl="2"/>
            <a:r>
              <a:rPr lang="en-US" altLang="en-US" dirty="0" smtClean="0"/>
              <a:t>Automate the program</a:t>
            </a:r>
          </a:p>
          <a:p>
            <a:pPr lvl="2"/>
            <a:r>
              <a:rPr lang="en-US" altLang="en-US" dirty="0" smtClean="0"/>
              <a:t>Execute complex algorithms</a:t>
            </a:r>
          </a:p>
        </p:txBody>
      </p:sp>
    </p:spTree>
    <p:extLst>
      <p:ext uri="{BB962C8B-B14F-4D97-AF65-F5344CB8AC3E}">
        <p14:creationId xmlns:p14="http://schemas.microsoft.com/office/powerpoint/2010/main" val="39103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DSS Structure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124200" y="1828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Main Simulation Engine</a:t>
            </a: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4267200" y="4724400"/>
            <a:ext cx="762000" cy="11430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514600" y="1981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2743200" y="2286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2743200" y="2438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2743200" y="2590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2743200" y="2743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27432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743200" y="3048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2743200" y="3200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2743200" y="3352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2743200" y="3505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9" name="Line 15"/>
          <p:cNvSpPr>
            <a:spLocks noChangeShapeType="1"/>
          </p:cNvSpPr>
          <p:nvPr/>
        </p:nvSpPr>
        <p:spPr bwMode="auto">
          <a:xfrm>
            <a:off x="27432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0" name="Line 16"/>
          <p:cNvSpPr>
            <a:spLocks noChangeShapeType="1"/>
          </p:cNvSpPr>
          <p:nvPr/>
        </p:nvSpPr>
        <p:spPr bwMode="auto">
          <a:xfrm>
            <a:off x="2743200" y="3810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1219200" y="2667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COM Interface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381000" y="1752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15240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4" name="AutoShape 20"/>
          <p:cNvSpPr>
            <a:spLocks/>
          </p:cNvSpPr>
          <p:nvPr/>
        </p:nvSpPr>
        <p:spPr bwMode="auto">
          <a:xfrm>
            <a:off x="2362200" y="22860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4648200" y="4191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4800600" y="4267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Scripts, Results</a:t>
            </a: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7315200" y="2590800"/>
            <a:ext cx="9144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7086600" y="37338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User-Written DLLs</a:t>
            </a:r>
          </a:p>
        </p:txBody>
      </p:sp>
      <p:sp>
        <p:nvSpPr>
          <p:cNvPr id="149529" name="AutoShape 25"/>
          <p:cNvSpPr>
            <a:spLocks noChangeArrowheads="1"/>
          </p:cNvSpPr>
          <p:nvPr/>
        </p:nvSpPr>
        <p:spPr bwMode="auto">
          <a:xfrm flipH="1">
            <a:off x="6400800" y="2895600"/>
            <a:ext cx="533400" cy="381000"/>
          </a:xfrm>
          <a:prstGeom prst="chevro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30" name="AutoShape 26"/>
          <p:cNvSpPr>
            <a:spLocks noChangeArrowheads="1"/>
          </p:cNvSpPr>
          <p:nvPr/>
        </p:nvSpPr>
        <p:spPr bwMode="auto">
          <a:xfrm flipH="1">
            <a:off x="6858000" y="289560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31" name="Text Box 18"/>
          <p:cNvSpPr txBox="1">
            <a:spLocks noChangeArrowheads="1"/>
          </p:cNvSpPr>
          <p:nvPr/>
        </p:nvSpPr>
        <p:spPr bwMode="auto">
          <a:xfrm>
            <a:off x="1828800" y="1600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710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OpenDSSEngine.DSS is Registered</a:t>
            </a:r>
          </a:p>
        </p:txBody>
      </p:sp>
      <p:pic>
        <p:nvPicPr>
          <p:cNvPr id="150531" name="Picture 3" descr="Regist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90713"/>
            <a:ext cx="8753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783013" y="4252913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altLang="en-US"/>
              <a:t>The Server shows up as “</a:t>
            </a:r>
            <a:r>
              <a:rPr lang="en-US" altLang="en-US" b="1"/>
              <a:t>OpenDSSEngine.DSS</a:t>
            </a:r>
            <a:r>
              <a:rPr lang="en-US" altLang="en-US"/>
              <a:t>” in the </a:t>
            </a:r>
            <a:r>
              <a:rPr lang="en-US" altLang="en-US" b="1"/>
              <a:t>Windows Registry</a:t>
            </a:r>
          </a:p>
          <a:p>
            <a:endParaRPr lang="en-US" altLang="en-US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H="1" flipV="1">
            <a:off x="2640013" y="4252913"/>
            <a:ext cx="1295400" cy="304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430213" y="4024313"/>
            <a:ext cx="2209800" cy="8382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611813" y="3338513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GUID</a:t>
            </a:r>
          </a:p>
        </p:txBody>
      </p:sp>
      <p:sp>
        <p:nvSpPr>
          <p:cNvPr id="150536" name="AutoShape 8"/>
          <p:cNvSpPr>
            <a:spLocks/>
          </p:cNvSpPr>
          <p:nvPr/>
        </p:nvSpPr>
        <p:spPr bwMode="auto">
          <a:xfrm rot="-5400000">
            <a:off x="6640513" y="1624013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333375" y="1470025"/>
            <a:ext cx="468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Windows Registry Entry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82588" y="5386388"/>
            <a:ext cx="801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The OpenDSS is now available to any program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37425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Your Program to the COM Server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Examples of accessing the COM server in various languages</a:t>
            </a:r>
          </a:p>
          <a:p>
            <a:pPr eaLnBrk="1" hangingPunct="1"/>
            <a:r>
              <a:rPr lang="en-US" altLang="en-US" smtClean="0"/>
              <a:t>In MATLAB: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DSSobj = actxserver(‘OpenDSSEngine.DSS’);</a:t>
            </a:r>
          </a:p>
          <a:p>
            <a:pPr eaLnBrk="1" hangingPunct="1"/>
            <a:r>
              <a:rPr lang="en-US" altLang="en-US" smtClean="0"/>
              <a:t>In VBA: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Public DSSobj As OpenDSSEngine.DSS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Set DSSobj = New OpenDSSEngine.DSS</a:t>
            </a:r>
          </a:p>
          <a:p>
            <a:pPr eaLnBrk="1" hangingPunct="1"/>
            <a:r>
              <a:rPr lang="en-US" altLang="en-US" smtClean="0"/>
              <a:t>In Dephi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{Import Type Library}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Type DSSObj : IDSS;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…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DSSObj := coDSS.Create;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4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Linking Your Program to the COM Server, 2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PYTHON: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win32com.client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DSS: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self.engine = win32com.client.Dispatch("OpenDSSEngine.DSS")</a:t>
            </a:r>
          </a:p>
          <a:p>
            <a:pPr eaLnBrk="1" hangingPunct="1"/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In C#: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(Project &gt;Add Reference   … select OpenDSSEngine)</a:t>
            </a:r>
          </a:p>
          <a:p>
            <a:pPr lvl="1" eaLnBrk="1" hangingPunct="1"/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Using OpenDSSEngine;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Public DSS DSSObj;</a:t>
            </a:r>
          </a:p>
          <a:p>
            <a:pPr lvl="1"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DSSObj = new DSS();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51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OpenDSS COM Interfaces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There are many interfaces supplied by the COM server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There is one registered </a:t>
            </a:r>
            <a:r>
              <a:rPr lang="en-US" altLang="en-US" i="1" dirty="0" smtClean="0"/>
              <a:t>In-Process COM</a:t>
            </a:r>
            <a:r>
              <a:rPr lang="en-US" altLang="en-US" dirty="0" smtClean="0"/>
              <a:t> interface: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b="1" i="1" dirty="0" err="1" smtClean="0"/>
              <a:t>OpenDSSEngine.DSS</a:t>
            </a:r>
            <a:endParaRPr lang="en-US" altLang="en-US" b="1" i="1" dirty="0" smtClean="0"/>
          </a:p>
          <a:p>
            <a:pPr lvl="2" eaLnBrk="1" hangingPunct="1">
              <a:lnSpc>
                <a:spcPct val="85000"/>
              </a:lnSpc>
            </a:pPr>
            <a:r>
              <a:rPr lang="en-US" altLang="en-US" dirty="0" smtClean="0"/>
              <a:t>The DSS interface is the one your program instantiates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 smtClean="0"/>
              <a:t>The DSS interface then creates all the others.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 smtClean="0"/>
              <a:t>This is for simplicity for users who are not necessarily familiar with COM programming</a:t>
            </a:r>
          </a:p>
        </p:txBody>
      </p:sp>
    </p:spTree>
    <p:extLst>
      <p:ext uri="{BB962C8B-B14F-4D97-AF65-F5344CB8AC3E}">
        <p14:creationId xmlns:p14="http://schemas.microsoft.com/office/powerpoint/2010/main" val="2347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Dynamic Distribution Modeling?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don’t get the right answer for many issues unless you simulate over a significant period of time</a:t>
            </a:r>
          </a:p>
          <a:p>
            <a:pPr>
              <a:defRPr/>
            </a:pPr>
            <a:endParaRPr lang="en-US" dirty="0" smtClean="0"/>
          </a:p>
          <a:p>
            <a:pPr marL="173038" lvl="1" indent="-173038">
              <a:buFontTx/>
              <a:buChar char="•"/>
              <a:defRPr/>
            </a:pPr>
            <a:r>
              <a:rPr lang="en-US" dirty="0" smtClean="0"/>
              <a:t>Disruptive technologies in distribution systems: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Integration of distributed generation and storage </a:t>
            </a:r>
          </a:p>
          <a:p>
            <a:pPr lvl="1">
              <a:defRPr/>
            </a:pPr>
            <a:r>
              <a:rPr lang="en-US" dirty="0" err="1" smtClean="0"/>
              <a:t>Microgrids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Electric vehicles and other load changes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Evaluation of power delivery losses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“Active objects” concept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mtClean="0"/>
              <a:t>.The interfaces generally act on the </a:t>
            </a:r>
            <a:r>
              <a:rPr lang="en-US" altLang="en-US" b="1" u="sng" smtClean="0"/>
              <a:t>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Active circuit,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Active circuit element,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Active bus, etc.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mtClean="0"/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The interfaces generally point to the 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To work with another object, change the active object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smtClean="0"/>
              <a:t>There are methods for selecting objects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smtClean="0"/>
              <a:t>You may also use 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4171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DSS Interface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3200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This is the main interface. It is instantiated upon loading OpenDSSEngine.DSS and then instantiates all other interfaces internally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3200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Call the Start(0) method to initialize the DSS</a:t>
            </a:r>
          </a:p>
        </p:txBody>
      </p:sp>
      <p:pic>
        <p:nvPicPr>
          <p:cNvPr id="155653" name="Picture 5" descr="DSS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572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2895600" y="3429000"/>
            <a:ext cx="2971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5162550" y="4791075"/>
            <a:ext cx="32004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Class Functions (methods) and Properties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 flipV="1">
            <a:off x="6943725" y="3933825"/>
            <a:ext cx="12287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(The End)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Together... 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269745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Time- and Location-Dependent Benefits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distribution system analysis programs </a:t>
            </a:r>
          </a:p>
          <a:p>
            <a:pPr lvl="1" eaLnBrk="1" hangingPunct="1"/>
            <a:r>
              <a:rPr lang="en-US" altLang="en-US" smtClean="0"/>
              <a:t>Designed to study </a:t>
            </a:r>
            <a:r>
              <a:rPr lang="en-US" altLang="en-US" b="1" smtClean="0"/>
              <a:t>peak demand capacity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Capture mostly </a:t>
            </a:r>
            <a:r>
              <a:rPr lang="en-US" altLang="en-US" b="1" smtClean="0"/>
              <a:t>location-specific</a:t>
            </a:r>
            <a:r>
              <a:rPr lang="en-US" altLang="en-US" smtClean="0"/>
              <a:t> benefits</a:t>
            </a:r>
          </a:p>
          <a:p>
            <a:pPr lvl="1" eaLnBrk="1" hangingPunct="1"/>
            <a:r>
              <a:rPr lang="en-US" altLang="en-US" smtClean="0"/>
              <a:t>Ignores time; assumes the resource is available</a:t>
            </a:r>
          </a:p>
          <a:p>
            <a:pPr lvl="1" eaLnBrk="1" hangingPunct="1"/>
            <a:r>
              <a:rPr lang="en-US" altLang="en-US" smtClean="0"/>
              <a:t>This gets the wrong answer for many DG, energy efficiency, and Smart Grid analyses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Must do </a:t>
            </a:r>
            <a:r>
              <a:rPr lang="en-US" altLang="en-US" b="1" smtClean="0"/>
              <a:t>sequential-time analysis</a:t>
            </a:r>
            <a:r>
              <a:rPr lang="en-US" altLang="en-US" smtClean="0"/>
              <a:t> to get the right answer</a:t>
            </a:r>
          </a:p>
          <a:p>
            <a:pPr lvl="1" eaLnBrk="1" hangingPunct="1"/>
            <a:r>
              <a:rPr lang="en-US" altLang="en-US" smtClean="0"/>
              <a:t>Over a distribution planning area</a:t>
            </a:r>
          </a:p>
          <a:p>
            <a:pPr lvl="1" eaLnBrk="1" hangingPunct="1"/>
            <a:r>
              <a:rPr lang="en-US" altLang="en-US" smtClean="0"/>
              <a:t>Over a significant time period</a:t>
            </a:r>
          </a:p>
          <a:p>
            <a:pPr lvl="2" eaLnBrk="1" hangingPunct="1"/>
            <a:r>
              <a:rPr lang="en-US" altLang="en-US" smtClean="0"/>
              <a:t>Year, Month, or Week</a:t>
            </a:r>
          </a:p>
        </p:txBody>
      </p:sp>
    </p:spTree>
    <p:extLst>
      <p:ext uri="{BB962C8B-B14F-4D97-AF65-F5344CB8AC3E}">
        <p14:creationId xmlns:p14="http://schemas.microsoft.com/office/powerpoint/2010/main" val="7659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4">
      <a:dk1>
        <a:srgbClr val="000000"/>
      </a:dk1>
      <a:lt1>
        <a:srgbClr val="FFFFFF"/>
      </a:lt1>
      <a:dk2>
        <a:srgbClr val="0000CC"/>
      </a:dk2>
      <a:lt2>
        <a:srgbClr val="B2B2B2"/>
      </a:lt2>
      <a:accent1>
        <a:srgbClr val="006699"/>
      </a:accent1>
      <a:accent2>
        <a:srgbClr val="A50021"/>
      </a:accent2>
      <a:accent3>
        <a:srgbClr val="33CC33"/>
      </a:accent3>
      <a:accent4>
        <a:srgbClr val="FF9933"/>
      </a:accent4>
      <a:accent5>
        <a:srgbClr val="9933FF"/>
      </a:accent5>
      <a:accent6>
        <a:srgbClr val="FFFF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1355340B-453D-40BC-BAC5-45CF3EE732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AF239D-AA30-4595-B695-7D8674434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B206D4-7124-49AF-B1F3-43EE68FBF7E0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9d4eb815-23ed-48d9-b0c1-2b9ce0016f4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2014_PowerPoint_Template</Template>
  <TotalTime>675</TotalTime>
  <Words>3099</Words>
  <Application>Microsoft Office PowerPoint</Application>
  <PresentationFormat>On-screen Show (4:3)</PresentationFormat>
  <Paragraphs>689</Paragraphs>
  <Slides>82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Arial Black</vt:lpstr>
      <vt:lpstr>Courier New</vt:lpstr>
      <vt:lpstr>Tahoma</vt:lpstr>
      <vt:lpstr>Times New Roman</vt:lpstr>
      <vt:lpstr>blank</vt:lpstr>
      <vt:lpstr>Equation</vt:lpstr>
      <vt:lpstr>Microsoft Word Document</vt:lpstr>
      <vt:lpstr>OpenDSS Tutorial </vt:lpstr>
      <vt:lpstr>What is the OpenDSS?</vt:lpstr>
      <vt:lpstr>Typical North American Distribution System</vt:lpstr>
      <vt:lpstr>Typical European Style System</vt:lpstr>
      <vt:lpstr>What is the OpenDSS? (cont’d)</vt:lpstr>
      <vt:lpstr>What is the OpenDSS? (cont’d)</vt:lpstr>
      <vt:lpstr>What is the OpenDSS? (cont’d)</vt:lpstr>
      <vt:lpstr>Why Dynamic Distribution Modeling?</vt:lpstr>
      <vt:lpstr>Time- and Location-Dependent Benefits</vt:lpstr>
      <vt:lpstr>What can OpenDSS be used for?</vt:lpstr>
      <vt:lpstr>What has OpenDSS be used for? </vt:lpstr>
      <vt:lpstr>Computing Annual Losses</vt:lpstr>
      <vt:lpstr>Solar PV Simulation – 1 h step size</vt:lpstr>
      <vt:lpstr>1-s Solar Data – Cloud Transients</vt:lpstr>
      <vt:lpstr>Storage Modeling Simple Peak Shave Example</vt:lpstr>
      <vt:lpstr>Program Files</vt:lpstr>
      <vt:lpstr>User Interfaces Currently Implemented</vt:lpstr>
      <vt:lpstr>Why Scripting and COM?</vt:lpstr>
      <vt:lpstr>SourceForge.Net Links for OpenDSS</vt:lpstr>
      <vt:lpstr>Discussion Forum &amp; News for OpenDSS</vt:lpstr>
      <vt:lpstr>Installing</vt:lpstr>
      <vt:lpstr>32-bit Vs 64-bit </vt:lpstr>
      <vt:lpstr>Questions So Far?</vt:lpstr>
      <vt:lpstr>How OpenDSS Works</vt:lpstr>
      <vt:lpstr>The Math …</vt:lpstr>
      <vt:lpstr>Primitive Y Matrix</vt:lpstr>
      <vt:lpstr>Primitive Y Matrix, cont’d</vt:lpstr>
      <vt:lpstr>What about 3-phase elements?</vt:lpstr>
      <vt:lpstr>The Network Model</vt:lpstr>
      <vt:lpstr>Nodal Admittance Equations</vt:lpstr>
      <vt:lpstr>Solving the Power Flow Problem with a Harmonics Solver</vt:lpstr>
      <vt:lpstr>Solving the Power Flow</vt:lpstr>
      <vt:lpstr>Load (a PC Element)</vt:lpstr>
      <vt:lpstr>Load  - 3-phase Y connected</vt:lpstr>
      <vt:lpstr>Load  - 3-phase Delta connected</vt:lpstr>
      <vt:lpstr>Load Models  (Present version)</vt:lpstr>
      <vt:lpstr>Standard P + jQ (constant power) Load Model</vt:lpstr>
      <vt:lpstr>Standard P + jQ Load Model  (Model=1)</vt:lpstr>
      <vt:lpstr>Power Flow Solution Algorithm</vt:lpstr>
      <vt:lpstr>Putting it All Together</vt:lpstr>
      <vt:lpstr>Putting it All Together</vt:lpstr>
      <vt:lpstr>Solving the Power Flow …</vt:lpstr>
      <vt:lpstr>Solution Speed</vt:lpstr>
      <vt:lpstr>OpenDSS Solution Loop with Controls</vt:lpstr>
      <vt:lpstr>Circuit Modeling Basics</vt:lpstr>
      <vt:lpstr>DSS Bus Model  (Bus ≠ Node)</vt:lpstr>
      <vt:lpstr>DSS Terminal Definition</vt:lpstr>
      <vt:lpstr>Power Delivery Elements</vt:lpstr>
      <vt:lpstr>Power Conversion Elements</vt:lpstr>
      <vt:lpstr>Specifying Bus Connections</vt:lpstr>
      <vt:lpstr>Specifying Bus Connections</vt:lpstr>
      <vt:lpstr>Specifying Bus Connections</vt:lpstr>
      <vt:lpstr>Specifying Bus Connections</vt:lpstr>
      <vt:lpstr>Possible Gotcha: Specifying Two Ungrounded-Wye Capacitors on Same Bus</vt:lpstr>
      <vt:lpstr>Circuit Element Conductors are Connected to the Nodes of Buses</vt:lpstr>
      <vt:lpstr>Example: Connections for 1-Phase Residential Transformer Used in North America</vt:lpstr>
      <vt:lpstr>All Terminals of a Circuit Element Have Same Number of Conductors</vt:lpstr>
      <vt:lpstr>Scripting Basics</vt:lpstr>
      <vt:lpstr>Scripting Recommendation</vt:lpstr>
      <vt:lpstr>Scripting</vt:lpstr>
      <vt:lpstr>Command Syntax</vt:lpstr>
      <vt:lpstr>Delimiters</vt:lpstr>
      <vt:lpstr>Array and Matrix Parameters</vt:lpstr>
      <vt:lpstr>An Example</vt:lpstr>
      <vt:lpstr>A Basic Script (Class Exercise)</vt:lpstr>
      <vt:lpstr>Detailed Distribution Circuit Modeling</vt:lpstr>
      <vt:lpstr>Scripting Large Circuits</vt:lpstr>
      <vt:lpstr>Organizing Your Main Screen</vt:lpstr>
      <vt:lpstr>A Common Sense Structuring of Script Files</vt:lpstr>
      <vt:lpstr>Organizing Run Scripts</vt:lpstr>
      <vt:lpstr>Organizing Your Master File</vt:lpstr>
      <vt:lpstr>Example:  IEEE 8500-Node Test Feeder</vt:lpstr>
      <vt:lpstr>OpenDSS COM Interface</vt:lpstr>
      <vt:lpstr>Review: Two Implementations of OpenDSS</vt:lpstr>
      <vt:lpstr>DSS Structure</vt:lpstr>
      <vt:lpstr>OpenDSSEngine.DSS is Registered</vt:lpstr>
      <vt:lpstr>Linking Your Program to the COM Server</vt:lpstr>
      <vt:lpstr>Linking Your Program to the COM Server, 2</vt:lpstr>
      <vt:lpstr>OpenDSS COM Interfaces</vt:lpstr>
      <vt:lpstr>“Active objects” concept</vt:lpstr>
      <vt:lpstr>DSS Interface</vt:lpstr>
      <vt:lpstr>Together... Shaping the Future of Electricity</vt:lpstr>
    </vt:vector>
  </TitlesOfParts>
  <Company>Electric Power Research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PowerPoint Template Version 1.1</dc:title>
  <dc:creator>Dugan, Roger</dc:creator>
  <dc:description>Copyright 2014</dc:description>
  <cp:lastModifiedBy>Dugan, Roger</cp:lastModifiedBy>
  <cp:revision>35</cp:revision>
  <cp:lastPrinted>2005-05-03T23:36:11Z</cp:lastPrinted>
  <dcterms:created xsi:type="dcterms:W3CDTF">2014-12-15T03:49:16Z</dcterms:created>
  <dcterms:modified xsi:type="dcterms:W3CDTF">2015-06-02T01:27:30Z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