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80"/>
  </p:notesMasterIdLst>
  <p:handoutMasterIdLst>
    <p:handoutMasterId r:id="rId181"/>
  </p:handoutMasterIdLst>
  <p:sldIdLst>
    <p:sldId id="282" r:id="rId5"/>
    <p:sldId id="283" r:id="rId6"/>
    <p:sldId id="392" r:id="rId7"/>
    <p:sldId id="284" r:id="rId8"/>
    <p:sldId id="383" r:id="rId9"/>
    <p:sldId id="384" r:id="rId10"/>
    <p:sldId id="394" r:id="rId11"/>
    <p:sldId id="285" r:id="rId12"/>
    <p:sldId id="386" r:id="rId13"/>
    <p:sldId id="286" r:id="rId14"/>
    <p:sldId id="382" r:id="rId15"/>
    <p:sldId id="387" r:id="rId16"/>
    <p:sldId id="390" r:id="rId17"/>
    <p:sldId id="393" r:id="rId18"/>
    <p:sldId id="388" r:id="rId19"/>
    <p:sldId id="389" r:id="rId20"/>
    <p:sldId id="287" r:id="rId21"/>
    <p:sldId id="380" r:id="rId22"/>
    <p:sldId id="288" r:id="rId23"/>
    <p:sldId id="289" r:id="rId24"/>
    <p:sldId id="290" r:id="rId25"/>
    <p:sldId id="291" r:id="rId26"/>
    <p:sldId id="292" r:id="rId27"/>
    <p:sldId id="293"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91" r:id="rId50"/>
    <p:sldId id="381"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467"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1" r:id="rId141"/>
    <p:sldId id="420" r:id="rId142"/>
    <p:sldId id="430" r:id="rId143"/>
    <p:sldId id="431" r:id="rId144"/>
    <p:sldId id="432" r:id="rId145"/>
    <p:sldId id="433" r:id="rId146"/>
    <p:sldId id="434" r:id="rId147"/>
    <p:sldId id="435" r:id="rId148"/>
    <p:sldId id="436" r:id="rId149"/>
    <p:sldId id="437" r:id="rId150"/>
    <p:sldId id="438" r:id="rId151"/>
    <p:sldId id="439" r:id="rId152"/>
    <p:sldId id="440" r:id="rId153"/>
    <p:sldId id="441" r:id="rId154"/>
    <p:sldId id="442" r:id="rId155"/>
    <p:sldId id="443" r:id="rId156"/>
    <p:sldId id="444" r:id="rId157"/>
    <p:sldId id="458" r:id="rId158"/>
    <p:sldId id="459" r:id="rId159"/>
    <p:sldId id="460" r:id="rId160"/>
    <p:sldId id="461" r:id="rId161"/>
    <p:sldId id="462" r:id="rId162"/>
    <p:sldId id="463" r:id="rId163"/>
    <p:sldId id="464" r:id="rId164"/>
    <p:sldId id="465" r:id="rId165"/>
    <p:sldId id="445" r:id="rId166"/>
    <p:sldId id="446" r:id="rId167"/>
    <p:sldId id="447" r:id="rId168"/>
    <p:sldId id="448" r:id="rId169"/>
    <p:sldId id="449" r:id="rId170"/>
    <p:sldId id="450" r:id="rId171"/>
    <p:sldId id="451" r:id="rId172"/>
    <p:sldId id="452" r:id="rId173"/>
    <p:sldId id="453" r:id="rId174"/>
    <p:sldId id="454" r:id="rId175"/>
    <p:sldId id="455" r:id="rId176"/>
    <p:sldId id="456" r:id="rId177"/>
    <p:sldId id="457" r:id="rId178"/>
    <p:sldId id="466" r:id="rId179"/>
  </p:sldIdLst>
  <p:sldSz cx="9144000" cy="6858000" type="screen4x3"/>
  <p:notesSz cx="6997700" cy="92710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CC"/>
    <a:srgbClr val="C0C0C0"/>
    <a:srgbClr val="F8F8F8"/>
    <a:srgbClr val="FF0000"/>
    <a:srgbClr val="808080"/>
    <a:srgbClr val="B2B2B2"/>
    <a:srgbClr val="96969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32" autoAdjust="0"/>
  </p:normalViewPr>
  <p:slideViewPr>
    <p:cSldViewPr snapToGrid="0">
      <p:cViewPr varScale="1">
        <p:scale>
          <a:sx n="83" d="100"/>
          <a:sy n="83" d="100"/>
        </p:scale>
        <p:origin x="108"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3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handoutMaster" Target="handoutMasters/handout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4" Type="http://schemas.openxmlformats.org/officeDocument/2006/relationships/slideMaster" Target="slideMasters/slideMaster1.xml"/><Relationship Id="rId9" Type="http://schemas.openxmlformats.org/officeDocument/2006/relationships/slide" Target="slides/slide5.xml"/><Relationship Id="rId172" Type="http://schemas.openxmlformats.org/officeDocument/2006/relationships/slide" Target="slides/slide168.xml"/><Relationship Id="rId180"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l" defTabSz="930275">
              <a:defRPr sz="1200"/>
            </a:lvl1pPr>
          </a:lstStyle>
          <a:p>
            <a:endParaRPr lang="en-US"/>
          </a:p>
        </p:txBody>
      </p:sp>
      <p:sp>
        <p:nvSpPr>
          <p:cNvPr id="11469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defRPr sz="1200"/>
            </a:lvl1pPr>
          </a:lstStyle>
          <a:p>
            <a:endParaRPr lang="en-US"/>
          </a:p>
        </p:txBody>
      </p:sp>
      <p:sp>
        <p:nvSpPr>
          <p:cNvPr id="114693" name="Rectangle 5"/>
          <p:cNvSpPr>
            <a:spLocks noGrp="1" noChangeArrowheads="1"/>
          </p:cNvSpPr>
          <p:nvPr>
            <p:ph type="sldNum" sz="quarter" idx="3"/>
          </p:nvPr>
        </p:nvSpPr>
        <p:spPr bwMode="auto">
          <a:xfrm>
            <a:off x="3965575"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fld id="{991023A8-2C89-4E07-AC30-8C79A8F93717}" type="slidenum">
              <a:rPr lang="en-US"/>
              <a:pPr/>
              <a:t>‹#›</a:t>
            </a:fld>
            <a:endParaRPr lang="en-US"/>
          </a:p>
        </p:txBody>
      </p:sp>
    </p:spTree>
    <p:extLst>
      <p:ext uri="{BB962C8B-B14F-4D97-AF65-F5344CB8AC3E}">
        <p14:creationId xmlns:p14="http://schemas.microsoft.com/office/powerpoint/2010/main" val="2629438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a:spcBef>
                <a:spcPct val="0"/>
              </a:spcBef>
              <a:defRPr sz="1200">
                <a:solidFill>
                  <a:schemeClr val="tx1"/>
                </a:solidFill>
              </a:defRPr>
            </a:lvl1pPr>
          </a:lstStyle>
          <a:p>
            <a:endParaRPr lang="en-US"/>
          </a:p>
        </p:txBody>
      </p:sp>
      <p:sp>
        <p:nvSpPr>
          <p:cNvPr id="30723"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spcBef>
                <a:spcPct val="0"/>
              </a:spcBef>
              <a:defRPr sz="1200">
                <a:solidFill>
                  <a:schemeClr val="tx1"/>
                </a:solidFill>
              </a:defRPr>
            </a:lvl1pPr>
          </a:lstStyle>
          <a:p>
            <a:endParaRPr lang="en-US"/>
          </a:p>
        </p:txBody>
      </p:sp>
      <p:sp>
        <p:nvSpPr>
          <p:cNvPr id="30724"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p:spPr>
      </p:sp>
      <p:sp>
        <p:nvSpPr>
          <p:cNvPr id="30725" name="Rectangle 5"/>
          <p:cNvSpPr>
            <a:spLocks noGrp="1" noChangeArrowheads="1"/>
          </p:cNvSpPr>
          <p:nvPr>
            <p:ph type="body" sz="quarter" idx="3"/>
          </p:nvPr>
        </p:nvSpPr>
        <p:spPr bwMode="auto">
          <a:xfrm>
            <a:off x="933450" y="4403725"/>
            <a:ext cx="5130800" cy="41719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spcBef>
                <a:spcPct val="0"/>
              </a:spcBef>
              <a:defRPr sz="1200">
                <a:solidFill>
                  <a:schemeClr val="tx1"/>
                </a:solidFill>
              </a:defRPr>
            </a:lvl1pPr>
          </a:lstStyle>
          <a:p>
            <a:endParaRPr lang="en-US"/>
          </a:p>
        </p:txBody>
      </p:sp>
      <p:sp>
        <p:nvSpPr>
          <p:cNvPr id="30727" name="Rectangle 7"/>
          <p:cNvSpPr>
            <a:spLocks noGrp="1" noChangeArrowheads="1"/>
          </p:cNvSpPr>
          <p:nvPr>
            <p:ph type="sldNum" sz="quarter" idx="5"/>
          </p:nvPr>
        </p:nvSpPr>
        <p:spPr bwMode="auto">
          <a:xfrm>
            <a:off x="3965575"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spcBef>
                <a:spcPct val="0"/>
              </a:spcBef>
              <a:defRPr sz="1200">
                <a:solidFill>
                  <a:schemeClr val="tx1"/>
                </a:solidFill>
              </a:defRPr>
            </a:lvl1pPr>
          </a:lstStyle>
          <a:p>
            <a:fld id="{3E8B9E4A-87F6-405A-BC2D-226273F4F994}" type="slidenum">
              <a:rPr lang="en-US"/>
              <a:pPr/>
              <a:t>‹#›</a:t>
            </a:fld>
            <a:endParaRPr lang="en-US"/>
          </a:p>
        </p:txBody>
      </p:sp>
    </p:spTree>
    <p:extLst>
      <p:ext uri="{BB962C8B-B14F-4D97-AF65-F5344CB8AC3E}">
        <p14:creationId xmlns:p14="http://schemas.microsoft.com/office/powerpoint/2010/main" val="27139399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481FB-BCF6-41AB-B4A6-3CA0994AAA51}" type="slidenum">
              <a:rPr lang="en-US"/>
              <a:pPr/>
              <a:t>1</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930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95E7E1-4C48-40F1-BACA-838554D55050}" type="slidenum">
              <a:rPr lang="en-US" altLang="en-US" sz="1200">
                <a:solidFill>
                  <a:schemeClr val="tx1"/>
                </a:solidFill>
              </a:rPr>
              <a:pPr/>
              <a:t>13</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514292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A934530-9C24-494E-8382-B19112BD3710}" type="slidenum">
              <a:rPr lang="en-US" altLang="en-US" sz="1200">
                <a:solidFill>
                  <a:schemeClr val="tx1"/>
                </a:solidFill>
              </a:rPr>
              <a:pPr/>
              <a:t>120</a:t>
            </a:fld>
            <a:endParaRPr lang="en-US" altLang="en-US" sz="1200">
              <a:solidFill>
                <a:schemeClr val="tx1"/>
              </a:solidFill>
            </a:endParaRPr>
          </a:p>
        </p:txBody>
      </p:sp>
      <p:sp>
        <p:nvSpPr>
          <p:cNvPr id="478211" name="Rectangle 2"/>
          <p:cNvSpPr>
            <a:spLocks noGrp="1" noRot="1" noChangeAspect="1" noChangeArrowheads="1" noTextEdit="1"/>
          </p:cNvSpPr>
          <p:nvPr>
            <p:ph type="sldImg"/>
          </p:nvPr>
        </p:nvSpPr>
        <p:spPr>
          <a:ln/>
        </p:spPr>
      </p:sp>
      <p:sp>
        <p:nvSpPr>
          <p:cNvPr id="478212" name="Rectangle 3"/>
          <p:cNvSpPr>
            <a:spLocks noGrp="1" noChangeArrowheads="1"/>
          </p:cNvSpPr>
          <p:nvPr>
            <p:ph type="body" idx="1"/>
          </p:nvPr>
        </p:nvSpPr>
        <p:spPr>
          <a:xfrm>
            <a:off x="703263" y="4414838"/>
            <a:ext cx="56038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7604112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D49B904-55E6-4A6B-9036-D66743221E91}" type="slidenum">
              <a:rPr lang="en-US" altLang="en-US" sz="1200">
                <a:solidFill>
                  <a:schemeClr val="tx1"/>
                </a:solidFill>
              </a:rPr>
              <a:pPr/>
              <a:t>124</a:t>
            </a:fld>
            <a:endParaRPr lang="en-US" altLang="en-US" sz="1200">
              <a:solidFill>
                <a:schemeClr val="tx1"/>
              </a:solidFill>
            </a:endParaRPr>
          </a:p>
        </p:txBody>
      </p:sp>
      <p:sp>
        <p:nvSpPr>
          <p:cNvPr id="479235" name="Rectangle 2"/>
          <p:cNvSpPr>
            <a:spLocks noGrp="1" noRot="1" noChangeAspect="1" noChangeArrowheads="1" noTextEdit="1"/>
          </p:cNvSpPr>
          <p:nvPr>
            <p:ph type="sldImg"/>
          </p:nvPr>
        </p:nvSpPr>
        <p:spPr>
          <a:xfrm>
            <a:off x="1181100" y="695325"/>
            <a:ext cx="4649788" cy="3486150"/>
          </a:xfrm>
          <a:ln/>
        </p:spPr>
      </p:sp>
      <p:sp>
        <p:nvSpPr>
          <p:cNvPr id="47923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211306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BFEBA9E-466B-4E64-9D2B-33BBAB61419D}" type="slidenum">
              <a:rPr lang="en-US" altLang="en-US" sz="1200">
                <a:solidFill>
                  <a:schemeClr val="tx1"/>
                </a:solidFill>
              </a:rPr>
              <a:pPr/>
              <a:t>125</a:t>
            </a:fld>
            <a:endParaRPr lang="en-US" altLang="en-US" sz="1200">
              <a:solidFill>
                <a:schemeClr val="tx1"/>
              </a:solidFill>
            </a:endParaRPr>
          </a:p>
        </p:txBody>
      </p:sp>
      <p:sp>
        <p:nvSpPr>
          <p:cNvPr id="480259" name="Rectangle 2"/>
          <p:cNvSpPr>
            <a:spLocks noGrp="1" noRot="1" noChangeAspect="1" noChangeArrowheads="1" noTextEdit="1"/>
          </p:cNvSpPr>
          <p:nvPr>
            <p:ph type="sldImg"/>
          </p:nvPr>
        </p:nvSpPr>
        <p:spPr>
          <a:xfrm>
            <a:off x="1184275" y="695325"/>
            <a:ext cx="4648200" cy="3486150"/>
          </a:xfrm>
          <a:ln/>
        </p:spPr>
      </p:sp>
      <p:sp>
        <p:nvSpPr>
          <p:cNvPr id="480260"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881116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lide Image Placeholder 1"/>
          <p:cNvSpPr>
            <a:spLocks noGrp="1" noRot="1" noChangeAspect="1" noTextEdit="1"/>
          </p:cNvSpPr>
          <p:nvPr>
            <p:ph type="sldImg"/>
          </p:nvPr>
        </p:nvSpPr>
        <p:spPr>
          <a:ln/>
        </p:spPr>
      </p:sp>
      <p:sp>
        <p:nvSpPr>
          <p:cNvPr id="485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85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4228A75-17BD-4B5C-9E38-5699015F5959}" type="slidenum">
              <a:rPr lang="en-US" altLang="en-US" sz="1200">
                <a:solidFill>
                  <a:schemeClr val="tx1"/>
                </a:solidFill>
              </a:rPr>
              <a:pPr/>
              <a:t>132</a:t>
            </a:fld>
            <a:endParaRPr lang="en-US" altLang="en-US" sz="1200">
              <a:solidFill>
                <a:schemeClr val="tx1"/>
              </a:solidFill>
            </a:endParaRPr>
          </a:p>
        </p:txBody>
      </p:sp>
    </p:spTree>
    <p:extLst>
      <p:ext uri="{BB962C8B-B14F-4D97-AF65-F5344CB8AC3E}">
        <p14:creationId xmlns:p14="http://schemas.microsoft.com/office/powerpoint/2010/main" val="225403035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FD6122-A89A-4D0B-9B0D-6C67EDB872E8}" type="slidenum">
              <a:rPr lang="en-US" altLang="en-US" sz="1200">
                <a:solidFill>
                  <a:schemeClr val="tx1"/>
                </a:solidFill>
              </a:rPr>
              <a:pPr/>
              <a:t>133</a:t>
            </a:fld>
            <a:endParaRPr lang="en-US" altLang="en-US" sz="1200">
              <a:solidFill>
                <a:schemeClr val="tx1"/>
              </a:solidFill>
            </a:endParaRPr>
          </a:p>
        </p:txBody>
      </p:sp>
      <p:sp>
        <p:nvSpPr>
          <p:cNvPr id="486403" name="Rectangle 2"/>
          <p:cNvSpPr>
            <a:spLocks noGrp="1" noRot="1" noChangeAspect="1" noChangeArrowheads="1" noTextEdit="1"/>
          </p:cNvSpPr>
          <p:nvPr>
            <p:ph type="sldImg"/>
          </p:nvPr>
        </p:nvSpPr>
        <p:spPr>
          <a:xfrm>
            <a:off x="1185863" y="696913"/>
            <a:ext cx="4648200" cy="3486150"/>
          </a:xfrm>
          <a:ln/>
        </p:spPr>
      </p:sp>
      <p:sp>
        <p:nvSpPr>
          <p:cNvPr id="486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416331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E690CAC-F72A-47BE-BA08-45CA85C3B269}" type="slidenum">
              <a:rPr lang="en-US" altLang="en-US" sz="1200">
                <a:solidFill>
                  <a:schemeClr val="tx1"/>
                </a:solidFill>
              </a:rPr>
              <a:pPr/>
              <a:t>134</a:t>
            </a:fld>
            <a:endParaRPr lang="en-US" altLang="en-US" sz="1200">
              <a:solidFill>
                <a:schemeClr val="tx1"/>
              </a:solidFill>
            </a:endParaRPr>
          </a:p>
        </p:txBody>
      </p:sp>
      <p:sp>
        <p:nvSpPr>
          <p:cNvPr id="487427" name="Rectangle 2"/>
          <p:cNvSpPr>
            <a:spLocks noGrp="1" noRot="1" noChangeAspect="1" noChangeArrowheads="1" noTextEdit="1"/>
          </p:cNvSpPr>
          <p:nvPr>
            <p:ph type="sldImg"/>
          </p:nvPr>
        </p:nvSpPr>
        <p:spPr>
          <a:xfrm>
            <a:off x="1185863" y="696913"/>
            <a:ext cx="4648200" cy="3486150"/>
          </a:xfrm>
          <a:ln/>
        </p:spPr>
      </p:sp>
      <p:sp>
        <p:nvSpPr>
          <p:cNvPr id="487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083457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0989189-8008-48F3-87B4-3B9590C243F9}" type="slidenum">
              <a:rPr lang="en-US" altLang="en-US" sz="1200">
                <a:solidFill>
                  <a:schemeClr val="tx1"/>
                </a:solidFill>
              </a:rPr>
              <a:pPr/>
              <a:t>135</a:t>
            </a:fld>
            <a:endParaRPr lang="en-US" altLang="en-US" sz="1200">
              <a:solidFill>
                <a:schemeClr val="tx1"/>
              </a:solidFill>
            </a:endParaRPr>
          </a:p>
        </p:txBody>
      </p:sp>
      <p:sp>
        <p:nvSpPr>
          <p:cNvPr id="488451" name="Rectangle 2"/>
          <p:cNvSpPr>
            <a:spLocks noGrp="1" noRot="1" noChangeAspect="1" noChangeArrowheads="1" noTextEdit="1"/>
          </p:cNvSpPr>
          <p:nvPr>
            <p:ph type="sldImg"/>
          </p:nvPr>
        </p:nvSpPr>
        <p:spPr>
          <a:xfrm>
            <a:off x="1185863" y="696913"/>
            <a:ext cx="4648200" cy="3486150"/>
          </a:xfrm>
          <a:ln/>
        </p:spPr>
      </p:sp>
      <p:sp>
        <p:nvSpPr>
          <p:cNvPr id="488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17339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a:ln/>
        </p:spPr>
      </p:sp>
      <p:sp>
        <p:nvSpPr>
          <p:cNvPr id="476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6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F39E5D-646A-472B-B789-500010021119}" type="slidenum">
              <a:rPr lang="en-US" altLang="en-US" sz="1200">
                <a:solidFill>
                  <a:schemeClr val="tx1"/>
                </a:solidFill>
              </a:rPr>
              <a:pPr/>
              <a:t>139</a:t>
            </a:fld>
            <a:endParaRPr lang="en-US" altLang="en-US" sz="1200">
              <a:solidFill>
                <a:schemeClr val="tx1"/>
              </a:solidFill>
            </a:endParaRPr>
          </a:p>
        </p:txBody>
      </p:sp>
    </p:spTree>
    <p:extLst>
      <p:ext uri="{BB962C8B-B14F-4D97-AF65-F5344CB8AC3E}">
        <p14:creationId xmlns:p14="http://schemas.microsoft.com/office/powerpoint/2010/main" val="31005238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Slide Image Placeholder 1"/>
          <p:cNvSpPr>
            <a:spLocks noGrp="1" noRot="1" noChangeAspect="1" noTextEdit="1"/>
          </p:cNvSpPr>
          <p:nvPr>
            <p:ph type="sldImg"/>
          </p:nvPr>
        </p:nvSpPr>
        <p:spPr>
          <a:ln/>
        </p:spPr>
      </p:sp>
      <p:sp>
        <p:nvSpPr>
          <p:cNvPr id="471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1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EE51E9E-457C-48CB-AD11-55906D7F74E1}" type="slidenum">
              <a:rPr lang="en-US" altLang="en-US" sz="1200">
                <a:solidFill>
                  <a:schemeClr val="tx1"/>
                </a:solidFill>
              </a:rPr>
              <a:pPr/>
              <a:t>154</a:t>
            </a:fld>
            <a:endParaRPr lang="en-US" altLang="en-US" sz="1200">
              <a:solidFill>
                <a:schemeClr val="tx1"/>
              </a:solidFill>
            </a:endParaRPr>
          </a:p>
        </p:txBody>
      </p:sp>
    </p:spTree>
    <p:extLst>
      <p:ext uri="{BB962C8B-B14F-4D97-AF65-F5344CB8AC3E}">
        <p14:creationId xmlns:p14="http://schemas.microsoft.com/office/powerpoint/2010/main" val="414509568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85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15</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491270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261452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65865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6755738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Slide Image Placeholder 1"/>
          <p:cNvSpPr>
            <a:spLocks noGrp="1" noRot="1" noChangeAspect="1" noTextEdit="1"/>
          </p:cNvSpPr>
          <p:nvPr>
            <p:ph type="sldImg"/>
          </p:nvPr>
        </p:nvSpPr>
        <p:spPr>
          <a:ln/>
        </p:spPr>
      </p:sp>
      <p:sp>
        <p:nvSpPr>
          <p:cNvPr id="477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7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719114D-EF89-4D4C-9697-A6CAF9CB119C}" type="slidenum">
              <a:rPr lang="en-US" altLang="en-US" sz="1200">
                <a:solidFill>
                  <a:schemeClr val="tx1"/>
                </a:solidFill>
              </a:rPr>
              <a:pPr/>
              <a:t>162</a:t>
            </a:fld>
            <a:endParaRPr lang="en-US" altLang="en-US" sz="1200">
              <a:solidFill>
                <a:schemeClr val="tx1"/>
              </a:solidFill>
            </a:endParaRPr>
          </a:p>
        </p:txBody>
      </p:sp>
    </p:spTree>
    <p:extLst>
      <p:ext uri="{BB962C8B-B14F-4D97-AF65-F5344CB8AC3E}">
        <p14:creationId xmlns:p14="http://schemas.microsoft.com/office/powerpoint/2010/main" val="40672247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4BF9D1-C08A-40A2-9D64-EB3B64BB9680}" type="slidenum">
              <a:rPr lang="en-US" altLang="en-US" sz="1200">
                <a:solidFill>
                  <a:schemeClr val="tx1"/>
                </a:solidFill>
              </a:rPr>
              <a:pPr/>
              <a:t>163</a:t>
            </a:fld>
            <a:endParaRPr lang="en-US" altLang="en-US" sz="1200">
              <a:solidFill>
                <a:schemeClr val="tx1"/>
              </a:solidFill>
            </a:endParaRPr>
          </a:p>
        </p:txBody>
      </p:sp>
      <p:sp>
        <p:nvSpPr>
          <p:cNvPr id="478211" name="Rectangle 2"/>
          <p:cNvSpPr>
            <a:spLocks noGrp="1" noRot="1" noChangeAspect="1" noChangeArrowheads="1" noTextEdit="1"/>
          </p:cNvSpPr>
          <p:nvPr>
            <p:ph type="sldImg"/>
          </p:nvPr>
        </p:nvSpPr>
        <p:spPr>
          <a:xfrm>
            <a:off x="1106488" y="695325"/>
            <a:ext cx="4646612" cy="3486150"/>
          </a:xfrm>
          <a:ln/>
        </p:spPr>
      </p:sp>
      <p:sp>
        <p:nvSpPr>
          <p:cNvPr id="47821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74883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F4667-ADD6-46D1-AFC7-D7FC92CC9F5D}" type="slidenum">
              <a:rPr lang="en-US" altLang="en-US" sz="1200">
                <a:solidFill>
                  <a:schemeClr val="tx1"/>
                </a:solidFill>
              </a:rPr>
              <a:pPr/>
              <a:t>164</a:t>
            </a:fld>
            <a:endParaRPr lang="en-US" altLang="en-US" sz="1200">
              <a:solidFill>
                <a:schemeClr val="tx1"/>
              </a:solidFill>
            </a:endParaRPr>
          </a:p>
        </p:txBody>
      </p:sp>
      <p:sp>
        <p:nvSpPr>
          <p:cNvPr id="479235" name="Rectangle 2"/>
          <p:cNvSpPr>
            <a:spLocks noGrp="1" noRot="1" noChangeAspect="1" noChangeArrowheads="1" noTextEdit="1"/>
          </p:cNvSpPr>
          <p:nvPr>
            <p:ph type="sldImg"/>
          </p:nvPr>
        </p:nvSpPr>
        <p:spPr>
          <a:xfrm>
            <a:off x="1106488" y="695325"/>
            <a:ext cx="4646612" cy="3486150"/>
          </a:xfrm>
          <a:ln/>
        </p:spPr>
      </p:sp>
      <p:sp>
        <p:nvSpPr>
          <p:cNvPr id="47923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322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16</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225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38AA1E2-9C11-4FB3-88B0-698BD95BF512}" type="slidenum">
              <a:rPr lang="en-US" altLang="en-US" sz="1200">
                <a:solidFill>
                  <a:schemeClr val="tx1"/>
                </a:solidFill>
              </a:rPr>
              <a:pPr/>
              <a:t>19</a:t>
            </a:fld>
            <a:endParaRPr lang="en-US" altLang="en-US" sz="1200">
              <a:solidFill>
                <a:schemeClr val="tx1"/>
              </a:solidFill>
            </a:endParaRPr>
          </a:p>
        </p:txBody>
      </p:sp>
      <p:sp>
        <p:nvSpPr>
          <p:cNvPr id="331779" name="Rectangle 2"/>
          <p:cNvSpPr>
            <a:spLocks noGrp="1" noRot="1" noChangeAspect="1" noChangeArrowheads="1" noTextEdit="1"/>
          </p:cNvSpPr>
          <p:nvPr>
            <p:ph type="sldImg"/>
          </p:nvPr>
        </p:nvSpPr>
        <p:spPr>
          <a:xfrm>
            <a:off x="1184275" y="695325"/>
            <a:ext cx="4648200" cy="3486150"/>
          </a:xfrm>
          <a:ln/>
        </p:spPr>
      </p:sp>
      <p:sp>
        <p:nvSpPr>
          <p:cNvPr id="33178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075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4A7A1B-5A7F-49C5-B74A-CA347ECC4B99}" type="slidenum">
              <a:rPr lang="en-US" altLang="en-US" sz="1200">
                <a:solidFill>
                  <a:schemeClr val="tx1"/>
                </a:solidFill>
              </a:rPr>
              <a:pPr/>
              <a:t>20</a:t>
            </a:fld>
            <a:endParaRPr lang="en-US" altLang="en-US" sz="1200">
              <a:solidFill>
                <a:schemeClr val="tx1"/>
              </a:solidFill>
            </a:endParaRPr>
          </a:p>
        </p:txBody>
      </p:sp>
      <p:sp>
        <p:nvSpPr>
          <p:cNvPr id="332803" name="Rectangle 2"/>
          <p:cNvSpPr>
            <a:spLocks noGrp="1" noRot="1" noChangeAspect="1" noChangeArrowheads="1" noTextEdit="1"/>
          </p:cNvSpPr>
          <p:nvPr>
            <p:ph type="sldImg"/>
          </p:nvPr>
        </p:nvSpPr>
        <p:spPr>
          <a:xfrm>
            <a:off x="1184275" y="695325"/>
            <a:ext cx="4648200" cy="3486150"/>
          </a:xfrm>
          <a:ln/>
        </p:spPr>
      </p:sp>
      <p:sp>
        <p:nvSpPr>
          <p:cNvPr id="33280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803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10441A-A7CB-4BCD-A05B-4D0A3159108F}" type="slidenum">
              <a:rPr lang="en-US" altLang="en-US" sz="1200">
                <a:solidFill>
                  <a:schemeClr val="tx1"/>
                </a:solidFill>
              </a:rPr>
              <a:pPr/>
              <a:t>21</a:t>
            </a:fld>
            <a:endParaRPr lang="en-US" altLang="en-US" sz="1200">
              <a:solidFill>
                <a:schemeClr val="tx1"/>
              </a:solidFill>
            </a:endParaRPr>
          </a:p>
        </p:txBody>
      </p:sp>
      <p:sp>
        <p:nvSpPr>
          <p:cNvPr id="333827" name="Rectangle 2"/>
          <p:cNvSpPr>
            <a:spLocks noGrp="1" noRot="1" noChangeAspect="1" noChangeArrowheads="1" noTextEdit="1"/>
          </p:cNvSpPr>
          <p:nvPr>
            <p:ph type="sldImg"/>
          </p:nvPr>
        </p:nvSpPr>
        <p:spPr>
          <a:xfrm>
            <a:off x="1184275" y="695325"/>
            <a:ext cx="4648200" cy="3486150"/>
          </a:xfrm>
          <a:ln/>
        </p:spPr>
      </p:sp>
      <p:sp>
        <p:nvSpPr>
          <p:cNvPr id="3338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73469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56D340-8F31-46F4-A55A-B42B69EAC11C}" type="slidenum">
              <a:rPr lang="en-US" altLang="en-US" sz="1200">
                <a:solidFill>
                  <a:schemeClr val="tx1"/>
                </a:solidFill>
              </a:rPr>
              <a:pPr/>
              <a:t>22</a:t>
            </a:fld>
            <a:endParaRPr lang="en-US" altLang="en-US" sz="1200">
              <a:solidFill>
                <a:schemeClr val="tx1"/>
              </a:solidFill>
            </a:endParaRPr>
          </a:p>
        </p:txBody>
      </p:sp>
      <p:sp>
        <p:nvSpPr>
          <p:cNvPr id="334851" name="Rectangle 2"/>
          <p:cNvSpPr>
            <a:spLocks noGrp="1" noRot="1" noChangeAspect="1" noChangeArrowheads="1" noTextEdit="1"/>
          </p:cNvSpPr>
          <p:nvPr>
            <p:ph type="sldImg"/>
          </p:nvPr>
        </p:nvSpPr>
        <p:spPr>
          <a:xfrm>
            <a:off x="1184275" y="695325"/>
            <a:ext cx="4648200" cy="3486150"/>
          </a:xfrm>
          <a:ln/>
        </p:spPr>
      </p:sp>
      <p:sp>
        <p:nvSpPr>
          <p:cNvPr id="3348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7928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83985C6-8B9D-4223-B494-DF90B27F9A65}" type="slidenum">
              <a:rPr lang="en-US" altLang="en-US" sz="1200">
                <a:solidFill>
                  <a:schemeClr val="tx1"/>
                </a:solidFill>
              </a:rPr>
              <a:pPr/>
              <a:t>23</a:t>
            </a:fld>
            <a:endParaRPr lang="en-US" altLang="en-US" sz="1200">
              <a:solidFill>
                <a:schemeClr val="tx1"/>
              </a:solidFill>
            </a:endParaRPr>
          </a:p>
        </p:txBody>
      </p:sp>
      <p:sp>
        <p:nvSpPr>
          <p:cNvPr id="335875" name="Rectangle 2"/>
          <p:cNvSpPr>
            <a:spLocks noGrp="1" noRot="1" noChangeAspect="1" noChangeArrowheads="1" noTextEdit="1"/>
          </p:cNvSpPr>
          <p:nvPr>
            <p:ph type="sldImg"/>
          </p:nvPr>
        </p:nvSpPr>
        <p:spPr>
          <a:xfrm>
            <a:off x="1184275" y="695325"/>
            <a:ext cx="4648200" cy="3486150"/>
          </a:xfrm>
          <a:ln/>
        </p:spPr>
      </p:sp>
      <p:sp>
        <p:nvSpPr>
          <p:cNvPr id="3358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181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AC0382-5BC1-42D7-A239-8466E2CC3574}" type="slidenum">
              <a:rPr lang="en-US" altLang="en-US" sz="1200">
                <a:solidFill>
                  <a:schemeClr val="tx1"/>
                </a:solidFill>
              </a:rPr>
              <a:pPr/>
              <a:t>26</a:t>
            </a:fld>
            <a:endParaRPr lang="en-US" altLang="en-US" sz="1200">
              <a:solidFill>
                <a:schemeClr val="tx1"/>
              </a:solidFill>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4924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a:ln/>
        </p:spPr>
      </p:sp>
      <p:sp>
        <p:nvSpPr>
          <p:cNvPr id="337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37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E5651C-5DDF-46FB-BDB8-42D85C83AFD4}" type="slidenum">
              <a:rPr lang="en-US" altLang="en-US" sz="1200">
                <a:solidFill>
                  <a:schemeClr val="tx1"/>
                </a:solidFill>
              </a:rPr>
              <a:pPr/>
              <a:t>27</a:t>
            </a:fld>
            <a:endParaRPr lang="en-US" altLang="en-US" sz="1200">
              <a:solidFill>
                <a:schemeClr val="tx1"/>
              </a:solidFill>
            </a:endParaRPr>
          </a:p>
        </p:txBody>
      </p:sp>
    </p:spTree>
    <p:extLst>
      <p:ext uri="{BB962C8B-B14F-4D97-AF65-F5344CB8AC3E}">
        <p14:creationId xmlns:p14="http://schemas.microsoft.com/office/powerpoint/2010/main" val="280957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7C5B38F-D565-4BE7-BBE0-94AF46D0B565}" type="slidenum">
              <a:rPr lang="en-US" altLang="en-US" sz="1200">
                <a:solidFill>
                  <a:schemeClr val="tx1"/>
                </a:solidFill>
              </a:rPr>
              <a:pPr/>
              <a:t>4</a:t>
            </a:fld>
            <a:endParaRPr lang="en-US" altLang="en-US" sz="1200">
              <a:solidFill>
                <a:schemeClr val="tx1"/>
              </a:solidFill>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02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34</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590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35</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3164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2750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3626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8728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39</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58374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40</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45120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42</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1026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43</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07738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F2697AC-27E0-49CC-BB1B-CADC81EEDC26}" type="slidenum">
              <a:rPr lang="en-US" altLang="en-US" sz="1200">
                <a:solidFill>
                  <a:schemeClr val="tx1"/>
                </a:solidFill>
              </a:rPr>
              <a:pPr/>
              <a:t>44</a:t>
            </a:fld>
            <a:endParaRPr lang="en-US" altLang="en-US" sz="1200">
              <a:solidFill>
                <a:schemeClr val="tx1"/>
              </a:solidFill>
            </a:endParaRPr>
          </a:p>
        </p:txBody>
      </p:sp>
      <p:sp>
        <p:nvSpPr>
          <p:cNvPr id="348163" name="Rectangle 2"/>
          <p:cNvSpPr>
            <a:spLocks noGrp="1" noRot="1" noChangeAspect="1" noChangeArrowheads="1" noTextEdit="1"/>
          </p:cNvSpPr>
          <p:nvPr>
            <p:ph type="sldImg"/>
          </p:nvPr>
        </p:nvSpPr>
        <p:spPr>
          <a:xfrm>
            <a:off x="1181100" y="695325"/>
            <a:ext cx="4649788" cy="3486150"/>
          </a:xfrm>
          <a:ln/>
        </p:spPr>
      </p:sp>
      <p:sp>
        <p:nvSpPr>
          <p:cNvPr id="348164"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459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5</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12724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C36D71-DD5A-4C43-A158-CDF51D5D4872}" type="slidenum">
              <a:rPr lang="en-US" altLang="en-US" sz="1200">
                <a:solidFill>
                  <a:schemeClr val="tx1"/>
                </a:solidFill>
              </a:rPr>
              <a:pPr/>
              <a:t>45</a:t>
            </a:fld>
            <a:endParaRPr lang="en-US" altLang="en-US" sz="1200">
              <a:solidFill>
                <a:schemeClr val="tx1"/>
              </a:solidFill>
            </a:endParaRPr>
          </a:p>
        </p:txBody>
      </p:sp>
      <p:sp>
        <p:nvSpPr>
          <p:cNvPr id="349187" name="Rectangle 2"/>
          <p:cNvSpPr>
            <a:spLocks noGrp="1" noRot="1" noChangeAspect="1" noChangeArrowheads="1" noTextEdit="1"/>
          </p:cNvSpPr>
          <p:nvPr>
            <p:ph type="sldImg"/>
          </p:nvPr>
        </p:nvSpPr>
        <p:spPr>
          <a:xfrm>
            <a:off x="1181100" y="695325"/>
            <a:ext cx="4649788" cy="3486150"/>
          </a:xfrm>
          <a:ln/>
        </p:spPr>
      </p:sp>
      <p:sp>
        <p:nvSpPr>
          <p:cNvPr id="349188"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9208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12F9058-511B-4BAA-BF41-B3233853A2A0}" type="slidenum">
              <a:rPr lang="en-US" altLang="en-US" sz="1200">
                <a:solidFill>
                  <a:schemeClr val="tx1"/>
                </a:solidFill>
              </a:rPr>
              <a:pPr/>
              <a:t>47</a:t>
            </a:fld>
            <a:endParaRPr lang="en-US" altLang="en-US" sz="1200">
              <a:solidFill>
                <a:schemeClr val="tx1"/>
              </a:solidFill>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6545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64C6C3-38F8-438C-8B33-081B3A3A3863}" type="slidenum">
              <a:rPr lang="en-US" altLang="en-US" sz="1200">
                <a:solidFill>
                  <a:schemeClr val="tx1"/>
                </a:solidFill>
              </a:rPr>
              <a:pPr/>
              <a:t>48</a:t>
            </a:fld>
            <a:endParaRPr lang="en-US" altLang="en-US" sz="1200">
              <a:solidFill>
                <a:schemeClr val="tx1"/>
              </a:solidFill>
            </a:endParaRPr>
          </a:p>
        </p:txBody>
      </p:sp>
      <p:sp>
        <p:nvSpPr>
          <p:cNvPr id="359427" name="Rectangle 2"/>
          <p:cNvSpPr>
            <a:spLocks noGrp="1" noRot="1" noChangeAspect="1" noChangeArrowheads="1" noTextEdit="1"/>
          </p:cNvSpPr>
          <p:nvPr>
            <p:ph type="sldImg"/>
          </p:nvPr>
        </p:nvSpPr>
        <p:spPr>
          <a:xfrm>
            <a:off x="1181100" y="695325"/>
            <a:ext cx="4649788" cy="3486150"/>
          </a:xfrm>
          <a:ln/>
        </p:spPr>
      </p:sp>
      <p:sp>
        <p:nvSpPr>
          <p:cNvPr id="3594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34191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3F1919B-4471-44F3-BB9B-01F15A975E84}" type="slidenum">
              <a:rPr lang="en-US" altLang="en-US" sz="1200">
                <a:solidFill>
                  <a:schemeClr val="tx1"/>
                </a:solidFill>
              </a:rPr>
              <a:pPr/>
              <a:t>49</a:t>
            </a:fld>
            <a:endParaRPr lang="en-US" altLang="en-US" sz="1200">
              <a:solidFill>
                <a:schemeClr val="tx1"/>
              </a:solidFill>
            </a:endParaRPr>
          </a:p>
        </p:txBody>
      </p:sp>
      <p:sp>
        <p:nvSpPr>
          <p:cNvPr id="360451" name="Rectangle 2"/>
          <p:cNvSpPr>
            <a:spLocks noGrp="1" noRot="1" noChangeAspect="1" noChangeArrowheads="1" noTextEdit="1"/>
          </p:cNvSpPr>
          <p:nvPr>
            <p:ph type="sldImg"/>
          </p:nvPr>
        </p:nvSpPr>
        <p:spPr>
          <a:xfrm>
            <a:off x="1181100" y="695325"/>
            <a:ext cx="4649788" cy="3486150"/>
          </a:xfrm>
          <a:ln/>
        </p:spPr>
      </p:sp>
      <p:sp>
        <p:nvSpPr>
          <p:cNvPr id="3604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2532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A252FBF-9842-4AE8-9098-8DDDE79AB345}" type="slidenum">
              <a:rPr lang="en-US" altLang="en-US" sz="1200">
                <a:solidFill>
                  <a:schemeClr val="tx1"/>
                </a:solidFill>
              </a:rPr>
              <a:pPr/>
              <a:t>50</a:t>
            </a:fld>
            <a:endParaRPr lang="en-US" altLang="en-US" sz="1200">
              <a:solidFill>
                <a:schemeClr val="tx1"/>
              </a:solidFill>
            </a:endParaRPr>
          </a:p>
        </p:txBody>
      </p:sp>
      <p:sp>
        <p:nvSpPr>
          <p:cNvPr id="361475" name="Rectangle 2"/>
          <p:cNvSpPr>
            <a:spLocks noGrp="1" noRot="1" noChangeAspect="1" noChangeArrowheads="1" noTextEdit="1"/>
          </p:cNvSpPr>
          <p:nvPr>
            <p:ph type="sldImg"/>
          </p:nvPr>
        </p:nvSpPr>
        <p:spPr>
          <a:xfrm>
            <a:off x="1181100" y="695325"/>
            <a:ext cx="4649788" cy="3486150"/>
          </a:xfrm>
          <a:ln/>
        </p:spPr>
      </p:sp>
      <p:sp>
        <p:nvSpPr>
          <p:cNvPr id="3614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0072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1E8448D-D6FE-4E2B-AA55-7381F380B8B2}" type="slidenum">
              <a:rPr lang="en-US" altLang="en-US" sz="1200">
                <a:solidFill>
                  <a:schemeClr val="tx1"/>
                </a:solidFill>
              </a:rPr>
              <a:pPr/>
              <a:t>51</a:t>
            </a:fld>
            <a:endParaRPr lang="en-US" altLang="en-US" sz="1200">
              <a:solidFill>
                <a:schemeClr val="tx1"/>
              </a:solidFill>
            </a:endParaRPr>
          </a:p>
        </p:txBody>
      </p:sp>
      <p:sp>
        <p:nvSpPr>
          <p:cNvPr id="362499" name="Rectangle 2"/>
          <p:cNvSpPr>
            <a:spLocks noGrp="1" noRot="1" noChangeAspect="1" noChangeArrowheads="1" noTextEdit="1"/>
          </p:cNvSpPr>
          <p:nvPr>
            <p:ph type="sldImg"/>
          </p:nvPr>
        </p:nvSpPr>
        <p:spPr>
          <a:xfrm>
            <a:off x="1181100" y="695325"/>
            <a:ext cx="4649788" cy="3486150"/>
          </a:xfrm>
          <a:ln/>
        </p:spPr>
      </p:sp>
      <p:sp>
        <p:nvSpPr>
          <p:cNvPr id="36250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75377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7748A9-C253-4A5C-B481-4806BE8BCCCD}" type="slidenum">
              <a:rPr lang="en-US" altLang="en-US" sz="1200">
                <a:solidFill>
                  <a:schemeClr val="tx1"/>
                </a:solidFill>
              </a:rPr>
              <a:pPr/>
              <a:t>52</a:t>
            </a:fld>
            <a:endParaRPr lang="en-US" altLang="en-US" sz="1200">
              <a:solidFill>
                <a:schemeClr val="tx1"/>
              </a:solidFill>
            </a:endParaRPr>
          </a:p>
        </p:txBody>
      </p:sp>
      <p:sp>
        <p:nvSpPr>
          <p:cNvPr id="363523" name="Rectangle 2"/>
          <p:cNvSpPr>
            <a:spLocks noGrp="1" noRot="1" noChangeAspect="1" noChangeArrowheads="1" noTextEdit="1"/>
          </p:cNvSpPr>
          <p:nvPr>
            <p:ph type="sldImg"/>
          </p:nvPr>
        </p:nvSpPr>
        <p:spPr>
          <a:xfrm>
            <a:off x="1181100" y="695325"/>
            <a:ext cx="4649788" cy="3486150"/>
          </a:xfrm>
          <a:ln/>
        </p:spPr>
      </p:sp>
      <p:sp>
        <p:nvSpPr>
          <p:cNvPr id="36352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07553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D97FCAE-301A-4588-A652-5AE978427724}" type="slidenum">
              <a:rPr lang="en-US" altLang="en-US" sz="1200">
                <a:solidFill>
                  <a:schemeClr val="tx1"/>
                </a:solidFill>
              </a:rPr>
              <a:pPr/>
              <a:t>53</a:t>
            </a:fld>
            <a:endParaRPr lang="en-US" altLang="en-US" sz="1200">
              <a:solidFill>
                <a:schemeClr val="tx1"/>
              </a:solidFill>
            </a:endParaRPr>
          </a:p>
        </p:txBody>
      </p:sp>
      <p:sp>
        <p:nvSpPr>
          <p:cNvPr id="364547" name="Rectangle 2"/>
          <p:cNvSpPr>
            <a:spLocks noGrp="1" noRot="1" noChangeAspect="1" noChangeArrowheads="1" noTextEdit="1"/>
          </p:cNvSpPr>
          <p:nvPr>
            <p:ph type="sldImg"/>
          </p:nvPr>
        </p:nvSpPr>
        <p:spPr>
          <a:xfrm>
            <a:off x="1181100" y="695325"/>
            <a:ext cx="4649788" cy="3486150"/>
          </a:xfrm>
          <a:ln/>
        </p:spPr>
      </p:sp>
      <p:sp>
        <p:nvSpPr>
          <p:cNvPr id="36454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96977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3814AA4-F9AF-418A-B775-F9EFF74B8B45}" type="slidenum">
              <a:rPr lang="en-US" altLang="en-US" sz="1200">
                <a:solidFill>
                  <a:schemeClr val="tx1"/>
                </a:solidFill>
              </a:rPr>
              <a:pPr/>
              <a:t>54</a:t>
            </a:fld>
            <a:endParaRPr lang="en-US" altLang="en-US" sz="1200">
              <a:solidFill>
                <a:schemeClr val="tx1"/>
              </a:solidFill>
            </a:endParaRPr>
          </a:p>
        </p:txBody>
      </p:sp>
      <p:sp>
        <p:nvSpPr>
          <p:cNvPr id="365571" name="Rectangle 2"/>
          <p:cNvSpPr>
            <a:spLocks noGrp="1" noRot="1" noChangeAspect="1" noChangeArrowheads="1" noTextEdit="1"/>
          </p:cNvSpPr>
          <p:nvPr>
            <p:ph type="sldImg"/>
          </p:nvPr>
        </p:nvSpPr>
        <p:spPr>
          <a:xfrm>
            <a:off x="1181100" y="695325"/>
            <a:ext cx="4649788" cy="3486150"/>
          </a:xfrm>
          <a:ln/>
        </p:spPr>
      </p:sp>
      <p:sp>
        <p:nvSpPr>
          <p:cNvPr id="36557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7642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EB15791-0175-4D36-90D3-9A5BAEF0AD8D}" type="slidenum">
              <a:rPr lang="en-US" altLang="en-US" sz="1200">
                <a:solidFill>
                  <a:schemeClr val="tx1"/>
                </a:solidFill>
              </a:rPr>
              <a:pPr/>
              <a:t>55</a:t>
            </a:fld>
            <a:endParaRPr lang="en-US" altLang="en-US" sz="1200">
              <a:solidFill>
                <a:schemeClr val="tx1"/>
              </a:solidFill>
            </a:endParaRPr>
          </a:p>
        </p:txBody>
      </p:sp>
      <p:sp>
        <p:nvSpPr>
          <p:cNvPr id="366595" name="Rectangle 2"/>
          <p:cNvSpPr>
            <a:spLocks noGrp="1" noRot="1" noChangeAspect="1" noChangeArrowheads="1" noTextEdit="1"/>
          </p:cNvSpPr>
          <p:nvPr>
            <p:ph type="sldImg"/>
          </p:nvPr>
        </p:nvSpPr>
        <p:spPr>
          <a:xfrm>
            <a:off x="1181100" y="695325"/>
            <a:ext cx="4649788" cy="3486150"/>
          </a:xfrm>
          <a:ln/>
        </p:spPr>
      </p:sp>
      <p:sp>
        <p:nvSpPr>
          <p:cNvPr id="36659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72831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6</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48687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9A6029-7D26-4A29-8755-972ACCBFF237}" type="slidenum">
              <a:rPr lang="en-US" altLang="en-US" sz="1200">
                <a:solidFill>
                  <a:schemeClr val="tx1"/>
                </a:solidFill>
              </a:rPr>
              <a:pPr/>
              <a:t>56</a:t>
            </a:fld>
            <a:endParaRPr lang="en-US" altLang="en-US" sz="1200">
              <a:solidFill>
                <a:schemeClr val="tx1"/>
              </a:solidFill>
            </a:endParaRPr>
          </a:p>
        </p:txBody>
      </p:sp>
      <p:sp>
        <p:nvSpPr>
          <p:cNvPr id="367619" name="Rectangle 2"/>
          <p:cNvSpPr>
            <a:spLocks noGrp="1" noRot="1" noChangeAspect="1" noChangeArrowheads="1" noTextEdit="1"/>
          </p:cNvSpPr>
          <p:nvPr>
            <p:ph type="sldImg"/>
          </p:nvPr>
        </p:nvSpPr>
        <p:spPr>
          <a:xfrm>
            <a:off x="1181100" y="695325"/>
            <a:ext cx="4649788" cy="3486150"/>
          </a:xfrm>
          <a:ln/>
        </p:spPr>
      </p:sp>
      <p:sp>
        <p:nvSpPr>
          <p:cNvPr id="36762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1938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AC1E5CA-421C-4ED0-8D1F-4BEDE9006B66}" type="slidenum">
              <a:rPr lang="en-US" altLang="en-US" sz="1200">
                <a:solidFill>
                  <a:schemeClr val="tx1"/>
                </a:solidFill>
              </a:rPr>
              <a:pPr/>
              <a:t>57</a:t>
            </a:fld>
            <a:endParaRPr lang="en-US" altLang="en-US" sz="1200">
              <a:solidFill>
                <a:schemeClr val="tx1"/>
              </a:solidFill>
            </a:endParaRPr>
          </a:p>
        </p:txBody>
      </p:sp>
      <p:sp>
        <p:nvSpPr>
          <p:cNvPr id="368643" name="Rectangle 2"/>
          <p:cNvSpPr>
            <a:spLocks noGrp="1" noRot="1" noChangeAspect="1" noChangeArrowheads="1" noTextEdit="1"/>
          </p:cNvSpPr>
          <p:nvPr>
            <p:ph type="sldImg"/>
          </p:nvPr>
        </p:nvSpPr>
        <p:spPr>
          <a:xfrm>
            <a:off x="1181100" y="695325"/>
            <a:ext cx="4649788" cy="3486150"/>
          </a:xfrm>
          <a:ln/>
        </p:spPr>
      </p:sp>
      <p:sp>
        <p:nvSpPr>
          <p:cNvPr id="368644" name="Rectangle 3"/>
          <p:cNvSpPr>
            <a:spLocks noGrp="1" noChangeArrowheads="1"/>
          </p:cNvSpPr>
          <p:nvPr>
            <p:ph type="body" idx="1"/>
          </p:nvPr>
        </p:nvSpPr>
        <p:spPr>
          <a:xfrm>
            <a:off x="933450" y="4414838"/>
            <a:ext cx="51435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33808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E3DF7E5-176E-4561-9141-9B43120B622C}" type="slidenum">
              <a:rPr lang="en-US" altLang="en-US" sz="1200">
                <a:solidFill>
                  <a:schemeClr val="tx1"/>
                </a:solidFill>
              </a:rPr>
              <a:pPr/>
              <a:t>58</a:t>
            </a:fld>
            <a:endParaRPr lang="en-US" altLang="en-US" sz="1200">
              <a:solidFill>
                <a:schemeClr val="tx1"/>
              </a:solidFill>
            </a:endParaRPr>
          </a:p>
        </p:txBody>
      </p:sp>
      <p:sp>
        <p:nvSpPr>
          <p:cNvPr id="369667" name="Rectangle 2"/>
          <p:cNvSpPr>
            <a:spLocks noGrp="1" noRot="1" noChangeAspect="1" noChangeArrowheads="1" noTextEdit="1"/>
          </p:cNvSpPr>
          <p:nvPr>
            <p:ph type="sldImg"/>
          </p:nvPr>
        </p:nvSpPr>
        <p:spPr>
          <a:xfrm>
            <a:off x="1181100" y="695325"/>
            <a:ext cx="4649788" cy="3486150"/>
          </a:xfrm>
          <a:ln/>
        </p:spPr>
      </p:sp>
      <p:sp>
        <p:nvSpPr>
          <p:cNvPr id="36966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6330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31035D9-CAF5-49B8-AB98-6B13C997097E}" type="slidenum">
              <a:rPr lang="en-US" altLang="en-US" sz="1200">
                <a:solidFill>
                  <a:schemeClr val="tx1"/>
                </a:solidFill>
              </a:rPr>
              <a:pPr/>
              <a:t>59</a:t>
            </a:fld>
            <a:endParaRPr lang="en-US" altLang="en-US" sz="1200">
              <a:solidFill>
                <a:schemeClr val="tx1"/>
              </a:solidFill>
            </a:endParaRPr>
          </a:p>
        </p:txBody>
      </p:sp>
      <p:sp>
        <p:nvSpPr>
          <p:cNvPr id="370691" name="Rectangle 2"/>
          <p:cNvSpPr>
            <a:spLocks noGrp="1" noRot="1" noChangeAspect="1" noChangeArrowheads="1" noTextEdit="1"/>
          </p:cNvSpPr>
          <p:nvPr>
            <p:ph type="sldImg"/>
          </p:nvPr>
        </p:nvSpPr>
        <p:spPr>
          <a:xfrm>
            <a:off x="1181100" y="695325"/>
            <a:ext cx="4649788" cy="3486150"/>
          </a:xfrm>
          <a:ln/>
        </p:spPr>
      </p:sp>
      <p:sp>
        <p:nvSpPr>
          <p:cNvPr id="37069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439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25D6A6-18EA-4BA2-BDEA-6B6878AEF91E}" type="slidenum">
              <a:rPr lang="en-US" altLang="en-US" sz="1200">
                <a:solidFill>
                  <a:schemeClr val="tx1"/>
                </a:solidFill>
              </a:rPr>
              <a:pPr/>
              <a:t>60</a:t>
            </a:fld>
            <a:endParaRPr lang="en-US" altLang="en-US" sz="1200">
              <a:solidFill>
                <a:schemeClr val="tx1"/>
              </a:solidFill>
            </a:endParaRPr>
          </a:p>
        </p:txBody>
      </p:sp>
      <p:sp>
        <p:nvSpPr>
          <p:cNvPr id="371715" name="Rectangle 2"/>
          <p:cNvSpPr>
            <a:spLocks noGrp="1" noRot="1" noChangeAspect="1" noChangeArrowheads="1" noTextEdit="1"/>
          </p:cNvSpPr>
          <p:nvPr>
            <p:ph type="sldImg"/>
          </p:nvPr>
        </p:nvSpPr>
        <p:spPr>
          <a:xfrm>
            <a:off x="1181100" y="695325"/>
            <a:ext cx="4649788" cy="3486150"/>
          </a:xfrm>
          <a:ln/>
        </p:spPr>
      </p:sp>
      <p:sp>
        <p:nvSpPr>
          <p:cNvPr id="37171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2702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a:ln/>
        </p:spPr>
      </p:sp>
      <p:sp>
        <p:nvSpPr>
          <p:cNvPr id="372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72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8401221-994D-4A61-9E53-7B9771B5E680}" type="slidenum">
              <a:rPr lang="en-US" altLang="en-US" sz="1200">
                <a:solidFill>
                  <a:schemeClr val="tx1"/>
                </a:solidFill>
              </a:rPr>
              <a:pPr/>
              <a:t>61</a:t>
            </a:fld>
            <a:endParaRPr lang="en-US" altLang="en-US" sz="1200">
              <a:solidFill>
                <a:schemeClr val="tx1"/>
              </a:solidFill>
            </a:endParaRPr>
          </a:p>
        </p:txBody>
      </p:sp>
    </p:spTree>
    <p:extLst>
      <p:ext uri="{BB962C8B-B14F-4D97-AF65-F5344CB8AC3E}">
        <p14:creationId xmlns:p14="http://schemas.microsoft.com/office/powerpoint/2010/main" val="2877551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8B795C-B7F3-4C6F-BB7E-A49C56D900C3}" type="slidenum">
              <a:rPr lang="en-US" altLang="en-US" sz="1200">
                <a:solidFill>
                  <a:schemeClr val="tx1"/>
                </a:solidFill>
              </a:rPr>
              <a:pPr/>
              <a:t>62</a:t>
            </a:fld>
            <a:endParaRPr lang="en-US" altLang="en-US" sz="1200">
              <a:solidFill>
                <a:schemeClr val="tx1"/>
              </a:solidFill>
            </a:endParaRPr>
          </a:p>
        </p:txBody>
      </p:sp>
      <p:sp>
        <p:nvSpPr>
          <p:cNvPr id="373763" name="Rectangle 2"/>
          <p:cNvSpPr>
            <a:spLocks noGrp="1" noRot="1" noChangeAspect="1" noChangeArrowheads="1" noTextEdit="1"/>
          </p:cNvSpPr>
          <p:nvPr>
            <p:ph type="sldImg"/>
          </p:nvPr>
        </p:nvSpPr>
        <p:spPr>
          <a:xfrm>
            <a:off x="1181100" y="695325"/>
            <a:ext cx="4649788" cy="3486150"/>
          </a:xfrm>
          <a:ln/>
        </p:spPr>
      </p:sp>
      <p:sp>
        <p:nvSpPr>
          <p:cNvPr id="37376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8847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8B795C-B7F3-4C6F-BB7E-A49C56D900C3}" type="slidenum">
              <a:rPr lang="en-US" altLang="en-US" sz="1200">
                <a:solidFill>
                  <a:schemeClr val="tx1"/>
                </a:solidFill>
              </a:rPr>
              <a:pPr/>
              <a:t>63</a:t>
            </a:fld>
            <a:endParaRPr lang="en-US" altLang="en-US" sz="1200">
              <a:solidFill>
                <a:schemeClr val="tx1"/>
              </a:solidFill>
            </a:endParaRPr>
          </a:p>
        </p:txBody>
      </p:sp>
      <p:sp>
        <p:nvSpPr>
          <p:cNvPr id="373763" name="Rectangle 2"/>
          <p:cNvSpPr>
            <a:spLocks noGrp="1" noRot="1" noChangeAspect="1" noChangeArrowheads="1" noTextEdit="1"/>
          </p:cNvSpPr>
          <p:nvPr>
            <p:ph type="sldImg"/>
          </p:nvPr>
        </p:nvSpPr>
        <p:spPr>
          <a:xfrm>
            <a:off x="1181100" y="695325"/>
            <a:ext cx="4649788" cy="3486150"/>
          </a:xfrm>
          <a:ln/>
        </p:spPr>
      </p:sp>
      <p:sp>
        <p:nvSpPr>
          <p:cNvPr id="37376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18571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1E73A9D-94D9-4F17-9008-2AF0266A8381}" type="slidenum">
              <a:rPr lang="en-US" altLang="en-US" sz="1200">
                <a:solidFill>
                  <a:schemeClr val="tx1"/>
                </a:solidFill>
              </a:rPr>
              <a:pPr/>
              <a:t>64</a:t>
            </a:fld>
            <a:endParaRPr lang="en-US" altLang="en-US" sz="1200">
              <a:solidFill>
                <a:schemeClr val="tx1"/>
              </a:solidFill>
            </a:endParaRPr>
          </a:p>
        </p:txBody>
      </p:sp>
      <p:sp>
        <p:nvSpPr>
          <p:cNvPr id="374787" name="Rectangle 2"/>
          <p:cNvSpPr>
            <a:spLocks noGrp="1" noRot="1" noChangeAspect="1" noChangeArrowheads="1" noTextEdit="1"/>
          </p:cNvSpPr>
          <p:nvPr>
            <p:ph type="sldImg"/>
          </p:nvPr>
        </p:nvSpPr>
        <p:spPr>
          <a:xfrm>
            <a:off x="1181100" y="695325"/>
            <a:ext cx="4649788" cy="3486150"/>
          </a:xfrm>
          <a:ln/>
        </p:spPr>
      </p:sp>
      <p:sp>
        <p:nvSpPr>
          <p:cNvPr id="37478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888271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66AC96-E1AE-4C0A-9955-115B4B9FFFE0}" type="slidenum">
              <a:rPr lang="en-US" altLang="en-US" sz="1200">
                <a:solidFill>
                  <a:schemeClr val="tx1"/>
                </a:solidFill>
              </a:rPr>
              <a:pPr/>
              <a:t>65</a:t>
            </a:fld>
            <a:endParaRPr lang="en-US" altLang="en-US" sz="1200">
              <a:solidFill>
                <a:schemeClr val="tx1"/>
              </a:solidFill>
            </a:endParaRPr>
          </a:p>
        </p:txBody>
      </p:sp>
      <p:sp>
        <p:nvSpPr>
          <p:cNvPr id="375811" name="Rectangle 2"/>
          <p:cNvSpPr>
            <a:spLocks noGrp="1" noRot="1" noChangeAspect="1" noChangeArrowheads="1" noTextEdit="1"/>
          </p:cNvSpPr>
          <p:nvPr>
            <p:ph type="sldImg"/>
          </p:nvPr>
        </p:nvSpPr>
        <p:spPr>
          <a:xfrm>
            <a:off x="1181100" y="695325"/>
            <a:ext cx="4649788" cy="3486150"/>
          </a:xfrm>
          <a:ln/>
        </p:spPr>
      </p:sp>
      <p:sp>
        <p:nvSpPr>
          <p:cNvPr id="37581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7062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7</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5831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7C397D1-4CEF-4897-AE9E-4493BCE54B91}" type="slidenum">
              <a:rPr lang="en-US" altLang="en-US" sz="1200">
                <a:solidFill>
                  <a:schemeClr val="tx1"/>
                </a:solidFill>
              </a:rPr>
              <a:pPr/>
              <a:t>66</a:t>
            </a:fld>
            <a:endParaRPr lang="en-US" altLang="en-US" sz="1200">
              <a:solidFill>
                <a:schemeClr val="tx1"/>
              </a:solidFill>
            </a:endParaRPr>
          </a:p>
        </p:txBody>
      </p:sp>
      <p:sp>
        <p:nvSpPr>
          <p:cNvPr id="376835" name="Rectangle 2"/>
          <p:cNvSpPr>
            <a:spLocks noGrp="1" noRot="1" noChangeAspect="1" noChangeArrowheads="1" noTextEdit="1"/>
          </p:cNvSpPr>
          <p:nvPr>
            <p:ph type="sldImg"/>
          </p:nvPr>
        </p:nvSpPr>
        <p:spPr>
          <a:xfrm>
            <a:off x="1181100" y="695325"/>
            <a:ext cx="4649788" cy="3486150"/>
          </a:xfrm>
          <a:ln/>
        </p:spPr>
      </p:sp>
      <p:sp>
        <p:nvSpPr>
          <p:cNvPr id="376836"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0472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7160686-CED2-4B4F-A334-BCAF05D2F980}" type="slidenum">
              <a:rPr lang="en-US" altLang="en-US" sz="1200">
                <a:solidFill>
                  <a:schemeClr val="tx1"/>
                </a:solidFill>
              </a:rPr>
              <a:pPr/>
              <a:t>67</a:t>
            </a:fld>
            <a:endParaRPr lang="en-US" altLang="en-US" sz="1200">
              <a:solidFill>
                <a:schemeClr val="tx1"/>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74336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A02DDA-90AD-4DB7-877E-D1C878DCB70F}" type="slidenum">
              <a:rPr lang="en-US" altLang="en-US" sz="1200">
                <a:solidFill>
                  <a:schemeClr val="tx1"/>
                </a:solidFill>
              </a:rPr>
              <a:pPr/>
              <a:t>68</a:t>
            </a:fld>
            <a:endParaRPr lang="en-US" altLang="en-US" sz="1200">
              <a:solidFill>
                <a:schemeClr val="tx1"/>
              </a:solidFill>
            </a:endParaRPr>
          </a:p>
        </p:txBody>
      </p:sp>
      <p:sp>
        <p:nvSpPr>
          <p:cNvPr id="378883" name="Rectangle 2"/>
          <p:cNvSpPr>
            <a:spLocks noGrp="1" noRot="1" noChangeAspect="1" noChangeArrowheads="1" noTextEdit="1"/>
          </p:cNvSpPr>
          <p:nvPr>
            <p:ph type="sldImg"/>
          </p:nvPr>
        </p:nvSpPr>
        <p:spPr>
          <a:xfrm>
            <a:off x="1181100" y="695325"/>
            <a:ext cx="4649788" cy="3486150"/>
          </a:xfrm>
          <a:ln/>
        </p:spPr>
      </p:sp>
      <p:sp>
        <p:nvSpPr>
          <p:cNvPr id="37888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6142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8A7E892-F2F4-42BC-A92C-1AAAE6D22304}" type="slidenum">
              <a:rPr lang="en-US" altLang="en-US" sz="1200">
                <a:solidFill>
                  <a:schemeClr val="tx1"/>
                </a:solidFill>
              </a:rPr>
              <a:pPr/>
              <a:t>69</a:t>
            </a:fld>
            <a:endParaRPr lang="en-US" altLang="en-US" sz="1200">
              <a:solidFill>
                <a:schemeClr val="tx1"/>
              </a:solidFill>
            </a:endParaRPr>
          </a:p>
        </p:txBody>
      </p:sp>
      <p:sp>
        <p:nvSpPr>
          <p:cNvPr id="379907" name="Rectangle 2"/>
          <p:cNvSpPr>
            <a:spLocks noGrp="1" noRot="1" noChangeAspect="1" noChangeArrowheads="1" noTextEdit="1"/>
          </p:cNvSpPr>
          <p:nvPr>
            <p:ph type="sldImg"/>
          </p:nvPr>
        </p:nvSpPr>
        <p:spPr>
          <a:xfrm>
            <a:off x="1181100" y="695325"/>
            <a:ext cx="4649788" cy="3486150"/>
          </a:xfrm>
          <a:ln/>
        </p:spPr>
      </p:sp>
      <p:sp>
        <p:nvSpPr>
          <p:cNvPr id="37990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187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FD5728C-A1F2-4A4B-A51E-845C17E59B12}" type="slidenum">
              <a:rPr lang="en-US" altLang="en-US" sz="1200">
                <a:solidFill>
                  <a:schemeClr val="tx1"/>
                </a:solidFill>
              </a:rPr>
              <a:pPr/>
              <a:t>70</a:t>
            </a:fld>
            <a:endParaRPr lang="en-US" altLang="en-US" sz="1200">
              <a:solidFill>
                <a:schemeClr val="tx1"/>
              </a:solidFill>
            </a:endParaRPr>
          </a:p>
        </p:txBody>
      </p:sp>
      <p:sp>
        <p:nvSpPr>
          <p:cNvPr id="380931" name="Rectangle 2"/>
          <p:cNvSpPr>
            <a:spLocks noGrp="1" noRot="1" noChangeAspect="1" noChangeArrowheads="1" noTextEdit="1"/>
          </p:cNvSpPr>
          <p:nvPr>
            <p:ph type="sldImg"/>
          </p:nvPr>
        </p:nvSpPr>
        <p:spPr>
          <a:xfrm>
            <a:off x="1181100" y="695325"/>
            <a:ext cx="4649788" cy="3486150"/>
          </a:xfrm>
          <a:ln/>
        </p:spPr>
      </p:sp>
      <p:sp>
        <p:nvSpPr>
          <p:cNvPr id="38093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8960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0A589C4-DACC-4AC9-A9DE-F075980A3681}" type="slidenum">
              <a:rPr lang="en-US" altLang="en-US" sz="1200">
                <a:solidFill>
                  <a:schemeClr val="tx1"/>
                </a:solidFill>
              </a:rPr>
              <a:pPr/>
              <a:t>71</a:t>
            </a:fld>
            <a:endParaRPr lang="en-US" altLang="en-US" sz="1200">
              <a:solidFill>
                <a:schemeClr val="tx1"/>
              </a:solidFill>
            </a:endParaRPr>
          </a:p>
        </p:txBody>
      </p:sp>
      <p:sp>
        <p:nvSpPr>
          <p:cNvPr id="381955" name="Rectangle 2"/>
          <p:cNvSpPr>
            <a:spLocks noGrp="1" noRot="1" noChangeAspect="1" noChangeArrowheads="1" noTextEdit="1"/>
          </p:cNvSpPr>
          <p:nvPr>
            <p:ph type="sldImg"/>
          </p:nvPr>
        </p:nvSpPr>
        <p:spPr>
          <a:xfrm>
            <a:off x="1181100" y="695325"/>
            <a:ext cx="4649788" cy="3486150"/>
          </a:xfrm>
          <a:ln/>
        </p:spPr>
      </p:sp>
      <p:sp>
        <p:nvSpPr>
          <p:cNvPr id="381956"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72048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B62EBF9-3920-4D92-A235-D6050695309C}" type="slidenum">
              <a:rPr lang="en-US" altLang="en-US" sz="1200">
                <a:solidFill>
                  <a:schemeClr val="tx1"/>
                </a:solidFill>
              </a:rPr>
              <a:pPr/>
              <a:t>72</a:t>
            </a:fld>
            <a:endParaRPr lang="en-US" altLang="en-US" sz="1200">
              <a:solidFill>
                <a:schemeClr val="tx1"/>
              </a:solidFill>
            </a:endParaRPr>
          </a:p>
        </p:txBody>
      </p:sp>
      <p:sp>
        <p:nvSpPr>
          <p:cNvPr id="382979" name="Rectangle 2"/>
          <p:cNvSpPr>
            <a:spLocks noGrp="1" noRot="1" noChangeAspect="1" noChangeArrowheads="1" noTextEdit="1"/>
          </p:cNvSpPr>
          <p:nvPr>
            <p:ph type="sldImg"/>
          </p:nvPr>
        </p:nvSpPr>
        <p:spPr>
          <a:xfrm>
            <a:off x="1181100" y="695325"/>
            <a:ext cx="4649788" cy="3486150"/>
          </a:xfrm>
          <a:ln/>
        </p:spPr>
      </p:sp>
      <p:sp>
        <p:nvSpPr>
          <p:cNvPr id="382980"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06631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0CB49C8-38D4-4A32-97F5-EAB53081E715}" type="slidenum">
              <a:rPr lang="en-US" altLang="en-US" sz="1200">
                <a:solidFill>
                  <a:schemeClr val="tx1"/>
                </a:solidFill>
              </a:rPr>
              <a:pPr/>
              <a:t>73</a:t>
            </a:fld>
            <a:endParaRPr lang="en-US" altLang="en-US" sz="1200">
              <a:solidFill>
                <a:schemeClr val="tx1"/>
              </a:solidFill>
            </a:endParaRPr>
          </a:p>
        </p:txBody>
      </p:sp>
      <p:sp>
        <p:nvSpPr>
          <p:cNvPr id="384003" name="Rectangle 2"/>
          <p:cNvSpPr>
            <a:spLocks noGrp="1" noRot="1" noChangeAspect="1" noChangeArrowheads="1" noTextEdit="1"/>
          </p:cNvSpPr>
          <p:nvPr>
            <p:ph type="sldImg"/>
          </p:nvPr>
        </p:nvSpPr>
        <p:spPr>
          <a:xfrm>
            <a:off x="1181100" y="695325"/>
            <a:ext cx="4649788" cy="3486150"/>
          </a:xfrm>
          <a:ln/>
        </p:spPr>
      </p:sp>
      <p:sp>
        <p:nvSpPr>
          <p:cNvPr id="384004"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679945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a:ln/>
        </p:spPr>
      </p:sp>
      <p:sp>
        <p:nvSpPr>
          <p:cNvPr id="385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5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CF643C-7E29-4656-9103-7095FE04A42A}" type="slidenum">
              <a:rPr lang="en-US" altLang="en-US" sz="1200">
                <a:solidFill>
                  <a:schemeClr val="tx1"/>
                </a:solidFill>
              </a:rPr>
              <a:pPr/>
              <a:t>74</a:t>
            </a:fld>
            <a:endParaRPr lang="en-US" altLang="en-US" sz="1200">
              <a:solidFill>
                <a:schemeClr val="tx1"/>
              </a:solidFill>
            </a:endParaRPr>
          </a:p>
        </p:txBody>
      </p:sp>
    </p:spTree>
    <p:extLst>
      <p:ext uri="{BB962C8B-B14F-4D97-AF65-F5344CB8AC3E}">
        <p14:creationId xmlns:p14="http://schemas.microsoft.com/office/powerpoint/2010/main" val="10545014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86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FF7BC40-B4C6-4AB1-B1F3-F3D5947D661F}" type="slidenum">
              <a:rPr lang="en-US" altLang="en-US" sz="1200">
                <a:solidFill>
                  <a:schemeClr val="tx1"/>
                </a:solidFill>
              </a:rPr>
              <a:pPr/>
              <a:t>75</a:t>
            </a:fld>
            <a:endParaRPr lang="en-US" altLang="en-US" sz="1200">
              <a:solidFill>
                <a:schemeClr val="tx1"/>
              </a:solidFill>
            </a:endParaRPr>
          </a:p>
        </p:txBody>
      </p:sp>
    </p:spTree>
    <p:extLst>
      <p:ext uri="{BB962C8B-B14F-4D97-AF65-F5344CB8AC3E}">
        <p14:creationId xmlns:p14="http://schemas.microsoft.com/office/powerpoint/2010/main" val="290980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24CC72-1B08-46AA-9865-2D3DFDA1E004}" type="slidenum">
              <a:rPr lang="en-US" altLang="en-US" sz="1200">
                <a:solidFill>
                  <a:schemeClr val="tx1"/>
                </a:solidFill>
              </a:rPr>
              <a:pPr/>
              <a:t>9</a:t>
            </a:fld>
            <a:endParaRPr lang="en-US" altLang="en-US" sz="1200">
              <a:solidFill>
                <a:schemeClr val="tx1"/>
              </a:solidFill>
            </a:endParaRPr>
          </a:p>
        </p:txBody>
      </p:sp>
      <p:sp>
        <p:nvSpPr>
          <p:cNvPr id="297987" name="Rectangle 2"/>
          <p:cNvSpPr>
            <a:spLocks noGrp="1" noRot="1" noChangeAspect="1" noChangeArrowheads="1" noTextEdit="1"/>
          </p:cNvSpPr>
          <p:nvPr>
            <p:ph type="sldImg"/>
          </p:nvPr>
        </p:nvSpPr>
        <p:spPr>
          <a:xfrm>
            <a:off x="1108075" y="695325"/>
            <a:ext cx="4646613" cy="3486150"/>
          </a:xfrm>
          <a:ln/>
        </p:spPr>
      </p:sp>
      <p:sp>
        <p:nvSpPr>
          <p:cNvPr id="2979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22644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7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205B2B4-EFB8-434D-B218-2DBCB46079D7}" type="slidenum">
              <a:rPr lang="en-US" altLang="en-US" sz="1200">
                <a:solidFill>
                  <a:schemeClr val="tx1"/>
                </a:solidFill>
              </a:rPr>
              <a:pPr/>
              <a:t>76</a:t>
            </a:fld>
            <a:endParaRPr lang="en-US" altLang="en-US" sz="1200">
              <a:solidFill>
                <a:schemeClr val="tx1"/>
              </a:solidFill>
            </a:endParaRPr>
          </a:p>
        </p:txBody>
      </p:sp>
    </p:spTree>
    <p:extLst>
      <p:ext uri="{BB962C8B-B14F-4D97-AF65-F5344CB8AC3E}">
        <p14:creationId xmlns:p14="http://schemas.microsoft.com/office/powerpoint/2010/main" val="23227495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C023364-3C12-44ED-8AAB-858FE87A236A}" type="slidenum">
              <a:rPr lang="en-US" altLang="en-US" sz="1200">
                <a:solidFill>
                  <a:schemeClr val="tx1"/>
                </a:solidFill>
              </a:rPr>
              <a:pPr/>
              <a:t>77</a:t>
            </a:fld>
            <a:endParaRPr lang="en-US" altLang="en-US" sz="1200">
              <a:solidFill>
                <a:schemeClr val="tx1"/>
              </a:solidFill>
            </a:endParaRPr>
          </a:p>
        </p:txBody>
      </p:sp>
      <p:sp>
        <p:nvSpPr>
          <p:cNvPr id="388099" name="Rectangle 2"/>
          <p:cNvSpPr>
            <a:spLocks noGrp="1" noRot="1" noChangeAspect="1" noChangeArrowheads="1" noTextEdit="1"/>
          </p:cNvSpPr>
          <p:nvPr>
            <p:ph type="sldImg"/>
          </p:nvPr>
        </p:nvSpPr>
        <p:spPr>
          <a:xfrm>
            <a:off x="1181100" y="695325"/>
            <a:ext cx="4649788" cy="3486150"/>
          </a:xfrm>
          <a:ln/>
        </p:spPr>
      </p:sp>
      <p:sp>
        <p:nvSpPr>
          <p:cNvPr id="388100"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00618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FEC5C4D-3A5F-48EB-9299-D9A495E4E435}" type="slidenum">
              <a:rPr lang="en-US" altLang="en-US" sz="1200">
                <a:solidFill>
                  <a:schemeClr val="tx1"/>
                </a:solidFill>
              </a:rPr>
              <a:pPr/>
              <a:t>78</a:t>
            </a:fld>
            <a:endParaRPr lang="en-US" altLang="en-US" sz="1200">
              <a:solidFill>
                <a:schemeClr val="tx1"/>
              </a:solidFill>
            </a:endParaRPr>
          </a:p>
        </p:txBody>
      </p:sp>
      <p:sp>
        <p:nvSpPr>
          <p:cNvPr id="389123" name="Rectangle 2"/>
          <p:cNvSpPr>
            <a:spLocks noGrp="1" noRot="1" noChangeAspect="1" noChangeArrowheads="1" noTextEdit="1"/>
          </p:cNvSpPr>
          <p:nvPr>
            <p:ph type="sldImg"/>
          </p:nvPr>
        </p:nvSpPr>
        <p:spPr>
          <a:xfrm>
            <a:off x="1181100" y="695325"/>
            <a:ext cx="4649788" cy="3486150"/>
          </a:xfrm>
          <a:ln/>
        </p:spPr>
      </p:sp>
      <p:sp>
        <p:nvSpPr>
          <p:cNvPr id="38912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490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B0F20F1-5B5B-442E-A172-F186FCD9C482}" type="slidenum">
              <a:rPr lang="en-US" altLang="en-US" sz="1200">
                <a:solidFill>
                  <a:schemeClr val="tx1"/>
                </a:solidFill>
              </a:rPr>
              <a:pPr/>
              <a:t>79</a:t>
            </a:fld>
            <a:endParaRPr lang="en-US" altLang="en-US" sz="1200">
              <a:solidFill>
                <a:schemeClr val="tx1"/>
              </a:solidFill>
            </a:endParaRPr>
          </a:p>
        </p:txBody>
      </p:sp>
      <p:sp>
        <p:nvSpPr>
          <p:cNvPr id="390147" name="Rectangle 2"/>
          <p:cNvSpPr>
            <a:spLocks noGrp="1" noRot="1" noChangeAspect="1" noChangeArrowheads="1" noTextEdit="1"/>
          </p:cNvSpPr>
          <p:nvPr>
            <p:ph type="sldImg"/>
          </p:nvPr>
        </p:nvSpPr>
        <p:spPr>
          <a:xfrm>
            <a:off x="1181100" y="695325"/>
            <a:ext cx="4649788" cy="3486150"/>
          </a:xfrm>
          <a:ln/>
        </p:spPr>
      </p:sp>
      <p:sp>
        <p:nvSpPr>
          <p:cNvPr id="39014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61768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45B5C70-01DF-434B-AB2D-A797BDAE401A}" type="slidenum">
              <a:rPr lang="en-US" altLang="en-US" sz="1200">
                <a:solidFill>
                  <a:schemeClr val="tx1"/>
                </a:solidFill>
              </a:rPr>
              <a:pPr/>
              <a:t>80</a:t>
            </a:fld>
            <a:endParaRPr lang="en-US" altLang="en-US" sz="1200">
              <a:solidFill>
                <a:schemeClr val="tx1"/>
              </a:solidFill>
            </a:endParaRPr>
          </a:p>
        </p:txBody>
      </p:sp>
      <p:sp>
        <p:nvSpPr>
          <p:cNvPr id="391171" name="Rectangle 2"/>
          <p:cNvSpPr>
            <a:spLocks noGrp="1" noRot="1" noChangeAspect="1" noChangeArrowheads="1" noTextEdit="1"/>
          </p:cNvSpPr>
          <p:nvPr>
            <p:ph type="sldImg"/>
          </p:nvPr>
        </p:nvSpPr>
        <p:spPr>
          <a:xfrm>
            <a:off x="1181100" y="695325"/>
            <a:ext cx="4649788" cy="3486150"/>
          </a:xfrm>
          <a:ln/>
        </p:spPr>
      </p:sp>
      <p:sp>
        <p:nvSpPr>
          <p:cNvPr id="39117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57541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A7656C-9774-4FE4-A577-1FA691B4F450}" type="slidenum">
              <a:rPr lang="en-US" altLang="en-US" sz="1200">
                <a:solidFill>
                  <a:schemeClr val="tx1"/>
                </a:solidFill>
              </a:rPr>
              <a:pPr/>
              <a:t>81</a:t>
            </a:fld>
            <a:endParaRPr lang="en-US" altLang="en-US" sz="1200">
              <a:solidFill>
                <a:schemeClr val="tx1"/>
              </a:solidFill>
            </a:endParaRPr>
          </a:p>
        </p:txBody>
      </p:sp>
      <p:sp>
        <p:nvSpPr>
          <p:cNvPr id="392195" name="Rectangle 2"/>
          <p:cNvSpPr>
            <a:spLocks noGrp="1" noRot="1" noChangeAspect="1" noChangeArrowheads="1" noTextEdit="1"/>
          </p:cNvSpPr>
          <p:nvPr>
            <p:ph type="sldImg"/>
          </p:nvPr>
        </p:nvSpPr>
        <p:spPr>
          <a:xfrm>
            <a:off x="1181100" y="695325"/>
            <a:ext cx="4649788" cy="3486150"/>
          </a:xfrm>
          <a:ln/>
        </p:spPr>
      </p:sp>
      <p:sp>
        <p:nvSpPr>
          <p:cNvPr id="392196"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269371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FE72A2-0186-4E02-ADB4-086846F4DF2E}" type="slidenum">
              <a:rPr lang="en-US" altLang="en-US" sz="1200">
                <a:solidFill>
                  <a:schemeClr val="tx1"/>
                </a:solidFill>
              </a:rPr>
              <a:pPr/>
              <a:t>82</a:t>
            </a:fld>
            <a:endParaRPr lang="en-US" altLang="en-US" sz="1200">
              <a:solidFill>
                <a:schemeClr val="tx1"/>
              </a:solidFill>
            </a:endParaRPr>
          </a:p>
        </p:txBody>
      </p:sp>
      <p:sp>
        <p:nvSpPr>
          <p:cNvPr id="393219" name="Rectangle 2"/>
          <p:cNvSpPr>
            <a:spLocks noGrp="1" noRot="1" noChangeAspect="1" noChangeArrowheads="1" noTextEdit="1"/>
          </p:cNvSpPr>
          <p:nvPr>
            <p:ph type="sldImg"/>
          </p:nvPr>
        </p:nvSpPr>
        <p:spPr>
          <a:xfrm>
            <a:off x="1181100" y="695325"/>
            <a:ext cx="4649788" cy="3486150"/>
          </a:xfrm>
          <a:ln/>
        </p:spPr>
      </p:sp>
      <p:sp>
        <p:nvSpPr>
          <p:cNvPr id="393220"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271894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6208611-3F70-4502-97C7-7C437BFE52E7}" type="slidenum">
              <a:rPr lang="en-US" altLang="en-US" sz="1200">
                <a:solidFill>
                  <a:schemeClr val="tx1"/>
                </a:solidFill>
              </a:rPr>
              <a:pPr/>
              <a:t>83</a:t>
            </a:fld>
            <a:endParaRPr lang="en-US" altLang="en-US" sz="1200">
              <a:solidFill>
                <a:schemeClr val="tx1"/>
              </a:solidFill>
            </a:endParaRPr>
          </a:p>
        </p:txBody>
      </p:sp>
      <p:sp>
        <p:nvSpPr>
          <p:cNvPr id="394243" name="Rectangle 2"/>
          <p:cNvSpPr>
            <a:spLocks noGrp="1" noRot="1" noChangeAspect="1" noChangeArrowheads="1" noTextEdit="1"/>
          </p:cNvSpPr>
          <p:nvPr>
            <p:ph type="sldImg"/>
          </p:nvPr>
        </p:nvSpPr>
        <p:spPr>
          <a:xfrm>
            <a:off x="1181100" y="695325"/>
            <a:ext cx="4649788" cy="3486150"/>
          </a:xfrm>
          <a:ln/>
        </p:spPr>
      </p:sp>
      <p:sp>
        <p:nvSpPr>
          <p:cNvPr id="394244"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718736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D36F32C-8FF5-4256-AC53-CFD08E01CC73}" type="slidenum">
              <a:rPr lang="en-US" altLang="en-US" sz="1200">
                <a:solidFill>
                  <a:schemeClr val="tx1"/>
                </a:solidFill>
              </a:rPr>
              <a:pPr/>
              <a:t>84</a:t>
            </a:fld>
            <a:endParaRPr lang="en-US" altLang="en-US" sz="1200">
              <a:solidFill>
                <a:schemeClr val="tx1"/>
              </a:solidFill>
            </a:endParaRPr>
          </a:p>
        </p:txBody>
      </p:sp>
      <p:sp>
        <p:nvSpPr>
          <p:cNvPr id="395267" name="Rectangle 2"/>
          <p:cNvSpPr>
            <a:spLocks noGrp="1" noRot="1" noChangeAspect="1" noChangeArrowheads="1" noTextEdit="1"/>
          </p:cNvSpPr>
          <p:nvPr>
            <p:ph type="sldImg"/>
          </p:nvPr>
        </p:nvSpPr>
        <p:spPr>
          <a:xfrm>
            <a:off x="1181100" y="695325"/>
            <a:ext cx="4649788" cy="3486150"/>
          </a:xfrm>
          <a:ln/>
        </p:spPr>
      </p:sp>
      <p:sp>
        <p:nvSpPr>
          <p:cNvPr id="39526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840860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D126087-2E3D-4E08-AF5B-FC4650B4D0E4}" type="slidenum">
              <a:rPr lang="en-US" altLang="en-US" sz="1200">
                <a:solidFill>
                  <a:schemeClr val="tx1"/>
                </a:solidFill>
              </a:rPr>
              <a:pPr/>
              <a:t>85</a:t>
            </a:fld>
            <a:endParaRPr lang="en-US" altLang="en-US" sz="1200">
              <a:solidFill>
                <a:schemeClr val="tx1"/>
              </a:solidFill>
            </a:endParaRPr>
          </a:p>
        </p:txBody>
      </p:sp>
      <p:sp>
        <p:nvSpPr>
          <p:cNvPr id="396291" name="Rectangle 2"/>
          <p:cNvSpPr>
            <a:spLocks noGrp="1" noRot="1" noChangeAspect="1" noChangeArrowheads="1" noTextEdit="1"/>
          </p:cNvSpPr>
          <p:nvPr>
            <p:ph type="sldImg"/>
          </p:nvPr>
        </p:nvSpPr>
        <p:spPr>
          <a:xfrm>
            <a:off x="1181100" y="695325"/>
            <a:ext cx="4649788" cy="3486150"/>
          </a:xfrm>
          <a:ln/>
        </p:spPr>
      </p:sp>
      <p:sp>
        <p:nvSpPr>
          <p:cNvPr id="39629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737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100F3A-EFE5-4868-86FA-2E394EE12E5C}" type="slidenum">
              <a:rPr lang="en-US" altLang="en-US" sz="1200">
                <a:solidFill>
                  <a:schemeClr val="tx1"/>
                </a:solidFill>
              </a:rPr>
              <a:pPr/>
              <a:t>10</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3917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a:ln/>
        </p:spPr>
      </p:sp>
      <p:sp>
        <p:nvSpPr>
          <p:cNvPr id="437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37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C888209-B1F6-4D07-A4C2-C822E9A21469}" type="slidenum">
              <a:rPr lang="en-US" altLang="en-US" sz="1200">
                <a:solidFill>
                  <a:schemeClr val="tx1"/>
                </a:solidFill>
              </a:rPr>
              <a:pPr/>
              <a:t>86</a:t>
            </a:fld>
            <a:endParaRPr lang="en-US" altLang="en-US" sz="1200">
              <a:solidFill>
                <a:schemeClr val="tx1"/>
              </a:solidFill>
            </a:endParaRPr>
          </a:p>
        </p:txBody>
      </p:sp>
    </p:spTree>
    <p:extLst>
      <p:ext uri="{BB962C8B-B14F-4D97-AF65-F5344CB8AC3E}">
        <p14:creationId xmlns:p14="http://schemas.microsoft.com/office/powerpoint/2010/main" val="42690359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Slide Image Placeholder 1"/>
          <p:cNvSpPr>
            <a:spLocks noGrp="1" noRot="1" noChangeAspect="1" noTextEdit="1"/>
          </p:cNvSpPr>
          <p:nvPr>
            <p:ph type="sldImg"/>
          </p:nvPr>
        </p:nvSpPr>
        <p:spPr>
          <a:ln/>
        </p:spPr>
      </p:sp>
      <p:sp>
        <p:nvSpPr>
          <p:cNvPr id="438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8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91918BA-DEA4-49DE-867C-47C135F3B262}" type="slidenum">
              <a:rPr lang="en-US" altLang="en-US" sz="1200">
                <a:solidFill>
                  <a:schemeClr val="tx1"/>
                </a:solidFill>
              </a:rPr>
              <a:pPr/>
              <a:t>87</a:t>
            </a:fld>
            <a:endParaRPr lang="en-US" altLang="en-US" sz="1200">
              <a:solidFill>
                <a:schemeClr val="tx1"/>
              </a:solidFill>
            </a:endParaRPr>
          </a:p>
        </p:txBody>
      </p:sp>
    </p:spTree>
    <p:extLst>
      <p:ext uri="{BB962C8B-B14F-4D97-AF65-F5344CB8AC3E}">
        <p14:creationId xmlns:p14="http://schemas.microsoft.com/office/powerpoint/2010/main" val="37831920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Slide Image Placeholder 1"/>
          <p:cNvSpPr>
            <a:spLocks noGrp="1" noRot="1" noChangeAspect="1" noTextEdit="1"/>
          </p:cNvSpPr>
          <p:nvPr>
            <p:ph type="sldImg"/>
          </p:nvPr>
        </p:nvSpPr>
        <p:spPr>
          <a:ln/>
        </p:spPr>
      </p:sp>
      <p:sp>
        <p:nvSpPr>
          <p:cNvPr id="439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9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D5582A8-CF8F-4076-B2F2-5CF0C7F4AA83}" type="slidenum">
              <a:rPr lang="en-US" altLang="en-US" sz="1200">
                <a:solidFill>
                  <a:schemeClr val="tx1"/>
                </a:solidFill>
              </a:rPr>
              <a:pPr/>
              <a:t>88</a:t>
            </a:fld>
            <a:endParaRPr lang="en-US" altLang="en-US" sz="1200">
              <a:solidFill>
                <a:schemeClr val="tx1"/>
              </a:solidFill>
            </a:endParaRPr>
          </a:p>
        </p:txBody>
      </p:sp>
    </p:spTree>
    <p:extLst>
      <p:ext uri="{BB962C8B-B14F-4D97-AF65-F5344CB8AC3E}">
        <p14:creationId xmlns:p14="http://schemas.microsoft.com/office/powerpoint/2010/main" val="3954258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Slide Image Placeholder 1"/>
          <p:cNvSpPr>
            <a:spLocks noGrp="1" noRot="1" noChangeAspect="1" noTextEdit="1"/>
          </p:cNvSpPr>
          <p:nvPr>
            <p:ph type="sldImg"/>
          </p:nvPr>
        </p:nvSpPr>
        <p:spPr>
          <a:ln/>
        </p:spPr>
      </p:sp>
      <p:sp>
        <p:nvSpPr>
          <p:cNvPr id="440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0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6C812E3-D7A0-49B0-A3F6-DE84D9AE0203}" type="slidenum">
              <a:rPr lang="en-US" altLang="en-US" sz="1200">
                <a:solidFill>
                  <a:schemeClr val="tx1"/>
                </a:solidFill>
              </a:rPr>
              <a:pPr/>
              <a:t>89</a:t>
            </a:fld>
            <a:endParaRPr lang="en-US" altLang="en-US" sz="1200">
              <a:solidFill>
                <a:schemeClr val="tx1"/>
              </a:solidFill>
            </a:endParaRPr>
          </a:p>
        </p:txBody>
      </p:sp>
    </p:spTree>
    <p:extLst>
      <p:ext uri="{BB962C8B-B14F-4D97-AF65-F5344CB8AC3E}">
        <p14:creationId xmlns:p14="http://schemas.microsoft.com/office/powerpoint/2010/main" val="4289554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Slide Image Placeholder 1"/>
          <p:cNvSpPr>
            <a:spLocks noGrp="1" noRot="1" noChangeAspect="1" noTextEdit="1"/>
          </p:cNvSpPr>
          <p:nvPr>
            <p:ph type="sldImg"/>
          </p:nvPr>
        </p:nvSpPr>
        <p:spPr>
          <a:ln/>
        </p:spPr>
      </p:sp>
      <p:sp>
        <p:nvSpPr>
          <p:cNvPr id="441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1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9D08B55-08B8-4421-A799-2A6854DA5321}" type="slidenum">
              <a:rPr lang="en-US" altLang="en-US" sz="1200">
                <a:solidFill>
                  <a:schemeClr val="tx1"/>
                </a:solidFill>
              </a:rPr>
              <a:pPr/>
              <a:t>90</a:t>
            </a:fld>
            <a:endParaRPr lang="en-US" altLang="en-US" sz="1200">
              <a:solidFill>
                <a:schemeClr val="tx1"/>
              </a:solidFill>
            </a:endParaRPr>
          </a:p>
        </p:txBody>
      </p:sp>
    </p:spTree>
    <p:extLst>
      <p:ext uri="{BB962C8B-B14F-4D97-AF65-F5344CB8AC3E}">
        <p14:creationId xmlns:p14="http://schemas.microsoft.com/office/powerpoint/2010/main" val="2813718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Slide Image Placeholder 1"/>
          <p:cNvSpPr>
            <a:spLocks noGrp="1" noRot="1" noChangeAspect="1" noTextEdit="1"/>
          </p:cNvSpPr>
          <p:nvPr>
            <p:ph type="sldImg"/>
          </p:nvPr>
        </p:nvSpPr>
        <p:spPr>
          <a:ln/>
        </p:spPr>
      </p:sp>
      <p:sp>
        <p:nvSpPr>
          <p:cNvPr id="442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2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03583EC-3658-4F35-A209-38F53FDAAA09}" type="slidenum">
              <a:rPr lang="en-US" altLang="en-US" sz="1200">
                <a:solidFill>
                  <a:schemeClr val="tx1"/>
                </a:solidFill>
              </a:rPr>
              <a:pPr/>
              <a:t>91</a:t>
            </a:fld>
            <a:endParaRPr lang="en-US" altLang="en-US" sz="1200">
              <a:solidFill>
                <a:schemeClr val="tx1"/>
              </a:solidFill>
            </a:endParaRPr>
          </a:p>
        </p:txBody>
      </p:sp>
    </p:spTree>
    <p:extLst>
      <p:ext uri="{BB962C8B-B14F-4D97-AF65-F5344CB8AC3E}">
        <p14:creationId xmlns:p14="http://schemas.microsoft.com/office/powerpoint/2010/main" val="36957439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Slide Image Placeholder 1"/>
          <p:cNvSpPr>
            <a:spLocks noGrp="1" noRot="1" noChangeAspect="1" noTextEdit="1"/>
          </p:cNvSpPr>
          <p:nvPr>
            <p:ph type="sldImg"/>
          </p:nvPr>
        </p:nvSpPr>
        <p:spPr>
          <a:ln/>
        </p:spPr>
      </p:sp>
      <p:sp>
        <p:nvSpPr>
          <p:cNvPr id="443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3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8F16D8F-4EF8-4992-A2A3-0FC2531C58C5}" type="slidenum">
              <a:rPr lang="en-US" altLang="en-US" sz="1200">
                <a:solidFill>
                  <a:schemeClr val="tx1"/>
                </a:solidFill>
              </a:rPr>
              <a:pPr/>
              <a:t>92</a:t>
            </a:fld>
            <a:endParaRPr lang="en-US" altLang="en-US" sz="1200">
              <a:solidFill>
                <a:schemeClr val="tx1"/>
              </a:solidFill>
            </a:endParaRPr>
          </a:p>
        </p:txBody>
      </p:sp>
    </p:spTree>
    <p:extLst>
      <p:ext uri="{BB962C8B-B14F-4D97-AF65-F5344CB8AC3E}">
        <p14:creationId xmlns:p14="http://schemas.microsoft.com/office/powerpoint/2010/main" val="2641541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Slide Image Placeholder 1"/>
          <p:cNvSpPr>
            <a:spLocks noGrp="1" noRot="1" noChangeAspect="1" noTextEdit="1"/>
          </p:cNvSpPr>
          <p:nvPr>
            <p:ph type="sldImg"/>
          </p:nvPr>
        </p:nvSpPr>
        <p:spPr>
          <a:ln/>
        </p:spPr>
      </p:sp>
      <p:sp>
        <p:nvSpPr>
          <p:cNvPr id="444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4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C57AAB3-C951-4898-A06F-B8FC4E58B9A3}" type="slidenum">
              <a:rPr lang="en-US" altLang="en-US" sz="1200">
                <a:solidFill>
                  <a:schemeClr val="tx1"/>
                </a:solidFill>
              </a:rPr>
              <a:pPr/>
              <a:t>93</a:t>
            </a:fld>
            <a:endParaRPr lang="en-US" altLang="en-US" sz="1200">
              <a:solidFill>
                <a:schemeClr val="tx1"/>
              </a:solidFill>
            </a:endParaRPr>
          </a:p>
        </p:txBody>
      </p:sp>
    </p:spTree>
    <p:extLst>
      <p:ext uri="{BB962C8B-B14F-4D97-AF65-F5344CB8AC3E}">
        <p14:creationId xmlns:p14="http://schemas.microsoft.com/office/powerpoint/2010/main" val="24008820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Slide Image Placeholder 1"/>
          <p:cNvSpPr>
            <a:spLocks noGrp="1" noRot="1" noChangeAspect="1" noTextEdit="1"/>
          </p:cNvSpPr>
          <p:nvPr>
            <p:ph type="sldImg"/>
          </p:nvPr>
        </p:nvSpPr>
        <p:spPr>
          <a:ln/>
        </p:spPr>
      </p:sp>
      <p:sp>
        <p:nvSpPr>
          <p:cNvPr id="445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5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967479-DCB5-4AFD-B4C7-35B99F95FDDB}" type="slidenum">
              <a:rPr lang="en-US" altLang="en-US" sz="1200">
                <a:solidFill>
                  <a:schemeClr val="tx1"/>
                </a:solidFill>
              </a:rPr>
              <a:pPr/>
              <a:t>94</a:t>
            </a:fld>
            <a:endParaRPr lang="en-US" altLang="en-US" sz="1200">
              <a:solidFill>
                <a:schemeClr val="tx1"/>
              </a:solidFill>
            </a:endParaRPr>
          </a:p>
        </p:txBody>
      </p:sp>
    </p:spTree>
    <p:extLst>
      <p:ext uri="{BB962C8B-B14F-4D97-AF65-F5344CB8AC3E}">
        <p14:creationId xmlns:p14="http://schemas.microsoft.com/office/powerpoint/2010/main" val="20872725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Slide Image Placeholder 1"/>
          <p:cNvSpPr>
            <a:spLocks noGrp="1" noRot="1" noChangeAspect="1" noTextEdit="1"/>
          </p:cNvSpPr>
          <p:nvPr>
            <p:ph type="sldImg"/>
          </p:nvPr>
        </p:nvSpPr>
        <p:spPr>
          <a:ln/>
        </p:spPr>
      </p:sp>
      <p:sp>
        <p:nvSpPr>
          <p:cNvPr id="446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6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DB34C9A-2905-4910-AD56-B4DA4F56B11E}" type="slidenum">
              <a:rPr lang="en-US" altLang="en-US" sz="1200">
                <a:solidFill>
                  <a:schemeClr val="tx1"/>
                </a:solidFill>
              </a:rPr>
              <a:pPr/>
              <a:t>95</a:t>
            </a:fld>
            <a:endParaRPr lang="en-US" altLang="en-US" sz="1200">
              <a:solidFill>
                <a:schemeClr val="tx1"/>
              </a:solidFill>
            </a:endParaRPr>
          </a:p>
        </p:txBody>
      </p:sp>
    </p:spTree>
    <p:extLst>
      <p:ext uri="{BB962C8B-B14F-4D97-AF65-F5344CB8AC3E}">
        <p14:creationId xmlns:p14="http://schemas.microsoft.com/office/powerpoint/2010/main" val="165692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32D614-F3E7-4E50-B495-6A9FB03CE808}" type="slidenum">
              <a:rPr lang="en-US" altLang="en-US" sz="1200">
                <a:solidFill>
                  <a:schemeClr val="tx1"/>
                </a:solidFill>
              </a:rPr>
              <a:pPr/>
              <a:t>11</a:t>
            </a:fld>
            <a:endParaRPr lang="en-US" altLang="en-US" sz="1200">
              <a:solidFill>
                <a:schemeClr val="tx1"/>
              </a:solidFill>
            </a:endParaRPr>
          </a:p>
        </p:txBody>
      </p:sp>
      <p:sp>
        <p:nvSpPr>
          <p:cNvPr id="330755" name="Rectangle 2"/>
          <p:cNvSpPr>
            <a:spLocks noGrp="1" noRot="1" noChangeAspect="1" noChangeArrowheads="1" noTextEdit="1"/>
          </p:cNvSpPr>
          <p:nvPr>
            <p:ph type="sldImg"/>
          </p:nvPr>
        </p:nvSpPr>
        <p:spPr>
          <a:xfrm>
            <a:off x="1184275" y="695325"/>
            <a:ext cx="4648200" cy="3486150"/>
          </a:xfrm>
          <a:ln/>
        </p:spPr>
      </p:sp>
      <p:sp>
        <p:nvSpPr>
          <p:cNvPr id="33075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47262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Slide Image Placeholder 1"/>
          <p:cNvSpPr>
            <a:spLocks noGrp="1" noRot="1" noChangeAspect="1" noTextEdit="1"/>
          </p:cNvSpPr>
          <p:nvPr>
            <p:ph type="sldImg"/>
          </p:nvPr>
        </p:nvSpPr>
        <p:spPr>
          <a:ln/>
        </p:spPr>
      </p:sp>
      <p:sp>
        <p:nvSpPr>
          <p:cNvPr id="408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08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04BA5B-EC67-4919-BB95-44E3E4A717D0}" type="slidenum">
              <a:rPr lang="en-US" altLang="en-US" sz="1200">
                <a:solidFill>
                  <a:schemeClr val="tx1"/>
                </a:solidFill>
              </a:rPr>
              <a:pPr/>
              <a:t>96</a:t>
            </a:fld>
            <a:endParaRPr lang="en-US" altLang="en-US" sz="1200">
              <a:solidFill>
                <a:schemeClr val="tx1"/>
              </a:solidFill>
            </a:endParaRPr>
          </a:p>
        </p:txBody>
      </p:sp>
    </p:spTree>
    <p:extLst>
      <p:ext uri="{BB962C8B-B14F-4D97-AF65-F5344CB8AC3E}">
        <p14:creationId xmlns:p14="http://schemas.microsoft.com/office/powerpoint/2010/main" val="41776441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3F81A-5B4A-493D-A8D5-1A3718267D3F}" type="slidenum">
              <a:rPr lang="en-US" altLang="en-US" sz="1200">
                <a:solidFill>
                  <a:schemeClr val="tx1"/>
                </a:solidFill>
              </a:rPr>
              <a:pPr/>
              <a:t>98</a:t>
            </a:fld>
            <a:endParaRPr lang="en-US" altLang="en-US" sz="1200">
              <a:solidFill>
                <a:schemeClr val="tx1"/>
              </a:solidFill>
            </a:endParaRPr>
          </a:p>
        </p:txBody>
      </p:sp>
      <p:sp>
        <p:nvSpPr>
          <p:cNvPr id="409603" name="Rectangle 2"/>
          <p:cNvSpPr>
            <a:spLocks noGrp="1" noRot="1" noChangeAspect="1" noChangeArrowheads="1" noTextEdit="1"/>
          </p:cNvSpPr>
          <p:nvPr>
            <p:ph type="sldImg"/>
          </p:nvPr>
        </p:nvSpPr>
        <p:spPr>
          <a:xfrm>
            <a:off x="1181100" y="695325"/>
            <a:ext cx="4649788" cy="3486150"/>
          </a:xfrm>
          <a:ln/>
        </p:spPr>
      </p:sp>
      <p:sp>
        <p:nvSpPr>
          <p:cNvPr id="40960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89135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F159C11-1673-4EE0-8D74-2EA7FFC9BDCF}" type="slidenum">
              <a:rPr lang="en-US" altLang="en-US" sz="1200">
                <a:solidFill>
                  <a:schemeClr val="tx1"/>
                </a:solidFill>
              </a:rPr>
              <a:pPr/>
              <a:t>99</a:t>
            </a:fld>
            <a:endParaRPr lang="en-US" altLang="en-US" sz="1200">
              <a:solidFill>
                <a:schemeClr val="tx1"/>
              </a:solidFill>
            </a:endParaRPr>
          </a:p>
        </p:txBody>
      </p:sp>
      <p:sp>
        <p:nvSpPr>
          <p:cNvPr id="410627" name="Rectangle 2"/>
          <p:cNvSpPr>
            <a:spLocks noGrp="1" noRot="1" noChangeAspect="1" noChangeArrowheads="1" noTextEdit="1"/>
          </p:cNvSpPr>
          <p:nvPr>
            <p:ph type="sldImg"/>
          </p:nvPr>
        </p:nvSpPr>
        <p:spPr>
          <a:xfrm>
            <a:off x="1184275" y="695325"/>
            <a:ext cx="4648200" cy="3486150"/>
          </a:xfrm>
          <a:ln/>
        </p:spPr>
      </p:sp>
      <p:sp>
        <p:nvSpPr>
          <p:cNvPr id="4106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818441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EF91925-7882-40B7-B127-0D2E7868E18E}" type="slidenum">
              <a:rPr lang="en-US" altLang="en-US" sz="1200">
                <a:solidFill>
                  <a:schemeClr val="tx1"/>
                </a:solidFill>
              </a:rPr>
              <a:pPr/>
              <a:t>100</a:t>
            </a:fld>
            <a:endParaRPr lang="en-US" altLang="en-US" sz="1200">
              <a:solidFill>
                <a:schemeClr val="tx1"/>
              </a:solidFill>
            </a:endParaRPr>
          </a:p>
        </p:txBody>
      </p:sp>
      <p:sp>
        <p:nvSpPr>
          <p:cNvPr id="411651" name="Rectangle 2"/>
          <p:cNvSpPr>
            <a:spLocks noGrp="1" noRot="1" noChangeAspect="1" noChangeArrowheads="1" noTextEdit="1"/>
          </p:cNvSpPr>
          <p:nvPr>
            <p:ph type="sldImg"/>
          </p:nvPr>
        </p:nvSpPr>
        <p:spPr>
          <a:xfrm>
            <a:off x="1184275" y="695325"/>
            <a:ext cx="4648200" cy="3486150"/>
          </a:xfrm>
          <a:ln/>
        </p:spPr>
      </p:sp>
      <p:sp>
        <p:nvSpPr>
          <p:cNvPr id="4116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577758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85A3CB4-BE5F-416A-86B3-5E86B4D36D07}" type="slidenum">
              <a:rPr lang="en-US" altLang="en-US" sz="1200">
                <a:solidFill>
                  <a:schemeClr val="tx1"/>
                </a:solidFill>
              </a:rPr>
              <a:pPr/>
              <a:t>101</a:t>
            </a:fld>
            <a:endParaRPr lang="en-US" altLang="en-US" sz="1200">
              <a:solidFill>
                <a:schemeClr val="tx1"/>
              </a:solidFill>
            </a:endParaRPr>
          </a:p>
        </p:txBody>
      </p:sp>
      <p:sp>
        <p:nvSpPr>
          <p:cNvPr id="412675" name="Rectangle 2"/>
          <p:cNvSpPr>
            <a:spLocks noGrp="1" noRot="1" noChangeAspect="1" noChangeArrowheads="1" noTextEdit="1"/>
          </p:cNvSpPr>
          <p:nvPr>
            <p:ph type="sldImg"/>
          </p:nvPr>
        </p:nvSpPr>
        <p:spPr>
          <a:xfrm>
            <a:off x="1184275" y="695325"/>
            <a:ext cx="4648200" cy="3486150"/>
          </a:xfrm>
          <a:ln/>
        </p:spPr>
      </p:sp>
      <p:sp>
        <p:nvSpPr>
          <p:cNvPr id="4126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17440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B2162E-B194-4485-A69B-D3A7A4F72436}" type="slidenum">
              <a:rPr lang="en-US" altLang="en-US" sz="1200">
                <a:solidFill>
                  <a:schemeClr val="tx1"/>
                </a:solidFill>
              </a:rPr>
              <a:pPr/>
              <a:t>102</a:t>
            </a:fld>
            <a:endParaRPr lang="en-US" altLang="en-US" sz="1200">
              <a:solidFill>
                <a:schemeClr val="tx1"/>
              </a:solidFill>
            </a:endParaRPr>
          </a:p>
        </p:txBody>
      </p:sp>
      <p:sp>
        <p:nvSpPr>
          <p:cNvPr id="413699" name="Rectangle 2"/>
          <p:cNvSpPr>
            <a:spLocks noGrp="1" noRot="1" noChangeAspect="1" noChangeArrowheads="1" noTextEdit="1"/>
          </p:cNvSpPr>
          <p:nvPr>
            <p:ph type="sldImg"/>
          </p:nvPr>
        </p:nvSpPr>
        <p:spPr>
          <a:xfrm>
            <a:off x="1185863" y="696913"/>
            <a:ext cx="4648200" cy="3486150"/>
          </a:xfrm>
          <a:ln/>
        </p:spPr>
      </p:sp>
      <p:sp>
        <p:nvSpPr>
          <p:cNvPr id="413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016428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042171-5125-474A-8A8B-80560C2C9166}" type="slidenum">
              <a:rPr lang="en-US" altLang="en-US" sz="1200">
                <a:solidFill>
                  <a:schemeClr val="tx1"/>
                </a:solidFill>
              </a:rPr>
              <a:pPr/>
              <a:t>103</a:t>
            </a:fld>
            <a:endParaRPr lang="en-US" altLang="en-US" sz="1200">
              <a:solidFill>
                <a:schemeClr val="tx1"/>
              </a:solidFill>
            </a:endParaRPr>
          </a:p>
        </p:txBody>
      </p:sp>
      <p:sp>
        <p:nvSpPr>
          <p:cNvPr id="414723" name="Rectangle 2"/>
          <p:cNvSpPr>
            <a:spLocks noGrp="1" noRot="1" noChangeAspect="1" noChangeArrowheads="1" noTextEdit="1"/>
          </p:cNvSpPr>
          <p:nvPr>
            <p:ph type="sldImg"/>
          </p:nvPr>
        </p:nvSpPr>
        <p:spPr>
          <a:xfrm>
            <a:off x="1185863" y="696913"/>
            <a:ext cx="4648200" cy="3486150"/>
          </a:xfrm>
          <a:ln/>
        </p:spPr>
      </p:sp>
      <p:sp>
        <p:nvSpPr>
          <p:cNvPr id="414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751775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AABAE92-F10C-471A-A1C8-ECBB07A148F2}" type="slidenum">
              <a:rPr lang="en-US" altLang="en-US" sz="1200">
                <a:solidFill>
                  <a:schemeClr val="tx1"/>
                </a:solidFill>
              </a:rPr>
              <a:pPr/>
              <a:t>104</a:t>
            </a:fld>
            <a:endParaRPr lang="en-US" altLang="en-US" sz="1200">
              <a:solidFill>
                <a:schemeClr val="tx1"/>
              </a:solidFill>
            </a:endParaRPr>
          </a:p>
        </p:txBody>
      </p:sp>
      <p:sp>
        <p:nvSpPr>
          <p:cNvPr id="415747" name="Rectangle 2"/>
          <p:cNvSpPr>
            <a:spLocks noGrp="1" noRot="1" noChangeAspect="1" noChangeArrowheads="1" noTextEdit="1"/>
          </p:cNvSpPr>
          <p:nvPr>
            <p:ph type="sldImg"/>
          </p:nvPr>
        </p:nvSpPr>
        <p:spPr>
          <a:xfrm>
            <a:off x="1185863" y="696913"/>
            <a:ext cx="4648200" cy="3486150"/>
          </a:xfrm>
          <a:ln/>
        </p:spPr>
      </p:sp>
      <p:sp>
        <p:nvSpPr>
          <p:cNvPr id="415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04989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A00232F-0EAE-4EE3-8B47-BE25B797B525}" type="slidenum">
              <a:rPr lang="en-US" altLang="en-US" sz="1200">
                <a:solidFill>
                  <a:schemeClr val="tx1"/>
                </a:solidFill>
              </a:rPr>
              <a:pPr/>
              <a:t>105</a:t>
            </a:fld>
            <a:endParaRPr lang="en-US" altLang="en-US" sz="1200">
              <a:solidFill>
                <a:schemeClr val="tx1"/>
              </a:solidFill>
            </a:endParaRPr>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01301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DDD223-0CD7-4D9E-8429-37106E31C6F5}" type="slidenum">
              <a:rPr lang="en-US" altLang="en-US" sz="1200">
                <a:solidFill>
                  <a:schemeClr val="tx1"/>
                </a:solidFill>
              </a:rPr>
              <a:pPr/>
              <a:t>106</a:t>
            </a:fld>
            <a:endParaRPr lang="en-US" altLang="en-US" sz="1200">
              <a:solidFill>
                <a:schemeClr val="tx1"/>
              </a:solidFill>
            </a:endParaRPr>
          </a:p>
        </p:txBody>
      </p:sp>
      <p:sp>
        <p:nvSpPr>
          <p:cNvPr id="417795" name="Rectangle 2"/>
          <p:cNvSpPr>
            <a:spLocks noGrp="1" noRot="1" noChangeAspect="1" noChangeArrowheads="1" noTextEdit="1"/>
          </p:cNvSpPr>
          <p:nvPr>
            <p:ph type="sldImg"/>
          </p:nvPr>
        </p:nvSpPr>
        <p:spPr>
          <a:ln/>
        </p:spPr>
      </p:sp>
      <p:sp>
        <p:nvSpPr>
          <p:cNvPr id="417796"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193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95E7E1-4C48-40F1-BACA-838554D55050}" type="slidenum">
              <a:rPr lang="en-US" altLang="en-US" sz="1200">
                <a:solidFill>
                  <a:schemeClr val="tx1"/>
                </a:solidFill>
              </a:rPr>
              <a:pPr/>
              <a:t>12</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29453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8E2364-9DD3-405A-8E07-282C16CBFE95}" type="slidenum">
              <a:rPr lang="en-US" altLang="en-US" sz="1200">
                <a:solidFill>
                  <a:schemeClr val="tx1"/>
                </a:solidFill>
              </a:rPr>
              <a:pPr/>
              <a:t>107</a:t>
            </a:fld>
            <a:endParaRPr lang="en-US" altLang="en-US" sz="1200">
              <a:solidFill>
                <a:schemeClr val="tx1"/>
              </a:solidFill>
            </a:endParaRPr>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81612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0D2999B-A9F9-483E-A56D-569D2BE20553}" type="slidenum">
              <a:rPr lang="en-US" altLang="en-US" sz="1200">
                <a:solidFill>
                  <a:schemeClr val="tx1"/>
                </a:solidFill>
              </a:rPr>
              <a:pPr/>
              <a:t>108</a:t>
            </a:fld>
            <a:endParaRPr lang="en-US" altLang="en-US" sz="1200">
              <a:solidFill>
                <a:schemeClr val="tx1"/>
              </a:solidFill>
            </a:endParaRPr>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715833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3D33994-3FEB-41F5-8655-01BE666D964D}" type="slidenum">
              <a:rPr lang="en-US" altLang="en-US" sz="1200">
                <a:solidFill>
                  <a:schemeClr val="tx1"/>
                </a:solidFill>
              </a:rPr>
              <a:pPr/>
              <a:t>109</a:t>
            </a:fld>
            <a:endParaRPr lang="en-US" altLang="en-US" sz="1200">
              <a:solidFill>
                <a:schemeClr val="tx1"/>
              </a:solidFill>
            </a:endParaRPr>
          </a:p>
        </p:txBody>
      </p:sp>
      <p:sp>
        <p:nvSpPr>
          <p:cNvPr id="420867" name="Rectangle 2"/>
          <p:cNvSpPr>
            <a:spLocks noGrp="1" noRot="1" noChangeAspect="1" noChangeArrowheads="1" noTextEdit="1"/>
          </p:cNvSpPr>
          <p:nvPr>
            <p:ph type="sldImg"/>
          </p:nvPr>
        </p:nvSpPr>
        <p:spPr>
          <a:xfrm>
            <a:off x="1185863" y="696913"/>
            <a:ext cx="4648200" cy="3486150"/>
          </a:xfrm>
          <a:ln/>
        </p:spPr>
      </p:sp>
      <p:sp>
        <p:nvSpPr>
          <p:cNvPr id="420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409103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C7A4132-5EA0-42E5-9122-A0E05707A474}" type="slidenum">
              <a:rPr lang="en-US" altLang="en-US" sz="1200">
                <a:solidFill>
                  <a:schemeClr val="tx1"/>
                </a:solidFill>
              </a:rPr>
              <a:pPr/>
              <a:t>110</a:t>
            </a:fld>
            <a:endParaRPr lang="en-US" altLang="en-US" sz="1200">
              <a:solidFill>
                <a:schemeClr val="tx1"/>
              </a:solidFill>
            </a:endParaRPr>
          </a:p>
        </p:txBody>
      </p:sp>
      <p:sp>
        <p:nvSpPr>
          <p:cNvPr id="421891" name="Rectangle 2"/>
          <p:cNvSpPr>
            <a:spLocks noGrp="1" noRot="1" noChangeAspect="1" noChangeArrowheads="1" noTextEdit="1"/>
          </p:cNvSpPr>
          <p:nvPr>
            <p:ph type="sldImg"/>
          </p:nvPr>
        </p:nvSpPr>
        <p:spPr>
          <a:xfrm>
            <a:off x="1185863" y="696913"/>
            <a:ext cx="4648200" cy="3486150"/>
          </a:xfrm>
          <a:ln/>
        </p:spPr>
      </p:sp>
      <p:sp>
        <p:nvSpPr>
          <p:cNvPr id="421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3983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C127EF-FAD9-43F3-8F38-D30CBB20FD4D}" type="slidenum">
              <a:rPr lang="en-US" altLang="en-US" sz="1200">
                <a:solidFill>
                  <a:schemeClr val="tx1"/>
                </a:solidFill>
              </a:rPr>
              <a:pPr/>
              <a:t>111</a:t>
            </a:fld>
            <a:endParaRPr lang="en-US" altLang="en-US" sz="1200">
              <a:solidFill>
                <a:schemeClr val="tx1"/>
              </a:solidFill>
            </a:endParaRPr>
          </a:p>
        </p:txBody>
      </p:sp>
      <p:sp>
        <p:nvSpPr>
          <p:cNvPr id="422915" name="Rectangle 2"/>
          <p:cNvSpPr>
            <a:spLocks noGrp="1" noRot="1" noChangeAspect="1" noChangeArrowheads="1" noTextEdit="1"/>
          </p:cNvSpPr>
          <p:nvPr>
            <p:ph type="sldImg"/>
          </p:nvPr>
        </p:nvSpPr>
        <p:spPr>
          <a:xfrm>
            <a:off x="1185863" y="696913"/>
            <a:ext cx="4648200" cy="3486150"/>
          </a:xfrm>
          <a:ln/>
        </p:spPr>
      </p:sp>
      <p:sp>
        <p:nvSpPr>
          <p:cNvPr id="422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61857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EA824A5-07D8-4FFA-9B2C-C7BB131FC7D9}" type="slidenum">
              <a:rPr lang="en-US" altLang="en-US" sz="1200">
                <a:solidFill>
                  <a:schemeClr val="tx1"/>
                </a:solidFill>
              </a:rPr>
              <a:pPr/>
              <a:t>112</a:t>
            </a:fld>
            <a:endParaRPr lang="en-US" altLang="en-US" sz="1200">
              <a:solidFill>
                <a:schemeClr val="tx1"/>
              </a:solidFill>
            </a:endParaRPr>
          </a:p>
        </p:txBody>
      </p:sp>
      <p:sp>
        <p:nvSpPr>
          <p:cNvPr id="473091" name="Rectangle 2"/>
          <p:cNvSpPr>
            <a:spLocks noGrp="1" noRot="1" noChangeAspect="1" noChangeArrowheads="1" noTextEdit="1"/>
          </p:cNvSpPr>
          <p:nvPr>
            <p:ph type="sldImg"/>
          </p:nvPr>
        </p:nvSpPr>
        <p:spPr>
          <a:xfrm>
            <a:off x="1184275" y="695325"/>
            <a:ext cx="4648200" cy="3486150"/>
          </a:xfrm>
          <a:ln/>
        </p:spPr>
      </p:sp>
      <p:sp>
        <p:nvSpPr>
          <p:cNvPr id="473092"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44866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14E7BF1-683E-4584-945D-EBA84BE6C362}" type="slidenum">
              <a:rPr lang="en-US" altLang="en-US" sz="1200">
                <a:solidFill>
                  <a:schemeClr val="tx1"/>
                </a:solidFill>
              </a:rPr>
              <a:pPr/>
              <a:t>113</a:t>
            </a:fld>
            <a:endParaRPr lang="en-US" altLang="en-US" sz="1200">
              <a:solidFill>
                <a:schemeClr val="tx1"/>
              </a:solidFill>
            </a:endParaRPr>
          </a:p>
        </p:txBody>
      </p:sp>
      <p:sp>
        <p:nvSpPr>
          <p:cNvPr id="474115" name="Rectangle 2"/>
          <p:cNvSpPr>
            <a:spLocks noGrp="1" noRot="1" noChangeAspect="1" noChangeArrowheads="1" noTextEdit="1"/>
          </p:cNvSpPr>
          <p:nvPr>
            <p:ph type="sldImg"/>
          </p:nvPr>
        </p:nvSpPr>
        <p:spPr>
          <a:xfrm>
            <a:off x="1184275" y="695325"/>
            <a:ext cx="4648200" cy="3486150"/>
          </a:xfrm>
          <a:ln/>
        </p:spPr>
      </p:sp>
      <p:sp>
        <p:nvSpPr>
          <p:cNvPr id="474116"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052512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9C0AC62-51E8-4AEF-8BEB-3B5269797F50}" type="slidenum">
              <a:rPr lang="en-US" altLang="en-US" sz="1200">
                <a:solidFill>
                  <a:schemeClr val="tx1"/>
                </a:solidFill>
              </a:rPr>
              <a:pPr/>
              <a:t>114</a:t>
            </a:fld>
            <a:endParaRPr lang="en-US" altLang="en-US" sz="1200">
              <a:solidFill>
                <a:schemeClr val="tx1"/>
              </a:solidFill>
            </a:endParaRPr>
          </a:p>
        </p:txBody>
      </p:sp>
      <p:sp>
        <p:nvSpPr>
          <p:cNvPr id="475139" name="Rectangle 2"/>
          <p:cNvSpPr>
            <a:spLocks noGrp="1" noRot="1" noChangeAspect="1" noChangeArrowheads="1" noTextEdit="1"/>
          </p:cNvSpPr>
          <p:nvPr>
            <p:ph type="sldImg"/>
          </p:nvPr>
        </p:nvSpPr>
        <p:spPr>
          <a:xfrm>
            <a:off x="1184275" y="695325"/>
            <a:ext cx="4648200" cy="3486150"/>
          </a:xfrm>
          <a:ln/>
        </p:spPr>
      </p:sp>
      <p:sp>
        <p:nvSpPr>
          <p:cNvPr id="475140"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67158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F85352-C5D6-448A-8642-1519F5995E20}" type="slidenum">
              <a:rPr lang="en-US" altLang="en-US" sz="1200">
                <a:solidFill>
                  <a:schemeClr val="tx1"/>
                </a:solidFill>
              </a:rPr>
              <a:pPr/>
              <a:t>115</a:t>
            </a:fld>
            <a:endParaRPr lang="en-US" altLang="en-US" sz="1200">
              <a:solidFill>
                <a:schemeClr val="tx1"/>
              </a:solidFill>
            </a:endParaRPr>
          </a:p>
        </p:txBody>
      </p:sp>
      <p:sp>
        <p:nvSpPr>
          <p:cNvPr id="476163" name="Rectangle 2"/>
          <p:cNvSpPr>
            <a:spLocks noGrp="1" noRot="1" noChangeAspect="1" noChangeArrowheads="1" noTextEdit="1"/>
          </p:cNvSpPr>
          <p:nvPr>
            <p:ph type="sldImg"/>
          </p:nvPr>
        </p:nvSpPr>
        <p:spPr>
          <a:xfrm>
            <a:off x="1184275" y="695325"/>
            <a:ext cx="4648200" cy="3486150"/>
          </a:xfrm>
          <a:ln/>
        </p:spPr>
      </p:sp>
      <p:sp>
        <p:nvSpPr>
          <p:cNvPr id="476164"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1201154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722CE35-768D-479E-B29E-13FEEAA3EE02}" type="slidenum">
              <a:rPr lang="en-US" altLang="en-US" sz="1200">
                <a:solidFill>
                  <a:schemeClr val="tx1"/>
                </a:solidFill>
              </a:rPr>
              <a:pPr/>
              <a:t>119</a:t>
            </a:fld>
            <a:endParaRPr lang="en-US" altLang="en-US" sz="1200">
              <a:solidFill>
                <a:schemeClr val="tx1"/>
              </a:solidFill>
            </a:endParaRPr>
          </a:p>
        </p:txBody>
      </p:sp>
      <p:sp>
        <p:nvSpPr>
          <p:cNvPr id="477187" name="Rectangle 2"/>
          <p:cNvSpPr>
            <a:spLocks noGrp="1" noRot="1" noChangeAspect="1" noChangeArrowheads="1" noTextEdit="1"/>
          </p:cNvSpPr>
          <p:nvPr>
            <p:ph type="sldImg"/>
          </p:nvPr>
        </p:nvSpPr>
        <p:spPr>
          <a:ln/>
        </p:spPr>
      </p:sp>
      <p:sp>
        <p:nvSpPr>
          <p:cNvPr id="477188" name="Rectangle 3"/>
          <p:cNvSpPr>
            <a:spLocks noGrp="1" noChangeArrowheads="1"/>
          </p:cNvSpPr>
          <p:nvPr>
            <p:ph type="body" idx="1"/>
          </p:nvPr>
        </p:nvSpPr>
        <p:spPr>
          <a:xfrm>
            <a:off x="703263" y="4414838"/>
            <a:ext cx="56038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0739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0" y="5342817"/>
            <a:ext cx="9144000" cy="1515183"/>
          </a:xfrm>
          <a:prstGeom prst="rect">
            <a:avLst/>
          </a:prstGeom>
          <a:gradFill flip="none" rotWithShape="1">
            <a:gsLst>
              <a:gs pos="0">
                <a:schemeClr val="bg1"/>
              </a:gs>
              <a:gs pos="100000">
                <a:srgbClr val="99CCFF"/>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smtClean="0"/>
          </a:p>
        </p:txBody>
      </p:sp>
      <p:sp>
        <p:nvSpPr>
          <p:cNvPr id="28708" name="Rectangle 36"/>
          <p:cNvSpPr>
            <a:spLocks noGrp="1" noChangeArrowheads="1"/>
          </p:cNvSpPr>
          <p:nvPr>
            <p:ph type="subTitle" sz="quarter" idx="1"/>
          </p:nvPr>
        </p:nvSpPr>
        <p:spPr>
          <a:xfrm>
            <a:off x="365760" y="4297680"/>
            <a:ext cx="8412480" cy="2194560"/>
          </a:xfrm>
        </p:spPr>
        <p:txBody>
          <a:bodyPr/>
          <a:lstStyle>
            <a:lvl1pPr marL="0" indent="0" algn="ctr">
              <a:buFontTx/>
              <a:buNone/>
              <a:defRPr sz="2000"/>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365760" y="2377440"/>
            <a:ext cx="8412480" cy="1828800"/>
          </a:xfrm>
        </p:spPr>
        <p:txBody>
          <a:bodyPr anchor="ctr">
            <a:normAutofit/>
          </a:bodyPr>
          <a:lstStyle>
            <a:lvl1pPr algn="ctr">
              <a:spcAft>
                <a:spcPts val="600"/>
              </a:spcAft>
              <a:defRPr sz="36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2" cstate="print"/>
          <a:stretch>
            <a:fillRect/>
          </a:stretch>
        </p:blipFill>
        <p:spPr>
          <a:xfrm>
            <a:off x="2971800" y="1629992"/>
            <a:ext cx="3200400" cy="521208"/>
          </a:xfrm>
          <a:prstGeom prst="rect">
            <a:avLst/>
          </a:prstGeom>
        </p:spPr>
      </p:pic>
      <p:pic>
        <p:nvPicPr>
          <p:cNvPr id="10" name="Picture 9" descr="2014 PowerPoint title banner_FINAL.jpg"/>
          <p:cNvPicPr>
            <a:picLocks noChangeAspect="1"/>
          </p:cNvPicPr>
          <p:nvPr userDrawn="1"/>
        </p:nvPicPr>
        <p:blipFill>
          <a:blip r:embed="rId3" cstate="print"/>
          <a:stretch>
            <a:fillRect/>
          </a:stretch>
        </p:blipFill>
        <p:spPr>
          <a:xfrm>
            <a:off x="0" y="0"/>
            <a:ext cx="914400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ransition">
    <p:spTree>
      <p:nvGrpSpPr>
        <p:cNvPr id="1" name=""/>
        <p:cNvGrpSpPr/>
        <p:nvPr/>
      </p:nvGrpSpPr>
      <p:grpSpPr>
        <a:xfrm>
          <a:off x="0" y="0"/>
          <a:ext cx="0" cy="0"/>
          <a:chOff x="0" y="0"/>
          <a:chExt cx="0" cy="0"/>
        </a:xfrm>
      </p:grpSpPr>
      <p:sp>
        <p:nvSpPr>
          <p:cNvPr id="8" name="Rectangle 7"/>
          <p:cNvSpPr/>
          <p:nvPr userDrawn="1"/>
        </p:nvSpPr>
        <p:spPr bwMode="auto">
          <a:xfrm>
            <a:off x="0" y="5342817"/>
            <a:ext cx="9144000" cy="1515183"/>
          </a:xfrm>
          <a:prstGeom prst="rect">
            <a:avLst/>
          </a:prstGeom>
          <a:gradFill flip="none" rotWithShape="1">
            <a:gsLst>
              <a:gs pos="0">
                <a:schemeClr val="bg1"/>
              </a:gs>
              <a:gs pos="100000">
                <a:srgbClr val="99CCFF"/>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smtClean="0"/>
          </a:p>
        </p:txBody>
      </p:sp>
      <p:sp>
        <p:nvSpPr>
          <p:cNvPr id="28708" name="Rectangle 36"/>
          <p:cNvSpPr>
            <a:spLocks noGrp="1" noChangeArrowheads="1"/>
          </p:cNvSpPr>
          <p:nvPr>
            <p:ph type="subTitle" sz="quarter" idx="1"/>
          </p:nvPr>
        </p:nvSpPr>
        <p:spPr>
          <a:xfrm>
            <a:off x="365760" y="4297680"/>
            <a:ext cx="8412480" cy="2194560"/>
          </a:xfrm>
        </p:spPr>
        <p:txBody>
          <a:bodyPr/>
          <a:lstStyle>
            <a:lvl1pPr marL="0" indent="0" algn="ctr">
              <a:buFontTx/>
              <a:buNone/>
              <a:defRPr sz="2000"/>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365760" y="2377440"/>
            <a:ext cx="8412480" cy="1828800"/>
          </a:xfrm>
        </p:spPr>
        <p:txBody>
          <a:bodyPr anchor="t">
            <a:normAutofit/>
          </a:bodyPr>
          <a:lstStyle>
            <a:lvl1pPr algn="ctr">
              <a:spcAft>
                <a:spcPts val="600"/>
              </a:spcAft>
              <a:defRPr sz="3600">
                <a:solidFill>
                  <a:schemeClr val="tx2"/>
                </a:solidFill>
              </a:defRPr>
            </a:lvl1pPr>
          </a:lstStyle>
          <a:p>
            <a:r>
              <a:rPr lang="en-US" smtClean="0"/>
              <a:t>Click to edit Master title style</a:t>
            </a:r>
            <a:endParaRPr lang="en-US" dirty="0"/>
          </a:p>
        </p:txBody>
      </p:sp>
      <p:pic>
        <p:nvPicPr>
          <p:cNvPr id="7" name="Picture 6" descr="2014 PowerPoint title banner_FINAL.jpg"/>
          <p:cNvPicPr>
            <a:picLocks noChangeAspect="1"/>
          </p:cNvPicPr>
          <p:nvPr userDrawn="1"/>
        </p:nvPicPr>
        <p:blipFill>
          <a:blip r:embed="rId2" cstate="print"/>
          <a:stretch>
            <a:fillRect/>
          </a:stretch>
        </p:blipFill>
        <p:spPr>
          <a:xfrm>
            <a:off x="0" y="0"/>
            <a:ext cx="9144000" cy="1371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8412480" cy="914400"/>
          </a:xfrm>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65760" y="1280160"/>
            <a:ext cx="841248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2011680"/>
            <a:ext cx="8412480" cy="1371600"/>
          </a:xfrm>
        </p:spPr>
        <p:txBody>
          <a:bodyPr anchor="ctr"/>
          <a:lstStyle>
            <a:lvl1pPr algn="ctr">
              <a:defRPr sz="32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365760" y="3383280"/>
            <a:ext cx="8412480" cy="1554480"/>
          </a:xfrm>
        </p:spPr>
        <p:txBody>
          <a:bodyPr anchor="t"/>
          <a:lstStyle>
            <a:lvl1pPr marL="0" indent="0" algn="ctr">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759" y="1280160"/>
            <a:ext cx="4114800" cy="50292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280160"/>
            <a:ext cx="4114800" cy="50292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8412480" cy="91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0" y="1280160"/>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760" y="2011680"/>
            <a:ext cx="4114800" cy="4297680"/>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280160"/>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39" y="2011680"/>
            <a:ext cx="4114800" cy="4297680"/>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8412480" cy="914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5760" y="1280160"/>
            <a:ext cx="8412480" cy="5029200"/>
          </a:xfrm>
        </p:spPr>
        <p:txBody>
          <a:bodyPr/>
          <a:lstStyle/>
          <a:p>
            <a:r>
              <a:rPr lang="en-US" smtClean="0"/>
              <a:t>Click icon to add chart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0" y="0"/>
            <a:ext cx="914400" cy="1097280"/>
          </a:xfrm>
          <a:prstGeom prst="rect">
            <a:avLst/>
          </a:prstGeom>
          <a:gradFill flip="none" rotWithShape="1">
            <a:gsLst>
              <a:gs pos="0">
                <a:schemeClr val="bg1"/>
              </a:gs>
              <a:gs pos="100000">
                <a:srgbClr val="99CCFF"/>
              </a:gs>
            </a:gsLst>
            <a:lin ang="108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a:lstStyle>
          <a:p>
            <a:pPr marL="219075" indent="-219075"/>
            <a:endParaRPr lang="en-US" smtClean="0"/>
          </a:p>
        </p:txBody>
      </p:sp>
      <p:sp>
        <p:nvSpPr>
          <p:cNvPr id="1060" name="Text Box 36"/>
          <p:cNvSpPr txBox="1">
            <a:spLocks noChangeArrowheads="1"/>
          </p:cNvSpPr>
          <p:nvPr/>
        </p:nvSpPr>
        <p:spPr bwMode="auto">
          <a:xfrm>
            <a:off x="4267200" y="6594475"/>
            <a:ext cx="608013" cy="244475"/>
          </a:xfrm>
          <a:prstGeom prst="rect">
            <a:avLst/>
          </a:prstGeom>
          <a:noFill/>
          <a:ln w="9525">
            <a:noFill/>
            <a:miter lim="800000"/>
            <a:headEnd/>
            <a:tailEnd/>
          </a:ln>
          <a:effectLst/>
        </p:spPr>
        <p:txBody>
          <a:bodyPr>
            <a:spAutoFit/>
          </a:bodyPr>
          <a:lstStyle/>
          <a:p>
            <a:fld id="{324FBA8B-C479-4BF9-A515-8ED623D42A4A}" type="slidenum">
              <a:rPr lang="en-US" sz="1000">
                <a:solidFill>
                  <a:srgbClr val="4D4D4D"/>
                </a:solidFill>
              </a:rPr>
              <a:pPr/>
              <a:t>‹#›</a:t>
            </a:fld>
            <a:endParaRPr lang="en-US" sz="1000" dirty="0">
              <a:solidFill>
                <a:srgbClr val="4D4D4D"/>
              </a:solidFill>
            </a:endParaRPr>
          </a:p>
        </p:txBody>
      </p:sp>
      <p:sp>
        <p:nvSpPr>
          <p:cNvPr id="1026" name="Rectangle 2"/>
          <p:cNvSpPr>
            <a:spLocks noGrp="1" noChangeArrowheads="1"/>
          </p:cNvSpPr>
          <p:nvPr>
            <p:ph type="title"/>
          </p:nvPr>
        </p:nvSpPr>
        <p:spPr bwMode="auto">
          <a:xfrm>
            <a:off x="365760" y="182563"/>
            <a:ext cx="841248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65760" y="1280160"/>
            <a:ext cx="841248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71" name="Text Box 47"/>
          <p:cNvSpPr txBox="1">
            <a:spLocks noChangeArrowheads="1"/>
          </p:cNvSpPr>
          <p:nvPr/>
        </p:nvSpPr>
        <p:spPr bwMode="auto">
          <a:xfrm>
            <a:off x="228600" y="6629400"/>
            <a:ext cx="2763838" cy="198438"/>
          </a:xfrm>
          <a:prstGeom prst="rect">
            <a:avLst/>
          </a:prstGeom>
          <a:noFill/>
          <a:ln w="9525">
            <a:noFill/>
            <a:miter lim="800000"/>
            <a:headEnd/>
            <a:tailEnd/>
          </a:ln>
          <a:effectLst/>
        </p:spPr>
        <p:txBody>
          <a:bodyPr wrap="none">
            <a:spAutoFit/>
          </a:bodyPr>
          <a:lstStyle/>
          <a:p>
            <a:pPr algn="l"/>
            <a:r>
              <a:rPr lang="en-US" sz="700" dirty="0">
                <a:solidFill>
                  <a:srgbClr val="4D4D4D"/>
                </a:solidFill>
                <a:cs typeface="Arial" charset="0"/>
              </a:rPr>
              <a:t>© </a:t>
            </a:r>
            <a:r>
              <a:rPr lang="en-US" sz="700" dirty="0" smtClean="0">
                <a:solidFill>
                  <a:srgbClr val="4D4D4D"/>
                </a:solidFill>
                <a:cs typeface="Arial" charset="0"/>
              </a:rPr>
              <a:t>2014 </a:t>
            </a:r>
            <a:r>
              <a:rPr lang="en-US" sz="700" dirty="0">
                <a:solidFill>
                  <a:srgbClr val="4D4D4D"/>
                </a:solidFill>
                <a:cs typeface="Arial" charset="0"/>
              </a:rPr>
              <a:t>Electric Power Research Institute, Inc. All rights reserved.</a:t>
            </a:r>
            <a:endParaRPr lang="en-US" sz="700" dirty="0">
              <a:solidFill>
                <a:srgbClr val="4D4D4D"/>
              </a:solidFill>
            </a:endParaRPr>
          </a:p>
        </p:txBody>
      </p:sp>
      <p:pic>
        <p:nvPicPr>
          <p:cNvPr id="8" name="Picture 7" descr="EPRI logo 2014_RGB.jpg"/>
          <p:cNvPicPr>
            <a:picLocks noChangeAspect="1"/>
          </p:cNvPicPr>
          <p:nvPr/>
        </p:nvPicPr>
        <p:blipFill>
          <a:blip r:embed="rId11" cstate="print"/>
          <a:stretch>
            <a:fillRect/>
          </a:stretch>
        </p:blipFill>
        <p:spPr>
          <a:xfrm>
            <a:off x="6995160" y="6400800"/>
            <a:ext cx="1877568" cy="3474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60" r:id="rId9"/>
  </p:sldLayoutIdLst>
  <p:txStyles>
    <p:titleStyle>
      <a:lvl1pPr algn="l" rtl="0" eaLnBrk="1" fontAlgn="base" hangingPunct="1">
        <a:lnSpc>
          <a:spcPct val="100000"/>
        </a:lnSpc>
        <a:spcBef>
          <a:spcPct val="0"/>
        </a:spcBef>
        <a:spcAft>
          <a:spcPct val="0"/>
        </a:spcAft>
        <a:defRPr sz="32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Char char="•"/>
        <a:defRPr sz="2400">
          <a:solidFill>
            <a:srgbClr val="000000"/>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400">
          <a:solidFill>
            <a:srgbClr val="000000"/>
          </a:solidFill>
          <a:latin typeface="+mn-lt"/>
        </a:defRPr>
      </a:lvl2pPr>
      <a:lvl3pPr marL="798513" indent="-166688" algn="l" rtl="0" eaLnBrk="1" fontAlgn="base" hangingPunct="1">
        <a:lnSpc>
          <a:spcPct val="100000"/>
        </a:lnSpc>
        <a:spcBef>
          <a:spcPct val="0"/>
        </a:spcBef>
        <a:spcAft>
          <a:spcPts val="600"/>
        </a:spcAft>
        <a:buClr>
          <a:schemeClr val="tx2"/>
        </a:buClr>
        <a:buChar char="•"/>
        <a:defRPr sz="2400">
          <a:solidFill>
            <a:srgbClr val="000000"/>
          </a:solidFill>
          <a:latin typeface="+mn-lt"/>
        </a:defRPr>
      </a:lvl3pPr>
      <a:lvl4pPr marL="1196975" indent="-223838" algn="l" rtl="0" eaLnBrk="1" fontAlgn="base" hangingPunct="1">
        <a:lnSpc>
          <a:spcPct val="100000"/>
        </a:lnSpc>
        <a:spcBef>
          <a:spcPct val="0"/>
        </a:spcBef>
        <a:spcAft>
          <a:spcPts val="600"/>
        </a:spcAft>
        <a:buClr>
          <a:schemeClr val="tx2"/>
        </a:buClr>
        <a:buChar char="–"/>
        <a:defRPr sz="2400">
          <a:solidFill>
            <a:srgbClr val="000000"/>
          </a:solidFill>
          <a:latin typeface="+mn-lt"/>
        </a:defRPr>
      </a:lvl4pPr>
      <a:lvl5pPr marL="1487488" indent="-174625" algn="l" rtl="0" eaLnBrk="1" fontAlgn="base" hangingPunct="1">
        <a:lnSpc>
          <a:spcPct val="100000"/>
        </a:lnSpc>
        <a:spcBef>
          <a:spcPct val="0"/>
        </a:spcBef>
        <a:spcAft>
          <a:spcPts val="600"/>
        </a:spcAft>
        <a:buClr>
          <a:schemeClr val="tx2"/>
        </a:buClr>
        <a:buChar char="•"/>
        <a:defRPr sz="2400">
          <a:solidFill>
            <a:srgbClr val="000000"/>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3.bin"/><Relationship Id="rId4" Type="http://schemas.openxmlformats.org/officeDocument/2006/relationships/image" Target="../media/image41.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artgrid.epri.com/SimulationTool.aspx"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urceforge.net/projects/electricdss/file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ourceforge.net/apps/mediawiki/electricdss/index.php?title=How_Do_I_Register_the_COM_Server_DLL_on_Windows_7?"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2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subTitle" idx="1"/>
          </p:nvPr>
        </p:nvSpPr>
        <p:spPr/>
        <p:txBody>
          <a:bodyPr/>
          <a:lstStyle/>
          <a:p>
            <a:r>
              <a:rPr lang="en-US" b="1" dirty="0" smtClean="0"/>
              <a:t>Roger C. Dugan</a:t>
            </a:r>
            <a:r>
              <a:rPr lang="en-US" dirty="0" smtClean="0"/>
              <a:t/>
            </a:r>
            <a:br>
              <a:rPr lang="en-US" dirty="0" smtClean="0"/>
            </a:br>
            <a:r>
              <a:rPr lang="en-US" dirty="0" smtClean="0"/>
              <a:t>Sr. Technical Executive</a:t>
            </a:r>
          </a:p>
          <a:p>
            <a:r>
              <a:rPr lang="en-US" b="1" dirty="0" smtClean="0"/>
              <a:t>SRP/ASU Workshop, Tempe AZ</a:t>
            </a:r>
            <a:r>
              <a:rPr lang="en-US" dirty="0" smtClean="0"/>
              <a:t/>
            </a:r>
            <a:br>
              <a:rPr lang="en-US" dirty="0" smtClean="0"/>
            </a:br>
            <a:r>
              <a:rPr lang="en-US" dirty="0" smtClean="0"/>
              <a:t>16-17 Dec  2014</a:t>
            </a:r>
            <a:endParaRPr lang="en-US" dirty="0"/>
          </a:p>
        </p:txBody>
      </p:sp>
      <p:sp>
        <p:nvSpPr>
          <p:cNvPr id="146434" name="Rectangle 2"/>
          <p:cNvSpPr>
            <a:spLocks noGrp="1" noChangeArrowheads="1"/>
          </p:cNvSpPr>
          <p:nvPr>
            <p:ph type="ctrTitle"/>
          </p:nvPr>
        </p:nvSpPr>
        <p:spPr/>
        <p:txBody>
          <a:bodyPr/>
          <a:lstStyle/>
          <a:p>
            <a:r>
              <a:rPr lang="en-US" dirty="0" err="1" smtClean="0"/>
              <a:t>OpenDSS</a:t>
            </a:r>
            <a:r>
              <a:rPr lang="en-US" dirty="0" smtClean="0"/>
              <a:t> Training Workshop</a:t>
            </a:r>
            <a:br>
              <a:rPr lang="en-US" dirty="0" smtClean="0"/>
            </a:b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What can OpenDSS be used for?</a:t>
            </a:r>
          </a:p>
        </p:txBody>
      </p:sp>
      <p:sp>
        <p:nvSpPr>
          <p:cNvPr id="19459" name="Rectangle 3"/>
          <p:cNvSpPr>
            <a:spLocks noGrp="1" noChangeArrowheads="1"/>
          </p:cNvSpPr>
          <p:nvPr>
            <p:ph type="body" idx="1"/>
          </p:nvPr>
        </p:nvSpPr>
        <p:spPr/>
        <p:txBody>
          <a:bodyPr/>
          <a:lstStyle/>
          <a:p>
            <a:pPr eaLnBrk="1" hangingPunct="1">
              <a:lnSpc>
                <a:spcPct val="75000"/>
              </a:lnSpc>
            </a:pPr>
            <a:r>
              <a:rPr lang="en-US" altLang="en-US" sz="2800" dirty="0" smtClean="0"/>
              <a:t>DG</a:t>
            </a:r>
          </a:p>
          <a:p>
            <a:pPr lvl="1" eaLnBrk="1" hangingPunct="1">
              <a:lnSpc>
                <a:spcPct val="75000"/>
              </a:lnSpc>
            </a:pPr>
            <a:r>
              <a:rPr lang="en-US" altLang="en-US" sz="2800" dirty="0" smtClean="0"/>
              <a:t>Interconnection studies/screening</a:t>
            </a:r>
          </a:p>
          <a:p>
            <a:pPr lvl="1" eaLnBrk="1" hangingPunct="1">
              <a:lnSpc>
                <a:spcPct val="75000"/>
              </a:lnSpc>
            </a:pPr>
            <a:r>
              <a:rPr lang="en-US" altLang="en-US" sz="2800" dirty="0" smtClean="0"/>
              <a:t>Value of service studies (risk based)</a:t>
            </a:r>
          </a:p>
          <a:p>
            <a:pPr lvl="1" eaLnBrk="1" hangingPunct="1">
              <a:lnSpc>
                <a:spcPct val="75000"/>
              </a:lnSpc>
            </a:pPr>
            <a:r>
              <a:rPr lang="en-US" altLang="en-US" sz="2800" dirty="0" smtClean="0"/>
              <a:t>Solar PV voltage rise/fluctuation</a:t>
            </a:r>
          </a:p>
          <a:p>
            <a:pPr lvl="1" eaLnBrk="1" hangingPunct="1">
              <a:lnSpc>
                <a:spcPct val="75000"/>
              </a:lnSpc>
            </a:pPr>
            <a:r>
              <a:rPr lang="en-US" altLang="en-US" sz="2800" dirty="0" smtClean="0"/>
              <a:t>Wind power variations impact</a:t>
            </a:r>
          </a:p>
          <a:p>
            <a:pPr lvl="1" eaLnBrk="1" hangingPunct="1">
              <a:lnSpc>
                <a:spcPct val="75000"/>
              </a:lnSpc>
            </a:pPr>
            <a:r>
              <a:rPr lang="en-US" altLang="en-US" sz="2800" dirty="0" smtClean="0"/>
              <a:t>Hi-penetration solar PV impacts</a:t>
            </a:r>
          </a:p>
          <a:p>
            <a:pPr lvl="1" eaLnBrk="1" hangingPunct="1">
              <a:lnSpc>
                <a:spcPct val="75000"/>
              </a:lnSpc>
            </a:pPr>
            <a:r>
              <a:rPr lang="en-US" altLang="en-US" sz="2800" dirty="0" smtClean="0"/>
              <a:t>Harmonic distortion</a:t>
            </a:r>
          </a:p>
          <a:p>
            <a:pPr lvl="1" eaLnBrk="1" hangingPunct="1">
              <a:lnSpc>
                <a:spcPct val="75000"/>
              </a:lnSpc>
            </a:pPr>
            <a:r>
              <a:rPr lang="en-US" altLang="en-US" sz="2800" dirty="0" smtClean="0"/>
              <a:t>Dynamics/islanding</a:t>
            </a:r>
          </a:p>
          <a:p>
            <a:pPr lvl="1" eaLnBrk="1" hangingPunct="1">
              <a:lnSpc>
                <a:spcPct val="75000"/>
              </a:lnSpc>
            </a:pPr>
            <a:endParaRPr lang="en-US" altLang="en-US" sz="2800" dirty="0" smtClean="0"/>
          </a:p>
        </p:txBody>
      </p:sp>
    </p:spTree>
    <p:extLst>
      <p:ext uri="{BB962C8B-B14F-4D97-AF65-F5344CB8AC3E}">
        <p14:creationId xmlns:p14="http://schemas.microsoft.com/office/powerpoint/2010/main" val="34300059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smtClean="0"/>
              <a:t>Linking Your Program to the COM Server</a:t>
            </a:r>
          </a:p>
        </p:txBody>
      </p:sp>
      <p:sp>
        <p:nvSpPr>
          <p:cNvPr id="151555" name="Rectangle 3"/>
          <p:cNvSpPr>
            <a:spLocks noGrp="1" noChangeArrowheads="1"/>
          </p:cNvSpPr>
          <p:nvPr>
            <p:ph type="body" idx="1"/>
          </p:nvPr>
        </p:nvSpPr>
        <p:spPr/>
        <p:txBody>
          <a:bodyPr/>
          <a:lstStyle/>
          <a:p>
            <a:pPr eaLnBrk="1" hangingPunct="1">
              <a:buFontTx/>
              <a:buNone/>
            </a:pPr>
            <a:r>
              <a:rPr lang="en-US" altLang="en-US" smtClean="0"/>
              <a:t>Examples of accessing the COM server in various languages</a:t>
            </a:r>
          </a:p>
          <a:p>
            <a:pPr eaLnBrk="1" hangingPunct="1"/>
            <a:r>
              <a:rPr lang="en-US" altLang="en-US" smtClean="0"/>
              <a:t>In MATLAB:</a:t>
            </a:r>
          </a:p>
          <a:p>
            <a:pPr lvl="1" eaLnBrk="1" hangingPunct="1"/>
            <a:r>
              <a:rPr lang="en-US" altLang="en-US" sz="1800" b="1" smtClean="0">
                <a:latin typeface="Courier New" panose="02070309020205020404" pitchFamily="49" charset="0"/>
              </a:rPr>
              <a:t>DSSobj = actxserver(‘OpenDSSEngine.DSS’);</a:t>
            </a:r>
          </a:p>
          <a:p>
            <a:pPr eaLnBrk="1" hangingPunct="1"/>
            <a:r>
              <a:rPr lang="en-US" altLang="en-US" smtClean="0"/>
              <a:t>In VBA:</a:t>
            </a:r>
          </a:p>
          <a:p>
            <a:pPr lvl="1" eaLnBrk="1" hangingPunct="1"/>
            <a:r>
              <a:rPr lang="en-US" altLang="en-US" sz="1800" b="1" smtClean="0">
                <a:latin typeface="Courier New" panose="02070309020205020404" pitchFamily="49" charset="0"/>
              </a:rPr>
              <a:t>Public DSSobj As OpenDSSEngine.DSS</a:t>
            </a:r>
            <a:br>
              <a:rPr lang="en-US" altLang="en-US" sz="1800" b="1" smtClean="0">
                <a:latin typeface="Courier New" panose="02070309020205020404" pitchFamily="49" charset="0"/>
              </a:rPr>
            </a:br>
            <a:r>
              <a:rPr lang="en-US" altLang="en-US" sz="1800" b="1" smtClean="0">
                <a:latin typeface="Courier New" panose="02070309020205020404" pitchFamily="49" charset="0"/>
              </a:rPr>
              <a:t>Set DSSobj = New OpenDSSEngine.DSS</a:t>
            </a:r>
          </a:p>
          <a:p>
            <a:pPr eaLnBrk="1" hangingPunct="1"/>
            <a:r>
              <a:rPr lang="en-US" altLang="en-US" smtClean="0"/>
              <a:t>In Dephi</a:t>
            </a:r>
          </a:p>
          <a:p>
            <a:pPr lvl="1" eaLnBrk="1" hangingPunct="1"/>
            <a:r>
              <a:rPr lang="en-US" altLang="en-US" sz="1800" b="1" smtClean="0">
                <a:latin typeface="Courier New" panose="02070309020205020404" pitchFamily="49" charset="0"/>
              </a:rPr>
              <a:t>{Import Type Library}</a:t>
            </a:r>
          </a:p>
          <a:p>
            <a:pPr lvl="1" eaLnBrk="1" hangingPunct="1"/>
            <a:r>
              <a:rPr lang="en-US" altLang="en-US" sz="1800" b="1" smtClean="0">
                <a:latin typeface="Courier New" panose="02070309020205020404" pitchFamily="49" charset="0"/>
              </a:rPr>
              <a:t>Type DSSObj : IDSS;</a:t>
            </a:r>
          </a:p>
          <a:p>
            <a:pPr lvl="1" eaLnBrk="1" hangingPunct="1"/>
            <a:r>
              <a:rPr lang="en-US" altLang="en-US" sz="1800" b="1" smtClean="0">
                <a:latin typeface="Courier New" panose="02070309020205020404" pitchFamily="49" charset="0"/>
              </a:rPr>
              <a:t>…</a:t>
            </a:r>
          </a:p>
          <a:p>
            <a:pPr lvl="1" eaLnBrk="1" hangingPunct="1"/>
            <a:r>
              <a:rPr lang="en-US" altLang="en-US" sz="1800" b="1" smtClean="0">
                <a:latin typeface="Courier New" panose="02070309020205020404" pitchFamily="49" charset="0"/>
              </a:rPr>
              <a:t>DSSObj := coDSS.Create;</a:t>
            </a:r>
          </a:p>
          <a:p>
            <a:pPr eaLnBrk="1" hangingPunct="1">
              <a:buFontTx/>
              <a:buNone/>
            </a:pPr>
            <a:endParaRPr lang="en-US" altLang="en-US" sz="1800" smtClean="0">
              <a:latin typeface="Courier New" panose="02070309020205020404" pitchFamily="49" charset="0"/>
            </a:endParaRPr>
          </a:p>
          <a:p>
            <a:pPr lvl="1" eaLnBrk="1" hangingPunct="1"/>
            <a:endParaRPr lang="en-US" altLang="en-US" sz="1600" smtClean="0">
              <a:latin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3704402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pPr eaLnBrk="1" hangingPunct="1"/>
            <a:r>
              <a:rPr lang="en-US" altLang="en-US" smtClean="0"/>
              <a:t>Linking Your Program to the COM Server, 2</a:t>
            </a:r>
          </a:p>
        </p:txBody>
      </p:sp>
      <p:sp>
        <p:nvSpPr>
          <p:cNvPr id="152579" name="Rectangle 3"/>
          <p:cNvSpPr>
            <a:spLocks noGrp="1" noChangeArrowheads="1"/>
          </p:cNvSpPr>
          <p:nvPr>
            <p:ph type="body" idx="1"/>
          </p:nvPr>
        </p:nvSpPr>
        <p:spPr/>
        <p:txBody>
          <a:bodyPr/>
          <a:lstStyle/>
          <a:p>
            <a:pPr eaLnBrk="1" hangingPunct="1"/>
            <a:r>
              <a:rPr lang="en-US" altLang="en-US" smtClean="0"/>
              <a:t>In PYTHON:</a:t>
            </a:r>
          </a:p>
          <a:p>
            <a:pPr lvl="1" eaLnBrk="1" hangingPunct="1"/>
            <a:r>
              <a:rPr lang="en-US" altLang="en-US" sz="1800" b="1" smtClean="0">
                <a:latin typeface="Courier New" panose="02070309020205020404" pitchFamily="49" charset="0"/>
                <a:cs typeface="Courier New" panose="02070309020205020404" pitchFamily="49" charset="0"/>
              </a:rPr>
              <a:t>Import win32com.client</a:t>
            </a:r>
          </a:p>
          <a:p>
            <a:pPr lvl="1" eaLnBrk="1" hangingPunct="1"/>
            <a:r>
              <a:rPr lang="en-US" altLang="en-US" sz="1800" b="1" smtClean="0">
                <a:latin typeface="Courier New" panose="02070309020205020404" pitchFamily="49" charset="0"/>
                <a:cs typeface="Courier New" panose="02070309020205020404" pitchFamily="49" charset="0"/>
              </a:rPr>
              <a:t>Class DSS:</a:t>
            </a:r>
          </a:p>
          <a:p>
            <a:pPr lvl="1" eaLnBrk="1" hangingPunct="1"/>
            <a:r>
              <a:rPr lang="en-US" altLang="en-US" sz="1800" b="1" smtClean="0">
                <a:latin typeface="Courier New" panose="02070309020205020404" pitchFamily="49" charset="0"/>
              </a:rPr>
              <a:t>self.engine = win32com.client.Dispatch("OpenDSSEngine.DSS")</a:t>
            </a:r>
          </a:p>
          <a:p>
            <a:pPr eaLnBrk="1" hangingPunct="1"/>
            <a:endParaRPr lang="en-US" altLang="en-US" sz="1800" b="1" smtClean="0">
              <a:latin typeface="Courier New" panose="02070309020205020404" pitchFamily="49" charset="0"/>
            </a:endParaRPr>
          </a:p>
          <a:p>
            <a:pPr eaLnBrk="1" hangingPunct="1"/>
            <a:r>
              <a:rPr lang="en-US" altLang="en-US" sz="1800" b="1" smtClean="0">
                <a:latin typeface="Courier New" panose="02070309020205020404" pitchFamily="49" charset="0"/>
              </a:rPr>
              <a:t>In C#:</a:t>
            </a:r>
          </a:p>
          <a:p>
            <a:pPr lvl="1" eaLnBrk="1" hangingPunct="1"/>
            <a:r>
              <a:rPr lang="en-US" altLang="en-US" sz="1800" b="1" smtClean="0">
                <a:latin typeface="Courier New" panose="02070309020205020404" pitchFamily="49" charset="0"/>
              </a:rPr>
              <a:t>(Project &gt;Add Reference   … select OpenDSSEngine)</a:t>
            </a:r>
          </a:p>
          <a:p>
            <a:pPr lvl="1" eaLnBrk="1" hangingPunct="1"/>
            <a:endParaRPr lang="en-US" altLang="en-US" sz="1800" b="1" smtClean="0">
              <a:latin typeface="Courier New" panose="02070309020205020404" pitchFamily="49" charset="0"/>
            </a:endParaRPr>
          </a:p>
          <a:p>
            <a:pPr lvl="1" eaLnBrk="1" hangingPunct="1"/>
            <a:r>
              <a:rPr lang="en-US" altLang="en-US" sz="1800" b="1" smtClean="0">
                <a:latin typeface="Courier New" panose="02070309020205020404" pitchFamily="49" charset="0"/>
              </a:rPr>
              <a:t>Using OpenDSSEngine;</a:t>
            </a:r>
          </a:p>
          <a:p>
            <a:pPr lvl="1" eaLnBrk="1" hangingPunct="1"/>
            <a:r>
              <a:rPr lang="en-US" altLang="en-US" sz="1800" b="1" smtClean="0">
                <a:latin typeface="Courier New" panose="02070309020205020404" pitchFamily="49" charset="0"/>
              </a:rPr>
              <a:t>Public DSS DSSObj;</a:t>
            </a:r>
          </a:p>
          <a:p>
            <a:pPr lvl="1" eaLnBrk="1" hangingPunct="1"/>
            <a:r>
              <a:rPr lang="en-US" altLang="en-US" sz="1800" b="1" smtClean="0">
                <a:latin typeface="Courier New" panose="02070309020205020404" pitchFamily="49" charset="0"/>
              </a:rPr>
              <a:t>DSSObj = new DSS();</a:t>
            </a:r>
          </a:p>
          <a:p>
            <a:pPr eaLnBrk="1" hangingPunct="1">
              <a:buFontTx/>
              <a:buNone/>
            </a:pPr>
            <a:endParaRPr lang="en-US" altLang="en-US" sz="1800" smtClean="0">
              <a:latin typeface="Courier New" panose="02070309020205020404" pitchFamily="49" charset="0"/>
            </a:endParaRPr>
          </a:p>
          <a:p>
            <a:pPr lvl="1" eaLnBrk="1" hangingPunct="1"/>
            <a:endParaRPr lang="en-US" altLang="en-US" sz="1600" smtClean="0">
              <a:latin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11751567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smtClean="0"/>
              <a:t>OpenDSS COM Interfaces</a:t>
            </a:r>
          </a:p>
        </p:txBody>
      </p:sp>
      <p:sp>
        <p:nvSpPr>
          <p:cNvPr id="153603" name="Rectangle 3"/>
          <p:cNvSpPr>
            <a:spLocks noGrp="1" noChangeArrowheads="1"/>
          </p:cNvSpPr>
          <p:nvPr>
            <p:ph type="body" idx="1"/>
          </p:nvPr>
        </p:nvSpPr>
        <p:spPr/>
        <p:txBody>
          <a:bodyPr/>
          <a:lstStyle/>
          <a:p>
            <a:pPr eaLnBrk="1" hangingPunct="1">
              <a:lnSpc>
                <a:spcPct val="85000"/>
              </a:lnSpc>
            </a:pPr>
            <a:r>
              <a:rPr lang="en-US" altLang="en-US" dirty="0" smtClean="0"/>
              <a:t>There are many interfaces supplied by the COM server</a:t>
            </a:r>
          </a:p>
          <a:p>
            <a:pPr eaLnBrk="1" hangingPunct="1">
              <a:lnSpc>
                <a:spcPct val="85000"/>
              </a:lnSpc>
            </a:pPr>
            <a:endParaRPr lang="en-US" altLang="en-US" dirty="0" smtClean="0"/>
          </a:p>
          <a:p>
            <a:pPr eaLnBrk="1" hangingPunct="1">
              <a:lnSpc>
                <a:spcPct val="85000"/>
              </a:lnSpc>
            </a:pPr>
            <a:r>
              <a:rPr lang="en-US" altLang="en-US" dirty="0" smtClean="0"/>
              <a:t>There is one registered </a:t>
            </a:r>
            <a:r>
              <a:rPr lang="en-US" altLang="en-US" i="1" dirty="0" smtClean="0"/>
              <a:t>In-Process COM</a:t>
            </a:r>
            <a:r>
              <a:rPr lang="en-US" altLang="en-US" dirty="0" smtClean="0"/>
              <a:t> interface:</a:t>
            </a:r>
          </a:p>
          <a:p>
            <a:pPr lvl="1" eaLnBrk="1" hangingPunct="1">
              <a:lnSpc>
                <a:spcPct val="85000"/>
              </a:lnSpc>
            </a:pPr>
            <a:r>
              <a:rPr lang="en-US" altLang="en-US" b="1" i="1" dirty="0" err="1" smtClean="0"/>
              <a:t>OpenDSSEngine.DSS</a:t>
            </a:r>
            <a:endParaRPr lang="en-US" altLang="en-US" b="1" i="1" dirty="0" smtClean="0"/>
          </a:p>
          <a:p>
            <a:pPr lvl="2" eaLnBrk="1" hangingPunct="1">
              <a:lnSpc>
                <a:spcPct val="85000"/>
              </a:lnSpc>
            </a:pPr>
            <a:r>
              <a:rPr lang="en-US" altLang="en-US" dirty="0" smtClean="0"/>
              <a:t>The DSS interface is the one your program instantiates</a:t>
            </a:r>
          </a:p>
          <a:p>
            <a:pPr lvl="2" eaLnBrk="1" hangingPunct="1">
              <a:lnSpc>
                <a:spcPct val="85000"/>
              </a:lnSpc>
            </a:pPr>
            <a:r>
              <a:rPr lang="en-US" altLang="en-US" dirty="0" smtClean="0"/>
              <a:t>The </a:t>
            </a:r>
            <a:r>
              <a:rPr lang="en-US" altLang="en-US" dirty="0" smtClean="0"/>
              <a:t>DSS interface then creates all the others.</a:t>
            </a:r>
          </a:p>
          <a:p>
            <a:pPr lvl="2" eaLnBrk="1" hangingPunct="1">
              <a:lnSpc>
                <a:spcPct val="85000"/>
              </a:lnSpc>
            </a:pPr>
            <a:r>
              <a:rPr lang="en-US" altLang="en-US" dirty="0" smtClean="0"/>
              <a:t>This is for simplicity for users who are not necessarily familiar with COM programming</a:t>
            </a:r>
          </a:p>
        </p:txBody>
      </p:sp>
    </p:spTree>
    <p:extLst>
      <p:ext uri="{BB962C8B-B14F-4D97-AF65-F5344CB8AC3E}">
        <p14:creationId xmlns:p14="http://schemas.microsoft.com/office/powerpoint/2010/main" val="234759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smtClean="0"/>
              <a:t>“Active objects” concept</a:t>
            </a:r>
          </a:p>
        </p:txBody>
      </p:sp>
      <p:sp>
        <p:nvSpPr>
          <p:cNvPr id="154627" name="Rectangle 3"/>
          <p:cNvSpPr>
            <a:spLocks noGrp="1" noChangeArrowheads="1"/>
          </p:cNvSpPr>
          <p:nvPr>
            <p:ph type="body" idx="1"/>
          </p:nvPr>
        </p:nvSpPr>
        <p:spPr/>
        <p:txBody>
          <a:bodyPr/>
          <a:lstStyle/>
          <a:p>
            <a:pPr eaLnBrk="1" hangingPunct="1">
              <a:lnSpc>
                <a:spcPct val="85000"/>
              </a:lnSpc>
              <a:buFontTx/>
              <a:buNone/>
            </a:pPr>
            <a:r>
              <a:rPr lang="en-US" altLang="en-US" smtClean="0"/>
              <a:t>.The interfaces generally act on the </a:t>
            </a:r>
            <a:r>
              <a:rPr lang="en-US" altLang="en-US" b="1" u="sng" smtClean="0"/>
              <a:t>ACTIVE object</a:t>
            </a:r>
          </a:p>
          <a:p>
            <a:pPr lvl="1" eaLnBrk="1" hangingPunct="1">
              <a:lnSpc>
                <a:spcPct val="85000"/>
              </a:lnSpc>
            </a:pPr>
            <a:r>
              <a:rPr lang="en-US" altLang="en-US" smtClean="0"/>
              <a:t>Active circuit, </a:t>
            </a:r>
          </a:p>
          <a:p>
            <a:pPr lvl="1" eaLnBrk="1" hangingPunct="1">
              <a:lnSpc>
                <a:spcPct val="85000"/>
              </a:lnSpc>
            </a:pPr>
            <a:r>
              <a:rPr lang="en-US" altLang="en-US" smtClean="0"/>
              <a:t>Active circuit element, </a:t>
            </a:r>
          </a:p>
          <a:p>
            <a:pPr lvl="1" eaLnBrk="1" hangingPunct="1">
              <a:lnSpc>
                <a:spcPct val="85000"/>
              </a:lnSpc>
            </a:pPr>
            <a:r>
              <a:rPr lang="en-US" altLang="en-US" smtClean="0"/>
              <a:t>Active bus, etc.</a:t>
            </a:r>
          </a:p>
          <a:p>
            <a:pPr lvl="1" eaLnBrk="1" hangingPunct="1">
              <a:lnSpc>
                <a:spcPct val="85000"/>
              </a:lnSpc>
            </a:pPr>
            <a:endParaRPr lang="en-US" altLang="en-US" smtClean="0"/>
          </a:p>
          <a:p>
            <a:pPr eaLnBrk="1" hangingPunct="1">
              <a:lnSpc>
                <a:spcPct val="85000"/>
              </a:lnSpc>
            </a:pPr>
            <a:r>
              <a:rPr lang="en-US" altLang="en-US" smtClean="0"/>
              <a:t>The interfaces generally point to the active object</a:t>
            </a:r>
          </a:p>
          <a:p>
            <a:pPr lvl="1" eaLnBrk="1" hangingPunct="1">
              <a:lnSpc>
                <a:spcPct val="85000"/>
              </a:lnSpc>
            </a:pPr>
            <a:r>
              <a:rPr lang="en-US" altLang="en-US" smtClean="0"/>
              <a:t>To work with another object, change the active object</a:t>
            </a:r>
          </a:p>
          <a:p>
            <a:pPr lvl="2" eaLnBrk="1" hangingPunct="1">
              <a:lnSpc>
                <a:spcPct val="85000"/>
              </a:lnSpc>
            </a:pPr>
            <a:r>
              <a:rPr lang="en-US" altLang="en-US" smtClean="0"/>
              <a:t>There are methods for selecting objects</a:t>
            </a:r>
          </a:p>
          <a:p>
            <a:pPr lvl="2" eaLnBrk="1" hangingPunct="1">
              <a:lnSpc>
                <a:spcPct val="85000"/>
              </a:lnSpc>
            </a:pPr>
            <a:r>
              <a:rPr lang="en-US" altLang="en-US" smtClean="0"/>
              <a:t>You may also use script commands</a:t>
            </a:r>
          </a:p>
        </p:txBody>
      </p:sp>
    </p:spTree>
    <p:extLst>
      <p:ext uri="{BB962C8B-B14F-4D97-AF65-F5344CB8AC3E}">
        <p14:creationId xmlns:p14="http://schemas.microsoft.com/office/powerpoint/2010/main" val="41711164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smtClean="0"/>
              <a:t>DSS Interface</a:t>
            </a:r>
          </a:p>
        </p:txBody>
      </p:sp>
      <p:sp>
        <p:nvSpPr>
          <p:cNvPr id="155651" name="Text Box 3"/>
          <p:cNvSpPr txBox="1">
            <a:spLocks noChangeArrowheads="1"/>
          </p:cNvSpPr>
          <p:nvPr/>
        </p:nvSpPr>
        <p:spPr bwMode="auto">
          <a:xfrm>
            <a:off x="381000" y="13716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This is the main interface. It is instantiated upon loading OpenDSSEngine.DSS and then instantiates all other interfaces internally</a:t>
            </a:r>
          </a:p>
        </p:txBody>
      </p:sp>
      <p:sp>
        <p:nvSpPr>
          <p:cNvPr id="155652" name="Text Box 4"/>
          <p:cNvSpPr txBox="1">
            <a:spLocks noChangeArrowheads="1"/>
          </p:cNvSpPr>
          <p:nvPr/>
        </p:nvSpPr>
        <p:spPr bwMode="auto">
          <a:xfrm>
            <a:off x="228600" y="312420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Call the Start(0) method to initialize the DSS</a:t>
            </a:r>
          </a:p>
        </p:txBody>
      </p:sp>
      <p:pic>
        <p:nvPicPr>
          <p:cNvPr id="155653" name="Picture 5" descr="DSS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57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4" name="Line 6"/>
          <p:cNvSpPr>
            <a:spLocks noChangeShapeType="1"/>
          </p:cNvSpPr>
          <p:nvPr/>
        </p:nvSpPr>
        <p:spPr bwMode="auto">
          <a:xfrm>
            <a:off x="2895600" y="3429000"/>
            <a:ext cx="2971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5655" name="Text Box 7"/>
          <p:cNvSpPr txBox="1">
            <a:spLocks noChangeArrowheads="1"/>
          </p:cNvSpPr>
          <p:nvPr/>
        </p:nvSpPr>
        <p:spPr bwMode="auto">
          <a:xfrm>
            <a:off x="5162550" y="4791075"/>
            <a:ext cx="3200400" cy="59055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Class Functions (methods) and Properties</a:t>
            </a:r>
          </a:p>
        </p:txBody>
      </p:sp>
      <p:sp>
        <p:nvSpPr>
          <p:cNvPr id="155656" name="Line 8"/>
          <p:cNvSpPr>
            <a:spLocks noChangeShapeType="1"/>
          </p:cNvSpPr>
          <p:nvPr/>
        </p:nvSpPr>
        <p:spPr bwMode="auto">
          <a:xfrm flipH="1" flipV="1">
            <a:off x="6943725" y="3933825"/>
            <a:ext cx="122872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313525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p:txBody>
          <a:bodyPr/>
          <a:lstStyle/>
          <a:p>
            <a:pPr algn="ctr" eaLnBrk="1" hangingPunct="1"/>
            <a:r>
              <a:rPr lang="en-US" altLang="en-US" smtClean="0"/>
              <a:t>A Simple VBA Macro</a:t>
            </a:r>
            <a:br>
              <a:rPr lang="en-US" altLang="en-US" smtClean="0"/>
            </a:br>
            <a:r>
              <a:rPr lang="en-US" altLang="en-US" smtClean="0"/>
              <a:t/>
            </a:r>
            <a:br>
              <a:rPr lang="en-US" altLang="en-US" smtClean="0"/>
            </a:br>
            <a:r>
              <a:rPr lang="en-US" altLang="en-US" smtClean="0"/>
              <a:t>(Class Exercise)</a:t>
            </a:r>
          </a:p>
        </p:txBody>
      </p:sp>
      <p:sp>
        <p:nvSpPr>
          <p:cNvPr id="156675" name="Rectangle 3"/>
          <p:cNvSpPr>
            <a:spLocks noGrp="1" noChangeArrowheads="1"/>
          </p:cNvSpPr>
          <p:nvPr>
            <p:ph type="subTitle" idx="1"/>
          </p:nvPr>
        </p:nvSpPr>
        <p:spPr/>
        <p:txBody>
          <a:bodyPr/>
          <a:lstStyle/>
          <a:p>
            <a:pPr eaLnBrk="1" hangingPunct="1"/>
            <a:r>
              <a:rPr lang="en-US" altLang="en-US" smtClean="0"/>
              <a:t>To run the IEEE 123-bus Test Feeder and plot the voltage profile </a:t>
            </a:r>
          </a:p>
        </p:txBody>
      </p:sp>
    </p:spTree>
    <p:extLst>
      <p:ext uri="{BB962C8B-B14F-4D97-AF65-F5344CB8AC3E}">
        <p14:creationId xmlns:p14="http://schemas.microsoft.com/office/powerpoint/2010/main" val="31805712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en-US" altLang="en-US" smtClean="0"/>
          </a:p>
        </p:txBody>
      </p:sp>
      <p:sp>
        <p:nvSpPr>
          <p:cNvPr id="157699" name="Rectangle 3"/>
          <p:cNvSpPr>
            <a:spLocks noGrp="1" noChangeArrowheads="1"/>
          </p:cNvSpPr>
          <p:nvPr>
            <p:ph type="body" idx="1"/>
          </p:nvPr>
        </p:nvSpPr>
        <p:spPr>
          <a:xfrm>
            <a:off x="457200" y="239713"/>
            <a:ext cx="8226425" cy="6111875"/>
          </a:xfrm>
          <a:solidFill>
            <a:schemeClr val="bg1"/>
          </a:solidFill>
        </p:spPr>
        <p:txBody>
          <a:bodyPr>
            <a:normAutofit fontScale="92500" lnSpcReduction="20000"/>
          </a:bodyPr>
          <a:lstStyle/>
          <a:p>
            <a:pPr eaLnBrk="1" hangingPunct="1">
              <a:lnSpc>
                <a:spcPct val="75000"/>
              </a:lnSpc>
              <a:buFontTx/>
              <a:buNone/>
            </a:pPr>
            <a:r>
              <a:rPr lang="en-US" altLang="en-US" sz="1200" dirty="0" smtClean="0"/>
              <a:t>Option Explicit</a:t>
            </a:r>
          </a:p>
          <a:p>
            <a:pPr eaLnBrk="1" hangingPunct="1">
              <a:lnSpc>
                <a:spcPct val="75000"/>
              </a:lnSpc>
              <a:buFontTx/>
              <a:buNone/>
            </a:pPr>
            <a:r>
              <a:rPr lang="en-US" altLang="en-US" sz="1200" dirty="0" smtClean="0"/>
              <a:t>Public </a:t>
            </a:r>
            <a:r>
              <a:rPr lang="en-US" altLang="en-US" sz="1200" dirty="0" err="1" smtClean="0"/>
              <a:t>MyOpenDSS</a:t>
            </a:r>
            <a:r>
              <a:rPr lang="en-US" altLang="en-US" sz="1200" dirty="0" smtClean="0"/>
              <a:t> As </a:t>
            </a:r>
            <a:r>
              <a:rPr lang="en-US" altLang="en-US" sz="1200" dirty="0" err="1" smtClean="0"/>
              <a:t>OpenDSSengine.DSS</a:t>
            </a:r>
            <a:endParaRPr lang="en-US" altLang="en-US" sz="1200" dirty="0" smtClean="0"/>
          </a:p>
          <a:p>
            <a:pPr eaLnBrk="1" hangingPunct="1">
              <a:lnSpc>
                <a:spcPct val="75000"/>
              </a:lnSpc>
              <a:buFontTx/>
              <a:buNone/>
            </a:pPr>
            <a:r>
              <a:rPr lang="en-US" altLang="en-US" sz="1200" dirty="0" smtClean="0"/>
              <a:t>Public </a:t>
            </a:r>
            <a:r>
              <a:rPr lang="en-US" altLang="en-US" sz="1200" dirty="0" err="1" smtClean="0"/>
              <a:t>MyText</a:t>
            </a:r>
            <a:r>
              <a:rPr lang="en-US" altLang="en-US" sz="1200" dirty="0" smtClean="0"/>
              <a:t> As </a:t>
            </a:r>
            <a:r>
              <a:rPr lang="en-US" altLang="en-US" sz="1200" dirty="0" err="1" smtClean="0"/>
              <a:t>OpenDSSengine.Text</a:t>
            </a:r>
            <a:endParaRPr lang="en-US" altLang="en-US" sz="1200" dirty="0" smtClean="0"/>
          </a:p>
          <a:p>
            <a:pPr eaLnBrk="1" hangingPunct="1">
              <a:lnSpc>
                <a:spcPct val="75000"/>
              </a:lnSpc>
              <a:buFontTx/>
              <a:buNone/>
            </a:pPr>
            <a:r>
              <a:rPr lang="en-US" altLang="en-US" sz="1200" dirty="0" smtClean="0"/>
              <a:t>Public </a:t>
            </a:r>
            <a:r>
              <a:rPr lang="en-US" altLang="en-US" sz="1200" dirty="0" err="1" smtClean="0"/>
              <a:t>MyCircuit</a:t>
            </a:r>
            <a:r>
              <a:rPr lang="en-US" altLang="en-US" sz="1200" dirty="0" smtClean="0"/>
              <a:t> As </a:t>
            </a:r>
            <a:r>
              <a:rPr lang="en-US" altLang="en-US" sz="1200" dirty="0" err="1" smtClean="0"/>
              <a:t>OpenDSSengine.Circuit</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Public Sub </a:t>
            </a:r>
            <a:r>
              <a:rPr lang="en-US" altLang="en-US" sz="1200" dirty="0" err="1" smtClean="0"/>
              <a:t>MyMacro</a:t>
            </a:r>
            <a:r>
              <a:rPr lang="en-US" altLang="en-US" sz="1200" dirty="0" smtClean="0"/>
              <a:t>()</a:t>
            </a:r>
          </a:p>
          <a:p>
            <a:pPr eaLnBrk="1" hangingPunct="1">
              <a:lnSpc>
                <a:spcPct val="75000"/>
              </a:lnSpc>
              <a:buFontTx/>
              <a:buNone/>
            </a:pPr>
            <a:r>
              <a:rPr lang="en-US" altLang="en-US" sz="1200" dirty="0" smtClean="0"/>
              <a:t>    Set </a:t>
            </a:r>
            <a:r>
              <a:rPr lang="en-US" altLang="en-US" sz="1200" dirty="0" err="1" smtClean="0"/>
              <a:t>MyOpenDSS</a:t>
            </a:r>
            <a:r>
              <a:rPr lang="en-US" altLang="en-US" sz="1200" dirty="0" smtClean="0"/>
              <a:t> = New </a:t>
            </a:r>
            <a:r>
              <a:rPr lang="en-US" altLang="en-US" sz="1200" dirty="0" err="1" smtClean="0"/>
              <a:t>OpenDSSengine.DSS</a:t>
            </a:r>
            <a:endParaRPr lang="en-US" altLang="en-US" sz="1200" dirty="0" smtClean="0"/>
          </a:p>
          <a:p>
            <a:pPr eaLnBrk="1" hangingPunct="1">
              <a:lnSpc>
                <a:spcPct val="75000"/>
              </a:lnSpc>
              <a:buFontTx/>
              <a:buNone/>
            </a:pPr>
            <a:r>
              <a:rPr lang="en-US" altLang="en-US" sz="1200" dirty="0" smtClean="0"/>
              <a:t>    </a:t>
            </a:r>
            <a:r>
              <a:rPr lang="en-US" altLang="en-US" sz="1200" dirty="0" err="1" smtClean="0"/>
              <a:t>MyOpenDSS.Start</a:t>
            </a:r>
            <a:r>
              <a:rPr lang="en-US" altLang="en-US" sz="1200" dirty="0" smtClean="0"/>
              <a:t> (0)</a:t>
            </a:r>
          </a:p>
          <a:p>
            <a:pPr eaLnBrk="1" hangingPunct="1">
              <a:lnSpc>
                <a:spcPct val="75000"/>
              </a:lnSpc>
              <a:buFontTx/>
              <a:buNone/>
            </a:pPr>
            <a:r>
              <a:rPr lang="en-US" altLang="en-US" sz="1200" dirty="0" smtClean="0"/>
              <a:t>    </a:t>
            </a:r>
          </a:p>
          <a:p>
            <a:pPr eaLnBrk="1" hangingPunct="1">
              <a:lnSpc>
                <a:spcPct val="75000"/>
              </a:lnSpc>
              <a:buFontTx/>
              <a:buNone/>
            </a:pPr>
            <a:r>
              <a:rPr lang="en-US" altLang="en-US" sz="1200" dirty="0" smtClean="0"/>
              <a:t>    Set </a:t>
            </a:r>
            <a:r>
              <a:rPr lang="en-US" altLang="en-US" sz="1200" dirty="0" err="1" smtClean="0"/>
              <a:t>MyText</a:t>
            </a:r>
            <a:r>
              <a:rPr lang="en-US" altLang="en-US" sz="1200" dirty="0" smtClean="0"/>
              <a:t> = </a:t>
            </a:r>
            <a:r>
              <a:rPr lang="en-US" altLang="en-US" sz="1200" dirty="0" err="1" smtClean="0"/>
              <a:t>MyOpenDSS.Text</a:t>
            </a:r>
            <a:endParaRPr lang="en-US" altLang="en-US" sz="1200" dirty="0" smtClean="0"/>
          </a:p>
          <a:p>
            <a:pPr eaLnBrk="1" hangingPunct="1">
              <a:lnSpc>
                <a:spcPct val="75000"/>
              </a:lnSpc>
              <a:buFontTx/>
              <a:buNone/>
            </a:pPr>
            <a:r>
              <a:rPr lang="en-US" altLang="en-US" sz="1200" dirty="0" smtClean="0"/>
              <a:t>    Set </a:t>
            </a:r>
            <a:r>
              <a:rPr lang="en-US" altLang="en-US" sz="1200" dirty="0" err="1" smtClean="0"/>
              <a:t>MyCircuit</a:t>
            </a:r>
            <a:r>
              <a:rPr lang="en-US" altLang="en-US" sz="1200" dirty="0" smtClean="0"/>
              <a:t> = </a:t>
            </a:r>
            <a:r>
              <a:rPr lang="en-US" altLang="en-US" sz="1200" dirty="0" err="1" smtClean="0"/>
              <a:t>MyOpenDSS.ActiveCircuit</a:t>
            </a:r>
            <a:endParaRPr lang="en-US" altLang="en-US" sz="1200" dirty="0" smtClean="0"/>
          </a:p>
          <a:p>
            <a:pPr eaLnBrk="1" hangingPunct="1">
              <a:lnSpc>
                <a:spcPct val="75000"/>
              </a:lnSpc>
              <a:buFontTx/>
              <a:buNone/>
            </a:pPr>
            <a:r>
              <a:rPr lang="en-US" altLang="en-US" sz="1200" dirty="0" smtClean="0"/>
              <a:t>        </a:t>
            </a:r>
          </a:p>
          <a:p>
            <a:pPr eaLnBrk="1" hangingPunct="1">
              <a:lnSpc>
                <a:spcPct val="75000"/>
              </a:lnSpc>
              <a:buFontTx/>
              <a:buNone/>
            </a:pPr>
            <a:r>
              <a:rPr lang="en-US" altLang="en-US" sz="1200" dirty="0" smtClean="0"/>
              <a:t>    </a:t>
            </a:r>
            <a:r>
              <a:rPr lang="en-US" altLang="en-US" sz="1200" dirty="0" err="1" smtClean="0"/>
              <a:t>MyText.Command</a:t>
            </a:r>
            <a:r>
              <a:rPr lang="en-US" altLang="en-US" sz="1200" dirty="0" smtClean="0"/>
              <a:t> = "Compile (C:\</a:t>
            </a:r>
            <a:r>
              <a:rPr lang="en-US" altLang="en-US" sz="1200" dirty="0" err="1" smtClean="0"/>
              <a:t>OpenDSS</a:t>
            </a:r>
            <a:r>
              <a:rPr lang="en-US" altLang="en-US" sz="1200" dirty="0" smtClean="0"/>
              <a:t>\</a:t>
            </a:r>
            <a:r>
              <a:rPr lang="en-US" altLang="en-US" sz="1200" dirty="0" err="1" smtClean="0"/>
              <a:t>IEEETestCases</a:t>
            </a:r>
            <a:r>
              <a:rPr lang="en-US" altLang="en-US" sz="1200" dirty="0" smtClean="0"/>
              <a:t>\123Bus\IEEE123Master.dss)"</a:t>
            </a:r>
          </a:p>
          <a:p>
            <a:pPr eaLnBrk="1" hangingPunct="1">
              <a:lnSpc>
                <a:spcPct val="75000"/>
              </a:lnSpc>
              <a:buFontTx/>
              <a:buNone/>
            </a:pPr>
            <a:r>
              <a:rPr lang="en-US" altLang="en-US" sz="1200" dirty="0" smtClean="0"/>
              <a:t>    </a:t>
            </a:r>
            <a:r>
              <a:rPr lang="en-US" altLang="en-US" sz="1200" dirty="0" err="1" smtClean="0"/>
              <a:t>MyText.Command</a:t>
            </a:r>
            <a:r>
              <a:rPr lang="en-US" altLang="en-US" sz="1200" dirty="0" smtClean="0"/>
              <a:t> = "New Energymeter.M1 element=Line.L115 terminal=1"</a:t>
            </a:r>
          </a:p>
          <a:p>
            <a:pPr eaLnBrk="1" hangingPunct="1">
              <a:lnSpc>
                <a:spcPct val="75000"/>
              </a:lnSpc>
              <a:buFontTx/>
              <a:buNone/>
            </a:pPr>
            <a:r>
              <a:rPr lang="en-US" altLang="en-US" sz="1200" dirty="0" smtClean="0"/>
              <a:t>    </a:t>
            </a:r>
            <a:r>
              <a:rPr lang="en-US" altLang="en-US" sz="1200" dirty="0" err="1" smtClean="0"/>
              <a:t>MyText.Command</a:t>
            </a:r>
            <a:r>
              <a:rPr lang="en-US" altLang="en-US" sz="1200" dirty="0" smtClean="0"/>
              <a:t> = "Solve"</a:t>
            </a:r>
          </a:p>
          <a:p>
            <a:pPr eaLnBrk="1" hangingPunct="1">
              <a:lnSpc>
                <a:spcPct val="75000"/>
              </a:lnSpc>
              <a:buFontTx/>
              <a:buNone/>
            </a:pPr>
            <a:r>
              <a:rPr lang="en-US" altLang="en-US" sz="1200" dirty="0" smtClean="0"/>
              <a:t>    </a:t>
            </a:r>
          </a:p>
          <a:p>
            <a:pPr eaLnBrk="1" hangingPunct="1">
              <a:lnSpc>
                <a:spcPct val="75000"/>
              </a:lnSpc>
              <a:buFontTx/>
              <a:buNone/>
            </a:pPr>
            <a:r>
              <a:rPr lang="en-US" altLang="en-US" sz="1200" dirty="0" smtClean="0"/>
              <a:t>    Dim </a:t>
            </a:r>
            <a:r>
              <a:rPr lang="en-US" altLang="en-US" sz="1200" dirty="0" err="1" smtClean="0"/>
              <a:t>MyVoltages</a:t>
            </a:r>
            <a:r>
              <a:rPr lang="en-US" altLang="en-US" sz="1200" dirty="0" smtClean="0"/>
              <a:t> As Variant</a:t>
            </a:r>
          </a:p>
          <a:p>
            <a:pPr eaLnBrk="1" hangingPunct="1">
              <a:lnSpc>
                <a:spcPct val="75000"/>
              </a:lnSpc>
              <a:buFontTx/>
              <a:buNone/>
            </a:pPr>
            <a:r>
              <a:rPr lang="en-US" altLang="en-US" sz="1200" dirty="0" smtClean="0"/>
              <a:t>    Dim </a:t>
            </a:r>
            <a:r>
              <a:rPr lang="en-US" altLang="en-US" sz="1200" dirty="0" err="1" smtClean="0"/>
              <a:t>MyNames</a:t>
            </a:r>
            <a:r>
              <a:rPr lang="en-US" altLang="en-US" sz="1200" dirty="0" smtClean="0"/>
              <a:t> As Variant</a:t>
            </a:r>
          </a:p>
          <a:p>
            <a:pPr eaLnBrk="1" hangingPunct="1">
              <a:lnSpc>
                <a:spcPct val="75000"/>
              </a:lnSpc>
              <a:buFontTx/>
              <a:buNone/>
            </a:pPr>
            <a:r>
              <a:rPr lang="en-US" altLang="en-US" sz="1200" dirty="0" smtClean="0"/>
              <a:t>    Dim </a:t>
            </a:r>
            <a:r>
              <a:rPr lang="en-US" altLang="en-US" sz="1200" dirty="0" err="1" smtClean="0"/>
              <a:t>Mydistances</a:t>
            </a:r>
            <a:r>
              <a:rPr lang="en-US" altLang="en-US" sz="1200" dirty="0" smtClean="0"/>
              <a:t> As Variant</a:t>
            </a:r>
          </a:p>
          <a:p>
            <a:pPr eaLnBrk="1" hangingPunct="1">
              <a:lnSpc>
                <a:spcPct val="75000"/>
              </a:lnSpc>
              <a:buFontTx/>
              <a:buNone/>
            </a:pPr>
            <a:r>
              <a:rPr lang="en-US" altLang="en-US" sz="1200" dirty="0" smtClean="0"/>
              <a:t>    </a:t>
            </a:r>
            <a:r>
              <a:rPr lang="en-US" altLang="en-US" sz="1200" dirty="0" err="1" smtClean="0"/>
              <a:t>MyVoltages</a:t>
            </a:r>
            <a:r>
              <a:rPr lang="en-US" altLang="en-US" sz="1200" dirty="0" smtClean="0"/>
              <a:t> = </a:t>
            </a:r>
            <a:r>
              <a:rPr lang="en-US" altLang="en-US" sz="1200" dirty="0" err="1" smtClean="0"/>
              <a:t>MyCircuit.AllBusVmagPu</a:t>
            </a:r>
            <a:endParaRPr lang="en-US" altLang="en-US" sz="1200" dirty="0" smtClean="0"/>
          </a:p>
          <a:p>
            <a:pPr eaLnBrk="1" hangingPunct="1">
              <a:lnSpc>
                <a:spcPct val="75000"/>
              </a:lnSpc>
              <a:buFontTx/>
              <a:buNone/>
            </a:pPr>
            <a:r>
              <a:rPr lang="en-US" altLang="en-US" sz="1200" dirty="0" smtClean="0"/>
              <a:t>    </a:t>
            </a:r>
            <a:r>
              <a:rPr lang="en-US" altLang="en-US" sz="1200" dirty="0" err="1" smtClean="0"/>
              <a:t>MyNames</a:t>
            </a:r>
            <a:r>
              <a:rPr lang="en-US" altLang="en-US" sz="1200" dirty="0" smtClean="0"/>
              <a:t> = </a:t>
            </a:r>
            <a:r>
              <a:rPr lang="en-US" altLang="en-US" sz="1200" dirty="0" err="1" smtClean="0"/>
              <a:t>MyCircuit.AllNodeNames</a:t>
            </a:r>
            <a:endParaRPr lang="en-US" altLang="en-US" sz="1200" dirty="0" smtClean="0"/>
          </a:p>
          <a:p>
            <a:pPr eaLnBrk="1" hangingPunct="1">
              <a:lnSpc>
                <a:spcPct val="75000"/>
              </a:lnSpc>
              <a:buFontTx/>
              <a:buNone/>
            </a:pPr>
            <a:r>
              <a:rPr lang="en-US" altLang="en-US" sz="1200" dirty="0" smtClean="0"/>
              <a:t>    </a:t>
            </a:r>
            <a:r>
              <a:rPr lang="en-US" altLang="en-US" sz="1200" dirty="0" err="1" smtClean="0"/>
              <a:t>Mydistances</a:t>
            </a:r>
            <a:r>
              <a:rPr lang="en-US" altLang="en-US" sz="1200" dirty="0" smtClean="0"/>
              <a:t> = </a:t>
            </a:r>
            <a:r>
              <a:rPr lang="en-US" altLang="en-US" sz="1200" dirty="0" err="1" smtClean="0"/>
              <a:t>MyCircuit.AllNodeDistances</a:t>
            </a:r>
            <a:endParaRPr lang="en-US" altLang="en-US" sz="1200" dirty="0" smtClean="0"/>
          </a:p>
          <a:p>
            <a:pPr eaLnBrk="1" hangingPunct="1">
              <a:lnSpc>
                <a:spcPct val="75000"/>
              </a:lnSpc>
              <a:buFontTx/>
              <a:buNone/>
            </a:pPr>
            <a:r>
              <a:rPr lang="en-US" altLang="en-US" sz="1200" dirty="0" smtClean="0"/>
              <a:t>    </a:t>
            </a:r>
          </a:p>
          <a:p>
            <a:pPr eaLnBrk="1" hangingPunct="1">
              <a:lnSpc>
                <a:spcPct val="75000"/>
              </a:lnSpc>
              <a:buFontTx/>
              <a:buNone/>
            </a:pPr>
            <a:r>
              <a:rPr lang="en-US" altLang="en-US" sz="1200" dirty="0" smtClean="0"/>
              <a:t>    Dim </a:t>
            </a:r>
            <a:r>
              <a:rPr lang="en-US" altLang="en-US" sz="1200" dirty="0" err="1" smtClean="0"/>
              <a:t>i</a:t>
            </a:r>
            <a:r>
              <a:rPr lang="en-US" altLang="en-US" sz="1200" dirty="0" smtClean="0"/>
              <a:t> As Integer, </a:t>
            </a:r>
            <a:r>
              <a:rPr lang="en-US" altLang="en-US" sz="1200" dirty="0" err="1" smtClean="0"/>
              <a:t>irow</a:t>
            </a:r>
            <a:r>
              <a:rPr lang="en-US" altLang="en-US" sz="1200" dirty="0" smtClean="0"/>
              <a:t> As Integer</a:t>
            </a:r>
          </a:p>
          <a:p>
            <a:pPr eaLnBrk="1" hangingPunct="1">
              <a:lnSpc>
                <a:spcPct val="75000"/>
              </a:lnSpc>
              <a:buFontTx/>
              <a:buNone/>
            </a:pPr>
            <a:r>
              <a:rPr lang="en-US" altLang="en-US" sz="1200" dirty="0" smtClean="0"/>
              <a:t>    </a:t>
            </a:r>
            <a:r>
              <a:rPr lang="en-US" altLang="en-US" sz="1200" dirty="0" err="1" smtClean="0"/>
              <a:t>irow</a:t>
            </a:r>
            <a:r>
              <a:rPr lang="en-US" altLang="en-US" sz="1200" dirty="0" smtClean="0"/>
              <a:t> = 1</a:t>
            </a:r>
          </a:p>
          <a:p>
            <a:pPr eaLnBrk="1" hangingPunct="1">
              <a:lnSpc>
                <a:spcPct val="75000"/>
              </a:lnSpc>
              <a:buFontTx/>
              <a:buNone/>
            </a:pPr>
            <a:r>
              <a:rPr lang="en-US" altLang="en-US" sz="1200" dirty="0" smtClean="0"/>
              <a:t>    For </a:t>
            </a:r>
            <a:r>
              <a:rPr lang="en-US" altLang="en-US" sz="1200" dirty="0" err="1" smtClean="0"/>
              <a:t>i</a:t>
            </a:r>
            <a:r>
              <a:rPr lang="en-US" altLang="en-US" sz="1200" dirty="0" smtClean="0"/>
              <a:t> = </a:t>
            </a:r>
            <a:r>
              <a:rPr lang="en-US" altLang="en-US" sz="1200" dirty="0" err="1" smtClean="0"/>
              <a:t>LBound</a:t>
            </a:r>
            <a:r>
              <a:rPr lang="en-US" altLang="en-US" sz="1200" dirty="0" smtClean="0"/>
              <a:t>(</a:t>
            </a:r>
            <a:r>
              <a:rPr lang="en-US" altLang="en-US" sz="1200" dirty="0" err="1" smtClean="0"/>
              <a:t>MyVoltages</a:t>
            </a:r>
            <a:r>
              <a:rPr lang="en-US" altLang="en-US" sz="1200" dirty="0" smtClean="0"/>
              <a:t>) To </a:t>
            </a:r>
            <a:r>
              <a:rPr lang="en-US" altLang="en-US" sz="1200" dirty="0" err="1" smtClean="0"/>
              <a:t>UBound</a:t>
            </a:r>
            <a:r>
              <a:rPr lang="en-US" altLang="en-US" sz="1200" dirty="0" smtClean="0"/>
              <a:t>(</a:t>
            </a:r>
            <a:r>
              <a:rPr lang="en-US" altLang="en-US" sz="1200" dirty="0" err="1" smtClean="0"/>
              <a:t>MyVoltages</a:t>
            </a:r>
            <a:r>
              <a:rPr lang="en-US" altLang="en-US" sz="1200" dirty="0" smtClean="0"/>
              <a:t>)</a:t>
            </a:r>
          </a:p>
          <a:p>
            <a:pPr eaLnBrk="1" hangingPunct="1">
              <a:lnSpc>
                <a:spcPct val="75000"/>
              </a:lnSpc>
              <a:buFontTx/>
              <a:buNone/>
            </a:pPr>
            <a:r>
              <a:rPr lang="en-US" altLang="en-US" sz="1200" dirty="0" smtClean="0"/>
              <a:t>        </a:t>
            </a:r>
            <a:r>
              <a:rPr lang="en-US" altLang="en-US" sz="1200" dirty="0" err="1" smtClean="0"/>
              <a:t>ActiveSheet.Cells</a:t>
            </a:r>
            <a:r>
              <a:rPr lang="en-US" altLang="en-US" sz="1200" dirty="0" smtClean="0"/>
              <a:t>(</a:t>
            </a:r>
            <a:r>
              <a:rPr lang="en-US" altLang="en-US" sz="1200" dirty="0" err="1" smtClean="0"/>
              <a:t>irow</a:t>
            </a:r>
            <a:r>
              <a:rPr lang="en-US" altLang="en-US" sz="1200" dirty="0" smtClean="0"/>
              <a:t>, 1).Value = </a:t>
            </a:r>
            <a:r>
              <a:rPr lang="en-US" altLang="en-US" sz="1200" dirty="0" err="1" smtClean="0"/>
              <a:t>MyNames</a:t>
            </a:r>
            <a:r>
              <a:rPr lang="en-US" altLang="en-US" sz="1200" dirty="0" smtClean="0"/>
              <a:t>(</a:t>
            </a:r>
            <a:r>
              <a:rPr lang="en-US" altLang="en-US" sz="1200" dirty="0" err="1" smtClean="0"/>
              <a:t>i</a:t>
            </a:r>
            <a:r>
              <a:rPr lang="en-US" altLang="en-US" sz="1200" dirty="0" smtClean="0"/>
              <a:t>)</a:t>
            </a:r>
          </a:p>
          <a:p>
            <a:pPr eaLnBrk="1" hangingPunct="1">
              <a:lnSpc>
                <a:spcPct val="75000"/>
              </a:lnSpc>
              <a:buFontTx/>
              <a:buNone/>
            </a:pPr>
            <a:r>
              <a:rPr lang="en-US" altLang="en-US" sz="1200" dirty="0" smtClean="0"/>
              <a:t>        </a:t>
            </a:r>
            <a:r>
              <a:rPr lang="en-US" altLang="en-US" sz="1200" dirty="0" err="1" smtClean="0"/>
              <a:t>ActiveSheet.Cells</a:t>
            </a:r>
            <a:r>
              <a:rPr lang="en-US" altLang="en-US" sz="1200" dirty="0" smtClean="0"/>
              <a:t>(</a:t>
            </a:r>
            <a:r>
              <a:rPr lang="en-US" altLang="en-US" sz="1200" dirty="0" err="1" smtClean="0"/>
              <a:t>irow</a:t>
            </a:r>
            <a:r>
              <a:rPr lang="en-US" altLang="en-US" sz="1200" dirty="0" smtClean="0"/>
              <a:t>, 2).Value = </a:t>
            </a:r>
            <a:r>
              <a:rPr lang="en-US" altLang="en-US" sz="1200" dirty="0" err="1" smtClean="0"/>
              <a:t>Mydistances</a:t>
            </a:r>
            <a:r>
              <a:rPr lang="en-US" altLang="en-US" sz="1200" dirty="0" smtClean="0"/>
              <a:t>(</a:t>
            </a:r>
            <a:r>
              <a:rPr lang="en-US" altLang="en-US" sz="1200" dirty="0" err="1" smtClean="0"/>
              <a:t>i</a:t>
            </a:r>
            <a:r>
              <a:rPr lang="en-US" altLang="en-US" sz="1200" dirty="0" smtClean="0"/>
              <a:t>)</a:t>
            </a:r>
          </a:p>
          <a:p>
            <a:pPr eaLnBrk="1" hangingPunct="1">
              <a:lnSpc>
                <a:spcPct val="75000"/>
              </a:lnSpc>
              <a:buFontTx/>
              <a:buNone/>
            </a:pPr>
            <a:r>
              <a:rPr lang="en-US" altLang="en-US" sz="1200" dirty="0" smtClean="0"/>
              <a:t>        </a:t>
            </a:r>
            <a:r>
              <a:rPr lang="en-US" altLang="en-US" sz="1200" dirty="0" err="1" smtClean="0"/>
              <a:t>ActiveSheet.Cells</a:t>
            </a:r>
            <a:r>
              <a:rPr lang="en-US" altLang="en-US" sz="1200" dirty="0" smtClean="0"/>
              <a:t>(</a:t>
            </a:r>
            <a:r>
              <a:rPr lang="en-US" altLang="en-US" sz="1200" dirty="0" err="1" smtClean="0"/>
              <a:t>irow</a:t>
            </a:r>
            <a:r>
              <a:rPr lang="en-US" altLang="en-US" sz="1200" dirty="0" smtClean="0"/>
              <a:t>, 3).Value = </a:t>
            </a:r>
            <a:r>
              <a:rPr lang="en-US" altLang="en-US" sz="1200" dirty="0" err="1" smtClean="0"/>
              <a:t>MyVoltages</a:t>
            </a:r>
            <a:r>
              <a:rPr lang="en-US" altLang="en-US" sz="1200" dirty="0" smtClean="0"/>
              <a:t>(</a:t>
            </a:r>
            <a:r>
              <a:rPr lang="en-US" altLang="en-US" sz="1200" dirty="0" err="1" smtClean="0"/>
              <a:t>i</a:t>
            </a:r>
            <a:r>
              <a:rPr lang="en-US" altLang="en-US" sz="1200" dirty="0" smtClean="0"/>
              <a:t>)</a:t>
            </a:r>
          </a:p>
          <a:p>
            <a:pPr eaLnBrk="1" hangingPunct="1">
              <a:lnSpc>
                <a:spcPct val="75000"/>
              </a:lnSpc>
              <a:buFontTx/>
              <a:buNone/>
            </a:pPr>
            <a:r>
              <a:rPr lang="en-US" altLang="en-US" sz="1200" dirty="0" smtClean="0"/>
              <a:t>        </a:t>
            </a:r>
            <a:r>
              <a:rPr lang="en-US" altLang="en-US" sz="1200" dirty="0" err="1" smtClean="0"/>
              <a:t>irow</a:t>
            </a:r>
            <a:r>
              <a:rPr lang="en-US" altLang="en-US" sz="1200" dirty="0" smtClean="0"/>
              <a:t> = </a:t>
            </a:r>
            <a:r>
              <a:rPr lang="en-US" altLang="en-US" sz="1200" dirty="0" err="1" smtClean="0"/>
              <a:t>irow</a:t>
            </a:r>
            <a:r>
              <a:rPr lang="en-US" altLang="en-US" sz="1200" dirty="0" smtClean="0"/>
              <a:t> + 1</a:t>
            </a:r>
          </a:p>
          <a:p>
            <a:pPr eaLnBrk="1" hangingPunct="1">
              <a:lnSpc>
                <a:spcPct val="75000"/>
              </a:lnSpc>
              <a:buFontTx/>
              <a:buNone/>
            </a:pPr>
            <a:r>
              <a:rPr lang="en-US" altLang="en-US" sz="1200" dirty="0" smtClean="0"/>
              <a:t>    Next I</a:t>
            </a:r>
          </a:p>
          <a:p>
            <a:pPr eaLnBrk="1" hangingPunct="1">
              <a:lnSpc>
                <a:spcPct val="75000"/>
              </a:lnSpc>
              <a:buFontTx/>
              <a:buNone/>
            </a:pPr>
            <a:r>
              <a:rPr lang="en-US" altLang="en-US" sz="1200" dirty="0" smtClean="0"/>
              <a:t>    Set </a:t>
            </a:r>
            <a:r>
              <a:rPr lang="en-US" altLang="en-US" sz="1200" dirty="0" err="1" smtClean="0"/>
              <a:t>MyOpenDSS</a:t>
            </a:r>
            <a:r>
              <a:rPr lang="en-US" altLang="en-US" sz="1200" dirty="0" smtClean="0"/>
              <a:t> = Nothing</a:t>
            </a:r>
          </a:p>
          <a:p>
            <a:pPr eaLnBrk="1" hangingPunct="1">
              <a:lnSpc>
                <a:spcPct val="75000"/>
              </a:lnSpc>
              <a:buFontTx/>
              <a:buNone/>
            </a:pPr>
            <a:r>
              <a:rPr lang="en-US" altLang="en-US" sz="1200" dirty="0" smtClean="0"/>
              <a:t>End Sub</a:t>
            </a:r>
          </a:p>
        </p:txBody>
      </p:sp>
    </p:spTree>
    <p:extLst>
      <p:ext uri="{BB962C8B-B14F-4D97-AF65-F5344CB8AC3E}">
        <p14:creationId xmlns:p14="http://schemas.microsoft.com/office/powerpoint/2010/main" val="19144430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smtClean="0"/>
              <a:t>Steps Required to Do This</a:t>
            </a:r>
          </a:p>
        </p:txBody>
      </p:sp>
      <p:sp>
        <p:nvSpPr>
          <p:cNvPr id="158723" name="Rectangle 3"/>
          <p:cNvSpPr>
            <a:spLocks noGrp="1" noChangeArrowheads="1"/>
          </p:cNvSpPr>
          <p:nvPr>
            <p:ph type="body" idx="1"/>
          </p:nvPr>
        </p:nvSpPr>
        <p:spPr/>
        <p:txBody>
          <a:bodyPr/>
          <a:lstStyle/>
          <a:p>
            <a:pPr eaLnBrk="1" hangingPunct="1"/>
            <a:r>
              <a:rPr lang="en-US" altLang="en-US" smtClean="0"/>
              <a:t>Register OpenDSSEngine.DLL  (32-bit)</a:t>
            </a:r>
          </a:p>
          <a:p>
            <a:pPr eaLnBrk="1" hangingPunct="1"/>
            <a:r>
              <a:rPr lang="en-US" altLang="en-US" smtClean="0"/>
              <a:t>Start Microsoft Excel</a:t>
            </a:r>
          </a:p>
          <a:p>
            <a:pPr eaLnBrk="1" hangingPunct="1"/>
            <a:r>
              <a:rPr lang="en-US" altLang="en-US" smtClean="0"/>
              <a:t>Type alt-F11 to open VBA editor</a:t>
            </a:r>
          </a:p>
          <a:p>
            <a:pPr lvl="1" eaLnBrk="1" hangingPunct="1"/>
            <a:r>
              <a:rPr lang="en-US" altLang="en-US" smtClean="0"/>
              <a:t>Or </a:t>
            </a:r>
            <a:r>
              <a:rPr lang="en-US" altLang="en-US" i="1" smtClean="0"/>
              <a:t>Tools&gt;Macro</a:t>
            </a:r>
            <a:r>
              <a:rPr lang="en-US" altLang="en-US" smtClean="0"/>
              <a:t> …</a:t>
            </a:r>
          </a:p>
          <a:p>
            <a:pPr eaLnBrk="1" hangingPunct="1"/>
            <a:r>
              <a:rPr lang="en-US" altLang="en-US" smtClean="0"/>
              <a:t>Select OpenDSS Engine under </a:t>
            </a:r>
            <a:r>
              <a:rPr lang="en-US" altLang="en-US" i="1" smtClean="0"/>
              <a:t>Tools&gt;References</a:t>
            </a:r>
          </a:p>
          <a:p>
            <a:pPr eaLnBrk="1" hangingPunct="1"/>
            <a:r>
              <a:rPr lang="en-US" altLang="en-US" i="1" smtClean="0"/>
              <a:t>Insert&gt;Module</a:t>
            </a:r>
          </a:p>
          <a:p>
            <a:pPr eaLnBrk="1" hangingPunct="1"/>
            <a:r>
              <a:rPr lang="en-US" altLang="en-US" smtClean="0"/>
              <a:t>Enter the VBA code into blank module</a:t>
            </a:r>
          </a:p>
          <a:p>
            <a:pPr lvl="1" eaLnBrk="1" hangingPunct="1"/>
            <a:r>
              <a:rPr lang="en-US" altLang="en-US" smtClean="0"/>
              <a:t>Use correct path name for your computer</a:t>
            </a:r>
          </a:p>
          <a:p>
            <a:pPr eaLnBrk="1" hangingPunct="1"/>
            <a:r>
              <a:rPr lang="en-US" altLang="en-US" smtClean="0"/>
              <a:t>Execute the macro “MyMacro”</a:t>
            </a:r>
          </a:p>
          <a:p>
            <a:pPr eaLnBrk="1" hangingPunct="1"/>
            <a:endParaRPr lang="en-US" altLang="en-US" smtClean="0"/>
          </a:p>
        </p:txBody>
      </p:sp>
    </p:spTree>
    <p:extLst>
      <p:ext uri="{BB962C8B-B14F-4D97-AF65-F5344CB8AC3E}">
        <p14:creationId xmlns:p14="http://schemas.microsoft.com/office/powerpoint/2010/main" val="7968920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en-US" smtClean="0"/>
              <a:t>Resulting Chart in Excel</a:t>
            </a:r>
          </a:p>
        </p:txBody>
      </p:sp>
      <p:pic>
        <p:nvPicPr>
          <p:cNvPr id="159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5018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en-US" smtClean="0"/>
              <a:t>VBA Example</a:t>
            </a:r>
          </a:p>
        </p:txBody>
      </p:sp>
      <p:sp>
        <p:nvSpPr>
          <p:cNvPr id="160771" name="Rectangle 3"/>
          <p:cNvSpPr>
            <a:spLocks noGrp="1" noChangeArrowheads="1"/>
          </p:cNvSpPr>
          <p:nvPr>
            <p:ph type="body" sz="half" idx="1"/>
          </p:nvPr>
        </p:nvSpPr>
        <p:spPr/>
        <p:txBody>
          <a:bodyPr/>
          <a:lstStyle/>
          <a:p>
            <a:pPr eaLnBrk="1" hangingPunct="1">
              <a:lnSpc>
                <a:spcPct val="75000"/>
              </a:lnSpc>
              <a:buFontTx/>
              <a:buNone/>
            </a:pPr>
            <a:r>
              <a:rPr lang="en-US" altLang="en-US" sz="1400" smtClean="0"/>
              <a:t>Option Explicit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Public DSSobj As OpenDSSengine.DSS</a:t>
            </a:r>
          </a:p>
          <a:p>
            <a:pPr eaLnBrk="1" hangingPunct="1">
              <a:lnSpc>
                <a:spcPct val="75000"/>
              </a:lnSpc>
              <a:buFontTx/>
              <a:buNone/>
            </a:pPr>
            <a:r>
              <a:rPr lang="en-US" altLang="en-US" sz="1400" smtClean="0"/>
              <a:t>Public DSSText As OpenDSSengine.Text</a:t>
            </a:r>
          </a:p>
          <a:p>
            <a:pPr eaLnBrk="1" hangingPunct="1">
              <a:lnSpc>
                <a:spcPct val="75000"/>
              </a:lnSpc>
              <a:buFontTx/>
              <a:buNone/>
            </a:pPr>
            <a:r>
              <a:rPr lang="en-US" altLang="en-US" sz="1400" smtClean="0"/>
              <a:t>Public DSSCircuit As OpenDSSengine.Circuit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Public Sub StartDSS()</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 Create a new instance of the DSS</a:t>
            </a:r>
          </a:p>
          <a:p>
            <a:pPr eaLnBrk="1" hangingPunct="1">
              <a:lnSpc>
                <a:spcPct val="75000"/>
              </a:lnSpc>
              <a:buFontTx/>
              <a:buNone/>
            </a:pPr>
            <a:r>
              <a:rPr lang="en-US" altLang="en-US" sz="1400" smtClean="0"/>
              <a:t>    </a:t>
            </a:r>
            <a:r>
              <a:rPr lang="en-US" altLang="en-US" sz="1400" smtClean="0">
                <a:solidFill>
                  <a:srgbClr val="FF5050"/>
                </a:solidFill>
              </a:rPr>
              <a:t>Set DSSobj = New OpenDSSengine.DSS</a:t>
            </a:r>
          </a:p>
          <a:p>
            <a:pPr eaLnBrk="1" hangingPunct="1">
              <a:lnSpc>
                <a:spcPct val="75000"/>
              </a:lnSpc>
              <a:buFontTx/>
              <a:buNone/>
            </a:pPr>
            <a:r>
              <a:rPr lang="en-US" altLang="en-US" sz="1400" smtClean="0"/>
              <a:t>    </a:t>
            </a:r>
          </a:p>
          <a:p>
            <a:pPr eaLnBrk="1" hangingPunct="1">
              <a:lnSpc>
                <a:spcPct val="75000"/>
              </a:lnSpc>
              <a:buFontTx/>
              <a:buNone/>
            </a:pPr>
            <a:r>
              <a:rPr lang="en-US" altLang="en-US" sz="1400" smtClean="0"/>
              <a:t>' Assign a variable to the Text interface for easier access</a:t>
            </a:r>
          </a:p>
          <a:p>
            <a:pPr eaLnBrk="1" hangingPunct="1">
              <a:lnSpc>
                <a:spcPct val="75000"/>
              </a:lnSpc>
              <a:buFontTx/>
              <a:buNone/>
            </a:pPr>
            <a:r>
              <a:rPr lang="en-US" altLang="en-US" sz="1400" smtClean="0"/>
              <a:t>    </a:t>
            </a:r>
            <a:r>
              <a:rPr lang="en-US" altLang="en-US" sz="1400" smtClean="0">
                <a:solidFill>
                  <a:srgbClr val="FF5050"/>
                </a:solidFill>
              </a:rPr>
              <a:t>Set DSSText = DSSobj.Text</a:t>
            </a:r>
          </a:p>
          <a:p>
            <a:pPr eaLnBrk="1" hangingPunct="1">
              <a:lnSpc>
                <a:spcPct val="75000"/>
              </a:lnSpc>
              <a:buFontTx/>
              <a:buNone/>
            </a:pPr>
            <a:r>
              <a:rPr lang="en-US" altLang="en-US" sz="1400" smtClean="0"/>
              <a:t>    </a:t>
            </a:r>
          </a:p>
          <a:p>
            <a:pPr eaLnBrk="1" hangingPunct="1">
              <a:lnSpc>
                <a:spcPct val="75000"/>
              </a:lnSpc>
              <a:buFontTx/>
              <a:buNone/>
            </a:pPr>
            <a:r>
              <a:rPr lang="en-US" altLang="en-US" sz="1400" smtClean="0"/>
              <a:t>' Start the DSS</a:t>
            </a:r>
          </a:p>
          <a:p>
            <a:pPr eaLnBrk="1" hangingPunct="1">
              <a:lnSpc>
                <a:spcPct val="75000"/>
              </a:lnSpc>
              <a:buFontTx/>
              <a:buNone/>
            </a:pPr>
            <a:r>
              <a:rPr lang="en-US" altLang="en-US" sz="1400" smtClean="0"/>
              <a:t>    If Not DSSobj.Start(0) Then MsgBox "DSS Failed to Start"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End Sub</a:t>
            </a:r>
          </a:p>
          <a:p>
            <a:pPr eaLnBrk="1" hangingPunct="1">
              <a:lnSpc>
                <a:spcPct val="75000"/>
              </a:lnSpc>
              <a:buFontTx/>
              <a:buNone/>
            </a:pPr>
            <a:endParaRPr lang="en-US" altLang="en-US" sz="1400" smtClean="0"/>
          </a:p>
          <a:p>
            <a:pPr eaLnBrk="1" hangingPunct="1">
              <a:lnSpc>
                <a:spcPct val="75000"/>
              </a:lnSpc>
              <a:buFontTx/>
              <a:buNone/>
            </a:pPr>
            <a:endParaRPr lang="en-US" altLang="en-US" sz="1400" smtClean="0"/>
          </a:p>
          <a:p>
            <a:pPr eaLnBrk="1" hangingPunct="1">
              <a:lnSpc>
                <a:spcPct val="75000"/>
              </a:lnSpc>
              <a:buFontTx/>
              <a:buNone/>
            </a:pPr>
            <a:endParaRPr lang="en-US" altLang="en-US" sz="1400" smtClean="0"/>
          </a:p>
        </p:txBody>
      </p:sp>
      <p:sp>
        <p:nvSpPr>
          <p:cNvPr id="160772" name="Text Box 4"/>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60773" name="Text Box 5"/>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07973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Program Files</a:t>
            </a:r>
          </a:p>
        </p:txBody>
      </p:sp>
      <p:sp>
        <p:nvSpPr>
          <p:cNvPr id="60419" name="Rectangle 3"/>
          <p:cNvSpPr>
            <a:spLocks noGrp="1" noChangeArrowheads="1"/>
          </p:cNvSpPr>
          <p:nvPr>
            <p:ph type="body" idx="1"/>
          </p:nvPr>
        </p:nvSpPr>
        <p:spPr>
          <a:xfrm>
            <a:off x="457200" y="1836738"/>
            <a:ext cx="8226425" cy="4514850"/>
          </a:xfrm>
        </p:spPr>
        <p:txBody>
          <a:bodyPr/>
          <a:lstStyle/>
          <a:p>
            <a:pPr eaLnBrk="1" hangingPunct="1">
              <a:tabLst>
                <a:tab pos="4119563" algn="l"/>
              </a:tabLst>
            </a:pPr>
            <a:r>
              <a:rPr lang="en-US" altLang="en-US" dirty="0" smtClean="0"/>
              <a:t>For each of X86 and X64 versions:</a:t>
            </a:r>
          </a:p>
          <a:p>
            <a:pPr marL="744538" lvl="1" indent="-457200" eaLnBrk="1" hangingPunct="1">
              <a:buFontTx/>
              <a:buAutoNum type="arabicPeriod"/>
              <a:tabLst>
                <a:tab pos="4119563" algn="l"/>
              </a:tabLst>
            </a:pPr>
            <a:r>
              <a:rPr lang="en-US" altLang="en-US" dirty="0" smtClean="0"/>
              <a:t>OpenDSS.EXE	Standalone EXE</a:t>
            </a:r>
          </a:p>
          <a:p>
            <a:pPr marL="744538" lvl="1" indent="-457200" eaLnBrk="1" hangingPunct="1">
              <a:buFontTx/>
              <a:buAutoNum type="arabicPeriod"/>
              <a:tabLst>
                <a:tab pos="4119563" algn="l"/>
              </a:tabLst>
            </a:pPr>
            <a:r>
              <a:rPr lang="en-US" altLang="en-US" b="1" dirty="0" smtClean="0">
                <a:solidFill>
                  <a:schemeClr val="tx2">
                    <a:lumMod val="60000"/>
                    <a:lumOff val="40000"/>
                  </a:schemeClr>
                </a:solidFill>
              </a:rPr>
              <a:t>OpenDSSEngine.DLL	</a:t>
            </a:r>
            <a:r>
              <a:rPr lang="en-US" altLang="en-US" b="1" i="1" dirty="0" smtClean="0">
                <a:solidFill>
                  <a:schemeClr val="tx2">
                    <a:lumMod val="60000"/>
                    <a:lumOff val="40000"/>
                  </a:schemeClr>
                </a:solidFill>
              </a:rPr>
              <a:t>In-process</a:t>
            </a:r>
            <a:r>
              <a:rPr lang="en-US" altLang="en-US" b="1" dirty="0" smtClean="0">
                <a:solidFill>
                  <a:schemeClr val="tx2">
                    <a:lumMod val="60000"/>
                    <a:lumOff val="40000"/>
                  </a:schemeClr>
                </a:solidFill>
              </a:rPr>
              <a:t> COM server</a:t>
            </a:r>
          </a:p>
          <a:p>
            <a:pPr marL="744538" lvl="1" indent="-457200" eaLnBrk="1" hangingPunct="1">
              <a:buFontTx/>
              <a:buAutoNum type="arabicPeriod"/>
              <a:tabLst>
                <a:tab pos="4119563" algn="l"/>
              </a:tabLst>
            </a:pPr>
            <a:r>
              <a:rPr lang="en-US" altLang="en-US" dirty="0" smtClean="0"/>
              <a:t>KLUSolve.DLL	Sparse matrix solver</a:t>
            </a:r>
          </a:p>
          <a:p>
            <a:pPr eaLnBrk="1" hangingPunct="1">
              <a:buFontTx/>
              <a:buAutoNum type="arabicPeriod"/>
              <a:tabLst>
                <a:tab pos="4119563" algn="l"/>
              </a:tabLst>
            </a:pPr>
            <a:endParaRPr lang="en-US" altLang="en-US" dirty="0" smtClean="0"/>
          </a:p>
          <a:p>
            <a:pPr marL="744538" lvl="1" indent="-457200" eaLnBrk="1" hangingPunct="1">
              <a:tabLst>
                <a:tab pos="4119563" algn="l"/>
              </a:tabLst>
            </a:pPr>
            <a:r>
              <a:rPr lang="en-US" altLang="en-US" dirty="0" smtClean="0"/>
              <a:t>DSSView.EXE is a separate program for processing graphics output</a:t>
            </a:r>
          </a:p>
          <a:p>
            <a:pPr marL="744538" lvl="1" indent="-457200" eaLnBrk="1" hangingPunct="1">
              <a:tabLst>
                <a:tab pos="4119563" algn="l"/>
              </a:tabLst>
            </a:pPr>
            <a:endParaRPr lang="en-US" altLang="en-US" sz="2000" b="1" dirty="0" smtClean="0">
              <a:latin typeface="Courier New" panose="02070309020205020404" pitchFamily="49" charset="0"/>
            </a:endParaRPr>
          </a:p>
        </p:txBody>
      </p:sp>
    </p:spTree>
    <p:extLst>
      <p:ext uri="{BB962C8B-B14F-4D97-AF65-F5344CB8AC3E}">
        <p14:creationId xmlns:p14="http://schemas.microsoft.com/office/powerpoint/2010/main" val="34131799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en-US" smtClean="0"/>
              <a:t>VBA Example</a:t>
            </a:r>
          </a:p>
        </p:txBody>
      </p:sp>
      <p:sp>
        <p:nvSpPr>
          <p:cNvPr id="161795" name="Rectangle 3"/>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61796" name="Text Box 4"/>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61797" name="Text Box 5"/>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42924818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smtClean="0"/>
              <a:t>VBA Example</a:t>
            </a:r>
          </a:p>
        </p:txBody>
      </p:sp>
      <p:sp>
        <p:nvSpPr>
          <p:cNvPr id="162819" name="Rectangle 3"/>
          <p:cNvSpPr>
            <a:spLocks noGrp="1" noChangeArrowheads="1"/>
          </p:cNvSpPr>
          <p:nvPr>
            <p:ph type="body" sz="half" idx="2"/>
          </p:nvPr>
        </p:nvSpPr>
        <p:spPr>
          <a:xfrm>
            <a:off x="322263" y="1228725"/>
            <a:ext cx="4351337" cy="5370513"/>
          </a:xfrm>
          <a:solidFill>
            <a:schemeClr val="bg1"/>
          </a:solidFill>
        </p:spPr>
        <p:txBody>
          <a:bodyPr>
            <a:normAutofit fontScale="92500" lnSpcReduction="20000"/>
          </a:bodyPr>
          <a:lstStyle/>
          <a:p>
            <a:pPr eaLnBrk="1" hangingPunct="1">
              <a:lnSpc>
                <a:spcPct val="75000"/>
              </a:lnSpc>
              <a:buFontTx/>
              <a:buNone/>
            </a:pPr>
            <a:endParaRPr lang="en-US" altLang="en-US" sz="1000" smtClean="0"/>
          </a:p>
          <a:p>
            <a:pPr eaLnBrk="1" hangingPunct="1">
              <a:lnSpc>
                <a:spcPct val="75000"/>
              </a:lnSpc>
              <a:buFontTx/>
              <a:buNone/>
            </a:pPr>
            <a:r>
              <a:rPr lang="en-US" altLang="en-US" sz="1000" smtClean="0"/>
              <a:t>Public Sub LoadSeqVoltages()</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This Sub loads the sequence voltages onto Sheet1 starting in Row 2</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Dim DSSBus As OpenDSSengine.Bus</a:t>
            </a:r>
          </a:p>
          <a:p>
            <a:pPr eaLnBrk="1" hangingPunct="1">
              <a:lnSpc>
                <a:spcPct val="75000"/>
              </a:lnSpc>
              <a:buFontTx/>
              <a:buNone/>
            </a:pPr>
            <a:r>
              <a:rPr lang="en-US" altLang="en-US" sz="1000" smtClean="0"/>
              <a:t>    Dim iRow As Long, iCol As Long, i As Long, j As Long</a:t>
            </a:r>
          </a:p>
          <a:p>
            <a:pPr eaLnBrk="1" hangingPunct="1">
              <a:lnSpc>
                <a:spcPct val="75000"/>
              </a:lnSpc>
              <a:buFontTx/>
              <a:buNone/>
            </a:pPr>
            <a:r>
              <a:rPr lang="en-US" altLang="en-US" sz="1000" smtClean="0"/>
              <a:t>    Dim V As Variant</a:t>
            </a:r>
          </a:p>
          <a:p>
            <a:pPr eaLnBrk="1" hangingPunct="1">
              <a:lnSpc>
                <a:spcPct val="75000"/>
              </a:lnSpc>
              <a:buFontTx/>
              <a:buNone/>
            </a:pPr>
            <a:r>
              <a:rPr lang="en-US" altLang="en-US" sz="1000" smtClean="0"/>
              <a:t>    Dim WorkingSheet As Worksheet</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Set WorkingSheet = Sheet1   'set to Sheet1 (target sheet)</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iRow = 2</a:t>
            </a:r>
          </a:p>
          <a:p>
            <a:pPr eaLnBrk="1" hangingPunct="1">
              <a:lnSpc>
                <a:spcPct val="75000"/>
              </a:lnSpc>
              <a:buFontTx/>
              <a:buNone/>
            </a:pPr>
            <a:r>
              <a:rPr lang="en-US" altLang="en-US" sz="1000" smtClean="0"/>
              <a:t>    For i = 1 To DSSCircuit.NumBuses  ' Cycle through all buses</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a:t>
            </a:r>
            <a:r>
              <a:rPr lang="en-US" altLang="en-US" sz="1000" smtClean="0">
                <a:solidFill>
                  <a:srgbClr val="FF5050"/>
                </a:solidFill>
              </a:rPr>
              <a:t>Set DSSBus = DSSCircuit.Buses(i)  ' Set ith bus active</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Bus name goes into Column 1</a:t>
            </a:r>
          </a:p>
          <a:p>
            <a:pPr eaLnBrk="1" hangingPunct="1">
              <a:lnSpc>
                <a:spcPct val="75000"/>
              </a:lnSpc>
              <a:buFontTx/>
              <a:buNone/>
            </a:pPr>
            <a:r>
              <a:rPr lang="en-US" altLang="en-US" sz="1000" smtClean="0"/>
              <a:t>        WorkingSheet.Cells(iRow, 1).Value = DSSCircuit.ActiveBus.Name</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Load sequence voltage magnitudes of active bus into variant array</a:t>
            </a:r>
          </a:p>
          <a:p>
            <a:pPr eaLnBrk="1" hangingPunct="1">
              <a:lnSpc>
                <a:spcPct val="75000"/>
              </a:lnSpc>
              <a:buFontTx/>
              <a:buNone/>
            </a:pPr>
            <a:r>
              <a:rPr lang="en-US" altLang="en-US" sz="1000" smtClean="0"/>
              <a:t>        V = DSSBus.SeqVoltages</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Put the variant array values into Cells</a:t>
            </a:r>
          </a:p>
          <a:p>
            <a:pPr eaLnBrk="1" hangingPunct="1">
              <a:lnSpc>
                <a:spcPct val="75000"/>
              </a:lnSpc>
              <a:buFontTx/>
              <a:buNone/>
            </a:pPr>
            <a:r>
              <a:rPr lang="en-US" altLang="en-US" sz="1000" smtClean="0"/>
              <a:t>    ' Use Lbound and UBound because you don't know the actual range</a:t>
            </a:r>
          </a:p>
          <a:p>
            <a:pPr eaLnBrk="1" hangingPunct="1">
              <a:lnSpc>
                <a:spcPct val="75000"/>
              </a:lnSpc>
              <a:buFontTx/>
              <a:buNone/>
            </a:pPr>
            <a:r>
              <a:rPr lang="en-US" altLang="en-US" sz="1000" smtClean="0"/>
              <a:t>        iCol = 2</a:t>
            </a:r>
          </a:p>
          <a:p>
            <a:pPr eaLnBrk="1" hangingPunct="1">
              <a:lnSpc>
                <a:spcPct val="75000"/>
              </a:lnSpc>
              <a:buFontTx/>
              <a:buNone/>
            </a:pPr>
            <a:r>
              <a:rPr lang="en-US" altLang="en-US" sz="1000" smtClean="0"/>
              <a:t>        For j = LBound(V) To UBound(V)</a:t>
            </a:r>
          </a:p>
          <a:p>
            <a:pPr eaLnBrk="1" hangingPunct="1">
              <a:lnSpc>
                <a:spcPct val="75000"/>
              </a:lnSpc>
              <a:buFontTx/>
              <a:buNone/>
            </a:pPr>
            <a:r>
              <a:rPr lang="en-US" altLang="en-US" sz="1000" smtClean="0"/>
              <a:t>            WorkingSheet.Cells(iRow, iCol).Value = V(j)</a:t>
            </a:r>
          </a:p>
          <a:p>
            <a:pPr eaLnBrk="1" hangingPunct="1">
              <a:lnSpc>
                <a:spcPct val="75000"/>
              </a:lnSpc>
              <a:buFontTx/>
              <a:buNone/>
            </a:pPr>
            <a:r>
              <a:rPr lang="en-US" altLang="en-US" sz="1000" smtClean="0"/>
              <a:t>            iCol = iCol + 1</a:t>
            </a:r>
          </a:p>
          <a:p>
            <a:pPr eaLnBrk="1" hangingPunct="1">
              <a:lnSpc>
                <a:spcPct val="75000"/>
              </a:lnSpc>
              <a:buFontTx/>
              <a:buNone/>
            </a:pPr>
            <a:r>
              <a:rPr lang="en-US" altLang="en-US" sz="1000" smtClean="0"/>
              <a:t>        Next j</a:t>
            </a:r>
          </a:p>
          <a:p>
            <a:pPr eaLnBrk="1" hangingPunct="1">
              <a:lnSpc>
                <a:spcPct val="75000"/>
              </a:lnSpc>
              <a:buFontTx/>
              <a:buNone/>
            </a:pPr>
            <a:r>
              <a:rPr lang="en-US" altLang="en-US" sz="1000" smtClean="0"/>
              <a:t>       iRow = iRow + 1</a:t>
            </a:r>
          </a:p>
          <a:p>
            <a:pPr eaLnBrk="1" hangingPunct="1">
              <a:lnSpc>
                <a:spcPct val="75000"/>
              </a:lnSpc>
              <a:buFontTx/>
              <a:buNone/>
            </a:pPr>
            <a:r>
              <a:rPr lang="en-US" altLang="en-US" sz="1000" smtClean="0"/>
              <a:t>    Next i</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End Sub</a:t>
            </a:r>
          </a:p>
          <a:p>
            <a:pPr eaLnBrk="1" hangingPunct="1">
              <a:lnSpc>
                <a:spcPct val="75000"/>
              </a:lnSpc>
              <a:buFontTx/>
              <a:buNone/>
            </a:pPr>
            <a:endParaRPr lang="en-US" altLang="en-US" sz="1000" smtClean="0"/>
          </a:p>
          <a:p>
            <a:pPr eaLnBrk="1" hangingPunct="1">
              <a:lnSpc>
                <a:spcPct val="75000"/>
              </a:lnSpc>
              <a:buFontTx/>
              <a:buNone/>
            </a:pPr>
            <a:endParaRPr lang="en-US" altLang="en-US" sz="1000" smtClean="0"/>
          </a:p>
        </p:txBody>
      </p:sp>
      <p:sp>
        <p:nvSpPr>
          <p:cNvPr id="162820" name="Text Box 4"/>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62821" name="Text Box 5"/>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62822" name="Line 6"/>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3" name="Text Box 7"/>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62824" name="Text Box 8"/>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62825" name="Line 9"/>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6" name="Text Box 10"/>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62827" name="Line 11"/>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8" name="Text Box 12"/>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62829" name="Line 13"/>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30" name="AutoShape 14"/>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62831" name="Line 15"/>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32" name="Text Box 16"/>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62833" name="Line 17"/>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5272198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ctrTitle"/>
          </p:nvPr>
        </p:nvSpPr>
        <p:spPr/>
        <p:txBody>
          <a:bodyPr/>
          <a:lstStyle/>
          <a:p>
            <a:pPr eaLnBrk="1" hangingPunct="1"/>
            <a:r>
              <a:rPr lang="en-US" altLang="en-US" smtClean="0"/>
              <a:t>Harmonic Solution</a:t>
            </a:r>
          </a:p>
        </p:txBody>
      </p:sp>
      <p:sp>
        <p:nvSpPr>
          <p:cNvPr id="231427"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6888134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en-US" altLang="en-US" smtClean="0"/>
              <a:t>Solving for Harmonic Flows</a:t>
            </a:r>
          </a:p>
        </p:txBody>
      </p:sp>
      <p:sp>
        <p:nvSpPr>
          <p:cNvPr id="232451" name="Rectangle 3"/>
          <p:cNvSpPr>
            <a:spLocks noGrp="1" noChangeArrowheads="1"/>
          </p:cNvSpPr>
          <p:nvPr>
            <p:ph type="body" idx="1"/>
          </p:nvPr>
        </p:nvSpPr>
        <p:spPr/>
        <p:txBody>
          <a:bodyPr/>
          <a:lstStyle/>
          <a:p>
            <a:pPr eaLnBrk="1" hangingPunct="1"/>
            <a:r>
              <a:rPr lang="en-US" altLang="en-US" smtClean="0"/>
              <a:t>The OpenDSS solution algorithm heritage </a:t>
            </a:r>
          </a:p>
          <a:p>
            <a:pPr lvl="2" eaLnBrk="1" hangingPunct="1"/>
            <a:r>
              <a:rPr lang="en-US" altLang="en-US" smtClean="0"/>
              <a:t>McGraw-Edison Steady-State Analysis Program (MESSAP) 1977-78</a:t>
            </a:r>
          </a:p>
          <a:p>
            <a:pPr lvl="2" eaLnBrk="1" hangingPunct="1"/>
            <a:r>
              <a:rPr lang="en-US" altLang="en-US" smtClean="0"/>
              <a:t>McGraw-Edison Harmonic Analysis Program (MEHAP) 1979-1982</a:t>
            </a:r>
          </a:p>
          <a:p>
            <a:pPr lvl="2" eaLnBrk="1" hangingPunct="1"/>
            <a:r>
              <a:rPr lang="en-US" altLang="en-US" smtClean="0"/>
              <a:t>McGraw/Cooper V-Harm® program  (1984)  </a:t>
            </a:r>
          </a:p>
          <a:p>
            <a:pPr lvl="2" eaLnBrk="1" hangingPunct="1"/>
            <a:r>
              <a:rPr lang="en-US" altLang="en-US" smtClean="0"/>
              <a:t>Electrotek Concepts SuperHarm® program (1990-92)</a:t>
            </a:r>
          </a:p>
          <a:p>
            <a:pPr lvl="2" eaLnBrk="1" hangingPunct="1"/>
            <a:r>
              <a:rPr lang="en-US" altLang="en-US" smtClean="0"/>
              <a:t>Electrotek DSS  (1997)</a:t>
            </a:r>
          </a:p>
          <a:p>
            <a:pPr eaLnBrk="1" hangingPunct="1"/>
            <a:r>
              <a:rPr lang="en-US" altLang="en-US" smtClean="0"/>
              <a:t>Harmonic solution has been an integral part of the program since its inception</a:t>
            </a:r>
          </a:p>
          <a:p>
            <a:pPr lvl="1" eaLnBrk="1" hangingPunct="1"/>
            <a:endParaRPr lang="en-US" altLang="en-US" smtClean="0"/>
          </a:p>
        </p:txBody>
      </p:sp>
    </p:spTree>
    <p:extLst>
      <p:ext uri="{BB962C8B-B14F-4D97-AF65-F5344CB8AC3E}">
        <p14:creationId xmlns:p14="http://schemas.microsoft.com/office/powerpoint/2010/main" val="156712786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en-US" smtClean="0"/>
              <a:t>Harmonic Solution	</a:t>
            </a:r>
          </a:p>
        </p:txBody>
      </p:sp>
      <p:sp>
        <p:nvSpPr>
          <p:cNvPr id="233475" name="Rectangle 3"/>
          <p:cNvSpPr>
            <a:spLocks noGrp="1" noChangeArrowheads="1"/>
          </p:cNvSpPr>
          <p:nvPr>
            <p:ph type="body" idx="1"/>
          </p:nvPr>
        </p:nvSpPr>
        <p:spPr/>
        <p:txBody>
          <a:bodyPr/>
          <a:lstStyle/>
          <a:p>
            <a:pPr eaLnBrk="1" hangingPunct="1"/>
            <a:r>
              <a:rPr lang="en-US" altLang="en-US" smtClean="0"/>
              <a:t>All Load elements have ‘Spectrum=default’</a:t>
            </a:r>
          </a:p>
          <a:p>
            <a:pPr lvl="1" eaLnBrk="1" hangingPunct="1"/>
            <a:r>
              <a:rPr lang="en-US" altLang="en-US" smtClean="0"/>
              <a:t>The default spectrum is a typical 3-phase ASD spectrum</a:t>
            </a:r>
          </a:p>
          <a:p>
            <a:pPr lvl="1" eaLnBrk="1" hangingPunct="1"/>
            <a:r>
              <a:rPr lang="en-US" altLang="en-US" smtClean="0"/>
              <a:t>Re-define </a:t>
            </a:r>
            <a:r>
              <a:rPr lang="en-US" altLang="en-US" i="1" smtClean="0"/>
              <a:t>Spectrum.Default</a:t>
            </a:r>
            <a:r>
              <a:rPr lang="en-US" altLang="en-US" smtClean="0"/>
              <a:t> if you want something else</a:t>
            </a:r>
          </a:p>
          <a:p>
            <a:pPr lvl="2" eaLnBrk="1" hangingPunct="1"/>
            <a:r>
              <a:rPr lang="en-US" altLang="en-US" smtClean="0"/>
              <a:t>Edit spectrum.default …</a:t>
            </a:r>
          </a:p>
          <a:p>
            <a:pPr lvl="2" eaLnBrk="1" hangingPunct="1"/>
            <a:r>
              <a:rPr lang="en-US" altLang="en-US" smtClean="0"/>
              <a:t>Or create a new Spectrum and assign Loads to it</a:t>
            </a:r>
          </a:p>
          <a:p>
            <a:pPr lvl="2" eaLnBrk="1" hangingPunct="1"/>
            <a:endParaRPr lang="en-US" altLang="en-US" smtClean="0"/>
          </a:p>
          <a:p>
            <a:pPr eaLnBrk="1" hangingPunct="1"/>
            <a:r>
              <a:rPr lang="en-US" altLang="en-US" smtClean="0"/>
              <a:t>Harmonic solution requires a converged power flow solution to initialize all the harmonic sources</a:t>
            </a:r>
          </a:p>
          <a:p>
            <a:pPr lvl="1" eaLnBrk="1" hangingPunct="1"/>
            <a:r>
              <a:rPr lang="en-US" altLang="en-US" smtClean="0"/>
              <a:t>Do “</a:t>
            </a:r>
            <a:r>
              <a:rPr lang="en-US" altLang="en-US" i="1" smtClean="0"/>
              <a:t>Solve mode=direct”</a:t>
            </a:r>
            <a:r>
              <a:rPr lang="en-US" altLang="en-US" smtClean="0"/>
              <a:t> if convergence is difficult to achieve</a:t>
            </a:r>
          </a:p>
        </p:txBody>
      </p:sp>
    </p:spTree>
    <p:extLst>
      <p:ext uri="{BB962C8B-B14F-4D97-AF65-F5344CB8AC3E}">
        <p14:creationId xmlns:p14="http://schemas.microsoft.com/office/powerpoint/2010/main" val="5658676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en-US" smtClean="0"/>
              <a:t>Typical Harmonic Solution Script	</a:t>
            </a:r>
          </a:p>
        </p:txBody>
      </p:sp>
      <p:sp>
        <p:nvSpPr>
          <p:cNvPr id="96259" name="Rectangle 3"/>
          <p:cNvSpPr>
            <a:spLocks noGrp="1" noChangeArrowheads="1"/>
          </p:cNvSpPr>
          <p:nvPr>
            <p:ph type="body" idx="1"/>
          </p:nvPr>
        </p:nvSpPr>
        <p:spPr/>
        <p:txBody>
          <a:bodyPr/>
          <a:lstStyle/>
          <a:p>
            <a:pPr eaLnBrk="1" hangingPunct="1">
              <a:defRPr/>
            </a:pPr>
            <a:r>
              <a:rPr lang="en-US" dirty="0" smtClean="0"/>
              <a:t>Typical script for Harmonics Solution</a:t>
            </a:r>
          </a:p>
          <a:p>
            <a:pPr lvl="1" eaLnBrk="1" hangingPunct="1">
              <a:defRPr/>
            </a:pPr>
            <a:r>
              <a:rPr lang="en-US" sz="1800" b="1" dirty="0" smtClean="0">
                <a:latin typeface="Courier New" pitchFamily="49" charset="0"/>
              </a:rPr>
              <a:t>Solve   ! Snapshot power flow</a:t>
            </a:r>
          </a:p>
          <a:p>
            <a:pPr lvl="1" eaLnBrk="1" hangingPunct="1">
              <a:defRPr/>
            </a:pPr>
            <a:r>
              <a:rPr lang="en-US" sz="1800" b="1" dirty="0" smtClean="0">
                <a:latin typeface="Courier New" pitchFamily="49" charset="0"/>
              </a:rPr>
              <a:t>Solve mode=harmonics</a:t>
            </a:r>
          </a:p>
          <a:p>
            <a:pPr eaLnBrk="1" hangingPunct="1">
              <a:defRPr/>
            </a:pPr>
            <a:r>
              <a:rPr lang="en-US" dirty="0" smtClean="0"/>
              <a:t>This will solve for all frequencies defined in the problem</a:t>
            </a:r>
          </a:p>
          <a:p>
            <a:pPr marL="173038" lvl="1" indent="-173038" eaLnBrk="1" hangingPunct="1">
              <a:buFontTx/>
              <a:buChar char="•"/>
              <a:defRPr/>
            </a:pPr>
            <a:r>
              <a:rPr lang="en-US" dirty="0" smtClean="0"/>
              <a:t>Make sure you have Monitors where you want to see results because results will come fast!</a:t>
            </a:r>
          </a:p>
          <a:p>
            <a:pPr marL="173038" lvl="1" indent="-173038" eaLnBrk="1" hangingPunct="1">
              <a:buFontTx/>
              <a:buChar char="•"/>
              <a:defRPr/>
            </a:pPr>
            <a:r>
              <a:rPr lang="en-US" dirty="0" smtClean="0"/>
              <a:t>Post process Monitor data in Excel, </a:t>
            </a:r>
            <a:r>
              <a:rPr lang="en-US" dirty="0" err="1" smtClean="0"/>
              <a:t>Matlab</a:t>
            </a:r>
            <a:r>
              <a:rPr lang="en-US" dirty="0" smtClean="0"/>
              <a:t>, etc. to compute THD, etc.</a:t>
            </a:r>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28119903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smtClean="0"/>
              <a:t>Load Modeling for Harmonics Studies</a:t>
            </a:r>
          </a:p>
        </p:txBody>
      </p:sp>
      <p:sp>
        <p:nvSpPr>
          <p:cNvPr id="235523" name="Text Placeholder 3"/>
          <p:cNvSpPr>
            <a:spLocks noGrp="1"/>
          </p:cNvSpPr>
          <p:nvPr>
            <p:ph type="body" idx="1"/>
          </p:nvPr>
        </p:nvSpPr>
        <p:spPr/>
        <p:txBody>
          <a:bodyPr/>
          <a:lstStyle/>
          <a:p>
            <a:r>
              <a:rPr lang="en-US" altLang="en-US" smtClean="0"/>
              <a:t>Original Model</a:t>
            </a:r>
          </a:p>
        </p:txBody>
      </p:sp>
      <p:sp>
        <p:nvSpPr>
          <p:cNvPr id="235524" name="Text Placeholder 5"/>
          <p:cNvSpPr>
            <a:spLocks noGrp="1"/>
          </p:cNvSpPr>
          <p:nvPr>
            <p:ph type="body" sz="quarter" idx="3"/>
          </p:nvPr>
        </p:nvSpPr>
        <p:spPr/>
        <p:txBody>
          <a:bodyPr/>
          <a:lstStyle/>
          <a:p>
            <a:r>
              <a:rPr lang="en-US" altLang="en-US" smtClean="0"/>
              <a:t>Present Model</a:t>
            </a:r>
          </a:p>
        </p:txBody>
      </p:sp>
      <p:pic>
        <p:nvPicPr>
          <p:cNvPr id="235525" name="Content Placeholder 7" descr="HarmonicLoadModel.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7688" y="3630613"/>
            <a:ext cx="3857625" cy="1038225"/>
          </a:xfrm>
        </p:spPr>
      </p:pic>
      <p:pic>
        <p:nvPicPr>
          <p:cNvPr id="235526" name="Content Placeholder 8" descr="HarmonicLoadModel2.jp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45025" y="3527425"/>
            <a:ext cx="4041775" cy="1246188"/>
          </a:xfrm>
        </p:spPr>
      </p:pic>
    </p:spTree>
    <p:extLst>
      <p:ext uri="{BB962C8B-B14F-4D97-AF65-F5344CB8AC3E}">
        <p14:creationId xmlns:p14="http://schemas.microsoft.com/office/powerpoint/2010/main" val="34226440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smtClean="0"/>
              <a:t>Transformer Modeling</a:t>
            </a:r>
          </a:p>
        </p:txBody>
      </p:sp>
      <p:sp>
        <p:nvSpPr>
          <p:cNvPr id="236547" name="Content Placeholder 6"/>
          <p:cNvSpPr>
            <a:spLocks noGrp="1"/>
          </p:cNvSpPr>
          <p:nvPr>
            <p:ph idx="1"/>
          </p:nvPr>
        </p:nvSpPr>
        <p:spPr/>
        <p:txBody>
          <a:bodyPr/>
          <a:lstStyle/>
          <a:p>
            <a:r>
              <a:rPr lang="en-US" altLang="en-US" dirty="0" smtClean="0"/>
              <a:t>There is now (7.6.3.14) an option to hold X/R Constant</a:t>
            </a:r>
          </a:p>
          <a:p>
            <a:pPr lvl="1"/>
            <a:r>
              <a:rPr lang="en-US" altLang="en-US" dirty="0" smtClean="0"/>
              <a:t>More appropriate for substation transformer</a:t>
            </a:r>
          </a:p>
          <a:p>
            <a:pPr lvl="1"/>
            <a:r>
              <a:rPr lang="en-US" altLang="en-US" dirty="0" smtClean="0"/>
              <a:t>Distribution transformers have lower X/R</a:t>
            </a:r>
          </a:p>
          <a:p>
            <a:r>
              <a:rPr lang="en-US" altLang="en-US" dirty="0" smtClean="0"/>
              <a:t>Modeling with Reactor</a:t>
            </a:r>
          </a:p>
          <a:p>
            <a:endParaRPr lang="en-US" altLang="en-US" dirty="0" smtClean="0"/>
          </a:p>
          <a:p>
            <a:endParaRPr lang="en-US" altLang="en-US" dirty="0" smtClean="0"/>
          </a:p>
          <a:p>
            <a:endParaRPr lang="en-US" altLang="en-US" dirty="0" smtClean="0"/>
          </a:p>
          <a:p>
            <a:endParaRPr lang="en-US" altLang="en-US" dirty="0" smtClean="0"/>
          </a:p>
          <a:p>
            <a:r>
              <a:rPr lang="en-US" altLang="en-US" dirty="0" smtClean="0"/>
              <a:t>Frequency dependence is </a:t>
            </a:r>
            <a:r>
              <a:rPr lang="en-US" altLang="en-US" strike="sngStrike" dirty="0" smtClean="0"/>
              <a:t>coming</a:t>
            </a:r>
            <a:r>
              <a:rPr lang="en-US" altLang="en-US" dirty="0" smtClean="0"/>
              <a:t> … Here!</a:t>
            </a:r>
            <a:endParaRPr lang="en-US" altLang="en-US" dirty="0"/>
          </a:p>
          <a:p>
            <a:pPr lvl="1"/>
            <a:r>
              <a:rPr lang="en-US" altLang="en-US" dirty="0" smtClean="0"/>
              <a:t>R Curve   (</a:t>
            </a:r>
            <a:r>
              <a:rPr lang="en-US" altLang="en-US" dirty="0" err="1" smtClean="0"/>
              <a:t>XYCurve</a:t>
            </a:r>
            <a:r>
              <a:rPr lang="en-US" altLang="en-US" dirty="0" smtClean="0"/>
              <a:t> object)</a:t>
            </a:r>
          </a:p>
          <a:p>
            <a:pPr lvl="1"/>
            <a:r>
              <a:rPr lang="en-US" altLang="en-US" dirty="0" smtClean="0"/>
              <a:t>L Curve</a:t>
            </a:r>
          </a:p>
        </p:txBody>
      </p:sp>
      <p:pic>
        <p:nvPicPr>
          <p:cNvPr id="236548" name="Picture 7" descr="Reactor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2038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9326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4"/>
          <p:cNvSpPr>
            <a:spLocks noGrp="1"/>
          </p:cNvSpPr>
          <p:nvPr>
            <p:ph type="title"/>
          </p:nvPr>
        </p:nvSpPr>
        <p:spPr/>
        <p:txBody>
          <a:bodyPr/>
          <a:lstStyle/>
          <a:p>
            <a:r>
              <a:rPr lang="en-US" altLang="en-US" smtClean="0"/>
              <a:t>What Difference Does it Make?</a:t>
            </a:r>
          </a:p>
        </p:txBody>
      </p:sp>
      <p:pic>
        <p:nvPicPr>
          <p:cNvPr id="2375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81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2718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en-US" altLang="en-US" smtClean="0"/>
              <a:t>Harmonic Solution Mode</a:t>
            </a:r>
          </a:p>
        </p:txBody>
      </p:sp>
      <p:sp>
        <p:nvSpPr>
          <p:cNvPr id="238595" name="Rectangle 3"/>
          <p:cNvSpPr>
            <a:spLocks noGrp="1" noChangeArrowheads="1"/>
          </p:cNvSpPr>
          <p:nvPr>
            <p:ph type="body" idx="1"/>
          </p:nvPr>
        </p:nvSpPr>
        <p:spPr/>
        <p:txBody>
          <a:bodyPr/>
          <a:lstStyle/>
          <a:p>
            <a:pPr eaLnBrk="1" hangingPunct="1"/>
            <a:r>
              <a:rPr lang="en-US" altLang="en-US" smtClean="0"/>
              <a:t>Solve the power flow (fundamental frequency)</a:t>
            </a:r>
          </a:p>
          <a:p>
            <a:pPr eaLnBrk="1" hangingPunct="1"/>
            <a:r>
              <a:rPr lang="en-US" altLang="en-US" smtClean="0"/>
              <a:t>Harmonic current sources in LOAD models are initialized to match the fundamental frequency solution</a:t>
            </a:r>
          </a:p>
          <a:p>
            <a:pPr eaLnBrk="1" hangingPunct="1"/>
            <a:r>
              <a:rPr lang="en-US" altLang="en-US" smtClean="0"/>
              <a:t>Generators converted to Thevenin voltage behind Xd”</a:t>
            </a:r>
          </a:p>
          <a:p>
            <a:pPr eaLnBrk="1" hangingPunct="1"/>
            <a:r>
              <a:rPr lang="en-US" altLang="en-US" smtClean="0"/>
              <a:t>“Solve Mode=Harmonics”</a:t>
            </a:r>
          </a:p>
          <a:p>
            <a:pPr lvl="1" eaLnBrk="1" hangingPunct="1"/>
            <a:r>
              <a:rPr lang="en-US" altLang="en-US" smtClean="0">
                <a:solidFill>
                  <a:srgbClr val="FF0000"/>
                </a:solidFill>
              </a:rPr>
              <a:t>Program solves at each frequency that is defined</a:t>
            </a:r>
          </a:p>
          <a:p>
            <a:pPr lvl="1" eaLnBrk="1" hangingPunct="1"/>
            <a:r>
              <a:rPr lang="en-US" altLang="en-US" smtClean="0"/>
              <a:t>Non-iterative (direct solution)</a:t>
            </a:r>
          </a:p>
          <a:p>
            <a:pPr lvl="1" eaLnBrk="1" hangingPunct="1"/>
            <a:r>
              <a:rPr lang="en-US" altLang="en-US" smtClean="0"/>
              <a:t>Harmonic currents assumed invariant</a:t>
            </a:r>
          </a:p>
          <a:p>
            <a:pPr lvl="1" eaLnBrk="1" hangingPunct="1"/>
            <a:r>
              <a:rPr lang="en-US" altLang="en-US" smtClean="0"/>
              <a:t>Y matrix is rebuilt for each frequency</a:t>
            </a:r>
          </a:p>
          <a:p>
            <a:pPr lvl="1" eaLnBrk="1" hangingPunct="1"/>
            <a:r>
              <a:rPr lang="en-US" altLang="en-US" smtClean="0"/>
              <a:t>Need MONITOR objects to capture results</a:t>
            </a:r>
          </a:p>
          <a:p>
            <a:pPr lvl="1" eaLnBrk="1" hangingPunct="1"/>
            <a:endParaRPr lang="en-US" altLang="en-US" smtClean="0"/>
          </a:p>
        </p:txBody>
      </p:sp>
    </p:spTree>
    <p:extLst>
      <p:ext uri="{BB962C8B-B14F-4D97-AF65-F5344CB8AC3E}">
        <p14:creationId xmlns:p14="http://schemas.microsoft.com/office/powerpoint/2010/main" val="379398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User Interfaces Currently Implemented</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A </a:t>
            </a:r>
            <a:r>
              <a:rPr lang="en-US" b="1" dirty="0" smtClean="0"/>
              <a:t>stand-alone executable </a:t>
            </a:r>
            <a:r>
              <a:rPr lang="en-US" dirty="0" smtClean="0"/>
              <a:t>program that provides a text-based scripting interface (multiple windows) </a:t>
            </a:r>
          </a:p>
          <a:p>
            <a:pPr marL="744538" lvl="1" indent="-457200" eaLnBrk="1" hangingPunct="1">
              <a:defRPr/>
            </a:pPr>
            <a:r>
              <a:rPr lang="en-US" dirty="0" smtClean="0"/>
              <a:t>Some graphical output is also provided. </a:t>
            </a:r>
          </a:p>
          <a:p>
            <a:pPr marL="744538" lvl="1" indent="-457200" eaLnBrk="1" hangingPunct="1">
              <a:defRPr/>
            </a:pPr>
            <a:r>
              <a:rPr lang="en-US" dirty="0" smtClean="0"/>
              <a:t>No graphical input is provided.</a:t>
            </a:r>
          </a:p>
          <a:p>
            <a:pPr marL="457200" indent="-457200" eaLnBrk="1" hangingPunct="1">
              <a:defRPr/>
            </a:pPr>
            <a:r>
              <a:rPr lang="en-US" dirty="0" smtClean="0"/>
              <a:t>An </a:t>
            </a:r>
            <a:r>
              <a:rPr lang="en-US" b="1" dirty="0" smtClean="0"/>
              <a:t>in-process COM server</a:t>
            </a:r>
            <a:r>
              <a:rPr lang="en-US" dirty="0" smtClean="0"/>
              <a:t> (for Windows) that supports driving the simulator from user-written programs. </a:t>
            </a:r>
          </a:p>
          <a:p>
            <a:pPr marL="857250" lvl="1" indent="-457200" eaLnBrk="1" hangingPunct="1">
              <a:defRPr/>
            </a:pPr>
            <a:r>
              <a:rPr lang="en-US" dirty="0" smtClean="0"/>
              <a:t>32-bit and 64-bit (New in 2012)</a:t>
            </a:r>
          </a:p>
          <a:p>
            <a:pPr marL="857250" lvl="1" indent="-457200" eaLnBrk="1" hangingPunct="1">
              <a:defRPr/>
            </a:pPr>
            <a:endParaRPr lang="en-US" dirty="0" smtClean="0"/>
          </a:p>
          <a:p>
            <a:pPr marL="457200" indent="-457200" eaLnBrk="1" hangingPunct="1">
              <a:defRPr/>
            </a:pPr>
            <a:r>
              <a:rPr lang="en-US" b="1" dirty="0" smtClean="0"/>
              <a:t>EPRI Program 174</a:t>
            </a:r>
            <a:r>
              <a:rPr lang="en-US" dirty="0" smtClean="0"/>
              <a:t> funders have access to </a:t>
            </a:r>
            <a:r>
              <a:rPr lang="en-US" i="1" dirty="0" err="1" smtClean="0"/>
              <a:t>DGScreener</a:t>
            </a:r>
            <a:r>
              <a:rPr lang="en-US" i="1" dirty="0" smtClean="0"/>
              <a:t>, </a:t>
            </a:r>
            <a:r>
              <a:rPr lang="en-US" dirty="0" smtClean="0"/>
              <a:t>an interface to </a:t>
            </a:r>
            <a:r>
              <a:rPr lang="en-US" dirty="0" err="1" smtClean="0"/>
              <a:t>OpenDSS</a:t>
            </a:r>
            <a:endParaRPr lang="en-US" dirty="0" smtClean="0"/>
          </a:p>
          <a:p>
            <a:pPr marL="457200" indent="-457200" eaLnBrk="1" hangingPunct="1">
              <a:defRPr/>
            </a:pPr>
            <a:endParaRPr lang="en-US" dirty="0" smtClean="0"/>
          </a:p>
        </p:txBody>
      </p:sp>
    </p:spTree>
    <p:extLst>
      <p:ext uri="{BB962C8B-B14F-4D97-AF65-F5344CB8AC3E}">
        <p14:creationId xmlns:p14="http://schemas.microsoft.com/office/powerpoint/2010/main" val="6983391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en-US" altLang="en-US" smtClean="0"/>
              <a:t>Harmonic Solution Mode, Cont’d</a:t>
            </a:r>
          </a:p>
        </p:txBody>
      </p:sp>
      <p:sp>
        <p:nvSpPr>
          <p:cNvPr id="239619" name="Rectangle 3"/>
          <p:cNvSpPr>
            <a:spLocks noGrp="1" noChangeArrowheads="1"/>
          </p:cNvSpPr>
          <p:nvPr>
            <p:ph type="body" idx="1"/>
          </p:nvPr>
        </p:nvSpPr>
        <p:spPr/>
        <p:txBody>
          <a:bodyPr>
            <a:normAutofit lnSpcReduction="10000"/>
          </a:bodyPr>
          <a:lstStyle/>
          <a:p>
            <a:pPr eaLnBrk="1" hangingPunct="1"/>
            <a:r>
              <a:rPr lang="en-US" altLang="en-US" sz="2000" smtClean="0"/>
              <a:t>Frequency Scans</a:t>
            </a:r>
          </a:p>
          <a:p>
            <a:pPr lvl="1" eaLnBrk="1" hangingPunct="1"/>
            <a:r>
              <a:rPr lang="en-US" altLang="en-US" sz="2000" smtClean="0"/>
              <a:t>Define a scan spectrum at a small frequency increment</a:t>
            </a:r>
          </a:p>
          <a:p>
            <a:pPr lvl="1" eaLnBrk="1" hangingPunct="1"/>
            <a:r>
              <a:rPr lang="en-US" altLang="en-US" sz="2000" smtClean="0"/>
              <a:t>Assign it to an ISOURCE or VSOURCE</a:t>
            </a:r>
          </a:p>
          <a:p>
            <a:pPr lvl="1" eaLnBrk="1" hangingPunct="1"/>
            <a:r>
              <a:rPr lang="en-US" altLang="en-US" sz="2000" smtClean="0"/>
              <a:t>You probably want do disable LOAD and GENERATOR harmonic spectra, e.g.:</a:t>
            </a:r>
          </a:p>
          <a:p>
            <a:pPr lvl="2" eaLnBrk="1" hangingPunct="1"/>
            <a:r>
              <a:rPr lang="en-US" altLang="en-US" sz="2000" b="1" smtClean="0">
                <a:latin typeface="Courier New" panose="02070309020205020404" pitchFamily="49" charset="0"/>
                <a:cs typeface="Courier New" panose="02070309020205020404" pitchFamily="49" charset="0"/>
              </a:rPr>
              <a:t>Spectrum.DefaultLoad.NumHarm=1</a:t>
            </a:r>
          </a:p>
          <a:p>
            <a:pPr lvl="2" eaLnBrk="1" hangingPunct="1"/>
            <a:r>
              <a:rPr lang="en-US" altLang="en-US" sz="2000" smtClean="0"/>
              <a:t>Otherwise, LOAD objects will inject a current at integer harmonic frequencies yielding a really weird solution</a:t>
            </a:r>
          </a:p>
          <a:p>
            <a:pPr lvl="1" eaLnBrk="1" hangingPunct="1"/>
            <a:r>
              <a:rPr lang="en-US" altLang="en-US" sz="2000" smtClean="0"/>
              <a:t>Scans can be performed for (see ScanType property)</a:t>
            </a:r>
          </a:p>
          <a:p>
            <a:pPr lvl="2" eaLnBrk="1" hangingPunct="1"/>
            <a:r>
              <a:rPr lang="en-US" altLang="en-US" sz="2000" smtClean="0"/>
              <a:t>Positive sequence</a:t>
            </a:r>
          </a:p>
          <a:p>
            <a:pPr lvl="2" eaLnBrk="1" hangingPunct="1"/>
            <a:r>
              <a:rPr lang="en-US" altLang="en-US" sz="2000" smtClean="0"/>
              <a:t>Zero sequence</a:t>
            </a:r>
          </a:p>
          <a:p>
            <a:pPr lvl="2" eaLnBrk="1" hangingPunct="1"/>
            <a:r>
              <a:rPr lang="en-US" altLang="en-US" sz="2000" smtClean="0"/>
              <a:t>No sequence</a:t>
            </a:r>
          </a:p>
          <a:p>
            <a:pPr eaLnBrk="1" hangingPunct="1"/>
            <a:r>
              <a:rPr lang="en-US" altLang="en-US" sz="2000" smtClean="0"/>
              <a:t>Example Frequency Scan</a:t>
            </a:r>
          </a:p>
          <a:p>
            <a:pPr lvl="1" eaLnBrk="1" hangingPunct="1"/>
            <a:r>
              <a:rPr lang="en-US" altLang="en-US" sz="2000" b="1" smtClean="0"/>
              <a:t>…\Distrib\Examples\FreqScan    </a:t>
            </a:r>
            <a:r>
              <a:rPr lang="en-US" altLang="en-US" sz="2000" smtClean="0"/>
              <a:t>folder</a:t>
            </a:r>
          </a:p>
          <a:p>
            <a:pPr lvl="1" eaLnBrk="1" hangingPunct="1"/>
            <a:endParaRPr lang="en-US" altLang="en-US" sz="2000" smtClean="0"/>
          </a:p>
        </p:txBody>
      </p:sp>
    </p:spTree>
    <p:extLst>
      <p:ext uri="{BB962C8B-B14F-4D97-AF65-F5344CB8AC3E}">
        <p14:creationId xmlns:p14="http://schemas.microsoft.com/office/powerpoint/2010/main" val="2442415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Frequency Scan Example Script</a:t>
            </a:r>
          </a:p>
        </p:txBody>
      </p:sp>
      <p:sp>
        <p:nvSpPr>
          <p:cNvPr id="240643" name="Content Placeholder 2"/>
          <p:cNvSpPr>
            <a:spLocks noGrp="1"/>
          </p:cNvSpPr>
          <p:nvPr>
            <p:ph idx="1"/>
          </p:nvPr>
        </p:nvSpPr>
        <p:spPr/>
        <p:txBody>
          <a:bodyPr>
            <a:normAutofit lnSpcReduction="10000"/>
          </a:bodyPr>
          <a:lstStyle/>
          <a:p>
            <a:r>
              <a:rPr lang="en-US" altLang="en-US" sz="1200" dirty="0" smtClean="0"/>
              <a:t>// THIS SCRIPT WILL RUN A FREQUENCY SCAN ON THE IEEE 123 BUS TEST CASE</a:t>
            </a:r>
          </a:p>
          <a:p>
            <a:endParaRPr lang="en-US" altLang="en-US" sz="1200" dirty="0" smtClean="0"/>
          </a:p>
          <a:p>
            <a:r>
              <a:rPr lang="en-US" altLang="en-US" sz="1200" dirty="0" err="1" smtClean="0"/>
              <a:t>Spectrum.DefaultLoad.NumHarm</a:t>
            </a:r>
            <a:r>
              <a:rPr lang="en-US" altLang="en-US" sz="1200" dirty="0" smtClean="0"/>
              <a:t>=1   ! This effectively gets rid of LOAD harmonics</a:t>
            </a:r>
          </a:p>
          <a:p>
            <a:r>
              <a:rPr lang="en-US" altLang="en-US" sz="1200" dirty="0" smtClean="0"/>
              <a:t>// Define a spectrum for the scan source</a:t>
            </a:r>
          </a:p>
          <a:p>
            <a:r>
              <a:rPr lang="en-US" altLang="en-US" sz="1200" dirty="0" smtClean="0"/>
              <a:t>New </a:t>
            </a:r>
            <a:r>
              <a:rPr lang="en-US" altLang="en-US" sz="1200" dirty="0" err="1" smtClean="0"/>
              <a:t>spectrum.Scanspec</a:t>
            </a:r>
            <a:r>
              <a:rPr lang="en-US" altLang="en-US" sz="1200" dirty="0" smtClean="0"/>
              <a:t> </a:t>
            </a:r>
            <a:r>
              <a:rPr lang="en-US" altLang="en-US" sz="1200" dirty="0" err="1" smtClean="0"/>
              <a:t>numharm</a:t>
            </a:r>
            <a:r>
              <a:rPr lang="en-US" altLang="en-US" sz="1200" dirty="0" smtClean="0"/>
              <a:t>=1000 csvfile=ScanSpectrum.csv</a:t>
            </a:r>
          </a:p>
          <a:p>
            <a:endParaRPr lang="en-US" altLang="en-US" sz="1200" dirty="0" smtClean="0"/>
          </a:p>
          <a:p>
            <a:r>
              <a:rPr lang="en-US" altLang="en-US" sz="1200" dirty="0" smtClean="0"/>
              <a:t>// Put a Monitor to capture the results</a:t>
            </a:r>
          </a:p>
          <a:p>
            <a:r>
              <a:rPr lang="en-US" altLang="en-US" sz="1200" dirty="0" smtClean="0"/>
              <a:t>New </a:t>
            </a:r>
            <a:r>
              <a:rPr lang="en-US" altLang="en-US" sz="1200" dirty="0" err="1" smtClean="0"/>
              <a:t>Monitor.Mscan</a:t>
            </a:r>
            <a:r>
              <a:rPr lang="en-US" altLang="en-US" sz="1200" dirty="0" smtClean="0"/>
              <a:t> Line.l84 1</a:t>
            </a:r>
          </a:p>
          <a:p>
            <a:endParaRPr lang="en-US" altLang="en-US" sz="1200" dirty="0" smtClean="0"/>
          </a:p>
          <a:p>
            <a:r>
              <a:rPr lang="en-US" altLang="en-US" sz="1200" dirty="0" smtClean="0"/>
              <a:t>// Define a positive-sequence (the default) 1-A, 3-ph current source </a:t>
            </a:r>
          </a:p>
          <a:p>
            <a:r>
              <a:rPr lang="en-US" altLang="en-US" sz="1200" dirty="0" smtClean="0"/>
              <a:t>New </a:t>
            </a:r>
            <a:r>
              <a:rPr lang="en-US" altLang="en-US" sz="1200" dirty="0" err="1" smtClean="0"/>
              <a:t>Isource.scansource</a:t>
            </a:r>
            <a:r>
              <a:rPr lang="en-US" altLang="en-US" sz="1200" dirty="0" smtClean="0"/>
              <a:t> bus1=83 amps=1 spectrum=</a:t>
            </a:r>
            <a:r>
              <a:rPr lang="en-US" altLang="en-US" sz="1200" dirty="0" err="1" smtClean="0"/>
              <a:t>scanspec</a:t>
            </a:r>
            <a:endParaRPr lang="en-US" altLang="en-US" sz="1200" dirty="0" smtClean="0"/>
          </a:p>
          <a:p>
            <a:r>
              <a:rPr lang="en-US" altLang="en-US" sz="1200" dirty="0" smtClean="0"/>
              <a:t> </a:t>
            </a:r>
          </a:p>
          <a:p>
            <a:r>
              <a:rPr lang="en-US" altLang="en-US" sz="1200" dirty="0" smtClean="0"/>
              <a:t>solve    ! solve the power flow at fundamental</a:t>
            </a:r>
          </a:p>
          <a:p>
            <a:r>
              <a:rPr lang="en-US" altLang="en-US" sz="1200" dirty="0" smtClean="0"/>
              <a:t>solve mode=harmonics  ! do the harmonic solutions</a:t>
            </a:r>
          </a:p>
          <a:p>
            <a:endParaRPr lang="en-US" altLang="en-US" sz="1200" dirty="0" smtClean="0"/>
          </a:p>
          <a:p>
            <a:r>
              <a:rPr lang="en-US" altLang="en-US" sz="1200" dirty="0" smtClean="0"/>
              <a:t>show mon </a:t>
            </a:r>
            <a:r>
              <a:rPr lang="en-US" altLang="en-US" sz="1200" dirty="0" err="1" smtClean="0"/>
              <a:t>mscan</a:t>
            </a:r>
            <a:r>
              <a:rPr lang="en-US" altLang="en-US" sz="1200" dirty="0" smtClean="0"/>
              <a:t>  ! show the results</a:t>
            </a:r>
          </a:p>
          <a:p>
            <a:r>
              <a:rPr lang="en-US" altLang="en-US" sz="1200" dirty="0" smtClean="0"/>
              <a:t>Export monitors </a:t>
            </a:r>
            <a:r>
              <a:rPr lang="en-US" altLang="en-US" sz="1200" dirty="0" err="1" smtClean="0"/>
              <a:t>mscan</a:t>
            </a:r>
            <a:endParaRPr lang="en-US" altLang="en-US" sz="1200" dirty="0" smtClean="0"/>
          </a:p>
          <a:p>
            <a:endParaRPr lang="en-US" altLang="en-US" sz="1200" dirty="0" smtClean="0"/>
          </a:p>
          <a:p>
            <a:r>
              <a:rPr lang="en-US" altLang="en-US" sz="1200" dirty="0" smtClean="0"/>
              <a:t>// You can plot the Monitor, but Excel or </a:t>
            </a:r>
            <a:r>
              <a:rPr lang="en-US" altLang="en-US" sz="1200" dirty="0" err="1" smtClean="0"/>
              <a:t>Matlab</a:t>
            </a:r>
            <a:r>
              <a:rPr lang="en-US" altLang="en-US" sz="1200" dirty="0" smtClean="0"/>
              <a:t> might be better</a:t>
            </a:r>
          </a:p>
          <a:p>
            <a:r>
              <a:rPr lang="en-US" altLang="en-US" sz="1200" dirty="0" smtClean="0"/>
              <a:t>Plot monitor object= </a:t>
            </a:r>
            <a:r>
              <a:rPr lang="en-US" altLang="en-US" sz="1200" dirty="0" err="1" smtClean="0"/>
              <a:t>mscan</a:t>
            </a:r>
            <a:r>
              <a:rPr lang="en-US" altLang="en-US" sz="1200" dirty="0" smtClean="0"/>
              <a:t> channels=(1 3 5 )</a:t>
            </a:r>
          </a:p>
          <a:p>
            <a:endParaRPr lang="en-US" altLang="en-US" sz="1200" dirty="0" smtClean="0"/>
          </a:p>
        </p:txBody>
      </p:sp>
    </p:spTree>
    <p:extLst>
      <p:ext uri="{BB962C8B-B14F-4D97-AF65-F5344CB8AC3E}">
        <p14:creationId xmlns:p14="http://schemas.microsoft.com/office/powerpoint/2010/main" val="9995829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What Does the Scan Spectrum Look Like?</a:t>
            </a:r>
          </a:p>
        </p:txBody>
      </p:sp>
      <p:sp>
        <p:nvSpPr>
          <p:cNvPr id="241667" name="Content Placeholder 2"/>
          <p:cNvSpPr>
            <a:spLocks noGrp="1"/>
          </p:cNvSpPr>
          <p:nvPr>
            <p:ph idx="1"/>
          </p:nvPr>
        </p:nvSpPr>
        <p:spPr>
          <a:xfrm>
            <a:off x="3200400" y="1371600"/>
            <a:ext cx="5407025" cy="4935538"/>
          </a:xfrm>
        </p:spPr>
        <p:txBody>
          <a:bodyPr>
            <a:normAutofit fontScale="92500" lnSpcReduction="20000"/>
          </a:bodyPr>
          <a:lstStyle/>
          <a:p>
            <a:pPr>
              <a:buFontTx/>
              <a:buNone/>
            </a:pPr>
            <a:r>
              <a:rPr lang="en-US" altLang="en-US" sz="1400" smtClean="0">
                <a:latin typeface="Courier New" panose="02070309020205020404" pitchFamily="49" charset="0"/>
                <a:cs typeface="Courier New" panose="02070309020205020404" pitchFamily="49" charset="0"/>
              </a:rPr>
              <a:t>1.083333333 100 0 </a:t>
            </a:r>
          </a:p>
          <a:p>
            <a:pPr>
              <a:buFontTx/>
              <a:buNone/>
            </a:pPr>
            <a:r>
              <a:rPr lang="en-US" altLang="en-US" sz="1400" smtClean="0">
                <a:latin typeface="Courier New" panose="02070309020205020404" pitchFamily="49" charset="0"/>
                <a:cs typeface="Courier New" panose="02070309020205020404" pitchFamily="49" charset="0"/>
              </a:rPr>
              <a:t>1.166666667 100 0 </a:t>
            </a:r>
          </a:p>
          <a:p>
            <a:pPr>
              <a:buFontTx/>
              <a:buNone/>
            </a:pPr>
            <a:r>
              <a:rPr lang="en-US" altLang="en-US" sz="1400" smtClean="0">
                <a:latin typeface="Courier New" panose="02070309020205020404" pitchFamily="49" charset="0"/>
                <a:cs typeface="Courier New" panose="02070309020205020404" pitchFamily="49" charset="0"/>
              </a:rPr>
              <a:t>1.25        100 0 </a:t>
            </a:r>
          </a:p>
          <a:p>
            <a:pPr>
              <a:buFontTx/>
              <a:buNone/>
            </a:pPr>
            <a:r>
              <a:rPr lang="en-US" altLang="en-US" sz="1400" smtClean="0">
                <a:latin typeface="Courier New" panose="02070309020205020404" pitchFamily="49" charset="0"/>
                <a:cs typeface="Courier New" panose="02070309020205020404" pitchFamily="49" charset="0"/>
              </a:rPr>
              <a:t>1.333333333 100 0 </a:t>
            </a:r>
          </a:p>
          <a:p>
            <a:pPr>
              <a:buFontTx/>
              <a:buNone/>
            </a:pPr>
            <a:r>
              <a:rPr lang="en-US" altLang="en-US" sz="1400" smtClean="0">
                <a:latin typeface="Courier New" panose="02070309020205020404" pitchFamily="49" charset="0"/>
                <a:cs typeface="Courier New" panose="02070309020205020404" pitchFamily="49" charset="0"/>
              </a:rPr>
              <a:t>1.416666667 100 0 </a:t>
            </a:r>
          </a:p>
          <a:p>
            <a:pPr>
              <a:buFontTx/>
              <a:buNone/>
            </a:pPr>
            <a:r>
              <a:rPr lang="en-US" altLang="en-US" sz="1400" smtClean="0">
                <a:latin typeface="Courier New" panose="02070309020205020404" pitchFamily="49" charset="0"/>
                <a:cs typeface="Courier New" panose="02070309020205020404" pitchFamily="49" charset="0"/>
              </a:rPr>
              <a:t>1.5         100 0 </a:t>
            </a:r>
          </a:p>
          <a:p>
            <a:pPr>
              <a:buFontTx/>
              <a:buNone/>
            </a:pPr>
            <a:r>
              <a:rPr lang="en-US" altLang="en-US" sz="1400" smtClean="0">
                <a:latin typeface="Courier New" panose="02070309020205020404" pitchFamily="49" charset="0"/>
                <a:cs typeface="Courier New" panose="02070309020205020404" pitchFamily="49" charset="0"/>
              </a:rPr>
              <a:t>1.583333333 100 0 </a:t>
            </a:r>
          </a:p>
          <a:p>
            <a:pPr>
              <a:buFontTx/>
              <a:buNone/>
            </a:pPr>
            <a:r>
              <a:rPr lang="en-US" altLang="en-US" sz="1400" smtClean="0">
                <a:latin typeface="Courier New" panose="02070309020205020404" pitchFamily="49" charset="0"/>
                <a:cs typeface="Courier New" panose="02070309020205020404" pitchFamily="49" charset="0"/>
              </a:rPr>
              <a:t>1.666666667 100 0 </a:t>
            </a:r>
          </a:p>
          <a:p>
            <a:pPr>
              <a:buFontTx/>
              <a:buNone/>
            </a:pPr>
            <a:r>
              <a:rPr lang="en-US" altLang="en-US" sz="1400" smtClean="0">
                <a:latin typeface="Courier New" panose="02070309020205020404" pitchFamily="49" charset="0"/>
                <a:cs typeface="Courier New" panose="02070309020205020404" pitchFamily="49" charset="0"/>
              </a:rPr>
              <a:t>1.75        100 0 </a:t>
            </a:r>
          </a:p>
          <a:p>
            <a:pPr>
              <a:buFontTx/>
              <a:buNone/>
            </a:pPr>
            <a:r>
              <a:rPr lang="en-US" altLang="en-US" sz="1400" smtClean="0">
                <a:latin typeface="Courier New" panose="02070309020205020404" pitchFamily="49" charset="0"/>
                <a:cs typeface="Courier New" panose="02070309020205020404" pitchFamily="49" charset="0"/>
              </a:rPr>
              <a:t>1.833333333 100 0 </a:t>
            </a:r>
          </a:p>
          <a:p>
            <a:pPr>
              <a:buFontTx/>
              <a:buNone/>
            </a:pPr>
            <a:r>
              <a:rPr lang="en-US" altLang="en-US" sz="1400" smtClean="0">
                <a:latin typeface="Courier New" panose="02070309020205020404" pitchFamily="49" charset="0"/>
                <a:cs typeface="Courier New" panose="02070309020205020404" pitchFamily="49" charset="0"/>
              </a:rPr>
              <a:t>1.916666667 100 0 </a:t>
            </a:r>
          </a:p>
          <a:p>
            <a:pPr>
              <a:buFontTx/>
              <a:buNone/>
            </a:pPr>
            <a:r>
              <a:rPr lang="en-US" altLang="en-US" sz="1400" smtClean="0">
                <a:latin typeface="Courier New" panose="02070309020205020404" pitchFamily="49" charset="0"/>
                <a:cs typeface="Courier New" panose="02070309020205020404" pitchFamily="49" charset="0"/>
              </a:rPr>
              <a:t>2           100 0 </a:t>
            </a:r>
          </a:p>
          <a:p>
            <a:pPr>
              <a:buFontTx/>
              <a:buNone/>
            </a:pPr>
            <a:r>
              <a:rPr lang="en-US" altLang="en-US" sz="1400" smtClean="0">
                <a:latin typeface="Courier New" panose="02070309020205020404" pitchFamily="49" charset="0"/>
                <a:cs typeface="Courier New" panose="02070309020205020404" pitchFamily="49" charset="0"/>
              </a:rPr>
              <a:t>2.083333333 100 0 </a:t>
            </a:r>
          </a:p>
          <a:p>
            <a:pPr>
              <a:buFontTx/>
              <a:buNone/>
            </a:pPr>
            <a:r>
              <a:rPr lang="en-US" altLang="en-US" sz="1400" smtClean="0">
                <a:latin typeface="Courier New" panose="02070309020205020404" pitchFamily="49" charset="0"/>
                <a:cs typeface="Courier New" panose="02070309020205020404" pitchFamily="49" charset="0"/>
              </a:rPr>
              <a:t>2.166666667 100 0 </a:t>
            </a:r>
          </a:p>
          <a:p>
            <a:pPr>
              <a:buFontTx/>
              <a:buNone/>
            </a:pPr>
            <a:r>
              <a:rPr lang="en-US" altLang="en-US" sz="1400" smtClean="0">
                <a:latin typeface="Courier New" panose="02070309020205020404" pitchFamily="49" charset="0"/>
                <a:cs typeface="Courier New" panose="02070309020205020404" pitchFamily="49" charset="0"/>
              </a:rPr>
              <a:t>2.25        100 0 </a:t>
            </a:r>
          </a:p>
          <a:p>
            <a:pPr>
              <a:buFontTx/>
              <a:buNone/>
            </a:pPr>
            <a:r>
              <a:rPr lang="en-US" altLang="en-US" sz="1400" smtClean="0">
                <a:latin typeface="Courier New" panose="02070309020205020404" pitchFamily="49" charset="0"/>
                <a:cs typeface="Courier New" panose="02070309020205020404" pitchFamily="49" charset="0"/>
              </a:rPr>
              <a:t>2.333333333 100 0 </a:t>
            </a:r>
          </a:p>
          <a:p>
            <a:pPr>
              <a:buFontTx/>
              <a:buNone/>
            </a:pPr>
            <a:r>
              <a:rPr lang="en-US" altLang="en-US" sz="1400" smtClean="0">
                <a:latin typeface="Courier New" panose="02070309020205020404" pitchFamily="49" charset="0"/>
                <a:cs typeface="Courier New" panose="02070309020205020404" pitchFamily="49" charset="0"/>
              </a:rPr>
              <a:t>2.416666667 100 0 </a:t>
            </a:r>
          </a:p>
          <a:p>
            <a:pPr>
              <a:buFontTx/>
              <a:buNone/>
            </a:pPr>
            <a:r>
              <a:rPr lang="en-US" altLang="en-US" sz="1400" smtClean="0">
                <a:latin typeface="Courier New" panose="02070309020205020404" pitchFamily="49" charset="0"/>
                <a:cs typeface="Courier New" panose="02070309020205020404" pitchFamily="49" charset="0"/>
              </a:rPr>
              <a:t>2.5         100 0 </a:t>
            </a:r>
          </a:p>
          <a:p>
            <a:pPr>
              <a:buFontTx/>
              <a:buNone/>
            </a:pPr>
            <a:r>
              <a:rPr lang="en-US" altLang="en-US" sz="1400" smtClean="0">
                <a:latin typeface="Courier New" panose="02070309020205020404" pitchFamily="49" charset="0"/>
                <a:cs typeface="Courier New" panose="02070309020205020404" pitchFamily="49" charset="0"/>
              </a:rPr>
              <a:t>2.583333333 100 0 </a:t>
            </a:r>
          </a:p>
          <a:p>
            <a:pPr>
              <a:buFontTx/>
              <a:buNone/>
            </a:pPr>
            <a:r>
              <a:rPr lang="en-US" altLang="en-US" sz="1400" smtClean="0"/>
              <a:t>… etc …</a:t>
            </a:r>
          </a:p>
        </p:txBody>
      </p:sp>
      <p:sp>
        <p:nvSpPr>
          <p:cNvPr id="241668" name="TextBox 3"/>
          <p:cNvSpPr txBox="1">
            <a:spLocks noChangeArrowheads="1"/>
          </p:cNvSpPr>
          <p:nvPr/>
        </p:nvSpPr>
        <p:spPr bwMode="auto">
          <a:xfrm>
            <a:off x="457200" y="2743200"/>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60 Hz base frequency, this gives a 5 Hz scan</a:t>
            </a:r>
          </a:p>
        </p:txBody>
      </p:sp>
      <p:sp>
        <p:nvSpPr>
          <p:cNvPr id="241669" name="TextBox 4"/>
          <p:cNvSpPr txBox="1">
            <a:spLocks noChangeArrowheads="1"/>
          </p:cNvSpPr>
          <p:nvPr/>
        </p:nvSpPr>
        <p:spPr bwMode="auto">
          <a:xfrm>
            <a:off x="1143000" y="1828800"/>
            <a:ext cx="114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Harmonic</a:t>
            </a:r>
          </a:p>
        </p:txBody>
      </p:sp>
      <p:cxnSp>
        <p:nvCxnSpPr>
          <p:cNvPr id="241670" name="Straight Arrow Connector 6"/>
          <p:cNvCxnSpPr>
            <a:cxnSpLocks noChangeShapeType="1"/>
          </p:cNvCxnSpPr>
          <p:nvPr/>
        </p:nvCxnSpPr>
        <p:spPr bwMode="auto">
          <a:xfrm>
            <a:off x="2362200" y="1981200"/>
            <a:ext cx="914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1" name="TextBox 7"/>
          <p:cNvSpPr txBox="1">
            <a:spLocks noChangeArrowheads="1"/>
          </p:cNvSpPr>
          <p:nvPr/>
        </p:nvSpPr>
        <p:spPr bwMode="auto">
          <a:xfrm>
            <a:off x="6324600" y="15240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 Magnitude</a:t>
            </a:r>
          </a:p>
          <a:p>
            <a:r>
              <a:rPr lang="en-US" altLang="en-US"/>
              <a:t>(All 100%)</a:t>
            </a:r>
          </a:p>
        </p:txBody>
      </p:sp>
      <p:cxnSp>
        <p:nvCxnSpPr>
          <p:cNvPr id="241672" name="Straight Arrow Connector 9"/>
          <p:cNvCxnSpPr>
            <a:cxnSpLocks noChangeShapeType="1"/>
          </p:cNvCxnSpPr>
          <p:nvPr/>
        </p:nvCxnSpPr>
        <p:spPr bwMode="auto">
          <a:xfrm flipH="1">
            <a:off x="4876800" y="1828800"/>
            <a:ext cx="11430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3" name="TextBox 10"/>
          <p:cNvSpPr txBox="1">
            <a:spLocks noChangeArrowheads="1"/>
          </p:cNvSpPr>
          <p:nvPr/>
        </p:nvSpPr>
        <p:spPr bwMode="auto">
          <a:xfrm>
            <a:off x="6019800" y="35052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Angle</a:t>
            </a:r>
          </a:p>
          <a:p>
            <a:r>
              <a:rPr lang="en-US" altLang="en-US"/>
              <a:t>(All 0)</a:t>
            </a:r>
          </a:p>
        </p:txBody>
      </p:sp>
      <p:cxnSp>
        <p:nvCxnSpPr>
          <p:cNvPr id="241674" name="Straight Arrow Connector 12"/>
          <p:cNvCxnSpPr>
            <a:cxnSpLocks noChangeShapeType="1"/>
          </p:cNvCxnSpPr>
          <p:nvPr/>
        </p:nvCxnSpPr>
        <p:spPr bwMode="auto">
          <a:xfrm flipH="1" flipV="1">
            <a:off x="5181600" y="3505200"/>
            <a:ext cx="11430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5" name="TextBox 13"/>
          <p:cNvSpPr txBox="1">
            <a:spLocks noChangeArrowheads="1"/>
          </p:cNvSpPr>
          <p:nvPr/>
        </p:nvSpPr>
        <p:spPr bwMode="auto">
          <a:xfrm>
            <a:off x="304800" y="3962400"/>
            <a:ext cx="2819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This is typically associated with a 1-A  current source, so that the resulting voltages represent driving-point Z, transfer Z, etc.</a:t>
            </a:r>
          </a:p>
        </p:txBody>
      </p:sp>
    </p:spTree>
    <p:extLst>
      <p:ext uri="{BB962C8B-B14F-4D97-AF65-F5344CB8AC3E}">
        <p14:creationId xmlns:p14="http://schemas.microsoft.com/office/powerpoint/2010/main" val="12479454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4"/>
          <p:cNvSpPr>
            <a:spLocks noGrp="1"/>
          </p:cNvSpPr>
          <p:nvPr>
            <p:ph type="title"/>
          </p:nvPr>
        </p:nvSpPr>
        <p:spPr/>
        <p:txBody>
          <a:bodyPr/>
          <a:lstStyle/>
          <a:p>
            <a:r>
              <a:rPr lang="en-US" altLang="en-US" smtClean="0"/>
              <a:t>What Difference Does it Make?</a:t>
            </a:r>
          </a:p>
        </p:txBody>
      </p:sp>
      <p:pic>
        <p:nvPicPr>
          <p:cNvPr id="242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81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75652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en-US" altLang="en-US" smtClean="0"/>
              <a:t>Putting it All Together - Harmonics</a:t>
            </a:r>
          </a:p>
        </p:txBody>
      </p:sp>
      <p:sp>
        <p:nvSpPr>
          <p:cNvPr id="24371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24371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24371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24371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24371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24372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24372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24372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24372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24372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243729" name="Text Box 17"/>
          <p:cNvSpPr txBox="1">
            <a:spLocks noChangeArrowheads="1"/>
          </p:cNvSpPr>
          <p:nvPr/>
        </p:nvSpPr>
        <p:spPr bwMode="auto">
          <a:xfrm>
            <a:off x="3810000" y="1600200"/>
            <a:ext cx="32766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 each frequency </a:t>
            </a:r>
          </a:p>
        </p:txBody>
      </p:sp>
      <p:sp>
        <p:nvSpPr>
          <p:cNvPr id="243730" name="Text Box 18"/>
          <p:cNvSpPr txBox="1">
            <a:spLocks noChangeArrowheads="1"/>
          </p:cNvSpPr>
          <p:nvPr/>
        </p:nvSpPr>
        <p:spPr bwMode="auto">
          <a:xfrm>
            <a:off x="228600" y="2590800"/>
            <a:ext cx="2057400" cy="82550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solidFill>
                  <a:srgbClr val="FF0000"/>
                </a:solidFill>
                <a:latin typeface="Tahoma" panose="020B0604030504040204" pitchFamily="34" charset="0"/>
              </a:rPr>
              <a:t>Harmonic injection Currents</a:t>
            </a:r>
          </a:p>
        </p:txBody>
      </p:sp>
      <p:sp>
        <p:nvSpPr>
          <p:cNvPr id="24373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3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3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243735" name="Text Box 23"/>
          <p:cNvSpPr txBox="1">
            <a:spLocks noChangeArrowheads="1"/>
          </p:cNvSpPr>
          <p:nvPr/>
        </p:nvSpPr>
        <p:spPr bwMode="auto">
          <a:xfrm>
            <a:off x="7467600" y="4038600"/>
            <a:ext cx="1676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a:p>
            <a:r>
              <a:rPr lang="en-US" altLang="en-US" b="1">
                <a:latin typeface="Tahoma" panose="020B0604030504040204" pitchFamily="34" charset="0"/>
              </a:rPr>
              <a:t>(each Frequency)</a:t>
            </a:r>
          </a:p>
        </p:txBody>
      </p:sp>
    </p:spTree>
    <p:extLst>
      <p:ext uri="{BB962C8B-B14F-4D97-AF65-F5344CB8AC3E}">
        <p14:creationId xmlns:p14="http://schemas.microsoft.com/office/powerpoint/2010/main" val="41588330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p:txBody>
          <a:bodyPr/>
          <a:lstStyle/>
          <a:p>
            <a:pPr eaLnBrk="1" hangingPunct="1"/>
            <a:r>
              <a:rPr lang="en-US" altLang="en-US" smtClean="0"/>
              <a:t>Dynamics Solution</a:t>
            </a:r>
          </a:p>
        </p:txBody>
      </p:sp>
      <p:sp>
        <p:nvSpPr>
          <p:cNvPr id="244739"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37652477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smtClean="0"/>
              <a:t>Dynamics Mode	</a:t>
            </a:r>
          </a:p>
        </p:txBody>
      </p:sp>
      <p:sp>
        <p:nvSpPr>
          <p:cNvPr id="245763" name="Content Placeholder 2"/>
          <p:cNvSpPr>
            <a:spLocks noGrp="1"/>
          </p:cNvSpPr>
          <p:nvPr>
            <p:ph idx="1"/>
          </p:nvPr>
        </p:nvSpPr>
        <p:spPr/>
        <p:txBody>
          <a:bodyPr/>
          <a:lstStyle/>
          <a:p>
            <a:r>
              <a:rPr lang="en-US" altLang="en-US" dirty="0" smtClean="0"/>
              <a:t>Dynamics mode is used for</a:t>
            </a:r>
          </a:p>
          <a:p>
            <a:pPr lvl="1"/>
            <a:r>
              <a:rPr lang="en-US" altLang="en-US" dirty="0" smtClean="0"/>
              <a:t>Fault current calculations including Generator contributions</a:t>
            </a:r>
          </a:p>
          <a:p>
            <a:pPr lvl="2"/>
            <a:r>
              <a:rPr lang="en-US" altLang="en-US" dirty="0" smtClean="0"/>
              <a:t>Single time-step solution</a:t>
            </a:r>
          </a:p>
          <a:p>
            <a:pPr lvl="1"/>
            <a:r>
              <a:rPr lang="en-US" altLang="en-US" dirty="0" smtClean="0"/>
              <a:t>Machine transients</a:t>
            </a:r>
          </a:p>
          <a:p>
            <a:pPr lvl="1"/>
            <a:r>
              <a:rPr lang="en-US" altLang="en-US" dirty="0" smtClean="0"/>
              <a:t>Inverter transients</a:t>
            </a:r>
          </a:p>
          <a:p>
            <a:r>
              <a:rPr lang="en-US" altLang="en-US" dirty="0" smtClean="0"/>
              <a:t>Typical time step:  0.2 – 1 </a:t>
            </a:r>
            <a:r>
              <a:rPr lang="en-US" altLang="en-US" dirty="0" err="1" smtClean="0"/>
              <a:t>ms</a:t>
            </a:r>
            <a:endParaRPr lang="en-US" altLang="en-US" dirty="0" smtClean="0"/>
          </a:p>
          <a:p>
            <a:pPr lvl="1"/>
            <a:r>
              <a:rPr lang="en-US" altLang="en-US" dirty="0" smtClean="0"/>
              <a:t>Depends on time constants in model</a:t>
            </a:r>
          </a:p>
          <a:p>
            <a:r>
              <a:rPr lang="en-US" altLang="en-US" dirty="0" smtClean="0"/>
              <a:t>A converged power flow is required to initialize the model.</a:t>
            </a:r>
          </a:p>
        </p:txBody>
      </p:sp>
    </p:spTree>
    <p:extLst>
      <p:ext uri="{BB962C8B-B14F-4D97-AF65-F5344CB8AC3E}">
        <p14:creationId xmlns:p14="http://schemas.microsoft.com/office/powerpoint/2010/main" val="6624501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smtClean="0"/>
              <a:t>Basic Algorithm (From SolutionAlgs.Pas)</a:t>
            </a:r>
          </a:p>
        </p:txBody>
      </p:sp>
      <p:sp>
        <p:nvSpPr>
          <p:cNvPr id="246787" name="Content Placeholder 2"/>
          <p:cNvSpPr>
            <a:spLocks noGrp="1"/>
          </p:cNvSpPr>
          <p:nvPr>
            <p:ph idx="1"/>
          </p:nvPr>
        </p:nvSpPr>
        <p:spPr>
          <a:xfrm>
            <a:off x="990600" y="1905000"/>
            <a:ext cx="7239000" cy="4217988"/>
          </a:xfrm>
        </p:spPr>
        <p:txBody>
          <a:bodyPr/>
          <a:lstStyle/>
          <a:p>
            <a:r>
              <a:rPr lang="en-US" altLang="en-US" sz="1800" smtClean="0">
                <a:latin typeface="Courier New" panose="02070309020205020404" pitchFamily="49" charset="0"/>
                <a:cs typeface="Courier New" panose="02070309020205020404" pitchFamily="49" charset="0"/>
              </a:rPr>
              <a:t>Increment_time;</a:t>
            </a:r>
          </a:p>
          <a:p>
            <a:r>
              <a:rPr lang="en-US" altLang="en-US" sz="1800" smtClean="0">
                <a:latin typeface="Courier New" panose="02070309020205020404" pitchFamily="49" charset="0"/>
                <a:cs typeface="Courier New" panose="02070309020205020404" pitchFamily="49" charset="0"/>
              </a:rPr>
              <a:t> </a:t>
            </a:r>
          </a:p>
          <a:p>
            <a:r>
              <a:rPr lang="en-US" altLang="en-US" sz="1800" b="1" smtClean="0">
                <a:latin typeface="Courier New" panose="02070309020205020404" pitchFamily="49" charset="0"/>
                <a:cs typeface="Courier New" panose="02070309020205020404" pitchFamily="49" charset="0"/>
              </a:rPr>
              <a:t>       {Predictor}</a:t>
            </a:r>
            <a:endParaRPr lang="en-US" altLang="en-US" sz="1800" smtClean="0">
              <a:latin typeface="Courier New" panose="02070309020205020404" pitchFamily="49" charset="0"/>
              <a:cs typeface="Courier New" panose="02070309020205020404" pitchFamily="49" charset="0"/>
            </a:endParaRPr>
          </a:p>
          <a:p>
            <a:r>
              <a:rPr lang="en-US" altLang="en-US" sz="1800" smtClean="0">
                <a:latin typeface="Courier New" panose="02070309020205020404" pitchFamily="49" charset="0"/>
                <a:cs typeface="Courier New" panose="02070309020205020404" pitchFamily="49" charset="0"/>
              </a:rPr>
              <a:t>          IterationFlag := 0;</a:t>
            </a:r>
          </a:p>
          <a:p>
            <a:r>
              <a:rPr lang="en-US" altLang="en-US" sz="1800" smtClean="0">
                <a:latin typeface="Courier New" panose="02070309020205020404" pitchFamily="49" charset="0"/>
                <a:cs typeface="Courier New" panose="02070309020205020404" pitchFamily="49" charset="0"/>
              </a:rPr>
              <a:t>          IntegratePCStates;  </a:t>
            </a:r>
          </a:p>
          <a:p>
            <a:r>
              <a:rPr lang="en-US" altLang="en-US" sz="1800" smtClean="0">
                <a:latin typeface="Courier New" panose="02070309020205020404" pitchFamily="49" charset="0"/>
                <a:cs typeface="Courier New" panose="02070309020205020404" pitchFamily="49" charset="0"/>
              </a:rPr>
              <a:t>          SolveSnap;</a:t>
            </a:r>
          </a:p>
          <a:p>
            <a:r>
              <a:rPr lang="en-US" altLang="en-US" sz="1800" smtClean="0">
                <a:latin typeface="Courier New" panose="02070309020205020404" pitchFamily="49" charset="0"/>
                <a:cs typeface="Courier New" panose="02070309020205020404" pitchFamily="49" charset="0"/>
              </a:rPr>
              <a:t> </a:t>
            </a:r>
          </a:p>
          <a:p>
            <a:r>
              <a:rPr lang="en-US" altLang="en-US" sz="1800" b="1" smtClean="0">
                <a:latin typeface="Courier New" panose="02070309020205020404" pitchFamily="49" charset="0"/>
                <a:cs typeface="Courier New" panose="02070309020205020404" pitchFamily="49" charset="0"/>
              </a:rPr>
              <a:t>       {Corrector}</a:t>
            </a:r>
            <a:endParaRPr lang="en-US" altLang="en-US" sz="1800" smtClean="0">
              <a:latin typeface="Courier New" panose="02070309020205020404" pitchFamily="49" charset="0"/>
              <a:cs typeface="Courier New" panose="02070309020205020404" pitchFamily="49" charset="0"/>
            </a:endParaRPr>
          </a:p>
          <a:p>
            <a:r>
              <a:rPr lang="en-US" altLang="en-US" sz="1800" smtClean="0">
                <a:latin typeface="Courier New" panose="02070309020205020404" pitchFamily="49" charset="0"/>
                <a:cs typeface="Courier New" panose="02070309020205020404" pitchFamily="49" charset="0"/>
              </a:rPr>
              <a:t>          IterationFlag := 1;</a:t>
            </a:r>
          </a:p>
          <a:p>
            <a:r>
              <a:rPr lang="en-US" altLang="en-US" sz="1800" smtClean="0">
                <a:latin typeface="Courier New" panose="02070309020205020404" pitchFamily="49" charset="0"/>
                <a:cs typeface="Courier New" panose="02070309020205020404" pitchFamily="49" charset="0"/>
              </a:rPr>
              <a:t>          IntegratePCStates;</a:t>
            </a:r>
          </a:p>
          <a:p>
            <a:r>
              <a:rPr lang="en-US" altLang="en-US" sz="1800" smtClean="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288196025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smtClean="0"/>
              <a:t>Entering Dynamics Mode</a:t>
            </a:r>
          </a:p>
        </p:txBody>
      </p:sp>
      <p:sp>
        <p:nvSpPr>
          <p:cNvPr id="247811" name="Content Placeholder 2"/>
          <p:cNvSpPr>
            <a:spLocks noGrp="1"/>
          </p:cNvSpPr>
          <p:nvPr>
            <p:ph idx="1"/>
          </p:nvPr>
        </p:nvSpPr>
        <p:spPr/>
        <p:txBody>
          <a:bodyPr/>
          <a:lstStyle/>
          <a:p>
            <a:r>
              <a:rPr lang="en-US" altLang="en-US" sz="1800" smtClean="0"/>
              <a:t>Initialize state variables in all PC Elements</a:t>
            </a:r>
          </a:p>
          <a:p>
            <a:pPr lvl="1"/>
            <a:r>
              <a:rPr lang="en-US" altLang="en-US" sz="1800" smtClean="0"/>
              <a:t>For example, in a Generator object currently:</a:t>
            </a:r>
          </a:p>
          <a:p>
            <a:pPr lvl="2"/>
            <a:r>
              <a:rPr lang="en-US" altLang="en-US" sz="1800" smtClean="0"/>
              <a:t>Compute voltage, </a:t>
            </a:r>
            <a:r>
              <a:rPr lang="en-US" altLang="en-US" sz="1800" i="1" smtClean="0"/>
              <a:t>E</a:t>
            </a:r>
            <a:r>
              <a:rPr lang="en-US" altLang="en-US" sz="1800" i="1" baseline="-25000" smtClean="0"/>
              <a:t>1</a:t>
            </a:r>
            <a:r>
              <a:rPr lang="en-US" altLang="en-US" sz="1800" smtClean="0"/>
              <a:t>, behind </a:t>
            </a:r>
            <a:r>
              <a:rPr lang="en-US" altLang="en-US" sz="1800" i="1" smtClean="0"/>
              <a:t>Xd‘  and </a:t>
            </a:r>
            <a:r>
              <a:rPr lang="en-US" altLang="en-US" sz="1800" smtClean="0"/>
              <a:t>Initialize the phase angle, </a:t>
            </a:r>
            <a:r>
              <a:rPr lang="en-US" altLang="en-US" sz="1800" i="1" smtClean="0">
                <a:sym typeface="Symbol" panose="05050102010706020507" pitchFamily="18" charset="2"/>
              </a:rPr>
              <a:t></a:t>
            </a:r>
            <a:r>
              <a:rPr lang="en-US" altLang="en-US" sz="1800" smtClean="0"/>
              <a:t>, to match power flow (approximately)</a:t>
            </a:r>
          </a:p>
          <a:p>
            <a:r>
              <a:rPr lang="en-US" altLang="en-US" sz="1800" smtClean="0"/>
              <a:t>Set derivatives of the state variables to zero</a:t>
            </a:r>
          </a:p>
          <a:p>
            <a:pPr lvl="1"/>
            <a:r>
              <a:rPr lang="en-US" altLang="en-US" sz="1800" smtClean="0"/>
              <a:t>For the Generator: Speed  (relative to synch frequency), Angle</a:t>
            </a:r>
          </a:p>
          <a:p>
            <a:r>
              <a:rPr lang="en-US" altLang="en-US" sz="1800" smtClean="0"/>
              <a:t>Set controlmode=time</a:t>
            </a:r>
          </a:p>
          <a:p>
            <a:pPr lvl="1"/>
            <a:r>
              <a:rPr lang="en-US" altLang="en-US" sz="1800" smtClean="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smtClean="0"/>
          </a:p>
        </p:txBody>
      </p:sp>
    </p:spTree>
    <p:extLst>
      <p:ext uri="{BB962C8B-B14F-4D97-AF65-F5344CB8AC3E}">
        <p14:creationId xmlns:p14="http://schemas.microsoft.com/office/powerpoint/2010/main" val="413453887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itle 1"/>
          <p:cNvSpPr>
            <a:spLocks noGrp="1"/>
          </p:cNvSpPr>
          <p:nvPr>
            <p:ph type="title"/>
          </p:nvPr>
        </p:nvSpPr>
        <p:spPr/>
        <p:txBody>
          <a:bodyPr>
            <a:normAutofit fontScale="90000"/>
          </a:bodyPr>
          <a:lstStyle/>
          <a:p>
            <a:r>
              <a:rPr lang="en-US" altLang="en-US" smtClean="0"/>
              <a:t>3-Phase Generator Model in Dynamics Mode</a:t>
            </a:r>
          </a:p>
        </p:txBody>
      </p:sp>
      <p:pic>
        <p:nvPicPr>
          <p:cNvPr id="24883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41528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Why Scripting and COM?</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More flexible</a:t>
            </a:r>
            <a:r>
              <a:rPr lang="en-US" dirty="0"/>
              <a:t> </a:t>
            </a:r>
            <a:r>
              <a:rPr lang="en-US" dirty="0" smtClean="0"/>
              <a:t>than static forms</a:t>
            </a:r>
          </a:p>
          <a:p>
            <a:pPr marL="457200" indent="-457200" eaLnBrk="1" hangingPunct="1">
              <a:defRPr/>
            </a:pPr>
            <a:r>
              <a:rPr lang="en-US" dirty="0" smtClean="0"/>
              <a:t>No two Smart Grid simulations alike</a:t>
            </a:r>
          </a:p>
          <a:p>
            <a:pPr marL="457200" indent="-457200" eaLnBrk="1" hangingPunct="1">
              <a:defRPr/>
            </a:pPr>
            <a:r>
              <a:rPr lang="en-US" dirty="0" smtClean="0"/>
              <a:t>Not possible to predict what users will want to do</a:t>
            </a:r>
          </a:p>
          <a:p>
            <a:pPr marL="800100" lvl="1" indent="-457200">
              <a:defRPr/>
            </a:pPr>
            <a:r>
              <a:rPr lang="en-US" dirty="0" smtClean="0"/>
              <a:t>COM = Component Object Model</a:t>
            </a:r>
          </a:p>
          <a:p>
            <a:pPr marL="800100" lvl="1" indent="-457200">
              <a:defRPr/>
            </a:pPr>
            <a:r>
              <a:rPr lang="en-US" dirty="0" smtClean="0"/>
              <a:t>Supported by nearly all programming languages, Microsoft Office, MATLAB, Python, </a:t>
            </a:r>
            <a:r>
              <a:rPr lang="en-US" dirty="0" err="1" smtClean="0"/>
              <a:t>etc</a:t>
            </a:r>
            <a:endParaRPr lang="en-US" dirty="0" smtClean="0"/>
          </a:p>
          <a:p>
            <a:pPr marL="800100" lvl="1" indent="-457200">
              <a:defRPr/>
            </a:pPr>
            <a:r>
              <a:rPr lang="en-US" dirty="0" smtClean="0"/>
              <a:t>Allows user to write their own algorithms</a:t>
            </a:r>
          </a:p>
          <a:p>
            <a:pPr marL="1082675" lvl="2" indent="-457200">
              <a:defRPr/>
            </a:pPr>
            <a:r>
              <a:rPr lang="en-US" dirty="0" smtClean="0"/>
              <a:t>For things like DA controllers</a:t>
            </a:r>
            <a:r>
              <a:rPr lang="en-US" dirty="0"/>
              <a:t> </a:t>
            </a:r>
            <a:r>
              <a:rPr lang="en-US" dirty="0" smtClean="0"/>
              <a:t>and DMS simulators</a:t>
            </a:r>
          </a:p>
          <a:p>
            <a:pPr marL="1082675" lvl="2" indent="-457200">
              <a:defRPr/>
            </a:pPr>
            <a:r>
              <a:rPr lang="en-US" dirty="0" smtClean="0"/>
              <a:t>Co-simulation of power and communications</a:t>
            </a:r>
          </a:p>
          <a:p>
            <a:pPr marL="800100" lvl="1" indent="-457200">
              <a:defRPr/>
            </a:pPr>
            <a:r>
              <a:rPr lang="en-US" dirty="0" smtClean="0"/>
              <a:t>COM is not familiar to most power engineers but is powerful means of scripting</a:t>
            </a:r>
          </a:p>
        </p:txBody>
      </p:sp>
    </p:spTree>
    <p:extLst>
      <p:ext uri="{BB962C8B-B14F-4D97-AF65-F5344CB8AC3E}">
        <p14:creationId xmlns:p14="http://schemas.microsoft.com/office/powerpoint/2010/main" val="42147462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smtClean="0"/>
              <a:t>Differential Equations for Default Generator</a:t>
            </a:r>
            <a:br>
              <a:rPr lang="en-US" altLang="en-US" smtClean="0"/>
            </a:br>
            <a:r>
              <a:rPr lang="en-US" altLang="en-US" smtClean="0"/>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2064" name="Equation" r:id="rId3" imgW="1663700" imgH="812800" progId="Equation.3">
                  <p:embed/>
                </p:oleObj>
              </mc:Choice>
              <mc:Fallback>
                <p:oleObj name="Equation" r:id="rId3" imgW="1663700" imgH="8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2065" name="Equation" r:id="rId5" imgW="1828800" imgH="457200" progId="Equation.3">
                  <p:embed/>
                </p:oleObj>
              </mc:Choice>
              <mc:Fallback>
                <p:oleObj name="Equation" r:id="rId5" imgW="1828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054638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p:txBody>
          <a:bodyPr/>
          <a:lstStyle/>
          <a:p>
            <a:r>
              <a:rPr lang="en-US" altLang="en-US" smtClean="0"/>
              <a:t>User-Written DLLs</a:t>
            </a:r>
          </a:p>
        </p:txBody>
      </p:sp>
      <p:sp>
        <p:nvSpPr>
          <p:cNvPr id="249859" name="Content Placeholder 2"/>
          <p:cNvSpPr>
            <a:spLocks noGrp="1"/>
          </p:cNvSpPr>
          <p:nvPr>
            <p:ph idx="1"/>
          </p:nvPr>
        </p:nvSpPr>
        <p:spPr/>
        <p:txBody>
          <a:bodyPr/>
          <a:lstStyle/>
          <a:p>
            <a:r>
              <a:rPr lang="en-US" altLang="en-US" smtClean="0"/>
              <a:t>More complex behaviors can be modeled using Dynamic-Linked Libraries</a:t>
            </a:r>
          </a:p>
          <a:p>
            <a:r>
              <a:rPr lang="en-US" altLang="en-US" smtClean="0"/>
              <a:t>Requires more sophisticated programming skills</a:t>
            </a:r>
          </a:p>
          <a:p>
            <a:r>
              <a:rPr lang="en-US" altLang="en-US" smtClean="0"/>
              <a:t>Certain PCElements provide interfaces</a:t>
            </a:r>
          </a:p>
          <a:p>
            <a:pPr lvl="1"/>
            <a:r>
              <a:rPr lang="en-US" altLang="en-US" smtClean="0"/>
              <a:t>Some Control elements, too</a:t>
            </a:r>
          </a:p>
          <a:p>
            <a:r>
              <a:rPr lang="en-US" altLang="en-US" smtClean="0"/>
              <a:t>There is some documentation in the Doc folder, but it is limited</a:t>
            </a:r>
          </a:p>
          <a:p>
            <a:r>
              <a:rPr lang="en-US" altLang="en-US" smtClean="0"/>
              <a:t>IndMach012 is an example supplied with the program</a:t>
            </a:r>
          </a:p>
          <a:p>
            <a:pPr lvl="1"/>
            <a:r>
              <a:rPr lang="en-US" altLang="en-US" smtClean="0"/>
              <a:t>A symmetrical component based induction machine model for the Generator class element</a:t>
            </a:r>
          </a:p>
          <a:p>
            <a:endParaRPr lang="en-US" altLang="en-US" smtClean="0"/>
          </a:p>
        </p:txBody>
      </p:sp>
    </p:spTree>
    <p:extLst>
      <p:ext uri="{BB962C8B-B14F-4D97-AF65-F5344CB8AC3E}">
        <p14:creationId xmlns:p14="http://schemas.microsoft.com/office/powerpoint/2010/main" val="115266355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ubtitle 4"/>
          <p:cNvSpPr>
            <a:spLocks noGrp="1"/>
          </p:cNvSpPr>
          <p:nvPr>
            <p:ph type="subTitle" sz="quarter" idx="1"/>
          </p:nvPr>
        </p:nvSpPr>
        <p:spPr/>
        <p:txBody>
          <a:bodyPr/>
          <a:lstStyle/>
          <a:p>
            <a:pPr eaLnBrk="1" hangingPunct="1"/>
            <a:endParaRPr lang="en-US" altLang="en-US" dirty="0" smtClean="0"/>
          </a:p>
        </p:txBody>
      </p:sp>
      <p:sp>
        <p:nvSpPr>
          <p:cNvPr id="254979" name="Title 3"/>
          <p:cNvSpPr>
            <a:spLocks noGrp="1"/>
          </p:cNvSpPr>
          <p:nvPr>
            <p:ph type="ctrTitle" sz="quarter"/>
          </p:nvPr>
        </p:nvSpPr>
        <p:spPr>
          <a:xfrm>
            <a:off x="365760" y="2057400"/>
            <a:ext cx="8303578" cy="2286000"/>
          </a:xfrm>
        </p:spPr>
        <p:txBody>
          <a:bodyPr/>
          <a:lstStyle/>
          <a:p>
            <a:pPr eaLnBrk="1" hangingPunct="1"/>
            <a:r>
              <a:rPr lang="en-US" altLang="en-US" dirty="0" smtClean="0"/>
              <a:t>Running from MATLAB</a:t>
            </a:r>
          </a:p>
        </p:txBody>
      </p:sp>
    </p:spTree>
    <p:extLst>
      <p:ext uri="{BB962C8B-B14F-4D97-AF65-F5344CB8AC3E}">
        <p14:creationId xmlns:p14="http://schemas.microsoft.com/office/powerpoint/2010/main" val="28971635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smtClean="0"/>
              <a:t>Running OpenDSS From Matlab</a:t>
            </a:r>
          </a:p>
        </p:txBody>
      </p:sp>
      <p:sp>
        <p:nvSpPr>
          <p:cNvPr id="256003" name="Rectangle 3"/>
          <p:cNvSpPr>
            <a:spLocks noGrp="1" noChangeArrowheads="1"/>
          </p:cNvSpPr>
          <p:nvPr>
            <p:ph type="body" idx="1"/>
          </p:nvPr>
        </p:nvSpPr>
        <p:spPr/>
        <p:txBody>
          <a:bodyPr/>
          <a:lstStyle/>
          <a:p>
            <a:pPr eaLnBrk="1" hangingPunct="1"/>
            <a:r>
              <a:rPr lang="en-US" altLang="en-US" smtClean="0"/>
              <a:t>Starting the DSS</a:t>
            </a:r>
          </a:p>
        </p:txBody>
      </p:sp>
      <p:sp>
        <p:nvSpPr>
          <p:cNvPr id="256004" name="Text Box 4"/>
          <p:cNvSpPr txBox="1">
            <a:spLocks noChangeArrowheads="1"/>
          </p:cNvSpPr>
          <p:nvPr/>
        </p:nvSpPr>
        <p:spPr bwMode="auto">
          <a:xfrm>
            <a:off x="1981200" y="2854325"/>
            <a:ext cx="6553200" cy="2784475"/>
          </a:xfrm>
          <a:prstGeom prst="rect">
            <a:avLst/>
          </a:prstGeom>
          <a:noFill/>
          <a:ln w="25400"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000" b="1">
                <a:latin typeface="Courier New" panose="02070309020205020404" pitchFamily="49" charset="0"/>
              </a:rPr>
              <a:t>    function [Start,Obj,Text] = DSSStartup</a:t>
            </a:r>
          </a:p>
          <a:p>
            <a:pPr algn="l"/>
            <a:r>
              <a:rPr lang="en-US" altLang="en-US" sz="1000" b="1">
                <a:latin typeface="Courier New" panose="02070309020205020404" pitchFamily="49" charset="0"/>
              </a:rPr>
              <a:t>    % Function for starting up the DSS</a:t>
            </a:r>
          </a:p>
          <a:p>
            <a:pPr algn="l"/>
            <a:r>
              <a:rPr lang="en-US" altLang="en-US" sz="1000" b="1">
                <a:latin typeface="Courier New" panose="02070309020205020404" pitchFamily="49" charset="0"/>
              </a:rPr>
              <a:t>%</a:t>
            </a:r>
          </a:p>
          <a:p>
            <a:pPr algn="l"/>
            <a:r>
              <a:rPr lang="en-US" altLang="en-US" sz="1000" b="1">
                <a:latin typeface="Courier New" panose="02070309020205020404" pitchFamily="49" charset="0"/>
              </a:rPr>
              <a:t>    %instantiate the DSS Object</a:t>
            </a:r>
          </a:p>
          <a:p>
            <a:pPr algn="l"/>
            <a:r>
              <a:rPr lang="en-US" altLang="en-US" sz="1000" b="1">
                <a:latin typeface="Courier New" panose="02070309020205020404" pitchFamily="49" charset="0"/>
              </a:rPr>
              <a:t>    Obj = actxserver('OpenDSSEngine.DSS');</a:t>
            </a:r>
          </a:p>
          <a:p>
            <a:pPr algn="l"/>
            <a:r>
              <a:rPr lang="en-US" altLang="en-US" sz="1000" b="1">
                <a:latin typeface="Courier New" panose="02070309020205020404" pitchFamily="49" charset="0"/>
              </a:rPr>
              <a:t>    %</a:t>
            </a:r>
          </a:p>
          <a:p>
            <a:pPr algn="l"/>
            <a:r>
              <a:rPr lang="en-US" altLang="en-US" sz="1000" b="1">
                <a:latin typeface="Courier New" panose="02070309020205020404" pitchFamily="49" charset="0"/>
              </a:rPr>
              <a:t>    %Start the DSS.   Only needs to be executed the first time w/in a</a:t>
            </a:r>
          </a:p>
          <a:p>
            <a:pPr algn="l"/>
            <a:r>
              <a:rPr lang="en-US" altLang="en-US" sz="1000" b="1">
                <a:latin typeface="Courier New" panose="02070309020205020404" pitchFamily="49" charset="0"/>
              </a:rPr>
              <a:t>    %Matlab session</a:t>
            </a:r>
          </a:p>
          <a:p>
            <a:pPr algn="l"/>
            <a:r>
              <a:rPr lang="en-US" altLang="en-US" sz="1000" b="1">
                <a:latin typeface="Courier New" panose="02070309020205020404" pitchFamily="49" charset="0"/>
              </a:rPr>
              <a:t>    Start = Obj.Start(0);</a:t>
            </a:r>
          </a:p>
          <a:p>
            <a:pPr algn="l"/>
            <a:endParaRPr lang="en-US" altLang="en-US" sz="1000" b="1">
              <a:latin typeface="Courier New" panose="02070309020205020404" pitchFamily="49" charset="0"/>
            </a:endParaRPr>
          </a:p>
          <a:p>
            <a:pPr algn="l"/>
            <a:r>
              <a:rPr lang="en-US" altLang="en-US" sz="1000" b="1">
                <a:latin typeface="Courier New" panose="02070309020205020404" pitchFamily="49" charset="0"/>
              </a:rPr>
              <a:t>    % Define the text interface to return</a:t>
            </a:r>
          </a:p>
          <a:p>
            <a:pPr algn="l"/>
            <a:r>
              <a:rPr lang="en-US" altLang="en-US" sz="1000" b="1">
                <a:latin typeface="Courier New" panose="02070309020205020404" pitchFamily="49" charset="0"/>
              </a:rPr>
              <a:t>    Text = Obj.Text; </a:t>
            </a:r>
          </a:p>
        </p:txBody>
      </p:sp>
      <p:sp>
        <p:nvSpPr>
          <p:cNvPr id="256005" name="Text Box 5"/>
          <p:cNvSpPr txBox="1">
            <a:spLocks noChangeArrowheads="1"/>
          </p:cNvSpPr>
          <p:nvPr/>
        </p:nvSpPr>
        <p:spPr bwMode="auto">
          <a:xfrm>
            <a:off x="685800" y="1905000"/>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000" b="1">
                <a:latin typeface="Courier New" panose="02070309020205020404" pitchFamily="49" charset="0"/>
              </a:rPr>
              <a:t> %Start up the DSS</a:t>
            </a:r>
          </a:p>
          <a:p>
            <a:pPr algn="l"/>
            <a:r>
              <a:rPr lang="en-US" altLang="en-US" sz="1000" b="1">
                <a:latin typeface="Courier New" panose="02070309020205020404" pitchFamily="49" charset="0"/>
              </a:rPr>
              <a:t>[DSSStartOK, DSSObj, DSSText] = DSSStartup;</a:t>
            </a:r>
          </a:p>
          <a:p>
            <a:pPr algn="l"/>
            <a:endParaRPr lang="en-US" altLang="en-US" sz="1000" b="1">
              <a:latin typeface="Courier New" panose="02070309020205020404" pitchFamily="49" charset="0"/>
            </a:endParaRPr>
          </a:p>
        </p:txBody>
      </p:sp>
      <p:sp>
        <p:nvSpPr>
          <p:cNvPr id="256006" name="Line 6"/>
          <p:cNvSpPr>
            <a:spLocks noChangeShapeType="1"/>
          </p:cNvSpPr>
          <p:nvPr/>
        </p:nvSpPr>
        <p:spPr bwMode="auto">
          <a:xfrm>
            <a:off x="3581400" y="2362200"/>
            <a:ext cx="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5131361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en-US" altLang="en-US" sz="2400" smtClean="0"/>
              <a:t>Using the DSS through the  Text Interface from Matlab (harmonics example)</a:t>
            </a:r>
          </a:p>
        </p:txBody>
      </p:sp>
      <p:sp>
        <p:nvSpPr>
          <p:cNvPr id="257027" name="Rectangle 3"/>
          <p:cNvSpPr>
            <a:spLocks noGrp="1" noChangeArrowheads="1"/>
          </p:cNvSpPr>
          <p:nvPr>
            <p:ph type="body" idx="1"/>
          </p:nvPr>
        </p:nvSpPr>
        <p:spPr>
          <a:xfrm>
            <a:off x="457200" y="1685925"/>
            <a:ext cx="8229600" cy="4410075"/>
          </a:xfrm>
        </p:spPr>
        <p:txBody>
          <a:bodyPr>
            <a:normAutofit fontScale="92500" lnSpcReduction="10000"/>
          </a:bodyPr>
          <a:lstStyle/>
          <a:p>
            <a:pPr marL="0" indent="0" eaLnBrk="1" hangingPunct="1">
              <a:lnSpc>
                <a:spcPct val="75000"/>
              </a:lnSpc>
              <a:buFontTx/>
              <a:buNone/>
            </a:pPr>
            <a:r>
              <a:rPr lang="en-US" altLang="en-US" sz="1200" smtClean="0">
                <a:latin typeface="Courier New" panose="02070309020205020404" pitchFamily="49" charset="0"/>
              </a:rPr>
              <a:t>%Compile the DSS circuit script</a:t>
            </a:r>
          </a:p>
          <a:p>
            <a:pPr marL="0" indent="0" eaLnBrk="1" hangingPunct="1">
              <a:lnSpc>
                <a:spcPct val="75000"/>
              </a:lnSpc>
              <a:buFontTx/>
              <a:buNone/>
            </a:pPr>
            <a:r>
              <a:rPr lang="en-US" altLang="en-US" sz="1200" smtClean="0">
                <a:latin typeface="Courier New" panose="02070309020205020404" pitchFamily="49" charset="0"/>
              </a:rPr>
              <a:t>DSSText.Command = 'compile master.dss';</a:t>
            </a:r>
          </a:p>
          <a:p>
            <a:pPr marL="0" indent="0" eaLnBrk="1" hangingPunct="1">
              <a:lnSpc>
                <a:spcPct val="75000"/>
              </a:lnSpc>
              <a:buFontTx/>
              <a:buNone/>
            </a:pPr>
            <a:r>
              <a:rPr lang="en-US" altLang="en-US" sz="1200" smtClean="0">
                <a:latin typeface="Courier New" panose="02070309020205020404" pitchFamily="49" charset="0"/>
              </a:rPr>
              <a:t/>
            </a:r>
            <a:br>
              <a:rPr lang="en-US" altLang="en-US" sz="1200" smtClean="0">
                <a:latin typeface="Courier New" panose="02070309020205020404" pitchFamily="49" charset="0"/>
              </a:rPr>
            </a:br>
            <a:r>
              <a:rPr lang="en-US" altLang="en-US" sz="1200" smtClean="0">
                <a:latin typeface="Courier New" panose="02070309020205020404" pitchFamily="49" charset="0"/>
              </a:rPr>
              <a:t>% get an interface to the active circuit called "DSSCircuit"</a:t>
            </a:r>
          </a:p>
          <a:p>
            <a:pPr marL="0" indent="0" eaLnBrk="1" hangingPunct="1">
              <a:lnSpc>
                <a:spcPct val="75000"/>
              </a:lnSpc>
              <a:buFontTx/>
              <a:buNone/>
            </a:pPr>
            <a:r>
              <a:rPr lang="en-US" altLang="en-US" sz="1200" smtClean="0">
                <a:latin typeface="Courier New" panose="02070309020205020404" pitchFamily="49" charset="0"/>
              </a:rPr>
              <a:t>DSSCircuit = DSSObj.ActiveCircuit;</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200" smtClean="0">
                <a:latin typeface="Courier New" panose="02070309020205020404" pitchFamily="49" charset="0"/>
              </a:rPr>
              <a:t>%Determine which connection type for the source and call</a:t>
            </a:r>
          </a:p>
          <a:p>
            <a:pPr marL="0" indent="0" eaLnBrk="1" hangingPunct="1">
              <a:lnSpc>
                <a:spcPct val="75000"/>
              </a:lnSpc>
              <a:buFontTx/>
              <a:buNone/>
            </a:pPr>
            <a:r>
              <a:rPr lang="en-US" altLang="en-US" sz="1200" smtClean="0">
                <a:latin typeface="Courier New" panose="02070309020205020404" pitchFamily="49" charset="0"/>
              </a:rPr>
              <a:t>%appropriate DSS file</a:t>
            </a:r>
          </a:p>
          <a:p>
            <a:pPr marL="0" indent="0" eaLnBrk="1" hangingPunct="1">
              <a:lnSpc>
                <a:spcPct val="75000"/>
              </a:lnSpc>
              <a:buFontTx/>
              <a:buNone/>
            </a:pPr>
            <a:r>
              <a:rPr lang="en-US" altLang="en-US" sz="1200" smtClean="0">
                <a:latin typeface="Courier New" panose="02070309020205020404" pitchFamily="49" charset="0"/>
              </a:rPr>
              <a:t>switch XFMRType</a:t>
            </a:r>
          </a:p>
          <a:p>
            <a:pPr marL="0" indent="0" eaLnBrk="1" hangingPunct="1">
              <a:lnSpc>
                <a:spcPct val="75000"/>
              </a:lnSpc>
              <a:buFontTx/>
              <a:buNone/>
            </a:pPr>
            <a:r>
              <a:rPr lang="en-US" altLang="en-US" sz="1200" smtClean="0">
                <a:latin typeface="Courier New" panose="02070309020205020404" pitchFamily="49" charset="0"/>
              </a:rPr>
              <a:t>case 1</a:t>
            </a:r>
          </a:p>
          <a:p>
            <a:pPr marL="0" indent="0" eaLnBrk="1" hangingPunct="1">
              <a:lnSpc>
                <a:spcPct val="75000"/>
              </a:lnSpc>
              <a:buFontTx/>
              <a:buNone/>
            </a:pPr>
            <a:r>
              <a:rPr lang="en-US" altLang="en-US" sz="1200" smtClean="0">
                <a:latin typeface="Courier New" panose="02070309020205020404" pitchFamily="49" charset="0"/>
              </a:rPr>
              <a:t> DSSText.Command = 'redirect directconnectsource.DSS';</a:t>
            </a:r>
          </a:p>
          <a:p>
            <a:pPr marL="0" indent="0" eaLnBrk="1" hangingPunct="1">
              <a:lnSpc>
                <a:spcPct val="75000"/>
              </a:lnSpc>
              <a:buFontTx/>
              <a:buNone/>
            </a:pPr>
            <a:r>
              <a:rPr lang="en-US" altLang="en-US" sz="1200" smtClean="0">
                <a:latin typeface="Courier New" panose="02070309020205020404" pitchFamily="49" charset="0"/>
              </a:rPr>
              <a:t>case 2</a:t>
            </a:r>
          </a:p>
          <a:p>
            <a:pPr marL="0" indent="0" eaLnBrk="1" hangingPunct="1">
              <a:lnSpc>
                <a:spcPct val="75000"/>
              </a:lnSpc>
              <a:buFontTx/>
              <a:buNone/>
            </a:pPr>
            <a:r>
              <a:rPr lang="en-US" altLang="en-US" sz="1200" smtClean="0">
                <a:latin typeface="Courier New" panose="02070309020205020404" pitchFamily="49" charset="0"/>
              </a:rPr>
              <a:t> DSSText.Command = 'redirect deltadelta.DSS'; </a:t>
            </a:r>
          </a:p>
          <a:p>
            <a:pPr marL="0" indent="0" eaLnBrk="1" hangingPunct="1">
              <a:lnSpc>
                <a:spcPct val="75000"/>
              </a:lnSpc>
              <a:buFontTx/>
              <a:buNone/>
            </a:pPr>
            <a:r>
              <a:rPr lang="en-US" altLang="en-US" sz="1200" smtClean="0">
                <a:latin typeface="Courier New" panose="02070309020205020404" pitchFamily="49" charset="0"/>
              </a:rPr>
              <a:t>case 3</a:t>
            </a:r>
          </a:p>
          <a:p>
            <a:pPr marL="0" indent="0" eaLnBrk="1" hangingPunct="1">
              <a:lnSpc>
                <a:spcPct val="75000"/>
              </a:lnSpc>
              <a:buFontTx/>
              <a:buNone/>
            </a:pPr>
            <a:r>
              <a:rPr lang="en-US" altLang="en-US" sz="1200" smtClean="0">
                <a:latin typeface="Courier New" panose="02070309020205020404" pitchFamily="49" charset="0"/>
              </a:rPr>
              <a:t> DSSText.Command = 'redirect deltawye.DSS';   </a:t>
            </a:r>
          </a:p>
          <a:p>
            <a:pPr marL="0" indent="0" eaLnBrk="1" hangingPunct="1">
              <a:lnSpc>
                <a:spcPct val="75000"/>
              </a:lnSpc>
              <a:buFontTx/>
              <a:buNone/>
            </a:pPr>
            <a:r>
              <a:rPr lang="en-US" altLang="en-US" sz="1200" smtClean="0">
                <a:latin typeface="Courier New" panose="02070309020205020404" pitchFamily="49" charset="0"/>
              </a:rPr>
              <a:t>otherwise</a:t>
            </a:r>
          </a:p>
          <a:p>
            <a:pPr marL="0" indent="0" eaLnBrk="1" hangingPunct="1">
              <a:lnSpc>
                <a:spcPct val="75000"/>
              </a:lnSpc>
              <a:buFontTx/>
              <a:buNone/>
            </a:pPr>
            <a:r>
              <a:rPr lang="en-US" altLang="en-US" sz="1200" smtClean="0">
                <a:latin typeface="Courier New" panose="02070309020205020404" pitchFamily="49" charset="0"/>
              </a:rPr>
              <a:t> disp('Unknown source Connection Type')</a:t>
            </a:r>
          </a:p>
          <a:p>
            <a:pPr marL="0" indent="0" eaLnBrk="1" hangingPunct="1">
              <a:lnSpc>
                <a:spcPct val="75000"/>
              </a:lnSpc>
              <a:buFontTx/>
              <a:buNone/>
            </a:pPr>
            <a:r>
              <a:rPr lang="en-US" altLang="en-US" sz="1200" smtClean="0">
                <a:latin typeface="Courier New" panose="02070309020205020404" pitchFamily="49" charset="0"/>
              </a:rPr>
              <a:t>end</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200" smtClean="0">
                <a:latin typeface="Courier New" panose="02070309020205020404" pitchFamily="49" charset="0"/>
              </a:rPr>
              <a:t>%Set the system frequency and vsource frequency for harmonic requested</a:t>
            </a:r>
          </a:p>
          <a:p>
            <a:pPr marL="0" indent="0" eaLnBrk="1" hangingPunct="1">
              <a:lnSpc>
                <a:spcPct val="75000"/>
              </a:lnSpc>
              <a:buFontTx/>
              <a:buNone/>
            </a:pPr>
            <a:r>
              <a:rPr lang="en-US" altLang="en-US" sz="1200" smtClean="0">
                <a:latin typeface="Courier New" panose="02070309020205020404" pitchFamily="49" charset="0"/>
              </a:rPr>
              <a:t>DSSText.Command = ['set frequency=(' num2str(Freq) ' 60 *)'];</a:t>
            </a:r>
          </a:p>
          <a:p>
            <a:pPr marL="0" indent="0" eaLnBrk="1" hangingPunct="1">
              <a:lnSpc>
                <a:spcPct val="75000"/>
              </a:lnSpc>
              <a:buFontTx/>
              <a:buNone/>
            </a:pPr>
            <a:r>
              <a:rPr lang="en-US" altLang="en-US" sz="1200" smtClean="0">
                <a:latin typeface="Courier New" panose="02070309020205020404" pitchFamily="49" charset="0"/>
              </a:rPr>
              <a:t>DSSText.Command = ['vsource.source.frequency=(' num2str(Freq) ' 60 *)'];</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400" smtClean="0">
                <a:latin typeface="Courier New" panose="02070309020205020404" pitchFamily="49" charset="0"/>
              </a:rPr>
              <a:t>        </a:t>
            </a:r>
          </a:p>
        </p:txBody>
      </p:sp>
    </p:spTree>
    <p:extLst>
      <p:ext uri="{BB962C8B-B14F-4D97-AF65-F5344CB8AC3E}">
        <p14:creationId xmlns:p14="http://schemas.microsoft.com/office/powerpoint/2010/main" val="210708776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en-US" altLang="en-US" sz="2400" smtClean="0"/>
              <a:t>Using the DSS through the  Text Interface from Matlab (harmonics example) (cont’d)</a:t>
            </a:r>
          </a:p>
        </p:txBody>
      </p:sp>
      <p:sp>
        <p:nvSpPr>
          <p:cNvPr id="258051" name="Text Box 3"/>
          <p:cNvSpPr txBox="1">
            <a:spLocks noChangeArrowheads="1"/>
          </p:cNvSpPr>
          <p:nvPr/>
        </p:nvSpPr>
        <p:spPr bwMode="auto">
          <a:xfrm>
            <a:off x="228600" y="1447800"/>
            <a:ext cx="86868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a:latin typeface="Courier New" panose="02070309020205020404" pitchFamily="49" charset="0"/>
              </a:rPr>
              <a:t>% Vary the parameters according to a random distribution</a:t>
            </a:r>
          </a:p>
          <a:p>
            <a:pPr algn="l"/>
            <a:r>
              <a:rPr lang="en-US" altLang="en-US" sz="1200">
                <a:latin typeface="Courier New" panose="02070309020205020404" pitchFamily="49" charset="0"/>
              </a:rPr>
              <a:t>% If more parameters need to be varied, just add them to the below</a:t>
            </a:r>
          </a:p>
          <a:p>
            <a:pPr algn="l"/>
            <a:r>
              <a:rPr lang="en-US" altLang="en-US" sz="1200">
                <a:latin typeface="Courier New" panose="02070309020205020404" pitchFamily="49" charset="0"/>
              </a:rPr>
              <a:t>% list.  Set ParamNum to total number of parameters varied</a:t>
            </a:r>
          </a:p>
          <a:p>
            <a:pPr algn="l"/>
            <a:r>
              <a:rPr lang="en-US" altLang="en-US" sz="1200">
                <a:latin typeface="Courier New" panose="02070309020205020404" pitchFamily="49" charset="0"/>
              </a:rPr>
              <a:t> ParamNum = 6;   %ParamNum used for sorting/plotting</a:t>
            </a:r>
          </a:p>
          <a:p>
            <a:pPr algn="l"/>
            <a:r>
              <a:rPr lang="en-US" altLang="en-US" sz="1200">
                <a:latin typeface="Courier New" panose="02070309020205020404" pitchFamily="49" charset="0"/>
              </a:rPr>
              <a:t> for Case_Count = 1:Max_Cases</a:t>
            </a:r>
          </a:p>
          <a:p>
            <a:pPr algn="l"/>
            <a:r>
              <a:rPr lang="en-US" altLang="en-US" sz="1200">
                <a:latin typeface="Courier New" panose="02070309020205020404" pitchFamily="49" charset="0"/>
              </a:rPr>
              <a:t>%Create index in the OutputData matrix to keep the cases in order</a:t>
            </a:r>
          </a:p>
          <a:p>
            <a:pPr algn="l"/>
            <a:r>
              <a:rPr lang="en-US" altLang="en-US" sz="1200">
                <a:latin typeface="Courier New" panose="02070309020205020404" pitchFamily="49" charset="0"/>
              </a:rPr>
              <a:t> OutputData(Case_Count,1) = Case_Count;</a:t>
            </a:r>
          </a:p>
          <a:p>
            <a:pPr algn="l"/>
            <a:r>
              <a:rPr lang="en-US" altLang="en-US" sz="1200">
                <a:latin typeface="Courier New" panose="02070309020205020404" pitchFamily="49" charset="0"/>
              </a:rPr>
              <a:t> % Generate random new coordinates for each conductor</a:t>
            </a:r>
          </a:p>
          <a:p>
            <a:pPr algn="l"/>
            <a:r>
              <a:rPr lang="en-US" altLang="en-US" sz="1200">
                <a:latin typeface="Courier New" panose="02070309020205020404" pitchFamily="49" charset="0"/>
              </a:rPr>
              <a:t> [x1 y1 x2 y2 x3 y3 geomean] = RandomGeometry(8,0.75,30);</a:t>
            </a:r>
          </a:p>
          <a:p>
            <a:pPr algn="l"/>
            <a:r>
              <a:rPr lang="en-US" altLang="en-US" sz="1200">
                <a:latin typeface="Courier New" panose="02070309020205020404" pitchFamily="49" charset="0"/>
              </a:rPr>
              <a:t>            (... etc. etc. )</a:t>
            </a:r>
          </a:p>
          <a:p>
            <a:pPr algn="l"/>
            <a:r>
              <a:rPr lang="en-US" altLang="en-US" sz="1200">
                <a:latin typeface="Courier New" panose="02070309020205020404" pitchFamily="49" charset="0"/>
              </a:rPr>
              <a:t>%define a new line geometry with random spacing</a:t>
            </a:r>
          </a:p>
          <a:p>
            <a:pPr algn="l"/>
            <a:r>
              <a:rPr lang="en-US" altLang="en-US" sz="1200">
                <a:latin typeface="Courier New" panose="02070309020205020404" pitchFamily="49" charset="0"/>
              </a:rPr>
              <a:t>DSSText.Command = ['New LineGeometry.OHMOD nconds=3 nphases=3  cond=1  wire=acsr336    x=' num2str(x1) '   ' num2str(y1) '   units=ft  cond=2  wire=acsr336    x=' num2str(x2) '   ' num2str(y2) '   units=ft cond=3  wire=acsr336    x=' num2str(x3) '   ' num2str(y3) '   units=ft'];</a:t>
            </a:r>
          </a:p>
          <a:p>
            <a:pPr algn="l"/>
            <a:r>
              <a:rPr lang="en-US" altLang="en-US" sz="1200">
                <a:latin typeface="Courier New" panose="02070309020205020404" pitchFamily="49" charset="0"/>
              </a:rPr>
              <a:t>%Solve the circuit</a:t>
            </a:r>
          </a:p>
          <a:p>
            <a:pPr algn="l"/>
            <a:r>
              <a:rPr lang="en-US" altLang="en-US" sz="1200">
                <a:latin typeface="Courier New" panose="02070309020205020404" pitchFamily="49" charset="0"/>
              </a:rPr>
              <a:t> DSSText.Command = 'solve';</a:t>
            </a:r>
          </a:p>
          <a:p>
            <a:pPr algn="l"/>
            <a:r>
              <a:rPr lang="en-US" altLang="en-US" sz="1400">
                <a:latin typeface="Courier New" panose="02070309020205020404" pitchFamily="49" charset="0"/>
              </a:rPr>
              <a:t>	    (etc. etc.)</a:t>
            </a:r>
          </a:p>
        </p:txBody>
      </p:sp>
    </p:spTree>
    <p:extLst>
      <p:ext uri="{BB962C8B-B14F-4D97-AF65-F5344CB8AC3E}">
        <p14:creationId xmlns:p14="http://schemas.microsoft.com/office/powerpoint/2010/main" val="181081108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sz="quarter" idx="1"/>
          </p:nvPr>
        </p:nvSpPr>
        <p:spPr/>
        <p:txBody>
          <a:bodyPr/>
          <a:lstStyle/>
          <a:p>
            <a:r>
              <a:rPr lang="en-US" dirty="0" smtClean="0"/>
              <a:t>See Python Example in Examples Folder …</a:t>
            </a:r>
            <a:endParaRPr lang="en-US" dirty="0"/>
          </a:p>
        </p:txBody>
      </p:sp>
      <p:sp>
        <p:nvSpPr>
          <p:cNvPr id="2" name="Title 1"/>
          <p:cNvSpPr>
            <a:spLocks noGrp="1"/>
          </p:cNvSpPr>
          <p:nvPr>
            <p:ph type="ctrTitle" sz="quarter"/>
          </p:nvPr>
        </p:nvSpPr>
        <p:spPr/>
        <p:txBody>
          <a:bodyPr/>
          <a:lstStyle/>
          <a:p>
            <a:r>
              <a:rPr lang="en-US" dirty="0" smtClean="0"/>
              <a:t>Running with Python</a:t>
            </a:r>
            <a:endParaRPr lang="en-US" dirty="0"/>
          </a:p>
        </p:txBody>
      </p:sp>
    </p:spTree>
    <p:extLst>
      <p:ext uri="{BB962C8B-B14F-4D97-AF65-F5344CB8AC3E}">
        <p14:creationId xmlns:p14="http://schemas.microsoft.com/office/powerpoint/2010/main" val="23829618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Invoking DSS on IEEE 123 Bus Case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 y="1465118"/>
            <a:ext cx="6257143" cy="60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318" y="2203664"/>
            <a:ext cx="5152381" cy="3866667"/>
          </a:xfrm>
          <a:prstGeom prst="rect">
            <a:avLst/>
          </a:prstGeom>
        </p:spPr>
      </p:pic>
      <p:sp>
        <p:nvSpPr>
          <p:cNvPr id="7" name="Bent Arrow 6"/>
          <p:cNvSpPr/>
          <p:nvPr/>
        </p:nvSpPr>
        <p:spPr bwMode="auto">
          <a:xfrm flipV="1">
            <a:off x="572655" y="2419926"/>
            <a:ext cx="969818" cy="2918691"/>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Tree>
    <p:extLst>
      <p:ext uri="{BB962C8B-B14F-4D97-AF65-F5344CB8AC3E}">
        <p14:creationId xmlns:p14="http://schemas.microsoft.com/office/powerpoint/2010/main" val="700271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Example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8154"/>
            <a:ext cx="4323051" cy="36500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375" y="1878154"/>
            <a:ext cx="4323052" cy="3650002"/>
          </a:xfrm>
          <a:prstGeom prst="rect">
            <a:avLst/>
          </a:prstGeom>
        </p:spPr>
      </p:pic>
    </p:spTree>
    <p:extLst>
      <p:ext uri="{BB962C8B-B14F-4D97-AF65-F5344CB8AC3E}">
        <p14:creationId xmlns:p14="http://schemas.microsoft.com/office/powerpoint/2010/main" val="32933092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ubtitle 4"/>
          <p:cNvSpPr>
            <a:spLocks noGrp="1"/>
          </p:cNvSpPr>
          <p:nvPr>
            <p:ph type="subTitle" sz="quarter" idx="1"/>
          </p:nvPr>
        </p:nvSpPr>
        <p:spPr/>
        <p:txBody>
          <a:bodyPr/>
          <a:lstStyle/>
          <a:p>
            <a:pPr eaLnBrk="1" hangingPunct="1"/>
            <a:r>
              <a:rPr lang="en-US" altLang="en-US" smtClean="0"/>
              <a:t>Using Visual Studio 2013 Express Version</a:t>
            </a:r>
          </a:p>
        </p:txBody>
      </p:sp>
      <p:sp>
        <p:nvSpPr>
          <p:cNvPr id="218115" name="Title 3"/>
          <p:cNvSpPr>
            <a:spLocks noGrp="1"/>
          </p:cNvSpPr>
          <p:nvPr>
            <p:ph type="ctrTitle" sz="quarter"/>
          </p:nvPr>
        </p:nvSpPr>
        <p:spPr/>
        <p:txBody>
          <a:bodyPr/>
          <a:lstStyle/>
          <a:p>
            <a:pPr eaLnBrk="1" hangingPunct="1"/>
            <a:r>
              <a:rPr lang="en-US" altLang="en-US" dirty="0" smtClean="0"/>
              <a:t>Running From C#</a:t>
            </a:r>
          </a:p>
        </p:txBody>
      </p:sp>
    </p:spTree>
    <p:extLst>
      <p:ext uri="{BB962C8B-B14F-4D97-AF65-F5344CB8AC3E}">
        <p14:creationId xmlns:p14="http://schemas.microsoft.com/office/powerpoint/2010/main" val="411136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a:t>
            </a:r>
            <a:endParaRPr lang="en-US" dirty="0"/>
          </a:p>
        </p:txBody>
      </p:sp>
      <p:sp>
        <p:nvSpPr>
          <p:cNvPr id="3" name="Content Placeholder 2"/>
          <p:cNvSpPr>
            <a:spLocks noGrp="1"/>
          </p:cNvSpPr>
          <p:nvPr>
            <p:ph idx="1"/>
          </p:nvPr>
        </p:nvSpPr>
        <p:spPr/>
        <p:txBody>
          <a:bodyPr/>
          <a:lstStyle/>
          <a:p>
            <a:r>
              <a:rPr lang="en-US" dirty="0" smtClean="0"/>
              <a:t>COM = Component Object Model</a:t>
            </a:r>
          </a:p>
          <a:p>
            <a:r>
              <a:rPr lang="en-US" dirty="0" smtClean="0"/>
              <a:t>A</a:t>
            </a:r>
            <a:r>
              <a:rPr lang="en-US" dirty="0"/>
              <a:t> binary-interface standard for software </a:t>
            </a:r>
            <a:r>
              <a:rPr lang="en-US" dirty="0" smtClean="0"/>
              <a:t>components introduced </a:t>
            </a:r>
            <a:r>
              <a:rPr lang="en-US" dirty="0"/>
              <a:t>by </a:t>
            </a:r>
            <a:r>
              <a:rPr lang="en-US" dirty="0" smtClean="0"/>
              <a:t>Microsoft</a:t>
            </a:r>
            <a:r>
              <a:rPr lang="en-US" dirty="0"/>
              <a:t> in </a:t>
            </a:r>
            <a:r>
              <a:rPr lang="en-US" dirty="0" smtClean="0"/>
              <a:t>1993</a:t>
            </a:r>
          </a:p>
          <a:p>
            <a:r>
              <a:rPr lang="en-US" dirty="0" smtClean="0"/>
              <a:t>Related technologies</a:t>
            </a:r>
          </a:p>
          <a:p>
            <a:pPr lvl="1"/>
            <a:r>
              <a:rPr lang="fr-FR" dirty="0"/>
              <a:t> OLE, OLE Automation, ActiveX, COM+, </a:t>
            </a:r>
            <a:r>
              <a:rPr lang="fr-FR" dirty="0" smtClean="0"/>
              <a:t>DCOM</a:t>
            </a:r>
            <a:endParaRPr lang="fr-FR" dirty="0"/>
          </a:p>
          <a:p>
            <a:r>
              <a:rPr lang="en-US" dirty="0" smtClean="0"/>
              <a:t>A </a:t>
            </a:r>
            <a:r>
              <a:rPr lang="en-US" dirty="0"/>
              <a:t>language-neutral way of implementing objects that can be used in environments different from the one in which they were </a:t>
            </a:r>
            <a:r>
              <a:rPr lang="en-US" dirty="0" smtClean="0"/>
              <a:t>created</a:t>
            </a:r>
          </a:p>
          <a:p>
            <a:r>
              <a:rPr lang="en-US" dirty="0" smtClean="0"/>
              <a:t>Microsoft Office tools like Excel and Work can be </a:t>
            </a:r>
            <a:r>
              <a:rPr lang="en-US" i="1" dirty="0" smtClean="0"/>
              <a:t>Automated </a:t>
            </a:r>
            <a:r>
              <a:rPr lang="en-US" dirty="0" smtClean="0"/>
              <a:t>via COM</a:t>
            </a:r>
          </a:p>
          <a:p>
            <a:pPr lvl="1"/>
            <a:r>
              <a:rPr lang="en-US" dirty="0" smtClean="0"/>
              <a:t>And VBA supports automating other apps via COM</a:t>
            </a:r>
            <a:endParaRPr lang="en-US" dirty="0"/>
          </a:p>
        </p:txBody>
      </p:sp>
    </p:spTree>
    <p:extLst>
      <p:ext uri="{BB962C8B-B14F-4D97-AF65-F5344CB8AC3E}">
        <p14:creationId xmlns:p14="http://schemas.microsoft.com/office/powerpoint/2010/main" val="10861058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p:txBody>
          <a:bodyPr/>
          <a:lstStyle/>
          <a:p>
            <a:r>
              <a:rPr lang="en-US" altLang="en-US" smtClean="0"/>
              <a:t>Create a New Visual C# Project …</a:t>
            </a:r>
          </a:p>
        </p:txBody>
      </p:sp>
      <p:pic>
        <p:nvPicPr>
          <p:cNvPr id="219139" name="Content Placeholder 3" descr="PPTFF80.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219200"/>
            <a:ext cx="2155825" cy="2514600"/>
          </a:xfrm>
        </p:spPr>
      </p:pic>
      <p:pic>
        <p:nvPicPr>
          <p:cNvPr id="219140" name="Picture 4" descr="PPT5CD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3581400"/>
            <a:ext cx="8913812"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7973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p:txBody>
          <a:bodyPr/>
          <a:lstStyle/>
          <a:p>
            <a:r>
              <a:rPr lang="en-US" altLang="en-US" smtClean="0"/>
              <a:t>Select Project &gt; Add Reference …</a:t>
            </a:r>
          </a:p>
        </p:txBody>
      </p:sp>
      <p:pic>
        <p:nvPicPr>
          <p:cNvPr id="220163" name="Picture 3" descr="PPT18E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39052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Oval 4"/>
          <p:cNvSpPr>
            <a:spLocks noChangeArrowheads="1"/>
          </p:cNvSpPr>
          <p:nvPr/>
        </p:nvSpPr>
        <p:spPr bwMode="auto">
          <a:xfrm>
            <a:off x="2819400" y="3886200"/>
            <a:ext cx="1295400" cy="5334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0269155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3"/>
          <p:cNvSpPr>
            <a:spLocks noGrp="1"/>
          </p:cNvSpPr>
          <p:nvPr>
            <p:ph type="title"/>
          </p:nvPr>
        </p:nvSpPr>
        <p:spPr/>
        <p:txBody>
          <a:bodyPr/>
          <a:lstStyle/>
          <a:p>
            <a:r>
              <a:rPr lang="en-US" altLang="en-US" smtClean="0"/>
              <a:t>Choose OpenDSSEngine from the List …</a:t>
            </a:r>
          </a:p>
        </p:txBody>
      </p:sp>
      <p:pic>
        <p:nvPicPr>
          <p:cNvPr id="221187" name="Picture 4" descr="PPT794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11835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55357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a:lstStyle/>
          <a:p>
            <a:r>
              <a:rPr lang="en-US" altLang="en-US" smtClean="0"/>
              <a:t>Add “using” clause in Code View ..</a:t>
            </a:r>
          </a:p>
        </p:txBody>
      </p:sp>
      <p:pic>
        <p:nvPicPr>
          <p:cNvPr id="222211" name="Picture 2" descr="PPT7B6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46005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TextBox 3"/>
          <p:cNvSpPr txBox="1">
            <a:spLocks noChangeArrowheads="1"/>
          </p:cNvSpPr>
          <p:nvPr/>
        </p:nvSpPr>
        <p:spPr bwMode="auto">
          <a:xfrm>
            <a:off x="5943600" y="24384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You will get a helpful hint</a:t>
            </a:r>
          </a:p>
        </p:txBody>
      </p:sp>
      <p:cxnSp>
        <p:nvCxnSpPr>
          <p:cNvPr id="222213" name="Straight Arrow Connector 5"/>
          <p:cNvCxnSpPr>
            <a:cxnSpLocks noChangeShapeType="1"/>
          </p:cNvCxnSpPr>
          <p:nvPr/>
        </p:nvCxnSpPr>
        <p:spPr bwMode="auto">
          <a:xfrm flipH="1">
            <a:off x="3048000" y="2819400"/>
            <a:ext cx="32004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0701579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a:lstStyle/>
          <a:p>
            <a:r>
              <a:rPr lang="en-US" altLang="en-US" smtClean="0"/>
              <a:t>Add Public Variable for DSS object</a:t>
            </a:r>
          </a:p>
        </p:txBody>
      </p:sp>
      <p:pic>
        <p:nvPicPr>
          <p:cNvPr id="223235" name="Picture 2" descr="PPTC86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40005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3236" name="Straight Arrow Connector 3"/>
          <p:cNvCxnSpPr>
            <a:cxnSpLocks noChangeShapeType="1"/>
          </p:cNvCxnSpPr>
          <p:nvPr/>
        </p:nvCxnSpPr>
        <p:spPr bwMode="auto">
          <a:xfrm flipH="1">
            <a:off x="2971800" y="3733800"/>
            <a:ext cx="32004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3237" name="TextBox 4"/>
          <p:cNvSpPr txBox="1">
            <a:spLocks noChangeArrowheads="1"/>
          </p:cNvSpPr>
          <p:nvPr/>
        </p:nvSpPr>
        <p:spPr bwMode="auto">
          <a:xfrm>
            <a:off x="6248400" y="3276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Type is DSS (the editor will prompt you when you start to type it)</a:t>
            </a:r>
          </a:p>
        </p:txBody>
      </p:sp>
      <p:sp>
        <p:nvSpPr>
          <p:cNvPr id="223238" name="TextBox 5"/>
          <p:cNvSpPr txBox="1">
            <a:spLocks noChangeArrowheads="1"/>
          </p:cNvSpPr>
          <p:nvPr/>
        </p:nvSpPr>
        <p:spPr bwMode="auto">
          <a:xfrm>
            <a:off x="6096000" y="4495800"/>
            <a:ext cx="2667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is the main interface to OpenDSSEngine. The registered interface is “OpenDSSEngine.DSS”</a:t>
            </a:r>
          </a:p>
        </p:txBody>
      </p:sp>
    </p:spTree>
    <p:extLst>
      <p:ext uri="{BB962C8B-B14F-4D97-AF65-F5344CB8AC3E}">
        <p14:creationId xmlns:p14="http://schemas.microsoft.com/office/powerpoint/2010/main" val="26984701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p:nvPr>
        </p:nvSpPr>
        <p:spPr/>
        <p:txBody>
          <a:bodyPr/>
          <a:lstStyle/>
          <a:p>
            <a:r>
              <a:rPr lang="en-US" altLang="en-US" smtClean="0"/>
              <a:t>From ToolBox, add a Button the Main Form to Load and Start OpenDSS</a:t>
            </a:r>
          </a:p>
        </p:txBody>
      </p:sp>
      <p:pic>
        <p:nvPicPr>
          <p:cNvPr id="224259" name="Picture 2" descr="PPT79B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53435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4260" name="Straight Arrow Connector 3"/>
          <p:cNvCxnSpPr>
            <a:cxnSpLocks noChangeShapeType="1"/>
          </p:cNvCxnSpPr>
          <p:nvPr/>
        </p:nvCxnSpPr>
        <p:spPr bwMode="auto">
          <a:xfrm flipH="1" flipV="1">
            <a:off x="3733800" y="2895600"/>
            <a:ext cx="2514600" cy="609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4261" name="TextBox 4"/>
          <p:cNvSpPr txBox="1">
            <a:spLocks noChangeArrowheads="1"/>
          </p:cNvSpPr>
          <p:nvPr/>
        </p:nvSpPr>
        <p:spPr bwMode="auto">
          <a:xfrm>
            <a:off x="6248400" y="3276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Double-Click this to create code for processing button click</a:t>
            </a:r>
          </a:p>
        </p:txBody>
      </p:sp>
      <p:cxnSp>
        <p:nvCxnSpPr>
          <p:cNvPr id="224262" name="Straight Arrow Connector 7"/>
          <p:cNvCxnSpPr>
            <a:cxnSpLocks noChangeShapeType="1"/>
          </p:cNvCxnSpPr>
          <p:nvPr/>
        </p:nvCxnSpPr>
        <p:spPr bwMode="auto">
          <a:xfrm flipH="1" flipV="1">
            <a:off x="2819400" y="2895600"/>
            <a:ext cx="3505200" cy="2362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4263" name="TextBox 10"/>
          <p:cNvSpPr txBox="1">
            <a:spLocks noChangeArrowheads="1"/>
          </p:cNvSpPr>
          <p:nvPr/>
        </p:nvSpPr>
        <p:spPr bwMode="auto">
          <a:xfrm>
            <a:off x="6477000" y="52578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Set the Text property of the button control to </a:t>
            </a:r>
            <a:br>
              <a:rPr lang="en-US" altLang="en-US">
                <a:solidFill>
                  <a:srgbClr val="FF0000"/>
                </a:solidFill>
              </a:rPr>
            </a:br>
            <a:r>
              <a:rPr lang="en-US" altLang="en-US">
                <a:solidFill>
                  <a:srgbClr val="FF0000"/>
                </a:solidFill>
              </a:rPr>
              <a:t>“Start &amp;OpenDSS”</a:t>
            </a:r>
          </a:p>
        </p:txBody>
      </p:sp>
    </p:spTree>
    <p:extLst>
      <p:ext uri="{BB962C8B-B14F-4D97-AF65-F5344CB8AC3E}">
        <p14:creationId xmlns:p14="http://schemas.microsoft.com/office/powerpoint/2010/main" val="29565437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Start OpenDSS and Check if OK</a:t>
            </a:r>
          </a:p>
        </p:txBody>
      </p:sp>
      <p:pic>
        <p:nvPicPr>
          <p:cNvPr id="225283" name="Picture 2" descr="PPTDCE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647541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284" name="Straight Arrow Connector 3"/>
          <p:cNvCxnSpPr>
            <a:cxnSpLocks noChangeShapeType="1"/>
          </p:cNvCxnSpPr>
          <p:nvPr/>
        </p:nvCxnSpPr>
        <p:spPr bwMode="auto">
          <a:xfrm flipH="1">
            <a:off x="2667000" y="1828800"/>
            <a:ext cx="2667000" cy="762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85" name="TextBox 4"/>
          <p:cNvSpPr txBox="1">
            <a:spLocks noChangeArrowheads="1"/>
          </p:cNvSpPr>
          <p:nvPr/>
        </p:nvSpPr>
        <p:spPr bwMode="auto">
          <a:xfrm>
            <a:off x="5410200" y="14478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Add public variable for Text interface after OpenDSS starts OK</a:t>
            </a:r>
          </a:p>
        </p:txBody>
      </p:sp>
      <p:sp>
        <p:nvSpPr>
          <p:cNvPr id="225286" name="TextBox 6"/>
          <p:cNvSpPr txBox="1">
            <a:spLocks noChangeArrowheads="1"/>
          </p:cNvSpPr>
          <p:nvPr/>
        </p:nvSpPr>
        <p:spPr bwMode="auto">
          <a:xfrm>
            <a:off x="5257800" y="25146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is the code generated to handle the button click (named StartButton)</a:t>
            </a:r>
          </a:p>
        </p:txBody>
      </p:sp>
      <p:cxnSp>
        <p:nvCxnSpPr>
          <p:cNvPr id="225287" name="Straight Arrow Connector 7"/>
          <p:cNvCxnSpPr>
            <a:cxnSpLocks noChangeShapeType="1"/>
          </p:cNvCxnSpPr>
          <p:nvPr/>
        </p:nvCxnSpPr>
        <p:spPr bwMode="auto">
          <a:xfrm flipH="1">
            <a:off x="2743200" y="2895600"/>
            <a:ext cx="25908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288" name="Straight Arrow Connector 10"/>
          <p:cNvCxnSpPr>
            <a:cxnSpLocks noChangeShapeType="1"/>
          </p:cNvCxnSpPr>
          <p:nvPr/>
        </p:nvCxnSpPr>
        <p:spPr bwMode="auto">
          <a:xfrm flipH="1">
            <a:off x="2895600" y="3581400"/>
            <a:ext cx="2743200" cy="685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89" name="TextBox 12"/>
          <p:cNvSpPr txBox="1">
            <a:spLocks noChangeArrowheads="1"/>
          </p:cNvSpPr>
          <p:nvPr/>
        </p:nvSpPr>
        <p:spPr bwMode="auto">
          <a:xfrm>
            <a:off x="5410200" y="32004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connects DSSObj variable to the COM server and loads the server</a:t>
            </a:r>
          </a:p>
        </p:txBody>
      </p:sp>
      <p:cxnSp>
        <p:nvCxnSpPr>
          <p:cNvPr id="225290" name="Straight Arrow Connector 14"/>
          <p:cNvCxnSpPr>
            <a:cxnSpLocks noChangeShapeType="1"/>
          </p:cNvCxnSpPr>
          <p:nvPr/>
        </p:nvCxnSpPr>
        <p:spPr bwMode="auto">
          <a:xfrm flipH="1">
            <a:off x="3124200" y="4343400"/>
            <a:ext cx="26670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91" name="TextBox 19"/>
          <p:cNvSpPr txBox="1">
            <a:spLocks noChangeArrowheads="1"/>
          </p:cNvSpPr>
          <p:nvPr/>
        </p:nvSpPr>
        <p:spPr bwMode="auto">
          <a:xfrm>
            <a:off x="6248400" y="4114800"/>
            <a:ext cx="289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Attempt to start the OpenDSS program</a:t>
            </a:r>
          </a:p>
        </p:txBody>
      </p:sp>
      <p:cxnSp>
        <p:nvCxnSpPr>
          <p:cNvPr id="225292" name="Straight Arrow Connector 20"/>
          <p:cNvCxnSpPr>
            <a:cxnSpLocks noChangeShapeType="1"/>
          </p:cNvCxnSpPr>
          <p:nvPr/>
        </p:nvCxnSpPr>
        <p:spPr bwMode="auto">
          <a:xfrm flipH="1" flipV="1">
            <a:off x="3429000" y="5562600"/>
            <a:ext cx="1828800" cy="457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93" name="TextBox 22"/>
          <p:cNvSpPr txBox="1">
            <a:spLocks noChangeArrowheads="1"/>
          </p:cNvSpPr>
          <p:nvPr/>
        </p:nvSpPr>
        <p:spPr bwMode="auto">
          <a:xfrm>
            <a:off x="5257800" y="5867400"/>
            <a:ext cx="289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If successful, assign the variable for the Text interface</a:t>
            </a:r>
          </a:p>
        </p:txBody>
      </p:sp>
    </p:spTree>
    <p:extLst>
      <p:ext uri="{BB962C8B-B14F-4D97-AF65-F5344CB8AC3E}">
        <p14:creationId xmlns:p14="http://schemas.microsoft.com/office/powerpoint/2010/main" val="23787630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en-US" smtClean="0"/>
              <a:t>Test it --- Success!</a:t>
            </a:r>
          </a:p>
        </p:txBody>
      </p:sp>
      <p:pic>
        <p:nvPicPr>
          <p:cNvPr id="226307" name="Picture 2" descr="PPT453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46913"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08" name="Picture 3" descr="PPT6E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18859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6309" name="Straight Arrow Connector 4"/>
          <p:cNvCxnSpPr>
            <a:cxnSpLocks noChangeShapeType="1"/>
          </p:cNvCxnSpPr>
          <p:nvPr/>
        </p:nvCxnSpPr>
        <p:spPr bwMode="auto">
          <a:xfrm flipH="1">
            <a:off x="2438400" y="1524000"/>
            <a:ext cx="26670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6310" name="TextBox 5"/>
          <p:cNvSpPr txBox="1">
            <a:spLocks noChangeArrowheads="1"/>
          </p:cNvSpPr>
          <p:nvPr/>
        </p:nvSpPr>
        <p:spPr bwMode="auto">
          <a:xfrm>
            <a:off x="5257800" y="1295400"/>
            <a:ext cx="289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Click Start</a:t>
            </a:r>
          </a:p>
        </p:txBody>
      </p:sp>
      <p:cxnSp>
        <p:nvCxnSpPr>
          <p:cNvPr id="226311" name="Straight Arrow Connector 6"/>
          <p:cNvCxnSpPr>
            <a:cxnSpLocks noChangeShapeType="1"/>
          </p:cNvCxnSpPr>
          <p:nvPr/>
        </p:nvCxnSpPr>
        <p:spPr bwMode="auto">
          <a:xfrm flipH="1" flipV="1">
            <a:off x="3657600" y="3124200"/>
            <a:ext cx="2743200" cy="304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6312" name="TextBox 8"/>
          <p:cNvSpPr txBox="1">
            <a:spLocks noChangeArrowheads="1"/>
          </p:cNvSpPr>
          <p:nvPr/>
        </p:nvSpPr>
        <p:spPr bwMode="auto">
          <a:xfrm>
            <a:off x="5867400" y="35814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Then click this</a:t>
            </a:r>
          </a:p>
          <a:p>
            <a:r>
              <a:rPr lang="en-US" altLang="en-US">
                <a:solidFill>
                  <a:srgbClr val="FF0000"/>
                </a:solidFill>
              </a:rPr>
              <a:t>Now we’re off and running!</a:t>
            </a:r>
          </a:p>
        </p:txBody>
      </p:sp>
    </p:spTree>
    <p:extLst>
      <p:ext uri="{BB962C8B-B14F-4D97-AF65-F5344CB8AC3E}">
        <p14:creationId xmlns:p14="http://schemas.microsoft.com/office/powerpoint/2010/main" val="30291312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a:lstStyle/>
          <a:p>
            <a:r>
              <a:rPr lang="en-US" altLang="en-US" smtClean="0"/>
              <a:t>Solve the IEEE 123-Bus Test Feeder</a:t>
            </a:r>
          </a:p>
        </p:txBody>
      </p:sp>
      <p:pic>
        <p:nvPicPr>
          <p:cNvPr id="227331" name="Picture 2" descr="PPT882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72405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2" name="TextBox 3"/>
          <p:cNvSpPr txBox="1">
            <a:spLocks noChangeArrowheads="1"/>
          </p:cNvSpPr>
          <p:nvPr/>
        </p:nvSpPr>
        <p:spPr bwMode="auto">
          <a:xfrm>
            <a:off x="381000" y="1524000"/>
            <a:ext cx="518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Add some stuff to the main form</a:t>
            </a:r>
          </a:p>
        </p:txBody>
      </p:sp>
      <p:sp>
        <p:nvSpPr>
          <p:cNvPr id="227333" name="TextBox 4"/>
          <p:cNvSpPr txBox="1">
            <a:spLocks noChangeArrowheads="1"/>
          </p:cNvSpPr>
          <p:nvPr/>
        </p:nvSpPr>
        <p:spPr bwMode="auto">
          <a:xfrm>
            <a:off x="5486400" y="1295400"/>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TextBox with full path name of the IEEE123Master.DSS file</a:t>
            </a:r>
          </a:p>
        </p:txBody>
      </p:sp>
      <p:cxnSp>
        <p:nvCxnSpPr>
          <p:cNvPr id="227334" name="Straight Arrow Connector 5"/>
          <p:cNvCxnSpPr>
            <a:cxnSpLocks noChangeShapeType="1"/>
          </p:cNvCxnSpPr>
          <p:nvPr/>
        </p:nvCxnSpPr>
        <p:spPr bwMode="auto">
          <a:xfrm flipH="1">
            <a:off x="3657600" y="1752600"/>
            <a:ext cx="2057400" cy="1143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467728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en-US" smtClean="0"/>
              <a:t>Start Button Code</a:t>
            </a:r>
          </a:p>
        </p:txBody>
      </p:sp>
      <p:pic>
        <p:nvPicPr>
          <p:cNvPr id="228355" name="Picture 2" descr="PPTCA3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58197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6" name="TextBox 3"/>
          <p:cNvSpPr txBox="1">
            <a:spLocks noChangeArrowheads="1"/>
          </p:cNvSpPr>
          <p:nvPr/>
        </p:nvSpPr>
        <p:spPr bwMode="auto">
          <a:xfrm>
            <a:off x="4953000" y="4572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No message on successful start</a:t>
            </a:r>
          </a:p>
        </p:txBody>
      </p:sp>
      <p:cxnSp>
        <p:nvCxnSpPr>
          <p:cNvPr id="228357" name="Straight Arrow Connector 4"/>
          <p:cNvCxnSpPr>
            <a:cxnSpLocks noChangeShapeType="1"/>
          </p:cNvCxnSpPr>
          <p:nvPr/>
        </p:nvCxnSpPr>
        <p:spPr bwMode="auto">
          <a:xfrm flipH="1">
            <a:off x="2819400" y="1828800"/>
            <a:ext cx="2057400" cy="457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8358" name="TextBox 7"/>
          <p:cNvSpPr txBox="1">
            <a:spLocks noChangeArrowheads="1"/>
          </p:cNvSpPr>
          <p:nvPr/>
        </p:nvSpPr>
        <p:spPr bwMode="auto">
          <a:xfrm>
            <a:off x="5029200" y="16002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FF0000"/>
                </a:solidFill>
              </a:rPr>
              <a:t>New Helper Variables</a:t>
            </a:r>
          </a:p>
        </p:txBody>
      </p:sp>
      <p:cxnSp>
        <p:nvCxnSpPr>
          <p:cNvPr id="228359" name="Straight Arrow Connector 8"/>
          <p:cNvCxnSpPr>
            <a:cxnSpLocks noChangeShapeType="1"/>
          </p:cNvCxnSpPr>
          <p:nvPr/>
        </p:nvCxnSpPr>
        <p:spPr bwMode="auto">
          <a:xfrm flipH="1">
            <a:off x="3200400" y="4724400"/>
            <a:ext cx="19812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8360" name="TextBox 10"/>
          <p:cNvSpPr txBox="1">
            <a:spLocks noChangeArrowheads="1"/>
          </p:cNvSpPr>
          <p:nvPr/>
        </p:nvSpPr>
        <p:spPr bwMode="auto">
          <a:xfrm>
            <a:off x="5029200" y="5715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Set the new variables</a:t>
            </a:r>
          </a:p>
        </p:txBody>
      </p:sp>
      <p:cxnSp>
        <p:nvCxnSpPr>
          <p:cNvPr id="228361" name="Straight Arrow Connector 11"/>
          <p:cNvCxnSpPr>
            <a:cxnSpLocks noChangeShapeType="1"/>
          </p:cNvCxnSpPr>
          <p:nvPr/>
        </p:nvCxnSpPr>
        <p:spPr bwMode="auto">
          <a:xfrm flipH="1" flipV="1">
            <a:off x="3886200" y="5791200"/>
            <a:ext cx="10668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6054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smtClean="0"/>
              <a:t>EPRI Links Page</a:t>
            </a:r>
          </a:p>
          <a:p>
            <a:pPr lvl="1" eaLnBrk="1" hangingPunct="1">
              <a:lnSpc>
                <a:spcPct val="75000"/>
              </a:lnSpc>
            </a:pPr>
            <a:r>
              <a:rPr lang="en-US" altLang="en-US" sz="1600" b="1" dirty="0" smtClean="0"/>
              <a:t>http://smartgrid.epri.com/SimulationTool.aspx</a:t>
            </a:r>
          </a:p>
          <a:p>
            <a:pPr lvl="1" eaLnBrk="1" hangingPunct="1">
              <a:lnSpc>
                <a:spcPct val="75000"/>
              </a:lnSpc>
            </a:pPr>
            <a:endParaRPr lang="en-US" altLang="en-US" sz="1600" b="1" dirty="0" smtClean="0"/>
          </a:p>
          <a:p>
            <a:pPr eaLnBrk="1" hangingPunct="1">
              <a:lnSpc>
                <a:spcPct val="75000"/>
              </a:lnSpc>
            </a:pPr>
            <a:r>
              <a:rPr lang="en-US" altLang="en-US" sz="2000" dirty="0" err="1" smtClean="0"/>
              <a:t>OpenDSS</a:t>
            </a:r>
            <a:r>
              <a:rPr lang="en-US" altLang="en-US" sz="2000" dirty="0" smtClean="0"/>
              <a:t> Download Files:</a:t>
            </a:r>
          </a:p>
          <a:p>
            <a:pPr lvl="1" eaLnBrk="1" hangingPunct="1">
              <a:lnSpc>
                <a:spcPct val="75000"/>
              </a:lnSpc>
            </a:pPr>
            <a:r>
              <a:rPr lang="en-US" altLang="en-US" sz="1400" b="1" dirty="0" smtClean="0"/>
              <a:t>http://sourceforge.net/projects/electricdss/files/</a:t>
            </a:r>
          </a:p>
          <a:p>
            <a:pPr eaLnBrk="1" hangingPunct="1">
              <a:lnSpc>
                <a:spcPct val="75000"/>
              </a:lnSpc>
            </a:pPr>
            <a:endParaRPr lang="en-US" altLang="en-US" sz="900" b="1" dirty="0" smtClean="0"/>
          </a:p>
          <a:p>
            <a:pPr eaLnBrk="1" hangingPunct="1">
              <a:lnSpc>
                <a:spcPct val="75000"/>
              </a:lnSpc>
            </a:pPr>
            <a:endParaRPr lang="en-US" altLang="en-US" sz="900" dirty="0" smtClean="0"/>
          </a:p>
          <a:p>
            <a:pPr eaLnBrk="1" hangingPunct="1">
              <a:lnSpc>
                <a:spcPct val="75000"/>
              </a:lnSpc>
            </a:pPr>
            <a:r>
              <a:rPr lang="en-US" altLang="en-US" sz="2000" dirty="0" smtClean="0"/>
              <a:t>Top level of Main  Repository</a:t>
            </a:r>
          </a:p>
          <a:p>
            <a:pPr eaLnBrk="1" hangingPunct="1">
              <a:lnSpc>
                <a:spcPct val="75000"/>
              </a:lnSpc>
            </a:pPr>
            <a:endParaRPr lang="en-US" altLang="en-US" sz="900" dirty="0" smtClean="0"/>
          </a:p>
          <a:p>
            <a:pPr lvl="1" eaLnBrk="1" hangingPunct="1">
              <a:lnSpc>
                <a:spcPct val="75000"/>
              </a:lnSpc>
            </a:pPr>
            <a:endParaRPr lang="en-US" altLang="en-US" sz="1600" b="1" dirty="0" smtClean="0"/>
          </a:p>
        </p:txBody>
      </p:sp>
      <p:pic>
        <p:nvPicPr>
          <p:cNvPr id="49156" name="Picture 4" descr="PPTF6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0460296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a:lstStyle/>
          <a:p>
            <a:r>
              <a:rPr lang="en-US" altLang="en-US" smtClean="0"/>
              <a:t>Compile Button Code</a:t>
            </a:r>
          </a:p>
        </p:txBody>
      </p:sp>
      <p:pic>
        <p:nvPicPr>
          <p:cNvPr id="229379" name="Picture 2" descr="PPTEDF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799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0" name="TextBox 3"/>
          <p:cNvSpPr txBox="1">
            <a:spLocks noChangeArrowheads="1"/>
          </p:cNvSpPr>
          <p:nvPr/>
        </p:nvSpPr>
        <p:spPr bwMode="auto">
          <a:xfrm>
            <a:off x="609600" y="152400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Sends Compile command to text interface</a:t>
            </a:r>
          </a:p>
        </p:txBody>
      </p:sp>
      <p:sp>
        <p:nvSpPr>
          <p:cNvPr id="229381" name="TextBox 4"/>
          <p:cNvSpPr txBox="1">
            <a:spLocks noChangeArrowheads="1"/>
          </p:cNvSpPr>
          <p:nvPr/>
        </p:nvSpPr>
        <p:spPr bwMode="auto">
          <a:xfrm>
            <a:off x="5562600" y="1524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Contents of TextBox</a:t>
            </a:r>
          </a:p>
        </p:txBody>
      </p:sp>
      <p:cxnSp>
        <p:nvCxnSpPr>
          <p:cNvPr id="229382" name="Straight Arrow Connector 5"/>
          <p:cNvCxnSpPr>
            <a:cxnSpLocks noChangeShapeType="1"/>
          </p:cNvCxnSpPr>
          <p:nvPr/>
        </p:nvCxnSpPr>
        <p:spPr bwMode="auto">
          <a:xfrm flipH="1">
            <a:off x="5334000" y="1981200"/>
            <a:ext cx="1447800" cy="609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9383" name="TextBox 10"/>
          <p:cNvSpPr txBox="1">
            <a:spLocks noChangeArrowheads="1"/>
          </p:cNvSpPr>
          <p:nvPr/>
        </p:nvSpPr>
        <p:spPr bwMode="auto">
          <a:xfrm>
            <a:off x="5562600" y="28194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Check Error Number on return</a:t>
            </a:r>
          </a:p>
        </p:txBody>
      </p:sp>
      <p:cxnSp>
        <p:nvCxnSpPr>
          <p:cNvPr id="229384" name="Straight Arrow Connector 11"/>
          <p:cNvCxnSpPr>
            <a:cxnSpLocks noChangeShapeType="1"/>
          </p:cNvCxnSpPr>
          <p:nvPr/>
        </p:nvCxnSpPr>
        <p:spPr bwMode="auto">
          <a:xfrm flipH="1" flipV="1">
            <a:off x="3657600" y="2895600"/>
            <a:ext cx="22098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9385" name="TextBox 13"/>
          <p:cNvSpPr txBox="1">
            <a:spLocks noChangeArrowheads="1"/>
          </p:cNvSpPr>
          <p:nvPr/>
        </p:nvSpPr>
        <p:spPr bwMode="auto">
          <a:xfrm>
            <a:off x="5105400" y="3505200"/>
            <a:ext cx="342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If error, show result message</a:t>
            </a:r>
          </a:p>
          <a:p>
            <a:r>
              <a:rPr lang="en-US" altLang="en-US">
                <a:solidFill>
                  <a:srgbClr val="FF0000"/>
                </a:solidFill>
              </a:rPr>
              <a:t>Otherwise show “No Errors.”</a:t>
            </a:r>
          </a:p>
        </p:txBody>
      </p:sp>
      <p:cxnSp>
        <p:nvCxnSpPr>
          <p:cNvPr id="229386" name="Straight Arrow Connector 14"/>
          <p:cNvCxnSpPr>
            <a:cxnSpLocks noChangeShapeType="1"/>
          </p:cNvCxnSpPr>
          <p:nvPr/>
        </p:nvCxnSpPr>
        <p:spPr bwMode="auto">
          <a:xfrm flipH="1" flipV="1">
            <a:off x="4343400" y="3352800"/>
            <a:ext cx="1066800" cy="304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9387" name="Straight Arrow Connector 16"/>
          <p:cNvCxnSpPr>
            <a:cxnSpLocks noChangeShapeType="1"/>
          </p:cNvCxnSpPr>
          <p:nvPr/>
        </p:nvCxnSpPr>
        <p:spPr bwMode="auto">
          <a:xfrm flipH="1">
            <a:off x="4114800" y="4038600"/>
            <a:ext cx="12954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66369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p:txBody>
          <a:bodyPr/>
          <a:lstStyle/>
          <a:p>
            <a:r>
              <a:rPr lang="en-US" altLang="en-US" smtClean="0"/>
              <a:t>Solve Button Code</a:t>
            </a:r>
          </a:p>
        </p:txBody>
      </p:sp>
      <p:pic>
        <p:nvPicPr>
          <p:cNvPr id="230403" name="Picture 2" descr="PPT4DE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57896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4" name="TextBox 3"/>
          <p:cNvSpPr txBox="1">
            <a:spLocks noChangeArrowheads="1"/>
          </p:cNvSpPr>
          <p:nvPr/>
        </p:nvSpPr>
        <p:spPr bwMode="auto">
          <a:xfrm>
            <a:off x="5105400" y="1752600"/>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Invoke Solve method in Solution interface</a:t>
            </a:r>
          </a:p>
        </p:txBody>
      </p:sp>
      <p:cxnSp>
        <p:nvCxnSpPr>
          <p:cNvPr id="230405" name="Straight Arrow Connector 4"/>
          <p:cNvCxnSpPr>
            <a:cxnSpLocks noChangeShapeType="1"/>
          </p:cNvCxnSpPr>
          <p:nvPr/>
        </p:nvCxnSpPr>
        <p:spPr bwMode="auto">
          <a:xfrm flipH="1">
            <a:off x="2895600" y="2133600"/>
            <a:ext cx="3352800" cy="762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30406" name="TextBox 7"/>
          <p:cNvSpPr txBox="1">
            <a:spLocks noChangeArrowheads="1"/>
          </p:cNvSpPr>
          <p:nvPr/>
        </p:nvSpPr>
        <p:spPr bwMode="auto">
          <a:xfrm>
            <a:off x="5257800" y="28956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Check for lack of convergence</a:t>
            </a:r>
          </a:p>
        </p:txBody>
      </p:sp>
      <p:cxnSp>
        <p:nvCxnSpPr>
          <p:cNvPr id="230407" name="Straight Arrow Connector 10"/>
          <p:cNvCxnSpPr>
            <a:cxnSpLocks noChangeShapeType="1"/>
          </p:cNvCxnSpPr>
          <p:nvPr/>
        </p:nvCxnSpPr>
        <p:spPr bwMode="auto">
          <a:xfrm flipH="1">
            <a:off x="3429000" y="3048000"/>
            <a:ext cx="20574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27804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a:lstStyle/>
          <a:p>
            <a:r>
              <a:rPr lang="en-US" altLang="en-US" smtClean="0"/>
              <a:t>Show Results Button Code</a:t>
            </a:r>
          </a:p>
        </p:txBody>
      </p:sp>
      <p:pic>
        <p:nvPicPr>
          <p:cNvPr id="231427" name="Picture 2" descr="PPTE44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5708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8" name="TextBox 3"/>
          <p:cNvSpPr txBox="1">
            <a:spLocks noChangeArrowheads="1"/>
          </p:cNvSpPr>
          <p:nvPr/>
        </p:nvSpPr>
        <p:spPr bwMode="auto">
          <a:xfrm>
            <a:off x="685800" y="1752600"/>
            <a:ext cx="571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Simply sends three commands to Text interface</a:t>
            </a:r>
          </a:p>
        </p:txBody>
      </p:sp>
    </p:spTree>
    <p:extLst>
      <p:ext uri="{BB962C8B-B14F-4D97-AF65-F5344CB8AC3E}">
        <p14:creationId xmlns:p14="http://schemas.microsoft.com/office/powerpoint/2010/main" val="30039670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altLang="en-US" smtClean="0"/>
              <a:t>What Do You want to Do?</a:t>
            </a:r>
          </a:p>
        </p:txBody>
      </p:sp>
      <p:sp>
        <p:nvSpPr>
          <p:cNvPr id="232451" name="TextBox 3"/>
          <p:cNvSpPr txBox="1">
            <a:spLocks noChangeArrowheads="1"/>
          </p:cNvSpPr>
          <p:nvPr/>
        </p:nvSpPr>
        <p:spPr bwMode="auto">
          <a:xfrm>
            <a:off x="1066800" y="3048000"/>
            <a:ext cx="662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 other functions to the app or do other C# demos …</a:t>
            </a:r>
          </a:p>
        </p:txBody>
      </p:sp>
    </p:spTree>
    <p:extLst>
      <p:ext uri="{BB962C8B-B14F-4D97-AF65-F5344CB8AC3E}">
        <p14:creationId xmlns:p14="http://schemas.microsoft.com/office/powerpoint/2010/main" val="342654618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ubtitle 4"/>
          <p:cNvSpPr>
            <a:spLocks noGrp="1"/>
          </p:cNvSpPr>
          <p:nvPr>
            <p:ph type="subTitle" sz="quarter" idx="1"/>
          </p:nvPr>
        </p:nvSpPr>
        <p:spPr/>
        <p:txBody>
          <a:bodyPr/>
          <a:lstStyle/>
          <a:p>
            <a:pPr eaLnBrk="1" hangingPunct="1"/>
            <a:r>
              <a:rPr lang="en-US" altLang="en-US" smtClean="0"/>
              <a:t>OpenDSS STORAGE and STORAGECONTROLLER objects</a:t>
            </a:r>
          </a:p>
        </p:txBody>
      </p:sp>
      <p:sp>
        <p:nvSpPr>
          <p:cNvPr id="209923" name="Title 3"/>
          <p:cNvSpPr>
            <a:spLocks noGrp="1"/>
          </p:cNvSpPr>
          <p:nvPr>
            <p:ph type="ctrTitle" sz="quarter"/>
          </p:nvPr>
        </p:nvSpPr>
        <p:spPr/>
        <p:txBody>
          <a:bodyPr/>
          <a:lstStyle/>
          <a:p>
            <a:pPr eaLnBrk="1" hangingPunct="1"/>
            <a:r>
              <a:rPr lang="en-US" altLang="en-US" dirty="0" smtClean="0"/>
              <a:t>A Storage Modeling Example</a:t>
            </a:r>
          </a:p>
        </p:txBody>
      </p:sp>
    </p:spTree>
    <p:extLst>
      <p:ext uri="{BB962C8B-B14F-4D97-AF65-F5344CB8AC3E}">
        <p14:creationId xmlns:p14="http://schemas.microsoft.com/office/powerpoint/2010/main" val="6894382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title"/>
          </p:nvPr>
        </p:nvSpPr>
        <p:spPr/>
        <p:txBody>
          <a:bodyPr/>
          <a:lstStyle/>
          <a:p>
            <a:r>
              <a:rPr lang="en-US" altLang="en-US" sz="3200" smtClean="0"/>
              <a:t>Storage Element Model in OpenDSS</a:t>
            </a:r>
          </a:p>
        </p:txBody>
      </p:sp>
      <p:sp>
        <p:nvSpPr>
          <p:cNvPr id="210947" name="Rectangle 3"/>
          <p:cNvSpPr>
            <a:spLocks noChangeArrowheads="1"/>
          </p:cNvSpPr>
          <p:nvPr/>
        </p:nvSpPr>
        <p:spPr bwMode="auto">
          <a:xfrm>
            <a:off x="2209800" y="2362200"/>
            <a:ext cx="4953000" cy="33528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8" name="Rectangle 4"/>
          <p:cNvSpPr>
            <a:spLocks noChangeArrowheads="1"/>
          </p:cNvSpPr>
          <p:nvPr/>
        </p:nvSpPr>
        <p:spPr bwMode="auto">
          <a:xfrm>
            <a:off x="2286000" y="3581400"/>
            <a:ext cx="304800" cy="9906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9" name="Rectangle 5"/>
          <p:cNvSpPr>
            <a:spLocks noChangeArrowheads="1"/>
          </p:cNvSpPr>
          <p:nvPr/>
        </p:nvSpPr>
        <p:spPr bwMode="auto">
          <a:xfrm>
            <a:off x="3657600" y="2895600"/>
            <a:ext cx="1066800" cy="3048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0" name="AutoShape 6"/>
          <p:cNvSpPr>
            <a:spLocks noChangeArrowheads="1"/>
          </p:cNvSpPr>
          <p:nvPr/>
        </p:nvSpPr>
        <p:spPr bwMode="auto">
          <a:xfrm rot="5400000">
            <a:off x="2819400" y="2819400"/>
            <a:ext cx="457200" cy="457200"/>
          </a:xfrm>
          <a:prstGeom prst="flowChartCollate">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1" name="Line 7"/>
          <p:cNvSpPr>
            <a:spLocks noChangeShapeType="1"/>
          </p:cNvSpPr>
          <p:nvPr/>
        </p:nvSpPr>
        <p:spPr bwMode="auto">
          <a:xfrm>
            <a:off x="1524000" y="4953000"/>
            <a:ext cx="4648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2" name="Line 8"/>
          <p:cNvSpPr>
            <a:spLocks noChangeShapeType="1"/>
          </p:cNvSpPr>
          <p:nvPr/>
        </p:nvSpPr>
        <p:spPr bwMode="auto">
          <a:xfrm>
            <a:off x="1600200" y="3048000"/>
            <a:ext cx="1219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3" name="Line 9"/>
          <p:cNvSpPr>
            <a:spLocks noChangeShapeType="1"/>
          </p:cNvSpPr>
          <p:nvPr/>
        </p:nvSpPr>
        <p:spPr bwMode="auto">
          <a:xfrm rot="5400000">
            <a:off x="2171700" y="3314700"/>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4" name="Line 10"/>
          <p:cNvSpPr>
            <a:spLocks noChangeShapeType="1"/>
          </p:cNvSpPr>
          <p:nvPr/>
        </p:nvSpPr>
        <p:spPr bwMode="auto">
          <a:xfrm>
            <a:off x="4724400" y="3048000"/>
            <a:ext cx="1447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5" name="Line 11"/>
          <p:cNvSpPr>
            <a:spLocks noChangeShapeType="1"/>
          </p:cNvSpPr>
          <p:nvPr/>
        </p:nvSpPr>
        <p:spPr bwMode="auto">
          <a:xfrm rot="5400000">
            <a:off x="2247900" y="47625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6" name="Line 12"/>
          <p:cNvSpPr>
            <a:spLocks noChangeShapeType="1"/>
          </p:cNvSpPr>
          <p:nvPr/>
        </p:nvSpPr>
        <p:spPr bwMode="auto">
          <a:xfrm rot="5400000">
            <a:off x="5981700" y="47625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7" name="Line 13"/>
          <p:cNvSpPr>
            <a:spLocks noChangeShapeType="1"/>
          </p:cNvSpPr>
          <p:nvPr/>
        </p:nvSpPr>
        <p:spPr bwMode="auto">
          <a:xfrm>
            <a:off x="32766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8" name="Text Box 14"/>
          <p:cNvSpPr txBox="1">
            <a:spLocks noChangeArrowheads="1"/>
          </p:cNvSpPr>
          <p:nvPr/>
        </p:nvSpPr>
        <p:spPr bwMode="auto">
          <a:xfrm>
            <a:off x="3886200" y="1828800"/>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 Eff. Charge/Discharge</a:t>
            </a:r>
          </a:p>
        </p:txBody>
      </p:sp>
      <p:sp>
        <p:nvSpPr>
          <p:cNvPr id="210959" name="Line 15"/>
          <p:cNvSpPr>
            <a:spLocks noChangeShapeType="1"/>
          </p:cNvSpPr>
          <p:nvPr/>
        </p:nvSpPr>
        <p:spPr bwMode="auto">
          <a:xfrm flipH="1">
            <a:off x="4343400" y="22098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0" name="Text Box 16"/>
          <p:cNvSpPr txBox="1">
            <a:spLocks noChangeArrowheads="1"/>
          </p:cNvSpPr>
          <p:nvPr/>
        </p:nvSpPr>
        <p:spPr bwMode="auto">
          <a:xfrm>
            <a:off x="304800" y="1828800"/>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Idle | Discharge | Charge</a:t>
            </a:r>
          </a:p>
        </p:txBody>
      </p:sp>
      <p:sp>
        <p:nvSpPr>
          <p:cNvPr id="210961" name="Line 17"/>
          <p:cNvSpPr>
            <a:spLocks noChangeShapeType="1"/>
          </p:cNvSpPr>
          <p:nvPr/>
        </p:nvSpPr>
        <p:spPr bwMode="auto">
          <a:xfrm>
            <a:off x="2819400" y="2209800"/>
            <a:ext cx="228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2" name="Text Box 18"/>
          <p:cNvSpPr txBox="1">
            <a:spLocks noChangeArrowheads="1"/>
          </p:cNvSpPr>
          <p:nvPr/>
        </p:nvSpPr>
        <p:spPr bwMode="auto">
          <a:xfrm>
            <a:off x="228600" y="3886200"/>
            <a:ext cx="1600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Idling Losses</a:t>
            </a:r>
          </a:p>
        </p:txBody>
      </p:sp>
      <p:sp>
        <p:nvSpPr>
          <p:cNvPr id="210963" name="Line 19"/>
          <p:cNvSpPr>
            <a:spLocks noChangeShapeType="1"/>
          </p:cNvSpPr>
          <p:nvPr/>
        </p:nvSpPr>
        <p:spPr bwMode="auto">
          <a:xfrm>
            <a:off x="1828800" y="4038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4" name="Line 20"/>
          <p:cNvSpPr>
            <a:spLocks noChangeShapeType="1"/>
          </p:cNvSpPr>
          <p:nvPr/>
        </p:nvSpPr>
        <p:spPr bwMode="auto">
          <a:xfrm>
            <a:off x="533400" y="3200400"/>
            <a:ext cx="914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5" name="Text Box 21"/>
          <p:cNvSpPr txBox="1">
            <a:spLocks noChangeArrowheads="1"/>
          </p:cNvSpPr>
          <p:nvPr/>
        </p:nvSpPr>
        <p:spPr bwMode="auto">
          <a:xfrm>
            <a:off x="228600" y="2667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 kvar</a:t>
            </a:r>
          </a:p>
        </p:txBody>
      </p:sp>
      <p:sp>
        <p:nvSpPr>
          <p:cNvPr id="210966" name="AutoShape 22"/>
          <p:cNvSpPr>
            <a:spLocks noChangeArrowheads="1"/>
          </p:cNvSpPr>
          <p:nvPr/>
        </p:nvSpPr>
        <p:spPr bwMode="auto">
          <a:xfrm>
            <a:off x="5334000" y="3581400"/>
            <a:ext cx="1600200" cy="990600"/>
          </a:xfrm>
          <a:prstGeom prst="flowChartMagneticDisk">
            <a:avLst/>
          </a:prstGeom>
          <a:solidFill>
            <a:schemeClr val="bg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67" name="Text Box 23"/>
          <p:cNvSpPr txBox="1">
            <a:spLocks noChangeArrowheads="1"/>
          </p:cNvSpPr>
          <p:nvPr/>
        </p:nvSpPr>
        <p:spPr bwMode="auto">
          <a:xfrm>
            <a:off x="5410200" y="38862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kWh STORED</a:t>
            </a:r>
          </a:p>
        </p:txBody>
      </p:sp>
      <p:sp>
        <p:nvSpPr>
          <p:cNvPr id="210968" name="Line 24"/>
          <p:cNvSpPr>
            <a:spLocks noChangeShapeType="1"/>
          </p:cNvSpPr>
          <p:nvPr/>
        </p:nvSpPr>
        <p:spPr bwMode="auto">
          <a:xfrm rot="5400000">
            <a:off x="5829300" y="3390900"/>
            <a:ext cx="685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69" name="Text Box 25"/>
          <p:cNvSpPr txBox="1">
            <a:spLocks noChangeArrowheads="1"/>
          </p:cNvSpPr>
          <p:nvPr/>
        </p:nvSpPr>
        <p:spPr bwMode="auto">
          <a:xfrm>
            <a:off x="7315200" y="2362200"/>
            <a:ext cx="1600200"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Other Key Properties</a:t>
            </a:r>
          </a:p>
          <a:p>
            <a:pPr algn="l"/>
            <a:r>
              <a:rPr lang="en-US" altLang="en-US"/>
              <a:t>% Reserve</a:t>
            </a:r>
            <a:br>
              <a:rPr lang="en-US" altLang="en-US"/>
            </a:br>
            <a:r>
              <a:rPr lang="en-US" altLang="en-US"/>
              <a:t>kWhRated</a:t>
            </a:r>
            <a:br>
              <a:rPr lang="en-US" altLang="en-US"/>
            </a:br>
            <a:r>
              <a:rPr lang="en-US" altLang="en-US"/>
              <a:t>kWhStored</a:t>
            </a:r>
            <a:br>
              <a:rPr lang="en-US" altLang="en-US"/>
            </a:br>
            <a:r>
              <a:rPr lang="en-US" altLang="en-US"/>
              <a:t>%Stored</a:t>
            </a:r>
            <a:br>
              <a:rPr lang="en-US" altLang="en-US"/>
            </a:br>
            <a:r>
              <a:rPr lang="en-US" altLang="en-US"/>
              <a:t>kWRated</a:t>
            </a:r>
          </a:p>
          <a:p>
            <a:pPr algn="l"/>
            <a:r>
              <a:rPr lang="en-US" altLang="en-US"/>
              <a:t>etc.</a:t>
            </a:r>
          </a:p>
        </p:txBody>
      </p:sp>
    </p:spTree>
    <p:extLst>
      <p:ext uri="{BB962C8B-B14F-4D97-AF65-F5344CB8AC3E}">
        <p14:creationId xmlns:p14="http://schemas.microsoft.com/office/powerpoint/2010/main" val="419667497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AutoShape 2"/>
          <p:cNvSpPr>
            <a:spLocks noChangeArrowheads="1"/>
          </p:cNvSpPr>
          <p:nvPr/>
        </p:nvSpPr>
        <p:spPr bwMode="auto">
          <a:xfrm>
            <a:off x="4191000" y="3962400"/>
            <a:ext cx="457200" cy="1219200"/>
          </a:xfrm>
          <a:prstGeom prst="lightningBolt">
            <a:avLst/>
          </a:prstGeom>
          <a:solidFill>
            <a:srgbClr val="FFFFFF"/>
          </a:solidFill>
          <a:ln w="9525" algn="ctr">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1" name="Rectangle 3"/>
          <p:cNvSpPr>
            <a:spLocks noGrp="1"/>
          </p:cNvSpPr>
          <p:nvPr>
            <p:ph type="title"/>
          </p:nvPr>
        </p:nvSpPr>
        <p:spPr/>
        <p:txBody>
          <a:bodyPr/>
          <a:lstStyle/>
          <a:p>
            <a:r>
              <a:rPr lang="en-US" altLang="en-US" sz="3200" smtClean="0"/>
              <a:t>StorageController Element in OpenDSS</a:t>
            </a:r>
          </a:p>
        </p:txBody>
      </p:sp>
      <p:sp>
        <p:nvSpPr>
          <p:cNvPr id="211972" name="Rectangle 4"/>
          <p:cNvSpPr>
            <a:spLocks noChangeArrowheads="1"/>
          </p:cNvSpPr>
          <p:nvPr/>
        </p:nvSpPr>
        <p:spPr bwMode="auto">
          <a:xfrm>
            <a:off x="1524000" y="1905000"/>
            <a:ext cx="3200400" cy="22860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Discharge Mode</a:t>
            </a:r>
            <a:br>
              <a:rPr lang="en-US" altLang="en-US" sz="1800"/>
            </a:br>
            <a:r>
              <a:rPr lang="en-US" altLang="en-US" sz="1800"/>
              <a:t>Charge Mode</a:t>
            </a:r>
            <a:br>
              <a:rPr lang="en-US" altLang="en-US" sz="1800"/>
            </a:br>
            <a:r>
              <a:rPr lang="en-US" altLang="en-US" sz="1800"/>
              <a:t>kW Target</a:t>
            </a:r>
            <a:br>
              <a:rPr lang="en-US" altLang="en-US" sz="1800"/>
            </a:br>
            <a:r>
              <a:rPr lang="en-US" altLang="en-US" sz="1800"/>
              <a:t>Discharge Time</a:t>
            </a:r>
            <a:br>
              <a:rPr lang="en-US" altLang="en-US" sz="1800"/>
            </a:br>
            <a:r>
              <a:rPr lang="en-US" altLang="en-US" sz="1800"/>
              <a:t>Total Fleet kW Capacity</a:t>
            </a:r>
            <a:br>
              <a:rPr lang="en-US" altLang="en-US" sz="1800"/>
            </a:br>
            <a:r>
              <a:rPr lang="en-US" altLang="en-US" sz="1800"/>
              <a:t>Total Fleet kWh</a:t>
            </a:r>
          </a:p>
          <a:p>
            <a:r>
              <a:rPr lang="en-US" altLang="en-US" sz="1800"/>
              <a:t> et. al.</a:t>
            </a:r>
          </a:p>
        </p:txBody>
      </p:sp>
      <p:sp>
        <p:nvSpPr>
          <p:cNvPr id="211973" name="Oval 5"/>
          <p:cNvSpPr>
            <a:spLocks noChangeArrowheads="1"/>
          </p:cNvSpPr>
          <p:nvPr/>
        </p:nvSpPr>
        <p:spPr bwMode="auto">
          <a:xfrm>
            <a:off x="1600200" y="4953000"/>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4" name="Oval 6"/>
          <p:cNvSpPr>
            <a:spLocks noChangeArrowheads="1"/>
          </p:cNvSpPr>
          <p:nvPr/>
        </p:nvSpPr>
        <p:spPr bwMode="auto">
          <a:xfrm>
            <a:off x="1905000" y="4953000"/>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5" name="Line 7"/>
          <p:cNvSpPr>
            <a:spLocks noChangeShapeType="1"/>
          </p:cNvSpPr>
          <p:nvPr/>
        </p:nvSpPr>
        <p:spPr bwMode="auto">
          <a:xfrm flipH="1">
            <a:off x="990600" y="533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6" name="Line 8"/>
          <p:cNvSpPr>
            <a:spLocks noChangeShapeType="1"/>
          </p:cNvSpPr>
          <p:nvPr/>
        </p:nvSpPr>
        <p:spPr bwMode="auto">
          <a:xfrm>
            <a:off x="2590800" y="53340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1977" name="Group 9"/>
          <p:cNvGrpSpPr>
            <a:grpSpLocks/>
          </p:cNvGrpSpPr>
          <p:nvPr/>
        </p:nvGrpSpPr>
        <p:grpSpPr bwMode="auto">
          <a:xfrm>
            <a:off x="3276600" y="5334000"/>
            <a:ext cx="304800" cy="457200"/>
            <a:chOff x="2112" y="3504"/>
            <a:chExt cx="192" cy="288"/>
          </a:xfrm>
        </p:grpSpPr>
        <p:sp>
          <p:nvSpPr>
            <p:cNvPr id="212018" name="Line 1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9" name="Rectangle 1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8" name="Group 12"/>
          <p:cNvGrpSpPr>
            <a:grpSpLocks/>
          </p:cNvGrpSpPr>
          <p:nvPr/>
        </p:nvGrpSpPr>
        <p:grpSpPr bwMode="auto">
          <a:xfrm>
            <a:off x="3733800" y="5334000"/>
            <a:ext cx="304800" cy="457200"/>
            <a:chOff x="2112" y="3504"/>
            <a:chExt cx="192" cy="288"/>
          </a:xfrm>
        </p:grpSpPr>
        <p:sp>
          <p:nvSpPr>
            <p:cNvPr id="212016" name="Line 13"/>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7" name="Rectangle 14"/>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9" name="Group 15"/>
          <p:cNvGrpSpPr>
            <a:grpSpLocks/>
          </p:cNvGrpSpPr>
          <p:nvPr/>
        </p:nvGrpSpPr>
        <p:grpSpPr bwMode="auto">
          <a:xfrm>
            <a:off x="4191000" y="5334000"/>
            <a:ext cx="304800" cy="457200"/>
            <a:chOff x="2112" y="3504"/>
            <a:chExt cx="192" cy="288"/>
          </a:xfrm>
        </p:grpSpPr>
        <p:sp>
          <p:nvSpPr>
            <p:cNvPr id="212014" name="Line 16"/>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5" name="Rectangle 17"/>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0" name="Group 18"/>
          <p:cNvGrpSpPr>
            <a:grpSpLocks/>
          </p:cNvGrpSpPr>
          <p:nvPr/>
        </p:nvGrpSpPr>
        <p:grpSpPr bwMode="auto">
          <a:xfrm>
            <a:off x="4648200" y="5334000"/>
            <a:ext cx="304800" cy="457200"/>
            <a:chOff x="2112" y="3504"/>
            <a:chExt cx="192" cy="288"/>
          </a:xfrm>
        </p:grpSpPr>
        <p:sp>
          <p:nvSpPr>
            <p:cNvPr id="212012" name="Line 19"/>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3" name="Rectangle 20"/>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1" name="Group 21"/>
          <p:cNvGrpSpPr>
            <a:grpSpLocks/>
          </p:cNvGrpSpPr>
          <p:nvPr/>
        </p:nvGrpSpPr>
        <p:grpSpPr bwMode="auto">
          <a:xfrm>
            <a:off x="5105400" y="5334000"/>
            <a:ext cx="304800" cy="457200"/>
            <a:chOff x="2112" y="3504"/>
            <a:chExt cx="192" cy="288"/>
          </a:xfrm>
        </p:grpSpPr>
        <p:sp>
          <p:nvSpPr>
            <p:cNvPr id="212010" name="Line 22"/>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1" name="Rectangle 23"/>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2" name="Group 24"/>
          <p:cNvGrpSpPr>
            <a:grpSpLocks/>
          </p:cNvGrpSpPr>
          <p:nvPr/>
        </p:nvGrpSpPr>
        <p:grpSpPr bwMode="auto">
          <a:xfrm>
            <a:off x="5562600" y="5334000"/>
            <a:ext cx="304800" cy="457200"/>
            <a:chOff x="2112" y="3504"/>
            <a:chExt cx="192" cy="288"/>
          </a:xfrm>
        </p:grpSpPr>
        <p:sp>
          <p:nvSpPr>
            <p:cNvPr id="212008" name="Line 25"/>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9" name="Rectangle 26"/>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3" name="Group 27"/>
          <p:cNvGrpSpPr>
            <a:grpSpLocks/>
          </p:cNvGrpSpPr>
          <p:nvPr/>
        </p:nvGrpSpPr>
        <p:grpSpPr bwMode="auto">
          <a:xfrm>
            <a:off x="6019800" y="5334000"/>
            <a:ext cx="304800" cy="457200"/>
            <a:chOff x="2112" y="3504"/>
            <a:chExt cx="192" cy="288"/>
          </a:xfrm>
        </p:grpSpPr>
        <p:sp>
          <p:nvSpPr>
            <p:cNvPr id="212006" name="Line 28"/>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7" name="Rectangle 29"/>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4" name="Group 30"/>
          <p:cNvGrpSpPr>
            <a:grpSpLocks/>
          </p:cNvGrpSpPr>
          <p:nvPr/>
        </p:nvGrpSpPr>
        <p:grpSpPr bwMode="auto">
          <a:xfrm>
            <a:off x="6477000" y="5334000"/>
            <a:ext cx="304800" cy="457200"/>
            <a:chOff x="2112" y="3504"/>
            <a:chExt cx="192" cy="288"/>
          </a:xfrm>
        </p:grpSpPr>
        <p:sp>
          <p:nvSpPr>
            <p:cNvPr id="212004" name="Line 31"/>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5" name="Rectangle 32"/>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5" name="Group 33"/>
          <p:cNvGrpSpPr>
            <a:grpSpLocks/>
          </p:cNvGrpSpPr>
          <p:nvPr/>
        </p:nvGrpSpPr>
        <p:grpSpPr bwMode="auto">
          <a:xfrm>
            <a:off x="6934200" y="5334000"/>
            <a:ext cx="304800" cy="457200"/>
            <a:chOff x="2112" y="3504"/>
            <a:chExt cx="192" cy="288"/>
          </a:xfrm>
        </p:grpSpPr>
        <p:sp>
          <p:nvSpPr>
            <p:cNvPr id="212002" name="Line 34"/>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3" name="Rectangle 35"/>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6" name="Group 36"/>
          <p:cNvGrpSpPr>
            <a:grpSpLocks/>
          </p:cNvGrpSpPr>
          <p:nvPr/>
        </p:nvGrpSpPr>
        <p:grpSpPr bwMode="auto">
          <a:xfrm>
            <a:off x="7467600" y="5334000"/>
            <a:ext cx="304800" cy="457200"/>
            <a:chOff x="2112" y="3504"/>
            <a:chExt cx="192" cy="288"/>
          </a:xfrm>
        </p:grpSpPr>
        <p:sp>
          <p:nvSpPr>
            <p:cNvPr id="212000" name="Line 37"/>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1" name="Rectangle 38"/>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7" name="Group 39"/>
          <p:cNvGrpSpPr>
            <a:grpSpLocks/>
          </p:cNvGrpSpPr>
          <p:nvPr/>
        </p:nvGrpSpPr>
        <p:grpSpPr bwMode="auto">
          <a:xfrm>
            <a:off x="7924800" y="5334000"/>
            <a:ext cx="304800" cy="457200"/>
            <a:chOff x="2112" y="3504"/>
            <a:chExt cx="192" cy="288"/>
          </a:xfrm>
        </p:grpSpPr>
        <p:sp>
          <p:nvSpPr>
            <p:cNvPr id="211998" name="Line 4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9" name="Rectangle 4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sp>
        <p:nvSpPr>
          <p:cNvPr id="211988" name="Text Box 42"/>
          <p:cNvSpPr txBox="1">
            <a:spLocks noChangeArrowheads="1"/>
          </p:cNvSpPr>
          <p:nvPr/>
        </p:nvSpPr>
        <p:spPr bwMode="auto">
          <a:xfrm>
            <a:off x="4038600" y="60960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Storage “Fleet”</a:t>
            </a:r>
          </a:p>
        </p:txBody>
      </p:sp>
      <p:sp>
        <p:nvSpPr>
          <p:cNvPr id="211989" name="Text Box 43"/>
          <p:cNvSpPr txBox="1">
            <a:spLocks noChangeArrowheads="1"/>
          </p:cNvSpPr>
          <p:nvPr/>
        </p:nvSpPr>
        <p:spPr bwMode="auto">
          <a:xfrm>
            <a:off x="1219200" y="5943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Substation</a:t>
            </a:r>
          </a:p>
        </p:txBody>
      </p:sp>
      <p:sp>
        <p:nvSpPr>
          <p:cNvPr id="211990" name="Line 44"/>
          <p:cNvSpPr>
            <a:spLocks noChangeShapeType="1"/>
          </p:cNvSpPr>
          <p:nvPr/>
        </p:nvSpPr>
        <p:spPr bwMode="auto">
          <a:xfrm>
            <a:off x="3048000" y="41910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1" name="Text Box 45"/>
          <p:cNvSpPr txBox="1">
            <a:spLocks noChangeArrowheads="1"/>
          </p:cNvSpPr>
          <p:nvPr/>
        </p:nvSpPr>
        <p:spPr bwMode="auto">
          <a:xfrm>
            <a:off x="2438400" y="4648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V, I</a:t>
            </a:r>
          </a:p>
        </p:txBody>
      </p:sp>
      <p:sp>
        <p:nvSpPr>
          <p:cNvPr id="211992" name="Oval 46"/>
          <p:cNvSpPr>
            <a:spLocks noChangeArrowheads="1"/>
          </p:cNvSpPr>
          <p:nvPr/>
        </p:nvSpPr>
        <p:spPr bwMode="auto">
          <a:xfrm>
            <a:off x="2819400" y="5105400"/>
            <a:ext cx="58674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3" name="Text Box 47"/>
          <p:cNvSpPr txBox="1">
            <a:spLocks noChangeArrowheads="1"/>
          </p:cNvSpPr>
          <p:nvPr/>
        </p:nvSpPr>
        <p:spPr bwMode="auto">
          <a:xfrm>
            <a:off x="4724400" y="44196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Comm Link</a:t>
            </a:r>
          </a:p>
        </p:txBody>
      </p:sp>
      <p:sp>
        <p:nvSpPr>
          <p:cNvPr id="211994" name="Text Box 48"/>
          <p:cNvSpPr txBox="1">
            <a:spLocks noChangeArrowheads="1"/>
          </p:cNvSpPr>
          <p:nvPr/>
        </p:nvSpPr>
        <p:spPr bwMode="auto">
          <a:xfrm>
            <a:off x="5715000" y="1600200"/>
            <a:ext cx="2895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Time + Discharge rate</a:t>
            </a:r>
            <a:br>
              <a:rPr lang="en-US" altLang="en-US" sz="1800"/>
            </a:br>
            <a:r>
              <a:rPr lang="en-US" altLang="en-US" sz="1800"/>
              <a:t>Peak Shaving</a:t>
            </a:r>
            <a:br>
              <a:rPr lang="en-US" altLang="en-US" sz="1800"/>
            </a:br>
            <a:r>
              <a:rPr lang="en-US" altLang="en-US" sz="1800"/>
              <a:t>Load Following</a:t>
            </a:r>
            <a:br>
              <a:rPr lang="en-US" altLang="en-US" sz="1800"/>
            </a:br>
            <a:r>
              <a:rPr lang="en-US" altLang="en-US" sz="1800"/>
              <a:t>Loadshape</a:t>
            </a:r>
          </a:p>
        </p:txBody>
      </p:sp>
      <p:sp>
        <p:nvSpPr>
          <p:cNvPr id="211995" name="AutoShape 49"/>
          <p:cNvSpPr>
            <a:spLocks/>
          </p:cNvSpPr>
          <p:nvPr/>
        </p:nvSpPr>
        <p:spPr bwMode="auto">
          <a:xfrm>
            <a:off x="5257800" y="1600200"/>
            <a:ext cx="533400" cy="1219200"/>
          </a:xfrm>
          <a:prstGeom prst="leftBrace">
            <a:avLst>
              <a:gd name="adj1" fmla="val 190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6" name="Line 50"/>
          <p:cNvSpPr>
            <a:spLocks noChangeShapeType="1"/>
          </p:cNvSpPr>
          <p:nvPr/>
        </p:nvSpPr>
        <p:spPr bwMode="auto">
          <a:xfrm flipH="1">
            <a:off x="4038600" y="2209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7" name="Line 51"/>
          <p:cNvSpPr>
            <a:spLocks noChangeShapeType="1"/>
          </p:cNvSpPr>
          <p:nvPr/>
        </p:nvSpPr>
        <p:spPr bwMode="auto">
          <a:xfrm flipV="1">
            <a:off x="2971800" y="44958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6207454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23950"/>
            <a:ext cx="79248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5" name="Title 2"/>
          <p:cNvSpPr>
            <a:spLocks noGrp="1"/>
          </p:cNvSpPr>
          <p:nvPr>
            <p:ph type="title"/>
          </p:nvPr>
        </p:nvSpPr>
        <p:spPr/>
        <p:txBody>
          <a:bodyPr/>
          <a:lstStyle/>
          <a:p>
            <a:r>
              <a:rPr lang="en-US" altLang="en-US" smtClean="0"/>
              <a:t>Simple Peak Shave Example – 75 kWh ea.</a:t>
            </a:r>
          </a:p>
        </p:txBody>
      </p:sp>
    </p:spTree>
    <p:extLst>
      <p:ext uri="{BB962C8B-B14F-4D97-AF65-F5344CB8AC3E}">
        <p14:creationId xmlns:p14="http://schemas.microsoft.com/office/powerpoint/2010/main" val="14927201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1241425"/>
            <a:ext cx="7539037"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19" name="Oval 3"/>
          <p:cNvSpPr>
            <a:spLocks noChangeArrowheads="1"/>
          </p:cNvSpPr>
          <p:nvPr/>
        </p:nvSpPr>
        <p:spPr bwMode="auto">
          <a:xfrm>
            <a:off x="4191000" y="2514600"/>
            <a:ext cx="762000" cy="838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4020" name="Text Box 4"/>
          <p:cNvSpPr txBox="1">
            <a:spLocks noChangeArrowheads="1"/>
          </p:cNvSpPr>
          <p:nvPr/>
        </p:nvSpPr>
        <p:spPr bwMode="auto">
          <a:xfrm>
            <a:off x="2057400" y="4648200"/>
            <a:ext cx="22098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solidFill>
                  <a:srgbClr val="FF0000"/>
                </a:solidFill>
              </a:rPr>
              <a:t>“Ran Out of Gas”</a:t>
            </a:r>
          </a:p>
        </p:txBody>
      </p:sp>
      <p:sp>
        <p:nvSpPr>
          <p:cNvPr id="214021" name="Line 5"/>
          <p:cNvSpPr>
            <a:spLocks noChangeShapeType="1"/>
          </p:cNvSpPr>
          <p:nvPr/>
        </p:nvSpPr>
        <p:spPr bwMode="auto">
          <a:xfrm flipH="1">
            <a:off x="3810000" y="3276600"/>
            <a:ext cx="609600" cy="1295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022" name="Title 7"/>
          <p:cNvSpPr>
            <a:spLocks noGrp="1"/>
          </p:cNvSpPr>
          <p:nvPr>
            <p:ph type="title"/>
          </p:nvPr>
        </p:nvSpPr>
        <p:spPr/>
        <p:txBody>
          <a:bodyPr/>
          <a:lstStyle/>
          <a:p>
            <a:r>
              <a:rPr lang="en-US" altLang="en-US" smtClean="0"/>
              <a:t>Simple Peak Shave Example – 25 kWh ea.</a:t>
            </a:r>
          </a:p>
        </p:txBody>
      </p:sp>
    </p:spTree>
    <p:extLst>
      <p:ext uri="{BB962C8B-B14F-4D97-AF65-F5344CB8AC3E}">
        <p14:creationId xmlns:p14="http://schemas.microsoft.com/office/powerpoint/2010/main" val="47055420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a:lstStyle/>
          <a:p>
            <a:r>
              <a:rPr lang="en-US" altLang="en-US" smtClean="0"/>
              <a:t>Simple Storage Script Using a DynaDLL</a:t>
            </a:r>
          </a:p>
        </p:txBody>
      </p:sp>
      <p:sp>
        <p:nvSpPr>
          <p:cNvPr id="215043" name="TextBox 2"/>
          <p:cNvSpPr txBox="1">
            <a:spLocks noChangeArrowheads="1"/>
          </p:cNvSpPr>
          <p:nvPr/>
        </p:nvSpPr>
        <p:spPr bwMode="auto">
          <a:xfrm>
            <a:off x="304800" y="1600200"/>
            <a:ext cx="84582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1000"/>
              <a:t>Clear</a:t>
            </a:r>
          </a:p>
          <a:p>
            <a:pPr algn="l">
              <a:spcBef>
                <a:spcPct val="0"/>
              </a:spcBef>
            </a:pPr>
            <a:r>
              <a:rPr lang="en-US" altLang="en-US" sz="1000"/>
              <a:t>New Circuit.SimpleStore     ! Creates voltage source  (Vsource.Source)</a:t>
            </a:r>
          </a:p>
          <a:p>
            <a:pPr algn="l">
              <a:spcBef>
                <a:spcPct val="0"/>
              </a:spcBef>
            </a:pPr>
            <a:r>
              <a:rPr lang="en-US" altLang="en-US" sz="1000"/>
              <a:t>Edit Vsource.Source BasekV=115 pu=1.02  ISC3=30000  ISC1=25000  !Define source V and Z</a:t>
            </a:r>
          </a:p>
          <a:p>
            <a:pPr algn="l">
              <a:spcBef>
                <a:spcPct val="0"/>
              </a:spcBef>
            </a:pPr>
            <a:r>
              <a:rPr lang="en-US" altLang="en-US" sz="1000"/>
              <a:t>New Transformer.TR1 XHL=10</a:t>
            </a:r>
          </a:p>
          <a:p>
            <a:pPr algn="l">
              <a:spcBef>
                <a:spcPct val="0"/>
              </a:spcBef>
            </a:pPr>
            <a:r>
              <a:rPr lang="en-US" altLang="en-US" sz="1000"/>
              <a:t>~ Buses=[SourceBus, Sub_Bus] </a:t>
            </a:r>
          </a:p>
          <a:p>
            <a:pPr algn="l">
              <a:spcBef>
                <a:spcPct val="0"/>
              </a:spcBef>
            </a:pPr>
            <a:r>
              <a:rPr lang="en-US" altLang="en-US" sz="1000"/>
              <a:t>~ Conns=[Delta Wye] </a:t>
            </a:r>
          </a:p>
          <a:p>
            <a:pPr algn="l">
              <a:spcBef>
                <a:spcPct val="0"/>
              </a:spcBef>
            </a:pPr>
            <a:r>
              <a:rPr lang="en-US" altLang="en-US" sz="1000"/>
              <a:t>~ kVs= [115 12.47]</a:t>
            </a:r>
          </a:p>
          <a:p>
            <a:pPr algn="l">
              <a:spcBef>
                <a:spcPct val="0"/>
              </a:spcBef>
            </a:pPr>
            <a:r>
              <a:rPr lang="en-US" altLang="en-US" sz="1000"/>
              <a:t>~ kVAs=[200000 200000] </a:t>
            </a:r>
          </a:p>
          <a:p>
            <a:pPr algn="l">
              <a:spcBef>
                <a:spcPct val="0"/>
              </a:spcBef>
            </a:pPr>
            <a:endParaRPr lang="en-US" altLang="en-US" sz="1000"/>
          </a:p>
          <a:p>
            <a:pPr algn="l">
              <a:spcBef>
                <a:spcPct val="0"/>
              </a:spcBef>
            </a:pPr>
            <a:r>
              <a:rPr lang="en-US" altLang="en-US" sz="1000"/>
              <a:t>New Linecode.336ACSR R1=0.058 X1=.1206 R0=.1784 X0=.4047 C1=3.4 C0=1.6 Units=kft</a:t>
            </a:r>
          </a:p>
          <a:p>
            <a:pPr algn="l">
              <a:spcBef>
                <a:spcPct val="0"/>
              </a:spcBef>
            </a:pPr>
            <a:r>
              <a:rPr lang="en-US" altLang="en-US" sz="1000"/>
              <a:t>New Line.LINE1 Bus1=Sub_Bus Bus2=LoadBus Linecode=336ACSR Length=0.011 Units=Mi </a:t>
            </a:r>
          </a:p>
          <a:p>
            <a:pPr algn="l">
              <a:spcBef>
                <a:spcPct val="0"/>
              </a:spcBef>
            </a:pPr>
            <a:endParaRPr lang="en-US" altLang="en-US" sz="1000"/>
          </a:p>
          <a:p>
            <a:pPr algn="l">
              <a:spcBef>
                <a:spcPct val="0"/>
              </a:spcBef>
            </a:pPr>
            <a:r>
              <a:rPr lang="en-US" altLang="en-US" sz="1000"/>
              <a:t>New Transformer.MVLV  XHL = 5</a:t>
            </a:r>
          </a:p>
          <a:p>
            <a:pPr algn="l">
              <a:spcBef>
                <a:spcPct val="0"/>
              </a:spcBef>
            </a:pPr>
            <a:r>
              <a:rPr lang="en-US" altLang="en-US" sz="1000"/>
              <a:t>~ Buses=[LoadBus LVBus] </a:t>
            </a:r>
          </a:p>
          <a:p>
            <a:pPr algn="l">
              <a:spcBef>
                <a:spcPct val="0"/>
              </a:spcBef>
            </a:pPr>
            <a:r>
              <a:rPr lang="en-US" altLang="en-US" sz="1000"/>
              <a:t>~ Conns=[Delta Wye] </a:t>
            </a:r>
          </a:p>
          <a:p>
            <a:pPr algn="l">
              <a:spcBef>
                <a:spcPct val="0"/>
              </a:spcBef>
            </a:pPr>
            <a:r>
              <a:rPr lang="en-US" altLang="en-US" sz="1000"/>
              <a:t>~ kVs= [12.47  .400] </a:t>
            </a:r>
          </a:p>
          <a:p>
            <a:pPr algn="l">
              <a:spcBef>
                <a:spcPct val="0"/>
              </a:spcBef>
            </a:pPr>
            <a:r>
              <a:rPr lang="en-US" altLang="en-US" sz="1000"/>
              <a:t>~ kVAs=[300 300]</a:t>
            </a:r>
          </a:p>
          <a:p>
            <a:pPr algn="l">
              <a:spcBef>
                <a:spcPct val="0"/>
              </a:spcBef>
            </a:pPr>
            <a:endParaRPr lang="en-US" altLang="en-US" sz="1000"/>
          </a:p>
          <a:p>
            <a:pPr algn="l">
              <a:spcBef>
                <a:spcPct val="0"/>
              </a:spcBef>
            </a:pPr>
            <a:r>
              <a:rPr lang="en-US" altLang="en-US" sz="1000" b="1"/>
              <a:t>New Storage.Store1 phases=3 Bus1=LVBus kV=0.400 conn=Delta kVA=60 </a:t>
            </a:r>
          </a:p>
          <a:p>
            <a:pPr algn="l">
              <a:spcBef>
                <a:spcPct val="0"/>
              </a:spcBef>
            </a:pPr>
            <a:r>
              <a:rPr lang="en-US" altLang="en-US" sz="1000" b="1"/>
              <a:t>~ kWrated=60 kWHrated=   0.20833  %reserve=50    // 750 kW-s (kJ)</a:t>
            </a:r>
          </a:p>
          <a:p>
            <a:pPr algn="l">
              <a:spcBef>
                <a:spcPct val="0"/>
              </a:spcBef>
            </a:pPr>
            <a:r>
              <a:rPr lang="en-US" altLang="en-US" sz="1000" b="1"/>
              <a:t>~ state=discharge</a:t>
            </a:r>
          </a:p>
          <a:p>
            <a:pPr algn="l">
              <a:spcBef>
                <a:spcPct val="0"/>
              </a:spcBef>
            </a:pPr>
            <a:r>
              <a:rPr lang="en-US" altLang="en-US" sz="1000" b="1"/>
              <a:t>~ kW=50  PF=1</a:t>
            </a:r>
          </a:p>
          <a:p>
            <a:pPr algn="l">
              <a:spcBef>
                <a:spcPct val="0"/>
              </a:spcBef>
            </a:pPr>
            <a:r>
              <a:rPr lang="en-US" altLang="en-US" sz="1000" b="1"/>
              <a:t>~ DynaDLL="C:\Users\prdu001\OpenDSS\Source\DESS1\Dess1.DLL"   </a:t>
            </a:r>
          </a:p>
          <a:p>
            <a:pPr algn="l">
              <a:spcBef>
                <a:spcPct val="0"/>
              </a:spcBef>
            </a:pPr>
            <a:r>
              <a:rPr lang="en-US" altLang="en-US" sz="1000" b="1"/>
              <a:t>~ DynaData=(file=DESSModel_Test.Txt)</a:t>
            </a:r>
          </a:p>
          <a:p>
            <a:pPr algn="l">
              <a:spcBef>
                <a:spcPct val="0"/>
              </a:spcBef>
            </a:pPr>
            <a:endParaRPr lang="en-US" altLang="en-US" sz="1000"/>
          </a:p>
          <a:p>
            <a:pPr algn="l">
              <a:spcBef>
                <a:spcPct val="0"/>
              </a:spcBef>
            </a:pPr>
            <a:r>
              <a:rPr lang="en-US" altLang="en-US" sz="1000"/>
              <a:t>// New Load.LOAD1 Bus1=LoadBus kV=12.47 kW=1000 PF=.95 model=4 cvrwatts=1.2</a:t>
            </a:r>
          </a:p>
          <a:p>
            <a:pPr algn="l">
              <a:spcBef>
                <a:spcPct val="0"/>
              </a:spcBef>
            </a:pPr>
            <a:r>
              <a:rPr lang="en-US" altLang="en-US" sz="1000"/>
              <a:t>Solve</a:t>
            </a:r>
          </a:p>
          <a:p>
            <a:pPr algn="l">
              <a:spcBef>
                <a:spcPct val="0"/>
              </a:spcBef>
            </a:pPr>
            <a:endParaRPr lang="en-US" altLang="en-US" sz="1000"/>
          </a:p>
          <a:p>
            <a:pPr algn="l">
              <a:spcBef>
                <a:spcPct val="0"/>
              </a:spcBef>
            </a:pPr>
            <a:endParaRPr lang="en-US" altLang="en-US" sz="1000"/>
          </a:p>
        </p:txBody>
      </p:sp>
    </p:spTree>
    <p:extLst>
      <p:ext uri="{BB962C8B-B14F-4D97-AF65-F5344CB8AC3E}">
        <p14:creationId xmlns:p14="http://schemas.microsoft.com/office/powerpoint/2010/main" val="1213364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smtClean="0"/>
              <a:t>Discussion Forum &amp; News for </a:t>
            </a:r>
            <a:r>
              <a:rPr lang="en-US" altLang="en-US" dirty="0" err="1" smtClean="0"/>
              <a:t>OpenDSS</a:t>
            </a:r>
            <a:endParaRPr lang="en-US" altLang="en-US" dirty="0" smtClean="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smtClean="0"/>
          </a:p>
          <a:p>
            <a:pPr eaLnBrk="1" hangingPunct="1">
              <a:lnSpc>
                <a:spcPct val="75000"/>
              </a:lnSpc>
            </a:pPr>
            <a:endParaRPr lang="en-US" altLang="en-US" sz="900" dirty="0" smtClean="0"/>
          </a:p>
          <a:p>
            <a:pPr lvl="1" eaLnBrk="1" hangingPunct="1">
              <a:lnSpc>
                <a:spcPct val="75000"/>
              </a:lnSpc>
            </a:pPr>
            <a:endParaRPr lang="en-US" altLang="en-US" sz="1600" b="1" dirty="0" smtClean="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09818627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p:txBody>
          <a:bodyPr/>
          <a:lstStyle/>
          <a:p>
            <a:r>
              <a:rPr lang="en-US" altLang="en-US" smtClean="0"/>
              <a:t>Defining a StorageController</a:t>
            </a:r>
          </a:p>
        </p:txBody>
      </p:sp>
      <p:sp>
        <p:nvSpPr>
          <p:cNvPr id="216067" name="TextBox 2"/>
          <p:cNvSpPr txBox="1">
            <a:spLocks noChangeArrowheads="1"/>
          </p:cNvSpPr>
          <p:nvPr/>
        </p:nvSpPr>
        <p:spPr bwMode="auto">
          <a:xfrm>
            <a:off x="304800" y="1600200"/>
            <a:ext cx="845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endParaRPr lang="en-US" altLang="en-US" sz="1000"/>
          </a:p>
          <a:p>
            <a:pPr algn="l">
              <a:spcBef>
                <a:spcPct val="0"/>
              </a:spcBef>
            </a:pPr>
            <a:endParaRPr lang="en-US" altLang="en-US" sz="1000"/>
          </a:p>
        </p:txBody>
      </p:sp>
      <p:sp>
        <p:nvSpPr>
          <p:cNvPr id="216068" name="TextBox 3"/>
          <p:cNvSpPr txBox="1">
            <a:spLocks noChangeArrowheads="1"/>
          </p:cNvSpPr>
          <p:nvPr/>
        </p:nvSpPr>
        <p:spPr bwMode="auto">
          <a:xfrm>
            <a:off x="304800" y="1600200"/>
            <a:ext cx="8458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1000" b="1"/>
              <a:t>Compile  Master.DSS</a:t>
            </a:r>
          </a:p>
          <a:p>
            <a:pPr algn="l">
              <a:spcBef>
                <a:spcPct val="0"/>
              </a:spcBef>
            </a:pPr>
            <a:r>
              <a:rPr lang="en-US" altLang="en-US" sz="1000"/>
              <a:t>Redirect AllocateLoadsandMeters.DSS</a:t>
            </a:r>
          </a:p>
          <a:p>
            <a:pPr algn="l">
              <a:spcBef>
                <a:spcPct val="0"/>
              </a:spcBef>
            </a:pPr>
            <a:endParaRPr lang="en-US" altLang="en-US" sz="1000"/>
          </a:p>
          <a:p>
            <a:pPr algn="l">
              <a:spcBef>
                <a:spcPct val="0"/>
              </a:spcBef>
            </a:pPr>
            <a:r>
              <a:rPr lang="en-US" altLang="en-US" sz="1000"/>
              <a:t>BusCoords colfax21_EXP_BUSCOORDS.CSV</a:t>
            </a:r>
          </a:p>
          <a:p>
            <a:pPr algn="l">
              <a:spcBef>
                <a:spcPct val="0"/>
              </a:spcBef>
            </a:pPr>
            <a:r>
              <a:rPr lang="en-US" altLang="en-US" sz="1000"/>
              <a:t>BusCoords buscoordsCES.DSS      !  COORDINATES OF CES LOCATIONS</a:t>
            </a:r>
          </a:p>
          <a:p>
            <a:pPr algn="l">
              <a:spcBef>
                <a:spcPct val="0"/>
              </a:spcBef>
            </a:pPr>
            <a:r>
              <a:rPr lang="en-US" altLang="en-US" sz="1000"/>
              <a:t>Set maxcontroliter=20</a:t>
            </a:r>
          </a:p>
          <a:p>
            <a:pPr algn="l">
              <a:spcBef>
                <a:spcPct val="0"/>
              </a:spcBef>
            </a:pPr>
            <a:endParaRPr lang="en-US" altLang="en-US" sz="1000"/>
          </a:p>
          <a:p>
            <a:pPr algn="l">
              <a:spcBef>
                <a:spcPct val="0"/>
              </a:spcBef>
            </a:pPr>
            <a:r>
              <a:rPr lang="en-US" altLang="en-US" sz="1000"/>
              <a:t>! ****** ADD STORAGE, SET TO DISCHARGE AND SOLVE ***************************</a:t>
            </a:r>
          </a:p>
          <a:p>
            <a:pPr algn="l">
              <a:spcBef>
                <a:spcPct val="0"/>
              </a:spcBef>
            </a:pPr>
            <a:endParaRPr lang="en-US" altLang="en-US" sz="1000"/>
          </a:p>
          <a:p>
            <a:pPr algn="l">
              <a:spcBef>
                <a:spcPct val="0"/>
              </a:spcBef>
            </a:pPr>
            <a:r>
              <a:rPr lang="en-US" altLang="en-US" sz="1000"/>
              <a:t>redirect CES.DSS</a:t>
            </a:r>
          </a:p>
          <a:p>
            <a:pPr algn="l">
              <a:spcBef>
                <a:spcPct val="0"/>
              </a:spcBef>
            </a:pPr>
            <a:endParaRPr lang="en-US" altLang="en-US" sz="1000"/>
          </a:p>
          <a:p>
            <a:pPr algn="l">
              <a:spcBef>
                <a:spcPct val="0"/>
              </a:spcBef>
            </a:pPr>
            <a:r>
              <a:rPr lang="en-US" altLang="en-US" sz="1000" b="1"/>
              <a:t>! define storage controller</a:t>
            </a:r>
          </a:p>
          <a:p>
            <a:pPr algn="l">
              <a:spcBef>
                <a:spcPct val="0"/>
              </a:spcBef>
            </a:pPr>
            <a:r>
              <a:rPr lang="en-US" altLang="en-US" sz="1000" b="1"/>
              <a:t>! discharge = load follow  ! charge=time </a:t>
            </a:r>
          </a:p>
          <a:p>
            <a:pPr algn="l">
              <a:spcBef>
                <a:spcPct val="0"/>
              </a:spcBef>
            </a:pPr>
            <a:r>
              <a:rPr lang="en-US" altLang="en-US" sz="1000" b="1"/>
              <a:t>New </a:t>
            </a:r>
            <a:r>
              <a:rPr lang="en-US" altLang="en-US" sz="1000" b="1">
                <a:solidFill>
                  <a:srgbClr val="FF0000"/>
                </a:solidFill>
              </a:rPr>
              <a:t>StorageController.CESmain</a:t>
            </a:r>
            <a:r>
              <a:rPr lang="en-US" altLang="en-US" sz="1000" b="1"/>
              <a:t>  element=line.568_4921721 terminal=1  </a:t>
            </a:r>
          </a:p>
          <a:p>
            <a:pPr algn="l">
              <a:spcBef>
                <a:spcPct val="0"/>
              </a:spcBef>
            </a:pPr>
            <a:r>
              <a:rPr lang="en-US" altLang="en-US" sz="1000" b="1"/>
              <a:t>~ kWTarget=8000  PFTarget=0.98 %ratecharge=30</a:t>
            </a:r>
          </a:p>
          <a:p>
            <a:pPr algn="l">
              <a:spcBef>
                <a:spcPct val="0"/>
              </a:spcBef>
            </a:pPr>
            <a:r>
              <a:rPr lang="en-US" altLang="en-US" sz="1000" b="1"/>
              <a:t>~ eventlog=y</a:t>
            </a:r>
          </a:p>
          <a:p>
            <a:pPr algn="l">
              <a:spcBef>
                <a:spcPct val="0"/>
              </a:spcBef>
            </a:pPr>
            <a:endParaRPr lang="en-US" altLang="en-US" sz="1000" b="1"/>
          </a:p>
          <a:p>
            <a:pPr algn="l">
              <a:spcBef>
                <a:spcPct val="0"/>
              </a:spcBef>
            </a:pPr>
            <a:r>
              <a:rPr lang="en-US" altLang="en-US" sz="1000"/>
              <a:t>New monitor.Store         Storage.jo0211000173 1 mode=1 ppolar=no</a:t>
            </a:r>
          </a:p>
          <a:p>
            <a:pPr algn="l">
              <a:spcBef>
                <a:spcPct val="0"/>
              </a:spcBef>
            </a:pPr>
            <a:r>
              <a:rPr lang="en-US" altLang="en-US" sz="1000"/>
              <a:t>New monitor.StoreVars Storage.jo0211000173 1 mode=3 </a:t>
            </a:r>
          </a:p>
          <a:p>
            <a:pPr algn="l">
              <a:spcBef>
                <a:spcPct val="0"/>
              </a:spcBef>
            </a:pPr>
            <a:endParaRPr lang="en-US" altLang="en-US" sz="1000"/>
          </a:p>
          <a:p>
            <a:pPr algn="l">
              <a:spcBef>
                <a:spcPct val="0"/>
              </a:spcBef>
            </a:pPr>
            <a:r>
              <a:rPr lang="en-US" altLang="en-US" sz="1000"/>
              <a:t>solve</a:t>
            </a:r>
          </a:p>
          <a:p>
            <a:pPr algn="l">
              <a:spcBef>
                <a:spcPct val="0"/>
              </a:spcBef>
            </a:pPr>
            <a:endParaRPr lang="en-US" altLang="en-US" sz="1000"/>
          </a:p>
          <a:p>
            <a:pPr algn="l">
              <a:spcBef>
                <a:spcPct val="0"/>
              </a:spcBef>
            </a:pPr>
            <a:endParaRPr lang="en-US" altLang="en-US" sz="1000"/>
          </a:p>
        </p:txBody>
      </p:sp>
      <p:sp>
        <p:nvSpPr>
          <p:cNvPr id="216069" name="TextBox 4"/>
          <p:cNvSpPr txBox="1">
            <a:spLocks noChangeArrowheads="1"/>
          </p:cNvSpPr>
          <p:nvPr/>
        </p:nvSpPr>
        <p:spPr bwMode="auto">
          <a:xfrm>
            <a:off x="4191000" y="14478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Define basic circuit</a:t>
            </a:r>
          </a:p>
        </p:txBody>
      </p:sp>
      <p:cxnSp>
        <p:nvCxnSpPr>
          <p:cNvPr id="216070" name="Straight Arrow Connector 6"/>
          <p:cNvCxnSpPr>
            <a:cxnSpLocks noChangeShapeType="1"/>
          </p:cNvCxnSpPr>
          <p:nvPr/>
        </p:nvCxnSpPr>
        <p:spPr bwMode="auto">
          <a:xfrm flipH="1">
            <a:off x="1828800" y="1600200"/>
            <a:ext cx="25146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6071" name="TextBox 7"/>
          <p:cNvSpPr txBox="1">
            <a:spLocks noChangeArrowheads="1"/>
          </p:cNvSpPr>
          <p:nvPr/>
        </p:nvSpPr>
        <p:spPr bwMode="auto">
          <a:xfrm>
            <a:off x="5334000" y="29718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Define Storage Fleet</a:t>
            </a:r>
          </a:p>
        </p:txBody>
      </p:sp>
      <p:cxnSp>
        <p:nvCxnSpPr>
          <p:cNvPr id="216072" name="Straight Arrow Connector 8"/>
          <p:cNvCxnSpPr>
            <a:cxnSpLocks noChangeShapeType="1"/>
          </p:cNvCxnSpPr>
          <p:nvPr/>
        </p:nvCxnSpPr>
        <p:spPr bwMode="auto">
          <a:xfrm flipH="1">
            <a:off x="1600200" y="3124200"/>
            <a:ext cx="3733800"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6073" name="TextBox 10"/>
          <p:cNvSpPr txBox="1">
            <a:spLocks noChangeArrowheads="1"/>
          </p:cNvSpPr>
          <p:nvPr/>
        </p:nvSpPr>
        <p:spPr bwMode="auto">
          <a:xfrm>
            <a:off x="5715000" y="4648200"/>
            <a:ext cx="2362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Fleet Controller</a:t>
            </a:r>
            <a:br>
              <a:rPr lang="en-US" altLang="en-US">
                <a:solidFill>
                  <a:srgbClr val="FF0000"/>
                </a:solidFill>
              </a:rPr>
            </a:br>
            <a:r>
              <a:rPr lang="en-US" altLang="en-US">
                <a:solidFill>
                  <a:srgbClr val="FF0000"/>
                </a:solidFill>
              </a:rPr>
              <a:t>Default Peakshave Mode @ 8 MW</a:t>
            </a:r>
          </a:p>
        </p:txBody>
      </p:sp>
      <p:cxnSp>
        <p:nvCxnSpPr>
          <p:cNvPr id="216074" name="Straight Arrow Connector 11"/>
          <p:cNvCxnSpPr>
            <a:cxnSpLocks noChangeShapeType="1"/>
          </p:cNvCxnSpPr>
          <p:nvPr/>
        </p:nvCxnSpPr>
        <p:spPr bwMode="auto">
          <a:xfrm flipH="1" flipV="1">
            <a:off x="3581400" y="3886200"/>
            <a:ext cx="25146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049735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p:nvPr>
        </p:nvSpPr>
        <p:spPr/>
        <p:txBody>
          <a:bodyPr/>
          <a:lstStyle/>
          <a:p>
            <a:r>
              <a:rPr lang="en-US" altLang="en-US" smtClean="0"/>
              <a:t>Snippet of CES.DSS File Defining Storage Fleet</a:t>
            </a:r>
          </a:p>
        </p:txBody>
      </p:sp>
      <p:sp>
        <p:nvSpPr>
          <p:cNvPr id="217091" name="TextBox 2"/>
          <p:cNvSpPr txBox="1">
            <a:spLocks noChangeArrowheads="1"/>
          </p:cNvSpPr>
          <p:nvPr/>
        </p:nvSpPr>
        <p:spPr bwMode="auto">
          <a:xfrm>
            <a:off x="0" y="1524000"/>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800"/>
              <a:t>New storage.JO0235001304 phases=1 bus1=X_68_4921721_JO0235001304.1 yearly=Phasealoadshape kV=0.24 kwrated=25 pf=1.0 kwhrated=25 state=IDLING  DischargeTrigger=0.8  ChargeTrigger=0.6</a:t>
            </a:r>
          </a:p>
          <a:p>
            <a:pPr algn="l"/>
            <a:r>
              <a:rPr lang="en-US" altLang="en-US" sz="800"/>
              <a:t>New storage.JO0235000257 phases=1 bus1=X_68_4921721_JO0235001304.1 yearly=Phasealoadshape kV=0.24 kwrated=25 pf=1.0 kwhrated=25 state=IDLING  DischargeTrigger=0.8  ChargeTrigger=0.6</a:t>
            </a:r>
          </a:p>
          <a:p>
            <a:pPr algn="l"/>
            <a:r>
              <a:rPr lang="en-US" altLang="en-US" sz="800"/>
              <a:t>New storage.JO0235000265 phases=1 bus1=X_43_4921721_JO0235000258.1 yearly=Phasealoadshape kV=0.24 kwrated=25 pf=1.0 kwhrated=25 state=IDLING  DischargeTrigger=0.8  ChargeTrigger=0.6</a:t>
            </a:r>
          </a:p>
          <a:p>
            <a:pPr algn="l"/>
            <a:r>
              <a:rPr lang="en-US" altLang="en-US" sz="800"/>
              <a:t>New storage.JO0235000268_1 phases=1 bus1=X_608_4921721_JO0235000273.1 yearly=Phasealoadshape kV=0.24 kwrated=25 pf=1.0 kwhrated=25 state=IDLING  DischargeTrigger=0.8  ChargeTrigger=0.6</a:t>
            </a:r>
          </a:p>
          <a:p>
            <a:pPr algn="l"/>
            <a:r>
              <a:rPr lang="en-US" altLang="en-US" sz="800"/>
              <a:t>New storage.JO0235000268_2 phases=1 bus1=X_608_4921721_JO0235000273.1 yearly=Phasealoadshape kV=0.24 kwrated=25 pf=1.0 kwhrated=25 state=IDLING  DischargeTrigger=0.8  ChargeTrigger=0.6</a:t>
            </a:r>
          </a:p>
          <a:p>
            <a:pPr algn="l"/>
            <a:r>
              <a:rPr lang="en-US" altLang="en-US" sz="800"/>
              <a:t>New storage.JO0235000269_1 phases=1 bus1=X_608_4921721_JO0235000273.1 yearly=Phasealoadshape kV=0.24 kwrated=25 pf=1.0 kwhrated=25 state=IDLING  DischargeTrigger=0.8  ChargeTrigger=0.6</a:t>
            </a:r>
          </a:p>
          <a:p>
            <a:pPr algn="l"/>
            <a:r>
              <a:rPr lang="en-US" altLang="en-US" sz="800"/>
              <a:t>New storage.JO0235000269_2 phases=1 bus1=X_608_4921721_JO0235000273.1 yearly=Phasealoadshape kV=0.24 kwrated=25 pf=1.0 kwhrated=25 state=IDLING  DischargeTrigger=0.8  ChargeTrigger=0.6</a:t>
            </a:r>
          </a:p>
          <a:p>
            <a:pPr algn="l"/>
            <a:r>
              <a:rPr lang="en-US" altLang="en-US" sz="800"/>
              <a:t>New storage.JO0235000272_1 phases=1 bus1=X_608_4921721_JO0235000273.1 yearly=Phasealoadshape kV=0.24 kwrated=25 pf=1.0 kwhrated=25 state=IDLING  DischargeTrigger=0.8  ChargeTrigger=0.6</a:t>
            </a:r>
          </a:p>
          <a:p>
            <a:pPr algn="l"/>
            <a:r>
              <a:rPr lang="en-US" altLang="en-US" sz="800"/>
              <a:t>New storage.JO0235000272_2 phases=1 bus1=X_608_4921721_JO0235000273.1 yearly=Phasealoadshape kV=0.24 kwrated=25 pf=1.0 kwhrated=25 state=IDLING  DischargeTrigger=0.8  ChargeTrigger=0.6</a:t>
            </a:r>
          </a:p>
          <a:p>
            <a:pPr algn="l"/>
            <a:r>
              <a:rPr lang="en-US" altLang="en-US" sz="800"/>
              <a:t>New storage.JO0235000274 phases=1 bus1=X_611_4921721_JO0235000274.1 yearly=Phasealoadshape kV=0.24 kwrated=25 pf=1.0 kwhrated=25 state=IDLING  DischargeTrigger=0.8  ChargeTrigger=0.6</a:t>
            </a:r>
          </a:p>
          <a:p>
            <a:pPr algn="l"/>
            <a:r>
              <a:rPr lang="en-US" altLang="en-US" sz="800"/>
              <a:t>New storage.JO0235000583 phases=1 bus1=X_111_4921721_JO0235000585.1 yearly=Phasealoadshape kV=0.24 kwrated=25 pf=1.0 kwhrated=25 state=IDLING  DischargeTrigger=0.8  ChargeTrigger=0.6</a:t>
            </a:r>
          </a:p>
          <a:p>
            <a:pPr algn="l"/>
            <a:r>
              <a:rPr lang="en-US" altLang="en-US" sz="800"/>
              <a:t>New storage.JO0235001512 phases=1 bus1=X_470_4921721_JO0235000552.1 yearly=Phasealoadshape kV=0.24 kwrated=25 pf=1.0 kwhrated=25 state=IDLING  DischargeTrigger=0.8  ChargeTrigger=0.6</a:t>
            </a:r>
          </a:p>
          <a:p>
            <a:pPr algn="l"/>
            <a:r>
              <a:rPr lang="en-US" altLang="en-US" sz="800"/>
              <a:t>New storage.JO0235000618 phases=1 bus1=X_637_4921721_JO0235000563.1 yearly=Phasealoadshape kV=0.24 kwrated=25 pf=1.0 kwhrated=25 state=IDLING  DischargeTrigger=0.8  ChargeTrigger=0.6</a:t>
            </a:r>
          </a:p>
          <a:p>
            <a:pPr algn="l"/>
            <a:r>
              <a:rPr lang="en-US" altLang="en-US" sz="800"/>
              <a:t>New storage.JO0235000593 phases=1 bus1=X_526_4921721_JO0235000559.3 yearly=Phasecloadshape kV=0.24 kwrated=25 pf=1.0 kwhrated=25 state=IDLING  DischargeTrigger=0.8  ChargeTrigger=0.6</a:t>
            </a:r>
          </a:p>
          <a:p>
            <a:pPr algn="l">
              <a:buFontTx/>
              <a:buChar char="-"/>
            </a:pPr>
            <a:r>
              <a:rPr lang="en-US" altLang="en-US" sz="800"/>
              <a:t>- - - - -</a:t>
            </a:r>
          </a:p>
          <a:p>
            <a:pPr algn="l">
              <a:buFontTx/>
              <a:buChar char="-"/>
            </a:pPr>
            <a:r>
              <a:rPr lang="en-US" altLang="en-US" sz="800"/>
              <a:t>- - - - -</a:t>
            </a:r>
          </a:p>
          <a:p>
            <a:pPr algn="l"/>
            <a:endParaRPr lang="en-US" altLang="en-US" sz="800"/>
          </a:p>
        </p:txBody>
      </p:sp>
    </p:spTree>
    <p:extLst>
      <p:ext uri="{BB962C8B-B14F-4D97-AF65-F5344CB8AC3E}">
        <p14:creationId xmlns:p14="http://schemas.microsoft.com/office/powerpoint/2010/main" val="107972440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ubtitle 4"/>
          <p:cNvSpPr>
            <a:spLocks noGrp="1"/>
          </p:cNvSpPr>
          <p:nvPr>
            <p:ph type="subTitle" sz="quarter" idx="1"/>
          </p:nvPr>
        </p:nvSpPr>
        <p:spPr/>
        <p:txBody>
          <a:bodyPr/>
          <a:lstStyle/>
          <a:p>
            <a:pPr eaLnBrk="1" hangingPunct="1"/>
            <a:r>
              <a:rPr lang="en-US" altLang="en-US" smtClean="0"/>
              <a:t>How it works.  A tour of the source code. A look at DLL interfaces.</a:t>
            </a:r>
          </a:p>
        </p:txBody>
      </p:sp>
      <p:sp>
        <p:nvSpPr>
          <p:cNvPr id="233475" name="Title 3"/>
          <p:cNvSpPr>
            <a:spLocks noGrp="1"/>
          </p:cNvSpPr>
          <p:nvPr>
            <p:ph type="ctrTitle" sz="quarter"/>
          </p:nvPr>
        </p:nvSpPr>
        <p:spPr/>
        <p:txBody>
          <a:bodyPr/>
          <a:lstStyle/>
          <a:p>
            <a:pPr algn="r" eaLnBrk="1" hangingPunct="1"/>
            <a:r>
              <a:rPr lang="en-US" altLang="en-US" smtClean="0"/>
              <a:t>Introduction to OpenDSS Internals</a:t>
            </a:r>
          </a:p>
        </p:txBody>
      </p:sp>
    </p:spTree>
    <p:extLst>
      <p:ext uri="{BB962C8B-B14F-4D97-AF65-F5344CB8AC3E}">
        <p14:creationId xmlns:p14="http://schemas.microsoft.com/office/powerpoint/2010/main" val="247959677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en-US" smtClean="0"/>
              <a:t>DSS Object Structure</a:t>
            </a:r>
          </a:p>
        </p:txBody>
      </p:sp>
      <p:sp>
        <p:nvSpPr>
          <p:cNvPr id="234499"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234500"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234501"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234502"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234503"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234504"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234505"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234506"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234507" name="Text Box 11"/>
          <p:cNvSpPr txBox="1">
            <a:spLocks noChangeArrowheads="1"/>
          </p:cNvSpPr>
          <p:nvPr/>
        </p:nvSpPr>
        <p:spPr bwMode="auto">
          <a:xfrm>
            <a:off x="2133600" y="4572000"/>
            <a:ext cx="152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a:p>
            <a:pPr algn="l"/>
            <a:r>
              <a:rPr lang="en-US" altLang="en-US" b="1">
                <a:latin typeface="Tahoma" panose="020B0604030504040204" pitchFamily="34" charset="0"/>
              </a:rPr>
              <a:t>…</a:t>
            </a:r>
          </a:p>
        </p:txBody>
      </p:sp>
      <p:sp>
        <p:nvSpPr>
          <p:cNvPr id="234508"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234509"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234510"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234511"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234512"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234513"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234514"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234515"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234516"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234517"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18"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19"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0"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1"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2"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3"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4"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7043231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en-US" altLang="en-US" smtClean="0"/>
              <a:t>DSS Class Structure</a:t>
            </a:r>
          </a:p>
        </p:txBody>
      </p:sp>
      <p:sp>
        <p:nvSpPr>
          <p:cNvPr id="235523"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235524"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235525"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235526"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235527"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235528" name="Group 8"/>
          <p:cNvGrpSpPr>
            <a:grpSpLocks/>
          </p:cNvGrpSpPr>
          <p:nvPr/>
        </p:nvGrpSpPr>
        <p:grpSpPr bwMode="auto">
          <a:xfrm>
            <a:off x="4953000" y="2209800"/>
            <a:ext cx="2286000" cy="1828800"/>
            <a:chOff x="3120" y="1392"/>
            <a:chExt cx="1440" cy="1152"/>
          </a:xfrm>
        </p:grpSpPr>
        <p:sp>
          <p:nvSpPr>
            <p:cNvPr id="235538"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235539"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235540"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235541"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235542"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235529" name="Group 14"/>
          <p:cNvGrpSpPr>
            <a:grpSpLocks/>
          </p:cNvGrpSpPr>
          <p:nvPr/>
        </p:nvGrpSpPr>
        <p:grpSpPr bwMode="auto">
          <a:xfrm>
            <a:off x="4953000" y="4572000"/>
            <a:ext cx="2286000" cy="1828800"/>
            <a:chOff x="3120" y="1392"/>
            <a:chExt cx="1440" cy="1152"/>
          </a:xfrm>
        </p:grpSpPr>
        <p:sp>
          <p:nvSpPr>
            <p:cNvPr id="235533"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235534"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235535"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235536"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235537"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235530"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31"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32"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598355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smtClean="0"/>
              <a:t>Solution Object (Solution.pas)</a:t>
            </a:r>
          </a:p>
        </p:txBody>
      </p:sp>
      <p:sp>
        <p:nvSpPr>
          <p:cNvPr id="236547" name="Content Placeholder 3"/>
          <p:cNvSpPr>
            <a:spLocks noGrp="1"/>
          </p:cNvSpPr>
          <p:nvPr>
            <p:ph sz="half" idx="1"/>
          </p:nvPr>
        </p:nvSpPr>
        <p:spPr/>
        <p:txBody>
          <a:bodyPr>
            <a:normAutofit fontScale="92500" lnSpcReduction="20000"/>
          </a:bodyPr>
          <a:lstStyle/>
          <a:p>
            <a:pPr>
              <a:buFontTx/>
              <a:buNone/>
            </a:pPr>
            <a:r>
              <a:rPr lang="en-US" altLang="en-US" sz="1000" smtClean="0"/>
              <a:t>  TNodeVarray = Array[0..1000] of Complex;</a:t>
            </a:r>
          </a:p>
          <a:p>
            <a:pPr>
              <a:buFontTx/>
              <a:buNone/>
            </a:pPr>
            <a:r>
              <a:rPr lang="en-US" altLang="en-US" sz="1000" smtClean="0"/>
              <a:t>   </a:t>
            </a:r>
            <a:r>
              <a:rPr lang="en-US" altLang="en-US" sz="1000" b="1" smtClean="0"/>
              <a:t>pNodeVarray</a:t>
            </a:r>
            <a:r>
              <a:rPr lang="en-US" altLang="en-US" sz="1000" smtClean="0"/>
              <a:t> = ^TNodeVarray;</a:t>
            </a:r>
          </a:p>
          <a:p>
            <a:pPr>
              <a:buFontTx/>
              <a:buNone/>
            </a:pPr>
            <a:endParaRPr lang="en-US" altLang="en-US" sz="1000" smtClean="0"/>
          </a:p>
          <a:p>
            <a:pPr>
              <a:buFontTx/>
              <a:buNone/>
            </a:pPr>
            <a:r>
              <a:rPr lang="en-US" altLang="en-US" sz="1000" smtClean="0"/>
              <a:t>TSolutionObj = class(TDSSObject)</a:t>
            </a:r>
          </a:p>
          <a:p>
            <a:pPr>
              <a:buFontTx/>
              <a:buNone/>
            </a:pPr>
            <a:r>
              <a:rPr lang="en-US" altLang="en-US" sz="1000" smtClean="0"/>
              <a:t>     private</a:t>
            </a:r>
          </a:p>
          <a:p>
            <a:pPr>
              <a:buFontTx/>
              <a:buNone/>
            </a:pPr>
            <a:endParaRPr lang="en-US" altLang="en-US" sz="1000" smtClean="0"/>
          </a:p>
          <a:p>
            <a:pPr>
              <a:buFontTx/>
              <a:buNone/>
            </a:pPr>
            <a:r>
              <a:rPr lang="en-US" altLang="en-US" sz="1000" smtClean="0"/>
              <a:t>       </a:t>
            </a:r>
            <a:r>
              <a:rPr lang="en-US" altLang="en-US" sz="1000" b="1" smtClean="0"/>
              <a:t>dV</a:t>
            </a:r>
            <a:r>
              <a:rPr lang="en-US" altLang="en-US" sz="1000" smtClean="0"/>
              <a:t> :pNodeVArray;   // Array of delta V for Newton iteration</a:t>
            </a:r>
          </a:p>
          <a:p>
            <a:pPr>
              <a:buFontTx/>
              <a:buNone/>
            </a:pPr>
            <a:r>
              <a:rPr lang="en-US" altLang="en-US" sz="1000" smtClean="0"/>
              <a:t>       FFrequency:Double;</a:t>
            </a:r>
          </a:p>
          <a:p>
            <a:pPr>
              <a:buFontTx/>
              <a:buNone/>
            </a:pPr>
            <a:endParaRPr lang="en-US" altLang="en-US" sz="1000" smtClean="0"/>
          </a:p>
          <a:p>
            <a:pPr>
              <a:buFontTx/>
              <a:buNone/>
            </a:pPr>
            <a:r>
              <a:rPr lang="en-US" altLang="en-US" sz="1000" smtClean="0"/>
              <a:t>       FUNCTION Converged:Boolean;</a:t>
            </a:r>
          </a:p>
          <a:p>
            <a:pPr>
              <a:buFontTx/>
              <a:buNone/>
            </a:pPr>
            <a:r>
              <a:rPr lang="en-US" altLang="en-US" sz="1000" smtClean="0"/>
              <a:t>       FUNCTION OK_for_Dynamics(const Value:Integer):Boolean;</a:t>
            </a:r>
          </a:p>
          <a:p>
            <a:pPr>
              <a:buFontTx/>
              <a:buNone/>
            </a:pPr>
            <a:r>
              <a:rPr lang="en-US" altLang="en-US" sz="1000" smtClean="0"/>
              <a:t>       FUNCTION OK_for_Harmonics(const Value:Integer):Boolean;</a:t>
            </a:r>
          </a:p>
          <a:p>
            <a:pPr>
              <a:buFontTx/>
              <a:buNone/>
            </a:pPr>
            <a:r>
              <a:rPr lang="en-US" altLang="en-US" sz="1000" smtClean="0"/>
              <a:t>       </a:t>
            </a:r>
            <a:r>
              <a:rPr lang="en-US" altLang="en-US" sz="1000" b="1" smtClean="0"/>
              <a:t>Function SolveSystem(V:pNodeVArray):Integer;</a:t>
            </a:r>
          </a:p>
          <a:p>
            <a:pPr>
              <a:buFontTx/>
              <a:buNone/>
            </a:pPr>
            <a:endParaRPr lang="en-US" altLang="en-US" sz="1000" smtClean="0"/>
          </a:p>
          <a:p>
            <a:pPr>
              <a:buFontTx/>
              <a:buNone/>
            </a:pPr>
            <a:r>
              <a:rPr lang="en-US" altLang="en-US" sz="1000" smtClean="0"/>
              <a:t>       PROCEDURE AddInAuxCurrents(SolveType:Integer);</a:t>
            </a:r>
          </a:p>
          <a:p>
            <a:pPr>
              <a:buFontTx/>
              <a:buNone/>
            </a:pPr>
            <a:r>
              <a:rPr lang="en-US" altLang="en-US" sz="1000" smtClean="0"/>
              <a:t>       PROCEDURE </a:t>
            </a:r>
            <a:r>
              <a:rPr lang="en-US" altLang="en-US" sz="1000" b="1" smtClean="0"/>
              <a:t>DoNewtonSolution</a:t>
            </a:r>
            <a:r>
              <a:rPr lang="en-US" altLang="en-US" sz="1000" smtClean="0"/>
              <a:t>;</a:t>
            </a:r>
          </a:p>
          <a:p>
            <a:pPr>
              <a:buFontTx/>
              <a:buNone/>
            </a:pPr>
            <a:r>
              <a:rPr lang="en-US" altLang="en-US" sz="1000" smtClean="0"/>
              <a:t>       PROCEDURE </a:t>
            </a:r>
            <a:r>
              <a:rPr lang="en-US" altLang="en-US" sz="1000" b="1" smtClean="0"/>
              <a:t>DoNormalSolution</a:t>
            </a:r>
            <a:r>
              <a:rPr lang="en-US" altLang="en-US" sz="1000" smtClean="0"/>
              <a:t>;</a:t>
            </a:r>
          </a:p>
          <a:p>
            <a:pPr>
              <a:buFontTx/>
              <a:buNone/>
            </a:pPr>
            <a:r>
              <a:rPr lang="en-US" altLang="en-US" sz="1000" smtClean="0"/>
              <a:t>       PROCEDURE GetPCInjCurr;</a:t>
            </a:r>
          </a:p>
          <a:p>
            <a:pPr>
              <a:buFontTx/>
              <a:buNone/>
            </a:pPr>
            <a:r>
              <a:rPr lang="en-US" altLang="en-US" sz="1000" smtClean="0"/>
              <a:t>       PROCEDURE GetSourceInjCurrents;</a:t>
            </a:r>
          </a:p>
          <a:p>
            <a:pPr>
              <a:buFontTx/>
              <a:buNone/>
            </a:pPr>
            <a:r>
              <a:rPr lang="en-US" altLang="en-US" sz="1000" smtClean="0"/>
              <a:t>       procedure Set_Frequency(const Value: Double);</a:t>
            </a:r>
          </a:p>
          <a:p>
            <a:pPr>
              <a:buFontTx/>
              <a:buNone/>
            </a:pPr>
            <a:r>
              <a:rPr lang="en-US" altLang="en-US" sz="1000" smtClean="0"/>
              <a:t>       PROCEDURE </a:t>
            </a:r>
            <a:r>
              <a:rPr lang="en-US" altLang="en-US" sz="1000" b="1" smtClean="0"/>
              <a:t>Set_Mode(const Value: Integer);</a:t>
            </a:r>
          </a:p>
          <a:p>
            <a:pPr>
              <a:buFontTx/>
              <a:buNone/>
            </a:pPr>
            <a:r>
              <a:rPr lang="en-US" altLang="en-US" sz="1000" smtClean="0"/>
              <a:t>       procedure Set_Year(const Value: Integer);</a:t>
            </a:r>
          </a:p>
          <a:p>
            <a:pPr>
              <a:buFontTx/>
              <a:buNone/>
            </a:pPr>
            <a:r>
              <a:rPr lang="en-US" altLang="en-US" sz="1000" smtClean="0"/>
              <a:t>       PROCEDURE SetGeneratordQdV;</a:t>
            </a:r>
          </a:p>
          <a:p>
            <a:pPr>
              <a:buFontTx/>
              <a:buNone/>
            </a:pPr>
            <a:r>
              <a:rPr lang="en-US" altLang="en-US" sz="1000" smtClean="0"/>
              <a:t>       PROCEDURE SumAllCurrents;</a:t>
            </a:r>
          </a:p>
          <a:p>
            <a:pPr>
              <a:buFontTx/>
              <a:buNone/>
            </a:pPr>
            <a:r>
              <a:rPr lang="en-US" altLang="en-US" sz="1000" smtClean="0"/>
              <a:t>       PROCEDURE </a:t>
            </a:r>
            <a:r>
              <a:rPr lang="en-US" altLang="en-US" sz="1000" b="1" smtClean="0"/>
              <a:t>ZeroInjCurr</a:t>
            </a:r>
            <a:r>
              <a:rPr lang="en-US" altLang="en-US" sz="1000" smtClean="0"/>
              <a:t>;</a:t>
            </a:r>
          </a:p>
          <a:p>
            <a:pPr>
              <a:buFontTx/>
              <a:buNone/>
            </a:pPr>
            <a:endParaRPr lang="en-US" altLang="en-US" sz="1000" smtClean="0"/>
          </a:p>
          <a:p>
            <a:pPr>
              <a:buFontTx/>
              <a:buNone/>
            </a:pPr>
            <a:endParaRPr lang="en-US" altLang="en-US" sz="1000" smtClean="0"/>
          </a:p>
          <a:p>
            <a:pPr>
              <a:buFontTx/>
              <a:buNone/>
            </a:pPr>
            <a:endParaRPr lang="en-US" altLang="en-US" sz="1000" smtClean="0"/>
          </a:p>
        </p:txBody>
      </p:sp>
      <p:sp>
        <p:nvSpPr>
          <p:cNvPr id="236548" name="Content Placeholder 3"/>
          <p:cNvSpPr>
            <a:spLocks noGrp="1"/>
          </p:cNvSpPr>
          <p:nvPr>
            <p:ph sz="half" idx="1"/>
          </p:nvPr>
        </p:nvSpPr>
        <p:spPr>
          <a:xfrm>
            <a:off x="4724400" y="1447800"/>
            <a:ext cx="4037013" cy="4935538"/>
          </a:xfrm>
        </p:spPr>
        <p:txBody>
          <a:bodyPr>
            <a:normAutofit fontScale="77500" lnSpcReduction="20000"/>
          </a:bodyPr>
          <a:lstStyle/>
          <a:p>
            <a:pPr>
              <a:buFontTx/>
              <a:buNone/>
            </a:pPr>
            <a:r>
              <a:rPr lang="en-US" altLang="en-US" sz="1000" smtClean="0"/>
              <a:t>     public</a:t>
            </a:r>
          </a:p>
          <a:p>
            <a:pPr>
              <a:buFontTx/>
              <a:buNone/>
            </a:pPr>
            <a:endParaRPr lang="en-US" altLang="en-US" sz="1000" smtClean="0"/>
          </a:p>
          <a:p>
            <a:pPr>
              <a:buFontTx/>
              <a:buNone/>
            </a:pPr>
            <a:r>
              <a:rPr lang="en-US" altLang="en-US" sz="1000" smtClean="0"/>
              <a:t>       Algorithm :Integer;      // NORMALSOLVE or NEWTONSOLVE</a:t>
            </a:r>
          </a:p>
          <a:p>
            <a:pPr>
              <a:buFontTx/>
              <a:buNone/>
            </a:pPr>
            <a:r>
              <a:rPr lang="en-US" altLang="en-US" sz="1000" smtClean="0"/>
              <a:t>       AuxCurrents  :pComplexArray;  // For injections like AutoAdd</a:t>
            </a:r>
          </a:p>
          <a:p>
            <a:pPr>
              <a:buFontTx/>
              <a:buNone/>
            </a:pPr>
            <a:r>
              <a:rPr lang="en-US" altLang="en-US" sz="1000" smtClean="0"/>
              <a:t>       ControlActionsDone :Boolean;</a:t>
            </a:r>
          </a:p>
          <a:p>
            <a:pPr>
              <a:buFontTx/>
              <a:buNone/>
            </a:pPr>
            <a:r>
              <a:rPr lang="en-US" altLang="en-US" sz="1000" smtClean="0"/>
              <a:t>       ControlIteration :Integer;</a:t>
            </a:r>
          </a:p>
          <a:p>
            <a:pPr>
              <a:buFontTx/>
              <a:buNone/>
            </a:pPr>
            <a:r>
              <a:rPr lang="en-US" altLang="en-US" sz="1000" smtClean="0"/>
              <a:t>       ControlMode :Integer;     // EVENTDRIVEN, TIMEDRIVEN</a:t>
            </a:r>
          </a:p>
          <a:p>
            <a:pPr>
              <a:buFontTx/>
              <a:buNone/>
            </a:pPr>
            <a:r>
              <a:rPr lang="en-US" altLang="en-US" sz="1000" smtClean="0"/>
              <a:t>       ConvergenceTolerance :Double;</a:t>
            </a:r>
          </a:p>
          <a:p>
            <a:pPr>
              <a:buFontTx/>
              <a:buNone/>
            </a:pPr>
            <a:r>
              <a:rPr lang="en-US" altLang="en-US" sz="1000" smtClean="0"/>
              <a:t>       </a:t>
            </a:r>
            <a:r>
              <a:rPr lang="en-US" altLang="en-US" sz="1000" b="1" smtClean="0"/>
              <a:t>ConvergedFlag:Boolean</a:t>
            </a:r>
            <a:r>
              <a:rPr lang="en-US" altLang="en-US" sz="1000" smtClean="0"/>
              <a:t>;</a:t>
            </a:r>
          </a:p>
          <a:p>
            <a:pPr>
              <a:buFontTx/>
              <a:buNone/>
            </a:pPr>
            <a:r>
              <a:rPr lang="en-US" altLang="en-US" sz="1000" smtClean="0"/>
              <a:t>       DefaultControlMode :Integer;    // EVENTDRIVEN, TIMEDRIVEN</a:t>
            </a:r>
          </a:p>
          <a:p>
            <a:pPr>
              <a:buFontTx/>
              <a:buNone/>
            </a:pPr>
            <a:r>
              <a:rPr lang="en-US" altLang="en-US" sz="1000" smtClean="0"/>
              <a:t>       DefaultLoadModel :Integer;     // 1=POWERFLOW  2=ADMITTANCE</a:t>
            </a:r>
          </a:p>
          <a:p>
            <a:pPr>
              <a:buFontTx/>
              <a:buNone/>
            </a:pPr>
            <a:r>
              <a:rPr lang="en-US" altLang="en-US" sz="1000" smtClean="0"/>
              <a:t>       DoAllHarmonics : Boolean;</a:t>
            </a:r>
          </a:p>
          <a:p>
            <a:pPr>
              <a:buFontTx/>
              <a:buNone/>
            </a:pPr>
            <a:r>
              <a:rPr lang="en-US" altLang="en-US" sz="1000" smtClean="0"/>
              <a:t>       DynamicsAllowed :Boolean;</a:t>
            </a:r>
          </a:p>
          <a:p>
            <a:pPr>
              <a:buFontTx/>
              <a:buNone/>
            </a:pPr>
            <a:r>
              <a:rPr lang="en-US" altLang="en-US" sz="1000" smtClean="0"/>
              <a:t>       DynaVars:TDynamicsRec;</a:t>
            </a:r>
          </a:p>
          <a:p>
            <a:pPr>
              <a:buFontTx/>
              <a:buNone/>
            </a:pPr>
            <a:r>
              <a:rPr lang="en-US" altLang="en-US" sz="1000" smtClean="0"/>
              <a:t>       ErrorSaved :pDoubleArray;</a:t>
            </a:r>
          </a:p>
          <a:p>
            <a:pPr>
              <a:buFontTx/>
              <a:buNone/>
            </a:pPr>
            <a:r>
              <a:rPr lang="en-US" altLang="en-US" sz="1000" smtClean="0"/>
              <a:t>       FirstIteration :Boolean;</a:t>
            </a:r>
          </a:p>
          <a:p>
            <a:pPr>
              <a:buFontTx/>
              <a:buNone/>
            </a:pPr>
            <a:r>
              <a:rPr lang="en-US" altLang="en-US" sz="1000" smtClean="0"/>
              <a:t>       FrequencyChanged:Boolean;  // Flag set to true if something has altered the frequency</a:t>
            </a:r>
          </a:p>
          <a:p>
            <a:pPr>
              <a:buFontTx/>
              <a:buNone/>
            </a:pPr>
            <a:r>
              <a:rPr lang="en-US" altLang="en-US" sz="1000" smtClean="0"/>
              <a:t>       Fyear :Integer;</a:t>
            </a:r>
          </a:p>
          <a:p>
            <a:pPr>
              <a:buFontTx/>
              <a:buNone/>
            </a:pPr>
            <a:r>
              <a:rPr lang="en-US" altLang="en-US" sz="1000" smtClean="0"/>
              <a:t>       Harmonic   :Double;</a:t>
            </a:r>
          </a:p>
          <a:p>
            <a:pPr>
              <a:buFontTx/>
              <a:buNone/>
            </a:pPr>
            <a:r>
              <a:rPr lang="en-US" altLang="en-US" sz="1000" smtClean="0"/>
              <a:t>       HarmonicList  :pDoubleArray;</a:t>
            </a:r>
          </a:p>
          <a:p>
            <a:pPr>
              <a:buFontTx/>
              <a:buNone/>
            </a:pPr>
            <a:r>
              <a:rPr lang="en-US" altLang="en-US" sz="1000" smtClean="0"/>
              <a:t>       HarmonicListSize :Integer;</a:t>
            </a:r>
          </a:p>
          <a:p>
            <a:pPr>
              <a:buFontTx/>
              <a:buNone/>
            </a:pPr>
            <a:r>
              <a:rPr lang="en-US" altLang="en-US" sz="1000" smtClean="0"/>
              <a:t>       </a:t>
            </a:r>
            <a:r>
              <a:rPr lang="en-US" altLang="en-US" sz="1000" b="1" smtClean="0"/>
              <a:t>hYsystem</a:t>
            </a:r>
            <a:r>
              <a:rPr lang="en-US" altLang="en-US" sz="1000" smtClean="0"/>
              <a:t> :LongWord;   {Handle for main (system) Y matrix}</a:t>
            </a:r>
          </a:p>
          <a:p>
            <a:pPr>
              <a:buFontTx/>
              <a:buNone/>
            </a:pPr>
            <a:r>
              <a:rPr lang="en-US" altLang="en-US" sz="1000" smtClean="0"/>
              <a:t>       hYseries :LongWord;   {Handle for series Y matrix}</a:t>
            </a:r>
          </a:p>
          <a:p>
            <a:pPr>
              <a:buFontTx/>
              <a:buNone/>
            </a:pPr>
            <a:r>
              <a:rPr lang="en-US" altLang="en-US" sz="1000" smtClean="0"/>
              <a:t>       hY :LongWord;         {either hYsystem or hYseries}</a:t>
            </a:r>
          </a:p>
          <a:p>
            <a:pPr>
              <a:buFontTx/>
              <a:buNone/>
            </a:pPr>
            <a:r>
              <a:rPr lang="en-US" altLang="en-US" sz="1000" smtClean="0"/>
              <a:t>       </a:t>
            </a:r>
            <a:r>
              <a:rPr lang="en-US" altLang="en-US" sz="1000" b="1" smtClean="0"/>
              <a:t>IntervalHrs:Double</a:t>
            </a:r>
            <a:r>
              <a:rPr lang="en-US" altLang="en-US" sz="1000" smtClean="0"/>
              <a:t>;   // Solution interval since last solution, hrs.</a:t>
            </a:r>
          </a:p>
          <a:p>
            <a:pPr>
              <a:buFontTx/>
              <a:buNone/>
            </a:pPr>
            <a:endParaRPr lang="en-US" altLang="en-US" sz="1000" smtClean="0"/>
          </a:p>
          <a:p>
            <a:pPr>
              <a:buFontTx/>
              <a:buNone/>
            </a:pPr>
            <a:r>
              <a:rPr lang="en-US" altLang="en-US" sz="1000" smtClean="0"/>
              <a:t>      </a:t>
            </a:r>
          </a:p>
          <a:p>
            <a:pPr>
              <a:buFontTx/>
              <a:buNone/>
            </a:pPr>
            <a:endParaRPr lang="en-US" altLang="en-US" sz="1000" smtClean="0"/>
          </a:p>
          <a:p>
            <a:pPr>
              <a:buFontTx/>
              <a:buNone/>
            </a:pPr>
            <a:endParaRPr lang="en-US" altLang="en-US" sz="1000" smtClean="0"/>
          </a:p>
        </p:txBody>
      </p:sp>
    </p:spTree>
    <p:extLst>
      <p:ext uri="{BB962C8B-B14F-4D97-AF65-F5344CB8AC3E}">
        <p14:creationId xmlns:p14="http://schemas.microsoft.com/office/powerpoint/2010/main" val="315489036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smtClean="0"/>
              <a:t>Solution Object – Key Variables</a:t>
            </a:r>
          </a:p>
        </p:txBody>
      </p:sp>
      <p:sp>
        <p:nvSpPr>
          <p:cNvPr id="237571" name="Content Placeholder 2"/>
          <p:cNvSpPr>
            <a:spLocks noGrp="1"/>
          </p:cNvSpPr>
          <p:nvPr>
            <p:ph sz="half" idx="1"/>
          </p:nvPr>
        </p:nvSpPr>
        <p:spPr/>
        <p:txBody>
          <a:bodyPr>
            <a:normAutofit fontScale="92500" lnSpcReduction="10000"/>
          </a:bodyPr>
          <a:lstStyle/>
          <a:p>
            <a:pPr>
              <a:buFontTx/>
              <a:buNone/>
            </a:pPr>
            <a:r>
              <a:rPr lang="en-US" altLang="en-US" sz="1000" smtClean="0"/>
              <a:t>       IsDynamicModel :Boolean;</a:t>
            </a:r>
          </a:p>
          <a:p>
            <a:pPr>
              <a:buFontTx/>
              <a:buNone/>
            </a:pPr>
            <a:r>
              <a:rPr lang="en-US" altLang="en-US" sz="1000" smtClean="0"/>
              <a:t>       IsHarmonicModel :Boolean;</a:t>
            </a:r>
          </a:p>
          <a:p>
            <a:pPr>
              <a:buFontTx/>
              <a:buNone/>
            </a:pPr>
            <a:r>
              <a:rPr lang="en-US" altLang="en-US" sz="1000" smtClean="0"/>
              <a:t>       </a:t>
            </a:r>
            <a:r>
              <a:rPr lang="en-US" altLang="en-US" sz="1000" b="1" smtClean="0"/>
              <a:t>Iteration</a:t>
            </a:r>
            <a:r>
              <a:rPr lang="en-US" altLang="en-US" sz="1000" smtClean="0"/>
              <a:t> :Integer;</a:t>
            </a:r>
          </a:p>
          <a:p>
            <a:pPr>
              <a:buFontTx/>
              <a:buNone/>
            </a:pPr>
            <a:r>
              <a:rPr lang="en-US" altLang="en-US" sz="1000" smtClean="0"/>
              <a:t>       LoadModel :Integer;        // 1=POWERFLOW  2=ADMITTANCE</a:t>
            </a:r>
          </a:p>
          <a:p>
            <a:pPr>
              <a:buFontTx/>
              <a:buNone/>
            </a:pPr>
            <a:r>
              <a:rPr lang="en-US" altLang="en-US" sz="1000" smtClean="0"/>
              <a:t>       LastSolutionWasDirect :Boolean;</a:t>
            </a:r>
          </a:p>
          <a:p>
            <a:pPr>
              <a:buFontTx/>
              <a:buNone/>
            </a:pPr>
            <a:r>
              <a:rPr lang="en-US" altLang="en-US" sz="1000" smtClean="0"/>
              <a:t>       LoadsNeedUpdating :Boolean;</a:t>
            </a:r>
          </a:p>
          <a:p>
            <a:pPr>
              <a:buFontTx/>
              <a:buNone/>
            </a:pPr>
            <a:r>
              <a:rPr lang="en-US" altLang="en-US" sz="1000" smtClean="0"/>
              <a:t>       MaxControlIterations :Integer;</a:t>
            </a:r>
          </a:p>
          <a:p>
            <a:pPr>
              <a:buFontTx/>
              <a:buNone/>
            </a:pPr>
            <a:r>
              <a:rPr lang="en-US" altLang="en-US" sz="1000" smtClean="0"/>
              <a:t>       MaxError :Double;</a:t>
            </a:r>
          </a:p>
          <a:p>
            <a:pPr>
              <a:buFontTx/>
              <a:buNone/>
            </a:pPr>
            <a:r>
              <a:rPr lang="en-US" altLang="en-US" sz="1000" smtClean="0"/>
              <a:t>       </a:t>
            </a:r>
            <a:r>
              <a:rPr lang="en-US" altLang="en-US" sz="1000" b="1" smtClean="0"/>
              <a:t>MaxIterations</a:t>
            </a:r>
            <a:r>
              <a:rPr lang="en-US" altLang="en-US" sz="1000" smtClean="0"/>
              <a:t> :Integer;</a:t>
            </a:r>
          </a:p>
          <a:p>
            <a:pPr>
              <a:buFontTx/>
              <a:buNone/>
            </a:pPr>
            <a:r>
              <a:rPr lang="en-US" altLang="en-US" sz="1000" smtClean="0"/>
              <a:t>       MostIterationsDone :Integer;</a:t>
            </a:r>
          </a:p>
          <a:p>
            <a:pPr>
              <a:buFontTx/>
              <a:buNone/>
            </a:pPr>
            <a:r>
              <a:rPr lang="en-US" altLang="en-US" sz="1000" smtClean="0"/>
              <a:t>       NodeVbase :pDoubleArray;</a:t>
            </a:r>
          </a:p>
          <a:p>
            <a:pPr>
              <a:buFontTx/>
              <a:buNone/>
            </a:pPr>
            <a:r>
              <a:rPr lang="en-US" altLang="en-US" sz="1000" smtClean="0"/>
              <a:t>       NumberOfTimes :Integer;  // Number of times to solve</a:t>
            </a:r>
          </a:p>
          <a:p>
            <a:pPr>
              <a:buFontTx/>
              <a:buNone/>
            </a:pPr>
            <a:r>
              <a:rPr lang="en-US" altLang="en-US" sz="1000" smtClean="0"/>
              <a:t>       PreserveNodeVoltages:Boolean;</a:t>
            </a:r>
          </a:p>
          <a:p>
            <a:pPr>
              <a:buFontTx/>
              <a:buNone/>
            </a:pPr>
            <a:r>
              <a:rPr lang="en-US" altLang="en-US" sz="1000" smtClean="0"/>
              <a:t>       RandomType :Integer;     //0 = none; 1 = gaussian; 2 = UNIFORM</a:t>
            </a:r>
          </a:p>
          <a:p>
            <a:pPr>
              <a:buFontTx/>
              <a:buNone/>
            </a:pPr>
            <a:r>
              <a:rPr lang="en-US" altLang="en-US" sz="1000" smtClean="0"/>
              <a:t>       SeriesYInvalid :Boolean;</a:t>
            </a:r>
          </a:p>
          <a:p>
            <a:pPr>
              <a:buFontTx/>
              <a:buNone/>
            </a:pPr>
            <a:r>
              <a:rPr lang="en-US" altLang="en-US" sz="1000" smtClean="0"/>
              <a:t>       </a:t>
            </a:r>
            <a:r>
              <a:rPr lang="en-US" altLang="en-US" sz="1000" b="1" smtClean="0"/>
              <a:t>SolutionCount</a:t>
            </a:r>
            <a:r>
              <a:rPr lang="en-US" altLang="en-US" sz="1000" smtClean="0"/>
              <a:t> :Integer;  // Counter incremented for each solution</a:t>
            </a:r>
          </a:p>
          <a:p>
            <a:pPr>
              <a:buFontTx/>
              <a:buNone/>
            </a:pPr>
            <a:r>
              <a:rPr lang="en-US" altLang="en-US" sz="1000" smtClean="0"/>
              <a:t>       SolutionInitialized :Boolean;</a:t>
            </a:r>
          </a:p>
          <a:p>
            <a:pPr>
              <a:buFontTx/>
              <a:buNone/>
            </a:pPr>
            <a:r>
              <a:rPr lang="en-US" altLang="en-US" sz="1000" smtClean="0"/>
              <a:t>       SystemYChanged :Boolean;</a:t>
            </a:r>
          </a:p>
          <a:p>
            <a:pPr>
              <a:buFontTx/>
              <a:buNone/>
            </a:pPr>
            <a:r>
              <a:rPr lang="en-US" altLang="en-US" sz="1000" smtClean="0"/>
              <a:t>       UseAuxCurrents  :Boolean;</a:t>
            </a:r>
          </a:p>
          <a:p>
            <a:pPr>
              <a:buFontTx/>
              <a:buNone/>
            </a:pPr>
            <a:r>
              <a:rPr lang="en-US" altLang="en-US" sz="1000" smtClean="0"/>
              <a:t>       VmagSaved :pDoubleArray;</a:t>
            </a:r>
          </a:p>
          <a:p>
            <a:pPr>
              <a:buFontTx/>
              <a:buNone/>
            </a:pPr>
            <a:r>
              <a:rPr lang="en-US" altLang="en-US" sz="1000" smtClean="0"/>
              <a:t>       VoltageBaseChanged :Boolean;</a:t>
            </a:r>
          </a:p>
          <a:p>
            <a:pPr>
              <a:buFontTx/>
              <a:buNone/>
            </a:pPr>
            <a:endParaRPr lang="en-US" altLang="en-US" sz="1000" smtClean="0"/>
          </a:p>
          <a:p>
            <a:pPr>
              <a:buFontTx/>
              <a:buNone/>
            </a:pPr>
            <a:endParaRPr lang="en-US" altLang="en-US" sz="1000" smtClean="0"/>
          </a:p>
          <a:p>
            <a:pPr>
              <a:buFontTx/>
              <a:buNone/>
            </a:pPr>
            <a:r>
              <a:rPr lang="en-US" altLang="en-US" sz="1000" smtClean="0"/>
              <a:t>      </a:t>
            </a:r>
          </a:p>
        </p:txBody>
      </p:sp>
      <p:sp>
        <p:nvSpPr>
          <p:cNvPr id="237572" name="Content Placeholder 3"/>
          <p:cNvSpPr>
            <a:spLocks noGrp="1"/>
          </p:cNvSpPr>
          <p:nvPr>
            <p:ph sz="half" idx="2"/>
          </p:nvPr>
        </p:nvSpPr>
        <p:spPr/>
        <p:txBody>
          <a:bodyPr>
            <a:normAutofit fontScale="92500" lnSpcReduction="10000"/>
          </a:bodyPr>
          <a:lstStyle/>
          <a:p>
            <a:pPr>
              <a:buFontTx/>
              <a:buNone/>
            </a:pPr>
            <a:r>
              <a:rPr lang="en-US" altLang="en-US" sz="1000" smtClean="0"/>
              <a:t> </a:t>
            </a:r>
            <a:r>
              <a:rPr lang="en-US" altLang="en-US" sz="1000" b="1" smtClean="0"/>
              <a:t>{Voltage and Current Arrays}</a:t>
            </a:r>
          </a:p>
          <a:p>
            <a:pPr>
              <a:buFontTx/>
              <a:buNone/>
            </a:pPr>
            <a:r>
              <a:rPr lang="en-US" altLang="en-US" sz="1000" b="1" smtClean="0"/>
              <a:t>       NodeV    :pNodeVArray;    // Main System Voltage Array</a:t>
            </a:r>
          </a:p>
          <a:p>
            <a:pPr>
              <a:buFontTx/>
              <a:buNone/>
            </a:pPr>
            <a:r>
              <a:rPr lang="en-US" altLang="en-US" sz="1000" b="1" smtClean="0"/>
              <a:t>    			allows NodeV^[0]=0</a:t>
            </a:r>
          </a:p>
          <a:p>
            <a:pPr>
              <a:buFontTx/>
              <a:buNone/>
            </a:pPr>
            <a:r>
              <a:rPr lang="en-US" altLang="en-US" sz="1000" b="1" smtClean="0"/>
              <a:t>       Currents :pNodeVArray;      // Main System Currents Array</a:t>
            </a:r>
          </a:p>
          <a:p>
            <a:pPr>
              <a:buFontTx/>
              <a:buNone/>
            </a:pPr>
            <a:endParaRPr lang="en-US" altLang="en-US" sz="1000" smtClean="0"/>
          </a:p>
          <a:p>
            <a:pPr>
              <a:buFontTx/>
              <a:buNone/>
            </a:pPr>
            <a:endParaRPr lang="en-US" altLang="en-US" sz="1000" smtClean="0"/>
          </a:p>
        </p:txBody>
      </p:sp>
    </p:spTree>
    <p:extLst>
      <p:ext uri="{BB962C8B-B14F-4D97-AF65-F5344CB8AC3E}">
        <p14:creationId xmlns:p14="http://schemas.microsoft.com/office/powerpoint/2010/main" val="6704334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smtClean="0"/>
              <a:t>Solution Object -- Public Functions and Properties</a:t>
            </a:r>
          </a:p>
        </p:txBody>
      </p:sp>
      <p:sp>
        <p:nvSpPr>
          <p:cNvPr id="238595" name="Content Placeholder 2"/>
          <p:cNvSpPr>
            <a:spLocks noGrp="1"/>
          </p:cNvSpPr>
          <p:nvPr>
            <p:ph sz="half" idx="1"/>
          </p:nvPr>
        </p:nvSpPr>
        <p:spPr/>
        <p:txBody>
          <a:bodyPr>
            <a:normAutofit fontScale="92500" lnSpcReduction="20000"/>
          </a:bodyPr>
          <a:lstStyle/>
          <a:p>
            <a:pPr>
              <a:buFontTx/>
              <a:buNone/>
            </a:pPr>
            <a:r>
              <a:rPr lang="en-US" altLang="en-US" sz="1000" smtClean="0"/>
              <a:t>     PROCEDURE ZeroAuxCurrents;</a:t>
            </a:r>
          </a:p>
          <a:p>
            <a:pPr>
              <a:buFontTx/>
              <a:buNone/>
            </a:pPr>
            <a:r>
              <a:rPr lang="en-US" altLang="en-US" sz="1000" smtClean="0"/>
              <a:t>       FUNCTION  SolveZeroLoadSnapShot :Integer;</a:t>
            </a:r>
          </a:p>
          <a:p>
            <a:pPr>
              <a:buFontTx/>
              <a:buNone/>
            </a:pPr>
            <a:r>
              <a:rPr lang="en-US" altLang="en-US" sz="1000" smtClean="0"/>
              <a:t>       PROCEDURE DoPFLOWsolution;</a:t>
            </a:r>
          </a:p>
          <a:p>
            <a:pPr>
              <a:buFontTx/>
              <a:buNone/>
            </a:pPr>
            <a:endParaRPr lang="en-US" altLang="en-US" sz="1000" smtClean="0"/>
          </a:p>
          <a:p>
            <a:pPr>
              <a:buFontTx/>
              <a:buNone/>
            </a:pPr>
            <a:r>
              <a:rPr lang="en-US" altLang="en-US" sz="1000" smtClean="0"/>
              <a:t>       PROCEDURE </a:t>
            </a:r>
            <a:r>
              <a:rPr lang="en-US" altLang="en-US" sz="1000" b="1" smtClean="0"/>
              <a:t>Solve</a:t>
            </a:r>
            <a:r>
              <a:rPr lang="en-US" altLang="en-US" sz="1000" smtClean="0"/>
              <a:t>;                // Main Solution dispatch</a:t>
            </a:r>
          </a:p>
          <a:p>
            <a:pPr>
              <a:buFontTx/>
              <a:buNone/>
            </a:pPr>
            <a:r>
              <a:rPr lang="en-US" altLang="en-US" sz="1000" smtClean="0"/>
              <a:t>       PROCEDURE </a:t>
            </a:r>
            <a:r>
              <a:rPr lang="en-US" altLang="en-US" sz="1000" b="1" smtClean="0"/>
              <a:t>SnapShotInit</a:t>
            </a:r>
            <a:r>
              <a:rPr lang="en-US" altLang="en-US" sz="1000" smtClean="0"/>
              <a:t>;</a:t>
            </a:r>
          </a:p>
          <a:p>
            <a:pPr>
              <a:buFontTx/>
              <a:buNone/>
            </a:pPr>
            <a:r>
              <a:rPr lang="en-US" altLang="en-US" sz="1000" smtClean="0"/>
              <a:t>       FUNCTION  </a:t>
            </a:r>
            <a:r>
              <a:rPr lang="en-US" altLang="en-US" sz="1000" b="1" smtClean="0"/>
              <a:t>SolveSnap:Integer</a:t>
            </a:r>
            <a:r>
              <a:rPr lang="en-US" altLang="en-US" sz="1000" smtClean="0"/>
              <a:t>;    // solve for now once</a:t>
            </a:r>
          </a:p>
          <a:p>
            <a:pPr>
              <a:buFontTx/>
              <a:buNone/>
            </a:pPr>
            <a:r>
              <a:rPr lang="en-US" altLang="en-US" sz="1000" smtClean="0"/>
              <a:t>       FUNCTION  </a:t>
            </a:r>
            <a:r>
              <a:rPr lang="en-US" altLang="en-US" sz="1000" b="1" smtClean="0"/>
              <a:t>SolveDirect:Integer</a:t>
            </a:r>
            <a:r>
              <a:rPr lang="en-US" altLang="en-US" sz="1000" smtClean="0"/>
              <a:t>;  // solve for now once, direct solution</a:t>
            </a:r>
          </a:p>
          <a:p>
            <a:pPr>
              <a:buFontTx/>
              <a:buNone/>
            </a:pPr>
            <a:r>
              <a:rPr lang="en-US" altLang="en-US" sz="1000" smtClean="0"/>
              <a:t>       FUNCTION  SolveYDirect:Integer; // Similar to SolveDirect; used for initialization</a:t>
            </a:r>
          </a:p>
          <a:p>
            <a:pPr>
              <a:buFontTx/>
              <a:buNone/>
            </a:pPr>
            <a:r>
              <a:rPr lang="en-US" altLang="en-US" sz="1000" smtClean="0"/>
              <a:t>       FUNCTION  SolveCircuit:Integer; // SolveSnap sans control iteration</a:t>
            </a:r>
          </a:p>
          <a:p>
            <a:pPr>
              <a:buFontTx/>
              <a:buNone/>
            </a:pPr>
            <a:r>
              <a:rPr lang="en-US" altLang="en-US" sz="1000" smtClean="0"/>
              <a:t>       PROCEDURE </a:t>
            </a:r>
            <a:r>
              <a:rPr lang="en-US" altLang="en-US" sz="1000" b="1" smtClean="0"/>
              <a:t>CheckControls</a:t>
            </a:r>
            <a:r>
              <a:rPr lang="en-US" altLang="en-US" sz="1000" smtClean="0"/>
              <a:t>;       // Snapshot checks with matrix rebuild</a:t>
            </a:r>
          </a:p>
          <a:p>
            <a:pPr>
              <a:buFontTx/>
              <a:buNone/>
            </a:pPr>
            <a:r>
              <a:rPr lang="en-US" altLang="en-US" sz="1000" smtClean="0"/>
              <a:t>       PROCEDURE </a:t>
            </a:r>
            <a:r>
              <a:rPr lang="en-US" altLang="en-US" sz="1000" b="1" smtClean="0"/>
              <a:t>SampleControlDevices</a:t>
            </a:r>
            <a:r>
              <a:rPr lang="en-US" altLang="en-US" sz="1000" smtClean="0"/>
              <a:t>;</a:t>
            </a:r>
          </a:p>
          <a:p>
            <a:pPr>
              <a:buFontTx/>
              <a:buNone/>
            </a:pPr>
            <a:r>
              <a:rPr lang="en-US" altLang="en-US" sz="1000" smtClean="0"/>
              <a:t>       PROCEDURE </a:t>
            </a:r>
            <a:r>
              <a:rPr lang="en-US" altLang="en-US" sz="1000" b="1" smtClean="0"/>
              <a:t>DoControlActions</a:t>
            </a:r>
            <a:r>
              <a:rPr lang="en-US" altLang="en-US" sz="1000" smtClean="0"/>
              <a:t>;</a:t>
            </a:r>
          </a:p>
          <a:p>
            <a:pPr>
              <a:buFontTx/>
              <a:buNone/>
            </a:pPr>
            <a:r>
              <a:rPr lang="en-US" altLang="en-US" sz="1000" smtClean="0"/>
              <a:t>       PROCEDURE Sample_DoControlActions;    // Sample and Do</a:t>
            </a:r>
          </a:p>
          <a:p>
            <a:pPr>
              <a:buFontTx/>
              <a:buNone/>
            </a:pPr>
            <a:r>
              <a:rPr lang="en-US" altLang="en-US" sz="1000" smtClean="0"/>
              <a:t>       PROCEDURE Check_Fault_Status;</a:t>
            </a:r>
          </a:p>
          <a:p>
            <a:pPr>
              <a:buFontTx/>
              <a:buNone/>
            </a:pPr>
            <a:endParaRPr lang="en-US" altLang="en-US" sz="1000" smtClean="0"/>
          </a:p>
          <a:p>
            <a:pPr>
              <a:buFontTx/>
              <a:buNone/>
            </a:pPr>
            <a:r>
              <a:rPr lang="en-US" altLang="en-US" sz="1000" smtClean="0"/>
              <a:t>       PROCEDURE SetGeneratorDispRef;</a:t>
            </a:r>
          </a:p>
          <a:p>
            <a:pPr>
              <a:buFontTx/>
              <a:buNone/>
            </a:pPr>
            <a:r>
              <a:rPr lang="en-US" altLang="en-US" sz="1000" smtClean="0"/>
              <a:t>       PROCEDURE SetVoltageBases;</a:t>
            </a:r>
          </a:p>
          <a:p>
            <a:pPr>
              <a:buFontTx/>
              <a:buNone/>
            </a:pPr>
            <a:endParaRPr lang="en-US" altLang="en-US" sz="1000" smtClean="0"/>
          </a:p>
          <a:p>
            <a:pPr>
              <a:buFontTx/>
              <a:buNone/>
            </a:pPr>
            <a:r>
              <a:rPr lang="en-US" altLang="en-US" sz="1000" smtClean="0"/>
              <a:t>       PROCEDURE SaveVoltages;</a:t>
            </a:r>
          </a:p>
          <a:p>
            <a:pPr>
              <a:buFontTx/>
              <a:buNone/>
            </a:pPr>
            <a:r>
              <a:rPr lang="en-US" altLang="en-US" sz="1000" smtClean="0"/>
              <a:t>       PROCEDURE UpdateVBus; // updates voltages for each bus    from NodeV</a:t>
            </a:r>
          </a:p>
          <a:p>
            <a:pPr>
              <a:buFontTx/>
              <a:buNone/>
            </a:pPr>
            <a:r>
              <a:rPr lang="en-US" altLang="en-US" sz="1000" smtClean="0"/>
              <a:t>       PROCEDURE RestoreNodeVfromVbus;  // opposite   of updatebus</a:t>
            </a:r>
          </a:p>
          <a:p>
            <a:pPr>
              <a:buFontTx/>
              <a:buNone/>
            </a:pPr>
            <a:endParaRPr lang="en-US" altLang="en-US" sz="1000" smtClean="0"/>
          </a:p>
          <a:p>
            <a:pPr>
              <a:buFontTx/>
              <a:buNone/>
            </a:pPr>
            <a:r>
              <a:rPr lang="en-US" altLang="en-US" sz="1000" smtClean="0"/>
              <a:t>       </a:t>
            </a:r>
          </a:p>
        </p:txBody>
      </p:sp>
      <p:sp>
        <p:nvSpPr>
          <p:cNvPr id="238596" name="Content Placeholder 3"/>
          <p:cNvSpPr>
            <a:spLocks noGrp="1"/>
          </p:cNvSpPr>
          <p:nvPr>
            <p:ph sz="half" idx="2"/>
          </p:nvPr>
        </p:nvSpPr>
        <p:spPr/>
        <p:txBody>
          <a:bodyPr>
            <a:normAutofit fontScale="92500" lnSpcReduction="20000"/>
          </a:bodyPr>
          <a:lstStyle/>
          <a:p>
            <a:pPr>
              <a:buFontTx/>
              <a:buNone/>
            </a:pPr>
            <a:r>
              <a:rPr lang="en-US" altLang="en-US" sz="1000" smtClean="0"/>
              <a:t>    FUNCTION  VDiff(i,j:Integer):Complex;  // Difference between two node voltages</a:t>
            </a:r>
          </a:p>
          <a:p>
            <a:pPr>
              <a:buFontTx/>
              <a:buNone/>
            </a:pPr>
            <a:endParaRPr lang="en-US" altLang="en-US" sz="1000" smtClean="0"/>
          </a:p>
          <a:p>
            <a:pPr>
              <a:buFontTx/>
              <a:buNone/>
            </a:pPr>
            <a:r>
              <a:rPr lang="en-US" altLang="en-US" sz="1000" smtClean="0"/>
              <a:t>       PROCEDURE InitPropertyValues(ArrayOffset:Integer);Override;</a:t>
            </a:r>
          </a:p>
          <a:p>
            <a:pPr>
              <a:buFontTx/>
              <a:buNone/>
            </a:pPr>
            <a:r>
              <a:rPr lang="en-US" altLang="en-US" sz="1000" smtClean="0"/>
              <a:t>       PROCEDURE DumpProperties(Var F:TextFile; Complete:Boolean); Override;</a:t>
            </a:r>
          </a:p>
          <a:p>
            <a:pPr>
              <a:buFontTx/>
              <a:buNone/>
            </a:pPr>
            <a:r>
              <a:rPr lang="en-US" altLang="en-US" sz="1000" smtClean="0"/>
              <a:t>       PROCEDURE WriteConvergenceReport(const Fname:String);</a:t>
            </a:r>
          </a:p>
          <a:p>
            <a:pPr>
              <a:buFontTx/>
              <a:buNone/>
            </a:pPr>
            <a:r>
              <a:rPr lang="en-US" altLang="en-US" sz="1000" smtClean="0"/>
              <a:t>       PROCEDURE Update_dblHour;</a:t>
            </a:r>
          </a:p>
          <a:p>
            <a:pPr>
              <a:buFontTx/>
              <a:buNone/>
            </a:pPr>
            <a:r>
              <a:rPr lang="en-US" altLang="en-US" sz="1000" smtClean="0"/>
              <a:t>       PROCEDURE Increment_time;</a:t>
            </a:r>
          </a:p>
          <a:p>
            <a:pPr>
              <a:buFontTx/>
              <a:buNone/>
            </a:pPr>
            <a:endParaRPr lang="en-US" altLang="en-US" sz="1000" smtClean="0"/>
          </a:p>
          <a:p>
            <a:pPr>
              <a:buFontTx/>
              <a:buNone/>
            </a:pPr>
            <a:r>
              <a:rPr lang="en-US" altLang="en-US" sz="1000" smtClean="0"/>
              <a:t>// set the Mode</a:t>
            </a:r>
          </a:p>
          <a:p>
            <a:pPr>
              <a:buFontTx/>
              <a:buNone/>
            </a:pPr>
            <a:r>
              <a:rPr lang="en-US" altLang="en-US" sz="1000" smtClean="0"/>
              <a:t>       </a:t>
            </a:r>
            <a:r>
              <a:rPr lang="en-US" altLang="en-US" sz="1000" b="1" smtClean="0"/>
              <a:t>Property  Mode      </a:t>
            </a:r>
            <a:r>
              <a:rPr lang="en-US" altLang="en-US" sz="1000" smtClean="0"/>
              <a:t>:Integer  Read dynavars.SolutionMode Write Set_Mode;</a:t>
            </a:r>
          </a:p>
          <a:p>
            <a:pPr>
              <a:buFontTx/>
              <a:buNone/>
            </a:pPr>
            <a:endParaRPr lang="en-US" altLang="en-US" sz="1000" smtClean="0"/>
          </a:p>
          <a:p>
            <a:pPr>
              <a:buFontTx/>
              <a:buNone/>
            </a:pPr>
            <a:r>
              <a:rPr lang="en-US" altLang="en-US" sz="1000" smtClean="0"/>
              <a:t>// Solution Frequency</a:t>
            </a:r>
          </a:p>
          <a:p>
            <a:pPr>
              <a:buFontTx/>
              <a:buNone/>
            </a:pPr>
            <a:r>
              <a:rPr lang="en-US" altLang="en-US" sz="1000" smtClean="0"/>
              <a:t>       </a:t>
            </a:r>
            <a:r>
              <a:rPr lang="en-US" altLang="en-US" sz="1000" b="1" smtClean="0"/>
              <a:t>Property  Frequency </a:t>
            </a:r>
            <a:r>
              <a:rPr lang="en-US" altLang="en-US" sz="1000" smtClean="0"/>
              <a:t>:Double   Read FFrequency            Write Set_Frequency;</a:t>
            </a:r>
          </a:p>
          <a:p>
            <a:pPr>
              <a:buFontTx/>
              <a:buNone/>
            </a:pPr>
            <a:endParaRPr lang="en-US" altLang="en-US" sz="1000" smtClean="0"/>
          </a:p>
          <a:p>
            <a:pPr>
              <a:buFontTx/>
              <a:buNone/>
            </a:pPr>
            <a:r>
              <a:rPr lang="en-US" altLang="en-US" sz="1000" smtClean="0"/>
              <a:t>// Year for multiyear solutions</a:t>
            </a:r>
          </a:p>
          <a:p>
            <a:pPr>
              <a:buFontTx/>
              <a:buNone/>
            </a:pPr>
            <a:r>
              <a:rPr lang="en-US" altLang="en-US" sz="1000" smtClean="0"/>
              <a:t>       Property  Year      :Integer  Read FYear                 Write Set_Year;</a:t>
            </a:r>
          </a:p>
          <a:p>
            <a:pPr>
              <a:buFontTx/>
              <a:buNone/>
            </a:pPr>
            <a:endParaRPr lang="en-US" altLang="en-US" sz="1000" smtClean="0"/>
          </a:p>
        </p:txBody>
      </p:sp>
    </p:spTree>
    <p:extLst>
      <p:ext uri="{BB962C8B-B14F-4D97-AF65-F5344CB8AC3E}">
        <p14:creationId xmlns:p14="http://schemas.microsoft.com/office/powerpoint/2010/main" val="14046255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smtClean="0"/>
              <a:t>Adding a New Model</a:t>
            </a:r>
          </a:p>
        </p:txBody>
      </p:sp>
      <p:sp>
        <p:nvSpPr>
          <p:cNvPr id="239619" name="Content Placeholder 2"/>
          <p:cNvSpPr>
            <a:spLocks noGrp="1"/>
          </p:cNvSpPr>
          <p:nvPr>
            <p:ph idx="1"/>
          </p:nvPr>
        </p:nvSpPr>
        <p:spPr/>
        <p:txBody>
          <a:bodyPr>
            <a:normAutofit lnSpcReduction="10000"/>
          </a:bodyPr>
          <a:lstStyle/>
          <a:p>
            <a:r>
              <a:rPr lang="en-US" altLang="en-US" smtClean="0"/>
              <a:t>Create a Delphi unit (.pas file) with a unique name for example </a:t>
            </a:r>
            <a:r>
              <a:rPr lang="en-US" altLang="en-US" b="1" smtClean="0"/>
              <a:t>MyModel</a:t>
            </a:r>
            <a:r>
              <a:rPr lang="en-US" altLang="en-US" smtClean="0"/>
              <a:t>.</a:t>
            </a:r>
          </a:p>
          <a:p>
            <a:r>
              <a:rPr lang="en-US" altLang="en-US" smtClean="0"/>
              <a:t>Use an existing unit as a pattern.</a:t>
            </a:r>
          </a:p>
          <a:p>
            <a:pPr lvl="1"/>
            <a:r>
              <a:rPr lang="en-US" altLang="en-US" smtClean="0"/>
              <a:t>Collection manager of class </a:t>
            </a:r>
            <a:r>
              <a:rPr lang="en-US" altLang="en-US" b="1" smtClean="0"/>
              <a:t>TMyModel</a:t>
            </a:r>
          </a:p>
          <a:p>
            <a:pPr lvl="2"/>
            <a:r>
              <a:rPr lang="en-US" altLang="en-US" smtClean="0"/>
              <a:t>Has class </a:t>
            </a:r>
            <a:r>
              <a:rPr lang="en-US" altLang="en-US" b="1" smtClean="0"/>
              <a:t>Edit</a:t>
            </a:r>
            <a:r>
              <a:rPr lang="en-US" altLang="en-US" smtClean="0"/>
              <a:t> function</a:t>
            </a:r>
          </a:p>
          <a:p>
            <a:pPr lvl="2"/>
            <a:r>
              <a:rPr lang="en-US" altLang="en-US" smtClean="0"/>
              <a:t>Assigns the </a:t>
            </a:r>
            <a:r>
              <a:rPr lang="en-US" altLang="en-US" b="1" smtClean="0"/>
              <a:t>Class_Name</a:t>
            </a:r>
            <a:r>
              <a:rPr lang="en-US" altLang="en-US" smtClean="0"/>
              <a:t> variable = ‘MyModel’</a:t>
            </a:r>
          </a:p>
          <a:p>
            <a:pPr lvl="1"/>
            <a:r>
              <a:rPr lang="en-US" altLang="en-US" smtClean="0"/>
              <a:t>Object model of class </a:t>
            </a:r>
            <a:r>
              <a:rPr lang="en-US" altLang="en-US" b="1" smtClean="0"/>
              <a:t>TmModelObj</a:t>
            </a:r>
          </a:p>
          <a:p>
            <a:r>
              <a:rPr lang="en-US" altLang="en-US" smtClean="0"/>
              <a:t>Add MyModel to the Uses clause of DSSClassDefs.pas</a:t>
            </a:r>
          </a:p>
          <a:p>
            <a:r>
              <a:rPr lang="en-US" altLang="en-US" smtClean="0"/>
              <a:t>Add a statement to Create the class:</a:t>
            </a:r>
          </a:p>
          <a:p>
            <a:pPr lvl="1"/>
            <a:r>
              <a:rPr lang="en-US" altLang="en-US" b="1" smtClean="0"/>
              <a:t>DSSClasses.New := TMyModel.Create;</a:t>
            </a:r>
          </a:p>
          <a:p>
            <a:r>
              <a:rPr lang="en-US" altLang="en-US" smtClean="0"/>
              <a:t>OpenDSS now recognizes the class and will pass property definition strings to the Edit function to process</a:t>
            </a:r>
          </a:p>
        </p:txBody>
      </p:sp>
    </p:spTree>
    <p:extLst>
      <p:ext uri="{BB962C8B-B14F-4D97-AF65-F5344CB8AC3E}">
        <p14:creationId xmlns:p14="http://schemas.microsoft.com/office/powerpoint/2010/main" val="136477445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The Edit Function</a:t>
            </a:r>
          </a:p>
        </p:txBody>
      </p:sp>
      <p:sp>
        <p:nvSpPr>
          <p:cNvPr id="240643" name="Content Placeholder 2"/>
          <p:cNvSpPr>
            <a:spLocks noGrp="1"/>
          </p:cNvSpPr>
          <p:nvPr>
            <p:ph idx="1"/>
          </p:nvPr>
        </p:nvSpPr>
        <p:spPr>
          <a:xfrm>
            <a:off x="457200" y="1416050"/>
            <a:ext cx="8226425" cy="1022350"/>
          </a:xfrm>
        </p:spPr>
        <p:txBody>
          <a:bodyPr/>
          <a:lstStyle/>
          <a:p>
            <a:r>
              <a:rPr lang="en-US" altLang="en-US" smtClean="0"/>
              <a:t>When you write this script:</a:t>
            </a:r>
          </a:p>
          <a:p>
            <a:pPr lvl="1"/>
            <a:r>
              <a:rPr lang="en-US" altLang="en-US" smtClean="0"/>
              <a:t>New MyModel.ThisInstance phases=3 kV=100 …</a:t>
            </a:r>
          </a:p>
        </p:txBody>
      </p:sp>
      <p:sp>
        <p:nvSpPr>
          <p:cNvPr id="240644" name="Right Brace 3"/>
          <p:cNvSpPr>
            <a:spLocks/>
          </p:cNvSpPr>
          <p:nvPr/>
        </p:nvSpPr>
        <p:spPr bwMode="auto">
          <a:xfrm rot="5400000">
            <a:off x="2705100" y="1562100"/>
            <a:ext cx="1143000" cy="2895600"/>
          </a:xfrm>
          <a:prstGeom prst="rightBrace">
            <a:avLst>
              <a:gd name="adj1" fmla="val 8327"/>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0645" name="Right Brace 4"/>
          <p:cNvSpPr>
            <a:spLocks/>
          </p:cNvSpPr>
          <p:nvPr/>
        </p:nvSpPr>
        <p:spPr bwMode="auto">
          <a:xfrm rot="5400000">
            <a:off x="5867400" y="1524000"/>
            <a:ext cx="1066800" cy="2895600"/>
          </a:xfrm>
          <a:prstGeom prst="rightBrace">
            <a:avLst>
              <a:gd name="adj1" fmla="val 8331"/>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0646" name="TextBox 5"/>
          <p:cNvSpPr txBox="1">
            <a:spLocks noChangeArrowheads="1"/>
          </p:cNvSpPr>
          <p:nvPr/>
        </p:nvSpPr>
        <p:spPr bwMode="auto">
          <a:xfrm>
            <a:off x="1447800" y="36576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makes a new instance of the objects and invokes the </a:t>
            </a:r>
            <a:br>
              <a:rPr lang="en-US" altLang="en-US">
                <a:solidFill>
                  <a:srgbClr val="FF0000"/>
                </a:solidFill>
              </a:rPr>
            </a:br>
            <a:r>
              <a:rPr lang="en-US" altLang="en-US">
                <a:solidFill>
                  <a:srgbClr val="FF0000"/>
                </a:solidFill>
              </a:rPr>
              <a:t>MyModel Edit Function</a:t>
            </a:r>
          </a:p>
        </p:txBody>
      </p:sp>
      <p:sp>
        <p:nvSpPr>
          <p:cNvPr id="240647" name="TextBox 6"/>
          <p:cNvSpPr txBox="1">
            <a:spLocks noChangeArrowheads="1"/>
          </p:cNvSpPr>
          <p:nvPr/>
        </p:nvSpPr>
        <p:spPr bwMode="auto">
          <a:xfrm>
            <a:off x="4953000" y="3657600"/>
            <a:ext cx="335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Everything out here is passed to the MyModel Edit function</a:t>
            </a:r>
          </a:p>
        </p:txBody>
      </p:sp>
      <p:sp>
        <p:nvSpPr>
          <p:cNvPr id="240648" name="TextBox 7"/>
          <p:cNvSpPr txBox="1">
            <a:spLocks noChangeArrowheads="1"/>
          </p:cNvSpPr>
          <p:nvPr/>
        </p:nvSpPr>
        <p:spPr bwMode="auto">
          <a:xfrm>
            <a:off x="1676400" y="4648200"/>
            <a:ext cx="274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(The Edit command tries to find an existing instance of this class of object)</a:t>
            </a:r>
          </a:p>
        </p:txBody>
      </p:sp>
    </p:spTree>
    <p:extLst>
      <p:ext uri="{BB962C8B-B14F-4D97-AF65-F5344CB8AC3E}">
        <p14:creationId xmlns:p14="http://schemas.microsoft.com/office/powerpoint/2010/main" val="293293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85" y="2350356"/>
            <a:ext cx="7133333" cy="4066667"/>
          </a:xfrm>
          <a:prstGeom prst="rect">
            <a:avLst/>
          </a:prstGeom>
        </p:spPr>
      </p:pic>
      <p:sp>
        <p:nvSpPr>
          <p:cNvPr id="61442" name="Title 1"/>
          <p:cNvSpPr>
            <a:spLocks noGrp="1"/>
          </p:cNvSpPr>
          <p:nvPr>
            <p:ph type="title"/>
          </p:nvPr>
        </p:nvSpPr>
        <p:spPr/>
        <p:txBody>
          <a:bodyPr/>
          <a:lstStyle/>
          <a:p>
            <a:r>
              <a:rPr lang="en-US" altLang="en-US" dirty="0" smtClean="0"/>
              <a:t>Installing</a:t>
            </a:r>
          </a:p>
        </p:txBody>
      </p:sp>
      <p:sp>
        <p:nvSpPr>
          <p:cNvPr id="3" name="Content Placeholder 2"/>
          <p:cNvSpPr>
            <a:spLocks noGrp="1"/>
          </p:cNvSpPr>
          <p:nvPr>
            <p:ph idx="1"/>
          </p:nvPr>
        </p:nvSpPr>
        <p:spPr/>
        <p:txBody>
          <a:bodyPr>
            <a:normAutofit/>
          </a:bodyPr>
          <a:lstStyle/>
          <a:p>
            <a:pPr eaLnBrk="1" hangingPunct="1">
              <a:tabLst>
                <a:tab pos="4119563" algn="l"/>
              </a:tabLst>
              <a:defRPr/>
            </a:pPr>
            <a:r>
              <a:rPr lang="en-US" dirty="0" smtClean="0"/>
              <a:t>EPRI Link Page</a:t>
            </a:r>
          </a:p>
          <a:p>
            <a:pPr marL="455613" lvl="2" indent="-173038">
              <a:tabLst>
                <a:tab pos="4119563" algn="l"/>
              </a:tabLst>
              <a:defRPr/>
            </a:pPr>
            <a:r>
              <a:rPr lang="en-US" dirty="0">
                <a:hlinkClick r:id="rId3"/>
              </a:rPr>
              <a:t>http://</a:t>
            </a:r>
            <a:r>
              <a:rPr lang="en-US" dirty="0" smtClean="0">
                <a:hlinkClick r:id="rId3"/>
              </a:rPr>
              <a:t>smartgrid.epri.com/SimulationTool.aspx</a:t>
            </a:r>
            <a:endParaRPr lang="en-US" dirty="0" smtClean="0"/>
          </a:p>
          <a:p>
            <a:pPr marL="344488" indent="-457200" eaLnBrk="1" hangingPunct="1">
              <a:tabLst>
                <a:tab pos="4119563" algn="l"/>
              </a:tabLst>
              <a:defRPr/>
            </a:pPr>
            <a:endParaRPr lang="en-US" sz="2000" dirty="0" smtClean="0">
              <a:cs typeface="Arial" pitchFamily="34" charset="0"/>
            </a:endParaRPr>
          </a:p>
          <a:p>
            <a:pPr marL="344488" indent="-457200" eaLnBrk="1" hangingPunct="1">
              <a:tabLst>
                <a:tab pos="4119563" algn="l"/>
              </a:tabLst>
              <a:defRPr/>
            </a:pPr>
            <a:endParaRPr lang="en-US" sz="2000" dirty="0" smtClean="0">
              <a:cs typeface="Arial" pitchFamily="34" charset="0"/>
            </a:endParaRPr>
          </a:p>
          <a:p>
            <a:pPr>
              <a:defRPr/>
            </a:pPr>
            <a:endParaRPr lang="en-US" dirty="0"/>
          </a:p>
        </p:txBody>
      </p:sp>
    </p:spTree>
    <p:extLst>
      <p:ext uri="{BB962C8B-B14F-4D97-AF65-F5344CB8AC3E}">
        <p14:creationId xmlns:p14="http://schemas.microsoft.com/office/powerpoint/2010/main" val="339279565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The Edit Function</a:t>
            </a:r>
          </a:p>
        </p:txBody>
      </p:sp>
      <p:sp>
        <p:nvSpPr>
          <p:cNvPr id="241667" name="Content Placeholder 2"/>
          <p:cNvSpPr>
            <a:spLocks noGrp="1"/>
          </p:cNvSpPr>
          <p:nvPr>
            <p:ph idx="1"/>
          </p:nvPr>
        </p:nvSpPr>
        <p:spPr/>
        <p:txBody>
          <a:bodyPr/>
          <a:lstStyle/>
          <a:p>
            <a:r>
              <a:rPr lang="en-US" altLang="en-US" smtClean="0"/>
              <a:t>The author of the model can write whatever code he/she chooses to process the property data.</a:t>
            </a:r>
          </a:p>
          <a:p>
            <a:r>
              <a:rPr lang="en-US" altLang="en-US" smtClean="0"/>
              <a:t>The standard models use the CASE statement and “TCommandList” class to process properties</a:t>
            </a:r>
          </a:p>
          <a:p>
            <a:pPr lvl="1"/>
            <a:r>
              <a:rPr lang="en-US" altLang="en-US" smtClean="0"/>
              <a:t>In the base “TDSSClass” and is part of all objects</a:t>
            </a:r>
          </a:p>
          <a:p>
            <a:pPr lvl="1"/>
            <a:r>
              <a:rPr lang="en-US" altLang="en-US" smtClean="0"/>
              <a:t>Write the DefineProperties procedure</a:t>
            </a:r>
          </a:p>
          <a:p>
            <a:pPr lvl="2"/>
            <a:r>
              <a:rPr lang="en-US" altLang="en-US" smtClean="0"/>
              <a:t>Use an existing element such as Capacitor as a pattern</a:t>
            </a:r>
          </a:p>
          <a:p>
            <a:pPr lvl="2"/>
            <a:r>
              <a:rPr lang="en-US" altLang="en-US" smtClean="0"/>
              <a:t>You can add properties as you see fit</a:t>
            </a:r>
          </a:p>
          <a:p>
            <a:pPr lvl="2"/>
            <a:r>
              <a:rPr lang="en-US" altLang="en-US" smtClean="0"/>
              <a:t>Define PropertyHelp array so help string will automatically show up in the Help menu</a:t>
            </a:r>
          </a:p>
          <a:p>
            <a:r>
              <a:rPr lang="en-US" altLang="en-US" smtClean="0"/>
              <a:t>Note: The Edit function operates on the Active element</a:t>
            </a:r>
          </a:p>
        </p:txBody>
      </p:sp>
    </p:spTree>
    <p:extLst>
      <p:ext uri="{BB962C8B-B14F-4D97-AF65-F5344CB8AC3E}">
        <p14:creationId xmlns:p14="http://schemas.microsoft.com/office/powerpoint/2010/main" val="301853727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mtClean="0"/>
              <a:t>The Edit Function</a:t>
            </a:r>
          </a:p>
        </p:txBody>
      </p:sp>
      <p:sp>
        <p:nvSpPr>
          <p:cNvPr id="242691" name="TextBox 3"/>
          <p:cNvSpPr txBox="1">
            <a:spLocks noChangeArrowheads="1"/>
          </p:cNvSpPr>
          <p:nvPr/>
        </p:nvSpPr>
        <p:spPr bwMode="auto">
          <a:xfrm>
            <a:off x="152400" y="1371600"/>
            <a:ext cx="472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800"/>
              <a:t>VAR</a:t>
            </a:r>
          </a:p>
          <a:p>
            <a:pPr algn="l"/>
            <a:r>
              <a:rPr lang="en-US" altLang="en-US" sz="800"/>
              <a:t>   ParamPointer:Integer;</a:t>
            </a:r>
          </a:p>
          <a:p>
            <a:pPr algn="l"/>
            <a:r>
              <a:rPr lang="en-US" altLang="en-US" sz="800"/>
              <a:t>   ParamName:String;</a:t>
            </a:r>
          </a:p>
          <a:p>
            <a:pPr algn="l"/>
            <a:r>
              <a:rPr lang="en-US" altLang="en-US" sz="800"/>
              <a:t>   Param:String;</a:t>
            </a:r>
          </a:p>
          <a:p>
            <a:pPr algn="l"/>
            <a:r>
              <a:rPr lang="en-US" altLang="en-US" sz="800"/>
              <a:t>BEGIN</a:t>
            </a:r>
          </a:p>
          <a:p>
            <a:pPr algn="l"/>
            <a:r>
              <a:rPr lang="en-US" altLang="en-US" sz="800"/>
              <a:t>  Result := 0;</a:t>
            </a:r>
          </a:p>
          <a:p>
            <a:pPr algn="l"/>
            <a:r>
              <a:rPr lang="en-US" altLang="en-US" sz="800"/>
              <a:t>  // continue parsing with contents of Parser</a:t>
            </a:r>
          </a:p>
          <a:p>
            <a:pPr algn="l"/>
            <a:r>
              <a:rPr lang="en-US" altLang="en-US" sz="800"/>
              <a:t>  ActiveCapacitorObj := ElementList.Active;</a:t>
            </a:r>
          </a:p>
          <a:p>
            <a:pPr algn="l"/>
            <a:r>
              <a:rPr lang="en-US" altLang="en-US" sz="800"/>
              <a:t>  ActiveCircuit.ActiveCktElement := ActiveCapacitorObj;  // use property to set this value</a:t>
            </a:r>
          </a:p>
          <a:p>
            <a:pPr algn="l"/>
            <a:r>
              <a:rPr lang="en-US" altLang="en-US" sz="800"/>
              <a:t>  WITH ActiveCapacitorObj DO BEGIN</a:t>
            </a:r>
          </a:p>
          <a:p>
            <a:pPr algn="l"/>
            <a:r>
              <a:rPr lang="en-US" altLang="en-US" sz="800"/>
              <a:t>     ParamPointer := 0;</a:t>
            </a:r>
          </a:p>
          <a:p>
            <a:pPr algn="l"/>
            <a:r>
              <a:rPr lang="en-US" altLang="en-US" sz="800"/>
              <a:t>     ParamName := Parser.NextParam;</a:t>
            </a:r>
          </a:p>
          <a:p>
            <a:pPr algn="l"/>
            <a:r>
              <a:rPr lang="en-US" altLang="en-US" sz="800"/>
              <a:t>     Param := Parser.StrValue;</a:t>
            </a:r>
          </a:p>
          <a:p>
            <a:pPr algn="l"/>
            <a:r>
              <a:rPr lang="en-US" altLang="en-US" sz="800"/>
              <a:t>     WHILE Length(Param)&gt;0 DO BEGIN</a:t>
            </a:r>
          </a:p>
          <a:p>
            <a:pPr algn="l"/>
            <a:r>
              <a:rPr lang="en-US" altLang="en-US" sz="800"/>
              <a:t>         IF Length(ParamName) = 0 THEN Inc(ParamPointer)</a:t>
            </a:r>
          </a:p>
          <a:p>
            <a:pPr algn="l"/>
            <a:r>
              <a:rPr lang="en-US" altLang="en-US" sz="800"/>
              <a:t>         ELSE ParamPointer := CommandList.GetCommand(ParamName);</a:t>
            </a:r>
          </a:p>
          <a:p>
            <a:pPr algn="l"/>
            <a:r>
              <a:rPr lang="en-US" altLang="en-US" sz="800"/>
              <a:t>         If (ParamPointer&gt;0) and (ParamPointer&lt;=NumProperties) </a:t>
            </a:r>
          </a:p>
          <a:p>
            <a:pPr algn="l"/>
            <a:r>
              <a:rPr lang="en-US" altLang="en-US" sz="800"/>
              <a:t>        Then PropertyValue[ParamPointer]:= Param;</a:t>
            </a:r>
          </a:p>
          <a:p>
            <a:pPr algn="l"/>
            <a:endParaRPr lang="en-US" altLang="en-US" sz="800"/>
          </a:p>
          <a:p>
            <a:pPr algn="l"/>
            <a:r>
              <a:rPr lang="en-US" altLang="en-US" sz="800"/>
              <a:t>      </a:t>
            </a:r>
          </a:p>
          <a:p>
            <a:pPr algn="l"/>
            <a:endParaRPr lang="en-US" altLang="en-US" sz="800"/>
          </a:p>
          <a:p>
            <a:pPr algn="l"/>
            <a:r>
              <a:rPr lang="en-US" altLang="en-US" sz="800"/>
              <a:t>        ParamName := Parser.NextParam;</a:t>
            </a:r>
          </a:p>
          <a:p>
            <a:pPr algn="l"/>
            <a:r>
              <a:rPr lang="en-US" altLang="en-US" sz="800"/>
              <a:t>         Param := Parser.StrValue;</a:t>
            </a:r>
          </a:p>
          <a:p>
            <a:pPr algn="l"/>
            <a:r>
              <a:rPr lang="en-US" altLang="en-US" sz="800"/>
              <a:t>     END;</a:t>
            </a:r>
          </a:p>
          <a:p>
            <a:pPr algn="l"/>
            <a:endParaRPr lang="en-US" altLang="en-US" sz="800"/>
          </a:p>
        </p:txBody>
      </p:sp>
      <p:sp>
        <p:nvSpPr>
          <p:cNvPr id="242692" name="TextBox 5"/>
          <p:cNvSpPr txBox="1">
            <a:spLocks noChangeArrowheads="1"/>
          </p:cNvSpPr>
          <p:nvPr/>
        </p:nvSpPr>
        <p:spPr bwMode="auto">
          <a:xfrm>
            <a:off x="3657600" y="3505200"/>
            <a:ext cx="52578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endParaRPr lang="en-US" altLang="en-US" sz="800"/>
          </a:p>
          <a:p>
            <a:pPr algn="l"/>
            <a:r>
              <a:rPr lang="en-US" altLang="en-US" sz="800"/>
              <a:t>         CASE ParamPointer OF</a:t>
            </a:r>
          </a:p>
          <a:p>
            <a:pPr algn="l"/>
            <a:r>
              <a:rPr lang="en-US" altLang="en-US" sz="800"/>
              <a:t>            0: DoSimpleMsg('Unknown parameter "'+ParamName+'" for Object "Capacitor.'+Name+'"', 450);</a:t>
            </a:r>
          </a:p>
          <a:p>
            <a:pPr algn="l"/>
            <a:r>
              <a:rPr lang="en-US" altLang="en-US" sz="800"/>
              <a:t>            1: CapSetbus1(param);</a:t>
            </a:r>
          </a:p>
          <a:p>
            <a:pPr algn="l"/>
            <a:r>
              <a:rPr lang="en-US" altLang="en-US" sz="800"/>
              <a:t>            2: Setbus(2, param);</a:t>
            </a:r>
          </a:p>
          <a:p>
            <a:pPr algn="l"/>
            <a:r>
              <a:rPr lang="en-US" altLang="en-US" sz="800"/>
              <a:t>            3:{ Numphases := Parser.IntValue};  // see below</a:t>
            </a:r>
          </a:p>
          <a:p>
            <a:pPr algn="l"/>
            <a:r>
              <a:rPr lang="en-US" altLang="en-US" sz="800"/>
              <a:t>            4: InterpretDblArray (Param, FNumSteps, FkvarRating);</a:t>
            </a:r>
          </a:p>
          <a:p>
            <a:pPr algn="l"/>
            <a:r>
              <a:rPr lang="en-US" altLang="en-US" sz="800"/>
              <a:t>            5: kvRating := Parser.Dblvalue;</a:t>
            </a:r>
          </a:p>
          <a:p>
            <a:pPr algn="l"/>
            <a:r>
              <a:rPr lang="en-US" altLang="en-US" sz="800"/>
              <a:t>	… etc…</a:t>
            </a:r>
          </a:p>
          <a:p>
            <a:pPr algn="l"/>
            <a:r>
              <a:rPr lang="en-US" altLang="en-US" sz="800"/>
              <a:t>         ELSE</a:t>
            </a:r>
          </a:p>
          <a:p>
            <a:pPr algn="l"/>
            <a:r>
              <a:rPr lang="en-US" altLang="en-US" sz="800"/>
              <a:t>            // Inherited Property Edits</a:t>
            </a:r>
          </a:p>
          <a:p>
            <a:pPr algn="l"/>
            <a:r>
              <a:rPr lang="en-US" altLang="en-US" sz="800"/>
              <a:t>            ClassEdit(ActiveCapacitorObj, ParamPointer - NumPropsThisClass)</a:t>
            </a:r>
          </a:p>
          <a:p>
            <a:pPr algn="l"/>
            <a:r>
              <a:rPr lang="en-US" altLang="en-US" sz="800"/>
              <a:t>         END;</a:t>
            </a:r>
          </a:p>
          <a:p>
            <a:pPr algn="l"/>
            <a:r>
              <a:rPr lang="en-US" altLang="en-US" sz="800"/>
              <a:t>        </a:t>
            </a:r>
          </a:p>
        </p:txBody>
      </p:sp>
      <p:sp>
        <p:nvSpPr>
          <p:cNvPr id="242693" name="Right Brace 6"/>
          <p:cNvSpPr>
            <a:spLocks/>
          </p:cNvSpPr>
          <p:nvPr/>
        </p:nvSpPr>
        <p:spPr bwMode="auto">
          <a:xfrm flipH="1">
            <a:off x="3048000" y="3352800"/>
            <a:ext cx="1066800" cy="2895600"/>
          </a:xfrm>
          <a:prstGeom prst="rightBrace">
            <a:avLst>
              <a:gd name="adj1" fmla="val 8331"/>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2694" name="TextBox 7"/>
          <p:cNvSpPr txBox="1">
            <a:spLocks noChangeArrowheads="1"/>
          </p:cNvSpPr>
          <p:nvPr/>
        </p:nvSpPr>
        <p:spPr bwMode="auto">
          <a:xfrm>
            <a:off x="4191000" y="32766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Main Case Statement Processes Each Property</a:t>
            </a:r>
          </a:p>
        </p:txBody>
      </p:sp>
      <p:cxnSp>
        <p:nvCxnSpPr>
          <p:cNvPr id="242695" name="Straight Connector 9"/>
          <p:cNvCxnSpPr>
            <a:cxnSpLocks noChangeShapeType="1"/>
            <a:stCxn id="242693" idx="1"/>
          </p:cNvCxnSpPr>
          <p:nvPr/>
        </p:nvCxnSpPr>
        <p:spPr bwMode="auto">
          <a:xfrm flipH="1">
            <a:off x="457200" y="4800600"/>
            <a:ext cx="259080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42696" name="TextBox 11"/>
          <p:cNvSpPr txBox="1">
            <a:spLocks noChangeArrowheads="1"/>
          </p:cNvSpPr>
          <p:nvPr/>
        </p:nvSpPr>
        <p:spPr bwMode="auto">
          <a:xfrm>
            <a:off x="2514600" y="1524000"/>
            <a:ext cx="632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Iterate through property names found on script line</a:t>
            </a:r>
          </a:p>
        </p:txBody>
      </p:sp>
      <p:cxnSp>
        <p:nvCxnSpPr>
          <p:cNvPr id="242697" name="Straight Arrow Connector 13"/>
          <p:cNvCxnSpPr>
            <a:cxnSpLocks noChangeShapeType="1"/>
          </p:cNvCxnSpPr>
          <p:nvPr/>
        </p:nvCxnSpPr>
        <p:spPr bwMode="auto">
          <a:xfrm flipH="1">
            <a:off x="2057400" y="1828800"/>
            <a:ext cx="1828800" cy="1752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6953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smtClean="0"/>
              <a:t>Command and Option Processing</a:t>
            </a:r>
          </a:p>
        </p:txBody>
      </p:sp>
      <p:sp>
        <p:nvSpPr>
          <p:cNvPr id="243715" name="Content Placeholder 2"/>
          <p:cNvSpPr>
            <a:spLocks noGrp="1"/>
          </p:cNvSpPr>
          <p:nvPr>
            <p:ph idx="1"/>
          </p:nvPr>
        </p:nvSpPr>
        <p:spPr/>
        <p:txBody>
          <a:bodyPr/>
          <a:lstStyle/>
          <a:p>
            <a:r>
              <a:rPr lang="en-US" altLang="en-US" smtClean="0"/>
              <a:t>Commands and Options are processed using the same technique as the Edit function</a:t>
            </a:r>
          </a:p>
          <a:p>
            <a:r>
              <a:rPr lang="en-US" altLang="en-US" smtClean="0"/>
              <a:t>The CASE statement format is used throughout the program</a:t>
            </a:r>
          </a:p>
          <a:p>
            <a:r>
              <a:rPr lang="en-US" altLang="en-US" smtClean="0"/>
              <a:t>All commands are implemented in text in this manner first</a:t>
            </a:r>
          </a:p>
          <a:p>
            <a:r>
              <a:rPr lang="en-US" altLang="en-US" smtClean="0"/>
              <a:t>This structure allows new commands and options to be added without disturbing the rest of the program</a:t>
            </a:r>
          </a:p>
          <a:p>
            <a:r>
              <a:rPr lang="en-US" altLang="en-US" smtClean="0"/>
              <a:t>Likewise, new properties can be added to device models without much fear of breaking previous properties</a:t>
            </a:r>
          </a:p>
        </p:txBody>
      </p:sp>
    </p:spTree>
    <p:extLst>
      <p:ext uri="{BB962C8B-B14F-4D97-AF65-F5344CB8AC3E}">
        <p14:creationId xmlns:p14="http://schemas.microsoft.com/office/powerpoint/2010/main" val="42842535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normAutofit fontScale="90000"/>
          </a:bodyPr>
          <a:lstStyle/>
          <a:p>
            <a:r>
              <a:rPr lang="en-US" altLang="en-US" smtClean="0"/>
              <a:t>Basic Functions in a Device Model (Required)</a:t>
            </a:r>
          </a:p>
        </p:txBody>
      </p:sp>
      <p:sp>
        <p:nvSpPr>
          <p:cNvPr id="244739" name="Content Placeholder 2"/>
          <p:cNvSpPr>
            <a:spLocks noGrp="1"/>
          </p:cNvSpPr>
          <p:nvPr>
            <p:ph idx="1"/>
          </p:nvPr>
        </p:nvSpPr>
        <p:spPr/>
        <p:txBody>
          <a:bodyPr/>
          <a:lstStyle/>
          <a:p>
            <a:r>
              <a:rPr lang="en-US" altLang="en-US" smtClean="0"/>
              <a:t>DefineProperties</a:t>
            </a:r>
          </a:p>
          <a:p>
            <a:r>
              <a:rPr lang="en-US" altLang="en-US" smtClean="0"/>
              <a:t>MakeLike</a:t>
            </a:r>
          </a:p>
          <a:p>
            <a:r>
              <a:rPr lang="en-US" altLang="en-US" smtClean="0"/>
              <a:t>Create/Destroy constructors/destructors</a:t>
            </a:r>
          </a:p>
          <a:p>
            <a:r>
              <a:rPr lang="en-US" altLang="en-US" smtClean="0"/>
              <a:t>Edit</a:t>
            </a:r>
          </a:p>
          <a:p>
            <a:r>
              <a:rPr lang="en-US" altLang="en-US" smtClean="0"/>
              <a:t>Init</a:t>
            </a:r>
          </a:p>
          <a:p>
            <a:r>
              <a:rPr lang="en-US" altLang="en-US" smtClean="0"/>
              <a:t>NewObject</a:t>
            </a:r>
          </a:p>
          <a:p>
            <a:r>
              <a:rPr lang="en-US" altLang="en-US" smtClean="0"/>
              <a:t>RecalcElementData</a:t>
            </a:r>
          </a:p>
          <a:p>
            <a:r>
              <a:rPr lang="en-US" altLang="en-US" smtClean="0"/>
              <a:t>CalcYPrim (for PC and PD elements)</a:t>
            </a:r>
          </a:p>
          <a:p>
            <a:r>
              <a:rPr lang="en-US" altLang="en-US" smtClean="0"/>
              <a:t>InitPropertyValues</a:t>
            </a:r>
          </a:p>
          <a:p>
            <a:r>
              <a:rPr lang="en-US" altLang="en-US" smtClean="0"/>
              <a:t>GetPropertyValue  (important for editing and displays)</a:t>
            </a:r>
          </a:p>
          <a:p>
            <a:r>
              <a:rPr lang="en-US" altLang="en-US" smtClean="0"/>
              <a:t>DumpProperties</a:t>
            </a:r>
          </a:p>
          <a:p>
            <a:endParaRPr lang="en-US" altLang="en-US" smtClean="0"/>
          </a:p>
        </p:txBody>
      </p:sp>
    </p:spTree>
    <p:extLst>
      <p:ext uri="{BB962C8B-B14F-4D97-AF65-F5344CB8AC3E}">
        <p14:creationId xmlns:p14="http://schemas.microsoft.com/office/powerpoint/2010/main" val="5342221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smtClean="0"/>
              <a:t>Classes in a Device Model</a:t>
            </a:r>
          </a:p>
        </p:txBody>
      </p:sp>
      <p:sp>
        <p:nvSpPr>
          <p:cNvPr id="245763" name="Content Placeholder 2"/>
          <p:cNvSpPr>
            <a:spLocks noGrp="1"/>
          </p:cNvSpPr>
          <p:nvPr>
            <p:ph idx="1"/>
          </p:nvPr>
        </p:nvSpPr>
        <p:spPr/>
        <p:txBody>
          <a:bodyPr/>
          <a:lstStyle/>
          <a:p>
            <a:r>
              <a:rPr lang="en-US" altLang="en-US" smtClean="0"/>
              <a:t>TMyModel</a:t>
            </a:r>
          </a:p>
          <a:p>
            <a:pPr lvl="1"/>
            <a:r>
              <a:rPr lang="en-US" altLang="en-US" smtClean="0"/>
              <a:t>Support for Edit function</a:t>
            </a:r>
          </a:p>
          <a:p>
            <a:pPr lvl="1"/>
            <a:r>
              <a:rPr lang="en-US" altLang="en-US" smtClean="0"/>
              <a:t>Define properties, manage collection</a:t>
            </a:r>
          </a:p>
          <a:p>
            <a:r>
              <a:rPr lang="en-US" altLang="en-US" smtClean="0"/>
              <a:t>TMyModelObj</a:t>
            </a:r>
          </a:p>
          <a:p>
            <a:pPr lvl="1"/>
            <a:r>
              <a:rPr lang="en-US" altLang="en-US" smtClean="0"/>
              <a:t>Private Data and various functions</a:t>
            </a:r>
          </a:p>
          <a:p>
            <a:pPr lvl="2"/>
            <a:r>
              <a:rPr lang="en-US" altLang="en-US" smtClean="0"/>
              <a:t>State variable, parameter values</a:t>
            </a:r>
          </a:p>
          <a:p>
            <a:pPr lvl="2"/>
            <a:r>
              <a:rPr lang="en-US" altLang="en-US" smtClean="0"/>
              <a:t>Local module functions</a:t>
            </a:r>
          </a:p>
          <a:p>
            <a:pPr lvl="1"/>
            <a:r>
              <a:rPr lang="en-US" altLang="en-US" smtClean="0"/>
              <a:t>Public</a:t>
            </a:r>
          </a:p>
          <a:p>
            <a:pPr lvl="2"/>
            <a:r>
              <a:rPr lang="en-US" altLang="en-US" smtClean="0"/>
              <a:t>Variables needed by other modules</a:t>
            </a:r>
          </a:p>
          <a:p>
            <a:pPr lvl="2"/>
            <a:r>
              <a:rPr lang="en-US" altLang="en-US" smtClean="0"/>
              <a:t>Property definitions for accessing private data</a:t>
            </a:r>
          </a:p>
          <a:p>
            <a:pPr lvl="2"/>
            <a:r>
              <a:rPr lang="en-US" altLang="en-US" smtClean="0"/>
              <a:t>Required Functions/Procedures</a:t>
            </a:r>
          </a:p>
          <a:p>
            <a:pPr lvl="2"/>
            <a:endParaRPr lang="en-US" altLang="en-US" smtClean="0"/>
          </a:p>
        </p:txBody>
      </p:sp>
    </p:spTree>
    <p:extLst>
      <p:ext uri="{BB962C8B-B14F-4D97-AF65-F5344CB8AC3E}">
        <p14:creationId xmlns:p14="http://schemas.microsoft.com/office/powerpoint/2010/main" val="39028052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dirty="0" smtClean="0"/>
              <a:t>(The End)</a:t>
            </a:r>
            <a:endParaRPr lang="en-US" dirty="0"/>
          </a:p>
        </p:txBody>
      </p:sp>
      <p:sp>
        <p:nvSpPr>
          <p:cNvPr id="4" name="Title 3"/>
          <p:cNvSpPr>
            <a:spLocks noGrp="1"/>
          </p:cNvSpPr>
          <p:nvPr>
            <p:ph type="ctrTitle" sz="quarter"/>
          </p:nvPr>
        </p:nvSpPr>
        <p:spPr/>
        <p:txBody>
          <a:bodyPr/>
          <a:lstStyle/>
          <a:p>
            <a:r>
              <a:rPr lang="en-US" dirty="0"/>
              <a:t>Together... Shaping the Future of Electricity</a:t>
            </a:r>
          </a:p>
        </p:txBody>
      </p:sp>
    </p:spTree>
    <p:extLst>
      <p:ext uri="{BB962C8B-B14F-4D97-AF65-F5344CB8AC3E}">
        <p14:creationId xmlns:p14="http://schemas.microsoft.com/office/powerpoint/2010/main" val="269745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a:t>Download the </a:t>
            </a:r>
            <a:r>
              <a:rPr lang="en-US" dirty="0" smtClean="0"/>
              <a:t>Installer</a:t>
            </a:r>
            <a:endParaRPr lang="en-US" dirty="0"/>
          </a:p>
          <a:p>
            <a:endParaRPr lang="en-US" dirty="0" smtClean="0"/>
          </a:p>
          <a:p>
            <a:pPr lvl="1"/>
            <a:r>
              <a:rPr lang="en-US" dirty="0" smtClean="0">
                <a:hlinkClick r:id="rId2"/>
              </a:rPr>
              <a:t>http</a:t>
            </a:r>
            <a:r>
              <a:rPr lang="en-US" dirty="0">
                <a:hlinkClick r:id="rId2"/>
              </a:rPr>
              <a:t>://sourceforge.net/projects/electricdss/files</a:t>
            </a:r>
            <a:r>
              <a:rPr lang="en-US" dirty="0" smtClean="0">
                <a:hlinkClick r:id="rId2"/>
              </a:rPr>
              <a:t>/</a:t>
            </a:r>
            <a:endParaRPr lang="en-US" dirty="0" smtClean="0"/>
          </a:p>
          <a:p>
            <a:pPr lvl="1"/>
            <a:endParaRPr lang="en-US" dirty="0"/>
          </a:p>
          <a:p>
            <a:r>
              <a:rPr lang="en-US" dirty="0" smtClean="0"/>
              <a:t>Get pdf Files, too (Also can be found in </a:t>
            </a:r>
            <a:r>
              <a:rPr lang="en-US" dirty="0" err="1" smtClean="0">
                <a:solidFill>
                  <a:srgbClr val="FF0000"/>
                </a:solidFill>
              </a:rPr>
              <a:t>distrib</a:t>
            </a:r>
            <a:r>
              <a:rPr lang="en-US" dirty="0" smtClean="0">
                <a:solidFill>
                  <a:srgbClr val="FF0000"/>
                </a:solidFill>
              </a:rPr>
              <a:t>/doc</a:t>
            </a:r>
            <a:r>
              <a:rPr lang="en-US" dirty="0" smtClean="0"/>
              <a:t> folder)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286" y="3794760"/>
            <a:ext cx="2085714" cy="2161905"/>
          </a:xfrm>
          <a:prstGeom prst="rect">
            <a:avLst/>
          </a:prstGeom>
        </p:spPr>
      </p:pic>
    </p:spTree>
    <p:extLst>
      <p:ext uri="{BB962C8B-B14F-4D97-AF65-F5344CB8AC3E}">
        <p14:creationId xmlns:p14="http://schemas.microsoft.com/office/powerpoint/2010/main" val="120329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Registering the COM Server Manually</a:t>
            </a:r>
          </a:p>
        </p:txBody>
      </p:sp>
      <p:sp>
        <p:nvSpPr>
          <p:cNvPr id="62467" name="Rectangle 3"/>
          <p:cNvSpPr>
            <a:spLocks noGrp="1" noChangeArrowheads="1"/>
          </p:cNvSpPr>
          <p:nvPr>
            <p:ph type="body" idx="1"/>
          </p:nvPr>
        </p:nvSpPr>
        <p:spPr>
          <a:xfrm>
            <a:off x="457200" y="1416050"/>
            <a:ext cx="8089900" cy="4764088"/>
          </a:xfrm>
        </p:spPr>
        <p:txBody>
          <a:bodyPr>
            <a:normAutofit lnSpcReduction="10000"/>
          </a:bodyPr>
          <a:lstStyle/>
          <a:p>
            <a:pPr eaLnBrk="1" hangingPunct="1">
              <a:lnSpc>
                <a:spcPct val="85000"/>
              </a:lnSpc>
            </a:pPr>
            <a:r>
              <a:rPr lang="en-US" altLang="en-US" dirty="0" smtClean="0"/>
              <a:t>Registering occurs automatically when using the </a:t>
            </a:r>
            <a:r>
              <a:rPr lang="en-US" altLang="en-US" u="sng" dirty="0" smtClean="0"/>
              <a:t>Installer</a:t>
            </a:r>
          </a:p>
          <a:p>
            <a:pPr eaLnBrk="1" hangingPunct="1">
              <a:lnSpc>
                <a:spcPct val="85000"/>
              </a:lnSpc>
            </a:pPr>
            <a:endParaRPr lang="en-US" altLang="en-US" dirty="0" smtClean="0"/>
          </a:p>
          <a:p>
            <a:pPr eaLnBrk="1" hangingPunct="1">
              <a:lnSpc>
                <a:spcPct val="85000"/>
              </a:lnSpc>
            </a:pPr>
            <a:r>
              <a:rPr lang="en-US" altLang="en-US" dirty="0" smtClean="0">
                <a:solidFill>
                  <a:srgbClr val="FF0000"/>
                </a:solidFill>
              </a:rPr>
              <a:t>If you intend to drive </a:t>
            </a:r>
            <a:r>
              <a:rPr lang="en-US" altLang="en-US" dirty="0" err="1" smtClean="0">
                <a:solidFill>
                  <a:srgbClr val="FF0000"/>
                </a:solidFill>
              </a:rPr>
              <a:t>OpenDSS</a:t>
            </a:r>
            <a:r>
              <a:rPr lang="en-US" altLang="en-US" dirty="0" smtClean="0">
                <a:solidFill>
                  <a:srgbClr val="FF0000"/>
                </a:solidFill>
              </a:rPr>
              <a:t> from another program, you will need to </a:t>
            </a:r>
            <a:r>
              <a:rPr lang="en-US" altLang="en-US" u="sng" dirty="0" smtClean="0">
                <a:solidFill>
                  <a:srgbClr val="FF0000"/>
                </a:solidFill>
              </a:rPr>
              <a:t>register the COM server</a:t>
            </a:r>
          </a:p>
          <a:p>
            <a:pPr lvl="2" eaLnBrk="1" hangingPunct="1">
              <a:lnSpc>
                <a:spcPct val="85000"/>
              </a:lnSpc>
            </a:pPr>
            <a:r>
              <a:rPr lang="en-US" altLang="en-US" dirty="0" smtClean="0"/>
              <a:t>Some programs require this !!  </a:t>
            </a:r>
          </a:p>
          <a:p>
            <a:pPr lvl="2" eaLnBrk="1" hangingPunct="1">
              <a:lnSpc>
                <a:spcPct val="85000"/>
              </a:lnSpc>
            </a:pPr>
            <a:r>
              <a:rPr lang="en-US" altLang="en-US" dirty="0" smtClean="0"/>
              <a:t>If you are sure you will only use OpenDSS.EXE, you can skip this step</a:t>
            </a:r>
          </a:p>
          <a:p>
            <a:pPr lvl="3" eaLnBrk="1" hangingPunct="1">
              <a:lnSpc>
                <a:spcPct val="85000"/>
              </a:lnSpc>
            </a:pPr>
            <a:r>
              <a:rPr lang="en-US" altLang="en-US" dirty="0" smtClean="0"/>
              <a:t>You can come back and do it at any time</a:t>
            </a:r>
          </a:p>
          <a:p>
            <a:pPr lvl="2" eaLnBrk="1" hangingPunct="1">
              <a:lnSpc>
                <a:spcPct val="85000"/>
              </a:lnSpc>
            </a:pPr>
            <a:endParaRPr lang="en-US" altLang="en-US" dirty="0" smtClean="0"/>
          </a:p>
          <a:p>
            <a:pPr eaLnBrk="1" hangingPunct="1">
              <a:lnSpc>
                <a:spcPct val="85000"/>
              </a:lnSpc>
            </a:pPr>
            <a:r>
              <a:rPr lang="en-US" altLang="en-US" dirty="0" smtClean="0"/>
              <a:t>In the command (</a:t>
            </a:r>
            <a:r>
              <a:rPr lang="en-US" altLang="en-US" dirty="0" err="1" smtClean="0"/>
              <a:t>cmd</a:t>
            </a:r>
            <a:r>
              <a:rPr lang="en-US" altLang="en-US" dirty="0" smtClean="0"/>
              <a:t>) window, change to the folder where you installed it and type</a:t>
            </a:r>
            <a:r>
              <a:rPr lang="en-US" altLang="en-US" b="1" dirty="0" smtClean="0"/>
              <a:t>:</a:t>
            </a:r>
          </a:p>
          <a:p>
            <a:pPr lvl="1" algn="ctr" eaLnBrk="1" hangingPunct="1">
              <a:lnSpc>
                <a:spcPct val="85000"/>
              </a:lnSpc>
              <a:buFontTx/>
              <a:buNone/>
            </a:pPr>
            <a:r>
              <a:rPr lang="en-US" altLang="en-US" b="1" dirty="0" smtClean="0">
                <a:solidFill>
                  <a:srgbClr val="FF0000"/>
                </a:solidFill>
              </a:rPr>
              <a:t>Regsvr32 OpenDSSEngine.DLL</a:t>
            </a:r>
            <a:r>
              <a:rPr lang="en-US" altLang="en-US" sz="1800" b="1" dirty="0" smtClean="0">
                <a:latin typeface="Courier New" panose="02070309020205020404" pitchFamily="49" charset="0"/>
              </a:rPr>
              <a:t/>
            </a:r>
            <a:br>
              <a:rPr lang="en-US" altLang="en-US" sz="1800" b="1" dirty="0" smtClean="0">
                <a:latin typeface="Courier New" panose="02070309020205020404" pitchFamily="49" charset="0"/>
              </a:rPr>
            </a:br>
            <a:endParaRPr lang="en-US" altLang="en-US" sz="1800" b="1" dirty="0" smtClean="0">
              <a:latin typeface="Courier New" panose="02070309020205020404" pitchFamily="49" charset="0"/>
            </a:endParaRPr>
          </a:p>
          <a:p>
            <a:pPr lvl="1" algn="ctr" eaLnBrk="1" hangingPunct="1">
              <a:lnSpc>
                <a:spcPct val="85000"/>
              </a:lnSpc>
              <a:buFontTx/>
              <a:buNone/>
            </a:pPr>
            <a:r>
              <a:rPr lang="en-US" altLang="en-US" sz="1800" b="1" dirty="0" smtClean="0">
                <a:latin typeface="Courier New" panose="02070309020205020404" pitchFamily="49" charset="0"/>
              </a:rPr>
              <a:t>		</a:t>
            </a:r>
            <a:endParaRPr lang="en-US" altLang="en-US" dirty="0" smtClean="0"/>
          </a:p>
        </p:txBody>
      </p:sp>
    </p:spTree>
    <p:extLst>
      <p:ext uri="{BB962C8B-B14F-4D97-AF65-F5344CB8AC3E}">
        <p14:creationId xmlns:p14="http://schemas.microsoft.com/office/powerpoint/2010/main" val="3048706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Day 1</a:t>
            </a:r>
          </a:p>
          <a:p>
            <a:pPr lvl="1"/>
            <a:r>
              <a:rPr lang="en-US" dirty="0" err="1" smtClean="0"/>
              <a:t>OpenDSS</a:t>
            </a:r>
            <a:r>
              <a:rPr lang="en-US" dirty="0" smtClean="0"/>
              <a:t> Concepts</a:t>
            </a:r>
          </a:p>
          <a:p>
            <a:pPr lvl="1"/>
            <a:r>
              <a:rPr lang="en-US" dirty="0" smtClean="0"/>
              <a:t>Installation</a:t>
            </a:r>
          </a:p>
          <a:p>
            <a:pPr lvl="1"/>
            <a:r>
              <a:rPr lang="en-US" dirty="0" smtClean="0"/>
              <a:t>Basic scripting</a:t>
            </a:r>
          </a:p>
          <a:p>
            <a:pPr lvl="1"/>
            <a:r>
              <a:rPr lang="en-US" dirty="0" smtClean="0"/>
              <a:t>The COM interface</a:t>
            </a:r>
          </a:p>
          <a:p>
            <a:r>
              <a:rPr lang="en-US" dirty="0" smtClean="0"/>
              <a:t>Day 2</a:t>
            </a:r>
          </a:p>
          <a:p>
            <a:pPr lvl="1"/>
            <a:r>
              <a:rPr lang="en-US" dirty="0" err="1" smtClean="0"/>
              <a:t>Loadshapes</a:t>
            </a:r>
            <a:r>
              <a:rPr lang="en-US" dirty="0" smtClean="0"/>
              <a:t> and Smart Grid Simulation</a:t>
            </a:r>
          </a:p>
          <a:p>
            <a:pPr lvl="1"/>
            <a:r>
              <a:rPr lang="en-US" dirty="0" smtClean="0"/>
              <a:t>Detailed Modeling</a:t>
            </a:r>
          </a:p>
          <a:p>
            <a:pPr lvl="1"/>
            <a:r>
              <a:rPr lang="en-US" dirty="0" smtClean="0"/>
              <a:t>COM interface example(s)</a:t>
            </a:r>
          </a:p>
          <a:p>
            <a:pPr lvl="1"/>
            <a:r>
              <a:rPr lang="en-US" dirty="0" err="1" smtClean="0"/>
              <a:t>Misc</a:t>
            </a:r>
            <a:r>
              <a:rPr lang="en-US" dirty="0" smtClean="0"/>
              <a:t> hints and tips</a:t>
            </a:r>
          </a:p>
          <a:p>
            <a:pPr lvl="1"/>
            <a:r>
              <a:rPr lang="en-US" dirty="0" smtClean="0"/>
              <a:t>DA Class Exercise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en-US" smtClean="0"/>
              <a:t>Manually Registering the COM Server – Windows 7 (Method 1)</a:t>
            </a:r>
          </a:p>
        </p:txBody>
      </p:sp>
      <p:sp>
        <p:nvSpPr>
          <p:cNvPr id="63491" name="Rectangle 3"/>
          <p:cNvSpPr>
            <a:spLocks noGrp="1" noChangeArrowheads="1"/>
          </p:cNvSpPr>
          <p:nvPr>
            <p:ph type="body" idx="1"/>
          </p:nvPr>
        </p:nvSpPr>
        <p:spPr>
          <a:xfrm>
            <a:off x="457200" y="1416050"/>
            <a:ext cx="8089900" cy="4764088"/>
          </a:xfrm>
        </p:spPr>
        <p:txBody>
          <a:bodyPr>
            <a:normAutofit lnSpcReduction="10000"/>
          </a:bodyPr>
          <a:lstStyle/>
          <a:p>
            <a:pPr eaLnBrk="1" hangingPunct="1">
              <a:lnSpc>
                <a:spcPct val="85000"/>
              </a:lnSpc>
            </a:pPr>
            <a:r>
              <a:rPr lang="en-US" altLang="en-US" smtClean="0">
                <a:solidFill>
                  <a:schemeClr val="tx1"/>
                </a:solidFill>
              </a:rPr>
              <a:t>Special instructions for Windows 7 </a:t>
            </a:r>
          </a:p>
          <a:p>
            <a:pPr lvl="1" eaLnBrk="1" hangingPunct="1">
              <a:lnSpc>
                <a:spcPct val="85000"/>
              </a:lnSpc>
            </a:pPr>
            <a:r>
              <a:rPr lang="en-US" altLang="en-US" smtClean="0">
                <a:solidFill>
                  <a:schemeClr val="tx1"/>
                </a:solidFill>
              </a:rPr>
              <a:t>(and probably Windows Vista, too)</a:t>
            </a:r>
          </a:p>
          <a:p>
            <a:pPr lvl="1" eaLnBrk="1" hangingPunct="1">
              <a:lnSpc>
                <a:spcPct val="85000"/>
              </a:lnSpc>
            </a:pPr>
            <a:r>
              <a:rPr lang="en-US" altLang="en-US" smtClean="0">
                <a:solidFill>
                  <a:schemeClr val="tx1"/>
                </a:solidFill>
              </a:rPr>
              <a:t>See Q&amp;A on the Wiki site</a:t>
            </a:r>
          </a:p>
          <a:p>
            <a:pPr eaLnBrk="1" hangingPunct="1">
              <a:lnSpc>
                <a:spcPct val="85000"/>
              </a:lnSpc>
            </a:pPr>
            <a:endParaRPr lang="en-US" altLang="en-US" sz="1800" b="1" smtClean="0">
              <a:solidFill>
                <a:srgbClr val="FF0000"/>
              </a:solidFill>
              <a:latin typeface="Courier New" panose="02070309020205020404" pitchFamily="49" charset="0"/>
            </a:endParaRPr>
          </a:p>
          <a:p>
            <a:pPr lvl="1" eaLnBrk="1" hangingPunct="1">
              <a:lnSpc>
                <a:spcPct val="85000"/>
              </a:lnSpc>
            </a:pPr>
            <a:r>
              <a:rPr lang="en-US" altLang="en-US" sz="1800" smtClean="0">
                <a:hlinkClick r:id="rId3"/>
              </a:rPr>
              <a:t>http://sourceforge.net/apps/mediawiki/electricdss/index.php?title=How_Do_I_Register_the_COM_Server_DLL_on_Windows_7%3F </a:t>
            </a:r>
            <a:endParaRPr lang="en-US" altLang="en-US" sz="1800" smtClean="0"/>
          </a:p>
          <a:p>
            <a:pPr eaLnBrk="1" hangingPunct="1">
              <a:lnSpc>
                <a:spcPct val="85000"/>
              </a:lnSpc>
            </a:pPr>
            <a:endParaRPr lang="en-US" altLang="en-US" sz="1800" b="1" smtClean="0">
              <a:latin typeface="Courier New" panose="02070309020205020404" pitchFamily="49" charset="0"/>
            </a:endParaRPr>
          </a:p>
          <a:p>
            <a:pPr eaLnBrk="1" hangingPunct="1">
              <a:lnSpc>
                <a:spcPct val="85000"/>
              </a:lnSpc>
            </a:pPr>
            <a:r>
              <a:rPr lang="en-US" altLang="en-US" smtClean="0"/>
              <a:t>All Programs &gt; Accessories </a:t>
            </a:r>
          </a:p>
          <a:p>
            <a:pPr eaLnBrk="1" hangingPunct="1">
              <a:lnSpc>
                <a:spcPct val="85000"/>
              </a:lnSpc>
            </a:pPr>
            <a:r>
              <a:rPr lang="en-US" altLang="en-US" smtClean="0"/>
              <a:t>right-click on the </a:t>
            </a:r>
            <a:r>
              <a:rPr lang="en-US" altLang="en-US" b="1" smtClean="0"/>
              <a:t>Command Prompt </a:t>
            </a:r>
            <a:r>
              <a:rPr lang="en-US" altLang="en-US" smtClean="0"/>
              <a:t>and select </a:t>
            </a:r>
            <a:r>
              <a:rPr lang="en-US" altLang="en-US" b="1" smtClean="0"/>
              <a:t>Run as Administrator</a:t>
            </a:r>
            <a:r>
              <a:rPr lang="en-US" altLang="en-US" smtClean="0"/>
              <a:t>. </a:t>
            </a:r>
          </a:p>
          <a:p>
            <a:pPr eaLnBrk="1" hangingPunct="1">
              <a:lnSpc>
                <a:spcPct val="85000"/>
              </a:lnSpc>
            </a:pPr>
            <a:r>
              <a:rPr lang="en-US" altLang="en-US" smtClean="0"/>
              <a:t>Then change to your OpenDSS folder and type in </a:t>
            </a:r>
          </a:p>
          <a:p>
            <a:pPr lvl="1" eaLnBrk="1" hangingPunct="1">
              <a:lnSpc>
                <a:spcPct val="85000"/>
              </a:lnSpc>
            </a:pPr>
            <a:r>
              <a:rPr lang="en-US" altLang="en-US" smtClean="0"/>
              <a:t>"regsvr32 OpenDSSEngine.DLL”</a:t>
            </a:r>
          </a:p>
          <a:p>
            <a:pPr lvl="1" eaLnBrk="1" hangingPunct="1">
              <a:lnSpc>
                <a:spcPct val="85000"/>
              </a:lnSpc>
            </a:pPr>
            <a:r>
              <a:rPr lang="en-US" altLang="en-US" b="1" smtClean="0">
                <a:latin typeface="Courier New" panose="02070309020205020404" pitchFamily="49" charset="0"/>
              </a:rPr>
              <a:t/>
            </a:r>
            <a:br>
              <a:rPr lang="en-US" altLang="en-US" b="1" smtClean="0">
                <a:latin typeface="Courier New" panose="02070309020205020404" pitchFamily="49" charset="0"/>
              </a:rPr>
            </a:br>
            <a:endParaRPr lang="en-US" altLang="en-US" sz="3200" smtClean="0"/>
          </a:p>
        </p:txBody>
      </p:sp>
    </p:spTree>
    <p:extLst>
      <p:ext uri="{BB962C8B-B14F-4D97-AF65-F5344CB8AC3E}">
        <p14:creationId xmlns:p14="http://schemas.microsoft.com/office/powerpoint/2010/main" val="4223158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US" altLang="en-US" smtClean="0"/>
              <a:t>Registering the COM Server – Windows 7, Method 2</a:t>
            </a:r>
          </a:p>
        </p:txBody>
      </p:sp>
      <p:sp>
        <p:nvSpPr>
          <p:cNvPr id="64515" name="Rectangle 3"/>
          <p:cNvSpPr>
            <a:spLocks noGrp="1" noChangeArrowheads="1"/>
          </p:cNvSpPr>
          <p:nvPr>
            <p:ph type="body" idx="1"/>
          </p:nvPr>
        </p:nvSpPr>
        <p:spPr>
          <a:xfrm>
            <a:off x="457200" y="1371600"/>
            <a:ext cx="8089900" cy="4764088"/>
          </a:xfrm>
        </p:spPr>
        <p:txBody>
          <a:bodyPr/>
          <a:lstStyle/>
          <a:p>
            <a:pPr eaLnBrk="1" hangingPunct="1">
              <a:lnSpc>
                <a:spcPct val="85000"/>
              </a:lnSpc>
            </a:pPr>
            <a:r>
              <a:rPr lang="en-US" altLang="en-US" smtClean="0">
                <a:solidFill>
                  <a:schemeClr val="tx1"/>
                </a:solidFill>
              </a:rPr>
              <a:t>Another Process for Windows 7 </a:t>
            </a:r>
          </a:p>
          <a:p>
            <a:pPr lvl="1" eaLnBrk="1" hangingPunct="1">
              <a:lnSpc>
                <a:spcPct val="85000"/>
              </a:lnSpc>
            </a:pPr>
            <a:r>
              <a:rPr lang="en-US" altLang="en-US" smtClean="0">
                <a:solidFill>
                  <a:schemeClr val="tx1"/>
                </a:solidFill>
              </a:rPr>
              <a:t>per Andy Keane- UC Dublin</a:t>
            </a:r>
          </a:p>
          <a:p>
            <a:pPr eaLnBrk="1" hangingPunct="1">
              <a:lnSpc>
                <a:spcPct val="85000"/>
              </a:lnSpc>
            </a:pPr>
            <a:endParaRPr lang="en-US" altLang="en-US" smtClean="0">
              <a:solidFill>
                <a:srgbClr val="FF0000"/>
              </a:solidFill>
            </a:endParaRPr>
          </a:p>
          <a:p>
            <a:pPr lvl="1" eaLnBrk="1" hangingPunct="1"/>
            <a:r>
              <a:rPr lang="en-US" altLang="en-US" smtClean="0"/>
              <a:t>1</a:t>
            </a:r>
            <a:r>
              <a:rPr lang="en-US" altLang="en-US" sz="2000" smtClean="0"/>
              <a:t>. Right click on the desktop and select new -&gt; shortcut</a:t>
            </a:r>
          </a:p>
          <a:p>
            <a:pPr lvl="1" eaLnBrk="1" hangingPunct="1"/>
            <a:r>
              <a:rPr lang="en-US" altLang="en-US" sz="2000" smtClean="0"/>
              <a:t>2. For location of item just type ‘cmd’</a:t>
            </a:r>
          </a:p>
          <a:p>
            <a:pPr lvl="1" eaLnBrk="1" hangingPunct="1"/>
            <a:r>
              <a:rPr lang="en-US" altLang="en-US" sz="2000" smtClean="0"/>
              <a:t>3. This will create a new shortcut to a command prompt on your desktop</a:t>
            </a:r>
          </a:p>
          <a:p>
            <a:pPr lvl="1" eaLnBrk="1" hangingPunct="1"/>
            <a:r>
              <a:rPr lang="en-US" altLang="en-US" sz="2000" smtClean="0"/>
              <a:t>4. Right click on the new shortcut and select ‘Properties’</a:t>
            </a:r>
          </a:p>
          <a:p>
            <a:pPr lvl="1" eaLnBrk="1" hangingPunct="1"/>
            <a:r>
              <a:rPr lang="en-US" altLang="en-US" sz="2000" smtClean="0"/>
              <a:t>5. On the shortcut tab select ‘Advanced’</a:t>
            </a:r>
          </a:p>
          <a:p>
            <a:pPr lvl="1" eaLnBrk="1" hangingPunct="1"/>
            <a:r>
              <a:rPr lang="en-US" altLang="en-US" sz="2000" smtClean="0"/>
              <a:t>6. Tick the ‘Run as Administrator’ box</a:t>
            </a:r>
          </a:p>
          <a:p>
            <a:pPr lvl="1" eaLnBrk="1" hangingPunct="1"/>
            <a:r>
              <a:rPr lang="en-US" altLang="en-US" sz="2000" smtClean="0"/>
              <a:t>7. Press Apply/OK and that command prompt will always be run as administrator allowing the user to use regsvr32</a:t>
            </a:r>
          </a:p>
          <a:p>
            <a:pPr eaLnBrk="1" hangingPunct="1"/>
            <a:endParaRPr lang="en-US" altLang="en-US" smtClean="0"/>
          </a:p>
          <a:p>
            <a:pPr eaLnBrk="1" hangingPunct="1">
              <a:lnSpc>
                <a:spcPct val="85000"/>
              </a:lnSpc>
            </a:pPr>
            <a:endParaRPr lang="en-US" altLang="en-US" smtClean="0">
              <a:solidFill>
                <a:srgbClr val="FF0000"/>
              </a:solidFill>
            </a:endParaRPr>
          </a:p>
          <a:p>
            <a:pPr eaLnBrk="1" hangingPunct="1">
              <a:lnSpc>
                <a:spcPct val="85000"/>
              </a:lnSpc>
            </a:pPr>
            <a:endParaRPr lang="en-US" altLang="en-US" sz="1800" b="1" smtClean="0">
              <a:solidFill>
                <a:srgbClr val="FF0000"/>
              </a:solidFill>
              <a:latin typeface="Courier New" panose="02070309020205020404" pitchFamily="49" charset="0"/>
            </a:endParaRPr>
          </a:p>
        </p:txBody>
      </p:sp>
    </p:spTree>
    <p:extLst>
      <p:ext uri="{BB962C8B-B14F-4D97-AF65-F5344CB8AC3E}">
        <p14:creationId xmlns:p14="http://schemas.microsoft.com/office/powerpoint/2010/main" val="1426593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So What Did this Do?</a:t>
            </a:r>
          </a:p>
        </p:txBody>
      </p:sp>
      <p:pic>
        <p:nvPicPr>
          <p:cNvPr id="65539"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6106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65541"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2"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3"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65544"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5" name="Text Box 9"/>
          <p:cNvSpPr txBox="1">
            <a:spLocks noChangeArrowheads="1"/>
          </p:cNvSpPr>
          <p:nvPr/>
        </p:nvSpPr>
        <p:spPr bwMode="auto">
          <a:xfrm>
            <a:off x="333375" y="1470025"/>
            <a:ext cx="446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65546" name="Text Box 10"/>
          <p:cNvSpPr txBox="1">
            <a:spLocks noChangeArrowheads="1"/>
          </p:cNvSpPr>
          <p:nvPr/>
        </p:nvSpPr>
        <p:spPr bwMode="auto">
          <a:xfrm>
            <a:off x="382588" y="5386388"/>
            <a:ext cx="80184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a:p>
            <a:r>
              <a:rPr lang="en-US" altLang="en-US" sz="2000" b="1"/>
              <a:t>On Windows 7: 32-bit server is registered in WOW6432Node</a:t>
            </a:r>
          </a:p>
        </p:txBody>
      </p:sp>
    </p:spTree>
    <p:extLst>
      <p:ext uri="{BB962C8B-B14F-4D97-AF65-F5344CB8AC3E}">
        <p14:creationId xmlns:p14="http://schemas.microsoft.com/office/powerpoint/2010/main" val="3981881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mtClean="0"/>
              <a:t>The GUID References the DLL File ….</a:t>
            </a:r>
          </a:p>
        </p:txBody>
      </p:sp>
      <p:pic>
        <p:nvPicPr>
          <p:cNvPr id="66563"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66565"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6"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66567"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85463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32-bit Vs 64-bit	</a:t>
            </a:r>
          </a:p>
        </p:txBody>
      </p:sp>
      <p:sp>
        <p:nvSpPr>
          <p:cNvPr id="67587" name="Content Placeholder 2"/>
          <p:cNvSpPr>
            <a:spLocks noGrp="1"/>
          </p:cNvSpPr>
          <p:nvPr>
            <p:ph idx="1"/>
          </p:nvPr>
        </p:nvSpPr>
        <p:spPr>
          <a:xfrm>
            <a:off x="457200" y="1828800"/>
            <a:ext cx="8226425" cy="4522788"/>
          </a:xfrm>
        </p:spPr>
        <p:txBody>
          <a:bodyPr/>
          <a:lstStyle/>
          <a:p>
            <a:r>
              <a:rPr lang="en-US" altLang="en-US" dirty="0" smtClean="0"/>
              <a:t>On Windows 7 &amp; 8 you can register both versions </a:t>
            </a:r>
          </a:p>
          <a:p>
            <a:pPr lvl="1"/>
            <a:r>
              <a:rPr lang="en-US" altLang="en-US" dirty="0" smtClean="0"/>
              <a:t>They are in separate places in the registry</a:t>
            </a:r>
          </a:p>
          <a:p>
            <a:pPr lvl="1"/>
            <a:r>
              <a:rPr lang="en-US" altLang="en-US" dirty="0" smtClean="0"/>
              <a:t>You will probably need to register both</a:t>
            </a:r>
          </a:p>
          <a:p>
            <a:pPr lvl="2"/>
            <a:r>
              <a:rPr lang="en-US" altLang="en-US" dirty="0" smtClean="0"/>
              <a:t>MATLAB is often installed as 64-bit (x64)</a:t>
            </a:r>
          </a:p>
          <a:p>
            <a:pPr lvl="2"/>
            <a:r>
              <a:rPr lang="en-US" altLang="en-US" dirty="0" smtClean="0"/>
              <a:t>MS Office is most often installed as 32-bit (x86)</a:t>
            </a:r>
          </a:p>
          <a:p>
            <a:endParaRPr lang="en-US" altLang="en-US" dirty="0" smtClean="0"/>
          </a:p>
          <a:p>
            <a:r>
              <a:rPr lang="en-US" altLang="en-US" dirty="0" smtClean="0"/>
              <a:t>Windows 7 will run the proper version depending on the type of program invoking the </a:t>
            </a:r>
            <a:r>
              <a:rPr lang="en-US" altLang="en-US" dirty="0" err="1" smtClean="0"/>
              <a:t>DSSEngine</a:t>
            </a:r>
            <a:r>
              <a:rPr lang="en-US" altLang="en-US" dirty="0" smtClean="0"/>
              <a:t>.</a:t>
            </a:r>
          </a:p>
          <a:p>
            <a:pPr lvl="1"/>
            <a:r>
              <a:rPr lang="en-US" altLang="en-US" dirty="0" smtClean="0"/>
              <a:t>Magic!!</a:t>
            </a:r>
          </a:p>
        </p:txBody>
      </p:sp>
    </p:spTree>
    <p:extLst>
      <p:ext uri="{BB962C8B-B14F-4D97-AF65-F5344CB8AC3E}">
        <p14:creationId xmlns:p14="http://schemas.microsoft.com/office/powerpoint/2010/main" val="3910971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32-bit Vs 64-bit	</a:t>
            </a:r>
          </a:p>
        </p:txBody>
      </p:sp>
      <p:sp>
        <p:nvSpPr>
          <p:cNvPr id="67587" name="Content Placeholder 2"/>
          <p:cNvSpPr>
            <a:spLocks noGrp="1"/>
          </p:cNvSpPr>
          <p:nvPr>
            <p:ph idx="1"/>
          </p:nvPr>
        </p:nvSpPr>
        <p:spPr>
          <a:xfrm>
            <a:off x="457200" y="1828800"/>
            <a:ext cx="8226425" cy="4522788"/>
          </a:xfrm>
        </p:spPr>
        <p:txBody>
          <a:bodyPr/>
          <a:lstStyle/>
          <a:p>
            <a:r>
              <a:rPr lang="en-US" altLang="en-US" smtClean="0"/>
              <a:t>On Windows 7 you can register both versions </a:t>
            </a:r>
          </a:p>
          <a:p>
            <a:pPr lvl="1"/>
            <a:r>
              <a:rPr lang="en-US" altLang="en-US" smtClean="0"/>
              <a:t>They are in separate places in the registry</a:t>
            </a:r>
          </a:p>
          <a:p>
            <a:pPr lvl="1"/>
            <a:r>
              <a:rPr lang="en-US" altLang="en-US" smtClean="0"/>
              <a:t>You will probably need to register both</a:t>
            </a:r>
          </a:p>
          <a:p>
            <a:pPr lvl="2"/>
            <a:r>
              <a:rPr lang="en-US" altLang="en-US" smtClean="0"/>
              <a:t>MATLAB is often installed as 64-bit (x64)</a:t>
            </a:r>
          </a:p>
          <a:p>
            <a:pPr lvl="2"/>
            <a:r>
              <a:rPr lang="en-US" altLang="en-US" smtClean="0"/>
              <a:t>MS Office is most often installed as 32-bit (x86)</a:t>
            </a:r>
          </a:p>
          <a:p>
            <a:endParaRPr lang="en-US" altLang="en-US" smtClean="0"/>
          </a:p>
          <a:p>
            <a:r>
              <a:rPr lang="en-US" altLang="en-US" smtClean="0"/>
              <a:t>Windows 7 will run the proper version depending on the type of program invoking the DSSEngine.</a:t>
            </a:r>
          </a:p>
          <a:p>
            <a:pPr lvl="1"/>
            <a:r>
              <a:rPr lang="en-US" altLang="en-US" smtClean="0"/>
              <a:t>Magic!!</a:t>
            </a:r>
          </a:p>
        </p:txBody>
      </p:sp>
    </p:spTree>
    <p:extLst>
      <p:ext uri="{BB962C8B-B14F-4D97-AF65-F5344CB8AC3E}">
        <p14:creationId xmlns:p14="http://schemas.microsoft.com/office/powerpoint/2010/main" val="2647433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idx="4294967295"/>
          </p:nvPr>
        </p:nvSpPr>
        <p:spPr>
          <a:xfrm>
            <a:off x="457200" y="2466975"/>
            <a:ext cx="8226425" cy="914400"/>
          </a:xfrm>
          <a:noFill/>
        </p:spPr>
        <p:txBody>
          <a:bodyPr/>
          <a:lstStyle/>
          <a:p>
            <a:pPr algn="ctr" eaLnBrk="1" hangingPunct="1"/>
            <a:r>
              <a:rPr lang="en-US" altLang="en-US" smtClean="0"/>
              <a:t>Questions So Far?</a:t>
            </a:r>
          </a:p>
        </p:txBody>
      </p:sp>
    </p:spTree>
    <p:extLst>
      <p:ext uri="{BB962C8B-B14F-4D97-AF65-F5344CB8AC3E}">
        <p14:creationId xmlns:p14="http://schemas.microsoft.com/office/powerpoint/2010/main" val="248615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endParaRPr lang="en-US"/>
          </a:p>
        </p:txBody>
      </p:sp>
      <p:sp>
        <p:nvSpPr>
          <p:cNvPr id="69635" name="Title 3"/>
          <p:cNvSpPr>
            <a:spLocks noGrp="1"/>
          </p:cNvSpPr>
          <p:nvPr>
            <p:ph type="ctrTitle" sz="quarter"/>
          </p:nvPr>
        </p:nvSpPr>
        <p:spPr/>
        <p:txBody>
          <a:bodyPr/>
          <a:lstStyle/>
          <a:p>
            <a:pPr eaLnBrk="1" hangingPunct="1"/>
            <a:r>
              <a:rPr lang="en-US" altLang="en-US" dirty="0" smtClean="0"/>
              <a:t>How </a:t>
            </a:r>
            <a:r>
              <a:rPr lang="en-US" altLang="en-US" dirty="0" err="1" smtClean="0"/>
              <a:t>OpenDSS</a:t>
            </a:r>
            <a:r>
              <a:rPr lang="en-US" altLang="en-US" dirty="0" smtClean="0"/>
              <a:t> Works</a:t>
            </a:r>
          </a:p>
        </p:txBody>
      </p:sp>
    </p:spTree>
    <p:extLst>
      <p:ext uri="{BB962C8B-B14F-4D97-AF65-F5344CB8AC3E}">
        <p14:creationId xmlns:p14="http://schemas.microsoft.com/office/powerpoint/2010/main" val="2433148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The Math …</a:t>
            </a:r>
          </a:p>
        </p:txBody>
      </p:sp>
      <p:sp>
        <p:nvSpPr>
          <p:cNvPr id="70659" name="Content Placeholder 2"/>
          <p:cNvSpPr>
            <a:spLocks noGrp="1"/>
          </p:cNvSpPr>
          <p:nvPr>
            <p:ph idx="1"/>
          </p:nvPr>
        </p:nvSpPr>
        <p:spPr/>
        <p:txBody>
          <a:bodyPr>
            <a:normAutofit lnSpcReduction="10000"/>
          </a:bodyPr>
          <a:lstStyle/>
          <a:p>
            <a:r>
              <a:rPr lang="en-US" altLang="en-US" smtClean="0"/>
              <a:t>Nearly everything results in a </a:t>
            </a:r>
            <a:r>
              <a:rPr lang="en-US" altLang="en-US" b="1" smtClean="0"/>
              <a:t>matrix</a:t>
            </a:r>
            <a:r>
              <a:rPr lang="en-US" altLang="en-US" smtClean="0"/>
              <a:t> or </a:t>
            </a:r>
            <a:r>
              <a:rPr lang="en-US" altLang="en-US" b="1" smtClean="0"/>
              <a:t>array</a:t>
            </a:r>
          </a:p>
          <a:p>
            <a:pPr lvl="1"/>
            <a:r>
              <a:rPr lang="en-US" altLang="en-US" b="1" smtClean="0"/>
              <a:t>Nodal Admittance </a:t>
            </a:r>
            <a:r>
              <a:rPr lang="en-US" altLang="en-US" smtClean="0"/>
              <a:t>formulation</a:t>
            </a:r>
          </a:p>
          <a:p>
            <a:pPr lvl="1"/>
            <a:r>
              <a:rPr lang="en-US" altLang="en-US" smtClean="0"/>
              <a:t>Circuit elements modeled by primitive admittance matrices </a:t>
            </a:r>
          </a:p>
          <a:p>
            <a:pPr lvl="2"/>
            <a:r>
              <a:rPr lang="en-US" altLang="en-US" i="1" smtClean="0"/>
              <a:t>Y</a:t>
            </a:r>
            <a:r>
              <a:rPr lang="en-US" altLang="en-US" i="1" baseline="-25000" smtClean="0"/>
              <a:t>prim</a:t>
            </a:r>
          </a:p>
          <a:p>
            <a:pPr lvl="1"/>
            <a:r>
              <a:rPr lang="en-US" altLang="en-US" b="1" smtClean="0"/>
              <a:t>Primitive Y </a:t>
            </a:r>
            <a:r>
              <a:rPr lang="en-US" altLang="en-US" smtClean="0"/>
              <a:t>matrices used to build </a:t>
            </a:r>
            <a:r>
              <a:rPr lang="en-US" altLang="en-US" b="1" smtClean="0"/>
              <a:t>System Y </a:t>
            </a:r>
            <a:r>
              <a:rPr lang="en-US" altLang="en-US" smtClean="0"/>
              <a:t>matrix </a:t>
            </a:r>
          </a:p>
          <a:p>
            <a:pPr lvl="1">
              <a:buFontTx/>
              <a:buNone/>
            </a:pPr>
            <a:endParaRPr lang="en-US" altLang="en-US" baseline="-25000" smtClean="0"/>
          </a:p>
          <a:p>
            <a:r>
              <a:rPr lang="en-US" altLang="en-US" smtClean="0"/>
              <a:t>OpenDSS Works In</a:t>
            </a:r>
          </a:p>
          <a:p>
            <a:pPr lvl="1"/>
            <a:r>
              <a:rPr lang="en-US" altLang="en-US" smtClean="0"/>
              <a:t>Phase domain</a:t>
            </a:r>
          </a:p>
          <a:p>
            <a:pPr lvl="1"/>
            <a:r>
              <a:rPr lang="en-US" altLang="en-US" smtClean="0"/>
              <a:t>Actual volts and amps</a:t>
            </a:r>
          </a:p>
          <a:p>
            <a:pPr lvl="1"/>
            <a:r>
              <a:rPr lang="en-US" altLang="en-US" smtClean="0"/>
              <a:t>Symmetrical components and per units not used </a:t>
            </a:r>
            <a:r>
              <a:rPr lang="en-US" altLang="en-US" i="1" smtClean="0"/>
              <a:t>inside</a:t>
            </a:r>
            <a:r>
              <a:rPr lang="en-US" altLang="en-US" smtClean="0"/>
              <a:t> the program !!  -- Input and output only!</a:t>
            </a:r>
          </a:p>
        </p:txBody>
      </p:sp>
    </p:spTree>
    <p:extLst>
      <p:ext uri="{BB962C8B-B14F-4D97-AF65-F5344CB8AC3E}">
        <p14:creationId xmlns:p14="http://schemas.microsoft.com/office/powerpoint/2010/main" val="136001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smtClean="0"/>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9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this Workshop</a:t>
            </a:r>
            <a:endParaRPr lang="en-US" dirty="0"/>
          </a:p>
        </p:txBody>
      </p:sp>
      <p:sp>
        <p:nvSpPr>
          <p:cNvPr id="3" name="Content Placeholder 2"/>
          <p:cNvSpPr>
            <a:spLocks noGrp="1"/>
          </p:cNvSpPr>
          <p:nvPr>
            <p:ph idx="1"/>
          </p:nvPr>
        </p:nvSpPr>
        <p:spPr/>
        <p:txBody>
          <a:bodyPr/>
          <a:lstStyle/>
          <a:p>
            <a:r>
              <a:rPr lang="en-US" dirty="0" smtClean="0"/>
              <a:t>Provide basic training in </a:t>
            </a:r>
            <a:r>
              <a:rPr lang="en-US" dirty="0" err="1" smtClean="0"/>
              <a:t>OpenDSS</a:t>
            </a:r>
            <a:r>
              <a:rPr lang="en-US" dirty="0" smtClean="0"/>
              <a:t> usage</a:t>
            </a:r>
          </a:p>
          <a:p>
            <a:r>
              <a:rPr lang="en-US" dirty="0" smtClean="0"/>
              <a:t>Provide distribution engineers with a powerful tool for dynamic distribution modeling to supplement their existing tools</a:t>
            </a:r>
          </a:p>
          <a:p>
            <a:r>
              <a:rPr lang="en-US" dirty="0" smtClean="0"/>
              <a:t>Provide students:</a:t>
            </a:r>
          </a:p>
          <a:p>
            <a:pPr lvl="1"/>
            <a:r>
              <a:rPr lang="en-US" dirty="0" smtClean="0"/>
              <a:t>With a tool to complete their research</a:t>
            </a:r>
          </a:p>
          <a:p>
            <a:pPr lvl="1"/>
            <a:r>
              <a:rPr lang="en-US" dirty="0" smtClean="0"/>
              <a:t>With an understanding of power distribution systems</a:t>
            </a:r>
          </a:p>
          <a:p>
            <a:pPr lvl="1"/>
            <a:r>
              <a:rPr lang="en-US" dirty="0" smtClean="0"/>
              <a:t>With skills for the next generation power industry </a:t>
            </a:r>
          </a:p>
          <a:p>
            <a:pPr lvl="2"/>
            <a:r>
              <a:rPr lang="en-US" dirty="0" smtClean="0"/>
              <a:t>The “Integrated Grid”</a:t>
            </a:r>
          </a:p>
          <a:p>
            <a:r>
              <a:rPr lang="en-US" dirty="0" smtClean="0"/>
              <a:t>Encourage students to explore and develop new concepts useful to the industry</a:t>
            </a:r>
            <a:endParaRPr lang="en-US" dirty="0"/>
          </a:p>
        </p:txBody>
      </p:sp>
    </p:spTree>
    <p:extLst>
      <p:ext uri="{BB962C8B-B14F-4D97-AF65-F5344CB8AC3E}">
        <p14:creationId xmlns:p14="http://schemas.microsoft.com/office/powerpoint/2010/main" val="30632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smtClean="0"/>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919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What about 3-phase elements?</a:t>
            </a:r>
          </a:p>
        </p:txBody>
      </p:sp>
      <p:sp>
        <p:nvSpPr>
          <p:cNvPr id="73731" name="Content Placeholder 2"/>
          <p:cNvSpPr>
            <a:spLocks noGrp="1"/>
          </p:cNvSpPr>
          <p:nvPr>
            <p:ph idx="1"/>
          </p:nvPr>
        </p:nvSpPr>
        <p:spPr/>
        <p:txBody>
          <a:bodyPr/>
          <a:lstStyle/>
          <a:p>
            <a:r>
              <a:rPr lang="en-US" altLang="en-US" smtClean="0"/>
              <a:t>Simply let </a:t>
            </a:r>
            <a:r>
              <a:rPr lang="en-US" altLang="en-US" b="1" smtClean="0"/>
              <a:t>R, X, B, G, C</a:t>
            </a:r>
            <a:r>
              <a:rPr lang="en-US" altLang="en-US" smtClean="0"/>
              <a:t>, etc. represent </a:t>
            </a:r>
            <a:r>
              <a:rPr lang="en-US" altLang="en-US" b="1" smtClean="0"/>
              <a:t>3x3</a:t>
            </a:r>
            <a:r>
              <a:rPr lang="en-US" altLang="en-US" smtClean="0"/>
              <a:t> matrix</a:t>
            </a:r>
          </a:p>
          <a:p>
            <a:pPr lvl="1"/>
            <a:r>
              <a:rPr lang="en-US" altLang="en-US" smtClean="0"/>
              <a:t>Notation stays the same</a:t>
            </a:r>
          </a:p>
          <a:p>
            <a:endParaRPr lang="en-US" altLang="en-US" smtClean="0"/>
          </a:p>
          <a:p>
            <a:r>
              <a:rPr lang="en-US" altLang="en-US" smtClean="0"/>
              <a:t>And it works!</a:t>
            </a:r>
          </a:p>
          <a:p>
            <a:endParaRPr lang="en-US" altLang="en-US" smtClean="0"/>
          </a:p>
          <a:p>
            <a:r>
              <a:rPr lang="en-US" altLang="en-US" smtClean="0"/>
              <a:t>I1, I2, V1, V2 etc become 3x1 vectors</a:t>
            </a:r>
          </a:p>
          <a:p>
            <a:endParaRPr lang="en-US" altLang="en-US" smtClean="0"/>
          </a:p>
          <a:p>
            <a:r>
              <a:rPr lang="en-US" altLang="en-US" smtClean="0"/>
              <a:t>This is basically how all the Circuit Element (CktElement) models in OpenDSS work.</a:t>
            </a:r>
          </a:p>
        </p:txBody>
      </p:sp>
    </p:spTree>
    <p:extLst>
      <p:ext uri="{BB962C8B-B14F-4D97-AF65-F5344CB8AC3E}">
        <p14:creationId xmlns:p14="http://schemas.microsoft.com/office/powerpoint/2010/main" val="329412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smtClean="0"/>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0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43917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Solving the Power Flow</a:t>
            </a:r>
          </a:p>
        </p:txBody>
      </p:sp>
      <p:sp>
        <p:nvSpPr>
          <p:cNvPr id="76803" name="Rectangle 3"/>
          <p:cNvSpPr>
            <a:spLocks noGrp="1" noChangeArrowheads="1"/>
          </p:cNvSpPr>
          <p:nvPr>
            <p:ph type="body" idx="1"/>
          </p:nvPr>
        </p:nvSpPr>
        <p:spPr/>
        <p:txBody>
          <a:bodyPr/>
          <a:lstStyle/>
          <a:p>
            <a:pPr eaLnBrk="1" hangingPunct="1"/>
            <a:r>
              <a:rPr lang="en-US" altLang="en-US" smtClean="0"/>
              <a:t>Once the circuit model is connected properly the next step is to </a:t>
            </a:r>
            <a:r>
              <a:rPr lang="en-US" altLang="en-US" b="1" smtClean="0">
                <a:solidFill>
                  <a:srgbClr val="FF0000"/>
                </a:solidFill>
              </a:rPr>
              <a:t>Solve</a:t>
            </a:r>
            <a:r>
              <a:rPr lang="en-US" altLang="en-US" smtClean="0"/>
              <a:t> the base power flow</a:t>
            </a:r>
          </a:p>
          <a:p>
            <a:pPr eaLnBrk="1" hangingPunct="1"/>
            <a:r>
              <a:rPr lang="en-US" altLang="en-US" smtClean="0"/>
              <a:t>PC elements (i.e., Loads) are usually </a:t>
            </a:r>
            <a:r>
              <a:rPr lang="en-US" altLang="en-US" b="1" smtClean="0"/>
              <a:t>nonlinear</a:t>
            </a:r>
          </a:p>
          <a:p>
            <a:pPr eaLnBrk="1" hangingPunct="1"/>
            <a:r>
              <a:rPr lang="en-US" altLang="en-US" smtClean="0"/>
              <a:t>Loads are linearized to a Norton equivalent based on nominal 100% rated voltage.</a:t>
            </a:r>
          </a:p>
          <a:p>
            <a:pPr lvl="1" eaLnBrk="1" hangingPunct="1"/>
            <a:r>
              <a:rPr lang="en-US" altLang="en-US" smtClean="0"/>
              <a:t>Current source is “</a:t>
            </a:r>
            <a:r>
              <a:rPr lang="en-US" altLang="en-US" b="1" smtClean="0"/>
              <a:t>compensation current</a:t>
            </a:r>
            <a:r>
              <a:rPr lang="en-US" altLang="en-US" smtClean="0"/>
              <a:t>”</a:t>
            </a:r>
          </a:p>
          <a:p>
            <a:pPr lvl="1" eaLnBrk="1" hangingPunct="1"/>
            <a:r>
              <a:rPr lang="en-US" altLang="en-US" smtClean="0"/>
              <a:t>Compensates for the nonlinear characteristic</a:t>
            </a:r>
          </a:p>
          <a:p>
            <a:pPr eaLnBrk="1" hangingPunct="1"/>
            <a:r>
              <a:rPr lang="en-US" altLang="en-US" smtClean="0"/>
              <a:t>A </a:t>
            </a:r>
            <a:r>
              <a:rPr lang="en-US" altLang="en-US" i="1" smtClean="0"/>
              <a:t>fixed point </a:t>
            </a:r>
            <a:r>
              <a:rPr lang="en-US" altLang="en-US" smtClean="0"/>
              <a:t>iterative solution algorithm is employed for most solutions</a:t>
            </a:r>
          </a:p>
          <a:p>
            <a:pPr eaLnBrk="1" hangingPunct="1"/>
            <a:r>
              <a:rPr lang="en-US" altLang="en-US" smtClean="0"/>
              <a:t>This method allows for flexible load models and is robust for most distribution systems</a:t>
            </a:r>
          </a:p>
        </p:txBody>
      </p:sp>
    </p:spTree>
    <p:extLst>
      <p:ext uri="{BB962C8B-B14F-4D97-AF65-F5344CB8AC3E}">
        <p14:creationId xmlns:p14="http://schemas.microsoft.com/office/powerpoint/2010/main" val="4201590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802290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2923769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2830929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smtClean="0"/>
              <a:t>1:Standard constant P+jQ load. (Default)</a:t>
            </a:r>
          </a:p>
          <a:p>
            <a:pPr eaLnBrk="1" hangingPunct="1">
              <a:buFontTx/>
              <a:buNone/>
            </a:pPr>
            <a:r>
              <a:rPr lang="en-US" altLang="en-US" smtClean="0"/>
              <a:t>2:Constant impedance load. </a:t>
            </a:r>
          </a:p>
          <a:p>
            <a:pPr eaLnBrk="1" hangingPunct="1">
              <a:buFontTx/>
              <a:buNone/>
            </a:pPr>
            <a:r>
              <a:rPr lang="en-US" altLang="en-US" smtClean="0"/>
              <a:t>3:Const P, Quadratic Q (like a motor).</a:t>
            </a:r>
          </a:p>
          <a:p>
            <a:pPr eaLnBrk="1" hangingPunct="1">
              <a:buFontTx/>
              <a:buNone/>
            </a:pPr>
            <a:r>
              <a:rPr lang="en-US" altLang="en-US" smtClean="0"/>
              <a:t>4:Nominal Linear P, Quadratic Q (feeder mix). </a:t>
            </a:r>
            <a:br>
              <a:rPr lang="en-US" altLang="en-US" smtClean="0"/>
            </a:br>
            <a:r>
              <a:rPr lang="en-US" altLang="en-US" smtClean="0"/>
              <a:t> Use this with CVRfactor.</a:t>
            </a:r>
          </a:p>
          <a:p>
            <a:pPr eaLnBrk="1" hangingPunct="1">
              <a:buFontTx/>
              <a:buNone/>
            </a:pPr>
            <a:r>
              <a:rPr lang="en-US" altLang="en-US" smtClean="0"/>
              <a:t>5:Constant Current Magnitude</a:t>
            </a:r>
          </a:p>
          <a:p>
            <a:pPr eaLnBrk="1" hangingPunct="1">
              <a:buFontTx/>
              <a:buNone/>
            </a:pPr>
            <a:r>
              <a:rPr lang="en-US" altLang="en-US" smtClean="0"/>
              <a:t>6:Const P, Fixed Q</a:t>
            </a:r>
          </a:p>
          <a:p>
            <a:pPr eaLnBrk="1" hangingPunct="1">
              <a:buFontTx/>
              <a:buNone/>
            </a:pPr>
            <a:r>
              <a:rPr lang="en-US" altLang="en-US" smtClean="0"/>
              <a:t>7:Const P, Fixed Impedance Q</a:t>
            </a:r>
          </a:p>
          <a:p>
            <a:pPr eaLnBrk="1" hangingPunct="1">
              <a:buFontTx/>
              <a:buNone/>
            </a:pPr>
            <a:r>
              <a:rPr lang="en-US" altLang="en-US" smtClean="0"/>
              <a:t>8: Special ZIP load model</a:t>
            </a:r>
          </a:p>
        </p:txBody>
      </p:sp>
    </p:spTree>
    <p:extLst>
      <p:ext uri="{BB962C8B-B14F-4D97-AF65-F5344CB8AC3E}">
        <p14:creationId xmlns:p14="http://schemas.microsoft.com/office/powerpoint/2010/main" val="2899658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pPr eaLnBrk="1" hangingPunct="1"/>
            <a:r>
              <a:rPr lang="en-US" altLang="en-US" smtClean="0"/>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smtClean="0"/>
              <a:t>When the voltage goes out of the normal range for a load the model </a:t>
            </a:r>
            <a:r>
              <a:rPr lang="en-US" altLang="en-US" u="sng" smtClean="0"/>
              <a:t>reverts to a linear load</a:t>
            </a:r>
            <a:r>
              <a:rPr lang="en-US" altLang="en-US" smtClean="0"/>
              <a:t> model</a:t>
            </a:r>
          </a:p>
          <a:p>
            <a:pPr lvl="1" eaLnBrk="1" hangingPunct="1"/>
            <a:r>
              <a:rPr lang="en-US" altLang="en-US" smtClean="0"/>
              <a:t>This generally guarantees convergence</a:t>
            </a:r>
          </a:p>
          <a:p>
            <a:pPr lvl="2" eaLnBrk="1" hangingPunct="1"/>
            <a:r>
              <a:rPr lang="en-US" altLang="en-US" smtClean="0"/>
              <a:t>Even when a fault is applied</a:t>
            </a:r>
          </a:p>
          <a:p>
            <a:pPr lvl="1" eaLnBrk="1" hangingPunct="1"/>
            <a:r>
              <a:rPr lang="en-US" altLang="en-US" smtClean="0"/>
              <a:t>This script changes break points to +/- 10%:</a:t>
            </a:r>
          </a:p>
          <a:p>
            <a:pPr lvl="2" eaLnBrk="1" hangingPunct="1"/>
            <a:r>
              <a:rPr lang="en-US" altLang="en-US" smtClean="0"/>
              <a:t>Load.Load1.Vmaxpu=1.10</a:t>
            </a:r>
          </a:p>
          <a:p>
            <a:pPr lvl="2" eaLnBrk="1" hangingPunct="1"/>
            <a:r>
              <a:rPr lang="en-US" altLang="en-US" smtClean="0"/>
              <a:t>Load.Load1.Vminpu=0.90</a:t>
            </a:r>
          </a:p>
          <a:p>
            <a:pPr lvl="2" eaLnBrk="1" hangingPunct="1"/>
            <a:endParaRPr lang="en-US" altLang="en-US" smtClean="0"/>
          </a:p>
          <a:p>
            <a:pPr lvl="1" eaLnBrk="1" hangingPunct="1"/>
            <a:r>
              <a:rPr lang="en-US" altLang="en-US" sz="1800" smtClean="0"/>
              <a:t>Note: to solve some of the IEEE Radial Test feeders and match the published results, you have to set Vminpu to less than the lowest voltage published (usually about 0.80 per unit)</a:t>
            </a:r>
          </a:p>
        </p:txBody>
      </p:sp>
    </p:spTree>
    <p:extLst>
      <p:ext uri="{BB962C8B-B14F-4D97-AF65-F5344CB8AC3E}">
        <p14:creationId xmlns:p14="http://schemas.microsoft.com/office/powerpoint/2010/main" val="666254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What is the OpenDSS?</a:t>
            </a:r>
          </a:p>
        </p:txBody>
      </p:sp>
      <p:sp>
        <p:nvSpPr>
          <p:cNvPr id="12291" name="Rectangle 3"/>
          <p:cNvSpPr>
            <a:spLocks noGrp="1" noChangeArrowheads="1"/>
          </p:cNvSpPr>
          <p:nvPr>
            <p:ph type="body" idx="1"/>
          </p:nvPr>
        </p:nvSpPr>
        <p:spPr/>
        <p:txBody>
          <a:bodyPr/>
          <a:lstStyle/>
          <a:p>
            <a:pPr eaLnBrk="1" hangingPunct="1"/>
            <a:r>
              <a:rPr lang="en-US" altLang="en-US" dirty="0" smtClean="0"/>
              <a:t>Script-driven, </a:t>
            </a:r>
            <a:r>
              <a:rPr lang="en-US" altLang="en-US" b="1" dirty="0" smtClean="0"/>
              <a:t>frequency-domain</a:t>
            </a:r>
            <a:r>
              <a:rPr lang="en-US" altLang="en-US" dirty="0" smtClean="0"/>
              <a:t> electrical circuit simulation tool for dynamic distribution system modeling</a:t>
            </a:r>
          </a:p>
          <a:p>
            <a:pPr eaLnBrk="1" hangingPunct="1"/>
            <a:endParaRPr lang="en-US" altLang="en-US" dirty="0" smtClean="0"/>
          </a:p>
          <a:p>
            <a:pPr eaLnBrk="1" hangingPunct="1"/>
            <a:r>
              <a:rPr lang="en-US" altLang="en-US" dirty="0" smtClean="0"/>
              <a:t>Specific models for:</a:t>
            </a:r>
          </a:p>
          <a:p>
            <a:pPr lvl="1" eaLnBrk="1" hangingPunct="1"/>
            <a:r>
              <a:rPr lang="en-US" altLang="en-US" dirty="0" smtClean="0"/>
              <a:t>Supporting </a:t>
            </a:r>
            <a:r>
              <a:rPr lang="en-US" altLang="en-US" b="1" dirty="0" smtClean="0"/>
              <a:t>utility distribution system</a:t>
            </a:r>
            <a:r>
              <a:rPr lang="en-US" altLang="en-US" dirty="0" smtClean="0"/>
              <a:t> analysis</a:t>
            </a:r>
          </a:p>
          <a:p>
            <a:pPr lvl="1" eaLnBrk="1" hangingPunct="1"/>
            <a:r>
              <a:rPr lang="en-US" altLang="en-US" dirty="0" smtClean="0"/>
              <a:t>Initially designed for the unbalanced, multi-phase North American power distribution systems</a:t>
            </a:r>
          </a:p>
          <a:p>
            <a:pPr lvl="1" eaLnBrk="1" hangingPunct="1"/>
            <a:r>
              <a:rPr lang="en-US" altLang="en-US" dirty="0" smtClean="0"/>
              <a:t>Can also model European-style systems</a:t>
            </a:r>
          </a:p>
          <a:p>
            <a:pPr lvl="3" eaLnBrk="1" hangingPunct="1"/>
            <a:r>
              <a:rPr lang="en-US" altLang="en-US" dirty="0" smtClean="0"/>
              <a:t>These typically have a simpler structure</a:t>
            </a:r>
          </a:p>
          <a:p>
            <a:pPr eaLnBrk="1" hangingPunct="1"/>
            <a:endParaRPr lang="en-US" altLang="en-US" dirty="0" smtClean="0"/>
          </a:p>
        </p:txBody>
      </p:sp>
    </p:spTree>
    <p:extLst>
      <p:ext uri="{BB962C8B-B14F-4D97-AF65-F5344CB8AC3E}">
        <p14:creationId xmlns:p14="http://schemas.microsoft.com/office/powerpoint/2010/main" val="2462470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94618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smtClean="0"/>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smtClean="0"/>
              <a:t>Initial Guess at Node Voltages,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t>Compute all Injection (Compensation) Currents, </a:t>
            </a:r>
            <a:r>
              <a:rPr lang="en-US" altLang="en-US" smtClean="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mtClean="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mtClean="0">
                <a:cs typeface="Times New Roman" panose="02020603050405020304" pitchFamily="18" charset="0"/>
              </a:rPr>
              <a:t>Solve for new guess at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cs typeface="Times New Roman" panose="02020603050405020304" pitchFamily="18" charset="0"/>
              </a:rPr>
              <a:t>Repeat 2 and 3 until Converged</a:t>
            </a:r>
            <a:endParaRPr lang="en-US" altLang="en-US" smtClean="0"/>
          </a:p>
          <a:p>
            <a:pPr marL="457200" indent="-457200">
              <a:buFontTx/>
              <a:buAutoNum type="arabicPeriod"/>
            </a:pPr>
            <a:endParaRPr lang="en-US" altLang="en-US" smtClean="0"/>
          </a:p>
          <a:p>
            <a:pPr marL="457200" indent="-457200"/>
            <a:r>
              <a:rPr lang="en-US" altLang="en-US" smtClean="0"/>
              <a:t>Convergence is based on change in per unit voltage magnitude</a:t>
            </a:r>
          </a:p>
          <a:p>
            <a:pPr marL="857250" lvl="1" indent="-457200"/>
            <a:r>
              <a:rPr lang="en-US" altLang="en-US" smtClean="0"/>
              <a:t>Default tolerance = 0.0001</a:t>
            </a:r>
          </a:p>
          <a:p>
            <a:pPr marL="857250" lvl="1" indent="-457200"/>
            <a:r>
              <a:rPr lang="en-US" altLang="en-US" smtClean="0"/>
              <a:t>Good enough for distribution systems</a:t>
            </a:r>
          </a:p>
        </p:txBody>
      </p:sp>
    </p:spTree>
    <p:extLst>
      <p:ext uri="{BB962C8B-B14F-4D97-AF65-F5344CB8AC3E}">
        <p14:creationId xmlns:p14="http://schemas.microsoft.com/office/powerpoint/2010/main" val="132052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499882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277111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mtClean="0"/>
              <a:t>Solving the Power Flow …</a:t>
            </a:r>
          </a:p>
        </p:txBody>
      </p:sp>
      <p:sp>
        <p:nvSpPr>
          <p:cNvPr id="87043" name="Rectangle 3"/>
          <p:cNvSpPr>
            <a:spLocks noGrp="1" noChangeArrowheads="1"/>
          </p:cNvSpPr>
          <p:nvPr>
            <p:ph type="body" idx="1"/>
          </p:nvPr>
        </p:nvSpPr>
        <p:spPr/>
        <p:txBody>
          <a:bodyPr/>
          <a:lstStyle/>
          <a:p>
            <a:pPr eaLnBrk="1" hangingPunct="1"/>
            <a:r>
              <a:rPr lang="en-US" altLang="en-US" smtClean="0"/>
              <a:t>This solution method requires that the first guess at the voltages be close to the final solution</a:t>
            </a:r>
          </a:p>
          <a:p>
            <a:pPr lvl="1" eaLnBrk="1" hangingPunct="1"/>
            <a:r>
              <a:rPr lang="en-US" altLang="en-US" smtClean="0"/>
              <a:t>Not a problem for daily or yearly simulations</a:t>
            </a:r>
          </a:p>
          <a:p>
            <a:pPr lvl="2" eaLnBrk="1" hangingPunct="1"/>
            <a:r>
              <a:rPr lang="en-US" altLang="en-US" smtClean="0"/>
              <a:t>Present solution is a good guess for next time step</a:t>
            </a:r>
          </a:p>
          <a:p>
            <a:pPr lvl="1" eaLnBrk="1" hangingPunct="1"/>
            <a:r>
              <a:rPr lang="en-US" altLang="en-US" smtClean="0"/>
              <a:t>First solution is often most difficult</a:t>
            </a:r>
          </a:p>
          <a:p>
            <a:pPr lvl="1" eaLnBrk="1" hangingPunct="1"/>
            <a:r>
              <a:rPr lang="en-US" altLang="en-US" smtClean="0"/>
              <a:t>The solution initialization routine in OpenDSS accomplishes this with ease in most cases</a:t>
            </a:r>
          </a:p>
          <a:p>
            <a:pPr eaLnBrk="1" hangingPunct="1"/>
            <a:r>
              <a:rPr lang="en-US" altLang="en-US" smtClean="0"/>
              <a:t>Method works well for arbitrary unbalances</a:t>
            </a:r>
          </a:p>
          <a:p>
            <a:pPr lvl="1" eaLnBrk="1" hangingPunct="1"/>
            <a:r>
              <a:rPr lang="en-US" altLang="en-US" sz="2000" smtClean="0"/>
              <a:t>For conditions that are sensitive, a </a:t>
            </a:r>
            <a:r>
              <a:rPr lang="en-US" altLang="en-US" sz="2000" i="1" smtClean="0"/>
              <a:t>Newton</a:t>
            </a:r>
            <a:r>
              <a:rPr lang="en-US" altLang="en-US" sz="2000" smtClean="0"/>
              <a:t> method is provided that is more robust, but slower.</a:t>
            </a:r>
          </a:p>
          <a:p>
            <a:pPr lvl="1" eaLnBrk="1" hangingPunct="1"/>
            <a:r>
              <a:rPr lang="en-US" altLang="en-US" sz="2000" smtClean="0"/>
              <a:t>Not to be confused with “Newton-Raphson Power Flow”</a:t>
            </a:r>
          </a:p>
        </p:txBody>
      </p:sp>
    </p:spTree>
    <p:extLst>
      <p:ext uri="{BB962C8B-B14F-4D97-AF65-F5344CB8AC3E}">
        <p14:creationId xmlns:p14="http://schemas.microsoft.com/office/powerpoint/2010/main" val="1953589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mtClean="0"/>
              <a:t>Solution Speed</a:t>
            </a:r>
          </a:p>
        </p:txBody>
      </p:sp>
      <p:sp>
        <p:nvSpPr>
          <p:cNvPr id="88067" name="Rectangle 3"/>
          <p:cNvSpPr>
            <a:spLocks noGrp="1" noChangeArrowheads="1"/>
          </p:cNvSpPr>
          <p:nvPr>
            <p:ph type="body" idx="1"/>
          </p:nvPr>
        </p:nvSpPr>
        <p:spPr>
          <a:xfrm>
            <a:off x="457200" y="1470025"/>
            <a:ext cx="8226425" cy="4881563"/>
          </a:xfrm>
        </p:spPr>
        <p:txBody>
          <a:bodyPr/>
          <a:lstStyle/>
          <a:p>
            <a:pPr eaLnBrk="1" hangingPunct="1"/>
            <a:r>
              <a:rPr lang="en-US" altLang="en-US" smtClean="0"/>
              <a:t>Distribution systems generally converge very well </a:t>
            </a:r>
          </a:p>
          <a:p>
            <a:pPr lvl="1" eaLnBrk="1" hangingPunct="1"/>
            <a:r>
              <a:rPr lang="en-US" altLang="en-US" smtClean="0"/>
              <a:t>Many transmission systems, also</a:t>
            </a:r>
          </a:p>
          <a:p>
            <a:pPr eaLnBrk="1" hangingPunct="1"/>
            <a:r>
              <a:rPr lang="en-US" altLang="en-US" smtClean="0"/>
              <a:t>The OpenDSS on par with faster commercial programs</a:t>
            </a:r>
          </a:p>
          <a:p>
            <a:pPr eaLnBrk="1" hangingPunct="1"/>
            <a:r>
              <a:rPr lang="en-US" altLang="en-US" smtClean="0"/>
              <a:t>Solution method is designed to run annual simulations</a:t>
            </a:r>
          </a:p>
          <a:p>
            <a:pPr eaLnBrk="1" hangingPunct="1"/>
            <a:r>
              <a:rPr lang="en-US" altLang="en-US" smtClean="0"/>
              <a:t>Our philosophy: </a:t>
            </a:r>
          </a:p>
          <a:p>
            <a:pPr lvl="2" eaLnBrk="1" hangingPunct="1"/>
            <a:r>
              <a:rPr lang="en-US" altLang="en-US" b="1" i="1" smtClean="0">
                <a:solidFill>
                  <a:schemeClr val="tx2"/>
                </a:solidFill>
              </a:rPr>
              <a:t>Err on the side of running more power flow simulations</a:t>
            </a:r>
          </a:p>
          <a:p>
            <a:pPr lvl="3" eaLnBrk="1" hangingPunct="1"/>
            <a:r>
              <a:rPr lang="en-US" altLang="en-US" smtClean="0"/>
              <a:t>Don’t worry about the solution time until it proves to be a problem</a:t>
            </a:r>
          </a:p>
          <a:p>
            <a:pPr lvl="3" eaLnBrk="1" hangingPunct="1"/>
            <a:r>
              <a:rPr lang="en-US" altLang="en-US" smtClean="0"/>
              <a:t>This reveals more information about the problem</a:t>
            </a:r>
          </a:p>
          <a:p>
            <a:pPr eaLnBrk="1" hangingPunct="1"/>
            <a:endParaRPr lang="en-US" altLang="en-US" smtClean="0"/>
          </a:p>
        </p:txBody>
      </p:sp>
    </p:spTree>
    <p:extLst>
      <p:ext uri="{BB962C8B-B14F-4D97-AF65-F5344CB8AC3E}">
        <p14:creationId xmlns:p14="http://schemas.microsoft.com/office/powerpoint/2010/main" val="19539365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OpenDSS</a:t>
            </a:r>
            <a:r>
              <a:rPr lang="en-US" dirty="0" smtClean="0"/>
              <a:t> Solution Loop with Controls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Tree>
    <p:extLst>
      <p:ext uri="{BB962C8B-B14F-4D97-AF65-F5344CB8AC3E}">
        <p14:creationId xmlns:p14="http://schemas.microsoft.com/office/powerpoint/2010/main" val="356255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Validation of OpenDSS</a:t>
            </a:r>
          </a:p>
        </p:txBody>
      </p:sp>
      <p:sp>
        <p:nvSpPr>
          <p:cNvPr id="29699" name="Rectangle 3"/>
          <p:cNvSpPr>
            <a:spLocks noGrp="1" noChangeArrowheads="1"/>
          </p:cNvSpPr>
          <p:nvPr>
            <p:ph type="body" idx="1"/>
          </p:nvPr>
        </p:nvSpPr>
        <p:spPr/>
        <p:txBody>
          <a:bodyPr/>
          <a:lstStyle/>
          <a:p>
            <a:pPr eaLnBrk="1" hangingPunct="1">
              <a:lnSpc>
                <a:spcPct val="100000"/>
              </a:lnSpc>
            </a:pPr>
            <a:r>
              <a:rPr lang="en-US" altLang="en-US" sz="2000" smtClean="0"/>
              <a:t>EPRI routinely checks OpenDSS power flow results against CYME, SYNERGEE, WindMil, and other programs after converting data sets for various projects.</a:t>
            </a:r>
          </a:p>
          <a:p>
            <a:pPr eaLnBrk="1" hangingPunct="1">
              <a:lnSpc>
                <a:spcPct val="100000"/>
              </a:lnSpc>
            </a:pPr>
            <a:r>
              <a:rPr lang="en-US" altLang="en-US" sz="2000" smtClean="0"/>
              <a:t>The OpenDSS program has been benchmarked against all the IEEE Test Feeders </a:t>
            </a:r>
          </a:p>
          <a:p>
            <a:pPr lvl="1" eaLnBrk="1" hangingPunct="1">
              <a:lnSpc>
                <a:spcPct val="100000"/>
              </a:lnSpc>
            </a:pPr>
            <a:r>
              <a:rPr lang="en-US" altLang="en-US" sz="2000" smtClean="0"/>
              <a:t>(</a:t>
            </a:r>
            <a:r>
              <a:rPr lang="en-US" altLang="en-US" sz="2000" smtClean="0">
                <a:hlinkClick r:id="rId3"/>
              </a:rPr>
              <a:t>http://ewh.ieee.org/soc/pes/dsacom/testfeeders/</a:t>
            </a:r>
            <a:r>
              <a:rPr lang="en-US" altLang="en-US" sz="2000" smtClean="0"/>
              <a:t>). </a:t>
            </a:r>
          </a:p>
          <a:p>
            <a:pPr lvl="1" eaLnBrk="1" hangingPunct="1">
              <a:lnSpc>
                <a:spcPct val="100000"/>
              </a:lnSpc>
            </a:pPr>
            <a:r>
              <a:rPr lang="en-US" altLang="en-US" sz="2000" smtClean="0"/>
              <a:t>OpenDSS was used to develop the NEV test feeder and the 8500-node test feeder. </a:t>
            </a:r>
          </a:p>
          <a:p>
            <a:pPr lvl="1" eaLnBrk="1" hangingPunct="1">
              <a:lnSpc>
                <a:spcPct val="100000"/>
              </a:lnSpc>
            </a:pPr>
            <a:r>
              <a:rPr lang="en-US" altLang="en-US" sz="2000" smtClean="0"/>
              <a:t>Being used to develop the DG Protection test feeder</a:t>
            </a:r>
          </a:p>
          <a:p>
            <a:pPr eaLnBrk="1" hangingPunct="1">
              <a:lnSpc>
                <a:spcPct val="100000"/>
              </a:lnSpc>
            </a:pPr>
            <a:r>
              <a:rPr lang="en-US" altLang="en-US" sz="2000" smtClean="0"/>
              <a:t>For the EPRI Green Circuits project, computed load characteristics were calibrated against measured data.</a:t>
            </a:r>
          </a:p>
          <a:p>
            <a:pPr eaLnBrk="1" hangingPunct="1">
              <a:lnSpc>
                <a:spcPct val="100000"/>
              </a:lnSpc>
            </a:pPr>
            <a:endParaRPr lang="en-US" altLang="en-US" sz="2000" smtClean="0"/>
          </a:p>
        </p:txBody>
      </p:sp>
    </p:spTree>
    <p:extLst>
      <p:ext uri="{BB962C8B-B14F-4D97-AF65-F5344CB8AC3E}">
        <p14:creationId xmlns:p14="http://schemas.microsoft.com/office/powerpoint/2010/main" val="3838448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p:txBody>
          <a:bodyPr/>
          <a:lstStyle/>
          <a:p>
            <a:pPr algn="ctr" eaLnBrk="1" hangingPunct="1"/>
            <a:r>
              <a:rPr lang="en-US" altLang="en-US" smtClean="0"/>
              <a:t>Circuit Modeling Basics</a:t>
            </a:r>
          </a:p>
        </p:txBody>
      </p:sp>
      <p:sp>
        <p:nvSpPr>
          <p:cNvPr id="99331" name="Rectangle 3"/>
          <p:cNvSpPr>
            <a:spLocks noGrp="1" noChangeArrowheads="1"/>
          </p:cNvSpPr>
          <p:nvPr>
            <p:ph type="subTitle" idx="1"/>
          </p:nvPr>
        </p:nvSpPr>
        <p:spPr/>
        <p:txBody>
          <a:bodyPr/>
          <a:lstStyle/>
          <a:p>
            <a:pPr eaLnBrk="1" hangingPunct="1"/>
            <a:r>
              <a:rPr lang="en-US" altLang="en-US" smtClean="0"/>
              <a:t>Some things that might be a bit different than other power system analysis tools you may have used.</a:t>
            </a:r>
          </a:p>
        </p:txBody>
      </p:sp>
    </p:spTree>
    <p:extLst>
      <p:ext uri="{BB962C8B-B14F-4D97-AF65-F5344CB8AC3E}">
        <p14:creationId xmlns:p14="http://schemas.microsoft.com/office/powerpoint/2010/main" val="2031084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smtClean="0"/>
              <a:t>DSS Bus Model  (Bus </a:t>
            </a:r>
            <a:r>
              <a:rPr lang="en-US" altLang="en-US" smtClean="0">
                <a:cs typeface="Arial" panose="020B0604020202020204" pitchFamily="34" charset="0"/>
              </a:rPr>
              <a:t>≠</a:t>
            </a:r>
            <a:r>
              <a:rPr lang="en-US" altLang="en-US" smtClean="0"/>
              <a:t> Node)</a:t>
            </a:r>
          </a:p>
        </p:txBody>
      </p:sp>
      <p:pic>
        <p:nvPicPr>
          <p:cNvPr id="1003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Referring to Buses and Nodes  (A Bus has 1 or more Nodes)</a:t>
            </a:r>
          </a:p>
          <a:p>
            <a:pPr algn="l"/>
            <a:r>
              <a:rPr lang="en-US" altLang="en-US"/>
              <a:t>     </a:t>
            </a:r>
            <a:r>
              <a:rPr lang="en-US" altLang="en-US" b="1"/>
              <a:t>Bus1=</a:t>
            </a:r>
            <a:r>
              <a:rPr lang="en-US" altLang="en-US" b="1" i="1"/>
              <a:t>BusName.1.2.3.0</a:t>
            </a:r>
          </a:p>
          <a:p>
            <a:pPr algn="l"/>
            <a:r>
              <a:rPr lang="en-US" altLang="en-US"/>
              <a:t>(This is the default for a 3-phase circuit element)</a:t>
            </a:r>
          </a:p>
          <a:p>
            <a:pPr algn="l"/>
            <a:r>
              <a:rPr lang="en-US" altLang="en-US"/>
              <a:t>Shorthand notation for taking the default</a:t>
            </a:r>
          </a:p>
          <a:p>
            <a:pPr algn="l"/>
            <a:r>
              <a:rPr lang="en-US" altLang="en-US"/>
              <a:t>    </a:t>
            </a:r>
            <a:r>
              <a:rPr lang="en-US" altLang="en-US" b="1"/>
              <a:t>Bus1=</a:t>
            </a:r>
            <a:r>
              <a:rPr lang="en-US" altLang="en-US" b="1" i="1"/>
              <a:t>BusName</a:t>
            </a:r>
            <a:r>
              <a:rPr lang="en-US" altLang="en-US" i="1"/>
              <a:t>    </a:t>
            </a:r>
          </a:p>
          <a:p>
            <a:pPr algn="l"/>
            <a:r>
              <a:rPr lang="en-US" altLang="en-US" i="1"/>
              <a:t>Note: </a:t>
            </a:r>
            <a:r>
              <a:rPr lang="en-US" altLang="en-US"/>
              <a:t>Sometimes this can bite you (e.g. – Transformers, or capacitors with ungrounded neutrals)</a:t>
            </a:r>
          </a:p>
        </p:txBody>
      </p:sp>
      <p:sp>
        <p:nvSpPr>
          <p:cNvPr id="100357"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100358"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0359"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0360"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100361"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0362"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38682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What is the OpenDSS? (cont’d)</a:t>
            </a:r>
          </a:p>
        </p:txBody>
      </p:sp>
      <p:sp>
        <p:nvSpPr>
          <p:cNvPr id="14339" name="Rectangle 3"/>
          <p:cNvSpPr>
            <a:spLocks noGrp="1" noChangeArrowheads="1"/>
          </p:cNvSpPr>
          <p:nvPr>
            <p:ph type="body" idx="1"/>
          </p:nvPr>
        </p:nvSpPr>
        <p:spPr/>
        <p:txBody>
          <a:bodyPr/>
          <a:lstStyle/>
          <a:p>
            <a:pPr eaLnBrk="1" hangingPunct="1"/>
            <a:r>
              <a:rPr lang="en-US" altLang="en-US" smtClean="0"/>
              <a:t>Heritage of OpenDSS</a:t>
            </a:r>
          </a:p>
          <a:p>
            <a:pPr lvl="1" eaLnBrk="1" hangingPunct="1"/>
            <a:r>
              <a:rPr lang="en-US" altLang="en-US" b="1" smtClean="0"/>
              <a:t>Harmonics solvers</a:t>
            </a:r>
            <a:r>
              <a:rPr lang="en-US" altLang="en-US" smtClean="0"/>
              <a:t> rather than </a:t>
            </a:r>
            <a:r>
              <a:rPr lang="en-US" altLang="en-US" b="1" smtClean="0"/>
              <a:t>power flow</a:t>
            </a:r>
          </a:p>
          <a:p>
            <a:pPr lvl="2" eaLnBrk="1" hangingPunct="1"/>
            <a:r>
              <a:rPr lang="en-US" altLang="en-US" smtClean="0"/>
              <a:t>Gives OpenDSS extraordinary distribution system modeling capability</a:t>
            </a:r>
          </a:p>
          <a:p>
            <a:pPr lvl="1" eaLnBrk="1" hangingPunct="1"/>
            <a:r>
              <a:rPr lang="en-US" altLang="en-US" smtClean="0"/>
              <a:t>Simpler to solve the power flow problem with a harmonics solver than vice-versa</a:t>
            </a:r>
          </a:p>
          <a:p>
            <a:pPr eaLnBrk="1" hangingPunct="1"/>
            <a:r>
              <a:rPr lang="en-US" altLang="en-US" smtClean="0"/>
              <a:t>Supports all </a:t>
            </a:r>
            <a:r>
              <a:rPr lang="en-US" altLang="en-US" b="1" smtClean="0"/>
              <a:t>rms steady-state </a:t>
            </a:r>
            <a:r>
              <a:rPr lang="en-US" altLang="en-US" smtClean="0"/>
              <a:t>(i.e., frequency domain) analyses commonly performed for utility distribution system planning</a:t>
            </a:r>
          </a:p>
          <a:p>
            <a:pPr lvl="1" eaLnBrk="1" hangingPunct="1"/>
            <a:r>
              <a:rPr lang="en-US" altLang="en-US" smtClean="0"/>
              <a:t>And many new types of analyses</a:t>
            </a:r>
          </a:p>
          <a:p>
            <a:pPr lvl="1" eaLnBrk="1" hangingPunct="1"/>
            <a:r>
              <a:rPr lang="en-US" altLang="en-US" smtClean="0"/>
              <a:t>Original purpose in 1997: DG interconnection analysis</a:t>
            </a:r>
          </a:p>
          <a:p>
            <a:pPr eaLnBrk="1" hangingPunct="1">
              <a:buFontTx/>
              <a:buNone/>
            </a:pPr>
            <a:endParaRPr lang="en-US" altLang="en-US" smtClean="0"/>
          </a:p>
          <a:p>
            <a:pPr eaLnBrk="1" hangingPunct="1"/>
            <a:endParaRPr lang="en-US" altLang="en-US" smtClean="0"/>
          </a:p>
        </p:txBody>
      </p:sp>
    </p:spTree>
    <p:extLst>
      <p:ext uri="{BB962C8B-B14F-4D97-AF65-F5344CB8AC3E}">
        <p14:creationId xmlns:p14="http://schemas.microsoft.com/office/powerpoint/2010/main" val="33231984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smtClean="0"/>
              <a:t>DSS Terminal Definition</a:t>
            </a:r>
          </a:p>
        </p:txBody>
      </p:sp>
      <p:pic>
        <p:nvPicPr>
          <p:cNvPr id="1013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101381"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101382"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1383"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651419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en-US" smtClean="0"/>
              <a:t>Power Delivery Elements</a:t>
            </a:r>
          </a:p>
        </p:txBody>
      </p:sp>
      <p:pic>
        <p:nvPicPr>
          <p:cNvPr id="1024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2166358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Power Conversion Elements</a:t>
            </a:r>
          </a:p>
        </p:txBody>
      </p:sp>
      <p:sp>
        <p:nvSpPr>
          <p:cNvPr id="4100" name="Rectangle 3"/>
          <p:cNvSpPr>
            <a:spLocks noGrp="1" noChangeArrowheads="1"/>
          </p:cNvSpPr>
          <p:nvPr>
            <p:ph type="body" idx="1"/>
          </p:nvPr>
        </p:nvSpPr>
        <p:spPr>
          <a:xfrm>
            <a:off x="3702050" y="1416050"/>
            <a:ext cx="4981575" cy="4935538"/>
          </a:xfrm>
        </p:spPr>
        <p:txBody>
          <a:bodyPr/>
          <a:lstStyle/>
          <a:p>
            <a:pPr eaLnBrk="1" hangingPunct="1"/>
            <a:r>
              <a:rPr lang="en-US" altLang="en-US" smtClean="0"/>
              <a:t>Power Conversion (PC) elements are typically connected in “shunt” with the Power Delivery (PD) elements</a:t>
            </a:r>
          </a:p>
          <a:p>
            <a:pPr eaLnBrk="1" hangingPunct="1"/>
            <a:r>
              <a:rPr lang="en-US" altLang="en-US" smtClean="0"/>
              <a:t>PC Elements may be nonlinear</a:t>
            </a:r>
          </a:p>
          <a:p>
            <a:pPr eaLnBrk="1" hangingPunct="1"/>
            <a:r>
              <a:rPr lang="en-US" altLang="en-US" smtClean="0"/>
              <a:t>Described some function of V</a:t>
            </a:r>
          </a:p>
          <a:p>
            <a:pPr lvl="1" eaLnBrk="1" hangingPunct="1"/>
            <a:r>
              <a:rPr lang="en-US" altLang="en-US" smtClean="0"/>
              <a:t>May be linear</a:t>
            </a:r>
          </a:p>
          <a:p>
            <a:pPr lvl="1" eaLnBrk="1" hangingPunct="1"/>
            <a:r>
              <a:rPr lang="en-US" altLang="en-US" smtClean="0"/>
              <a:t>e.g., Vsource, Isource</a:t>
            </a:r>
          </a:p>
          <a:p>
            <a:pPr eaLnBrk="1" hangingPunct="1"/>
            <a:r>
              <a:rPr lang="en-US" altLang="en-US" smtClean="0"/>
              <a:t>May have more than one terminal, but typically one</a:t>
            </a:r>
          </a:p>
          <a:p>
            <a:pPr lvl="1" eaLnBrk="1" hangingPunct="1"/>
            <a:r>
              <a:rPr lang="en-US" altLang="en-US" smtClean="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1041" name="Equation" r:id="rId5" imgW="266469" imgH="393359" progId="Equation.3">
                  <p:embed/>
                </p:oleObj>
              </mc:Choice>
              <mc:Fallback>
                <p:oleObj name="Equation" r:id="rId5" imgW="266469" imgH="39335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2711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Specifying Bus Connections</a:t>
            </a:r>
          </a:p>
        </p:txBody>
      </p:sp>
      <p:sp>
        <p:nvSpPr>
          <p:cNvPr id="103427" name="Rectangle 3"/>
          <p:cNvSpPr>
            <a:spLocks noGrp="1" noChangeArrowheads="1"/>
          </p:cNvSpPr>
          <p:nvPr>
            <p:ph type="body" idx="1"/>
          </p:nvPr>
        </p:nvSpPr>
        <p:spPr/>
        <p:txBody>
          <a:bodyPr/>
          <a:lstStyle/>
          <a:p>
            <a:pPr eaLnBrk="1" hangingPunct="1"/>
            <a:r>
              <a:rPr lang="en-US" altLang="en-US" sz="3200" smtClean="0"/>
              <a:t>Shorthand (implicit)</a:t>
            </a:r>
          </a:p>
          <a:p>
            <a:pPr lvl="1" eaLnBrk="1" hangingPunct="1"/>
            <a:r>
              <a:rPr lang="en-US" altLang="en-US" sz="2000" b="1" smtClean="0">
                <a:solidFill>
                  <a:schemeClr val="tx2"/>
                </a:solidFill>
              </a:rPr>
              <a:t>New Load.LOAD1 Bus1=LOADBUS</a:t>
            </a:r>
          </a:p>
          <a:p>
            <a:pPr lvl="2" eaLnBrk="1" hangingPunct="1"/>
            <a:r>
              <a:rPr lang="en-US" altLang="en-US" smtClean="0"/>
              <a:t>Assumes standard 3-phase connection by default</a:t>
            </a:r>
          </a:p>
          <a:p>
            <a:pPr lvl="1" eaLnBrk="1" hangingPunct="1">
              <a:buFontTx/>
              <a:buNone/>
            </a:pPr>
            <a:endParaRPr lang="en-US" altLang="en-US" sz="3200" smtClean="0"/>
          </a:p>
        </p:txBody>
      </p:sp>
      <p:sp>
        <p:nvSpPr>
          <p:cNvPr id="103428" name="AutoShape 4"/>
          <p:cNvSpPr>
            <a:spLocks noChangeAspect="1" noChangeArrowheads="1" noTextEdit="1"/>
          </p:cNvSpPr>
          <p:nvPr/>
        </p:nvSpPr>
        <p:spPr bwMode="auto">
          <a:xfrm>
            <a:off x="3643313" y="2962275"/>
            <a:ext cx="1577975"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29" name="Rectangle 5"/>
          <p:cNvSpPr>
            <a:spLocks noChangeArrowheads="1"/>
          </p:cNvSpPr>
          <p:nvPr/>
        </p:nvSpPr>
        <p:spPr bwMode="auto">
          <a:xfrm>
            <a:off x="3846513" y="3192463"/>
            <a:ext cx="185737" cy="246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30" name="Rectangle 6"/>
          <p:cNvSpPr>
            <a:spLocks noChangeArrowheads="1"/>
          </p:cNvSpPr>
          <p:nvPr/>
        </p:nvSpPr>
        <p:spPr bwMode="auto">
          <a:xfrm>
            <a:off x="3649663" y="3192463"/>
            <a:ext cx="382587" cy="24606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31" name="Freeform 7"/>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2" name="Freeform 8"/>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3876675" y="6303963"/>
            <a:ext cx="1254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3814763" y="6242050"/>
            <a:ext cx="2492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1"/>
          <p:cNvSpPr>
            <a:spLocks noChangeShapeType="1"/>
          </p:cNvSpPr>
          <p:nvPr/>
        </p:nvSpPr>
        <p:spPr bwMode="auto">
          <a:xfrm>
            <a:off x="3752850" y="6180138"/>
            <a:ext cx="3730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2"/>
          <p:cNvSpPr>
            <a:spLocks noChangeShapeType="1"/>
          </p:cNvSpPr>
          <p:nvPr/>
        </p:nvSpPr>
        <p:spPr bwMode="auto">
          <a:xfrm>
            <a:off x="3938588" y="5561013"/>
            <a:ext cx="0" cy="619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Freeform 13"/>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8" name="Freeform 14"/>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9" name="Freeform 15"/>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0" name="Freeform 16"/>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1" name="Freeform 17"/>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2" name="Freeform 18"/>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3" name="Freeform 19"/>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4" name="Freeform 20"/>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5" name="Freeform 21"/>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6" name="Freeform 22"/>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7" name="Rectangle 23"/>
          <p:cNvSpPr>
            <a:spLocks noChangeArrowheads="1"/>
          </p:cNvSpPr>
          <p:nvPr/>
        </p:nvSpPr>
        <p:spPr bwMode="auto">
          <a:xfrm>
            <a:off x="3702050" y="538003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0</a:t>
            </a:r>
            <a:endParaRPr lang="en-US" altLang="en-US"/>
          </a:p>
        </p:txBody>
      </p:sp>
      <p:sp>
        <p:nvSpPr>
          <p:cNvPr id="103448" name="Rectangle 24"/>
          <p:cNvSpPr>
            <a:spLocks noChangeArrowheads="1"/>
          </p:cNvSpPr>
          <p:nvPr/>
        </p:nvSpPr>
        <p:spPr bwMode="auto">
          <a:xfrm>
            <a:off x="3702050" y="5124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1</a:t>
            </a:r>
            <a:endParaRPr lang="en-US" altLang="en-US"/>
          </a:p>
        </p:txBody>
      </p:sp>
      <p:sp>
        <p:nvSpPr>
          <p:cNvPr id="103449" name="Rectangle 25"/>
          <p:cNvSpPr>
            <a:spLocks noChangeArrowheads="1"/>
          </p:cNvSpPr>
          <p:nvPr/>
        </p:nvSpPr>
        <p:spPr bwMode="auto">
          <a:xfrm>
            <a:off x="3702050" y="4870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2</a:t>
            </a:r>
            <a:endParaRPr lang="en-US" altLang="en-US"/>
          </a:p>
        </p:txBody>
      </p:sp>
      <p:sp>
        <p:nvSpPr>
          <p:cNvPr id="103450" name="Rectangle 26"/>
          <p:cNvSpPr>
            <a:spLocks noChangeArrowheads="1"/>
          </p:cNvSpPr>
          <p:nvPr/>
        </p:nvSpPr>
        <p:spPr bwMode="auto">
          <a:xfrm>
            <a:off x="3702050" y="4660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3</a:t>
            </a:r>
            <a:endParaRPr lang="en-US" altLang="en-US"/>
          </a:p>
        </p:txBody>
      </p:sp>
      <p:sp>
        <p:nvSpPr>
          <p:cNvPr id="103451" name="Rectangle 27"/>
          <p:cNvSpPr>
            <a:spLocks noChangeArrowheads="1"/>
          </p:cNvSpPr>
          <p:nvPr/>
        </p:nvSpPr>
        <p:spPr bwMode="auto">
          <a:xfrm>
            <a:off x="3702050" y="44291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4</a:t>
            </a:r>
            <a:endParaRPr lang="en-US" altLang="en-US"/>
          </a:p>
        </p:txBody>
      </p:sp>
      <p:sp>
        <p:nvSpPr>
          <p:cNvPr id="103452" name="Rectangle 28"/>
          <p:cNvSpPr>
            <a:spLocks noChangeArrowheads="1"/>
          </p:cNvSpPr>
          <p:nvPr/>
        </p:nvSpPr>
        <p:spPr bwMode="auto">
          <a:xfrm>
            <a:off x="3702050" y="42433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5</a:t>
            </a:r>
            <a:endParaRPr lang="en-US" altLang="en-US"/>
          </a:p>
        </p:txBody>
      </p:sp>
      <p:sp>
        <p:nvSpPr>
          <p:cNvPr id="103453" name="Freeform 29"/>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4" name="Freeform 30"/>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55" name="Rectangle 31"/>
          <p:cNvSpPr>
            <a:spLocks noChangeArrowheads="1"/>
          </p:cNvSpPr>
          <p:nvPr/>
        </p:nvSpPr>
        <p:spPr bwMode="auto">
          <a:xfrm>
            <a:off x="3702050" y="39639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6</a:t>
            </a:r>
            <a:endParaRPr lang="en-US" altLang="en-US"/>
          </a:p>
        </p:txBody>
      </p:sp>
      <p:sp>
        <p:nvSpPr>
          <p:cNvPr id="103456" name="Freeform 32"/>
          <p:cNvSpPr>
            <a:spLocks noEditPoints="1"/>
          </p:cNvSpPr>
          <p:nvPr/>
        </p:nvSpPr>
        <p:spPr bwMode="auto">
          <a:xfrm>
            <a:off x="3938588" y="3328988"/>
            <a:ext cx="3175" cy="561975"/>
          </a:xfrm>
          <a:custGeom>
            <a:avLst/>
            <a:gdLst>
              <a:gd name="T0" fmla="*/ 0 w 6"/>
              <a:gd name="T1" fmla="*/ 2147483647 h 708"/>
              <a:gd name="T2" fmla="*/ 2147483647 w 6"/>
              <a:gd name="T3" fmla="*/ 2147483647 h 708"/>
              <a:gd name="T4" fmla="*/ 2147483647 w 6"/>
              <a:gd name="T5" fmla="*/ 2147483647 h 708"/>
              <a:gd name="T6" fmla="*/ 2147483647 w 6"/>
              <a:gd name="T7" fmla="*/ 2147483647 h 708"/>
              <a:gd name="T8" fmla="*/ 0 w 6"/>
              <a:gd name="T9" fmla="*/ 2147483647 h 708"/>
              <a:gd name="T10" fmla="*/ 0 w 6"/>
              <a:gd name="T11" fmla="*/ 2147483647 h 708"/>
              <a:gd name="T12" fmla="*/ 0 w 6"/>
              <a:gd name="T13" fmla="*/ 2147483647 h 708"/>
              <a:gd name="T14" fmla="*/ 2147483647 w 6"/>
              <a:gd name="T15" fmla="*/ 2147483647 h 708"/>
              <a:gd name="T16" fmla="*/ 2147483647 w 6"/>
              <a:gd name="T17" fmla="*/ 2147483647 h 708"/>
              <a:gd name="T18" fmla="*/ 2147483647 w 6"/>
              <a:gd name="T19" fmla="*/ 2147483647 h 708"/>
              <a:gd name="T20" fmla="*/ 0 w 6"/>
              <a:gd name="T21" fmla="*/ 2147483647 h 708"/>
              <a:gd name="T22" fmla="*/ 0 w 6"/>
              <a:gd name="T23" fmla="*/ 2147483647 h 708"/>
              <a:gd name="T24" fmla="*/ 0 w 6"/>
              <a:gd name="T25" fmla="*/ 2147483647 h 708"/>
              <a:gd name="T26" fmla="*/ 2147483647 w 6"/>
              <a:gd name="T27" fmla="*/ 2147483647 h 708"/>
              <a:gd name="T28" fmla="*/ 2147483647 w 6"/>
              <a:gd name="T29" fmla="*/ 2147483647 h 708"/>
              <a:gd name="T30" fmla="*/ 2147483647 w 6"/>
              <a:gd name="T31" fmla="*/ 2147483647 h 708"/>
              <a:gd name="T32" fmla="*/ 0 w 6"/>
              <a:gd name="T33" fmla="*/ 2147483647 h 708"/>
              <a:gd name="T34" fmla="*/ 0 w 6"/>
              <a:gd name="T35" fmla="*/ 2147483647 h 708"/>
              <a:gd name="T36" fmla="*/ 0 w 6"/>
              <a:gd name="T37" fmla="*/ 2147483647 h 708"/>
              <a:gd name="T38" fmla="*/ 2147483647 w 6"/>
              <a:gd name="T39" fmla="*/ 2147483647 h 708"/>
              <a:gd name="T40" fmla="*/ 2147483647 w 6"/>
              <a:gd name="T41" fmla="*/ 2147483647 h 708"/>
              <a:gd name="T42" fmla="*/ 2147483647 w 6"/>
              <a:gd name="T43" fmla="*/ 2147483647 h 708"/>
              <a:gd name="T44" fmla="*/ 0 w 6"/>
              <a:gd name="T45" fmla="*/ 2147483647 h 708"/>
              <a:gd name="T46" fmla="*/ 0 w 6"/>
              <a:gd name="T47" fmla="*/ 2147483647 h 708"/>
              <a:gd name="T48" fmla="*/ 0 w 6"/>
              <a:gd name="T49" fmla="*/ 2147483647 h 708"/>
              <a:gd name="T50" fmla="*/ 2147483647 w 6"/>
              <a:gd name="T51" fmla="*/ 2147483647 h 708"/>
              <a:gd name="T52" fmla="*/ 2147483647 w 6"/>
              <a:gd name="T53" fmla="*/ 2147483647 h 708"/>
              <a:gd name="T54" fmla="*/ 2147483647 w 6"/>
              <a:gd name="T55" fmla="*/ 2147483647 h 708"/>
              <a:gd name="T56" fmla="*/ 0 w 6"/>
              <a:gd name="T57" fmla="*/ 2147483647 h 708"/>
              <a:gd name="T58" fmla="*/ 0 w 6"/>
              <a:gd name="T59" fmla="*/ 2147483647 h 708"/>
              <a:gd name="T60" fmla="*/ 0 w 6"/>
              <a:gd name="T61" fmla="*/ 2147483647 h 708"/>
              <a:gd name="T62" fmla="*/ 2147483647 w 6"/>
              <a:gd name="T63" fmla="*/ 2147483647 h 708"/>
              <a:gd name="T64" fmla="*/ 2147483647 w 6"/>
              <a:gd name="T65" fmla="*/ 2147483647 h 708"/>
              <a:gd name="T66" fmla="*/ 2147483647 w 6"/>
              <a:gd name="T67" fmla="*/ 2147483647 h 708"/>
              <a:gd name="T68" fmla="*/ 0 w 6"/>
              <a:gd name="T69" fmla="*/ 2147483647 h 708"/>
              <a:gd name="T70" fmla="*/ 0 w 6"/>
              <a:gd name="T71" fmla="*/ 2147483647 h 708"/>
              <a:gd name="T72" fmla="*/ 0 w 6"/>
              <a:gd name="T73" fmla="*/ 2147483647 h 708"/>
              <a:gd name="T74" fmla="*/ 2147483647 w 6"/>
              <a:gd name="T75" fmla="*/ 2147483647 h 708"/>
              <a:gd name="T76" fmla="*/ 2147483647 w 6"/>
              <a:gd name="T77" fmla="*/ 2147483647 h 708"/>
              <a:gd name="T78" fmla="*/ 2147483647 w 6"/>
              <a:gd name="T79" fmla="*/ 2147483647 h 708"/>
              <a:gd name="T80" fmla="*/ 0 w 6"/>
              <a:gd name="T81" fmla="*/ 2147483647 h 708"/>
              <a:gd name="T82" fmla="*/ 0 w 6"/>
              <a:gd name="T83" fmla="*/ 2147483647 h 708"/>
              <a:gd name="T84" fmla="*/ 0 w 6"/>
              <a:gd name="T85" fmla="*/ 2147483647 h 708"/>
              <a:gd name="T86" fmla="*/ 2147483647 w 6"/>
              <a:gd name="T87" fmla="*/ 2147483647 h 708"/>
              <a:gd name="T88" fmla="*/ 2147483647 w 6"/>
              <a:gd name="T89" fmla="*/ 2147483647 h 708"/>
              <a:gd name="T90" fmla="*/ 2147483647 w 6"/>
              <a:gd name="T91" fmla="*/ 2147483647 h 708"/>
              <a:gd name="T92" fmla="*/ 0 w 6"/>
              <a:gd name="T93" fmla="*/ 2147483647 h 708"/>
              <a:gd name="T94" fmla="*/ 0 w 6"/>
              <a:gd name="T95" fmla="*/ 2147483647 h 708"/>
              <a:gd name="T96" fmla="*/ 0 w 6"/>
              <a:gd name="T97" fmla="*/ 2147483647 h 708"/>
              <a:gd name="T98" fmla="*/ 2147483647 w 6"/>
              <a:gd name="T99" fmla="*/ 2147483647 h 708"/>
              <a:gd name="T100" fmla="*/ 2147483647 w 6"/>
              <a:gd name="T101" fmla="*/ 2147483647 h 708"/>
              <a:gd name="T102" fmla="*/ 2147483647 w 6"/>
              <a:gd name="T103" fmla="*/ 2147483647 h 708"/>
              <a:gd name="T104" fmla="*/ 0 w 6"/>
              <a:gd name="T105" fmla="*/ 2147483647 h 708"/>
              <a:gd name="T106" fmla="*/ 0 w 6"/>
              <a:gd name="T107" fmla="*/ 2147483647 h 708"/>
              <a:gd name="T108" fmla="*/ 0 w 6"/>
              <a:gd name="T109" fmla="*/ 2147483647 h 708"/>
              <a:gd name="T110" fmla="*/ 2147483647 w 6"/>
              <a:gd name="T111" fmla="*/ 0 h 708"/>
              <a:gd name="T112" fmla="*/ 2147483647 w 6"/>
              <a:gd name="T113" fmla="*/ 2147483647 h 708"/>
              <a:gd name="T114" fmla="*/ 2147483647 w 6"/>
              <a:gd name="T115" fmla="*/ 2147483647 h 708"/>
              <a:gd name="T116" fmla="*/ 0 w 6"/>
              <a:gd name="T117" fmla="*/ 2147483647 h 708"/>
              <a:gd name="T118" fmla="*/ 0 w 6"/>
              <a:gd name="T119" fmla="*/ 2147483647 h 7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
              <a:gd name="T181" fmla="*/ 0 h 708"/>
              <a:gd name="T182" fmla="*/ 6 w 6"/>
              <a:gd name="T183" fmla="*/ 708 h 7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 h="708">
                <a:moveTo>
                  <a:pt x="0" y="706"/>
                </a:moveTo>
                <a:lnTo>
                  <a:pt x="0" y="661"/>
                </a:lnTo>
                <a:lnTo>
                  <a:pt x="0" y="659"/>
                </a:lnTo>
                <a:lnTo>
                  <a:pt x="2" y="659"/>
                </a:lnTo>
                <a:lnTo>
                  <a:pt x="4" y="659"/>
                </a:lnTo>
                <a:lnTo>
                  <a:pt x="6" y="661"/>
                </a:lnTo>
                <a:lnTo>
                  <a:pt x="6" y="706"/>
                </a:lnTo>
                <a:lnTo>
                  <a:pt x="4" y="708"/>
                </a:lnTo>
                <a:lnTo>
                  <a:pt x="2" y="708"/>
                </a:lnTo>
                <a:lnTo>
                  <a:pt x="0" y="708"/>
                </a:lnTo>
                <a:lnTo>
                  <a:pt x="0" y="706"/>
                </a:lnTo>
                <a:close/>
                <a:moveTo>
                  <a:pt x="0" y="630"/>
                </a:moveTo>
                <a:lnTo>
                  <a:pt x="0" y="587"/>
                </a:lnTo>
                <a:lnTo>
                  <a:pt x="0" y="585"/>
                </a:lnTo>
                <a:lnTo>
                  <a:pt x="2" y="583"/>
                </a:lnTo>
                <a:lnTo>
                  <a:pt x="4" y="585"/>
                </a:lnTo>
                <a:lnTo>
                  <a:pt x="6" y="587"/>
                </a:lnTo>
                <a:lnTo>
                  <a:pt x="6" y="630"/>
                </a:lnTo>
                <a:lnTo>
                  <a:pt x="4" y="632"/>
                </a:lnTo>
                <a:lnTo>
                  <a:pt x="2" y="634"/>
                </a:lnTo>
                <a:lnTo>
                  <a:pt x="0" y="632"/>
                </a:lnTo>
                <a:lnTo>
                  <a:pt x="0" y="630"/>
                </a:lnTo>
                <a:close/>
                <a:moveTo>
                  <a:pt x="0" y="556"/>
                </a:moveTo>
                <a:lnTo>
                  <a:pt x="0" y="513"/>
                </a:lnTo>
                <a:lnTo>
                  <a:pt x="0" y="509"/>
                </a:lnTo>
                <a:lnTo>
                  <a:pt x="2" y="509"/>
                </a:lnTo>
                <a:lnTo>
                  <a:pt x="4" y="509"/>
                </a:lnTo>
                <a:lnTo>
                  <a:pt x="6" y="513"/>
                </a:lnTo>
                <a:lnTo>
                  <a:pt x="6" y="556"/>
                </a:lnTo>
                <a:lnTo>
                  <a:pt x="4" y="558"/>
                </a:lnTo>
                <a:lnTo>
                  <a:pt x="2" y="560"/>
                </a:lnTo>
                <a:lnTo>
                  <a:pt x="0" y="558"/>
                </a:lnTo>
                <a:lnTo>
                  <a:pt x="0" y="556"/>
                </a:lnTo>
                <a:close/>
                <a:moveTo>
                  <a:pt x="0" y="482"/>
                </a:moveTo>
                <a:lnTo>
                  <a:pt x="0" y="437"/>
                </a:lnTo>
                <a:lnTo>
                  <a:pt x="0" y="435"/>
                </a:lnTo>
                <a:lnTo>
                  <a:pt x="2" y="435"/>
                </a:lnTo>
                <a:lnTo>
                  <a:pt x="4" y="435"/>
                </a:lnTo>
                <a:lnTo>
                  <a:pt x="6" y="437"/>
                </a:lnTo>
                <a:lnTo>
                  <a:pt x="6" y="482"/>
                </a:lnTo>
                <a:lnTo>
                  <a:pt x="4" y="484"/>
                </a:lnTo>
                <a:lnTo>
                  <a:pt x="2" y="484"/>
                </a:lnTo>
                <a:lnTo>
                  <a:pt x="0" y="484"/>
                </a:lnTo>
                <a:lnTo>
                  <a:pt x="0" y="482"/>
                </a:lnTo>
                <a:close/>
                <a:moveTo>
                  <a:pt x="0" y="406"/>
                </a:moveTo>
                <a:lnTo>
                  <a:pt x="0" y="363"/>
                </a:lnTo>
                <a:lnTo>
                  <a:pt x="0" y="361"/>
                </a:lnTo>
                <a:lnTo>
                  <a:pt x="2" y="359"/>
                </a:lnTo>
                <a:lnTo>
                  <a:pt x="4" y="361"/>
                </a:lnTo>
                <a:lnTo>
                  <a:pt x="6" y="363"/>
                </a:lnTo>
                <a:lnTo>
                  <a:pt x="6" y="406"/>
                </a:lnTo>
                <a:lnTo>
                  <a:pt x="4" y="408"/>
                </a:lnTo>
                <a:lnTo>
                  <a:pt x="2" y="409"/>
                </a:lnTo>
                <a:lnTo>
                  <a:pt x="0" y="408"/>
                </a:lnTo>
                <a:lnTo>
                  <a:pt x="0" y="406"/>
                </a:lnTo>
                <a:close/>
                <a:moveTo>
                  <a:pt x="0" y="331"/>
                </a:moveTo>
                <a:lnTo>
                  <a:pt x="0" y="287"/>
                </a:lnTo>
                <a:lnTo>
                  <a:pt x="0" y="285"/>
                </a:lnTo>
                <a:lnTo>
                  <a:pt x="2" y="285"/>
                </a:lnTo>
                <a:lnTo>
                  <a:pt x="4" y="285"/>
                </a:lnTo>
                <a:lnTo>
                  <a:pt x="6" y="287"/>
                </a:lnTo>
                <a:lnTo>
                  <a:pt x="6" y="331"/>
                </a:lnTo>
                <a:lnTo>
                  <a:pt x="4" y="333"/>
                </a:lnTo>
                <a:lnTo>
                  <a:pt x="2" y="333"/>
                </a:lnTo>
                <a:lnTo>
                  <a:pt x="0" y="333"/>
                </a:lnTo>
                <a:lnTo>
                  <a:pt x="0" y="331"/>
                </a:lnTo>
                <a:close/>
                <a:moveTo>
                  <a:pt x="0" y="255"/>
                </a:moveTo>
                <a:lnTo>
                  <a:pt x="0" y="213"/>
                </a:lnTo>
                <a:lnTo>
                  <a:pt x="0" y="211"/>
                </a:lnTo>
                <a:lnTo>
                  <a:pt x="2" y="209"/>
                </a:lnTo>
                <a:lnTo>
                  <a:pt x="4" y="211"/>
                </a:lnTo>
                <a:lnTo>
                  <a:pt x="6" y="213"/>
                </a:lnTo>
                <a:lnTo>
                  <a:pt x="6" y="255"/>
                </a:lnTo>
                <a:lnTo>
                  <a:pt x="4" y="257"/>
                </a:lnTo>
                <a:lnTo>
                  <a:pt x="2" y="259"/>
                </a:lnTo>
                <a:lnTo>
                  <a:pt x="0" y="257"/>
                </a:lnTo>
                <a:lnTo>
                  <a:pt x="0" y="255"/>
                </a:lnTo>
                <a:close/>
                <a:moveTo>
                  <a:pt x="0" y="181"/>
                </a:moveTo>
                <a:lnTo>
                  <a:pt x="0" y="138"/>
                </a:lnTo>
                <a:lnTo>
                  <a:pt x="0" y="135"/>
                </a:lnTo>
                <a:lnTo>
                  <a:pt x="2" y="135"/>
                </a:lnTo>
                <a:lnTo>
                  <a:pt x="4" y="135"/>
                </a:lnTo>
                <a:lnTo>
                  <a:pt x="6" y="138"/>
                </a:lnTo>
                <a:lnTo>
                  <a:pt x="6" y="181"/>
                </a:lnTo>
                <a:lnTo>
                  <a:pt x="4" y="183"/>
                </a:lnTo>
                <a:lnTo>
                  <a:pt x="2" y="185"/>
                </a:lnTo>
                <a:lnTo>
                  <a:pt x="0" y="183"/>
                </a:lnTo>
                <a:lnTo>
                  <a:pt x="0" y="181"/>
                </a:lnTo>
                <a:close/>
                <a:moveTo>
                  <a:pt x="0" y="107"/>
                </a:moveTo>
                <a:lnTo>
                  <a:pt x="0" y="62"/>
                </a:lnTo>
                <a:lnTo>
                  <a:pt x="0" y="60"/>
                </a:lnTo>
                <a:lnTo>
                  <a:pt x="2" y="60"/>
                </a:lnTo>
                <a:lnTo>
                  <a:pt x="4" y="60"/>
                </a:lnTo>
                <a:lnTo>
                  <a:pt x="6" y="62"/>
                </a:lnTo>
                <a:lnTo>
                  <a:pt x="6" y="107"/>
                </a:lnTo>
                <a:lnTo>
                  <a:pt x="4" y="109"/>
                </a:lnTo>
                <a:lnTo>
                  <a:pt x="2" y="109"/>
                </a:lnTo>
                <a:lnTo>
                  <a:pt x="0" y="109"/>
                </a:lnTo>
                <a:lnTo>
                  <a:pt x="0" y="107"/>
                </a:lnTo>
                <a:close/>
                <a:moveTo>
                  <a:pt x="0" y="31"/>
                </a:moveTo>
                <a:lnTo>
                  <a:pt x="0" y="4"/>
                </a:lnTo>
                <a:lnTo>
                  <a:pt x="0" y="2"/>
                </a:lnTo>
                <a:lnTo>
                  <a:pt x="2" y="0"/>
                </a:lnTo>
                <a:lnTo>
                  <a:pt x="4" y="2"/>
                </a:lnTo>
                <a:lnTo>
                  <a:pt x="6" y="4"/>
                </a:lnTo>
                <a:lnTo>
                  <a:pt x="6" y="31"/>
                </a:lnTo>
                <a:lnTo>
                  <a:pt x="4" y="33"/>
                </a:lnTo>
                <a:lnTo>
                  <a:pt x="2" y="35"/>
                </a:lnTo>
                <a:lnTo>
                  <a:pt x="0" y="33"/>
                </a:lnTo>
                <a:lnTo>
                  <a:pt x="0" y="31"/>
                </a:lnTo>
                <a:close/>
              </a:path>
            </a:pathLst>
          </a:custGeom>
          <a:solidFill>
            <a:srgbClr val="000000"/>
          </a:solidFill>
          <a:ln w="1588">
            <a:solidFill>
              <a:srgbClr val="000000"/>
            </a:solidFill>
            <a:prstDash val="solid"/>
            <a:round/>
            <a:headEnd/>
            <a:tailEnd/>
          </a:ln>
        </p:spPr>
        <p:txBody>
          <a:bodyPr/>
          <a:lstStyle/>
          <a:p>
            <a:endParaRPr lang="en-US"/>
          </a:p>
        </p:txBody>
      </p:sp>
      <p:sp>
        <p:nvSpPr>
          <p:cNvPr id="103457" name="Rectangle 33"/>
          <p:cNvSpPr>
            <a:spLocks noChangeArrowheads="1"/>
          </p:cNvSpPr>
          <p:nvPr/>
        </p:nvSpPr>
        <p:spPr bwMode="auto">
          <a:xfrm>
            <a:off x="4497388" y="4586288"/>
            <a:ext cx="6969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58" name="Rectangle 34"/>
          <p:cNvSpPr>
            <a:spLocks noChangeArrowheads="1"/>
          </p:cNvSpPr>
          <p:nvPr/>
        </p:nvSpPr>
        <p:spPr bwMode="auto">
          <a:xfrm>
            <a:off x="4497388" y="4586288"/>
            <a:ext cx="696912" cy="10668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59" name="Rectangle 35"/>
          <p:cNvSpPr>
            <a:spLocks noChangeArrowheads="1"/>
          </p:cNvSpPr>
          <p:nvPr/>
        </p:nvSpPr>
        <p:spPr bwMode="auto">
          <a:xfrm>
            <a:off x="3529013" y="2944813"/>
            <a:ext cx="7858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LOADBUS</a:t>
            </a:r>
            <a:endParaRPr lang="en-US" altLang="en-US" b="1"/>
          </a:p>
        </p:txBody>
      </p:sp>
      <p:sp>
        <p:nvSpPr>
          <p:cNvPr id="103460" name="Line 36"/>
          <p:cNvSpPr>
            <a:spLocks noChangeShapeType="1"/>
          </p:cNvSpPr>
          <p:nvPr/>
        </p:nvSpPr>
        <p:spPr bwMode="auto">
          <a:xfrm>
            <a:off x="3938588" y="486410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1" name="Line 37"/>
          <p:cNvSpPr>
            <a:spLocks noChangeShapeType="1"/>
          </p:cNvSpPr>
          <p:nvPr/>
        </p:nvSpPr>
        <p:spPr bwMode="auto">
          <a:xfrm>
            <a:off x="3938588" y="5095875"/>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2" name="Line 38"/>
          <p:cNvSpPr>
            <a:spLocks noChangeShapeType="1"/>
          </p:cNvSpPr>
          <p:nvPr/>
        </p:nvSpPr>
        <p:spPr bwMode="auto">
          <a:xfrm>
            <a:off x="3938588" y="532765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3" name="Line 39"/>
          <p:cNvSpPr>
            <a:spLocks noChangeShapeType="1"/>
          </p:cNvSpPr>
          <p:nvPr/>
        </p:nvSpPr>
        <p:spPr bwMode="auto">
          <a:xfrm>
            <a:off x="3938588" y="5561013"/>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4" name="Rectangle 40"/>
          <p:cNvSpPr>
            <a:spLocks noChangeArrowheads="1"/>
          </p:cNvSpPr>
          <p:nvPr/>
        </p:nvSpPr>
        <p:spPr bwMode="auto">
          <a:xfrm>
            <a:off x="4675188" y="465296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a:t>
            </a:r>
            <a:endParaRPr lang="en-US" altLang="en-US" b="1"/>
          </a:p>
        </p:txBody>
      </p:sp>
    </p:spTree>
    <p:extLst>
      <p:ext uri="{BB962C8B-B14F-4D97-AF65-F5344CB8AC3E}">
        <p14:creationId xmlns:p14="http://schemas.microsoft.com/office/powerpoint/2010/main" val="376698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smtClean="0"/>
              <a:t>Specifying Bus Connections</a:t>
            </a:r>
          </a:p>
        </p:txBody>
      </p:sp>
      <p:sp>
        <p:nvSpPr>
          <p:cNvPr id="104451" name="Rectangle 3"/>
          <p:cNvSpPr>
            <a:spLocks noGrp="1" noChangeArrowheads="1"/>
          </p:cNvSpPr>
          <p:nvPr>
            <p:ph type="body" idx="1"/>
          </p:nvPr>
        </p:nvSpPr>
        <p:spPr>
          <a:xfrm>
            <a:off x="2541588" y="1416050"/>
            <a:ext cx="6142037" cy="4935538"/>
          </a:xfrm>
        </p:spPr>
        <p:txBody>
          <a:bodyPr/>
          <a:lstStyle/>
          <a:p>
            <a:pPr eaLnBrk="1" hangingPunct="1">
              <a:buFontTx/>
              <a:buNone/>
            </a:pPr>
            <a:endParaRPr lang="en-US" altLang="en-US" smtClean="0"/>
          </a:p>
          <a:p>
            <a:pPr eaLnBrk="1" hangingPunct="1"/>
            <a:r>
              <a:rPr lang="en-US" altLang="en-US" sz="3200" smtClean="0"/>
              <a:t>Explicit</a:t>
            </a:r>
          </a:p>
          <a:p>
            <a:pPr lvl="1" eaLnBrk="1" hangingPunct="1"/>
            <a:r>
              <a:rPr lang="en-US" altLang="en-US" sz="2000" b="1" smtClean="0">
                <a:solidFill>
                  <a:schemeClr val="tx2"/>
                </a:solidFill>
              </a:rPr>
              <a:t>New Load.LOAD1 Bus1=LOADBUS.1.2.3.0</a:t>
            </a:r>
          </a:p>
          <a:p>
            <a:pPr lvl="3" eaLnBrk="1" hangingPunct="1"/>
            <a:r>
              <a:rPr lang="en-US" altLang="en-US" smtClean="0"/>
              <a:t>Explicitly defines which node</a:t>
            </a:r>
            <a:r>
              <a:rPr lang="en-US" altLang="en-US" sz="3200" smtClean="0"/>
              <a:t> </a:t>
            </a:r>
          </a:p>
          <a:p>
            <a:pPr lvl="1" eaLnBrk="1" hangingPunct="1"/>
            <a:r>
              <a:rPr lang="en-US" altLang="en-US" sz="2000" b="1" smtClean="0">
                <a:solidFill>
                  <a:schemeClr val="tx2"/>
                </a:solidFill>
              </a:rPr>
              <a:t>New Load.1-PHASELOAD Phases=1 Bus1=LOADBUS.2.0</a:t>
            </a:r>
          </a:p>
          <a:p>
            <a:pPr lvl="3" eaLnBrk="1" hangingPunct="1"/>
            <a:r>
              <a:rPr lang="en-US" altLang="en-US" smtClean="0"/>
              <a:t>Connects 1-phase load to </a:t>
            </a:r>
            <a:br>
              <a:rPr lang="en-US" altLang="en-US" smtClean="0"/>
            </a:br>
            <a:r>
              <a:rPr lang="en-US" altLang="en-US" smtClean="0"/>
              <a:t>Node 2 and ground</a:t>
            </a:r>
          </a:p>
          <a:p>
            <a:pPr lvl="1" eaLnBrk="1" hangingPunct="1">
              <a:buFontTx/>
              <a:buNone/>
            </a:pPr>
            <a:endParaRPr lang="en-US" altLang="en-US" sz="3200" smtClean="0"/>
          </a:p>
        </p:txBody>
      </p:sp>
      <p:pic>
        <p:nvPicPr>
          <p:cNvPr id="1044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1757363"/>
            <a:ext cx="2205037"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5"/>
          <p:cNvSpPr txBox="1">
            <a:spLocks noChangeArrowheads="1"/>
          </p:cNvSpPr>
          <p:nvPr/>
        </p:nvSpPr>
        <p:spPr bwMode="auto">
          <a:xfrm>
            <a:off x="285750" y="5919788"/>
            <a:ext cx="252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1-Phase Load Example</a:t>
            </a:r>
          </a:p>
        </p:txBody>
      </p:sp>
      <p:sp>
        <p:nvSpPr>
          <p:cNvPr id="104454" name="Line 6"/>
          <p:cNvSpPr>
            <a:spLocks noChangeShapeType="1"/>
          </p:cNvSpPr>
          <p:nvPr/>
        </p:nvSpPr>
        <p:spPr bwMode="auto">
          <a:xfrm flipH="1">
            <a:off x="2212975" y="3894138"/>
            <a:ext cx="7381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259835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t>Specifying Bus Connections</a:t>
            </a:r>
          </a:p>
        </p:txBody>
      </p:sp>
      <p:sp>
        <p:nvSpPr>
          <p:cNvPr id="105475" name="Rectangle 3"/>
          <p:cNvSpPr>
            <a:spLocks noGrp="1" noChangeArrowheads="1"/>
          </p:cNvSpPr>
          <p:nvPr>
            <p:ph type="body" idx="1"/>
          </p:nvPr>
        </p:nvSpPr>
        <p:spPr/>
        <p:txBody>
          <a:bodyPr/>
          <a:lstStyle/>
          <a:p>
            <a:pPr eaLnBrk="1" hangingPunct="1"/>
            <a:r>
              <a:rPr lang="en-US" altLang="en-US" sz="3200" smtClean="0"/>
              <a:t>Default Bus templates </a:t>
            </a:r>
          </a:p>
          <a:p>
            <a:pPr lvl="2" eaLnBrk="1" hangingPunct="1"/>
            <a:r>
              <a:rPr lang="en-US" altLang="en-US" smtClean="0"/>
              <a:t>Node connections assumed if not explicitly declared</a:t>
            </a:r>
          </a:p>
          <a:p>
            <a:pPr lvl="1" eaLnBrk="1" hangingPunct="1"/>
            <a:r>
              <a:rPr lang="en-US" altLang="en-US" sz="3200" smtClean="0"/>
              <a:t>Element declared Phases=1</a:t>
            </a:r>
          </a:p>
          <a:p>
            <a:pPr lvl="2" eaLnBrk="1" hangingPunct="1"/>
            <a:r>
              <a:rPr lang="en-US" altLang="en-US" sz="3200" b="1" smtClean="0">
                <a:solidFill>
                  <a:schemeClr val="tx2"/>
                </a:solidFill>
              </a:rPr>
              <a:t>… </a:t>
            </a:r>
            <a:r>
              <a:rPr lang="en-US" altLang="en-US" sz="2000" b="1" smtClean="0">
                <a:solidFill>
                  <a:schemeClr val="tx2"/>
                </a:solidFill>
              </a:rPr>
              <a:t>LOADBUS.1.0.0.0.0.0.0.0.0.0.</a:t>
            </a:r>
            <a:r>
              <a:rPr lang="en-US" altLang="en-US" sz="3200" smtClean="0"/>
              <a:t> …</a:t>
            </a:r>
          </a:p>
          <a:p>
            <a:pPr lvl="1" eaLnBrk="1" hangingPunct="1"/>
            <a:r>
              <a:rPr lang="en-US" altLang="en-US" sz="3200" smtClean="0"/>
              <a:t>Element declared Phases=2</a:t>
            </a:r>
          </a:p>
          <a:p>
            <a:pPr lvl="2" eaLnBrk="1" hangingPunct="1"/>
            <a:r>
              <a:rPr lang="en-US" altLang="en-US" sz="3200" b="1" smtClean="0">
                <a:solidFill>
                  <a:schemeClr val="tx2"/>
                </a:solidFill>
              </a:rPr>
              <a:t>… </a:t>
            </a:r>
            <a:r>
              <a:rPr lang="en-US" altLang="en-US" sz="2000" b="1" smtClean="0">
                <a:solidFill>
                  <a:schemeClr val="tx2"/>
                </a:solidFill>
              </a:rPr>
              <a:t>LOADBUS.1.2.0.0.0.0.0.0.0.0.</a:t>
            </a:r>
            <a:r>
              <a:rPr lang="en-US" altLang="en-US" sz="3200" smtClean="0"/>
              <a:t> …</a:t>
            </a:r>
          </a:p>
          <a:p>
            <a:pPr lvl="1" eaLnBrk="1" hangingPunct="1"/>
            <a:r>
              <a:rPr lang="en-US" altLang="en-US" sz="3200" smtClean="0"/>
              <a:t>Element declared Phases=3</a:t>
            </a:r>
          </a:p>
          <a:p>
            <a:pPr lvl="2" eaLnBrk="1" hangingPunct="1"/>
            <a:r>
              <a:rPr lang="en-US" altLang="en-US" sz="3200" b="1" smtClean="0">
                <a:solidFill>
                  <a:schemeClr val="tx2"/>
                </a:solidFill>
              </a:rPr>
              <a:t>… </a:t>
            </a:r>
            <a:r>
              <a:rPr lang="en-US" altLang="en-US" sz="2000" b="1" smtClean="0">
                <a:solidFill>
                  <a:schemeClr val="tx2"/>
                </a:solidFill>
              </a:rPr>
              <a:t>LOADBUS.1.2.3.0.0.0.0.0.0.0.</a:t>
            </a:r>
            <a:r>
              <a:rPr lang="en-US" altLang="en-US" sz="3200" smtClean="0"/>
              <a:t> …</a:t>
            </a:r>
          </a:p>
        </p:txBody>
      </p:sp>
    </p:spTree>
    <p:extLst>
      <p:ext uri="{BB962C8B-B14F-4D97-AF65-F5344CB8AC3E}">
        <p14:creationId xmlns:p14="http://schemas.microsoft.com/office/powerpoint/2010/main" val="2201779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en-US" smtClean="0"/>
              <a:t>Specifying Bus Connections</a:t>
            </a:r>
          </a:p>
        </p:txBody>
      </p:sp>
      <p:sp>
        <p:nvSpPr>
          <p:cNvPr id="106499" name="Rectangle 3"/>
          <p:cNvSpPr>
            <a:spLocks noGrp="1" noChangeArrowheads="1"/>
          </p:cNvSpPr>
          <p:nvPr>
            <p:ph type="body" idx="1"/>
          </p:nvPr>
        </p:nvSpPr>
        <p:spPr/>
        <p:txBody>
          <a:bodyPr/>
          <a:lstStyle/>
          <a:p>
            <a:pPr lvl="1" eaLnBrk="1" hangingPunct="1">
              <a:buFontTx/>
              <a:buNone/>
            </a:pPr>
            <a:r>
              <a:rPr lang="en-US" altLang="en-US" sz="3200" smtClean="0"/>
              <a:t>Ungrounded-Wye Specification</a:t>
            </a:r>
          </a:p>
          <a:p>
            <a:pPr lvl="1" eaLnBrk="1" hangingPunct="1"/>
            <a:r>
              <a:rPr lang="en-US" altLang="en-US" sz="2000" b="1" smtClean="0">
                <a:solidFill>
                  <a:schemeClr val="tx2"/>
                </a:solidFill>
              </a:rPr>
              <a:t>Bus1=LOADBUS.1.2.3.4 </a:t>
            </a:r>
            <a:r>
              <a:rPr lang="en-US" altLang="en-US" sz="2000" b="1" smtClean="0"/>
              <a:t>  </a:t>
            </a:r>
            <a:r>
              <a:rPr lang="en-US" altLang="en-US" sz="2000" b="1" smtClean="0">
                <a:latin typeface="Courier New" panose="02070309020205020404" pitchFamily="49" charset="0"/>
              </a:rPr>
              <a:t> </a:t>
            </a:r>
            <a:r>
              <a:rPr lang="en-US" altLang="en-US" sz="2000" smtClean="0"/>
              <a:t>(or some other unused Node number)</a:t>
            </a:r>
            <a:endParaRPr lang="en-US" altLang="en-US" sz="3200" smtClean="0"/>
          </a:p>
          <a:p>
            <a:pPr lvl="1" eaLnBrk="1" hangingPunct="1"/>
            <a:endParaRPr lang="en-US" altLang="en-US" sz="3200" smtClean="0"/>
          </a:p>
        </p:txBody>
      </p:sp>
      <p:sp>
        <p:nvSpPr>
          <p:cNvPr id="106500" name="Oval 4"/>
          <p:cNvSpPr>
            <a:spLocks noChangeArrowheads="1"/>
          </p:cNvSpPr>
          <p:nvPr/>
        </p:nvSpPr>
        <p:spPr bwMode="auto">
          <a:xfrm>
            <a:off x="3790950" y="1993900"/>
            <a:ext cx="341313" cy="374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1065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288" y="2532063"/>
            <a:ext cx="2233612"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Line 6"/>
          <p:cNvSpPr>
            <a:spLocks noChangeShapeType="1"/>
          </p:cNvSpPr>
          <p:nvPr/>
        </p:nvSpPr>
        <p:spPr bwMode="auto">
          <a:xfrm flipH="1">
            <a:off x="4651375" y="3235325"/>
            <a:ext cx="1601788" cy="1198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3" name="Text Box 7"/>
          <p:cNvSpPr txBox="1">
            <a:spLocks noChangeArrowheads="1"/>
          </p:cNvSpPr>
          <p:nvPr/>
        </p:nvSpPr>
        <p:spPr bwMode="auto">
          <a:xfrm>
            <a:off x="6311900" y="2949575"/>
            <a:ext cx="2644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Voltage at this Node is explicitly computed </a:t>
            </a:r>
            <a:br>
              <a:rPr lang="en-US" altLang="en-US" sz="1800"/>
            </a:br>
            <a:r>
              <a:rPr lang="en-US" altLang="en-US" sz="1800"/>
              <a:t>(just like any other Node)</a:t>
            </a:r>
          </a:p>
        </p:txBody>
      </p:sp>
    </p:spTree>
    <p:extLst>
      <p:ext uri="{BB962C8B-B14F-4D97-AF65-F5344CB8AC3E}">
        <p14:creationId xmlns:p14="http://schemas.microsoft.com/office/powerpoint/2010/main" val="1773816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650875" y="204788"/>
            <a:ext cx="8226425" cy="914400"/>
          </a:xfrm>
        </p:spPr>
        <p:txBody>
          <a:bodyPr/>
          <a:lstStyle/>
          <a:p>
            <a:pPr eaLnBrk="1" hangingPunct="1"/>
            <a:r>
              <a:rPr lang="en-US" altLang="en-US" smtClean="0"/>
              <a:t>Possible Gotcha: Specifying Two Ungrounded-Wye Capacitors on Same Bus</a:t>
            </a:r>
          </a:p>
        </p:txBody>
      </p:sp>
      <p:pic>
        <p:nvPicPr>
          <p:cNvPr id="1075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3925" y="1344613"/>
            <a:ext cx="24257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Text Box 4"/>
          <p:cNvSpPr txBox="1">
            <a:spLocks noChangeArrowheads="1"/>
          </p:cNvSpPr>
          <p:nvPr/>
        </p:nvSpPr>
        <p:spPr bwMode="auto">
          <a:xfrm>
            <a:off x="5243513" y="5221288"/>
            <a:ext cx="373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  Bus2=MyBus.4.4.4</a:t>
            </a:r>
          </a:p>
        </p:txBody>
      </p:sp>
      <p:sp>
        <p:nvSpPr>
          <p:cNvPr id="107525" name="Text Box 5"/>
          <p:cNvSpPr txBox="1">
            <a:spLocks noChangeArrowheads="1"/>
          </p:cNvSpPr>
          <p:nvPr/>
        </p:nvSpPr>
        <p:spPr bwMode="auto">
          <a:xfrm>
            <a:off x="0" y="2355850"/>
            <a:ext cx="439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Bus1=MyBus.1.2.3  Bus2=MyBus.5.5.5</a:t>
            </a:r>
          </a:p>
        </p:txBody>
      </p:sp>
      <p:sp>
        <p:nvSpPr>
          <p:cNvPr id="107526" name="Text Box 6"/>
          <p:cNvSpPr txBox="1">
            <a:spLocks noChangeArrowheads="1"/>
          </p:cNvSpPr>
          <p:nvPr/>
        </p:nvSpPr>
        <p:spPr bwMode="auto">
          <a:xfrm>
            <a:off x="3457575" y="1363663"/>
            <a:ext cx="373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107527" name="Text Box 7"/>
          <p:cNvSpPr txBox="1">
            <a:spLocks noChangeArrowheads="1"/>
          </p:cNvSpPr>
          <p:nvPr/>
        </p:nvSpPr>
        <p:spPr bwMode="auto">
          <a:xfrm>
            <a:off x="5838825" y="2266950"/>
            <a:ext cx="2854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Neutrals are not connected to each other in this specification!</a:t>
            </a:r>
          </a:p>
        </p:txBody>
      </p:sp>
      <p:sp>
        <p:nvSpPr>
          <p:cNvPr id="107528" name="Line 8"/>
          <p:cNvSpPr>
            <a:spLocks noChangeShapeType="1"/>
          </p:cNvSpPr>
          <p:nvPr/>
        </p:nvSpPr>
        <p:spPr bwMode="auto">
          <a:xfrm flipH="1">
            <a:off x="4879975" y="2457450"/>
            <a:ext cx="981075"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29" name="Line 9"/>
          <p:cNvSpPr>
            <a:spLocks noChangeShapeType="1"/>
          </p:cNvSpPr>
          <p:nvPr/>
        </p:nvSpPr>
        <p:spPr bwMode="auto">
          <a:xfrm flipH="1">
            <a:off x="4781550" y="2589213"/>
            <a:ext cx="1079500" cy="96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813883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smtClean="0"/>
              <a:t>Circuit Element Conductors are Connected to the Nodes of Buses</a:t>
            </a:r>
          </a:p>
        </p:txBody>
      </p:sp>
      <p:pic>
        <p:nvPicPr>
          <p:cNvPr id="1085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366963"/>
            <a:ext cx="3962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6963"/>
            <a:ext cx="39608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5"/>
          <p:cNvSpPr>
            <a:spLocks noChangeArrowheads="1"/>
          </p:cNvSpPr>
          <p:nvPr/>
        </p:nvSpPr>
        <p:spPr bwMode="auto">
          <a:xfrm>
            <a:off x="4495800" y="2438400"/>
            <a:ext cx="381000" cy="23622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0" name="Oval 6"/>
          <p:cNvSpPr>
            <a:spLocks noChangeArrowheads="1"/>
          </p:cNvSpPr>
          <p:nvPr/>
        </p:nvSpPr>
        <p:spPr bwMode="auto">
          <a:xfrm>
            <a:off x="4648200" y="28956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1" name="Oval 7"/>
          <p:cNvSpPr>
            <a:spLocks noChangeArrowheads="1"/>
          </p:cNvSpPr>
          <p:nvPr/>
        </p:nvSpPr>
        <p:spPr bwMode="auto">
          <a:xfrm>
            <a:off x="4648200" y="3200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2" name="Oval 8"/>
          <p:cNvSpPr>
            <a:spLocks noChangeArrowheads="1"/>
          </p:cNvSpPr>
          <p:nvPr/>
        </p:nvSpPr>
        <p:spPr bwMode="auto">
          <a:xfrm>
            <a:off x="4648200" y="348615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3" name="Oval 9"/>
          <p:cNvSpPr>
            <a:spLocks noChangeArrowheads="1"/>
          </p:cNvSpPr>
          <p:nvPr/>
        </p:nvSpPr>
        <p:spPr bwMode="auto">
          <a:xfrm>
            <a:off x="4648200" y="4343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4" name="Line 10"/>
          <p:cNvSpPr>
            <a:spLocks noChangeShapeType="1"/>
          </p:cNvSpPr>
          <p:nvPr/>
        </p:nvSpPr>
        <p:spPr bwMode="auto">
          <a:xfrm flipV="1">
            <a:off x="4295775" y="3248025"/>
            <a:ext cx="406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5" name="Line 11"/>
          <p:cNvSpPr>
            <a:spLocks noChangeShapeType="1"/>
          </p:cNvSpPr>
          <p:nvPr/>
        </p:nvSpPr>
        <p:spPr bwMode="auto">
          <a:xfrm>
            <a:off x="4314825" y="3267075"/>
            <a:ext cx="3683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6" name="Line 12"/>
          <p:cNvSpPr>
            <a:spLocks noChangeShapeType="1"/>
          </p:cNvSpPr>
          <p:nvPr/>
        </p:nvSpPr>
        <p:spPr bwMode="auto">
          <a:xfrm flipV="1">
            <a:off x="4308475" y="2930525"/>
            <a:ext cx="384175" cy="6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7" name="Line 13"/>
          <p:cNvSpPr>
            <a:spLocks noChangeShapeType="1"/>
          </p:cNvSpPr>
          <p:nvPr/>
        </p:nvSpPr>
        <p:spPr bwMode="auto">
          <a:xfrm>
            <a:off x="4695825" y="3511550"/>
            <a:ext cx="393700" cy="3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8" name="Line 14"/>
          <p:cNvSpPr>
            <a:spLocks noChangeShapeType="1"/>
          </p:cNvSpPr>
          <p:nvPr/>
        </p:nvSpPr>
        <p:spPr bwMode="auto">
          <a:xfrm>
            <a:off x="4314825" y="3981450"/>
            <a:ext cx="36830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9" name="Line 15"/>
          <p:cNvSpPr>
            <a:spLocks noChangeShapeType="1"/>
          </p:cNvSpPr>
          <p:nvPr/>
        </p:nvSpPr>
        <p:spPr bwMode="auto">
          <a:xfrm flipH="1">
            <a:off x="4686300" y="3987800"/>
            <a:ext cx="40322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0" name="Line 16"/>
          <p:cNvSpPr>
            <a:spLocks noChangeShapeType="1"/>
          </p:cNvSpPr>
          <p:nvPr/>
        </p:nvSpPr>
        <p:spPr bwMode="auto">
          <a:xfrm flipH="1" flipV="1">
            <a:off x="4695825" y="2927350"/>
            <a:ext cx="40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1" name="Line 17"/>
          <p:cNvSpPr>
            <a:spLocks noChangeShapeType="1"/>
          </p:cNvSpPr>
          <p:nvPr/>
        </p:nvSpPr>
        <p:spPr bwMode="auto">
          <a:xfrm flipH="1" flipV="1">
            <a:off x="4686300" y="3235325"/>
            <a:ext cx="403225" cy="3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2" name="Text Box 18"/>
          <p:cNvSpPr txBox="1">
            <a:spLocks noChangeArrowheads="1"/>
          </p:cNvSpPr>
          <p:nvPr/>
        </p:nvSpPr>
        <p:spPr bwMode="auto">
          <a:xfrm>
            <a:off x="4298950" y="2079625"/>
            <a:ext cx="101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108563" name="Line 19"/>
          <p:cNvSpPr>
            <a:spLocks noChangeShapeType="1"/>
          </p:cNvSpPr>
          <p:nvPr/>
        </p:nvSpPr>
        <p:spPr bwMode="auto">
          <a:xfrm>
            <a:off x="4679950" y="4387850"/>
            <a:ext cx="0" cy="774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4" name="Line 20"/>
          <p:cNvSpPr>
            <a:spLocks noChangeShapeType="1"/>
          </p:cNvSpPr>
          <p:nvPr/>
        </p:nvSpPr>
        <p:spPr bwMode="auto">
          <a:xfrm>
            <a:off x="4508500" y="5168900"/>
            <a:ext cx="361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5" name="Line 21"/>
          <p:cNvSpPr>
            <a:spLocks noChangeShapeType="1"/>
          </p:cNvSpPr>
          <p:nvPr/>
        </p:nvSpPr>
        <p:spPr bwMode="auto">
          <a:xfrm>
            <a:off x="4610100" y="522287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6" name="Line 22"/>
          <p:cNvSpPr>
            <a:spLocks noChangeShapeType="1"/>
          </p:cNvSpPr>
          <p:nvPr/>
        </p:nvSpPr>
        <p:spPr bwMode="auto">
          <a:xfrm>
            <a:off x="4667250" y="5280025"/>
            <a:ext cx="82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7" name="Text Box 23"/>
          <p:cNvSpPr txBox="1">
            <a:spLocks noChangeArrowheads="1"/>
          </p:cNvSpPr>
          <p:nvPr/>
        </p:nvSpPr>
        <p:spPr bwMode="auto">
          <a:xfrm>
            <a:off x="485775" y="5657850"/>
            <a:ext cx="8277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Convention: A </a:t>
            </a:r>
            <a:r>
              <a:rPr lang="en-US" altLang="en-US" i="1"/>
              <a:t>Terminal</a:t>
            </a:r>
            <a:r>
              <a:rPr lang="en-US" altLang="en-US"/>
              <a:t> can be connected to only one </a:t>
            </a:r>
            <a:r>
              <a:rPr lang="en-US" altLang="en-US" i="1"/>
              <a:t>Bus</a:t>
            </a:r>
            <a:r>
              <a:rPr lang="en-US" altLang="en-US"/>
              <a:t>.  </a:t>
            </a:r>
            <a:br>
              <a:rPr lang="en-US" altLang="en-US"/>
            </a:br>
            <a:r>
              <a:rPr lang="en-US" altLang="en-US"/>
              <a:t>You can have any number of </a:t>
            </a:r>
            <a:r>
              <a:rPr lang="en-US" altLang="en-US" i="1"/>
              <a:t>Nodes </a:t>
            </a:r>
            <a:r>
              <a:rPr lang="en-US" altLang="en-US"/>
              <a:t> at a bus.</a:t>
            </a:r>
          </a:p>
        </p:txBody>
      </p:sp>
      <p:sp>
        <p:nvSpPr>
          <p:cNvPr id="108568" name="Text Box 24"/>
          <p:cNvSpPr txBox="1">
            <a:spLocks noChangeArrowheads="1"/>
          </p:cNvSpPr>
          <p:nvPr/>
        </p:nvSpPr>
        <p:spPr bwMode="auto">
          <a:xfrm>
            <a:off x="4419600" y="344487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1</a:t>
            </a:r>
          </a:p>
        </p:txBody>
      </p:sp>
      <p:sp>
        <p:nvSpPr>
          <p:cNvPr id="108569" name="Text Box 25"/>
          <p:cNvSpPr txBox="1">
            <a:spLocks noChangeArrowheads="1"/>
          </p:cNvSpPr>
          <p:nvPr/>
        </p:nvSpPr>
        <p:spPr bwMode="auto">
          <a:xfrm>
            <a:off x="4416425" y="30575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2</a:t>
            </a:r>
          </a:p>
        </p:txBody>
      </p:sp>
      <p:sp>
        <p:nvSpPr>
          <p:cNvPr id="108570" name="Text Box 26"/>
          <p:cNvSpPr txBox="1">
            <a:spLocks noChangeArrowheads="1"/>
          </p:cNvSpPr>
          <p:nvPr/>
        </p:nvSpPr>
        <p:spPr bwMode="auto">
          <a:xfrm>
            <a:off x="4473575" y="2622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3</a:t>
            </a:r>
          </a:p>
        </p:txBody>
      </p:sp>
      <p:sp>
        <p:nvSpPr>
          <p:cNvPr id="108571" name="Text Box 27"/>
          <p:cNvSpPr txBox="1">
            <a:spLocks noChangeArrowheads="1"/>
          </p:cNvSpPr>
          <p:nvPr/>
        </p:nvSpPr>
        <p:spPr bwMode="auto">
          <a:xfrm>
            <a:off x="4498975" y="40513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0</a:t>
            </a:r>
          </a:p>
        </p:txBody>
      </p:sp>
      <p:sp>
        <p:nvSpPr>
          <p:cNvPr id="108572" name="Text Box 28"/>
          <p:cNvSpPr txBox="1">
            <a:spLocks noChangeArrowheads="1"/>
          </p:cNvSpPr>
          <p:nvPr/>
        </p:nvSpPr>
        <p:spPr bwMode="auto">
          <a:xfrm>
            <a:off x="5418138" y="4445000"/>
            <a:ext cx="3000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Bus1 = MyBus . . .</a:t>
            </a:r>
          </a:p>
          <a:p>
            <a:r>
              <a:rPr lang="en-US" altLang="en-US" sz="1000" b="1"/>
              <a:t>(take the default)</a:t>
            </a:r>
          </a:p>
        </p:txBody>
      </p:sp>
      <p:sp>
        <p:nvSpPr>
          <p:cNvPr id="108573" name="Text Box 29"/>
          <p:cNvSpPr txBox="1">
            <a:spLocks noChangeArrowheads="1"/>
          </p:cNvSpPr>
          <p:nvPr/>
        </p:nvSpPr>
        <p:spPr bwMode="auto">
          <a:xfrm>
            <a:off x="1060450" y="4473575"/>
            <a:ext cx="322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Bus2 = MyBus.2.1.3.0  . . .</a:t>
            </a:r>
          </a:p>
        </p:txBody>
      </p:sp>
      <p:sp>
        <p:nvSpPr>
          <p:cNvPr id="108574" name="Text Box 30"/>
          <p:cNvSpPr txBox="1">
            <a:spLocks noChangeArrowheads="1"/>
          </p:cNvSpPr>
          <p:nvPr/>
        </p:nvSpPr>
        <p:spPr bwMode="auto">
          <a:xfrm>
            <a:off x="1695450" y="4902200"/>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(Explicitly define connections)</a:t>
            </a:r>
          </a:p>
        </p:txBody>
      </p:sp>
    </p:spTree>
    <p:extLst>
      <p:ext uri="{BB962C8B-B14F-4D97-AF65-F5344CB8AC3E}">
        <p14:creationId xmlns:p14="http://schemas.microsoft.com/office/powerpoint/2010/main" val="649380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Example: Connections for 1-Phase Residential Transformer Used in North America</a:t>
            </a:r>
          </a:p>
        </p:txBody>
      </p:sp>
      <p:pic>
        <p:nvPicPr>
          <p:cNvPr id="109571" name="Picture 3" descr="Distbution_Transfor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881438"/>
            <a:ext cx="34956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Text Box 4"/>
          <p:cNvSpPr txBox="1">
            <a:spLocks noChangeArrowheads="1"/>
          </p:cNvSpPr>
          <p:nvPr/>
        </p:nvSpPr>
        <p:spPr bwMode="auto">
          <a:xfrm>
            <a:off x="304800" y="1401763"/>
            <a:ext cx="83312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70000"/>
              </a:lnSpc>
            </a:pPr>
            <a:r>
              <a:rPr lang="en-US" altLang="en-US" b="1">
                <a:solidFill>
                  <a:srgbClr val="808080"/>
                </a:solidFill>
              </a:rPr>
              <a:t>! Line-to-Neutral Connected 1-phase Center-tapped transformer</a:t>
            </a:r>
          </a:p>
          <a:p>
            <a:pPr algn="l">
              <a:lnSpc>
                <a:spcPct val="70000"/>
              </a:lnSpc>
            </a:pPr>
            <a:r>
              <a:rPr lang="en-US" altLang="en-US" b="1">
                <a:solidFill>
                  <a:schemeClr val="tx1"/>
                </a:solidFill>
              </a:rPr>
              <a:t>New  Transformer.Example_1-ph  phases=1  Windings=3</a:t>
            </a:r>
            <a:r>
              <a:rPr lang="en-US" altLang="en-US">
                <a:solidFill>
                  <a:schemeClr val="tx1"/>
                </a:solidFill>
              </a:rPr>
              <a:t> </a:t>
            </a:r>
          </a:p>
          <a:p>
            <a:pPr algn="l">
              <a:lnSpc>
                <a:spcPct val="70000"/>
              </a:lnSpc>
            </a:pPr>
            <a:r>
              <a:rPr lang="en-US" altLang="en-US" b="1">
                <a:solidFill>
                  <a:srgbClr val="808080"/>
                </a:solidFill>
              </a:rPr>
              <a:t>! Typical impedances for small transformer with interlaced secondaries	</a:t>
            </a:r>
          </a:p>
          <a:p>
            <a:pPr algn="l">
              <a:lnSpc>
                <a:spcPct val="70000"/>
              </a:lnSpc>
            </a:pPr>
            <a:r>
              <a:rPr lang="en-US" altLang="en-US" b="1">
                <a:solidFill>
                  <a:schemeClr val="tx1"/>
                </a:solidFill>
              </a:rPr>
              <a:t>~ Xhl=2.04    Xht=2.04    Xlt=1.36    %noloadloss=.2</a:t>
            </a:r>
          </a:p>
          <a:p>
            <a:pPr algn="l">
              <a:lnSpc>
                <a:spcPct val="70000"/>
              </a:lnSpc>
            </a:pPr>
            <a:r>
              <a:rPr lang="en-US" altLang="en-US" b="1">
                <a:solidFill>
                  <a:srgbClr val="808080"/>
                </a:solidFill>
              </a:rPr>
              <a:t>! Winding Definitions	</a:t>
            </a:r>
          </a:p>
          <a:p>
            <a:pPr algn="l">
              <a:lnSpc>
                <a:spcPct val="70000"/>
              </a:lnSpc>
            </a:pPr>
            <a:r>
              <a:rPr lang="en-US" altLang="en-US" b="1">
                <a:solidFill>
                  <a:schemeClr val="tx1"/>
                </a:solidFill>
              </a:rPr>
              <a:t>~ wdg=1   Bus=Bus1.1.0   kV=7.2    kVA=25   %R=0.6   Conn=wye</a:t>
            </a:r>
          </a:p>
          <a:p>
            <a:pPr algn="l">
              <a:lnSpc>
                <a:spcPct val="70000"/>
              </a:lnSpc>
            </a:pPr>
            <a:r>
              <a:rPr lang="en-US" altLang="en-US" b="1"/>
              <a:t>~ wdg=2   Bus=Bus2.1.0   kV=0.12  kVA=25   %R=1.2   Conn=wye</a:t>
            </a:r>
          </a:p>
          <a:p>
            <a:pPr algn="l">
              <a:lnSpc>
                <a:spcPct val="70000"/>
              </a:lnSpc>
            </a:pPr>
            <a:r>
              <a:rPr lang="en-US" altLang="en-US" b="1"/>
              <a:t>~ Wdg=3  Bus=Bus2.0.2   kV=0.12   kVA=25  %R=1.2   Conn=wye</a:t>
            </a:r>
          </a:p>
        </p:txBody>
      </p:sp>
      <p:sp>
        <p:nvSpPr>
          <p:cNvPr id="109573" name="Text Box 5"/>
          <p:cNvSpPr txBox="1">
            <a:spLocks noChangeArrowheads="1"/>
          </p:cNvSpPr>
          <p:nvPr/>
        </p:nvSpPr>
        <p:spPr bwMode="auto">
          <a:xfrm>
            <a:off x="352425" y="4340225"/>
            <a:ext cx="29638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Note: You may use </a:t>
            </a:r>
            <a:r>
              <a:rPr lang="en-US" altLang="en-US" i="1"/>
              <a:t>XfmrCode</a:t>
            </a:r>
            <a:r>
              <a:rPr lang="en-US" altLang="en-US"/>
              <a:t> to define a library of transformer definitions that are used repeatedly (like </a:t>
            </a:r>
            <a:r>
              <a:rPr lang="en-US" altLang="en-US" i="1"/>
              <a:t>LineCode</a:t>
            </a:r>
            <a:r>
              <a:rPr lang="en-US" altLang="en-US"/>
              <a:t> for Line elements)</a:t>
            </a:r>
          </a:p>
        </p:txBody>
      </p:sp>
    </p:spTree>
    <p:extLst>
      <p:ext uri="{BB962C8B-B14F-4D97-AF65-F5344CB8AC3E}">
        <p14:creationId xmlns:p14="http://schemas.microsoft.com/office/powerpoint/2010/main" val="1082281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What is the OpenDSS? (cont’d)</a:t>
            </a:r>
          </a:p>
        </p:txBody>
      </p:sp>
      <p:sp>
        <p:nvSpPr>
          <p:cNvPr id="15363" name="Rectangle 3"/>
          <p:cNvSpPr>
            <a:spLocks noGrp="1" noChangeArrowheads="1"/>
          </p:cNvSpPr>
          <p:nvPr>
            <p:ph type="body" idx="1"/>
          </p:nvPr>
        </p:nvSpPr>
        <p:spPr/>
        <p:txBody>
          <a:bodyPr/>
          <a:lstStyle/>
          <a:p>
            <a:pPr eaLnBrk="1" hangingPunct="1"/>
            <a:r>
              <a:rPr lang="en-US" altLang="en-US" smtClean="0"/>
              <a:t>What it is </a:t>
            </a:r>
            <a:r>
              <a:rPr lang="en-US" altLang="en-US" u="sng" smtClean="0"/>
              <a:t>NOT</a:t>
            </a:r>
          </a:p>
          <a:p>
            <a:pPr lvl="1" eaLnBrk="1" hangingPunct="1"/>
            <a:r>
              <a:rPr lang="en-US" altLang="en-US" smtClean="0"/>
              <a:t>An </a:t>
            </a:r>
            <a:r>
              <a:rPr lang="en-US" altLang="en-US" i="1" smtClean="0"/>
              <a:t>Electromagnetic</a:t>
            </a:r>
            <a:r>
              <a:rPr lang="en-US" altLang="en-US" smtClean="0"/>
              <a:t> transients solver (Time Domain)</a:t>
            </a:r>
          </a:p>
          <a:p>
            <a:pPr lvl="2" eaLnBrk="1" hangingPunct="1"/>
            <a:r>
              <a:rPr lang="en-US" altLang="en-US" smtClean="0"/>
              <a:t>It can solve </a:t>
            </a:r>
            <a:r>
              <a:rPr lang="en-US" altLang="en-US" i="1" smtClean="0"/>
              <a:t>Electromechanical transients</a:t>
            </a:r>
          </a:p>
          <a:p>
            <a:pPr lvl="3" eaLnBrk="1" hangingPunct="1"/>
            <a:r>
              <a:rPr lang="en-US" altLang="en-US" smtClean="0"/>
              <a:t>Frequency Domain =&gt; “Dynamics” mode</a:t>
            </a:r>
          </a:p>
          <a:p>
            <a:pPr lvl="3" eaLnBrk="1" hangingPunct="1"/>
            <a:r>
              <a:rPr lang="en-US" altLang="en-US" smtClean="0"/>
              <a:t>All solutions are in </a:t>
            </a:r>
            <a:r>
              <a:rPr lang="en-US" altLang="en-US" b="1" i="1" smtClean="0"/>
              <a:t>phasors </a:t>
            </a:r>
            <a:r>
              <a:rPr lang="en-US" altLang="en-US" smtClean="0"/>
              <a:t>(complex math)</a:t>
            </a:r>
          </a:p>
          <a:p>
            <a:pPr lvl="1" eaLnBrk="1" hangingPunct="1"/>
            <a:r>
              <a:rPr lang="en-US" altLang="en-US" smtClean="0"/>
              <a:t>Not a “Power Flow” program</a:t>
            </a:r>
          </a:p>
          <a:p>
            <a:pPr lvl="1" eaLnBrk="1" hangingPunct="1"/>
            <a:r>
              <a:rPr lang="en-US" altLang="en-US" smtClean="0"/>
              <a:t>Not a radial circuit solver</a:t>
            </a:r>
          </a:p>
          <a:p>
            <a:pPr lvl="2" eaLnBrk="1" hangingPunct="1"/>
            <a:r>
              <a:rPr lang="en-US" altLang="en-US" smtClean="0"/>
              <a:t>Does meshed networks with equal ease</a:t>
            </a:r>
          </a:p>
          <a:p>
            <a:pPr lvl="1" eaLnBrk="1" hangingPunct="1"/>
            <a:r>
              <a:rPr lang="en-US" altLang="en-US" smtClean="0"/>
              <a:t>Not a distribution data management tool</a:t>
            </a:r>
          </a:p>
          <a:p>
            <a:pPr lvl="2" eaLnBrk="1" hangingPunct="1"/>
            <a:r>
              <a:rPr lang="en-US" altLang="en-US" smtClean="0"/>
              <a:t>It is a </a:t>
            </a:r>
            <a:r>
              <a:rPr lang="en-US" altLang="en-US" i="1" smtClean="0"/>
              <a:t>simulation engine </a:t>
            </a:r>
            <a:r>
              <a:rPr lang="en-US" altLang="en-US" smtClean="0"/>
              <a:t>designed to work with data extracted from one or more utility databases</a:t>
            </a:r>
          </a:p>
          <a:p>
            <a:pPr eaLnBrk="1" hangingPunct="1"/>
            <a:endParaRPr lang="en-US" altLang="en-US" smtClean="0"/>
          </a:p>
        </p:txBody>
      </p:sp>
    </p:spTree>
    <p:extLst>
      <p:ext uri="{BB962C8B-B14F-4D97-AF65-F5344CB8AC3E}">
        <p14:creationId xmlns:p14="http://schemas.microsoft.com/office/powerpoint/2010/main" val="25737363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mtClean="0"/>
              <a:t>All Terminals of a Circuit Element Have Same Number of Conductors</a:t>
            </a:r>
          </a:p>
        </p:txBody>
      </p:sp>
      <p:pic>
        <p:nvPicPr>
          <p:cNvPr id="110595" name="Picture 3" descr="DeltaWyeTransformers"/>
          <p:cNvPicPr>
            <a:picLocks noChangeAspect="1" noChangeArrowheads="1"/>
          </p:cNvPicPr>
          <p:nvPr/>
        </p:nvPicPr>
        <p:blipFill>
          <a:blip r:embed="rId3">
            <a:extLst>
              <a:ext uri="{28A0092B-C50C-407E-A947-70E740481C1C}">
                <a14:useLocalDpi xmlns:a14="http://schemas.microsoft.com/office/drawing/2010/main" val="0"/>
              </a:ext>
            </a:extLst>
          </a:blip>
          <a:srcRect t="7692"/>
          <a:stretch>
            <a:fillRect/>
          </a:stretch>
        </p:blipFill>
        <p:spPr bwMode="auto">
          <a:xfrm>
            <a:off x="1981200" y="1371600"/>
            <a:ext cx="4821238"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0596" name="Text Box 4"/>
          <p:cNvSpPr txBox="1">
            <a:spLocks noChangeArrowheads="1"/>
          </p:cNvSpPr>
          <p:nvPr/>
        </p:nvSpPr>
        <p:spPr bwMode="auto">
          <a:xfrm>
            <a:off x="152400" y="16764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3-Phase Transformer</a:t>
            </a:r>
          </a:p>
        </p:txBody>
      </p:sp>
    </p:spTree>
    <p:extLst>
      <p:ext uri="{BB962C8B-B14F-4D97-AF65-F5344CB8AC3E}">
        <p14:creationId xmlns:p14="http://schemas.microsoft.com/office/powerpoint/2010/main" val="37024713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4"/>
          <p:cNvSpPr>
            <a:spLocks noGrp="1"/>
          </p:cNvSpPr>
          <p:nvPr>
            <p:ph type="subTitle" sz="quarter" idx="1"/>
          </p:nvPr>
        </p:nvSpPr>
        <p:spPr/>
        <p:txBody>
          <a:bodyPr/>
          <a:lstStyle/>
          <a:p>
            <a:pPr eaLnBrk="1" hangingPunct="1"/>
            <a:r>
              <a:rPr lang="en-US" altLang="en-US" smtClean="0"/>
              <a:t>Syntax and how to build circuit models.</a:t>
            </a:r>
          </a:p>
          <a:p>
            <a:pPr eaLnBrk="1" hangingPunct="1"/>
            <a:endParaRPr lang="en-US" altLang="en-US" smtClean="0"/>
          </a:p>
          <a:p>
            <a:pPr eaLnBrk="1" hangingPunct="1"/>
            <a:r>
              <a:rPr lang="en-US" altLang="en-US" smtClean="0"/>
              <a:t>Simple Model</a:t>
            </a:r>
          </a:p>
        </p:txBody>
      </p:sp>
      <p:sp>
        <p:nvSpPr>
          <p:cNvPr id="111619" name="Title 3"/>
          <p:cNvSpPr>
            <a:spLocks noGrp="1"/>
          </p:cNvSpPr>
          <p:nvPr>
            <p:ph type="ctrTitle" sz="quarter"/>
          </p:nvPr>
        </p:nvSpPr>
        <p:spPr/>
        <p:txBody>
          <a:bodyPr/>
          <a:lstStyle/>
          <a:p>
            <a:pPr eaLnBrk="1" hangingPunct="1"/>
            <a:r>
              <a:rPr lang="en-US" altLang="en-US" dirty="0" smtClean="0"/>
              <a:t>Scripting Basics</a:t>
            </a:r>
          </a:p>
        </p:txBody>
      </p:sp>
    </p:spTree>
    <p:extLst>
      <p:ext uri="{BB962C8B-B14F-4D97-AF65-F5344CB8AC3E}">
        <p14:creationId xmlns:p14="http://schemas.microsoft.com/office/powerpoint/2010/main" val="531107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dirty="0" smtClean="0"/>
              <a:t>Scripting Recommendation</a:t>
            </a:r>
          </a:p>
        </p:txBody>
      </p:sp>
      <p:sp>
        <p:nvSpPr>
          <p:cNvPr id="112643" name="Rectangle 3"/>
          <p:cNvSpPr>
            <a:spLocks noGrp="1" noChangeArrowheads="1"/>
          </p:cNvSpPr>
          <p:nvPr>
            <p:ph type="body" idx="1"/>
          </p:nvPr>
        </p:nvSpPr>
        <p:spPr/>
        <p:txBody>
          <a:bodyPr/>
          <a:lstStyle/>
          <a:p>
            <a:pPr eaLnBrk="1" hangingPunct="1"/>
            <a:r>
              <a:rPr lang="en-US" altLang="en-US" dirty="0" smtClean="0"/>
              <a:t>A good text editor is recommended</a:t>
            </a:r>
          </a:p>
          <a:p>
            <a:pPr lvl="1"/>
            <a:r>
              <a:rPr lang="en-US" altLang="en-US" dirty="0" smtClean="0"/>
              <a:t>Notepad is OK but others may be better </a:t>
            </a:r>
            <a:r>
              <a:rPr lang="en-US" altLang="en-US" smtClean="0"/>
              <a:t>for you:</a:t>
            </a:r>
            <a:endParaRPr lang="en-US" altLang="en-US" dirty="0" smtClean="0"/>
          </a:p>
          <a:p>
            <a:pPr lvl="1"/>
            <a:r>
              <a:rPr lang="en-US" altLang="en-US" dirty="0" err="1" smtClean="0"/>
              <a:t>EditPlus</a:t>
            </a:r>
            <a:endParaRPr lang="en-US" altLang="en-US" dirty="0" smtClean="0"/>
          </a:p>
          <a:p>
            <a:pPr lvl="1"/>
            <a:r>
              <a:rPr lang="en-US" altLang="en-US" dirty="0" err="1" smtClean="0"/>
              <a:t>TextPad</a:t>
            </a:r>
            <a:endParaRPr lang="en-US" altLang="en-US" dirty="0" smtClean="0"/>
          </a:p>
          <a:p>
            <a:pPr lvl="1"/>
            <a:r>
              <a:rPr lang="en-US" altLang="en-US" dirty="0" smtClean="0"/>
              <a:t>Notepad++</a:t>
            </a:r>
          </a:p>
          <a:p>
            <a:pPr lvl="1"/>
            <a:endParaRPr lang="en-US" altLang="en-US" dirty="0"/>
          </a:p>
          <a:p>
            <a:r>
              <a:rPr lang="en-US" altLang="en-US" dirty="0" smtClean="0"/>
              <a:t>Must be capable of saving a file in plain ANSI text</a:t>
            </a:r>
          </a:p>
          <a:p>
            <a:pPr lvl="1"/>
            <a:r>
              <a:rPr lang="en-US" altLang="en-US" dirty="0" smtClean="0"/>
              <a:t>Not Unicode</a:t>
            </a:r>
          </a:p>
          <a:p>
            <a:pPr lvl="1"/>
            <a:r>
              <a:rPr lang="en-US" altLang="en-US" dirty="0" smtClean="0"/>
              <a:t>Not RTF  (Write)</a:t>
            </a:r>
          </a:p>
          <a:p>
            <a:pPr lvl="1"/>
            <a:r>
              <a:rPr lang="en-US" altLang="en-US" dirty="0" smtClean="0"/>
              <a:t>Not Doc  (Word)</a:t>
            </a:r>
          </a:p>
        </p:txBody>
      </p:sp>
    </p:spTree>
    <p:extLst>
      <p:ext uri="{BB962C8B-B14F-4D97-AF65-F5344CB8AC3E}">
        <p14:creationId xmlns:p14="http://schemas.microsoft.com/office/powerpoint/2010/main" val="962957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smtClean="0"/>
              <a:t>Scripting</a:t>
            </a:r>
          </a:p>
        </p:txBody>
      </p:sp>
      <p:sp>
        <p:nvSpPr>
          <p:cNvPr id="112643" name="Rectangle 3"/>
          <p:cNvSpPr>
            <a:spLocks noGrp="1" noChangeArrowheads="1"/>
          </p:cNvSpPr>
          <p:nvPr>
            <p:ph type="body" idx="1"/>
          </p:nvPr>
        </p:nvSpPr>
        <p:spPr/>
        <p:txBody>
          <a:bodyPr/>
          <a:lstStyle/>
          <a:p>
            <a:pPr eaLnBrk="1" hangingPunct="1"/>
            <a:r>
              <a:rPr lang="en-US" altLang="en-US" smtClean="0"/>
              <a:t>OpenDSS is a </a:t>
            </a:r>
            <a:r>
              <a:rPr lang="en-US" altLang="en-US" u="sng" smtClean="0"/>
              <a:t>scriptable solution engine</a:t>
            </a:r>
          </a:p>
          <a:p>
            <a:pPr eaLnBrk="1" hangingPunct="1"/>
            <a:r>
              <a:rPr lang="en-US" altLang="en-US" smtClean="0"/>
              <a:t>Scripts</a:t>
            </a:r>
          </a:p>
          <a:p>
            <a:pPr lvl="1" eaLnBrk="1" hangingPunct="1"/>
            <a:r>
              <a:rPr lang="en-US" altLang="en-US" smtClean="0"/>
              <a:t>Series of commands</a:t>
            </a:r>
          </a:p>
          <a:p>
            <a:pPr lvl="1" eaLnBrk="1" hangingPunct="1"/>
            <a:r>
              <a:rPr lang="en-US" altLang="en-US" smtClean="0"/>
              <a:t>From text files</a:t>
            </a:r>
          </a:p>
          <a:p>
            <a:pPr lvl="1" eaLnBrk="1" hangingPunct="1"/>
            <a:r>
              <a:rPr lang="en-US" altLang="en-US" smtClean="0"/>
              <a:t>From edit forms in OpenDSS.EXE</a:t>
            </a:r>
          </a:p>
          <a:p>
            <a:pPr lvl="1" eaLnBrk="1" hangingPunct="1"/>
            <a:r>
              <a:rPr lang="en-US" altLang="en-US" smtClean="0"/>
              <a:t>From another program through COM interface</a:t>
            </a:r>
          </a:p>
          <a:p>
            <a:pPr lvl="2" eaLnBrk="1" hangingPunct="1"/>
            <a:r>
              <a:rPr lang="en-US" altLang="en-US" smtClean="0"/>
              <a:t>e. g., This is how you would do looping</a:t>
            </a:r>
          </a:p>
          <a:p>
            <a:pPr eaLnBrk="1" hangingPunct="1"/>
            <a:r>
              <a:rPr lang="en-US" altLang="en-US" smtClean="0"/>
              <a:t>Scripts define circuits</a:t>
            </a:r>
          </a:p>
          <a:p>
            <a:pPr eaLnBrk="1" hangingPunct="1"/>
            <a:r>
              <a:rPr lang="en-US" altLang="en-US" smtClean="0"/>
              <a:t>Scripts control solution of circuits</a:t>
            </a:r>
          </a:p>
          <a:p>
            <a:pPr eaLnBrk="1" hangingPunct="1"/>
            <a:r>
              <a:rPr lang="en-US" altLang="en-US" smtClean="0"/>
              <a:t>Scripts specify output, etc.</a:t>
            </a:r>
          </a:p>
        </p:txBody>
      </p:sp>
    </p:spTree>
    <p:extLst>
      <p:ext uri="{BB962C8B-B14F-4D97-AF65-F5344CB8AC3E}">
        <p14:creationId xmlns:p14="http://schemas.microsoft.com/office/powerpoint/2010/main" val="180905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en-US" smtClean="0"/>
              <a:t>Command Syntax</a:t>
            </a:r>
          </a:p>
        </p:txBody>
      </p:sp>
      <p:sp>
        <p:nvSpPr>
          <p:cNvPr id="113667" name="Rectangle 3"/>
          <p:cNvSpPr>
            <a:spLocks noGrp="1" noChangeArrowheads="1"/>
          </p:cNvSpPr>
          <p:nvPr>
            <p:ph type="body" idx="1"/>
          </p:nvPr>
        </p:nvSpPr>
        <p:spPr>
          <a:xfrm>
            <a:off x="457200" y="1416050"/>
            <a:ext cx="8534400" cy="4935538"/>
          </a:xfrm>
        </p:spPr>
        <p:txBody>
          <a:bodyPr/>
          <a:lstStyle/>
          <a:p>
            <a:pPr eaLnBrk="1" hangingPunct="1"/>
            <a:r>
              <a:rPr lang="en-US" altLang="en-US" i="1" smtClean="0">
                <a:solidFill>
                  <a:schemeClr val="tx2"/>
                </a:solidFill>
              </a:rPr>
              <a:t>Command   parm1,  parm2   parm3   parm 4 ….</a:t>
            </a:r>
          </a:p>
          <a:p>
            <a:pPr eaLnBrk="1" hangingPunct="1"/>
            <a:endParaRPr lang="en-US" altLang="en-US" i="1" smtClean="0"/>
          </a:p>
          <a:p>
            <a:pPr eaLnBrk="1" hangingPunct="1"/>
            <a:r>
              <a:rPr lang="en-US" altLang="en-US" smtClean="0"/>
              <a:t>Parameters may be </a:t>
            </a:r>
            <a:r>
              <a:rPr lang="en-US" altLang="en-US" u="sng" smtClean="0"/>
              <a:t>positional</a:t>
            </a:r>
            <a:r>
              <a:rPr lang="en-US" altLang="en-US" smtClean="0"/>
              <a:t> or </a:t>
            </a:r>
            <a:r>
              <a:rPr lang="en-US" altLang="en-US" u="sng" smtClean="0"/>
              <a:t>named</a:t>
            </a:r>
            <a:r>
              <a:rPr lang="en-US" altLang="en-US" smtClean="0"/>
              <a:t> (tagged). </a:t>
            </a:r>
          </a:p>
          <a:p>
            <a:pPr eaLnBrk="1" hangingPunct="1"/>
            <a:r>
              <a:rPr lang="en-US" altLang="en-US" smtClean="0"/>
              <a:t>If named, an "</a:t>
            </a:r>
            <a:r>
              <a:rPr lang="en-US" altLang="en-US" b="1" smtClean="0"/>
              <a:t>=</a:t>
            </a:r>
            <a:r>
              <a:rPr lang="en-US" altLang="en-US" smtClean="0"/>
              <a:t>" sign is expected</a:t>
            </a:r>
            <a:r>
              <a:rPr lang="en-US" altLang="en-US" i="1" smtClean="0"/>
              <a:t>.  </a:t>
            </a:r>
          </a:p>
          <a:p>
            <a:pPr lvl="1" eaLnBrk="1" hangingPunct="1"/>
            <a:r>
              <a:rPr lang="en-US" altLang="en-US" b="1" i="1" smtClean="0">
                <a:solidFill>
                  <a:schemeClr val="tx2"/>
                </a:solidFill>
              </a:rPr>
              <a:t>Name=value</a:t>
            </a:r>
            <a:r>
              <a:rPr lang="en-US" altLang="en-US" i="1" smtClean="0"/>
              <a:t>  (this is the named form)</a:t>
            </a:r>
          </a:p>
          <a:p>
            <a:pPr lvl="1" eaLnBrk="1" hangingPunct="1"/>
            <a:r>
              <a:rPr lang="en-US" altLang="en-US" b="1" i="1" smtClean="0">
                <a:solidFill>
                  <a:schemeClr val="tx2"/>
                </a:solidFill>
              </a:rPr>
              <a:t>Value</a:t>
            </a:r>
            <a:r>
              <a:rPr lang="en-US" altLang="en-US" i="1" smtClean="0"/>
              <a:t>    (value alone in positional form)</a:t>
            </a:r>
          </a:p>
          <a:p>
            <a:pPr eaLnBrk="1" hangingPunct="1"/>
            <a:r>
              <a:rPr lang="en-US" altLang="en-US" i="1" smtClean="0"/>
              <a:t>For example, the following two commands are equivalent:</a:t>
            </a:r>
          </a:p>
          <a:p>
            <a:pPr lvl="1" eaLnBrk="1" hangingPunct="1"/>
            <a:r>
              <a:rPr lang="en-US" altLang="en-US" sz="1400" b="1" i="1" smtClean="0">
                <a:solidFill>
                  <a:schemeClr val="tx2"/>
                </a:solidFill>
                <a:latin typeface="Courier New" panose="02070309020205020404" pitchFamily="49" charset="0"/>
              </a:rPr>
              <a:t>New Object="Line.First Line" Bus1=b1240  Bus2=32  LineCode=336ACSR, …</a:t>
            </a:r>
          </a:p>
          <a:p>
            <a:pPr lvl="1" eaLnBrk="1" hangingPunct="1"/>
            <a:r>
              <a:rPr lang="en-US" altLang="en-US" sz="1400" b="1" i="1" smtClean="0">
                <a:solidFill>
                  <a:schemeClr val="tx2"/>
                </a:solidFill>
                <a:latin typeface="Courier New" panose="02070309020205020404" pitchFamily="49" charset="0"/>
              </a:rPr>
              <a:t>New  “Line.First Line”,  b1240   32   336ACSR</a:t>
            </a:r>
            <a:r>
              <a:rPr lang="en-US" altLang="en-US" sz="1400" b="1" i="1" smtClean="0">
                <a:latin typeface="Courier New" panose="02070309020205020404" pitchFamily="49" charset="0"/>
              </a:rPr>
              <a:t>, …</a:t>
            </a:r>
          </a:p>
        </p:txBody>
      </p:sp>
      <p:sp>
        <p:nvSpPr>
          <p:cNvPr id="113668"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113669"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3670"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585099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t>Delimiters</a:t>
            </a:r>
          </a:p>
        </p:txBody>
      </p:sp>
      <p:sp>
        <p:nvSpPr>
          <p:cNvPr id="114691" name="Rectangle 3"/>
          <p:cNvSpPr>
            <a:spLocks noGrp="1" noChangeArrowheads="1"/>
          </p:cNvSpPr>
          <p:nvPr>
            <p:ph type="body" idx="1"/>
          </p:nvPr>
        </p:nvSpPr>
        <p:spPr/>
        <p:txBody>
          <a:bodyPr/>
          <a:lstStyle/>
          <a:p>
            <a:pPr eaLnBrk="1" hangingPunct="1"/>
            <a:r>
              <a:rPr lang="en-US" altLang="en-US" smtClean="0"/>
              <a:t>Array or string delimiter pairs:		</a:t>
            </a:r>
            <a:r>
              <a:rPr lang="en-US" altLang="en-US" b="1" smtClean="0">
                <a:solidFill>
                  <a:schemeClr val="tx2"/>
                </a:solidFill>
              </a:rPr>
              <a:t>[ ] , { },( ),“ “,‘ ‘</a:t>
            </a:r>
          </a:p>
          <a:p>
            <a:pPr eaLnBrk="1" hangingPunct="1"/>
            <a:r>
              <a:rPr lang="en-US" altLang="en-US" smtClean="0"/>
              <a:t>Matrix row delimiter:			</a:t>
            </a:r>
            <a:r>
              <a:rPr lang="en-US" altLang="en-US" b="1" smtClean="0">
                <a:solidFill>
                  <a:schemeClr val="tx2"/>
                </a:solidFill>
              </a:rPr>
              <a:t>|</a:t>
            </a:r>
          </a:p>
          <a:p>
            <a:pPr eaLnBrk="1" hangingPunct="1"/>
            <a:r>
              <a:rPr lang="en-US" altLang="en-US" smtClean="0"/>
              <a:t>Value delimiters:				</a:t>
            </a:r>
            <a:r>
              <a:rPr lang="en-US" altLang="en-US" b="1" smtClean="0">
                <a:solidFill>
                  <a:schemeClr val="tx2"/>
                </a:solidFill>
              </a:rPr>
              <a:t>,</a:t>
            </a:r>
            <a:r>
              <a:rPr lang="en-US" altLang="en-US" smtClean="0">
                <a:solidFill>
                  <a:schemeClr val="tx2"/>
                </a:solidFill>
              </a:rPr>
              <a:t> (comma)</a:t>
            </a:r>
            <a:r>
              <a:rPr lang="en-US" altLang="en-US" smtClean="0"/>
              <a:t/>
            </a:r>
            <a:br>
              <a:rPr lang="en-US" altLang="en-US" smtClean="0"/>
            </a:br>
            <a:r>
              <a:rPr lang="en-US" altLang="en-US" smtClean="0"/>
              <a:t>			</a:t>
            </a:r>
            <a:r>
              <a:rPr lang="en-US" altLang="en-US" smtClean="0">
                <a:solidFill>
                  <a:schemeClr val="tx2"/>
                </a:solidFill>
              </a:rPr>
              <a:t>any white space (tab or space)</a:t>
            </a:r>
          </a:p>
          <a:p>
            <a:pPr eaLnBrk="1" hangingPunct="1"/>
            <a:r>
              <a:rPr lang="en-US" altLang="en-US" smtClean="0"/>
              <a:t>Class, Object, Bus, or Node delimiter:	</a:t>
            </a:r>
            <a:r>
              <a:rPr lang="en-US" altLang="en-US" b="1" smtClean="0">
                <a:solidFill>
                  <a:schemeClr val="tx2"/>
                </a:solidFill>
              </a:rPr>
              <a:t>.</a:t>
            </a:r>
            <a:r>
              <a:rPr lang="en-US" altLang="en-US" smtClean="0">
                <a:solidFill>
                  <a:schemeClr val="tx2"/>
                </a:solidFill>
              </a:rPr>
              <a:t> (period)</a:t>
            </a:r>
          </a:p>
          <a:p>
            <a:pPr eaLnBrk="1" hangingPunct="1"/>
            <a:r>
              <a:rPr lang="en-US" altLang="en-US" smtClean="0"/>
              <a:t>Keyword / value separator:		</a:t>
            </a:r>
            <a:r>
              <a:rPr lang="en-US" altLang="en-US" b="1" smtClean="0">
                <a:solidFill>
                  <a:schemeClr val="tx2"/>
                </a:solidFill>
              </a:rPr>
              <a:t>=</a:t>
            </a:r>
          </a:p>
          <a:p>
            <a:pPr eaLnBrk="1" hangingPunct="1"/>
            <a:r>
              <a:rPr lang="en-US" altLang="en-US" smtClean="0"/>
              <a:t>Continuation of previous line:		</a:t>
            </a:r>
            <a:r>
              <a:rPr lang="en-US" altLang="en-US" b="1" smtClean="0">
                <a:solidFill>
                  <a:schemeClr val="tx2"/>
                </a:solidFill>
              </a:rPr>
              <a:t>~</a:t>
            </a:r>
            <a:r>
              <a:rPr lang="en-US" altLang="en-US" smtClean="0">
                <a:solidFill>
                  <a:schemeClr val="tx2"/>
                </a:solidFill>
              </a:rPr>
              <a:t> (More)</a:t>
            </a:r>
          </a:p>
          <a:p>
            <a:pPr eaLnBrk="1" hangingPunct="1"/>
            <a:r>
              <a:rPr lang="en-US" altLang="en-US" smtClean="0"/>
              <a:t>Comment line:				</a:t>
            </a:r>
            <a:r>
              <a:rPr lang="en-US" altLang="en-US" b="1" smtClean="0">
                <a:solidFill>
                  <a:schemeClr val="tx2"/>
                </a:solidFill>
              </a:rPr>
              <a:t>//</a:t>
            </a:r>
          </a:p>
          <a:p>
            <a:pPr eaLnBrk="1" hangingPunct="1"/>
            <a:r>
              <a:rPr lang="en-US" altLang="en-US" smtClean="0"/>
              <a:t>In-line comment:				</a:t>
            </a:r>
            <a:r>
              <a:rPr lang="en-US" altLang="en-US" b="1" smtClean="0">
                <a:solidFill>
                  <a:schemeClr val="tx2"/>
                </a:solidFill>
              </a:rPr>
              <a:t>!</a:t>
            </a:r>
          </a:p>
          <a:p>
            <a:pPr eaLnBrk="1" hangingPunct="1"/>
            <a:r>
              <a:rPr lang="en-US" altLang="en-US" smtClean="0"/>
              <a:t>Query a property:				</a:t>
            </a:r>
            <a:r>
              <a:rPr lang="en-US" altLang="en-US" b="1" smtClean="0">
                <a:solidFill>
                  <a:schemeClr val="tx2"/>
                </a:solidFill>
              </a:rPr>
              <a:t>?</a:t>
            </a:r>
          </a:p>
        </p:txBody>
      </p:sp>
    </p:spTree>
    <p:extLst>
      <p:ext uri="{BB962C8B-B14F-4D97-AF65-F5344CB8AC3E}">
        <p14:creationId xmlns:p14="http://schemas.microsoft.com/office/powerpoint/2010/main" val="42138769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smtClean="0"/>
              <a:t>Array and Matrix Parameters</a:t>
            </a:r>
          </a:p>
        </p:txBody>
      </p:sp>
      <p:sp>
        <p:nvSpPr>
          <p:cNvPr id="115715" name="Rectangle 3"/>
          <p:cNvSpPr>
            <a:spLocks noGrp="1" noChangeArrowheads="1"/>
          </p:cNvSpPr>
          <p:nvPr>
            <p:ph type="body" idx="1"/>
          </p:nvPr>
        </p:nvSpPr>
        <p:spPr/>
        <p:txBody>
          <a:bodyPr/>
          <a:lstStyle/>
          <a:p>
            <a:pPr eaLnBrk="1" hangingPunct="1"/>
            <a:r>
              <a:rPr lang="en-US" altLang="en-US" smtClean="0"/>
              <a:t>Array</a:t>
            </a:r>
          </a:p>
          <a:p>
            <a:pPr lvl="1" eaLnBrk="1" hangingPunct="1"/>
            <a:r>
              <a:rPr lang="en-US" altLang="en-US" b="1" smtClean="0">
                <a:solidFill>
                  <a:schemeClr val="tx2"/>
                </a:solidFill>
              </a:rPr>
              <a:t>kvs = [115, 6.6, 22]</a:t>
            </a:r>
          </a:p>
          <a:p>
            <a:pPr lvl="1" eaLnBrk="1" hangingPunct="1"/>
            <a:r>
              <a:rPr lang="en-US" altLang="en-US" b="1" smtClean="0">
                <a:solidFill>
                  <a:schemeClr val="tx2"/>
                </a:solidFill>
              </a:rPr>
              <a:t>kvas=[20000  16000 16000]</a:t>
            </a:r>
          </a:p>
          <a:p>
            <a:pPr eaLnBrk="1" hangingPunct="1"/>
            <a:endParaRPr lang="en-US" altLang="en-US" b="1" smtClean="0">
              <a:solidFill>
                <a:schemeClr val="tx2"/>
              </a:solidFill>
            </a:endParaRPr>
          </a:p>
          <a:p>
            <a:pPr eaLnBrk="1" hangingPunct="1"/>
            <a:r>
              <a:rPr lang="en-US" altLang="en-US" smtClean="0"/>
              <a:t>Matrix</a:t>
            </a:r>
          </a:p>
          <a:p>
            <a:pPr lvl="1" eaLnBrk="1" hangingPunct="1"/>
            <a:r>
              <a:rPr lang="en-US" altLang="en-US" b="1" i="1" smtClean="0"/>
              <a:t>(3x3 matrix)</a:t>
            </a:r>
            <a:endParaRPr lang="en-US" altLang="en-US" smtClean="0"/>
          </a:p>
          <a:p>
            <a:pPr lvl="2" eaLnBrk="1" hangingPunct="1"/>
            <a:r>
              <a:rPr lang="en-US" altLang="en-US" b="1" smtClean="0">
                <a:solidFill>
                  <a:schemeClr val="tx2"/>
                </a:solidFill>
              </a:rPr>
              <a:t>Xmatrix=[1.2  .3  .3 | .3  1.2  3 | .3  .3  1.2]</a:t>
            </a:r>
            <a:r>
              <a:rPr lang="en-US" altLang="en-US" b="1" smtClean="0"/>
              <a:t> </a:t>
            </a:r>
          </a:p>
          <a:p>
            <a:pPr lvl="1" eaLnBrk="1" hangingPunct="1"/>
            <a:r>
              <a:rPr lang="en-US" altLang="en-US" b="1" i="1" smtClean="0"/>
              <a:t>(3x3 matrix – lower triangle) </a:t>
            </a:r>
          </a:p>
          <a:p>
            <a:pPr lvl="2" eaLnBrk="1" hangingPunct="1"/>
            <a:r>
              <a:rPr lang="en-US" altLang="en-US" b="1" smtClean="0">
                <a:solidFill>
                  <a:schemeClr val="tx2"/>
                </a:solidFill>
              </a:rPr>
              <a:t>Xmatrix=[ 1.2  | .3 1.2  | .3  .3  1.2 ]</a:t>
            </a:r>
          </a:p>
        </p:txBody>
      </p:sp>
    </p:spTree>
    <p:extLst>
      <p:ext uri="{BB962C8B-B14F-4D97-AF65-F5344CB8AC3E}">
        <p14:creationId xmlns:p14="http://schemas.microsoft.com/office/powerpoint/2010/main" val="25594404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altLang="en-US" smtClean="0"/>
              <a:t>An Example</a:t>
            </a:r>
          </a:p>
        </p:txBody>
      </p:sp>
      <p:sp>
        <p:nvSpPr>
          <p:cNvPr id="116739"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3438693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en-US" smtClean="0"/>
              <a:t>A Basic Script (Class Exercise)</a:t>
            </a:r>
          </a:p>
        </p:txBody>
      </p:sp>
      <p:pic>
        <p:nvPicPr>
          <p:cNvPr id="117763"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Text Box 4"/>
          <p:cNvSpPr txBox="1">
            <a:spLocks noChangeArrowheads="1"/>
          </p:cNvSpPr>
          <p:nvPr/>
        </p:nvSpPr>
        <p:spPr bwMode="auto">
          <a:xfrm>
            <a:off x="457200" y="3429000"/>
            <a:ext cx="8305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a:t>
            </a:r>
            <a:r>
              <a:rPr lang="en-US" altLang="en-US" sz="1200" b="1" dirty="0" smtClean="0">
                <a:latin typeface="Courier New" panose="02070309020205020404" pitchFamily="49" charset="0"/>
              </a:rPr>
              <a:t>Z</a:t>
            </a:r>
          </a:p>
          <a:p>
            <a:pPr algn="l"/>
            <a:r>
              <a:rPr lang="en-US" altLang="en-US" sz="1200" b="1" dirty="0" smtClean="0">
                <a:latin typeface="Courier New" panose="02070309020205020404" pitchFamily="49" charset="0"/>
              </a:rPr>
              <a:t>~ bus1=sourcebus.1.2.3 bus2=Sourcebus.10.10.10</a:t>
            </a:r>
          </a:p>
          <a:p>
            <a:pPr algn="l"/>
            <a:r>
              <a:rPr lang="en-US" altLang="en-US" sz="1200" b="1" dirty="0" smtClean="0">
                <a:latin typeface="Courier New" panose="02070309020205020404" pitchFamily="49" charset="0"/>
              </a:rPr>
              <a:t>New </a:t>
            </a:r>
            <a:r>
              <a:rPr lang="en-US" altLang="en-US" sz="1200" b="1" dirty="0" err="1" smtClean="0">
                <a:latin typeface="Courier New" panose="02070309020205020404" pitchFamily="49" charset="0"/>
              </a:rPr>
              <a:t>Reactor.Rneutral</a:t>
            </a:r>
            <a:r>
              <a:rPr lang="en-US" altLang="en-US" sz="1200" b="1" dirty="0" smtClean="0">
                <a:latin typeface="Courier New" panose="02070309020205020404" pitchFamily="49" charset="0"/>
              </a:rPr>
              <a:t> phases=1 bus1=Sourcebus.10  Bus2=Sourcebus.0 R=.01  X=0</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a:t>
            </a:r>
            <a:r>
              <a:rPr lang="en-US" altLang="en-US" sz="1200" b="1" dirty="0" err="1">
                <a:latin typeface="Courier New" panose="02070309020205020404" pitchFamily="49" charset="0"/>
              </a:rPr>
              <a:t>Mi</a:t>
            </a:r>
            <a:r>
              <a:rPr lang="en-US" altLang="en-US" sz="1200" b="1" dirty="0">
                <a:latin typeface="Courier New" panose="02070309020205020404" pitchFamily="49" charset="0"/>
              </a:rPr>
              <a:t>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a:t>
            </a:r>
          </a:p>
          <a:p>
            <a:pPr algn="l"/>
            <a:r>
              <a:rPr lang="en-US" altLang="en-US" sz="1200" b="1" dirty="0">
                <a:latin typeface="Courier New" panose="02070309020205020404" pitchFamily="49" charset="0"/>
              </a:rPr>
              <a:t>Show Currents</a:t>
            </a:r>
          </a:p>
          <a:p>
            <a:pPr algn="l"/>
            <a:r>
              <a:rPr lang="en-US" altLang="en-US" sz="1200" b="1" dirty="0">
                <a:latin typeface="Courier New" panose="02070309020205020404" pitchFamily="49" charset="0"/>
              </a:rPr>
              <a:t>Show Powers kVA elements</a:t>
            </a:r>
          </a:p>
        </p:txBody>
      </p:sp>
    </p:spTree>
    <p:extLst>
      <p:ext uri="{BB962C8B-B14F-4D97-AF65-F5344CB8AC3E}">
        <p14:creationId xmlns:p14="http://schemas.microsoft.com/office/powerpoint/2010/main" val="5319903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70125" y="2511425"/>
            <a:ext cx="2455863" cy="379095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8787" name="Rectangle 3"/>
          <p:cNvSpPr>
            <a:spLocks noGrp="1" noChangeArrowheads="1"/>
          </p:cNvSpPr>
          <p:nvPr>
            <p:ph type="title"/>
          </p:nvPr>
        </p:nvSpPr>
        <p:spPr/>
        <p:txBody>
          <a:bodyPr/>
          <a:lstStyle/>
          <a:p>
            <a:pPr eaLnBrk="1" hangingPunct="1"/>
            <a:r>
              <a:rPr lang="en-US" altLang="en-US" smtClean="0"/>
              <a:t>Circuit</a:t>
            </a:r>
          </a:p>
        </p:txBody>
      </p:sp>
      <p:sp>
        <p:nvSpPr>
          <p:cNvPr id="118788" name="Text Box 4"/>
          <p:cNvSpPr>
            <a:spLocks noGrp="1" noChangeArrowheads="1"/>
          </p:cNvSpPr>
          <p:nvPr>
            <p:ph type="body" idx="1"/>
          </p:nvPr>
        </p:nvSpPr>
        <p:spPr>
          <a:noFill/>
        </p:spPr>
        <p:txBody>
          <a:bodyPr/>
          <a:lstStyle/>
          <a:p>
            <a:pPr eaLnBrk="1" hangingPunct="1"/>
            <a:r>
              <a:rPr lang="en-US" altLang="en-US" sz="1800" b="1" smtClean="0"/>
              <a:t>New Circuit.Simple   !  (Vsource.Source is active circuit element)</a:t>
            </a:r>
          </a:p>
          <a:p>
            <a:pPr eaLnBrk="1" hangingPunct="1"/>
            <a:r>
              <a:rPr lang="en-US" altLang="en-US" sz="1800" b="1" smtClean="0"/>
              <a:t>Edit Vsource.Source BasekV=115 pu=1.05  ISC3=3000  ISC1=2500</a:t>
            </a:r>
          </a:p>
        </p:txBody>
      </p:sp>
      <p:grpSp>
        <p:nvGrpSpPr>
          <p:cNvPr id="118789" name="Group 5"/>
          <p:cNvGrpSpPr>
            <a:grpSpLocks/>
          </p:cNvGrpSpPr>
          <p:nvPr/>
        </p:nvGrpSpPr>
        <p:grpSpPr bwMode="auto">
          <a:xfrm>
            <a:off x="1889125" y="2581275"/>
            <a:ext cx="3046413" cy="3424238"/>
            <a:chOff x="1595" y="1175"/>
            <a:chExt cx="736" cy="878"/>
          </a:xfrm>
        </p:grpSpPr>
        <p:sp>
          <p:nvSpPr>
            <p:cNvPr id="118797" name="Freeform 6"/>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798" name="Freeform 7"/>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799" name="Freeform 8"/>
            <p:cNvSpPr>
              <a:spLocks/>
            </p:cNvSpPr>
            <p:nvPr/>
          </p:nvSpPr>
          <p:spPr bwMode="auto">
            <a:xfrm>
              <a:off x="1870" y="1633"/>
              <a:ext cx="77" cy="38"/>
            </a:xfrm>
            <a:custGeom>
              <a:avLst/>
              <a:gdLst>
                <a:gd name="T0" fmla="*/ 0 w 153"/>
                <a:gd name="T1" fmla="*/ 0 h 77"/>
                <a:gd name="T2" fmla="*/ 1 w 153"/>
                <a:gd name="T3" fmla="*/ 0 h 77"/>
                <a:gd name="T4" fmla="*/ 1 w 153"/>
                <a:gd name="T5" fmla="*/ 0 h 77"/>
                <a:gd name="T6" fmla="*/ 1 w 153"/>
                <a:gd name="T7" fmla="*/ 0 h 77"/>
                <a:gd name="T8" fmla="*/ 1 w 153"/>
                <a:gd name="T9" fmla="*/ 0 h 77"/>
                <a:gd name="T10" fmla="*/ 1 w 153"/>
                <a:gd name="T11" fmla="*/ 0 h 77"/>
                <a:gd name="T12" fmla="*/ 1 w 153"/>
                <a:gd name="T13" fmla="*/ 0 h 77"/>
                <a:gd name="T14" fmla="*/ 1 w 153"/>
                <a:gd name="T15" fmla="*/ 0 h 77"/>
                <a:gd name="T16" fmla="*/ 1 w 153"/>
                <a:gd name="T17" fmla="*/ 0 h 77"/>
                <a:gd name="T18" fmla="*/ 1 w 153"/>
                <a:gd name="T19" fmla="*/ 0 h 77"/>
                <a:gd name="T20" fmla="*/ 1 w 153"/>
                <a:gd name="T21" fmla="*/ 0 h 77"/>
                <a:gd name="T22" fmla="*/ 1 w 153"/>
                <a:gd name="T23" fmla="*/ 0 h 77"/>
                <a:gd name="T24" fmla="*/ 1 w 153"/>
                <a:gd name="T25" fmla="*/ 0 h 77"/>
                <a:gd name="T26" fmla="*/ 1 w 153"/>
                <a:gd name="T27" fmla="*/ 0 h 77"/>
                <a:gd name="T28" fmla="*/ 1 w 153"/>
                <a:gd name="T29" fmla="*/ 0 h 77"/>
                <a:gd name="T30" fmla="*/ 1 w 153"/>
                <a:gd name="T31" fmla="*/ 0 h 77"/>
                <a:gd name="T32" fmla="*/ 1 w 153"/>
                <a:gd name="T33" fmla="*/ 0 h 77"/>
                <a:gd name="T34" fmla="*/ 1 w 153"/>
                <a:gd name="T35" fmla="*/ 0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77"/>
                <a:gd name="T56" fmla="*/ 153 w 153"/>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77">
                  <a:moveTo>
                    <a:pt x="0" y="0"/>
                  </a:moveTo>
                  <a:lnTo>
                    <a:pt x="1" y="16"/>
                  </a:lnTo>
                  <a:lnTo>
                    <a:pt x="6" y="30"/>
                  </a:lnTo>
                  <a:lnTo>
                    <a:pt x="13" y="44"/>
                  </a:lnTo>
                  <a:lnTo>
                    <a:pt x="22" y="54"/>
                  </a:lnTo>
                  <a:lnTo>
                    <a:pt x="33" y="64"/>
                  </a:lnTo>
                  <a:lnTo>
                    <a:pt x="47" y="70"/>
                  </a:lnTo>
                  <a:lnTo>
                    <a:pt x="61" y="75"/>
                  </a:lnTo>
                  <a:lnTo>
                    <a:pt x="77" y="77"/>
                  </a:lnTo>
                  <a:lnTo>
                    <a:pt x="92" y="75"/>
                  </a:lnTo>
                  <a:lnTo>
                    <a:pt x="106" y="70"/>
                  </a:lnTo>
                  <a:lnTo>
                    <a:pt x="119" y="64"/>
                  </a:lnTo>
                  <a:lnTo>
                    <a:pt x="130" y="54"/>
                  </a:lnTo>
                  <a:lnTo>
                    <a:pt x="141" y="44"/>
                  </a:lnTo>
                  <a:lnTo>
                    <a:pt x="147" y="30"/>
                  </a:lnTo>
                  <a:lnTo>
                    <a:pt x="152" y="16"/>
                  </a:lnTo>
                  <a:lnTo>
                    <a:pt x="153"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0" name="Freeform 9"/>
            <p:cNvSpPr>
              <a:spLocks/>
            </p:cNvSpPr>
            <p:nvPr/>
          </p:nvSpPr>
          <p:spPr bwMode="auto">
            <a:xfrm>
              <a:off x="1793" y="1595"/>
              <a:ext cx="77" cy="38"/>
            </a:xfrm>
            <a:custGeom>
              <a:avLst/>
              <a:gdLst>
                <a:gd name="T0" fmla="*/ 0 w 154"/>
                <a:gd name="T1" fmla="*/ 1 h 76"/>
                <a:gd name="T2" fmla="*/ 1 w 154"/>
                <a:gd name="T3" fmla="*/ 1 h 76"/>
                <a:gd name="T4" fmla="*/ 1 w 154"/>
                <a:gd name="T5" fmla="*/ 1 h 76"/>
                <a:gd name="T6" fmla="*/ 1 w 154"/>
                <a:gd name="T7" fmla="*/ 1 h 76"/>
                <a:gd name="T8" fmla="*/ 1 w 154"/>
                <a:gd name="T9" fmla="*/ 1 h 76"/>
                <a:gd name="T10" fmla="*/ 1 w 154"/>
                <a:gd name="T11" fmla="*/ 1 h 76"/>
                <a:gd name="T12" fmla="*/ 1 w 154"/>
                <a:gd name="T13" fmla="*/ 1 h 76"/>
                <a:gd name="T14" fmla="*/ 1 w 154"/>
                <a:gd name="T15" fmla="*/ 1 h 76"/>
                <a:gd name="T16" fmla="*/ 1 w 154"/>
                <a:gd name="T17" fmla="*/ 0 h 76"/>
                <a:gd name="T18" fmla="*/ 1 w 154"/>
                <a:gd name="T19" fmla="*/ 1 h 76"/>
                <a:gd name="T20" fmla="*/ 1 w 154"/>
                <a:gd name="T21" fmla="*/ 1 h 76"/>
                <a:gd name="T22" fmla="*/ 1 w 154"/>
                <a:gd name="T23" fmla="*/ 1 h 76"/>
                <a:gd name="T24" fmla="*/ 1 w 154"/>
                <a:gd name="T25" fmla="*/ 1 h 76"/>
                <a:gd name="T26" fmla="*/ 1 w 154"/>
                <a:gd name="T27" fmla="*/ 1 h 76"/>
                <a:gd name="T28" fmla="*/ 1 w 154"/>
                <a:gd name="T29" fmla="*/ 1 h 76"/>
                <a:gd name="T30" fmla="*/ 1 w 154"/>
                <a:gd name="T31" fmla="*/ 1 h 76"/>
                <a:gd name="T32" fmla="*/ 1 w 154"/>
                <a:gd name="T33" fmla="*/ 1 h 76"/>
                <a:gd name="T34" fmla="*/ 1 w 154"/>
                <a:gd name="T35" fmla="*/ 1 h 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4"/>
                <a:gd name="T55" fmla="*/ 0 h 76"/>
                <a:gd name="T56" fmla="*/ 154 w 154"/>
                <a:gd name="T57" fmla="*/ 76 h 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4" h="76">
                  <a:moveTo>
                    <a:pt x="0" y="76"/>
                  </a:moveTo>
                  <a:lnTo>
                    <a:pt x="2" y="61"/>
                  </a:lnTo>
                  <a:lnTo>
                    <a:pt x="7" y="47"/>
                  </a:lnTo>
                  <a:lnTo>
                    <a:pt x="13" y="33"/>
                  </a:lnTo>
                  <a:lnTo>
                    <a:pt x="22" y="23"/>
                  </a:lnTo>
                  <a:lnTo>
                    <a:pt x="34" y="13"/>
                  </a:lnTo>
                  <a:lnTo>
                    <a:pt x="48" y="6"/>
                  </a:lnTo>
                  <a:lnTo>
                    <a:pt x="62" y="1"/>
                  </a:lnTo>
                  <a:lnTo>
                    <a:pt x="77" y="0"/>
                  </a:lnTo>
                  <a:lnTo>
                    <a:pt x="93" y="1"/>
                  </a:lnTo>
                  <a:lnTo>
                    <a:pt x="107" y="6"/>
                  </a:lnTo>
                  <a:lnTo>
                    <a:pt x="119" y="13"/>
                  </a:lnTo>
                  <a:lnTo>
                    <a:pt x="131" y="23"/>
                  </a:lnTo>
                  <a:lnTo>
                    <a:pt x="141" y="33"/>
                  </a:lnTo>
                  <a:lnTo>
                    <a:pt x="148" y="47"/>
                  </a:lnTo>
                  <a:lnTo>
                    <a:pt x="153" y="61"/>
                  </a:lnTo>
                  <a:lnTo>
                    <a:pt x="154"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1" name="Line 10"/>
            <p:cNvSpPr>
              <a:spLocks noChangeShapeType="1"/>
            </p:cNvSpPr>
            <p:nvPr/>
          </p:nvSpPr>
          <p:spPr bwMode="auto">
            <a:xfrm>
              <a:off x="2254"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2" name="Line 11"/>
            <p:cNvSpPr>
              <a:spLocks noChangeShapeType="1"/>
            </p:cNvSpPr>
            <p:nvPr/>
          </p:nvSpPr>
          <p:spPr bwMode="auto">
            <a:xfrm>
              <a:off x="1870"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3" name="Freeform 12"/>
            <p:cNvSpPr>
              <a:spLocks/>
            </p:cNvSpPr>
            <p:nvPr/>
          </p:nvSpPr>
          <p:spPr bwMode="auto">
            <a:xfrm>
              <a:off x="1947" y="1289"/>
              <a:ext cx="307" cy="39"/>
            </a:xfrm>
            <a:custGeom>
              <a:avLst/>
              <a:gdLst>
                <a:gd name="T0" fmla="*/ 0 w 615"/>
                <a:gd name="T1" fmla="*/ 1 h 76"/>
                <a:gd name="T2" fmla="*/ 0 w 615"/>
                <a:gd name="T3" fmla="*/ 1 h 76"/>
                <a:gd name="T4" fmla="*/ 0 w 615"/>
                <a:gd name="T5" fmla="*/ 1 h 76"/>
                <a:gd name="T6" fmla="*/ 0 w 615"/>
                <a:gd name="T7" fmla="*/ 1 h 76"/>
                <a:gd name="T8" fmla="*/ 0 w 615"/>
                <a:gd name="T9" fmla="*/ 1 h 76"/>
                <a:gd name="T10" fmla="*/ 0 w 615"/>
                <a:gd name="T11" fmla="*/ 1 h 76"/>
                <a:gd name="T12" fmla="*/ 0 w 615"/>
                <a:gd name="T13" fmla="*/ 1 h 76"/>
                <a:gd name="T14" fmla="*/ 0 w 615"/>
                <a:gd name="T15" fmla="*/ 1 h 76"/>
                <a:gd name="T16" fmla="*/ 0 w 615"/>
                <a:gd name="T17" fmla="*/ 1 h 76"/>
                <a:gd name="T18" fmla="*/ 0 w 615"/>
                <a:gd name="T19" fmla="*/ 1 h 76"/>
                <a:gd name="T20" fmla="*/ 0 w 615"/>
                <a:gd name="T21" fmla="*/ 1 h 76"/>
                <a:gd name="T22" fmla="*/ 0 w 615"/>
                <a:gd name="T23" fmla="*/ 1 h 76"/>
                <a:gd name="T24" fmla="*/ 0 w 615"/>
                <a:gd name="T25" fmla="*/ 0 h 76"/>
                <a:gd name="T26" fmla="*/ 0 w 615"/>
                <a:gd name="T27" fmla="*/ 1 h 76"/>
                <a:gd name="T28" fmla="*/ 0 w 615"/>
                <a:gd name="T29" fmla="*/ 1 h 76"/>
                <a:gd name="T30" fmla="*/ 0 w 615"/>
                <a:gd name="T31" fmla="*/ 1 h 76"/>
                <a:gd name="T32" fmla="*/ 0 w 615"/>
                <a:gd name="T33" fmla="*/ 1 h 76"/>
                <a:gd name="T34" fmla="*/ 0 w 615"/>
                <a:gd name="T35" fmla="*/ 1 h 76"/>
                <a:gd name="T36" fmla="*/ 0 w 615"/>
                <a:gd name="T37" fmla="*/ 1 h 76"/>
                <a:gd name="T38" fmla="*/ 0 w 615"/>
                <a:gd name="T39" fmla="*/ 1 h 76"/>
                <a:gd name="T40" fmla="*/ 0 w 615"/>
                <a:gd name="T41" fmla="*/ 1 h 76"/>
                <a:gd name="T42" fmla="*/ 0 w 615"/>
                <a:gd name="T43" fmla="*/ 1 h 76"/>
                <a:gd name="T44" fmla="*/ 0 w 615"/>
                <a:gd name="T45" fmla="*/ 1 h 76"/>
                <a:gd name="T46" fmla="*/ 0 w 615"/>
                <a:gd name="T47" fmla="*/ 1 h 76"/>
                <a:gd name="T48" fmla="*/ 0 w 615"/>
                <a:gd name="T49" fmla="*/ 1 h 76"/>
                <a:gd name="T50" fmla="*/ 0 w 615"/>
                <a:gd name="T51" fmla="*/ 1 h 76"/>
                <a:gd name="T52" fmla="*/ 0 w 615"/>
                <a:gd name="T53" fmla="*/ 1 h 76"/>
                <a:gd name="T54" fmla="*/ 0 w 615"/>
                <a:gd name="T55" fmla="*/ 1 h 76"/>
                <a:gd name="T56" fmla="*/ 0 w 615"/>
                <a:gd name="T57" fmla="*/ 1 h 76"/>
                <a:gd name="T58" fmla="*/ 0 w 615"/>
                <a:gd name="T59" fmla="*/ 0 h 76"/>
                <a:gd name="T60" fmla="*/ 0 w 615"/>
                <a:gd name="T61" fmla="*/ 1 h 76"/>
                <a:gd name="T62" fmla="*/ 0 w 615"/>
                <a:gd name="T63" fmla="*/ 1 h 76"/>
                <a:gd name="T64" fmla="*/ 0 w 615"/>
                <a:gd name="T65" fmla="*/ 1 h 76"/>
                <a:gd name="T66" fmla="*/ 0 w 615"/>
                <a:gd name="T67" fmla="*/ 1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5"/>
                <a:gd name="T103" fmla="*/ 0 h 76"/>
                <a:gd name="T104" fmla="*/ 615 w 615"/>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5" h="76">
                  <a:moveTo>
                    <a:pt x="0" y="76"/>
                  </a:moveTo>
                  <a:lnTo>
                    <a:pt x="2" y="61"/>
                  </a:lnTo>
                  <a:lnTo>
                    <a:pt x="7" y="47"/>
                  </a:lnTo>
                  <a:lnTo>
                    <a:pt x="13" y="33"/>
                  </a:lnTo>
                  <a:lnTo>
                    <a:pt x="23" y="23"/>
                  </a:lnTo>
                  <a:lnTo>
                    <a:pt x="34" y="13"/>
                  </a:lnTo>
                  <a:lnTo>
                    <a:pt x="48" y="6"/>
                  </a:lnTo>
                  <a:lnTo>
                    <a:pt x="62" y="1"/>
                  </a:lnTo>
                  <a:lnTo>
                    <a:pt x="77" y="0"/>
                  </a:lnTo>
                  <a:lnTo>
                    <a:pt x="93" y="1"/>
                  </a:lnTo>
                  <a:lnTo>
                    <a:pt x="107" y="6"/>
                  </a:lnTo>
                  <a:lnTo>
                    <a:pt x="121" y="13"/>
                  </a:lnTo>
                  <a:lnTo>
                    <a:pt x="131" y="23"/>
                  </a:lnTo>
                  <a:lnTo>
                    <a:pt x="141" y="33"/>
                  </a:lnTo>
                  <a:lnTo>
                    <a:pt x="148" y="47"/>
                  </a:lnTo>
                  <a:lnTo>
                    <a:pt x="153" y="61"/>
                  </a:lnTo>
                  <a:lnTo>
                    <a:pt x="154" y="76"/>
                  </a:lnTo>
                  <a:lnTo>
                    <a:pt x="155" y="61"/>
                  </a:lnTo>
                  <a:lnTo>
                    <a:pt x="160" y="47"/>
                  </a:lnTo>
                  <a:lnTo>
                    <a:pt x="167" y="33"/>
                  </a:lnTo>
                  <a:lnTo>
                    <a:pt x="177" y="23"/>
                  </a:lnTo>
                  <a:lnTo>
                    <a:pt x="187" y="13"/>
                  </a:lnTo>
                  <a:lnTo>
                    <a:pt x="201" y="6"/>
                  </a:lnTo>
                  <a:lnTo>
                    <a:pt x="215" y="1"/>
                  </a:lnTo>
                  <a:lnTo>
                    <a:pt x="231" y="0"/>
                  </a:lnTo>
                  <a:lnTo>
                    <a:pt x="246" y="1"/>
                  </a:lnTo>
                  <a:lnTo>
                    <a:pt x="260" y="6"/>
                  </a:lnTo>
                  <a:lnTo>
                    <a:pt x="273" y="13"/>
                  </a:lnTo>
                  <a:lnTo>
                    <a:pt x="285" y="23"/>
                  </a:lnTo>
                  <a:lnTo>
                    <a:pt x="295" y="33"/>
                  </a:lnTo>
                  <a:lnTo>
                    <a:pt x="301" y="47"/>
                  </a:lnTo>
                  <a:lnTo>
                    <a:pt x="306" y="61"/>
                  </a:lnTo>
                  <a:lnTo>
                    <a:pt x="308" y="76"/>
                  </a:lnTo>
                  <a:lnTo>
                    <a:pt x="309" y="61"/>
                  </a:lnTo>
                  <a:lnTo>
                    <a:pt x="314" y="47"/>
                  </a:lnTo>
                  <a:lnTo>
                    <a:pt x="320" y="33"/>
                  </a:lnTo>
                  <a:lnTo>
                    <a:pt x="329" y="23"/>
                  </a:lnTo>
                  <a:lnTo>
                    <a:pt x="341" y="13"/>
                  </a:lnTo>
                  <a:lnTo>
                    <a:pt x="355" y="6"/>
                  </a:lnTo>
                  <a:lnTo>
                    <a:pt x="369" y="1"/>
                  </a:lnTo>
                  <a:lnTo>
                    <a:pt x="384" y="0"/>
                  </a:lnTo>
                  <a:lnTo>
                    <a:pt x="400" y="1"/>
                  </a:lnTo>
                  <a:lnTo>
                    <a:pt x="414" y="6"/>
                  </a:lnTo>
                  <a:lnTo>
                    <a:pt x="427" y="13"/>
                  </a:lnTo>
                  <a:lnTo>
                    <a:pt x="438" y="23"/>
                  </a:lnTo>
                  <a:lnTo>
                    <a:pt x="448" y="33"/>
                  </a:lnTo>
                  <a:lnTo>
                    <a:pt x="455" y="47"/>
                  </a:lnTo>
                  <a:lnTo>
                    <a:pt x="460" y="61"/>
                  </a:lnTo>
                  <a:lnTo>
                    <a:pt x="461" y="76"/>
                  </a:lnTo>
                  <a:lnTo>
                    <a:pt x="462" y="61"/>
                  </a:lnTo>
                  <a:lnTo>
                    <a:pt x="467" y="47"/>
                  </a:lnTo>
                  <a:lnTo>
                    <a:pt x="474" y="33"/>
                  </a:lnTo>
                  <a:lnTo>
                    <a:pt x="483" y="23"/>
                  </a:lnTo>
                  <a:lnTo>
                    <a:pt x="494" y="13"/>
                  </a:lnTo>
                  <a:lnTo>
                    <a:pt x="507" y="6"/>
                  </a:lnTo>
                  <a:lnTo>
                    <a:pt x="523" y="1"/>
                  </a:lnTo>
                  <a:lnTo>
                    <a:pt x="538" y="0"/>
                  </a:lnTo>
                  <a:lnTo>
                    <a:pt x="553" y="1"/>
                  </a:lnTo>
                  <a:lnTo>
                    <a:pt x="567" y="6"/>
                  </a:lnTo>
                  <a:lnTo>
                    <a:pt x="580" y="13"/>
                  </a:lnTo>
                  <a:lnTo>
                    <a:pt x="592" y="23"/>
                  </a:lnTo>
                  <a:lnTo>
                    <a:pt x="602" y="33"/>
                  </a:lnTo>
                  <a:lnTo>
                    <a:pt x="608" y="47"/>
                  </a:lnTo>
                  <a:lnTo>
                    <a:pt x="613" y="61"/>
                  </a:lnTo>
                  <a:lnTo>
                    <a:pt x="615"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4" name="Line 13"/>
            <p:cNvSpPr>
              <a:spLocks noChangeShapeType="1"/>
            </p:cNvSpPr>
            <p:nvPr/>
          </p:nvSpPr>
          <p:spPr bwMode="auto">
            <a:xfrm>
              <a:off x="1844" y="2053"/>
              <a:ext cx="5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5" name="Line 14"/>
            <p:cNvSpPr>
              <a:spLocks noChangeShapeType="1"/>
            </p:cNvSpPr>
            <p:nvPr/>
          </p:nvSpPr>
          <p:spPr bwMode="auto">
            <a:xfrm>
              <a:off x="1819" y="2028"/>
              <a:ext cx="10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6" name="Line 15"/>
            <p:cNvSpPr>
              <a:spLocks noChangeShapeType="1"/>
            </p:cNvSpPr>
            <p:nvPr/>
          </p:nvSpPr>
          <p:spPr bwMode="auto">
            <a:xfrm>
              <a:off x="1793" y="2002"/>
              <a:ext cx="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7" name="Line 16"/>
            <p:cNvSpPr>
              <a:spLocks noChangeShapeType="1"/>
            </p:cNvSpPr>
            <p:nvPr/>
          </p:nvSpPr>
          <p:spPr bwMode="auto">
            <a:xfrm>
              <a:off x="1870" y="1748"/>
              <a:ext cx="0" cy="25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8" name="Line 17"/>
            <p:cNvSpPr>
              <a:spLocks noChangeShapeType="1"/>
            </p:cNvSpPr>
            <p:nvPr/>
          </p:nvSpPr>
          <p:spPr bwMode="auto">
            <a:xfrm>
              <a:off x="1870" y="1328"/>
              <a:ext cx="0" cy="19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9" name="Line 18"/>
            <p:cNvSpPr>
              <a:spLocks noChangeShapeType="1"/>
            </p:cNvSpPr>
            <p:nvPr/>
          </p:nvSpPr>
          <p:spPr bwMode="auto">
            <a:xfrm>
              <a:off x="2331" y="1175"/>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10" name="Rectangle 19"/>
            <p:cNvSpPr>
              <a:spLocks noChangeArrowheads="1"/>
            </p:cNvSpPr>
            <p:nvPr/>
          </p:nvSpPr>
          <p:spPr bwMode="auto">
            <a:xfrm>
              <a:off x="1636" y="1479"/>
              <a:ext cx="5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Source</a:t>
              </a:r>
              <a:endParaRPr lang="en-US" altLang="en-US"/>
            </a:p>
          </p:txBody>
        </p:sp>
        <p:sp>
          <p:nvSpPr>
            <p:cNvPr id="118811" name="Rectangle 20"/>
            <p:cNvSpPr>
              <a:spLocks noChangeArrowheads="1"/>
            </p:cNvSpPr>
            <p:nvPr/>
          </p:nvSpPr>
          <p:spPr bwMode="auto">
            <a:xfrm>
              <a:off x="1595" y="1570"/>
              <a:ext cx="3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115 </a:t>
              </a:r>
              <a:endParaRPr lang="en-US" altLang="en-US"/>
            </a:p>
          </p:txBody>
        </p:sp>
        <p:sp>
          <p:nvSpPr>
            <p:cNvPr id="118812" name="Rectangle 21"/>
            <p:cNvSpPr>
              <a:spLocks noChangeArrowheads="1"/>
            </p:cNvSpPr>
            <p:nvPr/>
          </p:nvSpPr>
          <p:spPr bwMode="auto">
            <a:xfrm>
              <a:off x="1679" y="1570"/>
              <a:ext cx="22"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kV</a:t>
              </a:r>
              <a:endParaRPr lang="en-US" altLang="en-US"/>
            </a:p>
          </p:txBody>
        </p:sp>
      </p:grpSp>
      <p:sp>
        <p:nvSpPr>
          <p:cNvPr id="118790" name="Text Box 22"/>
          <p:cNvSpPr txBox="1">
            <a:spLocks noChangeArrowheads="1"/>
          </p:cNvSpPr>
          <p:nvPr/>
        </p:nvSpPr>
        <p:spPr bwMode="auto">
          <a:xfrm>
            <a:off x="4010025" y="2225675"/>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SourceBus</a:t>
            </a:r>
          </a:p>
        </p:txBody>
      </p:sp>
      <p:sp>
        <p:nvSpPr>
          <p:cNvPr id="118791" name="Text Box 23"/>
          <p:cNvSpPr txBox="1">
            <a:spLocks noChangeArrowheads="1"/>
          </p:cNvSpPr>
          <p:nvPr/>
        </p:nvSpPr>
        <p:spPr bwMode="auto">
          <a:xfrm>
            <a:off x="174625" y="2290763"/>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Vsource.Source</a:t>
            </a:r>
          </a:p>
        </p:txBody>
      </p:sp>
      <p:sp>
        <p:nvSpPr>
          <p:cNvPr id="118792" name="Text Box 24"/>
          <p:cNvSpPr txBox="1">
            <a:spLocks noChangeArrowheads="1"/>
          </p:cNvSpPr>
          <p:nvPr/>
        </p:nvSpPr>
        <p:spPr bwMode="auto">
          <a:xfrm>
            <a:off x="241300" y="4230688"/>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115 kV, 1.05 pu</a:t>
            </a:r>
          </a:p>
        </p:txBody>
      </p:sp>
      <p:sp>
        <p:nvSpPr>
          <p:cNvPr id="118793" name="Text Box 25"/>
          <p:cNvSpPr txBox="1">
            <a:spLocks noChangeArrowheads="1"/>
          </p:cNvSpPr>
          <p:nvPr/>
        </p:nvSpPr>
        <p:spPr bwMode="auto">
          <a:xfrm>
            <a:off x="5695950" y="4197350"/>
            <a:ext cx="27876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Short Circuit Impedance (a matrix) that yields 3000A 3-ph fault current and 2500A 1-ph fault current.</a:t>
            </a:r>
          </a:p>
        </p:txBody>
      </p:sp>
      <p:sp>
        <p:nvSpPr>
          <p:cNvPr id="118794" name="Line 26"/>
          <p:cNvSpPr>
            <a:spLocks noChangeShapeType="1"/>
          </p:cNvSpPr>
          <p:nvPr/>
        </p:nvSpPr>
        <p:spPr bwMode="auto">
          <a:xfrm flipH="1" flipV="1">
            <a:off x="4130675" y="3295650"/>
            <a:ext cx="1597025" cy="1354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5" name="Line 27"/>
          <p:cNvSpPr>
            <a:spLocks noChangeShapeType="1"/>
          </p:cNvSpPr>
          <p:nvPr/>
        </p:nvSpPr>
        <p:spPr bwMode="auto">
          <a:xfrm>
            <a:off x="1771650" y="2479675"/>
            <a:ext cx="519113" cy="185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6" name="Text Box 28"/>
          <p:cNvSpPr txBox="1">
            <a:spLocks noChangeArrowheads="1"/>
          </p:cNvSpPr>
          <p:nvPr/>
        </p:nvSpPr>
        <p:spPr bwMode="auto">
          <a:xfrm>
            <a:off x="5067300" y="5508625"/>
            <a:ext cx="379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br>
              <a:rPr lang="en-US" altLang="en-US"/>
            </a:br>
            <a:r>
              <a:rPr lang="en-US" altLang="en-US"/>
              <a:t>(default is 3-phase wye-grd source)</a:t>
            </a:r>
          </a:p>
        </p:txBody>
      </p:sp>
    </p:spTree>
    <p:extLst>
      <p:ext uri="{BB962C8B-B14F-4D97-AF65-F5344CB8AC3E}">
        <p14:creationId xmlns:p14="http://schemas.microsoft.com/office/powerpoint/2010/main" val="783878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What is the OpenDSS? (cont’d)</a:t>
            </a:r>
          </a:p>
        </p:txBody>
      </p:sp>
      <p:sp>
        <p:nvSpPr>
          <p:cNvPr id="15363" name="Rectangle 3"/>
          <p:cNvSpPr>
            <a:spLocks noGrp="1" noChangeArrowheads="1"/>
          </p:cNvSpPr>
          <p:nvPr>
            <p:ph type="body" idx="1"/>
          </p:nvPr>
        </p:nvSpPr>
        <p:spPr/>
        <p:txBody>
          <a:bodyPr/>
          <a:lstStyle/>
          <a:p>
            <a:pPr eaLnBrk="1" hangingPunct="1"/>
            <a:r>
              <a:rPr lang="en-US" altLang="en-US" dirty="0" smtClean="0"/>
              <a:t>EPRI acquired the DSS software from </a:t>
            </a:r>
            <a:r>
              <a:rPr lang="en-US" altLang="en-US" dirty="0" err="1" smtClean="0"/>
              <a:t>Electrotek</a:t>
            </a:r>
            <a:r>
              <a:rPr lang="en-US" altLang="en-US" dirty="0" smtClean="0"/>
              <a:t> Concepts in 2004</a:t>
            </a:r>
          </a:p>
          <a:p>
            <a:pPr eaLnBrk="1" hangingPunct="1"/>
            <a:r>
              <a:rPr lang="en-US" altLang="en-US" dirty="0" smtClean="0"/>
              <a:t>It is EPRI’s primary tool for researching new methods in distribution system analysis</a:t>
            </a:r>
          </a:p>
          <a:p>
            <a:pPr eaLnBrk="1" hangingPunct="1"/>
            <a:r>
              <a:rPr lang="en-US" altLang="en-US" dirty="0" smtClean="0"/>
              <a:t>EPRI made the program open source in 2008 to collaborate with the industry to advance grid modernization efforts</a:t>
            </a:r>
          </a:p>
          <a:p>
            <a:pPr eaLnBrk="1" hangingPunct="1"/>
            <a:r>
              <a:rPr lang="en-US" altLang="en-US" dirty="0" smtClean="0"/>
              <a:t>User have access to the latest versions that EPRI is using</a:t>
            </a:r>
          </a:p>
          <a:p>
            <a:pPr lvl="1"/>
            <a:r>
              <a:rPr lang="en-US" altLang="en-US" dirty="0" smtClean="0"/>
              <a:t>Sourceforge.net is our source code repository</a:t>
            </a:r>
          </a:p>
          <a:p>
            <a:pPr eaLnBrk="1" hangingPunct="1"/>
            <a:endParaRPr lang="en-US" altLang="en-US" dirty="0" smtClean="0"/>
          </a:p>
        </p:txBody>
      </p:sp>
    </p:spTree>
    <p:extLst>
      <p:ext uri="{BB962C8B-B14F-4D97-AF65-F5344CB8AC3E}">
        <p14:creationId xmlns:p14="http://schemas.microsoft.com/office/powerpoint/2010/main" val="27986907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smtClean="0"/>
              <a:t>Vsource Element Note</a:t>
            </a:r>
          </a:p>
        </p:txBody>
      </p:sp>
      <p:sp>
        <p:nvSpPr>
          <p:cNvPr id="119811" name="Rectangle 3"/>
          <p:cNvSpPr>
            <a:spLocks noGrp="1" noChangeArrowheads="1"/>
          </p:cNvSpPr>
          <p:nvPr>
            <p:ph type="body" idx="1"/>
          </p:nvPr>
        </p:nvSpPr>
        <p:spPr/>
        <p:txBody>
          <a:bodyPr/>
          <a:lstStyle/>
          <a:p>
            <a:pPr eaLnBrk="1" hangingPunct="1"/>
            <a:r>
              <a:rPr lang="en-US" altLang="en-US" smtClean="0"/>
              <a:t>Vsource is actually a </a:t>
            </a:r>
            <a:r>
              <a:rPr lang="en-US" altLang="en-US" b="1" i="1" smtClean="0"/>
              <a:t>Two-terminal Device</a:t>
            </a:r>
          </a:p>
          <a:p>
            <a:pPr lvl="1" eaLnBrk="1" hangingPunct="1"/>
            <a:r>
              <a:rPr lang="en-US" altLang="en-US" smtClean="0"/>
              <a:t>2</a:t>
            </a:r>
            <a:r>
              <a:rPr lang="en-US" altLang="en-US" baseline="30000" smtClean="0"/>
              <a:t>nd</a:t>
            </a:r>
            <a:r>
              <a:rPr lang="en-US" altLang="en-US" smtClean="0"/>
              <a:t> terminal defaults to connected to ground (0V)</a:t>
            </a:r>
          </a:p>
          <a:p>
            <a:pPr lvl="1" eaLnBrk="1" hangingPunct="1"/>
            <a:r>
              <a:rPr lang="en-US" altLang="en-US" smtClean="0"/>
              <a:t>But you can connect it between any two buses</a:t>
            </a:r>
          </a:p>
          <a:p>
            <a:pPr lvl="2" eaLnBrk="1" hangingPunct="1"/>
            <a:r>
              <a:rPr lang="en-US" altLang="en-US" smtClean="0"/>
              <a:t>Comes in handy sometimes</a:t>
            </a:r>
          </a:p>
          <a:p>
            <a:pPr eaLnBrk="1" hangingPunct="1"/>
            <a:endParaRPr lang="en-US" altLang="en-US" smtClean="0"/>
          </a:p>
          <a:p>
            <a:pPr eaLnBrk="1" hangingPunct="1"/>
            <a:r>
              <a:rPr lang="en-US" altLang="en-US" smtClean="0"/>
              <a:t>Conceptually a Thevinen equivalent </a:t>
            </a:r>
          </a:p>
          <a:p>
            <a:pPr lvl="1" eaLnBrk="1" hangingPunct="1"/>
            <a:r>
              <a:rPr lang="en-US" altLang="en-US" smtClean="0"/>
              <a:t>Short circuit equivalent</a:t>
            </a:r>
          </a:p>
          <a:p>
            <a:pPr lvl="1" eaLnBrk="1" hangingPunct="1"/>
            <a:r>
              <a:rPr lang="en-US" altLang="en-US" smtClean="0"/>
              <a:t>Actually converted to a Norton equivalent internally</a:t>
            </a:r>
          </a:p>
        </p:txBody>
      </p:sp>
    </p:spTree>
    <p:extLst>
      <p:ext uri="{BB962C8B-B14F-4D97-AF65-F5344CB8AC3E}">
        <p14:creationId xmlns:p14="http://schemas.microsoft.com/office/powerpoint/2010/main" val="3497870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065588" y="2524125"/>
            <a:ext cx="4527550"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0835" name="Rectangle 3"/>
          <p:cNvSpPr>
            <a:spLocks noChangeArrowheads="1"/>
          </p:cNvSpPr>
          <p:nvPr/>
        </p:nvSpPr>
        <p:spPr bwMode="auto">
          <a:xfrm>
            <a:off x="254000" y="2566988"/>
            <a:ext cx="3646488"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0836" name="Line 4"/>
          <p:cNvSpPr>
            <a:spLocks noChangeShapeType="1"/>
          </p:cNvSpPr>
          <p:nvPr/>
        </p:nvSpPr>
        <p:spPr bwMode="auto">
          <a:xfrm>
            <a:off x="3578225" y="2108200"/>
            <a:ext cx="1222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7" name="Line 5"/>
          <p:cNvSpPr>
            <a:spLocks noChangeShapeType="1"/>
          </p:cNvSpPr>
          <p:nvPr/>
        </p:nvSpPr>
        <p:spPr bwMode="auto">
          <a:xfrm>
            <a:off x="3700463"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8" name="Line 6"/>
          <p:cNvSpPr>
            <a:spLocks noChangeShapeType="1"/>
          </p:cNvSpPr>
          <p:nvPr/>
        </p:nvSpPr>
        <p:spPr bwMode="auto">
          <a:xfrm flipH="1">
            <a:off x="4065588" y="2108200"/>
            <a:ext cx="2428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9" name="Line 7"/>
          <p:cNvSpPr>
            <a:spLocks noChangeShapeType="1"/>
          </p:cNvSpPr>
          <p:nvPr/>
        </p:nvSpPr>
        <p:spPr bwMode="auto">
          <a:xfrm flipH="1">
            <a:off x="3700463" y="2108200"/>
            <a:ext cx="2127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0" name="Freeform 8"/>
          <p:cNvSpPr>
            <a:spLocks/>
          </p:cNvSpPr>
          <p:nvPr/>
        </p:nvSpPr>
        <p:spPr bwMode="auto">
          <a:xfrm>
            <a:off x="3913188" y="1865313"/>
            <a:ext cx="60325" cy="484187"/>
          </a:xfrm>
          <a:custGeom>
            <a:avLst/>
            <a:gdLst>
              <a:gd name="T0" fmla="*/ 2147483647 w 77"/>
              <a:gd name="T1" fmla="*/ 2147483647 h 611"/>
              <a:gd name="T2" fmla="*/ 2147483647 w 77"/>
              <a:gd name="T3" fmla="*/ 2147483647 h 611"/>
              <a:gd name="T4" fmla="*/ 2147483647 w 77"/>
              <a:gd name="T5" fmla="*/ 2147483647 h 611"/>
              <a:gd name="T6" fmla="*/ 2147483647 w 77"/>
              <a:gd name="T7" fmla="*/ 2147483647 h 611"/>
              <a:gd name="T8" fmla="*/ 2147483647 w 77"/>
              <a:gd name="T9" fmla="*/ 2147483647 h 611"/>
              <a:gd name="T10" fmla="*/ 2147483647 w 77"/>
              <a:gd name="T11" fmla="*/ 2147483647 h 611"/>
              <a:gd name="T12" fmla="*/ 2147483647 w 77"/>
              <a:gd name="T13" fmla="*/ 2147483647 h 611"/>
              <a:gd name="T14" fmla="*/ 2147483647 w 77"/>
              <a:gd name="T15" fmla="*/ 2147483647 h 611"/>
              <a:gd name="T16" fmla="*/ 0 w 77"/>
              <a:gd name="T17" fmla="*/ 2147483647 h 611"/>
              <a:gd name="T18" fmla="*/ 2147483647 w 77"/>
              <a:gd name="T19" fmla="*/ 2147483647 h 611"/>
              <a:gd name="T20" fmla="*/ 2147483647 w 77"/>
              <a:gd name="T21" fmla="*/ 2147483647 h 611"/>
              <a:gd name="T22" fmla="*/ 2147483647 w 77"/>
              <a:gd name="T23" fmla="*/ 2147483647 h 611"/>
              <a:gd name="T24" fmla="*/ 2147483647 w 77"/>
              <a:gd name="T25" fmla="*/ 2147483647 h 611"/>
              <a:gd name="T26" fmla="*/ 2147483647 w 77"/>
              <a:gd name="T27" fmla="*/ 2147483647 h 611"/>
              <a:gd name="T28" fmla="*/ 2147483647 w 77"/>
              <a:gd name="T29" fmla="*/ 2147483647 h 611"/>
              <a:gd name="T30" fmla="*/ 2147483647 w 77"/>
              <a:gd name="T31" fmla="*/ 2147483647 h 611"/>
              <a:gd name="T32" fmla="*/ 0 w 77"/>
              <a:gd name="T33" fmla="*/ 2147483647 h 611"/>
              <a:gd name="T34" fmla="*/ 2147483647 w 77"/>
              <a:gd name="T35" fmla="*/ 2147483647 h 611"/>
              <a:gd name="T36" fmla="*/ 2147483647 w 77"/>
              <a:gd name="T37" fmla="*/ 2147483647 h 611"/>
              <a:gd name="T38" fmla="*/ 2147483647 w 77"/>
              <a:gd name="T39" fmla="*/ 2147483647 h 611"/>
              <a:gd name="T40" fmla="*/ 2147483647 w 77"/>
              <a:gd name="T41" fmla="*/ 2147483647 h 611"/>
              <a:gd name="T42" fmla="*/ 2147483647 w 77"/>
              <a:gd name="T43" fmla="*/ 2147483647 h 611"/>
              <a:gd name="T44" fmla="*/ 2147483647 w 77"/>
              <a:gd name="T45" fmla="*/ 2147483647 h 611"/>
              <a:gd name="T46" fmla="*/ 2147483647 w 77"/>
              <a:gd name="T47" fmla="*/ 2147483647 h 611"/>
              <a:gd name="T48" fmla="*/ 0 w 77"/>
              <a:gd name="T49" fmla="*/ 2147483647 h 611"/>
              <a:gd name="T50" fmla="*/ 2147483647 w 77"/>
              <a:gd name="T51" fmla="*/ 2147483647 h 611"/>
              <a:gd name="T52" fmla="*/ 2147483647 w 77"/>
              <a:gd name="T53" fmla="*/ 2147483647 h 611"/>
              <a:gd name="T54" fmla="*/ 2147483647 w 77"/>
              <a:gd name="T55" fmla="*/ 2147483647 h 611"/>
              <a:gd name="T56" fmla="*/ 2147483647 w 77"/>
              <a:gd name="T57" fmla="*/ 2147483647 h 611"/>
              <a:gd name="T58" fmla="*/ 2147483647 w 77"/>
              <a:gd name="T59" fmla="*/ 2147483647 h 611"/>
              <a:gd name="T60" fmla="*/ 2147483647 w 77"/>
              <a:gd name="T61" fmla="*/ 2147483647 h 611"/>
              <a:gd name="T62" fmla="*/ 2147483647 w 77"/>
              <a:gd name="T63" fmla="*/ 2147483647 h 611"/>
              <a:gd name="T64" fmla="*/ 2147483647 w 77"/>
              <a:gd name="T65" fmla="*/ 2147483647 h 611"/>
              <a:gd name="T66" fmla="*/ 0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0" y="611"/>
                </a:moveTo>
                <a:lnTo>
                  <a:pt x="15" y="609"/>
                </a:lnTo>
                <a:lnTo>
                  <a:pt x="29" y="604"/>
                </a:lnTo>
                <a:lnTo>
                  <a:pt x="42" y="598"/>
                </a:lnTo>
                <a:lnTo>
                  <a:pt x="54" y="588"/>
                </a:lnTo>
                <a:lnTo>
                  <a:pt x="64" y="578"/>
                </a:lnTo>
                <a:lnTo>
                  <a:pt x="70" y="564"/>
                </a:lnTo>
                <a:lnTo>
                  <a:pt x="75" y="550"/>
                </a:lnTo>
                <a:lnTo>
                  <a:pt x="77" y="534"/>
                </a:lnTo>
                <a:lnTo>
                  <a:pt x="75" y="519"/>
                </a:lnTo>
                <a:lnTo>
                  <a:pt x="70" y="505"/>
                </a:lnTo>
                <a:lnTo>
                  <a:pt x="64" y="491"/>
                </a:lnTo>
                <a:lnTo>
                  <a:pt x="54" y="481"/>
                </a:lnTo>
                <a:lnTo>
                  <a:pt x="42" y="471"/>
                </a:lnTo>
                <a:lnTo>
                  <a:pt x="29" y="464"/>
                </a:lnTo>
                <a:lnTo>
                  <a:pt x="15" y="459"/>
                </a:lnTo>
                <a:lnTo>
                  <a:pt x="0" y="458"/>
                </a:lnTo>
                <a:lnTo>
                  <a:pt x="15" y="457"/>
                </a:lnTo>
                <a:lnTo>
                  <a:pt x="29" y="452"/>
                </a:lnTo>
                <a:lnTo>
                  <a:pt x="42" y="445"/>
                </a:lnTo>
                <a:lnTo>
                  <a:pt x="54" y="435"/>
                </a:lnTo>
                <a:lnTo>
                  <a:pt x="64" y="425"/>
                </a:lnTo>
                <a:lnTo>
                  <a:pt x="70" y="411"/>
                </a:lnTo>
                <a:lnTo>
                  <a:pt x="75" y="397"/>
                </a:lnTo>
                <a:lnTo>
                  <a:pt x="77" y="382"/>
                </a:lnTo>
                <a:lnTo>
                  <a:pt x="75" y="366"/>
                </a:lnTo>
                <a:lnTo>
                  <a:pt x="70" y="352"/>
                </a:lnTo>
                <a:lnTo>
                  <a:pt x="64" y="340"/>
                </a:lnTo>
                <a:lnTo>
                  <a:pt x="54" y="328"/>
                </a:lnTo>
                <a:lnTo>
                  <a:pt x="42" y="318"/>
                </a:lnTo>
                <a:lnTo>
                  <a:pt x="29" y="312"/>
                </a:lnTo>
                <a:lnTo>
                  <a:pt x="15" y="306"/>
                </a:lnTo>
                <a:lnTo>
                  <a:pt x="0" y="305"/>
                </a:lnTo>
                <a:lnTo>
                  <a:pt x="15" y="304"/>
                </a:lnTo>
                <a:lnTo>
                  <a:pt x="29" y="299"/>
                </a:lnTo>
                <a:lnTo>
                  <a:pt x="42" y="292"/>
                </a:lnTo>
                <a:lnTo>
                  <a:pt x="54" y="282"/>
                </a:lnTo>
                <a:lnTo>
                  <a:pt x="64" y="272"/>
                </a:lnTo>
                <a:lnTo>
                  <a:pt x="70" y="258"/>
                </a:lnTo>
                <a:lnTo>
                  <a:pt x="75" y="244"/>
                </a:lnTo>
                <a:lnTo>
                  <a:pt x="77" y="229"/>
                </a:lnTo>
                <a:lnTo>
                  <a:pt x="75" y="214"/>
                </a:lnTo>
                <a:lnTo>
                  <a:pt x="70" y="200"/>
                </a:lnTo>
                <a:lnTo>
                  <a:pt x="64" y="186"/>
                </a:lnTo>
                <a:lnTo>
                  <a:pt x="54" y="175"/>
                </a:lnTo>
                <a:lnTo>
                  <a:pt x="42" y="165"/>
                </a:lnTo>
                <a:lnTo>
                  <a:pt x="29" y="159"/>
                </a:lnTo>
                <a:lnTo>
                  <a:pt x="15" y="154"/>
                </a:lnTo>
                <a:lnTo>
                  <a:pt x="0" y="152"/>
                </a:lnTo>
                <a:lnTo>
                  <a:pt x="15" y="151"/>
                </a:lnTo>
                <a:lnTo>
                  <a:pt x="29" y="146"/>
                </a:lnTo>
                <a:lnTo>
                  <a:pt x="42" y="140"/>
                </a:lnTo>
                <a:lnTo>
                  <a:pt x="54" y="130"/>
                </a:lnTo>
                <a:lnTo>
                  <a:pt x="64" y="119"/>
                </a:lnTo>
                <a:lnTo>
                  <a:pt x="70" y="105"/>
                </a:lnTo>
                <a:lnTo>
                  <a:pt x="75" y="91"/>
                </a:lnTo>
                <a:lnTo>
                  <a:pt x="77" y="76"/>
                </a:lnTo>
                <a:lnTo>
                  <a:pt x="75" y="61"/>
                </a:lnTo>
                <a:lnTo>
                  <a:pt x="70" y="47"/>
                </a:lnTo>
                <a:lnTo>
                  <a:pt x="64" y="33"/>
                </a:lnTo>
                <a:lnTo>
                  <a:pt x="54" y="23"/>
                </a:lnTo>
                <a:lnTo>
                  <a:pt x="42" y="12"/>
                </a:lnTo>
                <a:lnTo>
                  <a:pt x="29" y="6"/>
                </a:lnTo>
                <a:lnTo>
                  <a:pt x="15" y="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841" name="Freeform 9"/>
          <p:cNvSpPr>
            <a:spLocks/>
          </p:cNvSpPr>
          <p:nvPr/>
        </p:nvSpPr>
        <p:spPr bwMode="auto">
          <a:xfrm>
            <a:off x="4035425" y="1865313"/>
            <a:ext cx="60325" cy="484187"/>
          </a:xfrm>
          <a:custGeom>
            <a:avLst/>
            <a:gdLst>
              <a:gd name="T0" fmla="*/ 2147483647 w 77"/>
              <a:gd name="T1" fmla="*/ 2147483647 h 611"/>
              <a:gd name="T2" fmla="*/ 2147483647 w 77"/>
              <a:gd name="T3" fmla="*/ 2147483647 h 611"/>
              <a:gd name="T4" fmla="*/ 2147483647 w 77"/>
              <a:gd name="T5" fmla="*/ 2147483647 h 611"/>
              <a:gd name="T6" fmla="*/ 2147483647 w 77"/>
              <a:gd name="T7" fmla="*/ 2147483647 h 611"/>
              <a:gd name="T8" fmla="*/ 2147483647 w 77"/>
              <a:gd name="T9" fmla="*/ 2147483647 h 611"/>
              <a:gd name="T10" fmla="*/ 2147483647 w 77"/>
              <a:gd name="T11" fmla="*/ 2147483647 h 611"/>
              <a:gd name="T12" fmla="*/ 2147483647 w 77"/>
              <a:gd name="T13" fmla="*/ 2147483647 h 611"/>
              <a:gd name="T14" fmla="*/ 2147483647 w 77"/>
              <a:gd name="T15" fmla="*/ 2147483647 h 611"/>
              <a:gd name="T16" fmla="*/ 2147483647 w 77"/>
              <a:gd name="T17" fmla="*/ 2147483647 h 611"/>
              <a:gd name="T18" fmla="*/ 2147483647 w 77"/>
              <a:gd name="T19" fmla="*/ 2147483647 h 611"/>
              <a:gd name="T20" fmla="*/ 2147483647 w 77"/>
              <a:gd name="T21" fmla="*/ 2147483647 h 611"/>
              <a:gd name="T22" fmla="*/ 2147483647 w 77"/>
              <a:gd name="T23" fmla="*/ 2147483647 h 611"/>
              <a:gd name="T24" fmla="*/ 0 w 77"/>
              <a:gd name="T25" fmla="*/ 2147483647 h 611"/>
              <a:gd name="T26" fmla="*/ 2147483647 w 77"/>
              <a:gd name="T27" fmla="*/ 2147483647 h 611"/>
              <a:gd name="T28" fmla="*/ 2147483647 w 77"/>
              <a:gd name="T29" fmla="*/ 2147483647 h 611"/>
              <a:gd name="T30" fmla="*/ 2147483647 w 77"/>
              <a:gd name="T31" fmla="*/ 2147483647 h 611"/>
              <a:gd name="T32" fmla="*/ 2147483647 w 77"/>
              <a:gd name="T33" fmla="*/ 2147483647 h 611"/>
              <a:gd name="T34" fmla="*/ 2147483647 w 77"/>
              <a:gd name="T35" fmla="*/ 2147483647 h 611"/>
              <a:gd name="T36" fmla="*/ 2147483647 w 77"/>
              <a:gd name="T37" fmla="*/ 2147483647 h 611"/>
              <a:gd name="T38" fmla="*/ 2147483647 w 77"/>
              <a:gd name="T39" fmla="*/ 2147483647 h 611"/>
              <a:gd name="T40" fmla="*/ 0 w 77"/>
              <a:gd name="T41" fmla="*/ 2147483647 h 611"/>
              <a:gd name="T42" fmla="*/ 2147483647 w 77"/>
              <a:gd name="T43" fmla="*/ 2147483647 h 611"/>
              <a:gd name="T44" fmla="*/ 2147483647 w 77"/>
              <a:gd name="T45" fmla="*/ 2147483647 h 611"/>
              <a:gd name="T46" fmla="*/ 2147483647 w 77"/>
              <a:gd name="T47" fmla="*/ 2147483647 h 611"/>
              <a:gd name="T48" fmla="*/ 2147483647 w 77"/>
              <a:gd name="T49" fmla="*/ 2147483647 h 611"/>
              <a:gd name="T50" fmla="*/ 2147483647 w 77"/>
              <a:gd name="T51" fmla="*/ 2147483647 h 611"/>
              <a:gd name="T52" fmla="*/ 2147483647 w 77"/>
              <a:gd name="T53" fmla="*/ 2147483647 h 611"/>
              <a:gd name="T54" fmla="*/ 2147483647 w 77"/>
              <a:gd name="T55" fmla="*/ 2147483647 h 611"/>
              <a:gd name="T56" fmla="*/ 2147483647 w 77"/>
              <a:gd name="T57" fmla="*/ 2147483647 h 611"/>
              <a:gd name="T58" fmla="*/ 2147483647 w 77"/>
              <a:gd name="T59" fmla="*/ 2147483647 h 611"/>
              <a:gd name="T60" fmla="*/ 2147483647 w 77"/>
              <a:gd name="T61" fmla="*/ 2147483647 h 611"/>
              <a:gd name="T62" fmla="*/ 2147483647 w 77"/>
              <a:gd name="T63" fmla="*/ 2147483647 h 611"/>
              <a:gd name="T64" fmla="*/ 2147483647 w 77"/>
              <a:gd name="T65" fmla="*/ 2147483647 h 611"/>
              <a:gd name="T66" fmla="*/ 2147483647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77" y="611"/>
                </a:moveTo>
                <a:lnTo>
                  <a:pt x="62" y="609"/>
                </a:lnTo>
                <a:lnTo>
                  <a:pt x="48" y="604"/>
                </a:lnTo>
                <a:lnTo>
                  <a:pt x="34" y="598"/>
                </a:lnTo>
                <a:lnTo>
                  <a:pt x="22" y="588"/>
                </a:lnTo>
                <a:lnTo>
                  <a:pt x="13" y="578"/>
                </a:lnTo>
                <a:lnTo>
                  <a:pt x="7" y="564"/>
                </a:lnTo>
                <a:lnTo>
                  <a:pt x="2" y="550"/>
                </a:lnTo>
                <a:lnTo>
                  <a:pt x="0" y="534"/>
                </a:lnTo>
                <a:lnTo>
                  <a:pt x="2" y="519"/>
                </a:lnTo>
                <a:lnTo>
                  <a:pt x="7" y="505"/>
                </a:lnTo>
                <a:lnTo>
                  <a:pt x="13" y="491"/>
                </a:lnTo>
                <a:lnTo>
                  <a:pt x="22" y="481"/>
                </a:lnTo>
                <a:lnTo>
                  <a:pt x="34" y="471"/>
                </a:lnTo>
                <a:lnTo>
                  <a:pt x="48" y="464"/>
                </a:lnTo>
                <a:lnTo>
                  <a:pt x="62" y="459"/>
                </a:lnTo>
                <a:lnTo>
                  <a:pt x="77" y="458"/>
                </a:lnTo>
                <a:lnTo>
                  <a:pt x="62" y="457"/>
                </a:lnTo>
                <a:lnTo>
                  <a:pt x="48" y="452"/>
                </a:lnTo>
                <a:lnTo>
                  <a:pt x="34" y="445"/>
                </a:lnTo>
                <a:lnTo>
                  <a:pt x="22" y="435"/>
                </a:lnTo>
                <a:lnTo>
                  <a:pt x="13" y="425"/>
                </a:lnTo>
                <a:lnTo>
                  <a:pt x="7" y="411"/>
                </a:lnTo>
                <a:lnTo>
                  <a:pt x="2" y="397"/>
                </a:lnTo>
                <a:lnTo>
                  <a:pt x="0" y="382"/>
                </a:lnTo>
                <a:lnTo>
                  <a:pt x="2" y="366"/>
                </a:lnTo>
                <a:lnTo>
                  <a:pt x="7" y="352"/>
                </a:lnTo>
                <a:lnTo>
                  <a:pt x="13" y="340"/>
                </a:lnTo>
                <a:lnTo>
                  <a:pt x="23" y="328"/>
                </a:lnTo>
                <a:lnTo>
                  <a:pt x="34" y="318"/>
                </a:lnTo>
                <a:lnTo>
                  <a:pt x="48" y="312"/>
                </a:lnTo>
                <a:lnTo>
                  <a:pt x="62" y="306"/>
                </a:lnTo>
                <a:lnTo>
                  <a:pt x="77" y="305"/>
                </a:lnTo>
                <a:lnTo>
                  <a:pt x="62" y="304"/>
                </a:lnTo>
                <a:lnTo>
                  <a:pt x="48" y="299"/>
                </a:lnTo>
                <a:lnTo>
                  <a:pt x="34" y="292"/>
                </a:lnTo>
                <a:lnTo>
                  <a:pt x="22" y="282"/>
                </a:lnTo>
                <a:lnTo>
                  <a:pt x="13" y="272"/>
                </a:lnTo>
                <a:lnTo>
                  <a:pt x="7" y="258"/>
                </a:lnTo>
                <a:lnTo>
                  <a:pt x="2" y="244"/>
                </a:lnTo>
                <a:lnTo>
                  <a:pt x="0" y="229"/>
                </a:lnTo>
                <a:lnTo>
                  <a:pt x="2" y="214"/>
                </a:lnTo>
                <a:lnTo>
                  <a:pt x="7" y="200"/>
                </a:lnTo>
                <a:lnTo>
                  <a:pt x="13" y="186"/>
                </a:lnTo>
                <a:lnTo>
                  <a:pt x="22" y="175"/>
                </a:lnTo>
                <a:lnTo>
                  <a:pt x="34" y="165"/>
                </a:lnTo>
                <a:lnTo>
                  <a:pt x="48" y="159"/>
                </a:lnTo>
                <a:lnTo>
                  <a:pt x="62" y="154"/>
                </a:lnTo>
                <a:lnTo>
                  <a:pt x="77" y="152"/>
                </a:lnTo>
                <a:lnTo>
                  <a:pt x="62" y="151"/>
                </a:lnTo>
                <a:lnTo>
                  <a:pt x="48" y="146"/>
                </a:lnTo>
                <a:lnTo>
                  <a:pt x="34" y="140"/>
                </a:lnTo>
                <a:lnTo>
                  <a:pt x="22" y="130"/>
                </a:lnTo>
                <a:lnTo>
                  <a:pt x="13" y="119"/>
                </a:lnTo>
                <a:lnTo>
                  <a:pt x="7" y="105"/>
                </a:lnTo>
                <a:lnTo>
                  <a:pt x="2" y="91"/>
                </a:lnTo>
                <a:lnTo>
                  <a:pt x="0" y="76"/>
                </a:lnTo>
                <a:lnTo>
                  <a:pt x="2" y="61"/>
                </a:lnTo>
                <a:lnTo>
                  <a:pt x="7" y="47"/>
                </a:lnTo>
                <a:lnTo>
                  <a:pt x="13" y="33"/>
                </a:lnTo>
                <a:lnTo>
                  <a:pt x="22" y="23"/>
                </a:lnTo>
                <a:lnTo>
                  <a:pt x="34" y="12"/>
                </a:lnTo>
                <a:lnTo>
                  <a:pt x="48" y="6"/>
                </a:lnTo>
                <a:lnTo>
                  <a:pt x="62" y="1"/>
                </a:lnTo>
                <a:lnTo>
                  <a:pt x="7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842" name="Line 10"/>
          <p:cNvSpPr>
            <a:spLocks noChangeShapeType="1"/>
          </p:cNvSpPr>
          <p:nvPr/>
        </p:nvSpPr>
        <p:spPr bwMode="auto">
          <a:xfrm>
            <a:off x="3700463" y="1682750"/>
            <a:ext cx="24288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3" name="Line 11"/>
          <p:cNvSpPr>
            <a:spLocks noChangeShapeType="1"/>
          </p:cNvSpPr>
          <p:nvPr/>
        </p:nvSpPr>
        <p:spPr bwMode="auto">
          <a:xfrm flipV="1">
            <a:off x="3700463" y="1471613"/>
            <a:ext cx="120650"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4" name="Line 12"/>
          <p:cNvSpPr>
            <a:spLocks noChangeShapeType="1"/>
          </p:cNvSpPr>
          <p:nvPr/>
        </p:nvSpPr>
        <p:spPr bwMode="auto">
          <a:xfrm flipH="1" flipV="1">
            <a:off x="3821113" y="1471613"/>
            <a:ext cx="122237"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5" name="Line 13"/>
          <p:cNvSpPr>
            <a:spLocks noChangeShapeType="1"/>
          </p:cNvSpPr>
          <p:nvPr/>
        </p:nvSpPr>
        <p:spPr bwMode="auto">
          <a:xfrm>
            <a:off x="4175125" y="1552575"/>
            <a:ext cx="0" cy="160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6" name="Line 14"/>
          <p:cNvSpPr>
            <a:spLocks noChangeShapeType="1"/>
          </p:cNvSpPr>
          <p:nvPr/>
        </p:nvSpPr>
        <p:spPr bwMode="auto">
          <a:xfrm flipV="1">
            <a:off x="4175125" y="1471613"/>
            <a:ext cx="141288"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7" name="Line 15"/>
          <p:cNvSpPr>
            <a:spLocks noChangeShapeType="1"/>
          </p:cNvSpPr>
          <p:nvPr/>
        </p:nvSpPr>
        <p:spPr bwMode="auto">
          <a:xfrm flipH="1" flipV="1">
            <a:off x="4035425" y="1471613"/>
            <a:ext cx="1397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8" name="Line 16"/>
          <p:cNvSpPr>
            <a:spLocks noChangeShapeType="1"/>
          </p:cNvSpPr>
          <p:nvPr/>
        </p:nvSpPr>
        <p:spPr bwMode="auto">
          <a:xfrm>
            <a:off x="4308475"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9" name="Line 17"/>
          <p:cNvSpPr>
            <a:spLocks noChangeShapeType="1"/>
          </p:cNvSpPr>
          <p:nvPr/>
        </p:nvSpPr>
        <p:spPr bwMode="auto">
          <a:xfrm>
            <a:off x="4227513" y="1743075"/>
            <a:ext cx="412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0" name="Line 18"/>
          <p:cNvSpPr>
            <a:spLocks noChangeShapeType="1"/>
          </p:cNvSpPr>
          <p:nvPr/>
        </p:nvSpPr>
        <p:spPr bwMode="auto">
          <a:xfrm>
            <a:off x="4206875" y="1724025"/>
            <a:ext cx="825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1" name="Line 19"/>
          <p:cNvSpPr>
            <a:spLocks noChangeShapeType="1"/>
          </p:cNvSpPr>
          <p:nvPr/>
        </p:nvSpPr>
        <p:spPr bwMode="auto">
          <a:xfrm>
            <a:off x="4187825" y="1703388"/>
            <a:ext cx="1206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2" name="Line 20"/>
          <p:cNvSpPr>
            <a:spLocks noChangeShapeType="1"/>
          </p:cNvSpPr>
          <p:nvPr/>
        </p:nvSpPr>
        <p:spPr bwMode="auto">
          <a:xfrm>
            <a:off x="4248150" y="1592263"/>
            <a:ext cx="0" cy="111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3" name="Line 21"/>
          <p:cNvSpPr>
            <a:spLocks noChangeShapeType="1"/>
          </p:cNvSpPr>
          <p:nvPr/>
        </p:nvSpPr>
        <p:spPr bwMode="auto">
          <a:xfrm flipH="1" flipV="1">
            <a:off x="4156075" y="1531938"/>
            <a:ext cx="92075" cy="603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4" name="Rectangle 22"/>
          <p:cNvSpPr>
            <a:spLocks noChangeArrowheads="1"/>
          </p:cNvSpPr>
          <p:nvPr/>
        </p:nvSpPr>
        <p:spPr bwMode="auto">
          <a:xfrm>
            <a:off x="3979863" y="1771650"/>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TR</a:t>
            </a:r>
            <a:endParaRPr lang="en-US" altLang="en-US"/>
          </a:p>
        </p:txBody>
      </p:sp>
      <p:sp>
        <p:nvSpPr>
          <p:cNvPr id="120855" name="Rectangle 23"/>
          <p:cNvSpPr>
            <a:spLocks noChangeArrowheads="1"/>
          </p:cNvSpPr>
          <p:nvPr/>
        </p:nvSpPr>
        <p:spPr bwMode="auto">
          <a:xfrm>
            <a:off x="4081463" y="1771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a:t>
            </a:r>
            <a:endParaRPr lang="en-US" altLang="en-US"/>
          </a:p>
        </p:txBody>
      </p:sp>
      <p:sp>
        <p:nvSpPr>
          <p:cNvPr id="120856" name="Text Box 24"/>
          <p:cNvSpPr txBox="1">
            <a:spLocks noChangeArrowheads="1"/>
          </p:cNvSpPr>
          <p:nvPr/>
        </p:nvSpPr>
        <p:spPr bwMode="auto">
          <a:xfrm>
            <a:off x="298450" y="3668713"/>
            <a:ext cx="4141788"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a:t>
            </a:r>
          </a:p>
          <a:p>
            <a:pPr algn="l"/>
            <a:r>
              <a:rPr lang="en-US" altLang="en-US" sz="1200" b="1"/>
              <a:t>~ Buses=[SourceBus, Sub_Bus] </a:t>
            </a:r>
          </a:p>
          <a:p>
            <a:pPr algn="l"/>
            <a:r>
              <a:rPr lang="en-US" altLang="en-US" sz="1200" b="1"/>
              <a:t>~ Conns=[Delta Wye] </a:t>
            </a:r>
          </a:p>
          <a:p>
            <a:pPr algn="l"/>
            <a:r>
              <a:rPr lang="en-US" altLang="en-US" sz="1200" b="1"/>
              <a:t>~ kVs= [115 12.47]</a:t>
            </a:r>
          </a:p>
          <a:p>
            <a:pPr algn="l"/>
            <a:r>
              <a:rPr lang="en-US" altLang="en-US" sz="1200" b="1"/>
              <a:t>~ kVAs=[20000 20000]</a:t>
            </a:r>
          </a:p>
          <a:p>
            <a:pPr algn="l"/>
            <a:r>
              <a:rPr lang="en-US" altLang="en-US" sz="1200" b="1"/>
              <a:t>~ XHL=10</a:t>
            </a:r>
          </a:p>
          <a:p>
            <a:pPr algn="l"/>
            <a:endParaRPr lang="en-US" altLang="en-US" sz="1200" b="1"/>
          </a:p>
        </p:txBody>
      </p:sp>
      <p:sp>
        <p:nvSpPr>
          <p:cNvPr id="120857" name="Rectangle 25"/>
          <p:cNvSpPr>
            <a:spLocks noGrp="1" noChangeArrowheads="1"/>
          </p:cNvSpPr>
          <p:nvPr>
            <p:ph type="title"/>
          </p:nvPr>
        </p:nvSpPr>
        <p:spPr/>
        <p:txBody>
          <a:bodyPr/>
          <a:lstStyle/>
          <a:p>
            <a:pPr eaLnBrk="1" hangingPunct="1"/>
            <a:r>
              <a:rPr lang="en-US" altLang="en-US" smtClean="0"/>
              <a:t>20 MVA Substation Transformer</a:t>
            </a:r>
          </a:p>
        </p:txBody>
      </p:sp>
      <p:sp>
        <p:nvSpPr>
          <p:cNvPr id="120858" name="Text Box 26"/>
          <p:cNvSpPr txBox="1">
            <a:spLocks noChangeArrowheads="1"/>
          </p:cNvSpPr>
          <p:nvPr/>
        </p:nvSpPr>
        <p:spPr bwMode="auto">
          <a:xfrm>
            <a:off x="4065588" y="3735388"/>
            <a:ext cx="4748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XHL=10</a:t>
            </a:r>
          </a:p>
          <a:p>
            <a:pPr algn="l"/>
            <a:r>
              <a:rPr lang="en-US" altLang="en-US" sz="1200" b="1"/>
              <a:t>~ wdg=1 bus=SourceBus Conn=Delta kV=115 kVA=20000</a:t>
            </a:r>
          </a:p>
          <a:p>
            <a:pPr algn="l"/>
            <a:r>
              <a:rPr lang="en-US" altLang="en-US" sz="1200" b="1"/>
              <a:t>~ wdg=2 bus= Sub_Bus Conn=wye kV=12.47 kVA=20000</a:t>
            </a:r>
          </a:p>
          <a:p>
            <a:pPr algn="l"/>
            <a:endParaRPr lang="en-US" altLang="en-US" sz="1200" b="1"/>
          </a:p>
        </p:txBody>
      </p:sp>
      <p:sp>
        <p:nvSpPr>
          <p:cNvPr id="120859" name="Text Box 27"/>
          <p:cNvSpPr txBox="1">
            <a:spLocks noChangeArrowheads="1"/>
          </p:cNvSpPr>
          <p:nvPr/>
        </p:nvSpPr>
        <p:spPr bwMode="auto">
          <a:xfrm>
            <a:off x="430213" y="2841625"/>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Using Arrays</a:t>
            </a:r>
          </a:p>
        </p:txBody>
      </p:sp>
      <p:sp>
        <p:nvSpPr>
          <p:cNvPr id="120860" name="Text Box 28"/>
          <p:cNvSpPr txBox="1">
            <a:spLocks noChangeArrowheads="1"/>
          </p:cNvSpPr>
          <p:nvPr/>
        </p:nvSpPr>
        <p:spPr bwMode="auto">
          <a:xfrm>
            <a:off x="4341813" y="2863850"/>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Winding by Winding</a:t>
            </a:r>
          </a:p>
        </p:txBody>
      </p:sp>
      <p:sp>
        <p:nvSpPr>
          <p:cNvPr id="120861" name="Text Box 29"/>
          <p:cNvSpPr txBox="1">
            <a:spLocks noChangeArrowheads="1"/>
          </p:cNvSpPr>
          <p:nvPr/>
        </p:nvSpPr>
        <p:spPr bwMode="auto">
          <a:xfrm>
            <a:off x="4425950" y="1936750"/>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Sub_Bus</a:t>
            </a:r>
          </a:p>
        </p:txBody>
      </p:sp>
      <p:sp>
        <p:nvSpPr>
          <p:cNvPr id="120862" name="Text Box 30"/>
          <p:cNvSpPr txBox="1">
            <a:spLocks noChangeArrowheads="1"/>
          </p:cNvSpPr>
          <p:nvPr/>
        </p:nvSpPr>
        <p:spPr bwMode="auto">
          <a:xfrm>
            <a:off x="1693863" y="1882775"/>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SourceBus</a:t>
            </a:r>
          </a:p>
        </p:txBody>
      </p:sp>
    </p:spTree>
    <p:extLst>
      <p:ext uri="{BB962C8B-B14F-4D97-AF65-F5344CB8AC3E}">
        <p14:creationId xmlns:p14="http://schemas.microsoft.com/office/powerpoint/2010/main" val="3666271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804863" y="3282950"/>
            <a:ext cx="1882775" cy="307975"/>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59" name="Rectangle 3"/>
          <p:cNvSpPr>
            <a:spLocks noChangeArrowheads="1"/>
          </p:cNvSpPr>
          <p:nvPr/>
        </p:nvSpPr>
        <p:spPr bwMode="auto">
          <a:xfrm>
            <a:off x="4979988" y="3646488"/>
            <a:ext cx="1962150" cy="296862"/>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60" name="Rectangle 4"/>
          <p:cNvSpPr>
            <a:spLocks noGrp="1" noChangeArrowheads="1"/>
          </p:cNvSpPr>
          <p:nvPr>
            <p:ph type="title"/>
          </p:nvPr>
        </p:nvSpPr>
        <p:spPr/>
        <p:txBody>
          <a:bodyPr/>
          <a:lstStyle/>
          <a:p>
            <a:pPr eaLnBrk="1" hangingPunct="1"/>
            <a:r>
              <a:rPr lang="en-US" altLang="en-US" smtClean="0"/>
              <a:t>The Line</a:t>
            </a:r>
          </a:p>
        </p:txBody>
      </p:sp>
      <p:grpSp>
        <p:nvGrpSpPr>
          <p:cNvPr id="121861" name="Group 5"/>
          <p:cNvGrpSpPr>
            <a:grpSpLocks/>
          </p:cNvGrpSpPr>
          <p:nvPr/>
        </p:nvGrpSpPr>
        <p:grpSpPr bwMode="auto">
          <a:xfrm>
            <a:off x="2689225" y="1670050"/>
            <a:ext cx="3222625" cy="947738"/>
            <a:chOff x="2714" y="1156"/>
            <a:chExt cx="1037" cy="305"/>
          </a:xfrm>
        </p:grpSpPr>
        <p:sp>
          <p:nvSpPr>
            <p:cNvPr id="121868" name="Rectangle 6"/>
            <p:cNvSpPr>
              <a:spLocks noChangeArrowheads="1"/>
            </p:cNvSpPr>
            <p:nvPr/>
          </p:nvSpPr>
          <p:spPr bwMode="auto">
            <a:xfrm>
              <a:off x="2830" y="1289"/>
              <a:ext cx="806"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69" name="Rectangle 7"/>
            <p:cNvSpPr>
              <a:spLocks noChangeArrowheads="1"/>
            </p:cNvSpPr>
            <p:nvPr/>
          </p:nvSpPr>
          <p:spPr bwMode="auto">
            <a:xfrm>
              <a:off x="2830" y="1289"/>
              <a:ext cx="806" cy="7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70" name="Line 8"/>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1" name="Line 9"/>
            <p:cNvSpPr>
              <a:spLocks noChangeShapeType="1"/>
            </p:cNvSpPr>
            <p:nvPr/>
          </p:nvSpPr>
          <p:spPr bwMode="auto">
            <a:xfrm>
              <a:off x="2714" y="1328"/>
              <a:ext cx="11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2" name="Line 10"/>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3" name="Rectangle 11"/>
            <p:cNvSpPr>
              <a:spLocks noChangeArrowheads="1"/>
            </p:cNvSpPr>
            <p:nvPr/>
          </p:nvSpPr>
          <p:spPr bwMode="auto">
            <a:xfrm>
              <a:off x="3139" y="1202"/>
              <a:ext cx="1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LINE</a:t>
              </a:r>
            </a:p>
          </p:txBody>
        </p:sp>
        <p:sp>
          <p:nvSpPr>
            <p:cNvPr id="121874" name="Rectangle 12"/>
            <p:cNvSpPr>
              <a:spLocks noChangeArrowheads="1"/>
            </p:cNvSpPr>
            <p:nvPr/>
          </p:nvSpPr>
          <p:spPr bwMode="auto">
            <a:xfrm>
              <a:off x="3253" y="1202"/>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a:t>
              </a:r>
            </a:p>
          </p:txBody>
        </p:sp>
        <p:sp>
          <p:nvSpPr>
            <p:cNvPr id="121875" name="Rectangle 13"/>
            <p:cNvSpPr>
              <a:spLocks noChangeArrowheads="1"/>
            </p:cNvSpPr>
            <p:nvPr/>
          </p:nvSpPr>
          <p:spPr bwMode="auto">
            <a:xfrm>
              <a:off x="3100" y="1393"/>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 </a:t>
              </a:r>
            </a:p>
          </p:txBody>
        </p:sp>
        <p:sp>
          <p:nvSpPr>
            <p:cNvPr id="121876" name="Rectangle 14"/>
            <p:cNvSpPr>
              <a:spLocks noChangeArrowheads="1"/>
            </p:cNvSpPr>
            <p:nvPr/>
          </p:nvSpPr>
          <p:spPr bwMode="auto">
            <a:xfrm>
              <a:off x="3143" y="1393"/>
              <a:ext cx="10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Mile</a:t>
              </a:r>
            </a:p>
          </p:txBody>
        </p:sp>
        <p:sp>
          <p:nvSpPr>
            <p:cNvPr id="121877" name="Rectangle 15"/>
            <p:cNvSpPr>
              <a:spLocks noChangeArrowheads="1"/>
            </p:cNvSpPr>
            <p:nvPr/>
          </p:nvSpPr>
          <p:spPr bwMode="auto">
            <a:xfrm>
              <a:off x="3237" y="1393"/>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 </a:t>
              </a:r>
            </a:p>
          </p:txBody>
        </p:sp>
        <p:sp>
          <p:nvSpPr>
            <p:cNvPr id="121878" name="Rectangle 16"/>
            <p:cNvSpPr>
              <a:spLocks noChangeArrowheads="1"/>
            </p:cNvSpPr>
            <p:nvPr/>
          </p:nvSpPr>
          <p:spPr bwMode="auto">
            <a:xfrm>
              <a:off x="3265" y="1393"/>
              <a:ext cx="11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336 </a:t>
              </a:r>
            </a:p>
          </p:txBody>
        </p:sp>
      </p:grpSp>
      <p:sp>
        <p:nvSpPr>
          <p:cNvPr id="121862" name="Text Box 17"/>
          <p:cNvSpPr txBox="1">
            <a:spLocks noChangeArrowheads="1"/>
          </p:cNvSpPr>
          <p:nvPr/>
        </p:nvSpPr>
        <p:spPr bwMode="auto">
          <a:xfrm>
            <a:off x="265113" y="3271838"/>
            <a:ext cx="88788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t>New Linecode.336ACSR R1=0.058 X1=.1206 R0=.1784 X0=.4047 C1=3.4 C0=1.6 Units=kft</a:t>
            </a:r>
          </a:p>
          <a:p>
            <a:pPr algn="l"/>
            <a:r>
              <a:rPr lang="en-US" altLang="en-US" b="1"/>
              <a:t>New Line.LINE1 Bus1=Sub_Bus Bus2=LoadBus Linecode=336ACSR Length=1 Units=Mi </a:t>
            </a:r>
          </a:p>
          <a:p>
            <a:pPr algn="l"/>
            <a:endParaRPr lang="en-US" altLang="en-US"/>
          </a:p>
        </p:txBody>
      </p:sp>
      <p:sp>
        <p:nvSpPr>
          <p:cNvPr id="121863" name="Text Box 18"/>
          <p:cNvSpPr txBox="1">
            <a:spLocks noChangeArrowheads="1"/>
          </p:cNvSpPr>
          <p:nvPr/>
        </p:nvSpPr>
        <p:spPr bwMode="auto">
          <a:xfrm>
            <a:off x="1651000" y="129857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Sub_Bus</a:t>
            </a:r>
          </a:p>
        </p:txBody>
      </p:sp>
      <p:sp>
        <p:nvSpPr>
          <p:cNvPr id="121864" name="Text Box 19"/>
          <p:cNvSpPr txBox="1">
            <a:spLocks noChangeArrowheads="1"/>
          </p:cNvSpPr>
          <p:nvPr/>
        </p:nvSpPr>
        <p:spPr bwMode="auto">
          <a:xfrm>
            <a:off x="4968875" y="126682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LoadBus</a:t>
            </a:r>
          </a:p>
        </p:txBody>
      </p:sp>
      <p:sp>
        <p:nvSpPr>
          <p:cNvPr id="121865" name="Text Box 20"/>
          <p:cNvSpPr txBox="1">
            <a:spLocks noChangeArrowheads="1"/>
          </p:cNvSpPr>
          <p:nvPr/>
        </p:nvSpPr>
        <p:spPr bwMode="auto">
          <a:xfrm>
            <a:off x="925513" y="5111750"/>
            <a:ext cx="690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 objects may also be defined by </a:t>
            </a:r>
            <a:r>
              <a:rPr lang="en-US" altLang="en-US" b="1"/>
              <a:t>Geometry</a:t>
            </a:r>
            <a:r>
              <a:rPr lang="en-US" altLang="en-US"/>
              <a:t> or </a:t>
            </a:r>
            <a:r>
              <a:rPr lang="en-US" altLang="en-US" b="1"/>
              <a:t>matrix </a:t>
            </a:r>
            <a:r>
              <a:rPr lang="en-US" altLang="en-US"/>
              <a:t>properties.</a:t>
            </a:r>
          </a:p>
          <a:p>
            <a:r>
              <a:rPr lang="en-US" altLang="en-US" b="1"/>
              <a:t>(Rmatrix=… Xmatrix=… Cmatrix=…)</a:t>
            </a:r>
          </a:p>
        </p:txBody>
      </p:sp>
      <p:sp>
        <p:nvSpPr>
          <p:cNvPr id="121866" name="Freeform 21"/>
          <p:cNvSpPr>
            <a:spLocks/>
          </p:cNvSpPr>
          <p:nvPr/>
        </p:nvSpPr>
        <p:spPr bwMode="auto">
          <a:xfrm>
            <a:off x="1971675" y="3657600"/>
            <a:ext cx="3436938" cy="1395413"/>
          </a:xfrm>
          <a:custGeom>
            <a:avLst/>
            <a:gdLst>
              <a:gd name="T0" fmla="*/ 2147483647 w 2165"/>
              <a:gd name="T1" fmla="*/ 2147483647 h 546"/>
              <a:gd name="T2" fmla="*/ 2147483647 w 2165"/>
              <a:gd name="T3" fmla="*/ 2147483647 h 546"/>
              <a:gd name="T4" fmla="*/ 0 w 2165"/>
              <a:gd name="T5" fmla="*/ 0 h 546"/>
              <a:gd name="T6" fmla="*/ 0 60000 65536"/>
              <a:gd name="T7" fmla="*/ 0 60000 65536"/>
              <a:gd name="T8" fmla="*/ 0 60000 65536"/>
              <a:gd name="T9" fmla="*/ 0 w 2165"/>
              <a:gd name="T10" fmla="*/ 0 h 546"/>
              <a:gd name="T11" fmla="*/ 2165 w 2165"/>
              <a:gd name="T12" fmla="*/ 546 h 546"/>
            </a:gdLst>
            <a:ahLst/>
            <a:cxnLst>
              <a:cxn ang="T6">
                <a:pos x="T0" y="T1"/>
              </a:cxn>
              <a:cxn ang="T7">
                <a:pos x="T2" y="T3"/>
              </a:cxn>
              <a:cxn ang="T8">
                <a:pos x="T4" y="T5"/>
              </a:cxn>
            </a:cxnLst>
            <a:rect l="T9" t="T10" r="T11" b="T12"/>
            <a:pathLst>
              <a:path w="2165" h="546">
                <a:moveTo>
                  <a:pt x="2165" y="194"/>
                </a:moveTo>
                <a:cubicBezTo>
                  <a:pt x="1804" y="370"/>
                  <a:pt x="1444" y="546"/>
                  <a:pt x="1083" y="514"/>
                </a:cubicBezTo>
                <a:cubicBezTo>
                  <a:pt x="722" y="482"/>
                  <a:pt x="180" y="86"/>
                  <a:pt x="0" y="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1867" name="Line 22"/>
          <p:cNvSpPr>
            <a:spLocks noChangeShapeType="1"/>
          </p:cNvSpPr>
          <p:nvPr/>
        </p:nvSpPr>
        <p:spPr bwMode="auto">
          <a:xfrm>
            <a:off x="2635250" y="1690688"/>
            <a:ext cx="0" cy="9636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0831329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smtClean="0"/>
              <a:t>The Load</a:t>
            </a:r>
          </a:p>
        </p:txBody>
      </p:sp>
      <p:grpSp>
        <p:nvGrpSpPr>
          <p:cNvPr id="122883" name="Group 3"/>
          <p:cNvGrpSpPr>
            <a:grpSpLocks/>
          </p:cNvGrpSpPr>
          <p:nvPr/>
        </p:nvGrpSpPr>
        <p:grpSpPr bwMode="auto">
          <a:xfrm>
            <a:off x="4264025" y="1373188"/>
            <a:ext cx="1198563" cy="2687637"/>
            <a:chOff x="3617" y="1156"/>
            <a:chExt cx="348" cy="781"/>
          </a:xfrm>
        </p:grpSpPr>
        <p:sp>
          <p:nvSpPr>
            <p:cNvPr id="122886" name="Line 4"/>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87" name="Freeform 5"/>
            <p:cNvSpPr>
              <a:spLocks/>
            </p:cNvSpPr>
            <p:nvPr/>
          </p:nvSpPr>
          <p:spPr bwMode="auto">
            <a:xfrm>
              <a:off x="3751" y="1404"/>
              <a:ext cx="115" cy="235"/>
            </a:xfrm>
            <a:custGeom>
              <a:avLst/>
              <a:gdLst>
                <a:gd name="T0" fmla="*/ 0 w 230"/>
                <a:gd name="T1" fmla="*/ 0 h 471"/>
                <a:gd name="T2" fmla="*/ 1 w 230"/>
                <a:gd name="T3" fmla="*/ 0 h 471"/>
                <a:gd name="T4" fmla="*/ 1 w 230"/>
                <a:gd name="T5" fmla="*/ 0 h 471"/>
                <a:gd name="T6" fmla="*/ 0 60000 65536"/>
                <a:gd name="T7" fmla="*/ 0 60000 65536"/>
                <a:gd name="T8" fmla="*/ 0 60000 65536"/>
                <a:gd name="T9" fmla="*/ 0 w 230"/>
                <a:gd name="T10" fmla="*/ 0 h 471"/>
                <a:gd name="T11" fmla="*/ 230 w 230"/>
                <a:gd name="T12" fmla="*/ 471 h 471"/>
              </a:gdLst>
              <a:ahLst/>
              <a:cxnLst>
                <a:cxn ang="T6">
                  <a:pos x="T0" y="T1"/>
                </a:cxn>
                <a:cxn ang="T7">
                  <a:pos x="T2" y="T3"/>
                </a:cxn>
                <a:cxn ang="T8">
                  <a:pos x="T4" y="T5"/>
                </a:cxn>
              </a:cxnLst>
              <a:rect l="T9" t="T10" r="T11" b="T12"/>
              <a:pathLst>
                <a:path w="230" h="471">
                  <a:moveTo>
                    <a:pt x="0" y="0"/>
                  </a:moveTo>
                  <a:lnTo>
                    <a:pt x="230" y="0"/>
                  </a:lnTo>
                  <a:lnTo>
                    <a:pt x="230" y="47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888" name="Freeform 6"/>
            <p:cNvSpPr>
              <a:spLocks/>
            </p:cNvSpPr>
            <p:nvPr/>
          </p:nvSpPr>
          <p:spPr bwMode="auto">
            <a:xfrm>
              <a:off x="3840" y="1633"/>
              <a:ext cx="52" cy="76"/>
            </a:xfrm>
            <a:custGeom>
              <a:avLst/>
              <a:gdLst>
                <a:gd name="T0" fmla="*/ 1 w 102"/>
                <a:gd name="T1" fmla="*/ 0 h 153"/>
                <a:gd name="T2" fmla="*/ 1 w 102"/>
                <a:gd name="T3" fmla="*/ 0 h 153"/>
                <a:gd name="T4" fmla="*/ 0 w 102"/>
                <a:gd name="T5" fmla="*/ 0 h 153"/>
                <a:gd name="T6" fmla="*/ 1 w 102"/>
                <a:gd name="T7" fmla="*/ 0 h 153"/>
                <a:gd name="T8" fmla="*/ 0 60000 65536"/>
                <a:gd name="T9" fmla="*/ 0 60000 65536"/>
                <a:gd name="T10" fmla="*/ 0 60000 65536"/>
                <a:gd name="T11" fmla="*/ 0 60000 65536"/>
                <a:gd name="T12" fmla="*/ 0 w 102"/>
                <a:gd name="T13" fmla="*/ 0 h 153"/>
                <a:gd name="T14" fmla="*/ 102 w 102"/>
                <a:gd name="T15" fmla="*/ 153 h 153"/>
              </a:gdLst>
              <a:ahLst/>
              <a:cxnLst>
                <a:cxn ang="T8">
                  <a:pos x="T0" y="T1"/>
                </a:cxn>
                <a:cxn ang="T9">
                  <a:pos x="T2" y="T3"/>
                </a:cxn>
                <a:cxn ang="T10">
                  <a:pos x="T4" y="T5"/>
                </a:cxn>
                <a:cxn ang="T11">
                  <a:pos x="T6" y="T7"/>
                </a:cxn>
              </a:cxnLst>
              <a:rect l="T12" t="T13" r="T14" b="T15"/>
              <a:pathLst>
                <a:path w="102" h="153">
                  <a:moveTo>
                    <a:pt x="102" y="0"/>
                  </a:moveTo>
                  <a:lnTo>
                    <a:pt x="51" y="153"/>
                  </a:lnTo>
                  <a:lnTo>
                    <a:pt x="0"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889" name="Line 7"/>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90" name="Rectangle 8"/>
            <p:cNvSpPr>
              <a:spLocks noChangeArrowheads="1"/>
            </p:cNvSpPr>
            <p:nvPr/>
          </p:nvSpPr>
          <p:spPr bwMode="auto">
            <a:xfrm>
              <a:off x="3617" y="1498"/>
              <a:ext cx="18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Loadbus</a:t>
              </a:r>
            </a:p>
          </p:txBody>
        </p:sp>
        <p:sp>
          <p:nvSpPr>
            <p:cNvPr id="122891" name="Rectangle 9"/>
            <p:cNvSpPr>
              <a:spLocks noChangeArrowheads="1"/>
            </p:cNvSpPr>
            <p:nvPr/>
          </p:nvSpPr>
          <p:spPr bwMode="auto">
            <a:xfrm>
              <a:off x="3808" y="1737"/>
              <a:ext cx="1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a:t>
              </a:r>
            </a:p>
          </p:txBody>
        </p:sp>
        <p:sp>
          <p:nvSpPr>
            <p:cNvPr id="122892" name="Rectangle 10"/>
            <p:cNvSpPr>
              <a:spLocks noChangeArrowheads="1"/>
            </p:cNvSpPr>
            <p:nvPr/>
          </p:nvSpPr>
          <p:spPr bwMode="auto">
            <a:xfrm>
              <a:off x="3937" y="1737"/>
              <a:ext cx="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a:t>
              </a:r>
            </a:p>
          </p:txBody>
        </p:sp>
        <p:sp>
          <p:nvSpPr>
            <p:cNvPr id="122893" name="Rectangle 11"/>
            <p:cNvSpPr>
              <a:spLocks noChangeArrowheads="1"/>
            </p:cNvSpPr>
            <p:nvPr/>
          </p:nvSpPr>
          <p:spPr bwMode="auto">
            <a:xfrm>
              <a:off x="3778" y="1823"/>
              <a:ext cx="110"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1000 </a:t>
              </a:r>
            </a:p>
          </p:txBody>
        </p:sp>
        <p:sp>
          <p:nvSpPr>
            <p:cNvPr id="122894" name="Rectangle 12"/>
            <p:cNvSpPr>
              <a:spLocks noChangeArrowheads="1"/>
            </p:cNvSpPr>
            <p:nvPr/>
          </p:nvSpPr>
          <p:spPr bwMode="auto">
            <a:xfrm>
              <a:off x="3901" y="1823"/>
              <a:ext cx="6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kW</a:t>
              </a:r>
            </a:p>
          </p:txBody>
        </p:sp>
        <p:sp>
          <p:nvSpPr>
            <p:cNvPr id="122895" name="Rectangle 13"/>
            <p:cNvSpPr>
              <a:spLocks noChangeArrowheads="1"/>
            </p:cNvSpPr>
            <p:nvPr/>
          </p:nvSpPr>
          <p:spPr bwMode="auto">
            <a:xfrm>
              <a:off x="3777" y="1884"/>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0</a:t>
              </a:r>
            </a:p>
          </p:txBody>
        </p:sp>
        <p:sp>
          <p:nvSpPr>
            <p:cNvPr id="122896" name="Rectangle 14"/>
            <p:cNvSpPr>
              <a:spLocks noChangeArrowheads="1"/>
            </p:cNvSpPr>
            <p:nvPr/>
          </p:nvSpPr>
          <p:spPr bwMode="auto">
            <a:xfrm>
              <a:off x="3804" y="1884"/>
              <a:ext cx="12"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a:t>
              </a:r>
            </a:p>
          </p:txBody>
        </p:sp>
        <p:sp>
          <p:nvSpPr>
            <p:cNvPr id="122897" name="Rectangle 15"/>
            <p:cNvSpPr>
              <a:spLocks noChangeArrowheads="1"/>
            </p:cNvSpPr>
            <p:nvPr/>
          </p:nvSpPr>
          <p:spPr bwMode="auto">
            <a:xfrm>
              <a:off x="3826" y="1884"/>
              <a:ext cx="61"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95 </a:t>
              </a:r>
            </a:p>
          </p:txBody>
        </p:sp>
        <p:sp>
          <p:nvSpPr>
            <p:cNvPr id="122898" name="Rectangle 16"/>
            <p:cNvSpPr>
              <a:spLocks noChangeArrowheads="1"/>
            </p:cNvSpPr>
            <p:nvPr/>
          </p:nvSpPr>
          <p:spPr bwMode="auto">
            <a:xfrm>
              <a:off x="3895" y="1884"/>
              <a:ext cx="57"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PF</a:t>
              </a:r>
            </a:p>
          </p:txBody>
        </p:sp>
      </p:grpSp>
      <p:sp>
        <p:nvSpPr>
          <p:cNvPr id="122884" name="Rectangle 17"/>
          <p:cNvSpPr>
            <a:spLocks noChangeArrowheads="1"/>
          </p:cNvSpPr>
          <p:nvPr/>
        </p:nvSpPr>
        <p:spPr bwMode="auto">
          <a:xfrm>
            <a:off x="1179513" y="4483100"/>
            <a:ext cx="623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New Load.LOAD1  Bus1=LoadBus  kV=12.47  kW=1000  PF=.95</a:t>
            </a:r>
          </a:p>
        </p:txBody>
      </p:sp>
      <p:sp>
        <p:nvSpPr>
          <p:cNvPr id="122885" name="Text Box 18"/>
          <p:cNvSpPr txBox="1">
            <a:spLocks noChangeArrowheads="1"/>
          </p:cNvSpPr>
          <p:nvPr/>
        </p:nvSpPr>
        <p:spPr bwMode="auto">
          <a:xfrm>
            <a:off x="947738" y="5100638"/>
            <a:ext cx="58166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3-phase loads, use L-L kV and total kW</a:t>
            </a:r>
          </a:p>
          <a:p>
            <a:r>
              <a:rPr lang="en-US" altLang="en-US"/>
              <a:t>For 1-phase loads, typically use L-N kV and total kW </a:t>
            </a:r>
            <a:br>
              <a:rPr lang="en-US" altLang="en-US"/>
            </a:br>
            <a:r>
              <a:rPr lang="en-US" altLang="en-US"/>
              <a:t>unless L-L-connected; Then use L-L kV.</a:t>
            </a:r>
          </a:p>
        </p:txBody>
      </p:sp>
    </p:spTree>
    <p:extLst>
      <p:ext uri="{BB962C8B-B14F-4D97-AF65-F5344CB8AC3E}">
        <p14:creationId xmlns:p14="http://schemas.microsoft.com/office/powerpoint/2010/main" val="5467396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p:nvPr>
        </p:nvSpPr>
        <p:spPr/>
        <p:txBody>
          <a:bodyPr/>
          <a:lstStyle/>
          <a:p>
            <a:r>
              <a:rPr lang="en-US" altLang="en-US" smtClean="0"/>
              <a:t>Solving and Showing Results Reports</a:t>
            </a:r>
          </a:p>
        </p:txBody>
      </p:sp>
      <p:sp>
        <p:nvSpPr>
          <p:cNvPr id="123907" name="Content Placeholder 3"/>
          <p:cNvSpPr>
            <a:spLocks noGrp="1"/>
          </p:cNvSpPr>
          <p:nvPr>
            <p:ph idx="1"/>
          </p:nvPr>
        </p:nvSpPr>
        <p:spPr/>
        <p:txBody>
          <a:bodyPr/>
          <a:lstStyle/>
          <a:p>
            <a:pPr lvl="1"/>
            <a:r>
              <a:rPr lang="en-US" altLang="en-US" b="1" smtClean="0">
                <a:latin typeface="Courier New" panose="02070309020205020404" pitchFamily="49" charset="0"/>
              </a:rPr>
              <a:t>Solve</a:t>
            </a:r>
          </a:p>
          <a:p>
            <a:pPr lvl="2"/>
            <a:r>
              <a:rPr lang="en-US" altLang="en-US" b="1" smtClean="0">
                <a:latin typeface="Courier New" panose="02070309020205020404" pitchFamily="49" charset="0"/>
              </a:rPr>
              <a:t>Show summary  </a:t>
            </a:r>
            <a:r>
              <a:rPr lang="en-US" altLang="en-US" smtClean="0">
                <a:latin typeface="Courier New" panose="02070309020205020404" pitchFamily="49" charset="0"/>
              </a:rPr>
              <a:t>(power flow summary)</a:t>
            </a:r>
          </a:p>
          <a:p>
            <a:pPr lvl="1"/>
            <a:r>
              <a:rPr lang="en-US" altLang="en-US" b="1" smtClean="0">
                <a:latin typeface="Courier New" panose="02070309020205020404" pitchFamily="49" charset="0"/>
              </a:rPr>
              <a:t>Show Voltages</a:t>
            </a:r>
          </a:p>
          <a:p>
            <a:pPr lvl="1"/>
            <a:r>
              <a:rPr lang="en-US" altLang="en-US" b="1" smtClean="0">
                <a:latin typeface="Courier New" panose="02070309020205020404" pitchFamily="49" charset="0"/>
              </a:rPr>
              <a:t>Show Currents</a:t>
            </a:r>
          </a:p>
          <a:p>
            <a:pPr lvl="1"/>
            <a:r>
              <a:rPr lang="en-US" altLang="en-US" b="1" smtClean="0">
                <a:latin typeface="Courier New" panose="02070309020205020404" pitchFamily="49" charset="0"/>
              </a:rPr>
              <a:t>Show Powers kVA elements</a:t>
            </a:r>
          </a:p>
          <a:p>
            <a:pPr lvl="1"/>
            <a:endParaRPr lang="en-US" altLang="en-US" b="1" smtClean="0">
              <a:latin typeface="Courier New" panose="02070309020205020404" pitchFamily="49" charset="0"/>
            </a:endParaRPr>
          </a:p>
          <a:p>
            <a:r>
              <a:rPr lang="en-US" altLang="en-US" smtClean="0"/>
              <a:t>Also</a:t>
            </a:r>
          </a:p>
          <a:p>
            <a:pPr lvl="1"/>
            <a:r>
              <a:rPr lang="en-US" altLang="en-US" smtClean="0"/>
              <a:t>Export …   (creates CSV files)</a:t>
            </a:r>
          </a:p>
          <a:p>
            <a:pPr lvl="1"/>
            <a:r>
              <a:rPr lang="en-US" altLang="en-US" smtClean="0"/>
              <a:t>Plot …</a:t>
            </a:r>
          </a:p>
        </p:txBody>
      </p:sp>
    </p:spTree>
    <p:extLst>
      <p:ext uri="{BB962C8B-B14F-4D97-AF65-F5344CB8AC3E}">
        <p14:creationId xmlns:p14="http://schemas.microsoft.com/office/powerpoint/2010/main" val="20817715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ubtitle 4"/>
          <p:cNvSpPr>
            <a:spLocks noGrp="1"/>
          </p:cNvSpPr>
          <p:nvPr>
            <p:ph type="subTitle" sz="quarter" idx="1"/>
          </p:nvPr>
        </p:nvSpPr>
        <p:spPr/>
        <p:txBody>
          <a:bodyPr/>
          <a:lstStyle/>
          <a:p>
            <a:pPr eaLnBrk="1" hangingPunct="1"/>
            <a:r>
              <a:rPr lang="en-US" altLang="en-US" smtClean="0"/>
              <a:t>How to organize scripts for larger problems </a:t>
            </a:r>
          </a:p>
          <a:p>
            <a:pPr eaLnBrk="1" hangingPunct="1"/>
            <a:r>
              <a:rPr lang="en-US" altLang="en-US" smtClean="0"/>
              <a:t>Examination of how the IEEE 8500-Node Test Feeder model is organized</a:t>
            </a:r>
          </a:p>
          <a:p>
            <a:pPr eaLnBrk="1" hangingPunct="1"/>
            <a:endParaRPr lang="en-US" altLang="en-US" smtClean="0"/>
          </a:p>
        </p:txBody>
      </p:sp>
      <p:sp>
        <p:nvSpPr>
          <p:cNvPr id="124931" name="Title 3"/>
          <p:cNvSpPr>
            <a:spLocks noGrp="1"/>
          </p:cNvSpPr>
          <p:nvPr>
            <p:ph type="ctrTitle" sz="quarter"/>
          </p:nvPr>
        </p:nvSpPr>
        <p:spPr>
          <a:xfrm>
            <a:off x="3733800" y="2057400"/>
            <a:ext cx="4935538" cy="2286000"/>
          </a:xfrm>
        </p:spPr>
        <p:txBody>
          <a:bodyPr/>
          <a:lstStyle/>
          <a:p>
            <a:pPr eaLnBrk="1" hangingPunct="1"/>
            <a:r>
              <a:rPr lang="en-US" altLang="en-US" smtClean="0"/>
              <a:t>Detailed Distribution Circuit Modeling</a:t>
            </a:r>
          </a:p>
        </p:txBody>
      </p:sp>
    </p:spTree>
    <p:extLst>
      <p:ext uri="{BB962C8B-B14F-4D97-AF65-F5344CB8AC3E}">
        <p14:creationId xmlns:p14="http://schemas.microsoft.com/office/powerpoint/2010/main" val="35986991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Scripting Large Circuits</a:t>
            </a:r>
          </a:p>
        </p:txBody>
      </p:sp>
      <p:sp>
        <p:nvSpPr>
          <p:cNvPr id="125955" name="Content Placeholder 2"/>
          <p:cNvSpPr>
            <a:spLocks noGrp="1"/>
          </p:cNvSpPr>
          <p:nvPr>
            <p:ph idx="1"/>
          </p:nvPr>
        </p:nvSpPr>
        <p:spPr/>
        <p:txBody>
          <a:bodyPr/>
          <a:lstStyle/>
          <a:p>
            <a:r>
              <a:rPr lang="en-US" altLang="en-US" smtClean="0"/>
              <a:t>For small circuits, often put all the scripts in one file</a:t>
            </a:r>
          </a:p>
          <a:p>
            <a:pPr lvl="1"/>
            <a:r>
              <a:rPr lang="en-US" altLang="en-US" smtClean="0"/>
              <a:t>Some IEEE test feeder examples are mostly in one file</a:t>
            </a:r>
          </a:p>
          <a:p>
            <a:r>
              <a:rPr lang="en-US" altLang="en-US" smtClean="0"/>
              <a:t>When you have large amounts of data, a more disciplined approach is recommended using multiple files:</a:t>
            </a:r>
          </a:p>
          <a:p>
            <a:endParaRPr lang="en-US" altLang="en-US" smtClean="0"/>
          </a:p>
          <a:p>
            <a:r>
              <a:rPr lang="en-US" altLang="en-US" b="1" smtClean="0"/>
              <a:t>Redirect</a:t>
            </a:r>
            <a:r>
              <a:rPr lang="en-US" altLang="en-US" smtClean="0"/>
              <a:t> Command</a:t>
            </a:r>
          </a:p>
          <a:p>
            <a:pPr lvl="1"/>
            <a:r>
              <a:rPr lang="en-US" altLang="en-US" smtClean="0"/>
              <a:t>Redirects the input to another file</a:t>
            </a:r>
          </a:p>
          <a:p>
            <a:pPr lvl="1"/>
            <a:r>
              <a:rPr lang="en-US" altLang="en-US" smtClean="0"/>
              <a:t>Returns to home directory</a:t>
            </a:r>
          </a:p>
          <a:p>
            <a:r>
              <a:rPr lang="en-US" altLang="en-US" b="1" smtClean="0"/>
              <a:t>Compile</a:t>
            </a:r>
            <a:r>
              <a:rPr lang="en-US" altLang="en-US" smtClean="0"/>
              <a:t> Command</a:t>
            </a:r>
          </a:p>
          <a:p>
            <a:pPr lvl="1"/>
            <a:r>
              <a:rPr lang="en-US" altLang="en-US" smtClean="0"/>
              <a:t>Same as Redirect except repositions home directory</a:t>
            </a:r>
          </a:p>
        </p:txBody>
      </p:sp>
    </p:spTree>
    <p:extLst>
      <p:ext uri="{BB962C8B-B14F-4D97-AF65-F5344CB8AC3E}">
        <p14:creationId xmlns:p14="http://schemas.microsoft.com/office/powerpoint/2010/main" val="1415709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smtClean="0"/>
              <a:t>Organizing Your Main Screen</a:t>
            </a:r>
          </a:p>
        </p:txBody>
      </p:sp>
      <p:sp>
        <p:nvSpPr>
          <p:cNvPr id="126979" name="Rectangle 3"/>
          <p:cNvSpPr>
            <a:spLocks noGrp="1" noChangeArrowheads="1"/>
          </p:cNvSpPr>
          <p:nvPr>
            <p:ph type="body" idx="1"/>
          </p:nvPr>
        </p:nvSpPr>
        <p:spPr/>
        <p:txBody>
          <a:bodyPr/>
          <a:lstStyle/>
          <a:p>
            <a:pPr eaLnBrk="1" hangingPunct="1"/>
            <a:r>
              <a:rPr lang="en-US" altLang="en-US" smtClean="0"/>
              <a:t>OpenDSS.exe saves all windows on the main screen </a:t>
            </a:r>
          </a:p>
          <a:p>
            <a:pPr lvl="1" eaLnBrk="1" hangingPunct="1"/>
            <a:r>
              <a:rPr lang="en-US" altLang="en-US" smtClean="0"/>
              <a:t>They appear where you left them when you shut down</a:t>
            </a:r>
          </a:p>
          <a:p>
            <a:pPr lvl="1" eaLnBrk="1" hangingPunct="1"/>
            <a:r>
              <a:rPr lang="en-US" altLang="en-US" smtClean="0"/>
              <a:t>The next time you start up, you can resume your work</a:t>
            </a:r>
          </a:p>
          <a:p>
            <a:pPr lvl="1" eaLnBrk="1" hangingPunct="1"/>
            <a:endParaRPr lang="en-US" altLang="en-US" smtClean="0"/>
          </a:p>
          <a:p>
            <a:pPr eaLnBrk="1" hangingPunct="1"/>
            <a:r>
              <a:rPr lang="en-US" altLang="en-US" smtClean="0"/>
              <a:t>Values are saved in the </a:t>
            </a:r>
            <a:r>
              <a:rPr lang="en-US" altLang="en-US" i="1" smtClean="0"/>
              <a:t>Windows Registry</a:t>
            </a:r>
          </a:p>
          <a:p>
            <a:pPr eaLnBrk="1" hangingPunct="1"/>
            <a:endParaRPr lang="en-US" altLang="en-US" i="1" smtClean="0"/>
          </a:p>
          <a:p>
            <a:pPr eaLnBrk="1" hangingPunct="1"/>
            <a:r>
              <a:rPr lang="en-US" altLang="en-US" smtClean="0"/>
              <a:t>Come up with a way you are comfortable with</a:t>
            </a:r>
          </a:p>
          <a:p>
            <a:pPr eaLnBrk="1" hangingPunct="1">
              <a:buFontTx/>
              <a:buNone/>
            </a:pPr>
            <a:endParaRPr lang="en-US" altLang="en-US" smtClean="0"/>
          </a:p>
        </p:txBody>
      </p:sp>
    </p:spTree>
    <p:extLst>
      <p:ext uri="{BB962C8B-B14F-4D97-AF65-F5344CB8AC3E}">
        <p14:creationId xmlns:p14="http://schemas.microsoft.com/office/powerpoint/2010/main" val="19383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9" descr="PPTFC2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3" name="Rectangle 2"/>
          <p:cNvSpPr>
            <a:spLocks noGrp="1" noChangeArrowheads="1"/>
          </p:cNvSpPr>
          <p:nvPr>
            <p:ph type="title"/>
          </p:nvPr>
        </p:nvSpPr>
        <p:spPr/>
        <p:txBody>
          <a:bodyPr/>
          <a:lstStyle/>
          <a:p>
            <a:pPr eaLnBrk="1" hangingPunct="1"/>
            <a:r>
              <a:rPr lang="en-US" altLang="en-US" smtClean="0"/>
              <a:t>OpenDSS Registry Entries</a:t>
            </a:r>
          </a:p>
        </p:txBody>
      </p:sp>
      <p:sp>
        <p:nvSpPr>
          <p:cNvPr id="128004" name="Rectangle 3"/>
          <p:cNvSpPr>
            <a:spLocks noGrp="1" noChangeArrowheads="1"/>
          </p:cNvSpPr>
          <p:nvPr>
            <p:ph type="body" idx="1"/>
          </p:nvPr>
        </p:nvSpPr>
        <p:spPr>
          <a:xfrm>
            <a:off x="457200" y="1416050"/>
            <a:ext cx="8226425" cy="1077913"/>
          </a:xfrm>
        </p:spPr>
        <p:txBody>
          <a:bodyPr/>
          <a:lstStyle/>
          <a:p>
            <a:pPr eaLnBrk="1" hangingPunct="1"/>
            <a:r>
              <a:rPr lang="en-US" altLang="en-US" smtClean="0"/>
              <a:t>Certain persistent values are saved to the Windows Registry upon exiting the program</a:t>
            </a:r>
          </a:p>
        </p:txBody>
      </p:sp>
      <p:sp>
        <p:nvSpPr>
          <p:cNvPr id="128005" name="Oval 6"/>
          <p:cNvSpPr>
            <a:spLocks noChangeArrowheads="1"/>
          </p:cNvSpPr>
          <p:nvPr/>
        </p:nvSpPr>
        <p:spPr bwMode="auto">
          <a:xfrm>
            <a:off x="5029200" y="3581400"/>
            <a:ext cx="25908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8006" name="Text Box 8"/>
          <p:cNvSpPr txBox="1">
            <a:spLocks noChangeArrowheads="1"/>
          </p:cNvSpPr>
          <p:nvPr/>
        </p:nvSpPr>
        <p:spPr bwMode="auto">
          <a:xfrm>
            <a:off x="6019800" y="4876800"/>
            <a:ext cx="262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rPr>
              <a:t>Default Editor Setting</a:t>
            </a:r>
          </a:p>
        </p:txBody>
      </p:sp>
      <p:cxnSp>
        <p:nvCxnSpPr>
          <p:cNvPr id="128007" name="Straight Connector 11"/>
          <p:cNvCxnSpPr>
            <a:cxnSpLocks noChangeShapeType="1"/>
            <a:stCxn id="128005" idx="4"/>
          </p:cNvCxnSpPr>
          <p:nvPr/>
        </p:nvCxnSpPr>
        <p:spPr bwMode="auto">
          <a:xfrm>
            <a:off x="6324600" y="3962400"/>
            <a:ext cx="457200" cy="99060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28008" name="Straight Connector 13"/>
          <p:cNvCxnSpPr>
            <a:cxnSpLocks noChangeShapeType="1"/>
          </p:cNvCxnSpPr>
          <p:nvPr/>
        </p:nvCxnSpPr>
        <p:spPr bwMode="auto">
          <a:xfrm flipV="1">
            <a:off x="1524000" y="4419600"/>
            <a:ext cx="2057400" cy="1066800"/>
          </a:xfrm>
          <a:prstGeom prst="line">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862880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en-US" smtClean="0"/>
              <a:t>Organizing Your Main Screen</a:t>
            </a:r>
          </a:p>
        </p:txBody>
      </p:sp>
      <p:pic>
        <p:nvPicPr>
          <p:cNvPr id="129027" name="Picture 3" descr="Orginazing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12713"/>
            <a:ext cx="8836025" cy="6632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9028" name="Text Box 4"/>
          <p:cNvSpPr txBox="1">
            <a:spLocks noChangeArrowheads="1"/>
          </p:cNvSpPr>
          <p:nvPr/>
        </p:nvSpPr>
        <p:spPr bwMode="auto">
          <a:xfrm>
            <a:off x="5791200" y="54864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Project Run window</a:t>
            </a:r>
          </a:p>
        </p:txBody>
      </p:sp>
      <p:sp>
        <p:nvSpPr>
          <p:cNvPr id="129029" name="Line 5"/>
          <p:cNvSpPr>
            <a:spLocks noChangeShapeType="1"/>
          </p:cNvSpPr>
          <p:nvPr/>
        </p:nvSpPr>
        <p:spPr bwMode="auto">
          <a:xfrm flipH="1" flipV="1">
            <a:off x="5257800" y="51816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0" name="Text Box 6"/>
          <p:cNvSpPr txBox="1">
            <a:spLocks noChangeArrowheads="1"/>
          </p:cNvSpPr>
          <p:nvPr/>
        </p:nvSpPr>
        <p:spPr bwMode="auto">
          <a:xfrm>
            <a:off x="3581400" y="838200"/>
            <a:ext cx="2743200" cy="107950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Main Script Window never goes away. Put some frequently-used commands here.</a:t>
            </a:r>
          </a:p>
        </p:txBody>
      </p:sp>
      <p:sp>
        <p:nvSpPr>
          <p:cNvPr id="129031" name="Line 7"/>
          <p:cNvSpPr>
            <a:spLocks noChangeShapeType="1"/>
          </p:cNvSpPr>
          <p:nvPr/>
        </p:nvSpPr>
        <p:spPr bwMode="auto">
          <a:xfrm flipH="1">
            <a:off x="2514600" y="16764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2" name="Text Box 8"/>
          <p:cNvSpPr txBox="1">
            <a:spLocks noChangeArrowheads="1"/>
          </p:cNvSpPr>
          <p:nvPr/>
        </p:nvSpPr>
        <p:spPr bwMode="auto">
          <a:xfrm>
            <a:off x="304800" y="52578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Plotting Scripts</a:t>
            </a:r>
          </a:p>
        </p:txBody>
      </p:sp>
      <p:sp>
        <p:nvSpPr>
          <p:cNvPr id="129033" name="Line 9"/>
          <p:cNvSpPr>
            <a:spLocks noChangeShapeType="1"/>
          </p:cNvSpPr>
          <p:nvPr/>
        </p:nvSpPr>
        <p:spPr bwMode="auto">
          <a:xfrm flipH="1" flipV="1">
            <a:off x="533400" y="46482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4" name="Text Box 10"/>
          <p:cNvSpPr txBox="1">
            <a:spLocks noChangeArrowheads="1"/>
          </p:cNvSpPr>
          <p:nvPr/>
        </p:nvSpPr>
        <p:spPr bwMode="auto">
          <a:xfrm>
            <a:off x="1371600" y="22098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Annual Simulation Script</a:t>
            </a:r>
          </a:p>
        </p:txBody>
      </p:sp>
      <p:sp>
        <p:nvSpPr>
          <p:cNvPr id="129035" name="Line 11"/>
          <p:cNvSpPr>
            <a:spLocks noChangeShapeType="1"/>
          </p:cNvSpPr>
          <p:nvPr/>
        </p:nvSpPr>
        <p:spPr bwMode="auto">
          <a:xfrm flipH="1">
            <a:off x="1066800" y="2590800"/>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6" name="Text Box 12"/>
          <p:cNvSpPr txBox="1">
            <a:spLocks noChangeArrowheads="1"/>
          </p:cNvSpPr>
          <p:nvPr/>
        </p:nvSpPr>
        <p:spPr bwMode="auto">
          <a:xfrm>
            <a:off x="7086600" y="2819400"/>
            <a:ext cx="16764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Misc. Scripts</a:t>
            </a:r>
          </a:p>
        </p:txBody>
      </p:sp>
    </p:spTree>
    <p:extLst>
      <p:ext uri="{BB962C8B-B14F-4D97-AF65-F5344CB8AC3E}">
        <p14:creationId xmlns:p14="http://schemas.microsoft.com/office/powerpoint/2010/main" val="330660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Why Dynamic Distribution Modeling?</a:t>
            </a:r>
          </a:p>
        </p:txBody>
      </p:sp>
      <p:sp>
        <p:nvSpPr>
          <p:cNvPr id="3" name="Content Placeholder 2"/>
          <p:cNvSpPr>
            <a:spLocks noGrp="1"/>
          </p:cNvSpPr>
          <p:nvPr>
            <p:ph idx="1"/>
          </p:nvPr>
        </p:nvSpPr>
        <p:spPr/>
        <p:txBody>
          <a:bodyPr/>
          <a:lstStyle/>
          <a:p>
            <a:pPr>
              <a:defRPr/>
            </a:pPr>
            <a:r>
              <a:rPr lang="en-US" dirty="0" smtClean="0"/>
              <a:t>You don’t get the right answer for many issues unless you simulate over a significant period of time</a:t>
            </a:r>
          </a:p>
          <a:p>
            <a:pPr>
              <a:defRPr/>
            </a:pPr>
            <a:endParaRPr lang="en-US" dirty="0" smtClean="0"/>
          </a:p>
          <a:p>
            <a:pPr marL="173038" lvl="1" indent="-173038">
              <a:buFontTx/>
              <a:buChar char="•"/>
              <a:defRPr/>
            </a:pPr>
            <a:r>
              <a:rPr lang="en-US" dirty="0" smtClean="0"/>
              <a:t>Disruptive technologies in distribution systems:</a:t>
            </a:r>
          </a:p>
          <a:p>
            <a:pPr lvl="1">
              <a:buFontTx/>
              <a:buNone/>
              <a:defRPr/>
            </a:pPr>
            <a:endParaRPr lang="en-US" dirty="0" smtClean="0"/>
          </a:p>
          <a:p>
            <a:pPr lvl="1">
              <a:defRPr/>
            </a:pPr>
            <a:r>
              <a:rPr lang="en-US" dirty="0" smtClean="0"/>
              <a:t>Integration of distributed generation and storage </a:t>
            </a:r>
          </a:p>
          <a:p>
            <a:pPr lvl="1">
              <a:defRPr/>
            </a:pPr>
            <a:r>
              <a:rPr lang="en-US" dirty="0" err="1" smtClean="0"/>
              <a:t>Microgrids</a:t>
            </a:r>
            <a:r>
              <a:rPr lang="en-US" dirty="0" smtClean="0"/>
              <a:t> </a:t>
            </a:r>
          </a:p>
          <a:p>
            <a:pPr lvl="1">
              <a:defRPr/>
            </a:pPr>
            <a:r>
              <a:rPr lang="en-US" dirty="0" smtClean="0"/>
              <a:t>Electric vehicles and other load changes </a:t>
            </a:r>
          </a:p>
          <a:p>
            <a:pPr lvl="1">
              <a:defRPr/>
            </a:pPr>
            <a:endParaRPr lang="en-US" dirty="0" smtClean="0"/>
          </a:p>
          <a:p>
            <a:pPr>
              <a:defRPr/>
            </a:pPr>
            <a:r>
              <a:rPr lang="en-US" dirty="0" smtClean="0"/>
              <a:t>Evaluation of power delivery losses</a:t>
            </a:r>
          </a:p>
          <a:p>
            <a:pPr>
              <a:defRPr/>
            </a:pPr>
            <a:endParaRPr lang="en-US" dirty="0"/>
          </a:p>
        </p:txBody>
      </p:sp>
    </p:spTree>
    <p:extLst>
      <p:ext uri="{BB962C8B-B14F-4D97-AF65-F5344CB8AC3E}">
        <p14:creationId xmlns:p14="http://schemas.microsoft.com/office/powerpoint/2010/main" val="35991833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en-US" smtClean="0"/>
              <a:t>A Common Sense Structuring of Script Files</a:t>
            </a:r>
          </a:p>
        </p:txBody>
      </p:sp>
      <p:sp>
        <p:nvSpPr>
          <p:cNvPr id="130051"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30052"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30053"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30054"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30055"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30056"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30057"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30058"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0059"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30060" name="Text Box 12"/>
          <p:cNvSpPr txBox="1">
            <a:spLocks noChangeArrowheads="1"/>
          </p:cNvSpPr>
          <p:nvPr/>
        </p:nvSpPr>
        <p:spPr bwMode="auto">
          <a:xfrm>
            <a:off x="685800" y="34290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Put a “Clear” in here</a:t>
            </a:r>
          </a:p>
        </p:txBody>
      </p:sp>
      <p:sp>
        <p:nvSpPr>
          <p:cNvPr id="130061"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0062"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30063"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30064"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30065"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30066"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0067"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30068"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30069"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0070" name="Freeform 22"/>
          <p:cNvSpPr>
            <a:spLocks/>
          </p:cNvSpPr>
          <p:nvPr/>
        </p:nvSpPr>
        <p:spPr bwMode="auto">
          <a:xfrm>
            <a:off x="1447800" y="19050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1" name="Freeform 23"/>
          <p:cNvSpPr>
            <a:spLocks/>
          </p:cNvSpPr>
          <p:nvPr/>
        </p:nvSpPr>
        <p:spPr bwMode="auto">
          <a:xfrm>
            <a:off x="3429000" y="23622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2" name="Freeform 24"/>
          <p:cNvSpPr>
            <a:spLocks/>
          </p:cNvSpPr>
          <p:nvPr/>
        </p:nvSpPr>
        <p:spPr bwMode="auto">
          <a:xfrm>
            <a:off x="3429000" y="25908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3" name="Freeform 25"/>
          <p:cNvSpPr>
            <a:spLocks/>
          </p:cNvSpPr>
          <p:nvPr/>
        </p:nvSpPr>
        <p:spPr bwMode="auto">
          <a:xfrm>
            <a:off x="3429000" y="3048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4" name="Freeform 26"/>
          <p:cNvSpPr>
            <a:spLocks/>
          </p:cNvSpPr>
          <p:nvPr/>
        </p:nvSpPr>
        <p:spPr bwMode="auto">
          <a:xfrm>
            <a:off x="3429000" y="3429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5" name="Freeform 27"/>
          <p:cNvSpPr>
            <a:spLocks/>
          </p:cNvSpPr>
          <p:nvPr/>
        </p:nvSpPr>
        <p:spPr bwMode="auto">
          <a:xfrm>
            <a:off x="3429000" y="3886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6" name="Freeform 28"/>
          <p:cNvSpPr>
            <a:spLocks/>
          </p:cNvSpPr>
          <p:nvPr/>
        </p:nvSpPr>
        <p:spPr bwMode="auto">
          <a:xfrm>
            <a:off x="3429000" y="4191000"/>
            <a:ext cx="685800" cy="762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7" name="Freeform 29"/>
          <p:cNvSpPr>
            <a:spLocks/>
          </p:cNvSpPr>
          <p:nvPr/>
        </p:nvSpPr>
        <p:spPr bwMode="auto">
          <a:xfrm>
            <a:off x="3429000" y="4953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8" name="Freeform 30"/>
          <p:cNvSpPr>
            <a:spLocks/>
          </p:cNvSpPr>
          <p:nvPr/>
        </p:nvSpPr>
        <p:spPr bwMode="auto">
          <a:xfrm>
            <a:off x="3429000" y="5334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9" name="Freeform 31"/>
          <p:cNvSpPr>
            <a:spLocks/>
          </p:cNvSpPr>
          <p:nvPr/>
        </p:nvSpPr>
        <p:spPr bwMode="auto">
          <a:xfrm>
            <a:off x="3429000" y="5791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80"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9230561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en-US" smtClean="0"/>
              <a:t>Organizing Run Scripts</a:t>
            </a:r>
          </a:p>
        </p:txBody>
      </p:sp>
      <p:pic>
        <p:nvPicPr>
          <p:cNvPr id="131075" name="Picture 3" descr="Run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105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Text Box 4"/>
          <p:cNvSpPr txBox="1">
            <a:spLocks noChangeArrowheads="1"/>
          </p:cNvSpPr>
          <p:nvPr/>
        </p:nvSpPr>
        <p:spPr bwMode="auto">
          <a:xfrm>
            <a:off x="5410200" y="1524000"/>
            <a:ext cx="33528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Compiles the Circuit Description</a:t>
            </a:r>
          </a:p>
        </p:txBody>
      </p:sp>
      <p:sp>
        <p:nvSpPr>
          <p:cNvPr id="131077" name="Line 5"/>
          <p:cNvSpPr>
            <a:spLocks noChangeShapeType="1"/>
          </p:cNvSpPr>
          <p:nvPr/>
        </p:nvSpPr>
        <p:spPr bwMode="auto">
          <a:xfrm flipH="1">
            <a:off x="4038600" y="1676400"/>
            <a:ext cx="1371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78" name="Text Box 6"/>
          <p:cNvSpPr txBox="1">
            <a:spLocks noChangeArrowheads="1"/>
          </p:cNvSpPr>
          <p:nvPr/>
        </p:nvSpPr>
        <p:spPr bwMode="auto">
          <a:xfrm>
            <a:off x="5562600" y="3124200"/>
            <a:ext cx="3581400" cy="107950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Override Some Property Settings</a:t>
            </a:r>
            <a:br>
              <a:rPr lang="en-US" altLang="en-US"/>
            </a:br>
            <a:r>
              <a:rPr lang="en-US" altLang="en-US"/>
              <a:t>and/or</a:t>
            </a:r>
            <a:br>
              <a:rPr lang="en-US" altLang="en-US"/>
            </a:br>
            <a:r>
              <a:rPr lang="en-US" altLang="en-US"/>
              <a:t>Define Some Additional Circuit Element</a:t>
            </a:r>
          </a:p>
        </p:txBody>
      </p:sp>
      <p:sp>
        <p:nvSpPr>
          <p:cNvPr id="131079" name="AutoShape 7"/>
          <p:cNvSpPr>
            <a:spLocks/>
          </p:cNvSpPr>
          <p:nvPr/>
        </p:nvSpPr>
        <p:spPr bwMode="auto">
          <a:xfrm>
            <a:off x="5334000" y="3200400"/>
            <a:ext cx="152400" cy="990600"/>
          </a:xfrm>
          <a:prstGeom prst="rightBrace">
            <a:avLst>
              <a:gd name="adj1" fmla="val 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1080" name="Text Box 8"/>
          <p:cNvSpPr txBox="1">
            <a:spLocks noChangeArrowheads="1"/>
          </p:cNvSpPr>
          <p:nvPr/>
        </p:nvSpPr>
        <p:spPr bwMode="auto">
          <a:xfrm>
            <a:off x="2743200" y="4191000"/>
            <a:ext cx="21336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Change an option</a:t>
            </a:r>
          </a:p>
        </p:txBody>
      </p:sp>
      <p:sp>
        <p:nvSpPr>
          <p:cNvPr id="131081" name="Line 9"/>
          <p:cNvSpPr>
            <a:spLocks noChangeShapeType="1"/>
          </p:cNvSpPr>
          <p:nvPr/>
        </p:nvSpPr>
        <p:spPr bwMode="auto">
          <a:xfrm flipH="1" flipV="1">
            <a:off x="1676400" y="42672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2" name="Text Box 10"/>
          <p:cNvSpPr txBox="1">
            <a:spLocks noChangeArrowheads="1"/>
          </p:cNvSpPr>
          <p:nvPr/>
        </p:nvSpPr>
        <p:spPr bwMode="auto">
          <a:xfrm>
            <a:off x="3505200" y="4800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Solve Snapshot Power Flow</a:t>
            </a:r>
          </a:p>
        </p:txBody>
      </p:sp>
      <p:sp>
        <p:nvSpPr>
          <p:cNvPr id="131083" name="Line 11"/>
          <p:cNvSpPr>
            <a:spLocks noChangeShapeType="1"/>
          </p:cNvSpPr>
          <p:nvPr/>
        </p:nvSpPr>
        <p:spPr bwMode="auto">
          <a:xfrm flipH="1" flipV="1">
            <a:off x="838200" y="4495800"/>
            <a:ext cx="2667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4" name="AutoShape 12"/>
          <p:cNvSpPr>
            <a:spLocks/>
          </p:cNvSpPr>
          <p:nvPr/>
        </p:nvSpPr>
        <p:spPr bwMode="auto">
          <a:xfrm>
            <a:off x="2057400" y="4648200"/>
            <a:ext cx="381000" cy="990600"/>
          </a:xfrm>
          <a:prstGeom prst="righ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1085" name="Text Box 13"/>
          <p:cNvSpPr txBox="1">
            <a:spLocks noChangeArrowheads="1"/>
          </p:cNvSpPr>
          <p:nvPr/>
        </p:nvSpPr>
        <p:spPr bwMode="auto">
          <a:xfrm>
            <a:off x="3200400" y="5562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Selected Results Display</a:t>
            </a:r>
          </a:p>
        </p:txBody>
      </p:sp>
      <p:sp>
        <p:nvSpPr>
          <p:cNvPr id="131086" name="Line 14"/>
          <p:cNvSpPr>
            <a:spLocks noChangeShapeType="1"/>
          </p:cNvSpPr>
          <p:nvPr/>
        </p:nvSpPr>
        <p:spPr bwMode="auto">
          <a:xfrm flipH="1" flipV="1">
            <a:off x="2438400" y="51816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7" name="TextBox 14"/>
          <p:cNvSpPr txBox="1">
            <a:spLocks noChangeArrowheads="1"/>
          </p:cNvSpPr>
          <p:nvPr/>
        </p:nvSpPr>
        <p:spPr bwMode="auto">
          <a:xfrm>
            <a:off x="381000" y="1447800"/>
            <a:ext cx="434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Based on 123-bus Test Feeder</a:t>
            </a:r>
          </a:p>
        </p:txBody>
      </p:sp>
    </p:spTree>
    <p:extLst>
      <p:ext uri="{BB962C8B-B14F-4D97-AF65-F5344CB8AC3E}">
        <p14:creationId xmlns:p14="http://schemas.microsoft.com/office/powerpoint/2010/main" val="42101065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en-US" smtClean="0"/>
              <a:t>Organizing Your Master File</a:t>
            </a:r>
          </a:p>
        </p:txBody>
      </p:sp>
      <p:pic>
        <p:nvPicPr>
          <p:cNvPr id="132099" name="Picture 3" descr="Maste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8199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Line 4"/>
          <p:cNvSpPr>
            <a:spLocks noChangeShapeType="1"/>
          </p:cNvSpPr>
          <p:nvPr/>
        </p:nvSpPr>
        <p:spPr bwMode="auto">
          <a:xfrm flipH="1">
            <a:off x="1143000" y="1600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2101" name="Text Box 5"/>
          <p:cNvSpPr txBox="1">
            <a:spLocks noChangeArrowheads="1"/>
          </p:cNvSpPr>
          <p:nvPr/>
        </p:nvSpPr>
        <p:spPr bwMode="auto">
          <a:xfrm>
            <a:off x="3048000" y="1447800"/>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 Compile Doesn’t Fail</a:t>
            </a:r>
          </a:p>
        </p:txBody>
      </p:sp>
      <p:sp>
        <p:nvSpPr>
          <p:cNvPr id="132102" name="AutoShape 6"/>
          <p:cNvSpPr>
            <a:spLocks/>
          </p:cNvSpPr>
          <p:nvPr/>
        </p:nvSpPr>
        <p:spPr bwMode="auto">
          <a:xfrm>
            <a:off x="2665413" y="2566988"/>
            <a:ext cx="519112" cy="925512"/>
          </a:xfrm>
          <a:prstGeom prst="rightBrace">
            <a:avLst>
              <a:gd name="adj1" fmla="val 148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2103" name="Text Box 7"/>
          <p:cNvSpPr txBox="1">
            <a:spLocks noChangeArrowheads="1"/>
          </p:cNvSpPr>
          <p:nvPr/>
        </p:nvSpPr>
        <p:spPr bwMode="auto">
          <a:xfrm>
            <a:off x="3201988" y="28463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General Library Data</a:t>
            </a:r>
          </a:p>
        </p:txBody>
      </p:sp>
      <p:sp>
        <p:nvSpPr>
          <p:cNvPr id="132104" name="AutoShape 8"/>
          <p:cNvSpPr>
            <a:spLocks/>
          </p:cNvSpPr>
          <p:nvPr/>
        </p:nvSpPr>
        <p:spPr bwMode="auto">
          <a:xfrm>
            <a:off x="3171825" y="3876675"/>
            <a:ext cx="298450" cy="517525"/>
          </a:xfrm>
          <a:prstGeom prst="rightBrace">
            <a:avLst>
              <a:gd name="adj1" fmla="val 144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2105" name="Text Box 9"/>
          <p:cNvSpPr txBox="1">
            <a:spLocks noChangeArrowheads="1"/>
          </p:cNvSpPr>
          <p:nvPr/>
        </p:nvSpPr>
        <p:spPr bwMode="auto">
          <a:xfrm>
            <a:off x="3500438" y="39258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for this Model</a:t>
            </a:r>
          </a:p>
        </p:txBody>
      </p:sp>
      <p:sp>
        <p:nvSpPr>
          <p:cNvPr id="132106" name="Text Box 10"/>
          <p:cNvSpPr txBox="1">
            <a:spLocks noChangeArrowheads="1"/>
          </p:cNvSpPr>
          <p:nvPr/>
        </p:nvSpPr>
        <p:spPr bwMode="auto">
          <a:xfrm>
            <a:off x="4175125" y="4718050"/>
            <a:ext cx="3886200" cy="954088"/>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Let OpenDSS Define the Voltage Bases</a:t>
            </a:r>
          </a:p>
          <a:p>
            <a:r>
              <a:rPr lang="en-US" altLang="en-US"/>
              <a:t>(You can do this explicitly with SetkVBase command)</a:t>
            </a:r>
          </a:p>
        </p:txBody>
      </p:sp>
      <p:sp>
        <p:nvSpPr>
          <p:cNvPr id="132107" name="Line 11"/>
          <p:cNvSpPr>
            <a:spLocks noChangeShapeType="1"/>
          </p:cNvSpPr>
          <p:nvPr/>
        </p:nvSpPr>
        <p:spPr bwMode="auto">
          <a:xfrm flipH="1" flipV="1">
            <a:off x="3735388" y="4781550"/>
            <a:ext cx="561975"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9938829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endParaRPr lang="en-US"/>
          </a:p>
        </p:txBody>
      </p:sp>
      <p:sp>
        <p:nvSpPr>
          <p:cNvPr id="133122" name="Rectangle 2"/>
          <p:cNvSpPr>
            <a:spLocks noGrp="1" noChangeArrowheads="1"/>
          </p:cNvSpPr>
          <p:nvPr>
            <p:ph type="ctrTitle" sz="quarter"/>
          </p:nvPr>
        </p:nvSpPr>
        <p:spPr/>
        <p:txBody>
          <a:bodyPr/>
          <a:lstStyle/>
          <a:p>
            <a:pPr eaLnBrk="1" hangingPunct="1"/>
            <a:r>
              <a:rPr lang="en-US" altLang="en-US" dirty="0" smtClean="0"/>
              <a:t>Example:</a:t>
            </a:r>
            <a:br>
              <a:rPr lang="en-US" altLang="en-US" dirty="0" smtClean="0"/>
            </a:br>
            <a:r>
              <a:rPr lang="en-US" altLang="en-US" dirty="0" smtClean="0"/>
              <a:t/>
            </a:r>
            <a:br>
              <a:rPr lang="en-US" altLang="en-US" dirty="0" smtClean="0"/>
            </a:br>
            <a:r>
              <a:rPr lang="en-US" altLang="en-US" dirty="0" smtClean="0"/>
              <a:t>IEEE 8500-Node Test Feeder</a:t>
            </a:r>
          </a:p>
        </p:txBody>
      </p:sp>
    </p:spTree>
    <p:extLst>
      <p:ext uri="{BB962C8B-B14F-4D97-AF65-F5344CB8AC3E}">
        <p14:creationId xmlns:p14="http://schemas.microsoft.com/office/powerpoint/2010/main" val="19249155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en-US" smtClean="0"/>
              <a:t>Main Part of “Run” File</a:t>
            </a:r>
          </a:p>
        </p:txBody>
      </p:sp>
      <p:sp>
        <p:nvSpPr>
          <p:cNvPr id="134147" name="Text Box 3"/>
          <p:cNvSpPr txBox="1">
            <a:spLocks noChangeArrowheads="1"/>
          </p:cNvSpPr>
          <p:nvPr/>
        </p:nvSpPr>
        <p:spPr bwMode="auto">
          <a:xfrm>
            <a:off x="990600" y="3667125"/>
            <a:ext cx="81534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endParaRPr lang="en-US" altLang="en-US" sz="1200" b="1">
              <a:latin typeface="Courier New" panose="02070309020205020404" pitchFamily="49" charset="0"/>
            </a:endParaRPr>
          </a:p>
          <a:p>
            <a:pPr algn="l"/>
            <a:r>
              <a:rPr lang="en-US" altLang="en-US" sz="1400" b="1">
                <a:latin typeface="Courier New" panose="02070309020205020404" pitchFamily="49" charset="0"/>
              </a:rPr>
              <a:t>Compile (C:\DSSdata\IEEETest\8500Node\Master-unbal.dss)</a:t>
            </a:r>
          </a:p>
          <a:p>
            <a:pPr algn="l"/>
            <a:r>
              <a:rPr lang="en-US" altLang="en-US" sz="1400" b="1">
                <a:latin typeface="Courier New" panose="02070309020205020404" pitchFamily="49" charset="0"/>
              </a:rPr>
              <a:t>! Put an Energymeter at the head of the feeder</a:t>
            </a:r>
            <a:br>
              <a:rPr lang="en-US" altLang="en-US" sz="1400" b="1">
                <a:latin typeface="Courier New" panose="02070309020205020404" pitchFamily="49" charset="0"/>
              </a:rPr>
            </a:br>
            <a:r>
              <a:rPr lang="en-US" altLang="en-US" sz="1400" b="1">
                <a:latin typeface="Courier New" panose="02070309020205020404" pitchFamily="49" charset="0"/>
              </a:rPr>
              <a:t>New Energymeter.m1 Line.ln5815900-1 1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 Sometimes the solution takes more than the default 15 iterations</a:t>
            </a:r>
            <a:br>
              <a:rPr lang="en-US" altLang="en-US" sz="1400" b="1">
                <a:latin typeface="Courier New" panose="02070309020205020404" pitchFamily="49" charset="0"/>
              </a:rPr>
            </a:br>
            <a:r>
              <a:rPr lang="en-US" altLang="en-US" sz="1400" b="1">
                <a:latin typeface="Courier New" panose="02070309020205020404" pitchFamily="49" charset="0"/>
              </a:rPr>
              <a:t>Set Maxiterations=20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Solve</a:t>
            </a:r>
          </a:p>
          <a:p>
            <a:pPr algn="l"/>
            <a:endParaRPr lang="en-US" altLang="en-US" sz="1400" b="1">
              <a:latin typeface="Courier New" panose="02070309020205020404" pitchFamily="49" charset="0"/>
            </a:endParaRPr>
          </a:p>
        </p:txBody>
      </p:sp>
      <p:sp>
        <p:nvSpPr>
          <p:cNvPr id="134148" name="Text Box 4"/>
          <p:cNvSpPr txBox="1">
            <a:spLocks noChangeArrowheads="1"/>
          </p:cNvSpPr>
          <p:nvPr/>
        </p:nvSpPr>
        <p:spPr bwMode="auto">
          <a:xfrm>
            <a:off x="354013" y="1524000"/>
            <a:ext cx="791527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buFontTx/>
              <a:buAutoNum type="arabicPeriod"/>
            </a:pPr>
            <a:r>
              <a:rPr lang="en-US" altLang="en-US" sz="2400" b="1"/>
              <a:t>Compile base circuit description</a:t>
            </a:r>
          </a:p>
          <a:p>
            <a:pPr algn="l">
              <a:buFontTx/>
              <a:buAutoNum type="arabicPeriod"/>
            </a:pPr>
            <a:r>
              <a:rPr lang="en-US" altLang="en-US" sz="2400" b="1"/>
              <a:t>Add an energymeter not in base description</a:t>
            </a:r>
          </a:p>
          <a:p>
            <a:pPr algn="l">
              <a:buFontTx/>
              <a:buAutoNum type="arabicPeriod"/>
            </a:pPr>
            <a:r>
              <a:rPr lang="en-US" altLang="en-US" sz="2400" b="1"/>
              <a:t>Change an option</a:t>
            </a:r>
          </a:p>
          <a:p>
            <a:pPr algn="l">
              <a:buFontTx/>
              <a:buAutoNum type="arabicPeriod"/>
            </a:pPr>
            <a:r>
              <a:rPr lang="en-US" altLang="en-US" sz="2400" b="1"/>
              <a:t>Solve</a:t>
            </a:r>
          </a:p>
        </p:txBody>
      </p:sp>
    </p:spTree>
    <p:extLst>
      <p:ext uri="{BB962C8B-B14F-4D97-AF65-F5344CB8AC3E}">
        <p14:creationId xmlns:p14="http://schemas.microsoft.com/office/powerpoint/2010/main" val="2646271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smtClean="0"/>
              <a:t>The Master File</a:t>
            </a:r>
          </a:p>
        </p:txBody>
      </p:sp>
      <p:sp>
        <p:nvSpPr>
          <p:cNvPr id="135171" name="Rectangle 3"/>
          <p:cNvSpPr>
            <a:spLocks noGrp="1" noChangeArrowheads="1"/>
          </p:cNvSpPr>
          <p:nvPr>
            <p:ph type="body" idx="1"/>
          </p:nvPr>
        </p:nvSpPr>
        <p:spPr/>
        <p:txBody>
          <a:bodyPr>
            <a:normAutofit lnSpcReduction="10000"/>
          </a:bodyPr>
          <a:lstStyle/>
          <a:p>
            <a:pPr eaLnBrk="1" hangingPunct="1">
              <a:lnSpc>
                <a:spcPct val="75000"/>
              </a:lnSpc>
              <a:buFontTx/>
              <a:buNone/>
            </a:pPr>
            <a:r>
              <a:rPr lang="en-US" altLang="en-US" sz="1200" dirty="0" smtClean="0"/>
              <a:t>Clear</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New Circuit.IEEE8500u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Make the source stiff with small impedance</a:t>
            </a:r>
          </a:p>
          <a:p>
            <a:pPr eaLnBrk="1" hangingPunct="1">
              <a:lnSpc>
                <a:spcPct val="75000"/>
              </a:lnSpc>
              <a:buFontTx/>
              <a:buNone/>
            </a:pPr>
            <a:r>
              <a:rPr lang="en-US" altLang="en-US" sz="1200" dirty="0" smtClean="0"/>
              <a:t>~ pu=1.05  r1=0  x1=0.001  r0=0  x0=0.001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LineCodes2.dss</a:t>
            </a:r>
          </a:p>
          <a:p>
            <a:pPr eaLnBrk="1" hangingPunct="1">
              <a:lnSpc>
                <a:spcPct val="75000"/>
              </a:lnSpc>
              <a:buFontTx/>
              <a:buNone/>
            </a:pPr>
            <a:r>
              <a:rPr lang="en-US" altLang="en-US" sz="1200" dirty="0" smtClean="0"/>
              <a:t>Redirect  </a:t>
            </a:r>
            <a:r>
              <a:rPr lang="en-US" altLang="en-US" sz="1200" dirty="0" err="1" smtClean="0"/>
              <a:t>Triplex_Linecodes.dss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a:t>
            </a:r>
            <a:r>
              <a:rPr lang="en-US" altLang="en-US" sz="1200" dirty="0" err="1" smtClean="0"/>
              <a:t>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Transformers.dss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LoadXfmrs.dss</a:t>
            </a:r>
            <a:r>
              <a:rPr lang="en-US" altLang="en-US" sz="1200" dirty="0" smtClean="0"/>
              <a:t>    ! Load Transformers</a:t>
            </a:r>
          </a:p>
          <a:p>
            <a:pPr eaLnBrk="1" hangingPunct="1">
              <a:lnSpc>
                <a:spcPct val="75000"/>
              </a:lnSpc>
              <a:buFontTx/>
              <a:buNone/>
            </a:pPr>
            <a:r>
              <a:rPr lang="en-US" altLang="en-US" sz="1200" dirty="0" smtClean="0"/>
              <a:t>Redirect  </a:t>
            </a:r>
            <a:r>
              <a:rPr lang="en-US" altLang="en-US" sz="1200" dirty="0" err="1" smtClean="0"/>
              <a:t>Triplex_Lines.dss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UnbalancedLoads.dss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Capacitors.dss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CapControls.dss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Regulators.dss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Let DSS estimate the voltage bases</a:t>
            </a:r>
          </a:p>
          <a:p>
            <a:pPr eaLnBrk="1" hangingPunct="1">
              <a:lnSpc>
                <a:spcPct val="75000"/>
              </a:lnSpc>
              <a:buFontTx/>
              <a:buNone/>
            </a:pPr>
            <a:r>
              <a:rPr lang="en-US" altLang="en-US" sz="1200" dirty="0" smtClean="0"/>
              <a:t>Set </a:t>
            </a:r>
            <a:r>
              <a:rPr lang="en-US" altLang="en-US" sz="1200" dirty="0" err="1" smtClean="0"/>
              <a:t>voltagebases</a:t>
            </a:r>
            <a:r>
              <a:rPr lang="en-US" altLang="en-US" sz="1200" dirty="0" smtClean="0"/>
              <a:t>=[115, 12.47,  0.48, 0.208]</a:t>
            </a:r>
          </a:p>
          <a:p>
            <a:pPr eaLnBrk="1" hangingPunct="1">
              <a:lnSpc>
                <a:spcPct val="75000"/>
              </a:lnSpc>
              <a:buFontTx/>
              <a:buNone/>
            </a:pPr>
            <a:r>
              <a:rPr lang="en-US" altLang="en-US" sz="1200" dirty="0" err="1" smtClean="0"/>
              <a:t>Calcvoltagebases</a:t>
            </a:r>
            <a:r>
              <a:rPr lang="en-US" altLang="en-US" sz="1200" dirty="0" smtClean="0"/>
              <a:t>     ! This also establishes the bus list</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Load in bus </a:t>
            </a:r>
            <a:r>
              <a:rPr lang="en-US" altLang="en-US" sz="1200" dirty="0" err="1" smtClean="0"/>
              <a:t>coordintes</a:t>
            </a:r>
            <a:r>
              <a:rPr lang="en-US" altLang="en-US" sz="1200" dirty="0" smtClean="0"/>
              <a:t> now that bus list is established</a:t>
            </a:r>
          </a:p>
          <a:p>
            <a:pPr eaLnBrk="1" hangingPunct="1">
              <a:lnSpc>
                <a:spcPct val="75000"/>
              </a:lnSpc>
              <a:buFontTx/>
              <a:buNone/>
            </a:pPr>
            <a:r>
              <a:rPr lang="en-US" altLang="en-US" sz="1200" dirty="0" err="1" smtClean="0"/>
              <a:t>Buscoords</a:t>
            </a:r>
            <a:r>
              <a:rPr lang="en-US" altLang="en-US" sz="1200" dirty="0" smtClean="0"/>
              <a:t>  </a:t>
            </a:r>
            <a:r>
              <a:rPr lang="en-US" altLang="en-US" sz="1200" dirty="0" err="1" smtClean="0"/>
              <a:t>Buscoords.dss</a:t>
            </a:r>
            <a:endParaRPr lang="en-US" altLang="en-US" sz="1200" dirty="0" smtClean="0"/>
          </a:p>
        </p:txBody>
      </p:sp>
    </p:spTree>
    <p:extLst>
      <p:ext uri="{BB962C8B-B14F-4D97-AF65-F5344CB8AC3E}">
        <p14:creationId xmlns:p14="http://schemas.microsoft.com/office/powerpoint/2010/main" val="27986030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ubtitle 4"/>
          <p:cNvSpPr>
            <a:spLocks noGrp="1"/>
          </p:cNvSpPr>
          <p:nvPr>
            <p:ph type="subTitle" sz="quarter" idx="1"/>
          </p:nvPr>
        </p:nvSpPr>
        <p:spPr/>
        <p:txBody>
          <a:bodyPr/>
          <a:lstStyle/>
          <a:p>
            <a:pPr eaLnBrk="1" hangingPunct="1"/>
            <a:r>
              <a:rPr lang="en-US" altLang="en-US" dirty="0" smtClean="0"/>
              <a:t>How to use the </a:t>
            </a:r>
            <a:r>
              <a:rPr lang="en-US" altLang="en-US" dirty="0" err="1" smtClean="0"/>
              <a:t>OpenDSS</a:t>
            </a:r>
            <a:r>
              <a:rPr lang="en-US" altLang="en-US" dirty="0" smtClean="0"/>
              <a:t> </a:t>
            </a:r>
            <a:r>
              <a:rPr lang="en-US" altLang="en-US" dirty="0" err="1" smtClean="0"/>
              <a:t>Loadshape</a:t>
            </a:r>
            <a:r>
              <a:rPr lang="en-US" altLang="en-US" dirty="0" smtClean="0"/>
              <a:t> capability and simulate various time-series phenomena related to Smart Grid simulations.</a:t>
            </a:r>
          </a:p>
        </p:txBody>
      </p:sp>
      <p:sp>
        <p:nvSpPr>
          <p:cNvPr id="177155" name="Title 3"/>
          <p:cNvSpPr>
            <a:spLocks noGrp="1"/>
          </p:cNvSpPr>
          <p:nvPr>
            <p:ph type="ctrTitle" sz="quarter"/>
          </p:nvPr>
        </p:nvSpPr>
        <p:spPr>
          <a:xfrm>
            <a:off x="1791855" y="2057400"/>
            <a:ext cx="6877483" cy="2286000"/>
          </a:xfrm>
        </p:spPr>
        <p:txBody>
          <a:bodyPr/>
          <a:lstStyle/>
          <a:p>
            <a:pPr algn="r" eaLnBrk="1" hangingPunct="1"/>
            <a:r>
              <a:rPr lang="en-US" altLang="en-US" dirty="0" err="1" smtClean="0"/>
              <a:t>Loadshapes</a:t>
            </a:r>
            <a:r>
              <a:rPr lang="en-US" altLang="en-US" dirty="0" smtClean="0"/>
              <a:t> and </a:t>
            </a:r>
            <a:br>
              <a:rPr lang="en-US" altLang="en-US" dirty="0" smtClean="0"/>
            </a:br>
            <a:r>
              <a:rPr lang="en-US" altLang="en-US" dirty="0" smtClean="0"/>
              <a:t>Smart Grid Simulation</a:t>
            </a:r>
          </a:p>
        </p:txBody>
      </p:sp>
    </p:spTree>
    <p:extLst>
      <p:ext uri="{BB962C8B-B14F-4D97-AF65-F5344CB8AC3E}">
        <p14:creationId xmlns:p14="http://schemas.microsoft.com/office/powerpoint/2010/main" val="2968635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p:cNvSpPr>
          <p:nvPr>
            <p:ph type="title"/>
          </p:nvPr>
        </p:nvSpPr>
        <p:spPr/>
        <p:txBody>
          <a:bodyPr/>
          <a:lstStyle/>
          <a:p>
            <a:r>
              <a:rPr lang="en-US" altLang="en-US" smtClean="0"/>
              <a:t>Loadshapes</a:t>
            </a:r>
          </a:p>
        </p:txBody>
      </p:sp>
      <p:sp>
        <p:nvSpPr>
          <p:cNvPr id="178179" name="Content Placeholder 2"/>
          <p:cNvSpPr>
            <a:spLocks noGrp="1"/>
          </p:cNvSpPr>
          <p:nvPr>
            <p:ph idx="1"/>
          </p:nvPr>
        </p:nvSpPr>
        <p:spPr/>
        <p:txBody>
          <a:bodyPr>
            <a:normAutofit lnSpcReduction="10000"/>
          </a:bodyPr>
          <a:lstStyle/>
          <a:p>
            <a:r>
              <a:rPr lang="en-US" altLang="en-US" dirty="0" smtClean="0"/>
              <a:t>Key feature of </a:t>
            </a:r>
            <a:r>
              <a:rPr lang="en-US" altLang="en-US" dirty="0" err="1" smtClean="0"/>
              <a:t>OpenDSS</a:t>
            </a:r>
            <a:endParaRPr lang="en-US" altLang="en-US" dirty="0" smtClean="0"/>
          </a:p>
          <a:p>
            <a:pPr lvl="1"/>
            <a:r>
              <a:rPr lang="en-US" altLang="en-US" dirty="0" smtClean="0"/>
              <a:t>Efficient execution of time-varying loads, generation is accomplished through </a:t>
            </a:r>
            <a:r>
              <a:rPr lang="en-US" altLang="en-US" dirty="0" err="1" smtClean="0"/>
              <a:t>Loadshape</a:t>
            </a:r>
            <a:r>
              <a:rPr lang="en-US" altLang="en-US" dirty="0" smtClean="0"/>
              <a:t> objects</a:t>
            </a:r>
          </a:p>
          <a:p>
            <a:r>
              <a:rPr lang="en-US" altLang="en-US" dirty="0" smtClean="0"/>
              <a:t>Sequential time simulation is required for many Smart Grid analyses</a:t>
            </a:r>
          </a:p>
          <a:p>
            <a:r>
              <a:rPr lang="en-US" altLang="en-US" dirty="0" smtClean="0"/>
              <a:t>Basic time-varying modes that use </a:t>
            </a:r>
            <a:r>
              <a:rPr lang="en-US" altLang="en-US" dirty="0" err="1" smtClean="0"/>
              <a:t>Loadshape</a:t>
            </a:r>
            <a:r>
              <a:rPr lang="en-US" altLang="en-US" dirty="0" smtClean="0"/>
              <a:t> objects</a:t>
            </a:r>
          </a:p>
          <a:p>
            <a:pPr lvl="1"/>
            <a:r>
              <a:rPr lang="en-US" altLang="en-US" dirty="0" smtClean="0"/>
              <a:t>Daily (nominally 24 h, 1 h steps)</a:t>
            </a:r>
          </a:p>
          <a:p>
            <a:pPr lvl="1"/>
            <a:r>
              <a:rPr lang="en-US" altLang="en-US" dirty="0" smtClean="0"/>
              <a:t>Yearly (nominally 8760 h, 1 h steps)</a:t>
            </a:r>
          </a:p>
          <a:p>
            <a:pPr lvl="1"/>
            <a:r>
              <a:rPr lang="en-US" altLang="en-US" dirty="0" err="1" smtClean="0"/>
              <a:t>Dutycycle</a:t>
            </a:r>
            <a:r>
              <a:rPr lang="en-US" altLang="en-US" dirty="0" smtClean="0"/>
              <a:t> (nominal step size 1 s .. 5 m)</a:t>
            </a:r>
          </a:p>
          <a:p>
            <a:pPr lvl="2"/>
            <a:r>
              <a:rPr lang="en-US" altLang="en-US" dirty="0" smtClean="0"/>
              <a:t>(used for wind and solar)</a:t>
            </a:r>
          </a:p>
          <a:p>
            <a:r>
              <a:rPr lang="en-US" altLang="en-US" dirty="0" smtClean="0"/>
              <a:t>Learning to work with </a:t>
            </a:r>
            <a:r>
              <a:rPr lang="en-US" altLang="en-US" dirty="0" err="1" smtClean="0"/>
              <a:t>Loadshapes</a:t>
            </a:r>
            <a:r>
              <a:rPr lang="en-US" altLang="en-US" dirty="0" smtClean="0"/>
              <a:t> is an essential skill for </a:t>
            </a:r>
            <a:r>
              <a:rPr lang="en-US" altLang="en-US" dirty="0" err="1" smtClean="0"/>
              <a:t>OpenDSS</a:t>
            </a:r>
            <a:r>
              <a:rPr lang="en-US" altLang="en-US" dirty="0" smtClean="0"/>
              <a:t> users</a:t>
            </a:r>
          </a:p>
        </p:txBody>
      </p:sp>
    </p:spTree>
    <p:extLst>
      <p:ext uri="{BB962C8B-B14F-4D97-AF65-F5344CB8AC3E}">
        <p14:creationId xmlns:p14="http://schemas.microsoft.com/office/powerpoint/2010/main" val="33008982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normAutofit fontScale="90000"/>
          </a:bodyPr>
          <a:lstStyle/>
          <a:p>
            <a:r>
              <a:rPr lang="en-US" altLang="en-US" smtClean="0"/>
              <a:t>Example Loadshape for Wind Turbine Output</a:t>
            </a:r>
          </a:p>
        </p:txBody>
      </p:sp>
      <p:pic>
        <p:nvPicPr>
          <p:cNvPr id="1792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7920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6219282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p:nvPr>
        </p:nvSpPr>
        <p:spPr/>
        <p:txBody>
          <a:bodyPr>
            <a:normAutofit fontScale="90000"/>
          </a:bodyPr>
          <a:lstStyle/>
          <a:p>
            <a:pPr eaLnBrk="1" hangingPunct="1"/>
            <a:r>
              <a:rPr lang="en-US" altLang="en-US" smtClean="0"/>
              <a:t>Example Loadshapes Provided in Examples Folder</a:t>
            </a:r>
          </a:p>
        </p:txBody>
      </p:sp>
      <p:pic>
        <p:nvPicPr>
          <p:cNvPr id="18022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1199133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Time- and Location-Dependent Benefits</a:t>
            </a:r>
          </a:p>
        </p:txBody>
      </p:sp>
      <p:sp>
        <p:nvSpPr>
          <p:cNvPr id="17411" name="Rectangle 3"/>
          <p:cNvSpPr>
            <a:spLocks noGrp="1" noChangeArrowheads="1"/>
          </p:cNvSpPr>
          <p:nvPr>
            <p:ph type="body" idx="1"/>
          </p:nvPr>
        </p:nvSpPr>
        <p:spPr/>
        <p:txBody>
          <a:bodyPr/>
          <a:lstStyle/>
          <a:p>
            <a:pPr eaLnBrk="1" hangingPunct="1"/>
            <a:r>
              <a:rPr lang="en-US" altLang="en-US" smtClean="0"/>
              <a:t>Traditional distribution system analysis programs </a:t>
            </a:r>
          </a:p>
          <a:p>
            <a:pPr lvl="1" eaLnBrk="1" hangingPunct="1"/>
            <a:r>
              <a:rPr lang="en-US" altLang="en-US" smtClean="0"/>
              <a:t>Designed to study </a:t>
            </a:r>
            <a:r>
              <a:rPr lang="en-US" altLang="en-US" b="1" smtClean="0"/>
              <a:t>peak demand capacity</a:t>
            </a:r>
            <a:endParaRPr lang="en-US" altLang="en-US" smtClean="0"/>
          </a:p>
          <a:p>
            <a:pPr lvl="1" eaLnBrk="1" hangingPunct="1"/>
            <a:r>
              <a:rPr lang="en-US" altLang="en-US" smtClean="0"/>
              <a:t>Capture mostly </a:t>
            </a:r>
            <a:r>
              <a:rPr lang="en-US" altLang="en-US" b="1" smtClean="0"/>
              <a:t>location-specific</a:t>
            </a:r>
            <a:r>
              <a:rPr lang="en-US" altLang="en-US" smtClean="0"/>
              <a:t> benefits</a:t>
            </a:r>
          </a:p>
          <a:p>
            <a:pPr lvl="1" eaLnBrk="1" hangingPunct="1"/>
            <a:r>
              <a:rPr lang="en-US" altLang="en-US" smtClean="0"/>
              <a:t>Ignores time; assumes the resource is available</a:t>
            </a:r>
          </a:p>
          <a:p>
            <a:pPr lvl="1" eaLnBrk="1" hangingPunct="1"/>
            <a:r>
              <a:rPr lang="en-US" altLang="en-US" smtClean="0"/>
              <a:t>This gets the wrong answer for many DG, energy efficiency, and Smart Grid analyses</a:t>
            </a:r>
          </a:p>
          <a:p>
            <a:pPr lvl="1" eaLnBrk="1" hangingPunct="1"/>
            <a:endParaRPr lang="en-US" altLang="en-US" smtClean="0"/>
          </a:p>
          <a:p>
            <a:pPr eaLnBrk="1" hangingPunct="1"/>
            <a:r>
              <a:rPr lang="en-US" altLang="en-US" smtClean="0"/>
              <a:t>Must do </a:t>
            </a:r>
            <a:r>
              <a:rPr lang="en-US" altLang="en-US" b="1" smtClean="0"/>
              <a:t>sequential-time analysis</a:t>
            </a:r>
            <a:r>
              <a:rPr lang="en-US" altLang="en-US" smtClean="0"/>
              <a:t> to get the right answer</a:t>
            </a:r>
          </a:p>
          <a:p>
            <a:pPr lvl="1" eaLnBrk="1" hangingPunct="1"/>
            <a:r>
              <a:rPr lang="en-US" altLang="en-US" smtClean="0"/>
              <a:t>Over a distribution planning area</a:t>
            </a:r>
          </a:p>
          <a:p>
            <a:pPr lvl="1" eaLnBrk="1" hangingPunct="1"/>
            <a:r>
              <a:rPr lang="en-US" altLang="en-US" smtClean="0"/>
              <a:t>Over a significant time period</a:t>
            </a:r>
          </a:p>
          <a:p>
            <a:pPr lvl="2" eaLnBrk="1" hangingPunct="1"/>
            <a:r>
              <a:rPr lang="en-US" altLang="en-US" smtClean="0"/>
              <a:t>Year, Month, or Week</a:t>
            </a:r>
          </a:p>
        </p:txBody>
      </p:sp>
    </p:spTree>
    <p:extLst>
      <p:ext uri="{BB962C8B-B14F-4D97-AF65-F5344CB8AC3E}">
        <p14:creationId xmlns:p14="http://schemas.microsoft.com/office/powerpoint/2010/main" val="7659973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pPr eaLnBrk="1" hangingPunct="1"/>
            <a:r>
              <a:rPr lang="en-US" altLang="en-US" smtClean="0"/>
              <a:t>How to Define</a:t>
            </a:r>
          </a:p>
        </p:txBody>
      </p:sp>
      <p:sp>
        <p:nvSpPr>
          <p:cNvPr id="181251" name="Content Placeholder 2"/>
          <p:cNvSpPr>
            <a:spLocks noGrp="1"/>
          </p:cNvSpPr>
          <p:nvPr>
            <p:ph idx="1"/>
          </p:nvPr>
        </p:nvSpPr>
        <p:spPr/>
        <p:txBody>
          <a:bodyPr/>
          <a:lstStyle/>
          <a:p>
            <a:pPr eaLnBrk="1" hangingPunct="1">
              <a:buFontTx/>
              <a:buNone/>
            </a:pPr>
            <a:r>
              <a:rPr lang="en-US" altLang="en-US" sz="1600" smtClean="0"/>
              <a:t>Clear</a:t>
            </a:r>
          </a:p>
          <a:p>
            <a:pPr eaLnBrk="1" hangingPunct="1">
              <a:buFontTx/>
              <a:buNone/>
            </a:pPr>
            <a:endParaRPr lang="en-US" altLang="en-US" sz="1600" smtClean="0"/>
          </a:p>
          <a:p>
            <a:pPr eaLnBrk="1" hangingPunct="1">
              <a:buFontTx/>
              <a:buNone/>
            </a:pPr>
            <a:r>
              <a:rPr lang="en-US" altLang="en-US" sz="1600" smtClean="0"/>
              <a:t>! Example scripts for loading and plotting loadshapes out of the loadshape library</a:t>
            </a:r>
          </a:p>
          <a:p>
            <a:pPr eaLnBrk="1" hangingPunct="1">
              <a:buFontTx/>
              <a:buNone/>
            </a:pPr>
            <a:endParaRPr lang="en-US" altLang="en-US" sz="1600" smtClean="0"/>
          </a:p>
          <a:p>
            <a:pPr eaLnBrk="1" hangingPunct="1">
              <a:buFontTx/>
              <a:buNone/>
            </a:pPr>
            <a:r>
              <a:rPr lang="en-US" altLang="en-US" sz="1600" smtClean="0"/>
              <a:t>! You have to have a circuit defined to load in loadshapes.</a:t>
            </a:r>
          </a:p>
          <a:p>
            <a:pPr eaLnBrk="1" hangingPunct="1">
              <a:buFontTx/>
              <a:buNone/>
            </a:pPr>
            <a:r>
              <a:rPr lang="en-US" altLang="en-US" sz="1600" smtClean="0"/>
              <a:t>New Circuit.LoadshapeExamples</a:t>
            </a:r>
          </a:p>
          <a:p>
            <a:pPr eaLnBrk="1" hangingPunct="1">
              <a:buFontTx/>
              <a:buNone/>
            </a:pPr>
            <a:endParaRPr lang="en-US" altLang="en-US" sz="1600" smtClean="0"/>
          </a:p>
          <a:p>
            <a:pPr eaLnBrk="1" hangingPunct="1">
              <a:buFontTx/>
              <a:buNone/>
            </a:pPr>
            <a:r>
              <a:rPr lang="en-US" altLang="en-US" sz="1600" smtClean="0"/>
              <a:t>! directly ...</a:t>
            </a:r>
          </a:p>
          <a:p>
            <a:pPr eaLnBrk="1" hangingPunct="1">
              <a:buFontTx/>
              <a:buNone/>
            </a:pPr>
            <a:r>
              <a:rPr lang="en-US" altLang="en-US" sz="1600" smtClean="0"/>
              <a:t>New "LoadShape.LoadShape1a" npts=8760 interval=1.0 mult=(File=LoadShape1.csv)</a:t>
            </a:r>
          </a:p>
          <a:p>
            <a:pPr eaLnBrk="1" hangingPunct="1">
              <a:buFontTx/>
              <a:buNone/>
            </a:pPr>
            <a:r>
              <a:rPr lang="en-US" altLang="en-US" sz="1600" smtClean="0"/>
              <a:t>Plot Loadshape Object=Loadshape1a   ! execute this to prove you got it</a:t>
            </a:r>
          </a:p>
          <a:p>
            <a:pPr eaLnBrk="1" hangingPunct="1">
              <a:buFontTx/>
              <a:buNone/>
            </a:pPr>
            <a:endParaRPr lang="en-US" altLang="en-US" sz="1600" smtClean="0"/>
          </a:p>
          <a:p>
            <a:pPr eaLnBrk="1" hangingPunct="1">
              <a:buFontTx/>
              <a:buNone/>
            </a:pPr>
            <a:r>
              <a:rPr lang="en-US" altLang="en-US" sz="1600" smtClean="0"/>
              <a:t>! or using Redirect</a:t>
            </a:r>
          </a:p>
          <a:p>
            <a:pPr eaLnBrk="1" hangingPunct="1">
              <a:buFontTx/>
              <a:buNone/>
            </a:pPr>
            <a:r>
              <a:rPr lang="en-US" altLang="en-US" sz="1600" smtClean="0"/>
              <a:t>Redirect Loadshape1.DSS   ! Load in Loadshape 1</a:t>
            </a:r>
          </a:p>
          <a:p>
            <a:pPr eaLnBrk="1" hangingPunct="1">
              <a:buFontTx/>
              <a:buNone/>
            </a:pPr>
            <a:r>
              <a:rPr lang="en-US" altLang="en-US" sz="1600" smtClean="0"/>
              <a:t>Plot Loadshape Object=Loadshape1  </a:t>
            </a:r>
          </a:p>
          <a:p>
            <a:pPr eaLnBrk="1" hangingPunct="1">
              <a:buFontTx/>
              <a:buNone/>
            </a:pPr>
            <a:endParaRPr lang="en-US" altLang="en-US" sz="1600" smtClean="0"/>
          </a:p>
        </p:txBody>
      </p:sp>
    </p:spTree>
    <p:extLst>
      <p:ext uri="{BB962C8B-B14F-4D97-AF65-F5344CB8AC3E}">
        <p14:creationId xmlns:p14="http://schemas.microsoft.com/office/powerpoint/2010/main" val="42870269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p:nvPr>
        </p:nvSpPr>
        <p:spPr/>
        <p:txBody>
          <a:bodyPr/>
          <a:lstStyle/>
          <a:p>
            <a:pPr eaLnBrk="1" hangingPunct="1"/>
            <a:r>
              <a:rPr lang="en-US" altLang="en-US" smtClean="0"/>
              <a:t>Example Yearly LoadShape</a:t>
            </a:r>
          </a:p>
        </p:txBody>
      </p:sp>
      <p:pic>
        <p:nvPicPr>
          <p:cNvPr id="18227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0746277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pPr eaLnBrk="1" hangingPunct="1"/>
            <a:r>
              <a:rPr lang="en-US" altLang="en-US" smtClean="0"/>
              <a:t>Loadshape Interpolation</a:t>
            </a:r>
          </a:p>
        </p:txBody>
      </p:sp>
      <p:sp>
        <p:nvSpPr>
          <p:cNvPr id="183299" name="Content Placeholder 2"/>
          <p:cNvSpPr>
            <a:spLocks noGrp="1"/>
          </p:cNvSpPr>
          <p:nvPr>
            <p:ph idx="1"/>
          </p:nvPr>
        </p:nvSpPr>
        <p:spPr/>
        <p:txBody>
          <a:bodyPr/>
          <a:lstStyle/>
          <a:p>
            <a:pPr eaLnBrk="1" hangingPunct="1">
              <a:lnSpc>
                <a:spcPct val="100000"/>
              </a:lnSpc>
              <a:spcAft>
                <a:spcPct val="0"/>
              </a:spcAft>
            </a:pPr>
            <a:r>
              <a:rPr lang="en-US" altLang="en-US" smtClean="0"/>
              <a:t>The OpenDSS LOADSHAPE class uses </a:t>
            </a:r>
            <a:r>
              <a:rPr lang="en-US" altLang="en-US" u="sng" smtClean="0"/>
              <a:t>two different types of interpolation</a:t>
            </a:r>
            <a:r>
              <a:rPr lang="en-US" altLang="en-US" smtClean="0"/>
              <a:t> depending on it is defined</a:t>
            </a:r>
          </a:p>
          <a:p>
            <a:pPr eaLnBrk="1" hangingPunct="1">
              <a:lnSpc>
                <a:spcPct val="100000"/>
              </a:lnSpc>
              <a:spcAft>
                <a:spcPct val="0"/>
              </a:spcAft>
            </a:pPr>
            <a:r>
              <a:rPr lang="en-US" altLang="en-US" b="1" smtClean="0"/>
              <a:t>Fixed interval data</a:t>
            </a:r>
            <a:r>
              <a:rPr lang="en-US" altLang="en-US" smtClean="0"/>
              <a:t>. </a:t>
            </a:r>
          </a:p>
          <a:p>
            <a:pPr lvl="1" eaLnBrk="1" hangingPunct="1">
              <a:lnSpc>
                <a:spcPct val="100000"/>
              </a:lnSpc>
              <a:spcAft>
                <a:spcPct val="0"/>
              </a:spcAft>
            </a:pPr>
            <a:r>
              <a:rPr lang="en-US" altLang="en-US" smtClean="0"/>
              <a:t>Default: INTERVAL property defaults to 1 hour. </a:t>
            </a:r>
          </a:p>
          <a:p>
            <a:pPr lvl="1" eaLnBrk="1" hangingPunct="1">
              <a:lnSpc>
                <a:spcPct val="100000"/>
              </a:lnSpc>
              <a:spcAft>
                <a:spcPct val="0"/>
              </a:spcAft>
            </a:pPr>
            <a:r>
              <a:rPr lang="en-US" altLang="en-US" smtClean="0"/>
              <a:t>You can set it to another value or to 0. </a:t>
            </a:r>
          </a:p>
          <a:p>
            <a:pPr lvl="2" eaLnBrk="1" hangingPunct="1">
              <a:lnSpc>
                <a:spcPct val="100000"/>
              </a:lnSpc>
              <a:spcAft>
                <a:spcPct val="0"/>
              </a:spcAft>
            </a:pPr>
            <a:r>
              <a:rPr lang="en-US" altLang="en-US" smtClean="0"/>
              <a:t>The SINTERVAL and MINTERVAL properties facilitate defining intervals in </a:t>
            </a:r>
            <a:r>
              <a:rPr lang="en-US" altLang="en-US" u="sng" smtClean="0"/>
              <a:t>S</a:t>
            </a:r>
            <a:r>
              <a:rPr lang="en-US" altLang="en-US" smtClean="0"/>
              <a:t>econds or </a:t>
            </a:r>
            <a:r>
              <a:rPr lang="en-US" altLang="en-US" u="sng" smtClean="0"/>
              <a:t>M</a:t>
            </a:r>
            <a:r>
              <a:rPr lang="en-US" altLang="en-US" smtClean="0"/>
              <a:t>inutes.</a:t>
            </a:r>
          </a:p>
          <a:p>
            <a:pPr lvl="1" eaLnBrk="1" hangingPunct="1">
              <a:lnSpc>
                <a:spcPct val="100000"/>
              </a:lnSpc>
              <a:spcAft>
                <a:spcPct val="0"/>
              </a:spcAft>
            </a:pPr>
            <a:r>
              <a:rPr lang="en-US" altLang="en-US" smtClean="0"/>
              <a:t>INTERVAL &gt; 0 means fixed interval data</a:t>
            </a:r>
          </a:p>
          <a:p>
            <a:pPr lvl="2" eaLnBrk="1" hangingPunct="1">
              <a:lnSpc>
                <a:spcPct val="100000"/>
              </a:lnSpc>
              <a:spcAft>
                <a:spcPct val="0"/>
              </a:spcAft>
            </a:pPr>
            <a:r>
              <a:rPr lang="en-US" altLang="en-US" smtClean="0"/>
              <a:t>CSV files --one numeric value per line. </a:t>
            </a:r>
          </a:p>
          <a:p>
            <a:pPr lvl="2" eaLnBrk="1" hangingPunct="1">
              <a:lnSpc>
                <a:spcPct val="100000"/>
              </a:lnSpc>
              <a:spcAft>
                <a:spcPct val="0"/>
              </a:spcAft>
            </a:pPr>
            <a:r>
              <a:rPr lang="en-US" altLang="en-US" smtClean="0"/>
              <a:t>Value  REMAINS CONSTANT over the entire interval </a:t>
            </a:r>
          </a:p>
          <a:p>
            <a:pPr lvl="2" eaLnBrk="1" hangingPunct="1">
              <a:lnSpc>
                <a:spcPct val="100000"/>
              </a:lnSpc>
              <a:spcAft>
                <a:spcPct val="0"/>
              </a:spcAft>
            </a:pPr>
            <a:r>
              <a:rPr lang="en-US" altLang="en-US" smtClean="0"/>
              <a:t>The HOUR array property is ignored</a:t>
            </a:r>
          </a:p>
          <a:p>
            <a:pPr eaLnBrk="1" hangingPunct="1">
              <a:lnSpc>
                <a:spcPct val="100000"/>
              </a:lnSpc>
              <a:spcAft>
                <a:spcPct val="0"/>
              </a:spcAft>
            </a:pPr>
            <a:endParaRPr lang="en-US" altLang="en-US" smtClean="0"/>
          </a:p>
        </p:txBody>
      </p:sp>
    </p:spTree>
    <p:extLst>
      <p:ext uri="{BB962C8B-B14F-4D97-AF65-F5344CB8AC3E}">
        <p14:creationId xmlns:p14="http://schemas.microsoft.com/office/powerpoint/2010/main" val="9608159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pPr eaLnBrk="1" hangingPunct="1"/>
            <a:r>
              <a:rPr lang="en-US" altLang="en-US" smtClean="0"/>
              <a:t>Loadshape Interpolation, Cont’d</a:t>
            </a:r>
          </a:p>
        </p:txBody>
      </p:sp>
      <p:sp>
        <p:nvSpPr>
          <p:cNvPr id="184323" name="Content Placeholder 2"/>
          <p:cNvSpPr>
            <a:spLocks noGrp="1"/>
          </p:cNvSpPr>
          <p:nvPr>
            <p:ph idx="1"/>
          </p:nvPr>
        </p:nvSpPr>
        <p:spPr/>
        <p:txBody>
          <a:bodyPr>
            <a:normAutofit lnSpcReduction="10000"/>
          </a:bodyPr>
          <a:lstStyle/>
          <a:p>
            <a:pPr eaLnBrk="1" hangingPunct="1"/>
            <a:r>
              <a:rPr lang="en-US" altLang="en-US" smtClean="0"/>
              <a:t>For </a:t>
            </a:r>
            <a:r>
              <a:rPr lang="en-US" altLang="en-US" b="1" smtClean="0"/>
              <a:t>LINEAR INTERPOLATION </a:t>
            </a:r>
            <a:r>
              <a:rPr lang="en-US" altLang="en-US" smtClean="0"/>
              <a:t>between the points, define </a:t>
            </a:r>
            <a:r>
              <a:rPr lang="en-US" altLang="en-US" i="1" u="sng" smtClean="0">
                <a:solidFill>
                  <a:srgbClr val="FF0000"/>
                </a:solidFill>
              </a:rPr>
              <a:t>INTERVAL=0</a:t>
            </a:r>
            <a:r>
              <a:rPr lang="en-US" altLang="en-US" smtClean="0"/>
              <a:t>. </a:t>
            </a:r>
          </a:p>
          <a:p>
            <a:pPr lvl="1" eaLnBrk="1" hangingPunct="1"/>
            <a:r>
              <a:rPr lang="en-US" altLang="en-US" smtClean="0"/>
              <a:t>Then both the time and multiplier values for the loadshape using the HOUR, MULT, and QMULT array properties.</a:t>
            </a:r>
          </a:p>
          <a:p>
            <a:pPr eaLnBrk="1" hangingPunct="1"/>
            <a:r>
              <a:rPr lang="en-US" altLang="en-US" smtClean="0"/>
              <a:t>Alternatively, you may use the CSVFILE, DBLFILE, or SNGFILE properties. </a:t>
            </a:r>
          </a:p>
          <a:p>
            <a:pPr lvl="1" eaLnBrk="1" hangingPunct="1"/>
            <a:r>
              <a:rPr lang="en-US" altLang="en-US" smtClean="0"/>
              <a:t>Enter both the time in </a:t>
            </a:r>
            <a:r>
              <a:rPr lang="en-US" altLang="en-US" u="sng" smtClean="0"/>
              <a:t>hours</a:t>
            </a:r>
            <a:r>
              <a:rPr lang="en-US" altLang="en-US" smtClean="0"/>
              <a:t> and the multiplier values.</a:t>
            </a:r>
          </a:p>
          <a:p>
            <a:pPr lvl="2" eaLnBrk="1" hangingPunct="1"/>
            <a:r>
              <a:rPr lang="en-US" altLang="en-US" smtClean="0"/>
              <a:t>A CSV file would have two values per line separated by a comma or whitespace.</a:t>
            </a:r>
          </a:p>
          <a:p>
            <a:pPr eaLnBrk="1" hangingPunct="1"/>
            <a:r>
              <a:rPr lang="en-US" altLang="en-US" smtClean="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26146556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ltLang="en-US" smtClean="0"/>
              <a:t>Importing Packed Binary Files</a:t>
            </a:r>
          </a:p>
        </p:txBody>
      </p:sp>
      <p:sp>
        <p:nvSpPr>
          <p:cNvPr id="185347" name="Content Placeholder 2"/>
          <p:cNvSpPr>
            <a:spLocks noGrp="1"/>
          </p:cNvSpPr>
          <p:nvPr>
            <p:ph idx="1"/>
          </p:nvPr>
        </p:nvSpPr>
        <p:spPr/>
        <p:txBody>
          <a:bodyPr/>
          <a:lstStyle/>
          <a:p>
            <a:pPr eaLnBrk="1" hangingPunct="1"/>
            <a:r>
              <a:rPr lang="en-US" altLang="en-US" dirty="0" smtClean="0"/>
              <a:t>For simulations, such as AMI, required large volumes of </a:t>
            </a:r>
            <a:r>
              <a:rPr lang="en-US" altLang="en-US" dirty="0" err="1" smtClean="0"/>
              <a:t>Loadshapes</a:t>
            </a:r>
            <a:r>
              <a:rPr lang="en-US" altLang="en-US" dirty="0" smtClean="0"/>
              <a:t> to be imported, using packed binary files can save time</a:t>
            </a:r>
          </a:p>
          <a:p>
            <a:pPr eaLnBrk="1" hangingPunct="1"/>
            <a:r>
              <a:rPr lang="en-US" altLang="en-US" dirty="0" smtClean="0"/>
              <a:t>Standard CSV or TXT file</a:t>
            </a:r>
          </a:p>
          <a:p>
            <a:pPr lvl="1" eaLnBrk="1" hangingPunct="1"/>
            <a:r>
              <a:rPr lang="en-US" altLang="en-US" dirty="0" err="1" smtClean="0"/>
              <a:t>Mult</a:t>
            </a:r>
            <a:r>
              <a:rPr lang="en-US" altLang="en-US" dirty="0" smtClean="0"/>
              <a:t>=[file=myfile.txt] </a:t>
            </a:r>
          </a:p>
          <a:p>
            <a:pPr eaLnBrk="1" hangingPunct="1"/>
            <a:r>
              <a:rPr lang="en-US" altLang="en-US" dirty="0" smtClean="0"/>
              <a:t>File of doubles</a:t>
            </a:r>
          </a:p>
          <a:p>
            <a:pPr lvl="1" eaLnBrk="1" hangingPunct="1"/>
            <a:r>
              <a:rPr lang="en-US" altLang="en-US" dirty="0" err="1" smtClean="0"/>
              <a:t>Mult</a:t>
            </a:r>
            <a:r>
              <a:rPr lang="en-US" altLang="en-US" dirty="0" smtClean="0"/>
              <a:t>=[</a:t>
            </a:r>
            <a:r>
              <a:rPr lang="en-US" altLang="en-US" dirty="0" err="1" smtClean="0"/>
              <a:t>dblfile</a:t>
            </a:r>
            <a:r>
              <a:rPr lang="en-US" altLang="en-US" dirty="0" smtClean="0"/>
              <a:t>=</a:t>
            </a:r>
            <a:r>
              <a:rPr lang="en-US" altLang="en-US" dirty="0" err="1" smtClean="0"/>
              <a:t>myfile.dbl</a:t>
            </a:r>
            <a:r>
              <a:rPr lang="en-US" altLang="en-US" dirty="0" smtClean="0"/>
              <a:t>] </a:t>
            </a:r>
          </a:p>
          <a:p>
            <a:pPr eaLnBrk="1" hangingPunct="1"/>
            <a:r>
              <a:rPr lang="en-US" altLang="en-US" dirty="0" smtClean="0"/>
              <a:t>File of singles</a:t>
            </a:r>
          </a:p>
          <a:p>
            <a:pPr lvl="1" eaLnBrk="1" hangingPunct="1"/>
            <a:r>
              <a:rPr lang="en-US" altLang="en-US" dirty="0" err="1" smtClean="0"/>
              <a:t>Mult</a:t>
            </a:r>
            <a:r>
              <a:rPr lang="en-US" altLang="en-US" dirty="0" smtClean="0"/>
              <a:t>=[</a:t>
            </a:r>
            <a:r>
              <a:rPr lang="en-US" altLang="en-US" dirty="0" err="1" smtClean="0"/>
              <a:t>sngfile</a:t>
            </a:r>
            <a:r>
              <a:rPr lang="en-US" altLang="en-US" dirty="0" smtClean="0"/>
              <a:t>=</a:t>
            </a:r>
            <a:r>
              <a:rPr lang="en-US" altLang="en-US" dirty="0" err="1" smtClean="0"/>
              <a:t>myfile.sng</a:t>
            </a:r>
            <a:r>
              <a:rPr lang="en-US" altLang="en-US" dirty="0" smtClean="0"/>
              <a:t>]</a:t>
            </a:r>
          </a:p>
        </p:txBody>
      </p:sp>
    </p:spTree>
    <p:extLst>
      <p:ext uri="{BB962C8B-B14F-4D97-AF65-F5344CB8AC3E}">
        <p14:creationId xmlns:p14="http://schemas.microsoft.com/office/powerpoint/2010/main" val="30451965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p:nvPr>
        </p:nvSpPr>
        <p:spPr/>
        <p:txBody>
          <a:bodyPr>
            <a:normAutofit fontScale="90000"/>
          </a:bodyPr>
          <a:lstStyle/>
          <a:p>
            <a:r>
              <a:rPr lang="en-US" altLang="en-US" smtClean="0"/>
              <a:t>Recent (2011) Enhancements to Defining Array Properties Using CSV files</a:t>
            </a:r>
          </a:p>
        </p:txBody>
      </p:sp>
      <p:sp>
        <p:nvSpPr>
          <p:cNvPr id="186371" name="Content Placeholder 2"/>
          <p:cNvSpPr>
            <a:spLocks noGrp="1"/>
          </p:cNvSpPr>
          <p:nvPr>
            <p:ph idx="1"/>
          </p:nvPr>
        </p:nvSpPr>
        <p:spPr/>
        <p:txBody>
          <a:bodyPr/>
          <a:lstStyle/>
          <a:p>
            <a:r>
              <a:rPr lang="en-US" altLang="en-US" b="1" smtClean="0"/>
              <a:t>Syntax:</a:t>
            </a:r>
          </a:p>
          <a:p>
            <a:pPr lvl="1"/>
            <a:r>
              <a:rPr lang="en-US" altLang="en-US" b="1" smtClean="0"/>
              <a:t>mult=[File=myMultiColumnFile.CSV, Column=n, Header=Yes/No]</a:t>
            </a:r>
          </a:p>
          <a:p>
            <a:r>
              <a:rPr lang="en-US" altLang="en-US" smtClean="0"/>
              <a:t>Allows use of </a:t>
            </a:r>
            <a:r>
              <a:rPr lang="en-US" altLang="en-US" u="sng" smtClean="0"/>
              <a:t>multicolumn CSV files </a:t>
            </a:r>
          </a:p>
          <a:p>
            <a:pPr lvl="1"/>
            <a:r>
              <a:rPr lang="en-US" altLang="en-US" smtClean="0"/>
              <a:t>with a single header row.</a:t>
            </a:r>
          </a:p>
          <a:p>
            <a:pPr lvl="1"/>
            <a:endParaRPr lang="en-US" altLang="en-US" smtClean="0"/>
          </a:p>
          <a:p>
            <a:r>
              <a:rPr lang="en-US" altLang="en-US" smtClean="0"/>
              <a:t>Example:</a:t>
            </a:r>
          </a:p>
          <a:p>
            <a:r>
              <a:rPr lang="en-US" altLang="en-US" sz="1800" smtClean="0">
                <a:latin typeface="Courier New" panose="02070309020205020404" pitchFamily="49" charset="0"/>
                <a:cs typeface="Courier New" panose="02070309020205020404" pitchFamily="49" charset="0"/>
              </a:rPr>
              <a:t>New Loadshape.Ramp2 npts=4000 sInterval=1 mult=(file=MultiChannelTest.csv, column=3, header=yes)</a:t>
            </a:r>
          </a:p>
          <a:p>
            <a:pPr lvl="1"/>
            <a:r>
              <a:rPr lang="en-US" altLang="en-US" smtClean="0"/>
              <a:t>Imports the 3</a:t>
            </a:r>
            <a:r>
              <a:rPr lang="en-US" altLang="en-US" baseline="30000" smtClean="0"/>
              <a:t>rd</a:t>
            </a:r>
            <a:r>
              <a:rPr lang="en-US" altLang="en-US" smtClean="0"/>
              <a:t> column from the file, skipping the header row</a:t>
            </a:r>
          </a:p>
        </p:txBody>
      </p:sp>
    </p:spTree>
    <p:extLst>
      <p:ext uri="{BB962C8B-B14F-4D97-AF65-F5344CB8AC3E}">
        <p14:creationId xmlns:p14="http://schemas.microsoft.com/office/powerpoint/2010/main" val="1181962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ubtitle 4"/>
          <p:cNvSpPr>
            <a:spLocks noGrp="1"/>
          </p:cNvSpPr>
          <p:nvPr>
            <p:ph type="subTitle" sz="quarter" idx="1"/>
          </p:nvPr>
        </p:nvSpPr>
        <p:spPr/>
        <p:txBody>
          <a:bodyPr/>
          <a:lstStyle/>
          <a:p>
            <a:pPr eaLnBrk="1" hangingPunct="1"/>
            <a:r>
              <a:rPr lang="en-US" altLang="en-US" smtClean="0"/>
              <a:t>Programming via the COM interface</a:t>
            </a:r>
          </a:p>
          <a:p>
            <a:pPr eaLnBrk="1" hangingPunct="1"/>
            <a:endParaRPr lang="en-US" altLang="en-US" smtClean="0"/>
          </a:p>
          <a:p>
            <a:pPr eaLnBrk="1" hangingPunct="1"/>
            <a:endParaRPr lang="en-US" altLang="en-US" smtClean="0"/>
          </a:p>
        </p:txBody>
      </p:sp>
      <p:sp>
        <p:nvSpPr>
          <p:cNvPr id="147459" name="Title 3"/>
          <p:cNvSpPr>
            <a:spLocks noGrp="1"/>
          </p:cNvSpPr>
          <p:nvPr>
            <p:ph type="ctrTitle" sz="quarter"/>
          </p:nvPr>
        </p:nvSpPr>
        <p:spPr/>
        <p:txBody>
          <a:bodyPr/>
          <a:lstStyle/>
          <a:p>
            <a:pPr eaLnBrk="1" hangingPunct="1"/>
            <a:r>
              <a:rPr lang="en-US" altLang="en-US" dirty="0" err="1" smtClean="0"/>
              <a:t>OpenDSS</a:t>
            </a:r>
            <a:r>
              <a:rPr lang="en-US" altLang="en-US" dirty="0" smtClean="0"/>
              <a:t> COM Interface</a:t>
            </a:r>
          </a:p>
        </p:txBody>
      </p:sp>
    </p:spTree>
    <p:extLst>
      <p:ext uri="{BB962C8B-B14F-4D97-AF65-F5344CB8AC3E}">
        <p14:creationId xmlns:p14="http://schemas.microsoft.com/office/powerpoint/2010/main" val="11942424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normAutofit fontScale="90000"/>
          </a:bodyPr>
          <a:lstStyle/>
          <a:p>
            <a:r>
              <a:rPr lang="en-US" altLang="en-US" dirty="0" smtClean="0"/>
              <a:t>Review: Two Implementations of </a:t>
            </a:r>
            <a:r>
              <a:rPr lang="en-US" altLang="en-US" dirty="0" err="1" smtClean="0"/>
              <a:t>OpenDSS</a:t>
            </a:r>
            <a:endParaRPr lang="en-US" altLang="en-US" dirty="0" smtClean="0"/>
          </a:p>
        </p:txBody>
      </p:sp>
      <p:sp>
        <p:nvSpPr>
          <p:cNvPr id="148483" name="Content Placeholder 2"/>
          <p:cNvSpPr>
            <a:spLocks noGrp="1"/>
          </p:cNvSpPr>
          <p:nvPr>
            <p:ph idx="1"/>
          </p:nvPr>
        </p:nvSpPr>
        <p:spPr/>
        <p:txBody>
          <a:bodyPr/>
          <a:lstStyle/>
          <a:p>
            <a:r>
              <a:rPr lang="en-US" altLang="en-US" b="1" dirty="0" smtClean="0"/>
              <a:t>Stand-alone EXE</a:t>
            </a:r>
          </a:p>
          <a:p>
            <a:pPr lvl="1"/>
            <a:r>
              <a:rPr lang="en-US" altLang="en-US" dirty="0" smtClean="0"/>
              <a:t>32-bit</a:t>
            </a:r>
          </a:p>
          <a:p>
            <a:pPr lvl="1"/>
            <a:r>
              <a:rPr lang="en-US" altLang="en-US" dirty="0" smtClean="0"/>
              <a:t>64-bit</a:t>
            </a:r>
          </a:p>
          <a:p>
            <a:pPr lvl="1"/>
            <a:r>
              <a:rPr lang="en-US" altLang="en-US" dirty="0" smtClean="0"/>
              <a:t>Use this to develop text scripts to study problems</a:t>
            </a:r>
          </a:p>
          <a:p>
            <a:r>
              <a:rPr lang="en-US" altLang="en-US" b="1" dirty="0" smtClean="0"/>
              <a:t>In-Process COM Server</a:t>
            </a:r>
          </a:p>
          <a:p>
            <a:pPr lvl="1"/>
            <a:r>
              <a:rPr lang="en-US" altLang="en-US" dirty="0" smtClean="0"/>
              <a:t>32-bit</a:t>
            </a:r>
          </a:p>
          <a:p>
            <a:pPr lvl="1"/>
            <a:r>
              <a:rPr lang="en-US" altLang="en-US" dirty="0" smtClean="0"/>
              <a:t>64-bit</a:t>
            </a:r>
          </a:p>
          <a:p>
            <a:pPr lvl="1"/>
            <a:r>
              <a:rPr lang="en-US" altLang="en-US" dirty="0" smtClean="0"/>
              <a:t>Use this to link </a:t>
            </a:r>
            <a:r>
              <a:rPr lang="en-US" altLang="en-US" dirty="0" err="1" smtClean="0"/>
              <a:t>OpenDSS</a:t>
            </a:r>
            <a:r>
              <a:rPr lang="en-US" altLang="en-US" dirty="0" smtClean="0"/>
              <a:t> to other programs</a:t>
            </a:r>
          </a:p>
          <a:p>
            <a:pPr lvl="2"/>
            <a:r>
              <a:rPr lang="en-US" altLang="en-US" dirty="0" smtClean="0"/>
              <a:t>Automate the program</a:t>
            </a:r>
          </a:p>
          <a:p>
            <a:pPr lvl="2"/>
            <a:r>
              <a:rPr lang="en-US" altLang="en-US" dirty="0" smtClean="0"/>
              <a:t>Execute complex algorithms</a:t>
            </a:r>
          </a:p>
        </p:txBody>
      </p:sp>
    </p:spTree>
    <p:extLst>
      <p:ext uri="{BB962C8B-B14F-4D97-AF65-F5344CB8AC3E}">
        <p14:creationId xmlns:p14="http://schemas.microsoft.com/office/powerpoint/2010/main" val="39103450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smtClean="0"/>
              <a:t>DSS Structure</a:t>
            </a:r>
          </a:p>
        </p:txBody>
      </p:sp>
      <p:sp>
        <p:nvSpPr>
          <p:cNvPr id="14950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14950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0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149522" name="Text Box 18"/>
          <p:cNvSpPr txBox="1">
            <a:spLocks noChangeArrowheads="1"/>
          </p:cNvSpPr>
          <p:nvPr/>
        </p:nvSpPr>
        <p:spPr bwMode="auto">
          <a:xfrm>
            <a:off x="381000" y="1752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149523" name="Line 19"/>
          <p:cNvSpPr>
            <a:spLocks noChangeShapeType="1"/>
          </p:cNvSpPr>
          <p:nvPr/>
        </p:nvSpPr>
        <p:spPr bwMode="auto">
          <a:xfrm>
            <a:off x="1524000" y="1981200"/>
            <a:ext cx="838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52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2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52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14952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14952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14952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3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31" name="Text Box 18"/>
          <p:cNvSpPr txBox="1">
            <a:spLocks noChangeArrowheads="1"/>
          </p:cNvSpPr>
          <p:nvPr/>
        </p:nvSpPr>
        <p:spPr bwMode="auto">
          <a:xfrm>
            <a:off x="18288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eaLnBrk="1" hangingPunct="1"/>
            <a:r>
              <a:rPr lang="en-US" altLang="en-US" sz="1800">
                <a:solidFill>
                  <a:schemeClr val="tx1"/>
                </a:solidFill>
              </a:rPr>
              <a:t>Text</a:t>
            </a:r>
          </a:p>
        </p:txBody>
      </p:sp>
    </p:spTree>
    <p:extLst>
      <p:ext uri="{BB962C8B-B14F-4D97-AF65-F5344CB8AC3E}">
        <p14:creationId xmlns:p14="http://schemas.microsoft.com/office/powerpoint/2010/main" val="2971003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smtClean="0"/>
              <a:t>OpenDSSEngine.DSS is Registered</a:t>
            </a:r>
          </a:p>
        </p:txBody>
      </p:sp>
      <p:pic>
        <p:nvPicPr>
          <p:cNvPr id="15053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15053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053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053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15053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053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15053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74258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4">
      <a:dk1>
        <a:srgbClr val="000000"/>
      </a:dk1>
      <a:lt1>
        <a:srgbClr val="FFFFFF"/>
      </a:lt1>
      <a:dk2>
        <a:srgbClr val="0000CC"/>
      </a:dk2>
      <a:lt2>
        <a:srgbClr val="B2B2B2"/>
      </a:lt2>
      <a:accent1>
        <a:srgbClr val="006699"/>
      </a:accent1>
      <a:accent2>
        <a:srgbClr val="A50021"/>
      </a:accent2>
      <a:accent3>
        <a:srgbClr val="33CC33"/>
      </a:accent3>
      <a:accent4>
        <a:srgbClr val="FF9933"/>
      </a:accent4>
      <a:accent5>
        <a:srgbClr val="9933FF"/>
      </a:accent5>
      <a:accent6>
        <a:srgbClr val="FFFF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206D4-7124-49AF-B1F3-43EE68FBF7E0}">
  <ds:schemaRefs>
    <ds:schemaRef ds:uri="http://purl.org/dc/terms/"/>
    <ds:schemaRef ds:uri="http://purl.org/dc/dcmitype/"/>
    <ds:schemaRef ds:uri="http://schemas.microsoft.com/office/2006/metadata/properties"/>
    <ds:schemaRef ds:uri="9d4eb815-23ed-48d9-b0c1-2b9ce0016f4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1355340B-453D-40BC-BAC5-45CF3EE732E4}">
  <ds:schemaRefs>
    <ds:schemaRef ds:uri="http://schemas.microsoft.com/sharepoint/v3/contenttype/forms"/>
  </ds:schemaRefs>
</ds:datastoreItem>
</file>

<file path=customXml/itemProps3.xml><?xml version="1.0" encoding="utf-8"?>
<ds:datastoreItem xmlns:ds="http://schemas.openxmlformats.org/officeDocument/2006/customXml" ds:itemID="{63AF239D-AA30-4595-B695-7D8674434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2014_PowerPoint_Template</Template>
  <TotalTime>644</TotalTime>
  <Words>8523</Words>
  <Application>Microsoft Office PowerPoint</Application>
  <PresentationFormat>On-screen Show (4:3)</PresentationFormat>
  <Paragraphs>1725</Paragraphs>
  <Slides>175</Slides>
  <Notes>115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175</vt:i4>
      </vt:variant>
    </vt:vector>
  </HeadingPairs>
  <TitlesOfParts>
    <vt:vector size="183" baseType="lpstr">
      <vt:lpstr>Arial</vt:lpstr>
      <vt:lpstr>Arial Black</vt:lpstr>
      <vt:lpstr>Courier New</vt:lpstr>
      <vt:lpstr>Symbol</vt:lpstr>
      <vt:lpstr>Tahoma</vt:lpstr>
      <vt:lpstr>Times New Roman</vt:lpstr>
      <vt:lpstr>blank</vt:lpstr>
      <vt:lpstr>Equation</vt:lpstr>
      <vt:lpstr>OpenDSS Training Workshop </vt:lpstr>
      <vt:lpstr>Agenda</vt:lpstr>
      <vt:lpstr>Objectives of this Workshop</vt:lpstr>
      <vt:lpstr>What is the OpenDSS?</vt:lpstr>
      <vt:lpstr>What is the OpenDSS? (cont’d)</vt:lpstr>
      <vt:lpstr>What is the OpenDSS? (cont’d)</vt:lpstr>
      <vt:lpstr>What is the OpenDSS? (cont’d)</vt:lpstr>
      <vt:lpstr>Why Dynamic Distribution Modeling?</vt:lpstr>
      <vt:lpstr>Time- and Location-Dependent Benefits</vt:lpstr>
      <vt:lpstr>What can OpenDSS be used for?</vt:lpstr>
      <vt:lpstr>Program Files</vt:lpstr>
      <vt:lpstr>User Interfaces Currently Implemented</vt:lpstr>
      <vt:lpstr>Why Scripting and COM?</vt:lpstr>
      <vt:lpstr>What is COM?</vt:lpstr>
      <vt:lpstr>SourceForge.Net Links for OpenDSS</vt:lpstr>
      <vt:lpstr>Discussion Forum &amp; News for OpenDSS</vt:lpstr>
      <vt:lpstr>Installing</vt:lpstr>
      <vt:lpstr>Installing</vt:lpstr>
      <vt:lpstr>Registering the COM Server Manually</vt:lpstr>
      <vt:lpstr>Manually Registering the COM Server – Windows 7 (Method 1)</vt:lpstr>
      <vt:lpstr>Registering the COM Server – Windows 7, Method 2</vt:lpstr>
      <vt:lpstr>So What Did this Do?</vt:lpstr>
      <vt:lpstr>The GUID References the DLL File ….</vt:lpstr>
      <vt:lpstr>32-bit Vs 64-bit </vt:lpstr>
      <vt:lpstr>32-bit Vs 64-bit </vt:lpstr>
      <vt:lpstr>Questions So Far?</vt:lpstr>
      <vt:lpstr>How OpenDSS Works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Solving the Power Flow …</vt:lpstr>
      <vt:lpstr>Solution Speed</vt:lpstr>
      <vt:lpstr>OpenDSS Solution Loop with Controls</vt:lpstr>
      <vt:lpstr>Validation of OpenDSS</vt:lpstr>
      <vt:lpstr>Circuit Modeling Basics</vt:lpstr>
      <vt:lpstr>DSS Bus Model  (Bus ≠ Node)</vt:lpstr>
      <vt:lpstr>DSS Terminal Definition</vt:lpstr>
      <vt:lpstr>Power Delivery Elements</vt:lpstr>
      <vt:lpstr>Power Conversion Elements</vt:lpstr>
      <vt:lpstr>Specifying Bus Connections</vt:lpstr>
      <vt:lpstr>Specifying Bus Connections</vt:lpstr>
      <vt:lpstr>Specifying Bus Connections</vt:lpstr>
      <vt:lpstr>Specifying Bus Connections</vt:lpstr>
      <vt:lpstr>Possible Gotcha: Specifying Two Ungrounded-Wye Capacitors on Same Bus</vt:lpstr>
      <vt:lpstr>Circuit Element Conductors are Connected to the Nodes of Buses</vt:lpstr>
      <vt:lpstr>Example: Connections for 1-Phase Residential Transformer Used in North America</vt:lpstr>
      <vt:lpstr>All Terminals of a Circuit Element Have Same Number of Conductors</vt:lpstr>
      <vt:lpstr>Scripting Basics</vt:lpstr>
      <vt:lpstr>Scripting Recommendation</vt:lpstr>
      <vt:lpstr>Scripting</vt:lpstr>
      <vt:lpstr>Command Syntax</vt:lpstr>
      <vt:lpstr>Delimiters</vt:lpstr>
      <vt:lpstr>Array and Matrix Parameters</vt:lpstr>
      <vt:lpstr>An Example</vt:lpstr>
      <vt:lpstr>A Basic Script (Class Exercise)</vt:lpstr>
      <vt:lpstr>Circuit</vt:lpstr>
      <vt:lpstr>Vsource Element Note</vt:lpstr>
      <vt:lpstr>20 MVA Substation Transformer</vt:lpstr>
      <vt:lpstr>The Line</vt:lpstr>
      <vt:lpstr>The Load</vt:lpstr>
      <vt:lpstr>Solving and Showing Results Reports</vt:lpstr>
      <vt:lpstr>Detailed Distribution Circuit Modeling</vt:lpstr>
      <vt:lpstr>Scripting Large Circuits</vt:lpstr>
      <vt:lpstr>Organizing Your Main Screen</vt:lpstr>
      <vt:lpstr>OpenDSS Registry Entries</vt:lpstr>
      <vt:lpstr>Organizing Your Main Screen</vt:lpstr>
      <vt:lpstr>A Common Sense Structuring of Script Files</vt:lpstr>
      <vt:lpstr>Organizing Run Scripts</vt:lpstr>
      <vt:lpstr>Organizing Your Master File</vt:lpstr>
      <vt:lpstr>Example:  IEEE 8500-Node Test Feeder</vt:lpstr>
      <vt:lpstr>Main Part of “Run” File</vt:lpstr>
      <vt:lpstr>The Master File</vt:lpstr>
      <vt:lpstr>Loadshapes and  Smart Grid Simulation</vt:lpstr>
      <vt:lpstr>Loadshapes</vt:lpstr>
      <vt:lpstr>Example Loadshape for Wind Turbine Output</vt:lpstr>
      <vt:lpstr>Example Loadshapes Provided in Examples Folder</vt:lpstr>
      <vt:lpstr>How to Define</vt:lpstr>
      <vt:lpstr>Example Yearly LoadShape</vt:lpstr>
      <vt:lpstr>Loadshape Interpolation</vt:lpstr>
      <vt:lpstr>Loadshape Interpolation, Cont’d</vt:lpstr>
      <vt:lpstr>Importing Packed Binary Files</vt:lpstr>
      <vt:lpstr>Recent (2011) Enhancements to Defining Array Properties Using CSV files</vt:lpstr>
      <vt:lpstr>OpenDSS COM Interface</vt:lpstr>
      <vt:lpstr>Review: Two Implementations of OpenDSS</vt:lpstr>
      <vt:lpstr>DSS Structure</vt:lpstr>
      <vt:lpstr>OpenDSSEngine.DSS is Registered</vt:lpstr>
      <vt:lpstr>Linking Your Program to the COM Server</vt:lpstr>
      <vt:lpstr>Linking Your Program to the COM Server, 2</vt:lpstr>
      <vt:lpstr>OpenDSS COM Interfaces</vt:lpstr>
      <vt:lpstr>“Active objects” concept</vt:lpstr>
      <vt:lpstr>DSS Interface</vt:lpstr>
      <vt:lpstr>A Simple VBA Macro  (Class Exercise)</vt:lpstr>
      <vt:lpstr>PowerPoint Presentation</vt:lpstr>
      <vt:lpstr>Steps Required to Do This</vt:lpstr>
      <vt:lpstr>Resulting Chart in Excel</vt:lpstr>
      <vt:lpstr>VBA Example</vt:lpstr>
      <vt:lpstr>VBA Example</vt:lpstr>
      <vt:lpstr>VBA Example</vt:lpstr>
      <vt:lpstr>Harmonic Solution</vt:lpstr>
      <vt:lpstr>Solving for Harmonic Flows</vt:lpstr>
      <vt:lpstr>Harmonic Solution </vt:lpstr>
      <vt:lpstr>Typical Harmonic Solution Script </vt:lpstr>
      <vt:lpstr>Load Modeling for Harmonics Studies</vt:lpstr>
      <vt:lpstr>Transformer Modeling</vt:lpstr>
      <vt:lpstr>What Difference Does it Make?</vt:lpstr>
      <vt:lpstr>Harmonic Solution Mode</vt:lpstr>
      <vt:lpstr>Harmonic Solution Mode, Cont’d</vt:lpstr>
      <vt:lpstr>Frequency Scan Example Script</vt:lpstr>
      <vt:lpstr>What Does the Scan Spectrum Look Like?</vt:lpstr>
      <vt:lpstr>What Difference Does it Make?</vt:lpstr>
      <vt:lpstr>Putting it All Together - Harmonics</vt:lpstr>
      <vt:lpstr>Dynamics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Running from MATLAB</vt:lpstr>
      <vt:lpstr>Running OpenDSS From Matlab</vt:lpstr>
      <vt:lpstr>Using the DSS through the  Text Interface from Matlab (harmonics example)</vt:lpstr>
      <vt:lpstr>Using the DSS through the  Text Interface from Matlab (harmonics example) (cont’d)</vt:lpstr>
      <vt:lpstr>Running with Python</vt:lpstr>
      <vt:lpstr>Invoking DSS on IEEE 123 Bus Case</vt:lpstr>
      <vt:lpstr>Python Example</vt:lpstr>
      <vt:lpstr>Running From C#</vt:lpstr>
      <vt:lpstr>Create a New Visual C# Project …</vt:lpstr>
      <vt:lpstr>Select Project &gt; Add Reference …</vt:lpstr>
      <vt:lpstr>Choose OpenDSSEngine from the List …</vt:lpstr>
      <vt:lpstr>Add “using” clause in Code View ..</vt:lpstr>
      <vt:lpstr>Add Public Variable for DSS object</vt:lpstr>
      <vt:lpstr>From ToolBox, add a Button the Main Form to Load and Start OpenDSS</vt:lpstr>
      <vt:lpstr>Start OpenDSS and Check if OK</vt:lpstr>
      <vt:lpstr>Test it --- Success!</vt:lpstr>
      <vt:lpstr>Solve the IEEE 123-Bus Test Feeder</vt:lpstr>
      <vt:lpstr>Start Button Code</vt:lpstr>
      <vt:lpstr>Compile Button Code</vt:lpstr>
      <vt:lpstr>Solve Button Code</vt:lpstr>
      <vt:lpstr>Show Results Button Code</vt:lpstr>
      <vt:lpstr>What Do You want to Do?</vt:lpstr>
      <vt:lpstr>A Storage Modeling Example</vt:lpstr>
      <vt:lpstr>Storage Element Model in OpenDSS</vt:lpstr>
      <vt:lpstr>StorageController Element in OpenDSS</vt:lpstr>
      <vt:lpstr>Simple Peak Shave Example – 75 kWh ea.</vt:lpstr>
      <vt:lpstr>Simple Peak Shave Example – 25 kWh ea.</vt:lpstr>
      <vt:lpstr>Simple Storage Script Using a DynaDLL</vt:lpstr>
      <vt:lpstr>Defining a StorageController</vt:lpstr>
      <vt:lpstr>Snippet of CES.DSS File Defining Storage Fleet</vt:lpstr>
      <vt:lpstr>Introduction to OpenDSS Internals</vt:lpstr>
      <vt:lpstr>DSS Object Structure</vt:lpstr>
      <vt:lpstr>DSS Class Structure</vt:lpstr>
      <vt:lpstr>Solution Object (Solution.pas)</vt:lpstr>
      <vt:lpstr>Solution Object – Key Variables</vt:lpstr>
      <vt:lpstr>Solution Object -- Public Functions and Properties</vt:lpstr>
      <vt:lpstr>Adding a New Model</vt:lpstr>
      <vt:lpstr>The Edit Function</vt:lpstr>
      <vt:lpstr>The Edit Function</vt:lpstr>
      <vt:lpstr>The Edit Function</vt:lpstr>
      <vt:lpstr>Command and Option Processing</vt:lpstr>
      <vt:lpstr>Basic Functions in a Device Model (Required)</vt:lpstr>
      <vt:lpstr>Classes in a Device Model</vt:lpstr>
      <vt:lpstr>Together... Shaping the Future of Electricity</vt:lpstr>
    </vt:vector>
  </TitlesOfParts>
  <Company>Electric Power Research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PowerPoint Template Version 1.1</dc:title>
  <dc:creator>Dugan, Roger</dc:creator>
  <dc:description>Copyright 2014</dc:description>
  <cp:lastModifiedBy>Dugan, Roger</cp:lastModifiedBy>
  <cp:revision>27</cp:revision>
  <cp:lastPrinted>2005-05-03T23:36:11Z</cp:lastPrinted>
  <dcterms:created xsi:type="dcterms:W3CDTF">2014-12-15T03:49:16Z</dcterms:created>
  <dcterms:modified xsi:type="dcterms:W3CDTF">2014-12-17T23:47:29Z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