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ink/ink2.xml" ContentType="application/inkml+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ink/ink3.xml" ContentType="application/inkml+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155"/>
  </p:notesMasterIdLst>
  <p:sldIdLst>
    <p:sldId id="283" r:id="rId5"/>
    <p:sldId id="344" r:id="rId6"/>
    <p:sldId id="442" r:id="rId7"/>
    <p:sldId id="345" r:id="rId8"/>
    <p:sldId id="346"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365" r:id="rId28"/>
    <p:sldId id="366" r:id="rId29"/>
    <p:sldId id="367" r:id="rId30"/>
    <p:sldId id="368" r:id="rId31"/>
    <p:sldId id="369" r:id="rId32"/>
    <p:sldId id="370" r:id="rId33"/>
    <p:sldId id="410" r:id="rId34"/>
    <p:sldId id="371" r:id="rId35"/>
    <p:sldId id="372" r:id="rId36"/>
    <p:sldId id="373" r:id="rId37"/>
    <p:sldId id="374" r:id="rId38"/>
    <p:sldId id="375" r:id="rId39"/>
    <p:sldId id="376" r:id="rId40"/>
    <p:sldId id="377" r:id="rId41"/>
    <p:sldId id="378" r:id="rId42"/>
    <p:sldId id="379" r:id="rId43"/>
    <p:sldId id="380" r:id="rId44"/>
    <p:sldId id="381" r:id="rId45"/>
    <p:sldId id="382" r:id="rId46"/>
    <p:sldId id="383" r:id="rId47"/>
    <p:sldId id="384" r:id="rId48"/>
    <p:sldId id="385" r:id="rId49"/>
    <p:sldId id="386" r:id="rId50"/>
    <p:sldId id="387" r:id="rId51"/>
    <p:sldId id="388" r:id="rId52"/>
    <p:sldId id="389" r:id="rId53"/>
    <p:sldId id="390" r:id="rId54"/>
    <p:sldId id="391" r:id="rId55"/>
    <p:sldId id="392" r:id="rId56"/>
    <p:sldId id="393" r:id="rId57"/>
    <p:sldId id="394" r:id="rId58"/>
    <p:sldId id="395" r:id="rId59"/>
    <p:sldId id="396" r:id="rId60"/>
    <p:sldId id="397" r:id="rId61"/>
    <p:sldId id="398" r:id="rId62"/>
    <p:sldId id="399" r:id="rId63"/>
    <p:sldId id="400" r:id="rId64"/>
    <p:sldId id="401" r:id="rId65"/>
    <p:sldId id="411" r:id="rId66"/>
    <p:sldId id="402" r:id="rId67"/>
    <p:sldId id="403" r:id="rId68"/>
    <p:sldId id="404" r:id="rId69"/>
    <p:sldId id="405" r:id="rId70"/>
    <p:sldId id="406" r:id="rId71"/>
    <p:sldId id="407" r:id="rId72"/>
    <p:sldId id="408" r:id="rId73"/>
    <p:sldId id="409" r:id="rId74"/>
    <p:sldId id="412" r:id="rId75"/>
    <p:sldId id="413" r:id="rId76"/>
    <p:sldId id="414" r:id="rId77"/>
    <p:sldId id="415" r:id="rId78"/>
    <p:sldId id="416" r:id="rId79"/>
    <p:sldId id="417" r:id="rId80"/>
    <p:sldId id="440" r:id="rId81"/>
    <p:sldId id="418" r:id="rId82"/>
    <p:sldId id="420" r:id="rId83"/>
    <p:sldId id="419" r:id="rId84"/>
    <p:sldId id="421" r:id="rId85"/>
    <p:sldId id="422" r:id="rId86"/>
    <p:sldId id="423" r:id="rId87"/>
    <p:sldId id="424" r:id="rId88"/>
    <p:sldId id="425" r:id="rId89"/>
    <p:sldId id="426" r:id="rId90"/>
    <p:sldId id="427" r:id="rId91"/>
    <p:sldId id="428" r:id="rId92"/>
    <p:sldId id="429" r:id="rId93"/>
    <p:sldId id="430" r:id="rId94"/>
    <p:sldId id="431" r:id="rId95"/>
    <p:sldId id="432" r:id="rId96"/>
    <p:sldId id="433" r:id="rId97"/>
    <p:sldId id="434" r:id="rId98"/>
    <p:sldId id="435" r:id="rId99"/>
    <p:sldId id="436" r:id="rId100"/>
    <p:sldId id="437" r:id="rId101"/>
    <p:sldId id="443" r:id="rId102"/>
    <p:sldId id="438" r:id="rId103"/>
    <p:sldId id="444" r:id="rId104"/>
    <p:sldId id="447" r:id="rId105"/>
    <p:sldId id="459" r:id="rId106"/>
    <p:sldId id="448" r:id="rId107"/>
    <p:sldId id="449" r:id="rId108"/>
    <p:sldId id="450" r:id="rId109"/>
    <p:sldId id="451" r:id="rId110"/>
    <p:sldId id="452" r:id="rId111"/>
    <p:sldId id="453" r:id="rId112"/>
    <p:sldId id="454" r:id="rId113"/>
    <p:sldId id="455" r:id="rId114"/>
    <p:sldId id="460" r:id="rId115"/>
    <p:sldId id="456" r:id="rId116"/>
    <p:sldId id="457" r:id="rId117"/>
    <p:sldId id="458" r:id="rId118"/>
    <p:sldId id="445" r:id="rId119"/>
    <p:sldId id="461" r:id="rId120"/>
    <p:sldId id="462" r:id="rId121"/>
    <p:sldId id="463" r:id="rId122"/>
    <p:sldId id="464" r:id="rId123"/>
    <p:sldId id="465" r:id="rId124"/>
    <p:sldId id="466" r:id="rId125"/>
    <p:sldId id="467" r:id="rId126"/>
    <p:sldId id="468" r:id="rId127"/>
    <p:sldId id="469" r:id="rId128"/>
    <p:sldId id="470" r:id="rId129"/>
    <p:sldId id="471" r:id="rId130"/>
    <p:sldId id="472" r:id="rId131"/>
    <p:sldId id="473" r:id="rId132"/>
    <p:sldId id="474" r:id="rId133"/>
    <p:sldId id="475" r:id="rId134"/>
    <p:sldId id="476" r:id="rId135"/>
    <p:sldId id="477" r:id="rId136"/>
    <p:sldId id="478" r:id="rId137"/>
    <p:sldId id="479" r:id="rId138"/>
    <p:sldId id="480" r:id="rId139"/>
    <p:sldId id="481" r:id="rId140"/>
    <p:sldId id="482" r:id="rId141"/>
    <p:sldId id="483" r:id="rId142"/>
    <p:sldId id="446" r:id="rId143"/>
    <p:sldId id="486" r:id="rId144"/>
    <p:sldId id="485" r:id="rId145"/>
    <p:sldId id="487" r:id="rId146"/>
    <p:sldId id="488" r:id="rId147"/>
    <p:sldId id="489" r:id="rId148"/>
    <p:sldId id="490" r:id="rId149"/>
    <p:sldId id="491" r:id="rId150"/>
    <p:sldId id="493" r:id="rId151"/>
    <p:sldId id="492" r:id="rId152"/>
    <p:sldId id="484" r:id="rId153"/>
    <p:sldId id="339" r:id="rId154"/>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6366" autoAdjust="0"/>
  </p:normalViewPr>
  <p:slideViewPr>
    <p:cSldViewPr snapToGrid="0">
      <p:cViewPr varScale="1">
        <p:scale>
          <a:sx n="56" d="100"/>
          <a:sy n="56" d="100"/>
        </p:scale>
        <p:origin x="1229" y="43"/>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54" Type="http://schemas.openxmlformats.org/officeDocument/2006/relationships/slide" Target="slides/slide150.xml"/><Relationship Id="rId159" Type="http://schemas.openxmlformats.org/officeDocument/2006/relationships/tableStyles" Target="tableStyle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notesMaster" Target="notesMasters/notesMaster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slide" Target="slides/slide136.xml"/><Relationship Id="rId145" Type="http://schemas.openxmlformats.org/officeDocument/2006/relationships/slide" Target="slides/slide141.xml"/><Relationship Id="rId153" Type="http://schemas.openxmlformats.org/officeDocument/2006/relationships/slide" Target="slides/slide149.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slide" Target="slides/slide139.xml"/><Relationship Id="rId148" Type="http://schemas.openxmlformats.org/officeDocument/2006/relationships/slide" Target="slides/slide144.xml"/><Relationship Id="rId151" Type="http://schemas.openxmlformats.org/officeDocument/2006/relationships/slide" Target="slides/slide147.xml"/><Relationship Id="rId15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6.wmf"/></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6-27T15:36:12.833"/>
    </inkml:context>
    <inkml:brush xml:id="br0">
      <inkml:brushProperty name="width" value="0.05292" units="cm"/>
      <inkml:brushProperty name="height" value="0.05292" units="cm"/>
      <inkml:brushProperty name="color" value="#FF0000"/>
    </inkml:brush>
  </inkml:definitions>
  <inkml:trace contextRef="#ctx0" brushRef="#br0">7030 5926 160 0,'34'-65'75'0,"-3"30"-59"0,3 9-20 0,-12 18-33 16,8-4 28-16,13 5-129 16</inkml:trace>
  <inkml:trace contextRef="#ctx0" brushRef="#br0" timeOffset="2883.1925">11033 7064 124 0,'0'-16'59'0,"0"5"-47"0,26-1-15 16,-13 8 93-16,4-3-71 16,9-5 5-16,13 1-16 15,21-4-3-15,9-1-4 16,21 1-93-16,27 3 72 0,34-7-136 16</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6-28T15:34:49.844"/>
    </inkml:context>
    <inkml:brush xml:id="br0">
      <inkml:brushProperty name="width" value="0.05292" units="cm"/>
      <inkml:brushProperty name="height" value="0.05292" units="cm"/>
      <inkml:brushProperty name="color" value="#FF0000"/>
    </inkml:brush>
  </inkml:definitions>
  <inkml:trace contextRef="#ctx0" brushRef="#br0">14700 10673 88 0,'-5'-8'42'0,"0"8"-33"0,5-8-11 32,0 8 27-32,-3-2-20 0,0-1 1 15,1 0-4-15,-6 1 1 16,-3-1-2-16,-2 1-17 15,0 2 12-15,7 0 2 0,-4 0 1 16,-6 2 1-16,8 1 0 16,-5-3 16-16,2 2-12 15,1-2 18-15,-1 0-17 16,8 0 15-16,-7 3-15 16,10-3 6-16,-3 0-8 15,1 0 1-15,2 0-3 0,0 0 2 0,0 0-2 16,0 0 8-16,0 0-7 15,0 0-7-15,0 0 5 32,5 3-4-32,-5 2 3 15,10 0 6-15,-7-2-4 0,8 5 20 16,-1 0-17-16,3-3 19 16,6-5-18-16,5-2 12 15,-3-4-12-15,5 1 13 16,1 0-13-16,2-3 0 15,5-3-3-15,-5 1 1 0,-2 2-2 16,-3 0-3-16,2 2 1 16,-5 4-2-16,-5 2 2 15,-5 0-2-15,-1 2 2 16,-4 1 1-16,-4 2 0 16,1 1 0-16,0-1 0 15,-3-5 0-15,0 3 0 0,0-3 5 16,5 2-4-16,-5-2 3 15,8 0-3-15,-3 0 5 16,0 0-5-16,-2-2 0 16,8 2 0-16,-9 0-1 0,6 0 0 15,-2 0-6-15,2 0 5 32,-1 0-3-32,1 0 3 15,3-3-5-15,-6 0 5 0,8 1 8 16,-7 2-5-16,4-3-9 15,-2 3 5-15,-2-3 1 16,-4 1 1-16,-2 2 0 16,6 0 0-16,-4-3-6 15,-2 3 5-15,0 0-11 16,0 0-13-16,0 0 18 16,0 0-30-16,0 0 28 15,0-3-130 1,5 3 107-16,6 0-26 15</inkml:trace>
  <inkml:trace contextRef="#ctx0" brushRef="#br0" timeOffset="606.575">14748 10893 96 0,'0'-3'46'0,"0"3"-37"0,0 0-11 0,0 0 5 15,0 0-3-15,5 0-9 16,0 0 7-1,3-2 4-15,-2-1-2 16,2 0 14-16,0 1-10 16,2-1 31-16,-2 0-27 15,3 1 14 1,-1-1 6-16,3 0-20 16,-7 1 7-16,7-1-11 0,-8 1 12 15,3-1-12-15,-8 0 3 0,6 3-5 16,-1 0-1-16,-3 0 0 15,-2-2-1-15,0-1 0 16,6 0 0-16,-4 1 0 16,4-1 0-16,2 0 0 0,-3 1-9 15,0-1 7-15,0 0-30 16,3 1 25-16,-2 2-95 16,-1 0 79-1,-2 2-70-15</inkml:trace>
  <inkml:trace contextRef="#ctx0" brushRef="#br0" timeOffset="885.4085">14838 11089 108 0,'0'-6'49'0,"2"6"-39"0,1-2-12 0,0 2 38 16,2-3-29-16,3 0 21 0,-3-2-21 15,3 3-29-15,-2-1 18 16,1 0-145-16</inkml:trace>
  <inkml:trace contextRef="#ctx0" brushRef="#br0" timeOffset="11341.3294">15859 10607 108 0,'-8'-16'52'0,"8"11"-41"0,0-3-14 0,0 5 40 16,0-2-30-16,8-5-10 0,-5-1 3 15,-1-2 5 1,-2-1 4-16,6 7-7 0,-4 7 17 15,-2 0-7 1,0 0-7-16,6 10 3 31,2-2-7-15,-3 0 0-16,0 0 5 0,0 0-5 16,3 2 11-16,0 1-9 0,0 0 13 15,3-1-12-15,-6 1 3 16,3 2-5-16,3 6-1 15,-1-4 0-15,1 4 1 16,-3-3-1-16,5 0-1 16,-5-3 1-16,0 3-1 0,2-3 0 15,-4 0-6-15,-1 0 5 16,0 1 3-16,6-1-2 16,-6-2 3-16,0-4-2 15,3 1 8-15,-2-5-7 16,-1-3 7-16,-2-3-6 15,7-2 23 1,-7-3-20-16,-3-2 9 16,5-1-11-16,-2-2 9 15,2-6-10-15,-2 1 2 16,2-3-4-16,-2-1-1 16,-1-1 1-16,-2 1-1 15,0 1 0-15,0 3 0 0,0-6-3 16,0-3 2-16,3 6-16 15,0 3 13-15,2 2-1 16,-2 0 3-16,5 3-23 16,-6 2 19-16,3-2-42 15,-2 5 36-15,2 3-148 16,3 2 124-16,-8 3-34 31</inkml:trace>
  <inkml:trace contextRef="#ctx0" brushRef="#br0" timeOffset="11588.0892">16327 10618 200 0,'0'-13'92'0,"8"15"-73"0,0-4-24 0,0 2 16 16,5-3-10-16,3 0-25 16,11-2 19-16,-1 0-71 0,3-1 58 15,-2-2-40-15,-3 3 43 16,-3-5-3-16</inkml:trace>
  <inkml:trace contextRef="#ctx0" brushRef="#br0" timeOffset="11825.998">16364 10750 224 0,'3'0'101'0,"8"3"-79"0,5-1-28 15,-3-2 15-15,3 0-8 16,7 0-26-16,-4 0 20 16,5 3-18-16,-3-3 17 15,-2 0 3-15,-6 0 2 0,3 0-13 0,-1 0 11 16,-4 0-78 0</inkml:trace>
  <inkml:trace contextRef="#ctx0" brushRef="#br0" timeOffset="12309.9995">16917 10570 208 0,'-15'-5'92'0,"15"2"-73"0,-11 1-24 0,8-6 30 16,-2 8-21-1,5 0-1-15,0 2-1 0,0 4-42 0,-5-1 32 32,2 0-17-32,-2 3 18 0,5 0 7 0,-3 0-1 15,1 3 27 1,2-4-21-16,0 1 24 0,0 3-22 16,2 0 2-16,6 2-6 0,0 0 12 15,5-2-11-15,6-3 0 0,-1-3-2 16,-2-8-4-16,3 1 1 31,2-4 4-31,-3 1-3 0,6-3 0 16,-5-3 1-16,-1 1-4 15,1-3 2-15,-6-1 4 16,-8-7-3-16,-5-5-5 16,0 5 4-16,-5-1 3 15,-6 4-2-15,-2-1-2 16,-5 4 1-16,-1 1-2 0,1 4 2 15,-9 2 1-15,1 2 0 16,5 6-23-16,-3 3 18 16,3 2-152-1,2 9 123-15,3 9-61 16</inkml:trace>
  <inkml:trace contextRef="#ctx0" brushRef="#br0" timeOffset="31356.3794">10184 14899 104 0,'0'-6'46'0,"8"4"-37"0,-6-4-11 0,1 4 19 0,-3-1-14 16,5-2 4-16,1-3-5 15,2 0 10-15,-3 0-9 0,3 0 2 16,-3 0-4-16,3 0-1 16,0 3 1-16,10 0-1 15,1-1 0-15,-3-2 5 0,8 1-4 16,2-1 9-16,1-6-8 15,-1 4 13-15,11-3-11 32,-3-1-5-32,4 4 1 0,-4-4 0 15,0 4 0-15,6-1 0 16,5 1 0-16,-3-1 0 16,1 3 0-16,2 0 0 15,8 3 0-15,-3 0 2 16,-3-1-1-16,-2 4-3 15,0-1 1-15,0 0-2 0,-2 1 2 16,-1-1 6-16,-8 1-4 0,6 2-3 16,-3 0 2-16,3 0 0 15,0 0 0-15,-6-3-3 16,6 0 2-16,-9 1 6 16,-4-1-4-16,13 0 6 15,-9 1-6-15,6-1-3 0,-8 0 2 16,1-2 5-16,-1 5-4 15,2 0-5-15,-4 0 3 16,-1 0-3-16,6 5 3 31,0-2 4-31,-3 2-3 0,-5-2-2 16,2 0 1-16,1 2 4 16,-4-2-3-16,1-1 6 15,0 1-5-15,8-3-3 16,0 0 2-16,-3 0 5 15,0 0-4-15,0 0 0 16,3 2 0-16,-6 1-4 16,6 0 2-16,2-1 1 15,-2 1 0-15,0-3 0 0,2 3 0 16,-2-1 0-16,8 1 0 0,5-3 2 16,-6 3-1-16,9-1-1 15,-6 1 1-15,6 0-1 16,-3-1 0-16,2-2 2 15,-2 0-1-15,6 0 5 32,-4 0-5-32,-2 0 0 0,6 0 0 15,-6 0-1-15,-3 3 0 16,3 2 2-16,-5 0-1 16,-1 1 2-16,-7-4-2 15,5 1-6-15,-5 0 4 16,-3-3 0-16,18 0 1 0,-9-3 2 15,-12 3-1-15,0 8-1 16,1-11 1-16,-9 3-1 16,4-2 0-16,-4 2 2 15,-5 0-1-15,1 0-31 16,-1 0 23-16,0 8-56 16,-2 0 48-1,-3-3-97-15,2-3 86 0,-7 1 8 16</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6-28T15:40:30.958"/>
    </inkml:context>
    <inkml:brush xml:id="br0">
      <inkml:brushProperty name="width" value="0.05292" units="cm"/>
      <inkml:brushProperty name="height" value="0.05292" units="cm"/>
      <inkml:brushProperty name="color" value="#FF0000"/>
    </inkml:brush>
  </inkml:definitions>
  <inkml:trace contextRef="#ctx0" brushRef="#br0">10575 6331 76 0,'-5'-10'36'0,"5"7"-29"0,5-2-9 0,-10 5 30 16,2 0-23-16,1-3 7 0,-1 1-8 31,-2-1 14-31,5 0-14 16,0 1 10-1,0-1 0-15,0 0-10 16,5-2-7-16,-2 5 3 16,-1 0-4-16,1 0 3 0,-3 0 12 0,5 0-9 15,3 0 17-15,-8 3-15 16,6-3 10-16,2 2-11 15,-3 1 13-15,3 0-12 16,2-3 6-16,-2 0-7 16,0 0 4-16,3 0-6 0,-3 0 9 15,5 0-8-15,-8 0 2 0,14 2-3 16,-3 1 5-16,2 0-5 16,3-1 3-16,3 4-3 15,3-4-6-15,-1 4 4 16,11-1 0-16,-2 0 1 15,12 3 8 1,-5-5-6-16,6-1 13 16,-3-2-11-16,8 0 6 15,0-2-7-15,-3-1 9 16,3-2-9-16,-3 2 10 16,-7 0-10-16,2 1 13 15,-6-3-12-15,6 2-2 16,-5 0-1-16,0 1 1 0,5-1-1 15,-6 0-1-15,4 1 1 16,-6-1-4-16,-5 0 2 16,-1-2 4-16,4 2-3 15,-9 1-2-15,-2-1 1 16,0 1 4-16,-3-1-3 16,-3 0 3-16,-2 1-2 0,-2-1-1 15,-4 0 1-15,-2-2 4 16,-3 0-4-16,3 2 0 31,-8 3 2-31,0 0-2 16,6 0-1-16,-6 0 1 15,2-3-4-15,-2 3 2 16,0 0-10-16,0 0 8 0,3 3-46 16,0 2 38-16,2 3-167 15,0 6 138 1,-2-1-60-16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4/13/2017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E52CAC-DC64-4C06-AD58-697B0E089E7F}" type="slidenum">
              <a:rPr lang="en-US" altLang="en-US"/>
              <a:pPr/>
              <a:t>14</a:t>
            </a:fld>
            <a:endParaRPr lang="en-US" alt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8913390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BB47869-7A5F-4A6F-90EA-8E2C6774127C}" type="slidenum">
              <a:rPr lang="en-US" altLang="en-US" sz="1200">
                <a:solidFill>
                  <a:schemeClr val="tx1"/>
                </a:solidFill>
              </a:rPr>
              <a:pPr/>
              <a:t>124</a:t>
            </a:fld>
            <a:endParaRPr lang="en-US" altLang="en-US" sz="1200">
              <a:solidFill>
                <a:schemeClr val="tx1"/>
              </a:solidFill>
            </a:endParaRPr>
          </a:p>
        </p:txBody>
      </p:sp>
      <p:sp>
        <p:nvSpPr>
          <p:cNvPr id="275459" name="Rectangle 2"/>
          <p:cNvSpPr>
            <a:spLocks noGrp="1" noRot="1" noChangeAspect="1" noChangeArrowheads="1" noTextEdit="1"/>
          </p:cNvSpPr>
          <p:nvPr>
            <p:ph type="sldImg"/>
          </p:nvPr>
        </p:nvSpPr>
        <p:spPr>
          <a:xfrm>
            <a:off x="1106488" y="695325"/>
            <a:ext cx="4646612" cy="3486150"/>
          </a:xfrm>
          <a:ln/>
        </p:spPr>
      </p:sp>
      <p:sp>
        <p:nvSpPr>
          <p:cNvPr id="275460"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0251564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695BE7B-3E95-4FE6-ACB5-6B5F90A76885}" type="slidenum">
              <a:rPr lang="en-US" altLang="en-US" sz="1200">
                <a:solidFill>
                  <a:schemeClr val="tx1"/>
                </a:solidFill>
              </a:rPr>
              <a:pPr/>
              <a:t>125</a:t>
            </a:fld>
            <a:endParaRPr lang="en-US" altLang="en-US" sz="1200">
              <a:solidFill>
                <a:schemeClr val="tx1"/>
              </a:solidFill>
            </a:endParaRPr>
          </a:p>
        </p:txBody>
      </p:sp>
      <p:sp>
        <p:nvSpPr>
          <p:cNvPr id="270339" name="Rectangle 2"/>
          <p:cNvSpPr>
            <a:spLocks noGrp="1" noRot="1" noChangeAspect="1" noChangeArrowheads="1" noTextEdit="1"/>
          </p:cNvSpPr>
          <p:nvPr>
            <p:ph type="sldImg"/>
          </p:nvPr>
        </p:nvSpPr>
        <p:spPr>
          <a:xfrm>
            <a:off x="1106488" y="695325"/>
            <a:ext cx="4646612" cy="3486150"/>
          </a:xfrm>
          <a:ln/>
        </p:spPr>
      </p:sp>
      <p:sp>
        <p:nvSpPr>
          <p:cNvPr id="270340"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2359292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Slide Image Placeholder 1"/>
          <p:cNvSpPr>
            <a:spLocks noGrp="1" noRot="1" noChangeAspect="1" noTextEdit="1"/>
          </p:cNvSpPr>
          <p:nvPr>
            <p:ph type="sldImg"/>
          </p:nvPr>
        </p:nvSpPr>
        <p:spPr>
          <a:ln/>
        </p:spPr>
      </p:sp>
      <p:sp>
        <p:nvSpPr>
          <p:cNvPr id="278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78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9F22986-7265-46AE-9AC9-E27BCE045C40}" type="slidenum">
              <a:rPr lang="en-US" altLang="en-US" sz="1200">
                <a:solidFill>
                  <a:schemeClr val="tx1"/>
                </a:solidFill>
              </a:rPr>
              <a:pPr/>
              <a:t>126</a:t>
            </a:fld>
            <a:endParaRPr lang="en-US" altLang="en-US" sz="1200">
              <a:solidFill>
                <a:schemeClr val="tx1"/>
              </a:solidFill>
            </a:endParaRPr>
          </a:p>
        </p:txBody>
      </p:sp>
    </p:spTree>
    <p:extLst>
      <p:ext uri="{BB962C8B-B14F-4D97-AF65-F5344CB8AC3E}">
        <p14:creationId xmlns:p14="http://schemas.microsoft.com/office/powerpoint/2010/main" val="119762326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173AC5C-6D11-4BE2-8BBC-F983A4E1CB35}" type="slidenum">
              <a:rPr lang="en-US" altLang="en-US" sz="1200">
                <a:solidFill>
                  <a:schemeClr val="tx1"/>
                </a:solidFill>
              </a:rPr>
              <a:pPr/>
              <a:t>127</a:t>
            </a:fld>
            <a:endParaRPr lang="en-US" altLang="en-US" sz="1200">
              <a:solidFill>
                <a:schemeClr val="tx1"/>
              </a:solidFill>
            </a:endParaRPr>
          </a:p>
        </p:txBody>
      </p:sp>
      <p:sp>
        <p:nvSpPr>
          <p:cNvPr id="279555" name="Rectangle 2"/>
          <p:cNvSpPr>
            <a:spLocks noGrp="1" noRot="1" noChangeAspect="1" noChangeArrowheads="1" noTextEdit="1"/>
          </p:cNvSpPr>
          <p:nvPr>
            <p:ph type="sldImg"/>
          </p:nvPr>
        </p:nvSpPr>
        <p:spPr>
          <a:xfrm>
            <a:off x="1106488" y="695325"/>
            <a:ext cx="4646612" cy="3486150"/>
          </a:xfrm>
          <a:ln/>
        </p:spPr>
      </p:sp>
      <p:sp>
        <p:nvSpPr>
          <p:cNvPr id="279556"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6908855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1A0DB3E-64A6-4C4D-87FC-D527379AA2E2}" type="slidenum">
              <a:rPr lang="en-US" altLang="en-US" sz="1200">
                <a:solidFill>
                  <a:schemeClr val="tx1"/>
                </a:solidFill>
              </a:rPr>
              <a:pPr/>
              <a:t>128</a:t>
            </a:fld>
            <a:endParaRPr lang="en-US" altLang="en-US" sz="1200">
              <a:solidFill>
                <a:schemeClr val="tx1"/>
              </a:solidFill>
            </a:endParaRPr>
          </a:p>
        </p:txBody>
      </p:sp>
      <p:sp>
        <p:nvSpPr>
          <p:cNvPr id="280579" name="Rectangle 2"/>
          <p:cNvSpPr>
            <a:spLocks noGrp="1" noRot="1" noChangeAspect="1" noChangeArrowheads="1" noTextEdit="1"/>
          </p:cNvSpPr>
          <p:nvPr>
            <p:ph type="sldImg"/>
          </p:nvPr>
        </p:nvSpPr>
        <p:spPr>
          <a:xfrm>
            <a:off x="1106488" y="695325"/>
            <a:ext cx="4646612" cy="3486150"/>
          </a:xfrm>
          <a:ln/>
        </p:spPr>
      </p:sp>
      <p:sp>
        <p:nvSpPr>
          <p:cNvPr id="280580"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2349065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C706BD4-50E7-4B50-81FD-47905FCE8B19}" type="slidenum">
              <a:rPr lang="en-US" altLang="en-US" sz="1200">
                <a:solidFill>
                  <a:schemeClr val="tx1"/>
                </a:solidFill>
              </a:rPr>
              <a:pPr/>
              <a:t>129</a:t>
            </a:fld>
            <a:endParaRPr lang="en-US" altLang="en-US" sz="1200">
              <a:solidFill>
                <a:schemeClr val="tx1"/>
              </a:solidFill>
            </a:endParaRPr>
          </a:p>
        </p:txBody>
      </p:sp>
      <p:sp>
        <p:nvSpPr>
          <p:cNvPr id="281603" name="Rectangle 2"/>
          <p:cNvSpPr>
            <a:spLocks noGrp="1" noRot="1" noChangeAspect="1" noChangeArrowheads="1" noTextEdit="1"/>
          </p:cNvSpPr>
          <p:nvPr>
            <p:ph type="sldImg"/>
          </p:nvPr>
        </p:nvSpPr>
        <p:spPr>
          <a:xfrm>
            <a:off x="1106488" y="695325"/>
            <a:ext cx="4646612" cy="3486150"/>
          </a:xfrm>
          <a:ln/>
        </p:spPr>
      </p:sp>
      <p:sp>
        <p:nvSpPr>
          <p:cNvPr id="281604"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1707065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11A910D-69BB-4418-992D-DC539D81EF1F}" type="slidenum">
              <a:rPr lang="en-US" altLang="en-US" sz="1200">
                <a:solidFill>
                  <a:schemeClr val="tx1"/>
                </a:solidFill>
              </a:rPr>
              <a:pPr/>
              <a:t>130</a:t>
            </a:fld>
            <a:endParaRPr lang="en-US" altLang="en-US" sz="1200">
              <a:solidFill>
                <a:schemeClr val="tx1"/>
              </a:solidFill>
            </a:endParaRPr>
          </a:p>
        </p:txBody>
      </p:sp>
      <p:sp>
        <p:nvSpPr>
          <p:cNvPr id="282627" name="Rectangle 2"/>
          <p:cNvSpPr>
            <a:spLocks noGrp="1" noRot="1" noChangeAspect="1" noChangeArrowheads="1" noTextEdit="1"/>
          </p:cNvSpPr>
          <p:nvPr>
            <p:ph type="sldImg"/>
          </p:nvPr>
        </p:nvSpPr>
        <p:spPr>
          <a:xfrm>
            <a:off x="1106488" y="695325"/>
            <a:ext cx="4646612" cy="3486150"/>
          </a:xfrm>
          <a:ln/>
        </p:spPr>
      </p:sp>
      <p:sp>
        <p:nvSpPr>
          <p:cNvPr id="282628"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7412276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0BF1BC-4D1C-496A-B359-BFAC94F1EDD6}" type="slidenum">
              <a:rPr lang="en-US" altLang="en-US" sz="1200">
                <a:solidFill>
                  <a:schemeClr val="tx1"/>
                </a:solidFill>
              </a:rPr>
              <a:pPr/>
              <a:t>131</a:t>
            </a:fld>
            <a:endParaRPr lang="en-US" altLang="en-US" sz="1200">
              <a:solidFill>
                <a:schemeClr val="tx1"/>
              </a:solidFill>
            </a:endParaRPr>
          </a:p>
        </p:txBody>
      </p:sp>
      <p:sp>
        <p:nvSpPr>
          <p:cNvPr id="283651" name="Rectangle 2"/>
          <p:cNvSpPr>
            <a:spLocks noGrp="1" noRot="1" noChangeAspect="1" noChangeArrowheads="1" noTextEdit="1"/>
          </p:cNvSpPr>
          <p:nvPr>
            <p:ph type="sldImg"/>
          </p:nvPr>
        </p:nvSpPr>
        <p:spPr>
          <a:xfrm>
            <a:off x="1106488" y="695325"/>
            <a:ext cx="4646612" cy="3486150"/>
          </a:xfrm>
          <a:ln/>
        </p:spPr>
      </p:sp>
      <p:sp>
        <p:nvSpPr>
          <p:cNvPr id="283652"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6262673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9B54149-2C43-40F1-B34A-93166170C7E4}" type="slidenum">
              <a:rPr lang="en-US" altLang="en-US" sz="1200">
                <a:solidFill>
                  <a:schemeClr val="tx1"/>
                </a:solidFill>
              </a:rPr>
              <a:pPr/>
              <a:t>132</a:t>
            </a:fld>
            <a:endParaRPr lang="en-US" altLang="en-US" sz="1200">
              <a:solidFill>
                <a:schemeClr val="tx1"/>
              </a:solidFill>
            </a:endParaRPr>
          </a:p>
        </p:txBody>
      </p:sp>
      <p:sp>
        <p:nvSpPr>
          <p:cNvPr id="284675" name="Rectangle 2"/>
          <p:cNvSpPr>
            <a:spLocks noGrp="1" noRot="1" noChangeAspect="1" noChangeArrowheads="1" noTextEdit="1"/>
          </p:cNvSpPr>
          <p:nvPr>
            <p:ph type="sldImg"/>
          </p:nvPr>
        </p:nvSpPr>
        <p:spPr>
          <a:xfrm>
            <a:off x="1106488" y="695325"/>
            <a:ext cx="4646612" cy="3486150"/>
          </a:xfrm>
          <a:ln/>
        </p:spPr>
      </p:sp>
      <p:sp>
        <p:nvSpPr>
          <p:cNvPr id="284676"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1524448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22764AA-7678-49E4-9491-6F6F3546590A}" type="slidenum">
              <a:rPr lang="en-US" altLang="en-US" sz="1200">
                <a:solidFill>
                  <a:schemeClr val="tx1"/>
                </a:solidFill>
              </a:rPr>
              <a:pPr/>
              <a:t>133</a:t>
            </a:fld>
            <a:endParaRPr lang="en-US" altLang="en-US" sz="1200">
              <a:solidFill>
                <a:schemeClr val="tx1"/>
              </a:solidFill>
            </a:endParaRPr>
          </a:p>
        </p:txBody>
      </p:sp>
      <p:sp>
        <p:nvSpPr>
          <p:cNvPr id="285699" name="Rectangle 2"/>
          <p:cNvSpPr>
            <a:spLocks noGrp="1" noRot="1" noChangeAspect="1" noChangeArrowheads="1" noTextEdit="1"/>
          </p:cNvSpPr>
          <p:nvPr>
            <p:ph type="sldImg"/>
          </p:nvPr>
        </p:nvSpPr>
        <p:spPr>
          <a:xfrm>
            <a:off x="1106488" y="695325"/>
            <a:ext cx="4646612" cy="3486150"/>
          </a:xfrm>
          <a:ln/>
        </p:spPr>
      </p:sp>
      <p:sp>
        <p:nvSpPr>
          <p:cNvPr id="285700"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85846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C6009C-C8C5-4E75-9C3E-F5A063EB95B5}" type="slidenum">
              <a:rPr lang="en-US" altLang="en-US"/>
              <a:pPr/>
              <a:t>15</a:t>
            </a:fld>
            <a:endParaRPr lang="en-US" alt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0797276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0C2D6C-1B9E-4435-9E5D-1AFC300C4984}" type="slidenum">
              <a:rPr lang="en-US" altLang="en-US" sz="1200">
                <a:solidFill>
                  <a:schemeClr val="tx1"/>
                </a:solidFill>
              </a:rPr>
              <a:pPr/>
              <a:t>146</a:t>
            </a:fld>
            <a:endParaRPr lang="en-US" altLang="en-US" sz="1200">
              <a:solidFill>
                <a:schemeClr val="tx1"/>
              </a:solidFill>
            </a:endParaRPr>
          </a:p>
        </p:txBody>
      </p:sp>
      <p:sp>
        <p:nvSpPr>
          <p:cNvPr id="231427" name="Rectangle 2"/>
          <p:cNvSpPr>
            <a:spLocks noGrp="1" noRot="1" noChangeAspect="1" noChangeArrowheads="1" noTextEdit="1"/>
          </p:cNvSpPr>
          <p:nvPr>
            <p:ph type="sldImg"/>
          </p:nvPr>
        </p:nvSpPr>
        <p:spPr>
          <a:xfrm>
            <a:off x="1106488" y="695325"/>
            <a:ext cx="4646612" cy="3486150"/>
          </a:xfrm>
          <a:ln/>
        </p:spPr>
      </p:sp>
      <p:sp>
        <p:nvSpPr>
          <p:cNvPr id="23142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23594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863111-4575-4B7B-9BF8-7097EF20A733}" type="slidenum">
              <a:rPr lang="en-US" altLang="en-US"/>
              <a:pPr/>
              <a:t>16</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20305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EA34A2-CE92-4F75-9B21-17B7D08C569F}" type="slidenum">
              <a:rPr lang="en-US" altLang="en-US"/>
              <a:pPr/>
              <a:t>17</a:t>
            </a:fld>
            <a:endParaRPr lang="en-US" alt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37601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C7BB9B-DF97-43D0-84EB-E2C6AE8C0777}" type="slidenum">
              <a:rPr lang="en-US" altLang="en-US"/>
              <a:pPr/>
              <a:t>19</a:t>
            </a:fld>
            <a:endParaRPr lang="en-US" alt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036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9A169-D4CF-41FE-BAA9-CC40B64F0FDF}" type="slidenum">
              <a:rPr lang="en-US" altLang="en-US"/>
              <a:pPr/>
              <a:t>20</a:t>
            </a:fld>
            <a:endParaRPr lang="en-US" alt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80595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881526-9FE3-470C-9616-6CC086EB5750}" type="slidenum">
              <a:rPr lang="en-US" altLang="en-US"/>
              <a:pPr/>
              <a:t>21</a:t>
            </a:fld>
            <a:endParaRPr lang="en-US" alt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10066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207C1-9F14-4F17-8EC8-F2337C8BC3BE}" type="slidenum">
              <a:rPr lang="en-US" altLang="en-US"/>
              <a:pPr/>
              <a:t>22</a:t>
            </a:fld>
            <a:endParaRPr lang="en-US" alt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76571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E9FA1A-4C8D-47E8-813F-E51EEB8081EE}" type="slidenum">
              <a:rPr lang="en-US" altLang="en-US"/>
              <a:pPr/>
              <a:t>23</a:t>
            </a:fld>
            <a:endParaRPr lang="en-US" altLang="en-US"/>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72795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42317-A45F-4004-BA84-AF6E357A0B20}" type="slidenum">
              <a:rPr lang="en-US" altLang="en-US"/>
              <a:pPr/>
              <a:t>24</a:t>
            </a:fld>
            <a:endParaRPr lang="en-US" alt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38851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2935811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a:ln/>
        </p:spPr>
      </p:sp>
      <p:sp>
        <p:nvSpPr>
          <p:cNvPr id="199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99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29FEB55-B2BB-4C08-AD16-39090D2E1204}" type="slidenum">
              <a:rPr lang="en-US" altLang="en-US" sz="1200">
                <a:solidFill>
                  <a:schemeClr val="tx1"/>
                </a:solidFill>
              </a:rPr>
              <a:pPr/>
              <a:t>25</a:t>
            </a:fld>
            <a:endParaRPr lang="en-US" altLang="en-US" sz="1200">
              <a:solidFill>
                <a:schemeClr val="tx1"/>
              </a:solidFill>
            </a:endParaRPr>
          </a:p>
        </p:txBody>
      </p:sp>
    </p:spTree>
    <p:extLst>
      <p:ext uri="{BB962C8B-B14F-4D97-AF65-F5344CB8AC3E}">
        <p14:creationId xmlns:p14="http://schemas.microsoft.com/office/powerpoint/2010/main" val="414350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26</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10103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27</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74942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0BC35B8-9F60-45CD-A253-CFC71DC27127}" type="slidenum">
              <a:rPr lang="en-US" altLang="en-US" sz="1200">
                <a:solidFill>
                  <a:schemeClr val="tx1"/>
                </a:solidFill>
              </a:rPr>
              <a:pPr/>
              <a:t>28</a:t>
            </a:fld>
            <a:endParaRPr lang="en-US" altLang="en-US" sz="1200">
              <a:solidFill>
                <a:schemeClr val="tx1"/>
              </a:solidFill>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1090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5EDB8A1-A60B-4D5A-B072-94B64814EA21}" type="slidenum">
              <a:rPr lang="en-US" altLang="en-US" sz="1200">
                <a:solidFill>
                  <a:schemeClr val="tx1"/>
                </a:solidFill>
              </a:rPr>
              <a:pPr/>
              <a:t>29</a:t>
            </a:fld>
            <a:endParaRPr lang="en-US" altLang="en-US" sz="1200">
              <a:solidFill>
                <a:schemeClr val="tx1"/>
              </a:solidFill>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04608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0D08EE2-72F5-4A18-9DBD-556EDE6D1E4B}" type="slidenum">
              <a:rPr lang="en-US" altLang="en-US" sz="1200">
                <a:solidFill>
                  <a:schemeClr val="tx1"/>
                </a:solidFill>
              </a:rPr>
              <a:pPr/>
              <a:t>31</a:t>
            </a:fld>
            <a:endParaRPr lang="en-US" altLang="en-US" sz="1200">
              <a:solidFill>
                <a:schemeClr val="tx1"/>
              </a:solidFill>
            </a:endParaRPr>
          </a:p>
        </p:txBody>
      </p:sp>
      <p:sp>
        <p:nvSpPr>
          <p:cNvPr id="202755" name="Rectangle 2"/>
          <p:cNvSpPr>
            <a:spLocks noGrp="1" noRot="1" noChangeAspect="1" noChangeArrowheads="1" noTextEdit="1"/>
          </p:cNvSpPr>
          <p:nvPr>
            <p:ph type="sldImg"/>
          </p:nvPr>
        </p:nvSpPr>
        <p:spPr>
          <a:xfrm>
            <a:off x="1108075" y="695325"/>
            <a:ext cx="4646613" cy="3486150"/>
          </a:xfrm>
          <a:ln/>
        </p:spPr>
      </p:sp>
      <p:sp>
        <p:nvSpPr>
          <p:cNvPr id="202756" name="Rectangle 3"/>
          <p:cNvSpPr>
            <a:spLocks noGrp="1" noChangeArrowheads="1"/>
          </p:cNvSpPr>
          <p:nvPr>
            <p:ph type="body" idx="1"/>
          </p:nvPr>
        </p:nvSpPr>
        <p:spPr>
          <a:xfrm>
            <a:off x="912813" y="4414838"/>
            <a:ext cx="50323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69777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FACF599-B10D-41C7-A853-FD37054FEA62}" type="slidenum">
              <a:rPr lang="en-US" altLang="en-US" sz="1200">
                <a:solidFill>
                  <a:schemeClr val="tx1"/>
                </a:solidFill>
              </a:rPr>
              <a:pPr/>
              <a:t>32</a:t>
            </a:fld>
            <a:endParaRPr lang="en-US" altLang="en-US" sz="1200">
              <a:solidFill>
                <a:schemeClr val="tx1"/>
              </a:solidFill>
            </a:endParaRPr>
          </a:p>
        </p:txBody>
      </p:sp>
      <p:sp>
        <p:nvSpPr>
          <p:cNvPr id="203779" name="Rectangle 2"/>
          <p:cNvSpPr>
            <a:spLocks noGrp="1" noRot="1" noChangeAspect="1" noChangeArrowheads="1" noTextEdit="1"/>
          </p:cNvSpPr>
          <p:nvPr>
            <p:ph type="sldImg"/>
          </p:nvPr>
        </p:nvSpPr>
        <p:spPr>
          <a:xfrm>
            <a:off x="1108075" y="696913"/>
            <a:ext cx="4646613" cy="3486150"/>
          </a:xfrm>
          <a:ln/>
        </p:spPr>
      </p:sp>
      <p:sp>
        <p:nvSpPr>
          <p:cNvPr id="20378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431221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BB5F893-4AFD-4E74-AB39-998705BD7FDB}" type="slidenum">
              <a:rPr lang="en-US" altLang="en-US" sz="1200">
                <a:solidFill>
                  <a:schemeClr val="tx1"/>
                </a:solidFill>
              </a:rPr>
              <a:pPr/>
              <a:t>33</a:t>
            </a:fld>
            <a:endParaRPr lang="en-US" altLang="en-US" sz="1200">
              <a:solidFill>
                <a:schemeClr val="tx1"/>
              </a:solidFill>
            </a:endParaRPr>
          </a:p>
        </p:txBody>
      </p:sp>
      <p:sp>
        <p:nvSpPr>
          <p:cNvPr id="204803" name="Rectangle 2"/>
          <p:cNvSpPr>
            <a:spLocks noGrp="1" noRot="1" noChangeAspect="1" noChangeArrowheads="1" noTextEdit="1"/>
          </p:cNvSpPr>
          <p:nvPr>
            <p:ph type="sldImg"/>
          </p:nvPr>
        </p:nvSpPr>
        <p:spPr>
          <a:xfrm>
            <a:off x="1108075" y="696913"/>
            <a:ext cx="4646613" cy="3486150"/>
          </a:xfrm>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44767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ACF1A47-6257-4393-9D04-B3180C006B02}" type="slidenum">
              <a:rPr lang="en-US" altLang="en-US" sz="1200">
                <a:solidFill>
                  <a:schemeClr val="tx1"/>
                </a:solidFill>
              </a:rPr>
              <a:pPr/>
              <a:t>34</a:t>
            </a:fld>
            <a:endParaRPr lang="en-US" altLang="en-US" sz="1200">
              <a:solidFill>
                <a:schemeClr val="tx1"/>
              </a:solidFill>
            </a:endParaRPr>
          </a:p>
        </p:txBody>
      </p:sp>
      <p:sp>
        <p:nvSpPr>
          <p:cNvPr id="205827" name="Rectangle 2"/>
          <p:cNvSpPr>
            <a:spLocks noGrp="1" noRot="1" noChangeAspect="1" noChangeArrowheads="1" noTextEdit="1"/>
          </p:cNvSpPr>
          <p:nvPr>
            <p:ph type="sldImg"/>
          </p:nvPr>
        </p:nvSpPr>
        <p:spPr>
          <a:xfrm>
            <a:off x="1108075" y="695325"/>
            <a:ext cx="4646613" cy="3486150"/>
          </a:xfrm>
          <a:ln/>
        </p:spPr>
      </p:sp>
      <p:sp>
        <p:nvSpPr>
          <p:cNvPr id="20582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167575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C467B2E-B503-4161-9655-905E92595814}" type="slidenum">
              <a:rPr lang="en-US" altLang="en-US" sz="1200">
                <a:solidFill>
                  <a:schemeClr val="tx1"/>
                </a:solidFill>
              </a:rPr>
              <a:pPr/>
              <a:t>35</a:t>
            </a:fld>
            <a:endParaRPr lang="en-US" altLang="en-US" sz="1200">
              <a:solidFill>
                <a:schemeClr val="tx1"/>
              </a:solidFill>
            </a:endParaRPr>
          </a:p>
        </p:txBody>
      </p:sp>
      <p:sp>
        <p:nvSpPr>
          <p:cNvPr id="206851" name="Rectangle 2"/>
          <p:cNvSpPr>
            <a:spLocks noGrp="1" noRot="1" noChangeAspect="1" noChangeArrowheads="1" noTextEdit="1"/>
          </p:cNvSpPr>
          <p:nvPr>
            <p:ph type="sldImg"/>
          </p:nvPr>
        </p:nvSpPr>
        <p:spPr>
          <a:xfrm>
            <a:off x="1106488" y="695325"/>
            <a:ext cx="4646612" cy="3486150"/>
          </a:xfrm>
          <a:ln/>
        </p:spPr>
      </p:sp>
      <p:sp>
        <p:nvSpPr>
          <p:cNvPr id="206852" name="Rectangle 3"/>
          <p:cNvSpPr>
            <a:spLocks noGrp="1" noChangeArrowheads="1"/>
          </p:cNvSpPr>
          <p:nvPr>
            <p:ph type="body" idx="1"/>
          </p:nvPr>
        </p:nvSpPr>
        <p:spPr>
          <a:xfrm>
            <a:off x="912813" y="4416425"/>
            <a:ext cx="503237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68449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4</a:t>
            </a:fld>
            <a:endParaRPr lang="en-US" altLang="en-US" sz="1200">
              <a:solidFill>
                <a:schemeClr val="tx1"/>
              </a:solidFill>
            </a:endParaRPr>
          </a:p>
        </p:txBody>
      </p:sp>
    </p:spTree>
    <p:extLst>
      <p:ext uri="{BB962C8B-B14F-4D97-AF65-F5344CB8AC3E}">
        <p14:creationId xmlns:p14="http://schemas.microsoft.com/office/powerpoint/2010/main" val="3020108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01E6FAB-CF6A-4CE2-B4CE-B4E972085F50}" type="slidenum">
              <a:rPr lang="en-US" altLang="en-US" sz="1200">
                <a:solidFill>
                  <a:schemeClr val="tx1"/>
                </a:solidFill>
              </a:rPr>
              <a:pPr/>
              <a:t>36</a:t>
            </a:fld>
            <a:endParaRPr lang="en-US" altLang="en-US" sz="1200">
              <a:solidFill>
                <a:schemeClr val="tx1"/>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562449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2F2A260-D788-46FA-ABD4-117B8A7AC2BC}" type="slidenum">
              <a:rPr lang="en-US" altLang="en-US" sz="1200">
                <a:solidFill>
                  <a:schemeClr val="tx1"/>
                </a:solidFill>
              </a:rPr>
              <a:pPr/>
              <a:t>37</a:t>
            </a:fld>
            <a:endParaRPr lang="en-US" altLang="en-US" sz="1200">
              <a:solidFill>
                <a:schemeClr val="tx1"/>
              </a:solidFill>
            </a:endParaRPr>
          </a:p>
        </p:txBody>
      </p:sp>
      <p:sp>
        <p:nvSpPr>
          <p:cNvPr id="208899" name="Rectangle 2"/>
          <p:cNvSpPr>
            <a:spLocks noGrp="1" noRot="1" noChangeAspect="1" noChangeArrowheads="1" noTextEdit="1"/>
          </p:cNvSpPr>
          <p:nvPr>
            <p:ph type="sldImg"/>
          </p:nvPr>
        </p:nvSpPr>
        <p:spPr>
          <a:xfrm>
            <a:off x="1108075" y="695325"/>
            <a:ext cx="4646613" cy="3486150"/>
          </a:xfrm>
          <a:ln/>
        </p:spPr>
      </p:sp>
      <p:sp>
        <p:nvSpPr>
          <p:cNvPr id="208900"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941368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DCDB255-4735-4F83-B63F-9F2990BBB005}" type="slidenum">
              <a:rPr lang="en-US" altLang="en-US" sz="1200">
                <a:solidFill>
                  <a:schemeClr val="tx1"/>
                </a:solidFill>
              </a:rPr>
              <a:pPr/>
              <a:t>38</a:t>
            </a:fld>
            <a:endParaRPr lang="en-US" altLang="en-US" sz="1200">
              <a:solidFill>
                <a:schemeClr val="tx1"/>
              </a:solidFill>
            </a:endParaRPr>
          </a:p>
        </p:txBody>
      </p:sp>
      <p:sp>
        <p:nvSpPr>
          <p:cNvPr id="209923" name="Rectangle 2"/>
          <p:cNvSpPr>
            <a:spLocks noGrp="1" noRot="1" noChangeAspect="1" noChangeArrowheads="1" noTextEdit="1"/>
          </p:cNvSpPr>
          <p:nvPr>
            <p:ph type="sldImg"/>
          </p:nvPr>
        </p:nvSpPr>
        <p:spPr>
          <a:xfrm>
            <a:off x="1108075" y="695325"/>
            <a:ext cx="4646613" cy="3486150"/>
          </a:xfrm>
          <a:ln/>
        </p:spPr>
      </p:sp>
      <p:sp>
        <p:nvSpPr>
          <p:cNvPr id="209924" name="Rectangle 3"/>
          <p:cNvSpPr>
            <a:spLocks noGrp="1" noChangeArrowheads="1"/>
          </p:cNvSpPr>
          <p:nvPr>
            <p:ph type="body" idx="1"/>
          </p:nvPr>
        </p:nvSpPr>
        <p:spPr>
          <a:xfrm>
            <a:off x="912813" y="4414838"/>
            <a:ext cx="50323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26" tIns="46864" rIns="93726" bIns="46864"/>
          <a:lstStyle/>
          <a:p>
            <a:pPr eaLnBrk="1" hangingPunct="1"/>
            <a:r>
              <a:rPr lang="en-US" altLang="en-US"/>
              <a:t>The plot you see to the right is a sample case study we did where a developer wanted to install 3 750kW turbines at the end of a 10-mile distribution feeder.  Along the feeder was a voltage regulator and large intermittent load.  The concern we had was the impact the turbine output fluctuations would have on the flicker, regulator action, as well as the voltage profile along the feeder.  Utilizing software that Electrotek had developed, specifically the Distribution System Simulator, or DSS,, minor modifications were made that allowed us to simulate the wind plant fluctuation impact over time, thus giving us the ability to address the concerns at hand.</a:t>
            </a:r>
          </a:p>
          <a:p>
            <a:pPr eaLnBrk="1" hangingPunct="1"/>
            <a:r>
              <a:rPr lang="en-US" altLang="en-US"/>
              <a:t>The plot you see to the right is simulation output from the DSS, over a time horizon of ~ 4 minutes.  The three turbines were modeled explicitly, along with the 5-step switched capacitor banks connected to each turbine as well as the voltage regulator upline from the wind plant.  This software allows us to make recommendations to the utility and/or wind plant developer regarding modifications necessary, if any, to allow for the wind plant to have minimal impact on the distribution feeder and surrounding customers, or perhaps even improve feeder performance.  </a:t>
            </a:r>
          </a:p>
          <a:p>
            <a:pPr eaLnBrk="1" hangingPunct="1"/>
            <a:r>
              <a:rPr lang="en-US" altLang="en-US"/>
              <a:t>We also utilize this software for estimating flicker according the IEC standard 1400-21.  The software, along with data specific to the turbine being considered allows one to estimate the flicker impact BEFORE the turbine is installed.</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3907296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FAF8E0-449F-4F16-9972-D7125001174C}" type="slidenum">
              <a:rPr lang="en-US" altLang="en-US" sz="1200">
                <a:solidFill>
                  <a:schemeClr val="tx1"/>
                </a:solidFill>
              </a:rPr>
              <a:pPr/>
              <a:t>39</a:t>
            </a:fld>
            <a:endParaRPr lang="en-US" altLang="en-US" sz="1200">
              <a:solidFill>
                <a:schemeClr val="tx1"/>
              </a:solidFill>
            </a:endParaRPr>
          </a:p>
        </p:txBody>
      </p:sp>
      <p:sp>
        <p:nvSpPr>
          <p:cNvPr id="210947" name="Rectangle 2"/>
          <p:cNvSpPr>
            <a:spLocks noGrp="1" noRot="1" noChangeAspect="1" noChangeArrowheads="1" noTextEdit="1"/>
          </p:cNvSpPr>
          <p:nvPr>
            <p:ph type="sldImg"/>
          </p:nvPr>
        </p:nvSpPr>
        <p:spPr>
          <a:xfrm>
            <a:off x="1108075" y="696913"/>
            <a:ext cx="4646613" cy="3486150"/>
          </a:xfrm>
          <a:ln/>
        </p:spPr>
      </p:sp>
      <p:sp>
        <p:nvSpPr>
          <p:cNvPr id="210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442704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551A6D1-8529-4935-8381-75761CA4EBC2}" type="slidenum">
              <a:rPr lang="en-US" altLang="en-US" sz="1200">
                <a:solidFill>
                  <a:schemeClr val="tx1"/>
                </a:solidFill>
              </a:rPr>
              <a:pPr/>
              <a:t>40</a:t>
            </a:fld>
            <a:endParaRPr lang="en-US" altLang="en-US" sz="1200">
              <a:solidFill>
                <a:schemeClr val="tx1"/>
              </a:solidFill>
            </a:endParaRPr>
          </a:p>
        </p:txBody>
      </p:sp>
      <p:sp>
        <p:nvSpPr>
          <p:cNvPr id="211971" name="Rectangle 2"/>
          <p:cNvSpPr>
            <a:spLocks noGrp="1" noRot="1" noChangeAspect="1" noChangeArrowheads="1" noTextEdit="1"/>
          </p:cNvSpPr>
          <p:nvPr>
            <p:ph type="sldImg"/>
          </p:nvPr>
        </p:nvSpPr>
        <p:spPr>
          <a:xfrm>
            <a:off x="1108075" y="696913"/>
            <a:ext cx="4646613" cy="3486150"/>
          </a:xfrm>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064722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4C48970-E1E5-423B-A256-07275314D89C}" type="slidenum">
              <a:rPr lang="en-US" altLang="en-US" sz="1200">
                <a:solidFill>
                  <a:schemeClr val="tx1"/>
                </a:solidFill>
              </a:rPr>
              <a:pPr/>
              <a:t>41</a:t>
            </a:fld>
            <a:endParaRPr lang="en-US" altLang="en-US" sz="1200">
              <a:solidFill>
                <a:schemeClr val="tx1"/>
              </a:solidFill>
            </a:endParaRPr>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760419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0E0048A-2BE3-4686-AB08-B89D92C0C9E7}" type="slidenum">
              <a:rPr lang="en-US" altLang="en-US" sz="1200">
                <a:solidFill>
                  <a:schemeClr val="tx1"/>
                </a:solidFill>
              </a:rPr>
              <a:pPr/>
              <a:t>42</a:t>
            </a:fld>
            <a:endParaRPr lang="en-US" altLang="en-US" sz="1200">
              <a:solidFill>
                <a:schemeClr val="tx1"/>
              </a:solidFill>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651966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C841BC0-8AE6-4595-9E19-089D87ECD521}" type="slidenum">
              <a:rPr lang="en-US" altLang="en-US" sz="1200">
                <a:solidFill>
                  <a:schemeClr val="tx1"/>
                </a:solidFill>
              </a:rPr>
              <a:pPr/>
              <a:t>43</a:t>
            </a:fld>
            <a:endParaRPr lang="en-US" altLang="en-US" sz="1200">
              <a:solidFill>
                <a:schemeClr val="tx1"/>
              </a:solidFill>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055960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F13D36C-805D-4DCA-8821-7A16A63B5CFE}" type="slidenum">
              <a:rPr lang="en-US" altLang="en-US" sz="1200">
                <a:solidFill>
                  <a:schemeClr val="tx1"/>
                </a:solidFill>
              </a:rPr>
              <a:pPr/>
              <a:t>44</a:t>
            </a:fld>
            <a:endParaRPr lang="en-US" altLang="en-US" sz="1200">
              <a:solidFill>
                <a:schemeClr val="tx1"/>
              </a:solidFill>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74822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032A4BA-19DC-4301-9B81-AFC0BD708A47}" type="slidenum">
              <a:rPr lang="en-US" altLang="en-US" sz="1200">
                <a:solidFill>
                  <a:schemeClr val="tx1"/>
                </a:solidFill>
              </a:rPr>
              <a:pPr/>
              <a:t>45</a:t>
            </a:fld>
            <a:endParaRPr lang="en-US" altLang="en-US" sz="1200">
              <a:solidFill>
                <a:schemeClr val="tx1"/>
              </a:solidFill>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42744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E47E265-EBAC-4E72-A4E4-4E51A622F909}" type="slidenum">
              <a:rPr lang="en-US" altLang="en-US" sz="1200">
                <a:solidFill>
                  <a:schemeClr val="tx1"/>
                </a:solidFill>
              </a:rPr>
              <a:pPr/>
              <a:t>5</a:t>
            </a:fld>
            <a:endParaRPr lang="en-US" altLang="en-US" sz="1200">
              <a:solidFill>
                <a:schemeClr val="tx1"/>
              </a:solidFill>
            </a:endParaRPr>
          </a:p>
        </p:txBody>
      </p:sp>
      <p:sp>
        <p:nvSpPr>
          <p:cNvPr id="183299" name="Rectangle 2"/>
          <p:cNvSpPr>
            <a:spLocks noGrp="1" noRot="1" noChangeAspect="1" noChangeArrowheads="1" noTextEdit="1"/>
          </p:cNvSpPr>
          <p:nvPr>
            <p:ph type="sldImg"/>
          </p:nvPr>
        </p:nvSpPr>
        <p:spPr>
          <a:xfrm>
            <a:off x="1133475" y="731838"/>
            <a:ext cx="4592638" cy="3446462"/>
          </a:xfrm>
          <a:ln/>
        </p:spPr>
      </p:sp>
      <p:sp>
        <p:nvSpPr>
          <p:cNvPr id="183300" name="Rectangle 3"/>
          <p:cNvSpPr>
            <a:spLocks noGrp="1" noChangeArrowheads="1"/>
          </p:cNvSpPr>
          <p:nvPr>
            <p:ph type="body" idx="1"/>
          </p:nvPr>
        </p:nvSpPr>
        <p:spPr>
          <a:xfrm>
            <a:off x="912813" y="4414838"/>
            <a:ext cx="50323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803309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8823BDB-465B-470B-A558-7A70E51BAA3F}" type="slidenum">
              <a:rPr lang="en-US" altLang="en-US" sz="1200">
                <a:solidFill>
                  <a:schemeClr val="tx1"/>
                </a:solidFill>
              </a:rPr>
              <a:pPr/>
              <a:t>46</a:t>
            </a:fld>
            <a:endParaRPr lang="en-US" altLang="en-US" sz="1200">
              <a:solidFill>
                <a:schemeClr val="tx1"/>
              </a:solidFill>
            </a:endParaRPr>
          </a:p>
        </p:txBody>
      </p:sp>
      <p:sp>
        <p:nvSpPr>
          <p:cNvPr id="189443" name="Rectangle 2"/>
          <p:cNvSpPr>
            <a:spLocks noGrp="1" noRot="1" noChangeAspect="1" noChangeArrowheads="1" noTextEdit="1"/>
          </p:cNvSpPr>
          <p:nvPr>
            <p:ph type="sldImg"/>
          </p:nvPr>
        </p:nvSpPr>
        <p:spPr>
          <a:xfrm>
            <a:off x="1108075" y="695325"/>
            <a:ext cx="4646613" cy="3486150"/>
          </a:xfrm>
          <a:ln/>
        </p:spPr>
      </p:sp>
      <p:sp>
        <p:nvSpPr>
          <p:cNvPr id="18944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399935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F693475-D373-4D95-AA63-32A59D3B923A}" type="slidenum">
              <a:rPr lang="en-US" altLang="en-US" sz="1200">
                <a:solidFill>
                  <a:schemeClr val="tx1"/>
                </a:solidFill>
              </a:rPr>
              <a:pPr/>
              <a:t>47</a:t>
            </a:fld>
            <a:endParaRPr lang="en-US" altLang="en-US" sz="1200">
              <a:solidFill>
                <a:schemeClr val="tx1"/>
              </a:solidFill>
            </a:endParaRPr>
          </a:p>
        </p:txBody>
      </p:sp>
      <p:sp>
        <p:nvSpPr>
          <p:cNvPr id="190467" name="Rectangle 2"/>
          <p:cNvSpPr>
            <a:spLocks noGrp="1" noRot="1" noChangeAspect="1" noChangeArrowheads="1" noTextEdit="1"/>
          </p:cNvSpPr>
          <p:nvPr>
            <p:ph type="sldImg"/>
          </p:nvPr>
        </p:nvSpPr>
        <p:spPr>
          <a:xfrm>
            <a:off x="1108075" y="695325"/>
            <a:ext cx="4646613" cy="3486150"/>
          </a:xfrm>
          <a:ln/>
        </p:spPr>
      </p:sp>
      <p:sp>
        <p:nvSpPr>
          <p:cNvPr id="19046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742821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D4D41BA-E154-4212-9495-08114620C780}" type="slidenum">
              <a:rPr lang="en-US" altLang="en-US" sz="1200">
                <a:solidFill>
                  <a:schemeClr val="tx1"/>
                </a:solidFill>
              </a:rPr>
              <a:pPr/>
              <a:t>48</a:t>
            </a:fld>
            <a:endParaRPr lang="en-US" altLang="en-US" sz="1200">
              <a:solidFill>
                <a:schemeClr val="tx1"/>
              </a:solidFill>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487329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6420221-9BB0-4609-8D4A-E891A2EF3CE9}" type="slidenum">
              <a:rPr lang="en-US" altLang="en-US" sz="1200">
                <a:solidFill>
                  <a:schemeClr val="tx1"/>
                </a:solidFill>
              </a:rPr>
              <a:pPr/>
              <a:t>49</a:t>
            </a:fld>
            <a:endParaRPr lang="en-US" altLang="en-US" sz="1200">
              <a:solidFill>
                <a:schemeClr val="tx1"/>
              </a:solidFill>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51886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5EA810-F301-4B24-9404-6768F6A0238D}" type="slidenum">
              <a:rPr lang="en-US" altLang="en-US" sz="1200">
                <a:solidFill>
                  <a:schemeClr val="tx1"/>
                </a:solidFill>
              </a:rPr>
              <a:pPr/>
              <a:t>50</a:t>
            </a:fld>
            <a:endParaRPr lang="en-US" altLang="en-US" sz="1200">
              <a:solidFill>
                <a:schemeClr val="tx1"/>
              </a:solidFill>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888530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5BE8138-13D2-49C0-9E88-103C5440F792}" type="slidenum">
              <a:rPr lang="en-US" altLang="en-US" sz="1200">
                <a:solidFill>
                  <a:schemeClr val="tx1"/>
                </a:solidFill>
              </a:rPr>
              <a:pPr/>
              <a:t>51</a:t>
            </a:fld>
            <a:endParaRPr lang="en-US" altLang="en-US" sz="1200">
              <a:solidFill>
                <a:schemeClr val="tx1"/>
              </a:solidFill>
            </a:endParaRPr>
          </a:p>
        </p:txBody>
      </p:sp>
      <p:sp>
        <p:nvSpPr>
          <p:cNvPr id="194563" name="Rectangle 2"/>
          <p:cNvSpPr>
            <a:spLocks noGrp="1" noRot="1" noChangeAspect="1" noChangeArrowheads="1" noTextEdit="1"/>
          </p:cNvSpPr>
          <p:nvPr>
            <p:ph type="sldImg"/>
          </p:nvPr>
        </p:nvSpPr>
        <p:spPr>
          <a:xfrm>
            <a:off x="1108075" y="695325"/>
            <a:ext cx="4646613" cy="3486150"/>
          </a:xfrm>
          <a:ln/>
        </p:spPr>
      </p:sp>
      <p:sp>
        <p:nvSpPr>
          <p:cNvPr id="19456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580631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8F1EBF2-F604-4A38-AC40-7B45D16DFA89}" type="slidenum">
              <a:rPr lang="en-US" altLang="en-US" sz="1200">
                <a:solidFill>
                  <a:schemeClr val="tx1"/>
                </a:solidFill>
              </a:rPr>
              <a:pPr/>
              <a:t>52</a:t>
            </a:fld>
            <a:endParaRPr lang="en-US" altLang="en-US" sz="1200">
              <a:solidFill>
                <a:schemeClr val="tx1"/>
              </a:solidFill>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543889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67AF4EE-594D-456B-A621-47D1692E4290}" type="slidenum">
              <a:rPr lang="en-US" altLang="en-US" sz="1200">
                <a:solidFill>
                  <a:schemeClr val="tx1"/>
                </a:solidFill>
              </a:rPr>
              <a:pPr/>
              <a:t>53</a:t>
            </a:fld>
            <a:endParaRPr lang="en-US" altLang="en-US" sz="1200">
              <a:solidFill>
                <a:schemeClr val="tx1"/>
              </a:solidFill>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625124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5A9EDBF-F6B9-4F53-B962-AADD2A9CAABA}" type="slidenum">
              <a:rPr lang="en-US" altLang="en-US" sz="1200">
                <a:solidFill>
                  <a:schemeClr val="tx1"/>
                </a:solidFill>
              </a:rPr>
              <a:pPr/>
              <a:t>54</a:t>
            </a:fld>
            <a:endParaRPr lang="en-US" altLang="en-US" sz="1200">
              <a:solidFill>
                <a:schemeClr val="tx1"/>
              </a:solidFill>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104252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68F20EF-E34A-4590-914F-00F9194BAE53}" type="slidenum">
              <a:rPr lang="en-US" altLang="en-US" sz="1200">
                <a:solidFill>
                  <a:schemeClr val="tx1"/>
                </a:solidFill>
              </a:rPr>
              <a:pPr/>
              <a:t>55</a:t>
            </a:fld>
            <a:endParaRPr lang="en-US" altLang="en-US" sz="1200">
              <a:solidFill>
                <a:schemeClr val="tx1"/>
              </a:solidFill>
            </a:endParaRPr>
          </a:p>
        </p:txBody>
      </p:sp>
      <p:sp>
        <p:nvSpPr>
          <p:cNvPr id="311299" name="Rectangle 2"/>
          <p:cNvSpPr>
            <a:spLocks noGrp="1" noRot="1" noChangeAspect="1" noChangeArrowheads="1" noTextEdit="1"/>
          </p:cNvSpPr>
          <p:nvPr>
            <p:ph type="sldImg"/>
          </p:nvPr>
        </p:nvSpPr>
        <p:spPr>
          <a:ln/>
        </p:spPr>
      </p:sp>
      <p:sp>
        <p:nvSpPr>
          <p:cNvPr id="311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148976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51EE1D-1BF6-4C67-B055-15C00104BA75}" type="slidenum">
              <a:rPr lang="en-US" altLang="en-US" sz="1200">
                <a:solidFill>
                  <a:schemeClr val="tx1"/>
                </a:solidFill>
              </a:rPr>
              <a:pPr/>
              <a:t>6</a:t>
            </a:fld>
            <a:endParaRPr lang="en-US" altLang="en-US" sz="1200">
              <a:solidFill>
                <a:schemeClr val="tx1"/>
              </a:solidFill>
            </a:endParaRPr>
          </a:p>
        </p:txBody>
      </p:sp>
      <p:sp>
        <p:nvSpPr>
          <p:cNvPr id="184323" name="Rectangle 2"/>
          <p:cNvSpPr>
            <a:spLocks noGrp="1" noRot="1" noChangeAspect="1" noChangeArrowheads="1" noTextEdit="1"/>
          </p:cNvSpPr>
          <p:nvPr>
            <p:ph type="sldImg"/>
          </p:nvPr>
        </p:nvSpPr>
        <p:spPr>
          <a:xfrm>
            <a:off x="1133475" y="733425"/>
            <a:ext cx="4592638" cy="3444875"/>
          </a:xfrm>
          <a:ln/>
        </p:spPr>
      </p:sp>
      <p:sp>
        <p:nvSpPr>
          <p:cNvPr id="184324"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1427738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8628865-29AE-4538-892D-7F23656E7D3F}" type="slidenum">
              <a:rPr lang="en-US" altLang="en-US" sz="1200">
                <a:solidFill>
                  <a:schemeClr val="tx1"/>
                </a:solidFill>
              </a:rPr>
              <a:pPr/>
              <a:t>56</a:t>
            </a:fld>
            <a:endParaRPr lang="en-US" altLang="en-US" sz="1200">
              <a:solidFill>
                <a:schemeClr val="tx1"/>
              </a:solidFill>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908709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a:ln/>
        </p:spPr>
      </p:sp>
      <p:sp>
        <p:nvSpPr>
          <p:cNvPr id="217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17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E85F764-706B-4319-BCCD-C635B882A532}" type="slidenum">
              <a:rPr lang="en-US" altLang="en-US" sz="1200">
                <a:solidFill>
                  <a:schemeClr val="tx1"/>
                </a:solidFill>
              </a:rPr>
              <a:pPr/>
              <a:t>58</a:t>
            </a:fld>
            <a:endParaRPr lang="en-US" altLang="en-US" sz="1200">
              <a:solidFill>
                <a:schemeClr val="tx1"/>
              </a:solidFill>
            </a:endParaRPr>
          </a:p>
        </p:txBody>
      </p:sp>
    </p:spTree>
    <p:extLst>
      <p:ext uri="{BB962C8B-B14F-4D97-AF65-F5344CB8AC3E}">
        <p14:creationId xmlns:p14="http://schemas.microsoft.com/office/powerpoint/2010/main" val="217107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1581DD7-6321-4457-87CF-E10AD80D8DFB}" type="slidenum">
              <a:rPr lang="en-US" altLang="en-US" sz="1200">
                <a:solidFill>
                  <a:schemeClr val="tx1"/>
                </a:solidFill>
              </a:rPr>
              <a:pPr/>
              <a:t>59</a:t>
            </a:fld>
            <a:endParaRPr lang="en-US" altLang="en-US" sz="1200">
              <a:solidFill>
                <a:schemeClr val="tx1"/>
              </a:solidFill>
            </a:endParaRPr>
          </a:p>
        </p:txBody>
      </p:sp>
      <p:sp>
        <p:nvSpPr>
          <p:cNvPr id="220163" name="Rectangle 2"/>
          <p:cNvSpPr>
            <a:spLocks noGrp="1" noRot="1" noChangeAspect="1" noChangeArrowheads="1" noTextEdit="1"/>
          </p:cNvSpPr>
          <p:nvPr>
            <p:ph type="sldImg"/>
          </p:nvPr>
        </p:nvSpPr>
        <p:spPr>
          <a:xfrm>
            <a:off x="1108075" y="695325"/>
            <a:ext cx="4646613" cy="3486150"/>
          </a:xfrm>
          <a:ln/>
        </p:spPr>
      </p:sp>
      <p:sp>
        <p:nvSpPr>
          <p:cNvPr id="22016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382844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D334D2F-BAC7-4705-9623-665619546E89}" type="slidenum">
              <a:rPr lang="en-US" altLang="en-US" sz="1200">
                <a:solidFill>
                  <a:schemeClr val="tx1"/>
                </a:solidFill>
              </a:rPr>
              <a:pPr/>
              <a:t>60</a:t>
            </a:fld>
            <a:endParaRPr lang="en-US" altLang="en-US" sz="1200">
              <a:solidFill>
                <a:schemeClr val="tx1"/>
              </a:solidFill>
            </a:endParaRPr>
          </a:p>
        </p:txBody>
      </p:sp>
      <p:sp>
        <p:nvSpPr>
          <p:cNvPr id="221187" name="Rectangle 2"/>
          <p:cNvSpPr>
            <a:spLocks noGrp="1" noRot="1" noChangeAspect="1" noChangeArrowheads="1" noTextEdit="1"/>
          </p:cNvSpPr>
          <p:nvPr>
            <p:ph type="sldImg"/>
          </p:nvPr>
        </p:nvSpPr>
        <p:spPr>
          <a:xfrm>
            <a:off x="1108075" y="695325"/>
            <a:ext cx="4646613" cy="3486150"/>
          </a:xfrm>
          <a:ln/>
        </p:spPr>
      </p:sp>
      <p:sp>
        <p:nvSpPr>
          <p:cNvPr id="22118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733380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95C736F-BB30-4A9E-A43A-7241BD7818A6}" type="slidenum">
              <a:rPr lang="en-US" altLang="en-US" sz="1200">
                <a:solidFill>
                  <a:schemeClr val="tx1"/>
                </a:solidFill>
              </a:rPr>
              <a:pPr/>
              <a:t>61</a:t>
            </a:fld>
            <a:endParaRPr lang="en-US" altLang="en-US" sz="1200">
              <a:solidFill>
                <a:schemeClr val="tx1"/>
              </a:solidFill>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665587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10912BB-8DA4-47DE-8B79-DB4AEDF45D0B}" type="slidenum">
              <a:rPr lang="en-US" altLang="en-US" sz="1200">
                <a:solidFill>
                  <a:schemeClr val="tx1"/>
                </a:solidFill>
              </a:rPr>
              <a:pPr/>
              <a:t>65</a:t>
            </a:fld>
            <a:endParaRPr lang="en-US" altLang="en-US" sz="1200">
              <a:solidFill>
                <a:schemeClr val="tx1"/>
              </a:solidFill>
            </a:endParaRPr>
          </a:p>
        </p:txBody>
      </p:sp>
      <p:sp>
        <p:nvSpPr>
          <p:cNvPr id="327683" name="Rectangle 2"/>
          <p:cNvSpPr>
            <a:spLocks noGrp="1" noRot="1" noChangeAspect="1" noChangeArrowheads="1" noTextEdit="1"/>
          </p:cNvSpPr>
          <p:nvPr>
            <p:ph type="sldImg"/>
          </p:nvPr>
        </p:nvSpPr>
        <p:spPr>
          <a:xfrm>
            <a:off x="1108075" y="695325"/>
            <a:ext cx="4646613" cy="3486150"/>
          </a:xfrm>
          <a:ln/>
        </p:spPr>
      </p:sp>
      <p:sp>
        <p:nvSpPr>
          <p:cNvPr id="32768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059355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10912BB-8DA4-47DE-8B79-DB4AEDF45D0B}" type="slidenum">
              <a:rPr lang="en-US" altLang="en-US" sz="1200">
                <a:solidFill>
                  <a:schemeClr val="tx1"/>
                </a:solidFill>
              </a:rPr>
              <a:pPr/>
              <a:t>66</a:t>
            </a:fld>
            <a:endParaRPr lang="en-US" altLang="en-US" sz="1200">
              <a:solidFill>
                <a:schemeClr val="tx1"/>
              </a:solidFill>
            </a:endParaRPr>
          </a:p>
        </p:txBody>
      </p:sp>
      <p:sp>
        <p:nvSpPr>
          <p:cNvPr id="327683" name="Rectangle 2"/>
          <p:cNvSpPr>
            <a:spLocks noGrp="1" noRot="1" noChangeAspect="1" noChangeArrowheads="1" noTextEdit="1"/>
          </p:cNvSpPr>
          <p:nvPr>
            <p:ph type="sldImg"/>
          </p:nvPr>
        </p:nvSpPr>
        <p:spPr>
          <a:xfrm>
            <a:off x="1108075" y="695325"/>
            <a:ext cx="4646613" cy="3486150"/>
          </a:xfrm>
          <a:ln/>
        </p:spPr>
      </p:sp>
      <p:sp>
        <p:nvSpPr>
          <p:cNvPr id="32768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323003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51A9668-A94A-4CC8-BB14-0A7EAABF8F53}" type="slidenum">
              <a:rPr lang="en-US" altLang="en-US" sz="1200">
                <a:solidFill>
                  <a:schemeClr val="tx1"/>
                </a:solidFill>
              </a:rPr>
              <a:pPr/>
              <a:t>68</a:t>
            </a:fld>
            <a:endParaRPr lang="en-US" altLang="en-US" sz="1200">
              <a:solidFill>
                <a:schemeClr val="tx1"/>
              </a:solidFill>
            </a:endParaRPr>
          </a:p>
        </p:txBody>
      </p:sp>
      <p:sp>
        <p:nvSpPr>
          <p:cNvPr id="227331" name="Rectangle 2"/>
          <p:cNvSpPr>
            <a:spLocks noGrp="1" noRot="1" noChangeAspect="1" noChangeArrowheads="1" noTextEdit="1"/>
          </p:cNvSpPr>
          <p:nvPr>
            <p:ph type="sldImg"/>
          </p:nvPr>
        </p:nvSpPr>
        <p:spPr>
          <a:xfrm>
            <a:off x="1108075" y="695325"/>
            <a:ext cx="4646613" cy="3486150"/>
          </a:xfrm>
          <a:ln/>
        </p:spPr>
      </p:sp>
      <p:sp>
        <p:nvSpPr>
          <p:cNvPr id="22733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197052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3E117B2-8D5F-4AEA-A2BF-9BFC7605AC7F}" type="slidenum">
              <a:rPr lang="en-US" altLang="en-US" sz="1200">
                <a:solidFill>
                  <a:schemeClr val="tx1"/>
                </a:solidFill>
              </a:rPr>
              <a:pPr/>
              <a:t>69</a:t>
            </a:fld>
            <a:endParaRPr lang="en-US" altLang="en-US" sz="1200">
              <a:solidFill>
                <a:schemeClr val="tx1"/>
              </a:solidFill>
            </a:endParaRPr>
          </a:p>
        </p:txBody>
      </p:sp>
      <p:sp>
        <p:nvSpPr>
          <p:cNvPr id="228355" name="Rectangle 2"/>
          <p:cNvSpPr>
            <a:spLocks noGrp="1" noRot="1" noChangeAspect="1" noChangeArrowheads="1" noTextEdit="1"/>
          </p:cNvSpPr>
          <p:nvPr>
            <p:ph type="sldImg"/>
          </p:nvPr>
        </p:nvSpPr>
        <p:spPr>
          <a:xfrm>
            <a:off x="1108075" y="695325"/>
            <a:ext cx="4646613" cy="3486150"/>
          </a:xfrm>
          <a:ln/>
        </p:spPr>
      </p:sp>
      <p:sp>
        <p:nvSpPr>
          <p:cNvPr id="22835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786245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BC902A1-6639-4AF4-A5D4-B0EB6DECE28F}" type="slidenum">
              <a:rPr lang="en-US" altLang="en-US" sz="1200">
                <a:solidFill>
                  <a:schemeClr val="tx1"/>
                </a:solidFill>
              </a:rPr>
              <a:pPr/>
              <a:t>70</a:t>
            </a:fld>
            <a:endParaRPr lang="en-US" altLang="en-US" sz="1200">
              <a:solidFill>
                <a:schemeClr val="tx1"/>
              </a:solidFill>
            </a:endParaRPr>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87322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8C39AAD-1C86-4BBE-8E3A-BF3AC01B38C7}" type="slidenum">
              <a:rPr lang="en-US" altLang="en-US" sz="1200">
                <a:solidFill>
                  <a:schemeClr val="tx1"/>
                </a:solidFill>
              </a:rPr>
              <a:pPr/>
              <a:t>7</a:t>
            </a:fld>
            <a:endParaRPr lang="en-US" altLang="en-US" sz="1200">
              <a:solidFill>
                <a:schemeClr val="tx1"/>
              </a:solidFill>
            </a:endParaRPr>
          </a:p>
        </p:txBody>
      </p:sp>
      <p:sp>
        <p:nvSpPr>
          <p:cNvPr id="185347" name="Rectangle 2"/>
          <p:cNvSpPr>
            <a:spLocks noGrp="1" noRot="1" noChangeAspect="1" noChangeArrowheads="1" noTextEdit="1"/>
          </p:cNvSpPr>
          <p:nvPr>
            <p:ph type="sldImg"/>
          </p:nvPr>
        </p:nvSpPr>
        <p:spPr>
          <a:xfrm>
            <a:off x="1133475" y="733425"/>
            <a:ext cx="4592638" cy="3444875"/>
          </a:xfrm>
          <a:ln/>
        </p:spPr>
      </p:sp>
      <p:sp>
        <p:nvSpPr>
          <p:cNvPr id="185348"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1123503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ln/>
        </p:spPr>
      </p:sp>
      <p:sp>
        <p:nvSpPr>
          <p:cNvPr id="230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30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FFB283E-3410-481B-A40D-CED0C5DC11EC}" type="slidenum">
              <a:rPr lang="en-US" altLang="en-US" sz="1200">
                <a:solidFill>
                  <a:schemeClr val="tx1"/>
                </a:solidFill>
              </a:rPr>
              <a:pPr/>
              <a:t>71</a:t>
            </a:fld>
            <a:endParaRPr lang="en-US" altLang="en-US" sz="1200">
              <a:solidFill>
                <a:schemeClr val="tx1"/>
              </a:solidFill>
            </a:endParaRPr>
          </a:p>
        </p:txBody>
      </p:sp>
    </p:spTree>
    <p:extLst>
      <p:ext uri="{BB962C8B-B14F-4D97-AF65-F5344CB8AC3E}">
        <p14:creationId xmlns:p14="http://schemas.microsoft.com/office/powerpoint/2010/main" val="41503016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0C2D6C-1B9E-4435-9E5D-1AFC300C4984}" type="slidenum">
              <a:rPr lang="en-US" altLang="en-US" sz="1200">
                <a:solidFill>
                  <a:schemeClr val="tx1"/>
                </a:solidFill>
              </a:rPr>
              <a:pPr/>
              <a:t>72</a:t>
            </a:fld>
            <a:endParaRPr lang="en-US" altLang="en-US" sz="1200">
              <a:solidFill>
                <a:schemeClr val="tx1"/>
              </a:solidFill>
            </a:endParaRPr>
          </a:p>
        </p:txBody>
      </p:sp>
      <p:sp>
        <p:nvSpPr>
          <p:cNvPr id="231427" name="Rectangle 2"/>
          <p:cNvSpPr>
            <a:spLocks noGrp="1" noRot="1" noChangeAspect="1" noChangeArrowheads="1" noTextEdit="1"/>
          </p:cNvSpPr>
          <p:nvPr>
            <p:ph type="sldImg"/>
          </p:nvPr>
        </p:nvSpPr>
        <p:spPr>
          <a:xfrm>
            <a:off x="1106488" y="695325"/>
            <a:ext cx="4646612" cy="3486150"/>
          </a:xfrm>
          <a:ln/>
        </p:spPr>
      </p:sp>
      <p:sp>
        <p:nvSpPr>
          <p:cNvPr id="23142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609177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473BCCC-4626-47E8-B555-D5B5F2F37910}" type="slidenum">
              <a:rPr lang="en-US" altLang="en-US" sz="1200">
                <a:solidFill>
                  <a:schemeClr val="tx1"/>
                </a:solidFill>
              </a:rPr>
              <a:pPr/>
              <a:t>73</a:t>
            </a:fld>
            <a:endParaRPr lang="en-US" altLang="en-US" sz="1200">
              <a:solidFill>
                <a:schemeClr val="tx1"/>
              </a:solidFill>
            </a:endParaRPr>
          </a:p>
        </p:txBody>
      </p:sp>
      <p:sp>
        <p:nvSpPr>
          <p:cNvPr id="232451" name="Rectangle 2"/>
          <p:cNvSpPr>
            <a:spLocks noGrp="1" noRot="1" noChangeAspect="1" noChangeArrowheads="1" noTextEdit="1"/>
          </p:cNvSpPr>
          <p:nvPr>
            <p:ph type="sldImg"/>
          </p:nvPr>
        </p:nvSpPr>
        <p:spPr>
          <a:xfrm>
            <a:off x="1106488" y="695325"/>
            <a:ext cx="4646612" cy="3486150"/>
          </a:xfrm>
          <a:ln/>
        </p:spPr>
      </p:sp>
      <p:sp>
        <p:nvSpPr>
          <p:cNvPr id="23245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096132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F20E3F8-A434-4D36-91EA-4B9D3BAEF055}" type="slidenum">
              <a:rPr lang="en-US" altLang="en-US" sz="1200">
                <a:solidFill>
                  <a:schemeClr val="tx1"/>
                </a:solidFill>
              </a:rPr>
              <a:pPr/>
              <a:t>74</a:t>
            </a:fld>
            <a:endParaRPr lang="en-US" altLang="en-US" sz="1200">
              <a:solidFill>
                <a:schemeClr val="tx1"/>
              </a:solidFill>
            </a:endParaRPr>
          </a:p>
        </p:txBody>
      </p:sp>
      <p:sp>
        <p:nvSpPr>
          <p:cNvPr id="233475" name="Rectangle 2"/>
          <p:cNvSpPr>
            <a:spLocks noGrp="1" noRot="1" noChangeAspect="1" noChangeArrowheads="1" noTextEdit="1"/>
          </p:cNvSpPr>
          <p:nvPr>
            <p:ph type="sldImg"/>
          </p:nvPr>
        </p:nvSpPr>
        <p:spPr>
          <a:xfrm>
            <a:off x="1106488" y="695325"/>
            <a:ext cx="4646612" cy="3486150"/>
          </a:xfrm>
          <a:ln/>
        </p:spPr>
      </p:sp>
      <p:sp>
        <p:nvSpPr>
          <p:cNvPr id="23347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453964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B47AEEC-8BBC-4F1E-8E8E-5FBC51504766}" type="slidenum">
              <a:rPr lang="en-US" altLang="en-US" sz="1200">
                <a:solidFill>
                  <a:schemeClr val="tx1"/>
                </a:solidFill>
              </a:rPr>
              <a:pPr/>
              <a:t>75</a:t>
            </a:fld>
            <a:endParaRPr lang="en-US" altLang="en-US" sz="1200">
              <a:solidFill>
                <a:schemeClr val="tx1"/>
              </a:solidFill>
            </a:endParaRPr>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138268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460C566-F2C7-4298-9116-1307F38F6838}" type="slidenum">
              <a:rPr lang="en-US" altLang="en-US" sz="1200">
                <a:solidFill>
                  <a:schemeClr val="tx1"/>
                </a:solidFill>
              </a:rPr>
              <a:pPr/>
              <a:t>76</a:t>
            </a:fld>
            <a:endParaRPr lang="en-US" altLang="en-US" sz="1200">
              <a:solidFill>
                <a:schemeClr val="tx1"/>
              </a:solidFill>
            </a:endParaRPr>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815158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65431A8-0008-4620-8BB6-55D9AD9DFFF6}" type="slidenum">
              <a:rPr lang="en-US" altLang="en-US" sz="1200">
                <a:solidFill>
                  <a:schemeClr val="tx1"/>
                </a:solidFill>
              </a:rPr>
              <a:pPr/>
              <a:t>77</a:t>
            </a:fld>
            <a:endParaRPr lang="en-US" altLang="en-US" sz="1200">
              <a:solidFill>
                <a:schemeClr val="tx1"/>
              </a:solidFill>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653769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C0EDB3-72EF-4F83-A9A0-69BD121A133F}" type="slidenum">
              <a:rPr lang="en-US" altLang="en-US" sz="1200">
                <a:solidFill>
                  <a:schemeClr val="tx1"/>
                </a:solidFill>
              </a:rPr>
              <a:pPr/>
              <a:t>78</a:t>
            </a:fld>
            <a:endParaRPr lang="en-US" altLang="en-US" sz="1200">
              <a:solidFill>
                <a:schemeClr val="tx1"/>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053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C0EDB3-72EF-4F83-A9A0-69BD121A133F}" type="slidenum">
              <a:rPr lang="en-US" altLang="en-US" sz="1200">
                <a:solidFill>
                  <a:schemeClr val="tx1"/>
                </a:solidFill>
              </a:rPr>
              <a:pPr/>
              <a:t>79</a:t>
            </a:fld>
            <a:endParaRPr lang="en-US" altLang="en-US" sz="1200">
              <a:solidFill>
                <a:schemeClr val="tx1"/>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320443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6B57384-9294-4014-A0AF-8B3BCC35BBAB}" type="slidenum">
              <a:rPr lang="en-US" altLang="en-US" sz="1200">
                <a:solidFill>
                  <a:schemeClr val="tx1"/>
                </a:solidFill>
              </a:rPr>
              <a:pPr/>
              <a:t>80</a:t>
            </a:fld>
            <a:endParaRPr lang="en-US" altLang="en-US" sz="1200">
              <a:solidFill>
                <a:schemeClr val="tx1"/>
              </a:solidFill>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75607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F84CF27-DF37-406B-A0B9-23AA5CC986BB}" type="slidenum">
              <a:rPr lang="en-US" altLang="en-US" sz="1200">
                <a:solidFill>
                  <a:schemeClr val="tx1"/>
                </a:solidFill>
              </a:rPr>
              <a:pPr/>
              <a:t>8</a:t>
            </a:fld>
            <a:endParaRPr lang="en-US" altLang="en-US" sz="1200">
              <a:solidFill>
                <a:schemeClr val="tx1"/>
              </a:solidFill>
            </a:endParaRPr>
          </a:p>
        </p:txBody>
      </p:sp>
      <p:sp>
        <p:nvSpPr>
          <p:cNvPr id="186371" name="Rectangle 2"/>
          <p:cNvSpPr>
            <a:spLocks noGrp="1" noRot="1" noChangeAspect="1" noChangeArrowheads="1" noTextEdit="1"/>
          </p:cNvSpPr>
          <p:nvPr>
            <p:ph type="sldImg"/>
          </p:nvPr>
        </p:nvSpPr>
        <p:spPr>
          <a:xfrm>
            <a:off x="1133475" y="733425"/>
            <a:ext cx="4592638" cy="3444875"/>
          </a:xfrm>
          <a:ln/>
        </p:spPr>
      </p:sp>
      <p:sp>
        <p:nvSpPr>
          <p:cNvPr id="186372"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626107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9C4CFC4-3D0A-44CA-B571-1BFFE8F738FB}" type="slidenum">
              <a:rPr lang="en-US" altLang="en-US" sz="1200">
                <a:solidFill>
                  <a:schemeClr val="tx1"/>
                </a:solidFill>
              </a:rPr>
              <a:pPr/>
              <a:t>88</a:t>
            </a:fld>
            <a:endParaRPr lang="en-US" altLang="en-US" sz="1200">
              <a:solidFill>
                <a:schemeClr val="tx1"/>
              </a:solidFill>
            </a:endParaRPr>
          </a:p>
        </p:txBody>
      </p:sp>
      <p:sp>
        <p:nvSpPr>
          <p:cNvPr id="338947" name="Rectangle 2"/>
          <p:cNvSpPr>
            <a:spLocks noGrp="1" noRot="1" noChangeAspect="1" noChangeArrowheads="1" noTextEdit="1"/>
          </p:cNvSpPr>
          <p:nvPr>
            <p:ph type="sldImg"/>
          </p:nvPr>
        </p:nvSpPr>
        <p:spPr>
          <a:xfrm>
            <a:off x="1181100" y="695325"/>
            <a:ext cx="4649788" cy="3486150"/>
          </a:xfrm>
          <a:ln/>
        </p:spPr>
      </p:sp>
      <p:sp>
        <p:nvSpPr>
          <p:cNvPr id="338948" name="Rectangle 3"/>
          <p:cNvSpPr>
            <a:spLocks noGrp="1" noChangeArrowheads="1"/>
          </p:cNvSpPr>
          <p:nvPr>
            <p:ph type="body" idx="1"/>
          </p:nvPr>
        </p:nvSpPr>
        <p:spPr>
          <a:xfrm>
            <a:off x="935038" y="4416425"/>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151126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297EBF1-57A8-408D-AC0E-E8FFA8AF7080}" type="slidenum">
              <a:rPr lang="en-US" altLang="en-US" sz="1200">
                <a:solidFill>
                  <a:schemeClr val="tx1"/>
                </a:solidFill>
              </a:rPr>
              <a:pPr/>
              <a:t>89</a:t>
            </a:fld>
            <a:endParaRPr lang="en-US" altLang="en-US" sz="1200">
              <a:solidFill>
                <a:schemeClr val="tx1"/>
              </a:solidFill>
            </a:endParaRPr>
          </a:p>
        </p:txBody>
      </p:sp>
      <p:sp>
        <p:nvSpPr>
          <p:cNvPr id="339971" name="Rectangle 2"/>
          <p:cNvSpPr>
            <a:spLocks noGrp="1" noRot="1" noChangeAspect="1" noChangeArrowheads="1" noTextEdit="1"/>
          </p:cNvSpPr>
          <p:nvPr>
            <p:ph type="sldImg"/>
          </p:nvPr>
        </p:nvSpPr>
        <p:spPr>
          <a:xfrm>
            <a:off x="1181100" y="695325"/>
            <a:ext cx="4649788" cy="3486150"/>
          </a:xfrm>
          <a:ln/>
        </p:spPr>
      </p:sp>
      <p:sp>
        <p:nvSpPr>
          <p:cNvPr id="339972"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8013844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9EBBB17-52E3-4B48-BD0A-BD96A974E551}" type="slidenum">
              <a:rPr lang="en-US" altLang="en-US" sz="1200">
                <a:solidFill>
                  <a:schemeClr val="tx1"/>
                </a:solidFill>
              </a:rPr>
              <a:pPr/>
              <a:t>90</a:t>
            </a:fld>
            <a:endParaRPr lang="en-US" altLang="en-US" sz="1200">
              <a:solidFill>
                <a:schemeClr val="tx1"/>
              </a:solidFill>
            </a:endParaRPr>
          </a:p>
        </p:txBody>
      </p:sp>
      <p:sp>
        <p:nvSpPr>
          <p:cNvPr id="340995" name="Rectangle 2"/>
          <p:cNvSpPr>
            <a:spLocks noGrp="1" noRot="1" noChangeAspect="1" noChangeArrowheads="1" noTextEdit="1"/>
          </p:cNvSpPr>
          <p:nvPr>
            <p:ph type="sldImg"/>
          </p:nvPr>
        </p:nvSpPr>
        <p:spPr>
          <a:xfrm>
            <a:off x="1181100" y="695325"/>
            <a:ext cx="4649788" cy="3486150"/>
          </a:xfrm>
          <a:ln/>
        </p:spPr>
      </p:sp>
      <p:sp>
        <p:nvSpPr>
          <p:cNvPr id="34099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80192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9D26962-C937-4E4A-B2AE-9567FB2C1492}" type="slidenum">
              <a:rPr lang="en-US" altLang="en-US" sz="1200">
                <a:solidFill>
                  <a:schemeClr val="tx1"/>
                </a:solidFill>
              </a:rPr>
              <a:pPr/>
              <a:t>91</a:t>
            </a:fld>
            <a:endParaRPr lang="en-US" altLang="en-US" sz="1200">
              <a:solidFill>
                <a:schemeClr val="tx1"/>
              </a:solidFill>
            </a:endParaRPr>
          </a:p>
        </p:txBody>
      </p:sp>
      <p:sp>
        <p:nvSpPr>
          <p:cNvPr id="342019" name="Rectangle 2"/>
          <p:cNvSpPr>
            <a:spLocks noGrp="1" noRot="1" noChangeAspect="1" noChangeArrowheads="1" noTextEdit="1"/>
          </p:cNvSpPr>
          <p:nvPr>
            <p:ph type="sldImg"/>
          </p:nvPr>
        </p:nvSpPr>
        <p:spPr>
          <a:xfrm>
            <a:off x="1181100" y="695325"/>
            <a:ext cx="4649788" cy="3486150"/>
          </a:xfrm>
          <a:ln/>
        </p:spPr>
      </p:sp>
      <p:sp>
        <p:nvSpPr>
          <p:cNvPr id="34202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8223003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BBE539E-9305-4442-8C4B-498F4F6DFB14}" type="slidenum">
              <a:rPr lang="en-US" altLang="en-US" sz="1200">
                <a:solidFill>
                  <a:schemeClr val="tx1"/>
                </a:solidFill>
              </a:rPr>
              <a:pPr/>
              <a:t>92</a:t>
            </a:fld>
            <a:endParaRPr lang="en-US" altLang="en-US" sz="1200">
              <a:solidFill>
                <a:schemeClr val="tx1"/>
              </a:solidFill>
            </a:endParaRPr>
          </a:p>
        </p:txBody>
      </p:sp>
      <p:sp>
        <p:nvSpPr>
          <p:cNvPr id="343043" name="Rectangle 2"/>
          <p:cNvSpPr>
            <a:spLocks noGrp="1" noRot="1" noChangeAspect="1" noChangeArrowheads="1" noTextEdit="1"/>
          </p:cNvSpPr>
          <p:nvPr>
            <p:ph type="sldImg"/>
          </p:nvPr>
        </p:nvSpPr>
        <p:spPr>
          <a:xfrm>
            <a:off x="1184275" y="695325"/>
            <a:ext cx="4648200" cy="3486150"/>
          </a:xfrm>
          <a:ln/>
        </p:spPr>
      </p:sp>
      <p:sp>
        <p:nvSpPr>
          <p:cNvPr id="34304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9650356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92690BC-578D-4AFB-9292-CCDD2A84BF09}" type="slidenum">
              <a:rPr lang="en-US" altLang="en-US" sz="1200">
                <a:solidFill>
                  <a:schemeClr val="tx1"/>
                </a:solidFill>
              </a:rPr>
              <a:pPr/>
              <a:t>93</a:t>
            </a:fld>
            <a:endParaRPr lang="en-US" altLang="en-US" sz="1200">
              <a:solidFill>
                <a:schemeClr val="tx1"/>
              </a:solidFill>
            </a:endParaRPr>
          </a:p>
        </p:txBody>
      </p:sp>
      <p:sp>
        <p:nvSpPr>
          <p:cNvPr id="344067" name="Rectangle 2"/>
          <p:cNvSpPr>
            <a:spLocks noGrp="1" noRot="1" noChangeAspect="1" noChangeArrowheads="1" noTextEdit="1"/>
          </p:cNvSpPr>
          <p:nvPr>
            <p:ph type="sldImg"/>
          </p:nvPr>
        </p:nvSpPr>
        <p:spPr>
          <a:xfrm>
            <a:off x="1184275" y="695325"/>
            <a:ext cx="4648200" cy="3486150"/>
          </a:xfrm>
          <a:ln/>
        </p:spPr>
      </p:sp>
      <p:sp>
        <p:nvSpPr>
          <p:cNvPr id="344068"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923508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5781AB2-B2A6-4FA4-8284-267746FD66EC}" type="slidenum">
              <a:rPr lang="en-US" altLang="en-US" sz="1200">
                <a:solidFill>
                  <a:schemeClr val="tx1"/>
                </a:solidFill>
              </a:rPr>
              <a:pPr/>
              <a:t>94</a:t>
            </a:fld>
            <a:endParaRPr lang="en-US" altLang="en-US" sz="1200">
              <a:solidFill>
                <a:schemeClr val="tx1"/>
              </a:solidFill>
            </a:endParaRPr>
          </a:p>
        </p:txBody>
      </p:sp>
      <p:sp>
        <p:nvSpPr>
          <p:cNvPr id="345091" name="Rectangle 2"/>
          <p:cNvSpPr>
            <a:spLocks noGrp="1" noRot="1" noChangeAspect="1" noChangeArrowheads="1" noTextEdit="1"/>
          </p:cNvSpPr>
          <p:nvPr>
            <p:ph type="sldImg"/>
          </p:nvPr>
        </p:nvSpPr>
        <p:spPr>
          <a:xfrm>
            <a:off x="1184275" y="695325"/>
            <a:ext cx="4648200" cy="3486150"/>
          </a:xfrm>
          <a:ln/>
        </p:spPr>
      </p:sp>
      <p:sp>
        <p:nvSpPr>
          <p:cNvPr id="345092"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471134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576B999-35A4-4F09-A7CA-AD6AE69A9D24}" type="slidenum">
              <a:rPr lang="en-US" altLang="en-US" sz="1200">
                <a:solidFill>
                  <a:schemeClr val="tx1"/>
                </a:solidFill>
              </a:rPr>
              <a:pPr/>
              <a:t>96</a:t>
            </a:fld>
            <a:endParaRPr lang="en-US" altLang="en-US" sz="1200">
              <a:solidFill>
                <a:schemeClr val="tx1"/>
              </a:solidFill>
            </a:endParaRPr>
          </a:p>
        </p:txBody>
      </p:sp>
      <p:sp>
        <p:nvSpPr>
          <p:cNvPr id="346115" name="Rectangle 2"/>
          <p:cNvSpPr>
            <a:spLocks noGrp="1" noRot="1" noChangeAspect="1" noChangeArrowheads="1" noTextEdit="1"/>
          </p:cNvSpPr>
          <p:nvPr>
            <p:ph type="sldImg"/>
          </p:nvPr>
        </p:nvSpPr>
        <p:spPr>
          <a:xfrm>
            <a:off x="1181100" y="695325"/>
            <a:ext cx="4649788" cy="3486150"/>
          </a:xfrm>
          <a:ln/>
        </p:spPr>
      </p:sp>
      <p:sp>
        <p:nvSpPr>
          <p:cNvPr id="34611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782434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23B134-3C01-482F-9923-55A3B9EDEA61}" type="slidenum">
              <a:rPr lang="en-US" altLang="en-US" sz="1200">
                <a:solidFill>
                  <a:schemeClr val="tx1"/>
                </a:solidFill>
              </a:rPr>
              <a:pPr/>
              <a:t>97</a:t>
            </a:fld>
            <a:endParaRPr lang="en-US" altLang="en-US" sz="1200">
              <a:solidFill>
                <a:schemeClr val="tx1"/>
              </a:solidFill>
            </a:endParaRPr>
          </a:p>
        </p:txBody>
      </p:sp>
      <p:sp>
        <p:nvSpPr>
          <p:cNvPr id="347139" name="Rectangle 2"/>
          <p:cNvSpPr>
            <a:spLocks noGrp="1" noRot="1" noChangeAspect="1" noChangeArrowheads="1" noTextEdit="1"/>
          </p:cNvSpPr>
          <p:nvPr>
            <p:ph type="sldImg"/>
          </p:nvPr>
        </p:nvSpPr>
        <p:spPr>
          <a:xfrm>
            <a:off x="1181100" y="695325"/>
            <a:ext cx="4649788" cy="3486150"/>
          </a:xfrm>
          <a:ln/>
        </p:spPr>
      </p:sp>
      <p:sp>
        <p:nvSpPr>
          <p:cNvPr id="34714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0749822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A3B8D20-181C-4B8F-8436-EEA44D5BB1D9}" type="slidenum">
              <a:rPr lang="en-US" altLang="en-US" sz="1200">
                <a:solidFill>
                  <a:schemeClr val="tx1"/>
                </a:solidFill>
              </a:rPr>
              <a:pPr/>
              <a:t>99</a:t>
            </a:fld>
            <a:endParaRPr lang="en-US" altLang="en-US" sz="1200">
              <a:solidFill>
                <a:schemeClr val="tx1"/>
              </a:solidFill>
            </a:endParaRPr>
          </a:p>
        </p:txBody>
      </p:sp>
      <p:sp>
        <p:nvSpPr>
          <p:cNvPr id="262147" name="Rectangle 2"/>
          <p:cNvSpPr>
            <a:spLocks noGrp="1" noRot="1" noChangeAspect="1" noChangeArrowheads="1" noTextEdit="1"/>
          </p:cNvSpPr>
          <p:nvPr>
            <p:ph type="sldImg"/>
          </p:nvPr>
        </p:nvSpPr>
        <p:spPr>
          <a:xfrm>
            <a:off x="1106488" y="695325"/>
            <a:ext cx="4646612" cy="3486150"/>
          </a:xfrm>
          <a:ln/>
        </p:spPr>
      </p:sp>
      <p:sp>
        <p:nvSpPr>
          <p:cNvPr id="262148" name="Rectangle 3"/>
          <p:cNvSpPr>
            <a:spLocks noGrp="1" noChangeArrowheads="1"/>
          </p:cNvSpPr>
          <p:nvPr>
            <p:ph type="body" idx="1"/>
          </p:nvPr>
        </p:nvSpPr>
        <p:spPr>
          <a:xfrm>
            <a:off x="914400" y="4416425"/>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53692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F9EC2C-9524-4AC3-8C3D-9CD7CCFC3331}" type="slidenum">
              <a:rPr lang="en-US" altLang="en-US"/>
              <a:pPr/>
              <a:t>10</a:t>
            </a:fld>
            <a:endParaRPr lang="en-US" alt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1499206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CC828B9-91BA-4529-8A2E-3DEA18175D31}" type="slidenum">
              <a:rPr lang="en-US" altLang="en-US" sz="1200">
                <a:solidFill>
                  <a:schemeClr val="tx1"/>
                </a:solidFill>
              </a:rPr>
              <a:pPr/>
              <a:t>101</a:t>
            </a:fld>
            <a:endParaRPr lang="en-US" altLang="en-US" sz="1200">
              <a:solidFill>
                <a:schemeClr val="tx1"/>
              </a:solidFill>
            </a:endParaRPr>
          </a:p>
        </p:txBody>
      </p:sp>
      <p:sp>
        <p:nvSpPr>
          <p:cNvPr id="239619" name="Rectangle 2"/>
          <p:cNvSpPr>
            <a:spLocks noGrp="1" noRot="1" noChangeAspect="1" noChangeArrowheads="1" noTextEdit="1"/>
          </p:cNvSpPr>
          <p:nvPr>
            <p:ph type="sldImg"/>
          </p:nvPr>
        </p:nvSpPr>
        <p:spPr>
          <a:xfrm>
            <a:off x="1106488" y="695325"/>
            <a:ext cx="4646612" cy="3486150"/>
          </a:xfrm>
          <a:ln/>
        </p:spPr>
      </p:sp>
      <p:sp>
        <p:nvSpPr>
          <p:cNvPr id="239620"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3821559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CC828B9-91BA-4529-8A2E-3DEA18175D31}" type="slidenum">
              <a:rPr lang="en-US" altLang="en-US" sz="1200">
                <a:solidFill>
                  <a:schemeClr val="tx1"/>
                </a:solidFill>
              </a:rPr>
              <a:pPr/>
              <a:t>102</a:t>
            </a:fld>
            <a:endParaRPr lang="en-US" altLang="en-US" sz="1200">
              <a:solidFill>
                <a:schemeClr val="tx1"/>
              </a:solidFill>
            </a:endParaRPr>
          </a:p>
        </p:txBody>
      </p:sp>
      <p:sp>
        <p:nvSpPr>
          <p:cNvPr id="239619" name="Rectangle 2"/>
          <p:cNvSpPr>
            <a:spLocks noGrp="1" noRot="1" noChangeAspect="1" noChangeArrowheads="1" noTextEdit="1"/>
          </p:cNvSpPr>
          <p:nvPr>
            <p:ph type="sldImg"/>
          </p:nvPr>
        </p:nvSpPr>
        <p:spPr>
          <a:xfrm>
            <a:off x="1106488" y="695325"/>
            <a:ext cx="4646612" cy="3486150"/>
          </a:xfrm>
          <a:ln/>
        </p:spPr>
      </p:sp>
      <p:sp>
        <p:nvSpPr>
          <p:cNvPr id="239620"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130088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683557D-012D-45BF-96D7-26FF2DABF960}" type="slidenum">
              <a:rPr lang="en-US" altLang="en-US" sz="1200">
                <a:solidFill>
                  <a:schemeClr val="tx1"/>
                </a:solidFill>
              </a:rPr>
              <a:pPr/>
              <a:t>103</a:t>
            </a:fld>
            <a:endParaRPr lang="en-US" altLang="en-US" sz="1200">
              <a:solidFill>
                <a:schemeClr val="tx1"/>
              </a:solidFill>
            </a:endParaRPr>
          </a:p>
        </p:txBody>
      </p:sp>
      <p:sp>
        <p:nvSpPr>
          <p:cNvPr id="240643" name="Rectangle 2"/>
          <p:cNvSpPr>
            <a:spLocks noGrp="1" noRot="1" noChangeAspect="1" noChangeArrowheads="1" noTextEdit="1"/>
          </p:cNvSpPr>
          <p:nvPr>
            <p:ph type="sldImg"/>
          </p:nvPr>
        </p:nvSpPr>
        <p:spPr>
          <a:xfrm>
            <a:off x="1106488" y="695325"/>
            <a:ext cx="4646612" cy="3486150"/>
          </a:xfrm>
          <a:ln/>
        </p:spPr>
      </p:sp>
      <p:sp>
        <p:nvSpPr>
          <p:cNvPr id="24064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4478203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64BD3DF-8ADC-4277-BE36-BFCDEE970660}" type="slidenum">
              <a:rPr lang="en-US" altLang="en-US" sz="1200">
                <a:solidFill>
                  <a:schemeClr val="tx1"/>
                </a:solidFill>
              </a:rPr>
              <a:pPr/>
              <a:t>104</a:t>
            </a:fld>
            <a:endParaRPr lang="en-US" altLang="en-US" sz="1200">
              <a:solidFill>
                <a:schemeClr val="tx1"/>
              </a:solidFill>
            </a:endParaRPr>
          </a:p>
        </p:txBody>
      </p:sp>
      <p:sp>
        <p:nvSpPr>
          <p:cNvPr id="241667" name="Rectangle 2"/>
          <p:cNvSpPr>
            <a:spLocks noGrp="1" noRot="1" noChangeAspect="1" noChangeArrowheads="1" noTextEdit="1"/>
          </p:cNvSpPr>
          <p:nvPr>
            <p:ph type="sldImg"/>
          </p:nvPr>
        </p:nvSpPr>
        <p:spPr>
          <a:xfrm>
            <a:off x="1106488" y="695325"/>
            <a:ext cx="4646612" cy="3486150"/>
          </a:xfrm>
          <a:ln/>
        </p:spPr>
      </p:sp>
      <p:sp>
        <p:nvSpPr>
          <p:cNvPr id="24166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6704881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65915B7-A34F-4AE0-893A-132FAA466150}" type="slidenum">
              <a:rPr lang="en-US" altLang="en-US" sz="1200">
                <a:solidFill>
                  <a:schemeClr val="tx1"/>
                </a:solidFill>
              </a:rPr>
              <a:pPr/>
              <a:t>105</a:t>
            </a:fld>
            <a:endParaRPr lang="en-US" altLang="en-US" sz="1200">
              <a:solidFill>
                <a:schemeClr val="tx1"/>
              </a:solidFill>
            </a:endParaRPr>
          </a:p>
        </p:txBody>
      </p:sp>
      <p:sp>
        <p:nvSpPr>
          <p:cNvPr id="242691" name="Rectangle 2"/>
          <p:cNvSpPr>
            <a:spLocks noGrp="1" noRot="1" noChangeAspect="1" noChangeArrowheads="1" noTextEdit="1"/>
          </p:cNvSpPr>
          <p:nvPr>
            <p:ph type="sldImg"/>
          </p:nvPr>
        </p:nvSpPr>
        <p:spPr>
          <a:xfrm>
            <a:off x="1106488" y="695325"/>
            <a:ext cx="4646612" cy="3486150"/>
          </a:xfrm>
          <a:ln/>
        </p:spPr>
      </p:sp>
      <p:sp>
        <p:nvSpPr>
          <p:cNvPr id="24269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059013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AA96DED-C881-4410-9461-0C60AE0030F7}" type="slidenum">
              <a:rPr lang="en-US" altLang="en-US" sz="1200">
                <a:solidFill>
                  <a:schemeClr val="tx1"/>
                </a:solidFill>
              </a:rPr>
              <a:pPr/>
              <a:t>106</a:t>
            </a:fld>
            <a:endParaRPr lang="en-US" altLang="en-US" sz="1200">
              <a:solidFill>
                <a:schemeClr val="tx1"/>
              </a:solidFill>
            </a:endParaRPr>
          </a:p>
        </p:txBody>
      </p:sp>
      <p:sp>
        <p:nvSpPr>
          <p:cNvPr id="243715" name="Rectangle 2"/>
          <p:cNvSpPr>
            <a:spLocks noGrp="1" noRot="1" noChangeAspect="1" noChangeArrowheads="1" noTextEdit="1"/>
          </p:cNvSpPr>
          <p:nvPr>
            <p:ph type="sldImg"/>
          </p:nvPr>
        </p:nvSpPr>
        <p:spPr>
          <a:xfrm>
            <a:off x="1106488" y="695325"/>
            <a:ext cx="4646612" cy="3486150"/>
          </a:xfrm>
          <a:ln/>
        </p:spPr>
      </p:sp>
      <p:sp>
        <p:nvSpPr>
          <p:cNvPr id="24371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4230004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EC7DF44-7D4D-4BC7-8281-BBDEB1B02222}" type="slidenum">
              <a:rPr lang="en-US" altLang="en-US" sz="1200">
                <a:solidFill>
                  <a:schemeClr val="tx1"/>
                </a:solidFill>
              </a:rPr>
              <a:pPr/>
              <a:t>107</a:t>
            </a:fld>
            <a:endParaRPr lang="en-US" altLang="en-US" sz="1200">
              <a:solidFill>
                <a:schemeClr val="tx1"/>
              </a:solidFill>
            </a:endParaRPr>
          </a:p>
        </p:txBody>
      </p:sp>
      <p:sp>
        <p:nvSpPr>
          <p:cNvPr id="244739" name="Rectangle 2"/>
          <p:cNvSpPr>
            <a:spLocks noGrp="1" noRot="1" noChangeAspect="1" noChangeArrowheads="1" noTextEdit="1"/>
          </p:cNvSpPr>
          <p:nvPr>
            <p:ph type="sldImg"/>
          </p:nvPr>
        </p:nvSpPr>
        <p:spPr>
          <a:xfrm>
            <a:off x="1106488" y="695325"/>
            <a:ext cx="4646612" cy="3486150"/>
          </a:xfrm>
          <a:ln/>
        </p:spPr>
      </p:sp>
      <p:sp>
        <p:nvSpPr>
          <p:cNvPr id="244740"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140934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4FEF5A2-47F9-400A-872B-761BF7D69BC6}" type="slidenum">
              <a:rPr lang="en-US" altLang="en-US" sz="1200">
                <a:solidFill>
                  <a:schemeClr val="tx1"/>
                </a:solidFill>
              </a:rPr>
              <a:pPr/>
              <a:t>108</a:t>
            </a:fld>
            <a:endParaRPr lang="en-US" altLang="en-US" sz="1200">
              <a:solidFill>
                <a:schemeClr val="tx1"/>
              </a:solidFill>
            </a:endParaRPr>
          </a:p>
        </p:txBody>
      </p:sp>
      <p:sp>
        <p:nvSpPr>
          <p:cNvPr id="245763" name="Rectangle 2"/>
          <p:cNvSpPr>
            <a:spLocks noGrp="1" noRot="1" noChangeAspect="1" noChangeArrowheads="1" noTextEdit="1"/>
          </p:cNvSpPr>
          <p:nvPr>
            <p:ph type="sldImg"/>
          </p:nvPr>
        </p:nvSpPr>
        <p:spPr>
          <a:xfrm>
            <a:off x="1106488" y="695325"/>
            <a:ext cx="4646612" cy="3486150"/>
          </a:xfrm>
          <a:ln/>
        </p:spPr>
      </p:sp>
      <p:sp>
        <p:nvSpPr>
          <p:cNvPr id="24576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5484527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A998059-8344-4FCC-B488-C0493C46B053}" type="slidenum">
              <a:rPr lang="en-US" altLang="en-US" sz="1200">
                <a:solidFill>
                  <a:schemeClr val="tx1"/>
                </a:solidFill>
              </a:rPr>
              <a:pPr/>
              <a:t>109</a:t>
            </a:fld>
            <a:endParaRPr lang="en-US" altLang="en-US" sz="1200">
              <a:solidFill>
                <a:schemeClr val="tx1"/>
              </a:solidFill>
            </a:endParaRPr>
          </a:p>
        </p:txBody>
      </p:sp>
      <p:sp>
        <p:nvSpPr>
          <p:cNvPr id="246787" name="Rectangle 2"/>
          <p:cNvSpPr>
            <a:spLocks noGrp="1" noRot="1" noChangeAspect="1" noChangeArrowheads="1" noTextEdit="1"/>
          </p:cNvSpPr>
          <p:nvPr>
            <p:ph type="sldImg"/>
          </p:nvPr>
        </p:nvSpPr>
        <p:spPr>
          <a:xfrm>
            <a:off x="1106488" y="695325"/>
            <a:ext cx="4646612" cy="3486150"/>
          </a:xfrm>
          <a:ln/>
        </p:spPr>
      </p:sp>
      <p:sp>
        <p:nvSpPr>
          <p:cNvPr id="24678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4895854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96B84EA-698A-4C96-B3F9-2F638A289D66}" type="slidenum">
              <a:rPr lang="en-US" altLang="en-US" sz="1200">
                <a:solidFill>
                  <a:schemeClr val="tx1"/>
                </a:solidFill>
              </a:rPr>
              <a:pPr/>
              <a:t>110</a:t>
            </a:fld>
            <a:endParaRPr lang="en-US" altLang="en-US" sz="1200">
              <a:solidFill>
                <a:schemeClr val="tx1"/>
              </a:solidFill>
            </a:endParaRPr>
          </a:p>
        </p:txBody>
      </p:sp>
      <p:sp>
        <p:nvSpPr>
          <p:cNvPr id="247811" name="Rectangle 2"/>
          <p:cNvSpPr>
            <a:spLocks noGrp="1" noRot="1" noChangeAspect="1" noChangeArrowheads="1" noTextEdit="1"/>
          </p:cNvSpPr>
          <p:nvPr>
            <p:ph type="sldImg"/>
          </p:nvPr>
        </p:nvSpPr>
        <p:spPr>
          <a:xfrm>
            <a:off x="1106488" y="695325"/>
            <a:ext cx="4646612" cy="3486150"/>
          </a:xfrm>
          <a:ln/>
        </p:spPr>
      </p:sp>
      <p:sp>
        <p:nvSpPr>
          <p:cNvPr id="247812" name="Rectangle 3"/>
          <p:cNvSpPr>
            <a:spLocks noGrp="1" noChangeArrowheads="1"/>
          </p:cNvSpPr>
          <p:nvPr>
            <p:ph type="body" idx="1"/>
          </p:nvPr>
        </p:nvSpPr>
        <p:spPr>
          <a:xfrm>
            <a:off x="912813" y="4414838"/>
            <a:ext cx="50323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3012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FD6E5-03DC-4E3E-905E-2F55C0263368}" type="slidenum">
              <a:rPr lang="en-US" altLang="en-US"/>
              <a:pPr/>
              <a:t>13</a:t>
            </a:fld>
            <a:endParaRPr lang="en-US" alt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9548833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CBCC1E0-8F53-4963-9885-F5B1FDF94D76}" type="slidenum">
              <a:rPr lang="en-US" altLang="en-US" sz="1200">
                <a:solidFill>
                  <a:schemeClr val="tx1"/>
                </a:solidFill>
              </a:rPr>
              <a:pPr/>
              <a:t>112</a:t>
            </a:fld>
            <a:endParaRPr lang="en-US" altLang="en-US" sz="1200">
              <a:solidFill>
                <a:schemeClr val="tx1"/>
              </a:solidFill>
            </a:endParaRPr>
          </a:p>
        </p:txBody>
      </p:sp>
      <p:sp>
        <p:nvSpPr>
          <p:cNvPr id="248835" name="Rectangle 2"/>
          <p:cNvSpPr>
            <a:spLocks noGrp="1" noRot="1" noChangeAspect="1" noChangeArrowheads="1" noTextEdit="1"/>
          </p:cNvSpPr>
          <p:nvPr>
            <p:ph type="sldImg"/>
          </p:nvPr>
        </p:nvSpPr>
        <p:spPr>
          <a:xfrm>
            <a:off x="1106488" y="695325"/>
            <a:ext cx="4646612" cy="3486150"/>
          </a:xfrm>
          <a:ln/>
        </p:spPr>
      </p:sp>
      <p:sp>
        <p:nvSpPr>
          <p:cNvPr id="24883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090517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D48FE15-1ED8-4546-8586-46F115984F9D}" type="slidenum">
              <a:rPr lang="en-US" altLang="en-US" sz="1200">
                <a:solidFill>
                  <a:schemeClr val="tx1"/>
                </a:solidFill>
              </a:rPr>
              <a:pPr/>
              <a:t>113</a:t>
            </a:fld>
            <a:endParaRPr lang="en-US" altLang="en-US" sz="1200">
              <a:solidFill>
                <a:schemeClr val="tx1"/>
              </a:solidFill>
            </a:endParaRPr>
          </a:p>
        </p:txBody>
      </p:sp>
      <p:sp>
        <p:nvSpPr>
          <p:cNvPr id="249859" name="Rectangle 2"/>
          <p:cNvSpPr>
            <a:spLocks noGrp="1" noRot="1" noChangeAspect="1" noChangeArrowheads="1" noTextEdit="1"/>
          </p:cNvSpPr>
          <p:nvPr>
            <p:ph type="sldImg"/>
          </p:nvPr>
        </p:nvSpPr>
        <p:spPr>
          <a:xfrm>
            <a:off x="1106488" y="695325"/>
            <a:ext cx="4646612" cy="3486150"/>
          </a:xfrm>
          <a:ln/>
        </p:spPr>
      </p:sp>
      <p:sp>
        <p:nvSpPr>
          <p:cNvPr id="249860"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1014245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982E294-BA84-41A5-A3FB-0F42A2C0BEAB}" type="slidenum">
              <a:rPr lang="en-US" altLang="en-US" sz="1200">
                <a:solidFill>
                  <a:schemeClr val="tx1"/>
                </a:solidFill>
              </a:rPr>
              <a:pPr/>
              <a:t>114</a:t>
            </a:fld>
            <a:endParaRPr lang="en-US" altLang="en-US" sz="1200">
              <a:solidFill>
                <a:schemeClr val="tx1"/>
              </a:solidFill>
            </a:endParaRPr>
          </a:p>
        </p:txBody>
      </p:sp>
      <p:sp>
        <p:nvSpPr>
          <p:cNvPr id="250883" name="Rectangle 2"/>
          <p:cNvSpPr>
            <a:spLocks noGrp="1" noRot="1" noChangeAspect="1" noChangeArrowheads="1" noTextEdit="1"/>
          </p:cNvSpPr>
          <p:nvPr>
            <p:ph type="sldImg"/>
          </p:nvPr>
        </p:nvSpPr>
        <p:spPr>
          <a:xfrm>
            <a:off x="1106488" y="695325"/>
            <a:ext cx="4646612" cy="3486150"/>
          </a:xfrm>
          <a:ln/>
        </p:spPr>
      </p:sp>
      <p:sp>
        <p:nvSpPr>
          <p:cNvPr id="25088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0734457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1BF82F3-F2C0-4841-AFB9-E8AAB6A7629E}" type="slidenum">
              <a:rPr lang="en-US" altLang="en-US" sz="1200">
                <a:solidFill>
                  <a:schemeClr val="tx1"/>
                </a:solidFill>
              </a:rPr>
              <a:pPr/>
              <a:t>116</a:t>
            </a:fld>
            <a:endParaRPr lang="en-US" altLang="en-US" sz="1200">
              <a:solidFill>
                <a:schemeClr val="tx1"/>
              </a:solidFill>
            </a:endParaRPr>
          </a:p>
        </p:txBody>
      </p:sp>
      <p:sp>
        <p:nvSpPr>
          <p:cNvPr id="265219" name="Rectangle 2"/>
          <p:cNvSpPr>
            <a:spLocks noGrp="1" noRot="1" noChangeAspect="1" noChangeArrowheads="1" noTextEdit="1"/>
          </p:cNvSpPr>
          <p:nvPr>
            <p:ph type="sldImg"/>
          </p:nvPr>
        </p:nvSpPr>
        <p:spPr>
          <a:xfrm>
            <a:off x="1106488" y="695325"/>
            <a:ext cx="4646612" cy="3486150"/>
          </a:xfrm>
          <a:ln/>
        </p:spPr>
      </p:sp>
      <p:sp>
        <p:nvSpPr>
          <p:cNvPr id="265220"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7702527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1DAEB54-13AF-4ED4-A9D7-DA76DBD928E1}" type="slidenum">
              <a:rPr lang="en-US" altLang="en-US" sz="1200">
                <a:solidFill>
                  <a:schemeClr val="tx1"/>
                </a:solidFill>
              </a:rPr>
              <a:pPr/>
              <a:t>117</a:t>
            </a:fld>
            <a:endParaRPr lang="en-US" altLang="en-US" sz="1200">
              <a:solidFill>
                <a:schemeClr val="tx1"/>
              </a:solidFill>
            </a:endParaRPr>
          </a:p>
        </p:txBody>
      </p:sp>
      <p:sp>
        <p:nvSpPr>
          <p:cNvPr id="266243" name="Rectangle 2"/>
          <p:cNvSpPr>
            <a:spLocks noGrp="1" noRot="1" noChangeAspect="1" noChangeArrowheads="1" noTextEdit="1"/>
          </p:cNvSpPr>
          <p:nvPr>
            <p:ph type="sldImg"/>
          </p:nvPr>
        </p:nvSpPr>
        <p:spPr>
          <a:xfrm>
            <a:off x="1106488" y="695325"/>
            <a:ext cx="4646612" cy="3486150"/>
          </a:xfrm>
          <a:ln/>
        </p:spPr>
      </p:sp>
      <p:sp>
        <p:nvSpPr>
          <p:cNvPr id="266244"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8852482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7206B5-C256-4B24-B22D-F27A31C75CC4}" type="slidenum">
              <a:rPr lang="en-US" altLang="en-US" sz="1200">
                <a:solidFill>
                  <a:schemeClr val="tx1"/>
                </a:solidFill>
              </a:rPr>
              <a:pPr/>
              <a:t>118</a:t>
            </a:fld>
            <a:endParaRPr lang="en-US" altLang="en-US" sz="1200">
              <a:solidFill>
                <a:schemeClr val="tx1"/>
              </a:solidFill>
            </a:endParaRPr>
          </a:p>
        </p:txBody>
      </p:sp>
      <p:sp>
        <p:nvSpPr>
          <p:cNvPr id="267267" name="Rectangle 2"/>
          <p:cNvSpPr>
            <a:spLocks noGrp="1" noRot="1" noChangeAspect="1" noChangeArrowheads="1" noTextEdit="1"/>
          </p:cNvSpPr>
          <p:nvPr>
            <p:ph type="sldImg"/>
          </p:nvPr>
        </p:nvSpPr>
        <p:spPr>
          <a:xfrm>
            <a:off x="1106488" y="695325"/>
            <a:ext cx="4646612" cy="3486150"/>
          </a:xfrm>
          <a:ln/>
        </p:spPr>
      </p:sp>
      <p:sp>
        <p:nvSpPr>
          <p:cNvPr id="267268"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8089233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157F4D3-F37E-445F-A73B-B2EEAEEC5D15}" type="slidenum">
              <a:rPr lang="en-US" altLang="en-US" sz="1200">
                <a:solidFill>
                  <a:schemeClr val="tx1"/>
                </a:solidFill>
              </a:rPr>
              <a:pPr/>
              <a:t>119</a:t>
            </a:fld>
            <a:endParaRPr lang="en-US" altLang="en-US" sz="1200">
              <a:solidFill>
                <a:schemeClr val="tx1"/>
              </a:solidFill>
            </a:endParaRPr>
          </a:p>
        </p:txBody>
      </p:sp>
      <p:sp>
        <p:nvSpPr>
          <p:cNvPr id="268291" name="Rectangle 2"/>
          <p:cNvSpPr>
            <a:spLocks noGrp="1" noRot="1" noChangeAspect="1" noChangeArrowheads="1" noTextEdit="1"/>
          </p:cNvSpPr>
          <p:nvPr>
            <p:ph type="sldImg"/>
          </p:nvPr>
        </p:nvSpPr>
        <p:spPr>
          <a:xfrm>
            <a:off x="1106488" y="695325"/>
            <a:ext cx="4646612" cy="3486150"/>
          </a:xfrm>
          <a:ln/>
        </p:spPr>
      </p:sp>
      <p:sp>
        <p:nvSpPr>
          <p:cNvPr id="268292"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805979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695BE7B-3E95-4FE6-ACB5-6B5F90A76885}" type="slidenum">
              <a:rPr lang="en-US" altLang="en-US" sz="1200">
                <a:solidFill>
                  <a:schemeClr val="tx1"/>
                </a:solidFill>
              </a:rPr>
              <a:pPr/>
              <a:t>121</a:t>
            </a:fld>
            <a:endParaRPr lang="en-US" altLang="en-US" sz="1200">
              <a:solidFill>
                <a:schemeClr val="tx1"/>
              </a:solidFill>
            </a:endParaRPr>
          </a:p>
        </p:txBody>
      </p:sp>
      <p:sp>
        <p:nvSpPr>
          <p:cNvPr id="270339" name="Rectangle 2"/>
          <p:cNvSpPr>
            <a:spLocks noGrp="1" noRot="1" noChangeAspect="1" noChangeArrowheads="1" noTextEdit="1"/>
          </p:cNvSpPr>
          <p:nvPr>
            <p:ph type="sldImg"/>
          </p:nvPr>
        </p:nvSpPr>
        <p:spPr>
          <a:xfrm>
            <a:off x="1106488" y="695325"/>
            <a:ext cx="4646612" cy="3486150"/>
          </a:xfrm>
          <a:ln/>
        </p:spPr>
      </p:sp>
      <p:sp>
        <p:nvSpPr>
          <p:cNvPr id="270340"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7978184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4B5AB3E-104E-4E50-8EDF-6B8E250B996E}" type="slidenum">
              <a:rPr lang="en-US" altLang="en-US" sz="1200">
                <a:solidFill>
                  <a:schemeClr val="tx1"/>
                </a:solidFill>
              </a:rPr>
              <a:pPr/>
              <a:t>122</a:t>
            </a:fld>
            <a:endParaRPr lang="en-US" altLang="en-US" sz="1200">
              <a:solidFill>
                <a:schemeClr val="tx1"/>
              </a:solidFill>
            </a:endParaRPr>
          </a:p>
        </p:txBody>
      </p:sp>
      <p:sp>
        <p:nvSpPr>
          <p:cNvPr id="273411" name="Rectangle 2"/>
          <p:cNvSpPr>
            <a:spLocks noGrp="1" noRot="1" noChangeAspect="1" noChangeArrowheads="1" noTextEdit="1"/>
          </p:cNvSpPr>
          <p:nvPr>
            <p:ph type="sldImg"/>
          </p:nvPr>
        </p:nvSpPr>
        <p:spPr>
          <a:xfrm>
            <a:off x="1106488" y="695325"/>
            <a:ext cx="4646612" cy="3486150"/>
          </a:xfrm>
          <a:ln/>
        </p:spPr>
      </p:sp>
      <p:sp>
        <p:nvSpPr>
          <p:cNvPr id="273412"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582018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6F66136-A4A5-4741-936F-987C3B861F4C}" type="slidenum">
              <a:rPr lang="en-US" altLang="en-US" sz="1200">
                <a:solidFill>
                  <a:schemeClr val="tx1"/>
                </a:solidFill>
              </a:rPr>
              <a:pPr/>
              <a:t>123</a:t>
            </a:fld>
            <a:endParaRPr lang="en-US" altLang="en-US" sz="1200">
              <a:solidFill>
                <a:schemeClr val="tx1"/>
              </a:solidFill>
            </a:endParaRPr>
          </a:p>
        </p:txBody>
      </p:sp>
      <p:sp>
        <p:nvSpPr>
          <p:cNvPr id="274435" name="Rectangle 2"/>
          <p:cNvSpPr>
            <a:spLocks noGrp="1" noRot="1" noChangeAspect="1" noChangeArrowheads="1" noTextEdit="1"/>
          </p:cNvSpPr>
          <p:nvPr>
            <p:ph type="sldImg"/>
          </p:nvPr>
        </p:nvSpPr>
        <p:spPr>
          <a:xfrm>
            <a:off x="1106488" y="695325"/>
            <a:ext cx="4646612" cy="3486150"/>
          </a:xfrm>
          <a:ln/>
        </p:spPr>
      </p:sp>
      <p:sp>
        <p:nvSpPr>
          <p:cNvPr id="274436"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115779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80.xml"/><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81.xml"/><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82.xml"/><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83.xml"/><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56.wmf"/><Relationship Id="rId5" Type="http://schemas.openxmlformats.org/officeDocument/2006/relationships/oleObject" Target="../embeddings/oleObject6.bin"/><Relationship Id="rId4" Type="http://schemas.openxmlformats.org/officeDocument/2006/relationships/image" Target="../media/image57.emf"/></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notesSlide" Target="../notesSlides/notesSlide89.xml"/><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90.xml"/><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notesSlide" Target="../notesSlides/notesSlide91.xml"/><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92.xml"/><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97.xml"/><Relationship Id="rId1" Type="http://schemas.openxmlformats.org/officeDocument/2006/relationships/slideLayout" Target="../slideLayouts/slideLayout10.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101.xml"/><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104.xml"/><Relationship Id="rId1" Type="http://schemas.openxmlformats.org/officeDocument/2006/relationships/slideLayout" Target="../slideLayouts/slideLayout6.xml"/><Relationship Id="rId4" Type="http://schemas.openxmlformats.org/officeDocument/2006/relationships/image" Target="../media/image66.jpeg"/></Relationships>
</file>

<file path=ppt/slides/_rels/slide12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05.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108.xml"/><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0.xml"/></Relationships>
</file>

<file path=ppt/slides/_rels/slide13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0.xml"/><Relationship Id="rId5" Type="http://schemas.openxmlformats.org/officeDocument/2006/relationships/image" Target="../media/image75.png"/><Relationship Id="rId4" Type="http://schemas.openxmlformats.org/officeDocument/2006/relationships/image" Target="../media/image74.png"/></Relationships>
</file>

<file path=ppt/slides/_rels/slide13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0.xml"/></Relationships>
</file>

<file path=ppt/slides/_rels/slide13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0.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oleObject4.bin"/></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6.xml"/><Relationship Id="rId4" Type="http://schemas.openxmlformats.org/officeDocument/2006/relationships/image" Target="../media/image81.png"/></Relationships>
</file>

<file path=ppt/slides/_rels/slide14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0.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0.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0.xml"/></Relationships>
</file>

<file path=ppt/slides/_rels/slide14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19.wmf"/><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www.sourceforge.net/"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hyperlink" Target="http://smartgrid.epri.com/SimulationTool.aspx"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mailto:smartino@epri.com"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1.wmf"/></Relationships>
</file>

<file path=ppt/slides/_rels/slide3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6.xml"/><Relationship Id="rId1" Type="http://schemas.openxmlformats.org/officeDocument/2006/relationships/slideLayout" Target="../slideLayouts/slideLayout10.xml"/><Relationship Id="rId5" Type="http://schemas.openxmlformats.org/officeDocument/2006/relationships/image" Target="../media/image24.emf"/><Relationship Id="rId4" Type="http://schemas.openxmlformats.org/officeDocument/2006/relationships/image" Target="../media/image23.emf"/></Relationships>
</file>

<file path=ppt/slides/_rels/slide3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28.jpe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31.emf"/></Relationships>
</file>

<file path=ppt/slides/_rels/slide3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33.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hyperlink" Target="http://ewh.ieee.org/soc/pes/dsacom/testfeeders/" TargetMode="External"/><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hyperlink" Target="http://smartgrid.epri.com/SimulationTool.aspx" TargetMode="External"/><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8.wmf"/><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84.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75.xml"/><Relationship Id="rId1" Type="http://schemas.openxmlformats.org/officeDocument/2006/relationships/slideLayout" Target="../slideLayouts/slideLayout6.xml"/><Relationship Id="rId4" Type="http://schemas.openxmlformats.org/officeDocument/2006/relationships/image" Target="../media/image63.png"/></Relationships>
</file>

<file path=ppt/slides/_rels/slide94.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Instructors</a:t>
            </a:r>
          </a:p>
          <a:p>
            <a:pPr algn="r"/>
            <a:r>
              <a:rPr lang="en-US" b="1" dirty="0"/>
              <a:t>Roger C. Dugan</a:t>
            </a:r>
            <a:br>
              <a:rPr lang="en-US" b="1" dirty="0"/>
            </a:br>
            <a:r>
              <a:rPr lang="en-US" b="1" dirty="0"/>
              <a:t>Matt Rylander</a:t>
            </a:r>
            <a:br>
              <a:rPr lang="en-US" b="1" dirty="0"/>
            </a:br>
            <a:br>
              <a:rPr lang="en-US" b="1" dirty="0"/>
            </a:br>
            <a:endParaRPr lang="en-US" dirty="0"/>
          </a:p>
          <a:p>
            <a:pPr algn="r"/>
            <a:r>
              <a:rPr lang="en-US" b="1" dirty="0"/>
              <a:t>Sponsored by CenterPoint Energy</a:t>
            </a:r>
            <a:br>
              <a:rPr lang="en-US" b="1" dirty="0"/>
            </a:br>
            <a:r>
              <a:rPr lang="en-US" b="1" dirty="0"/>
              <a:t>At Texas A&amp;M University</a:t>
            </a:r>
            <a:br>
              <a:rPr lang="en-US" dirty="0"/>
            </a:br>
            <a:r>
              <a:rPr lang="en-US" dirty="0"/>
              <a:t>April 19, 20, 21</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 Workshop</a:t>
            </a:r>
            <a:br>
              <a:rPr lang="en-US" dirty="0">
                <a:solidFill>
                  <a:schemeClr val="tx2"/>
                </a:solidFill>
              </a:rPr>
            </a:br>
            <a:r>
              <a:rPr lang="en-US" sz="2000" dirty="0">
                <a:solidFill>
                  <a:schemeClr val="bg2">
                    <a:lumMod val="60000"/>
                    <a:lumOff val="40000"/>
                  </a:schemeClr>
                </a:solidFill>
              </a:rPr>
              <a:t>with </a:t>
            </a:r>
            <a:r>
              <a:rPr lang="en-US" sz="2000" dirty="0" err="1">
                <a:solidFill>
                  <a:schemeClr val="bg2">
                    <a:lumMod val="60000"/>
                    <a:lumOff val="40000"/>
                  </a:schemeClr>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ChangeArrowheads="1"/>
          </p:cNvSpPr>
          <p:nvPr/>
        </p:nvSpPr>
        <p:spPr bwMode="auto">
          <a:xfrm>
            <a:off x="1219200" y="1600200"/>
            <a:ext cx="6915150" cy="4133850"/>
          </a:xfrm>
          <a:prstGeom prst="rect">
            <a:avLst/>
          </a:prstGeom>
          <a:solidFill>
            <a:srgbClr val="FFFFCC"/>
          </a:solidFill>
          <a:ln>
            <a:noFill/>
          </a:ln>
          <a:effectLst/>
          <a:extLs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47" name="Rectangle 3"/>
          <p:cNvSpPr>
            <a:spLocks noGrp="1" noChangeArrowheads="1"/>
          </p:cNvSpPr>
          <p:nvPr>
            <p:ph type="title"/>
          </p:nvPr>
        </p:nvSpPr>
        <p:spPr>
          <a:ln/>
        </p:spPr>
        <p:txBody>
          <a:bodyPr/>
          <a:lstStyle/>
          <a:p>
            <a:r>
              <a:rPr lang="en-US" altLang="en-US" dirty="0"/>
              <a:t>Urban LV Network Systems – Another View</a:t>
            </a:r>
          </a:p>
        </p:txBody>
      </p:sp>
      <p:sp>
        <p:nvSpPr>
          <p:cNvPr id="185348" name="Rectangle 4"/>
          <p:cNvSpPr>
            <a:spLocks noChangeArrowheads="1"/>
          </p:cNvSpPr>
          <p:nvPr/>
        </p:nvSpPr>
        <p:spPr bwMode="auto">
          <a:xfrm>
            <a:off x="2286000" y="2138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5350" name="Line 6"/>
          <p:cNvSpPr>
            <a:spLocks noChangeShapeType="1"/>
          </p:cNvSpPr>
          <p:nvPr/>
        </p:nvSpPr>
        <p:spPr bwMode="auto">
          <a:xfrm flipH="1">
            <a:off x="2735263" y="3370263"/>
            <a:ext cx="238125"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1" name="Line 7"/>
          <p:cNvSpPr>
            <a:spLocks noChangeShapeType="1"/>
          </p:cNvSpPr>
          <p:nvPr/>
        </p:nvSpPr>
        <p:spPr bwMode="auto">
          <a:xfrm flipH="1">
            <a:off x="2381250" y="3370263"/>
            <a:ext cx="207963"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2" name="Freeform 8"/>
          <p:cNvSpPr>
            <a:spLocks/>
          </p:cNvSpPr>
          <p:nvPr/>
        </p:nvSpPr>
        <p:spPr bwMode="auto">
          <a:xfrm>
            <a:off x="2589213" y="3132138"/>
            <a:ext cx="57150" cy="474662"/>
          </a:xfrm>
          <a:custGeom>
            <a:avLst/>
            <a:gdLst>
              <a:gd name="T0" fmla="*/ 0 w 36"/>
              <a:gd name="T1" fmla="*/ 299 h 299"/>
              <a:gd name="T2" fmla="*/ 16 w 36"/>
              <a:gd name="T3" fmla="*/ 295 h 299"/>
              <a:gd name="T4" fmla="*/ 28 w 36"/>
              <a:gd name="T5" fmla="*/ 285 h 299"/>
              <a:gd name="T6" fmla="*/ 36 w 36"/>
              <a:gd name="T7" fmla="*/ 269 h 299"/>
              <a:gd name="T8" fmla="*/ 36 w 36"/>
              <a:gd name="T9" fmla="*/ 253 h 299"/>
              <a:gd name="T10" fmla="*/ 28 w 36"/>
              <a:gd name="T11" fmla="*/ 237 h 299"/>
              <a:gd name="T12" fmla="*/ 16 w 36"/>
              <a:gd name="T13" fmla="*/ 227 h 299"/>
              <a:gd name="T14" fmla="*/ 0 w 36"/>
              <a:gd name="T15" fmla="*/ 223 h 299"/>
              <a:gd name="T16" fmla="*/ 16 w 36"/>
              <a:gd name="T17" fmla="*/ 219 h 299"/>
              <a:gd name="T18" fmla="*/ 28 w 36"/>
              <a:gd name="T19" fmla="*/ 209 h 299"/>
              <a:gd name="T20" fmla="*/ 36 w 36"/>
              <a:gd name="T21" fmla="*/ 196 h 299"/>
              <a:gd name="T22" fmla="*/ 36 w 36"/>
              <a:gd name="T23" fmla="*/ 178 h 299"/>
              <a:gd name="T24" fmla="*/ 28 w 36"/>
              <a:gd name="T25" fmla="*/ 164 h 299"/>
              <a:gd name="T26" fmla="*/ 16 w 36"/>
              <a:gd name="T27" fmla="*/ 154 h 299"/>
              <a:gd name="T28" fmla="*/ 0 w 36"/>
              <a:gd name="T29" fmla="*/ 150 h 299"/>
              <a:gd name="T30" fmla="*/ 16 w 36"/>
              <a:gd name="T31" fmla="*/ 146 h 299"/>
              <a:gd name="T32" fmla="*/ 28 w 36"/>
              <a:gd name="T33" fmla="*/ 136 h 299"/>
              <a:gd name="T34" fmla="*/ 36 w 36"/>
              <a:gd name="T35" fmla="*/ 120 h 299"/>
              <a:gd name="T36" fmla="*/ 36 w 36"/>
              <a:gd name="T37" fmla="*/ 104 h 299"/>
              <a:gd name="T38" fmla="*/ 28 w 36"/>
              <a:gd name="T39" fmla="*/ 88 h 299"/>
              <a:gd name="T40" fmla="*/ 16 w 36"/>
              <a:gd name="T41" fmla="*/ 78 h 299"/>
              <a:gd name="T42" fmla="*/ 0 w 36"/>
              <a:gd name="T43" fmla="*/ 74 h 299"/>
              <a:gd name="T44" fmla="*/ 16 w 36"/>
              <a:gd name="T45" fmla="*/ 70 h 299"/>
              <a:gd name="T46" fmla="*/ 28 w 36"/>
              <a:gd name="T47" fmla="*/ 60 h 299"/>
              <a:gd name="T48" fmla="*/ 36 w 36"/>
              <a:gd name="T49" fmla="*/ 46 h 299"/>
              <a:gd name="T50" fmla="*/ 36 w 36"/>
              <a:gd name="T51" fmla="*/ 28 h 299"/>
              <a:gd name="T52" fmla="*/ 28 w 36"/>
              <a:gd name="T53" fmla="*/ 14 h 299"/>
              <a:gd name="T54" fmla="*/ 16 w 36"/>
              <a:gd name="T55" fmla="*/ 4 h 299"/>
              <a:gd name="T56" fmla="*/ 0 w 36"/>
              <a:gd name="T5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299">
                <a:moveTo>
                  <a:pt x="0" y="299"/>
                </a:moveTo>
                <a:lnTo>
                  <a:pt x="16" y="295"/>
                </a:lnTo>
                <a:lnTo>
                  <a:pt x="28" y="285"/>
                </a:lnTo>
                <a:lnTo>
                  <a:pt x="36" y="269"/>
                </a:lnTo>
                <a:lnTo>
                  <a:pt x="36" y="253"/>
                </a:lnTo>
                <a:lnTo>
                  <a:pt x="28" y="237"/>
                </a:lnTo>
                <a:lnTo>
                  <a:pt x="16" y="227"/>
                </a:lnTo>
                <a:lnTo>
                  <a:pt x="0" y="223"/>
                </a:lnTo>
                <a:lnTo>
                  <a:pt x="16" y="219"/>
                </a:lnTo>
                <a:lnTo>
                  <a:pt x="28" y="209"/>
                </a:lnTo>
                <a:lnTo>
                  <a:pt x="36" y="196"/>
                </a:lnTo>
                <a:lnTo>
                  <a:pt x="36" y="178"/>
                </a:lnTo>
                <a:lnTo>
                  <a:pt x="28" y="164"/>
                </a:lnTo>
                <a:lnTo>
                  <a:pt x="16" y="154"/>
                </a:lnTo>
                <a:lnTo>
                  <a:pt x="0" y="150"/>
                </a:lnTo>
                <a:lnTo>
                  <a:pt x="16" y="146"/>
                </a:lnTo>
                <a:lnTo>
                  <a:pt x="28" y="136"/>
                </a:lnTo>
                <a:lnTo>
                  <a:pt x="36" y="120"/>
                </a:lnTo>
                <a:lnTo>
                  <a:pt x="36" y="104"/>
                </a:lnTo>
                <a:lnTo>
                  <a:pt x="28" y="88"/>
                </a:lnTo>
                <a:lnTo>
                  <a:pt x="16" y="78"/>
                </a:lnTo>
                <a:lnTo>
                  <a:pt x="0" y="74"/>
                </a:lnTo>
                <a:lnTo>
                  <a:pt x="16" y="70"/>
                </a:lnTo>
                <a:lnTo>
                  <a:pt x="28" y="60"/>
                </a:lnTo>
                <a:lnTo>
                  <a:pt x="36" y="46"/>
                </a:lnTo>
                <a:lnTo>
                  <a:pt x="36" y="28"/>
                </a:lnTo>
                <a:lnTo>
                  <a:pt x="28" y="14"/>
                </a:lnTo>
                <a:lnTo>
                  <a:pt x="16" y="4"/>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53" name="Freeform 9"/>
          <p:cNvSpPr>
            <a:spLocks/>
          </p:cNvSpPr>
          <p:nvPr/>
        </p:nvSpPr>
        <p:spPr bwMode="auto">
          <a:xfrm>
            <a:off x="2709863" y="3132138"/>
            <a:ext cx="57150" cy="474662"/>
          </a:xfrm>
          <a:custGeom>
            <a:avLst/>
            <a:gdLst>
              <a:gd name="T0" fmla="*/ 36 w 36"/>
              <a:gd name="T1" fmla="*/ 299 h 299"/>
              <a:gd name="T2" fmla="*/ 20 w 36"/>
              <a:gd name="T3" fmla="*/ 295 h 299"/>
              <a:gd name="T4" fmla="*/ 6 w 36"/>
              <a:gd name="T5" fmla="*/ 285 h 299"/>
              <a:gd name="T6" fmla="*/ 0 w 36"/>
              <a:gd name="T7" fmla="*/ 269 h 299"/>
              <a:gd name="T8" fmla="*/ 0 w 36"/>
              <a:gd name="T9" fmla="*/ 253 h 299"/>
              <a:gd name="T10" fmla="*/ 6 w 36"/>
              <a:gd name="T11" fmla="*/ 237 h 299"/>
              <a:gd name="T12" fmla="*/ 20 w 36"/>
              <a:gd name="T13" fmla="*/ 227 h 299"/>
              <a:gd name="T14" fmla="*/ 36 w 36"/>
              <a:gd name="T15" fmla="*/ 223 h 299"/>
              <a:gd name="T16" fmla="*/ 20 w 36"/>
              <a:gd name="T17" fmla="*/ 219 h 299"/>
              <a:gd name="T18" fmla="*/ 6 w 36"/>
              <a:gd name="T19" fmla="*/ 209 h 299"/>
              <a:gd name="T20" fmla="*/ 0 w 36"/>
              <a:gd name="T21" fmla="*/ 196 h 299"/>
              <a:gd name="T22" fmla="*/ 0 w 36"/>
              <a:gd name="T23" fmla="*/ 178 h 299"/>
              <a:gd name="T24" fmla="*/ 6 w 36"/>
              <a:gd name="T25" fmla="*/ 164 h 299"/>
              <a:gd name="T26" fmla="*/ 20 w 36"/>
              <a:gd name="T27" fmla="*/ 154 h 299"/>
              <a:gd name="T28" fmla="*/ 36 w 36"/>
              <a:gd name="T29" fmla="*/ 150 h 299"/>
              <a:gd name="T30" fmla="*/ 20 w 36"/>
              <a:gd name="T31" fmla="*/ 146 h 299"/>
              <a:gd name="T32" fmla="*/ 6 w 36"/>
              <a:gd name="T33" fmla="*/ 136 h 299"/>
              <a:gd name="T34" fmla="*/ 0 w 36"/>
              <a:gd name="T35" fmla="*/ 120 h 299"/>
              <a:gd name="T36" fmla="*/ 0 w 36"/>
              <a:gd name="T37" fmla="*/ 104 h 299"/>
              <a:gd name="T38" fmla="*/ 6 w 36"/>
              <a:gd name="T39" fmla="*/ 88 h 299"/>
              <a:gd name="T40" fmla="*/ 20 w 36"/>
              <a:gd name="T41" fmla="*/ 78 h 299"/>
              <a:gd name="T42" fmla="*/ 36 w 36"/>
              <a:gd name="T43" fmla="*/ 74 h 299"/>
              <a:gd name="T44" fmla="*/ 20 w 36"/>
              <a:gd name="T45" fmla="*/ 70 h 299"/>
              <a:gd name="T46" fmla="*/ 6 w 36"/>
              <a:gd name="T47" fmla="*/ 60 h 299"/>
              <a:gd name="T48" fmla="*/ 0 w 36"/>
              <a:gd name="T49" fmla="*/ 46 h 299"/>
              <a:gd name="T50" fmla="*/ 0 w 36"/>
              <a:gd name="T51" fmla="*/ 28 h 299"/>
              <a:gd name="T52" fmla="*/ 6 w 36"/>
              <a:gd name="T53" fmla="*/ 14 h 299"/>
              <a:gd name="T54" fmla="*/ 20 w 36"/>
              <a:gd name="T55" fmla="*/ 4 h 299"/>
              <a:gd name="T56" fmla="*/ 36 w 36"/>
              <a:gd name="T5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299">
                <a:moveTo>
                  <a:pt x="36" y="299"/>
                </a:moveTo>
                <a:lnTo>
                  <a:pt x="20" y="295"/>
                </a:lnTo>
                <a:lnTo>
                  <a:pt x="6" y="285"/>
                </a:lnTo>
                <a:lnTo>
                  <a:pt x="0" y="269"/>
                </a:lnTo>
                <a:lnTo>
                  <a:pt x="0" y="253"/>
                </a:lnTo>
                <a:lnTo>
                  <a:pt x="6" y="237"/>
                </a:lnTo>
                <a:lnTo>
                  <a:pt x="20" y="227"/>
                </a:lnTo>
                <a:lnTo>
                  <a:pt x="36" y="223"/>
                </a:lnTo>
                <a:lnTo>
                  <a:pt x="20" y="219"/>
                </a:lnTo>
                <a:lnTo>
                  <a:pt x="6" y="209"/>
                </a:lnTo>
                <a:lnTo>
                  <a:pt x="0" y="196"/>
                </a:lnTo>
                <a:lnTo>
                  <a:pt x="0" y="178"/>
                </a:lnTo>
                <a:lnTo>
                  <a:pt x="6" y="164"/>
                </a:lnTo>
                <a:lnTo>
                  <a:pt x="20" y="154"/>
                </a:lnTo>
                <a:lnTo>
                  <a:pt x="36" y="150"/>
                </a:lnTo>
                <a:lnTo>
                  <a:pt x="20" y="146"/>
                </a:lnTo>
                <a:lnTo>
                  <a:pt x="6" y="136"/>
                </a:lnTo>
                <a:lnTo>
                  <a:pt x="0" y="120"/>
                </a:lnTo>
                <a:lnTo>
                  <a:pt x="0" y="104"/>
                </a:lnTo>
                <a:lnTo>
                  <a:pt x="6" y="88"/>
                </a:lnTo>
                <a:lnTo>
                  <a:pt x="20" y="78"/>
                </a:lnTo>
                <a:lnTo>
                  <a:pt x="36" y="74"/>
                </a:lnTo>
                <a:lnTo>
                  <a:pt x="20" y="70"/>
                </a:lnTo>
                <a:lnTo>
                  <a:pt x="6" y="60"/>
                </a:lnTo>
                <a:lnTo>
                  <a:pt x="0" y="46"/>
                </a:lnTo>
                <a:lnTo>
                  <a:pt x="0" y="28"/>
                </a:lnTo>
                <a:lnTo>
                  <a:pt x="6" y="14"/>
                </a:lnTo>
                <a:lnTo>
                  <a:pt x="20" y="4"/>
                </a:lnTo>
                <a:lnTo>
                  <a:pt x="36"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54" name="Line 10"/>
          <p:cNvSpPr>
            <a:spLocks noChangeShapeType="1"/>
          </p:cNvSpPr>
          <p:nvPr/>
        </p:nvSpPr>
        <p:spPr bwMode="auto">
          <a:xfrm>
            <a:off x="2967038" y="2301875"/>
            <a:ext cx="1587" cy="18288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5" name="Rectangle 11"/>
          <p:cNvSpPr>
            <a:spLocks noChangeArrowheads="1"/>
          </p:cNvSpPr>
          <p:nvPr/>
        </p:nvSpPr>
        <p:spPr bwMode="auto">
          <a:xfrm>
            <a:off x="3152775" y="2362200"/>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56" name="Line 12"/>
          <p:cNvSpPr>
            <a:spLocks noChangeShapeType="1"/>
          </p:cNvSpPr>
          <p:nvPr/>
        </p:nvSpPr>
        <p:spPr bwMode="auto">
          <a:xfrm>
            <a:off x="2967038" y="2422525"/>
            <a:ext cx="1857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7" name="Line 13"/>
          <p:cNvSpPr>
            <a:spLocks noChangeShapeType="1"/>
          </p:cNvSpPr>
          <p:nvPr/>
        </p:nvSpPr>
        <p:spPr bwMode="auto">
          <a:xfrm>
            <a:off x="3263900" y="2422525"/>
            <a:ext cx="184150"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8" name="Rectangle 14"/>
          <p:cNvSpPr>
            <a:spLocks noChangeArrowheads="1"/>
          </p:cNvSpPr>
          <p:nvPr/>
        </p:nvSpPr>
        <p:spPr bwMode="auto">
          <a:xfrm>
            <a:off x="3152775" y="2835275"/>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59" name="Line 15"/>
          <p:cNvSpPr>
            <a:spLocks noChangeShapeType="1"/>
          </p:cNvSpPr>
          <p:nvPr/>
        </p:nvSpPr>
        <p:spPr bwMode="auto">
          <a:xfrm>
            <a:off x="2967038" y="2895600"/>
            <a:ext cx="1857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0" name="Line 16"/>
          <p:cNvSpPr>
            <a:spLocks noChangeShapeType="1"/>
          </p:cNvSpPr>
          <p:nvPr/>
        </p:nvSpPr>
        <p:spPr bwMode="auto">
          <a:xfrm>
            <a:off x="3263900" y="2895600"/>
            <a:ext cx="184150"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1" name="Rectangle 17"/>
          <p:cNvSpPr>
            <a:spLocks noChangeArrowheads="1"/>
          </p:cNvSpPr>
          <p:nvPr/>
        </p:nvSpPr>
        <p:spPr bwMode="auto">
          <a:xfrm>
            <a:off x="3152775" y="3309938"/>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62" name="Line 18"/>
          <p:cNvSpPr>
            <a:spLocks noChangeShapeType="1"/>
          </p:cNvSpPr>
          <p:nvPr/>
        </p:nvSpPr>
        <p:spPr bwMode="auto">
          <a:xfrm>
            <a:off x="2967038" y="3370263"/>
            <a:ext cx="1857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3" name="Line 19"/>
          <p:cNvSpPr>
            <a:spLocks noChangeShapeType="1"/>
          </p:cNvSpPr>
          <p:nvPr/>
        </p:nvSpPr>
        <p:spPr bwMode="auto">
          <a:xfrm>
            <a:off x="3263900" y="3370263"/>
            <a:ext cx="184150"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4" name="Rectangle 20"/>
          <p:cNvSpPr>
            <a:spLocks noChangeArrowheads="1"/>
          </p:cNvSpPr>
          <p:nvPr/>
        </p:nvSpPr>
        <p:spPr bwMode="auto">
          <a:xfrm>
            <a:off x="3152775" y="3783013"/>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65" name="Line 21"/>
          <p:cNvSpPr>
            <a:spLocks noChangeShapeType="1"/>
          </p:cNvSpPr>
          <p:nvPr/>
        </p:nvSpPr>
        <p:spPr bwMode="auto">
          <a:xfrm>
            <a:off x="2967038" y="3843338"/>
            <a:ext cx="1857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6" name="Line 22"/>
          <p:cNvSpPr>
            <a:spLocks noChangeShapeType="1"/>
          </p:cNvSpPr>
          <p:nvPr/>
        </p:nvSpPr>
        <p:spPr bwMode="auto">
          <a:xfrm>
            <a:off x="3263900" y="3843338"/>
            <a:ext cx="184150"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7" name="Line 23"/>
          <p:cNvSpPr>
            <a:spLocks noChangeShapeType="1"/>
          </p:cNvSpPr>
          <p:nvPr/>
        </p:nvSpPr>
        <p:spPr bwMode="auto">
          <a:xfrm>
            <a:off x="3448050" y="3843338"/>
            <a:ext cx="3978275"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8" name="Rectangle 24"/>
          <p:cNvSpPr>
            <a:spLocks noChangeArrowheads="1"/>
          </p:cNvSpPr>
          <p:nvPr/>
        </p:nvSpPr>
        <p:spPr bwMode="auto">
          <a:xfrm>
            <a:off x="1865313" y="2487613"/>
            <a:ext cx="10795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SUBSTATION</a:t>
            </a:r>
            <a:endParaRPr lang="en-US" altLang="en-US"/>
          </a:p>
        </p:txBody>
      </p:sp>
      <p:sp>
        <p:nvSpPr>
          <p:cNvPr id="185369" name="Line 25"/>
          <p:cNvSpPr>
            <a:spLocks noChangeShapeType="1"/>
          </p:cNvSpPr>
          <p:nvPr/>
        </p:nvSpPr>
        <p:spPr bwMode="auto">
          <a:xfrm>
            <a:off x="2381250" y="3132138"/>
            <a:ext cx="1588" cy="5318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0" name="Line 26"/>
          <p:cNvSpPr>
            <a:spLocks noChangeShapeType="1"/>
          </p:cNvSpPr>
          <p:nvPr/>
        </p:nvSpPr>
        <p:spPr bwMode="auto">
          <a:xfrm flipH="1">
            <a:off x="1833563" y="3783013"/>
            <a:ext cx="36988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1" name="Freeform 27"/>
          <p:cNvSpPr>
            <a:spLocks/>
          </p:cNvSpPr>
          <p:nvPr/>
        </p:nvSpPr>
        <p:spPr bwMode="auto">
          <a:xfrm>
            <a:off x="1785938" y="3756025"/>
            <a:ext cx="53975" cy="52388"/>
          </a:xfrm>
          <a:custGeom>
            <a:avLst/>
            <a:gdLst>
              <a:gd name="T0" fmla="*/ 34 w 34"/>
              <a:gd name="T1" fmla="*/ 33 h 33"/>
              <a:gd name="T2" fmla="*/ 0 w 34"/>
              <a:gd name="T3" fmla="*/ 17 h 33"/>
              <a:gd name="T4" fmla="*/ 34 w 34"/>
              <a:gd name="T5" fmla="*/ 0 h 33"/>
              <a:gd name="T6" fmla="*/ 34 w 34"/>
              <a:gd name="T7" fmla="*/ 33 h 33"/>
            </a:gdLst>
            <a:ahLst/>
            <a:cxnLst>
              <a:cxn ang="0">
                <a:pos x="T0" y="T1"/>
              </a:cxn>
              <a:cxn ang="0">
                <a:pos x="T2" y="T3"/>
              </a:cxn>
              <a:cxn ang="0">
                <a:pos x="T4" y="T5"/>
              </a:cxn>
              <a:cxn ang="0">
                <a:pos x="T6" y="T7"/>
              </a:cxn>
            </a:cxnLst>
            <a:rect l="0" t="0" r="r" b="b"/>
            <a:pathLst>
              <a:path w="34" h="33">
                <a:moveTo>
                  <a:pt x="34" y="33"/>
                </a:moveTo>
                <a:lnTo>
                  <a:pt x="0" y="17"/>
                </a:lnTo>
                <a:lnTo>
                  <a:pt x="34" y="0"/>
                </a:lnTo>
                <a:lnTo>
                  <a:pt x="34"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72" name="Line 28"/>
          <p:cNvSpPr>
            <a:spLocks noChangeShapeType="1"/>
          </p:cNvSpPr>
          <p:nvPr/>
        </p:nvSpPr>
        <p:spPr bwMode="auto">
          <a:xfrm flipH="1">
            <a:off x="1728788" y="3370263"/>
            <a:ext cx="652462"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3" name="Rectangle 29"/>
          <p:cNvSpPr>
            <a:spLocks noChangeArrowheads="1"/>
          </p:cNvSpPr>
          <p:nvPr/>
        </p:nvSpPr>
        <p:spPr bwMode="auto">
          <a:xfrm>
            <a:off x="1422400" y="3849688"/>
            <a:ext cx="126047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TRANSMISSION</a:t>
            </a:r>
            <a:endParaRPr lang="en-US" altLang="en-US"/>
          </a:p>
        </p:txBody>
      </p:sp>
      <p:sp>
        <p:nvSpPr>
          <p:cNvPr id="185374" name="Rectangle 30"/>
          <p:cNvSpPr>
            <a:spLocks noChangeArrowheads="1"/>
          </p:cNvSpPr>
          <p:nvPr/>
        </p:nvSpPr>
        <p:spPr bwMode="auto">
          <a:xfrm>
            <a:off x="1700213" y="4038600"/>
            <a:ext cx="719137"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dirty="0">
                <a:solidFill>
                  <a:srgbClr val="000000"/>
                </a:solidFill>
                <a:latin typeface="Arial" panose="020B0604020202020204" pitchFamily="34" charset="0"/>
              </a:rPr>
              <a:t>SYSTEM</a:t>
            </a:r>
            <a:endParaRPr lang="en-US" altLang="en-US" dirty="0"/>
          </a:p>
        </p:txBody>
      </p:sp>
      <p:sp>
        <p:nvSpPr>
          <p:cNvPr id="185375" name="Rectangle 31"/>
          <p:cNvSpPr>
            <a:spLocks noChangeArrowheads="1"/>
          </p:cNvSpPr>
          <p:nvPr/>
        </p:nvSpPr>
        <p:spPr bwMode="auto">
          <a:xfrm>
            <a:off x="1770063" y="4440238"/>
            <a:ext cx="1512887"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FEEDER BREAKER</a:t>
            </a:r>
            <a:endParaRPr lang="en-US" altLang="en-US"/>
          </a:p>
        </p:txBody>
      </p:sp>
      <p:sp>
        <p:nvSpPr>
          <p:cNvPr id="185376" name="Rectangle 32"/>
          <p:cNvSpPr>
            <a:spLocks noChangeArrowheads="1"/>
          </p:cNvSpPr>
          <p:nvPr/>
        </p:nvSpPr>
        <p:spPr bwMode="auto">
          <a:xfrm>
            <a:off x="1919288" y="4629150"/>
            <a:ext cx="12128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OR RECLOSER</a:t>
            </a:r>
            <a:endParaRPr lang="en-US" altLang="en-US"/>
          </a:p>
        </p:txBody>
      </p:sp>
      <p:sp>
        <p:nvSpPr>
          <p:cNvPr id="185377" name="Line 33"/>
          <p:cNvSpPr>
            <a:spLocks noChangeShapeType="1"/>
          </p:cNvSpPr>
          <p:nvPr/>
        </p:nvSpPr>
        <p:spPr bwMode="auto">
          <a:xfrm flipV="1">
            <a:off x="3152775" y="4008438"/>
            <a:ext cx="53975" cy="4254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8" name="Freeform 34"/>
          <p:cNvSpPr>
            <a:spLocks/>
          </p:cNvSpPr>
          <p:nvPr/>
        </p:nvSpPr>
        <p:spPr bwMode="auto">
          <a:xfrm>
            <a:off x="3178175" y="3960813"/>
            <a:ext cx="53975" cy="57150"/>
          </a:xfrm>
          <a:custGeom>
            <a:avLst/>
            <a:gdLst>
              <a:gd name="T0" fmla="*/ 0 w 34"/>
              <a:gd name="T1" fmla="*/ 32 h 36"/>
              <a:gd name="T2" fmla="*/ 20 w 34"/>
              <a:gd name="T3" fmla="*/ 0 h 36"/>
              <a:gd name="T4" fmla="*/ 34 w 34"/>
              <a:gd name="T5" fmla="*/ 36 h 36"/>
              <a:gd name="T6" fmla="*/ 0 w 34"/>
              <a:gd name="T7" fmla="*/ 32 h 36"/>
            </a:gdLst>
            <a:ahLst/>
            <a:cxnLst>
              <a:cxn ang="0">
                <a:pos x="T0" y="T1"/>
              </a:cxn>
              <a:cxn ang="0">
                <a:pos x="T2" y="T3"/>
              </a:cxn>
              <a:cxn ang="0">
                <a:pos x="T4" y="T5"/>
              </a:cxn>
              <a:cxn ang="0">
                <a:pos x="T6" y="T7"/>
              </a:cxn>
            </a:cxnLst>
            <a:rect l="0" t="0" r="r" b="b"/>
            <a:pathLst>
              <a:path w="34" h="36">
                <a:moveTo>
                  <a:pt x="0" y="32"/>
                </a:moveTo>
                <a:lnTo>
                  <a:pt x="20" y="0"/>
                </a:lnTo>
                <a:lnTo>
                  <a:pt x="34" y="36"/>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79" name="Line 35"/>
          <p:cNvSpPr>
            <a:spLocks noChangeShapeType="1"/>
          </p:cNvSpPr>
          <p:nvPr/>
        </p:nvSpPr>
        <p:spPr bwMode="auto">
          <a:xfrm>
            <a:off x="3448050" y="3370263"/>
            <a:ext cx="3978275"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0" name="Line 36"/>
          <p:cNvSpPr>
            <a:spLocks noChangeShapeType="1"/>
          </p:cNvSpPr>
          <p:nvPr/>
        </p:nvSpPr>
        <p:spPr bwMode="auto">
          <a:xfrm>
            <a:off x="3390900" y="2895600"/>
            <a:ext cx="3975100"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1" name="Line 37"/>
          <p:cNvSpPr>
            <a:spLocks noChangeShapeType="1"/>
          </p:cNvSpPr>
          <p:nvPr/>
        </p:nvSpPr>
        <p:spPr bwMode="auto">
          <a:xfrm>
            <a:off x="3448050" y="2422525"/>
            <a:ext cx="39782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2" name="Line 38"/>
          <p:cNvSpPr>
            <a:spLocks noChangeShapeType="1"/>
          </p:cNvSpPr>
          <p:nvPr/>
        </p:nvSpPr>
        <p:spPr bwMode="auto">
          <a:xfrm flipV="1">
            <a:off x="4103688"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3" name="Line 39"/>
          <p:cNvSpPr>
            <a:spLocks noChangeShapeType="1"/>
          </p:cNvSpPr>
          <p:nvPr/>
        </p:nvSpPr>
        <p:spPr bwMode="auto">
          <a:xfrm flipV="1">
            <a:off x="4103688"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4" name="Freeform 40"/>
          <p:cNvSpPr>
            <a:spLocks/>
          </p:cNvSpPr>
          <p:nvPr/>
        </p:nvSpPr>
        <p:spPr bwMode="auto">
          <a:xfrm>
            <a:off x="3976688" y="4191000"/>
            <a:ext cx="252412"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3 w 159"/>
              <a:gd name="T25" fmla="*/ 18 h 18"/>
              <a:gd name="T26" fmla="*/ 105 w 159"/>
              <a:gd name="T27" fmla="*/ 18 h 18"/>
              <a:gd name="T28" fmla="*/ 115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3" y="18"/>
                </a:lnTo>
                <a:lnTo>
                  <a:pt x="105" y="18"/>
                </a:lnTo>
                <a:lnTo>
                  <a:pt x="115"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85" name="Freeform 41"/>
          <p:cNvSpPr>
            <a:spLocks/>
          </p:cNvSpPr>
          <p:nvPr/>
        </p:nvSpPr>
        <p:spPr bwMode="auto">
          <a:xfrm>
            <a:off x="3976688" y="4254500"/>
            <a:ext cx="252412"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3 w 159"/>
              <a:gd name="T25" fmla="*/ 0 h 20"/>
              <a:gd name="T26" fmla="*/ 105 w 159"/>
              <a:gd name="T27" fmla="*/ 0 h 20"/>
              <a:gd name="T28" fmla="*/ 115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3" y="0"/>
                </a:lnTo>
                <a:lnTo>
                  <a:pt x="105" y="0"/>
                </a:lnTo>
                <a:lnTo>
                  <a:pt x="115"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86" name="Rectangle 42"/>
          <p:cNvSpPr>
            <a:spLocks noChangeArrowheads="1"/>
          </p:cNvSpPr>
          <p:nvPr/>
        </p:nvSpPr>
        <p:spPr bwMode="auto">
          <a:xfrm>
            <a:off x="4071938" y="4397375"/>
            <a:ext cx="61912" cy="61913"/>
          </a:xfrm>
          <a:prstGeom prst="rect">
            <a:avLst/>
          </a:prstGeom>
          <a:solidFill>
            <a:srgbClr val="FFFFFF"/>
          </a:solidFill>
          <a:ln w="3175">
            <a:solidFill>
              <a:srgbClr val="000000"/>
            </a:solidFill>
            <a:miter lim="800000"/>
            <a:headEnd/>
            <a:tailEnd/>
          </a:ln>
        </p:spPr>
        <p:txBody>
          <a:bodyPr/>
          <a:lstStyle/>
          <a:p>
            <a:endParaRPr lang="en-US"/>
          </a:p>
        </p:txBody>
      </p:sp>
      <p:sp>
        <p:nvSpPr>
          <p:cNvPr id="185387" name="Line 43"/>
          <p:cNvSpPr>
            <a:spLocks noChangeShapeType="1"/>
          </p:cNvSpPr>
          <p:nvPr/>
        </p:nvSpPr>
        <p:spPr bwMode="auto">
          <a:xfrm>
            <a:off x="4103688"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8" name="Line 44"/>
          <p:cNvSpPr>
            <a:spLocks noChangeShapeType="1"/>
          </p:cNvSpPr>
          <p:nvPr/>
        </p:nvSpPr>
        <p:spPr bwMode="auto">
          <a:xfrm flipV="1">
            <a:off x="4578350" y="427037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9" name="Line 45"/>
          <p:cNvSpPr>
            <a:spLocks noChangeShapeType="1"/>
          </p:cNvSpPr>
          <p:nvPr/>
        </p:nvSpPr>
        <p:spPr bwMode="auto">
          <a:xfrm flipV="1">
            <a:off x="4578350" y="408146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0" name="Freeform 46"/>
          <p:cNvSpPr>
            <a:spLocks/>
          </p:cNvSpPr>
          <p:nvPr/>
        </p:nvSpPr>
        <p:spPr bwMode="auto">
          <a:xfrm>
            <a:off x="4451350" y="4191000"/>
            <a:ext cx="252413"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4 w 159"/>
              <a:gd name="T25" fmla="*/ 18 h 18"/>
              <a:gd name="T26" fmla="*/ 106 w 159"/>
              <a:gd name="T27" fmla="*/ 18 h 18"/>
              <a:gd name="T28" fmla="*/ 116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1" name="Freeform 47"/>
          <p:cNvSpPr>
            <a:spLocks/>
          </p:cNvSpPr>
          <p:nvPr/>
        </p:nvSpPr>
        <p:spPr bwMode="auto">
          <a:xfrm>
            <a:off x="4451350" y="4254500"/>
            <a:ext cx="252413"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4 w 159"/>
              <a:gd name="T25" fmla="*/ 0 h 20"/>
              <a:gd name="T26" fmla="*/ 106 w 159"/>
              <a:gd name="T27" fmla="*/ 0 h 20"/>
              <a:gd name="T28" fmla="*/ 116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2" name="Rectangle 48"/>
          <p:cNvSpPr>
            <a:spLocks noChangeArrowheads="1"/>
          </p:cNvSpPr>
          <p:nvPr/>
        </p:nvSpPr>
        <p:spPr bwMode="auto">
          <a:xfrm>
            <a:off x="4546600"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393" name="Line 49"/>
          <p:cNvSpPr>
            <a:spLocks noChangeShapeType="1"/>
          </p:cNvSpPr>
          <p:nvPr/>
        </p:nvSpPr>
        <p:spPr bwMode="auto">
          <a:xfrm>
            <a:off x="4578350" y="445928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4" name="Line 50"/>
          <p:cNvSpPr>
            <a:spLocks noChangeShapeType="1"/>
          </p:cNvSpPr>
          <p:nvPr/>
        </p:nvSpPr>
        <p:spPr bwMode="auto">
          <a:xfrm flipV="1">
            <a:off x="5053013"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5" name="Line 51"/>
          <p:cNvSpPr>
            <a:spLocks noChangeShapeType="1"/>
          </p:cNvSpPr>
          <p:nvPr/>
        </p:nvSpPr>
        <p:spPr bwMode="auto">
          <a:xfrm flipV="1">
            <a:off x="5053013"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6" name="Freeform 52"/>
          <p:cNvSpPr>
            <a:spLocks/>
          </p:cNvSpPr>
          <p:nvPr/>
        </p:nvSpPr>
        <p:spPr bwMode="auto">
          <a:xfrm>
            <a:off x="4926013" y="4191000"/>
            <a:ext cx="252412"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4 w 159"/>
              <a:gd name="T25" fmla="*/ 18 h 18"/>
              <a:gd name="T26" fmla="*/ 106 w 159"/>
              <a:gd name="T27" fmla="*/ 18 h 18"/>
              <a:gd name="T28" fmla="*/ 116 w 159"/>
              <a:gd name="T29" fmla="*/ 12 h 18"/>
              <a:gd name="T30" fmla="*/ 120 w 159"/>
              <a:gd name="T31" fmla="*/ 0 h 18"/>
              <a:gd name="T32" fmla="*/ 124 w 159"/>
              <a:gd name="T33" fmla="*/ 12 h 18"/>
              <a:gd name="T34" fmla="*/ 134 w 159"/>
              <a:gd name="T35" fmla="*/ 18 h 18"/>
              <a:gd name="T36" fmla="*/ 146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7" name="Freeform 53"/>
          <p:cNvSpPr>
            <a:spLocks/>
          </p:cNvSpPr>
          <p:nvPr/>
        </p:nvSpPr>
        <p:spPr bwMode="auto">
          <a:xfrm>
            <a:off x="4926013" y="4254500"/>
            <a:ext cx="252412"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4 w 159"/>
              <a:gd name="T25" fmla="*/ 0 h 20"/>
              <a:gd name="T26" fmla="*/ 106 w 159"/>
              <a:gd name="T27" fmla="*/ 0 h 20"/>
              <a:gd name="T28" fmla="*/ 116 w 159"/>
              <a:gd name="T29" fmla="*/ 8 h 20"/>
              <a:gd name="T30" fmla="*/ 120 w 159"/>
              <a:gd name="T31" fmla="*/ 20 h 20"/>
              <a:gd name="T32" fmla="*/ 124 w 159"/>
              <a:gd name="T33" fmla="*/ 8 h 20"/>
              <a:gd name="T34" fmla="*/ 134 w 159"/>
              <a:gd name="T35" fmla="*/ 0 h 20"/>
              <a:gd name="T36" fmla="*/ 146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8" name="Rectangle 54"/>
          <p:cNvSpPr>
            <a:spLocks noChangeArrowheads="1"/>
          </p:cNvSpPr>
          <p:nvPr/>
        </p:nvSpPr>
        <p:spPr bwMode="auto">
          <a:xfrm>
            <a:off x="5021263"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399" name="Line 55"/>
          <p:cNvSpPr>
            <a:spLocks noChangeShapeType="1"/>
          </p:cNvSpPr>
          <p:nvPr/>
        </p:nvSpPr>
        <p:spPr bwMode="auto">
          <a:xfrm>
            <a:off x="5053013"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0" name="Line 56"/>
          <p:cNvSpPr>
            <a:spLocks noChangeShapeType="1"/>
          </p:cNvSpPr>
          <p:nvPr/>
        </p:nvSpPr>
        <p:spPr bwMode="auto">
          <a:xfrm flipV="1">
            <a:off x="5527675" y="427037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1" name="Line 57"/>
          <p:cNvSpPr>
            <a:spLocks noChangeShapeType="1"/>
          </p:cNvSpPr>
          <p:nvPr/>
        </p:nvSpPr>
        <p:spPr bwMode="auto">
          <a:xfrm flipV="1">
            <a:off x="5527675" y="408146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2" name="Freeform 58"/>
          <p:cNvSpPr>
            <a:spLocks/>
          </p:cNvSpPr>
          <p:nvPr/>
        </p:nvSpPr>
        <p:spPr bwMode="auto">
          <a:xfrm>
            <a:off x="5400675"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3" name="Freeform 59"/>
          <p:cNvSpPr>
            <a:spLocks/>
          </p:cNvSpPr>
          <p:nvPr/>
        </p:nvSpPr>
        <p:spPr bwMode="auto">
          <a:xfrm>
            <a:off x="5400675"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4" name="Rectangle 60"/>
          <p:cNvSpPr>
            <a:spLocks noChangeArrowheads="1"/>
          </p:cNvSpPr>
          <p:nvPr/>
        </p:nvSpPr>
        <p:spPr bwMode="auto">
          <a:xfrm>
            <a:off x="5495925"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05" name="Line 61"/>
          <p:cNvSpPr>
            <a:spLocks noChangeShapeType="1"/>
          </p:cNvSpPr>
          <p:nvPr/>
        </p:nvSpPr>
        <p:spPr bwMode="auto">
          <a:xfrm>
            <a:off x="5527675" y="445928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6" name="Line 62"/>
          <p:cNvSpPr>
            <a:spLocks noChangeShapeType="1"/>
          </p:cNvSpPr>
          <p:nvPr/>
        </p:nvSpPr>
        <p:spPr bwMode="auto">
          <a:xfrm flipV="1">
            <a:off x="6002338"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7" name="Line 63"/>
          <p:cNvSpPr>
            <a:spLocks noChangeShapeType="1"/>
          </p:cNvSpPr>
          <p:nvPr/>
        </p:nvSpPr>
        <p:spPr bwMode="auto">
          <a:xfrm flipV="1">
            <a:off x="6002338"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8" name="Freeform 64"/>
          <p:cNvSpPr>
            <a:spLocks/>
          </p:cNvSpPr>
          <p:nvPr/>
        </p:nvSpPr>
        <p:spPr bwMode="auto">
          <a:xfrm>
            <a:off x="5875338"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9" name="Freeform 65"/>
          <p:cNvSpPr>
            <a:spLocks/>
          </p:cNvSpPr>
          <p:nvPr/>
        </p:nvSpPr>
        <p:spPr bwMode="auto">
          <a:xfrm>
            <a:off x="5875338"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0" name="Rectangle 66"/>
          <p:cNvSpPr>
            <a:spLocks noChangeArrowheads="1"/>
          </p:cNvSpPr>
          <p:nvPr/>
        </p:nvSpPr>
        <p:spPr bwMode="auto">
          <a:xfrm>
            <a:off x="5970588"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11" name="Line 67"/>
          <p:cNvSpPr>
            <a:spLocks noChangeShapeType="1"/>
          </p:cNvSpPr>
          <p:nvPr/>
        </p:nvSpPr>
        <p:spPr bwMode="auto">
          <a:xfrm>
            <a:off x="6002338"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2" name="Line 68"/>
          <p:cNvSpPr>
            <a:spLocks noChangeShapeType="1"/>
          </p:cNvSpPr>
          <p:nvPr/>
        </p:nvSpPr>
        <p:spPr bwMode="auto">
          <a:xfrm flipV="1">
            <a:off x="6477000" y="427037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3" name="Line 69"/>
          <p:cNvSpPr>
            <a:spLocks noChangeShapeType="1"/>
          </p:cNvSpPr>
          <p:nvPr/>
        </p:nvSpPr>
        <p:spPr bwMode="auto">
          <a:xfrm flipV="1">
            <a:off x="6477000" y="408146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4" name="Freeform 70"/>
          <p:cNvSpPr>
            <a:spLocks/>
          </p:cNvSpPr>
          <p:nvPr/>
        </p:nvSpPr>
        <p:spPr bwMode="auto">
          <a:xfrm>
            <a:off x="6350000"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5" name="Freeform 71"/>
          <p:cNvSpPr>
            <a:spLocks/>
          </p:cNvSpPr>
          <p:nvPr/>
        </p:nvSpPr>
        <p:spPr bwMode="auto">
          <a:xfrm>
            <a:off x="6350000"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6" name="Rectangle 72"/>
          <p:cNvSpPr>
            <a:spLocks noChangeArrowheads="1"/>
          </p:cNvSpPr>
          <p:nvPr/>
        </p:nvSpPr>
        <p:spPr bwMode="auto">
          <a:xfrm>
            <a:off x="6445250"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17" name="Line 73"/>
          <p:cNvSpPr>
            <a:spLocks noChangeShapeType="1"/>
          </p:cNvSpPr>
          <p:nvPr/>
        </p:nvSpPr>
        <p:spPr bwMode="auto">
          <a:xfrm>
            <a:off x="6477000" y="445928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8" name="Line 74"/>
          <p:cNvSpPr>
            <a:spLocks noChangeShapeType="1"/>
          </p:cNvSpPr>
          <p:nvPr/>
        </p:nvSpPr>
        <p:spPr bwMode="auto">
          <a:xfrm flipV="1">
            <a:off x="6951663"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9" name="Line 75"/>
          <p:cNvSpPr>
            <a:spLocks noChangeShapeType="1"/>
          </p:cNvSpPr>
          <p:nvPr/>
        </p:nvSpPr>
        <p:spPr bwMode="auto">
          <a:xfrm flipV="1">
            <a:off x="6951663"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0" name="Freeform 76"/>
          <p:cNvSpPr>
            <a:spLocks/>
          </p:cNvSpPr>
          <p:nvPr/>
        </p:nvSpPr>
        <p:spPr bwMode="auto">
          <a:xfrm>
            <a:off x="6824663"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1" name="Freeform 77"/>
          <p:cNvSpPr>
            <a:spLocks/>
          </p:cNvSpPr>
          <p:nvPr/>
        </p:nvSpPr>
        <p:spPr bwMode="auto">
          <a:xfrm>
            <a:off x="6824663"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2" name="Rectangle 78"/>
          <p:cNvSpPr>
            <a:spLocks noChangeArrowheads="1"/>
          </p:cNvSpPr>
          <p:nvPr/>
        </p:nvSpPr>
        <p:spPr bwMode="auto">
          <a:xfrm>
            <a:off x="6919913"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23" name="Line 79"/>
          <p:cNvSpPr>
            <a:spLocks noChangeShapeType="1"/>
          </p:cNvSpPr>
          <p:nvPr/>
        </p:nvSpPr>
        <p:spPr bwMode="auto">
          <a:xfrm>
            <a:off x="6951663"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4" name="Line 80"/>
          <p:cNvSpPr>
            <a:spLocks noChangeShapeType="1"/>
          </p:cNvSpPr>
          <p:nvPr/>
        </p:nvSpPr>
        <p:spPr bwMode="auto">
          <a:xfrm flipV="1">
            <a:off x="7426325" y="427037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5" name="Line 81"/>
          <p:cNvSpPr>
            <a:spLocks noChangeShapeType="1"/>
          </p:cNvSpPr>
          <p:nvPr/>
        </p:nvSpPr>
        <p:spPr bwMode="auto">
          <a:xfrm flipV="1">
            <a:off x="7426325" y="408146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6" name="Freeform 82"/>
          <p:cNvSpPr>
            <a:spLocks/>
          </p:cNvSpPr>
          <p:nvPr/>
        </p:nvSpPr>
        <p:spPr bwMode="auto">
          <a:xfrm>
            <a:off x="7299325"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7" name="Freeform 83"/>
          <p:cNvSpPr>
            <a:spLocks/>
          </p:cNvSpPr>
          <p:nvPr/>
        </p:nvSpPr>
        <p:spPr bwMode="auto">
          <a:xfrm>
            <a:off x="7299325"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8" name="Rectangle 84"/>
          <p:cNvSpPr>
            <a:spLocks noChangeArrowheads="1"/>
          </p:cNvSpPr>
          <p:nvPr/>
        </p:nvSpPr>
        <p:spPr bwMode="auto">
          <a:xfrm>
            <a:off x="7394575"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29" name="Line 85"/>
          <p:cNvSpPr>
            <a:spLocks noChangeShapeType="1"/>
          </p:cNvSpPr>
          <p:nvPr/>
        </p:nvSpPr>
        <p:spPr bwMode="auto">
          <a:xfrm>
            <a:off x="7426325" y="445928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0" name="Line 86"/>
          <p:cNvSpPr>
            <a:spLocks noChangeShapeType="1"/>
          </p:cNvSpPr>
          <p:nvPr/>
        </p:nvSpPr>
        <p:spPr bwMode="auto">
          <a:xfrm flipV="1">
            <a:off x="3627438"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1" name="Line 87"/>
          <p:cNvSpPr>
            <a:spLocks noChangeShapeType="1"/>
          </p:cNvSpPr>
          <p:nvPr/>
        </p:nvSpPr>
        <p:spPr bwMode="auto">
          <a:xfrm flipV="1">
            <a:off x="3627438"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2" name="Freeform 88"/>
          <p:cNvSpPr>
            <a:spLocks/>
          </p:cNvSpPr>
          <p:nvPr/>
        </p:nvSpPr>
        <p:spPr bwMode="auto">
          <a:xfrm>
            <a:off x="3502025" y="4191000"/>
            <a:ext cx="252413"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3 w 159"/>
              <a:gd name="T15" fmla="*/ 18 h 18"/>
              <a:gd name="T16" fmla="*/ 65 w 159"/>
              <a:gd name="T17" fmla="*/ 18 h 18"/>
              <a:gd name="T18" fmla="*/ 75 w 159"/>
              <a:gd name="T19" fmla="*/ 12 h 18"/>
              <a:gd name="T20" fmla="*/ 79 w 159"/>
              <a:gd name="T21" fmla="*/ 0 h 18"/>
              <a:gd name="T22" fmla="*/ 83 w 159"/>
              <a:gd name="T23" fmla="*/ 12 h 18"/>
              <a:gd name="T24" fmla="*/ 93 w 159"/>
              <a:gd name="T25" fmla="*/ 18 h 18"/>
              <a:gd name="T26" fmla="*/ 105 w 159"/>
              <a:gd name="T27" fmla="*/ 18 h 18"/>
              <a:gd name="T28" fmla="*/ 115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3" y="18"/>
                </a:lnTo>
                <a:lnTo>
                  <a:pt x="65" y="18"/>
                </a:lnTo>
                <a:lnTo>
                  <a:pt x="75" y="12"/>
                </a:lnTo>
                <a:lnTo>
                  <a:pt x="79" y="0"/>
                </a:lnTo>
                <a:lnTo>
                  <a:pt x="83" y="12"/>
                </a:lnTo>
                <a:lnTo>
                  <a:pt x="93" y="18"/>
                </a:lnTo>
                <a:lnTo>
                  <a:pt x="105" y="18"/>
                </a:lnTo>
                <a:lnTo>
                  <a:pt x="115"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33" name="Freeform 89"/>
          <p:cNvSpPr>
            <a:spLocks/>
          </p:cNvSpPr>
          <p:nvPr/>
        </p:nvSpPr>
        <p:spPr bwMode="auto">
          <a:xfrm>
            <a:off x="3502025" y="4254500"/>
            <a:ext cx="252413"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3 w 159"/>
              <a:gd name="T15" fmla="*/ 0 h 20"/>
              <a:gd name="T16" fmla="*/ 65 w 159"/>
              <a:gd name="T17" fmla="*/ 0 h 20"/>
              <a:gd name="T18" fmla="*/ 75 w 159"/>
              <a:gd name="T19" fmla="*/ 8 h 20"/>
              <a:gd name="T20" fmla="*/ 79 w 159"/>
              <a:gd name="T21" fmla="*/ 20 h 20"/>
              <a:gd name="T22" fmla="*/ 83 w 159"/>
              <a:gd name="T23" fmla="*/ 8 h 20"/>
              <a:gd name="T24" fmla="*/ 93 w 159"/>
              <a:gd name="T25" fmla="*/ 0 h 20"/>
              <a:gd name="T26" fmla="*/ 105 w 159"/>
              <a:gd name="T27" fmla="*/ 0 h 20"/>
              <a:gd name="T28" fmla="*/ 115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3" y="0"/>
                </a:lnTo>
                <a:lnTo>
                  <a:pt x="65" y="0"/>
                </a:lnTo>
                <a:lnTo>
                  <a:pt x="75" y="8"/>
                </a:lnTo>
                <a:lnTo>
                  <a:pt x="79" y="20"/>
                </a:lnTo>
                <a:lnTo>
                  <a:pt x="83" y="8"/>
                </a:lnTo>
                <a:lnTo>
                  <a:pt x="93" y="0"/>
                </a:lnTo>
                <a:lnTo>
                  <a:pt x="105" y="0"/>
                </a:lnTo>
                <a:lnTo>
                  <a:pt x="115"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34" name="Rectangle 90"/>
          <p:cNvSpPr>
            <a:spLocks noChangeArrowheads="1"/>
          </p:cNvSpPr>
          <p:nvPr/>
        </p:nvSpPr>
        <p:spPr bwMode="auto">
          <a:xfrm>
            <a:off x="3595688"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35" name="Line 91"/>
          <p:cNvSpPr>
            <a:spLocks noChangeShapeType="1"/>
          </p:cNvSpPr>
          <p:nvPr/>
        </p:nvSpPr>
        <p:spPr bwMode="auto">
          <a:xfrm>
            <a:off x="3627438"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6" name="Line 92"/>
          <p:cNvSpPr>
            <a:spLocks noChangeShapeType="1"/>
          </p:cNvSpPr>
          <p:nvPr/>
        </p:nvSpPr>
        <p:spPr bwMode="auto">
          <a:xfrm flipV="1">
            <a:off x="3627438" y="3843338"/>
            <a:ext cx="1587"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7" name="Line 93"/>
          <p:cNvSpPr>
            <a:spLocks noChangeShapeType="1"/>
          </p:cNvSpPr>
          <p:nvPr/>
        </p:nvSpPr>
        <p:spPr bwMode="auto">
          <a:xfrm flipV="1">
            <a:off x="4103688" y="3370263"/>
            <a:ext cx="1587"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8" name="Line 94"/>
          <p:cNvSpPr>
            <a:spLocks noChangeShapeType="1"/>
          </p:cNvSpPr>
          <p:nvPr/>
        </p:nvSpPr>
        <p:spPr bwMode="auto">
          <a:xfrm flipV="1">
            <a:off x="4578350" y="2895600"/>
            <a:ext cx="1588" cy="11858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9" name="Line 95"/>
          <p:cNvSpPr>
            <a:spLocks noChangeShapeType="1"/>
          </p:cNvSpPr>
          <p:nvPr/>
        </p:nvSpPr>
        <p:spPr bwMode="auto">
          <a:xfrm flipV="1">
            <a:off x="5053013" y="2422525"/>
            <a:ext cx="1587" cy="1658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0" name="Line 96"/>
          <p:cNvSpPr>
            <a:spLocks noChangeShapeType="1"/>
          </p:cNvSpPr>
          <p:nvPr/>
        </p:nvSpPr>
        <p:spPr bwMode="auto">
          <a:xfrm flipV="1">
            <a:off x="5527675" y="3843338"/>
            <a:ext cx="1588"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1" name="Line 97"/>
          <p:cNvSpPr>
            <a:spLocks noChangeShapeType="1"/>
          </p:cNvSpPr>
          <p:nvPr/>
        </p:nvSpPr>
        <p:spPr bwMode="auto">
          <a:xfrm flipV="1">
            <a:off x="6002338" y="3370263"/>
            <a:ext cx="1587"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2" name="Line 98"/>
          <p:cNvSpPr>
            <a:spLocks noChangeShapeType="1"/>
          </p:cNvSpPr>
          <p:nvPr/>
        </p:nvSpPr>
        <p:spPr bwMode="auto">
          <a:xfrm flipV="1">
            <a:off x="6477000" y="2895600"/>
            <a:ext cx="1588" cy="11858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3" name="Line 99"/>
          <p:cNvSpPr>
            <a:spLocks noChangeShapeType="1"/>
          </p:cNvSpPr>
          <p:nvPr/>
        </p:nvSpPr>
        <p:spPr bwMode="auto">
          <a:xfrm flipV="1">
            <a:off x="6951663" y="2422525"/>
            <a:ext cx="1587" cy="1658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4" name="Line 100"/>
          <p:cNvSpPr>
            <a:spLocks noChangeShapeType="1"/>
          </p:cNvSpPr>
          <p:nvPr/>
        </p:nvSpPr>
        <p:spPr bwMode="auto">
          <a:xfrm flipV="1">
            <a:off x="7426325" y="3843338"/>
            <a:ext cx="1588"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56" name="Freeform 112"/>
          <p:cNvSpPr>
            <a:spLocks/>
          </p:cNvSpPr>
          <p:nvPr/>
        </p:nvSpPr>
        <p:spPr bwMode="auto">
          <a:xfrm>
            <a:off x="3390900" y="4554538"/>
            <a:ext cx="4273550" cy="947737"/>
          </a:xfrm>
          <a:custGeom>
            <a:avLst/>
            <a:gdLst>
              <a:gd name="T0" fmla="*/ 149 w 2692"/>
              <a:gd name="T1" fmla="*/ 597 h 597"/>
              <a:gd name="T2" fmla="*/ 2542 w 2692"/>
              <a:gd name="T3" fmla="*/ 597 h 597"/>
              <a:gd name="T4" fmla="*/ 2574 w 2692"/>
              <a:gd name="T5" fmla="*/ 593 h 597"/>
              <a:gd name="T6" fmla="*/ 2606 w 2692"/>
              <a:gd name="T7" fmla="*/ 581 h 597"/>
              <a:gd name="T8" fmla="*/ 2634 w 2692"/>
              <a:gd name="T9" fmla="*/ 563 h 597"/>
              <a:gd name="T10" fmla="*/ 2658 w 2692"/>
              <a:gd name="T11" fmla="*/ 539 h 597"/>
              <a:gd name="T12" fmla="*/ 2676 w 2692"/>
              <a:gd name="T13" fmla="*/ 512 h 597"/>
              <a:gd name="T14" fmla="*/ 2688 w 2692"/>
              <a:gd name="T15" fmla="*/ 480 h 597"/>
              <a:gd name="T16" fmla="*/ 2692 w 2692"/>
              <a:gd name="T17" fmla="*/ 448 h 597"/>
              <a:gd name="T18" fmla="*/ 2692 w 2692"/>
              <a:gd name="T19" fmla="*/ 149 h 597"/>
              <a:gd name="T20" fmla="*/ 2688 w 2692"/>
              <a:gd name="T21" fmla="*/ 115 h 597"/>
              <a:gd name="T22" fmla="*/ 2676 w 2692"/>
              <a:gd name="T23" fmla="*/ 84 h 597"/>
              <a:gd name="T24" fmla="*/ 2658 w 2692"/>
              <a:gd name="T25" fmla="*/ 56 h 597"/>
              <a:gd name="T26" fmla="*/ 2634 w 2692"/>
              <a:gd name="T27" fmla="*/ 32 h 597"/>
              <a:gd name="T28" fmla="*/ 2606 w 2692"/>
              <a:gd name="T29" fmla="*/ 14 h 597"/>
              <a:gd name="T30" fmla="*/ 2574 w 2692"/>
              <a:gd name="T31" fmla="*/ 4 h 597"/>
              <a:gd name="T32" fmla="*/ 2542 w 2692"/>
              <a:gd name="T33" fmla="*/ 0 h 597"/>
              <a:gd name="T34" fmla="*/ 149 w 2692"/>
              <a:gd name="T35" fmla="*/ 0 h 597"/>
              <a:gd name="T36" fmla="*/ 116 w 2692"/>
              <a:gd name="T37" fmla="*/ 4 h 597"/>
              <a:gd name="T38" fmla="*/ 84 w 2692"/>
              <a:gd name="T39" fmla="*/ 14 h 597"/>
              <a:gd name="T40" fmla="*/ 56 w 2692"/>
              <a:gd name="T41" fmla="*/ 32 h 597"/>
              <a:gd name="T42" fmla="*/ 32 w 2692"/>
              <a:gd name="T43" fmla="*/ 56 h 597"/>
              <a:gd name="T44" fmla="*/ 14 w 2692"/>
              <a:gd name="T45" fmla="*/ 84 h 597"/>
              <a:gd name="T46" fmla="*/ 4 w 2692"/>
              <a:gd name="T47" fmla="*/ 115 h 597"/>
              <a:gd name="T48" fmla="*/ 0 w 2692"/>
              <a:gd name="T49" fmla="*/ 149 h 597"/>
              <a:gd name="T50" fmla="*/ 0 w 2692"/>
              <a:gd name="T51" fmla="*/ 448 h 597"/>
              <a:gd name="T52" fmla="*/ 4 w 2692"/>
              <a:gd name="T53" fmla="*/ 480 h 597"/>
              <a:gd name="T54" fmla="*/ 14 w 2692"/>
              <a:gd name="T55" fmla="*/ 512 h 597"/>
              <a:gd name="T56" fmla="*/ 32 w 2692"/>
              <a:gd name="T57" fmla="*/ 539 h 597"/>
              <a:gd name="T58" fmla="*/ 56 w 2692"/>
              <a:gd name="T59" fmla="*/ 563 h 597"/>
              <a:gd name="T60" fmla="*/ 84 w 2692"/>
              <a:gd name="T61" fmla="*/ 581 h 597"/>
              <a:gd name="T62" fmla="*/ 116 w 2692"/>
              <a:gd name="T63" fmla="*/ 593 h 597"/>
              <a:gd name="T64" fmla="*/ 149 w 2692"/>
              <a:gd name="T65"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92" h="597">
                <a:moveTo>
                  <a:pt x="149" y="597"/>
                </a:moveTo>
                <a:lnTo>
                  <a:pt x="2542" y="597"/>
                </a:lnTo>
                <a:lnTo>
                  <a:pt x="2574" y="593"/>
                </a:lnTo>
                <a:lnTo>
                  <a:pt x="2606" y="581"/>
                </a:lnTo>
                <a:lnTo>
                  <a:pt x="2634" y="563"/>
                </a:lnTo>
                <a:lnTo>
                  <a:pt x="2658" y="539"/>
                </a:lnTo>
                <a:lnTo>
                  <a:pt x="2676" y="512"/>
                </a:lnTo>
                <a:lnTo>
                  <a:pt x="2688" y="480"/>
                </a:lnTo>
                <a:lnTo>
                  <a:pt x="2692" y="448"/>
                </a:lnTo>
                <a:lnTo>
                  <a:pt x="2692" y="149"/>
                </a:lnTo>
                <a:lnTo>
                  <a:pt x="2688" y="115"/>
                </a:lnTo>
                <a:lnTo>
                  <a:pt x="2676" y="84"/>
                </a:lnTo>
                <a:lnTo>
                  <a:pt x="2658" y="56"/>
                </a:lnTo>
                <a:lnTo>
                  <a:pt x="2634" y="32"/>
                </a:lnTo>
                <a:lnTo>
                  <a:pt x="2606" y="14"/>
                </a:lnTo>
                <a:lnTo>
                  <a:pt x="2574" y="4"/>
                </a:lnTo>
                <a:lnTo>
                  <a:pt x="2542" y="0"/>
                </a:lnTo>
                <a:lnTo>
                  <a:pt x="149" y="0"/>
                </a:lnTo>
                <a:lnTo>
                  <a:pt x="116" y="4"/>
                </a:lnTo>
                <a:lnTo>
                  <a:pt x="84" y="14"/>
                </a:lnTo>
                <a:lnTo>
                  <a:pt x="56" y="32"/>
                </a:lnTo>
                <a:lnTo>
                  <a:pt x="32" y="56"/>
                </a:lnTo>
                <a:lnTo>
                  <a:pt x="14" y="84"/>
                </a:lnTo>
                <a:lnTo>
                  <a:pt x="4" y="115"/>
                </a:lnTo>
                <a:lnTo>
                  <a:pt x="0" y="149"/>
                </a:lnTo>
                <a:lnTo>
                  <a:pt x="0" y="448"/>
                </a:lnTo>
                <a:lnTo>
                  <a:pt x="4" y="480"/>
                </a:lnTo>
                <a:lnTo>
                  <a:pt x="14" y="512"/>
                </a:lnTo>
                <a:lnTo>
                  <a:pt x="32" y="539"/>
                </a:lnTo>
                <a:lnTo>
                  <a:pt x="56" y="563"/>
                </a:lnTo>
                <a:lnTo>
                  <a:pt x="84" y="581"/>
                </a:lnTo>
                <a:lnTo>
                  <a:pt x="116" y="593"/>
                </a:lnTo>
                <a:lnTo>
                  <a:pt x="149" y="597"/>
                </a:lnTo>
                <a:close/>
              </a:path>
            </a:pathLst>
          </a:custGeom>
          <a:solidFill>
            <a:srgbClr val="FFFFFF"/>
          </a:solidFill>
          <a:ln w="3175">
            <a:solidFill>
              <a:srgbClr val="000000"/>
            </a:solidFill>
            <a:prstDash val="solid"/>
            <a:round/>
            <a:headEnd/>
            <a:tailEnd/>
          </a:ln>
        </p:spPr>
        <p:txBody>
          <a:bodyPr/>
          <a:lstStyle/>
          <a:p>
            <a:endParaRPr lang="en-US"/>
          </a:p>
        </p:txBody>
      </p:sp>
      <p:sp>
        <p:nvSpPr>
          <p:cNvPr id="185457" name="Rectangle 113"/>
          <p:cNvSpPr>
            <a:spLocks noChangeArrowheads="1"/>
          </p:cNvSpPr>
          <p:nvPr/>
        </p:nvSpPr>
        <p:spPr bwMode="auto">
          <a:xfrm>
            <a:off x="4498975" y="4857750"/>
            <a:ext cx="20859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LOW-VOLTAGE NETWORK</a:t>
            </a:r>
            <a:endParaRPr lang="en-US" altLang="en-US"/>
          </a:p>
        </p:txBody>
      </p:sp>
      <p:sp>
        <p:nvSpPr>
          <p:cNvPr id="185460" name="Rectangle 116"/>
          <p:cNvSpPr>
            <a:spLocks noChangeArrowheads="1"/>
          </p:cNvSpPr>
          <p:nvPr/>
        </p:nvSpPr>
        <p:spPr bwMode="auto">
          <a:xfrm>
            <a:off x="1970088" y="5094288"/>
            <a:ext cx="8763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NETWORK</a:t>
            </a:r>
            <a:endParaRPr lang="en-US" altLang="en-US"/>
          </a:p>
        </p:txBody>
      </p:sp>
      <p:sp>
        <p:nvSpPr>
          <p:cNvPr id="185461" name="Rectangle 117"/>
          <p:cNvSpPr>
            <a:spLocks noChangeArrowheads="1"/>
          </p:cNvSpPr>
          <p:nvPr/>
        </p:nvSpPr>
        <p:spPr bwMode="auto">
          <a:xfrm>
            <a:off x="1881188" y="5283200"/>
            <a:ext cx="10477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PROTECTOR</a:t>
            </a:r>
            <a:endParaRPr lang="en-US" altLang="en-US"/>
          </a:p>
        </p:txBody>
      </p:sp>
      <p:sp>
        <p:nvSpPr>
          <p:cNvPr id="185462" name="Line 118"/>
          <p:cNvSpPr>
            <a:spLocks noChangeShapeType="1"/>
          </p:cNvSpPr>
          <p:nvPr/>
        </p:nvSpPr>
        <p:spPr bwMode="auto">
          <a:xfrm flipV="1">
            <a:off x="2916238" y="4433888"/>
            <a:ext cx="652462"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63" name="Rectangle 119"/>
          <p:cNvSpPr>
            <a:spLocks noChangeArrowheads="1"/>
          </p:cNvSpPr>
          <p:nvPr/>
        </p:nvSpPr>
        <p:spPr bwMode="auto">
          <a:xfrm>
            <a:off x="3349625" y="3017838"/>
            <a:ext cx="1566863"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PRIMARY FEEDERS</a:t>
            </a:r>
            <a:endParaRPr lang="en-US" altLang="en-US"/>
          </a:p>
        </p:txBody>
      </p:sp>
    </p:spTree>
    <p:extLst>
      <p:ext uri="{BB962C8B-B14F-4D97-AF65-F5344CB8AC3E}">
        <p14:creationId xmlns:p14="http://schemas.microsoft.com/office/powerpoint/2010/main" val="40060393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endParaRPr lang="en-US"/>
          </a:p>
        </p:txBody>
      </p:sp>
      <p:sp>
        <p:nvSpPr>
          <p:cNvPr id="4" name="Title 3"/>
          <p:cNvSpPr>
            <a:spLocks noGrp="1"/>
          </p:cNvSpPr>
          <p:nvPr>
            <p:ph type="ctrTitle" sz="quarter"/>
          </p:nvPr>
        </p:nvSpPr>
        <p:spPr/>
        <p:txBody>
          <a:bodyPr/>
          <a:lstStyle/>
          <a:p>
            <a:r>
              <a:rPr lang="en-US" dirty="0"/>
              <a:t>Circuit Modeling Basics</a:t>
            </a:r>
          </a:p>
        </p:txBody>
      </p:sp>
    </p:spTree>
    <p:extLst>
      <p:ext uri="{BB962C8B-B14F-4D97-AF65-F5344CB8AC3E}">
        <p14:creationId xmlns:p14="http://schemas.microsoft.com/office/powerpoint/2010/main" val="349224310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a:t>DSS Bus Model  (Bus </a:t>
            </a:r>
            <a:r>
              <a:rPr lang="en-US" altLang="en-US">
                <a:cs typeface="Arial" panose="020B0604020202020204" pitchFamily="34" charset="0"/>
              </a:rPr>
              <a:t>≠</a:t>
            </a:r>
            <a:r>
              <a:rPr lang="en-US" altLang="en-US"/>
              <a:t> Node)</a:t>
            </a:r>
          </a:p>
        </p:txBody>
      </p:sp>
      <p:pic>
        <p:nvPicPr>
          <p:cNvPr id="655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286000"/>
            <a:ext cx="73914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1524000" y="3886200"/>
            <a:ext cx="6096000"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3088" indent="-573088">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dirty="0"/>
              <a:t>Referring to Buses and Nodes  (A Bus has 1 or more Nodes)</a:t>
            </a:r>
          </a:p>
          <a:p>
            <a:pPr algn="l"/>
            <a:r>
              <a:rPr lang="en-US" altLang="en-US" dirty="0"/>
              <a:t>     </a:t>
            </a:r>
            <a:r>
              <a:rPr lang="en-US" altLang="en-US" b="1" dirty="0"/>
              <a:t>Bus1=</a:t>
            </a:r>
            <a:r>
              <a:rPr lang="en-US" altLang="en-US" b="1" i="1" dirty="0"/>
              <a:t>BusName.1.2.3.0</a:t>
            </a:r>
          </a:p>
          <a:p>
            <a:pPr algn="l"/>
            <a:r>
              <a:rPr lang="en-US" altLang="en-US" dirty="0"/>
              <a:t>(This is the default for a 3-phase circuit element)</a:t>
            </a:r>
          </a:p>
          <a:p>
            <a:pPr algn="l"/>
            <a:r>
              <a:rPr lang="en-US" altLang="en-US" dirty="0"/>
              <a:t>Shorthand notation for taking the default:</a:t>
            </a:r>
          </a:p>
          <a:p>
            <a:pPr algn="l"/>
            <a:r>
              <a:rPr lang="en-US" altLang="en-US" dirty="0"/>
              <a:t>    </a:t>
            </a:r>
            <a:r>
              <a:rPr lang="en-US" altLang="en-US" b="1" dirty="0"/>
              <a:t>Bus1=</a:t>
            </a:r>
            <a:r>
              <a:rPr lang="en-US" altLang="en-US" b="1" i="1" dirty="0" err="1"/>
              <a:t>BusName</a:t>
            </a:r>
            <a:r>
              <a:rPr lang="en-US" altLang="en-US" i="1" dirty="0"/>
              <a:t>    </a:t>
            </a:r>
          </a:p>
          <a:p>
            <a:pPr algn="l"/>
            <a:r>
              <a:rPr lang="en-US" altLang="en-US" i="1" dirty="0"/>
              <a:t>Note: </a:t>
            </a:r>
            <a:r>
              <a:rPr lang="en-US" altLang="en-US" dirty="0"/>
              <a:t>Sometimes this can bite you (e.g. – Transformers, or capacitors with ungrounded neutrals)</a:t>
            </a:r>
          </a:p>
        </p:txBody>
      </p:sp>
      <p:sp>
        <p:nvSpPr>
          <p:cNvPr id="65541" name="Text Box 5"/>
          <p:cNvSpPr txBox="1">
            <a:spLocks noChangeArrowheads="1"/>
          </p:cNvSpPr>
          <p:nvPr/>
        </p:nvSpPr>
        <p:spPr bwMode="auto">
          <a:xfrm>
            <a:off x="2241550" y="1512888"/>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Nodes</a:t>
            </a:r>
          </a:p>
        </p:txBody>
      </p:sp>
      <p:sp>
        <p:nvSpPr>
          <p:cNvPr id="65542" name="Line 6"/>
          <p:cNvSpPr>
            <a:spLocks noChangeShapeType="1"/>
          </p:cNvSpPr>
          <p:nvPr/>
        </p:nvSpPr>
        <p:spPr bwMode="auto">
          <a:xfrm flipH="1">
            <a:off x="2212975" y="1819275"/>
            <a:ext cx="560388" cy="611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5543" name="Line 7"/>
          <p:cNvSpPr>
            <a:spLocks noChangeShapeType="1"/>
          </p:cNvSpPr>
          <p:nvPr/>
        </p:nvSpPr>
        <p:spPr bwMode="auto">
          <a:xfrm>
            <a:off x="2998788" y="1858963"/>
            <a:ext cx="325437" cy="579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5544" name="Text Box 8"/>
          <p:cNvSpPr txBox="1">
            <a:spLocks noChangeArrowheads="1"/>
          </p:cNvSpPr>
          <p:nvPr/>
        </p:nvSpPr>
        <p:spPr bwMode="auto">
          <a:xfrm>
            <a:off x="3932238" y="3498850"/>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Bus</a:t>
            </a:r>
          </a:p>
        </p:txBody>
      </p:sp>
      <p:sp>
        <p:nvSpPr>
          <p:cNvPr id="65545" name="AutoShape 9"/>
          <p:cNvSpPr>
            <a:spLocks/>
          </p:cNvSpPr>
          <p:nvPr/>
        </p:nvSpPr>
        <p:spPr bwMode="auto">
          <a:xfrm rot="5400000">
            <a:off x="4665663" y="74613"/>
            <a:ext cx="215900" cy="6527800"/>
          </a:xfrm>
          <a:prstGeom prst="rightBrace">
            <a:avLst>
              <a:gd name="adj1" fmla="val 25196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65546" name="Line 10"/>
          <p:cNvSpPr>
            <a:spLocks noChangeShapeType="1"/>
          </p:cNvSpPr>
          <p:nvPr/>
        </p:nvSpPr>
        <p:spPr bwMode="auto">
          <a:xfrm flipH="1">
            <a:off x="2586038" y="1828800"/>
            <a:ext cx="265112" cy="579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250625381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90220" y="274955"/>
            <a:ext cx="8595360" cy="731520"/>
          </a:xfrm>
        </p:spPr>
        <p:txBody>
          <a:bodyPr/>
          <a:lstStyle/>
          <a:p>
            <a:pPr eaLnBrk="1" hangingPunct="1"/>
            <a:r>
              <a:rPr lang="en-US" altLang="en-US" dirty="0"/>
              <a:t>Node Numbers</a:t>
            </a:r>
          </a:p>
        </p:txBody>
      </p:sp>
      <p:pic>
        <p:nvPicPr>
          <p:cNvPr id="655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268" y="1597025"/>
            <a:ext cx="73914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31111" y="3234644"/>
            <a:ext cx="868177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3088" indent="-573088">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dirty="0"/>
              <a:t>The voltage at Node 0 = 0 (always)</a:t>
            </a:r>
          </a:p>
          <a:p>
            <a:pPr algn="l"/>
            <a:r>
              <a:rPr lang="en-US" altLang="en-US" sz="2400" dirty="0"/>
              <a:t>The other Node numbers are arbitrary</a:t>
            </a:r>
          </a:p>
          <a:p>
            <a:pPr algn="l"/>
            <a:r>
              <a:rPr lang="en-US" altLang="en-US" sz="2400" dirty="0"/>
              <a:t>By convention, Nodes 1, 2, 3 correspond to phase ABC</a:t>
            </a:r>
          </a:p>
          <a:p>
            <a:pPr algn="l"/>
            <a:r>
              <a:rPr lang="en-US" altLang="en-US" sz="2400" dirty="0"/>
              <a:t>	But they don’t have to</a:t>
            </a:r>
          </a:p>
          <a:p>
            <a:pPr algn="l"/>
            <a:r>
              <a:rPr lang="en-US" altLang="en-US" sz="2400" dirty="0"/>
              <a:t>You can have a very large number of nodes at a Bus	</a:t>
            </a:r>
          </a:p>
          <a:p>
            <a:pPr algn="l"/>
            <a:r>
              <a:rPr lang="en-US" altLang="en-US" sz="2400" dirty="0"/>
              <a:t>	They do not have to be pre-declared</a:t>
            </a:r>
          </a:p>
          <a:p>
            <a:pPr algn="l"/>
            <a:endParaRPr lang="en-US" altLang="en-US" sz="2400" dirty="0"/>
          </a:p>
        </p:txBody>
      </p:sp>
      <p:sp>
        <p:nvSpPr>
          <p:cNvPr id="65544" name="Text Box 8"/>
          <p:cNvSpPr txBox="1">
            <a:spLocks noChangeArrowheads="1"/>
          </p:cNvSpPr>
          <p:nvPr/>
        </p:nvSpPr>
        <p:spPr bwMode="auto">
          <a:xfrm>
            <a:off x="3861393" y="2845707"/>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Bus</a:t>
            </a:r>
          </a:p>
        </p:txBody>
      </p:sp>
      <p:sp>
        <p:nvSpPr>
          <p:cNvPr id="65545" name="AutoShape 9"/>
          <p:cNvSpPr>
            <a:spLocks/>
          </p:cNvSpPr>
          <p:nvPr/>
        </p:nvSpPr>
        <p:spPr bwMode="auto">
          <a:xfrm rot="5400000">
            <a:off x="4594818" y="-578530"/>
            <a:ext cx="215900" cy="6527800"/>
          </a:xfrm>
          <a:prstGeom prst="rightBrace">
            <a:avLst>
              <a:gd name="adj1" fmla="val 25196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385644137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a:t>DSS Terminal Definition</a:t>
            </a:r>
          </a:p>
        </p:txBody>
      </p:sp>
      <p:pic>
        <p:nvPicPr>
          <p:cNvPr id="665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0725" y="1595438"/>
            <a:ext cx="5240338"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 Box 4"/>
          <p:cNvSpPr txBox="1">
            <a:spLocks noChangeArrowheads="1"/>
          </p:cNvSpPr>
          <p:nvPr/>
        </p:nvSpPr>
        <p:spPr bwMode="auto">
          <a:xfrm>
            <a:off x="1425575" y="5200650"/>
            <a:ext cx="744378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Circuit Elements have one or more </a:t>
            </a:r>
            <a:r>
              <a:rPr lang="en-US" altLang="en-US" i="1"/>
              <a:t>Terminals</a:t>
            </a:r>
            <a:r>
              <a:rPr lang="en-US" altLang="en-US"/>
              <a:t> with 1..N conductors.</a:t>
            </a:r>
          </a:p>
          <a:p>
            <a:r>
              <a:rPr lang="en-US" altLang="en-US" i="1"/>
              <a:t>Conductors</a:t>
            </a:r>
            <a:r>
              <a:rPr lang="en-US" altLang="en-US"/>
              <a:t> connect to </a:t>
            </a:r>
            <a:r>
              <a:rPr lang="en-US" altLang="en-US" i="1"/>
              <a:t>Nodes</a:t>
            </a:r>
            <a:r>
              <a:rPr lang="en-US" altLang="en-US"/>
              <a:t> at a </a:t>
            </a:r>
            <a:r>
              <a:rPr lang="en-US" altLang="en-US" i="1"/>
              <a:t>Bus</a:t>
            </a:r>
          </a:p>
          <a:p>
            <a:r>
              <a:rPr lang="en-US" altLang="en-US"/>
              <a:t>Each </a:t>
            </a:r>
            <a:r>
              <a:rPr lang="en-US" altLang="en-US" i="1"/>
              <a:t>Terminal</a:t>
            </a:r>
            <a:r>
              <a:rPr lang="en-US" altLang="en-US"/>
              <a:t> connects to one and only one </a:t>
            </a:r>
            <a:r>
              <a:rPr lang="en-US" altLang="en-US" i="1"/>
              <a:t>Bus</a:t>
            </a:r>
          </a:p>
        </p:txBody>
      </p:sp>
      <p:sp>
        <p:nvSpPr>
          <p:cNvPr id="66565" name="Text Box 5"/>
          <p:cNvSpPr txBox="1">
            <a:spLocks noChangeArrowheads="1"/>
          </p:cNvSpPr>
          <p:nvPr/>
        </p:nvSpPr>
        <p:spPr bwMode="auto">
          <a:xfrm>
            <a:off x="266700" y="3049588"/>
            <a:ext cx="1455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Conductors</a:t>
            </a:r>
          </a:p>
        </p:txBody>
      </p:sp>
      <p:sp>
        <p:nvSpPr>
          <p:cNvPr id="66566" name="Line 6"/>
          <p:cNvSpPr>
            <a:spLocks noChangeShapeType="1"/>
          </p:cNvSpPr>
          <p:nvPr/>
        </p:nvSpPr>
        <p:spPr bwMode="auto">
          <a:xfrm flipV="1">
            <a:off x="1643063" y="2381250"/>
            <a:ext cx="795337" cy="795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6567" name="Line 7"/>
          <p:cNvSpPr>
            <a:spLocks noChangeShapeType="1"/>
          </p:cNvSpPr>
          <p:nvPr/>
        </p:nvSpPr>
        <p:spPr bwMode="auto">
          <a:xfrm>
            <a:off x="1622425" y="3371850"/>
            <a:ext cx="796925" cy="876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42145163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en-US"/>
              <a:t>Power Delivery Elements</a:t>
            </a:r>
          </a:p>
        </p:txBody>
      </p:sp>
      <p:pic>
        <p:nvPicPr>
          <p:cNvPr id="6758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9388" y="2209800"/>
            <a:ext cx="62452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Text Box 4"/>
          <p:cNvSpPr txBox="1">
            <a:spLocks noChangeArrowheads="1"/>
          </p:cNvSpPr>
          <p:nvPr/>
        </p:nvSpPr>
        <p:spPr bwMode="auto">
          <a:xfrm>
            <a:off x="569913" y="5397500"/>
            <a:ext cx="821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PD Elements are Generally Completely Described by </a:t>
            </a:r>
            <a:r>
              <a:rPr lang="en-US" altLang="en-US" i="1"/>
              <a:t>[Yprim]</a:t>
            </a:r>
          </a:p>
        </p:txBody>
      </p:sp>
    </p:spTree>
    <p:extLst>
      <p:ext uri="{BB962C8B-B14F-4D97-AF65-F5344CB8AC3E}">
        <p14:creationId xmlns:p14="http://schemas.microsoft.com/office/powerpoint/2010/main" val="18275353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en-US"/>
              <a:t>Power Conversion Elements</a:t>
            </a:r>
          </a:p>
        </p:txBody>
      </p:sp>
      <p:sp>
        <p:nvSpPr>
          <p:cNvPr id="4100" name="Rectangle 3"/>
          <p:cNvSpPr>
            <a:spLocks noGrp="1" noChangeArrowheads="1"/>
          </p:cNvSpPr>
          <p:nvPr>
            <p:ph type="body" idx="1"/>
          </p:nvPr>
        </p:nvSpPr>
        <p:spPr>
          <a:xfrm>
            <a:off x="3702050" y="1416050"/>
            <a:ext cx="4981575" cy="4935538"/>
          </a:xfrm>
        </p:spPr>
        <p:txBody>
          <a:bodyPr/>
          <a:lstStyle/>
          <a:p>
            <a:pPr eaLnBrk="1" hangingPunct="1"/>
            <a:r>
              <a:rPr lang="en-US" altLang="en-US"/>
              <a:t>Power Conversion (PC) elements are typically connected in “shunt” with the Power Delivery (PD) elements</a:t>
            </a:r>
          </a:p>
          <a:p>
            <a:pPr eaLnBrk="1" hangingPunct="1"/>
            <a:r>
              <a:rPr lang="en-US" altLang="en-US"/>
              <a:t>PC Elements may be nonlinear</a:t>
            </a:r>
          </a:p>
          <a:p>
            <a:pPr eaLnBrk="1" hangingPunct="1"/>
            <a:r>
              <a:rPr lang="en-US" altLang="en-US"/>
              <a:t>Described some function of V</a:t>
            </a:r>
          </a:p>
          <a:p>
            <a:pPr lvl="1" eaLnBrk="1" hangingPunct="1"/>
            <a:r>
              <a:rPr lang="en-US" altLang="en-US"/>
              <a:t>May be linear</a:t>
            </a:r>
          </a:p>
          <a:p>
            <a:pPr lvl="1" eaLnBrk="1" hangingPunct="1"/>
            <a:r>
              <a:rPr lang="en-US" altLang="en-US"/>
              <a:t>e.g., Vsource, Isource</a:t>
            </a:r>
          </a:p>
          <a:p>
            <a:pPr eaLnBrk="1" hangingPunct="1"/>
            <a:r>
              <a:rPr lang="en-US" altLang="en-US"/>
              <a:t>May have more than one terminal, but typically one</a:t>
            </a:r>
          </a:p>
          <a:p>
            <a:pPr lvl="1" eaLnBrk="1" hangingPunct="1"/>
            <a:r>
              <a:rPr lang="en-US" altLang="en-US"/>
              <a:t>Load, generator, storage, etc.</a:t>
            </a:r>
          </a:p>
        </p:txBody>
      </p:sp>
      <p:pic>
        <p:nvPicPr>
          <p:cNvPr id="410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7900" y="2028825"/>
            <a:ext cx="2403475"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5"/>
          <p:cNvSpPr>
            <a:spLocks noChangeArrowheads="1"/>
          </p:cNvSpPr>
          <p:nvPr/>
        </p:nvSpPr>
        <p:spPr bwMode="auto">
          <a:xfrm>
            <a:off x="900113" y="1479550"/>
            <a:ext cx="2516187"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1300">
                <a:solidFill>
                  <a:schemeClr val="tx1"/>
                </a:solidFill>
                <a:ea typeface="Times New Roman" panose="02020603050405020304" pitchFamily="18" charset="0"/>
                <a:cs typeface="Arial" panose="020B0604020202020204" pitchFamily="34" charset="0"/>
              </a:rPr>
              <a:t>I</a:t>
            </a:r>
            <a:r>
              <a:rPr lang="en-US" altLang="en-US" sz="1300" baseline="-30000">
                <a:solidFill>
                  <a:schemeClr val="tx1"/>
                </a:solidFill>
                <a:ea typeface="Times New Roman" panose="02020603050405020304" pitchFamily="18" charset="0"/>
                <a:cs typeface="Arial" panose="020B0604020202020204" pitchFamily="34" charset="0"/>
              </a:rPr>
              <a:t>Term</a:t>
            </a:r>
            <a:r>
              <a:rPr lang="en-US" altLang="en-US" sz="1300">
                <a:solidFill>
                  <a:schemeClr val="tx1"/>
                </a:solidFill>
                <a:ea typeface="Times New Roman" panose="02020603050405020304" pitchFamily="18" charset="0"/>
                <a:cs typeface="Arial" panose="020B0604020202020204" pitchFamily="34" charset="0"/>
              </a:rPr>
              <a:t>(t)  = </a:t>
            </a:r>
            <a:r>
              <a:rPr lang="en-US" altLang="en-US" sz="1300" b="1">
                <a:solidFill>
                  <a:schemeClr val="tx1"/>
                </a:solidFill>
                <a:ea typeface="Times New Roman" panose="02020603050405020304" pitchFamily="18" charset="0"/>
                <a:cs typeface="Arial" panose="020B0604020202020204" pitchFamily="34" charset="0"/>
              </a:rPr>
              <a:t>F(V</a:t>
            </a:r>
            <a:r>
              <a:rPr lang="en-US" altLang="en-US" sz="1300" baseline="-30000">
                <a:solidFill>
                  <a:schemeClr val="tx1"/>
                </a:solidFill>
                <a:ea typeface="Times New Roman" panose="02020603050405020304" pitchFamily="18" charset="0"/>
                <a:cs typeface="Arial" panose="020B0604020202020204" pitchFamily="34" charset="0"/>
              </a:rPr>
              <a:t>Term</a:t>
            </a:r>
            <a:r>
              <a:rPr lang="en-US" altLang="en-US" sz="1300">
                <a:solidFill>
                  <a:schemeClr val="tx1"/>
                </a:solidFill>
                <a:ea typeface="Times New Roman" panose="02020603050405020304" pitchFamily="18" charset="0"/>
                <a:cs typeface="Arial" panose="020B0604020202020204" pitchFamily="34" charset="0"/>
              </a:rPr>
              <a:t>, [State], t)</a:t>
            </a:r>
            <a:endParaRPr lang="en-US" altLang="en-US" sz="2000">
              <a:solidFill>
                <a:schemeClr val="tx1"/>
              </a:solidFill>
              <a:ea typeface="Times New Roman" panose="02020603050405020304" pitchFamily="18" charset="0"/>
              <a:cs typeface="Arial" panose="020B0604020202020204" pitchFamily="34" charset="0"/>
            </a:endParaRPr>
          </a:p>
        </p:txBody>
      </p:sp>
      <p:sp>
        <p:nvSpPr>
          <p:cNvPr id="4103" name="Rectangle 6"/>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spcBef>
                <a:spcPct val="0"/>
              </a:spcBef>
            </a:pPr>
            <a:endParaRPr lang="en-US" altLang="en-US" sz="1800">
              <a:solidFill>
                <a:schemeClr val="tx1"/>
              </a:solidFill>
            </a:endParaRPr>
          </a:p>
        </p:txBody>
      </p:sp>
      <p:graphicFrame>
        <p:nvGraphicFramePr>
          <p:cNvPr id="4098" name="Object 2"/>
          <p:cNvGraphicFramePr>
            <a:graphicFrameLocks noChangeAspect="1"/>
          </p:cNvGraphicFramePr>
          <p:nvPr/>
        </p:nvGraphicFramePr>
        <p:xfrm>
          <a:off x="1282700" y="4086225"/>
          <a:ext cx="415925" cy="609600"/>
        </p:xfrm>
        <a:graphic>
          <a:graphicData uri="http://schemas.openxmlformats.org/presentationml/2006/ole">
            <mc:AlternateContent xmlns:mc="http://schemas.openxmlformats.org/markup-compatibility/2006">
              <mc:Choice xmlns:v="urn:schemas-microsoft-com:vml" Requires="v">
                <p:oleObj spid="_x0000_s6162" name="Equation" r:id="rId5" imgW="266469" imgH="393359" progId="Equation.3">
                  <p:embed/>
                </p:oleObj>
              </mc:Choice>
              <mc:Fallback>
                <p:oleObj name="Equation" r:id="rId5" imgW="266469" imgH="393359" progId="Equation.3">
                  <p:embed/>
                  <p:pic>
                    <p:nvPicPr>
                      <p:cNvPr id="4098"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2700" y="4086225"/>
                        <a:ext cx="4159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2142198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en-US"/>
              <a:t>Specifying Bus Connections</a:t>
            </a:r>
          </a:p>
        </p:txBody>
      </p:sp>
      <p:sp>
        <p:nvSpPr>
          <p:cNvPr id="68611" name="Rectangle 3"/>
          <p:cNvSpPr>
            <a:spLocks noGrp="1" noChangeArrowheads="1"/>
          </p:cNvSpPr>
          <p:nvPr>
            <p:ph type="body" idx="1"/>
          </p:nvPr>
        </p:nvSpPr>
        <p:spPr/>
        <p:txBody>
          <a:bodyPr/>
          <a:lstStyle/>
          <a:p>
            <a:pPr eaLnBrk="1" hangingPunct="1"/>
            <a:r>
              <a:rPr lang="en-US" altLang="en-US" sz="3200" dirty="0"/>
              <a:t>Shorthand (implicit)</a:t>
            </a:r>
          </a:p>
          <a:p>
            <a:pPr lvl="1" eaLnBrk="1" hangingPunct="1"/>
            <a:r>
              <a:rPr lang="en-US" altLang="en-US" sz="2000" b="1" dirty="0">
                <a:solidFill>
                  <a:schemeClr val="tx2"/>
                </a:solidFill>
              </a:rPr>
              <a:t>New Load.LOAD1 Bus1=LOADBUS</a:t>
            </a:r>
          </a:p>
          <a:p>
            <a:pPr lvl="2" eaLnBrk="1" hangingPunct="1"/>
            <a:r>
              <a:rPr lang="en-US" altLang="en-US" dirty="0"/>
              <a:t>Assumes standard 3-phase connection by default</a:t>
            </a:r>
          </a:p>
          <a:p>
            <a:pPr lvl="1" eaLnBrk="1" hangingPunct="1">
              <a:buFontTx/>
              <a:buNone/>
            </a:pPr>
            <a:endParaRPr lang="en-US" altLang="en-US" sz="3200" dirty="0"/>
          </a:p>
        </p:txBody>
      </p:sp>
      <p:sp>
        <p:nvSpPr>
          <p:cNvPr id="68612" name="AutoShape 4"/>
          <p:cNvSpPr>
            <a:spLocks noChangeAspect="1" noChangeArrowheads="1" noTextEdit="1"/>
          </p:cNvSpPr>
          <p:nvPr/>
        </p:nvSpPr>
        <p:spPr bwMode="auto">
          <a:xfrm>
            <a:off x="3643313" y="2962275"/>
            <a:ext cx="1577975" cy="337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8613" name="Rectangle 5"/>
          <p:cNvSpPr>
            <a:spLocks noChangeArrowheads="1"/>
          </p:cNvSpPr>
          <p:nvPr/>
        </p:nvSpPr>
        <p:spPr bwMode="auto">
          <a:xfrm>
            <a:off x="3846513" y="3192463"/>
            <a:ext cx="185737" cy="2460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68614" name="Rectangle 6"/>
          <p:cNvSpPr>
            <a:spLocks noChangeArrowheads="1"/>
          </p:cNvSpPr>
          <p:nvPr/>
        </p:nvSpPr>
        <p:spPr bwMode="auto">
          <a:xfrm>
            <a:off x="3649663" y="3192463"/>
            <a:ext cx="382587" cy="2460625"/>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68615" name="Freeform 7"/>
          <p:cNvSpPr>
            <a:spLocks/>
          </p:cNvSpPr>
          <p:nvPr/>
        </p:nvSpPr>
        <p:spPr bwMode="auto">
          <a:xfrm>
            <a:off x="3892550" y="5513388"/>
            <a:ext cx="93663" cy="93662"/>
          </a:xfrm>
          <a:custGeom>
            <a:avLst/>
            <a:gdLst>
              <a:gd name="T0" fmla="*/ 74345409 w 118"/>
              <a:gd name="T1" fmla="*/ 37169407 h 117"/>
              <a:gd name="T2" fmla="*/ 74345409 w 118"/>
              <a:gd name="T3" fmla="*/ 30119943 h 117"/>
              <a:gd name="T4" fmla="*/ 71825240 w 118"/>
              <a:gd name="T5" fmla="*/ 22430048 h 117"/>
              <a:gd name="T6" fmla="*/ 68044589 w 118"/>
              <a:gd name="T7" fmla="*/ 16021007 h 117"/>
              <a:gd name="T8" fmla="*/ 63004251 w 118"/>
              <a:gd name="T9" fmla="*/ 10894412 h 117"/>
              <a:gd name="T10" fmla="*/ 57963913 w 118"/>
              <a:gd name="T11" fmla="*/ 6408242 h 117"/>
              <a:gd name="T12" fmla="*/ 51663875 w 118"/>
              <a:gd name="T13" fmla="*/ 2563297 h 117"/>
              <a:gd name="T14" fmla="*/ 44733608 w 118"/>
              <a:gd name="T15" fmla="*/ 0 h 117"/>
              <a:gd name="T16" fmla="*/ 37173101 w 118"/>
              <a:gd name="T17" fmla="*/ 0 h 117"/>
              <a:gd name="T18" fmla="*/ 29611800 w 118"/>
              <a:gd name="T19" fmla="*/ 0 h 117"/>
              <a:gd name="T20" fmla="*/ 23942009 w 118"/>
              <a:gd name="T21" fmla="*/ 2563297 h 117"/>
              <a:gd name="T22" fmla="*/ 16381502 w 118"/>
              <a:gd name="T23" fmla="*/ 6408242 h 117"/>
              <a:gd name="T24" fmla="*/ 11341161 w 118"/>
              <a:gd name="T25" fmla="*/ 10894412 h 117"/>
              <a:gd name="T26" fmla="*/ 6300821 w 118"/>
              <a:gd name="T27" fmla="*/ 16021007 h 117"/>
              <a:gd name="T28" fmla="*/ 3780652 w 118"/>
              <a:gd name="T29" fmla="*/ 22430048 h 117"/>
              <a:gd name="T30" fmla="*/ 1260482 w 118"/>
              <a:gd name="T31" fmla="*/ 30119943 h 117"/>
              <a:gd name="T32" fmla="*/ 0 w 118"/>
              <a:gd name="T33" fmla="*/ 37169407 h 117"/>
              <a:gd name="T34" fmla="*/ 1260482 w 118"/>
              <a:gd name="T35" fmla="*/ 44859296 h 117"/>
              <a:gd name="T36" fmla="*/ 3780652 w 118"/>
              <a:gd name="T37" fmla="*/ 51267536 h 117"/>
              <a:gd name="T38" fmla="*/ 6300821 w 118"/>
              <a:gd name="T39" fmla="*/ 57676589 h 117"/>
              <a:gd name="T40" fmla="*/ 11341161 w 118"/>
              <a:gd name="T41" fmla="*/ 63443605 h 117"/>
              <a:gd name="T42" fmla="*/ 16381502 w 118"/>
              <a:gd name="T43" fmla="*/ 68570998 h 117"/>
              <a:gd name="T44" fmla="*/ 23942009 w 118"/>
              <a:gd name="T45" fmla="*/ 71134294 h 117"/>
              <a:gd name="T46" fmla="*/ 29611800 w 118"/>
              <a:gd name="T47" fmla="*/ 73697590 h 117"/>
              <a:gd name="T48" fmla="*/ 37173101 w 118"/>
              <a:gd name="T49" fmla="*/ 74979238 h 117"/>
              <a:gd name="T50" fmla="*/ 44733608 w 118"/>
              <a:gd name="T51" fmla="*/ 73697590 h 117"/>
              <a:gd name="T52" fmla="*/ 51663875 w 118"/>
              <a:gd name="T53" fmla="*/ 71134294 h 117"/>
              <a:gd name="T54" fmla="*/ 57963913 w 118"/>
              <a:gd name="T55" fmla="*/ 68570998 h 117"/>
              <a:gd name="T56" fmla="*/ 63004251 w 118"/>
              <a:gd name="T57" fmla="*/ 63443605 h 117"/>
              <a:gd name="T58" fmla="*/ 68044589 w 118"/>
              <a:gd name="T59" fmla="*/ 57676589 h 117"/>
              <a:gd name="T60" fmla="*/ 71825240 w 118"/>
              <a:gd name="T61" fmla="*/ 51267536 h 117"/>
              <a:gd name="T62" fmla="*/ 74345409 w 118"/>
              <a:gd name="T63" fmla="*/ 44859296 h 117"/>
              <a:gd name="T64" fmla="*/ 74345409 w 118"/>
              <a:gd name="T65" fmla="*/ 3716940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7"/>
                </a:lnTo>
                <a:lnTo>
                  <a:pt x="92" y="10"/>
                </a:lnTo>
                <a:lnTo>
                  <a:pt x="82" y="4"/>
                </a:lnTo>
                <a:lnTo>
                  <a:pt x="71" y="0"/>
                </a:lnTo>
                <a:lnTo>
                  <a:pt x="59" y="0"/>
                </a:lnTo>
                <a:lnTo>
                  <a:pt x="47" y="0"/>
                </a:lnTo>
                <a:lnTo>
                  <a:pt x="38" y="4"/>
                </a:lnTo>
                <a:lnTo>
                  <a:pt x="26" y="10"/>
                </a:lnTo>
                <a:lnTo>
                  <a:pt x="18" y="17"/>
                </a:lnTo>
                <a:lnTo>
                  <a:pt x="10" y="25"/>
                </a:lnTo>
                <a:lnTo>
                  <a:pt x="6" y="35"/>
                </a:lnTo>
                <a:lnTo>
                  <a:pt x="2" y="47"/>
                </a:lnTo>
                <a:lnTo>
                  <a:pt x="0" y="58"/>
                </a:lnTo>
                <a:lnTo>
                  <a:pt x="2" y="70"/>
                </a:lnTo>
                <a:lnTo>
                  <a:pt x="6" y="80"/>
                </a:lnTo>
                <a:lnTo>
                  <a:pt x="10" y="90"/>
                </a:lnTo>
                <a:lnTo>
                  <a:pt x="18" y="99"/>
                </a:lnTo>
                <a:lnTo>
                  <a:pt x="26" y="107"/>
                </a:lnTo>
                <a:lnTo>
                  <a:pt x="38" y="111"/>
                </a:lnTo>
                <a:lnTo>
                  <a:pt x="47" y="115"/>
                </a:lnTo>
                <a:lnTo>
                  <a:pt x="59" y="117"/>
                </a:lnTo>
                <a:lnTo>
                  <a:pt x="71" y="115"/>
                </a:lnTo>
                <a:lnTo>
                  <a:pt x="82" y="111"/>
                </a:lnTo>
                <a:lnTo>
                  <a:pt x="92" y="107"/>
                </a:lnTo>
                <a:lnTo>
                  <a:pt x="100" y="99"/>
                </a:lnTo>
                <a:lnTo>
                  <a:pt x="108" y="90"/>
                </a:lnTo>
                <a:lnTo>
                  <a:pt x="114" y="80"/>
                </a:lnTo>
                <a:lnTo>
                  <a:pt x="118" y="70"/>
                </a:lnTo>
                <a:lnTo>
                  <a:pt x="1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16" name="Freeform 8"/>
          <p:cNvSpPr>
            <a:spLocks/>
          </p:cNvSpPr>
          <p:nvPr/>
        </p:nvSpPr>
        <p:spPr bwMode="auto">
          <a:xfrm>
            <a:off x="3892550" y="5513388"/>
            <a:ext cx="93663" cy="93662"/>
          </a:xfrm>
          <a:custGeom>
            <a:avLst/>
            <a:gdLst>
              <a:gd name="T0" fmla="*/ 74345409 w 118"/>
              <a:gd name="T1" fmla="*/ 37169407 h 117"/>
              <a:gd name="T2" fmla="*/ 74345409 w 118"/>
              <a:gd name="T3" fmla="*/ 30119943 h 117"/>
              <a:gd name="T4" fmla="*/ 71825240 w 118"/>
              <a:gd name="T5" fmla="*/ 22430048 h 117"/>
              <a:gd name="T6" fmla="*/ 68044589 w 118"/>
              <a:gd name="T7" fmla="*/ 16021007 h 117"/>
              <a:gd name="T8" fmla="*/ 63004251 w 118"/>
              <a:gd name="T9" fmla="*/ 10894412 h 117"/>
              <a:gd name="T10" fmla="*/ 57963913 w 118"/>
              <a:gd name="T11" fmla="*/ 6408242 h 117"/>
              <a:gd name="T12" fmla="*/ 51663875 w 118"/>
              <a:gd name="T13" fmla="*/ 2563297 h 117"/>
              <a:gd name="T14" fmla="*/ 44733608 w 118"/>
              <a:gd name="T15" fmla="*/ 0 h 117"/>
              <a:gd name="T16" fmla="*/ 37173101 w 118"/>
              <a:gd name="T17" fmla="*/ 0 h 117"/>
              <a:gd name="T18" fmla="*/ 29611800 w 118"/>
              <a:gd name="T19" fmla="*/ 0 h 117"/>
              <a:gd name="T20" fmla="*/ 23942009 w 118"/>
              <a:gd name="T21" fmla="*/ 2563297 h 117"/>
              <a:gd name="T22" fmla="*/ 16381502 w 118"/>
              <a:gd name="T23" fmla="*/ 6408242 h 117"/>
              <a:gd name="T24" fmla="*/ 11341161 w 118"/>
              <a:gd name="T25" fmla="*/ 10894412 h 117"/>
              <a:gd name="T26" fmla="*/ 6300821 w 118"/>
              <a:gd name="T27" fmla="*/ 16021007 h 117"/>
              <a:gd name="T28" fmla="*/ 3780652 w 118"/>
              <a:gd name="T29" fmla="*/ 22430048 h 117"/>
              <a:gd name="T30" fmla="*/ 1260482 w 118"/>
              <a:gd name="T31" fmla="*/ 30119943 h 117"/>
              <a:gd name="T32" fmla="*/ 0 w 118"/>
              <a:gd name="T33" fmla="*/ 37169407 h 117"/>
              <a:gd name="T34" fmla="*/ 1260482 w 118"/>
              <a:gd name="T35" fmla="*/ 44859296 h 117"/>
              <a:gd name="T36" fmla="*/ 3780652 w 118"/>
              <a:gd name="T37" fmla="*/ 51267536 h 117"/>
              <a:gd name="T38" fmla="*/ 6300821 w 118"/>
              <a:gd name="T39" fmla="*/ 57676589 h 117"/>
              <a:gd name="T40" fmla="*/ 11341161 w 118"/>
              <a:gd name="T41" fmla="*/ 63443605 h 117"/>
              <a:gd name="T42" fmla="*/ 16381502 w 118"/>
              <a:gd name="T43" fmla="*/ 68570998 h 117"/>
              <a:gd name="T44" fmla="*/ 23942009 w 118"/>
              <a:gd name="T45" fmla="*/ 71134294 h 117"/>
              <a:gd name="T46" fmla="*/ 29611800 w 118"/>
              <a:gd name="T47" fmla="*/ 73697590 h 117"/>
              <a:gd name="T48" fmla="*/ 37173101 w 118"/>
              <a:gd name="T49" fmla="*/ 74979238 h 117"/>
              <a:gd name="T50" fmla="*/ 44733608 w 118"/>
              <a:gd name="T51" fmla="*/ 73697590 h 117"/>
              <a:gd name="T52" fmla="*/ 51663875 w 118"/>
              <a:gd name="T53" fmla="*/ 71134294 h 117"/>
              <a:gd name="T54" fmla="*/ 57963913 w 118"/>
              <a:gd name="T55" fmla="*/ 68570998 h 117"/>
              <a:gd name="T56" fmla="*/ 63004251 w 118"/>
              <a:gd name="T57" fmla="*/ 63443605 h 117"/>
              <a:gd name="T58" fmla="*/ 68044589 w 118"/>
              <a:gd name="T59" fmla="*/ 57676589 h 117"/>
              <a:gd name="T60" fmla="*/ 71825240 w 118"/>
              <a:gd name="T61" fmla="*/ 51267536 h 117"/>
              <a:gd name="T62" fmla="*/ 74345409 w 118"/>
              <a:gd name="T63" fmla="*/ 44859296 h 117"/>
              <a:gd name="T64" fmla="*/ 74345409 w 118"/>
              <a:gd name="T65" fmla="*/ 3716940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7"/>
                </a:lnTo>
                <a:lnTo>
                  <a:pt x="92" y="10"/>
                </a:lnTo>
                <a:lnTo>
                  <a:pt x="82" y="4"/>
                </a:lnTo>
                <a:lnTo>
                  <a:pt x="71" y="0"/>
                </a:lnTo>
                <a:lnTo>
                  <a:pt x="59" y="0"/>
                </a:lnTo>
                <a:lnTo>
                  <a:pt x="47" y="0"/>
                </a:lnTo>
                <a:lnTo>
                  <a:pt x="38" y="4"/>
                </a:lnTo>
                <a:lnTo>
                  <a:pt x="26" y="10"/>
                </a:lnTo>
                <a:lnTo>
                  <a:pt x="18" y="17"/>
                </a:lnTo>
                <a:lnTo>
                  <a:pt x="10" y="25"/>
                </a:lnTo>
                <a:lnTo>
                  <a:pt x="6" y="35"/>
                </a:lnTo>
                <a:lnTo>
                  <a:pt x="2" y="47"/>
                </a:lnTo>
                <a:lnTo>
                  <a:pt x="0" y="58"/>
                </a:lnTo>
                <a:lnTo>
                  <a:pt x="2" y="70"/>
                </a:lnTo>
                <a:lnTo>
                  <a:pt x="6" y="80"/>
                </a:lnTo>
                <a:lnTo>
                  <a:pt x="10" y="90"/>
                </a:lnTo>
                <a:lnTo>
                  <a:pt x="18" y="99"/>
                </a:lnTo>
                <a:lnTo>
                  <a:pt x="26" y="107"/>
                </a:lnTo>
                <a:lnTo>
                  <a:pt x="38" y="111"/>
                </a:lnTo>
                <a:lnTo>
                  <a:pt x="47" y="115"/>
                </a:lnTo>
                <a:lnTo>
                  <a:pt x="59" y="117"/>
                </a:lnTo>
                <a:lnTo>
                  <a:pt x="71" y="115"/>
                </a:lnTo>
                <a:lnTo>
                  <a:pt x="82" y="111"/>
                </a:lnTo>
                <a:lnTo>
                  <a:pt x="92" y="107"/>
                </a:lnTo>
                <a:lnTo>
                  <a:pt x="100" y="99"/>
                </a:lnTo>
                <a:lnTo>
                  <a:pt x="108" y="90"/>
                </a:lnTo>
                <a:lnTo>
                  <a:pt x="114" y="80"/>
                </a:lnTo>
                <a:lnTo>
                  <a:pt x="118" y="70"/>
                </a:lnTo>
                <a:lnTo>
                  <a:pt x="118" y="5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17" name="Line 9"/>
          <p:cNvSpPr>
            <a:spLocks noChangeShapeType="1"/>
          </p:cNvSpPr>
          <p:nvPr/>
        </p:nvSpPr>
        <p:spPr bwMode="auto">
          <a:xfrm>
            <a:off x="3876675" y="6303963"/>
            <a:ext cx="1254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18" name="Line 10"/>
          <p:cNvSpPr>
            <a:spLocks noChangeShapeType="1"/>
          </p:cNvSpPr>
          <p:nvPr/>
        </p:nvSpPr>
        <p:spPr bwMode="auto">
          <a:xfrm>
            <a:off x="3814763" y="6242050"/>
            <a:ext cx="2492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19" name="Line 11"/>
          <p:cNvSpPr>
            <a:spLocks noChangeShapeType="1"/>
          </p:cNvSpPr>
          <p:nvPr/>
        </p:nvSpPr>
        <p:spPr bwMode="auto">
          <a:xfrm>
            <a:off x="3752850" y="6180138"/>
            <a:ext cx="37306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0" name="Line 12"/>
          <p:cNvSpPr>
            <a:spLocks noChangeShapeType="1"/>
          </p:cNvSpPr>
          <p:nvPr/>
        </p:nvSpPr>
        <p:spPr bwMode="auto">
          <a:xfrm>
            <a:off x="3938588" y="5561013"/>
            <a:ext cx="0" cy="6191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1" name="Freeform 13"/>
          <p:cNvSpPr>
            <a:spLocks/>
          </p:cNvSpPr>
          <p:nvPr/>
        </p:nvSpPr>
        <p:spPr bwMode="auto">
          <a:xfrm>
            <a:off x="3892550" y="5281613"/>
            <a:ext cx="93663" cy="93662"/>
          </a:xfrm>
          <a:custGeom>
            <a:avLst/>
            <a:gdLst>
              <a:gd name="T0" fmla="*/ 74345409 w 118"/>
              <a:gd name="T1" fmla="*/ 37809831 h 117"/>
              <a:gd name="T2" fmla="*/ 74345409 w 118"/>
              <a:gd name="T3" fmla="*/ 30119943 h 117"/>
              <a:gd name="T4" fmla="*/ 71825240 w 118"/>
              <a:gd name="T5" fmla="*/ 23070472 h 117"/>
              <a:gd name="T6" fmla="*/ 68044589 w 118"/>
              <a:gd name="T7" fmla="*/ 16662232 h 117"/>
              <a:gd name="T8" fmla="*/ 63004251 w 118"/>
              <a:gd name="T9" fmla="*/ 11535636 h 117"/>
              <a:gd name="T10" fmla="*/ 57963913 w 118"/>
              <a:gd name="T11" fmla="*/ 6408242 h 117"/>
              <a:gd name="T12" fmla="*/ 51663875 w 118"/>
              <a:gd name="T13" fmla="*/ 2563297 h 117"/>
              <a:gd name="T14" fmla="*/ 44733608 w 118"/>
              <a:gd name="T15" fmla="*/ 0 h 117"/>
              <a:gd name="T16" fmla="*/ 37173101 w 118"/>
              <a:gd name="T17" fmla="*/ 0 h 117"/>
              <a:gd name="T18" fmla="*/ 29611800 w 118"/>
              <a:gd name="T19" fmla="*/ 0 h 117"/>
              <a:gd name="T20" fmla="*/ 23942009 w 118"/>
              <a:gd name="T21" fmla="*/ 2563297 h 117"/>
              <a:gd name="T22" fmla="*/ 16381502 w 118"/>
              <a:gd name="T23" fmla="*/ 6408242 h 117"/>
              <a:gd name="T24" fmla="*/ 11341161 w 118"/>
              <a:gd name="T25" fmla="*/ 11535636 h 117"/>
              <a:gd name="T26" fmla="*/ 6300821 w 118"/>
              <a:gd name="T27" fmla="*/ 16662232 h 117"/>
              <a:gd name="T28" fmla="*/ 3780652 w 118"/>
              <a:gd name="T29" fmla="*/ 23070472 h 117"/>
              <a:gd name="T30" fmla="*/ 1260482 w 118"/>
              <a:gd name="T31" fmla="*/ 30119943 h 117"/>
              <a:gd name="T32" fmla="*/ 0 w 118"/>
              <a:gd name="T33" fmla="*/ 37809831 h 117"/>
              <a:gd name="T34" fmla="*/ 1260482 w 118"/>
              <a:gd name="T35" fmla="*/ 45500520 h 117"/>
              <a:gd name="T36" fmla="*/ 3780652 w 118"/>
              <a:gd name="T37" fmla="*/ 51267536 h 117"/>
              <a:gd name="T38" fmla="*/ 6300821 w 118"/>
              <a:gd name="T39" fmla="*/ 57676589 h 117"/>
              <a:gd name="T40" fmla="*/ 11341161 w 118"/>
              <a:gd name="T41" fmla="*/ 64084830 h 117"/>
              <a:gd name="T42" fmla="*/ 16381502 w 118"/>
              <a:gd name="T43" fmla="*/ 69211422 h 117"/>
              <a:gd name="T44" fmla="*/ 23942009 w 118"/>
              <a:gd name="T45" fmla="*/ 71774718 h 117"/>
              <a:gd name="T46" fmla="*/ 29611800 w 118"/>
              <a:gd name="T47" fmla="*/ 73697590 h 117"/>
              <a:gd name="T48" fmla="*/ 37173101 w 118"/>
              <a:gd name="T49" fmla="*/ 74979238 h 117"/>
              <a:gd name="T50" fmla="*/ 44733608 w 118"/>
              <a:gd name="T51" fmla="*/ 73697590 h 117"/>
              <a:gd name="T52" fmla="*/ 51663875 w 118"/>
              <a:gd name="T53" fmla="*/ 71774718 h 117"/>
              <a:gd name="T54" fmla="*/ 57963913 w 118"/>
              <a:gd name="T55" fmla="*/ 69211422 h 117"/>
              <a:gd name="T56" fmla="*/ 63004251 w 118"/>
              <a:gd name="T57" fmla="*/ 64084830 h 117"/>
              <a:gd name="T58" fmla="*/ 68044589 w 118"/>
              <a:gd name="T59" fmla="*/ 57676589 h 117"/>
              <a:gd name="T60" fmla="*/ 71825240 w 118"/>
              <a:gd name="T61" fmla="*/ 51267536 h 117"/>
              <a:gd name="T62" fmla="*/ 74345409 w 118"/>
              <a:gd name="T63" fmla="*/ 45500520 h 117"/>
              <a:gd name="T64" fmla="*/ 74345409 w 118"/>
              <a:gd name="T65" fmla="*/ 37809831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6"/>
                </a:lnTo>
                <a:lnTo>
                  <a:pt x="108" y="26"/>
                </a:lnTo>
                <a:lnTo>
                  <a:pt x="100" y="18"/>
                </a:lnTo>
                <a:lnTo>
                  <a:pt x="92" y="10"/>
                </a:lnTo>
                <a:lnTo>
                  <a:pt x="82" y="4"/>
                </a:lnTo>
                <a:lnTo>
                  <a:pt x="71" y="0"/>
                </a:lnTo>
                <a:lnTo>
                  <a:pt x="59" y="0"/>
                </a:lnTo>
                <a:lnTo>
                  <a:pt x="47" y="0"/>
                </a:lnTo>
                <a:lnTo>
                  <a:pt x="38" y="4"/>
                </a:lnTo>
                <a:lnTo>
                  <a:pt x="26" y="10"/>
                </a:lnTo>
                <a:lnTo>
                  <a:pt x="18" y="18"/>
                </a:lnTo>
                <a:lnTo>
                  <a:pt x="10" y="26"/>
                </a:lnTo>
                <a:lnTo>
                  <a:pt x="6" y="36"/>
                </a:lnTo>
                <a:lnTo>
                  <a:pt x="2" y="47"/>
                </a:lnTo>
                <a:lnTo>
                  <a:pt x="0" y="59"/>
                </a:lnTo>
                <a:lnTo>
                  <a:pt x="2" y="71"/>
                </a:lnTo>
                <a:lnTo>
                  <a:pt x="6" y="80"/>
                </a:lnTo>
                <a:lnTo>
                  <a:pt x="10" y="90"/>
                </a:lnTo>
                <a:lnTo>
                  <a:pt x="18" y="100"/>
                </a:lnTo>
                <a:lnTo>
                  <a:pt x="26" y="108"/>
                </a:lnTo>
                <a:lnTo>
                  <a:pt x="38" y="112"/>
                </a:lnTo>
                <a:lnTo>
                  <a:pt x="47" y="115"/>
                </a:lnTo>
                <a:lnTo>
                  <a:pt x="59" y="117"/>
                </a:lnTo>
                <a:lnTo>
                  <a:pt x="71" y="115"/>
                </a:lnTo>
                <a:lnTo>
                  <a:pt x="82" y="112"/>
                </a:lnTo>
                <a:lnTo>
                  <a:pt x="92" y="108"/>
                </a:lnTo>
                <a:lnTo>
                  <a:pt x="100" y="100"/>
                </a:lnTo>
                <a:lnTo>
                  <a:pt x="108" y="90"/>
                </a:lnTo>
                <a:lnTo>
                  <a:pt x="114" y="80"/>
                </a:lnTo>
                <a:lnTo>
                  <a:pt x="118" y="71"/>
                </a:lnTo>
                <a:lnTo>
                  <a:pt x="118"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22" name="Freeform 14"/>
          <p:cNvSpPr>
            <a:spLocks/>
          </p:cNvSpPr>
          <p:nvPr/>
        </p:nvSpPr>
        <p:spPr bwMode="auto">
          <a:xfrm>
            <a:off x="3892550" y="5281613"/>
            <a:ext cx="93663" cy="93662"/>
          </a:xfrm>
          <a:custGeom>
            <a:avLst/>
            <a:gdLst>
              <a:gd name="T0" fmla="*/ 74345409 w 118"/>
              <a:gd name="T1" fmla="*/ 37809831 h 117"/>
              <a:gd name="T2" fmla="*/ 74345409 w 118"/>
              <a:gd name="T3" fmla="*/ 30119943 h 117"/>
              <a:gd name="T4" fmla="*/ 71825240 w 118"/>
              <a:gd name="T5" fmla="*/ 23070472 h 117"/>
              <a:gd name="T6" fmla="*/ 68044589 w 118"/>
              <a:gd name="T7" fmla="*/ 16662232 h 117"/>
              <a:gd name="T8" fmla="*/ 63004251 w 118"/>
              <a:gd name="T9" fmla="*/ 11535636 h 117"/>
              <a:gd name="T10" fmla="*/ 57963913 w 118"/>
              <a:gd name="T11" fmla="*/ 6408242 h 117"/>
              <a:gd name="T12" fmla="*/ 51663875 w 118"/>
              <a:gd name="T13" fmla="*/ 2563297 h 117"/>
              <a:gd name="T14" fmla="*/ 44733608 w 118"/>
              <a:gd name="T15" fmla="*/ 0 h 117"/>
              <a:gd name="T16" fmla="*/ 37173101 w 118"/>
              <a:gd name="T17" fmla="*/ 0 h 117"/>
              <a:gd name="T18" fmla="*/ 29611800 w 118"/>
              <a:gd name="T19" fmla="*/ 0 h 117"/>
              <a:gd name="T20" fmla="*/ 23942009 w 118"/>
              <a:gd name="T21" fmla="*/ 2563297 h 117"/>
              <a:gd name="T22" fmla="*/ 16381502 w 118"/>
              <a:gd name="T23" fmla="*/ 6408242 h 117"/>
              <a:gd name="T24" fmla="*/ 11341161 w 118"/>
              <a:gd name="T25" fmla="*/ 11535636 h 117"/>
              <a:gd name="T26" fmla="*/ 6300821 w 118"/>
              <a:gd name="T27" fmla="*/ 16662232 h 117"/>
              <a:gd name="T28" fmla="*/ 3780652 w 118"/>
              <a:gd name="T29" fmla="*/ 23070472 h 117"/>
              <a:gd name="T30" fmla="*/ 1260482 w 118"/>
              <a:gd name="T31" fmla="*/ 30119943 h 117"/>
              <a:gd name="T32" fmla="*/ 0 w 118"/>
              <a:gd name="T33" fmla="*/ 37809831 h 117"/>
              <a:gd name="T34" fmla="*/ 1260482 w 118"/>
              <a:gd name="T35" fmla="*/ 45500520 h 117"/>
              <a:gd name="T36" fmla="*/ 3780652 w 118"/>
              <a:gd name="T37" fmla="*/ 51267536 h 117"/>
              <a:gd name="T38" fmla="*/ 6300821 w 118"/>
              <a:gd name="T39" fmla="*/ 57676589 h 117"/>
              <a:gd name="T40" fmla="*/ 11341161 w 118"/>
              <a:gd name="T41" fmla="*/ 64084830 h 117"/>
              <a:gd name="T42" fmla="*/ 16381502 w 118"/>
              <a:gd name="T43" fmla="*/ 69211422 h 117"/>
              <a:gd name="T44" fmla="*/ 23942009 w 118"/>
              <a:gd name="T45" fmla="*/ 71774718 h 117"/>
              <a:gd name="T46" fmla="*/ 29611800 w 118"/>
              <a:gd name="T47" fmla="*/ 73697590 h 117"/>
              <a:gd name="T48" fmla="*/ 37173101 w 118"/>
              <a:gd name="T49" fmla="*/ 74979238 h 117"/>
              <a:gd name="T50" fmla="*/ 44733608 w 118"/>
              <a:gd name="T51" fmla="*/ 73697590 h 117"/>
              <a:gd name="T52" fmla="*/ 51663875 w 118"/>
              <a:gd name="T53" fmla="*/ 71774718 h 117"/>
              <a:gd name="T54" fmla="*/ 57963913 w 118"/>
              <a:gd name="T55" fmla="*/ 69211422 h 117"/>
              <a:gd name="T56" fmla="*/ 63004251 w 118"/>
              <a:gd name="T57" fmla="*/ 64084830 h 117"/>
              <a:gd name="T58" fmla="*/ 68044589 w 118"/>
              <a:gd name="T59" fmla="*/ 57676589 h 117"/>
              <a:gd name="T60" fmla="*/ 71825240 w 118"/>
              <a:gd name="T61" fmla="*/ 51267536 h 117"/>
              <a:gd name="T62" fmla="*/ 74345409 w 118"/>
              <a:gd name="T63" fmla="*/ 45500520 h 117"/>
              <a:gd name="T64" fmla="*/ 74345409 w 118"/>
              <a:gd name="T65" fmla="*/ 37809831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6"/>
                </a:lnTo>
                <a:lnTo>
                  <a:pt x="108" y="26"/>
                </a:lnTo>
                <a:lnTo>
                  <a:pt x="100" y="18"/>
                </a:lnTo>
                <a:lnTo>
                  <a:pt x="92" y="10"/>
                </a:lnTo>
                <a:lnTo>
                  <a:pt x="82" y="4"/>
                </a:lnTo>
                <a:lnTo>
                  <a:pt x="71" y="0"/>
                </a:lnTo>
                <a:lnTo>
                  <a:pt x="59" y="0"/>
                </a:lnTo>
                <a:lnTo>
                  <a:pt x="47" y="0"/>
                </a:lnTo>
                <a:lnTo>
                  <a:pt x="38" y="4"/>
                </a:lnTo>
                <a:lnTo>
                  <a:pt x="26" y="10"/>
                </a:lnTo>
                <a:lnTo>
                  <a:pt x="18" y="18"/>
                </a:lnTo>
                <a:lnTo>
                  <a:pt x="10" y="26"/>
                </a:lnTo>
                <a:lnTo>
                  <a:pt x="6" y="36"/>
                </a:lnTo>
                <a:lnTo>
                  <a:pt x="2" y="47"/>
                </a:lnTo>
                <a:lnTo>
                  <a:pt x="0" y="59"/>
                </a:lnTo>
                <a:lnTo>
                  <a:pt x="2" y="71"/>
                </a:lnTo>
                <a:lnTo>
                  <a:pt x="6" y="80"/>
                </a:lnTo>
                <a:lnTo>
                  <a:pt x="10" y="90"/>
                </a:lnTo>
                <a:lnTo>
                  <a:pt x="18" y="100"/>
                </a:lnTo>
                <a:lnTo>
                  <a:pt x="26" y="108"/>
                </a:lnTo>
                <a:lnTo>
                  <a:pt x="38" y="112"/>
                </a:lnTo>
                <a:lnTo>
                  <a:pt x="47" y="115"/>
                </a:lnTo>
                <a:lnTo>
                  <a:pt x="59" y="117"/>
                </a:lnTo>
                <a:lnTo>
                  <a:pt x="71" y="115"/>
                </a:lnTo>
                <a:lnTo>
                  <a:pt x="82" y="112"/>
                </a:lnTo>
                <a:lnTo>
                  <a:pt x="92" y="108"/>
                </a:lnTo>
                <a:lnTo>
                  <a:pt x="100" y="100"/>
                </a:lnTo>
                <a:lnTo>
                  <a:pt x="108" y="90"/>
                </a:lnTo>
                <a:lnTo>
                  <a:pt x="114" y="80"/>
                </a:lnTo>
                <a:lnTo>
                  <a:pt x="118" y="71"/>
                </a:lnTo>
                <a:lnTo>
                  <a:pt x="118" y="59"/>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23" name="Freeform 15"/>
          <p:cNvSpPr>
            <a:spLocks/>
          </p:cNvSpPr>
          <p:nvPr/>
        </p:nvSpPr>
        <p:spPr bwMode="auto">
          <a:xfrm>
            <a:off x="3892550" y="5049838"/>
            <a:ext cx="93663" cy="92075"/>
          </a:xfrm>
          <a:custGeom>
            <a:avLst/>
            <a:gdLst>
              <a:gd name="T0" fmla="*/ 74345409 w 118"/>
              <a:gd name="T1" fmla="*/ 35920270 h 117"/>
              <a:gd name="T2" fmla="*/ 74345409 w 118"/>
              <a:gd name="T3" fmla="*/ 29107509 h 117"/>
              <a:gd name="T4" fmla="*/ 71825240 w 118"/>
              <a:gd name="T5" fmla="*/ 21676187 h 117"/>
              <a:gd name="T6" fmla="*/ 68044589 w 118"/>
              <a:gd name="T7" fmla="*/ 15482767 h 117"/>
              <a:gd name="T8" fmla="*/ 63004251 w 118"/>
              <a:gd name="T9" fmla="*/ 11147371 h 117"/>
              <a:gd name="T10" fmla="*/ 57963913 w 118"/>
              <a:gd name="T11" fmla="*/ 6193421 h 117"/>
              <a:gd name="T12" fmla="*/ 51663875 w 118"/>
              <a:gd name="T13" fmla="*/ 2477368 h 117"/>
              <a:gd name="T14" fmla="*/ 44733608 w 118"/>
              <a:gd name="T15" fmla="*/ 0 h 117"/>
              <a:gd name="T16" fmla="*/ 37173101 w 118"/>
              <a:gd name="T17" fmla="*/ 0 h 117"/>
              <a:gd name="T18" fmla="*/ 29611800 w 118"/>
              <a:gd name="T19" fmla="*/ 0 h 117"/>
              <a:gd name="T20" fmla="*/ 23942009 w 118"/>
              <a:gd name="T21" fmla="*/ 2477368 h 117"/>
              <a:gd name="T22" fmla="*/ 16381502 w 118"/>
              <a:gd name="T23" fmla="*/ 6193421 h 117"/>
              <a:gd name="T24" fmla="*/ 11341161 w 118"/>
              <a:gd name="T25" fmla="*/ 11147371 h 117"/>
              <a:gd name="T26" fmla="*/ 6300821 w 118"/>
              <a:gd name="T27" fmla="*/ 15482767 h 117"/>
              <a:gd name="T28" fmla="*/ 3780652 w 118"/>
              <a:gd name="T29" fmla="*/ 21676187 h 117"/>
              <a:gd name="T30" fmla="*/ 1260482 w 118"/>
              <a:gd name="T31" fmla="*/ 29107509 h 117"/>
              <a:gd name="T32" fmla="*/ 0 w 118"/>
              <a:gd name="T33" fmla="*/ 35920270 h 117"/>
              <a:gd name="T34" fmla="*/ 1260482 w 118"/>
              <a:gd name="T35" fmla="*/ 43352374 h 117"/>
              <a:gd name="T36" fmla="*/ 3780652 w 118"/>
              <a:gd name="T37" fmla="*/ 49545006 h 117"/>
              <a:gd name="T38" fmla="*/ 6300821 w 118"/>
              <a:gd name="T39" fmla="*/ 55738438 h 117"/>
              <a:gd name="T40" fmla="*/ 11341161 w 118"/>
              <a:gd name="T41" fmla="*/ 61312515 h 117"/>
              <a:gd name="T42" fmla="*/ 16381502 w 118"/>
              <a:gd name="T43" fmla="*/ 66266464 h 117"/>
              <a:gd name="T44" fmla="*/ 23942009 w 118"/>
              <a:gd name="T45" fmla="*/ 68743831 h 117"/>
              <a:gd name="T46" fmla="*/ 29611800 w 118"/>
              <a:gd name="T47" fmla="*/ 71221199 h 117"/>
              <a:gd name="T48" fmla="*/ 37173101 w 118"/>
              <a:gd name="T49" fmla="*/ 72459883 h 117"/>
              <a:gd name="T50" fmla="*/ 44733608 w 118"/>
              <a:gd name="T51" fmla="*/ 71221199 h 117"/>
              <a:gd name="T52" fmla="*/ 51663875 w 118"/>
              <a:gd name="T53" fmla="*/ 68743831 h 117"/>
              <a:gd name="T54" fmla="*/ 57963913 w 118"/>
              <a:gd name="T55" fmla="*/ 66266464 h 117"/>
              <a:gd name="T56" fmla="*/ 63004251 w 118"/>
              <a:gd name="T57" fmla="*/ 61312515 h 117"/>
              <a:gd name="T58" fmla="*/ 68044589 w 118"/>
              <a:gd name="T59" fmla="*/ 55738438 h 117"/>
              <a:gd name="T60" fmla="*/ 71825240 w 118"/>
              <a:gd name="T61" fmla="*/ 49545006 h 117"/>
              <a:gd name="T62" fmla="*/ 74345409 w 118"/>
              <a:gd name="T63" fmla="*/ 43352374 h 117"/>
              <a:gd name="T64" fmla="*/ 74345409 w 118"/>
              <a:gd name="T65" fmla="*/ 3592027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8"/>
                </a:lnTo>
                <a:lnTo>
                  <a:pt x="92" y="10"/>
                </a:lnTo>
                <a:lnTo>
                  <a:pt x="82" y="4"/>
                </a:lnTo>
                <a:lnTo>
                  <a:pt x="71" y="0"/>
                </a:lnTo>
                <a:lnTo>
                  <a:pt x="59" y="0"/>
                </a:lnTo>
                <a:lnTo>
                  <a:pt x="47" y="0"/>
                </a:lnTo>
                <a:lnTo>
                  <a:pt x="38" y="4"/>
                </a:lnTo>
                <a:lnTo>
                  <a:pt x="26" y="10"/>
                </a:lnTo>
                <a:lnTo>
                  <a:pt x="18" y="18"/>
                </a:lnTo>
                <a:lnTo>
                  <a:pt x="10" y="25"/>
                </a:lnTo>
                <a:lnTo>
                  <a:pt x="6" y="35"/>
                </a:lnTo>
                <a:lnTo>
                  <a:pt x="2" y="47"/>
                </a:lnTo>
                <a:lnTo>
                  <a:pt x="0" y="58"/>
                </a:lnTo>
                <a:lnTo>
                  <a:pt x="2" y="70"/>
                </a:lnTo>
                <a:lnTo>
                  <a:pt x="6" y="80"/>
                </a:lnTo>
                <a:lnTo>
                  <a:pt x="10" y="90"/>
                </a:lnTo>
                <a:lnTo>
                  <a:pt x="18" y="99"/>
                </a:lnTo>
                <a:lnTo>
                  <a:pt x="26" y="107"/>
                </a:lnTo>
                <a:lnTo>
                  <a:pt x="38" y="111"/>
                </a:lnTo>
                <a:lnTo>
                  <a:pt x="47" y="115"/>
                </a:lnTo>
                <a:lnTo>
                  <a:pt x="59" y="117"/>
                </a:lnTo>
                <a:lnTo>
                  <a:pt x="71" y="115"/>
                </a:lnTo>
                <a:lnTo>
                  <a:pt x="82" y="111"/>
                </a:lnTo>
                <a:lnTo>
                  <a:pt x="92" y="107"/>
                </a:lnTo>
                <a:lnTo>
                  <a:pt x="100" y="99"/>
                </a:lnTo>
                <a:lnTo>
                  <a:pt x="108" y="90"/>
                </a:lnTo>
                <a:lnTo>
                  <a:pt x="114" y="80"/>
                </a:lnTo>
                <a:lnTo>
                  <a:pt x="118" y="70"/>
                </a:lnTo>
                <a:lnTo>
                  <a:pt x="1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24" name="Freeform 16"/>
          <p:cNvSpPr>
            <a:spLocks/>
          </p:cNvSpPr>
          <p:nvPr/>
        </p:nvSpPr>
        <p:spPr bwMode="auto">
          <a:xfrm>
            <a:off x="3892550" y="5049838"/>
            <a:ext cx="93663" cy="92075"/>
          </a:xfrm>
          <a:custGeom>
            <a:avLst/>
            <a:gdLst>
              <a:gd name="T0" fmla="*/ 74345409 w 118"/>
              <a:gd name="T1" fmla="*/ 35920270 h 117"/>
              <a:gd name="T2" fmla="*/ 74345409 w 118"/>
              <a:gd name="T3" fmla="*/ 29107509 h 117"/>
              <a:gd name="T4" fmla="*/ 71825240 w 118"/>
              <a:gd name="T5" fmla="*/ 21676187 h 117"/>
              <a:gd name="T6" fmla="*/ 68044589 w 118"/>
              <a:gd name="T7" fmla="*/ 15482767 h 117"/>
              <a:gd name="T8" fmla="*/ 63004251 w 118"/>
              <a:gd name="T9" fmla="*/ 11147371 h 117"/>
              <a:gd name="T10" fmla="*/ 57963913 w 118"/>
              <a:gd name="T11" fmla="*/ 6193421 h 117"/>
              <a:gd name="T12" fmla="*/ 51663875 w 118"/>
              <a:gd name="T13" fmla="*/ 2477368 h 117"/>
              <a:gd name="T14" fmla="*/ 44733608 w 118"/>
              <a:gd name="T15" fmla="*/ 0 h 117"/>
              <a:gd name="T16" fmla="*/ 37173101 w 118"/>
              <a:gd name="T17" fmla="*/ 0 h 117"/>
              <a:gd name="T18" fmla="*/ 29611800 w 118"/>
              <a:gd name="T19" fmla="*/ 0 h 117"/>
              <a:gd name="T20" fmla="*/ 23942009 w 118"/>
              <a:gd name="T21" fmla="*/ 2477368 h 117"/>
              <a:gd name="T22" fmla="*/ 16381502 w 118"/>
              <a:gd name="T23" fmla="*/ 6193421 h 117"/>
              <a:gd name="T24" fmla="*/ 11341161 w 118"/>
              <a:gd name="T25" fmla="*/ 11147371 h 117"/>
              <a:gd name="T26" fmla="*/ 6300821 w 118"/>
              <a:gd name="T27" fmla="*/ 15482767 h 117"/>
              <a:gd name="T28" fmla="*/ 3780652 w 118"/>
              <a:gd name="T29" fmla="*/ 21676187 h 117"/>
              <a:gd name="T30" fmla="*/ 1260482 w 118"/>
              <a:gd name="T31" fmla="*/ 29107509 h 117"/>
              <a:gd name="T32" fmla="*/ 0 w 118"/>
              <a:gd name="T33" fmla="*/ 35920270 h 117"/>
              <a:gd name="T34" fmla="*/ 1260482 w 118"/>
              <a:gd name="T35" fmla="*/ 43352374 h 117"/>
              <a:gd name="T36" fmla="*/ 3780652 w 118"/>
              <a:gd name="T37" fmla="*/ 49545006 h 117"/>
              <a:gd name="T38" fmla="*/ 6300821 w 118"/>
              <a:gd name="T39" fmla="*/ 55738438 h 117"/>
              <a:gd name="T40" fmla="*/ 11341161 w 118"/>
              <a:gd name="T41" fmla="*/ 61312515 h 117"/>
              <a:gd name="T42" fmla="*/ 16381502 w 118"/>
              <a:gd name="T43" fmla="*/ 66266464 h 117"/>
              <a:gd name="T44" fmla="*/ 23942009 w 118"/>
              <a:gd name="T45" fmla="*/ 68743831 h 117"/>
              <a:gd name="T46" fmla="*/ 29611800 w 118"/>
              <a:gd name="T47" fmla="*/ 71221199 h 117"/>
              <a:gd name="T48" fmla="*/ 37173101 w 118"/>
              <a:gd name="T49" fmla="*/ 72459883 h 117"/>
              <a:gd name="T50" fmla="*/ 44733608 w 118"/>
              <a:gd name="T51" fmla="*/ 71221199 h 117"/>
              <a:gd name="T52" fmla="*/ 51663875 w 118"/>
              <a:gd name="T53" fmla="*/ 68743831 h 117"/>
              <a:gd name="T54" fmla="*/ 57963913 w 118"/>
              <a:gd name="T55" fmla="*/ 66266464 h 117"/>
              <a:gd name="T56" fmla="*/ 63004251 w 118"/>
              <a:gd name="T57" fmla="*/ 61312515 h 117"/>
              <a:gd name="T58" fmla="*/ 68044589 w 118"/>
              <a:gd name="T59" fmla="*/ 55738438 h 117"/>
              <a:gd name="T60" fmla="*/ 71825240 w 118"/>
              <a:gd name="T61" fmla="*/ 49545006 h 117"/>
              <a:gd name="T62" fmla="*/ 74345409 w 118"/>
              <a:gd name="T63" fmla="*/ 43352374 h 117"/>
              <a:gd name="T64" fmla="*/ 74345409 w 118"/>
              <a:gd name="T65" fmla="*/ 3592027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8"/>
                </a:lnTo>
                <a:lnTo>
                  <a:pt x="92" y="10"/>
                </a:lnTo>
                <a:lnTo>
                  <a:pt x="82" y="4"/>
                </a:lnTo>
                <a:lnTo>
                  <a:pt x="71" y="0"/>
                </a:lnTo>
                <a:lnTo>
                  <a:pt x="59" y="0"/>
                </a:lnTo>
                <a:lnTo>
                  <a:pt x="47" y="0"/>
                </a:lnTo>
                <a:lnTo>
                  <a:pt x="38" y="4"/>
                </a:lnTo>
                <a:lnTo>
                  <a:pt x="26" y="10"/>
                </a:lnTo>
                <a:lnTo>
                  <a:pt x="18" y="18"/>
                </a:lnTo>
                <a:lnTo>
                  <a:pt x="10" y="25"/>
                </a:lnTo>
                <a:lnTo>
                  <a:pt x="6" y="35"/>
                </a:lnTo>
                <a:lnTo>
                  <a:pt x="2" y="47"/>
                </a:lnTo>
                <a:lnTo>
                  <a:pt x="0" y="58"/>
                </a:lnTo>
                <a:lnTo>
                  <a:pt x="2" y="70"/>
                </a:lnTo>
                <a:lnTo>
                  <a:pt x="6" y="80"/>
                </a:lnTo>
                <a:lnTo>
                  <a:pt x="10" y="90"/>
                </a:lnTo>
                <a:lnTo>
                  <a:pt x="18" y="99"/>
                </a:lnTo>
                <a:lnTo>
                  <a:pt x="26" y="107"/>
                </a:lnTo>
                <a:lnTo>
                  <a:pt x="38" y="111"/>
                </a:lnTo>
                <a:lnTo>
                  <a:pt x="47" y="115"/>
                </a:lnTo>
                <a:lnTo>
                  <a:pt x="59" y="117"/>
                </a:lnTo>
                <a:lnTo>
                  <a:pt x="71" y="115"/>
                </a:lnTo>
                <a:lnTo>
                  <a:pt x="82" y="111"/>
                </a:lnTo>
                <a:lnTo>
                  <a:pt x="92" y="107"/>
                </a:lnTo>
                <a:lnTo>
                  <a:pt x="100" y="99"/>
                </a:lnTo>
                <a:lnTo>
                  <a:pt x="108" y="90"/>
                </a:lnTo>
                <a:lnTo>
                  <a:pt x="114" y="80"/>
                </a:lnTo>
                <a:lnTo>
                  <a:pt x="118" y="70"/>
                </a:lnTo>
                <a:lnTo>
                  <a:pt x="118" y="5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25" name="Freeform 17"/>
          <p:cNvSpPr>
            <a:spLocks/>
          </p:cNvSpPr>
          <p:nvPr/>
        </p:nvSpPr>
        <p:spPr bwMode="auto">
          <a:xfrm>
            <a:off x="3892550" y="4818063"/>
            <a:ext cx="93663" cy="92075"/>
          </a:xfrm>
          <a:custGeom>
            <a:avLst/>
            <a:gdLst>
              <a:gd name="T0" fmla="*/ 74345409 w 118"/>
              <a:gd name="T1" fmla="*/ 35920270 h 117"/>
              <a:gd name="T2" fmla="*/ 74345409 w 118"/>
              <a:gd name="T3" fmla="*/ 28488167 h 117"/>
              <a:gd name="T4" fmla="*/ 71825240 w 118"/>
              <a:gd name="T5" fmla="*/ 21676187 h 117"/>
              <a:gd name="T6" fmla="*/ 68044589 w 118"/>
              <a:gd name="T7" fmla="*/ 15482767 h 117"/>
              <a:gd name="T8" fmla="*/ 63004251 w 118"/>
              <a:gd name="T9" fmla="*/ 10528029 h 117"/>
              <a:gd name="T10" fmla="*/ 57963913 w 118"/>
              <a:gd name="T11" fmla="*/ 5574079 h 117"/>
              <a:gd name="T12" fmla="*/ 51663875 w 118"/>
              <a:gd name="T13" fmla="*/ 1858027 h 117"/>
              <a:gd name="T14" fmla="*/ 44733608 w 118"/>
              <a:gd name="T15" fmla="*/ 0 h 117"/>
              <a:gd name="T16" fmla="*/ 37173101 w 118"/>
              <a:gd name="T17" fmla="*/ 0 h 117"/>
              <a:gd name="T18" fmla="*/ 29611800 w 118"/>
              <a:gd name="T19" fmla="*/ 0 h 117"/>
              <a:gd name="T20" fmla="*/ 23942009 w 118"/>
              <a:gd name="T21" fmla="*/ 1858027 h 117"/>
              <a:gd name="T22" fmla="*/ 16381502 w 118"/>
              <a:gd name="T23" fmla="*/ 5574079 h 117"/>
              <a:gd name="T24" fmla="*/ 11341161 w 118"/>
              <a:gd name="T25" fmla="*/ 10528029 h 117"/>
              <a:gd name="T26" fmla="*/ 6300821 w 118"/>
              <a:gd name="T27" fmla="*/ 15482767 h 117"/>
              <a:gd name="T28" fmla="*/ 3780652 w 118"/>
              <a:gd name="T29" fmla="*/ 21676187 h 117"/>
              <a:gd name="T30" fmla="*/ 1260482 w 118"/>
              <a:gd name="T31" fmla="*/ 28488167 h 117"/>
              <a:gd name="T32" fmla="*/ 0 w 118"/>
              <a:gd name="T33" fmla="*/ 35920270 h 117"/>
              <a:gd name="T34" fmla="*/ 1260482 w 118"/>
              <a:gd name="T35" fmla="*/ 43352374 h 117"/>
              <a:gd name="T36" fmla="*/ 3780652 w 118"/>
              <a:gd name="T37" fmla="*/ 48925664 h 117"/>
              <a:gd name="T38" fmla="*/ 6300821 w 118"/>
              <a:gd name="T39" fmla="*/ 55119096 h 117"/>
              <a:gd name="T40" fmla="*/ 11341161 w 118"/>
              <a:gd name="T41" fmla="*/ 61312515 h 117"/>
              <a:gd name="T42" fmla="*/ 16381502 w 118"/>
              <a:gd name="T43" fmla="*/ 66266464 h 117"/>
              <a:gd name="T44" fmla="*/ 23942009 w 118"/>
              <a:gd name="T45" fmla="*/ 68743831 h 117"/>
              <a:gd name="T46" fmla="*/ 29611800 w 118"/>
              <a:gd name="T47" fmla="*/ 71221199 h 117"/>
              <a:gd name="T48" fmla="*/ 37173101 w 118"/>
              <a:gd name="T49" fmla="*/ 72459883 h 117"/>
              <a:gd name="T50" fmla="*/ 44733608 w 118"/>
              <a:gd name="T51" fmla="*/ 71221199 h 117"/>
              <a:gd name="T52" fmla="*/ 51663875 w 118"/>
              <a:gd name="T53" fmla="*/ 68743831 h 117"/>
              <a:gd name="T54" fmla="*/ 57963913 w 118"/>
              <a:gd name="T55" fmla="*/ 66266464 h 117"/>
              <a:gd name="T56" fmla="*/ 63004251 w 118"/>
              <a:gd name="T57" fmla="*/ 61312515 h 117"/>
              <a:gd name="T58" fmla="*/ 68044589 w 118"/>
              <a:gd name="T59" fmla="*/ 55119096 h 117"/>
              <a:gd name="T60" fmla="*/ 71825240 w 118"/>
              <a:gd name="T61" fmla="*/ 48925664 h 117"/>
              <a:gd name="T62" fmla="*/ 74345409 w 118"/>
              <a:gd name="T63" fmla="*/ 43352374 h 117"/>
              <a:gd name="T64" fmla="*/ 74345409 w 118"/>
              <a:gd name="T65" fmla="*/ 3592027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6"/>
                </a:lnTo>
                <a:lnTo>
                  <a:pt x="114" y="35"/>
                </a:lnTo>
                <a:lnTo>
                  <a:pt x="108" y="25"/>
                </a:lnTo>
                <a:lnTo>
                  <a:pt x="100" y="17"/>
                </a:lnTo>
                <a:lnTo>
                  <a:pt x="92" y="9"/>
                </a:lnTo>
                <a:lnTo>
                  <a:pt x="82" y="3"/>
                </a:lnTo>
                <a:lnTo>
                  <a:pt x="71" y="0"/>
                </a:lnTo>
                <a:lnTo>
                  <a:pt x="59" y="0"/>
                </a:lnTo>
                <a:lnTo>
                  <a:pt x="47" y="0"/>
                </a:lnTo>
                <a:lnTo>
                  <a:pt x="38" y="3"/>
                </a:lnTo>
                <a:lnTo>
                  <a:pt x="26" y="9"/>
                </a:lnTo>
                <a:lnTo>
                  <a:pt x="18" y="17"/>
                </a:lnTo>
                <a:lnTo>
                  <a:pt x="10" y="25"/>
                </a:lnTo>
                <a:lnTo>
                  <a:pt x="6" y="35"/>
                </a:lnTo>
                <a:lnTo>
                  <a:pt x="2" y="46"/>
                </a:lnTo>
                <a:lnTo>
                  <a:pt x="0" y="58"/>
                </a:lnTo>
                <a:lnTo>
                  <a:pt x="2" y="70"/>
                </a:lnTo>
                <a:lnTo>
                  <a:pt x="6" y="79"/>
                </a:lnTo>
                <a:lnTo>
                  <a:pt x="10" y="89"/>
                </a:lnTo>
                <a:lnTo>
                  <a:pt x="18" y="99"/>
                </a:lnTo>
                <a:lnTo>
                  <a:pt x="26" y="107"/>
                </a:lnTo>
                <a:lnTo>
                  <a:pt x="38" y="111"/>
                </a:lnTo>
                <a:lnTo>
                  <a:pt x="47" y="115"/>
                </a:lnTo>
                <a:lnTo>
                  <a:pt x="59" y="117"/>
                </a:lnTo>
                <a:lnTo>
                  <a:pt x="71" y="115"/>
                </a:lnTo>
                <a:lnTo>
                  <a:pt x="82" y="111"/>
                </a:lnTo>
                <a:lnTo>
                  <a:pt x="92" y="107"/>
                </a:lnTo>
                <a:lnTo>
                  <a:pt x="100" y="99"/>
                </a:lnTo>
                <a:lnTo>
                  <a:pt x="108" y="89"/>
                </a:lnTo>
                <a:lnTo>
                  <a:pt x="114" y="79"/>
                </a:lnTo>
                <a:lnTo>
                  <a:pt x="118" y="70"/>
                </a:lnTo>
                <a:lnTo>
                  <a:pt x="1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26" name="Freeform 18"/>
          <p:cNvSpPr>
            <a:spLocks/>
          </p:cNvSpPr>
          <p:nvPr/>
        </p:nvSpPr>
        <p:spPr bwMode="auto">
          <a:xfrm>
            <a:off x="3892550" y="4818063"/>
            <a:ext cx="93663" cy="92075"/>
          </a:xfrm>
          <a:custGeom>
            <a:avLst/>
            <a:gdLst>
              <a:gd name="T0" fmla="*/ 74345409 w 118"/>
              <a:gd name="T1" fmla="*/ 35920270 h 117"/>
              <a:gd name="T2" fmla="*/ 74345409 w 118"/>
              <a:gd name="T3" fmla="*/ 28488167 h 117"/>
              <a:gd name="T4" fmla="*/ 71825240 w 118"/>
              <a:gd name="T5" fmla="*/ 21676187 h 117"/>
              <a:gd name="T6" fmla="*/ 68044589 w 118"/>
              <a:gd name="T7" fmla="*/ 15482767 h 117"/>
              <a:gd name="T8" fmla="*/ 63004251 w 118"/>
              <a:gd name="T9" fmla="*/ 10528029 h 117"/>
              <a:gd name="T10" fmla="*/ 57963913 w 118"/>
              <a:gd name="T11" fmla="*/ 5574079 h 117"/>
              <a:gd name="T12" fmla="*/ 51663875 w 118"/>
              <a:gd name="T13" fmla="*/ 1858027 h 117"/>
              <a:gd name="T14" fmla="*/ 44733608 w 118"/>
              <a:gd name="T15" fmla="*/ 0 h 117"/>
              <a:gd name="T16" fmla="*/ 37173101 w 118"/>
              <a:gd name="T17" fmla="*/ 0 h 117"/>
              <a:gd name="T18" fmla="*/ 29611800 w 118"/>
              <a:gd name="T19" fmla="*/ 0 h 117"/>
              <a:gd name="T20" fmla="*/ 23942009 w 118"/>
              <a:gd name="T21" fmla="*/ 1858027 h 117"/>
              <a:gd name="T22" fmla="*/ 16381502 w 118"/>
              <a:gd name="T23" fmla="*/ 5574079 h 117"/>
              <a:gd name="T24" fmla="*/ 11341161 w 118"/>
              <a:gd name="T25" fmla="*/ 10528029 h 117"/>
              <a:gd name="T26" fmla="*/ 6300821 w 118"/>
              <a:gd name="T27" fmla="*/ 15482767 h 117"/>
              <a:gd name="T28" fmla="*/ 3780652 w 118"/>
              <a:gd name="T29" fmla="*/ 21676187 h 117"/>
              <a:gd name="T30" fmla="*/ 1260482 w 118"/>
              <a:gd name="T31" fmla="*/ 28488167 h 117"/>
              <a:gd name="T32" fmla="*/ 0 w 118"/>
              <a:gd name="T33" fmla="*/ 35920270 h 117"/>
              <a:gd name="T34" fmla="*/ 1260482 w 118"/>
              <a:gd name="T35" fmla="*/ 43352374 h 117"/>
              <a:gd name="T36" fmla="*/ 3780652 w 118"/>
              <a:gd name="T37" fmla="*/ 48925664 h 117"/>
              <a:gd name="T38" fmla="*/ 6300821 w 118"/>
              <a:gd name="T39" fmla="*/ 55119096 h 117"/>
              <a:gd name="T40" fmla="*/ 11341161 w 118"/>
              <a:gd name="T41" fmla="*/ 61312515 h 117"/>
              <a:gd name="T42" fmla="*/ 16381502 w 118"/>
              <a:gd name="T43" fmla="*/ 66266464 h 117"/>
              <a:gd name="T44" fmla="*/ 23942009 w 118"/>
              <a:gd name="T45" fmla="*/ 68743831 h 117"/>
              <a:gd name="T46" fmla="*/ 29611800 w 118"/>
              <a:gd name="T47" fmla="*/ 71221199 h 117"/>
              <a:gd name="T48" fmla="*/ 37173101 w 118"/>
              <a:gd name="T49" fmla="*/ 72459883 h 117"/>
              <a:gd name="T50" fmla="*/ 44733608 w 118"/>
              <a:gd name="T51" fmla="*/ 71221199 h 117"/>
              <a:gd name="T52" fmla="*/ 51663875 w 118"/>
              <a:gd name="T53" fmla="*/ 68743831 h 117"/>
              <a:gd name="T54" fmla="*/ 57963913 w 118"/>
              <a:gd name="T55" fmla="*/ 66266464 h 117"/>
              <a:gd name="T56" fmla="*/ 63004251 w 118"/>
              <a:gd name="T57" fmla="*/ 61312515 h 117"/>
              <a:gd name="T58" fmla="*/ 68044589 w 118"/>
              <a:gd name="T59" fmla="*/ 55119096 h 117"/>
              <a:gd name="T60" fmla="*/ 71825240 w 118"/>
              <a:gd name="T61" fmla="*/ 48925664 h 117"/>
              <a:gd name="T62" fmla="*/ 74345409 w 118"/>
              <a:gd name="T63" fmla="*/ 43352374 h 117"/>
              <a:gd name="T64" fmla="*/ 74345409 w 118"/>
              <a:gd name="T65" fmla="*/ 3592027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6"/>
                </a:lnTo>
                <a:lnTo>
                  <a:pt x="114" y="35"/>
                </a:lnTo>
                <a:lnTo>
                  <a:pt x="108" y="25"/>
                </a:lnTo>
                <a:lnTo>
                  <a:pt x="100" y="17"/>
                </a:lnTo>
                <a:lnTo>
                  <a:pt x="92" y="9"/>
                </a:lnTo>
                <a:lnTo>
                  <a:pt x="82" y="3"/>
                </a:lnTo>
                <a:lnTo>
                  <a:pt x="71" y="0"/>
                </a:lnTo>
                <a:lnTo>
                  <a:pt x="59" y="0"/>
                </a:lnTo>
                <a:lnTo>
                  <a:pt x="47" y="0"/>
                </a:lnTo>
                <a:lnTo>
                  <a:pt x="38" y="3"/>
                </a:lnTo>
                <a:lnTo>
                  <a:pt x="26" y="9"/>
                </a:lnTo>
                <a:lnTo>
                  <a:pt x="18" y="17"/>
                </a:lnTo>
                <a:lnTo>
                  <a:pt x="10" y="25"/>
                </a:lnTo>
                <a:lnTo>
                  <a:pt x="6" y="35"/>
                </a:lnTo>
                <a:lnTo>
                  <a:pt x="2" y="46"/>
                </a:lnTo>
                <a:lnTo>
                  <a:pt x="0" y="58"/>
                </a:lnTo>
                <a:lnTo>
                  <a:pt x="2" y="70"/>
                </a:lnTo>
                <a:lnTo>
                  <a:pt x="6" y="79"/>
                </a:lnTo>
                <a:lnTo>
                  <a:pt x="10" y="89"/>
                </a:lnTo>
                <a:lnTo>
                  <a:pt x="18" y="99"/>
                </a:lnTo>
                <a:lnTo>
                  <a:pt x="26" y="107"/>
                </a:lnTo>
                <a:lnTo>
                  <a:pt x="38" y="111"/>
                </a:lnTo>
                <a:lnTo>
                  <a:pt x="47" y="115"/>
                </a:lnTo>
                <a:lnTo>
                  <a:pt x="59" y="117"/>
                </a:lnTo>
                <a:lnTo>
                  <a:pt x="71" y="115"/>
                </a:lnTo>
                <a:lnTo>
                  <a:pt x="82" y="111"/>
                </a:lnTo>
                <a:lnTo>
                  <a:pt x="92" y="107"/>
                </a:lnTo>
                <a:lnTo>
                  <a:pt x="100" y="99"/>
                </a:lnTo>
                <a:lnTo>
                  <a:pt x="108" y="89"/>
                </a:lnTo>
                <a:lnTo>
                  <a:pt x="114" y="79"/>
                </a:lnTo>
                <a:lnTo>
                  <a:pt x="118" y="70"/>
                </a:lnTo>
                <a:lnTo>
                  <a:pt x="118" y="5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27" name="Freeform 19"/>
          <p:cNvSpPr>
            <a:spLocks/>
          </p:cNvSpPr>
          <p:nvPr/>
        </p:nvSpPr>
        <p:spPr bwMode="auto">
          <a:xfrm>
            <a:off x="3892550" y="4586288"/>
            <a:ext cx="93663" cy="92075"/>
          </a:xfrm>
          <a:custGeom>
            <a:avLst/>
            <a:gdLst>
              <a:gd name="T0" fmla="*/ 74345409 w 118"/>
              <a:gd name="T1" fmla="*/ 36539612 h 117"/>
              <a:gd name="T2" fmla="*/ 74345409 w 118"/>
              <a:gd name="T3" fmla="*/ 29107509 h 117"/>
              <a:gd name="T4" fmla="*/ 71825240 w 118"/>
              <a:gd name="T5" fmla="*/ 21676187 h 117"/>
              <a:gd name="T6" fmla="*/ 68044589 w 118"/>
              <a:gd name="T7" fmla="*/ 15482767 h 117"/>
              <a:gd name="T8" fmla="*/ 63004251 w 118"/>
              <a:gd name="T9" fmla="*/ 11147371 h 117"/>
              <a:gd name="T10" fmla="*/ 57963913 w 118"/>
              <a:gd name="T11" fmla="*/ 6193421 h 117"/>
              <a:gd name="T12" fmla="*/ 51663875 w 118"/>
              <a:gd name="T13" fmla="*/ 2477368 h 117"/>
              <a:gd name="T14" fmla="*/ 44733608 w 118"/>
              <a:gd name="T15" fmla="*/ 0 h 117"/>
              <a:gd name="T16" fmla="*/ 37173101 w 118"/>
              <a:gd name="T17" fmla="*/ 0 h 117"/>
              <a:gd name="T18" fmla="*/ 29611800 w 118"/>
              <a:gd name="T19" fmla="*/ 0 h 117"/>
              <a:gd name="T20" fmla="*/ 23942009 w 118"/>
              <a:gd name="T21" fmla="*/ 2477368 h 117"/>
              <a:gd name="T22" fmla="*/ 16381502 w 118"/>
              <a:gd name="T23" fmla="*/ 6193421 h 117"/>
              <a:gd name="T24" fmla="*/ 11341161 w 118"/>
              <a:gd name="T25" fmla="*/ 11147371 h 117"/>
              <a:gd name="T26" fmla="*/ 6300821 w 118"/>
              <a:gd name="T27" fmla="*/ 15482767 h 117"/>
              <a:gd name="T28" fmla="*/ 3780652 w 118"/>
              <a:gd name="T29" fmla="*/ 21676187 h 117"/>
              <a:gd name="T30" fmla="*/ 1260482 w 118"/>
              <a:gd name="T31" fmla="*/ 29107509 h 117"/>
              <a:gd name="T32" fmla="*/ 0 w 118"/>
              <a:gd name="T33" fmla="*/ 36539612 h 117"/>
              <a:gd name="T34" fmla="*/ 1260482 w 118"/>
              <a:gd name="T35" fmla="*/ 43352374 h 117"/>
              <a:gd name="T36" fmla="*/ 3780652 w 118"/>
              <a:gd name="T37" fmla="*/ 49545006 h 117"/>
              <a:gd name="T38" fmla="*/ 6300821 w 118"/>
              <a:gd name="T39" fmla="*/ 55738438 h 117"/>
              <a:gd name="T40" fmla="*/ 11341161 w 118"/>
              <a:gd name="T41" fmla="*/ 61931857 h 117"/>
              <a:gd name="T42" fmla="*/ 16381502 w 118"/>
              <a:gd name="T43" fmla="*/ 66266464 h 117"/>
              <a:gd name="T44" fmla="*/ 23942009 w 118"/>
              <a:gd name="T45" fmla="*/ 68743831 h 117"/>
              <a:gd name="T46" fmla="*/ 29611800 w 118"/>
              <a:gd name="T47" fmla="*/ 71221199 h 117"/>
              <a:gd name="T48" fmla="*/ 37173101 w 118"/>
              <a:gd name="T49" fmla="*/ 72459883 h 117"/>
              <a:gd name="T50" fmla="*/ 44733608 w 118"/>
              <a:gd name="T51" fmla="*/ 71221199 h 117"/>
              <a:gd name="T52" fmla="*/ 51663875 w 118"/>
              <a:gd name="T53" fmla="*/ 68743831 h 117"/>
              <a:gd name="T54" fmla="*/ 57963913 w 118"/>
              <a:gd name="T55" fmla="*/ 66266464 h 117"/>
              <a:gd name="T56" fmla="*/ 63004251 w 118"/>
              <a:gd name="T57" fmla="*/ 61931857 h 117"/>
              <a:gd name="T58" fmla="*/ 68044589 w 118"/>
              <a:gd name="T59" fmla="*/ 55738438 h 117"/>
              <a:gd name="T60" fmla="*/ 71825240 w 118"/>
              <a:gd name="T61" fmla="*/ 49545006 h 117"/>
              <a:gd name="T62" fmla="*/ 74345409 w 118"/>
              <a:gd name="T63" fmla="*/ 43352374 h 117"/>
              <a:gd name="T64" fmla="*/ 74345409 w 118"/>
              <a:gd name="T65" fmla="*/ 36539612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5"/>
                </a:lnTo>
                <a:lnTo>
                  <a:pt x="108" y="25"/>
                </a:lnTo>
                <a:lnTo>
                  <a:pt x="100" y="18"/>
                </a:lnTo>
                <a:lnTo>
                  <a:pt x="92" y="10"/>
                </a:lnTo>
                <a:lnTo>
                  <a:pt x="82" y="4"/>
                </a:lnTo>
                <a:lnTo>
                  <a:pt x="71" y="0"/>
                </a:lnTo>
                <a:lnTo>
                  <a:pt x="59" y="0"/>
                </a:lnTo>
                <a:lnTo>
                  <a:pt x="47" y="0"/>
                </a:lnTo>
                <a:lnTo>
                  <a:pt x="38" y="4"/>
                </a:lnTo>
                <a:lnTo>
                  <a:pt x="26" y="10"/>
                </a:lnTo>
                <a:lnTo>
                  <a:pt x="18" y="18"/>
                </a:lnTo>
                <a:lnTo>
                  <a:pt x="10" y="25"/>
                </a:lnTo>
                <a:lnTo>
                  <a:pt x="6" y="35"/>
                </a:lnTo>
                <a:lnTo>
                  <a:pt x="2" y="47"/>
                </a:lnTo>
                <a:lnTo>
                  <a:pt x="0" y="59"/>
                </a:lnTo>
                <a:lnTo>
                  <a:pt x="2" y="70"/>
                </a:lnTo>
                <a:lnTo>
                  <a:pt x="6" y="80"/>
                </a:lnTo>
                <a:lnTo>
                  <a:pt x="10" y="90"/>
                </a:lnTo>
                <a:lnTo>
                  <a:pt x="18" y="100"/>
                </a:lnTo>
                <a:lnTo>
                  <a:pt x="26" y="107"/>
                </a:lnTo>
                <a:lnTo>
                  <a:pt x="38" y="111"/>
                </a:lnTo>
                <a:lnTo>
                  <a:pt x="47" y="115"/>
                </a:lnTo>
                <a:lnTo>
                  <a:pt x="59" y="117"/>
                </a:lnTo>
                <a:lnTo>
                  <a:pt x="71" y="115"/>
                </a:lnTo>
                <a:lnTo>
                  <a:pt x="82" y="111"/>
                </a:lnTo>
                <a:lnTo>
                  <a:pt x="92" y="107"/>
                </a:lnTo>
                <a:lnTo>
                  <a:pt x="100" y="100"/>
                </a:lnTo>
                <a:lnTo>
                  <a:pt x="108" y="90"/>
                </a:lnTo>
                <a:lnTo>
                  <a:pt x="114" y="80"/>
                </a:lnTo>
                <a:lnTo>
                  <a:pt x="118" y="70"/>
                </a:lnTo>
                <a:lnTo>
                  <a:pt x="118"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28" name="Freeform 20"/>
          <p:cNvSpPr>
            <a:spLocks/>
          </p:cNvSpPr>
          <p:nvPr/>
        </p:nvSpPr>
        <p:spPr bwMode="auto">
          <a:xfrm>
            <a:off x="3892550" y="4586288"/>
            <a:ext cx="93663" cy="92075"/>
          </a:xfrm>
          <a:custGeom>
            <a:avLst/>
            <a:gdLst>
              <a:gd name="T0" fmla="*/ 74345409 w 118"/>
              <a:gd name="T1" fmla="*/ 36539612 h 117"/>
              <a:gd name="T2" fmla="*/ 74345409 w 118"/>
              <a:gd name="T3" fmla="*/ 29107509 h 117"/>
              <a:gd name="T4" fmla="*/ 71825240 w 118"/>
              <a:gd name="T5" fmla="*/ 21676187 h 117"/>
              <a:gd name="T6" fmla="*/ 68044589 w 118"/>
              <a:gd name="T7" fmla="*/ 15482767 h 117"/>
              <a:gd name="T8" fmla="*/ 63004251 w 118"/>
              <a:gd name="T9" fmla="*/ 11147371 h 117"/>
              <a:gd name="T10" fmla="*/ 57963913 w 118"/>
              <a:gd name="T11" fmla="*/ 6193421 h 117"/>
              <a:gd name="T12" fmla="*/ 51663875 w 118"/>
              <a:gd name="T13" fmla="*/ 2477368 h 117"/>
              <a:gd name="T14" fmla="*/ 44733608 w 118"/>
              <a:gd name="T15" fmla="*/ 0 h 117"/>
              <a:gd name="T16" fmla="*/ 37173101 w 118"/>
              <a:gd name="T17" fmla="*/ 0 h 117"/>
              <a:gd name="T18" fmla="*/ 29611800 w 118"/>
              <a:gd name="T19" fmla="*/ 0 h 117"/>
              <a:gd name="T20" fmla="*/ 23942009 w 118"/>
              <a:gd name="T21" fmla="*/ 2477368 h 117"/>
              <a:gd name="T22" fmla="*/ 16381502 w 118"/>
              <a:gd name="T23" fmla="*/ 6193421 h 117"/>
              <a:gd name="T24" fmla="*/ 11341161 w 118"/>
              <a:gd name="T25" fmla="*/ 11147371 h 117"/>
              <a:gd name="T26" fmla="*/ 6300821 w 118"/>
              <a:gd name="T27" fmla="*/ 15482767 h 117"/>
              <a:gd name="T28" fmla="*/ 3780652 w 118"/>
              <a:gd name="T29" fmla="*/ 21676187 h 117"/>
              <a:gd name="T30" fmla="*/ 1260482 w 118"/>
              <a:gd name="T31" fmla="*/ 29107509 h 117"/>
              <a:gd name="T32" fmla="*/ 0 w 118"/>
              <a:gd name="T33" fmla="*/ 36539612 h 117"/>
              <a:gd name="T34" fmla="*/ 1260482 w 118"/>
              <a:gd name="T35" fmla="*/ 43352374 h 117"/>
              <a:gd name="T36" fmla="*/ 3780652 w 118"/>
              <a:gd name="T37" fmla="*/ 49545006 h 117"/>
              <a:gd name="T38" fmla="*/ 6300821 w 118"/>
              <a:gd name="T39" fmla="*/ 55738438 h 117"/>
              <a:gd name="T40" fmla="*/ 11341161 w 118"/>
              <a:gd name="T41" fmla="*/ 61931857 h 117"/>
              <a:gd name="T42" fmla="*/ 16381502 w 118"/>
              <a:gd name="T43" fmla="*/ 66266464 h 117"/>
              <a:gd name="T44" fmla="*/ 23942009 w 118"/>
              <a:gd name="T45" fmla="*/ 68743831 h 117"/>
              <a:gd name="T46" fmla="*/ 29611800 w 118"/>
              <a:gd name="T47" fmla="*/ 71221199 h 117"/>
              <a:gd name="T48" fmla="*/ 37173101 w 118"/>
              <a:gd name="T49" fmla="*/ 72459883 h 117"/>
              <a:gd name="T50" fmla="*/ 44733608 w 118"/>
              <a:gd name="T51" fmla="*/ 71221199 h 117"/>
              <a:gd name="T52" fmla="*/ 51663875 w 118"/>
              <a:gd name="T53" fmla="*/ 68743831 h 117"/>
              <a:gd name="T54" fmla="*/ 57963913 w 118"/>
              <a:gd name="T55" fmla="*/ 66266464 h 117"/>
              <a:gd name="T56" fmla="*/ 63004251 w 118"/>
              <a:gd name="T57" fmla="*/ 61931857 h 117"/>
              <a:gd name="T58" fmla="*/ 68044589 w 118"/>
              <a:gd name="T59" fmla="*/ 55738438 h 117"/>
              <a:gd name="T60" fmla="*/ 71825240 w 118"/>
              <a:gd name="T61" fmla="*/ 49545006 h 117"/>
              <a:gd name="T62" fmla="*/ 74345409 w 118"/>
              <a:gd name="T63" fmla="*/ 43352374 h 117"/>
              <a:gd name="T64" fmla="*/ 74345409 w 118"/>
              <a:gd name="T65" fmla="*/ 36539612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5"/>
                </a:lnTo>
                <a:lnTo>
                  <a:pt x="108" y="25"/>
                </a:lnTo>
                <a:lnTo>
                  <a:pt x="100" y="18"/>
                </a:lnTo>
                <a:lnTo>
                  <a:pt x="92" y="10"/>
                </a:lnTo>
                <a:lnTo>
                  <a:pt x="82" y="4"/>
                </a:lnTo>
                <a:lnTo>
                  <a:pt x="71" y="0"/>
                </a:lnTo>
                <a:lnTo>
                  <a:pt x="59" y="0"/>
                </a:lnTo>
                <a:lnTo>
                  <a:pt x="47" y="0"/>
                </a:lnTo>
                <a:lnTo>
                  <a:pt x="38" y="4"/>
                </a:lnTo>
                <a:lnTo>
                  <a:pt x="26" y="10"/>
                </a:lnTo>
                <a:lnTo>
                  <a:pt x="18" y="18"/>
                </a:lnTo>
                <a:lnTo>
                  <a:pt x="10" y="25"/>
                </a:lnTo>
                <a:lnTo>
                  <a:pt x="6" y="35"/>
                </a:lnTo>
                <a:lnTo>
                  <a:pt x="2" y="47"/>
                </a:lnTo>
                <a:lnTo>
                  <a:pt x="0" y="59"/>
                </a:lnTo>
                <a:lnTo>
                  <a:pt x="2" y="70"/>
                </a:lnTo>
                <a:lnTo>
                  <a:pt x="6" y="80"/>
                </a:lnTo>
                <a:lnTo>
                  <a:pt x="10" y="90"/>
                </a:lnTo>
                <a:lnTo>
                  <a:pt x="18" y="100"/>
                </a:lnTo>
                <a:lnTo>
                  <a:pt x="26" y="107"/>
                </a:lnTo>
                <a:lnTo>
                  <a:pt x="38" y="111"/>
                </a:lnTo>
                <a:lnTo>
                  <a:pt x="47" y="115"/>
                </a:lnTo>
                <a:lnTo>
                  <a:pt x="59" y="117"/>
                </a:lnTo>
                <a:lnTo>
                  <a:pt x="71" y="115"/>
                </a:lnTo>
                <a:lnTo>
                  <a:pt x="82" y="111"/>
                </a:lnTo>
                <a:lnTo>
                  <a:pt x="92" y="107"/>
                </a:lnTo>
                <a:lnTo>
                  <a:pt x="100" y="100"/>
                </a:lnTo>
                <a:lnTo>
                  <a:pt x="108" y="90"/>
                </a:lnTo>
                <a:lnTo>
                  <a:pt x="114" y="80"/>
                </a:lnTo>
                <a:lnTo>
                  <a:pt x="118" y="70"/>
                </a:lnTo>
                <a:lnTo>
                  <a:pt x="118" y="59"/>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29" name="Freeform 21"/>
          <p:cNvSpPr>
            <a:spLocks/>
          </p:cNvSpPr>
          <p:nvPr/>
        </p:nvSpPr>
        <p:spPr bwMode="auto">
          <a:xfrm>
            <a:off x="3892550" y="4400550"/>
            <a:ext cx="93663" cy="92075"/>
          </a:xfrm>
          <a:custGeom>
            <a:avLst/>
            <a:gdLst>
              <a:gd name="T0" fmla="*/ 74345409 w 118"/>
              <a:gd name="T1" fmla="*/ 36539612 h 117"/>
              <a:gd name="T2" fmla="*/ 74345409 w 118"/>
              <a:gd name="T3" fmla="*/ 29107509 h 117"/>
              <a:gd name="T4" fmla="*/ 71825240 w 118"/>
              <a:gd name="T5" fmla="*/ 21676187 h 117"/>
              <a:gd name="T6" fmla="*/ 68044589 w 118"/>
              <a:gd name="T7" fmla="*/ 16102109 h 117"/>
              <a:gd name="T8" fmla="*/ 63004251 w 118"/>
              <a:gd name="T9" fmla="*/ 11147371 h 117"/>
              <a:gd name="T10" fmla="*/ 57963913 w 118"/>
              <a:gd name="T11" fmla="*/ 6193421 h 117"/>
              <a:gd name="T12" fmla="*/ 51663875 w 118"/>
              <a:gd name="T13" fmla="*/ 2477368 h 117"/>
              <a:gd name="T14" fmla="*/ 44733608 w 118"/>
              <a:gd name="T15" fmla="*/ 0 h 117"/>
              <a:gd name="T16" fmla="*/ 37173101 w 118"/>
              <a:gd name="T17" fmla="*/ 0 h 117"/>
              <a:gd name="T18" fmla="*/ 29611800 w 118"/>
              <a:gd name="T19" fmla="*/ 0 h 117"/>
              <a:gd name="T20" fmla="*/ 23942009 w 118"/>
              <a:gd name="T21" fmla="*/ 2477368 h 117"/>
              <a:gd name="T22" fmla="*/ 16381502 w 118"/>
              <a:gd name="T23" fmla="*/ 6193421 h 117"/>
              <a:gd name="T24" fmla="*/ 11341161 w 118"/>
              <a:gd name="T25" fmla="*/ 11147371 h 117"/>
              <a:gd name="T26" fmla="*/ 6300821 w 118"/>
              <a:gd name="T27" fmla="*/ 16102109 h 117"/>
              <a:gd name="T28" fmla="*/ 3780652 w 118"/>
              <a:gd name="T29" fmla="*/ 21676187 h 117"/>
              <a:gd name="T30" fmla="*/ 1260482 w 118"/>
              <a:gd name="T31" fmla="*/ 29107509 h 117"/>
              <a:gd name="T32" fmla="*/ 0 w 118"/>
              <a:gd name="T33" fmla="*/ 36539612 h 117"/>
              <a:gd name="T34" fmla="*/ 1260482 w 118"/>
              <a:gd name="T35" fmla="*/ 43352374 h 117"/>
              <a:gd name="T36" fmla="*/ 3780652 w 118"/>
              <a:gd name="T37" fmla="*/ 49545006 h 117"/>
              <a:gd name="T38" fmla="*/ 6300821 w 118"/>
              <a:gd name="T39" fmla="*/ 55738438 h 117"/>
              <a:gd name="T40" fmla="*/ 11341161 w 118"/>
              <a:gd name="T41" fmla="*/ 61931857 h 117"/>
              <a:gd name="T42" fmla="*/ 16381502 w 118"/>
              <a:gd name="T43" fmla="*/ 66266464 h 117"/>
              <a:gd name="T44" fmla="*/ 23942009 w 118"/>
              <a:gd name="T45" fmla="*/ 68743831 h 117"/>
              <a:gd name="T46" fmla="*/ 29611800 w 118"/>
              <a:gd name="T47" fmla="*/ 71221199 h 117"/>
              <a:gd name="T48" fmla="*/ 37173101 w 118"/>
              <a:gd name="T49" fmla="*/ 72459883 h 117"/>
              <a:gd name="T50" fmla="*/ 44733608 w 118"/>
              <a:gd name="T51" fmla="*/ 71221199 h 117"/>
              <a:gd name="T52" fmla="*/ 51663875 w 118"/>
              <a:gd name="T53" fmla="*/ 68743831 h 117"/>
              <a:gd name="T54" fmla="*/ 57963913 w 118"/>
              <a:gd name="T55" fmla="*/ 66266464 h 117"/>
              <a:gd name="T56" fmla="*/ 63004251 w 118"/>
              <a:gd name="T57" fmla="*/ 61931857 h 117"/>
              <a:gd name="T58" fmla="*/ 68044589 w 118"/>
              <a:gd name="T59" fmla="*/ 55738438 h 117"/>
              <a:gd name="T60" fmla="*/ 71825240 w 118"/>
              <a:gd name="T61" fmla="*/ 49545006 h 117"/>
              <a:gd name="T62" fmla="*/ 74345409 w 118"/>
              <a:gd name="T63" fmla="*/ 43352374 h 117"/>
              <a:gd name="T64" fmla="*/ 74345409 w 118"/>
              <a:gd name="T65" fmla="*/ 36539612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5"/>
                </a:lnTo>
                <a:lnTo>
                  <a:pt x="108" y="26"/>
                </a:lnTo>
                <a:lnTo>
                  <a:pt x="100" y="18"/>
                </a:lnTo>
                <a:lnTo>
                  <a:pt x="92" y="10"/>
                </a:lnTo>
                <a:lnTo>
                  <a:pt x="82" y="4"/>
                </a:lnTo>
                <a:lnTo>
                  <a:pt x="71" y="0"/>
                </a:lnTo>
                <a:lnTo>
                  <a:pt x="59" y="0"/>
                </a:lnTo>
                <a:lnTo>
                  <a:pt x="47" y="0"/>
                </a:lnTo>
                <a:lnTo>
                  <a:pt x="38" y="4"/>
                </a:lnTo>
                <a:lnTo>
                  <a:pt x="26" y="10"/>
                </a:lnTo>
                <a:lnTo>
                  <a:pt x="18" y="18"/>
                </a:lnTo>
                <a:lnTo>
                  <a:pt x="10" y="26"/>
                </a:lnTo>
                <a:lnTo>
                  <a:pt x="6" y="35"/>
                </a:lnTo>
                <a:lnTo>
                  <a:pt x="2" y="47"/>
                </a:lnTo>
                <a:lnTo>
                  <a:pt x="0" y="59"/>
                </a:lnTo>
                <a:lnTo>
                  <a:pt x="2" y="70"/>
                </a:lnTo>
                <a:lnTo>
                  <a:pt x="6" y="80"/>
                </a:lnTo>
                <a:lnTo>
                  <a:pt x="10" y="90"/>
                </a:lnTo>
                <a:lnTo>
                  <a:pt x="18" y="100"/>
                </a:lnTo>
                <a:lnTo>
                  <a:pt x="26" y="107"/>
                </a:lnTo>
                <a:lnTo>
                  <a:pt x="38" y="111"/>
                </a:lnTo>
                <a:lnTo>
                  <a:pt x="47" y="115"/>
                </a:lnTo>
                <a:lnTo>
                  <a:pt x="59" y="117"/>
                </a:lnTo>
                <a:lnTo>
                  <a:pt x="71" y="115"/>
                </a:lnTo>
                <a:lnTo>
                  <a:pt x="82" y="111"/>
                </a:lnTo>
                <a:lnTo>
                  <a:pt x="92" y="107"/>
                </a:lnTo>
                <a:lnTo>
                  <a:pt x="100" y="100"/>
                </a:lnTo>
                <a:lnTo>
                  <a:pt x="108" y="90"/>
                </a:lnTo>
                <a:lnTo>
                  <a:pt x="114" y="80"/>
                </a:lnTo>
                <a:lnTo>
                  <a:pt x="118" y="70"/>
                </a:lnTo>
                <a:lnTo>
                  <a:pt x="118"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30" name="Freeform 22"/>
          <p:cNvSpPr>
            <a:spLocks/>
          </p:cNvSpPr>
          <p:nvPr/>
        </p:nvSpPr>
        <p:spPr bwMode="auto">
          <a:xfrm>
            <a:off x="3892550" y="4400550"/>
            <a:ext cx="93663" cy="92075"/>
          </a:xfrm>
          <a:custGeom>
            <a:avLst/>
            <a:gdLst>
              <a:gd name="T0" fmla="*/ 74345409 w 118"/>
              <a:gd name="T1" fmla="*/ 36539612 h 117"/>
              <a:gd name="T2" fmla="*/ 74345409 w 118"/>
              <a:gd name="T3" fmla="*/ 29107509 h 117"/>
              <a:gd name="T4" fmla="*/ 71825240 w 118"/>
              <a:gd name="T5" fmla="*/ 21676187 h 117"/>
              <a:gd name="T6" fmla="*/ 68044589 w 118"/>
              <a:gd name="T7" fmla="*/ 16102109 h 117"/>
              <a:gd name="T8" fmla="*/ 63004251 w 118"/>
              <a:gd name="T9" fmla="*/ 11147371 h 117"/>
              <a:gd name="T10" fmla="*/ 57963913 w 118"/>
              <a:gd name="T11" fmla="*/ 6193421 h 117"/>
              <a:gd name="T12" fmla="*/ 51663875 w 118"/>
              <a:gd name="T13" fmla="*/ 2477368 h 117"/>
              <a:gd name="T14" fmla="*/ 44733608 w 118"/>
              <a:gd name="T15" fmla="*/ 0 h 117"/>
              <a:gd name="T16" fmla="*/ 37173101 w 118"/>
              <a:gd name="T17" fmla="*/ 0 h 117"/>
              <a:gd name="T18" fmla="*/ 29611800 w 118"/>
              <a:gd name="T19" fmla="*/ 0 h 117"/>
              <a:gd name="T20" fmla="*/ 23942009 w 118"/>
              <a:gd name="T21" fmla="*/ 2477368 h 117"/>
              <a:gd name="T22" fmla="*/ 16381502 w 118"/>
              <a:gd name="T23" fmla="*/ 6193421 h 117"/>
              <a:gd name="T24" fmla="*/ 11341161 w 118"/>
              <a:gd name="T25" fmla="*/ 11147371 h 117"/>
              <a:gd name="T26" fmla="*/ 6300821 w 118"/>
              <a:gd name="T27" fmla="*/ 16102109 h 117"/>
              <a:gd name="T28" fmla="*/ 3780652 w 118"/>
              <a:gd name="T29" fmla="*/ 21676187 h 117"/>
              <a:gd name="T30" fmla="*/ 1260482 w 118"/>
              <a:gd name="T31" fmla="*/ 29107509 h 117"/>
              <a:gd name="T32" fmla="*/ 0 w 118"/>
              <a:gd name="T33" fmla="*/ 36539612 h 117"/>
              <a:gd name="T34" fmla="*/ 1260482 w 118"/>
              <a:gd name="T35" fmla="*/ 43352374 h 117"/>
              <a:gd name="T36" fmla="*/ 3780652 w 118"/>
              <a:gd name="T37" fmla="*/ 49545006 h 117"/>
              <a:gd name="T38" fmla="*/ 6300821 w 118"/>
              <a:gd name="T39" fmla="*/ 55738438 h 117"/>
              <a:gd name="T40" fmla="*/ 11341161 w 118"/>
              <a:gd name="T41" fmla="*/ 61931857 h 117"/>
              <a:gd name="T42" fmla="*/ 16381502 w 118"/>
              <a:gd name="T43" fmla="*/ 66266464 h 117"/>
              <a:gd name="T44" fmla="*/ 23942009 w 118"/>
              <a:gd name="T45" fmla="*/ 68743831 h 117"/>
              <a:gd name="T46" fmla="*/ 29611800 w 118"/>
              <a:gd name="T47" fmla="*/ 71221199 h 117"/>
              <a:gd name="T48" fmla="*/ 37173101 w 118"/>
              <a:gd name="T49" fmla="*/ 72459883 h 117"/>
              <a:gd name="T50" fmla="*/ 44733608 w 118"/>
              <a:gd name="T51" fmla="*/ 71221199 h 117"/>
              <a:gd name="T52" fmla="*/ 51663875 w 118"/>
              <a:gd name="T53" fmla="*/ 68743831 h 117"/>
              <a:gd name="T54" fmla="*/ 57963913 w 118"/>
              <a:gd name="T55" fmla="*/ 66266464 h 117"/>
              <a:gd name="T56" fmla="*/ 63004251 w 118"/>
              <a:gd name="T57" fmla="*/ 61931857 h 117"/>
              <a:gd name="T58" fmla="*/ 68044589 w 118"/>
              <a:gd name="T59" fmla="*/ 55738438 h 117"/>
              <a:gd name="T60" fmla="*/ 71825240 w 118"/>
              <a:gd name="T61" fmla="*/ 49545006 h 117"/>
              <a:gd name="T62" fmla="*/ 74345409 w 118"/>
              <a:gd name="T63" fmla="*/ 43352374 h 117"/>
              <a:gd name="T64" fmla="*/ 74345409 w 118"/>
              <a:gd name="T65" fmla="*/ 36539612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5"/>
                </a:lnTo>
                <a:lnTo>
                  <a:pt x="108" y="26"/>
                </a:lnTo>
                <a:lnTo>
                  <a:pt x="100" y="18"/>
                </a:lnTo>
                <a:lnTo>
                  <a:pt x="92" y="10"/>
                </a:lnTo>
                <a:lnTo>
                  <a:pt x="82" y="4"/>
                </a:lnTo>
                <a:lnTo>
                  <a:pt x="71" y="0"/>
                </a:lnTo>
                <a:lnTo>
                  <a:pt x="59" y="0"/>
                </a:lnTo>
                <a:lnTo>
                  <a:pt x="47" y="0"/>
                </a:lnTo>
                <a:lnTo>
                  <a:pt x="38" y="4"/>
                </a:lnTo>
                <a:lnTo>
                  <a:pt x="26" y="10"/>
                </a:lnTo>
                <a:lnTo>
                  <a:pt x="18" y="18"/>
                </a:lnTo>
                <a:lnTo>
                  <a:pt x="10" y="26"/>
                </a:lnTo>
                <a:lnTo>
                  <a:pt x="6" y="35"/>
                </a:lnTo>
                <a:lnTo>
                  <a:pt x="2" y="47"/>
                </a:lnTo>
                <a:lnTo>
                  <a:pt x="0" y="59"/>
                </a:lnTo>
                <a:lnTo>
                  <a:pt x="2" y="70"/>
                </a:lnTo>
                <a:lnTo>
                  <a:pt x="6" y="80"/>
                </a:lnTo>
                <a:lnTo>
                  <a:pt x="10" y="90"/>
                </a:lnTo>
                <a:lnTo>
                  <a:pt x="18" y="100"/>
                </a:lnTo>
                <a:lnTo>
                  <a:pt x="26" y="107"/>
                </a:lnTo>
                <a:lnTo>
                  <a:pt x="38" y="111"/>
                </a:lnTo>
                <a:lnTo>
                  <a:pt x="47" y="115"/>
                </a:lnTo>
                <a:lnTo>
                  <a:pt x="59" y="117"/>
                </a:lnTo>
                <a:lnTo>
                  <a:pt x="71" y="115"/>
                </a:lnTo>
                <a:lnTo>
                  <a:pt x="82" y="111"/>
                </a:lnTo>
                <a:lnTo>
                  <a:pt x="92" y="107"/>
                </a:lnTo>
                <a:lnTo>
                  <a:pt x="100" y="100"/>
                </a:lnTo>
                <a:lnTo>
                  <a:pt x="108" y="90"/>
                </a:lnTo>
                <a:lnTo>
                  <a:pt x="114" y="80"/>
                </a:lnTo>
                <a:lnTo>
                  <a:pt x="118" y="70"/>
                </a:lnTo>
                <a:lnTo>
                  <a:pt x="118" y="59"/>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31" name="Rectangle 23"/>
          <p:cNvSpPr>
            <a:spLocks noChangeArrowheads="1"/>
          </p:cNvSpPr>
          <p:nvPr/>
        </p:nvSpPr>
        <p:spPr bwMode="auto">
          <a:xfrm>
            <a:off x="3702050" y="5380038"/>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0</a:t>
            </a:r>
            <a:endParaRPr lang="en-US" altLang="en-US"/>
          </a:p>
        </p:txBody>
      </p:sp>
      <p:sp>
        <p:nvSpPr>
          <p:cNvPr id="68632" name="Rectangle 24"/>
          <p:cNvSpPr>
            <a:spLocks noChangeArrowheads="1"/>
          </p:cNvSpPr>
          <p:nvPr/>
        </p:nvSpPr>
        <p:spPr bwMode="auto">
          <a:xfrm>
            <a:off x="3702050" y="51244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1</a:t>
            </a:r>
            <a:endParaRPr lang="en-US" altLang="en-US"/>
          </a:p>
        </p:txBody>
      </p:sp>
      <p:sp>
        <p:nvSpPr>
          <p:cNvPr id="68633" name="Rectangle 25"/>
          <p:cNvSpPr>
            <a:spLocks noChangeArrowheads="1"/>
          </p:cNvSpPr>
          <p:nvPr/>
        </p:nvSpPr>
        <p:spPr bwMode="auto">
          <a:xfrm>
            <a:off x="3702050" y="48704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2</a:t>
            </a:r>
            <a:endParaRPr lang="en-US" altLang="en-US"/>
          </a:p>
        </p:txBody>
      </p:sp>
      <p:sp>
        <p:nvSpPr>
          <p:cNvPr id="68634" name="Rectangle 26"/>
          <p:cNvSpPr>
            <a:spLocks noChangeArrowheads="1"/>
          </p:cNvSpPr>
          <p:nvPr/>
        </p:nvSpPr>
        <p:spPr bwMode="auto">
          <a:xfrm>
            <a:off x="3702050" y="466090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3</a:t>
            </a:r>
            <a:endParaRPr lang="en-US" altLang="en-US"/>
          </a:p>
        </p:txBody>
      </p:sp>
      <p:sp>
        <p:nvSpPr>
          <p:cNvPr id="68635" name="Rectangle 27"/>
          <p:cNvSpPr>
            <a:spLocks noChangeArrowheads="1"/>
          </p:cNvSpPr>
          <p:nvPr/>
        </p:nvSpPr>
        <p:spPr bwMode="auto">
          <a:xfrm>
            <a:off x="3702050" y="4429125"/>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4</a:t>
            </a:r>
            <a:endParaRPr lang="en-US" altLang="en-US"/>
          </a:p>
        </p:txBody>
      </p:sp>
      <p:sp>
        <p:nvSpPr>
          <p:cNvPr id="68636" name="Rectangle 28"/>
          <p:cNvSpPr>
            <a:spLocks noChangeArrowheads="1"/>
          </p:cNvSpPr>
          <p:nvPr/>
        </p:nvSpPr>
        <p:spPr bwMode="auto">
          <a:xfrm>
            <a:off x="3702050" y="4243388"/>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5</a:t>
            </a:r>
            <a:endParaRPr lang="en-US" altLang="en-US"/>
          </a:p>
        </p:txBody>
      </p:sp>
      <p:sp>
        <p:nvSpPr>
          <p:cNvPr id="68637" name="Freeform 29"/>
          <p:cNvSpPr>
            <a:spLocks/>
          </p:cNvSpPr>
          <p:nvPr/>
        </p:nvSpPr>
        <p:spPr bwMode="auto">
          <a:xfrm>
            <a:off x="3892550" y="4167188"/>
            <a:ext cx="93663" cy="93662"/>
          </a:xfrm>
          <a:custGeom>
            <a:avLst/>
            <a:gdLst>
              <a:gd name="T0" fmla="*/ 74345409 w 118"/>
              <a:gd name="T1" fmla="*/ 37169407 h 117"/>
              <a:gd name="T2" fmla="*/ 74345409 w 118"/>
              <a:gd name="T3" fmla="*/ 30119943 h 117"/>
              <a:gd name="T4" fmla="*/ 71825240 w 118"/>
              <a:gd name="T5" fmla="*/ 22430048 h 117"/>
              <a:gd name="T6" fmla="*/ 68044589 w 118"/>
              <a:gd name="T7" fmla="*/ 16021007 h 117"/>
              <a:gd name="T8" fmla="*/ 63004251 w 118"/>
              <a:gd name="T9" fmla="*/ 10894412 h 117"/>
              <a:gd name="T10" fmla="*/ 57963913 w 118"/>
              <a:gd name="T11" fmla="*/ 5767818 h 117"/>
              <a:gd name="T12" fmla="*/ 51663875 w 118"/>
              <a:gd name="T13" fmla="*/ 2563297 h 117"/>
              <a:gd name="T14" fmla="*/ 44733608 w 118"/>
              <a:gd name="T15" fmla="*/ 0 h 117"/>
              <a:gd name="T16" fmla="*/ 37173101 w 118"/>
              <a:gd name="T17" fmla="*/ 0 h 117"/>
              <a:gd name="T18" fmla="*/ 29611800 w 118"/>
              <a:gd name="T19" fmla="*/ 0 h 117"/>
              <a:gd name="T20" fmla="*/ 23942009 w 118"/>
              <a:gd name="T21" fmla="*/ 2563297 h 117"/>
              <a:gd name="T22" fmla="*/ 16381502 w 118"/>
              <a:gd name="T23" fmla="*/ 5767818 h 117"/>
              <a:gd name="T24" fmla="*/ 11341161 w 118"/>
              <a:gd name="T25" fmla="*/ 10894412 h 117"/>
              <a:gd name="T26" fmla="*/ 6300821 w 118"/>
              <a:gd name="T27" fmla="*/ 16021007 h 117"/>
              <a:gd name="T28" fmla="*/ 3780652 w 118"/>
              <a:gd name="T29" fmla="*/ 22430048 h 117"/>
              <a:gd name="T30" fmla="*/ 1260482 w 118"/>
              <a:gd name="T31" fmla="*/ 30119943 h 117"/>
              <a:gd name="T32" fmla="*/ 0 w 118"/>
              <a:gd name="T33" fmla="*/ 37169407 h 117"/>
              <a:gd name="T34" fmla="*/ 1260482 w 118"/>
              <a:gd name="T35" fmla="*/ 44859296 h 117"/>
              <a:gd name="T36" fmla="*/ 3780652 w 118"/>
              <a:gd name="T37" fmla="*/ 51267536 h 117"/>
              <a:gd name="T38" fmla="*/ 6300821 w 118"/>
              <a:gd name="T39" fmla="*/ 57035365 h 117"/>
              <a:gd name="T40" fmla="*/ 11341161 w 118"/>
              <a:gd name="T41" fmla="*/ 63443605 h 117"/>
              <a:gd name="T42" fmla="*/ 16381502 w 118"/>
              <a:gd name="T43" fmla="*/ 68570998 h 117"/>
              <a:gd name="T44" fmla="*/ 23942009 w 118"/>
              <a:gd name="T45" fmla="*/ 71134294 h 117"/>
              <a:gd name="T46" fmla="*/ 29611800 w 118"/>
              <a:gd name="T47" fmla="*/ 73697590 h 117"/>
              <a:gd name="T48" fmla="*/ 37173101 w 118"/>
              <a:gd name="T49" fmla="*/ 74979238 h 117"/>
              <a:gd name="T50" fmla="*/ 44733608 w 118"/>
              <a:gd name="T51" fmla="*/ 73697590 h 117"/>
              <a:gd name="T52" fmla="*/ 51663875 w 118"/>
              <a:gd name="T53" fmla="*/ 71134294 h 117"/>
              <a:gd name="T54" fmla="*/ 57963913 w 118"/>
              <a:gd name="T55" fmla="*/ 68570998 h 117"/>
              <a:gd name="T56" fmla="*/ 63004251 w 118"/>
              <a:gd name="T57" fmla="*/ 63443605 h 117"/>
              <a:gd name="T58" fmla="*/ 68044589 w 118"/>
              <a:gd name="T59" fmla="*/ 57035365 h 117"/>
              <a:gd name="T60" fmla="*/ 71825240 w 118"/>
              <a:gd name="T61" fmla="*/ 51267536 h 117"/>
              <a:gd name="T62" fmla="*/ 74345409 w 118"/>
              <a:gd name="T63" fmla="*/ 44859296 h 117"/>
              <a:gd name="T64" fmla="*/ 74345409 w 118"/>
              <a:gd name="T65" fmla="*/ 3716940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7"/>
                </a:lnTo>
                <a:lnTo>
                  <a:pt x="92" y="9"/>
                </a:lnTo>
                <a:lnTo>
                  <a:pt x="82" y="4"/>
                </a:lnTo>
                <a:lnTo>
                  <a:pt x="71" y="0"/>
                </a:lnTo>
                <a:lnTo>
                  <a:pt x="59" y="0"/>
                </a:lnTo>
                <a:lnTo>
                  <a:pt x="47" y="0"/>
                </a:lnTo>
                <a:lnTo>
                  <a:pt x="38" y="4"/>
                </a:lnTo>
                <a:lnTo>
                  <a:pt x="26" y="9"/>
                </a:lnTo>
                <a:lnTo>
                  <a:pt x="18" y="17"/>
                </a:lnTo>
                <a:lnTo>
                  <a:pt x="10" y="25"/>
                </a:lnTo>
                <a:lnTo>
                  <a:pt x="6" y="35"/>
                </a:lnTo>
                <a:lnTo>
                  <a:pt x="2" y="47"/>
                </a:lnTo>
                <a:lnTo>
                  <a:pt x="0" y="58"/>
                </a:lnTo>
                <a:lnTo>
                  <a:pt x="2" y="70"/>
                </a:lnTo>
                <a:lnTo>
                  <a:pt x="6" y="80"/>
                </a:lnTo>
                <a:lnTo>
                  <a:pt x="10" y="89"/>
                </a:lnTo>
                <a:lnTo>
                  <a:pt x="18" y="99"/>
                </a:lnTo>
                <a:lnTo>
                  <a:pt x="26" y="107"/>
                </a:lnTo>
                <a:lnTo>
                  <a:pt x="38" y="111"/>
                </a:lnTo>
                <a:lnTo>
                  <a:pt x="47" y="115"/>
                </a:lnTo>
                <a:lnTo>
                  <a:pt x="59" y="117"/>
                </a:lnTo>
                <a:lnTo>
                  <a:pt x="71" y="115"/>
                </a:lnTo>
                <a:lnTo>
                  <a:pt x="82" y="111"/>
                </a:lnTo>
                <a:lnTo>
                  <a:pt x="92" y="107"/>
                </a:lnTo>
                <a:lnTo>
                  <a:pt x="100" y="99"/>
                </a:lnTo>
                <a:lnTo>
                  <a:pt x="108" y="89"/>
                </a:lnTo>
                <a:lnTo>
                  <a:pt x="114" y="80"/>
                </a:lnTo>
                <a:lnTo>
                  <a:pt x="118" y="70"/>
                </a:lnTo>
                <a:lnTo>
                  <a:pt x="1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38" name="Freeform 30"/>
          <p:cNvSpPr>
            <a:spLocks/>
          </p:cNvSpPr>
          <p:nvPr/>
        </p:nvSpPr>
        <p:spPr bwMode="auto">
          <a:xfrm>
            <a:off x="3892550" y="4167188"/>
            <a:ext cx="93663" cy="93662"/>
          </a:xfrm>
          <a:custGeom>
            <a:avLst/>
            <a:gdLst>
              <a:gd name="T0" fmla="*/ 74345409 w 118"/>
              <a:gd name="T1" fmla="*/ 37169407 h 117"/>
              <a:gd name="T2" fmla="*/ 74345409 w 118"/>
              <a:gd name="T3" fmla="*/ 30119943 h 117"/>
              <a:gd name="T4" fmla="*/ 71825240 w 118"/>
              <a:gd name="T5" fmla="*/ 22430048 h 117"/>
              <a:gd name="T6" fmla="*/ 68044589 w 118"/>
              <a:gd name="T7" fmla="*/ 16021007 h 117"/>
              <a:gd name="T8" fmla="*/ 63004251 w 118"/>
              <a:gd name="T9" fmla="*/ 10894412 h 117"/>
              <a:gd name="T10" fmla="*/ 57963913 w 118"/>
              <a:gd name="T11" fmla="*/ 5767818 h 117"/>
              <a:gd name="T12" fmla="*/ 51663875 w 118"/>
              <a:gd name="T13" fmla="*/ 2563297 h 117"/>
              <a:gd name="T14" fmla="*/ 44733608 w 118"/>
              <a:gd name="T15" fmla="*/ 0 h 117"/>
              <a:gd name="T16" fmla="*/ 37173101 w 118"/>
              <a:gd name="T17" fmla="*/ 0 h 117"/>
              <a:gd name="T18" fmla="*/ 29611800 w 118"/>
              <a:gd name="T19" fmla="*/ 0 h 117"/>
              <a:gd name="T20" fmla="*/ 23942009 w 118"/>
              <a:gd name="T21" fmla="*/ 2563297 h 117"/>
              <a:gd name="T22" fmla="*/ 16381502 w 118"/>
              <a:gd name="T23" fmla="*/ 5767818 h 117"/>
              <a:gd name="T24" fmla="*/ 11341161 w 118"/>
              <a:gd name="T25" fmla="*/ 10894412 h 117"/>
              <a:gd name="T26" fmla="*/ 6300821 w 118"/>
              <a:gd name="T27" fmla="*/ 16021007 h 117"/>
              <a:gd name="T28" fmla="*/ 3780652 w 118"/>
              <a:gd name="T29" fmla="*/ 22430048 h 117"/>
              <a:gd name="T30" fmla="*/ 1260482 w 118"/>
              <a:gd name="T31" fmla="*/ 30119943 h 117"/>
              <a:gd name="T32" fmla="*/ 0 w 118"/>
              <a:gd name="T33" fmla="*/ 37169407 h 117"/>
              <a:gd name="T34" fmla="*/ 1260482 w 118"/>
              <a:gd name="T35" fmla="*/ 44859296 h 117"/>
              <a:gd name="T36" fmla="*/ 3780652 w 118"/>
              <a:gd name="T37" fmla="*/ 51267536 h 117"/>
              <a:gd name="T38" fmla="*/ 6300821 w 118"/>
              <a:gd name="T39" fmla="*/ 57035365 h 117"/>
              <a:gd name="T40" fmla="*/ 11341161 w 118"/>
              <a:gd name="T41" fmla="*/ 63443605 h 117"/>
              <a:gd name="T42" fmla="*/ 16381502 w 118"/>
              <a:gd name="T43" fmla="*/ 68570998 h 117"/>
              <a:gd name="T44" fmla="*/ 23942009 w 118"/>
              <a:gd name="T45" fmla="*/ 71134294 h 117"/>
              <a:gd name="T46" fmla="*/ 29611800 w 118"/>
              <a:gd name="T47" fmla="*/ 73697590 h 117"/>
              <a:gd name="T48" fmla="*/ 37173101 w 118"/>
              <a:gd name="T49" fmla="*/ 74979238 h 117"/>
              <a:gd name="T50" fmla="*/ 44733608 w 118"/>
              <a:gd name="T51" fmla="*/ 73697590 h 117"/>
              <a:gd name="T52" fmla="*/ 51663875 w 118"/>
              <a:gd name="T53" fmla="*/ 71134294 h 117"/>
              <a:gd name="T54" fmla="*/ 57963913 w 118"/>
              <a:gd name="T55" fmla="*/ 68570998 h 117"/>
              <a:gd name="T56" fmla="*/ 63004251 w 118"/>
              <a:gd name="T57" fmla="*/ 63443605 h 117"/>
              <a:gd name="T58" fmla="*/ 68044589 w 118"/>
              <a:gd name="T59" fmla="*/ 57035365 h 117"/>
              <a:gd name="T60" fmla="*/ 71825240 w 118"/>
              <a:gd name="T61" fmla="*/ 51267536 h 117"/>
              <a:gd name="T62" fmla="*/ 74345409 w 118"/>
              <a:gd name="T63" fmla="*/ 44859296 h 117"/>
              <a:gd name="T64" fmla="*/ 74345409 w 118"/>
              <a:gd name="T65" fmla="*/ 3716940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7"/>
                </a:lnTo>
                <a:lnTo>
                  <a:pt x="92" y="9"/>
                </a:lnTo>
                <a:lnTo>
                  <a:pt x="82" y="4"/>
                </a:lnTo>
                <a:lnTo>
                  <a:pt x="71" y="0"/>
                </a:lnTo>
                <a:lnTo>
                  <a:pt x="59" y="0"/>
                </a:lnTo>
                <a:lnTo>
                  <a:pt x="47" y="0"/>
                </a:lnTo>
                <a:lnTo>
                  <a:pt x="38" y="4"/>
                </a:lnTo>
                <a:lnTo>
                  <a:pt x="26" y="9"/>
                </a:lnTo>
                <a:lnTo>
                  <a:pt x="18" y="17"/>
                </a:lnTo>
                <a:lnTo>
                  <a:pt x="10" y="25"/>
                </a:lnTo>
                <a:lnTo>
                  <a:pt x="6" y="35"/>
                </a:lnTo>
                <a:lnTo>
                  <a:pt x="2" y="47"/>
                </a:lnTo>
                <a:lnTo>
                  <a:pt x="0" y="58"/>
                </a:lnTo>
                <a:lnTo>
                  <a:pt x="2" y="70"/>
                </a:lnTo>
                <a:lnTo>
                  <a:pt x="6" y="80"/>
                </a:lnTo>
                <a:lnTo>
                  <a:pt x="10" y="89"/>
                </a:lnTo>
                <a:lnTo>
                  <a:pt x="18" y="99"/>
                </a:lnTo>
                <a:lnTo>
                  <a:pt x="26" y="107"/>
                </a:lnTo>
                <a:lnTo>
                  <a:pt x="38" y="111"/>
                </a:lnTo>
                <a:lnTo>
                  <a:pt x="47" y="115"/>
                </a:lnTo>
                <a:lnTo>
                  <a:pt x="59" y="117"/>
                </a:lnTo>
                <a:lnTo>
                  <a:pt x="71" y="115"/>
                </a:lnTo>
                <a:lnTo>
                  <a:pt x="82" y="111"/>
                </a:lnTo>
                <a:lnTo>
                  <a:pt x="92" y="107"/>
                </a:lnTo>
                <a:lnTo>
                  <a:pt x="100" y="99"/>
                </a:lnTo>
                <a:lnTo>
                  <a:pt x="108" y="89"/>
                </a:lnTo>
                <a:lnTo>
                  <a:pt x="114" y="80"/>
                </a:lnTo>
                <a:lnTo>
                  <a:pt x="118" y="70"/>
                </a:lnTo>
                <a:lnTo>
                  <a:pt x="118" y="5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39" name="Rectangle 31"/>
          <p:cNvSpPr>
            <a:spLocks noChangeArrowheads="1"/>
          </p:cNvSpPr>
          <p:nvPr/>
        </p:nvSpPr>
        <p:spPr bwMode="auto">
          <a:xfrm>
            <a:off x="3702050" y="3963988"/>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6</a:t>
            </a:r>
            <a:endParaRPr lang="en-US" altLang="en-US"/>
          </a:p>
        </p:txBody>
      </p:sp>
      <p:sp>
        <p:nvSpPr>
          <p:cNvPr id="68640" name="Freeform 32"/>
          <p:cNvSpPr>
            <a:spLocks noEditPoints="1"/>
          </p:cNvSpPr>
          <p:nvPr/>
        </p:nvSpPr>
        <p:spPr bwMode="auto">
          <a:xfrm>
            <a:off x="3938588" y="3328988"/>
            <a:ext cx="3175" cy="561975"/>
          </a:xfrm>
          <a:custGeom>
            <a:avLst/>
            <a:gdLst>
              <a:gd name="T0" fmla="*/ 0 w 6"/>
              <a:gd name="T1" fmla="*/ 416456074 h 708"/>
              <a:gd name="T2" fmla="*/ 559858 w 6"/>
              <a:gd name="T3" fmla="*/ 415195500 h 708"/>
              <a:gd name="T4" fmla="*/ 1680104 w 6"/>
              <a:gd name="T5" fmla="*/ 416456074 h 708"/>
              <a:gd name="T6" fmla="*/ 1120246 w 6"/>
              <a:gd name="T7" fmla="*/ 446067701 h 708"/>
              <a:gd name="T8" fmla="*/ 0 w 6"/>
              <a:gd name="T9" fmla="*/ 446067701 h 708"/>
              <a:gd name="T10" fmla="*/ 0 w 6"/>
              <a:gd name="T11" fmla="*/ 444808020 h 708"/>
              <a:gd name="T12" fmla="*/ 0 w 6"/>
              <a:gd name="T13" fmla="*/ 369832703 h 708"/>
              <a:gd name="T14" fmla="*/ 559858 w 6"/>
              <a:gd name="T15" fmla="*/ 367312548 h 708"/>
              <a:gd name="T16" fmla="*/ 1680104 w 6"/>
              <a:gd name="T17" fmla="*/ 369832703 h 708"/>
              <a:gd name="T18" fmla="*/ 1120246 w 6"/>
              <a:gd name="T19" fmla="*/ 398184649 h 708"/>
              <a:gd name="T20" fmla="*/ 0 w 6"/>
              <a:gd name="T21" fmla="*/ 398184649 h 708"/>
              <a:gd name="T22" fmla="*/ 0 w 6"/>
              <a:gd name="T23" fmla="*/ 396924969 h 708"/>
              <a:gd name="T24" fmla="*/ 0 w 6"/>
              <a:gd name="T25" fmla="*/ 323210225 h 708"/>
              <a:gd name="T26" fmla="*/ 559858 w 6"/>
              <a:gd name="T27" fmla="*/ 320690070 h 708"/>
              <a:gd name="T28" fmla="*/ 1680104 w 6"/>
              <a:gd name="T29" fmla="*/ 323210225 h 708"/>
              <a:gd name="T30" fmla="*/ 1120246 w 6"/>
              <a:gd name="T31" fmla="*/ 351562172 h 708"/>
              <a:gd name="T32" fmla="*/ 0 w 6"/>
              <a:gd name="T33" fmla="*/ 351562172 h 708"/>
              <a:gd name="T34" fmla="*/ 0 w 6"/>
              <a:gd name="T35" fmla="*/ 350301697 h 708"/>
              <a:gd name="T36" fmla="*/ 0 w 6"/>
              <a:gd name="T37" fmla="*/ 275327273 h 708"/>
              <a:gd name="T38" fmla="*/ 559858 w 6"/>
              <a:gd name="T39" fmla="*/ 274066798 h 708"/>
              <a:gd name="T40" fmla="*/ 1680104 w 6"/>
              <a:gd name="T41" fmla="*/ 275327273 h 708"/>
              <a:gd name="T42" fmla="*/ 1120246 w 6"/>
              <a:gd name="T43" fmla="*/ 304938900 h 708"/>
              <a:gd name="T44" fmla="*/ 0 w 6"/>
              <a:gd name="T45" fmla="*/ 304938900 h 708"/>
              <a:gd name="T46" fmla="*/ 0 w 6"/>
              <a:gd name="T47" fmla="*/ 303678426 h 708"/>
              <a:gd name="T48" fmla="*/ 0 w 6"/>
              <a:gd name="T49" fmla="*/ 228704002 h 708"/>
              <a:gd name="T50" fmla="*/ 559858 w 6"/>
              <a:gd name="T51" fmla="*/ 226183846 h 708"/>
              <a:gd name="T52" fmla="*/ 1680104 w 6"/>
              <a:gd name="T53" fmla="*/ 228704002 h 708"/>
              <a:gd name="T54" fmla="*/ 1120246 w 6"/>
              <a:gd name="T55" fmla="*/ 257055948 h 708"/>
              <a:gd name="T56" fmla="*/ 0 w 6"/>
              <a:gd name="T57" fmla="*/ 257055948 h 708"/>
              <a:gd name="T58" fmla="*/ 0 w 6"/>
              <a:gd name="T59" fmla="*/ 255795474 h 708"/>
              <a:gd name="T60" fmla="*/ 0 w 6"/>
              <a:gd name="T61" fmla="*/ 180821000 h 708"/>
              <a:gd name="T62" fmla="*/ 559858 w 6"/>
              <a:gd name="T63" fmla="*/ 179561319 h 708"/>
              <a:gd name="T64" fmla="*/ 1680104 w 6"/>
              <a:gd name="T65" fmla="*/ 180821000 h 708"/>
              <a:gd name="T66" fmla="*/ 1120246 w 6"/>
              <a:gd name="T67" fmla="*/ 209803233 h 708"/>
              <a:gd name="T68" fmla="*/ 0 w 6"/>
              <a:gd name="T69" fmla="*/ 209803233 h 708"/>
              <a:gd name="T70" fmla="*/ 0 w 6"/>
              <a:gd name="T71" fmla="*/ 208542759 h 708"/>
              <a:gd name="T72" fmla="*/ 0 w 6"/>
              <a:gd name="T73" fmla="*/ 134198522 h 708"/>
              <a:gd name="T74" fmla="*/ 559858 w 6"/>
              <a:gd name="T75" fmla="*/ 131678367 h 708"/>
              <a:gd name="T76" fmla="*/ 1680104 w 6"/>
              <a:gd name="T77" fmla="*/ 134198522 h 708"/>
              <a:gd name="T78" fmla="*/ 1120246 w 6"/>
              <a:gd name="T79" fmla="*/ 161920231 h 708"/>
              <a:gd name="T80" fmla="*/ 0 w 6"/>
              <a:gd name="T81" fmla="*/ 161920231 h 708"/>
              <a:gd name="T82" fmla="*/ 0 w 6"/>
              <a:gd name="T83" fmla="*/ 160659757 h 708"/>
              <a:gd name="T84" fmla="*/ 0 w 6"/>
              <a:gd name="T85" fmla="*/ 86945782 h 708"/>
              <a:gd name="T86" fmla="*/ 559858 w 6"/>
              <a:gd name="T87" fmla="*/ 85055070 h 708"/>
              <a:gd name="T88" fmla="*/ 1680104 w 6"/>
              <a:gd name="T89" fmla="*/ 86945782 h 708"/>
              <a:gd name="T90" fmla="*/ 1120246 w 6"/>
              <a:gd name="T91" fmla="*/ 115296960 h 708"/>
              <a:gd name="T92" fmla="*/ 0 w 6"/>
              <a:gd name="T93" fmla="*/ 115296960 h 708"/>
              <a:gd name="T94" fmla="*/ 0 w 6"/>
              <a:gd name="T95" fmla="*/ 114037279 h 708"/>
              <a:gd name="T96" fmla="*/ 0 w 6"/>
              <a:gd name="T97" fmla="*/ 39062024 h 708"/>
              <a:gd name="T98" fmla="*/ 559858 w 6"/>
              <a:gd name="T99" fmla="*/ 37802343 h 708"/>
              <a:gd name="T100" fmla="*/ 1680104 w 6"/>
              <a:gd name="T101" fmla="*/ 39062024 h 708"/>
              <a:gd name="T102" fmla="*/ 1120246 w 6"/>
              <a:gd name="T103" fmla="*/ 68674457 h 708"/>
              <a:gd name="T104" fmla="*/ 0 w 6"/>
              <a:gd name="T105" fmla="*/ 68674457 h 708"/>
              <a:gd name="T106" fmla="*/ 0 w 6"/>
              <a:gd name="T107" fmla="*/ 67413983 h 708"/>
              <a:gd name="T108" fmla="*/ 0 w 6"/>
              <a:gd name="T109" fmla="*/ 2520156 h 708"/>
              <a:gd name="T110" fmla="*/ 559858 w 6"/>
              <a:gd name="T111" fmla="*/ 0 h 708"/>
              <a:gd name="T112" fmla="*/ 1680104 w 6"/>
              <a:gd name="T113" fmla="*/ 2520156 h 708"/>
              <a:gd name="T114" fmla="*/ 1120246 w 6"/>
              <a:gd name="T115" fmla="*/ 20791487 h 708"/>
              <a:gd name="T116" fmla="*/ 0 w 6"/>
              <a:gd name="T117" fmla="*/ 20791487 h 708"/>
              <a:gd name="T118" fmla="*/ 0 w 6"/>
              <a:gd name="T119" fmla="*/ 19531012 h 7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
              <a:gd name="T181" fmla="*/ 0 h 708"/>
              <a:gd name="T182" fmla="*/ 6 w 6"/>
              <a:gd name="T183" fmla="*/ 708 h 7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 h="708">
                <a:moveTo>
                  <a:pt x="0" y="706"/>
                </a:moveTo>
                <a:lnTo>
                  <a:pt x="0" y="661"/>
                </a:lnTo>
                <a:lnTo>
                  <a:pt x="0" y="659"/>
                </a:lnTo>
                <a:lnTo>
                  <a:pt x="2" y="659"/>
                </a:lnTo>
                <a:lnTo>
                  <a:pt x="4" y="659"/>
                </a:lnTo>
                <a:lnTo>
                  <a:pt x="6" y="661"/>
                </a:lnTo>
                <a:lnTo>
                  <a:pt x="6" y="706"/>
                </a:lnTo>
                <a:lnTo>
                  <a:pt x="4" y="708"/>
                </a:lnTo>
                <a:lnTo>
                  <a:pt x="2" y="708"/>
                </a:lnTo>
                <a:lnTo>
                  <a:pt x="0" y="708"/>
                </a:lnTo>
                <a:lnTo>
                  <a:pt x="0" y="706"/>
                </a:lnTo>
                <a:close/>
                <a:moveTo>
                  <a:pt x="0" y="630"/>
                </a:moveTo>
                <a:lnTo>
                  <a:pt x="0" y="587"/>
                </a:lnTo>
                <a:lnTo>
                  <a:pt x="0" y="585"/>
                </a:lnTo>
                <a:lnTo>
                  <a:pt x="2" y="583"/>
                </a:lnTo>
                <a:lnTo>
                  <a:pt x="4" y="585"/>
                </a:lnTo>
                <a:lnTo>
                  <a:pt x="6" y="587"/>
                </a:lnTo>
                <a:lnTo>
                  <a:pt x="6" y="630"/>
                </a:lnTo>
                <a:lnTo>
                  <a:pt x="4" y="632"/>
                </a:lnTo>
                <a:lnTo>
                  <a:pt x="2" y="634"/>
                </a:lnTo>
                <a:lnTo>
                  <a:pt x="0" y="632"/>
                </a:lnTo>
                <a:lnTo>
                  <a:pt x="0" y="630"/>
                </a:lnTo>
                <a:close/>
                <a:moveTo>
                  <a:pt x="0" y="556"/>
                </a:moveTo>
                <a:lnTo>
                  <a:pt x="0" y="513"/>
                </a:lnTo>
                <a:lnTo>
                  <a:pt x="0" y="509"/>
                </a:lnTo>
                <a:lnTo>
                  <a:pt x="2" y="509"/>
                </a:lnTo>
                <a:lnTo>
                  <a:pt x="4" y="509"/>
                </a:lnTo>
                <a:lnTo>
                  <a:pt x="6" y="513"/>
                </a:lnTo>
                <a:lnTo>
                  <a:pt x="6" y="556"/>
                </a:lnTo>
                <a:lnTo>
                  <a:pt x="4" y="558"/>
                </a:lnTo>
                <a:lnTo>
                  <a:pt x="2" y="560"/>
                </a:lnTo>
                <a:lnTo>
                  <a:pt x="0" y="558"/>
                </a:lnTo>
                <a:lnTo>
                  <a:pt x="0" y="556"/>
                </a:lnTo>
                <a:close/>
                <a:moveTo>
                  <a:pt x="0" y="482"/>
                </a:moveTo>
                <a:lnTo>
                  <a:pt x="0" y="437"/>
                </a:lnTo>
                <a:lnTo>
                  <a:pt x="0" y="435"/>
                </a:lnTo>
                <a:lnTo>
                  <a:pt x="2" y="435"/>
                </a:lnTo>
                <a:lnTo>
                  <a:pt x="4" y="435"/>
                </a:lnTo>
                <a:lnTo>
                  <a:pt x="6" y="437"/>
                </a:lnTo>
                <a:lnTo>
                  <a:pt x="6" y="482"/>
                </a:lnTo>
                <a:lnTo>
                  <a:pt x="4" y="484"/>
                </a:lnTo>
                <a:lnTo>
                  <a:pt x="2" y="484"/>
                </a:lnTo>
                <a:lnTo>
                  <a:pt x="0" y="484"/>
                </a:lnTo>
                <a:lnTo>
                  <a:pt x="0" y="482"/>
                </a:lnTo>
                <a:close/>
                <a:moveTo>
                  <a:pt x="0" y="406"/>
                </a:moveTo>
                <a:lnTo>
                  <a:pt x="0" y="363"/>
                </a:lnTo>
                <a:lnTo>
                  <a:pt x="0" y="361"/>
                </a:lnTo>
                <a:lnTo>
                  <a:pt x="2" y="359"/>
                </a:lnTo>
                <a:lnTo>
                  <a:pt x="4" y="361"/>
                </a:lnTo>
                <a:lnTo>
                  <a:pt x="6" y="363"/>
                </a:lnTo>
                <a:lnTo>
                  <a:pt x="6" y="406"/>
                </a:lnTo>
                <a:lnTo>
                  <a:pt x="4" y="408"/>
                </a:lnTo>
                <a:lnTo>
                  <a:pt x="2" y="409"/>
                </a:lnTo>
                <a:lnTo>
                  <a:pt x="0" y="408"/>
                </a:lnTo>
                <a:lnTo>
                  <a:pt x="0" y="406"/>
                </a:lnTo>
                <a:close/>
                <a:moveTo>
                  <a:pt x="0" y="331"/>
                </a:moveTo>
                <a:lnTo>
                  <a:pt x="0" y="287"/>
                </a:lnTo>
                <a:lnTo>
                  <a:pt x="0" y="285"/>
                </a:lnTo>
                <a:lnTo>
                  <a:pt x="2" y="285"/>
                </a:lnTo>
                <a:lnTo>
                  <a:pt x="4" y="285"/>
                </a:lnTo>
                <a:lnTo>
                  <a:pt x="6" y="287"/>
                </a:lnTo>
                <a:lnTo>
                  <a:pt x="6" y="331"/>
                </a:lnTo>
                <a:lnTo>
                  <a:pt x="4" y="333"/>
                </a:lnTo>
                <a:lnTo>
                  <a:pt x="2" y="333"/>
                </a:lnTo>
                <a:lnTo>
                  <a:pt x="0" y="333"/>
                </a:lnTo>
                <a:lnTo>
                  <a:pt x="0" y="331"/>
                </a:lnTo>
                <a:close/>
                <a:moveTo>
                  <a:pt x="0" y="255"/>
                </a:moveTo>
                <a:lnTo>
                  <a:pt x="0" y="213"/>
                </a:lnTo>
                <a:lnTo>
                  <a:pt x="0" y="211"/>
                </a:lnTo>
                <a:lnTo>
                  <a:pt x="2" y="209"/>
                </a:lnTo>
                <a:lnTo>
                  <a:pt x="4" y="211"/>
                </a:lnTo>
                <a:lnTo>
                  <a:pt x="6" y="213"/>
                </a:lnTo>
                <a:lnTo>
                  <a:pt x="6" y="255"/>
                </a:lnTo>
                <a:lnTo>
                  <a:pt x="4" y="257"/>
                </a:lnTo>
                <a:lnTo>
                  <a:pt x="2" y="259"/>
                </a:lnTo>
                <a:lnTo>
                  <a:pt x="0" y="257"/>
                </a:lnTo>
                <a:lnTo>
                  <a:pt x="0" y="255"/>
                </a:lnTo>
                <a:close/>
                <a:moveTo>
                  <a:pt x="0" y="181"/>
                </a:moveTo>
                <a:lnTo>
                  <a:pt x="0" y="138"/>
                </a:lnTo>
                <a:lnTo>
                  <a:pt x="0" y="135"/>
                </a:lnTo>
                <a:lnTo>
                  <a:pt x="2" y="135"/>
                </a:lnTo>
                <a:lnTo>
                  <a:pt x="4" y="135"/>
                </a:lnTo>
                <a:lnTo>
                  <a:pt x="6" y="138"/>
                </a:lnTo>
                <a:lnTo>
                  <a:pt x="6" y="181"/>
                </a:lnTo>
                <a:lnTo>
                  <a:pt x="4" y="183"/>
                </a:lnTo>
                <a:lnTo>
                  <a:pt x="2" y="185"/>
                </a:lnTo>
                <a:lnTo>
                  <a:pt x="0" y="183"/>
                </a:lnTo>
                <a:lnTo>
                  <a:pt x="0" y="181"/>
                </a:lnTo>
                <a:close/>
                <a:moveTo>
                  <a:pt x="0" y="107"/>
                </a:moveTo>
                <a:lnTo>
                  <a:pt x="0" y="62"/>
                </a:lnTo>
                <a:lnTo>
                  <a:pt x="0" y="60"/>
                </a:lnTo>
                <a:lnTo>
                  <a:pt x="2" y="60"/>
                </a:lnTo>
                <a:lnTo>
                  <a:pt x="4" y="60"/>
                </a:lnTo>
                <a:lnTo>
                  <a:pt x="6" y="62"/>
                </a:lnTo>
                <a:lnTo>
                  <a:pt x="6" y="107"/>
                </a:lnTo>
                <a:lnTo>
                  <a:pt x="4" y="109"/>
                </a:lnTo>
                <a:lnTo>
                  <a:pt x="2" y="109"/>
                </a:lnTo>
                <a:lnTo>
                  <a:pt x="0" y="109"/>
                </a:lnTo>
                <a:lnTo>
                  <a:pt x="0" y="107"/>
                </a:lnTo>
                <a:close/>
                <a:moveTo>
                  <a:pt x="0" y="31"/>
                </a:moveTo>
                <a:lnTo>
                  <a:pt x="0" y="4"/>
                </a:lnTo>
                <a:lnTo>
                  <a:pt x="0" y="2"/>
                </a:lnTo>
                <a:lnTo>
                  <a:pt x="2" y="0"/>
                </a:lnTo>
                <a:lnTo>
                  <a:pt x="4" y="2"/>
                </a:lnTo>
                <a:lnTo>
                  <a:pt x="6" y="4"/>
                </a:lnTo>
                <a:lnTo>
                  <a:pt x="6" y="31"/>
                </a:lnTo>
                <a:lnTo>
                  <a:pt x="4" y="33"/>
                </a:lnTo>
                <a:lnTo>
                  <a:pt x="2" y="35"/>
                </a:lnTo>
                <a:lnTo>
                  <a:pt x="0" y="33"/>
                </a:lnTo>
                <a:lnTo>
                  <a:pt x="0" y="31"/>
                </a:lnTo>
                <a:close/>
              </a:path>
            </a:pathLst>
          </a:custGeom>
          <a:solidFill>
            <a:srgbClr val="000000"/>
          </a:solidFill>
          <a:ln w="1588">
            <a:solidFill>
              <a:srgbClr val="000000"/>
            </a:solidFill>
            <a:prstDash val="solid"/>
            <a:round/>
            <a:headEnd/>
            <a:tailEnd/>
          </a:ln>
        </p:spPr>
        <p:txBody>
          <a:bodyPr/>
          <a:lstStyle/>
          <a:p>
            <a:endParaRPr lang="en-US"/>
          </a:p>
        </p:txBody>
      </p:sp>
      <p:sp>
        <p:nvSpPr>
          <p:cNvPr id="68641" name="Rectangle 33"/>
          <p:cNvSpPr>
            <a:spLocks noChangeArrowheads="1"/>
          </p:cNvSpPr>
          <p:nvPr/>
        </p:nvSpPr>
        <p:spPr bwMode="auto">
          <a:xfrm>
            <a:off x="4497388" y="4586288"/>
            <a:ext cx="696912" cy="1066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68642" name="Rectangle 34"/>
          <p:cNvSpPr>
            <a:spLocks noChangeArrowheads="1"/>
          </p:cNvSpPr>
          <p:nvPr/>
        </p:nvSpPr>
        <p:spPr bwMode="auto">
          <a:xfrm>
            <a:off x="4497388" y="4586288"/>
            <a:ext cx="838200" cy="1159192"/>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68643" name="Rectangle 35"/>
          <p:cNvSpPr>
            <a:spLocks noChangeArrowheads="1"/>
          </p:cNvSpPr>
          <p:nvPr/>
        </p:nvSpPr>
        <p:spPr bwMode="auto">
          <a:xfrm>
            <a:off x="3529013" y="2944813"/>
            <a:ext cx="7858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LOADBUS</a:t>
            </a:r>
            <a:endParaRPr lang="en-US" altLang="en-US" b="1"/>
          </a:p>
        </p:txBody>
      </p:sp>
      <p:sp>
        <p:nvSpPr>
          <p:cNvPr id="68644" name="Line 36"/>
          <p:cNvSpPr>
            <a:spLocks noChangeShapeType="1"/>
          </p:cNvSpPr>
          <p:nvPr/>
        </p:nvSpPr>
        <p:spPr bwMode="auto">
          <a:xfrm>
            <a:off x="3938588" y="4864100"/>
            <a:ext cx="5588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45" name="Line 37"/>
          <p:cNvSpPr>
            <a:spLocks noChangeShapeType="1"/>
          </p:cNvSpPr>
          <p:nvPr/>
        </p:nvSpPr>
        <p:spPr bwMode="auto">
          <a:xfrm>
            <a:off x="3938588" y="5095875"/>
            <a:ext cx="5588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46" name="Line 38"/>
          <p:cNvSpPr>
            <a:spLocks noChangeShapeType="1"/>
          </p:cNvSpPr>
          <p:nvPr/>
        </p:nvSpPr>
        <p:spPr bwMode="auto">
          <a:xfrm>
            <a:off x="3938588" y="5327650"/>
            <a:ext cx="5588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47" name="Line 39"/>
          <p:cNvSpPr>
            <a:spLocks noChangeShapeType="1"/>
          </p:cNvSpPr>
          <p:nvPr/>
        </p:nvSpPr>
        <p:spPr bwMode="auto">
          <a:xfrm>
            <a:off x="3938588" y="5561013"/>
            <a:ext cx="5588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48" name="Rectangle 40"/>
          <p:cNvSpPr>
            <a:spLocks noChangeArrowheads="1"/>
          </p:cNvSpPr>
          <p:nvPr/>
        </p:nvSpPr>
        <p:spPr bwMode="auto">
          <a:xfrm>
            <a:off x="4591049" y="4650581"/>
            <a:ext cx="634789"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dirty="0"/>
              <a:t>3-ph </a:t>
            </a:r>
          </a:p>
          <a:p>
            <a:r>
              <a:rPr lang="en-US" altLang="en-US" sz="1000" b="1" dirty="0"/>
              <a:t>grounded-</a:t>
            </a:r>
          </a:p>
          <a:p>
            <a:r>
              <a:rPr lang="en-US" altLang="en-US" sz="1000" b="1" dirty="0"/>
              <a:t>Wye </a:t>
            </a:r>
          </a:p>
          <a:p>
            <a:r>
              <a:rPr lang="en-US" altLang="en-US" sz="1000" b="1" dirty="0"/>
              <a:t>LOAD</a:t>
            </a:r>
            <a:endParaRPr lang="en-US" altLang="en-US" b="1" dirty="0"/>
          </a:p>
        </p:txBody>
      </p:sp>
    </p:spTree>
    <p:extLst>
      <p:ext uri="{BB962C8B-B14F-4D97-AF65-F5344CB8AC3E}">
        <p14:creationId xmlns:p14="http://schemas.microsoft.com/office/powerpoint/2010/main" val="30557290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en-US"/>
              <a:t>Specifying Bus Connections</a:t>
            </a:r>
          </a:p>
        </p:txBody>
      </p:sp>
      <p:sp>
        <p:nvSpPr>
          <p:cNvPr id="69635" name="Rectangle 3"/>
          <p:cNvSpPr>
            <a:spLocks noGrp="1" noChangeArrowheads="1"/>
          </p:cNvSpPr>
          <p:nvPr>
            <p:ph type="body" idx="1"/>
          </p:nvPr>
        </p:nvSpPr>
        <p:spPr>
          <a:xfrm>
            <a:off x="2541588" y="1416050"/>
            <a:ext cx="6142037" cy="4935538"/>
          </a:xfrm>
        </p:spPr>
        <p:txBody>
          <a:bodyPr/>
          <a:lstStyle/>
          <a:p>
            <a:pPr eaLnBrk="1" hangingPunct="1">
              <a:buFontTx/>
              <a:buNone/>
            </a:pPr>
            <a:endParaRPr lang="en-US" altLang="en-US" dirty="0"/>
          </a:p>
          <a:p>
            <a:pPr eaLnBrk="1" hangingPunct="1"/>
            <a:r>
              <a:rPr lang="en-US" altLang="en-US" sz="3200" dirty="0"/>
              <a:t>Explicit</a:t>
            </a:r>
          </a:p>
          <a:p>
            <a:pPr lvl="1" eaLnBrk="1" hangingPunct="1"/>
            <a:r>
              <a:rPr lang="en-US" altLang="en-US" sz="2000" b="1" dirty="0">
                <a:solidFill>
                  <a:schemeClr val="tx2"/>
                </a:solidFill>
              </a:rPr>
              <a:t>New Load.LOAD1 Bus1=LOADBUS.1.2.3.0</a:t>
            </a:r>
          </a:p>
          <a:p>
            <a:pPr lvl="3" eaLnBrk="1" hangingPunct="1"/>
            <a:r>
              <a:rPr lang="en-US" altLang="en-US" dirty="0"/>
              <a:t>Explicitly defines which node</a:t>
            </a:r>
            <a:r>
              <a:rPr lang="en-US" altLang="en-US" sz="3200" dirty="0"/>
              <a:t> </a:t>
            </a:r>
          </a:p>
          <a:p>
            <a:pPr lvl="1" eaLnBrk="1" hangingPunct="1"/>
            <a:r>
              <a:rPr lang="en-US" altLang="en-US" sz="2000" b="1" dirty="0">
                <a:solidFill>
                  <a:schemeClr val="tx2"/>
                </a:solidFill>
              </a:rPr>
              <a:t>New Load.1-PHASELOAD Phases=1 Bus1=LOADBUS.2.0</a:t>
            </a:r>
          </a:p>
          <a:p>
            <a:pPr lvl="3" eaLnBrk="1" hangingPunct="1"/>
            <a:r>
              <a:rPr lang="en-US" altLang="en-US" dirty="0"/>
              <a:t>Connects 1-phase load between </a:t>
            </a:r>
            <a:br>
              <a:rPr lang="en-US" altLang="en-US" dirty="0"/>
            </a:br>
            <a:r>
              <a:rPr lang="en-US" altLang="en-US" dirty="0"/>
              <a:t>Node 2 and ground</a:t>
            </a:r>
          </a:p>
          <a:p>
            <a:pPr lvl="3" eaLnBrk="1" hangingPunct="1"/>
            <a:r>
              <a:rPr lang="en-US" altLang="en-US" dirty="0"/>
              <a:t>Note: 1-phase Load has 2 conductors</a:t>
            </a:r>
          </a:p>
          <a:p>
            <a:pPr lvl="1" eaLnBrk="1" hangingPunct="1">
              <a:buFontTx/>
              <a:buNone/>
            </a:pPr>
            <a:endParaRPr lang="en-US" altLang="en-US" sz="3200" dirty="0"/>
          </a:p>
        </p:txBody>
      </p:sp>
      <p:pic>
        <p:nvPicPr>
          <p:cNvPr id="6963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263" y="1757363"/>
            <a:ext cx="2205037" cy="389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7" name="Text Box 5"/>
          <p:cNvSpPr txBox="1">
            <a:spLocks noChangeArrowheads="1"/>
          </p:cNvSpPr>
          <p:nvPr/>
        </p:nvSpPr>
        <p:spPr bwMode="auto">
          <a:xfrm>
            <a:off x="285750" y="5919788"/>
            <a:ext cx="2525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1-Phase Load Example</a:t>
            </a:r>
          </a:p>
        </p:txBody>
      </p:sp>
      <p:sp>
        <p:nvSpPr>
          <p:cNvPr id="69638" name="Line 6"/>
          <p:cNvSpPr>
            <a:spLocks noChangeShapeType="1"/>
          </p:cNvSpPr>
          <p:nvPr/>
        </p:nvSpPr>
        <p:spPr bwMode="auto">
          <a:xfrm flipH="1">
            <a:off x="2212975" y="3894138"/>
            <a:ext cx="738188"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54017023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a:t>Specifying Bus Connections</a:t>
            </a:r>
          </a:p>
        </p:txBody>
      </p:sp>
      <p:sp>
        <p:nvSpPr>
          <p:cNvPr id="70659" name="Rectangle 3"/>
          <p:cNvSpPr>
            <a:spLocks noGrp="1" noChangeArrowheads="1"/>
          </p:cNvSpPr>
          <p:nvPr>
            <p:ph type="body" idx="1"/>
          </p:nvPr>
        </p:nvSpPr>
        <p:spPr/>
        <p:txBody>
          <a:bodyPr/>
          <a:lstStyle/>
          <a:p>
            <a:pPr eaLnBrk="1" hangingPunct="1"/>
            <a:r>
              <a:rPr lang="en-US" altLang="en-US" sz="3200"/>
              <a:t>Default Bus templates </a:t>
            </a:r>
          </a:p>
          <a:p>
            <a:pPr lvl="2" eaLnBrk="1" hangingPunct="1"/>
            <a:r>
              <a:rPr lang="en-US" altLang="en-US"/>
              <a:t>Node connections assumed if not explicitly declared</a:t>
            </a:r>
          </a:p>
          <a:p>
            <a:pPr lvl="1" eaLnBrk="1" hangingPunct="1"/>
            <a:r>
              <a:rPr lang="en-US" altLang="en-US" sz="3200"/>
              <a:t>Element declared Phases=1</a:t>
            </a:r>
          </a:p>
          <a:p>
            <a:pPr lvl="2" eaLnBrk="1" hangingPunct="1"/>
            <a:r>
              <a:rPr lang="en-US" altLang="en-US" sz="3200" b="1">
                <a:solidFill>
                  <a:schemeClr val="tx2"/>
                </a:solidFill>
              </a:rPr>
              <a:t>… </a:t>
            </a:r>
            <a:r>
              <a:rPr lang="en-US" altLang="en-US" sz="2000" b="1">
                <a:solidFill>
                  <a:schemeClr val="tx2"/>
                </a:solidFill>
              </a:rPr>
              <a:t>LOADBUS.1.0.0.0.0.0.0.0.0.0.</a:t>
            </a:r>
            <a:r>
              <a:rPr lang="en-US" altLang="en-US" sz="3200"/>
              <a:t> …</a:t>
            </a:r>
          </a:p>
          <a:p>
            <a:pPr lvl="1" eaLnBrk="1" hangingPunct="1"/>
            <a:r>
              <a:rPr lang="en-US" altLang="en-US" sz="3200"/>
              <a:t>Element declared Phases=2</a:t>
            </a:r>
          </a:p>
          <a:p>
            <a:pPr lvl="2" eaLnBrk="1" hangingPunct="1"/>
            <a:r>
              <a:rPr lang="en-US" altLang="en-US" sz="3200" b="1">
                <a:solidFill>
                  <a:schemeClr val="tx2"/>
                </a:solidFill>
              </a:rPr>
              <a:t>… </a:t>
            </a:r>
            <a:r>
              <a:rPr lang="en-US" altLang="en-US" sz="2000" b="1">
                <a:solidFill>
                  <a:schemeClr val="tx2"/>
                </a:solidFill>
              </a:rPr>
              <a:t>LOADBUS.1.2.0.0.0.0.0.0.0.0.</a:t>
            </a:r>
            <a:r>
              <a:rPr lang="en-US" altLang="en-US" sz="3200"/>
              <a:t> …</a:t>
            </a:r>
          </a:p>
          <a:p>
            <a:pPr lvl="1" eaLnBrk="1" hangingPunct="1"/>
            <a:r>
              <a:rPr lang="en-US" altLang="en-US" sz="3200"/>
              <a:t>Element declared Phases=3</a:t>
            </a:r>
          </a:p>
          <a:p>
            <a:pPr lvl="2" eaLnBrk="1" hangingPunct="1"/>
            <a:r>
              <a:rPr lang="en-US" altLang="en-US" sz="3200" b="1">
                <a:solidFill>
                  <a:schemeClr val="tx2"/>
                </a:solidFill>
              </a:rPr>
              <a:t>… </a:t>
            </a:r>
            <a:r>
              <a:rPr lang="en-US" altLang="en-US" sz="2000" b="1">
                <a:solidFill>
                  <a:schemeClr val="tx2"/>
                </a:solidFill>
              </a:rPr>
              <a:t>LOADBUS.1.2.3.0.0.0.0.0.0.0.</a:t>
            </a:r>
            <a:r>
              <a:rPr lang="en-US" altLang="en-US" sz="3200"/>
              <a:t> …</a:t>
            </a:r>
          </a:p>
        </p:txBody>
      </p:sp>
    </p:spTree>
    <p:extLst>
      <p:ext uri="{BB962C8B-B14F-4D97-AF65-F5344CB8AC3E}">
        <p14:creationId xmlns:p14="http://schemas.microsoft.com/office/powerpoint/2010/main" val="263748409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en-US"/>
              <a:t>Specifying Bus Connections</a:t>
            </a:r>
          </a:p>
        </p:txBody>
      </p:sp>
      <p:sp>
        <p:nvSpPr>
          <p:cNvPr id="71683" name="Rectangle 3"/>
          <p:cNvSpPr>
            <a:spLocks noGrp="1" noChangeArrowheads="1"/>
          </p:cNvSpPr>
          <p:nvPr>
            <p:ph type="body" idx="1"/>
          </p:nvPr>
        </p:nvSpPr>
        <p:spPr/>
        <p:txBody>
          <a:bodyPr/>
          <a:lstStyle/>
          <a:p>
            <a:pPr lvl="1" eaLnBrk="1" hangingPunct="1">
              <a:buFontTx/>
              <a:buNone/>
            </a:pPr>
            <a:r>
              <a:rPr lang="en-US" altLang="en-US" sz="3200"/>
              <a:t>Ungrounded-Wye Specification</a:t>
            </a:r>
          </a:p>
          <a:p>
            <a:pPr lvl="1" eaLnBrk="1" hangingPunct="1"/>
            <a:r>
              <a:rPr lang="en-US" altLang="en-US" sz="2000" b="1">
                <a:solidFill>
                  <a:schemeClr val="tx2"/>
                </a:solidFill>
              </a:rPr>
              <a:t>Bus1=LOADBUS.1.2.3.4 </a:t>
            </a:r>
            <a:r>
              <a:rPr lang="en-US" altLang="en-US" sz="2000" b="1"/>
              <a:t>  </a:t>
            </a:r>
            <a:r>
              <a:rPr lang="en-US" altLang="en-US" sz="2000" b="1">
                <a:latin typeface="Courier New" panose="02070309020205020404" pitchFamily="49" charset="0"/>
              </a:rPr>
              <a:t> </a:t>
            </a:r>
            <a:r>
              <a:rPr lang="en-US" altLang="en-US" sz="2000"/>
              <a:t>(or some other unused Node number)</a:t>
            </a:r>
            <a:endParaRPr lang="en-US" altLang="en-US" sz="3200"/>
          </a:p>
          <a:p>
            <a:pPr lvl="1" eaLnBrk="1" hangingPunct="1"/>
            <a:endParaRPr lang="en-US" altLang="en-US" sz="3200"/>
          </a:p>
        </p:txBody>
      </p:sp>
      <p:pic>
        <p:nvPicPr>
          <p:cNvPr id="7168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4689" y="2501917"/>
            <a:ext cx="2233612" cy="406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6" name="Line 6"/>
          <p:cNvSpPr>
            <a:spLocks noChangeShapeType="1"/>
          </p:cNvSpPr>
          <p:nvPr/>
        </p:nvSpPr>
        <p:spPr bwMode="auto">
          <a:xfrm flipH="1">
            <a:off x="4702925" y="3235325"/>
            <a:ext cx="1550238" cy="115580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1687" name="Text Box 7"/>
          <p:cNvSpPr txBox="1">
            <a:spLocks noChangeArrowheads="1"/>
          </p:cNvSpPr>
          <p:nvPr/>
        </p:nvSpPr>
        <p:spPr bwMode="auto">
          <a:xfrm>
            <a:off x="6311900" y="2949575"/>
            <a:ext cx="26447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dirty="0"/>
              <a:t>Voltage at this Node explicitly computed </a:t>
            </a:r>
            <a:br>
              <a:rPr lang="en-US" altLang="en-US" sz="1800" dirty="0"/>
            </a:br>
            <a:r>
              <a:rPr lang="en-US" altLang="en-US" sz="1800" dirty="0"/>
              <a:t>(just like any other Node)</a:t>
            </a:r>
          </a:p>
        </p:txBody>
      </p:sp>
      <p:sp>
        <p:nvSpPr>
          <p:cNvPr id="71684" name="Oval 4"/>
          <p:cNvSpPr>
            <a:spLocks noChangeArrowheads="1"/>
          </p:cNvSpPr>
          <p:nvPr/>
        </p:nvSpPr>
        <p:spPr bwMode="auto">
          <a:xfrm>
            <a:off x="4361612" y="4391129"/>
            <a:ext cx="341313" cy="230083"/>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25066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Urban LV Network Systems</a:t>
            </a:r>
          </a:p>
        </p:txBody>
      </p:sp>
      <p:sp>
        <p:nvSpPr>
          <p:cNvPr id="4" name="Content Placeholder 3"/>
          <p:cNvSpPr>
            <a:spLocks noGrp="1"/>
          </p:cNvSpPr>
          <p:nvPr>
            <p:ph idx="1"/>
          </p:nvPr>
        </p:nvSpPr>
        <p:spPr/>
        <p:txBody>
          <a:bodyPr/>
          <a:lstStyle/>
          <a:p>
            <a:r>
              <a:rPr lang="en-US" dirty="0"/>
              <a:t>Used in downtown areas (e.g., Manhattan) requiring extraordinary reliability</a:t>
            </a:r>
          </a:p>
          <a:p>
            <a:r>
              <a:rPr lang="en-US" dirty="0"/>
              <a:t>In a number of major cities</a:t>
            </a:r>
          </a:p>
          <a:p>
            <a:pPr lvl="1"/>
            <a:r>
              <a:rPr lang="en-US" dirty="0"/>
              <a:t>New York</a:t>
            </a:r>
          </a:p>
          <a:p>
            <a:pPr lvl="1"/>
            <a:r>
              <a:rPr lang="en-US" dirty="0"/>
              <a:t>Seattle</a:t>
            </a:r>
          </a:p>
          <a:p>
            <a:pPr lvl="1"/>
            <a:r>
              <a:rPr lang="en-US" dirty="0"/>
              <a:t>Chicago</a:t>
            </a:r>
          </a:p>
          <a:p>
            <a:r>
              <a:rPr lang="en-US" dirty="0"/>
              <a:t>Reliability is on the order of 100 times better than radial</a:t>
            </a:r>
          </a:p>
          <a:p>
            <a:r>
              <a:rPr lang="en-US" dirty="0"/>
              <a:t>Much more costly to build</a:t>
            </a:r>
          </a:p>
          <a:p>
            <a:r>
              <a:rPr lang="en-US" dirty="0"/>
              <a:t>Use devices not found on other distribution systems</a:t>
            </a:r>
          </a:p>
          <a:p>
            <a:pPr lvl="1"/>
            <a:r>
              <a:rPr lang="en-US" dirty="0"/>
              <a:t>Network transformer and network protectors</a:t>
            </a:r>
          </a:p>
          <a:p>
            <a:r>
              <a:rPr lang="en-US" dirty="0"/>
              <a:t>Most distribution systems in the world are radial</a:t>
            </a:r>
          </a:p>
        </p:txBody>
      </p:sp>
    </p:spTree>
    <p:extLst>
      <p:ext uri="{BB962C8B-B14F-4D97-AF65-F5344CB8AC3E}">
        <p14:creationId xmlns:p14="http://schemas.microsoft.com/office/powerpoint/2010/main" val="95509636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650875" y="204788"/>
            <a:ext cx="8226425" cy="914400"/>
          </a:xfrm>
        </p:spPr>
        <p:txBody>
          <a:bodyPr>
            <a:normAutofit fontScale="90000"/>
          </a:bodyPr>
          <a:lstStyle/>
          <a:p>
            <a:pPr eaLnBrk="1" hangingPunct="1"/>
            <a:r>
              <a:rPr lang="en-US" altLang="en-US"/>
              <a:t>Possible Gotcha: Specifying Two Ungrounded-Wye Capacitors on Same Bus</a:t>
            </a:r>
          </a:p>
        </p:txBody>
      </p:sp>
      <p:pic>
        <p:nvPicPr>
          <p:cNvPr id="7270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7575" y="1347893"/>
            <a:ext cx="242570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Text Box 4"/>
          <p:cNvSpPr txBox="1">
            <a:spLocks noChangeArrowheads="1"/>
          </p:cNvSpPr>
          <p:nvPr/>
        </p:nvSpPr>
        <p:spPr bwMode="auto">
          <a:xfrm>
            <a:off x="5243513" y="5221288"/>
            <a:ext cx="37353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dirty="0"/>
              <a:t>…  Bus1=</a:t>
            </a:r>
            <a:r>
              <a:rPr lang="en-US" altLang="en-US" b="1" dirty="0" err="1"/>
              <a:t>MyBus</a:t>
            </a:r>
            <a:r>
              <a:rPr lang="en-US" altLang="en-US" b="1" dirty="0"/>
              <a:t>  Bus2=MyBus.</a:t>
            </a:r>
            <a:r>
              <a:rPr lang="en-US" altLang="en-US" b="1" dirty="0">
                <a:solidFill>
                  <a:srgbClr val="FF0000"/>
                </a:solidFill>
              </a:rPr>
              <a:t>4.4.4</a:t>
            </a:r>
          </a:p>
        </p:txBody>
      </p:sp>
      <p:sp>
        <p:nvSpPr>
          <p:cNvPr id="72709" name="Text Box 5"/>
          <p:cNvSpPr txBox="1">
            <a:spLocks noChangeArrowheads="1"/>
          </p:cNvSpPr>
          <p:nvPr/>
        </p:nvSpPr>
        <p:spPr bwMode="auto">
          <a:xfrm>
            <a:off x="0" y="2355850"/>
            <a:ext cx="4395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dirty="0"/>
              <a:t>…  Bus1=MyBus.1.2.3  Bus2=MyBus.</a:t>
            </a:r>
            <a:r>
              <a:rPr lang="en-US" altLang="en-US" b="1" dirty="0">
                <a:solidFill>
                  <a:srgbClr val="FF0000"/>
                </a:solidFill>
              </a:rPr>
              <a:t>5.5.5</a:t>
            </a:r>
          </a:p>
        </p:txBody>
      </p:sp>
      <p:sp>
        <p:nvSpPr>
          <p:cNvPr id="72710" name="Text Box 6"/>
          <p:cNvSpPr txBox="1">
            <a:spLocks noChangeArrowheads="1"/>
          </p:cNvSpPr>
          <p:nvPr/>
        </p:nvSpPr>
        <p:spPr bwMode="auto">
          <a:xfrm>
            <a:off x="3457575" y="1363663"/>
            <a:ext cx="3735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MyBus</a:t>
            </a:r>
          </a:p>
        </p:txBody>
      </p:sp>
      <p:sp>
        <p:nvSpPr>
          <p:cNvPr id="72711" name="Text Box 7"/>
          <p:cNvSpPr txBox="1">
            <a:spLocks noChangeArrowheads="1"/>
          </p:cNvSpPr>
          <p:nvPr/>
        </p:nvSpPr>
        <p:spPr bwMode="auto">
          <a:xfrm>
            <a:off x="5838825" y="2266950"/>
            <a:ext cx="28543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Neutrals are not connected to each other in this specification!</a:t>
            </a:r>
          </a:p>
        </p:txBody>
      </p:sp>
      <p:sp>
        <p:nvSpPr>
          <p:cNvPr id="72712" name="Line 8"/>
          <p:cNvSpPr>
            <a:spLocks noChangeShapeType="1"/>
          </p:cNvSpPr>
          <p:nvPr/>
        </p:nvSpPr>
        <p:spPr bwMode="auto">
          <a:xfrm flipH="1">
            <a:off x="4879975" y="2457450"/>
            <a:ext cx="981075" cy="450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2713" name="Line 9"/>
          <p:cNvSpPr>
            <a:spLocks noChangeShapeType="1"/>
          </p:cNvSpPr>
          <p:nvPr/>
        </p:nvSpPr>
        <p:spPr bwMode="auto">
          <a:xfrm flipH="1">
            <a:off x="4781550" y="2589213"/>
            <a:ext cx="1079500" cy="969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663435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Capacitor Object</a:t>
            </a:r>
          </a:p>
        </p:txBody>
      </p:sp>
      <p:pic>
        <p:nvPicPr>
          <p:cNvPr id="3" name="Picture 2"/>
          <p:cNvPicPr/>
          <p:nvPr/>
        </p:nvPicPr>
        <p:blipFill>
          <a:blip r:embed="rId2" cstate="print"/>
          <a:srcRect/>
          <a:stretch>
            <a:fillRect/>
          </a:stretch>
        </p:blipFill>
        <p:spPr bwMode="auto">
          <a:xfrm>
            <a:off x="1457011" y="1045029"/>
            <a:ext cx="5757705" cy="3064746"/>
          </a:xfrm>
          <a:prstGeom prst="rect">
            <a:avLst/>
          </a:prstGeom>
          <a:noFill/>
          <a:ln w="9525">
            <a:noFill/>
            <a:miter lim="800000"/>
            <a:headEnd/>
            <a:tailEnd/>
          </a:ln>
        </p:spPr>
      </p:pic>
      <p:sp>
        <p:nvSpPr>
          <p:cNvPr id="4" name="Text Box 7"/>
          <p:cNvSpPr txBox="1">
            <a:spLocks noChangeArrowheads="1"/>
          </p:cNvSpPr>
          <p:nvPr/>
        </p:nvSpPr>
        <p:spPr bwMode="auto">
          <a:xfrm>
            <a:off x="427822" y="4109775"/>
            <a:ext cx="828835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dirty="0"/>
              <a:t>The </a:t>
            </a:r>
            <a:r>
              <a:rPr lang="en-US" altLang="en-US" sz="1800" b="1" dirty="0"/>
              <a:t>Capacitor</a:t>
            </a:r>
            <a:r>
              <a:rPr lang="en-US" altLang="en-US" sz="1800" dirty="0"/>
              <a:t> object is a basic 2-terminal branch that may be connected in different ways. </a:t>
            </a:r>
          </a:p>
          <a:p>
            <a:pPr algn="l"/>
            <a:r>
              <a:rPr lang="en-US" altLang="en-US" sz="1800" dirty="0"/>
              <a:t>	If defined with only one Bus, it is assumed to be a </a:t>
            </a:r>
            <a:r>
              <a:rPr lang="en-US" altLang="en-US" sz="1800" i="1" dirty="0"/>
              <a:t>shunt</a:t>
            </a:r>
            <a:r>
              <a:rPr lang="en-US" altLang="en-US" sz="1800" dirty="0"/>
              <a:t> capacitor</a:t>
            </a:r>
          </a:p>
          <a:p>
            <a:pPr algn="l"/>
            <a:r>
              <a:rPr lang="en-US" altLang="en-US" sz="1800" dirty="0"/>
              <a:t>Same rules apply to </a:t>
            </a:r>
            <a:r>
              <a:rPr lang="en-US" altLang="en-US" sz="1800" b="1" dirty="0"/>
              <a:t>Reactor</a:t>
            </a:r>
            <a:r>
              <a:rPr lang="en-US" altLang="en-US" sz="1800" dirty="0"/>
              <a:t> and </a:t>
            </a:r>
            <a:r>
              <a:rPr lang="en-US" altLang="en-US" sz="1800" b="1" dirty="0"/>
              <a:t>Fault</a:t>
            </a:r>
            <a:r>
              <a:rPr lang="en-US" altLang="en-US" sz="1800" dirty="0"/>
              <a:t> objects</a:t>
            </a:r>
          </a:p>
        </p:txBody>
      </p:sp>
    </p:spTree>
    <p:extLst>
      <p:ext uri="{BB962C8B-B14F-4D97-AF65-F5344CB8AC3E}">
        <p14:creationId xmlns:p14="http://schemas.microsoft.com/office/powerpoint/2010/main" val="21895943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fontScale="90000"/>
          </a:bodyPr>
          <a:lstStyle/>
          <a:p>
            <a:pPr eaLnBrk="1" hangingPunct="1"/>
            <a:r>
              <a:rPr lang="en-US" altLang="en-US"/>
              <a:t>Circuit Element Conductors are Connected to the Nodes of Buses</a:t>
            </a:r>
          </a:p>
        </p:txBody>
      </p:sp>
      <p:pic>
        <p:nvPicPr>
          <p:cNvPr id="7373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2366963"/>
            <a:ext cx="3962400"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366963"/>
            <a:ext cx="3960813"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Rectangle 5"/>
          <p:cNvSpPr>
            <a:spLocks noChangeArrowheads="1"/>
          </p:cNvSpPr>
          <p:nvPr/>
        </p:nvSpPr>
        <p:spPr bwMode="auto">
          <a:xfrm>
            <a:off x="4495800" y="2438400"/>
            <a:ext cx="381000" cy="2362200"/>
          </a:xfrm>
          <a:prstGeom prst="rect">
            <a:avLst/>
          </a:prstGeom>
          <a:solidFill>
            <a:srgbClr val="FF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3734" name="Oval 6"/>
          <p:cNvSpPr>
            <a:spLocks noChangeArrowheads="1"/>
          </p:cNvSpPr>
          <p:nvPr/>
        </p:nvSpPr>
        <p:spPr bwMode="auto">
          <a:xfrm>
            <a:off x="4648200" y="2895600"/>
            <a:ext cx="76200" cy="76200"/>
          </a:xfrm>
          <a:prstGeom prst="ellipse">
            <a:avLst/>
          </a:prstGeom>
          <a:solidFill>
            <a:schemeClr val="accent1"/>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3735" name="Oval 7"/>
          <p:cNvSpPr>
            <a:spLocks noChangeArrowheads="1"/>
          </p:cNvSpPr>
          <p:nvPr/>
        </p:nvSpPr>
        <p:spPr bwMode="auto">
          <a:xfrm>
            <a:off x="4648200" y="3200400"/>
            <a:ext cx="76200" cy="76200"/>
          </a:xfrm>
          <a:prstGeom prst="ellipse">
            <a:avLst/>
          </a:prstGeom>
          <a:solidFill>
            <a:schemeClr val="accent1"/>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3736" name="Oval 8"/>
          <p:cNvSpPr>
            <a:spLocks noChangeArrowheads="1"/>
          </p:cNvSpPr>
          <p:nvPr/>
        </p:nvSpPr>
        <p:spPr bwMode="auto">
          <a:xfrm>
            <a:off x="4648200" y="3486150"/>
            <a:ext cx="76200" cy="76200"/>
          </a:xfrm>
          <a:prstGeom prst="ellipse">
            <a:avLst/>
          </a:prstGeom>
          <a:solidFill>
            <a:schemeClr val="accent1"/>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3737" name="Oval 9"/>
          <p:cNvSpPr>
            <a:spLocks noChangeArrowheads="1"/>
          </p:cNvSpPr>
          <p:nvPr/>
        </p:nvSpPr>
        <p:spPr bwMode="auto">
          <a:xfrm>
            <a:off x="4648200" y="4343400"/>
            <a:ext cx="76200" cy="76200"/>
          </a:xfrm>
          <a:prstGeom prst="ellipse">
            <a:avLst/>
          </a:prstGeom>
          <a:solidFill>
            <a:schemeClr val="accent1"/>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3738" name="Line 10"/>
          <p:cNvSpPr>
            <a:spLocks noChangeShapeType="1"/>
          </p:cNvSpPr>
          <p:nvPr/>
        </p:nvSpPr>
        <p:spPr bwMode="auto">
          <a:xfrm flipV="1">
            <a:off x="4295775" y="3248025"/>
            <a:ext cx="406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3739" name="Line 11"/>
          <p:cNvSpPr>
            <a:spLocks noChangeShapeType="1"/>
          </p:cNvSpPr>
          <p:nvPr/>
        </p:nvSpPr>
        <p:spPr bwMode="auto">
          <a:xfrm>
            <a:off x="4314825" y="3267075"/>
            <a:ext cx="368300" cy="238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3740" name="Line 12"/>
          <p:cNvSpPr>
            <a:spLocks noChangeShapeType="1"/>
          </p:cNvSpPr>
          <p:nvPr/>
        </p:nvSpPr>
        <p:spPr bwMode="auto">
          <a:xfrm flipV="1">
            <a:off x="4308475" y="2930525"/>
            <a:ext cx="384175" cy="63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3741" name="Line 13"/>
          <p:cNvSpPr>
            <a:spLocks noChangeShapeType="1"/>
          </p:cNvSpPr>
          <p:nvPr/>
        </p:nvSpPr>
        <p:spPr bwMode="auto">
          <a:xfrm>
            <a:off x="4695825" y="3511550"/>
            <a:ext cx="393700" cy="31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3742" name="Line 14"/>
          <p:cNvSpPr>
            <a:spLocks noChangeShapeType="1"/>
          </p:cNvSpPr>
          <p:nvPr/>
        </p:nvSpPr>
        <p:spPr bwMode="auto">
          <a:xfrm>
            <a:off x="4314825" y="3981450"/>
            <a:ext cx="368300" cy="384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3743" name="Line 15"/>
          <p:cNvSpPr>
            <a:spLocks noChangeShapeType="1"/>
          </p:cNvSpPr>
          <p:nvPr/>
        </p:nvSpPr>
        <p:spPr bwMode="auto">
          <a:xfrm flipH="1">
            <a:off x="4686300" y="3987800"/>
            <a:ext cx="403225" cy="393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3744" name="Line 16"/>
          <p:cNvSpPr>
            <a:spLocks noChangeShapeType="1"/>
          </p:cNvSpPr>
          <p:nvPr/>
        </p:nvSpPr>
        <p:spPr bwMode="auto">
          <a:xfrm flipH="1" flipV="1">
            <a:off x="4695825" y="2927350"/>
            <a:ext cx="406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3745" name="Line 17"/>
          <p:cNvSpPr>
            <a:spLocks noChangeShapeType="1"/>
          </p:cNvSpPr>
          <p:nvPr/>
        </p:nvSpPr>
        <p:spPr bwMode="auto">
          <a:xfrm flipH="1" flipV="1">
            <a:off x="4686300" y="3235325"/>
            <a:ext cx="403225" cy="38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3746" name="Text Box 18"/>
          <p:cNvSpPr txBox="1">
            <a:spLocks noChangeArrowheads="1"/>
          </p:cNvSpPr>
          <p:nvPr/>
        </p:nvSpPr>
        <p:spPr bwMode="auto">
          <a:xfrm>
            <a:off x="4298950" y="2079625"/>
            <a:ext cx="1012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MyBus</a:t>
            </a:r>
          </a:p>
        </p:txBody>
      </p:sp>
      <p:sp>
        <p:nvSpPr>
          <p:cNvPr id="73747" name="Line 19"/>
          <p:cNvSpPr>
            <a:spLocks noChangeShapeType="1"/>
          </p:cNvSpPr>
          <p:nvPr/>
        </p:nvSpPr>
        <p:spPr bwMode="auto">
          <a:xfrm>
            <a:off x="4679950" y="4387850"/>
            <a:ext cx="0" cy="774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3748" name="Line 20"/>
          <p:cNvSpPr>
            <a:spLocks noChangeShapeType="1"/>
          </p:cNvSpPr>
          <p:nvPr/>
        </p:nvSpPr>
        <p:spPr bwMode="auto">
          <a:xfrm>
            <a:off x="4508500" y="5168900"/>
            <a:ext cx="361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3749" name="Line 21"/>
          <p:cNvSpPr>
            <a:spLocks noChangeShapeType="1"/>
          </p:cNvSpPr>
          <p:nvPr/>
        </p:nvSpPr>
        <p:spPr bwMode="auto">
          <a:xfrm>
            <a:off x="4610100" y="5222875"/>
            <a:ext cx="190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3750" name="Line 22"/>
          <p:cNvSpPr>
            <a:spLocks noChangeShapeType="1"/>
          </p:cNvSpPr>
          <p:nvPr/>
        </p:nvSpPr>
        <p:spPr bwMode="auto">
          <a:xfrm>
            <a:off x="4667250" y="5280025"/>
            <a:ext cx="82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3751" name="Text Box 23"/>
          <p:cNvSpPr txBox="1">
            <a:spLocks noChangeArrowheads="1"/>
          </p:cNvSpPr>
          <p:nvPr/>
        </p:nvSpPr>
        <p:spPr bwMode="auto">
          <a:xfrm>
            <a:off x="485775" y="5657850"/>
            <a:ext cx="82772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DSS Convention: A </a:t>
            </a:r>
            <a:r>
              <a:rPr lang="en-US" altLang="en-US" i="1"/>
              <a:t>Terminal</a:t>
            </a:r>
            <a:r>
              <a:rPr lang="en-US" altLang="en-US"/>
              <a:t> can be connected to only one </a:t>
            </a:r>
            <a:r>
              <a:rPr lang="en-US" altLang="en-US" i="1"/>
              <a:t>Bus</a:t>
            </a:r>
            <a:r>
              <a:rPr lang="en-US" altLang="en-US"/>
              <a:t>.  </a:t>
            </a:r>
            <a:br>
              <a:rPr lang="en-US" altLang="en-US"/>
            </a:br>
            <a:r>
              <a:rPr lang="en-US" altLang="en-US"/>
              <a:t>You can have any number of </a:t>
            </a:r>
            <a:r>
              <a:rPr lang="en-US" altLang="en-US" i="1"/>
              <a:t>Nodes </a:t>
            </a:r>
            <a:r>
              <a:rPr lang="en-US" altLang="en-US"/>
              <a:t> at a bus.</a:t>
            </a:r>
          </a:p>
        </p:txBody>
      </p:sp>
      <p:sp>
        <p:nvSpPr>
          <p:cNvPr id="73752" name="Text Box 24"/>
          <p:cNvSpPr txBox="1">
            <a:spLocks noChangeArrowheads="1"/>
          </p:cNvSpPr>
          <p:nvPr/>
        </p:nvSpPr>
        <p:spPr bwMode="auto">
          <a:xfrm>
            <a:off x="4419600" y="3444875"/>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1</a:t>
            </a:r>
          </a:p>
        </p:txBody>
      </p:sp>
      <p:sp>
        <p:nvSpPr>
          <p:cNvPr id="73753" name="Text Box 25"/>
          <p:cNvSpPr txBox="1">
            <a:spLocks noChangeArrowheads="1"/>
          </p:cNvSpPr>
          <p:nvPr/>
        </p:nvSpPr>
        <p:spPr bwMode="auto">
          <a:xfrm>
            <a:off x="4416425" y="3057525"/>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2</a:t>
            </a:r>
          </a:p>
        </p:txBody>
      </p:sp>
      <p:sp>
        <p:nvSpPr>
          <p:cNvPr id="73754" name="Text Box 26"/>
          <p:cNvSpPr txBox="1">
            <a:spLocks noChangeArrowheads="1"/>
          </p:cNvSpPr>
          <p:nvPr/>
        </p:nvSpPr>
        <p:spPr bwMode="auto">
          <a:xfrm>
            <a:off x="4473575" y="2622550"/>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3</a:t>
            </a:r>
          </a:p>
        </p:txBody>
      </p:sp>
      <p:sp>
        <p:nvSpPr>
          <p:cNvPr id="73755" name="Text Box 27"/>
          <p:cNvSpPr txBox="1">
            <a:spLocks noChangeArrowheads="1"/>
          </p:cNvSpPr>
          <p:nvPr/>
        </p:nvSpPr>
        <p:spPr bwMode="auto">
          <a:xfrm>
            <a:off x="4498975" y="4051300"/>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0</a:t>
            </a:r>
          </a:p>
        </p:txBody>
      </p:sp>
      <p:sp>
        <p:nvSpPr>
          <p:cNvPr id="73756" name="Text Box 28"/>
          <p:cNvSpPr txBox="1">
            <a:spLocks noChangeArrowheads="1"/>
          </p:cNvSpPr>
          <p:nvPr/>
        </p:nvSpPr>
        <p:spPr bwMode="auto">
          <a:xfrm>
            <a:off x="5418138" y="4445000"/>
            <a:ext cx="30003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 . . Bus1 = MyBus . . .</a:t>
            </a:r>
          </a:p>
          <a:p>
            <a:r>
              <a:rPr lang="en-US" altLang="en-US" sz="1000" b="1"/>
              <a:t>(take the default)</a:t>
            </a:r>
          </a:p>
        </p:txBody>
      </p:sp>
      <p:sp>
        <p:nvSpPr>
          <p:cNvPr id="73757" name="Text Box 29"/>
          <p:cNvSpPr txBox="1">
            <a:spLocks noChangeArrowheads="1"/>
          </p:cNvSpPr>
          <p:nvPr/>
        </p:nvSpPr>
        <p:spPr bwMode="auto">
          <a:xfrm>
            <a:off x="1060450" y="4473575"/>
            <a:ext cx="3221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 . . Bus2 = MyBus.2.1.3.0  . . .</a:t>
            </a:r>
          </a:p>
        </p:txBody>
      </p:sp>
      <p:sp>
        <p:nvSpPr>
          <p:cNvPr id="73758" name="Text Box 30"/>
          <p:cNvSpPr txBox="1">
            <a:spLocks noChangeArrowheads="1"/>
          </p:cNvSpPr>
          <p:nvPr/>
        </p:nvSpPr>
        <p:spPr bwMode="auto">
          <a:xfrm>
            <a:off x="1695450" y="4902200"/>
            <a:ext cx="2041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(Explicitly define connections)</a:t>
            </a:r>
          </a:p>
        </p:txBody>
      </p:sp>
    </p:spTree>
    <p:extLst>
      <p:ext uri="{BB962C8B-B14F-4D97-AF65-F5344CB8AC3E}">
        <p14:creationId xmlns:p14="http://schemas.microsoft.com/office/powerpoint/2010/main" val="30086157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ormAutofit fontScale="90000"/>
          </a:bodyPr>
          <a:lstStyle/>
          <a:p>
            <a:pPr eaLnBrk="1" hangingPunct="1"/>
            <a:r>
              <a:rPr lang="en-US" altLang="en-US"/>
              <a:t>Example: Connections for 1-Phase Residential Transformer Used in North America</a:t>
            </a:r>
          </a:p>
        </p:txBody>
      </p:sp>
      <p:pic>
        <p:nvPicPr>
          <p:cNvPr id="74755" name="Picture 3" descr="Distbution_Transform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275" y="3881438"/>
            <a:ext cx="3495675"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Text Box 4"/>
          <p:cNvSpPr txBox="1">
            <a:spLocks noChangeArrowheads="1"/>
          </p:cNvSpPr>
          <p:nvPr/>
        </p:nvSpPr>
        <p:spPr bwMode="auto">
          <a:xfrm>
            <a:off x="304800" y="1401763"/>
            <a:ext cx="8331200"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lnSpc>
                <a:spcPct val="70000"/>
              </a:lnSpc>
            </a:pPr>
            <a:r>
              <a:rPr lang="en-US" altLang="en-US" b="1">
                <a:solidFill>
                  <a:srgbClr val="808080"/>
                </a:solidFill>
              </a:rPr>
              <a:t>! Line-to-Neutral Connected 1-phase Center-tapped transformer</a:t>
            </a:r>
          </a:p>
          <a:p>
            <a:pPr algn="l">
              <a:lnSpc>
                <a:spcPct val="70000"/>
              </a:lnSpc>
            </a:pPr>
            <a:r>
              <a:rPr lang="en-US" altLang="en-US" b="1">
                <a:solidFill>
                  <a:schemeClr val="tx1"/>
                </a:solidFill>
              </a:rPr>
              <a:t>New  Transformer.Example_1-ph  phases=1  Windings=3</a:t>
            </a:r>
            <a:r>
              <a:rPr lang="en-US" altLang="en-US">
                <a:solidFill>
                  <a:schemeClr val="tx1"/>
                </a:solidFill>
              </a:rPr>
              <a:t> </a:t>
            </a:r>
          </a:p>
          <a:p>
            <a:pPr algn="l">
              <a:lnSpc>
                <a:spcPct val="70000"/>
              </a:lnSpc>
            </a:pPr>
            <a:r>
              <a:rPr lang="en-US" altLang="en-US" b="1">
                <a:solidFill>
                  <a:srgbClr val="808080"/>
                </a:solidFill>
              </a:rPr>
              <a:t>! Typical impedances for small transformer with interlaced secondaries	</a:t>
            </a:r>
          </a:p>
          <a:p>
            <a:pPr algn="l">
              <a:lnSpc>
                <a:spcPct val="70000"/>
              </a:lnSpc>
            </a:pPr>
            <a:r>
              <a:rPr lang="en-US" altLang="en-US" b="1">
                <a:solidFill>
                  <a:schemeClr val="tx1"/>
                </a:solidFill>
              </a:rPr>
              <a:t>~ Xhl=2.04    Xht=2.04    Xlt=1.36    %noloadloss=.2</a:t>
            </a:r>
          </a:p>
          <a:p>
            <a:pPr algn="l">
              <a:lnSpc>
                <a:spcPct val="70000"/>
              </a:lnSpc>
            </a:pPr>
            <a:r>
              <a:rPr lang="en-US" altLang="en-US" b="1">
                <a:solidFill>
                  <a:srgbClr val="808080"/>
                </a:solidFill>
              </a:rPr>
              <a:t>! Winding Definitions	</a:t>
            </a:r>
          </a:p>
          <a:p>
            <a:pPr algn="l">
              <a:lnSpc>
                <a:spcPct val="70000"/>
              </a:lnSpc>
            </a:pPr>
            <a:r>
              <a:rPr lang="en-US" altLang="en-US" b="1">
                <a:solidFill>
                  <a:schemeClr val="tx1"/>
                </a:solidFill>
              </a:rPr>
              <a:t>~ wdg=1   Bus=Bus1.1.0   kV=7.2    kVA=25   %R=0.6   Conn=wye</a:t>
            </a:r>
          </a:p>
          <a:p>
            <a:pPr algn="l">
              <a:lnSpc>
                <a:spcPct val="70000"/>
              </a:lnSpc>
            </a:pPr>
            <a:r>
              <a:rPr lang="en-US" altLang="en-US" b="1"/>
              <a:t>~ wdg=2   Bus=Bus2.1.0   kV=0.12  kVA=25   %R=1.2   Conn=wye</a:t>
            </a:r>
          </a:p>
          <a:p>
            <a:pPr algn="l">
              <a:lnSpc>
                <a:spcPct val="70000"/>
              </a:lnSpc>
            </a:pPr>
            <a:r>
              <a:rPr lang="en-US" altLang="en-US" b="1"/>
              <a:t>~ Wdg=3  Bus=Bus2.0.2   kV=0.12   kVA=25  %R=1.2   Conn=wye</a:t>
            </a:r>
          </a:p>
        </p:txBody>
      </p:sp>
      <p:sp>
        <p:nvSpPr>
          <p:cNvPr id="74757" name="Text Box 5"/>
          <p:cNvSpPr txBox="1">
            <a:spLocks noChangeArrowheads="1"/>
          </p:cNvSpPr>
          <p:nvPr/>
        </p:nvSpPr>
        <p:spPr bwMode="auto">
          <a:xfrm>
            <a:off x="352425" y="4340225"/>
            <a:ext cx="296386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dirty="0"/>
              <a:t>Note: You may use the </a:t>
            </a:r>
            <a:r>
              <a:rPr lang="en-US" altLang="en-US" i="1" dirty="0" err="1"/>
              <a:t>XfmrCode</a:t>
            </a:r>
            <a:r>
              <a:rPr lang="en-US" altLang="en-US" dirty="0"/>
              <a:t> object to define a library of transformer definitions that are used repeatedly (like </a:t>
            </a:r>
            <a:r>
              <a:rPr lang="en-US" altLang="en-US" i="1" dirty="0" err="1"/>
              <a:t>LineCode</a:t>
            </a:r>
            <a:r>
              <a:rPr lang="en-US" altLang="en-US" dirty="0"/>
              <a:t> for Line elements)</a:t>
            </a:r>
          </a:p>
        </p:txBody>
      </p:sp>
    </p:spTree>
    <p:extLst>
      <p:ext uri="{BB962C8B-B14F-4D97-AF65-F5344CB8AC3E}">
        <p14:creationId xmlns:p14="http://schemas.microsoft.com/office/powerpoint/2010/main" val="298141350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fontScale="90000"/>
          </a:bodyPr>
          <a:lstStyle/>
          <a:p>
            <a:pPr eaLnBrk="1" hangingPunct="1"/>
            <a:r>
              <a:rPr lang="en-US" altLang="en-US"/>
              <a:t>All Terminals of a Circuit Element Have Same Number of Conductors</a:t>
            </a:r>
          </a:p>
        </p:txBody>
      </p:sp>
      <p:pic>
        <p:nvPicPr>
          <p:cNvPr id="75779" name="Picture 3" descr="DeltaWyeTransformers"/>
          <p:cNvPicPr>
            <a:picLocks noChangeAspect="1" noChangeArrowheads="1"/>
          </p:cNvPicPr>
          <p:nvPr/>
        </p:nvPicPr>
        <p:blipFill>
          <a:blip r:embed="rId3">
            <a:extLst>
              <a:ext uri="{28A0092B-C50C-407E-A947-70E740481C1C}">
                <a14:useLocalDpi xmlns:a14="http://schemas.microsoft.com/office/drawing/2010/main" val="0"/>
              </a:ext>
            </a:extLst>
          </a:blip>
          <a:srcRect t="7692"/>
          <a:stretch>
            <a:fillRect/>
          </a:stretch>
        </p:blipFill>
        <p:spPr bwMode="auto">
          <a:xfrm>
            <a:off x="1981200" y="1371600"/>
            <a:ext cx="4821238" cy="5105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5780" name="Text Box 4"/>
          <p:cNvSpPr txBox="1">
            <a:spLocks noChangeArrowheads="1"/>
          </p:cNvSpPr>
          <p:nvPr/>
        </p:nvSpPr>
        <p:spPr bwMode="auto">
          <a:xfrm>
            <a:off x="152400" y="1676400"/>
            <a:ext cx="1981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3-Phase Transformer</a:t>
            </a:r>
          </a:p>
        </p:txBody>
      </p:sp>
    </p:spTree>
    <p:extLst>
      <p:ext uri="{BB962C8B-B14F-4D97-AF65-F5344CB8AC3E}">
        <p14:creationId xmlns:p14="http://schemas.microsoft.com/office/powerpoint/2010/main" val="389813097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endParaRPr lang="en-US" dirty="0"/>
          </a:p>
        </p:txBody>
      </p:sp>
      <p:sp>
        <p:nvSpPr>
          <p:cNvPr id="4" name="Title 3"/>
          <p:cNvSpPr>
            <a:spLocks noGrp="1"/>
          </p:cNvSpPr>
          <p:nvPr>
            <p:ph type="ctrTitle" sz="quarter"/>
          </p:nvPr>
        </p:nvSpPr>
        <p:spPr>
          <a:xfrm>
            <a:off x="455190" y="1280160"/>
            <a:ext cx="4572000" cy="2651760"/>
          </a:xfrm>
        </p:spPr>
        <p:txBody>
          <a:bodyPr/>
          <a:lstStyle/>
          <a:p>
            <a:r>
              <a:rPr lang="en-US" dirty="0"/>
              <a:t>Scripting Basics</a:t>
            </a:r>
          </a:p>
        </p:txBody>
      </p:sp>
    </p:spTree>
    <p:extLst>
      <p:ext uri="{BB962C8B-B14F-4D97-AF65-F5344CB8AC3E}">
        <p14:creationId xmlns:p14="http://schemas.microsoft.com/office/powerpoint/2010/main" val="34583581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en-US"/>
              <a:t>Scripting</a:t>
            </a:r>
          </a:p>
        </p:txBody>
      </p:sp>
      <p:sp>
        <p:nvSpPr>
          <p:cNvPr id="90115" name="Rectangle 3"/>
          <p:cNvSpPr>
            <a:spLocks noGrp="1" noChangeArrowheads="1"/>
          </p:cNvSpPr>
          <p:nvPr>
            <p:ph type="body" idx="1"/>
          </p:nvPr>
        </p:nvSpPr>
        <p:spPr/>
        <p:txBody>
          <a:bodyPr/>
          <a:lstStyle/>
          <a:p>
            <a:pPr eaLnBrk="1" hangingPunct="1"/>
            <a:r>
              <a:rPr lang="en-US" altLang="en-US"/>
              <a:t>OpenDSS is a </a:t>
            </a:r>
            <a:r>
              <a:rPr lang="en-US" altLang="en-US" u="sng"/>
              <a:t>scriptable solution engine</a:t>
            </a:r>
          </a:p>
          <a:p>
            <a:pPr eaLnBrk="1" hangingPunct="1"/>
            <a:r>
              <a:rPr lang="en-US" altLang="en-US"/>
              <a:t>Scripts</a:t>
            </a:r>
          </a:p>
          <a:p>
            <a:pPr lvl="1" eaLnBrk="1" hangingPunct="1"/>
            <a:r>
              <a:rPr lang="en-US" altLang="en-US"/>
              <a:t>Series of commands</a:t>
            </a:r>
          </a:p>
          <a:p>
            <a:pPr lvl="1" eaLnBrk="1" hangingPunct="1"/>
            <a:r>
              <a:rPr lang="en-US" altLang="en-US"/>
              <a:t>From text files</a:t>
            </a:r>
          </a:p>
          <a:p>
            <a:pPr lvl="1" eaLnBrk="1" hangingPunct="1"/>
            <a:r>
              <a:rPr lang="en-US" altLang="en-US"/>
              <a:t>From edit forms in OpenDSS.EXE</a:t>
            </a:r>
          </a:p>
          <a:p>
            <a:pPr lvl="1" eaLnBrk="1" hangingPunct="1"/>
            <a:r>
              <a:rPr lang="en-US" altLang="en-US"/>
              <a:t>From another program through COM interface</a:t>
            </a:r>
          </a:p>
          <a:p>
            <a:pPr lvl="2" eaLnBrk="1" hangingPunct="1"/>
            <a:r>
              <a:rPr lang="en-US" altLang="en-US"/>
              <a:t>e. g., This is how you would do looping</a:t>
            </a:r>
          </a:p>
          <a:p>
            <a:pPr eaLnBrk="1" hangingPunct="1"/>
            <a:r>
              <a:rPr lang="en-US" altLang="en-US"/>
              <a:t>Scripts define circuits</a:t>
            </a:r>
          </a:p>
          <a:p>
            <a:pPr eaLnBrk="1" hangingPunct="1"/>
            <a:r>
              <a:rPr lang="en-US" altLang="en-US"/>
              <a:t>Scripts control solution of circuits</a:t>
            </a:r>
          </a:p>
          <a:p>
            <a:pPr eaLnBrk="1" hangingPunct="1"/>
            <a:r>
              <a:rPr lang="en-US" altLang="en-US"/>
              <a:t>Scripts specify output, etc.</a:t>
            </a:r>
          </a:p>
        </p:txBody>
      </p:sp>
    </p:spTree>
    <p:extLst>
      <p:ext uri="{BB962C8B-B14F-4D97-AF65-F5344CB8AC3E}">
        <p14:creationId xmlns:p14="http://schemas.microsoft.com/office/powerpoint/2010/main" val="5601953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en-US"/>
              <a:t>Command Syntax</a:t>
            </a:r>
          </a:p>
        </p:txBody>
      </p:sp>
      <p:sp>
        <p:nvSpPr>
          <p:cNvPr id="91139" name="Rectangle 3"/>
          <p:cNvSpPr>
            <a:spLocks noGrp="1" noChangeArrowheads="1"/>
          </p:cNvSpPr>
          <p:nvPr>
            <p:ph type="body" idx="1"/>
          </p:nvPr>
        </p:nvSpPr>
        <p:spPr>
          <a:xfrm>
            <a:off x="457200" y="1416050"/>
            <a:ext cx="8534400" cy="4935538"/>
          </a:xfrm>
        </p:spPr>
        <p:txBody>
          <a:bodyPr/>
          <a:lstStyle/>
          <a:p>
            <a:pPr eaLnBrk="1" hangingPunct="1"/>
            <a:r>
              <a:rPr lang="en-US" altLang="en-US" i="1">
                <a:solidFill>
                  <a:schemeClr val="tx2"/>
                </a:solidFill>
              </a:rPr>
              <a:t>Command   parm1,  parm2   parm3   parm 4 ….</a:t>
            </a:r>
          </a:p>
          <a:p>
            <a:pPr eaLnBrk="1" hangingPunct="1"/>
            <a:endParaRPr lang="en-US" altLang="en-US" i="1"/>
          </a:p>
          <a:p>
            <a:pPr eaLnBrk="1" hangingPunct="1"/>
            <a:r>
              <a:rPr lang="en-US" altLang="en-US"/>
              <a:t>Parameters may be </a:t>
            </a:r>
            <a:r>
              <a:rPr lang="en-US" altLang="en-US" u="sng"/>
              <a:t>positional</a:t>
            </a:r>
            <a:r>
              <a:rPr lang="en-US" altLang="en-US"/>
              <a:t> or </a:t>
            </a:r>
            <a:r>
              <a:rPr lang="en-US" altLang="en-US" u="sng"/>
              <a:t>named</a:t>
            </a:r>
            <a:r>
              <a:rPr lang="en-US" altLang="en-US"/>
              <a:t> (tagged). </a:t>
            </a:r>
          </a:p>
          <a:p>
            <a:pPr eaLnBrk="1" hangingPunct="1"/>
            <a:r>
              <a:rPr lang="en-US" altLang="en-US"/>
              <a:t>If named, an "</a:t>
            </a:r>
            <a:r>
              <a:rPr lang="en-US" altLang="en-US" b="1"/>
              <a:t>=</a:t>
            </a:r>
            <a:r>
              <a:rPr lang="en-US" altLang="en-US"/>
              <a:t>" sign is expected</a:t>
            </a:r>
            <a:r>
              <a:rPr lang="en-US" altLang="en-US" i="1"/>
              <a:t>.  </a:t>
            </a:r>
          </a:p>
          <a:p>
            <a:pPr lvl="1" eaLnBrk="1" hangingPunct="1"/>
            <a:r>
              <a:rPr lang="en-US" altLang="en-US" b="1" i="1">
                <a:solidFill>
                  <a:schemeClr val="tx2"/>
                </a:solidFill>
              </a:rPr>
              <a:t>Name=value</a:t>
            </a:r>
            <a:r>
              <a:rPr lang="en-US" altLang="en-US" i="1"/>
              <a:t>  (this is the named form)</a:t>
            </a:r>
          </a:p>
          <a:p>
            <a:pPr lvl="1" eaLnBrk="1" hangingPunct="1"/>
            <a:r>
              <a:rPr lang="en-US" altLang="en-US" b="1" i="1">
                <a:solidFill>
                  <a:schemeClr val="tx2"/>
                </a:solidFill>
              </a:rPr>
              <a:t>Value</a:t>
            </a:r>
            <a:r>
              <a:rPr lang="en-US" altLang="en-US" i="1"/>
              <a:t>    (value alone in positional form)</a:t>
            </a:r>
          </a:p>
          <a:p>
            <a:pPr eaLnBrk="1" hangingPunct="1"/>
            <a:r>
              <a:rPr lang="en-US" altLang="en-US" i="1"/>
              <a:t>For example, the following two commands are equivalent:</a:t>
            </a:r>
          </a:p>
          <a:p>
            <a:pPr lvl="1" eaLnBrk="1" hangingPunct="1"/>
            <a:r>
              <a:rPr lang="en-US" altLang="en-US" sz="1400" b="1" i="1">
                <a:solidFill>
                  <a:schemeClr val="tx2"/>
                </a:solidFill>
                <a:latin typeface="Courier New" panose="02070309020205020404" pitchFamily="49" charset="0"/>
              </a:rPr>
              <a:t>New Object="Line.First Line" Bus1=b1240  Bus2=32  LineCode=336ACSR, …</a:t>
            </a:r>
          </a:p>
          <a:p>
            <a:pPr lvl="1" eaLnBrk="1" hangingPunct="1"/>
            <a:r>
              <a:rPr lang="en-US" altLang="en-US" sz="1400" b="1" i="1">
                <a:solidFill>
                  <a:schemeClr val="tx2"/>
                </a:solidFill>
                <a:latin typeface="Courier New" panose="02070309020205020404" pitchFamily="49" charset="0"/>
              </a:rPr>
              <a:t>New  “Line.First Line”,  b1240   32   336ACSR</a:t>
            </a:r>
            <a:r>
              <a:rPr lang="en-US" altLang="en-US" sz="1400" b="1" i="1">
                <a:latin typeface="Courier New" panose="02070309020205020404" pitchFamily="49" charset="0"/>
              </a:rPr>
              <a:t>, …</a:t>
            </a:r>
          </a:p>
        </p:txBody>
      </p:sp>
      <p:sp>
        <p:nvSpPr>
          <p:cNvPr id="91140" name="Text Box 4"/>
          <p:cNvSpPr txBox="1">
            <a:spLocks noChangeArrowheads="1"/>
          </p:cNvSpPr>
          <p:nvPr/>
        </p:nvSpPr>
        <p:spPr bwMode="auto">
          <a:xfrm>
            <a:off x="2986088" y="5876925"/>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Comma or white space</a:t>
            </a:r>
          </a:p>
        </p:txBody>
      </p:sp>
      <p:sp>
        <p:nvSpPr>
          <p:cNvPr id="91141" name="Line 5"/>
          <p:cNvSpPr>
            <a:spLocks noChangeShapeType="1"/>
          </p:cNvSpPr>
          <p:nvPr/>
        </p:nvSpPr>
        <p:spPr bwMode="auto">
          <a:xfrm flipH="1" flipV="1">
            <a:off x="3581400" y="5410200"/>
            <a:ext cx="160338" cy="4175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1142" name="Line 6"/>
          <p:cNvSpPr>
            <a:spLocks noChangeShapeType="1"/>
          </p:cNvSpPr>
          <p:nvPr/>
        </p:nvSpPr>
        <p:spPr bwMode="auto">
          <a:xfrm flipV="1">
            <a:off x="4973638" y="5334000"/>
            <a:ext cx="55562" cy="4746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284657372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en-US"/>
              <a:t>Delimiters</a:t>
            </a:r>
          </a:p>
        </p:txBody>
      </p:sp>
      <p:sp>
        <p:nvSpPr>
          <p:cNvPr id="92163" name="Rectangle 3"/>
          <p:cNvSpPr>
            <a:spLocks noGrp="1" noChangeArrowheads="1"/>
          </p:cNvSpPr>
          <p:nvPr>
            <p:ph type="body" idx="1"/>
          </p:nvPr>
        </p:nvSpPr>
        <p:spPr/>
        <p:txBody>
          <a:bodyPr/>
          <a:lstStyle/>
          <a:p>
            <a:pPr eaLnBrk="1" hangingPunct="1"/>
            <a:r>
              <a:rPr lang="en-US" altLang="en-US"/>
              <a:t>Array or string delimiter pairs:		</a:t>
            </a:r>
            <a:r>
              <a:rPr lang="en-US" altLang="en-US" b="1">
                <a:solidFill>
                  <a:schemeClr val="tx2"/>
                </a:solidFill>
              </a:rPr>
              <a:t>[ ] , { },( ),“ “,‘ ‘</a:t>
            </a:r>
          </a:p>
          <a:p>
            <a:pPr eaLnBrk="1" hangingPunct="1"/>
            <a:r>
              <a:rPr lang="en-US" altLang="en-US"/>
              <a:t>Matrix row delimiter:			</a:t>
            </a:r>
            <a:r>
              <a:rPr lang="en-US" altLang="en-US" b="1">
                <a:solidFill>
                  <a:schemeClr val="tx2"/>
                </a:solidFill>
              </a:rPr>
              <a:t>|</a:t>
            </a:r>
          </a:p>
          <a:p>
            <a:pPr eaLnBrk="1" hangingPunct="1"/>
            <a:r>
              <a:rPr lang="en-US" altLang="en-US"/>
              <a:t>Value delimiters:				</a:t>
            </a:r>
            <a:r>
              <a:rPr lang="en-US" altLang="en-US" b="1">
                <a:solidFill>
                  <a:schemeClr val="tx2"/>
                </a:solidFill>
              </a:rPr>
              <a:t>,</a:t>
            </a:r>
            <a:r>
              <a:rPr lang="en-US" altLang="en-US">
                <a:solidFill>
                  <a:schemeClr val="tx2"/>
                </a:solidFill>
              </a:rPr>
              <a:t> (comma)</a:t>
            </a:r>
            <a:br>
              <a:rPr lang="en-US" altLang="en-US"/>
            </a:br>
            <a:r>
              <a:rPr lang="en-US" altLang="en-US"/>
              <a:t>			</a:t>
            </a:r>
            <a:r>
              <a:rPr lang="en-US" altLang="en-US">
                <a:solidFill>
                  <a:schemeClr val="tx2"/>
                </a:solidFill>
              </a:rPr>
              <a:t>any white space (tab or space)</a:t>
            </a:r>
          </a:p>
          <a:p>
            <a:pPr eaLnBrk="1" hangingPunct="1"/>
            <a:r>
              <a:rPr lang="en-US" altLang="en-US"/>
              <a:t>Class, Object, Bus, or Node delimiter:	</a:t>
            </a:r>
            <a:r>
              <a:rPr lang="en-US" altLang="en-US" b="1">
                <a:solidFill>
                  <a:schemeClr val="tx2"/>
                </a:solidFill>
              </a:rPr>
              <a:t>.</a:t>
            </a:r>
            <a:r>
              <a:rPr lang="en-US" altLang="en-US">
                <a:solidFill>
                  <a:schemeClr val="tx2"/>
                </a:solidFill>
              </a:rPr>
              <a:t> (period)</a:t>
            </a:r>
          </a:p>
          <a:p>
            <a:pPr eaLnBrk="1" hangingPunct="1"/>
            <a:r>
              <a:rPr lang="en-US" altLang="en-US"/>
              <a:t>Keyword / value separator:		</a:t>
            </a:r>
            <a:r>
              <a:rPr lang="en-US" altLang="en-US" b="1">
                <a:solidFill>
                  <a:schemeClr val="tx2"/>
                </a:solidFill>
              </a:rPr>
              <a:t>=</a:t>
            </a:r>
          </a:p>
          <a:p>
            <a:pPr eaLnBrk="1" hangingPunct="1"/>
            <a:r>
              <a:rPr lang="en-US" altLang="en-US"/>
              <a:t>Continuation of previous line:		</a:t>
            </a:r>
            <a:r>
              <a:rPr lang="en-US" altLang="en-US" b="1">
                <a:solidFill>
                  <a:schemeClr val="tx2"/>
                </a:solidFill>
              </a:rPr>
              <a:t>~</a:t>
            </a:r>
            <a:r>
              <a:rPr lang="en-US" altLang="en-US">
                <a:solidFill>
                  <a:schemeClr val="tx2"/>
                </a:solidFill>
              </a:rPr>
              <a:t> (More)</a:t>
            </a:r>
          </a:p>
          <a:p>
            <a:pPr eaLnBrk="1" hangingPunct="1"/>
            <a:r>
              <a:rPr lang="en-US" altLang="en-US"/>
              <a:t>Comment line:				</a:t>
            </a:r>
            <a:r>
              <a:rPr lang="en-US" altLang="en-US" b="1">
                <a:solidFill>
                  <a:schemeClr val="tx2"/>
                </a:solidFill>
              </a:rPr>
              <a:t>//</a:t>
            </a:r>
          </a:p>
          <a:p>
            <a:pPr eaLnBrk="1" hangingPunct="1"/>
            <a:r>
              <a:rPr lang="en-US" altLang="en-US"/>
              <a:t>In-line comment:				</a:t>
            </a:r>
            <a:r>
              <a:rPr lang="en-US" altLang="en-US" b="1">
                <a:solidFill>
                  <a:schemeClr val="tx2"/>
                </a:solidFill>
              </a:rPr>
              <a:t>!</a:t>
            </a:r>
          </a:p>
          <a:p>
            <a:pPr eaLnBrk="1" hangingPunct="1"/>
            <a:r>
              <a:rPr lang="en-US" altLang="en-US"/>
              <a:t>Query a property:				</a:t>
            </a:r>
            <a:r>
              <a:rPr lang="en-US" altLang="en-US" b="1">
                <a:solidFill>
                  <a:schemeClr val="tx2"/>
                </a:solidFill>
              </a:rPr>
              <a:t>?</a:t>
            </a:r>
          </a:p>
        </p:txBody>
      </p:sp>
    </p:spTree>
    <p:extLst>
      <p:ext uri="{BB962C8B-B14F-4D97-AF65-F5344CB8AC3E}">
        <p14:creationId xmlns:p14="http://schemas.microsoft.com/office/powerpoint/2010/main" val="287557396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en-US"/>
              <a:t>Array and Matrix Parameters</a:t>
            </a:r>
          </a:p>
        </p:txBody>
      </p:sp>
      <p:sp>
        <p:nvSpPr>
          <p:cNvPr id="93187" name="Rectangle 3"/>
          <p:cNvSpPr>
            <a:spLocks noGrp="1" noChangeArrowheads="1"/>
          </p:cNvSpPr>
          <p:nvPr>
            <p:ph type="body" idx="1"/>
          </p:nvPr>
        </p:nvSpPr>
        <p:spPr/>
        <p:txBody>
          <a:bodyPr/>
          <a:lstStyle/>
          <a:p>
            <a:pPr eaLnBrk="1" hangingPunct="1"/>
            <a:r>
              <a:rPr lang="en-US" altLang="en-US"/>
              <a:t>Array</a:t>
            </a:r>
          </a:p>
          <a:p>
            <a:pPr lvl="1" eaLnBrk="1" hangingPunct="1"/>
            <a:r>
              <a:rPr lang="en-US" altLang="en-US" b="1">
                <a:solidFill>
                  <a:schemeClr val="tx2"/>
                </a:solidFill>
              </a:rPr>
              <a:t>kvs = [115, 6.6, 22]</a:t>
            </a:r>
          </a:p>
          <a:p>
            <a:pPr lvl="1" eaLnBrk="1" hangingPunct="1"/>
            <a:r>
              <a:rPr lang="en-US" altLang="en-US" b="1">
                <a:solidFill>
                  <a:schemeClr val="tx2"/>
                </a:solidFill>
              </a:rPr>
              <a:t>kvas=[20000  16000 16000]</a:t>
            </a:r>
          </a:p>
          <a:p>
            <a:pPr eaLnBrk="1" hangingPunct="1"/>
            <a:endParaRPr lang="en-US" altLang="en-US" b="1">
              <a:solidFill>
                <a:schemeClr val="tx2"/>
              </a:solidFill>
            </a:endParaRPr>
          </a:p>
          <a:p>
            <a:pPr eaLnBrk="1" hangingPunct="1"/>
            <a:r>
              <a:rPr lang="en-US" altLang="en-US"/>
              <a:t>Matrix</a:t>
            </a:r>
          </a:p>
          <a:p>
            <a:pPr lvl="1" eaLnBrk="1" hangingPunct="1"/>
            <a:r>
              <a:rPr lang="en-US" altLang="en-US" b="1" i="1"/>
              <a:t>(3x3 matrix)</a:t>
            </a:r>
            <a:endParaRPr lang="en-US" altLang="en-US"/>
          </a:p>
          <a:p>
            <a:pPr lvl="2" eaLnBrk="1" hangingPunct="1"/>
            <a:r>
              <a:rPr lang="en-US" altLang="en-US" b="1">
                <a:solidFill>
                  <a:schemeClr val="tx2"/>
                </a:solidFill>
              </a:rPr>
              <a:t>Xmatrix=[1.2  .3  .3 | .3  1.2  3 | .3  .3  1.2]</a:t>
            </a:r>
            <a:r>
              <a:rPr lang="en-US" altLang="en-US" b="1"/>
              <a:t> </a:t>
            </a:r>
          </a:p>
          <a:p>
            <a:pPr lvl="1" eaLnBrk="1" hangingPunct="1"/>
            <a:r>
              <a:rPr lang="en-US" altLang="en-US" b="1" i="1"/>
              <a:t>(3x3 matrix – lower triangle) </a:t>
            </a:r>
          </a:p>
          <a:p>
            <a:pPr lvl="2" eaLnBrk="1" hangingPunct="1"/>
            <a:r>
              <a:rPr lang="en-US" altLang="en-US" b="1">
                <a:solidFill>
                  <a:schemeClr val="tx2"/>
                </a:solidFill>
              </a:rPr>
              <a:t>Xmatrix=[ 1.2  | .3 1.2  | .3  .3  1.2 ]</a:t>
            </a:r>
          </a:p>
        </p:txBody>
      </p:sp>
    </p:spTree>
    <p:extLst>
      <p:ext uri="{BB962C8B-B14F-4D97-AF65-F5344CB8AC3E}">
        <p14:creationId xmlns:p14="http://schemas.microsoft.com/office/powerpoint/2010/main" val="4230023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7000"/>
            <a:ext cx="8226425" cy="914400"/>
          </a:xfrm>
        </p:spPr>
        <p:txBody>
          <a:bodyPr/>
          <a:lstStyle/>
          <a:p>
            <a:r>
              <a:rPr lang="en-US" dirty="0"/>
              <a:t>Why are most distribution systems radial?</a:t>
            </a:r>
          </a:p>
        </p:txBody>
      </p:sp>
    </p:spTree>
    <p:extLst>
      <p:ext uri="{BB962C8B-B14F-4D97-AF65-F5344CB8AC3E}">
        <p14:creationId xmlns:p14="http://schemas.microsoft.com/office/powerpoint/2010/main" val="124648885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endParaRPr lang="en-US"/>
          </a:p>
        </p:txBody>
      </p:sp>
      <p:sp>
        <p:nvSpPr>
          <p:cNvPr id="4" name="Title 3"/>
          <p:cNvSpPr>
            <a:spLocks noGrp="1"/>
          </p:cNvSpPr>
          <p:nvPr>
            <p:ph type="ctrTitle" sz="quarter"/>
          </p:nvPr>
        </p:nvSpPr>
        <p:spPr/>
        <p:txBody>
          <a:bodyPr/>
          <a:lstStyle/>
          <a:p>
            <a:r>
              <a:rPr lang="en-US" dirty="0"/>
              <a:t>A Simple Example</a:t>
            </a:r>
          </a:p>
        </p:txBody>
      </p:sp>
    </p:spTree>
    <p:extLst>
      <p:ext uri="{BB962C8B-B14F-4D97-AF65-F5344CB8AC3E}">
        <p14:creationId xmlns:p14="http://schemas.microsoft.com/office/powerpoint/2010/main" val="133722283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en-US"/>
              <a:t>A Basic Script (Class Exercise)</a:t>
            </a:r>
          </a:p>
        </p:txBody>
      </p:sp>
      <p:pic>
        <p:nvPicPr>
          <p:cNvPr id="95235" name="Picture 3" descr="SimpleCircu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110343"/>
            <a:ext cx="38512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Text Box 4"/>
          <p:cNvSpPr txBox="1">
            <a:spLocks noChangeArrowheads="1"/>
          </p:cNvSpPr>
          <p:nvPr/>
        </p:nvSpPr>
        <p:spPr bwMode="auto">
          <a:xfrm>
            <a:off x="457200" y="2939144"/>
            <a:ext cx="8304963"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200" b="1" dirty="0">
                <a:latin typeface="Courier New" panose="02070309020205020404" pitchFamily="49" charset="0"/>
              </a:rPr>
              <a:t>Clear</a:t>
            </a:r>
          </a:p>
          <a:p>
            <a:pPr algn="l"/>
            <a:r>
              <a:rPr lang="en-US" altLang="en-US" sz="1200" b="1" dirty="0">
                <a:latin typeface="Courier New" panose="02070309020205020404" pitchFamily="49" charset="0"/>
              </a:rPr>
              <a:t>New </a:t>
            </a:r>
            <a:r>
              <a:rPr lang="en-US" altLang="en-US" sz="1200" b="1" dirty="0" err="1">
                <a:latin typeface="Courier New" panose="02070309020205020404" pitchFamily="49" charset="0"/>
              </a:rPr>
              <a:t>Circuit.Simple</a:t>
            </a:r>
            <a:r>
              <a:rPr lang="en-US" altLang="en-US" sz="1200" b="1" dirty="0">
                <a:latin typeface="Courier New" panose="02070309020205020404" pitchFamily="49" charset="0"/>
              </a:rPr>
              <a:t>     ! Creates voltage source  (</a:t>
            </a:r>
            <a:r>
              <a:rPr lang="en-US" altLang="en-US" sz="1200" b="1" dirty="0" err="1">
                <a:latin typeface="Courier New" panose="02070309020205020404" pitchFamily="49" charset="0"/>
              </a:rPr>
              <a:t>Vsource.Source</a:t>
            </a:r>
            <a:r>
              <a:rPr lang="en-US" altLang="en-US" sz="1200" b="1" dirty="0">
                <a:latin typeface="Courier New" panose="02070309020205020404" pitchFamily="49" charset="0"/>
              </a:rPr>
              <a:t>)</a:t>
            </a:r>
          </a:p>
          <a:p>
            <a:pPr algn="l"/>
            <a:r>
              <a:rPr lang="en-US" altLang="en-US" sz="1200" b="1" dirty="0">
                <a:latin typeface="Courier New" panose="02070309020205020404" pitchFamily="49" charset="0"/>
              </a:rPr>
              <a:t>Edit </a:t>
            </a:r>
            <a:r>
              <a:rPr lang="en-US" altLang="en-US" sz="1200" b="1" dirty="0" err="1">
                <a:latin typeface="Courier New" panose="02070309020205020404" pitchFamily="49" charset="0"/>
              </a:rPr>
              <a:t>Vsource.Source</a:t>
            </a:r>
            <a:r>
              <a:rPr lang="en-US" altLang="en-US" sz="1200" b="1" dirty="0">
                <a:latin typeface="Courier New" panose="02070309020205020404" pitchFamily="49" charset="0"/>
              </a:rPr>
              <a:t> </a:t>
            </a:r>
            <a:r>
              <a:rPr lang="en-US" altLang="en-US" sz="1200" b="1" dirty="0" err="1">
                <a:latin typeface="Courier New" panose="02070309020205020404" pitchFamily="49" charset="0"/>
              </a:rPr>
              <a:t>BasekV</a:t>
            </a:r>
            <a:r>
              <a:rPr lang="en-US" altLang="en-US" sz="1200" b="1" dirty="0">
                <a:latin typeface="Courier New" panose="02070309020205020404" pitchFamily="49" charset="0"/>
              </a:rPr>
              <a:t>=115 pu=1.05  ISC3=3000  ISC1=2500  !Define source V and Z</a:t>
            </a:r>
          </a:p>
          <a:p>
            <a:pPr algn="l"/>
            <a:r>
              <a:rPr lang="en-US" altLang="en-US" sz="1200" b="1" dirty="0">
                <a:latin typeface="Courier New" panose="02070309020205020404" pitchFamily="49" charset="0"/>
              </a:rPr>
              <a:t>New Transformer.TR1 Buses=[</a:t>
            </a:r>
            <a:r>
              <a:rPr lang="en-US" altLang="en-US" sz="1200" b="1" dirty="0" err="1">
                <a:latin typeface="Courier New" panose="02070309020205020404" pitchFamily="49" charset="0"/>
              </a:rPr>
              <a:t>SourceBus</a:t>
            </a:r>
            <a:r>
              <a:rPr lang="en-US" altLang="en-US" sz="1200" b="1" dirty="0">
                <a:latin typeface="Courier New" panose="02070309020205020404" pitchFamily="49" charset="0"/>
              </a:rPr>
              <a:t>, </a:t>
            </a:r>
            <a:r>
              <a:rPr lang="en-US" altLang="en-US" sz="1200" b="1" dirty="0" err="1">
                <a:latin typeface="Courier New" panose="02070309020205020404" pitchFamily="49" charset="0"/>
              </a:rPr>
              <a:t>Sub_Bus</a:t>
            </a:r>
            <a:r>
              <a:rPr lang="en-US" altLang="en-US" sz="1200" b="1" dirty="0">
                <a:latin typeface="Courier New" panose="02070309020205020404" pitchFamily="49" charset="0"/>
              </a:rPr>
              <a:t>] Conns=[Delta Wye] </a:t>
            </a:r>
            <a:r>
              <a:rPr lang="en-US" altLang="en-US" sz="1200" b="1" dirty="0" err="1">
                <a:latin typeface="Courier New" panose="02070309020205020404" pitchFamily="49" charset="0"/>
              </a:rPr>
              <a:t>kVs</a:t>
            </a:r>
            <a:r>
              <a:rPr lang="en-US" altLang="en-US" sz="1200" b="1" dirty="0">
                <a:latin typeface="Courier New" panose="02070309020205020404" pitchFamily="49" charset="0"/>
              </a:rPr>
              <a:t>= [115 12.47]</a:t>
            </a:r>
          </a:p>
          <a:p>
            <a:pPr algn="l"/>
            <a:r>
              <a:rPr lang="en-US" altLang="en-US" sz="1200" b="1" dirty="0">
                <a:latin typeface="Courier New" panose="02070309020205020404" pitchFamily="49" charset="0"/>
              </a:rPr>
              <a:t>~ </a:t>
            </a:r>
            <a:r>
              <a:rPr lang="en-US" altLang="en-US" sz="1200" b="1" dirty="0" err="1">
                <a:latin typeface="Courier New" panose="02070309020205020404" pitchFamily="49" charset="0"/>
              </a:rPr>
              <a:t>kVAs</a:t>
            </a:r>
            <a:r>
              <a:rPr lang="en-US" altLang="en-US" sz="1200" b="1" dirty="0">
                <a:latin typeface="Courier New" panose="02070309020205020404" pitchFamily="49" charset="0"/>
              </a:rPr>
              <a:t>=[20000 20000] XHL=10</a:t>
            </a:r>
          </a:p>
          <a:p>
            <a:pPr algn="l"/>
            <a:r>
              <a:rPr lang="en-US" altLang="en-US" sz="1200" b="1" dirty="0">
                <a:latin typeface="Courier New" panose="02070309020205020404" pitchFamily="49" charset="0"/>
              </a:rPr>
              <a:t>New Linecode.336ACSR R1=0.058 X1=.1206 R0=.1784 X0=.4047 C1=3.4 C0=1.6 Units=</a:t>
            </a:r>
            <a:r>
              <a:rPr lang="en-US" altLang="en-US" sz="1200" b="1" dirty="0" err="1">
                <a:latin typeface="Courier New" panose="02070309020205020404" pitchFamily="49" charset="0"/>
              </a:rPr>
              <a:t>kft</a:t>
            </a:r>
            <a:endParaRPr lang="en-US" altLang="en-US" sz="1200" b="1" dirty="0">
              <a:latin typeface="Courier New" panose="02070309020205020404" pitchFamily="49" charset="0"/>
            </a:endParaRPr>
          </a:p>
          <a:p>
            <a:pPr algn="l"/>
            <a:r>
              <a:rPr lang="en-US" altLang="en-US" sz="1200" b="1" dirty="0">
                <a:latin typeface="Courier New" panose="02070309020205020404" pitchFamily="49" charset="0"/>
              </a:rPr>
              <a:t>New Line.LINE1 Bus1=</a:t>
            </a:r>
            <a:r>
              <a:rPr lang="en-US" altLang="en-US" sz="1200" b="1" dirty="0" err="1">
                <a:latin typeface="Courier New" panose="02070309020205020404" pitchFamily="49" charset="0"/>
              </a:rPr>
              <a:t>Sub_Bus</a:t>
            </a:r>
            <a:r>
              <a:rPr lang="en-US" altLang="en-US" sz="1200" b="1" dirty="0">
                <a:latin typeface="Courier New" panose="02070309020205020404" pitchFamily="49" charset="0"/>
              </a:rPr>
              <a:t> Bus2=</a:t>
            </a:r>
            <a:r>
              <a:rPr lang="en-US" altLang="en-US" sz="1200" b="1" dirty="0" err="1">
                <a:latin typeface="Courier New" panose="02070309020205020404" pitchFamily="49" charset="0"/>
              </a:rPr>
              <a:t>LoadBus</a:t>
            </a:r>
            <a:r>
              <a:rPr lang="en-US" altLang="en-US" sz="1200" b="1" dirty="0">
                <a:latin typeface="Courier New" panose="02070309020205020404" pitchFamily="49" charset="0"/>
              </a:rPr>
              <a:t> </a:t>
            </a:r>
            <a:r>
              <a:rPr lang="en-US" altLang="en-US" sz="1200" b="1" dirty="0" err="1">
                <a:latin typeface="Courier New" panose="02070309020205020404" pitchFamily="49" charset="0"/>
              </a:rPr>
              <a:t>Linecode</a:t>
            </a:r>
            <a:r>
              <a:rPr lang="en-US" altLang="en-US" sz="1200" b="1" dirty="0">
                <a:latin typeface="Courier New" panose="02070309020205020404" pitchFamily="49" charset="0"/>
              </a:rPr>
              <a:t>=336ACSR Length=1 Units=Mi </a:t>
            </a:r>
          </a:p>
          <a:p>
            <a:pPr algn="l"/>
            <a:r>
              <a:rPr lang="en-US" altLang="en-US" sz="1200" b="1" dirty="0">
                <a:latin typeface="Courier New" panose="02070309020205020404" pitchFamily="49" charset="0"/>
              </a:rPr>
              <a:t>New Load.LOAD1 Bus1=</a:t>
            </a:r>
            <a:r>
              <a:rPr lang="en-US" altLang="en-US" sz="1200" b="1" dirty="0" err="1">
                <a:latin typeface="Courier New" panose="02070309020205020404" pitchFamily="49" charset="0"/>
              </a:rPr>
              <a:t>LoadBus</a:t>
            </a:r>
            <a:r>
              <a:rPr lang="en-US" altLang="en-US" sz="1200" b="1" dirty="0">
                <a:latin typeface="Courier New" panose="02070309020205020404" pitchFamily="49" charset="0"/>
              </a:rPr>
              <a:t> kV=12.47 kW=1000 PF=.95</a:t>
            </a:r>
          </a:p>
          <a:p>
            <a:pPr algn="l"/>
            <a:r>
              <a:rPr lang="en-US" altLang="en-US" sz="1200" b="1" dirty="0">
                <a:latin typeface="Courier New" panose="02070309020205020404" pitchFamily="49" charset="0"/>
              </a:rPr>
              <a:t>Solve</a:t>
            </a:r>
          </a:p>
          <a:p>
            <a:pPr algn="l"/>
            <a:r>
              <a:rPr lang="en-US" altLang="en-US" sz="1200" b="1" dirty="0">
                <a:latin typeface="Courier New" panose="02070309020205020404" pitchFamily="49" charset="0"/>
              </a:rPr>
              <a:t>Show Voltages LN Nodes</a:t>
            </a:r>
          </a:p>
          <a:p>
            <a:pPr algn="l"/>
            <a:r>
              <a:rPr lang="en-US" altLang="en-US" sz="1200" b="1" dirty="0">
                <a:latin typeface="Courier New" panose="02070309020205020404" pitchFamily="49" charset="0"/>
              </a:rPr>
              <a:t>Show Currents Element</a:t>
            </a:r>
          </a:p>
          <a:p>
            <a:pPr algn="l"/>
            <a:r>
              <a:rPr lang="en-US" altLang="en-US" sz="1200" b="1" dirty="0">
                <a:latin typeface="Courier New" panose="02070309020205020404" pitchFamily="49" charset="0"/>
              </a:rPr>
              <a:t>Show Powers kVA Elements</a:t>
            </a:r>
          </a:p>
          <a:p>
            <a:pPr algn="l"/>
            <a:endParaRPr lang="en-US" altLang="en-US" sz="1200" b="1" dirty="0">
              <a:latin typeface="Courier New" panose="02070309020205020404" pitchFamily="49" charset="0"/>
            </a:endParaRPr>
          </a:p>
        </p:txBody>
      </p:sp>
    </p:spTree>
    <p:extLst>
      <p:ext uri="{BB962C8B-B14F-4D97-AF65-F5344CB8AC3E}">
        <p14:creationId xmlns:p14="http://schemas.microsoft.com/office/powerpoint/2010/main" val="7285522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4065588" y="2524125"/>
            <a:ext cx="4527550" cy="3403600"/>
          </a:xfrm>
          <a:prstGeom prst="rect">
            <a:avLst/>
          </a:prstGeom>
          <a:solidFill>
            <a:srgbClr val="FF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98307" name="Rectangle 3"/>
          <p:cNvSpPr>
            <a:spLocks noChangeArrowheads="1"/>
          </p:cNvSpPr>
          <p:nvPr/>
        </p:nvSpPr>
        <p:spPr bwMode="auto">
          <a:xfrm>
            <a:off x="254000" y="2566988"/>
            <a:ext cx="3646488" cy="3403600"/>
          </a:xfrm>
          <a:prstGeom prst="rect">
            <a:avLst/>
          </a:prstGeom>
          <a:solidFill>
            <a:srgbClr val="FF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98308" name="Line 4"/>
          <p:cNvSpPr>
            <a:spLocks noChangeShapeType="1"/>
          </p:cNvSpPr>
          <p:nvPr/>
        </p:nvSpPr>
        <p:spPr bwMode="auto">
          <a:xfrm>
            <a:off x="3578225" y="2108200"/>
            <a:ext cx="12223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09" name="Line 5"/>
          <p:cNvSpPr>
            <a:spLocks noChangeShapeType="1"/>
          </p:cNvSpPr>
          <p:nvPr/>
        </p:nvSpPr>
        <p:spPr bwMode="auto">
          <a:xfrm>
            <a:off x="3700463" y="1865313"/>
            <a:ext cx="0" cy="484187"/>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0" name="Line 6"/>
          <p:cNvSpPr>
            <a:spLocks noChangeShapeType="1"/>
          </p:cNvSpPr>
          <p:nvPr/>
        </p:nvSpPr>
        <p:spPr bwMode="auto">
          <a:xfrm flipH="1">
            <a:off x="4065588" y="2108200"/>
            <a:ext cx="24288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1" name="Line 7"/>
          <p:cNvSpPr>
            <a:spLocks noChangeShapeType="1"/>
          </p:cNvSpPr>
          <p:nvPr/>
        </p:nvSpPr>
        <p:spPr bwMode="auto">
          <a:xfrm flipH="1">
            <a:off x="3700463" y="2108200"/>
            <a:ext cx="21272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2" name="Freeform 8"/>
          <p:cNvSpPr>
            <a:spLocks/>
          </p:cNvSpPr>
          <p:nvPr/>
        </p:nvSpPr>
        <p:spPr bwMode="auto">
          <a:xfrm>
            <a:off x="3913188" y="1865313"/>
            <a:ext cx="60325" cy="484187"/>
          </a:xfrm>
          <a:custGeom>
            <a:avLst/>
            <a:gdLst>
              <a:gd name="T0" fmla="*/ 9207005 w 77"/>
              <a:gd name="T1" fmla="*/ 382437941 h 611"/>
              <a:gd name="T2" fmla="*/ 25779147 w 77"/>
              <a:gd name="T3" fmla="*/ 375530156 h 611"/>
              <a:gd name="T4" fmla="*/ 39281756 w 77"/>
              <a:gd name="T5" fmla="*/ 362970620 h 611"/>
              <a:gd name="T6" fmla="*/ 46033453 w 77"/>
              <a:gd name="T7" fmla="*/ 345387744 h 611"/>
              <a:gd name="T8" fmla="*/ 46033453 w 77"/>
              <a:gd name="T9" fmla="*/ 325920423 h 611"/>
              <a:gd name="T10" fmla="*/ 39281756 w 77"/>
              <a:gd name="T11" fmla="*/ 308336756 h 611"/>
              <a:gd name="T12" fmla="*/ 25779147 w 77"/>
              <a:gd name="T13" fmla="*/ 295777219 h 611"/>
              <a:gd name="T14" fmla="*/ 9207005 w 77"/>
              <a:gd name="T15" fmla="*/ 288241814 h 611"/>
              <a:gd name="T16" fmla="*/ 0 w 77"/>
              <a:gd name="T17" fmla="*/ 287613402 h 611"/>
              <a:gd name="T18" fmla="*/ 17799791 w 77"/>
              <a:gd name="T19" fmla="*/ 283845303 h 611"/>
              <a:gd name="T20" fmla="*/ 33144278 w 77"/>
              <a:gd name="T21" fmla="*/ 273170212 h 611"/>
              <a:gd name="T22" fmla="*/ 42964714 w 77"/>
              <a:gd name="T23" fmla="*/ 258098610 h 611"/>
              <a:gd name="T24" fmla="*/ 47261106 w 77"/>
              <a:gd name="T25" fmla="*/ 239887322 h 611"/>
              <a:gd name="T26" fmla="*/ 42964714 w 77"/>
              <a:gd name="T27" fmla="*/ 221047621 h 611"/>
              <a:gd name="T28" fmla="*/ 33144278 w 77"/>
              <a:gd name="T29" fmla="*/ 205976762 h 611"/>
              <a:gd name="T30" fmla="*/ 17799791 w 77"/>
              <a:gd name="T31" fmla="*/ 195928499 h 611"/>
              <a:gd name="T32" fmla="*/ 0 w 77"/>
              <a:gd name="T33" fmla="*/ 191532780 h 611"/>
              <a:gd name="T34" fmla="*/ 17799791 w 77"/>
              <a:gd name="T35" fmla="*/ 187765474 h 611"/>
              <a:gd name="T36" fmla="*/ 33144278 w 77"/>
              <a:gd name="T37" fmla="*/ 177089591 h 611"/>
              <a:gd name="T38" fmla="*/ 42964714 w 77"/>
              <a:gd name="T39" fmla="*/ 162017989 h 611"/>
              <a:gd name="T40" fmla="*/ 47261106 w 77"/>
              <a:gd name="T41" fmla="*/ 143806701 h 611"/>
              <a:gd name="T42" fmla="*/ 42964714 w 77"/>
              <a:gd name="T43" fmla="*/ 125595413 h 611"/>
              <a:gd name="T44" fmla="*/ 33144278 w 77"/>
              <a:gd name="T45" fmla="*/ 109896191 h 611"/>
              <a:gd name="T46" fmla="*/ 17799791 w 77"/>
              <a:gd name="T47" fmla="*/ 99848695 h 611"/>
              <a:gd name="T48" fmla="*/ 0 w 77"/>
              <a:gd name="T49" fmla="*/ 95452184 h 611"/>
              <a:gd name="T50" fmla="*/ 9207005 w 77"/>
              <a:gd name="T51" fmla="*/ 94824564 h 611"/>
              <a:gd name="T52" fmla="*/ 25779147 w 77"/>
              <a:gd name="T53" fmla="*/ 87916779 h 611"/>
              <a:gd name="T54" fmla="*/ 39281756 w 77"/>
              <a:gd name="T55" fmla="*/ 74729623 h 611"/>
              <a:gd name="T56" fmla="*/ 46033453 w 77"/>
              <a:gd name="T57" fmla="*/ 57145955 h 611"/>
              <a:gd name="T58" fmla="*/ 46033453 w 77"/>
              <a:gd name="T59" fmla="*/ 38306242 h 611"/>
              <a:gd name="T60" fmla="*/ 39281756 w 77"/>
              <a:gd name="T61" fmla="*/ 20723360 h 611"/>
              <a:gd name="T62" fmla="*/ 25779147 w 77"/>
              <a:gd name="T63" fmla="*/ 7535408 h 611"/>
              <a:gd name="T64" fmla="*/ 9207005 w 77"/>
              <a:gd name="T65" fmla="*/ 627620 h 611"/>
              <a:gd name="T66" fmla="*/ 0 w 77"/>
              <a:gd name="T67" fmla="*/ 0 h 6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7"/>
              <a:gd name="T103" fmla="*/ 0 h 611"/>
              <a:gd name="T104" fmla="*/ 77 w 77"/>
              <a:gd name="T105" fmla="*/ 611 h 6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7" h="611">
                <a:moveTo>
                  <a:pt x="0" y="611"/>
                </a:moveTo>
                <a:lnTo>
                  <a:pt x="15" y="609"/>
                </a:lnTo>
                <a:lnTo>
                  <a:pt x="29" y="604"/>
                </a:lnTo>
                <a:lnTo>
                  <a:pt x="42" y="598"/>
                </a:lnTo>
                <a:lnTo>
                  <a:pt x="54" y="588"/>
                </a:lnTo>
                <a:lnTo>
                  <a:pt x="64" y="578"/>
                </a:lnTo>
                <a:lnTo>
                  <a:pt x="70" y="564"/>
                </a:lnTo>
                <a:lnTo>
                  <a:pt x="75" y="550"/>
                </a:lnTo>
                <a:lnTo>
                  <a:pt x="77" y="534"/>
                </a:lnTo>
                <a:lnTo>
                  <a:pt x="75" y="519"/>
                </a:lnTo>
                <a:lnTo>
                  <a:pt x="70" y="505"/>
                </a:lnTo>
                <a:lnTo>
                  <a:pt x="64" y="491"/>
                </a:lnTo>
                <a:lnTo>
                  <a:pt x="54" y="481"/>
                </a:lnTo>
                <a:lnTo>
                  <a:pt x="42" y="471"/>
                </a:lnTo>
                <a:lnTo>
                  <a:pt x="29" y="464"/>
                </a:lnTo>
                <a:lnTo>
                  <a:pt x="15" y="459"/>
                </a:lnTo>
                <a:lnTo>
                  <a:pt x="0" y="458"/>
                </a:lnTo>
                <a:lnTo>
                  <a:pt x="15" y="457"/>
                </a:lnTo>
                <a:lnTo>
                  <a:pt x="29" y="452"/>
                </a:lnTo>
                <a:lnTo>
                  <a:pt x="42" y="445"/>
                </a:lnTo>
                <a:lnTo>
                  <a:pt x="54" y="435"/>
                </a:lnTo>
                <a:lnTo>
                  <a:pt x="64" y="425"/>
                </a:lnTo>
                <a:lnTo>
                  <a:pt x="70" y="411"/>
                </a:lnTo>
                <a:lnTo>
                  <a:pt x="75" y="397"/>
                </a:lnTo>
                <a:lnTo>
                  <a:pt x="77" y="382"/>
                </a:lnTo>
                <a:lnTo>
                  <a:pt x="75" y="366"/>
                </a:lnTo>
                <a:lnTo>
                  <a:pt x="70" y="352"/>
                </a:lnTo>
                <a:lnTo>
                  <a:pt x="64" y="340"/>
                </a:lnTo>
                <a:lnTo>
                  <a:pt x="54" y="328"/>
                </a:lnTo>
                <a:lnTo>
                  <a:pt x="42" y="318"/>
                </a:lnTo>
                <a:lnTo>
                  <a:pt x="29" y="312"/>
                </a:lnTo>
                <a:lnTo>
                  <a:pt x="15" y="306"/>
                </a:lnTo>
                <a:lnTo>
                  <a:pt x="0" y="305"/>
                </a:lnTo>
                <a:lnTo>
                  <a:pt x="15" y="304"/>
                </a:lnTo>
                <a:lnTo>
                  <a:pt x="29" y="299"/>
                </a:lnTo>
                <a:lnTo>
                  <a:pt x="42" y="292"/>
                </a:lnTo>
                <a:lnTo>
                  <a:pt x="54" y="282"/>
                </a:lnTo>
                <a:lnTo>
                  <a:pt x="64" y="272"/>
                </a:lnTo>
                <a:lnTo>
                  <a:pt x="70" y="258"/>
                </a:lnTo>
                <a:lnTo>
                  <a:pt x="75" y="244"/>
                </a:lnTo>
                <a:lnTo>
                  <a:pt x="77" y="229"/>
                </a:lnTo>
                <a:lnTo>
                  <a:pt x="75" y="214"/>
                </a:lnTo>
                <a:lnTo>
                  <a:pt x="70" y="200"/>
                </a:lnTo>
                <a:lnTo>
                  <a:pt x="64" y="186"/>
                </a:lnTo>
                <a:lnTo>
                  <a:pt x="54" y="175"/>
                </a:lnTo>
                <a:lnTo>
                  <a:pt x="42" y="165"/>
                </a:lnTo>
                <a:lnTo>
                  <a:pt x="29" y="159"/>
                </a:lnTo>
                <a:lnTo>
                  <a:pt x="15" y="154"/>
                </a:lnTo>
                <a:lnTo>
                  <a:pt x="0" y="152"/>
                </a:lnTo>
                <a:lnTo>
                  <a:pt x="15" y="151"/>
                </a:lnTo>
                <a:lnTo>
                  <a:pt x="29" y="146"/>
                </a:lnTo>
                <a:lnTo>
                  <a:pt x="42" y="140"/>
                </a:lnTo>
                <a:lnTo>
                  <a:pt x="54" y="130"/>
                </a:lnTo>
                <a:lnTo>
                  <a:pt x="64" y="119"/>
                </a:lnTo>
                <a:lnTo>
                  <a:pt x="70" y="105"/>
                </a:lnTo>
                <a:lnTo>
                  <a:pt x="75" y="91"/>
                </a:lnTo>
                <a:lnTo>
                  <a:pt x="77" y="76"/>
                </a:lnTo>
                <a:lnTo>
                  <a:pt x="75" y="61"/>
                </a:lnTo>
                <a:lnTo>
                  <a:pt x="70" y="47"/>
                </a:lnTo>
                <a:lnTo>
                  <a:pt x="64" y="33"/>
                </a:lnTo>
                <a:lnTo>
                  <a:pt x="54" y="23"/>
                </a:lnTo>
                <a:lnTo>
                  <a:pt x="42" y="12"/>
                </a:lnTo>
                <a:lnTo>
                  <a:pt x="29" y="6"/>
                </a:lnTo>
                <a:lnTo>
                  <a:pt x="15" y="1"/>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313" name="Freeform 9"/>
          <p:cNvSpPr>
            <a:spLocks/>
          </p:cNvSpPr>
          <p:nvPr/>
        </p:nvSpPr>
        <p:spPr bwMode="auto">
          <a:xfrm>
            <a:off x="4035425" y="1865313"/>
            <a:ext cx="60325" cy="484187"/>
          </a:xfrm>
          <a:custGeom>
            <a:avLst/>
            <a:gdLst>
              <a:gd name="T0" fmla="*/ 38054104 w 77"/>
              <a:gd name="T1" fmla="*/ 382437941 h 611"/>
              <a:gd name="T2" fmla="*/ 20868531 w 77"/>
              <a:gd name="T3" fmla="*/ 375530156 h 611"/>
              <a:gd name="T4" fmla="*/ 7979352 w 77"/>
              <a:gd name="T5" fmla="*/ 362970620 h 611"/>
              <a:gd name="T6" fmla="*/ 1227653 w 77"/>
              <a:gd name="T7" fmla="*/ 345387744 h 611"/>
              <a:gd name="T8" fmla="*/ 1227653 w 77"/>
              <a:gd name="T9" fmla="*/ 325920423 h 611"/>
              <a:gd name="T10" fmla="*/ 7979352 w 77"/>
              <a:gd name="T11" fmla="*/ 308336756 h 611"/>
              <a:gd name="T12" fmla="*/ 20868531 w 77"/>
              <a:gd name="T13" fmla="*/ 295777219 h 611"/>
              <a:gd name="T14" fmla="*/ 38054104 w 77"/>
              <a:gd name="T15" fmla="*/ 288241814 h 611"/>
              <a:gd name="T16" fmla="*/ 47261106 w 77"/>
              <a:gd name="T17" fmla="*/ 287613402 h 611"/>
              <a:gd name="T18" fmla="*/ 29461320 w 77"/>
              <a:gd name="T19" fmla="*/ 283845303 h 611"/>
              <a:gd name="T20" fmla="*/ 13503399 w 77"/>
              <a:gd name="T21" fmla="*/ 273170212 h 611"/>
              <a:gd name="T22" fmla="*/ 4296393 w 77"/>
              <a:gd name="T23" fmla="*/ 258098610 h 611"/>
              <a:gd name="T24" fmla="*/ 0 w 77"/>
              <a:gd name="T25" fmla="*/ 239887322 h 611"/>
              <a:gd name="T26" fmla="*/ 4296393 w 77"/>
              <a:gd name="T27" fmla="*/ 221047621 h 611"/>
              <a:gd name="T28" fmla="*/ 14116834 w 77"/>
              <a:gd name="T29" fmla="*/ 205976762 h 611"/>
              <a:gd name="T30" fmla="*/ 29461320 w 77"/>
              <a:gd name="T31" fmla="*/ 195928499 h 611"/>
              <a:gd name="T32" fmla="*/ 47261106 w 77"/>
              <a:gd name="T33" fmla="*/ 191532780 h 611"/>
              <a:gd name="T34" fmla="*/ 29461320 w 77"/>
              <a:gd name="T35" fmla="*/ 187765474 h 611"/>
              <a:gd name="T36" fmla="*/ 13503399 w 77"/>
              <a:gd name="T37" fmla="*/ 177089591 h 611"/>
              <a:gd name="T38" fmla="*/ 4296393 w 77"/>
              <a:gd name="T39" fmla="*/ 162017989 h 611"/>
              <a:gd name="T40" fmla="*/ 0 w 77"/>
              <a:gd name="T41" fmla="*/ 143806701 h 611"/>
              <a:gd name="T42" fmla="*/ 4296393 w 77"/>
              <a:gd name="T43" fmla="*/ 125595413 h 611"/>
              <a:gd name="T44" fmla="*/ 13503399 w 77"/>
              <a:gd name="T45" fmla="*/ 109896191 h 611"/>
              <a:gd name="T46" fmla="*/ 29461320 w 77"/>
              <a:gd name="T47" fmla="*/ 99848695 h 611"/>
              <a:gd name="T48" fmla="*/ 47261106 w 77"/>
              <a:gd name="T49" fmla="*/ 95452184 h 611"/>
              <a:gd name="T50" fmla="*/ 38054104 w 77"/>
              <a:gd name="T51" fmla="*/ 94824564 h 611"/>
              <a:gd name="T52" fmla="*/ 20868531 w 77"/>
              <a:gd name="T53" fmla="*/ 87916779 h 611"/>
              <a:gd name="T54" fmla="*/ 7979352 w 77"/>
              <a:gd name="T55" fmla="*/ 74729623 h 611"/>
              <a:gd name="T56" fmla="*/ 1227653 w 77"/>
              <a:gd name="T57" fmla="*/ 57145955 h 611"/>
              <a:gd name="T58" fmla="*/ 1227653 w 77"/>
              <a:gd name="T59" fmla="*/ 38306242 h 611"/>
              <a:gd name="T60" fmla="*/ 7979352 w 77"/>
              <a:gd name="T61" fmla="*/ 20723360 h 611"/>
              <a:gd name="T62" fmla="*/ 20868531 w 77"/>
              <a:gd name="T63" fmla="*/ 7535408 h 611"/>
              <a:gd name="T64" fmla="*/ 38054104 w 77"/>
              <a:gd name="T65" fmla="*/ 627620 h 611"/>
              <a:gd name="T66" fmla="*/ 47261106 w 77"/>
              <a:gd name="T67" fmla="*/ 0 h 6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7"/>
              <a:gd name="T103" fmla="*/ 0 h 611"/>
              <a:gd name="T104" fmla="*/ 77 w 77"/>
              <a:gd name="T105" fmla="*/ 611 h 6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7" h="611">
                <a:moveTo>
                  <a:pt x="77" y="611"/>
                </a:moveTo>
                <a:lnTo>
                  <a:pt x="62" y="609"/>
                </a:lnTo>
                <a:lnTo>
                  <a:pt x="48" y="604"/>
                </a:lnTo>
                <a:lnTo>
                  <a:pt x="34" y="598"/>
                </a:lnTo>
                <a:lnTo>
                  <a:pt x="22" y="588"/>
                </a:lnTo>
                <a:lnTo>
                  <a:pt x="13" y="578"/>
                </a:lnTo>
                <a:lnTo>
                  <a:pt x="7" y="564"/>
                </a:lnTo>
                <a:lnTo>
                  <a:pt x="2" y="550"/>
                </a:lnTo>
                <a:lnTo>
                  <a:pt x="0" y="534"/>
                </a:lnTo>
                <a:lnTo>
                  <a:pt x="2" y="519"/>
                </a:lnTo>
                <a:lnTo>
                  <a:pt x="7" y="505"/>
                </a:lnTo>
                <a:lnTo>
                  <a:pt x="13" y="491"/>
                </a:lnTo>
                <a:lnTo>
                  <a:pt x="22" y="481"/>
                </a:lnTo>
                <a:lnTo>
                  <a:pt x="34" y="471"/>
                </a:lnTo>
                <a:lnTo>
                  <a:pt x="48" y="464"/>
                </a:lnTo>
                <a:lnTo>
                  <a:pt x="62" y="459"/>
                </a:lnTo>
                <a:lnTo>
                  <a:pt x="77" y="458"/>
                </a:lnTo>
                <a:lnTo>
                  <a:pt x="62" y="457"/>
                </a:lnTo>
                <a:lnTo>
                  <a:pt x="48" y="452"/>
                </a:lnTo>
                <a:lnTo>
                  <a:pt x="34" y="445"/>
                </a:lnTo>
                <a:lnTo>
                  <a:pt x="22" y="435"/>
                </a:lnTo>
                <a:lnTo>
                  <a:pt x="13" y="425"/>
                </a:lnTo>
                <a:lnTo>
                  <a:pt x="7" y="411"/>
                </a:lnTo>
                <a:lnTo>
                  <a:pt x="2" y="397"/>
                </a:lnTo>
                <a:lnTo>
                  <a:pt x="0" y="382"/>
                </a:lnTo>
                <a:lnTo>
                  <a:pt x="2" y="366"/>
                </a:lnTo>
                <a:lnTo>
                  <a:pt x="7" y="352"/>
                </a:lnTo>
                <a:lnTo>
                  <a:pt x="13" y="340"/>
                </a:lnTo>
                <a:lnTo>
                  <a:pt x="23" y="328"/>
                </a:lnTo>
                <a:lnTo>
                  <a:pt x="34" y="318"/>
                </a:lnTo>
                <a:lnTo>
                  <a:pt x="48" y="312"/>
                </a:lnTo>
                <a:lnTo>
                  <a:pt x="62" y="306"/>
                </a:lnTo>
                <a:lnTo>
                  <a:pt x="77" y="305"/>
                </a:lnTo>
                <a:lnTo>
                  <a:pt x="62" y="304"/>
                </a:lnTo>
                <a:lnTo>
                  <a:pt x="48" y="299"/>
                </a:lnTo>
                <a:lnTo>
                  <a:pt x="34" y="292"/>
                </a:lnTo>
                <a:lnTo>
                  <a:pt x="22" y="282"/>
                </a:lnTo>
                <a:lnTo>
                  <a:pt x="13" y="272"/>
                </a:lnTo>
                <a:lnTo>
                  <a:pt x="7" y="258"/>
                </a:lnTo>
                <a:lnTo>
                  <a:pt x="2" y="244"/>
                </a:lnTo>
                <a:lnTo>
                  <a:pt x="0" y="229"/>
                </a:lnTo>
                <a:lnTo>
                  <a:pt x="2" y="214"/>
                </a:lnTo>
                <a:lnTo>
                  <a:pt x="7" y="200"/>
                </a:lnTo>
                <a:lnTo>
                  <a:pt x="13" y="186"/>
                </a:lnTo>
                <a:lnTo>
                  <a:pt x="22" y="175"/>
                </a:lnTo>
                <a:lnTo>
                  <a:pt x="34" y="165"/>
                </a:lnTo>
                <a:lnTo>
                  <a:pt x="48" y="159"/>
                </a:lnTo>
                <a:lnTo>
                  <a:pt x="62" y="154"/>
                </a:lnTo>
                <a:lnTo>
                  <a:pt x="77" y="152"/>
                </a:lnTo>
                <a:lnTo>
                  <a:pt x="62" y="151"/>
                </a:lnTo>
                <a:lnTo>
                  <a:pt x="48" y="146"/>
                </a:lnTo>
                <a:lnTo>
                  <a:pt x="34" y="140"/>
                </a:lnTo>
                <a:lnTo>
                  <a:pt x="22" y="130"/>
                </a:lnTo>
                <a:lnTo>
                  <a:pt x="13" y="119"/>
                </a:lnTo>
                <a:lnTo>
                  <a:pt x="7" y="105"/>
                </a:lnTo>
                <a:lnTo>
                  <a:pt x="2" y="91"/>
                </a:lnTo>
                <a:lnTo>
                  <a:pt x="0" y="76"/>
                </a:lnTo>
                <a:lnTo>
                  <a:pt x="2" y="61"/>
                </a:lnTo>
                <a:lnTo>
                  <a:pt x="7" y="47"/>
                </a:lnTo>
                <a:lnTo>
                  <a:pt x="13" y="33"/>
                </a:lnTo>
                <a:lnTo>
                  <a:pt x="22" y="23"/>
                </a:lnTo>
                <a:lnTo>
                  <a:pt x="34" y="12"/>
                </a:lnTo>
                <a:lnTo>
                  <a:pt x="48" y="6"/>
                </a:lnTo>
                <a:lnTo>
                  <a:pt x="62" y="1"/>
                </a:lnTo>
                <a:lnTo>
                  <a:pt x="77"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314" name="Line 10"/>
          <p:cNvSpPr>
            <a:spLocks noChangeShapeType="1"/>
          </p:cNvSpPr>
          <p:nvPr/>
        </p:nvSpPr>
        <p:spPr bwMode="auto">
          <a:xfrm>
            <a:off x="3700463" y="1682750"/>
            <a:ext cx="242887"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5" name="Line 11"/>
          <p:cNvSpPr>
            <a:spLocks noChangeShapeType="1"/>
          </p:cNvSpPr>
          <p:nvPr/>
        </p:nvSpPr>
        <p:spPr bwMode="auto">
          <a:xfrm flipV="1">
            <a:off x="3700463" y="1471613"/>
            <a:ext cx="120650" cy="2111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6" name="Line 12"/>
          <p:cNvSpPr>
            <a:spLocks noChangeShapeType="1"/>
          </p:cNvSpPr>
          <p:nvPr/>
        </p:nvSpPr>
        <p:spPr bwMode="auto">
          <a:xfrm flipH="1" flipV="1">
            <a:off x="3821113" y="1471613"/>
            <a:ext cx="122237" cy="2111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7" name="Line 13"/>
          <p:cNvSpPr>
            <a:spLocks noChangeShapeType="1"/>
          </p:cNvSpPr>
          <p:nvPr/>
        </p:nvSpPr>
        <p:spPr bwMode="auto">
          <a:xfrm>
            <a:off x="4175125" y="1552575"/>
            <a:ext cx="0" cy="160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8" name="Line 14"/>
          <p:cNvSpPr>
            <a:spLocks noChangeShapeType="1"/>
          </p:cNvSpPr>
          <p:nvPr/>
        </p:nvSpPr>
        <p:spPr bwMode="auto">
          <a:xfrm flipV="1">
            <a:off x="4175125" y="1471613"/>
            <a:ext cx="141288" cy="809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9" name="Line 15"/>
          <p:cNvSpPr>
            <a:spLocks noChangeShapeType="1"/>
          </p:cNvSpPr>
          <p:nvPr/>
        </p:nvSpPr>
        <p:spPr bwMode="auto">
          <a:xfrm flipH="1" flipV="1">
            <a:off x="4035425" y="1471613"/>
            <a:ext cx="139700" cy="809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0" name="Line 16"/>
          <p:cNvSpPr>
            <a:spLocks noChangeShapeType="1"/>
          </p:cNvSpPr>
          <p:nvPr/>
        </p:nvSpPr>
        <p:spPr bwMode="auto">
          <a:xfrm>
            <a:off x="4308475" y="1865313"/>
            <a:ext cx="0" cy="484187"/>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1" name="Line 17"/>
          <p:cNvSpPr>
            <a:spLocks noChangeShapeType="1"/>
          </p:cNvSpPr>
          <p:nvPr/>
        </p:nvSpPr>
        <p:spPr bwMode="auto">
          <a:xfrm>
            <a:off x="4227513" y="1743075"/>
            <a:ext cx="4127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2" name="Line 18"/>
          <p:cNvSpPr>
            <a:spLocks noChangeShapeType="1"/>
          </p:cNvSpPr>
          <p:nvPr/>
        </p:nvSpPr>
        <p:spPr bwMode="auto">
          <a:xfrm>
            <a:off x="4206875" y="1724025"/>
            <a:ext cx="8255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3" name="Line 19"/>
          <p:cNvSpPr>
            <a:spLocks noChangeShapeType="1"/>
          </p:cNvSpPr>
          <p:nvPr/>
        </p:nvSpPr>
        <p:spPr bwMode="auto">
          <a:xfrm>
            <a:off x="4187825" y="1703388"/>
            <a:ext cx="12065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4" name="Line 20"/>
          <p:cNvSpPr>
            <a:spLocks noChangeShapeType="1"/>
          </p:cNvSpPr>
          <p:nvPr/>
        </p:nvSpPr>
        <p:spPr bwMode="auto">
          <a:xfrm>
            <a:off x="4248150" y="1592263"/>
            <a:ext cx="0" cy="111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5" name="Line 21"/>
          <p:cNvSpPr>
            <a:spLocks noChangeShapeType="1"/>
          </p:cNvSpPr>
          <p:nvPr/>
        </p:nvSpPr>
        <p:spPr bwMode="auto">
          <a:xfrm flipH="1" flipV="1">
            <a:off x="4156075" y="1531938"/>
            <a:ext cx="92075" cy="603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6" name="Rectangle 22"/>
          <p:cNvSpPr>
            <a:spLocks noChangeArrowheads="1"/>
          </p:cNvSpPr>
          <p:nvPr/>
        </p:nvSpPr>
        <p:spPr bwMode="auto">
          <a:xfrm>
            <a:off x="3979863" y="1771650"/>
            <a:ext cx="1016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600"/>
              <a:t>TR</a:t>
            </a:r>
            <a:endParaRPr lang="en-US" altLang="en-US"/>
          </a:p>
        </p:txBody>
      </p:sp>
      <p:sp>
        <p:nvSpPr>
          <p:cNvPr id="98327" name="Rectangle 23"/>
          <p:cNvSpPr>
            <a:spLocks noChangeArrowheads="1"/>
          </p:cNvSpPr>
          <p:nvPr/>
        </p:nvSpPr>
        <p:spPr bwMode="auto">
          <a:xfrm>
            <a:off x="4081463" y="1771650"/>
            <a:ext cx="42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600"/>
              <a:t>1</a:t>
            </a:r>
            <a:endParaRPr lang="en-US" altLang="en-US"/>
          </a:p>
        </p:txBody>
      </p:sp>
      <p:sp>
        <p:nvSpPr>
          <p:cNvPr id="98328" name="Text Box 24"/>
          <p:cNvSpPr txBox="1">
            <a:spLocks noChangeArrowheads="1"/>
          </p:cNvSpPr>
          <p:nvPr/>
        </p:nvSpPr>
        <p:spPr bwMode="auto">
          <a:xfrm>
            <a:off x="298450" y="3668713"/>
            <a:ext cx="4141788" cy="192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200" b="1"/>
              <a:t>New Transformer.TR1 Phases=3 Windings=2 </a:t>
            </a:r>
          </a:p>
          <a:p>
            <a:pPr algn="l"/>
            <a:r>
              <a:rPr lang="en-US" altLang="en-US" sz="1200" b="1"/>
              <a:t>~ Buses=[SourceBus, Sub_Bus] </a:t>
            </a:r>
          </a:p>
          <a:p>
            <a:pPr algn="l"/>
            <a:r>
              <a:rPr lang="en-US" altLang="en-US" sz="1200" b="1"/>
              <a:t>~ Conns=[Delta Wye] </a:t>
            </a:r>
          </a:p>
          <a:p>
            <a:pPr algn="l"/>
            <a:r>
              <a:rPr lang="en-US" altLang="en-US" sz="1200" b="1"/>
              <a:t>~ kVs= [115 12.47]</a:t>
            </a:r>
          </a:p>
          <a:p>
            <a:pPr algn="l"/>
            <a:r>
              <a:rPr lang="en-US" altLang="en-US" sz="1200" b="1"/>
              <a:t>~ kVAs=[20000 20000]</a:t>
            </a:r>
          </a:p>
          <a:p>
            <a:pPr algn="l"/>
            <a:r>
              <a:rPr lang="en-US" altLang="en-US" sz="1200" b="1"/>
              <a:t>~ XHL=10</a:t>
            </a:r>
          </a:p>
          <a:p>
            <a:pPr algn="l"/>
            <a:endParaRPr lang="en-US" altLang="en-US" sz="1200" b="1"/>
          </a:p>
        </p:txBody>
      </p:sp>
      <p:sp>
        <p:nvSpPr>
          <p:cNvPr id="98329" name="Rectangle 25"/>
          <p:cNvSpPr>
            <a:spLocks noGrp="1" noChangeArrowheads="1"/>
          </p:cNvSpPr>
          <p:nvPr>
            <p:ph type="title"/>
          </p:nvPr>
        </p:nvSpPr>
        <p:spPr/>
        <p:txBody>
          <a:bodyPr/>
          <a:lstStyle/>
          <a:p>
            <a:pPr eaLnBrk="1" hangingPunct="1"/>
            <a:r>
              <a:rPr lang="en-US" altLang="en-US"/>
              <a:t>20 MVA Substation Transformer</a:t>
            </a:r>
          </a:p>
        </p:txBody>
      </p:sp>
      <p:sp>
        <p:nvSpPr>
          <p:cNvPr id="98330" name="Text Box 26"/>
          <p:cNvSpPr txBox="1">
            <a:spLocks noChangeArrowheads="1"/>
          </p:cNvSpPr>
          <p:nvPr/>
        </p:nvSpPr>
        <p:spPr bwMode="auto">
          <a:xfrm>
            <a:off x="4065588" y="3735388"/>
            <a:ext cx="4748212"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200" b="1"/>
              <a:t>New Transformer.TR1 Phases=3 Windings=2 XHL=10</a:t>
            </a:r>
          </a:p>
          <a:p>
            <a:pPr algn="l"/>
            <a:r>
              <a:rPr lang="en-US" altLang="en-US" sz="1200" b="1"/>
              <a:t>~ wdg=1 bus=SourceBus Conn=Delta kV=115 kVA=20000</a:t>
            </a:r>
          </a:p>
          <a:p>
            <a:pPr algn="l"/>
            <a:r>
              <a:rPr lang="en-US" altLang="en-US" sz="1200" b="1"/>
              <a:t>~ wdg=2 bus= Sub_Bus Conn=wye kV=12.47 kVA=20000</a:t>
            </a:r>
          </a:p>
          <a:p>
            <a:pPr algn="l"/>
            <a:endParaRPr lang="en-US" altLang="en-US" sz="1200" b="1"/>
          </a:p>
        </p:txBody>
      </p:sp>
      <p:sp>
        <p:nvSpPr>
          <p:cNvPr id="98331" name="Text Box 27"/>
          <p:cNvSpPr txBox="1">
            <a:spLocks noChangeArrowheads="1"/>
          </p:cNvSpPr>
          <p:nvPr/>
        </p:nvSpPr>
        <p:spPr bwMode="auto">
          <a:xfrm>
            <a:off x="430213" y="2841625"/>
            <a:ext cx="307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Defining Using Arrays</a:t>
            </a:r>
          </a:p>
        </p:txBody>
      </p:sp>
      <p:sp>
        <p:nvSpPr>
          <p:cNvPr id="98332" name="Text Box 28"/>
          <p:cNvSpPr txBox="1">
            <a:spLocks noChangeArrowheads="1"/>
          </p:cNvSpPr>
          <p:nvPr/>
        </p:nvSpPr>
        <p:spPr bwMode="auto">
          <a:xfrm>
            <a:off x="4341813" y="2863850"/>
            <a:ext cx="307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Defining Winding by Winding</a:t>
            </a:r>
          </a:p>
        </p:txBody>
      </p:sp>
      <p:sp>
        <p:nvSpPr>
          <p:cNvPr id="98333" name="Text Box 29"/>
          <p:cNvSpPr txBox="1">
            <a:spLocks noChangeArrowheads="1"/>
          </p:cNvSpPr>
          <p:nvPr/>
        </p:nvSpPr>
        <p:spPr bwMode="auto">
          <a:xfrm>
            <a:off x="4425950" y="1936750"/>
            <a:ext cx="1751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Sub_Bus</a:t>
            </a:r>
          </a:p>
        </p:txBody>
      </p:sp>
      <p:sp>
        <p:nvSpPr>
          <p:cNvPr id="98334" name="Text Box 30"/>
          <p:cNvSpPr txBox="1">
            <a:spLocks noChangeArrowheads="1"/>
          </p:cNvSpPr>
          <p:nvPr/>
        </p:nvSpPr>
        <p:spPr bwMode="auto">
          <a:xfrm>
            <a:off x="1693863" y="1882775"/>
            <a:ext cx="17510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r"/>
            <a:r>
              <a:rPr lang="en-US" altLang="en-US"/>
              <a:t>SourceBus</a:t>
            </a:r>
          </a:p>
        </p:txBody>
      </p:sp>
    </p:spTree>
    <p:extLst>
      <p:ext uri="{BB962C8B-B14F-4D97-AF65-F5344CB8AC3E}">
        <p14:creationId xmlns:p14="http://schemas.microsoft.com/office/powerpoint/2010/main" val="354779970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804863" y="3282950"/>
            <a:ext cx="1882775" cy="307975"/>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99331" name="Rectangle 3"/>
          <p:cNvSpPr>
            <a:spLocks noChangeArrowheads="1"/>
          </p:cNvSpPr>
          <p:nvPr/>
        </p:nvSpPr>
        <p:spPr bwMode="auto">
          <a:xfrm>
            <a:off x="4979988" y="3646488"/>
            <a:ext cx="1962150" cy="296862"/>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99332" name="Rectangle 4"/>
          <p:cNvSpPr>
            <a:spLocks noGrp="1" noChangeArrowheads="1"/>
          </p:cNvSpPr>
          <p:nvPr>
            <p:ph type="title"/>
          </p:nvPr>
        </p:nvSpPr>
        <p:spPr/>
        <p:txBody>
          <a:bodyPr/>
          <a:lstStyle/>
          <a:p>
            <a:pPr eaLnBrk="1" hangingPunct="1"/>
            <a:r>
              <a:rPr lang="en-US" altLang="en-US"/>
              <a:t>The Line</a:t>
            </a:r>
          </a:p>
        </p:txBody>
      </p:sp>
      <p:grpSp>
        <p:nvGrpSpPr>
          <p:cNvPr id="99333" name="Group 5"/>
          <p:cNvGrpSpPr>
            <a:grpSpLocks/>
          </p:cNvGrpSpPr>
          <p:nvPr/>
        </p:nvGrpSpPr>
        <p:grpSpPr bwMode="auto">
          <a:xfrm>
            <a:off x="2689225" y="1670050"/>
            <a:ext cx="3222625" cy="947738"/>
            <a:chOff x="2714" y="1156"/>
            <a:chExt cx="1037" cy="305"/>
          </a:xfrm>
        </p:grpSpPr>
        <p:sp>
          <p:nvSpPr>
            <p:cNvPr id="99340" name="Rectangle 6"/>
            <p:cNvSpPr>
              <a:spLocks noChangeArrowheads="1"/>
            </p:cNvSpPr>
            <p:nvPr/>
          </p:nvSpPr>
          <p:spPr bwMode="auto">
            <a:xfrm>
              <a:off x="2830" y="1289"/>
              <a:ext cx="806" cy="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99341" name="Rectangle 7"/>
            <p:cNvSpPr>
              <a:spLocks noChangeArrowheads="1"/>
            </p:cNvSpPr>
            <p:nvPr/>
          </p:nvSpPr>
          <p:spPr bwMode="auto">
            <a:xfrm>
              <a:off x="2830" y="1289"/>
              <a:ext cx="806" cy="7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99342" name="Line 8"/>
            <p:cNvSpPr>
              <a:spLocks noChangeShapeType="1"/>
            </p:cNvSpPr>
            <p:nvPr/>
          </p:nvSpPr>
          <p:spPr bwMode="auto">
            <a:xfrm>
              <a:off x="3751" y="1156"/>
              <a:ext cx="0" cy="305"/>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3" name="Line 9"/>
            <p:cNvSpPr>
              <a:spLocks noChangeShapeType="1"/>
            </p:cNvSpPr>
            <p:nvPr/>
          </p:nvSpPr>
          <p:spPr bwMode="auto">
            <a:xfrm>
              <a:off x="2714" y="1328"/>
              <a:ext cx="116"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4" name="Line 10"/>
            <p:cNvSpPr>
              <a:spLocks noChangeShapeType="1"/>
            </p:cNvSpPr>
            <p:nvPr/>
          </p:nvSpPr>
          <p:spPr bwMode="auto">
            <a:xfrm>
              <a:off x="3636" y="1328"/>
              <a:ext cx="11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5" name="Rectangle 11"/>
            <p:cNvSpPr>
              <a:spLocks noChangeArrowheads="1"/>
            </p:cNvSpPr>
            <p:nvPr/>
          </p:nvSpPr>
          <p:spPr bwMode="auto">
            <a:xfrm>
              <a:off x="3139" y="1202"/>
              <a:ext cx="12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LINE</a:t>
              </a:r>
            </a:p>
          </p:txBody>
        </p:sp>
        <p:sp>
          <p:nvSpPr>
            <p:cNvPr id="99346" name="Rectangle 12"/>
            <p:cNvSpPr>
              <a:spLocks noChangeArrowheads="1"/>
            </p:cNvSpPr>
            <p:nvPr/>
          </p:nvSpPr>
          <p:spPr bwMode="auto">
            <a:xfrm>
              <a:off x="3253" y="1202"/>
              <a:ext cx="3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1</a:t>
              </a:r>
            </a:p>
          </p:txBody>
        </p:sp>
        <p:sp>
          <p:nvSpPr>
            <p:cNvPr id="99347" name="Rectangle 13"/>
            <p:cNvSpPr>
              <a:spLocks noChangeArrowheads="1"/>
            </p:cNvSpPr>
            <p:nvPr/>
          </p:nvSpPr>
          <p:spPr bwMode="auto">
            <a:xfrm>
              <a:off x="3100" y="1393"/>
              <a:ext cx="4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1 </a:t>
              </a:r>
            </a:p>
          </p:txBody>
        </p:sp>
        <p:sp>
          <p:nvSpPr>
            <p:cNvPr id="99348" name="Rectangle 14"/>
            <p:cNvSpPr>
              <a:spLocks noChangeArrowheads="1"/>
            </p:cNvSpPr>
            <p:nvPr/>
          </p:nvSpPr>
          <p:spPr bwMode="auto">
            <a:xfrm>
              <a:off x="3143" y="1393"/>
              <a:ext cx="10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Mile</a:t>
              </a:r>
            </a:p>
          </p:txBody>
        </p:sp>
        <p:sp>
          <p:nvSpPr>
            <p:cNvPr id="99349" name="Rectangle 15"/>
            <p:cNvSpPr>
              <a:spLocks noChangeArrowheads="1"/>
            </p:cNvSpPr>
            <p:nvPr/>
          </p:nvSpPr>
          <p:spPr bwMode="auto">
            <a:xfrm>
              <a:off x="3237" y="1393"/>
              <a:ext cx="3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 </a:t>
              </a:r>
            </a:p>
          </p:txBody>
        </p:sp>
        <p:sp>
          <p:nvSpPr>
            <p:cNvPr id="99350" name="Rectangle 16"/>
            <p:cNvSpPr>
              <a:spLocks noChangeArrowheads="1"/>
            </p:cNvSpPr>
            <p:nvPr/>
          </p:nvSpPr>
          <p:spPr bwMode="auto">
            <a:xfrm>
              <a:off x="3265" y="1393"/>
              <a:ext cx="11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336 </a:t>
              </a:r>
            </a:p>
          </p:txBody>
        </p:sp>
      </p:grpSp>
      <p:sp>
        <p:nvSpPr>
          <p:cNvPr id="99334" name="Text Box 17"/>
          <p:cNvSpPr txBox="1">
            <a:spLocks noChangeArrowheads="1"/>
          </p:cNvSpPr>
          <p:nvPr/>
        </p:nvSpPr>
        <p:spPr bwMode="auto">
          <a:xfrm>
            <a:off x="265113" y="3271838"/>
            <a:ext cx="887888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t>New Linecode.336ACSR R1=0.058 X1=.1206 R0=.1784 X0=.4047 C1=3.4 C0=1.6 Units=kft</a:t>
            </a:r>
          </a:p>
          <a:p>
            <a:pPr algn="l"/>
            <a:r>
              <a:rPr lang="en-US" altLang="en-US" b="1"/>
              <a:t>New Line.LINE1 Bus1=Sub_Bus Bus2=LoadBus Linecode=336ACSR Length=1 Units=Mi </a:t>
            </a:r>
          </a:p>
          <a:p>
            <a:pPr algn="l"/>
            <a:endParaRPr lang="en-US" altLang="en-US"/>
          </a:p>
        </p:txBody>
      </p:sp>
      <p:sp>
        <p:nvSpPr>
          <p:cNvPr id="99335" name="Text Box 18"/>
          <p:cNvSpPr txBox="1">
            <a:spLocks noChangeArrowheads="1"/>
          </p:cNvSpPr>
          <p:nvPr/>
        </p:nvSpPr>
        <p:spPr bwMode="auto">
          <a:xfrm>
            <a:off x="1651000" y="1298575"/>
            <a:ext cx="1751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Sub_Bus</a:t>
            </a:r>
          </a:p>
        </p:txBody>
      </p:sp>
      <p:sp>
        <p:nvSpPr>
          <p:cNvPr id="99336" name="Text Box 19"/>
          <p:cNvSpPr txBox="1">
            <a:spLocks noChangeArrowheads="1"/>
          </p:cNvSpPr>
          <p:nvPr/>
        </p:nvSpPr>
        <p:spPr bwMode="auto">
          <a:xfrm>
            <a:off x="4968875" y="1266825"/>
            <a:ext cx="1751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LoadBus</a:t>
            </a:r>
          </a:p>
        </p:txBody>
      </p:sp>
      <p:sp>
        <p:nvSpPr>
          <p:cNvPr id="99337" name="Text Box 20"/>
          <p:cNvSpPr txBox="1">
            <a:spLocks noChangeArrowheads="1"/>
          </p:cNvSpPr>
          <p:nvPr/>
        </p:nvSpPr>
        <p:spPr bwMode="auto">
          <a:xfrm>
            <a:off x="925513" y="5111750"/>
            <a:ext cx="69072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 objects may also be defined by </a:t>
            </a:r>
            <a:r>
              <a:rPr lang="en-US" altLang="en-US" b="1"/>
              <a:t>Geometry</a:t>
            </a:r>
            <a:r>
              <a:rPr lang="en-US" altLang="en-US"/>
              <a:t> or </a:t>
            </a:r>
            <a:r>
              <a:rPr lang="en-US" altLang="en-US" b="1"/>
              <a:t>matrix </a:t>
            </a:r>
            <a:r>
              <a:rPr lang="en-US" altLang="en-US"/>
              <a:t>properties.</a:t>
            </a:r>
          </a:p>
          <a:p>
            <a:r>
              <a:rPr lang="en-US" altLang="en-US" b="1"/>
              <a:t>(Rmatrix=… Xmatrix=… Cmatrix=…)</a:t>
            </a:r>
          </a:p>
        </p:txBody>
      </p:sp>
      <p:sp>
        <p:nvSpPr>
          <p:cNvPr id="99338" name="Freeform 21"/>
          <p:cNvSpPr>
            <a:spLocks/>
          </p:cNvSpPr>
          <p:nvPr/>
        </p:nvSpPr>
        <p:spPr bwMode="auto">
          <a:xfrm>
            <a:off x="1971675" y="3657600"/>
            <a:ext cx="3436938" cy="1395413"/>
          </a:xfrm>
          <a:custGeom>
            <a:avLst/>
            <a:gdLst>
              <a:gd name="T0" fmla="*/ 2147483647 w 2165"/>
              <a:gd name="T1" fmla="*/ 1267131874 h 546"/>
              <a:gd name="T2" fmla="*/ 2147483647 w 2165"/>
              <a:gd name="T3" fmla="*/ 2147483647 h 546"/>
              <a:gd name="T4" fmla="*/ 0 w 2165"/>
              <a:gd name="T5" fmla="*/ 0 h 546"/>
              <a:gd name="T6" fmla="*/ 0 60000 65536"/>
              <a:gd name="T7" fmla="*/ 0 60000 65536"/>
              <a:gd name="T8" fmla="*/ 0 60000 65536"/>
              <a:gd name="T9" fmla="*/ 0 w 2165"/>
              <a:gd name="T10" fmla="*/ 0 h 546"/>
              <a:gd name="T11" fmla="*/ 2165 w 2165"/>
              <a:gd name="T12" fmla="*/ 546 h 546"/>
            </a:gdLst>
            <a:ahLst/>
            <a:cxnLst>
              <a:cxn ang="T6">
                <a:pos x="T0" y="T1"/>
              </a:cxn>
              <a:cxn ang="T7">
                <a:pos x="T2" y="T3"/>
              </a:cxn>
              <a:cxn ang="T8">
                <a:pos x="T4" y="T5"/>
              </a:cxn>
            </a:cxnLst>
            <a:rect l="T9" t="T10" r="T11" b="T12"/>
            <a:pathLst>
              <a:path w="2165" h="546">
                <a:moveTo>
                  <a:pt x="2165" y="194"/>
                </a:moveTo>
                <a:cubicBezTo>
                  <a:pt x="1804" y="370"/>
                  <a:pt x="1444" y="546"/>
                  <a:pt x="1083" y="514"/>
                </a:cubicBezTo>
                <a:cubicBezTo>
                  <a:pt x="722" y="482"/>
                  <a:pt x="180" y="86"/>
                  <a:pt x="0" y="0"/>
                </a:cubicBez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99339" name="Line 22"/>
          <p:cNvSpPr>
            <a:spLocks noChangeShapeType="1"/>
          </p:cNvSpPr>
          <p:nvPr/>
        </p:nvSpPr>
        <p:spPr bwMode="auto">
          <a:xfrm>
            <a:off x="2635250" y="1690688"/>
            <a:ext cx="0" cy="9636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4723372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ltLang="en-US"/>
              <a:t>The Load</a:t>
            </a:r>
          </a:p>
        </p:txBody>
      </p:sp>
      <p:grpSp>
        <p:nvGrpSpPr>
          <p:cNvPr id="100355" name="Group 3"/>
          <p:cNvGrpSpPr>
            <a:grpSpLocks/>
          </p:cNvGrpSpPr>
          <p:nvPr/>
        </p:nvGrpSpPr>
        <p:grpSpPr bwMode="auto">
          <a:xfrm>
            <a:off x="4264025" y="1373188"/>
            <a:ext cx="1198563" cy="2687637"/>
            <a:chOff x="3617" y="1156"/>
            <a:chExt cx="348" cy="781"/>
          </a:xfrm>
        </p:grpSpPr>
        <p:sp>
          <p:nvSpPr>
            <p:cNvPr id="100358" name="Line 4"/>
            <p:cNvSpPr>
              <a:spLocks noChangeShapeType="1"/>
            </p:cNvSpPr>
            <p:nvPr/>
          </p:nvSpPr>
          <p:spPr bwMode="auto">
            <a:xfrm>
              <a:off x="3751" y="1156"/>
              <a:ext cx="0" cy="305"/>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59" name="Freeform 5"/>
            <p:cNvSpPr>
              <a:spLocks/>
            </p:cNvSpPr>
            <p:nvPr/>
          </p:nvSpPr>
          <p:spPr bwMode="auto">
            <a:xfrm>
              <a:off x="3751" y="1404"/>
              <a:ext cx="115" cy="235"/>
            </a:xfrm>
            <a:custGeom>
              <a:avLst/>
              <a:gdLst>
                <a:gd name="T0" fmla="*/ 0 w 230"/>
                <a:gd name="T1" fmla="*/ 0 h 471"/>
                <a:gd name="T2" fmla="*/ 58 w 230"/>
                <a:gd name="T3" fmla="*/ 0 h 471"/>
                <a:gd name="T4" fmla="*/ 58 w 230"/>
                <a:gd name="T5" fmla="*/ 117 h 471"/>
                <a:gd name="T6" fmla="*/ 0 60000 65536"/>
                <a:gd name="T7" fmla="*/ 0 60000 65536"/>
                <a:gd name="T8" fmla="*/ 0 60000 65536"/>
                <a:gd name="T9" fmla="*/ 0 w 230"/>
                <a:gd name="T10" fmla="*/ 0 h 471"/>
                <a:gd name="T11" fmla="*/ 230 w 230"/>
                <a:gd name="T12" fmla="*/ 471 h 471"/>
              </a:gdLst>
              <a:ahLst/>
              <a:cxnLst>
                <a:cxn ang="T6">
                  <a:pos x="T0" y="T1"/>
                </a:cxn>
                <a:cxn ang="T7">
                  <a:pos x="T2" y="T3"/>
                </a:cxn>
                <a:cxn ang="T8">
                  <a:pos x="T4" y="T5"/>
                </a:cxn>
              </a:cxnLst>
              <a:rect l="T9" t="T10" r="T11" b="T12"/>
              <a:pathLst>
                <a:path w="230" h="471">
                  <a:moveTo>
                    <a:pt x="0" y="0"/>
                  </a:moveTo>
                  <a:lnTo>
                    <a:pt x="230" y="0"/>
                  </a:lnTo>
                  <a:lnTo>
                    <a:pt x="230" y="471"/>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360" name="Freeform 6"/>
            <p:cNvSpPr>
              <a:spLocks/>
            </p:cNvSpPr>
            <p:nvPr/>
          </p:nvSpPr>
          <p:spPr bwMode="auto">
            <a:xfrm>
              <a:off x="3840" y="1633"/>
              <a:ext cx="52" cy="76"/>
            </a:xfrm>
            <a:custGeom>
              <a:avLst/>
              <a:gdLst>
                <a:gd name="T0" fmla="*/ 27 w 102"/>
                <a:gd name="T1" fmla="*/ 0 h 153"/>
                <a:gd name="T2" fmla="*/ 13 w 102"/>
                <a:gd name="T3" fmla="*/ 38 h 153"/>
                <a:gd name="T4" fmla="*/ 0 w 102"/>
                <a:gd name="T5" fmla="*/ 0 h 153"/>
                <a:gd name="T6" fmla="*/ 27 w 102"/>
                <a:gd name="T7" fmla="*/ 0 h 153"/>
                <a:gd name="T8" fmla="*/ 0 60000 65536"/>
                <a:gd name="T9" fmla="*/ 0 60000 65536"/>
                <a:gd name="T10" fmla="*/ 0 60000 65536"/>
                <a:gd name="T11" fmla="*/ 0 60000 65536"/>
                <a:gd name="T12" fmla="*/ 0 w 102"/>
                <a:gd name="T13" fmla="*/ 0 h 153"/>
                <a:gd name="T14" fmla="*/ 102 w 102"/>
                <a:gd name="T15" fmla="*/ 153 h 153"/>
              </a:gdLst>
              <a:ahLst/>
              <a:cxnLst>
                <a:cxn ang="T8">
                  <a:pos x="T0" y="T1"/>
                </a:cxn>
                <a:cxn ang="T9">
                  <a:pos x="T2" y="T3"/>
                </a:cxn>
                <a:cxn ang="T10">
                  <a:pos x="T4" y="T5"/>
                </a:cxn>
                <a:cxn ang="T11">
                  <a:pos x="T6" y="T7"/>
                </a:cxn>
              </a:cxnLst>
              <a:rect l="T12" t="T13" r="T14" b="T15"/>
              <a:pathLst>
                <a:path w="102" h="153">
                  <a:moveTo>
                    <a:pt x="102" y="0"/>
                  </a:moveTo>
                  <a:lnTo>
                    <a:pt x="51" y="153"/>
                  </a:lnTo>
                  <a:lnTo>
                    <a:pt x="0" y="0"/>
                  </a:lnTo>
                  <a:lnTo>
                    <a:pt x="10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361" name="Line 7"/>
            <p:cNvSpPr>
              <a:spLocks noChangeShapeType="1"/>
            </p:cNvSpPr>
            <p:nvPr/>
          </p:nvSpPr>
          <p:spPr bwMode="auto">
            <a:xfrm>
              <a:off x="3636" y="1328"/>
              <a:ext cx="11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2" name="Rectangle 8"/>
            <p:cNvSpPr>
              <a:spLocks noChangeArrowheads="1"/>
            </p:cNvSpPr>
            <p:nvPr/>
          </p:nvSpPr>
          <p:spPr bwMode="auto">
            <a:xfrm>
              <a:off x="3617" y="1498"/>
              <a:ext cx="185"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b="1"/>
                <a:t>Loadbus</a:t>
              </a:r>
            </a:p>
          </p:txBody>
        </p:sp>
        <p:sp>
          <p:nvSpPr>
            <p:cNvPr id="100363" name="Rectangle 9"/>
            <p:cNvSpPr>
              <a:spLocks noChangeArrowheads="1"/>
            </p:cNvSpPr>
            <p:nvPr/>
          </p:nvSpPr>
          <p:spPr bwMode="auto">
            <a:xfrm>
              <a:off x="3808" y="1737"/>
              <a:ext cx="125"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b="1"/>
                <a:t>LOAD</a:t>
              </a:r>
            </a:p>
          </p:txBody>
        </p:sp>
        <p:sp>
          <p:nvSpPr>
            <p:cNvPr id="100364" name="Rectangle 10"/>
            <p:cNvSpPr>
              <a:spLocks noChangeArrowheads="1"/>
            </p:cNvSpPr>
            <p:nvPr/>
          </p:nvSpPr>
          <p:spPr bwMode="auto">
            <a:xfrm>
              <a:off x="3937" y="1737"/>
              <a:ext cx="25"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1</a:t>
              </a:r>
            </a:p>
          </p:txBody>
        </p:sp>
        <p:sp>
          <p:nvSpPr>
            <p:cNvPr id="100365" name="Rectangle 11"/>
            <p:cNvSpPr>
              <a:spLocks noChangeArrowheads="1"/>
            </p:cNvSpPr>
            <p:nvPr/>
          </p:nvSpPr>
          <p:spPr bwMode="auto">
            <a:xfrm>
              <a:off x="3778" y="1823"/>
              <a:ext cx="110"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1000 </a:t>
              </a:r>
            </a:p>
          </p:txBody>
        </p:sp>
        <p:sp>
          <p:nvSpPr>
            <p:cNvPr id="100366" name="Rectangle 12"/>
            <p:cNvSpPr>
              <a:spLocks noChangeArrowheads="1"/>
            </p:cNvSpPr>
            <p:nvPr/>
          </p:nvSpPr>
          <p:spPr bwMode="auto">
            <a:xfrm>
              <a:off x="3901" y="1823"/>
              <a:ext cx="64"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kW</a:t>
              </a:r>
            </a:p>
          </p:txBody>
        </p:sp>
        <p:sp>
          <p:nvSpPr>
            <p:cNvPr id="100367" name="Rectangle 13"/>
            <p:cNvSpPr>
              <a:spLocks noChangeArrowheads="1"/>
            </p:cNvSpPr>
            <p:nvPr/>
          </p:nvSpPr>
          <p:spPr bwMode="auto">
            <a:xfrm>
              <a:off x="3777" y="1884"/>
              <a:ext cx="24"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0</a:t>
              </a:r>
            </a:p>
          </p:txBody>
        </p:sp>
        <p:sp>
          <p:nvSpPr>
            <p:cNvPr id="100368" name="Rectangle 14"/>
            <p:cNvSpPr>
              <a:spLocks noChangeArrowheads="1"/>
            </p:cNvSpPr>
            <p:nvPr/>
          </p:nvSpPr>
          <p:spPr bwMode="auto">
            <a:xfrm>
              <a:off x="3804" y="1884"/>
              <a:ext cx="12"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a:t>
              </a:r>
            </a:p>
          </p:txBody>
        </p:sp>
        <p:sp>
          <p:nvSpPr>
            <p:cNvPr id="100369" name="Rectangle 15"/>
            <p:cNvSpPr>
              <a:spLocks noChangeArrowheads="1"/>
            </p:cNvSpPr>
            <p:nvPr/>
          </p:nvSpPr>
          <p:spPr bwMode="auto">
            <a:xfrm>
              <a:off x="3826" y="1884"/>
              <a:ext cx="61"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95 </a:t>
              </a:r>
            </a:p>
          </p:txBody>
        </p:sp>
        <p:sp>
          <p:nvSpPr>
            <p:cNvPr id="100370" name="Rectangle 16"/>
            <p:cNvSpPr>
              <a:spLocks noChangeArrowheads="1"/>
            </p:cNvSpPr>
            <p:nvPr/>
          </p:nvSpPr>
          <p:spPr bwMode="auto">
            <a:xfrm>
              <a:off x="3895" y="1884"/>
              <a:ext cx="57"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PF</a:t>
              </a:r>
            </a:p>
          </p:txBody>
        </p:sp>
      </p:grpSp>
      <p:sp>
        <p:nvSpPr>
          <p:cNvPr id="100356" name="Rectangle 17"/>
          <p:cNvSpPr>
            <a:spLocks noChangeArrowheads="1"/>
          </p:cNvSpPr>
          <p:nvPr/>
        </p:nvSpPr>
        <p:spPr bwMode="auto">
          <a:xfrm>
            <a:off x="1179513" y="4483100"/>
            <a:ext cx="6235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New Load.LOAD1  Bus1=LoadBus  kV=12.47  kW=1000  PF=.95</a:t>
            </a:r>
          </a:p>
        </p:txBody>
      </p:sp>
      <p:sp>
        <p:nvSpPr>
          <p:cNvPr id="100357" name="Text Box 18"/>
          <p:cNvSpPr txBox="1">
            <a:spLocks noChangeArrowheads="1"/>
          </p:cNvSpPr>
          <p:nvPr/>
        </p:nvSpPr>
        <p:spPr bwMode="auto">
          <a:xfrm>
            <a:off x="947738" y="5100638"/>
            <a:ext cx="5816600"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For 3-phase loads, use L-L kV and total kW</a:t>
            </a:r>
          </a:p>
          <a:p>
            <a:r>
              <a:rPr lang="en-US" altLang="en-US"/>
              <a:t>For 1-phase loads, typically use L-N kV and total kW </a:t>
            </a:r>
            <a:br>
              <a:rPr lang="en-US" altLang="en-US"/>
            </a:br>
            <a:r>
              <a:rPr lang="en-US" altLang="en-US"/>
              <a:t>unless L-L-connected; Then use L-L kV.</a:t>
            </a:r>
          </a:p>
        </p:txBody>
      </p:sp>
    </p:spTree>
    <p:extLst>
      <p:ext uri="{BB962C8B-B14F-4D97-AF65-F5344CB8AC3E}">
        <p14:creationId xmlns:p14="http://schemas.microsoft.com/office/powerpoint/2010/main" val="286196218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en-US" dirty="0"/>
              <a:t>Add a 500-kW Generator Object to </a:t>
            </a:r>
            <a:r>
              <a:rPr lang="en-US" altLang="en-US" dirty="0" err="1"/>
              <a:t>LoadBus</a:t>
            </a:r>
            <a:endParaRPr lang="en-US" altLang="en-US" dirty="0"/>
          </a:p>
        </p:txBody>
      </p:sp>
      <p:pic>
        <p:nvPicPr>
          <p:cNvPr id="95235" name="Picture 3" descr="SimpleCircu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110343"/>
            <a:ext cx="38512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Text Box 4"/>
          <p:cNvSpPr txBox="1">
            <a:spLocks noChangeArrowheads="1"/>
          </p:cNvSpPr>
          <p:nvPr/>
        </p:nvSpPr>
        <p:spPr bwMode="auto">
          <a:xfrm>
            <a:off x="457200" y="2939144"/>
            <a:ext cx="8304963"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200" b="1" dirty="0">
                <a:latin typeface="Courier New" panose="02070309020205020404" pitchFamily="49" charset="0"/>
              </a:rPr>
              <a:t>… (continue from existing Script)</a:t>
            </a:r>
          </a:p>
          <a:p>
            <a:pPr algn="l"/>
            <a:r>
              <a:rPr lang="en-US" altLang="en-US" sz="1200" b="1" dirty="0">
                <a:latin typeface="Courier New" panose="02070309020205020404" pitchFamily="49" charset="0"/>
              </a:rPr>
              <a:t>New Generator.DG1 Bus1=</a:t>
            </a:r>
            <a:r>
              <a:rPr lang="en-US" altLang="en-US" sz="1200" b="1" dirty="0" err="1">
                <a:latin typeface="Courier New" panose="02070309020205020404" pitchFamily="49" charset="0"/>
              </a:rPr>
              <a:t>LoadBus</a:t>
            </a:r>
            <a:r>
              <a:rPr lang="en-US" altLang="en-US" sz="1200" b="1" dirty="0">
                <a:latin typeface="Courier New" panose="02070309020205020404" pitchFamily="49" charset="0"/>
              </a:rPr>
              <a:t> kV=12.47 kW=500 PF=1.0</a:t>
            </a:r>
          </a:p>
          <a:p>
            <a:pPr algn="l"/>
            <a:endParaRPr lang="en-US" altLang="en-US" sz="1200" b="1" dirty="0">
              <a:latin typeface="Courier New" panose="02070309020205020404" pitchFamily="49" charset="0"/>
            </a:endParaRPr>
          </a:p>
          <a:p>
            <a:pPr algn="l"/>
            <a:r>
              <a:rPr lang="en-US" altLang="en-US" sz="1200" b="1" dirty="0">
                <a:latin typeface="Courier New" panose="02070309020205020404" pitchFamily="49" charset="0"/>
              </a:rPr>
              <a:t>// solve again and observe results</a:t>
            </a:r>
          </a:p>
          <a:p>
            <a:pPr algn="l"/>
            <a:r>
              <a:rPr lang="en-US" altLang="en-US" sz="1200" b="1" dirty="0">
                <a:latin typeface="Courier New" panose="02070309020205020404" pitchFamily="49" charset="0"/>
              </a:rPr>
              <a:t>Solve    ! Starts with previous solution</a:t>
            </a:r>
          </a:p>
          <a:p>
            <a:pPr algn="l"/>
            <a:r>
              <a:rPr lang="en-US" altLang="en-US" sz="1200" b="1" dirty="0">
                <a:latin typeface="Courier New" panose="02070309020205020404" pitchFamily="49" charset="0"/>
              </a:rPr>
              <a:t>Show Voltages LN Nodes</a:t>
            </a:r>
          </a:p>
          <a:p>
            <a:pPr algn="l"/>
            <a:r>
              <a:rPr lang="en-US" altLang="en-US" sz="1200" b="1" dirty="0">
                <a:latin typeface="Courier New" panose="02070309020205020404" pitchFamily="49" charset="0"/>
              </a:rPr>
              <a:t>Show Currents Element</a:t>
            </a:r>
          </a:p>
          <a:p>
            <a:pPr algn="l"/>
            <a:r>
              <a:rPr lang="en-US" altLang="en-US" sz="1200" b="1" dirty="0">
                <a:latin typeface="Courier New" panose="02070309020205020404" pitchFamily="49" charset="0"/>
              </a:rPr>
              <a:t>Show Powers kVA Elements</a:t>
            </a:r>
          </a:p>
          <a:p>
            <a:pPr algn="l"/>
            <a:endParaRPr lang="en-US" altLang="en-US" sz="1200" b="1" dirty="0">
              <a:latin typeface="Courier New" panose="02070309020205020404" pitchFamily="49" charset="0"/>
            </a:endParaRPr>
          </a:p>
        </p:txBody>
      </p:sp>
      <p:sp>
        <p:nvSpPr>
          <p:cNvPr id="2" name="Oval 1"/>
          <p:cNvSpPr/>
          <p:nvPr/>
        </p:nvSpPr>
        <p:spPr bwMode="auto">
          <a:xfrm>
            <a:off x="6621567" y="1323712"/>
            <a:ext cx="733826" cy="66586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bg1"/>
                </a:solidFill>
                <a:effectLst/>
                <a:latin typeface="Arial" charset="0"/>
              </a:rPr>
              <a:t>DG</a:t>
            </a:r>
          </a:p>
        </p:txBody>
      </p:sp>
      <p:cxnSp>
        <p:nvCxnSpPr>
          <p:cNvPr id="4" name="Straight Connector 3"/>
          <p:cNvCxnSpPr>
            <a:stCxn id="2" idx="2"/>
          </p:cNvCxnSpPr>
          <p:nvPr/>
        </p:nvCxnSpPr>
        <p:spPr bwMode="auto">
          <a:xfrm flipH="1">
            <a:off x="5938576" y="1656643"/>
            <a:ext cx="682991" cy="1335"/>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67514923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altLang="en-US"/>
              <a:t>Scripting Large Circuits</a:t>
            </a:r>
          </a:p>
        </p:txBody>
      </p:sp>
      <p:sp>
        <p:nvSpPr>
          <p:cNvPr id="103427" name="Content Placeholder 2"/>
          <p:cNvSpPr>
            <a:spLocks noGrp="1"/>
          </p:cNvSpPr>
          <p:nvPr>
            <p:ph idx="1"/>
          </p:nvPr>
        </p:nvSpPr>
        <p:spPr/>
        <p:txBody>
          <a:bodyPr/>
          <a:lstStyle/>
          <a:p>
            <a:r>
              <a:rPr lang="en-US" altLang="en-US" dirty="0"/>
              <a:t>For small circuits, it is often sufficient to put all the scripts in a single file</a:t>
            </a:r>
          </a:p>
          <a:p>
            <a:pPr lvl="1"/>
            <a:r>
              <a:rPr lang="en-US" altLang="en-US" dirty="0"/>
              <a:t>Many of the IEEE test feeder examples are mostly in a single file</a:t>
            </a:r>
          </a:p>
          <a:p>
            <a:r>
              <a:rPr lang="en-US" altLang="en-US" dirty="0"/>
              <a:t>When you have large amounts of data, a more disciplined approach is recommended</a:t>
            </a:r>
          </a:p>
          <a:p>
            <a:r>
              <a:rPr lang="en-US" altLang="en-US" b="1" dirty="0"/>
              <a:t>Redirect</a:t>
            </a:r>
            <a:r>
              <a:rPr lang="en-US" altLang="en-US" dirty="0"/>
              <a:t> Command</a:t>
            </a:r>
          </a:p>
          <a:p>
            <a:pPr lvl="1"/>
            <a:r>
              <a:rPr lang="en-US" altLang="en-US" dirty="0"/>
              <a:t>Redirects the input to another file</a:t>
            </a:r>
          </a:p>
          <a:p>
            <a:pPr lvl="1"/>
            <a:r>
              <a:rPr lang="en-US" altLang="en-US" dirty="0"/>
              <a:t>Returns to home directory</a:t>
            </a:r>
          </a:p>
          <a:p>
            <a:r>
              <a:rPr lang="en-US" altLang="en-US" b="1" dirty="0"/>
              <a:t>Compile</a:t>
            </a:r>
            <a:r>
              <a:rPr lang="en-US" altLang="en-US" dirty="0"/>
              <a:t> Command</a:t>
            </a:r>
          </a:p>
          <a:p>
            <a:pPr lvl="1"/>
            <a:r>
              <a:rPr lang="en-US" altLang="en-US" dirty="0"/>
              <a:t>Same as Redirect except repositions home directory</a:t>
            </a:r>
          </a:p>
        </p:txBody>
      </p:sp>
    </p:spTree>
    <p:extLst>
      <p:ext uri="{BB962C8B-B14F-4D97-AF65-F5344CB8AC3E}">
        <p14:creationId xmlns:p14="http://schemas.microsoft.com/office/powerpoint/2010/main" val="26998941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ltLang="en-US"/>
              <a:t>Organizing Your Main Screen</a:t>
            </a:r>
          </a:p>
        </p:txBody>
      </p:sp>
      <p:sp>
        <p:nvSpPr>
          <p:cNvPr id="104451" name="Rectangle 3"/>
          <p:cNvSpPr>
            <a:spLocks noGrp="1" noChangeArrowheads="1"/>
          </p:cNvSpPr>
          <p:nvPr>
            <p:ph type="body" idx="1"/>
          </p:nvPr>
        </p:nvSpPr>
        <p:spPr/>
        <p:txBody>
          <a:bodyPr/>
          <a:lstStyle/>
          <a:p>
            <a:pPr eaLnBrk="1" hangingPunct="1"/>
            <a:r>
              <a:rPr lang="en-US" altLang="en-US" dirty="0"/>
              <a:t>OpenDSS.exe saves all windows on the main screen </a:t>
            </a:r>
          </a:p>
          <a:p>
            <a:pPr lvl="1" eaLnBrk="1" hangingPunct="1"/>
            <a:r>
              <a:rPr lang="en-US" altLang="en-US" dirty="0"/>
              <a:t>They appear where you left them when you shut down</a:t>
            </a:r>
          </a:p>
          <a:p>
            <a:pPr lvl="1" eaLnBrk="1" hangingPunct="1"/>
            <a:r>
              <a:rPr lang="en-US" altLang="en-US" dirty="0"/>
              <a:t>The next time you start up, you can resume your work</a:t>
            </a:r>
          </a:p>
          <a:p>
            <a:pPr lvl="1" eaLnBrk="1" hangingPunct="1"/>
            <a:endParaRPr lang="en-US" altLang="en-US" dirty="0"/>
          </a:p>
          <a:p>
            <a:pPr eaLnBrk="1" hangingPunct="1"/>
            <a:r>
              <a:rPr lang="en-US" altLang="en-US" dirty="0"/>
              <a:t>Values are saved to the Windows Registry</a:t>
            </a:r>
          </a:p>
          <a:p>
            <a:pPr eaLnBrk="1" hangingPunct="1">
              <a:buFontTx/>
              <a:buNone/>
            </a:pPr>
            <a:endParaRPr lang="en-US" altLang="en-US" dirty="0"/>
          </a:p>
        </p:txBody>
      </p:sp>
    </p:spTree>
    <p:extLst>
      <p:ext uri="{BB962C8B-B14F-4D97-AF65-F5344CB8AC3E}">
        <p14:creationId xmlns:p14="http://schemas.microsoft.com/office/powerpoint/2010/main" val="36492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altLang="en-US"/>
              <a:t>OpenDSS Registry Entries</a:t>
            </a:r>
          </a:p>
        </p:txBody>
      </p:sp>
      <p:sp>
        <p:nvSpPr>
          <p:cNvPr id="105475" name="Rectangle 3"/>
          <p:cNvSpPr>
            <a:spLocks noGrp="1" noChangeArrowheads="1"/>
          </p:cNvSpPr>
          <p:nvPr>
            <p:ph type="body" idx="1"/>
          </p:nvPr>
        </p:nvSpPr>
        <p:spPr>
          <a:xfrm>
            <a:off x="457200" y="1416050"/>
            <a:ext cx="8226425" cy="1077913"/>
          </a:xfrm>
        </p:spPr>
        <p:txBody>
          <a:bodyPr/>
          <a:lstStyle/>
          <a:p>
            <a:pPr eaLnBrk="1" hangingPunct="1"/>
            <a:r>
              <a:rPr lang="en-US" altLang="en-US"/>
              <a:t>Certain persistent values are saved to the Windows Registry upon exiting the program</a:t>
            </a:r>
          </a:p>
        </p:txBody>
      </p:sp>
      <p:pic>
        <p:nvPicPr>
          <p:cNvPr id="105476" name="Picture 4" descr="Registry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88" y="2247900"/>
            <a:ext cx="7258050"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7" name="Picture 5" descr="Registry3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175" y="4519613"/>
            <a:ext cx="73501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8" name="Oval 6"/>
          <p:cNvSpPr>
            <a:spLocks noChangeArrowheads="1"/>
          </p:cNvSpPr>
          <p:nvPr/>
        </p:nvSpPr>
        <p:spPr bwMode="auto">
          <a:xfrm>
            <a:off x="4876800" y="3060700"/>
            <a:ext cx="1320800" cy="266700"/>
          </a:xfrm>
          <a:prstGeom prst="ellipse">
            <a:avLst/>
          </a:prstGeom>
          <a:noFill/>
          <a:ln w="28575">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5479" name="Oval 7"/>
          <p:cNvSpPr>
            <a:spLocks noChangeArrowheads="1"/>
          </p:cNvSpPr>
          <p:nvPr/>
        </p:nvSpPr>
        <p:spPr bwMode="auto">
          <a:xfrm>
            <a:off x="5118100" y="5308600"/>
            <a:ext cx="2006600" cy="317500"/>
          </a:xfrm>
          <a:prstGeom prst="ellipse">
            <a:avLst/>
          </a:prstGeom>
          <a:noFill/>
          <a:ln w="28575">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5480" name="Text Box 8"/>
          <p:cNvSpPr txBox="1">
            <a:spLocks noChangeArrowheads="1"/>
          </p:cNvSpPr>
          <p:nvPr/>
        </p:nvSpPr>
        <p:spPr bwMode="auto">
          <a:xfrm>
            <a:off x="6184900" y="2844800"/>
            <a:ext cx="2628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5050"/>
                </a:solidFill>
              </a:rPr>
              <a:t>Default Editor Setting</a:t>
            </a:r>
          </a:p>
        </p:txBody>
      </p:sp>
      <p:sp>
        <p:nvSpPr>
          <p:cNvPr id="105481" name="Text Box 9"/>
          <p:cNvSpPr txBox="1">
            <a:spLocks noChangeArrowheads="1"/>
          </p:cNvSpPr>
          <p:nvPr/>
        </p:nvSpPr>
        <p:spPr bwMode="auto">
          <a:xfrm>
            <a:off x="6515100" y="4978400"/>
            <a:ext cx="233680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5050"/>
                </a:solidFill>
              </a:rPr>
              <a:t>After Redefining</a:t>
            </a:r>
          </a:p>
        </p:txBody>
      </p:sp>
    </p:spTree>
    <p:extLst>
      <p:ext uri="{BB962C8B-B14F-4D97-AF65-F5344CB8AC3E}">
        <p14:creationId xmlns:p14="http://schemas.microsoft.com/office/powerpoint/2010/main" val="65088332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74320" y="710288"/>
            <a:ext cx="7909033" cy="6091114"/>
          </a:xfrm>
          <a:prstGeom prst="rect">
            <a:avLst/>
          </a:prstGeom>
        </p:spPr>
      </p:pic>
      <p:sp>
        <p:nvSpPr>
          <p:cNvPr id="106498" name="Rectangle 2"/>
          <p:cNvSpPr>
            <a:spLocks noGrp="1" noChangeArrowheads="1"/>
          </p:cNvSpPr>
          <p:nvPr>
            <p:ph type="title"/>
          </p:nvPr>
        </p:nvSpPr>
        <p:spPr/>
        <p:txBody>
          <a:bodyPr/>
          <a:lstStyle/>
          <a:p>
            <a:pPr eaLnBrk="1" hangingPunct="1"/>
            <a:r>
              <a:rPr lang="en-US" altLang="en-US" dirty="0" err="1"/>
              <a:t>OpenDSS</a:t>
            </a:r>
            <a:r>
              <a:rPr lang="en-US" altLang="en-US" dirty="0"/>
              <a:t> Main Screen</a:t>
            </a:r>
          </a:p>
        </p:txBody>
      </p:sp>
      <p:sp>
        <p:nvSpPr>
          <p:cNvPr id="106500" name="Text Box 4"/>
          <p:cNvSpPr txBox="1">
            <a:spLocks noChangeArrowheads="1"/>
          </p:cNvSpPr>
          <p:nvPr/>
        </p:nvSpPr>
        <p:spPr bwMode="auto">
          <a:xfrm>
            <a:off x="5300506" y="3228975"/>
            <a:ext cx="2743200" cy="346075"/>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solidFill>
                  <a:schemeClr val="accent1"/>
                </a:solidFill>
              </a:rPr>
              <a:t>Selection to execute</a:t>
            </a:r>
          </a:p>
        </p:txBody>
      </p:sp>
      <p:sp>
        <p:nvSpPr>
          <p:cNvPr id="106501" name="Line 5"/>
          <p:cNvSpPr>
            <a:spLocks noChangeShapeType="1"/>
          </p:cNvSpPr>
          <p:nvPr/>
        </p:nvSpPr>
        <p:spPr bwMode="auto">
          <a:xfrm flipH="1">
            <a:off x="6235910" y="5504774"/>
            <a:ext cx="158128" cy="99651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6502" name="Text Box 6"/>
          <p:cNvSpPr txBox="1">
            <a:spLocks noChangeArrowheads="1"/>
          </p:cNvSpPr>
          <p:nvPr/>
        </p:nvSpPr>
        <p:spPr bwMode="auto">
          <a:xfrm>
            <a:off x="3150301" y="4465638"/>
            <a:ext cx="2743200" cy="830997"/>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solidFill>
                  <a:schemeClr val="accent1"/>
                </a:solidFill>
              </a:rPr>
              <a:t>Main Script Tab never goes away. Put some frequently-used commands here.</a:t>
            </a:r>
          </a:p>
        </p:txBody>
      </p:sp>
      <p:sp>
        <p:nvSpPr>
          <p:cNvPr id="106503" name="Line 7"/>
          <p:cNvSpPr>
            <a:spLocks noChangeShapeType="1"/>
          </p:cNvSpPr>
          <p:nvPr/>
        </p:nvSpPr>
        <p:spPr bwMode="auto">
          <a:xfrm flipH="1">
            <a:off x="1959040" y="5296636"/>
            <a:ext cx="1191259" cy="9447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6504" name="Text Box 8"/>
          <p:cNvSpPr txBox="1">
            <a:spLocks noChangeArrowheads="1"/>
          </p:cNvSpPr>
          <p:nvPr/>
        </p:nvSpPr>
        <p:spPr bwMode="auto">
          <a:xfrm>
            <a:off x="1401602" y="2105085"/>
            <a:ext cx="2034933" cy="584775"/>
          </a:xfrm>
          <a:prstGeom prst="rect">
            <a:avLst/>
          </a:prstGeom>
          <a:solidFill>
            <a:schemeClr val="bg1"/>
          </a:solidFill>
          <a:ln w="9525">
            <a:solidFill>
              <a:schemeClr val="tx1"/>
            </a:solidFill>
            <a:miter lim="800000"/>
            <a:headEnd/>
            <a:tailEnd/>
          </a:ln>
        </p:spPr>
        <p:txBody>
          <a:bodyPr wrap="squar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solidFill>
                  <a:schemeClr val="accent1"/>
                </a:solidFill>
              </a:rPr>
              <a:t>Solution Summary and Results</a:t>
            </a:r>
          </a:p>
        </p:txBody>
      </p:sp>
      <p:sp>
        <p:nvSpPr>
          <p:cNvPr id="106505" name="Line 9"/>
          <p:cNvSpPr>
            <a:spLocks noChangeShapeType="1"/>
          </p:cNvSpPr>
          <p:nvPr/>
        </p:nvSpPr>
        <p:spPr bwMode="auto">
          <a:xfrm flipH="1">
            <a:off x="673240" y="2689860"/>
            <a:ext cx="728362" cy="6461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6506" name="Text Box 10"/>
          <p:cNvSpPr txBox="1">
            <a:spLocks noChangeArrowheads="1"/>
          </p:cNvSpPr>
          <p:nvPr/>
        </p:nvSpPr>
        <p:spPr bwMode="auto">
          <a:xfrm>
            <a:off x="5893501" y="537251"/>
            <a:ext cx="2361220" cy="346075"/>
          </a:xfrm>
          <a:prstGeom prst="rect">
            <a:avLst/>
          </a:prstGeom>
          <a:solidFill>
            <a:schemeClr val="bg1"/>
          </a:solidFill>
          <a:ln w="9525">
            <a:solidFill>
              <a:schemeClr val="tx1"/>
            </a:solidFill>
            <a:miter lim="800000"/>
            <a:headEnd/>
            <a:tailEnd/>
          </a:ln>
        </p:spPr>
        <p:txBody>
          <a:bodyPr wrap="squar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solidFill>
                  <a:schemeClr val="accent1"/>
                </a:solidFill>
              </a:rPr>
              <a:t>Results Text Box</a:t>
            </a:r>
          </a:p>
        </p:txBody>
      </p:sp>
      <p:sp>
        <p:nvSpPr>
          <p:cNvPr id="106507" name="Line 11"/>
          <p:cNvSpPr>
            <a:spLocks noChangeShapeType="1"/>
          </p:cNvSpPr>
          <p:nvPr/>
        </p:nvSpPr>
        <p:spPr bwMode="auto">
          <a:xfrm flipH="1">
            <a:off x="5206721" y="918251"/>
            <a:ext cx="609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6508" name="Text Box 12"/>
          <p:cNvSpPr txBox="1">
            <a:spLocks noChangeArrowheads="1"/>
          </p:cNvSpPr>
          <p:nvPr/>
        </p:nvSpPr>
        <p:spPr bwMode="auto">
          <a:xfrm>
            <a:off x="3080461" y="5461012"/>
            <a:ext cx="2192159" cy="338554"/>
          </a:xfrm>
          <a:prstGeom prst="rect">
            <a:avLst/>
          </a:prstGeom>
          <a:solidFill>
            <a:schemeClr val="bg1"/>
          </a:solidFill>
          <a:ln w="9525">
            <a:solidFill>
              <a:schemeClr val="tx1"/>
            </a:solidFill>
            <a:miter lim="800000"/>
            <a:headEnd/>
            <a:tailEnd/>
          </a:ln>
        </p:spPr>
        <p:txBody>
          <a:bodyPr wrap="squar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solidFill>
                  <a:schemeClr val="accent1"/>
                </a:solidFill>
              </a:rPr>
              <a:t>Tabs for script files </a:t>
            </a:r>
          </a:p>
        </p:txBody>
      </p:sp>
      <p:sp>
        <p:nvSpPr>
          <p:cNvPr id="15" name="Text Box 12"/>
          <p:cNvSpPr txBox="1">
            <a:spLocks noChangeArrowheads="1"/>
          </p:cNvSpPr>
          <p:nvPr/>
        </p:nvSpPr>
        <p:spPr bwMode="auto">
          <a:xfrm>
            <a:off x="6394040" y="5270814"/>
            <a:ext cx="1676400" cy="338554"/>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solidFill>
                  <a:schemeClr val="accent1"/>
                </a:solidFill>
              </a:rPr>
              <a:t>Active Script file</a:t>
            </a:r>
          </a:p>
        </p:txBody>
      </p:sp>
      <p:sp>
        <p:nvSpPr>
          <p:cNvPr id="16" name="Line 5"/>
          <p:cNvSpPr>
            <a:spLocks noChangeShapeType="1"/>
          </p:cNvSpPr>
          <p:nvPr/>
        </p:nvSpPr>
        <p:spPr bwMode="auto">
          <a:xfrm flipH="1">
            <a:off x="4250453" y="3382610"/>
            <a:ext cx="1022167" cy="7716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 name="Right Brace 3"/>
          <p:cNvSpPr/>
          <p:nvPr/>
        </p:nvSpPr>
        <p:spPr bwMode="auto">
          <a:xfrm rot="16200000">
            <a:off x="3869513" y="4428403"/>
            <a:ext cx="350891" cy="3093218"/>
          </a:xfrm>
          <a:prstGeom prst="rightBrace">
            <a:avLst>
              <a:gd name="adj1" fmla="val 0"/>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3765934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248400"/>
            <a:ext cx="2895600" cy="457200"/>
          </a:xfrm>
          <a:prstGeom prst="rect">
            <a:avLst/>
          </a:prstGeom>
        </p:spPr>
        <p:txBody>
          <a:bodyPr/>
          <a:lstStyle/>
          <a:p>
            <a:r>
              <a:rPr lang="en-US" altLang="en-US"/>
              <a:t>Interconnecting DG</a:t>
            </a:r>
          </a:p>
        </p:txBody>
      </p:sp>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4D6A998E-97F3-4C07-8210-2B0E6DEBD740}" type="slidenum">
              <a:rPr lang="en-US" altLang="en-US"/>
              <a:pPr/>
              <a:t>13</a:t>
            </a:fld>
            <a:endParaRPr lang="en-US" altLang="en-US"/>
          </a:p>
        </p:txBody>
      </p:sp>
      <p:sp>
        <p:nvSpPr>
          <p:cNvPr id="11266" name="Rectangle 2"/>
          <p:cNvSpPr>
            <a:spLocks noGrp="1" noChangeArrowheads="1"/>
          </p:cNvSpPr>
          <p:nvPr>
            <p:ph type="title"/>
          </p:nvPr>
        </p:nvSpPr>
        <p:spPr>
          <a:gradFill rotWithShape="0">
            <a:gsLst>
              <a:gs pos="0">
                <a:srgbClr val="FFFFFF"/>
              </a:gs>
              <a:gs pos="100000">
                <a:srgbClr val="99CCFF"/>
              </a:gs>
            </a:gsLst>
            <a:lin ang="0" scaled="1"/>
          </a:gradFill>
          <a:ln/>
        </p:spPr>
        <p:txBody>
          <a:bodyPr/>
          <a:lstStyle/>
          <a:p>
            <a:r>
              <a:rPr lang="en-US" altLang="en-US"/>
              <a:t>Utility Fault-Clearing Practices</a:t>
            </a:r>
          </a:p>
        </p:txBody>
      </p:sp>
      <p:sp>
        <p:nvSpPr>
          <p:cNvPr id="11267" name="Rectangle 3"/>
          <p:cNvSpPr>
            <a:spLocks noGrp="1" noChangeArrowheads="1"/>
          </p:cNvSpPr>
          <p:nvPr>
            <p:ph type="body" idx="1"/>
          </p:nvPr>
        </p:nvSpPr>
        <p:spPr/>
        <p:txBody>
          <a:bodyPr/>
          <a:lstStyle/>
          <a:p>
            <a:pPr marL="173038" lvl="1" indent="-173038">
              <a:lnSpc>
                <a:spcPct val="90000"/>
              </a:lnSpc>
              <a:buFontTx/>
              <a:buChar char="•"/>
            </a:pPr>
            <a:r>
              <a:rPr lang="en-US" altLang="en-US" dirty="0"/>
              <a:t>This explains why most systems are radial</a:t>
            </a:r>
          </a:p>
          <a:p>
            <a:pPr>
              <a:lnSpc>
                <a:spcPct val="90000"/>
              </a:lnSpc>
            </a:pPr>
            <a:r>
              <a:rPr lang="en-US" altLang="en-US" dirty="0"/>
              <a:t>Important to understand this for DER application on the “Integrated Grid”</a:t>
            </a:r>
          </a:p>
          <a:p>
            <a:pPr lvl="1">
              <a:lnSpc>
                <a:spcPct val="90000"/>
              </a:lnSpc>
            </a:pPr>
            <a:r>
              <a:rPr lang="en-US" altLang="en-US" dirty="0"/>
              <a:t>Lower-cost protection for the inevitable short circuit</a:t>
            </a:r>
            <a:br>
              <a:rPr lang="en-US" altLang="en-US" dirty="0"/>
            </a:br>
            <a:endParaRPr lang="en-US" altLang="en-US" dirty="0"/>
          </a:p>
          <a:p>
            <a:pPr>
              <a:lnSpc>
                <a:spcPct val="90000"/>
              </a:lnSpc>
            </a:pPr>
            <a:r>
              <a:rPr lang="en-US" altLang="en-US" dirty="0">
                <a:solidFill>
                  <a:schemeClr val="tx1"/>
                </a:solidFill>
              </a:rPr>
              <a:t>This is where many of the operating conflicts arise !!</a:t>
            </a:r>
            <a:br>
              <a:rPr lang="en-US" altLang="en-US" dirty="0">
                <a:solidFill>
                  <a:srgbClr val="FFFF66"/>
                </a:solidFill>
              </a:rPr>
            </a:br>
            <a:endParaRPr lang="en-US" altLang="en-US" dirty="0">
              <a:solidFill>
                <a:srgbClr val="FFFF66"/>
              </a:solidFill>
            </a:endParaRPr>
          </a:p>
          <a:p>
            <a:pPr>
              <a:lnSpc>
                <a:spcPct val="90000"/>
              </a:lnSpc>
            </a:pPr>
            <a:r>
              <a:rPr lang="en-US" altLang="en-US" dirty="0"/>
              <a:t>DER response during faults can</a:t>
            </a:r>
          </a:p>
          <a:p>
            <a:pPr lvl="1">
              <a:lnSpc>
                <a:spcPct val="90000"/>
              </a:lnSpc>
            </a:pPr>
            <a:r>
              <a:rPr lang="en-US" altLang="en-US" dirty="0"/>
              <a:t>Affect utility practices, fault clearing</a:t>
            </a:r>
          </a:p>
          <a:p>
            <a:pPr lvl="1">
              <a:lnSpc>
                <a:spcPct val="90000"/>
              </a:lnSpc>
            </a:pPr>
            <a:r>
              <a:rPr lang="en-US" altLang="en-US" dirty="0"/>
              <a:t>Be damaged by fault clearing practices </a:t>
            </a:r>
          </a:p>
        </p:txBody>
      </p:sp>
    </p:spTree>
    <p:extLst>
      <p:ext uri="{BB962C8B-B14F-4D97-AF65-F5344CB8AC3E}">
        <p14:creationId xmlns:p14="http://schemas.microsoft.com/office/powerpoint/2010/main" val="285645789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en-US"/>
              <a:t>A Common Sense Structuring of Script Files</a:t>
            </a:r>
          </a:p>
        </p:txBody>
      </p:sp>
      <p:sp>
        <p:nvSpPr>
          <p:cNvPr id="107523" name="Text Box 3"/>
          <p:cNvSpPr txBox="1">
            <a:spLocks noChangeArrowheads="1"/>
          </p:cNvSpPr>
          <p:nvPr/>
        </p:nvSpPr>
        <p:spPr bwMode="auto">
          <a:xfrm>
            <a:off x="609600" y="1447800"/>
            <a:ext cx="2971800" cy="346075"/>
          </a:xfrm>
          <a:prstGeom prst="rect">
            <a:avLst/>
          </a:prstGeom>
          <a:solidFill>
            <a:schemeClr val="accent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bg1"/>
                </a:solidFill>
              </a:rPr>
              <a:t>Run_The_Master.DSS</a:t>
            </a:r>
          </a:p>
        </p:txBody>
      </p:sp>
      <p:sp>
        <p:nvSpPr>
          <p:cNvPr id="107524" name="Text Box 4"/>
          <p:cNvSpPr txBox="1">
            <a:spLocks noChangeArrowheads="1"/>
          </p:cNvSpPr>
          <p:nvPr/>
        </p:nvSpPr>
        <p:spPr bwMode="auto">
          <a:xfrm>
            <a:off x="2286000" y="1905000"/>
            <a:ext cx="2971800" cy="346075"/>
          </a:xfrm>
          <a:prstGeom prst="rect">
            <a:avLst/>
          </a:prstGeom>
          <a:solidFill>
            <a:schemeClr val="accent2"/>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bg1"/>
                </a:solidFill>
              </a:rPr>
              <a:t>Master.DSS</a:t>
            </a:r>
          </a:p>
        </p:txBody>
      </p:sp>
      <p:sp>
        <p:nvSpPr>
          <p:cNvPr id="107525" name="Text Box 5"/>
          <p:cNvSpPr txBox="1">
            <a:spLocks noChangeArrowheads="1"/>
          </p:cNvSpPr>
          <p:nvPr/>
        </p:nvSpPr>
        <p:spPr bwMode="auto">
          <a:xfrm>
            <a:off x="4114800" y="24384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LineCodes.DSS</a:t>
            </a:r>
          </a:p>
        </p:txBody>
      </p:sp>
      <p:sp>
        <p:nvSpPr>
          <p:cNvPr id="107526" name="Text Box 6"/>
          <p:cNvSpPr txBox="1">
            <a:spLocks noChangeArrowheads="1"/>
          </p:cNvSpPr>
          <p:nvPr/>
        </p:nvSpPr>
        <p:spPr bwMode="auto">
          <a:xfrm>
            <a:off x="4114800" y="28956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WireData.DSS</a:t>
            </a:r>
          </a:p>
        </p:txBody>
      </p:sp>
      <p:sp>
        <p:nvSpPr>
          <p:cNvPr id="107527" name="Text Box 7"/>
          <p:cNvSpPr txBox="1">
            <a:spLocks noChangeArrowheads="1"/>
          </p:cNvSpPr>
          <p:nvPr/>
        </p:nvSpPr>
        <p:spPr bwMode="auto">
          <a:xfrm>
            <a:off x="4114800" y="32766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LineGeometry.DSS</a:t>
            </a:r>
          </a:p>
        </p:txBody>
      </p:sp>
      <p:sp>
        <p:nvSpPr>
          <p:cNvPr id="107528" name="Text Box 8"/>
          <p:cNvSpPr txBox="1">
            <a:spLocks noChangeArrowheads="1"/>
          </p:cNvSpPr>
          <p:nvPr/>
        </p:nvSpPr>
        <p:spPr bwMode="auto">
          <a:xfrm>
            <a:off x="4114800" y="37338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Spectrum.DSS</a:t>
            </a:r>
          </a:p>
        </p:txBody>
      </p:sp>
      <p:sp>
        <p:nvSpPr>
          <p:cNvPr id="107529" name="Text Box 9"/>
          <p:cNvSpPr txBox="1">
            <a:spLocks noChangeArrowheads="1"/>
          </p:cNvSpPr>
          <p:nvPr/>
        </p:nvSpPr>
        <p:spPr bwMode="auto">
          <a:xfrm>
            <a:off x="4114800" y="41148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LoadShape.DSS</a:t>
            </a:r>
          </a:p>
        </p:txBody>
      </p:sp>
      <p:sp>
        <p:nvSpPr>
          <p:cNvPr id="107530" name="AutoShape 10"/>
          <p:cNvSpPr>
            <a:spLocks/>
          </p:cNvSpPr>
          <p:nvPr/>
        </p:nvSpPr>
        <p:spPr bwMode="auto">
          <a:xfrm>
            <a:off x="7315200" y="2438400"/>
            <a:ext cx="228600" cy="2057400"/>
          </a:xfrm>
          <a:prstGeom prst="rightBrace">
            <a:avLst>
              <a:gd name="adj1" fmla="val 7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7531" name="Text Box 11"/>
          <p:cNvSpPr txBox="1">
            <a:spLocks noChangeArrowheads="1"/>
          </p:cNvSpPr>
          <p:nvPr/>
        </p:nvSpPr>
        <p:spPr bwMode="auto">
          <a:xfrm>
            <a:off x="7772400" y="32004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Libraries</a:t>
            </a:r>
          </a:p>
        </p:txBody>
      </p:sp>
      <p:sp>
        <p:nvSpPr>
          <p:cNvPr id="107532" name="Text Box 12"/>
          <p:cNvSpPr txBox="1">
            <a:spLocks noChangeArrowheads="1"/>
          </p:cNvSpPr>
          <p:nvPr/>
        </p:nvSpPr>
        <p:spPr bwMode="auto">
          <a:xfrm>
            <a:off x="685800" y="3429000"/>
            <a:ext cx="243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5050"/>
                </a:solidFill>
              </a:rPr>
              <a:t>Put a “Clear” in here</a:t>
            </a:r>
          </a:p>
        </p:txBody>
      </p:sp>
      <p:sp>
        <p:nvSpPr>
          <p:cNvPr id="107533" name="Line 13"/>
          <p:cNvSpPr>
            <a:spLocks noChangeShapeType="1"/>
          </p:cNvSpPr>
          <p:nvPr/>
        </p:nvSpPr>
        <p:spPr bwMode="auto">
          <a:xfrm flipV="1">
            <a:off x="2286000" y="2286000"/>
            <a:ext cx="457200" cy="1143000"/>
          </a:xfrm>
          <a:prstGeom prst="line">
            <a:avLst/>
          </a:prstGeom>
          <a:noFill/>
          <a:ln w="5715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7534" name="Text Box 14"/>
          <p:cNvSpPr txBox="1">
            <a:spLocks noChangeArrowheads="1"/>
          </p:cNvSpPr>
          <p:nvPr/>
        </p:nvSpPr>
        <p:spPr bwMode="auto">
          <a:xfrm>
            <a:off x="4114800" y="48006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Transformers.DSS</a:t>
            </a:r>
          </a:p>
        </p:txBody>
      </p:sp>
      <p:sp>
        <p:nvSpPr>
          <p:cNvPr id="107535" name="Text Box 15"/>
          <p:cNvSpPr txBox="1">
            <a:spLocks noChangeArrowheads="1"/>
          </p:cNvSpPr>
          <p:nvPr/>
        </p:nvSpPr>
        <p:spPr bwMode="auto">
          <a:xfrm>
            <a:off x="4114800" y="51816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Lines.DSS</a:t>
            </a:r>
          </a:p>
        </p:txBody>
      </p:sp>
      <p:sp>
        <p:nvSpPr>
          <p:cNvPr id="107536" name="Text Box 16"/>
          <p:cNvSpPr txBox="1">
            <a:spLocks noChangeArrowheads="1"/>
          </p:cNvSpPr>
          <p:nvPr/>
        </p:nvSpPr>
        <p:spPr bwMode="auto">
          <a:xfrm>
            <a:off x="4114800" y="56388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Loads.DSS</a:t>
            </a:r>
          </a:p>
        </p:txBody>
      </p:sp>
      <p:sp>
        <p:nvSpPr>
          <p:cNvPr id="107537" name="Text Box 17"/>
          <p:cNvSpPr txBox="1">
            <a:spLocks noChangeArrowheads="1"/>
          </p:cNvSpPr>
          <p:nvPr/>
        </p:nvSpPr>
        <p:spPr bwMode="auto">
          <a:xfrm>
            <a:off x="4114800" y="60198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Etc.</a:t>
            </a:r>
          </a:p>
        </p:txBody>
      </p:sp>
      <p:sp>
        <p:nvSpPr>
          <p:cNvPr id="107538" name="AutoShape 18"/>
          <p:cNvSpPr>
            <a:spLocks/>
          </p:cNvSpPr>
          <p:nvPr/>
        </p:nvSpPr>
        <p:spPr bwMode="auto">
          <a:xfrm>
            <a:off x="7391400" y="4800600"/>
            <a:ext cx="228600" cy="1524000"/>
          </a:xfrm>
          <a:prstGeom prst="rightBrace">
            <a:avLst>
              <a:gd name="adj1" fmla="val 5555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7539" name="Text Box 19"/>
          <p:cNvSpPr txBox="1">
            <a:spLocks noChangeArrowheads="1"/>
          </p:cNvSpPr>
          <p:nvPr/>
        </p:nvSpPr>
        <p:spPr bwMode="auto">
          <a:xfrm>
            <a:off x="7696200" y="5257800"/>
            <a:ext cx="1143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Circuit</a:t>
            </a:r>
            <a:br>
              <a:rPr lang="en-US" altLang="en-US"/>
            </a:br>
            <a:r>
              <a:rPr lang="en-US" altLang="en-US"/>
              <a:t>Definition</a:t>
            </a:r>
          </a:p>
        </p:txBody>
      </p:sp>
      <p:sp>
        <p:nvSpPr>
          <p:cNvPr id="107540" name="Text Box 20"/>
          <p:cNvSpPr txBox="1">
            <a:spLocks noChangeArrowheads="1"/>
          </p:cNvSpPr>
          <p:nvPr/>
        </p:nvSpPr>
        <p:spPr bwMode="auto">
          <a:xfrm>
            <a:off x="5257800" y="1371600"/>
            <a:ext cx="365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5050"/>
                </a:solidFill>
              </a:rPr>
              <a:t>“Compile” the Master file from here</a:t>
            </a:r>
          </a:p>
        </p:txBody>
      </p:sp>
      <p:sp>
        <p:nvSpPr>
          <p:cNvPr id="107541" name="Line 21"/>
          <p:cNvSpPr>
            <a:spLocks noChangeShapeType="1"/>
          </p:cNvSpPr>
          <p:nvPr/>
        </p:nvSpPr>
        <p:spPr bwMode="auto">
          <a:xfrm flipH="1">
            <a:off x="3581400" y="1524000"/>
            <a:ext cx="1676400" cy="76200"/>
          </a:xfrm>
          <a:prstGeom prst="line">
            <a:avLst/>
          </a:prstGeom>
          <a:noFill/>
          <a:ln w="5715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7542" name="Freeform 22"/>
          <p:cNvSpPr>
            <a:spLocks/>
          </p:cNvSpPr>
          <p:nvPr/>
        </p:nvSpPr>
        <p:spPr bwMode="auto">
          <a:xfrm>
            <a:off x="1447800" y="1905000"/>
            <a:ext cx="685800" cy="228600"/>
          </a:xfrm>
          <a:custGeom>
            <a:avLst/>
            <a:gdLst>
              <a:gd name="T0" fmla="*/ 0 w 432"/>
              <a:gd name="T1" fmla="*/ 0 h 192"/>
              <a:gd name="T2" fmla="*/ 0 w 432"/>
              <a:gd name="T3" fmla="*/ 272176863 h 192"/>
              <a:gd name="T4" fmla="*/ 1088707589 w 432"/>
              <a:gd name="T5" fmla="*/ 27217686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3" name="Freeform 23"/>
          <p:cNvSpPr>
            <a:spLocks/>
          </p:cNvSpPr>
          <p:nvPr/>
        </p:nvSpPr>
        <p:spPr bwMode="auto">
          <a:xfrm>
            <a:off x="3429000" y="2362200"/>
            <a:ext cx="685800" cy="228600"/>
          </a:xfrm>
          <a:custGeom>
            <a:avLst/>
            <a:gdLst>
              <a:gd name="T0" fmla="*/ 0 w 432"/>
              <a:gd name="T1" fmla="*/ 0 h 192"/>
              <a:gd name="T2" fmla="*/ 0 w 432"/>
              <a:gd name="T3" fmla="*/ 272176863 h 192"/>
              <a:gd name="T4" fmla="*/ 1088707589 w 432"/>
              <a:gd name="T5" fmla="*/ 27217686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4" name="Freeform 24"/>
          <p:cNvSpPr>
            <a:spLocks/>
          </p:cNvSpPr>
          <p:nvPr/>
        </p:nvSpPr>
        <p:spPr bwMode="auto">
          <a:xfrm>
            <a:off x="3429000" y="2590800"/>
            <a:ext cx="685800" cy="457200"/>
          </a:xfrm>
          <a:custGeom>
            <a:avLst/>
            <a:gdLst>
              <a:gd name="T0" fmla="*/ 0 w 432"/>
              <a:gd name="T1" fmla="*/ 0 h 192"/>
              <a:gd name="T2" fmla="*/ 0 w 432"/>
              <a:gd name="T3" fmla="*/ 1088707452 h 192"/>
              <a:gd name="T4" fmla="*/ 1088707589 w 432"/>
              <a:gd name="T5" fmla="*/ 1088707452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5" name="Freeform 25"/>
          <p:cNvSpPr>
            <a:spLocks/>
          </p:cNvSpPr>
          <p:nvPr/>
        </p:nvSpPr>
        <p:spPr bwMode="auto">
          <a:xfrm>
            <a:off x="3429000" y="3048000"/>
            <a:ext cx="685800" cy="381000"/>
          </a:xfrm>
          <a:custGeom>
            <a:avLst/>
            <a:gdLst>
              <a:gd name="T0" fmla="*/ 0 w 432"/>
              <a:gd name="T1" fmla="*/ 0 h 192"/>
              <a:gd name="T2" fmla="*/ 0 w 432"/>
              <a:gd name="T3" fmla="*/ 756046883 h 192"/>
              <a:gd name="T4" fmla="*/ 1088707589 w 432"/>
              <a:gd name="T5" fmla="*/ 75604688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6" name="Freeform 26"/>
          <p:cNvSpPr>
            <a:spLocks/>
          </p:cNvSpPr>
          <p:nvPr/>
        </p:nvSpPr>
        <p:spPr bwMode="auto">
          <a:xfrm>
            <a:off x="3429000" y="3429000"/>
            <a:ext cx="685800" cy="457200"/>
          </a:xfrm>
          <a:custGeom>
            <a:avLst/>
            <a:gdLst>
              <a:gd name="T0" fmla="*/ 0 w 432"/>
              <a:gd name="T1" fmla="*/ 0 h 192"/>
              <a:gd name="T2" fmla="*/ 0 w 432"/>
              <a:gd name="T3" fmla="*/ 1088707452 h 192"/>
              <a:gd name="T4" fmla="*/ 1088707589 w 432"/>
              <a:gd name="T5" fmla="*/ 1088707452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7" name="Freeform 27"/>
          <p:cNvSpPr>
            <a:spLocks/>
          </p:cNvSpPr>
          <p:nvPr/>
        </p:nvSpPr>
        <p:spPr bwMode="auto">
          <a:xfrm>
            <a:off x="3429000" y="3886200"/>
            <a:ext cx="685800" cy="381000"/>
          </a:xfrm>
          <a:custGeom>
            <a:avLst/>
            <a:gdLst>
              <a:gd name="T0" fmla="*/ 0 w 432"/>
              <a:gd name="T1" fmla="*/ 0 h 192"/>
              <a:gd name="T2" fmla="*/ 0 w 432"/>
              <a:gd name="T3" fmla="*/ 756046883 h 192"/>
              <a:gd name="T4" fmla="*/ 1088707589 w 432"/>
              <a:gd name="T5" fmla="*/ 75604688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8" name="Freeform 28"/>
          <p:cNvSpPr>
            <a:spLocks/>
          </p:cNvSpPr>
          <p:nvPr/>
        </p:nvSpPr>
        <p:spPr bwMode="auto">
          <a:xfrm>
            <a:off x="3429000" y="4191000"/>
            <a:ext cx="685800" cy="762000"/>
          </a:xfrm>
          <a:custGeom>
            <a:avLst/>
            <a:gdLst>
              <a:gd name="T0" fmla="*/ 0 w 432"/>
              <a:gd name="T1" fmla="*/ 0 h 192"/>
              <a:gd name="T2" fmla="*/ 0 w 432"/>
              <a:gd name="T3" fmla="*/ 2147483647 h 192"/>
              <a:gd name="T4" fmla="*/ 1088707589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9" name="Freeform 29"/>
          <p:cNvSpPr>
            <a:spLocks/>
          </p:cNvSpPr>
          <p:nvPr/>
        </p:nvSpPr>
        <p:spPr bwMode="auto">
          <a:xfrm>
            <a:off x="3429000" y="4953000"/>
            <a:ext cx="685800" cy="381000"/>
          </a:xfrm>
          <a:custGeom>
            <a:avLst/>
            <a:gdLst>
              <a:gd name="T0" fmla="*/ 0 w 432"/>
              <a:gd name="T1" fmla="*/ 0 h 192"/>
              <a:gd name="T2" fmla="*/ 0 w 432"/>
              <a:gd name="T3" fmla="*/ 756046883 h 192"/>
              <a:gd name="T4" fmla="*/ 1088707589 w 432"/>
              <a:gd name="T5" fmla="*/ 75604688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50" name="Freeform 30"/>
          <p:cNvSpPr>
            <a:spLocks/>
          </p:cNvSpPr>
          <p:nvPr/>
        </p:nvSpPr>
        <p:spPr bwMode="auto">
          <a:xfrm>
            <a:off x="3429000" y="5334000"/>
            <a:ext cx="685800" cy="457200"/>
          </a:xfrm>
          <a:custGeom>
            <a:avLst/>
            <a:gdLst>
              <a:gd name="T0" fmla="*/ 0 w 432"/>
              <a:gd name="T1" fmla="*/ 0 h 192"/>
              <a:gd name="T2" fmla="*/ 0 w 432"/>
              <a:gd name="T3" fmla="*/ 1088707452 h 192"/>
              <a:gd name="T4" fmla="*/ 1088707589 w 432"/>
              <a:gd name="T5" fmla="*/ 1088707452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51" name="Freeform 31"/>
          <p:cNvSpPr>
            <a:spLocks/>
          </p:cNvSpPr>
          <p:nvPr/>
        </p:nvSpPr>
        <p:spPr bwMode="auto">
          <a:xfrm>
            <a:off x="3429000" y="5791200"/>
            <a:ext cx="685800" cy="381000"/>
          </a:xfrm>
          <a:custGeom>
            <a:avLst/>
            <a:gdLst>
              <a:gd name="T0" fmla="*/ 0 w 432"/>
              <a:gd name="T1" fmla="*/ 0 h 192"/>
              <a:gd name="T2" fmla="*/ 0 w 432"/>
              <a:gd name="T3" fmla="*/ 756046883 h 192"/>
              <a:gd name="T4" fmla="*/ 1088707589 w 432"/>
              <a:gd name="T5" fmla="*/ 75604688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52" name="Text Box 32"/>
          <p:cNvSpPr txBox="1">
            <a:spLocks noChangeArrowheads="1"/>
          </p:cNvSpPr>
          <p:nvPr/>
        </p:nvSpPr>
        <p:spPr bwMode="auto">
          <a:xfrm>
            <a:off x="381000" y="55626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Make a separate folder for each circuit</a:t>
            </a:r>
          </a:p>
        </p:txBody>
      </p:sp>
    </p:spTree>
    <p:extLst>
      <p:ext uri="{BB962C8B-B14F-4D97-AF65-F5344CB8AC3E}">
        <p14:creationId xmlns:p14="http://schemas.microsoft.com/office/powerpoint/2010/main" val="2043546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altLang="en-US"/>
              <a:t>Organizing Run Scripts</a:t>
            </a:r>
          </a:p>
        </p:txBody>
      </p:sp>
      <p:pic>
        <p:nvPicPr>
          <p:cNvPr id="108547" name="Picture 3" descr="Run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05000"/>
            <a:ext cx="710565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8" name="Text Box 4"/>
          <p:cNvSpPr txBox="1">
            <a:spLocks noChangeArrowheads="1"/>
          </p:cNvSpPr>
          <p:nvPr/>
        </p:nvSpPr>
        <p:spPr bwMode="auto">
          <a:xfrm>
            <a:off x="5410200" y="1524000"/>
            <a:ext cx="3352800" cy="346075"/>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Compiles the Circuit Description</a:t>
            </a:r>
          </a:p>
        </p:txBody>
      </p:sp>
      <p:sp>
        <p:nvSpPr>
          <p:cNvPr id="108549" name="Line 5"/>
          <p:cNvSpPr>
            <a:spLocks noChangeShapeType="1"/>
          </p:cNvSpPr>
          <p:nvPr/>
        </p:nvSpPr>
        <p:spPr bwMode="auto">
          <a:xfrm flipH="1">
            <a:off x="4038600" y="1676400"/>
            <a:ext cx="13716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8550" name="Text Box 6"/>
          <p:cNvSpPr txBox="1">
            <a:spLocks noChangeArrowheads="1"/>
          </p:cNvSpPr>
          <p:nvPr/>
        </p:nvSpPr>
        <p:spPr bwMode="auto">
          <a:xfrm>
            <a:off x="5562600" y="3124200"/>
            <a:ext cx="3581400" cy="1079500"/>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Override Some Property Settings</a:t>
            </a:r>
            <a:br>
              <a:rPr lang="en-US" altLang="en-US"/>
            </a:br>
            <a:r>
              <a:rPr lang="en-US" altLang="en-US"/>
              <a:t>and/or</a:t>
            </a:r>
            <a:br>
              <a:rPr lang="en-US" altLang="en-US"/>
            </a:br>
            <a:r>
              <a:rPr lang="en-US" altLang="en-US"/>
              <a:t>Define Some Additional Circuit Element</a:t>
            </a:r>
          </a:p>
        </p:txBody>
      </p:sp>
      <p:sp>
        <p:nvSpPr>
          <p:cNvPr id="108551" name="AutoShape 7"/>
          <p:cNvSpPr>
            <a:spLocks/>
          </p:cNvSpPr>
          <p:nvPr/>
        </p:nvSpPr>
        <p:spPr bwMode="auto">
          <a:xfrm>
            <a:off x="5334000" y="3200400"/>
            <a:ext cx="152400" cy="990600"/>
          </a:xfrm>
          <a:prstGeom prst="rightBrace">
            <a:avLst>
              <a:gd name="adj1" fmla="val 541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8552" name="Text Box 8"/>
          <p:cNvSpPr txBox="1">
            <a:spLocks noChangeArrowheads="1"/>
          </p:cNvSpPr>
          <p:nvPr/>
        </p:nvSpPr>
        <p:spPr bwMode="auto">
          <a:xfrm>
            <a:off x="2743200" y="4191000"/>
            <a:ext cx="2133600" cy="346075"/>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Change an option</a:t>
            </a:r>
          </a:p>
        </p:txBody>
      </p:sp>
      <p:sp>
        <p:nvSpPr>
          <p:cNvPr id="108553" name="Line 9"/>
          <p:cNvSpPr>
            <a:spLocks noChangeShapeType="1"/>
          </p:cNvSpPr>
          <p:nvPr/>
        </p:nvSpPr>
        <p:spPr bwMode="auto">
          <a:xfrm flipH="1" flipV="1">
            <a:off x="1676400" y="4267200"/>
            <a:ext cx="10668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8554" name="Text Box 10"/>
          <p:cNvSpPr txBox="1">
            <a:spLocks noChangeArrowheads="1"/>
          </p:cNvSpPr>
          <p:nvPr/>
        </p:nvSpPr>
        <p:spPr bwMode="auto">
          <a:xfrm>
            <a:off x="3505200" y="4800600"/>
            <a:ext cx="3429000" cy="346075"/>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Solve Snapshot Power Flow</a:t>
            </a:r>
          </a:p>
        </p:txBody>
      </p:sp>
      <p:sp>
        <p:nvSpPr>
          <p:cNvPr id="108555" name="Line 11"/>
          <p:cNvSpPr>
            <a:spLocks noChangeShapeType="1"/>
          </p:cNvSpPr>
          <p:nvPr/>
        </p:nvSpPr>
        <p:spPr bwMode="auto">
          <a:xfrm flipH="1" flipV="1">
            <a:off x="838200" y="4495800"/>
            <a:ext cx="2667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8556" name="AutoShape 12"/>
          <p:cNvSpPr>
            <a:spLocks/>
          </p:cNvSpPr>
          <p:nvPr/>
        </p:nvSpPr>
        <p:spPr bwMode="auto">
          <a:xfrm>
            <a:off x="2057400" y="4648200"/>
            <a:ext cx="381000" cy="990600"/>
          </a:xfrm>
          <a:prstGeom prst="rightBrace">
            <a:avLst>
              <a:gd name="adj1" fmla="val 2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8557" name="Text Box 13"/>
          <p:cNvSpPr txBox="1">
            <a:spLocks noChangeArrowheads="1"/>
          </p:cNvSpPr>
          <p:nvPr/>
        </p:nvSpPr>
        <p:spPr bwMode="auto">
          <a:xfrm>
            <a:off x="3200400" y="5562600"/>
            <a:ext cx="3429000" cy="346075"/>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Selected Results Display</a:t>
            </a:r>
          </a:p>
        </p:txBody>
      </p:sp>
      <p:sp>
        <p:nvSpPr>
          <p:cNvPr id="108558" name="Line 14"/>
          <p:cNvSpPr>
            <a:spLocks noChangeShapeType="1"/>
          </p:cNvSpPr>
          <p:nvPr/>
        </p:nvSpPr>
        <p:spPr bwMode="auto">
          <a:xfrm flipH="1" flipV="1">
            <a:off x="2438400" y="5181600"/>
            <a:ext cx="762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8559" name="TextBox 14"/>
          <p:cNvSpPr txBox="1">
            <a:spLocks noChangeArrowheads="1"/>
          </p:cNvSpPr>
          <p:nvPr/>
        </p:nvSpPr>
        <p:spPr bwMode="auto">
          <a:xfrm>
            <a:off x="381000" y="1447800"/>
            <a:ext cx="434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Based on 123-bus Test Feeder</a:t>
            </a:r>
          </a:p>
        </p:txBody>
      </p:sp>
    </p:spTree>
    <p:extLst>
      <p:ext uri="{BB962C8B-B14F-4D97-AF65-F5344CB8AC3E}">
        <p14:creationId xmlns:p14="http://schemas.microsoft.com/office/powerpoint/2010/main" val="416850874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ltLang="en-US"/>
              <a:t>Organizing Your Master File</a:t>
            </a:r>
          </a:p>
        </p:txBody>
      </p:sp>
      <p:pic>
        <p:nvPicPr>
          <p:cNvPr id="109571" name="Picture 3" descr="Master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681990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2" name="Line 4"/>
          <p:cNvSpPr>
            <a:spLocks noChangeShapeType="1"/>
          </p:cNvSpPr>
          <p:nvPr/>
        </p:nvSpPr>
        <p:spPr bwMode="auto">
          <a:xfrm flipH="1">
            <a:off x="1143000" y="1600200"/>
            <a:ext cx="2209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9573" name="Text Box 5"/>
          <p:cNvSpPr txBox="1">
            <a:spLocks noChangeArrowheads="1"/>
          </p:cNvSpPr>
          <p:nvPr/>
        </p:nvSpPr>
        <p:spPr bwMode="auto">
          <a:xfrm>
            <a:off x="3048000" y="1447800"/>
            <a:ext cx="3886200" cy="346075"/>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So Compile Doesn’t Fail</a:t>
            </a:r>
          </a:p>
        </p:txBody>
      </p:sp>
      <p:sp>
        <p:nvSpPr>
          <p:cNvPr id="109574" name="AutoShape 6"/>
          <p:cNvSpPr>
            <a:spLocks/>
          </p:cNvSpPr>
          <p:nvPr/>
        </p:nvSpPr>
        <p:spPr bwMode="auto">
          <a:xfrm>
            <a:off x="2665413" y="2566988"/>
            <a:ext cx="519112" cy="925512"/>
          </a:xfrm>
          <a:prstGeom prst="rightBrace">
            <a:avLst>
              <a:gd name="adj1" fmla="val 148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9575" name="Text Box 7"/>
          <p:cNvSpPr txBox="1">
            <a:spLocks noChangeArrowheads="1"/>
          </p:cNvSpPr>
          <p:nvPr/>
        </p:nvSpPr>
        <p:spPr bwMode="auto">
          <a:xfrm>
            <a:off x="3201988" y="2846388"/>
            <a:ext cx="3886200" cy="346075"/>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General Library Data</a:t>
            </a:r>
          </a:p>
        </p:txBody>
      </p:sp>
      <p:sp>
        <p:nvSpPr>
          <p:cNvPr id="109576" name="AutoShape 8"/>
          <p:cNvSpPr>
            <a:spLocks/>
          </p:cNvSpPr>
          <p:nvPr/>
        </p:nvSpPr>
        <p:spPr bwMode="auto">
          <a:xfrm>
            <a:off x="3171825" y="3876675"/>
            <a:ext cx="298450" cy="517525"/>
          </a:xfrm>
          <a:prstGeom prst="rightBrace">
            <a:avLst>
              <a:gd name="adj1" fmla="val 144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9577" name="Text Box 9"/>
          <p:cNvSpPr txBox="1">
            <a:spLocks noChangeArrowheads="1"/>
          </p:cNvSpPr>
          <p:nvPr/>
        </p:nvSpPr>
        <p:spPr bwMode="auto">
          <a:xfrm>
            <a:off x="3500438" y="3925888"/>
            <a:ext cx="3886200" cy="346075"/>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Circuit Elements for this Model</a:t>
            </a:r>
          </a:p>
        </p:txBody>
      </p:sp>
      <p:sp>
        <p:nvSpPr>
          <p:cNvPr id="109578" name="Text Box 10"/>
          <p:cNvSpPr txBox="1">
            <a:spLocks noChangeArrowheads="1"/>
          </p:cNvSpPr>
          <p:nvPr/>
        </p:nvSpPr>
        <p:spPr bwMode="auto">
          <a:xfrm>
            <a:off x="4175125" y="4718050"/>
            <a:ext cx="3886200" cy="954088"/>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Let OpenDSS Define the Voltage Bases</a:t>
            </a:r>
          </a:p>
          <a:p>
            <a:r>
              <a:rPr lang="en-US" altLang="en-US"/>
              <a:t>(You can do this explicitly with SetkVBase command)</a:t>
            </a:r>
          </a:p>
        </p:txBody>
      </p:sp>
      <p:sp>
        <p:nvSpPr>
          <p:cNvPr id="109579" name="Line 11"/>
          <p:cNvSpPr>
            <a:spLocks noChangeShapeType="1"/>
          </p:cNvSpPr>
          <p:nvPr/>
        </p:nvSpPr>
        <p:spPr bwMode="auto">
          <a:xfrm flipH="1" flipV="1">
            <a:off x="3735388" y="4781550"/>
            <a:ext cx="561975" cy="109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17645324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ctrTitle"/>
          </p:nvPr>
        </p:nvSpPr>
        <p:spPr/>
        <p:txBody>
          <a:bodyPr/>
          <a:lstStyle/>
          <a:p>
            <a:pPr eaLnBrk="1" hangingPunct="1"/>
            <a:r>
              <a:rPr lang="en-US" altLang="en-US"/>
              <a:t>Example:</a:t>
            </a:r>
            <a:br>
              <a:rPr lang="en-US" altLang="en-US"/>
            </a:br>
            <a:br>
              <a:rPr lang="en-US" altLang="en-US"/>
            </a:br>
            <a:r>
              <a:rPr lang="en-US" altLang="en-US"/>
              <a:t>IEEE 8500-Node Test Feeder</a:t>
            </a:r>
          </a:p>
        </p:txBody>
      </p:sp>
      <p:sp>
        <p:nvSpPr>
          <p:cNvPr id="110595" name="Rectangle 3"/>
          <p:cNvSpPr>
            <a:spLocks noGrp="1" noChangeArrowheads="1"/>
          </p:cNvSpPr>
          <p:nvPr>
            <p:ph type="subTitle" idx="1"/>
          </p:nvPr>
        </p:nvSpPr>
        <p:spPr/>
        <p:txBody>
          <a:bodyPr/>
          <a:lstStyle/>
          <a:p>
            <a:pPr eaLnBrk="1" hangingPunct="1"/>
            <a:r>
              <a:rPr lang="en-US" altLang="en-US" dirty="0"/>
              <a:t>Load and exercise the IEEE 8500-Node Test Feeder Circuit </a:t>
            </a:r>
            <a:br>
              <a:rPr lang="en-US" altLang="en-US" dirty="0"/>
            </a:br>
            <a:r>
              <a:rPr lang="en-US" altLang="en-US" dirty="0"/>
              <a:t>– an example of a large circuit</a:t>
            </a:r>
          </a:p>
        </p:txBody>
      </p:sp>
    </p:spTree>
    <p:extLst>
      <p:ext uri="{BB962C8B-B14F-4D97-AF65-F5344CB8AC3E}">
        <p14:creationId xmlns:p14="http://schemas.microsoft.com/office/powerpoint/2010/main" val="128022240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Location of the IEEE 8500-Node Test Feeder Files</a:t>
            </a:r>
          </a:p>
        </p:txBody>
      </p:sp>
      <p:pic>
        <p:nvPicPr>
          <p:cNvPr id="5" name="Picture 4"/>
          <p:cNvPicPr>
            <a:picLocks noChangeAspect="1"/>
          </p:cNvPicPr>
          <p:nvPr/>
        </p:nvPicPr>
        <p:blipFill>
          <a:blip r:embed="rId2"/>
          <a:stretch>
            <a:fillRect/>
          </a:stretch>
        </p:blipFill>
        <p:spPr>
          <a:xfrm>
            <a:off x="1709737" y="852487"/>
            <a:ext cx="5724525" cy="5153025"/>
          </a:xfrm>
          <a:prstGeom prst="rect">
            <a:avLst/>
          </a:prstGeom>
        </p:spPr>
      </p:pic>
      <p:sp>
        <p:nvSpPr>
          <p:cNvPr id="6" name="Arrow: Left 5"/>
          <p:cNvSpPr/>
          <p:nvPr/>
        </p:nvSpPr>
        <p:spPr bwMode="auto">
          <a:xfrm>
            <a:off x="7134330" y="4330840"/>
            <a:ext cx="1577591" cy="341644"/>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7" name="Arrow: Right 6"/>
          <p:cNvSpPr/>
          <p:nvPr/>
        </p:nvSpPr>
        <p:spPr bwMode="auto">
          <a:xfrm>
            <a:off x="396417" y="1527350"/>
            <a:ext cx="1313320" cy="24116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12522388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File for 8500-Node Test Case</a:t>
            </a:r>
          </a:p>
        </p:txBody>
      </p:sp>
      <p:pic>
        <p:nvPicPr>
          <p:cNvPr id="3" name="Picture 2"/>
          <p:cNvPicPr>
            <a:picLocks noChangeAspect="1"/>
          </p:cNvPicPr>
          <p:nvPr/>
        </p:nvPicPr>
        <p:blipFill>
          <a:blip r:embed="rId2"/>
          <a:stretch>
            <a:fillRect/>
          </a:stretch>
        </p:blipFill>
        <p:spPr>
          <a:xfrm>
            <a:off x="1245996" y="760568"/>
            <a:ext cx="6260123" cy="5693261"/>
          </a:xfrm>
          <a:prstGeom prst="rect">
            <a:avLst/>
          </a:prstGeom>
          <a:effectLst>
            <a:innerShdw blurRad="114300">
              <a:prstClr val="black"/>
            </a:innerShdw>
          </a:effectLst>
        </p:spPr>
      </p:pic>
    </p:spTree>
    <p:extLst>
      <p:ext uri="{BB962C8B-B14F-4D97-AF65-F5344CB8AC3E}">
        <p14:creationId xmlns:p14="http://schemas.microsoft.com/office/powerpoint/2010/main" val="65301325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Snippets of Circuit Script Files</a:t>
            </a:r>
          </a:p>
        </p:txBody>
      </p:sp>
      <p:pic>
        <p:nvPicPr>
          <p:cNvPr id="3" name="Picture 2"/>
          <p:cNvPicPr>
            <a:picLocks noChangeAspect="1"/>
          </p:cNvPicPr>
          <p:nvPr/>
        </p:nvPicPr>
        <p:blipFill>
          <a:blip r:embed="rId2"/>
          <a:stretch>
            <a:fillRect/>
          </a:stretch>
        </p:blipFill>
        <p:spPr>
          <a:xfrm>
            <a:off x="0" y="870668"/>
            <a:ext cx="9144000" cy="870130"/>
          </a:xfrm>
          <a:prstGeom prst="rect">
            <a:avLst/>
          </a:prstGeom>
        </p:spPr>
      </p:pic>
      <p:pic>
        <p:nvPicPr>
          <p:cNvPr id="4" name="Picture 3"/>
          <p:cNvPicPr>
            <a:picLocks noChangeAspect="1"/>
          </p:cNvPicPr>
          <p:nvPr/>
        </p:nvPicPr>
        <p:blipFill>
          <a:blip r:embed="rId3"/>
          <a:stretch>
            <a:fillRect/>
          </a:stretch>
        </p:blipFill>
        <p:spPr>
          <a:xfrm>
            <a:off x="0" y="1872802"/>
            <a:ext cx="9144000" cy="875585"/>
          </a:xfrm>
          <a:prstGeom prst="rect">
            <a:avLst/>
          </a:prstGeom>
        </p:spPr>
      </p:pic>
      <p:pic>
        <p:nvPicPr>
          <p:cNvPr id="5" name="Picture 4"/>
          <p:cNvPicPr>
            <a:picLocks noChangeAspect="1"/>
          </p:cNvPicPr>
          <p:nvPr/>
        </p:nvPicPr>
        <p:blipFill>
          <a:blip r:embed="rId4"/>
          <a:stretch>
            <a:fillRect/>
          </a:stretch>
        </p:blipFill>
        <p:spPr>
          <a:xfrm>
            <a:off x="0" y="2880391"/>
            <a:ext cx="9144000" cy="1227843"/>
          </a:xfrm>
          <a:prstGeom prst="rect">
            <a:avLst/>
          </a:prstGeom>
        </p:spPr>
      </p:pic>
      <p:pic>
        <p:nvPicPr>
          <p:cNvPr id="6" name="Picture 5"/>
          <p:cNvPicPr>
            <a:picLocks noChangeAspect="1"/>
          </p:cNvPicPr>
          <p:nvPr/>
        </p:nvPicPr>
        <p:blipFill>
          <a:blip r:embed="rId5"/>
          <a:stretch>
            <a:fillRect/>
          </a:stretch>
        </p:blipFill>
        <p:spPr>
          <a:xfrm>
            <a:off x="196518" y="4450687"/>
            <a:ext cx="8067675" cy="2076450"/>
          </a:xfrm>
          <a:prstGeom prst="rect">
            <a:avLst/>
          </a:prstGeom>
        </p:spPr>
      </p:pic>
    </p:spTree>
    <p:extLst>
      <p:ext uri="{BB962C8B-B14F-4D97-AF65-F5344CB8AC3E}">
        <p14:creationId xmlns:p14="http://schemas.microsoft.com/office/powerpoint/2010/main" val="388015437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Plot</a:t>
            </a:r>
          </a:p>
        </p:txBody>
      </p:sp>
      <p:pic>
        <p:nvPicPr>
          <p:cNvPr id="3" name="Picture 2"/>
          <p:cNvPicPr>
            <a:picLocks noChangeAspect="1"/>
          </p:cNvPicPr>
          <p:nvPr/>
        </p:nvPicPr>
        <p:blipFill>
          <a:blip r:embed="rId2"/>
          <a:stretch>
            <a:fillRect/>
          </a:stretch>
        </p:blipFill>
        <p:spPr>
          <a:xfrm>
            <a:off x="1461145" y="991437"/>
            <a:ext cx="5819775" cy="5638800"/>
          </a:xfrm>
          <a:prstGeom prst="rect">
            <a:avLst/>
          </a:prstGeom>
        </p:spPr>
      </p:pic>
      <p:sp>
        <p:nvSpPr>
          <p:cNvPr id="4" name="TextBox 3"/>
          <p:cNvSpPr txBox="1"/>
          <p:nvPr/>
        </p:nvSpPr>
        <p:spPr>
          <a:xfrm>
            <a:off x="1095270" y="673240"/>
            <a:ext cx="6662057" cy="338554"/>
          </a:xfrm>
          <a:prstGeom prst="rect">
            <a:avLst/>
          </a:prstGeom>
          <a:noFill/>
        </p:spPr>
        <p:txBody>
          <a:bodyPr wrap="square" rtlCol="0">
            <a:spAutoFit/>
          </a:bodyPr>
          <a:lstStyle/>
          <a:p>
            <a:r>
              <a:rPr lang="en-US" b="1" dirty="0"/>
              <a:t>Plot Circuit Power Max=2000 dots=n labels=n  C1=Blue  1ph=3</a:t>
            </a:r>
            <a:endParaRPr lang="en-US" dirty="0"/>
          </a:p>
        </p:txBody>
      </p:sp>
    </p:spTree>
    <p:extLst>
      <p:ext uri="{BB962C8B-B14F-4D97-AF65-F5344CB8AC3E}">
        <p14:creationId xmlns:p14="http://schemas.microsoft.com/office/powerpoint/2010/main" val="387277992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Voltage Profile Plot</a:t>
            </a:r>
          </a:p>
        </p:txBody>
      </p:sp>
      <p:pic>
        <p:nvPicPr>
          <p:cNvPr id="3" name="Picture 2"/>
          <p:cNvPicPr>
            <a:picLocks noChangeAspect="1"/>
          </p:cNvPicPr>
          <p:nvPr/>
        </p:nvPicPr>
        <p:blipFill>
          <a:blip r:embed="rId2"/>
          <a:stretch>
            <a:fillRect/>
          </a:stretch>
        </p:blipFill>
        <p:spPr>
          <a:xfrm>
            <a:off x="1543207" y="1560740"/>
            <a:ext cx="5514975" cy="4781550"/>
          </a:xfrm>
          <a:prstGeom prst="rect">
            <a:avLst/>
          </a:prstGeom>
        </p:spPr>
      </p:pic>
      <p:sp>
        <p:nvSpPr>
          <p:cNvPr id="4" name="TextBox 3"/>
          <p:cNvSpPr txBox="1"/>
          <p:nvPr/>
        </p:nvSpPr>
        <p:spPr>
          <a:xfrm>
            <a:off x="1587640" y="914083"/>
            <a:ext cx="6018962" cy="338554"/>
          </a:xfrm>
          <a:prstGeom prst="rect">
            <a:avLst/>
          </a:prstGeom>
          <a:noFill/>
        </p:spPr>
        <p:txBody>
          <a:bodyPr wrap="square" rtlCol="0">
            <a:spAutoFit/>
          </a:bodyPr>
          <a:lstStyle/>
          <a:p>
            <a:r>
              <a:rPr lang="en-US" b="1" dirty="0"/>
              <a:t>Plot profile phases=all</a:t>
            </a:r>
            <a:endParaRPr lang="en-US" dirty="0"/>
          </a:p>
        </p:txBody>
      </p:sp>
    </p:spTree>
    <p:extLst>
      <p:ext uri="{BB962C8B-B14F-4D97-AF65-F5344CB8AC3E}">
        <p14:creationId xmlns:p14="http://schemas.microsoft.com/office/powerpoint/2010/main" val="220991486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endParaRPr lang="en-US" dirty="0"/>
          </a:p>
        </p:txBody>
      </p:sp>
      <p:sp>
        <p:nvSpPr>
          <p:cNvPr id="4" name="Title 3"/>
          <p:cNvSpPr>
            <a:spLocks noGrp="1"/>
          </p:cNvSpPr>
          <p:nvPr>
            <p:ph type="ctrTitle" sz="quarter"/>
          </p:nvPr>
        </p:nvSpPr>
        <p:spPr>
          <a:xfrm>
            <a:off x="455190" y="1280160"/>
            <a:ext cx="4572000" cy="2651760"/>
          </a:xfrm>
        </p:spPr>
        <p:txBody>
          <a:bodyPr/>
          <a:lstStyle/>
          <a:p>
            <a:r>
              <a:rPr lang="en-US" dirty="0"/>
              <a:t>Application Programming Interfaces (API)</a:t>
            </a:r>
          </a:p>
        </p:txBody>
      </p:sp>
    </p:spTree>
    <p:extLst>
      <p:ext uri="{BB962C8B-B14F-4D97-AF65-F5344CB8AC3E}">
        <p14:creationId xmlns:p14="http://schemas.microsoft.com/office/powerpoint/2010/main" val="1383493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4294967295"/>
          </p:nvPr>
        </p:nvSpPr>
        <p:spPr>
          <a:xfrm>
            <a:off x="6553200" y="6248400"/>
            <a:ext cx="1905000" cy="457200"/>
          </a:xfrm>
          <a:prstGeom prst="rect">
            <a:avLst/>
          </a:prstGeom>
        </p:spPr>
        <p:txBody>
          <a:bodyPr/>
          <a:lstStyle/>
          <a:p>
            <a:fld id="{A1872159-B09F-42F0-A049-4537733AE7CA}" type="slidenum">
              <a:rPr lang="en-US" altLang="en-US"/>
              <a:pPr/>
              <a:t>14</a:t>
            </a:fld>
            <a:endParaRPr lang="en-US" altLang="en-US"/>
          </a:p>
        </p:txBody>
      </p:sp>
      <p:sp>
        <p:nvSpPr>
          <p:cNvPr id="12293" name="AutoShape 5"/>
          <p:cNvSpPr>
            <a:spLocks noChangeArrowheads="1"/>
          </p:cNvSpPr>
          <p:nvPr/>
        </p:nvSpPr>
        <p:spPr bwMode="auto">
          <a:xfrm>
            <a:off x="1752600" y="1817211"/>
            <a:ext cx="5334000" cy="3657600"/>
          </a:xfrm>
          <a:prstGeom prst="roundRect">
            <a:avLst>
              <a:gd name="adj" fmla="val 16667"/>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0" name="Rectangle 2"/>
          <p:cNvSpPr>
            <a:spLocks noGrp="1" noChangeArrowheads="1"/>
          </p:cNvSpPr>
          <p:nvPr>
            <p:ph type="title"/>
          </p:nvPr>
        </p:nvSpPr>
        <p:spPr>
          <a:ln/>
        </p:spPr>
        <p:txBody>
          <a:bodyPr>
            <a:normAutofit fontScale="90000"/>
          </a:bodyPr>
          <a:lstStyle/>
          <a:p>
            <a:r>
              <a:rPr lang="en-US" altLang="en-US" dirty="0"/>
              <a:t>The Fuse Characteristic Dictates Utility Fault Protection Practices On Distribution</a:t>
            </a:r>
            <a:br>
              <a:rPr lang="en-US" altLang="en-US" sz="4000" dirty="0"/>
            </a:br>
            <a:endParaRPr lang="en-US" altLang="en-US" dirty="0"/>
          </a:p>
        </p:txBody>
      </p:sp>
      <p:graphicFrame>
        <p:nvGraphicFramePr>
          <p:cNvPr id="12292" name="Object 4"/>
          <p:cNvGraphicFramePr>
            <a:graphicFrameLocks noChangeAspect="1"/>
          </p:cNvGraphicFramePr>
          <p:nvPr>
            <p:extLst/>
          </p:nvPr>
        </p:nvGraphicFramePr>
        <p:xfrm>
          <a:off x="2057400" y="2045811"/>
          <a:ext cx="4725988" cy="3241675"/>
        </p:xfrm>
        <a:graphic>
          <a:graphicData uri="http://schemas.openxmlformats.org/presentationml/2006/ole">
            <mc:AlternateContent xmlns:mc="http://schemas.openxmlformats.org/markup-compatibility/2006">
              <mc:Choice xmlns:v="urn:schemas-microsoft-com:vml" Requires="v">
                <p:oleObj spid="_x0000_s4132" name="Document" r:id="rId4" imgW="4725000" imgH="3242160" progId="Word.Document.8">
                  <p:embed/>
                </p:oleObj>
              </mc:Choice>
              <mc:Fallback>
                <p:oleObj name="Document" r:id="rId4" imgW="4725000" imgH="3242160" progId="Word.Document.8">
                  <p:embed/>
                  <p:pic>
                    <p:nvPicPr>
                      <p:cNvPr id="1229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045811"/>
                        <a:ext cx="4725988" cy="324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9019126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Why You Might Want to Write Some Code …</a:t>
            </a:r>
          </a:p>
        </p:txBody>
      </p:sp>
      <p:sp>
        <p:nvSpPr>
          <p:cNvPr id="5" name="Content Placeholder 4"/>
          <p:cNvSpPr>
            <a:spLocks noGrp="1"/>
          </p:cNvSpPr>
          <p:nvPr>
            <p:ph idx="1"/>
          </p:nvPr>
        </p:nvSpPr>
        <p:spPr/>
        <p:txBody>
          <a:bodyPr/>
          <a:lstStyle/>
          <a:p>
            <a:r>
              <a:rPr lang="en-US" dirty="0"/>
              <a:t>There is no looping in the DSS scripting language</a:t>
            </a:r>
          </a:p>
          <a:p>
            <a:endParaRPr lang="en-US" dirty="0"/>
          </a:p>
          <a:p>
            <a:r>
              <a:rPr lang="en-US" dirty="0"/>
              <a:t>To implement an algorithm not in </a:t>
            </a:r>
            <a:r>
              <a:rPr lang="en-US" dirty="0" err="1"/>
              <a:t>OpenDSS</a:t>
            </a:r>
            <a:endParaRPr lang="en-US" dirty="0"/>
          </a:p>
          <a:p>
            <a:pPr lvl="1"/>
            <a:r>
              <a:rPr lang="en-US" dirty="0"/>
              <a:t>For optimizing device siting …</a:t>
            </a:r>
          </a:p>
          <a:p>
            <a:pPr lvl="2"/>
            <a:r>
              <a:rPr lang="en-US" dirty="0"/>
              <a:t>Generators</a:t>
            </a:r>
          </a:p>
          <a:p>
            <a:pPr lvl="2"/>
            <a:r>
              <a:rPr lang="en-US" dirty="0"/>
              <a:t>Capacitors</a:t>
            </a:r>
          </a:p>
          <a:p>
            <a:pPr lvl="2"/>
            <a:r>
              <a:rPr lang="en-US" dirty="0"/>
              <a:t>Reclosers</a:t>
            </a:r>
          </a:p>
          <a:p>
            <a:pPr lvl="1"/>
            <a:r>
              <a:rPr lang="en-US" dirty="0"/>
              <a:t>To automate some repetitive analysis task</a:t>
            </a:r>
          </a:p>
          <a:p>
            <a:pPr marL="631825" lvl="2" indent="0">
              <a:buNone/>
            </a:pPr>
            <a:endParaRPr lang="en-US" dirty="0"/>
          </a:p>
          <a:p>
            <a:r>
              <a:rPr lang="en-US" dirty="0"/>
              <a:t>To develop a new device model or control</a:t>
            </a:r>
          </a:p>
          <a:p>
            <a:pPr lvl="1"/>
            <a:r>
              <a:rPr lang="en-US" dirty="0"/>
              <a:t>Using the COM interface</a:t>
            </a:r>
          </a:p>
          <a:p>
            <a:pPr lvl="1"/>
            <a:r>
              <a:rPr lang="en-US" dirty="0"/>
              <a:t>Writing a Dynamic-Linked Library (DLL)</a:t>
            </a:r>
          </a:p>
          <a:p>
            <a:endParaRPr lang="en-US" dirty="0"/>
          </a:p>
        </p:txBody>
      </p:sp>
    </p:spTree>
    <p:extLst>
      <p:ext uri="{BB962C8B-B14F-4D97-AF65-F5344CB8AC3E}">
        <p14:creationId xmlns:p14="http://schemas.microsoft.com/office/powerpoint/2010/main" val="17642290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Ways to Write Code to Do Innovative Things with  </a:t>
            </a:r>
            <a:r>
              <a:rPr lang="en-US" dirty="0" err="1"/>
              <a:t>OpenDSS</a:t>
            </a:r>
            <a:endParaRPr lang="en-US" dirty="0"/>
          </a:p>
        </p:txBody>
      </p:sp>
      <p:sp>
        <p:nvSpPr>
          <p:cNvPr id="5" name="Content Placeholder 4"/>
          <p:cNvSpPr>
            <a:spLocks noGrp="1"/>
          </p:cNvSpPr>
          <p:nvPr>
            <p:ph idx="1"/>
          </p:nvPr>
        </p:nvSpPr>
        <p:spPr>
          <a:xfrm>
            <a:off x="274320" y="1653702"/>
            <a:ext cx="8595360" cy="4747097"/>
          </a:xfrm>
        </p:spPr>
        <p:txBody>
          <a:bodyPr/>
          <a:lstStyle/>
          <a:p>
            <a:r>
              <a:rPr lang="en-US" dirty="0"/>
              <a:t>COM Interface</a:t>
            </a:r>
          </a:p>
          <a:p>
            <a:pPr lvl="1"/>
            <a:r>
              <a:rPr lang="en-US" dirty="0"/>
              <a:t>Microsoft standard: Windows only</a:t>
            </a:r>
          </a:p>
          <a:p>
            <a:pPr lvl="1"/>
            <a:r>
              <a:rPr lang="en-US" dirty="0"/>
              <a:t>Well supported in MS Office</a:t>
            </a:r>
          </a:p>
          <a:p>
            <a:pPr lvl="1"/>
            <a:endParaRPr lang="en-US" dirty="0"/>
          </a:p>
          <a:p>
            <a:r>
              <a:rPr lang="en-US" dirty="0" err="1"/>
              <a:t>DirectDLL</a:t>
            </a:r>
            <a:r>
              <a:rPr lang="en-US" dirty="0"/>
              <a:t> Interface</a:t>
            </a:r>
          </a:p>
          <a:p>
            <a:pPr lvl="1"/>
            <a:r>
              <a:rPr lang="en-US" dirty="0"/>
              <a:t>Standard function call library</a:t>
            </a:r>
          </a:p>
          <a:p>
            <a:pPr lvl="1"/>
            <a:endParaRPr lang="en-US" dirty="0"/>
          </a:p>
          <a:p>
            <a:r>
              <a:rPr lang="en-US" dirty="0"/>
              <a:t>Separate program to generate DSS scripting code</a:t>
            </a:r>
          </a:p>
        </p:txBody>
      </p:sp>
    </p:spTree>
    <p:extLst>
      <p:ext uri="{BB962C8B-B14F-4D97-AF65-F5344CB8AC3E}">
        <p14:creationId xmlns:p14="http://schemas.microsoft.com/office/powerpoint/2010/main" val="181327464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What Languages Can You use for Code?</a:t>
            </a:r>
          </a:p>
        </p:txBody>
      </p:sp>
      <p:sp>
        <p:nvSpPr>
          <p:cNvPr id="5" name="Content Placeholder 4"/>
          <p:cNvSpPr>
            <a:spLocks noGrp="1"/>
          </p:cNvSpPr>
          <p:nvPr>
            <p:ph idx="1"/>
          </p:nvPr>
        </p:nvSpPr>
        <p:spPr/>
        <p:txBody>
          <a:bodyPr>
            <a:normAutofit/>
          </a:bodyPr>
          <a:lstStyle/>
          <a:p>
            <a:r>
              <a:rPr lang="en-US" dirty="0"/>
              <a:t>Excel VBA</a:t>
            </a:r>
          </a:p>
          <a:p>
            <a:r>
              <a:rPr lang="en-US" dirty="0"/>
              <a:t>VB.net</a:t>
            </a:r>
          </a:p>
          <a:p>
            <a:r>
              <a:rPr lang="en-US" dirty="0"/>
              <a:t>C#</a:t>
            </a:r>
          </a:p>
          <a:p>
            <a:r>
              <a:rPr lang="en-US" dirty="0"/>
              <a:t>C/C++</a:t>
            </a:r>
          </a:p>
          <a:p>
            <a:r>
              <a:rPr lang="en-US" dirty="0"/>
              <a:t>Delphi, Free Pascal</a:t>
            </a:r>
          </a:p>
          <a:p>
            <a:r>
              <a:rPr lang="en-US" dirty="0"/>
              <a:t>MATLAB</a:t>
            </a:r>
          </a:p>
          <a:p>
            <a:r>
              <a:rPr lang="en-US" dirty="0"/>
              <a:t>Python</a:t>
            </a:r>
          </a:p>
          <a:p>
            <a:r>
              <a:rPr lang="en-US" dirty="0"/>
              <a:t>Java</a:t>
            </a:r>
          </a:p>
          <a:p>
            <a:r>
              <a:rPr lang="en-US" dirty="0" err="1"/>
              <a:t>LabView</a:t>
            </a:r>
            <a:endParaRPr lang="en-US" dirty="0"/>
          </a:p>
          <a:p>
            <a:r>
              <a:rPr lang="en-US" dirty="0"/>
              <a:t>R</a:t>
            </a:r>
          </a:p>
          <a:p>
            <a:r>
              <a:rPr lang="en-US" dirty="0"/>
              <a:t>Fortran (for DLLs, with </a:t>
            </a:r>
            <a:r>
              <a:rPr lang="en-US" dirty="0" err="1"/>
              <a:t>DirectDLL</a:t>
            </a:r>
            <a:r>
              <a:rPr lang="en-US" dirty="0"/>
              <a:t>)</a:t>
            </a:r>
          </a:p>
          <a:p>
            <a:r>
              <a:rPr lang="en-US" dirty="0"/>
              <a:t>Julia (with </a:t>
            </a:r>
            <a:r>
              <a:rPr lang="en-US" dirty="0" err="1"/>
              <a:t>DirectDLL</a:t>
            </a:r>
            <a:r>
              <a:rPr lang="en-US" dirty="0"/>
              <a:t>)</a:t>
            </a:r>
          </a:p>
          <a:p>
            <a:endParaRPr lang="en-US" dirty="0"/>
          </a:p>
          <a:p>
            <a:endParaRPr lang="en-US" dirty="0"/>
          </a:p>
        </p:txBody>
      </p:sp>
    </p:spTree>
    <p:extLst>
      <p:ext uri="{BB962C8B-B14F-4D97-AF65-F5344CB8AC3E}">
        <p14:creationId xmlns:p14="http://schemas.microsoft.com/office/powerpoint/2010/main" val="418633878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 Interface</a:t>
            </a:r>
          </a:p>
        </p:txBody>
      </p:sp>
      <p:pic>
        <p:nvPicPr>
          <p:cNvPr id="4" name="Picture 3"/>
          <p:cNvPicPr>
            <a:picLocks noChangeAspect="1"/>
          </p:cNvPicPr>
          <p:nvPr/>
        </p:nvPicPr>
        <p:blipFill>
          <a:blip r:embed="rId2"/>
          <a:stretch>
            <a:fillRect/>
          </a:stretch>
        </p:blipFill>
        <p:spPr>
          <a:xfrm>
            <a:off x="881062" y="1033462"/>
            <a:ext cx="7381875" cy="4791075"/>
          </a:xfrm>
          <a:prstGeom prst="rect">
            <a:avLst/>
          </a:prstGeom>
        </p:spPr>
      </p:pic>
    </p:spTree>
    <p:extLst>
      <p:ext uri="{BB962C8B-B14F-4D97-AF65-F5344CB8AC3E}">
        <p14:creationId xmlns:p14="http://schemas.microsoft.com/office/powerpoint/2010/main" val="165815913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COM Servers on Your Computer</a:t>
            </a:r>
          </a:p>
        </p:txBody>
      </p:sp>
      <p:pic>
        <p:nvPicPr>
          <p:cNvPr id="3" name="Picture 2"/>
          <p:cNvPicPr>
            <a:picLocks noChangeAspect="1"/>
          </p:cNvPicPr>
          <p:nvPr/>
        </p:nvPicPr>
        <p:blipFill>
          <a:blip r:embed="rId2"/>
          <a:stretch>
            <a:fillRect/>
          </a:stretch>
        </p:blipFill>
        <p:spPr>
          <a:xfrm>
            <a:off x="2965923" y="1008839"/>
            <a:ext cx="2647950" cy="2019300"/>
          </a:xfrm>
          <a:prstGeom prst="rect">
            <a:avLst/>
          </a:prstGeom>
        </p:spPr>
      </p:pic>
      <p:pic>
        <p:nvPicPr>
          <p:cNvPr id="5" name="Picture 4"/>
          <p:cNvPicPr>
            <a:picLocks noChangeAspect="1"/>
          </p:cNvPicPr>
          <p:nvPr/>
        </p:nvPicPr>
        <p:blipFill>
          <a:blip r:embed="rId3"/>
          <a:stretch>
            <a:fillRect/>
          </a:stretch>
        </p:blipFill>
        <p:spPr>
          <a:xfrm>
            <a:off x="577072" y="1008839"/>
            <a:ext cx="1666875" cy="2876550"/>
          </a:xfrm>
          <a:prstGeom prst="rect">
            <a:avLst/>
          </a:prstGeom>
        </p:spPr>
      </p:pic>
      <p:sp>
        <p:nvSpPr>
          <p:cNvPr id="6" name="Arrow: Up 5"/>
          <p:cNvSpPr/>
          <p:nvPr/>
        </p:nvSpPr>
        <p:spPr bwMode="auto">
          <a:xfrm>
            <a:off x="508978" y="2340110"/>
            <a:ext cx="512426" cy="1891422"/>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7" name="Arrow: Right 6"/>
          <p:cNvSpPr/>
          <p:nvPr/>
        </p:nvSpPr>
        <p:spPr bwMode="auto">
          <a:xfrm>
            <a:off x="2243947" y="1789889"/>
            <a:ext cx="606257" cy="33074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pic>
        <p:nvPicPr>
          <p:cNvPr id="8" name="Picture 7"/>
          <p:cNvPicPr>
            <a:picLocks noChangeAspect="1"/>
          </p:cNvPicPr>
          <p:nvPr/>
        </p:nvPicPr>
        <p:blipFill>
          <a:blip r:embed="rId4"/>
          <a:stretch>
            <a:fillRect/>
          </a:stretch>
        </p:blipFill>
        <p:spPr>
          <a:xfrm>
            <a:off x="4572000" y="2858411"/>
            <a:ext cx="4238625" cy="3514725"/>
          </a:xfrm>
          <a:prstGeom prst="rect">
            <a:avLst/>
          </a:prstGeom>
        </p:spPr>
      </p:pic>
      <p:sp>
        <p:nvSpPr>
          <p:cNvPr id="10" name="Arrow: Bent 9"/>
          <p:cNvSpPr/>
          <p:nvPr/>
        </p:nvSpPr>
        <p:spPr bwMode="auto">
          <a:xfrm rot="5400000">
            <a:off x="5797687" y="1935806"/>
            <a:ext cx="694866" cy="889422"/>
          </a:xfrm>
          <a:prstGeom prst="ben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11" name="TextBox 10"/>
          <p:cNvSpPr txBox="1"/>
          <p:nvPr/>
        </p:nvSpPr>
        <p:spPr>
          <a:xfrm>
            <a:off x="577072" y="4491341"/>
            <a:ext cx="1828800" cy="350196"/>
          </a:xfrm>
          <a:prstGeom prst="rect">
            <a:avLst/>
          </a:prstGeom>
          <a:noFill/>
        </p:spPr>
        <p:txBody>
          <a:bodyPr wrap="square" rtlCol="0">
            <a:spAutoFit/>
          </a:bodyPr>
          <a:lstStyle/>
          <a:p>
            <a:r>
              <a:rPr lang="en-US" dirty="0"/>
              <a:t>Excel VBA</a:t>
            </a:r>
          </a:p>
        </p:txBody>
      </p:sp>
    </p:spTree>
    <p:extLst>
      <p:ext uri="{BB962C8B-B14F-4D97-AF65-F5344CB8AC3E}">
        <p14:creationId xmlns:p14="http://schemas.microsoft.com/office/powerpoint/2010/main" val="87783541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 Browser in VBA for </a:t>
            </a:r>
            <a:r>
              <a:rPr lang="en-US" dirty="0" err="1"/>
              <a:t>OpenDSSEngine</a:t>
            </a:r>
            <a:endParaRPr lang="en-US" dirty="0"/>
          </a:p>
        </p:txBody>
      </p:sp>
      <p:pic>
        <p:nvPicPr>
          <p:cNvPr id="5" name="Picture 4"/>
          <p:cNvPicPr>
            <a:picLocks noChangeAspect="1"/>
          </p:cNvPicPr>
          <p:nvPr/>
        </p:nvPicPr>
        <p:blipFill>
          <a:blip r:embed="rId2"/>
          <a:stretch>
            <a:fillRect/>
          </a:stretch>
        </p:blipFill>
        <p:spPr>
          <a:xfrm>
            <a:off x="3033314" y="826532"/>
            <a:ext cx="2710606" cy="5943917"/>
          </a:xfrm>
          <a:prstGeom prst="rect">
            <a:avLst/>
          </a:prstGeom>
        </p:spPr>
      </p:pic>
      <p:sp>
        <p:nvSpPr>
          <p:cNvPr id="6" name="TextBox 5"/>
          <p:cNvSpPr txBox="1"/>
          <p:nvPr/>
        </p:nvSpPr>
        <p:spPr>
          <a:xfrm>
            <a:off x="408562" y="1896894"/>
            <a:ext cx="2597285" cy="2246769"/>
          </a:xfrm>
          <a:prstGeom prst="rect">
            <a:avLst/>
          </a:prstGeom>
          <a:noFill/>
        </p:spPr>
        <p:txBody>
          <a:bodyPr wrap="square" rtlCol="0">
            <a:spAutoFit/>
          </a:bodyPr>
          <a:lstStyle/>
          <a:p>
            <a:r>
              <a:rPr lang="en-US" sz="2000" dirty="0"/>
              <a:t>The Object Browser in MS Office VBA is a good way to learn what is available through the </a:t>
            </a:r>
            <a:r>
              <a:rPr lang="en-US" sz="2000" dirty="0" err="1"/>
              <a:t>OpenDSS</a:t>
            </a:r>
            <a:r>
              <a:rPr lang="en-US" sz="2000" dirty="0"/>
              <a:t> COM Interface</a:t>
            </a:r>
          </a:p>
        </p:txBody>
      </p:sp>
      <p:pic>
        <p:nvPicPr>
          <p:cNvPr id="7" name="Picture 6"/>
          <p:cNvPicPr>
            <a:picLocks noChangeAspect="1"/>
          </p:cNvPicPr>
          <p:nvPr/>
        </p:nvPicPr>
        <p:blipFill>
          <a:blip r:embed="rId3"/>
          <a:stretch>
            <a:fillRect/>
          </a:stretch>
        </p:blipFill>
        <p:spPr>
          <a:xfrm>
            <a:off x="5927303" y="826532"/>
            <a:ext cx="2718946" cy="5943917"/>
          </a:xfrm>
          <a:prstGeom prst="rect">
            <a:avLst/>
          </a:prstGeom>
        </p:spPr>
      </p:pic>
    </p:spTree>
    <p:extLst>
      <p:ext uri="{BB962C8B-B14F-4D97-AF65-F5344CB8AC3E}">
        <p14:creationId xmlns:p14="http://schemas.microsoft.com/office/powerpoint/2010/main" val="219900083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t>DSS Structure</a:t>
            </a:r>
          </a:p>
        </p:txBody>
      </p:sp>
      <p:sp>
        <p:nvSpPr>
          <p:cNvPr id="57347" name="Rectangle 3"/>
          <p:cNvSpPr>
            <a:spLocks noChangeArrowheads="1"/>
          </p:cNvSpPr>
          <p:nvPr/>
        </p:nvSpPr>
        <p:spPr bwMode="auto">
          <a:xfrm>
            <a:off x="3124200" y="1828800"/>
            <a:ext cx="3276600" cy="23622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2000" b="1">
                <a:solidFill>
                  <a:schemeClr val="tx1"/>
                </a:solidFill>
              </a:rPr>
              <a:t>Main Simulation Engine</a:t>
            </a:r>
          </a:p>
        </p:txBody>
      </p:sp>
      <p:sp>
        <p:nvSpPr>
          <p:cNvPr id="57348" name="AutoShape 4"/>
          <p:cNvSpPr>
            <a:spLocks noChangeArrowheads="1"/>
          </p:cNvSpPr>
          <p:nvPr/>
        </p:nvSpPr>
        <p:spPr bwMode="auto">
          <a:xfrm>
            <a:off x="4267200" y="4724400"/>
            <a:ext cx="762000" cy="1143000"/>
          </a:xfrm>
          <a:prstGeom prst="flowChartMagneticDisk">
            <a:avLst/>
          </a:prstGeom>
          <a:solidFill>
            <a:schemeClr val="hlink"/>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49" name="Line 5"/>
          <p:cNvSpPr>
            <a:spLocks noChangeShapeType="1"/>
          </p:cNvSpPr>
          <p:nvPr/>
        </p:nvSpPr>
        <p:spPr bwMode="auto">
          <a:xfrm>
            <a:off x="2514600" y="19812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0" name="Line 6"/>
          <p:cNvSpPr>
            <a:spLocks noChangeShapeType="1"/>
          </p:cNvSpPr>
          <p:nvPr/>
        </p:nvSpPr>
        <p:spPr bwMode="auto">
          <a:xfrm>
            <a:off x="2743200" y="2286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1" name="Line 7"/>
          <p:cNvSpPr>
            <a:spLocks noChangeShapeType="1"/>
          </p:cNvSpPr>
          <p:nvPr/>
        </p:nvSpPr>
        <p:spPr bwMode="auto">
          <a:xfrm>
            <a:off x="2743200" y="2438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2" name="Line 8"/>
          <p:cNvSpPr>
            <a:spLocks noChangeShapeType="1"/>
          </p:cNvSpPr>
          <p:nvPr/>
        </p:nvSpPr>
        <p:spPr bwMode="auto">
          <a:xfrm>
            <a:off x="2743200" y="2590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3" name="Line 9"/>
          <p:cNvSpPr>
            <a:spLocks noChangeShapeType="1"/>
          </p:cNvSpPr>
          <p:nvPr/>
        </p:nvSpPr>
        <p:spPr bwMode="auto">
          <a:xfrm>
            <a:off x="2743200" y="2743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4" name="Line 10"/>
          <p:cNvSpPr>
            <a:spLocks noChangeShapeType="1"/>
          </p:cNvSpPr>
          <p:nvPr/>
        </p:nvSpPr>
        <p:spPr bwMode="auto">
          <a:xfrm>
            <a:off x="2743200" y="2895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5" name="Line 11"/>
          <p:cNvSpPr>
            <a:spLocks noChangeShapeType="1"/>
          </p:cNvSpPr>
          <p:nvPr/>
        </p:nvSpPr>
        <p:spPr bwMode="auto">
          <a:xfrm>
            <a:off x="27432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6" name="Line 12"/>
          <p:cNvSpPr>
            <a:spLocks noChangeShapeType="1"/>
          </p:cNvSpPr>
          <p:nvPr/>
        </p:nvSpPr>
        <p:spPr bwMode="auto">
          <a:xfrm>
            <a:off x="2743200" y="3200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7" name="Line 13"/>
          <p:cNvSpPr>
            <a:spLocks noChangeShapeType="1"/>
          </p:cNvSpPr>
          <p:nvPr/>
        </p:nvSpPr>
        <p:spPr bwMode="auto">
          <a:xfrm>
            <a:off x="2743200" y="3352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8" name="Line 14"/>
          <p:cNvSpPr>
            <a:spLocks noChangeShapeType="1"/>
          </p:cNvSpPr>
          <p:nvPr/>
        </p:nvSpPr>
        <p:spPr bwMode="auto">
          <a:xfrm>
            <a:off x="2743200" y="3505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9" name="Line 15"/>
          <p:cNvSpPr>
            <a:spLocks noChangeShapeType="1"/>
          </p:cNvSpPr>
          <p:nvPr/>
        </p:nvSpPr>
        <p:spPr bwMode="auto">
          <a:xfrm>
            <a:off x="2743200" y="3657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0" name="Line 16"/>
          <p:cNvSpPr>
            <a:spLocks noChangeShapeType="1"/>
          </p:cNvSpPr>
          <p:nvPr/>
        </p:nvSpPr>
        <p:spPr bwMode="auto">
          <a:xfrm>
            <a:off x="2743200" y="3810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1" name="Text Box 17"/>
          <p:cNvSpPr txBox="1">
            <a:spLocks noChangeArrowheads="1"/>
          </p:cNvSpPr>
          <p:nvPr/>
        </p:nvSpPr>
        <p:spPr bwMode="auto">
          <a:xfrm>
            <a:off x="1219200" y="26670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COM Interface</a:t>
            </a:r>
          </a:p>
        </p:txBody>
      </p:sp>
      <p:sp>
        <p:nvSpPr>
          <p:cNvPr id="57362" name="Text Box 18"/>
          <p:cNvSpPr txBox="1">
            <a:spLocks noChangeArrowheads="1"/>
          </p:cNvSpPr>
          <p:nvPr/>
        </p:nvSpPr>
        <p:spPr bwMode="auto">
          <a:xfrm>
            <a:off x="990600" y="16002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a:t>
            </a:r>
          </a:p>
        </p:txBody>
      </p:sp>
      <p:sp>
        <p:nvSpPr>
          <p:cNvPr id="57363" name="Line 19"/>
          <p:cNvSpPr>
            <a:spLocks noChangeShapeType="1"/>
          </p:cNvSpPr>
          <p:nvPr/>
        </p:nvSpPr>
        <p:spPr bwMode="auto">
          <a:xfrm>
            <a:off x="1524000" y="1981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4" name="AutoShape 20"/>
          <p:cNvSpPr>
            <a:spLocks/>
          </p:cNvSpPr>
          <p:nvPr/>
        </p:nvSpPr>
        <p:spPr bwMode="auto">
          <a:xfrm>
            <a:off x="2362200" y="2286000"/>
            <a:ext cx="304800" cy="160020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65" name="Line 21"/>
          <p:cNvSpPr>
            <a:spLocks noChangeShapeType="1"/>
          </p:cNvSpPr>
          <p:nvPr/>
        </p:nvSpPr>
        <p:spPr bwMode="auto">
          <a:xfrm>
            <a:off x="4648200" y="4191000"/>
            <a:ext cx="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6" name="Text Box 22"/>
          <p:cNvSpPr txBox="1">
            <a:spLocks noChangeArrowheads="1"/>
          </p:cNvSpPr>
          <p:nvPr/>
        </p:nvSpPr>
        <p:spPr bwMode="auto">
          <a:xfrm>
            <a:off x="4800600" y="42672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 Results</a:t>
            </a:r>
          </a:p>
        </p:txBody>
      </p:sp>
      <p:sp>
        <p:nvSpPr>
          <p:cNvPr id="57367" name="Rectangle 23"/>
          <p:cNvSpPr>
            <a:spLocks noChangeArrowheads="1"/>
          </p:cNvSpPr>
          <p:nvPr/>
        </p:nvSpPr>
        <p:spPr bwMode="auto">
          <a:xfrm>
            <a:off x="7315200" y="2590800"/>
            <a:ext cx="914400" cy="990600"/>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endParaRPr lang="en-US" altLang="en-US" sz="1800">
              <a:solidFill>
                <a:schemeClr val="tx1"/>
              </a:solidFill>
            </a:endParaRPr>
          </a:p>
        </p:txBody>
      </p:sp>
      <p:sp>
        <p:nvSpPr>
          <p:cNvPr id="57368" name="Text Box 24"/>
          <p:cNvSpPr txBox="1">
            <a:spLocks noChangeArrowheads="1"/>
          </p:cNvSpPr>
          <p:nvPr/>
        </p:nvSpPr>
        <p:spPr bwMode="auto">
          <a:xfrm>
            <a:off x="7086600" y="3733800"/>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User-Written DLLs</a:t>
            </a:r>
          </a:p>
        </p:txBody>
      </p:sp>
      <p:sp>
        <p:nvSpPr>
          <p:cNvPr id="57369" name="AutoShape 25"/>
          <p:cNvSpPr>
            <a:spLocks noChangeArrowheads="1"/>
          </p:cNvSpPr>
          <p:nvPr/>
        </p:nvSpPr>
        <p:spPr bwMode="auto">
          <a:xfrm flipH="1">
            <a:off x="6400800" y="2895600"/>
            <a:ext cx="533400" cy="381000"/>
          </a:xfrm>
          <a:prstGeom prst="chevron">
            <a:avLst>
              <a:gd name="adj" fmla="val 35000"/>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70" name="AutoShape 26"/>
          <p:cNvSpPr>
            <a:spLocks noChangeArrowheads="1"/>
          </p:cNvSpPr>
          <p:nvPr/>
        </p:nvSpPr>
        <p:spPr bwMode="auto">
          <a:xfrm flipH="1">
            <a:off x="6858000" y="2895600"/>
            <a:ext cx="457200" cy="381000"/>
          </a:xfrm>
          <a:prstGeom prst="homePlate">
            <a:avLst>
              <a:gd name="adj" fmla="val 30000"/>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74445437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Demonstration of Using the COM Interface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5759588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682388" y="65012"/>
            <a:ext cx="7357316" cy="6363084"/>
          </a:xfrm>
          <a:prstGeom prst="rect">
            <a:avLst/>
          </a:prstGeom>
        </p:spPr>
      </p:pic>
    </p:spTree>
    <p:extLst>
      <p:ext uri="{BB962C8B-B14F-4D97-AF65-F5344CB8AC3E}">
        <p14:creationId xmlns:p14="http://schemas.microsoft.com/office/powerpoint/2010/main" val="124449490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An Interesting Link Using the Direct DLL interface</a:t>
            </a:r>
          </a:p>
        </p:txBody>
      </p:sp>
      <p:pic>
        <p:nvPicPr>
          <p:cNvPr id="5" name="Picture 4"/>
          <p:cNvPicPr>
            <a:picLocks noChangeAspect="1"/>
          </p:cNvPicPr>
          <p:nvPr/>
        </p:nvPicPr>
        <p:blipFill>
          <a:blip r:embed="rId2"/>
          <a:stretch>
            <a:fillRect/>
          </a:stretch>
        </p:blipFill>
        <p:spPr>
          <a:xfrm>
            <a:off x="632298" y="914083"/>
            <a:ext cx="8124237" cy="5751807"/>
          </a:xfrm>
          <a:prstGeom prst="rect">
            <a:avLst/>
          </a:prstGeom>
        </p:spPr>
      </p:pic>
    </p:spTree>
    <p:extLst>
      <p:ext uri="{BB962C8B-B14F-4D97-AF65-F5344CB8AC3E}">
        <p14:creationId xmlns:p14="http://schemas.microsoft.com/office/powerpoint/2010/main" val="189888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248400"/>
            <a:ext cx="2895600" cy="457200"/>
          </a:xfrm>
          <a:prstGeom prst="rect">
            <a:avLst/>
          </a:prstGeom>
        </p:spPr>
        <p:txBody>
          <a:bodyPr/>
          <a:lstStyle/>
          <a:p>
            <a:r>
              <a:rPr lang="en-US" altLang="en-US"/>
              <a:t>Interconnecting DG</a:t>
            </a:r>
          </a:p>
        </p:txBody>
      </p:sp>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638D4E8D-0979-4152-AA28-02AEA2E57A8A}" type="slidenum">
              <a:rPr lang="en-US" altLang="en-US"/>
              <a:pPr/>
              <a:t>15</a:t>
            </a:fld>
            <a:endParaRPr lang="en-US" altLang="en-US"/>
          </a:p>
        </p:txBody>
      </p:sp>
      <p:sp>
        <p:nvSpPr>
          <p:cNvPr id="13314" name="Rectangle 2"/>
          <p:cNvSpPr>
            <a:spLocks noGrp="1" noChangeArrowheads="1"/>
          </p:cNvSpPr>
          <p:nvPr>
            <p:ph type="title"/>
          </p:nvPr>
        </p:nvSpPr>
        <p:spPr>
          <a:ln/>
        </p:spPr>
        <p:txBody>
          <a:bodyPr/>
          <a:lstStyle/>
          <a:p>
            <a:r>
              <a:rPr lang="en-US" altLang="en-US"/>
              <a:t>Fuse Characteristic, cont’d</a:t>
            </a:r>
          </a:p>
        </p:txBody>
      </p:sp>
      <p:sp>
        <p:nvSpPr>
          <p:cNvPr id="13315" name="Rectangle 3"/>
          <p:cNvSpPr>
            <a:spLocks noGrp="1" noChangeArrowheads="1"/>
          </p:cNvSpPr>
          <p:nvPr>
            <p:ph type="body" idx="1"/>
          </p:nvPr>
        </p:nvSpPr>
        <p:spPr/>
        <p:txBody>
          <a:bodyPr/>
          <a:lstStyle/>
          <a:p>
            <a:r>
              <a:rPr lang="en-US" altLang="en-US"/>
              <a:t>A fuse is a one-shot device</a:t>
            </a:r>
          </a:p>
          <a:p>
            <a:r>
              <a:rPr lang="en-US" altLang="en-US"/>
              <a:t>Operates faster for higher currents</a:t>
            </a:r>
          </a:p>
          <a:p>
            <a:r>
              <a:rPr lang="en-US" altLang="en-US"/>
              <a:t>To coordinate with this:</a:t>
            </a:r>
          </a:p>
          <a:p>
            <a:pPr lvl="1"/>
            <a:r>
              <a:rPr lang="en-US" altLang="en-US"/>
              <a:t>Upstream devices have same basic shape</a:t>
            </a:r>
          </a:p>
          <a:p>
            <a:pPr lvl="1"/>
            <a:r>
              <a:rPr lang="en-US" altLang="en-US"/>
              <a:t>Devices closer to substation act slower</a:t>
            </a:r>
          </a:p>
          <a:p>
            <a:pPr lvl="2"/>
            <a:r>
              <a:rPr lang="en-US" altLang="en-US"/>
              <a:t>Except for “fast” or “instantaneous” tripping where we try once or twice to save the fuse</a:t>
            </a:r>
          </a:p>
        </p:txBody>
      </p:sp>
    </p:spTree>
    <p:extLst>
      <p:ext uri="{BB962C8B-B14F-4D97-AF65-F5344CB8AC3E}">
        <p14:creationId xmlns:p14="http://schemas.microsoft.com/office/powerpoint/2010/main" val="388176838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AutoShape 4"/>
          <p:cNvSpPr>
            <a:spLocks noChangeArrowheads="1"/>
          </p:cNvSpPr>
          <p:nvPr/>
        </p:nvSpPr>
        <p:spPr bwMode="auto">
          <a:xfrm>
            <a:off x="533400" y="1676400"/>
            <a:ext cx="8305800" cy="4267200"/>
          </a:xfrm>
          <a:prstGeom prst="roundRect">
            <a:avLst>
              <a:gd name="adj" fmla="val 16667"/>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0" name="Rectangle 2"/>
          <p:cNvSpPr>
            <a:spLocks noGrp="1" noChangeArrowheads="1"/>
          </p:cNvSpPr>
          <p:nvPr>
            <p:ph type="title"/>
          </p:nvPr>
        </p:nvSpPr>
        <p:spPr>
          <a:ln/>
        </p:spPr>
        <p:txBody>
          <a:bodyPr/>
          <a:lstStyle/>
          <a:p>
            <a:r>
              <a:rPr lang="en-US" altLang="en-US" dirty="0"/>
              <a:t>Radial Distribution Fault Protection</a:t>
            </a:r>
          </a:p>
        </p:txBody>
      </p:sp>
      <p:pic>
        <p:nvPicPr>
          <p:cNvPr id="130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6175" y="2667000"/>
            <a:ext cx="6851650"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055" name="Text Box 7"/>
          <p:cNvSpPr txBox="1">
            <a:spLocks noChangeArrowheads="1"/>
          </p:cNvSpPr>
          <p:nvPr/>
        </p:nvSpPr>
        <p:spPr bwMode="auto">
          <a:xfrm>
            <a:off x="2819400" y="1981200"/>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Series Overcurrent Devices</a:t>
            </a:r>
          </a:p>
        </p:txBody>
      </p:sp>
      <p:sp>
        <p:nvSpPr>
          <p:cNvPr id="130056" name="Text Box 8"/>
          <p:cNvSpPr txBox="1">
            <a:spLocks noChangeArrowheads="1"/>
          </p:cNvSpPr>
          <p:nvPr/>
        </p:nvSpPr>
        <p:spPr bwMode="auto">
          <a:xfrm>
            <a:off x="3124200" y="5334000"/>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0066"/>
                </a:solidFill>
              </a:rPr>
              <a:t>Only one device operates to clear fault</a:t>
            </a:r>
          </a:p>
        </p:txBody>
      </p:sp>
      <p:sp>
        <p:nvSpPr>
          <p:cNvPr id="130057" name="Line 9"/>
          <p:cNvSpPr>
            <a:spLocks noChangeShapeType="1"/>
          </p:cNvSpPr>
          <p:nvPr/>
        </p:nvSpPr>
        <p:spPr bwMode="auto">
          <a:xfrm flipH="1">
            <a:off x="2971800" y="2438400"/>
            <a:ext cx="381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8" name="Line 10"/>
          <p:cNvSpPr>
            <a:spLocks noChangeShapeType="1"/>
          </p:cNvSpPr>
          <p:nvPr/>
        </p:nvSpPr>
        <p:spPr bwMode="auto">
          <a:xfrm>
            <a:off x="4572000" y="24384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9" name="Line 11"/>
          <p:cNvSpPr>
            <a:spLocks noChangeShapeType="1"/>
          </p:cNvSpPr>
          <p:nvPr/>
        </p:nvSpPr>
        <p:spPr bwMode="auto">
          <a:xfrm>
            <a:off x="5029200" y="2438400"/>
            <a:ext cx="1447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0" name="Line 12"/>
          <p:cNvSpPr>
            <a:spLocks noChangeShapeType="1"/>
          </p:cNvSpPr>
          <p:nvPr/>
        </p:nvSpPr>
        <p:spPr bwMode="auto">
          <a:xfrm>
            <a:off x="1258556" y="3297534"/>
            <a:ext cx="4648200" cy="0"/>
          </a:xfrm>
          <a:prstGeom prst="line">
            <a:avLst/>
          </a:prstGeom>
          <a:noFill/>
          <a:ln w="571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1" name="Line 13"/>
          <p:cNvSpPr>
            <a:spLocks noChangeShapeType="1"/>
          </p:cNvSpPr>
          <p:nvPr/>
        </p:nvSpPr>
        <p:spPr bwMode="auto">
          <a:xfrm flipH="1">
            <a:off x="6226175" y="29718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2" name="Line 14"/>
          <p:cNvSpPr>
            <a:spLocks noChangeShapeType="1"/>
          </p:cNvSpPr>
          <p:nvPr/>
        </p:nvSpPr>
        <p:spPr bwMode="auto">
          <a:xfrm>
            <a:off x="6248400" y="29718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3" name="Text Box 15"/>
          <p:cNvSpPr txBox="1">
            <a:spLocks noChangeArrowheads="1"/>
          </p:cNvSpPr>
          <p:nvPr/>
        </p:nvSpPr>
        <p:spPr bwMode="auto">
          <a:xfrm>
            <a:off x="990600" y="3962400"/>
            <a:ext cx="281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66"/>
                </a:solidFill>
              </a:rPr>
              <a:t>(current is expected from only one source)</a:t>
            </a:r>
          </a:p>
        </p:txBody>
      </p:sp>
      <p:sp>
        <p:nvSpPr>
          <p:cNvPr id="130064" name="Line 16"/>
          <p:cNvSpPr>
            <a:spLocks noChangeShapeType="1"/>
          </p:cNvSpPr>
          <p:nvPr/>
        </p:nvSpPr>
        <p:spPr bwMode="auto">
          <a:xfrm flipV="1">
            <a:off x="3429000" y="3429000"/>
            <a:ext cx="838200" cy="19050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68399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3006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30062"/>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3006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30063"/>
                                        </p:tgtEl>
                                        <p:attrNameLst>
                                          <p:attrName>style.visibility</p:attrName>
                                        </p:attrNameLst>
                                      </p:cBhvr>
                                      <p:to>
                                        <p:strVal val="visible"/>
                                      </p:to>
                                    </p:set>
                                  </p:childTnLst>
                                </p:cTn>
                              </p:par>
                            </p:childTnLst>
                          </p:cTn>
                        </p:par>
                        <p:par>
                          <p:cTn id="20" fill="hold" nodeType="afterGroup">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130060"/>
                                        </p:tgtEl>
                                        <p:attrNameLst>
                                          <p:attrName>style.visibility</p:attrName>
                                        </p:attrNameLst>
                                      </p:cBhvr>
                                      <p:to>
                                        <p:strVal val="visible"/>
                                      </p:to>
                                    </p:set>
                                    <p:anim calcmode="lin" valueType="num">
                                      <p:cBhvr additive="base">
                                        <p:cTn id="23" dur="500" fill="hold"/>
                                        <p:tgtEl>
                                          <p:spTgt spid="130060"/>
                                        </p:tgtEl>
                                        <p:attrNameLst>
                                          <p:attrName>ppt_x</p:attrName>
                                        </p:attrNameLst>
                                      </p:cBhvr>
                                      <p:tavLst>
                                        <p:tav tm="0">
                                          <p:val>
                                            <p:strVal val="0-#ppt_w/2"/>
                                          </p:val>
                                        </p:tav>
                                        <p:tav tm="100000">
                                          <p:val>
                                            <p:strVal val="#ppt_x"/>
                                          </p:val>
                                        </p:tav>
                                      </p:tavLst>
                                    </p:anim>
                                    <p:anim calcmode="lin" valueType="num">
                                      <p:cBhvr additive="base">
                                        <p:cTn id="24" dur="500" fill="hold"/>
                                        <p:tgtEl>
                                          <p:spTgt spid="1300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6" grpId="0" autoUpdateAnimBg="0"/>
      <p:bldP spid="130060" grpId="0" animBg="1"/>
      <p:bldP spid="130061" grpId="0" animBg="1"/>
      <p:bldP spid="130062" grpId="0" animBg="1"/>
      <p:bldP spid="130063" grpId="0" autoUpdateAnimBg="0"/>
      <p:bldP spid="13006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AutoShape 4"/>
          <p:cNvSpPr>
            <a:spLocks noChangeArrowheads="1"/>
          </p:cNvSpPr>
          <p:nvPr/>
        </p:nvSpPr>
        <p:spPr bwMode="auto">
          <a:xfrm>
            <a:off x="762000" y="1752600"/>
            <a:ext cx="6896100" cy="3962400"/>
          </a:xfrm>
          <a:prstGeom prst="roundRect">
            <a:avLst>
              <a:gd name="adj" fmla="val 16667"/>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4" name="Rectangle 2"/>
          <p:cNvSpPr>
            <a:spLocks noGrp="1" noChangeArrowheads="1"/>
          </p:cNvSpPr>
          <p:nvPr>
            <p:ph type="title"/>
          </p:nvPr>
        </p:nvSpPr>
        <p:spPr>
          <a:ln/>
        </p:spPr>
        <p:txBody>
          <a:bodyPr/>
          <a:lstStyle/>
          <a:p>
            <a:r>
              <a:rPr lang="en-US" altLang="en-US"/>
              <a:t>Transmission Fault Protection</a:t>
            </a:r>
          </a:p>
        </p:txBody>
      </p:sp>
      <p:pic>
        <p:nvPicPr>
          <p:cNvPr id="131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5488" y="2116138"/>
            <a:ext cx="5151437"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077" name="Text Box 5"/>
          <p:cNvSpPr txBox="1">
            <a:spLocks noChangeArrowheads="1"/>
          </p:cNvSpPr>
          <p:nvPr/>
        </p:nvSpPr>
        <p:spPr bwMode="auto">
          <a:xfrm>
            <a:off x="5334000" y="41148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0066"/>
                </a:solidFill>
              </a:rPr>
              <a:t>Multiple Sources</a:t>
            </a:r>
          </a:p>
        </p:txBody>
      </p:sp>
      <p:sp>
        <p:nvSpPr>
          <p:cNvPr id="131078" name="Line 6"/>
          <p:cNvSpPr>
            <a:spLocks noChangeShapeType="1"/>
          </p:cNvSpPr>
          <p:nvPr/>
        </p:nvSpPr>
        <p:spPr bwMode="auto">
          <a:xfrm flipH="1">
            <a:off x="3863975" y="28194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79" name="Line 7"/>
          <p:cNvSpPr>
            <a:spLocks noChangeShapeType="1"/>
          </p:cNvSpPr>
          <p:nvPr/>
        </p:nvSpPr>
        <p:spPr bwMode="auto">
          <a:xfrm>
            <a:off x="3886200" y="28194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0" name="Text Box 8"/>
          <p:cNvSpPr txBox="1">
            <a:spLocks noChangeArrowheads="1"/>
          </p:cNvSpPr>
          <p:nvPr/>
        </p:nvSpPr>
        <p:spPr bwMode="auto">
          <a:xfrm>
            <a:off x="1295400" y="4267200"/>
            <a:ext cx="266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rgbClr val="FF0066"/>
                </a:solidFill>
              </a:rPr>
              <a:t>Two Devices Must Operate to Clear Fault</a:t>
            </a:r>
          </a:p>
        </p:txBody>
      </p:sp>
      <p:sp>
        <p:nvSpPr>
          <p:cNvPr id="131081" name="Line 9"/>
          <p:cNvSpPr>
            <a:spLocks noChangeShapeType="1"/>
          </p:cNvSpPr>
          <p:nvPr/>
        </p:nvSpPr>
        <p:spPr bwMode="auto">
          <a:xfrm flipV="1">
            <a:off x="3048000" y="3200400"/>
            <a:ext cx="228600" cy="9144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2" name="Line 10"/>
          <p:cNvSpPr>
            <a:spLocks noChangeShapeType="1"/>
          </p:cNvSpPr>
          <p:nvPr/>
        </p:nvSpPr>
        <p:spPr bwMode="auto">
          <a:xfrm flipV="1">
            <a:off x="3124200" y="3810000"/>
            <a:ext cx="914400" cy="3810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58079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0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1078"/>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31079"/>
                                        </p:tgtEl>
                                        <p:attrNameLst>
                                          <p:attrName>style.visibility</p:attrName>
                                        </p:attrNameLst>
                                      </p:cBhvr>
                                      <p:to>
                                        <p:strVal val="visible"/>
                                      </p:to>
                                    </p:set>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31080"/>
                                        </p:tgtEl>
                                        <p:attrNameLst>
                                          <p:attrName>style.visibility</p:attrName>
                                        </p:attrNameLst>
                                      </p:cBhvr>
                                      <p:to>
                                        <p:strVal val="visible"/>
                                      </p:to>
                                    </p:set>
                                    <p:anim calcmode="lin" valueType="num">
                                      <p:cBhvr additive="base">
                                        <p:cTn id="17" dur="500" fill="hold"/>
                                        <p:tgtEl>
                                          <p:spTgt spid="131080"/>
                                        </p:tgtEl>
                                        <p:attrNameLst>
                                          <p:attrName>ppt_x</p:attrName>
                                        </p:attrNameLst>
                                      </p:cBhvr>
                                      <p:tavLst>
                                        <p:tav tm="0">
                                          <p:val>
                                            <p:strVal val="0-#ppt_w/2"/>
                                          </p:val>
                                        </p:tav>
                                        <p:tav tm="100000">
                                          <p:val>
                                            <p:strVal val="#ppt_x"/>
                                          </p:val>
                                        </p:tav>
                                      </p:tavLst>
                                    </p:anim>
                                    <p:anim calcmode="lin" valueType="num">
                                      <p:cBhvr additive="base">
                                        <p:cTn id="18" dur="500" fill="hold"/>
                                        <p:tgtEl>
                                          <p:spTgt spid="13108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31081"/>
                                        </p:tgtEl>
                                        <p:attrNameLst>
                                          <p:attrName>style.visibility</p:attrName>
                                        </p:attrNameLst>
                                      </p:cBhvr>
                                      <p:to>
                                        <p:strVal val="visible"/>
                                      </p:to>
                                    </p:set>
                                    <p:anim calcmode="lin" valueType="num">
                                      <p:cBhvr additive="base">
                                        <p:cTn id="22" dur="500" fill="hold"/>
                                        <p:tgtEl>
                                          <p:spTgt spid="131081"/>
                                        </p:tgtEl>
                                        <p:attrNameLst>
                                          <p:attrName>ppt_x</p:attrName>
                                        </p:attrNameLst>
                                      </p:cBhvr>
                                      <p:tavLst>
                                        <p:tav tm="0">
                                          <p:val>
                                            <p:strVal val="0-#ppt_w/2"/>
                                          </p:val>
                                        </p:tav>
                                        <p:tav tm="100000">
                                          <p:val>
                                            <p:strVal val="#ppt_x"/>
                                          </p:val>
                                        </p:tav>
                                      </p:tavLst>
                                    </p:anim>
                                    <p:anim calcmode="lin" valueType="num">
                                      <p:cBhvr additive="base">
                                        <p:cTn id="23" dur="500" fill="hold"/>
                                        <p:tgtEl>
                                          <p:spTgt spid="131081"/>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31082"/>
                                        </p:tgtEl>
                                        <p:attrNameLst>
                                          <p:attrName>style.visibility</p:attrName>
                                        </p:attrNameLst>
                                      </p:cBhvr>
                                      <p:to>
                                        <p:strVal val="visible"/>
                                      </p:to>
                                    </p:set>
                                    <p:anim calcmode="lin" valueType="num">
                                      <p:cBhvr additive="base">
                                        <p:cTn id="27" dur="500" fill="hold"/>
                                        <p:tgtEl>
                                          <p:spTgt spid="131082"/>
                                        </p:tgtEl>
                                        <p:attrNameLst>
                                          <p:attrName>ppt_x</p:attrName>
                                        </p:attrNameLst>
                                      </p:cBhvr>
                                      <p:tavLst>
                                        <p:tav tm="0">
                                          <p:val>
                                            <p:strVal val="0-#ppt_w/2"/>
                                          </p:val>
                                        </p:tav>
                                        <p:tav tm="100000">
                                          <p:val>
                                            <p:strVal val="#ppt_x"/>
                                          </p:val>
                                        </p:tav>
                                      </p:tavLst>
                                    </p:anim>
                                    <p:anim calcmode="lin" valueType="num">
                                      <p:cBhvr additive="base">
                                        <p:cTn id="28" dur="500" fill="hold"/>
                                        <p:tgtEl>
                                          <p:spTgt spid="1310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autoUpdateAnimBg="0"/>
      <p:bldP spid="131078" grpId="0" animBg="1"/>
      <p:bldP spid="131079" grpId="0" animBg="1"/>
      <p:bldP spid="131080" grpId="0" autoUpdateAnimBg="0"/>
      <p:bldP spid="131081" grpId="0" animBg="1"/>
      <p:bldP spid="13108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Radial Circuit Economics</a:t>
            </a:r>
          </a:p>
        </p:txBody>
      </p:sp>
      <p:sp>
        <p:nvSpPr>
          <p:cNvPr id="3" name="Content Placeholder 2"/>
          <p:cNvSpPr>
            <a:spLocks noGrp="1"/>
          </p:cNvSpPr>
          <p:nvPr>
            <p:ph idx="1"/>
          </p:nvPr>
        </p:nvSpPr>
        <p:spPr/>
        <p:txBody>
          <a:bodyPr/>
          <a:lstStyle/>
          <a:p>
            <a:r>
              <a:rPr lang="en-US" dirty="0"/>
              <a:t>Most distribution systems are radially configured because the protection system is</a:t>
            </a:r>
          </a:p>
          <a:p>
            <a:pPr lvl="1"/>
            <a:r>
              <a:rPr lang="en-US" dirty="0"/>
              <a:t>Simpler to operate</a:t>
            </a:r>
          </a:p>
          <a:p>
            <a:pPr lvl="1"/>
            <a:r>
              <a:rPr lang="en-US" dirty="0"/>
              <a:t>Less expensive to build</a:t>
            </a:r>
          </a:p>
          <a:p>
            <a:pPr lvl="1"/>
            <a:endParaRPr lang="en-US" dirty="0"/>
          </a:p>
          <a:p>
            <a:r>
              <a:rPr lang="en-US" dirty="0"/>
              <a:t>Smart, or “Integrated”, Grid with multiple sources in changing that</a:t>
            </a:r>
          </a:p>
          <a:p>
            <a:pPr lvl="1"/>
            <a:r>
              <a:rPr lang="en-US" dirty="0"/>
              <a:t>Current flows in more than one direction</a:t>
            </a:r>
          </a:p>
          <a:p>
            <a:pPr lvl="1"/>
            <a:r>
              <a:rPr lang="en-US" dirty="0"/>
              <a:t>Overcurrent relaying/fuses inadequate on microgrids</a:t>
            </a:r>
          </a:p>
        </p:txBody>
      </p:sp>
    </p:spTree>
    <p:extLst>
      <p:ext uri="{BB962C8B-B14F-4D97-AF65-F5344CB8AC3E}">
        <p14:creationId xmlns:p14="http://schemas.microsoft.com/office/powerpoint/2010/main" val="610773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124200" y="6248400"/>
            <a:ext cx="2895600" cy="457200"/>
          </a:xfrm>
          <a:prstGeom prst="rect">
            <a:avLst/>
          </a:prstGeom>
        </p:spPr>
        <p:txBody>
          <a:bodyPr/>
          <a:lstStyle/>
          <a:p>
            <a:r>
              <a:rPr lang="en-US" altLang="en-US"/>
              <a:t>Interconnecting DG</a:t>
            </a:r>
          </a:p>
        </p:txBody>
      </p:sp>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4E0102C0-5C5E-406A-A627-9D21585B1E07}" type="slidenum">
              <a:rPr lang="en-US" altLang="en-US"/>
              <a:pPr/>
              <a:t>19</a:t>
            </a:fld>
            <a:endParaRPr lang="en-US" altLang="en-US"/>
          </a:p>
        </p:txBody>
      </p:sp>
      <p:sp>
        <p:nvSpPr>
          <p:cNvPr id="132098" name="Rectangle 2"/>
          <p:cNvSpPr>
            <a:spLocks noGrp="1" noChangeArrowheads="1"/>
          </p:cNvSpPr>
          <p:nvPr>
            <p:ph type="title"/>
          </p:nvPr>
        </p:nvSpPr>
        <p:spPr>
          <a:ln/>
        </p:spPr>
        <p:txBody>
          <a:bodyPr/>
          <a:lstStyle/>
          <a:p>
            <a:r>
              <a:rPr lang="en-US" altLang="en-US"/>
              <a:t>Radial System Protection Principles</a:t>
            </a:r>
          </a:p>
        </p:txBody>
      </p:sp>
      <p:sp>
        <p:nvSpPr>
          <p:cNvPr id="132099" name="Rectangle 3"/>
          <p:cNvSpPr>
            <a:spLocks noGrp="1" noChangeArrowheads="1"/>
          </p:cNvSpPr>
          <p:nvPr>
            <p:ph type="body" idx="1"/>
          </p:nvPr>
        </p:nvSpPr>
        <p:spPr/>
        <p:txBody>
          <a:bodyPr/>
          <a:lstStyle/>
          <a:p>
            <a:r>
              <a:rPr lang="en-US" altLang="en-US" dirty="0"/>
              <a:t>Radial Distribution Systems are employed because protection is economical</a:t>
            </a:r>
          </a:p>
          <a:p>
            <a:endParaRPr lang="en-US" altLang="en-US" dirty="0"/>
          </a:p>
          <a:p>
            <a:r>
              <a:rPr lang="en-US" altLang="en-US" dirty="0"/>
              <a:t>DER provides multiple sources for faults</a:t>
            </a:r>
          </a:p>
          <a:p>
            <a:endParaRPr lang="en-US" altLang="en-US" dirty="0"/>
          </a:p>
          <a:p>
            <a:r>
              <a:rPr lang="en-US" altLang="en-US" dirty="0"/>
              <a:t>System must revert to radial configuration for the fault clearing to proceed when using conventional radial system overcurrent protection.</a:t>
            </a:r>
          </a:p>
        </p:txBody>
      </p:sp>
    </p:spTree>
    <p:extLst>
      <p:ext uri="{BB962C8B-B14F-4D97-AF65-F5344CB8AC3E}">
        <p14:creationId xmlns:p14="http://schemas.microsoft.com/office/powerpoint/2010/main" val="3413276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ChangeArrowheads="1"/>
          </p:cNvSpPr>
          <p:nvPr/>
        </p:nvSpPr>
        <p:spPr bwMode="auto">
          <a:xfrm>
            <a:off x="1219200" y="1600200"/>
            <a:ext cx="6915150" cy="4133850"/>
          </a:xfrm>
          <a:prstGeom prst="rect">
            <a:avLst/>
          </a:prstGeom>
          <a:solidFill>
            <a:srgbClr val="FFFFCC"/>
          </a:solidFill>
          <a:ln>
            <a:noFill/>
          </a:ln>
          <a:effectLst/>
          <a:extLs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63" name="Rectangle 3"/>
          <p:cNvSpPr>
            <a:spLocks noGrp="1" noChangeArrowheads="1"/>
          </p:cNvSpPr>
          <p:nvPr>
            <p:ph type="title"/>
          </p:nvPr>
        </p:nvSpPr>
        <p:spPr>
          <a:ln/>
        </p:spPr>
        <p:txBody>
          <a:bodyPr/>
          <a:lstStyle/>
          <a:p>
            <a:r>
              <a:rPr lang="en-US" altLang="en-US"/>
              <a:t>LV Network Systems</a:t>
            </a:r>
          </a:p>
        </p:txBody>
      </p:sp>
      <p:sp>
        <p:nvSpPr>
          <p:cNvPr id="194564" name="Rectangle 4"/>
          <p:cNvSpPr>
            <a:spLocks noChangeArrowheads="1"/>
          </p:cNvSpPr>
          <p:nvPr/>
        </p:nvSpPr>
        <p:spPr bwMode="auto">
          <a:xfrm>
            <a:off x="2286000" y="2138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9456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1676400"/>
            <a:ext cx="6834188"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574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ln/>
        </p:spPr>
        <p:txBody>
          <a:bodyPr/>
          <a:lstStyle/>
          <a:p>
            <a:r>
              <a:rPr lang="en-US" altLang="en-US"/>
              <a:t>LV Network Protection Principles</a:t>
            </a:r>
          </a:p>
        </p:txBody>
      </p:sp>
      <p:sp>
        <p:nvSpPr>
          <p:cNvPr id="195587" name="Rectangle 3"/>
          <p:cNvSpPr>
            <a:spLocks noGrp="1" noChangeArrowheads="1"/>
          </p:cNvSpPr>
          <p:nvPr>
            <p:ph type="body" idx="1"/>
          </p:nvPr>
        </p:nvSpPr>
        <p:spPr/>
        <p:txBody>
          <a:bodyPr/>
          <a:lstStyle/>
          <a:p>
            <a:r>
              <a:rPr lang="en-US" altLang="en-US" dirty="0"/>
              <a:t>Designed for higher reliability than a radial system</a:t>
            </a:r>
          </a:p>
          <a:p>
            <a:pPr lvl="1"/>
            <a:r>
              <a:rPr lang="en-US" altLang="en-US" dirty="0"/>
              <a:t>Can withstand more failures (2 or more)</a:t>
            </a:r>
          </a:p>
          <a:p>
            <a:r>
              <a:rPr lang="en-US" altLang="en-US" dirty="0"/>
              <a:t>Network protectors open very quickly on reverse power</a:t>
            </a:r>
          </a:p>
          <a:p>
            <a:pPr lvl="1"/>
            <a:r>
              <a:rPr lang="en-US" altLang="en-US" dirty="0"/>
              <a:t>Assumption:  The only time the power will reverse is for a fault</a:t>
            </a:r>
          </a:p>
          <a:p>
            <a:pPr lvl="1"/>
            <a:r>
              <a:rPr lang="en-US" altLang="en-US" dirty="0"/>
              <a:t>Have to shut off all sources of fault current</a:t>
            </a:r>
          </a:p>
          <a:p>
            <a:pPr lvl="1"/>
            <a:r>
              <a:rPr lang="en-US" altLang="en-US" dirty="0"/>
              <a:t>This makes it very difficult to accommodate much DER on urban LV networks</a:t>
            </a:r>
          </a:p>
        </p:txBody>
      </p:sp>
    </p:spTree>
    <p:extLst>
      <p:ext uri="{BB962C8B-B14F-4D97-AF65-F5344CB8AC3E}">
        <p14:creationId xmlns:p14="http://schemas.microsoft.com/office/powerpoint/2010/main" val="3572841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248400"/>
            <a:ext cx="2895600" cy="457200"/>
          </a:xfrm>
          <a:prstGeom prst="rect">
            <a:avLst/>
          </a:prstGeom>
        </p:spPr>
        <p:txBody>
          <a:bodyPr/>
          <a:lstStyle/>
          <a:p>
            <a:r>
              <a:rPr lang="en-US" altLang="en-US"/>
              <a:t>Interconnecting DG</a:t>
            </a:r>
          </a:p>
        </p:txBody>
      </p:sp>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17C6D6B3-707E-4279-BF82-7CB04777ABCF}" type="slidenum">
              <a:rPr lang="en-US" altLang="en-US"/>
              <a:pPr/>
              <a:t>22</a:t>
            </a:fld>
            <a:endParaRPr lang="en-US" altLang="en-US"/>
          </a:p>
        </p:txBody>
      </p:sp>
      <p:sp>
        <p:nvSpPr>
          <p:cNvPr id="14338" name="Rectangle 2"/>
          <p:cNvSpPr>
            <a:spLocks noGrp="1" noChangeArrowheads="1"/>
          </p:cNvSpPr>
          <p:nvPr>
            <p:ph type="title"/>
          </p:nvPr>
        </p:nvSpPr>
        <p:spPr>
          <a:ln/>
        </p:spPr>
        <p:txBody>
          <a:bodyPr/>
          <a:lstStyle/>
          <a:p>
            <a:r>
              <a:rPr lang="en-US" altLang="en-US" dirty="0"/>
              <a:t>Reclosing on Radial Circuits</a:t>
            </a:r>
          </a:p>
        </p:txBody>
      </p:sp>
      <p:sp>
        <p:nvSpPr>
          <p:cNvPr id="14339" name="Rectangle 3"/>
          <p:cNvSpPr>
            <a:spLocks noGrp="1" noChangeArrowheads="1"/>
          </p:cNvSpPr>
          <p:nvPr>
            <p:ph type="body" idx="1"/>
          </p:nvPr>
        </p:nvSpPr>
        <p:spPr/>
        <p:txBody>
          <a:bodyPr/>
          <a:lstStyle/>
          <a:p>
            <a:r>
              <a:rPr lang="en-US" altLang="en-US" dirty="0"/>
              <a:t>Most faults on primary distribution are </a:t>
            </a:r>
            <a:r>
              <a:rPr lang="en-US" altLang="en-US" u="sng" dirty="0"/>
              <a:t>temporary</a:t>
            </a:r>
          </a:p>
          <a:p>
            <a:pPr lvl="1"/>
            <a:r>
              <a:rPr lang="en-US" altLang="en-US" dirty="0"/>
              <a:t>Lightning</a:t>
            </a:r>
          </a:p>
          <a:p>
            <a:pPr lvl="1"/>
            <a:r>
              <a:rPr lang="en-US" altLang="en-US" dirty="0"/>
              <a:t>Trees blow into lines</a:t>
            </a:r>
          </a:p>
          <a:p>
            <a:pPr lvl="1"/>
            <a:endParaRPr lang="en-US" altLang="en-US" dirty="0"/>
          </a:p>
          <a:p>
            <a:r>
              <a:rPr lang="en-US" altLang="en-US" dirty="0"/>
              <a:t>Reclosing allows for prompt restoration of service</a:t>
            </a:r>
          </a:p>
          <a:p>
            <a:pPr lvl="1"/>
            <a:r>
              <a:rPr lang="en-US" altLang="en-US" dirty="0"/>
              <a:t>Interrupt current and allow arc to disperse</a:t>
            </a:r>
          </a:p>
          <a:p>
            <a:pPr lvl="1"/>
            <a:r>
              <a:rPr lang="en-US" altLang="en-US" dirty="0"/>
              <a:t>Automatically reclose to restore service</a:t>
            </a:r>
          </a:p>
          <a:p>
            <a:pPr lvl="1"/>
            <a:endParaRPr lang="en-US" altLang="en-US" dirty="0"/>
          </a:p>
          <a:p>
            <a:r>
              <a:rPr lang="en-US" altLang="en-US" dirty="0"/>
              <a:t>Very common on North American distribution systems</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530800" y="2078280"/>
              <a:ext cx="1660320" cy="465120"/>
            </p14:xfrm>
          </p:contentPart>
        </mc:Choice>
        <mc:Fallback xmlns="">
          <p:pic>
            <p:nvPicPr>
              <p:cNvPr id="2" name="Ink 1"/>
              <p:cNvPicPr/>
              <p:nvPr/>
            </p:nvPicPr>
            <p:blipFill>
              <a:blip r:embed="rId4"/>
              <a:stretch>
                <a:fillRect/>
              </a:stretch>
            </p:blipFill>
            <p:spPr>
              <a:xfrm>
                <a:off x="2526120" y="2075040"/>
                <a:ext cx="1668240" cy="472320"/>
              </a:xfrm>
              <a:prstGeom prst="rect">
                <a:avLst/>
              </a:prstGeom>
            </p:spPr>
          </p:pic>
        </mc:Fallback>
      </mc:AlternateContent>
    </p:spTree>
    <p:extLst>
      <p:ext uri="{BB962C8B-B14F-4D97-AF65-F5344CB8AC3E}">
        <p14:creationId xmlns:p14="http://schemas.microsoft.com/office/powerpoint/2010/main" val="185541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ln/>
        </p:spPr>
        <p:txBody>
          <a:bodyPr/>
          <a:lstStyle/>
          <a:p>
            <a:r>
              <a:rPr lang="en-US" altLang="en-US"/>
              <a:t>Typical Reclosing Sequences</a:t>
            </a:r>
          </a:p>
        </p:txBody>
      </p:sp>
      <p:graphicFrame>
        <p:nvGraphicFramePr>
          <p:cNvPr id="15363" name="Object 3"/>
          <p:cNvGraphicFramePr>
            <a:graphicFrameLocks noGrp="1" noChangeAspect="1"/>
          </p:cNvGraphicFramePr>
          <p:nvPr>
            <p:ph type="body" idx="1"/>
          </p:nvPr>
        </p:nvGraphicFramePr>
        <p:xfrm>
          <a:off x="838200" y="1676400"/>
          <a:ext cx="5183188" cy="4343400"/>
        </p:xfrm>
        <a:graphic>
          <a:graphicData uri="http://schemas.openxmlformats.org/presentationml/2006/ole">
            <mc:AlternateContent xmlns:mc="http://schemas.openxmlformats.org/markup-compatibility/2006">
              <mc:Choice xmlns:v="urn:schemas-microsoft-com:vml" Requires="v">
                <p:oleObj spid="_x0000_s5156" name="Document" r:id="rId4" imgW="4582080" imgH="3908160" progId="Word.Document.8">
                  <p:embed/>
                </p:oleObj>
              </mc:Choice>
              <mc:Fallback>
                <p:oleObj name="Document" r:id="rId4" imgW="4582080" imgH="3908160" progId="Word.Document.8">
                  <p:embed/>
                  <p:pic>
                    <p:nvPicPr>
                      <p:cNvPr id="1536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76400"/>
                        <a:ext cx="5183188" cy="4343400"/>
                      </a:xfrm>
                      <a:prstGeom prst="rect">
                        <a:avLst/>
                      </a:prstGeom>
                    </p:spPr>
                  </p:pic>
                </p:oleObj>
              </mc:Fallback>
            </mc:AlternateContent>
          </a:graphicData>
        </a:graphic>
      </p:graphicFrame>
      <p:sp>
        <p:nvSpPr>
          <p:cNvPr id="15364" name="Text Box 4"/>
          <p:cNvSpPr txBox="1">
            <a:spLocks noChangeArrowheads="1"/>
          </p:cNvSpPr>
          <p:nvPr/>
        </p:nvSpPr>
        <p:spPr bwMode="auto">
          <a:xfrm>
            <a:off x="6400800" y="1752600"/>
            <a:ext cx="2209800"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DG may prevent faults from clearing </a:t>
            </a:r>
          </a:p>
          <a:p>
            <a:pPr>
              <a:spcBef>
                <a:spcPct val="50000"/>
              </a:spcBef>
            </a:pPr>
            <a:r>
              <a:rPr lang="en-US" altLang="en-US" sz="1800">
                <a:solidFill>
                  <a:schemeClr val="bg1"/>
                </a:solidFill>
              </a:rPr>
              <a:t>DG may be damaged by reclose</a:t>
            </a:r>
            <a:endParaRPr lang="en-US" altLang="en-US" sz="2400">
              <a:solidFill>
                <a:schemeClr val="bg1"/>
              </a:solidFill>
            </a:endParaRPr>
          </a:p>
        </p:txBody>
      </p:sp>
      <p:sp>
        <p:nvSpPr>
          <p:cNvPr id="15365" name="Text Box 5"/>
          <p:cNvSpPr txBox="1">
            <a:spLocks noChangeArrowheads="1"/>
          </p:cNvSpPr>
          <p:nvPr/>
        </p:nvSpPr>
        <p:spPr bwMode="auto">
          <a:xfrm>
            <a:off x="6477000" y="3962400"/>
            <a:ext cx="2362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b="1" dirty="0">
                <a:solidFill>
                  <a:schemeClr val="tx2">
                    <a:lumMod val="60000"/>
                    <a:lumOff val="40000"/>
                  </a:schemeClr>
                </a:solidFill>
              </a:rPr>
              <a:t>DG must disconnect here</a:t>
            </a:r>
          </a:p>
        </p:txBody>
      </p:sp>
      <p:sp>
        <p:nvSpPr>
          <p:cNvPr id="15366" name="Line 6"/>
          <p:cNvSpPr>
            <a:spLocks noChangeShapeType="1"/>
          </p:cNvSpPr>
          <p:nvPr/>
        </p:nvSpPr>
        <p:spPr bwMode="auto">
          <a:xfrm>
            <a:off x="1981200" y="1828800"/>
            <a:ext cx="0" cy="3733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7" name="Line 7"/>
          <p:cNvSpPr>
            <a:spLocks noChangeShapeType="1"/>
          </p:cNvSpPr>
          <p:nvPr/>
        </p:nvSpPr>
        <p:spPr bwMode="auto">
          <a:xfrm flipH="1" flipV="1">
            <a:off x="2057400" y="4038600"/>
            <a:ext cx="4495800" cy="228600"/>
          </a:xfrm>
          <a:prstGeom prst="line">
            <a:avLst/>
          </a:prstGeom>
          <a:noFill/>
          <a:ln w="571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41808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5"/>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2" fill="hold" grpId="0" nodeType="afterEffect">
                                  <p:stCondLst>
                                    <p:cond delay="0"/>
                                  </p:stCondLst>
                                  <p:childTnLst>
                                    <p:set>
                                      <p:cBhvr>
                                        <p:cTn id="9" dur="1" fill="hold">
                                          <p:stCondLst>
                                            <p:cond delay="0"/>
                                          </p:stCondLst>
                                        </p:cTn>
                                        <p:tgtEl>
                                          <p:spTgt spid="15366"/>
                                        </p:tgtEl>
                                        <p:attrNameLst>
                                          <p:attrName>style.visibility</p:attrName>
                                        </p:attrNameLst>
                                      </p:cBhvr>
                                      <p:to>
                                        <p:strVal val="visible"/>
                                      </p:to>
                                    </p:set>
                                    <p:anim calcmode="lin" valueType="num">
                                      <p:cBhvr additive="base">
                                        <p:cTn id="10" dur="500" fill="hold"/>
                                        <p:tgtEl>
                                          <p:spTgt spid="15366"/>
                                        </p:tgtEl>
                                        <p:attrNameLst>
                                          <p:attrName>ppt_x</p:attrName>
                                        </p:attrNameLst>
                                      </p:cBhvr>
                                      <p:tavLst>
                                        <p:tav tm="0">
                                          <p:val>
                                            <p:strVal val="1+#ppt_w/2"/>
                                          </p:val>
                                        </p:tav>
                                        <p:tav tm="100000">
                                          <p:val>
                                            <p:strVal val="#ppt_x"/>
                                          </p:val>
                                        </p:tav>
                                      </p:tavLst>
                                    </p:anim>
                                    <p:anim calcmode="lin" valueType="num">
                                      <p:cBhvr additive="base">
                                        <p:cTn id="11" dur="500" fill="hold"/>
                                        <p:tgtEl>
                                          <p:spTgt spid="15366"/>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15367"/>
                                        </p:tgtEl>
                                        <p:attrNameLst>
                                          <p:attrName>style.visibility</p:attrName>
                                        </p:attrNameLst>
                                      </p:cBhvr>
                                      <p:to>
                                        <p:strVal val="visible"/>
                                      </p:to>
                                    </p:set>
                                    <p:anim calcmode="lin" valueType="num">
                                      <p:cBhvr additive="base">
                                        <p:cTn id="15" dur="500" fill="hold"/>
                                        <p:tgtEl>
                                          <p:spTgt spid="15367"/>
                                        </p:tgtEl>
                                        <p:attrNameLst>
                                          <p:attrName>ppt_x</p:attrName>
                                        </p:attrNameLst>
                                      </p:cBhvr>
                                      <p:tavLst>
                                        <p:tav tm="0">
                                          <p:val>
                                            <p:strVal val="1+#ppt_w/2"/>
                                          </p:val>
                                        </p:tav>
                                        <p:tav tm="100000">
                                          <p:val>
                                            <p:strVal val="#ppt_x"/>
                                          </p:val>
                                        </p:tav>
                                      </p:tavLst>
                                    </p:anim>
                                    <p:anim calcmode="lin" valueType="num">
                                      <p:cBhvr additive="base">
                                        <p:cTn id="16" dur="500" fill="hold"/>
                                        <p:tgtEl>
                                          <p:spTgt spid="153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utoUpdateAnimBg="0"/>
      <p:bldP spid="15366" grpId="0" animBg="1"/>
      <p:bldP spid="1536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ln/>
        </p:spPr>
        <p:txBody>
          <a:bodyPr/>
          <a:lstStyle/>
          <a:p>
            <a:r>
              <a:rPr lang="en-US" altLang="en-US" dirty="0"/>
              <a:t>Summary: Distribution Systems</a:t>
            </a:r>
          </a:p>
        </p:txBody>
      </p:sp>
      <p:sp>
        <p:nvSpPr>
          <p:cNvPr id="136195" name="Rectangle 3"/>
          <p:cNvSpPr>
            <a:spLocks noGrp="1" noChangeArrowheads="1"/>
          </p:cNvSpPr>
          <p:nvPr>
            <p:ph type="body" idx="1"/>
          </p:nvPr>
        </p:nvSpPr>
        <p:spPr/>
        <p:txBody>
          <a:bodyPr/>
          <a:lstStyle/>
          <a:p>
            <a:r>
              <a:rPr lang="en-US" altLang="en-US" dirty="0"/>
              <a:t>Structure and operations are dictated by the economics of the protection system and desired Reliability</a:t>
            </a:r>
          </a:p>
          <a:p>
            <a:r>
              <a:rPr lang="en-US" altLang="en-US" dirty="0"/>
              <a:t>It will be too costly to modify the protection system just to accommodate DER devices</a:t>
            </a:r>
          </a:p>
          <a:p>
            <a:r>
              <a:rPr lang="en-US" altLang="en-US" dirty="0"/>
              <a:t>DER must disconnect for fault clearing on same feeder or LV network</a:t>
            </a:r>
          </a:p>
          <a:p>
            <a:r>
              <a:rPr lang="en-US" altLang="en-US" dirty="0"/>
              <a:t>The greater value for DER is generally on the end-user side or to </a:t>
            </a:r>
            <a:r>
              <a:rPr lang="en-US" altLang="en-US" dirty="0" err="1"/>
              <a:t>subtransmission</a:t>
            </a:r>
            <a:r>
              <a:rPr lang="en-US" altLang="en-US" dirty="0"/>
              <a:t> feed to distribution</a:t>
            </a:r>
          </a:p>
          <a:p>
            <a:r>
              <a:rPr lang="en-US" altLang="en-US" dirty="0"/>
              <a:t>DER can economically defer investments in distribution infrastructure under some circumstances</a:t>
            </a:r>
          </a:p>
        </p:txBody>
      </p:sp>
    </p:spTree>
    <p:extLst>
      <p:ext uri="{BB962C8B-B14F-4D97-AF65-F5344CB8AC3E}">
        <p14:creationId xmlns:p14="http://schemas.microsoft.com/office/powerpoint/2010/main" val="2994766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ubtitle 4"/>
          <p:cNvSpPr>
            <a:spLocks noGrp="1"/>
          </p:cNvSpPr>
          <p:nvPr>
            <p:ph type="subTitle" sz="quarter" idx="1"/>
          </p:nvPr>
        </p:nvSpPr>
        <p:spPr/>
        <p:txBody>
          <a:bodyPr/>
          <a:lstStyle/>
          <a:p>
            <a:pPr eaLnBrk="1" hangingPunct="1"/>
            <a:endParaRPr lang="en-US" altLang="en-US" dirty="0"/>
          </a:p>
        </p:txBody>
      </p:sp>
      <p:sp>
        <p:nvSpPr>
          <p:cNvPr id="25603" name="Title 3"/>
          <p:cNvSpPr>
            <a:spLocks noGrp="1"/>
          </p:cNvSpPr>
          <p:nvPr>
            <p:ph type="ctrTitle" sz="quarter"/>
          </p:nvPr>
        </p:nvSpPr>
        <p:spPr/>
        <p:txBody>
          <a:bodyPr/>
          <a:lstStyle/>
          <a:p>
            <a:pPr algn="r" eaLnBrk="1" hangingPunct="1"/>
            <a:r>
              <a:rPr lang="en-US" altLang="en-US" dirty="0"/>
              <a:t>Introduction to </a:t>
            </a:r>
            <a:br>
              <a:rPr lang="en-US" altLang="en-US" dirty="0"/>
            </a:br>
            <a:r>
              <a:rPr lang="en-US" altLang="en-US" dirty="0"/>
              <a:t>the </a:t>
            </a:r>
            <a:r>
              <a:rPr lang="en-US" altLang="en-US" dirty="0" err="1"/>
              <a:t>OpenDSS</a:t>
            </a:r>
            <a:r>
              <a:rPr lang="en-US" altLang="en-US" dirty="0"/>
              <a:t> Program </a:t>
            </a:r>
            <a:br>
              <a:rPr lang="en-US" altLang="en-US" dirty="0"/>
            </a:br>
            <a:br>
              <a:rPr lang="en-US" altLang="en-US" dirty="0"/>
            </a:br>
            <a:endParaRPr lang="en-US" altLang="en-US" dirty="0"/>
          </a:p>
        </p:txBody>
      </p:sp>
    </p:spTree>
    <p:extLst>
      <p:ext uri="{BB962C8B-B14F-4D97-AF65-F5344CB8AC3E}">
        <p14:creationId xmlns:p14="http://schemas.microsoft.com/office/powerpoint/2010/main" val="32207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lstStyle/>
          <a:p>
            <a:pPr eaLnBrk="1" hangingPunct="1"/>
            <a:r>
              <a:rPr lang="en-US" altLang="en-US" dirty="0"/>
              <a:t>Many of the examples in this course will be taught using the EPRI </a:t>
            </a:r>
            <a:r>
              <a:rPr lang="en-US" altLang="en-US" dirty="0" err="1"/>
              <a:t>OpenDSS</a:t>
            </a:r>
            <a:r>
              <a:rPr lang="en-US" altLang="en-US" dirty="0"/>
              <a:t> computer program</a:t>
            </a:r>
          </a:p>
          <a:p>
            <a:pPr eaLnBrk="1" hangingPunct="1"/>
            <a:r>
              <a:rPr lang="en-US" altLang="en-US" dirty="0"/>
              <a:t>The program is freely available and is updated regularly</a:t>
            </a:r>
          </a:p>
          <a:p>
            <a:pPr eaLnBrk="1" hangingPunct="1"/>
            <a:r>
              <a:rPr lang="en-US" altLang="en-US" dirty="0"/>
              <a:t>You may find it on </a:t>
            </a:r>
            <a:r>
              <a:rPr lang="en-US" altLang="en-US" dirty="0">
                <a:hlinkClick r:id="rId3"/>
              </a:rPr>
              <a:t>www.Sourceforge.net</a:t>
            </a:r>
            <a:endParaRPr lang="en-US" altLang="en-US" dirty="0"/>
          </a:p>
          <a:p>
            <a:pPr eaLnBrk="1" hangingPunct="1"/>
            <a:r>
              <a:rPr lang="en-US" altLang="en-US" dirty="0"/>
              <a:t>Also, bookmark the EPRI link site:</a:t>
            </a:r>
          </a:p>
          <a:p>
            <a:pPr lvl="1" eaLnBrk="1" hangingPunct="1"/>
            <a:r>
              <a:rPr lang="en-US" altLang="en-US" dirty="0">
                <a:hlinkClick r:id="rId4"/>
              </a:rPr>
              <a:t>http://smartgrid.epri.com/SimulationTool.aspx</a:t>
            </a:r>
            <a:endParaRPr lang="en-US" altLang="en-US" dirty="0"/>
          </a:p>
          <a:p>
            <a:pPr eaLnBrk="1" hangingPunct="1"/>
            <a:endParaRPr lang="en-US" altLang="en-US" dirty="0"/>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2352153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lstStyle/>
          <a:p>
            <a:pPr eaLnBrk="1" hangingPunct="1"/>
            <a:r>
              <a:rPr lang="en-US" altLang="en-US"/>
              <a:t>Script-driven, frequency-domain electrical circuit simulation tool</a:t>
            </a:r>
          </a:p>
          <a:p>
            <a:pPr eaLnBrk="1" hangingPunct="1"/>
            <a:endParaRPr lang="en-US" altLang="en-US"/>
          </a:p>
          <a:p>
            <a:pPr eaLnBrk="1" hangingPunct="1"/>
            <a:r>
              <a:rPr lang="en-US" altLang="en-US"/>
              <a:t>Specific models for:</a:t>
            </a:r>
          </a:p>
          <a:p>
            <a:pPr lvl="1" eaLnBrk="1" hangingPunct="1"/>
            <a:r>
              <a:rPr lang="en-US" altLang="en-US"/>
              <a:t>Supporting </a:t>
            </a:r>
            <a:r>
              <a:rPr lang="en-US" altLang="en-US" b="1"/>
              <a:t>utility distribution system</a:t>
            </a:r>
            <a:r>
              <a:rPr lang="en-US" altLang="en-US"/>
              <a:t> analysis</a:t>
            </a:r>
          </a:p>
          <a:p>
            <a:pPr lvl="1" eaLnBrk="1" hangingPunct="1"/>
            <a:r>
              <a:rPr lang="en-US" altLang="en-US"/>
              <a:t>Designed for the unbalanced, multi-phase North American power distribution systems</a:t>
            </a:r>
          </a:p>
          <a:p>
            <a:pPr lvl="2" eaLnBrk="1" hangingPunct="1"/>
            <a:r>
              <a:rPr lang="en-US" altLang="en-US"/>
              <a:t>As well as European-style systems</a:t>
            </a:r>
          </a:p>
          <a:p>
            <a:pPr lvl="3" eaLnBrk="1" hangingPunct="1"/>
            <a:r>
              <a:rPr lang="en-US" altLang="en-US"/>
              <a:t>These typically have a simpler structure</a:t>
            </a:r>
          </a:p>
          <a:p>
            <a:pPr eaLnBrk="1" hangingPunct="1"/>
            <a:endParaRPr lang="en-US" altLang="en-US"/>
          </a:p>
        </p:txBody>
      </p:sp>
    </p:spTree>
    <p:extLst>
      <p:ext uri="{BB962C8B-B14F-4D97-AF65-F5344CB8AC3E}">
        <p14:creationId xmlns:p14="http://schemas.microsoft.com/office/powerpoint/2010/main" val="3249572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a:t>What can OpenDSS be used for?</a:t>
            </a:r>
          </a:p>
        </p:txBody>
      </p:sp>
      <p:sp>
        <p:nvSpPr>
          <p:cNvPr id="26627" name="Rectangle 3"/>
          <p:cNvSpPr>
            <a:spLocks noGrp="1" noChangeArrowheads="1"/>
          </p:cNvSpPr>
          <p:nvPr>
            <p:ph type="body" idx="1"/>
          </p:nvPr>
        </p:nvSpPr>
        <p:spPr/>
        <p:txBody>
          <a:bodyPr/>
          <a:lstStyle/>
          <a:p>
            <a:pPr eaLnBrk="1" hangingPunct="1">
              <a:lnSpc>
                <a:spcPct val="75000"/>
              </a:lnSpc>
            </a:pPr>
            <a:r>
              <a:rPr lang="en-US" altLang="en-US" sz="2000" dirty="0"/>
              <a:t>Simple power flow (unbalanced, n-phase)</a:t>
            </a:r>
          </a:p>
          <a:p>
            <a:pPr eaLnBrk="1" hangingPunct="1">
              <a:lnSpc>
                <a:spcPct val="75000"/>
              </a:lnSpc>
            </a:pPr>
            <a:r>
              <a:rPr lang="en-US" altLang="en-US" sz="2000" dirty="0"/>
              <a:t>Daily loading simulations</a:t>
            </a:r>
          </a:p>
          <a:p>
            <a:pPr eaLnBrk="1" hangingPunct="1">
              <a:lnSpc>
                <a:spcPct val="75000"/>
              </a:lnSpc>
            </a:pPr>
            <a:r>
              <a:rPr lang="en-US" altLang="en-US" sz="2000" dirty="0"/>
              <a:t>Yearly loading simulations</a:t>
            </a:r>
          </a:p>
          <a:p>
            <a:pPr eaLnBrk="1" hangingPunct="1">
              <a:lnSpc>
                <a:spcPct val="75000"/>
              </a:lnSpc>
            </a:pPr>
            <a:r>
              <a:rPr lang="en-US" altLang="en-US" sz="2000" dirty="0"/>
              <a:t>Duty cycle simulations</a:t>
            </a:r>
          </a:p>
          <a:p>
            <a:pPr lvl="1" eaLnBrk="1" hangingPunct="1">
              <a:lnSpc>
                <a:spcPct val="75000"/>
              </a:lnSpc>
            </a:pPr>
            <a:r>
              <a:rPr lang="en-US" altLang="en-US" sz="2000" dirty="0"/>
              <a:t>Impulse loads</a:t>
            </a:r>
          </a:p>
          <a:p>
            <a:pPr lvl="2" eaLnBrk="1" hangingPunct="1">
              <a:lnSpc>
                <a:spcPct val="75000"/>
              </a:lnSpc>
            </a:pPr>
            <a:r>
              <a:rPr lang="en-US" altLang="en-US" sz="2000" dirty="0"/>
              <a:t>Rock crushers</a:t>
            </a:r>
          </a:p>
          <a:p>
            <a:pPr lvl="2" eaLnBrk="1" hangingPunct="1">
              <a:lnSpc>
                <a:spcPct val="75000"/>
              </a:lnSpc>
            </a:pPr>
            <a:r>
              <a:rPr lang="en-US" altLang="en-US" sz="2000" dirty="0"/>
              <a:t>Car crushers</a:t>
            </a:r>
          </a:p>
          <a:p>
            <a:pPr lvl="1" eaLnBrk="1" hangingPunct="1">
              <a:lnSpc>
                <a:spcPct val="75000"/>
              </a:lnSpc>
            </a:pPr>
            <a:r>
              <a:rPr lang="en-US" altLang="en-US" sz="2000" dirty="0"/>
              <a:t>Renewable generation</a:t>
            </a:r>
          </a:p>
          <a:p>
            <a:pPr eaLnBrk="1" hangingPunct="1">
              <a:lnSpc>
                <a:spcPct val="75000"/>
              </a:lnSpc>
            </a:pPr>
            <a:r>
              <a:rPr lang="en-US" altLang="en-US" sz="2000" dirty="0"/>
              <a:t>DG</a:t>
            </a:r>
          </a:p>
          <a:p>
            <a:pPr lvl="1" eaLnBrk="1" hangingPunct="1">
              <a:lnSpc>
                <a:spcPct val="75000"/>
              </a:lnSpc>
            </a:pPr>
            <a:r>
              <a:rPr lang="en-US" altLang="en-US" sz="2000" dirty="0"/>
              <a:t>Interconnection studies/screening</a:t>
            </a:r>
          </a:p>
          <a:p>
            <a:pPr lvl="1" eaLnBrk="1" hangingPunct="1">
              <a:lnSpc>
                <a:spcPct val="75000"/>
              </a:lnSpc>
            </a:pPr>
            <a:r>
              <a:rPr lang="en-US" altLang="en-US" sz="2000" dirty="0"/>
              <a:t>Value of service studies (risk based)</a:t>
            </a:r>
          </a:p>
          <a:p>
            <a:pPr lvl="1" eaLnBrk="1" hangingPunct="1">
              <a:lnSpc>
                <a:spcPct val="75000"/>
              </a:lnSpc>
            </a:pPr>
            <a:r>
              <a:rPr lang="en-US" altLang="en-US" sz="2000" dirty="0"/>
              <a:t>Solar PV voltage rise/fluctuation</a:t>
            </a:r>
          </a:p>
          <a:p>
            <a:pPr lvl="1" eaLnBrk="1" hangingPunct="1">
              <a:lnSpc>
                <a:spcPct val="75000"/>
              </a:lnSpc>
            </a:pPr>
            <a:r>
              <a:rPr lang="en-US" altLang="en-US" sz="2000" dirty="0"/>
              <a:t>Wind power variations impact</a:t>
            </a:r>
          </a:p>
          <a:p>
            <a:pPr lvl="1" eaLnBrk="1" hangingPunct="1">
              <a:lnSpc>
                <a:spcPct val="75000"/>
              </a:lnSpc>
            </a:pPr>
            <a:r>
              <a:rPr lang="en-US" altLang="en-US" sz="2000" dirty="0"/>
              <a:t>Hi-penetration solar PV impacts</a:t>
            </a:r>
          </a:p>
          <a:p>
            <a:pPr lvl="1" eaLnBrk="1" hangingPunct="1">
              <a:lnSpc>
                <a:spcPct val="75000"/>
              </a:lnSpc>
            </a:pPr>
            <a:r>
              <a:rPr lang="en-US" altLang="en-US" sz="2000" dirty="0"/>
              <a:t>Harmonic distortion</a:t>
            </a:r>
          </a:p>
          <a:p>
            <a:pPr lvl="1" eaLnBrk="1" hangingPunct="1">
              <a:lnSpc>
                <a:spcPct val="75000"/>
              </a:lnSpc>
            </a:pPr>
            <a:r>
              <a:rPr lang="en-US" altLang="en-US" sz="2000" dirty="0"/>
              <a:t>Dynamics/islanding</a:t>
            </a:r>
          </a:p>
        </p:txBody>
      </p:sp>
    </p:spTree>
    <p:extLst>
      <p:ext uri="{BB962C8B-B14F-4D97-AF65-F5344CB8AC3E}">
        <p14:creationId xmlns:p14="http://schemas.microsoft.com/office/powerpoint/2010/main" val="710083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a:t>What can OpenDSS be used for? (cont’d)</a:t>
            </a:r>
          </a:p>
        </p:txBody>
      </p:sp>
      <p:sp>
        <p:nvSpPr>
          <p:cNvPr id="27651" name="Rectangle 3"/>
          <p:cNvSpPr>
            <a:spLocks noGrp="1" noChangeArrowheads="1"/>
          </p:cNvSpPr>
          <p:nvPr>
            <p:ph type="body" idx="1"/>
          </p:nvPr>
        </p:nvSpPr>
        <p:spPr>
          <a:xfrm>
            <a:off x="457200" y="1416050"/>
            <a:ext cx="8226425" cy="4908550"/>
          </a:xfrm>
        </p:spPr>
        <p:txBody>
          <a:bodyPr>
            <a:normAutofit fontScale="92500" lnSpcReduction="10000"/>
          </a:bodyPr>
          <a:lstStyle/>
          <a:p>
            <a:pPr eaLnBrk="1" hangingPunct="1">
              <a:lnSpc>
                <a:spcPct val="75000"/>
              </a:lnSpc>
            </a:pPr>
            <a:r>
              <a:rPr lang="en-US" altLang="en-US" sz="1400"/>
              <a:t>Hybrid simulation of communications and power networks</a:t>
            </a:r>
          </a:p>
          <a:p>
            <a:pPr eaLnBrk="1" hangingPunct="1">
              <a:lnSpc>
                <a:spcPct val="75000"/>
              </a:lnSpc>
            </a:pPr>
            <a:r>
              <a:rPr lang="en-US" altLang="en-US" sz="1400"/>
              <a:t>Geomagnetically-Induced Current  (GIC) flow (solar storms)</a:t>
            </a:r>
          </a:p>
          <a:p>
            <a:pPr eaLnBrk="1" hangingPunct="1">
              <a:lnSpc>
                <a:spcPct val="75000"/>
              </a:lnSpc>
            </a:pPr>
            <a:r>
              <a:rPr lang="en-US" altLang="en-US" sz="1400"/>
              <a:t>Power delivery loss evaluations (EPRI Green circuits program - &gt; 80 feeders)</a:t>
            </a:r>
          </a:p>
          <a:p>
            <a:pPr eaLnBrk="1" hangingPunct="1">
              <a:lnSpc>
                <a:spcPct val="75000"/>
              </a:lnSpc>
            </a:pPr>
            <a:r>
              <a:rPr lang="en-US" altLang="en-US" sz="1400"/>
              <a:t>Voltage optimization</a:t>
            </a:r>
          </a:p>
          <a:p>
            <a:pPr eaLnBrk="1" hangingPunct="1">
              <a:lnSpc>
                <a:spcPct val="75000"/>
              </a:lnSpc>
            </a:pPr>
            <a:r>
              <a:rPr lang="en-US" altLang="en-US" sz="1400"/>
              <a:t>PEV/PHEV impact simulations</a:t>
            </a:r>
          </a:p>
          <a:p>
            <a:pPr eaLnBrk="1" hangingPunct="1">
              <a:lnSpc>
                <a:spcPct val="75000"/>
              </a:lnSpc>
            </a:pPr>
            <a:r>
              <a:rPr lang="en-US" altLang="en-US" sz="1400"/>
              <a:t>Community energy storage (EPRI Smart Grid Demo)</a:t>
            </a:r>
          </a:p>
          <a:p>
            <a:pPr eaLnBrk="1" hangingPunct="1">
              <a:lnSpc>
                <a:spcPct val="75000"/>
              </a:lnSpc>
            </a:pPr>
            <a:r>
              <a:rPr lang="en-US" altLang="en-US" sz="1400"/>
              <a:t>High-frequency harmonic/interharmonic interference</a:t>
            </a:r>
          </a:p>
          <a:p>
            <a:pPr eaLnBrk="1" hangingPunct="1">
              <a:lnSpc>
                <a:spcPct val="75000"/>
              </a:lnSpc>
            </a:pPr>
            <a:r>
              <a:rPr lang="en-US" altLang="en-US" sz="1400"/>
              <a:t>Various unusual transformer configurations</a:t>
            </a:r>
          </a:p>
          <a:p>
            <a:pPr eaLnBrk="1" hangingPunct="1">
              <a:lnSpc>
                <a:spcPct val="75000"/>
              </a:lnSpc>
            </a:pPr>
            <a:r>
              <a:rPr lang="en-US" altLang="en-US" sz="1400"/>
              <a:t>Transformer frequency response analysis</a:t>
            </a:r>
          </a:p>
          <a:p>
            <a:pPr eaLnBrk="1" hangingPunct="1">
              <a:lnSpc>
                <a:spcPct val="75000"/>
              </a:lnSpc>
            </a:pPr>
            <a:r>
              <a:rPr lang="en-US" altLang="en-US" sz="1400"/>
              <a:t>Distribution automation control algorithm assessment</a:t>
            </a:r>
          </a:p>
          <a:p>
            <a:pPr eaLnBrk="1" hangingPunct="1">
              <a:lnSpc>
                <a:spcPct val="75000"/>
              </a:lnSpc>
            </a:pPr>
            <a:r>
              <a:rPr lang="en-US" altLang="en-US" sz="1400"/>
              <a:t>Impact of tankless electric water heaters</a:t>
            </a:r>
          </a:p>
          <a:p>
            <a:pPr eaLnBrk="1" hangingPunct="1">
              <a:lnSpc>
                <a:spcPct val="75000"/>
              </a:lnSpc>
            </a:pPr>
            <a:r>
              <a:rPr lang="en-US" altLang="en-US" sz="1400"/>
              <a:t>Wind farm collector simulations</a:t>
            </a:r>
          </a:p>
          <a:p>
            <a:pPr eaLnBrk="1" hangingPunct="1">
              <a:lnSpc>
                <a:spcPct val="75000"/>
              </a:lnSpc>
            </a:pPr>
            <a:r>
              <a:rPr lang="en-US" altLang="en-US" sz="1400"/>
              <a:t>Wind farm interaction with transmission</a:t>
            </a:r>
          </a:p>
          <a:p>
            <a:pPr eaLnBrk="1" hangingPunct="1">
              <a:lnSpc>
                <a:spcPct val="75000"/>
              </a:lnSpc>
            </a:pPr>
            <a:r>
              <a:rPr lang="en-US" altLang="en-US" sz="1400"/>
              <a:t>Wind generation impact on capacitor switching and regulator/LTC tapchanger operations</a:t>
            </a:r>
          </a:p>
          <a:p>
            <a:pPr eaLnBrk="1" hangingPunct="1">
              <a:lnSpc>
                <a:spcPct val="75000"/>
              </a:lnSpc>
            </a:pPr>
            <a:r>
              <a:rPr lang="en-US" altLang="en-US" sz="1400"/>
              <a:t>Protection system simulation</a:t>
            </a:r>
          </a:p>
          <a:p>
            <a:pPr eaLnBrk="1" hangingPunct="1">
              <a:lnSpc>
                <a:spcPct val="75000"/>
              </a:lnSpc>
            </a:pPr>
            <a:r>
              <a:rPr lang="en-US" altLang="en-US" sz="1400"/>
              <a:t>Open-conductor fault conditions</a:t>
            </a:r>
          </a:p>
          <a:p>
            <a:pPr eaLnBrk="1" hangingPunct="1">
              <a:lnSpc>
                <a:spcPct val="75000"/>
              </a:lnSpc>
            </a:pPr>
            <a:r>
              <a:rPr lang="en-US" altLang="en-US" sz="1400"/>
              <a:t>Circulating currents on transmission skywires</a:t>
            </a:r>
          </a:p>
          <a:p>
            <a:pPr eaLnBrk="1" hangingPunct="1">
              <a:lnSpc>
                <a:spcPct val="75000"/>
              </a:lnSpc>
            </a:pPr>
            <a:r>
              <a:rPr lang="en-US" altLang="en-US" sz="1400"/>
              <a:t>Ground voltage rise during faults on lines</a:t>
            </a:r>
          </a:p>
          <a:p>
            <a:pPr eaLnBrk="1" hangingPunct="1">
              <a:lnSpc>
                <a:spcPct val="75000"/>
              </a:lnSpc>
            </a:pPr>
            <a:r>
              <a:rPr lang="en-US" altLang="en-US" sz="1400"/>
              <a:t>Stray voltage simulations</a:t>
            </a:r>
          </a:p>
          <a:p>
            <a:pPr eaLnBrk="1" hangingPunct="1">
              <a:lnSpc>
                <a:spcPct val="75000"/>
              </a:lnSpc>
            </a:pPr>
            <a:r>
              <a:rPr lang="en-US" altLang="en-US" sz="1400"/>
              <a:t>Industrial load harmonics studies/filter design</a:t>
            </a:r>
          </a:p>
          <a:p>
            <a:pPr eaLnBrk="1" hangingPunct="1">
              <a:lnSpc>
                <a:spcPct val="75000"/>
              </a:lnSpc>
            </a:pPr>
            <a:r>
              <a:rPr lang="en-US" altLang="en-US" sz="1400"/>
              <a:t>Distribution feeder harmonics analysis, triplen harmonic filter design</a:t>
            </a:r>
          </a:p>
          <a:p>
            <a:pPr eaLnBrk="1" hangingPunct="1">
              <a:lnSpc>
                <a:spcPct val="75000"/>
              </a:lnSpc>
            </a:pPr>
            <a:endParaRPr lang="en-US" altLang="en-US" sz="1400"/>
          </a:p>
          <a:p>
            <a:pPr eaLnBrk="1" hangingPunct="1">
              <a:lnSpc>
                <a:spcPct val="75000"/>
              </a:lnSpc>
            </a:pPr>
            <a:r>
              <a:rPr lang="en-US" altLang="en-US" sz="1400"/>
              <a:t>And many more ….</a:t>
            </a:r>
          </a:p>
          <a:p>
            <a:pPr eaLnBrk="1" hangingPunct="1">
              <a:lnSpc>
                <a:spcPct val="75000"/>
              </a:lnSpc>
              <a:buFontTx/>
              <a:buNone/>
            </a:pPr>
            <a:endParaRPr lang="en-US" altLang="en-US" sz="1400"/>
          </a:p>
        </p:txBody>
      </p:sp>
    </p:spTree>
    <p:extLst>
      <p:ext uri="{BB962C8B-B14F-4D97-AF65-F5344CB8AC3E}">
        <p14:creationId xmlns:p14="http://schemas.microsoft.com/office/powerpoint/2010/main" val="4181243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6" name="Title 1"/>
          <p:cNvSpPr txBox="1">
            <a:spLocks/>
          </p:cNvSpPr>
          <p:nvPr/>
        </p:nvSpPr>
        <p:spPr bwMode="auto">
          <a:xfrm>
            <a:off x="274955" y="1009693"/>
            <a:ext cx="8594725" cy="1692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60000" lnSpcReduction="20000"/>
          </a:bodyPr>
          <a:lst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a:lstStyle>
          <a:p>
            <a:r>
              <a:rPr lang="en-US" kern="0" dirty="0"/>
              <a:t>Matthew Rylander</a:t>
            </a:r>
            <a:br>
              <a:rPr lang="en-US" kern="0" dirty="0"/>
            </a:br>
            <a:r>
              <a:rPr lang="en-US" kern="0" dirty="0"/>
              <a:t>Technical Leader</a:t>
            </a:r>
            <a:br>
              <a:rPr lang="en-US" kern="0" dirty="0"/>
            </a:br>
            <a:r>
              <a:rPr lang="en-US" kern="0" dirty="0"/>
              <a:t>Power Systems Studies</a:t>
            </a:r>
            <a:br>
              <a:rPr lang="en-US" kern="0" dirty="0"/>
            </a:br>
            <a:r>
              <a:rPr lang="en-US" kern="0" dirty="0"/>
              <a:t>Power Delivery and Utilization</a:t>
            </a:r>
            <a:br>
              <a:rPr lang="en-US" kern="0" dirty="0"/>
            </a:br>
            <a:br>
              <a:rPr lang="en-US" kern="0" dirty="0"/>
            </a:br>
            <a:r>
              <a:rPr lang="en-US" kern="0" dirty="0">
                <a:hlinkClick r:id="rId3"/>
              </a:rPr>
              <a:t>mrylander@epri.com</a:t>
            </a:r>
            <a:r>
              <a:rPr lang="en-US" kern="0" dirty="0"/>
              <a:t> </a:t>
            </a:r>
            <a:br>
              <a:rPr lang="en-US" kern="0" dirty="0"/>
            </a:br>
            <a:r>
              <a:rPr lang="en-US" kern="0" dirty="0"/>
              <a:t>(512) 351-9938</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26260" y="278173"/>
            <a:ext cx="1669690" cy="1982757"/>
          </a:xfrm>
          <a:prstGeom prst="rect">
            <a:avLst/>
          </a:prstGeom>
        </p:spPr>
      </p:pic>
      <p:sp>
        <p:nvSpPr>
          <p:cNvPr id="8" name="TextBox 7"/>
          <p:cNvSpPr txBox="1"/>
          <p:nvPr/>
        </p:nvSpPr>
        <p:spPr>
          <a:xfrm>
            <a:off x="489867" y="2797839"/>
            <a:ext cx="8221040" cy="507831"/>
          </a:xfrm>
          <a:prstGeom prst="rect">
            <a:avLst/>
          </a:prstGeom>
          <a:noFill/>
        </p:spPr>
        <p:txBody>
          <a:bodyPr wrap="square" rtlCol="0">
            <a:spAutoFit/>
          </a:bodyPr>
          <a:lstStyle/>
          <a:p>
            <a:pPr algn="l"/>
            <a:r>
              <a:rPr lang="en-US" sz="900" dirty="0"/>
              <a:t>Matthew Rylander is a Technical Lead Engineer at the Electric Power Research Institute. His current research activities focus on transmission and distribution system issues such as analyzing operational strategies to improve system operation and evaluating the impact of distributed resources. Before joining EPRI, Matthew received his Doctorate from the University of Texas at Austin in 2008 and worked at the Electric Reliability Council of Texas. </a:t>
            </a:r>
          </a:p>
        </p:txBody>
      </p:sp>
      <p:sp>
        <p:nvSpPr>
          <p:cNvPr id="9" name="TextBox 8"/>
          <p:cNvSpPr txBox="1"/>
          <p:nvPr/>
        </p:nvSpPr>
        <p:spPr>
          <a:xfrm>
            <a:off x="390525" y="3305670"/>
            <a:ext cx="8419725" cy="1546577"/>
          </a:xfrm>
          <a:prstGeom prst="rect">
            <a:avLst/>
          </a:prstGeom>
          <a:noFill/>
        </p:spPr>
        <p:txBody>
          <a:bodyPr wrap="square" rtlCol="0">
            <a:spAutoFit/>
          </a:bodyPr>
          <a:lstStyle/>
          <a:p>
            <a:r>
              <a:rPr lang="en-US" sz="900" b="1" dirty="0">
                <a:solidFill>
                  <a:srgbClr val="C00000"/>
                </a:solidFill>
              </a:rPr>
              <a:t>Area of Responsibility – Distribution System Analysis and the Integration of Distributed Energy Resources</a:t>
            </a:r>
          </a:p>
          <a:p>
            <a:endParaRPr lang="en-US" sz="900" b="1" dirty="0">
              <a:solidFill>
                <a:schemeClr val="accent1"/>
              </a:solidFill>
            </a:endParaRPr>
          </a:p>
          <a:p>
            <a:pPr algn="l"/>
            <a:r>
              <a:rPr lang="en-US" sz="900" dirty="0"/>
              <a:t>The past 5 years have been spent in detailed distributed energy resource (DER) analysis to the distribution system. The detailed analysis have examined DER impact methods from screening, clustering, and more streamlined techniques. Those analyses have also led to the impacts considering hosting capacity, operational flexibility, smart inverter settings, power quality aspects, and the values of DER. </a:t>
            </a:r>
          </a:p>
          <a:p>
            <a:endParaRPr lang="en-US" sz="900" dirty="0"/>
          </a:p>
          <a:p>
            <a:endParaRPr lang="en-US" sz="900" dirty="0"/>
          </a:p>
          <a:p>
            <a:endParaRPr lang="en-US" sz="900" dirty="0"/>
          </a:p>
        </p:txBody>
      </p:sp>
      <p:sp>
        <p:nvSpPr>
          <p:cNvPr id="10" name="TextBox 9"/>
          <p:cNvSpPr txBox="1"/>
          <p:nvPr/>
        </p:nvSpPr>
        <p:spPr>
          <a:xfrm>
            <a:off x="1319514" y="4447572"/>
            <a:ext cx="6620719" cy="2015936"/>
          </a:xfrm>
          <a:prstGeom prst="rect">
            <a:avLst/>
          </a:prstGeom>
          <a:noFill/>
        </p:spPr>
        <p:txBody>
          <a:bodyPr wrap="square" rtlCol="0">
            <a:spAutoFit/>
          </a:bodyPr>
          <a:lstStyle/>
          <a:p>
            <a:r>
              <a:rPr lang="en-US" sz="1000" b="1" dirty="0">
                <a:solidFill>
                  <a:srgbClr val="C00000"/>
                </a:solidFill>
              </a:rPr>
              <a:t>Recent Publications &amp; Research Results</a:t>
            </a:r>
          </a:p>
          <a:p>
            <a:endParaRPr lang="en-US" sz="1000" b="1" dirty="0">
              <a:solidFill>
                <a:srgbClr val="C00000"/>
              </a:solidFill>
            </a:endParaRPr>
          </a:p>
          <a:p>
            <a:pPr algn="l"/>
            <a:r>
              <a:rPr lang="en-US" sz="1000" i="1" dirty="0"/>
              <a:t>Integration of Hosting Capacity Analysis into Distribution Planning Tools. EPRI, Palo Alto, CA: 2015. </a:t>
            </a:r>
            <a:r>
              <a:rPr lang="en-US" sz="1000" i="1" dirty="0">
                <a:solidFill>
                  <a:srgbClr val="0070C0"/>
                </a:solidFill>
              </a:rPr>
              <a:t>3002005793</a:t>
            </a:r>
            <a:r>
              <a:rPr lang="en-US" sz="1000" i="1" dirty="0"/>
              <a:t>.</a:t>
            </a:r>
          </a:p>
          <a:p>
            <a:pPr algn="l"/>
            <a:endParaRPr lang="en-US" sz="1000" i="1" dirty="0"/>
          </a:p>
          <a:p>
            <a:pPr algn="l"/>
            <a:r>
              <a:rPr lang="en-US" sz="1000" i="1" dirty="0"/>
              <a:t>Analysis to Inform CA Grid Integration: Methods and Default Settings to Effectively Use Advanced Inverter Functions in the Distribution System. EPRI, Palo Alto, CA: 2015. </a:t>
            </a:r>
            <a:r>
              <a:rPr lang="en-US" sz="1000" i="1" dirty="0">
                <a:solidFill>
                  <a:srgbClr val="0070C0"/>
                </a:solidFill>
              </a:rPr>
              <a:t>3002007139</a:t>
            </a:r>
            <a:r>
              <a:rPr lang="en-US" sz="1000" i="1" dirty="0"/>
              <a:t>.</a:t>
            </a:r>
          </a:p>
          <a:p>
            <a:pPr algn="l"/>
            <a:endParaRPr lang="en-US" sz="1000" i="1" dirty="0"/>
          </a:p>
          <a:p>
            <a:pPr algn="l"/>
            <a:r>
              <a:rPr lang="en-US" sz="1000" i="1" dirty="0"/>
              <a:t>Alternatives to the 15% Rule: Modified Screens and Validation. EPRI, Palo Alto, CA: 2015. </a:t>
            </a:r>
            <a:r>
              <a:rPr lang="en-US" sz="1000" i="1" dirty="0">
                <a:solidFill>
                  <a:srgbClr val="0070C0"/>
                </a:solidFill>
              </a:rPr>
              <a:t>3002005791</a:t>
            </a:r>
            <a:r>
              <a:rPr lang="en-US" sz="1000" i="1" dirty="0"/>
              <a:t>.</a:t>
            </a:r>
          </a:p>
          <a:p>
            <a:endParaRPr lang="en-US" sz="1000" i="1" dirty="0"/>
          </a:p>
        </p:txBody>
      </p:sp>
    </p:spTree>
    <p:extLst>
      <p:ext uri="{BB962C8B-B14F-4D97-AF65-F5344CB8AC3E}">
        <p14:creationId xmlns:p14="http://schemas.microsoft.com/office/powerpoint/2010/main" val="6767765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endParaRPr lang="en-US" dirty="0"/>
          </a:p>
        </p:txBody>
      </p:sp>
      <p:sp>
        <p:nvSpPr>
          <p:cNvPr id="4" name="Title 3"/>
          <p:cNvSpPr>
            <a:spLocks noGrp="1"/>
          </p:cNvSpPr>
          <p:nvPr>
            <p:ph type="ctrTitle" sz="quarter"/>
          </p:nvPr>
        </p:nvSpPr>
        <p:spPr/>
        <p:txBody>
          <a:bodyPr/>
          <a:lstStyle/>
          <a:p>
            <a:r>
              <a:rPr lang="en-US" dirty="0"/>
              <a:t>Some Examples</a:t>
            </a:r>
          </a:p>
        </p:txBody>
      </p:sp>
    </p:spTree>
    <p:extLst>
      <p:ext uri="{BB962C8B-B14F-4D97-AF65-F5344CB8AC3E}">
        <p14:creationId xmlns:p14="http://schemas.microsoft.com/office/powerpoint/2010/main" val="3203024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52400"/>
            <a:ext cx="7772400" cy="914400"/>
          </a:xfrm>
        </p:spPr>
        <p:txBody>
          <a:bodyPr/>
          <a:lstStyle/>
          <a:p>
            <a:pPr eaLnBrk="1" hangingPunct="1"/>
            <a:r>
              <a:rPr lang="en-US" altLang="en-US"/>
              <a:t>Computing Annual Losses</a:t>
            </a:r>
          </a:p>
        </p:txBody>
      </p:sp>
      <p:sp>
        <p:nvSpPr>
          <p:cNvPr id="28675" name="Rectangle 3"/>
          <p:cNvSpPr>
            <a:spLocks noGrp="1" noChangeArrowheads="1"/>
          </p:cNvSpPr>
          <p:nvPr>
            <p:ph type="body" idx="1"/>
          </p:nvPr>
        </p:nvSpPr>
        <p:spPr>
          <a:xfrm>
            <a:off x="457200" y="1371600"/>
            <a:ext cx="8229600" cy="4754563"/>
          </a:xfrm>
        </p:spPr>
        <p:txBody>
          <a:bodyPr/>
          <a:lstStyle/>
          <a:p>
            <a:pPr eaLnBrk="1" hangingPunct="1">
              <a:buFontTx/>
              <a:buNone/>
            </a:pPr>
            <a:endParaRPr lang="en-US" altLang="en-US" sz="2000"/>
          </a:p>
          <a:p>
            <a:pPr eaLnBrk="1" hangingPunct="1">
              <a:buFontTx/>
              <a:buNone/>
            </a:pPr>
            <a:r>
              <a:rPr lang="en-US" altLang="en-US" sz="2000"/>
              <a:t>Peak load losses are not necessarily indicative of annual losses</a:t>
            </a:r>
          </a:p>
        </p:txBody>
      </p:sp>
      <p:pic>
        <p:nvPicPr>
          <p:cNvPr id="286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138" y="2486025"/>
            <a:ext cx="4114800" cy="33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t="11137" r="25760"/>
          <a:stretch>
            <a:fillRect/>
          </a:stretch>
        </p:blipFill>
        <p:spPr bwMode="auto">
          <a:xfrm>
            <a:off x="4692650" y="2597150"/>
            <a:ext cx="41148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2315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en-US" altLang="en-US"/>
              <a:t>Using DSS to Determine Incremental Capacity of DG</a:t>
            </a:r>
          </a:p>
        </p:txBody>
      </p:sp>
      <p:pic>
        <p:nvPicPr>
          <p:cNvPr id="296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t="12228"/>
          <a:stretch>
            <a:fillRect/>
          </a:stretch>
        </p:blipFill>
        <p:spPr bwMode="auto">
          <a:xfrm>
            <a:off x="0" y="1447800"/>
            <a:ext cx="45720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t="9375"/>
          <a:stretch>
            <a:fillRect/>
          </a:stretch>
        </p:blipFill>
        <p:spPr bwMode="auto">
          <a:xfrm>
            <a:off x="1295400" y="3886200"/>
            <a:ext cx="3200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r="11508"/>
          <a:stretch>
            <a:fillRect/>
          </a:stretch>
        </p:blipFill>
        <p:spPr bwMode="auto">
          <a:xfrm>
            <a:off x="5334000" y="1981200"/>
            <a:ext cx="31623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 Box 6"/>
          <p:cNvSpPr txBox="1">
            <a:spLocks noChangeArrowheads="1"/>
          </p:cNvSpPr>
          <p:nvPr/>
        </p:nvSpPr>
        <p:spPr bwMode="auto">
          <a:xfrm>
            <a:off x="4724400" y="4648200"/>
            <a:ext cx="4114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“How much more power can be served at the same risk of unserved energy?”</a:t>
            </a:r>
          </a:p>
        </p:txBody>
      </p:sp>
      <p:sp>
        <p:nvSpPr>
          <p:cNvPr id="29703" name="Text Box 7"/>
          <p:cNvSpPr txBox="1">
            <a:spLocks noChangeArrowheads="1"/>
          </p:cNvSpPr>
          <p:nvPr/>
        </p:nvSpPr>
        <p:spPr bwMode="auto">
          <a:xfrm>
            <a:off x="838200" y="6019800"/>
            <a:ext cx="411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Broad Summer Peaking System</a:t>
            </a:r>
          </a:p>
        </p:txBody>
      </p:sp>
      <p:sp>
        <p:nvSpPr>
          <p:cNvPr id="29704" name="Text Box 8"/>
          <p:cNvSpPr txBox="1">
            <a:spLocks noChangeArrowheads="1"/>
          </p:cNvSpPr>
          <p:nvPr/>
        </p:nvSpPr>
        <p:spPr bwMode="auto">
          <a:xfrm>
            <a:off x="1295400" y="1524000"/>
            <a:ext cx="411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“Needle” Peaking System</a:t>
            </a:r>
          </a:p>
        </p:txBody>
      </p:sp>
    </p:spTree>
    <p:extLst>
      <p:ext uri="{BB962C8B-B14F-4D97-AF65-F5344CB8AC3E}">
        <p14:creationId xmlns:p14="http://schemas.microsoft.com/office/powerpoint/2010/main" val="636856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a:t>DG Dispatch</a:t>
            </a:r>
          </a:p>
        </p:txBody>
      </p:sp>
      <p:sp>
        <p:nvSpPr>
          <p:cNvPr id="30723" name="Rectangle 3"/>
          <p:cNvSpPr>
            <a:spLocks noChangeArrowheads="1"/>
          </p:cNvSpPr>
          <p:nvPr/>
        </p:nvSpPr>
        <p:spPr bwMode="auto">
          <a:xfrm>
            <a:off x="2228850" y="1947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307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t="7361"/>
          <a:stretch>
            <a:fillRect/>
          </a:stretch>
        </p:blipFill>
        <p:spPr bwMode="auto">
          <a:xfrm>
            <a:off x="914400" y="1524000"/>
            <a:ext cx="7924800" cy="50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9877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a:t>Solar PV Simulation</a:t>
            </a:r>
          </a:p>
        </p:txBody>
      </p:sp>
      <p:pic>
        <p:nvPicPr>
          <p:cNvPr id="317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9375" y="1624013"/>
            <a:ext cx="7461250"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6630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a:t>1-sec Solar Data – Cloud Transients</a:t>
            </a:r>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4572000"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4" descr="IEEE8500u-360kWGenSolu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514600"/>
            <a:ext cx="45720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 Box 5"/>
          <p:cNvSpPr txBox="1">
            <a:spLocks noChangeArrowheads="1"/>
          </p:cNvSpPr>
          <p:nvPr/>
        </p:nvSpPr>
        <p:spPr bwMode="auto">
          <a:xfrm>
            <a:off x="5486400" y="5029200"/>
            <a:ext cx="3124200" cy="590550"/>
          </a:xfrm>
          <a:prstGeom prst="rect">
            <a:avLst/>
          </a:prstGeom>
          <a:solidFill>
            <a:schemeClr val="bg1"/>
          </a:solidFill>
          <a:ln w="9525">
            <a:solidFill>
              <a:schemeClr val="tx1"/>
            </a:solidFill>
            <a:miter lim="800000"/>
            <a:headEnd/>
            <a:tailEnd/>
          </a:ln>
        </p:spPr>
        <p:txBody>
          <a:bodyPr>
            <a:spAutoFit/>
          </a:bodyPr>
          <a:lstStyle>
            <a:lvl1pPr>
              <a:tabLst>
                <a:tab pos="0" algn="l"/>
              </a:tabLst>
              <a:defRPr sz="1600">
                <a:solidFill>
                  <a:srgbClr val="000000"/>
                </a:solidFill>
                <a:latin typeface="Arial" panose="020B0604020202020204" pitchFamily="34" charset="0"/>
              </a:defRPr>
            </a:lvl1pPr>
            <a:lvl2pPr marL="742950" indent="-285750">
              <a:tabLst>
                <a:tab pos="0" algn="l"/>
              </a:tabLst>
              <a:defRPr sz="1600">
                <a:solidFill>
                  <a:srgbClr val="000000"/>
                </a:solidFill>
                <a:latin typeface="Arial" panose="020B0604020202020204" pitchFamily="34" charset="0"/>
              </a:defRPr>
            </a:lvl2pPr>
            <a:lvl3pPr marL="1143000" indent="-228600">
              <a:tabLst>
                <a:tab pos="0" algn="l"/>
              </a:tabLst>
              <a:defRPr sz="1600">
                <a:solidFill>
                  <a:srgbClr val="000000"/>
                </a:solidFill>
                <a:latin typeface="Arial" panose="020B0604020202020204" pitchFamily="34" charset="0"/>
              </a:defRPr>
            </a:lvl3pPr>
            <a:lvl4pPr marL="1600200" indent="-228600">
              <a:tabLst>
                <a:tab pos="0" algn="l"/>
              </a:tabLst>
              <a:defRPr sz="1600">
                <a:solidFill>
                  <a:srgbClr val="000000"/>
                </a:solidFill>
                <a:latin typeface="Arial" panose="020B0604020202020204" pitchFamily="34" charset="0"/>
              </a:defRPr>
            </a:lvl4pPr>
            <a:lvl5pPr marL="2057400" indent="-228600">
              <a:tabLst>
                <a:tab pos="0" algn="l"/>
              </a:tabLst>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tabLst>
                <a:tab pos="0" algn="l"/>
              </a:tabLs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tabLst>
                <a:tab pos="0" algn="l"/>
              </a:tabLs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tabLst>
                <a:tab pos="0" algn="l"/>
              </a:tabLs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tabLst>
                <a:tab pos="0" algn="l"/>
              </a:tabLst>
              <a:defRPr sz="1600">
                <a:solidFill>
                  <a:srgbClr val="000000"/>
                </a:solidFill>
                <a:latin typeface="Arial" panose="020B0604020202020204" pitchFamily="34" charset="0"/>
              </a:defRPr>
            </a:lvl9pPr>
          </a:lstStyle>
          <a:p>
            <a:r>
              <a:rPr lang="en-US" altLang="en-US"/>
              <a:t>Impact on Feeder Voltage</a:t>
            </a:r>
            <a:br>
              <a:rPr lang="en-US" altLang="en-US"/>
            </a:br>
            <a:endParaRPr lang="en-US" altLang="en-US"/>
          </a:p>
        </p:txBody>
      </p:sp>
    </p:spTree>
    <p:extLst>
      <p:ext uri="{BB962C8B-B14F-4D97-AF65-F5344CB8AC3E}">
        <p14:creationId xmlns:p14="http://schemas.microsoft.com/office/powerpoint/2010/main" val="18552394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hangingPunct="1"/>
            <a:r>
              <a:rPr lang="en-US" altLang="en-US" dirty="0"/>
              <a:t>1-sec Solar PV Simulation Shows Voltage Regulation Issues</a:t>
            </a:r>
          </a:p>
        </p:txBody>
      </p:sp>
      <p:grpSp>
        <p:nvGrpSpPr>
          <p:cNvPr id="33795" name="Group 16"/>
          <p:cNvGrpSpPr>
            <a:grpSpLocks/>
          </p:cNvGrpSpPr>
          <p:nvPr/>
        </p:nvGrpSpPr>
        <p:grpSpPr bwMode="auto">
          <a:xfrm>
            <a:off x="1086897" y="1361552"/>
            <a:ext cx="6124575" cy="5019675"/>
            <a:chOff x="672" y="864"/>
            <a:chExt cx="3858" cy="3162"/>
          </a:xfrm>
        </p:grpSpPr>
        <p:pic>
          <p:nvPicPr>
            <p:cNvPr id="33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864"/>
              <a:ext cx="3858" cy="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Oval 5"/>
            <p:cNvSpPr>
              <a:spLocks noChangeArrowheads="1"/>
            </p:cNvSpPr>
            <p:nvPr/>
          </p:nvSpPr>
          <p:spPr bwMode="auto">
            <a:xfrm>
              <a:off x="1392" y="2016"/>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3798" name="Oval 6"/>
            <p:cNvSpPr>
              <a:spLocks noChangeArrowheads="1"/>
            </p:cNvSpPr>
            <p:nvPr/>
          </p:nvSpPr>
          <p:spPr bwMode="auto">
            <a:xfrm>
              <a:off x="2304" y="2016"/>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3799" name="Oval 8"/>
            <p:cNvSpPr>
              <a:spLocks noChangeArrowheads="1"/>
            </p:cNvSpPr>
            <p:nvPr/>
          </p:nvSpPr>
          <p:spPr bwMode="auto">
            <a:xfrm>
              <a:off x="2736" y="960"/>
              <a:ext cx="67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3800" name="Oval 9"/>
            <p:cNvSpPr>
              <a:spLocks noChangeArrowheads="1"/>
            </p:cNvSpPr>
            <p:nvPr/>
          </p:nvSpPr>
          <p:spPr bwMode="auto">
            <a:xfrm>
              <a:off x="3024" y="1968"/>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3801" name="Oval 10"/>
            <p:cNvSpPr>
              <a:spLocks noChangeArrowheads="1"/>
            </p:cNvSpPr>
            <p:nvPr/>
          </p:nvSpPr>
          <p:spPr bwMode="auto">
            <a:xfrm>
              <a:off x="1440" y="912"/>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3802" name="Text Box 11"/>
            <p:cNvSpPr txBox="1">
              <a:spLocks noChangeArrowheads="1"/>
            </p:cNvSpPr>
            <p:nvPr/>
          </p:nvSpPr>
          <p:spPr bwMode="auto">
            <a:xfrm>
              <a:off x="2256" y="3168"/>
              <a:ext cx="2016" cy="237"/>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b="1"/>
                <a:t>Regulator Operations</a:t>
              </a:r>
            </a:p>
          </p:txBody>
        </p:sp>
        <p:sp>
          <p:nvSpPr>
            <p:cNvPr id="33803" name="Line 12"/>
            <p:cNvSpPr>
              <a:spLocks noChangeShapeType="1"/>
            </p:cNvSpPr>
            <p:nvPr/>
          </p:nvSpPr>
          <p:spPr bwMode="auto">
            <a:xfrm flipV="1">
              <a:off x="2880" y="2352"/>
              <a:ext cx="240" cy="7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3804" name="Line 13"/>
            <p:cNvSpPr>
              <a:spLocks noChangeShapeType="1"/>
            </p:cNvSpPr>
            <p:nvPr/>
          </p:nvSpPr>
          <p:spPr bwMode="auto">
            <a:xfrm flipH="1" flipV="1">
              <a:off x="2544" y="2400"/>
              <a:ext cx="240" cy="7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3805" name="Line 14"/>
            <p:cNvSpPr>
              <a:spLocks noChangeShapeType="1"/>
            </p:cNvSpPr>
            <p:nvPr/>
          </p:nvSpPr>
          <p:spPr bwMode="auto">
            <a:xfrm flipV="1">
              <a:off x="2832" y="1248"/>
              <a:ext cx="192" cy="18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3806" name="Line 15"/>
            <p:cNvSpPr>
              <a:spLocks noChangeShapeType="1"/>
            </p:cNvSpPr>
            <p:nvPr/>
          </p:nvSpPr>
          <p:spPr bwMode="auto">
            <a:xfrm flipH="1" flipV="1">
              <a:off x="1680" y="2400"/>
              <a:ext cx="912" cy="76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grpSp>
    </p:spTree>
    <p:extLst>
      <p:ext uri="{BB962C8B-B14F-4D97-AF65-F5344CB8AC3E}">
        <p14:creationId xmlns:p14="http://schemas.microsoft.com/office/powerpoint/2010/main" val="2067674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a:t>Power Distribution Efficiency</a:t>
            </a:r>
          </a:p>
        </p:txBody>
      </p:sp>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 y="1318114"/>
            <a:ext cx="4038600"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581400"/>
            <a:ext cx="4267200" cy="272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Text Box 5"/>
          <p:cNvSpPr txBox="1">
            <a:spLocks noChangeArrowheads="1"/>
          </p:cNvSpPr>
          <p:nvPr/>
        </p:nvSpPr>
        <p:spPr bwMode="auto">
          <a:xfrm>
            <a:off x="621707" y="981564"/>
            <a:ext cx="365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Light Load Week</a:t>
            </a:r>
          </a:p>
        </p:txBody>
      </p:sp>
      <p:sp>
        <p:nvSpPr>
          <p:cNvPr id="34822" name="Text Box 6"/>
          <p:cNvSpPr txBox="1">
            <a:spLocks noChangeArrowheads="1"/>
          </p:cNvSpPr>
          <p:nvPr/>
        </p:nvSpPr>
        <p:spPr bwMode="auto">
          <a:xfrm>
            <a:off x="5029200" y="3092450"/>
            <a:ext cx="365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Peak Load Week</a:t>
            </a:r>
          </a:p>
        </p:txBody>
      </p:sp>
    </p:spTree>
    <p:extLst>
      <p:ext uri="{BB962C8B-B14F-4D97-AF65-F5344CB8AC3E}">
        <p14:creationId xmlns:p14="http://schemas.microsoft.com/office/powerpoint/2010/main" val="84963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a:t>Wind Plant 1-s Simulation</a:t>
            </a:r>
          </a:p>
        </p:txBody>
      </p:sp>
      <p:pic>
        <p:nvPicPr>
          <p:cNvPr id="358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2590800"/>
            <a:ext cx="4495800" cy="2981325"/>
          </a:xfrm>
          <a:prstGeom prst="rect">
            <a:avLst/>
          </a:prstGeom>
          <a:noFill/>
          <a:ln w="1905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pic>
      <p:pic>
        <p:nvPicPr>
          <p:cNvPr id="3584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1447800"/>
            <a:ext cx="4495800" cy="3005138"/>
          </a:xfrm>
          <a:prstGeom prst="rect">
            <a:avLst/>
          </a:prstGeom>
          <a:noFill/>
          <a:ln w="1905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080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ChangeAspect="1" noChangeArrowheads="1" noTextEdit="1"/>
          </p:cNvSpPr>
          <p:nvPr/>
        </p:nvSpPr>
        <p:spPr bwMode="auto">
          <a:xfrm>
            <a:off x="-114300" y="0"/>
            <a:ext cx="9258300" cy="690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67" name="Rectangle 3"/>
          <p:cNvSpPr>
            <a:spLocks noChangeArrowheads="1"/>
          </p:cNvSpPr>
          <p:nvPr/>
        </p:nvSpPr>
        <p:spPr bwMode="auto">
          <a:xfrm>
            <a:off x="-114300" y="0"/>
            <a:ext cx="9248775" cy="6896100"/>
          </a:xfrm>
          <a:prstGeom prst="rect">
            <a:avLst/>
          </a:prstGeom>
          <a:solidFill>
            <a:srgbClr val="FFFFFF"/>
          </a:solidFill>
          <a:ln w="0">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6868" name="Rectangle 4"/>
          <p:cNvSpPr>
            <a:spLocks noChangeArrowheads="1"/>
          </p:cNvSpPr>
          <p:nvPr/>
        </p:nvSpPr>
        <p:spPr bwMode="auto">
          <a:xfrm>
            <a:off x="1446213" y="1541463"/>
            <a:ext cx="62325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6869" name="Line 5"/>
          <p:cNvSpPr>
            <a:spLocks noChangeShapeType="1"/>
          </p:cNvSpPr>
          <p:nvPr/>
        </p:nvSpPr>
        <p:spPr bwMode="auto">
          <a:xfrm>
            <a:off x="1446213" y="5526088"/>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0" name="Line 6"/>
          <p:cNvSpPr>
            <a:spLocks noChangeShapeType="1"/>
          </p:cNvSpPr>
          <p:nvPr/>
        </p:nvSpPr>
        <p:spPr bwMode="auto">
          <a:xfrm>
            <a:off x="1446213" y="5402263"/>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1" name="Line 7"/>
          <p:cNvSpPr>
            <a:spLocks noChangeShapeType="1"/>
          </p:cNvSpPr>
          <p:nvPr/>
        </p:nvSpPr>
        <p:spPr bwMode="auto">
          <a:xfrm>
            <a:off x="1446213" y="5287963"/>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Line 8"/>
          <p:cNvSpPr>
            <a:spLocks noChangeShapeType="1"/>
          </p:cNvSpPr>
          <p:nvPr/>
        </p:nvSpPr>
        <p:spPr bwMode="auto">
          <a:xfrm>
            <a:off x="1446213" y="517525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Line 9"/>
          <p:cNvSpPr>
            <a:spLocks noChangeShapeType="1"/>
          </p:cNvSpPr>
          <p:nvPr/>
        </p:nvSpPr>
        <p:spPr bwMode="auto">
          <a:xfrm>
            <a:off x="1446213" y="4937125"/>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4" name="Line 10"/>
          <p:cNvSpPr>
            <a:spLocks noChangeShapeType="1"/>
          </p:cNvSpPr>
          <p:nvPr/>
        </p:nvSpPr>
        <p:spPr bwMode="auto">
          <a:xfrm>
            <a:off x="1446213" y="4822825"/>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5" name="Line 11"/>
          <p:cNvSpPr>
            <a:spLocks noChangeShapeType="1"/>
          </p:cNvSpPr>
          <p:nvPr/>
        </p:nvSpPr>
        <p:spPr bwMode="auto">
          <a:xfrm>
            <a:off x="1446213" y="469900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6" name="Line 12"/>
          <p:cNvSpPr>
            <a:spLocks noChangeShapeType="1"/>
          </p:cNvSpPr>
          <p:nvPr/>
        </p:nvSpPr>
        <p:spPr bwMode="auto">
          <a:xfrm>
            <a:off x="1446213" y="458470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7" name="Line 13"/>
          <p:cNvSpPr>
            <a:spLocks noChangeShapeType="1"/>
          </p:cNvSpPr>
          <p:nvPr/>
        </p:nvSpPr>
        <p:spPr bwMode="auto">
          <a:xfrm>
            <a:off x="1446213" y="435610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8" name="Line 14"/>
          <p:cNvSpPr>
            <a:spLocks noChangeShapeType="1"/>
          </p:cNvSpPr>
          <p:nvPr/>
        </p:nvSpPr>
        <p:spPr bwMode="auto">
          <a:xfrm>
            <a:off x="1446213" y="4232275"/>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9" name="Line 15"/>
          <p:cNvSpPr>
            <a:spLocks noChangeShapeType="1"/>
          </p:cNvSpPr>
          <p:nvPr/>
        </p:nvSpPr>
        <p:spPr bwMode="auto">
          <a:xfrm>
            <a:off x="1446213" y="4117975"/>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0" name="Line 16"/>
          <p:cNvSpPr>
            <a:spLocks noChangeShapeType="1"/>
          </p:cNvSpPr>
          <p:nvPr/>
        </p:nvSpPr>
        <p:spPr bwMode="auto">
          <a:xfrm>
            <a:off x="1446213" y="4005263"/>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1" name="Line 17"/>
          <p:cNvSpPr>
            <a:spLocks noChangeShapeType="1"/>
          </p:cNvSpPr>
          <p:nvPr/>
        </p:nvSpPr>
        <p:spPr bwMode="auto">
          <a:xfrm>
            <a:off x="1446213" y="3767138"/>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2" name="Line 18"/>
          <p:cNvSpPr>
            <a:spLocks noChangeShapeType="1"/>
          </p:cNvSpPr>
          <p:nvPr/>
        </p:nvSpPr>
        <p:spPr bwMode="auto">
          <a:xfrm>
            <a:off x="1446213" y="3652838"/>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3" name="Line 19"/>
          <p:cNvSpPr>
            <a:spLocks noChangeShapeType="1"/>
          </p:cNvSpPr>
          <p:nvPr/>
        </p:nvSpPr>
        <p:spPr bwMode="auto">
          <a:xfrm>
            <a:off x="1446213" y="3529013"/>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4" name="Line 20"/>
          <p:cNvSpPr>
            <a:spLocks noChangeShapeType="1"/>
          </p:cNvSpPr>
          <p:nvPr/>
        </p:nvSpPr>
        <p:spPr bwMode="auto">
          <a:xfrm>
            <a:off x="1446213" y="3414713"/>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5" name="Line 21"/>
          <p:cNvSpPr>
            <a:spLocks noChangeShapeType="1"/>
          </p:cNvSpPr>
          <p:nvPr/>
        </p:nvSpPr>
        <p:spPr bwMode="auto">
          <a:xfrm>
            <a:off x="1446213" y="3176588"/>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6" name="Line 22"/>
          <p:cNvSpPr>
            <a:spLocks noChangeShapeType="1"/>
          </p:cNvSpPr>
          <p:nvPr/>
        </p:nvSpPr>
        <p:spPr bwMode="auto">
          <a:xfrm>
            <a:off x="1446213" y="3062288"/>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7" name="Line 23"/>
          <p:cNvSpPr>
            <a:spLocks noChangeShapeType="1"/>
          </p:cNvSpPr>
          <p:nvPr/>
        </p:nvSpPr>
        <p:spPr bwMode="auto">
          <a:xfrm>
            <a:off x="1446213" y="2947988"/>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8" name="Line 24"/>
          <p:cNvSpPr>
            <a:spLocks noChangeShapeType="1"/>
          </p:cNvSpPr>
          <p:nvPr/>
        </p:nvSpPr>
        <p:spPr bwMode="auto">
          <a:xfrm>
            <a:off x="1446213" y="282575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9" name="Line 25"/>
          <p:cNvSpPr>
            <a:spLocks noChangeShapeType="1"/>
          </p:cNvSpPr>
          <p:nvPr/>
        </p:nvSpPr>
        <p:spPr bwMode="auto">
          <a:xfrm>
            <a:off x="1446213" y="259715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0" name="Line 26"/>
          <p:cNvSpPr>
            <a:spLocks noChangeShapeType="1"/>
          </p:cNvSpPr>
          <p:nvPr/>
        </p:nvSpPr>
        <p:spPr bwMode="auto">
          <a:xfrm>
            <a:off x="1446213" y="248285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1" name="Line 27"/>
          <p:cNvSpPr>
            <a:spLocks noChangeShapeType="1"/>
          </p:cNvSpPr>
          <p:nvPr/>
        </p:nvSpPr>
        <p:spPr bwMode="auto">
          <a:xfrm>
            <a:off x="1446213" y="2359025"/>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2" name="Line 28"/>
          <p:cNvSpPr>
            <a:spLocks noChangeShapeType="1"/>
          </p:cNvSpPr>
          <p:nvPr/>
        </p:nvSpPr>
        <p:spPr bwMode="auto">
          <a:xfrm>
            <a:off x="1446213" y="2244725"/>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3" name="Line 29"/>
          <p:cNvSpPr>
            <a:spLocks noChangeShapeType="1"/>
          </p:cNvSpPr>
          <p:nvPr/>
        </p:nvSpPr>
        <p:spPr bwMode="auto">
          <a:xfrm>
            <a:off x="1446213" y="200660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4" name="Line 30"/>
          <p:cNvSpPr>
            <a:spLocks noChangeShapeType="1"/>
          </p:cNvSpPr>
          <p:nvPr/>
        </p:nvSpPr>
        <p:spPr bwMode="auto">
          <a:xfrm>
            <a:off x="1446213" y="189230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5" name="Line 31"/>
          <p:cNvSpPr>
            <a:spLocks noChangeShapeType="1"/>
          </p:cNvSpPr>
          <p:nvPr/>
        </p:nvSpPr>
        <p:spPr bwMode="auto">
          <a:xfrm>
            <a:off x="1446213" y="177800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6" name="Line 32"/>
          <p:cNvSpPr>
            <a:spLocks noChangeShapeType="1"/>
          </p:cNvSpPr>
          <p:nvPr/>
        </p:nvSpPr>
        <p:spPr bwMode="auto">
          <a:xfrm>
            <a:off x="1446213" y="1655763"/>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7" name="Line 33"/>
          <p:cNvSpPr>
            <a:spLocks noChangeShapeType="1"/>
          </p:cNvSpPr>
          <p:nvPr/>
        </p:nvSpPr>
        <p:spPr bwMode="auto">
          <a:xfrm>
            <a:off x="1446213" y="5051425"/>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8" name="Line 34"/>
          <p:cNvSpPr>
            <a:spLocks noChangeShapeType="1"/>
          </p:cNvSpPr>
          <p:nvPr/>
        </p:nvSpPr>
        <p:spPr bwMode="auto">
          <a:xfrm>
            <a:off x="1446213" y="4470400"/>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9" name="Line 35"/>
          <p:cNvSpPr>
            <a:spLocks noChangeShapeType="1"/>
          </p:cNvSpPr>
          <p:nvPr/>
        </p:nvSpPr>
        <p:spPr bwMode="auto">
          <a:xfrm>
            <a:off x="1446213" y="3881438"/>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0" name="Line 36"/>
          <p:cNvSpPr>
            <a:spLocks noChangeShapeType="1"/>
          </p:cNvSpPr>
          <p:nvPr/>
        </p:nvSpPr>
        <p:spPr bwMode="auto">
          <a:xfrm>
            <a:off x="1446213" y="3300413"/>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1" name="Line 37"/>
          <p:cNvSpPr>
            <a:spLocks noChangeShapeType="1"/>
          </p:cNvSpPr>
          <p:nvPr/>
        </p:nvSpPr>
        <p:spPr bwMode="auto">
          <a:xfrm>
            <a:off x="1446213" y="2711450"/>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2" name="Line 38"/>
          <p:cNvSpPr>
            <a:spLocks noChangeShapeType="1"/>
          </p:cNvSpPr>
          <p:nvPr/>
        </p:nvSpPr>
        <p:spPr bwMode="auto">
          <a:xfrm>
            <a:off x="1446213" y="2130425"/>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3" name="Line 39"/>
          <p:cNvSpPr>
            <a:spLocks noChangeShapeType="1"/>
          </p:cNvSpPr>
          <p:nvPr/>
        </p:nvSpPr>
        <p:spPr bwMode="auto">
          <a:xfrm>
            <a:off x="1446213" y="1541463"/>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4" name="Line 40"/>
          <p:cNvSpPr>
            <a:spLocks noChangeShapeType="1"/>
          </p:cNvSpPr>
          <p:nvPr/>
        </p:nvSpPr>
        <p:spPr bwMode="auto">
          <a:xfrm>
            <a:off x="1693863"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5" name="Line 41"/>
          <p:cNvSpPr>
            <a:spLocks noChangeShapeType="1"/>
          </p:cNvSpPr>
          <p:nvPr/>
        </p:nvSpPr>
        <p:spPr bwMode="auto">
          <a:xfrm>
            <a:off x="1941513"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6" name="Line 42"/>
          <p:cNvSpPr>
            <a:spLocks noChangeShapeType="1"/>
          </p:cNvSpPr>
          <p:nvPr/>
        </p:nvSpPr>
        <p:spPr bwMode="auto">
          <a:xfrm>
            <a:off x="2198688"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7" name="Line 43"/>
          <p:cNvSpPr>
            <a:spLocks noChangeShapeType="1"/>
          </p:cNvSpPr>
          <p:nvPr/>
        </p:nvSpPr>
        <p:spPr bwMode="auto">
          <a:xfrm>
            <a:off x="2444750"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8" name="Line 44"/>
          <p:cNvSpPr>
            <a:spLocks noChangeShapeType="1"/>
          </p:cNvSpPr>
          <p:nvPr/>
        </p:nvSpPr>
        <p:spPr bwMode="auto">
          <a:xfrm>
            <a:off x="2940050"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9" name="Line 45"/>
          <p:cNvSpPr>
            <a:spLocks noChangeShapeType="1"/>
          </p:cNvSpPr>
          <p:nvPr/>
        </p:nvSpPr>
        <p:spPr bwMode="auto">
          <a:xfrm>
            <a:off x="3187700"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0" name="Line 46"/>
          <p:cNvSpPr>
            <a:spLocks noChangeShapeType="1"/>
          </p:cNvSpPr>
          <p:nvPr/>
        </p:nvSpPr>
        <p:spPr bwMode="auto">
          <a:xfrm>
            <a:off x="3444875"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1" name="Line 47"/>
          <p:cNvSpPr>
            <a:spLocks noChangeShapeType="1"/>
          </p:cNvSpPr>
          <p:nvPr/>
        </p:nvSpPr>
        <p:spPr bwMode="auto">
          <a:xfrm>
            <a:off x="3692525"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2" name="Line 48"/>
          <p:cNvSpPr>
            <a:spLocks noChangeShapeType="1"/>
          </p:cNvSpPr>
          <p:nvPr/>
        </p:nvSpPr>
        <p:spPr bwMode="auto">
          <a:xfrm>
            <a:off x="4186238"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3" name="Line 49"/>
          <p:cNvSpPr>
            <a:spLocks noChangeShapeType="1"/>
          </p:cNvSpPr>
          <p:nvPr/>
        </p:nvSpPr>
        <p:spPr bwMode="auto">
          <a:xfrm>
            <a:off x="4433888"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4" name="Line 50"/>
          <p:cNvSpPr>
            <a:spLocks noChangeShapeType="1"/>
          </p:cNvSpPr>
          <p:nvPr/>
        </p:nvSpPr>
        <p:spPr bwMode="auto">
          <a:xfrm>
            <a:off x="4691063"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5" name="Line 51"/>
          <p:cNvSpPr>
            <a:spLocks noChangeShapeType="1"/>
          </p:cNvSpPr>
          <p:nvPr/>
        </p:nvSpPr>
        <p:spPr bwMode="auto">
          <a:xfrm>
            <a:off x="4938713"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6" name="Line 52"/>
          <p:cNvSpPr>
            <a:spLocks noChangeShapeType="1"/>
          </p:cNvSpPr>
          <p:nvPr/>
        </p:nvSpPr>
        <p:spPr bwMode="auto">
          <a:xfrm>
            <a:off x="5432425"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7" name="Line 53"/>
          <p:cNvSpPr>
            <a:spLocks noChangeShapeType="1"/>
          </p:cNvSpPr>
          <p:nvPr/>
        </p:nvSpPr>
        <p:spPr bwMode="auto">
          <a:xfrm>
            <a:off x="5680075"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8" name="Line 54"/>
          <p:cNvSpPr>
            <a:spLocks noChangeShapeType="1"/>
          </p:cNvSpPr>
          <p:nvPr/>
        </p:nvSpPr>
        <p:spPr bwMode="auto">
          <a:xfrm>
            <a:off x="5937250"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9" name="Line 55"/>
          <p:cNvSpPr>
            <a:spLocks noChangeShapeType="1"/>
          </p:cNvSpPr>
          <p:nvPr/>
        </p:nvSpPr>
        <p:spPr bwMode="auto">
          <a:xfrm>
            <a:off x="6184900"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0" name="Line 56"/>
          <p:cNvSpPr>
            <a:spLocks noChangeShapeType="1"/>
          </p:cNvSpPr>
          <p:nvPr/>
        </p:nvSpPr>
        <p:spPr bwMode="auto">
          <a:xfrm>
            <a:off x="6680200"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1" name="Line 57"/>
          <p:cNvSpPr>
            <a:spLocks noChangeShapeType="1"/>
          </p:cNvSpPr>
          <p:nvPr/>
        </p:nvSpPr>
        <p:spPr bwMode="auto">
          <a:xfrm>
            <a:off x="6926263"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2" name="Line 58"/>
          <p:cNvSpPr>
            <a:spLocks noChangeShapeType="1"/>
          </p:cNvSpPr>
          <p:nvPr/>
        </p:nvSpPr>
        <p:spPr bwMode="auto">
          <a:xfrm>
            <a:off x="7183438"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3" name="Line 59"/>
          <p:cNvSpPr>
            <a:spLocks noChangeShapeType="1"/>
          </p:cNvSpPr>
          <p:nvPr/>
        </p:nvSpPr>
        <p:spPr bwMode="auto">
          <a:xfrm>
            <a:off x="7431088"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4" name="Line 60"/>
          <p:cNvSpPr>
            <a:spLocks noChangeShapeType="1"/>
          </p:cNvSpPr>
          <p:nvPr/>
        </p:nvSpPr>
        <p:spPr bwMode="auto">
          <a:xfrm>
            <a:off x="2692400" y="1541463"/>
            <a:ext cx="0" cy="4098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5" name="Line 61"/>
          <p:cNvSpPr>
            <a:spLocks noChangeShapeType="1"/>
          </p:cNvSpPr>
          <p:nvPr/>
        </p:nvSpPr>
        <p:spPr bwMode="auto">
          <a:xfrm>
            <a:off x="3938588" y="1541463"/>
            <a:ext cx="0" cy="4098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6" name="Line 62"/>
          <p:cNvSpPr>
            <a:spLocks noChangeShapeType="1"/>
          </p:cNvSpPr>
          <p:nvPr/>
        </p:nvSpPr>
        <p:spPr bwMode="auto">
          <a:xfrm>
            <a:off x="5186363" y="1541463"/>
            <a:ext cx="0" cy="4098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7" name="Line 63"/>
          <p:cNvSpPr>
            <a:spLocks noChangeShapeType="1"/>
          </p:cNvSpPr>
          <p:nvPr/>
        </p:nvSpPr>
        <p:spPr bwMode="auto">
          <a:xfrm>
            <a:off x="6432550" y="1541463"/>
            <a:ext cx="0" cy="4098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8" name="Line 64"/>
          <p:cNvSpPr>
            <a:spLocks noChangeShapeType="1"/>
          </p:cNvSpPr>
          <p:nvPr/>
        </p:nvSpPr>
        <p:spPr bwMode="auto">
          <a:xfrm>
            <a:off x="7678738" y="1541463"/>
            <a:ext cx="0" cy="4098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9" name="Rectangle 65"/>
          <p:cNvSpPr>
            <a:spLocks noChangeArrowheads="1"/>
          </p:cNvSpPr>
          <p:nvPr/>
        </p:nvSpPr>
        <p:spPr bwMode="auto">
          <a:xfrm>
            <a:off x="1446213" y="1541463"/>
            <a:ext cx="6232525" cy="4098925"/>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6930" name="Line 66"/>
          <p:cNvSpPr>
            <a:spLocks noChangeShapeType="1"/>
          </p:cNvSpPr>
          <p:nvPr/>
        </p:nvSpPr>
        <p:spPr bwMode="auto">
          <a:xfrm>
            <a:off x="1446213" y="1541463"/>
            <a:ext cx="0" cy="4098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1" name="Line 67"/>
          <p:cNvSpPr>
            <a:spLocks noChangeShapeType="1"/>
          </p:cNvSpPr>
          <p:nvPr/>
        </p:nvSpPr>
        <p:spPr bwMode="auto">
          <a:xfrm>
            <a:off x="1360488" y="5640388"/>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2" name="Line 68"/>
          <p:cNvSpPr>
            <a:spLocks noChangeShapeType="1"/>
          </p:cNvSpPr>
          <p:nvPr/>
        </p:nvSpPr>
        <p:spPr bwMode="auto">
          <a:xfrm>
            <a:off x="1360488" y="5051425"/>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3" name="Line 69"/>
          <p:cNvSpPr>
            <a:spLocks noChangeShapeType="1"/>
          </p:cNvSpPr>
          <p:nvPr/>
        </p:nvSpPr>
        <p:spPr bwMode="auto">
          <a:xfrm>
            <a:off x="1360488" y="4470400"/>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4" name="Line 70"/>
          <p:cNvSpPr>
            <a:spLocks noChangeShapeType="1"/>
          </p:cNvSpPr>
          <p:nvPr/>
        </p:nvSpPr>
        <p:spPr bwMode="auto">
          <a:xfrm>
            <a:off x="1360488" y="3881438"/>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5" name="Line 71"/>
          <p:cNvSpPr>
            <a:spLocks noChangeShapeType="1"/>
          </p:cNvSpPr>
          <p:nvPr/>
        </p:nvSpPr>
        <p:spPr bwMode="auto">
          <a:xfrm>
            <a:off x="1360488" y="3300413"/>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6" name="Line 72"/>
          <p:cNvSpPr>
            <a:spLocks noChangeShapeType="1"/>
          </p:cNvSpPr>
          <p:nvPr/>
        </p:nvSpPr>
        <p:spPr bwMode="auto">
          <a:xfrm>
            <a:off x="1360488" y="2711450"/>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7" name="Line 73"/>
          <p:cNvSpPr>
            <a:spLocks noChangeShapeType="1"/>
          </p:cNvSpPr>
          <p:nvPr/>
        </p:nvSpPr>
        <p:spPr bwMode="auto">
          <a:xfrm>
            <a:off x="1360488" y="2130425"/>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8" name="Line 74"/>
          <p:cNvSpPr>
            <a:spLocks noChangeShapeType="1"/>
          </p:cNvSpPr>
          <p:nvPr/>
        </p:nvSpPr>
        <p:spPr bwMode="auto">
          <a:xfrm>
            <a:off x="1360488" y="1541463"/>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9" name="Line 75"/>
          <p:cNvSpPr>
            <a:spLocks noChangeShapeType="1"/>
          </p:cNvSpPr>
          <p:nvPr/>
        </p:nvSpPr>
        <p:spPr bwMode="auto">
          <a:xfrm>
            <a:off x="1446213" y="5640388"/>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0" name="Line 76"/>
          <p:cNvSpPr>
            <a:spLocks noChangeShapeType="1"/>
          </p:cNvSpPr>
          <p:nvPr/>
        </p:nvSpPr>
        <p:spPr bwMode="auto">
          <a:xfrm flipV="1">
            <a:off x="1446213" y="5640388"/>
            <a:ext cx="0" cy="85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1" name="Line 77"/>
          <p:cNvSpPr>
            <a:spLocks noChangeShapeType="1"/>
          </p:cNvSpPr>
          <p:nvPr/>
        </p:nvSpPr>
        <p:spPr bwMode="auto">
          <a:xfrm flipV="1">
            <a:off x="2692400" y="5640388"/>
            <a:ext cx="0" cy="85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2" name="Line 78"/>
          <p:cNvSpPr>
            <a:spLocks noChangeShapeType="1"/>
          </p:cNvSpPr>
          <p:nvPr/>
        </p:nvSpPr>
        <p:spPr bwMode="auto">
          <a:xfrm flipV="1">
            <a:off x="3938588" y="5640388"/>
            <a:ext cx="0" cy="85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3" name="Line 79"/>
          <p:cNvSpPr>
            <a:spLocks noChangeShapeType="1"/>
          </p:cNvSpPr>
          <p:nvPr/>
        </p:nvSpPr>
        <p:spPr bwMode="auto">
          <a:xfrm flipV="1">
            <a:off x="5186363" y="5640388"/>
            <a:ext cx="0" cy="85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4" name="Line 80"/>
          <p:cNvSpPr>
            <a:spLocks noChangeShapeType="1"/>
          </p:cNvSpPr>
          <p:nvPr/>
        </p:nvSpPr>
        <p:spPr bwMode="auto">
          <a:xfrm flipV="1">
            <a:off x="6432550" y="5640388"/>
            <a:ext cx="0" cy="85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5" name="Line 81"/>
          <p:cNvSpPr>
            <a:spLocks noChangeShapeType="1"/>
          </p:cNvSpPr>
          <p:nvPr/>
        </p:nvSpPr>
        <p:spPr bwMode="auto">
          <a:xfrm flipV="1">
            <a:off x="7678738" y="5640388"/>
            <a:ext cx="0" cy="85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6" name="Freeform 82"/>
          <p:cNvSpPr>
            <a:spLocks/>
          </p:cNvSpPr>
          <p:nvPr/>
        </p:nvSpPr>
        <p:spPr bwMode="auto">
          <a:xfrm>
            <a:off x="1455738" y="1930400"/>
            <a:ext cx="4976812" cy="3671888"/>
          </a:xfrm>
          <a:custGeom>
            <a:avLst/>
            <a:gdLst>
              <a:gd name="T0" fmla="*/ 724416340 w 523"/>
              <a:gd name="T1" fmla="*/ 2147483647 h 386"/>
              <a:gd name="T2" fmla="*/ 1539385875 w 523"/>
              <a:gd name="T3" fmla="*/ 2147483647 h 386"/>
              <a:gd name="T4" fmla="*/ 2147483647 w 523"/>
              <a:gd name="T5" fmla="*/ 2147483647 h 386"/>
              <a:gd name="T6" fmla="*/ 2147483647 w 523"/>
              <a:gd name="T7" fmla="*/ 2147483647 h 386"/>
              <a:gd name="T8" fmla="*/ 2147483647 w 523"/>
              <a:gd name="T9" fmla="*/ 2147483647 h 386"/>
              <a:gd name="T10" fmla="*/ 2147483647 w 523"/>
              <a:gd name="T11" fmla="*/ 2147483647 h 386"/>
              <a:gd name="T12" fmla="*/ 2147483647 w 523"/>
              <a:gd name="T13" fmla="*/ 2147483647 h 386"/>
              <a:gd name="T14" fmla="*/ 2147483647 w 523"/>
              <a:gd name="T15" fmla="*/ 2147483647 h 386"/>
              <a:gd name="T16" fmla="*/ 2147483647 w 523"/>
              <a:gd name="T17" fmla="*/ 2147483647 h 386"/>
              <a:gd name="T18" fmla="*/ 2147483647 w 523"/>
              <a:gd name="T19" fmla="*/ 2147483647 h 386"/>
              <a:gd name="T20" fmla="*/ 2147483647 w 523"/>
              <a:gd name="T21" fmla="*/ 2147483647 h 386"/>
              <a:gd name="T22" fmla="*/ 2147483647 w 523"/>
              <a:gd name="T23" fmla="*/ 2147483647 h 386"/>
              <a:gd name="T24" fmla="*/ 2147483647 w 523"/>
              <a:gd name="T25" fmla="*/ 2147483647 h 386"/>
              <a:gd name="T26" fmla="*/ 2147483647 w 523"/>
              <a:gd name="T27" fmla="*/ 2147483647 h 386"/>
              <a:gd name="T28" fmla="*/ 2147483647 w 523"/>
              <a:gd name="T29" fmla="*/ 2147483647 h 386"/>
              <a:gd name="T30" fmla="*/ 2147483647 w 523"/>
              <a:gd name="T31" fmla="*/ 2147483647 h 386"/>
              <a:gd name="T32" fmla="*/ 2147483647 w 523"/>
              <a:gd name="T33" fmla="*/ 2147483647 h 386"/>
              <a:gd name="T34" fmla="*/ 2147483647 w 523"/>
              <a:gd name="T35" fmla="*/ 2147483647 h 386"/>
              <a:gd name="T36" fmla="*/ 2147483647 w 523"/>
              <a:gd name="T37" fmla="*/ 2147483647 h 386"/>
              <a:gd name="T38" fmla="*/ 2147483647 w 523"/>
              <a:gd name="T39" fmla="*/ 2147483647 h 386"/>
              <a:gd name="T40" fmla="*/ 2147483647 w 523"/>
              <a:gd name="T41" fmla="*/ 2147483647 h 386"/>
              <a:gd name="T42" fmla="*/ 2147483647 w 523"/>
              <a:gd name="T43" fmla="*/ 2147483647 h 386"/>
              <a:gd name="T44" fmla="*/ 2147483647 w 523"/>
              <a:gd name="T45" fmla="*/ 2147483647 h 386"/>
              <a:gd name="T46" fmla="*/ 2147483647 w 523"/>
              <a:gd name="T47" fmla="*/ 2147483647 h 386"/>
              <a:gd name="T48" fmla="*/ 2147483647 w 523"/>
              <a:gd name="T49" fmla="*/ 2147483647 h 386"/>
              <a:gd name="T50" fmla="*/ 2147483647 w 523"/>
              <a:gd name="T51" fmla="*/ 2147483647 h 386"/>
              <a:gd name="T52" fmla="*/ 2147483647 w 523"/>
              <a:gd name="T53" fmla="*/ 2147483647 h 386"/>
              <a:gd name="T54" fmla="*/ 2147483647 w 523"/>
              <a:gd name="T55" fmla="*/ 2147483647 h 386"/>
              <a:gd name="T56" fmla="*/ 2147483647 w 523"/>
              <a:gd name="T57" fmla="*/ 2147483647 h 386"/>
              <a:gd name="T58" fmla="*/ 2147483647 w 523"/>
              <a:gd name="T59" fmla="*/ 2147483647 h 386"/>
              <a:gd name="T60" fmla="*/ 2147483647 w 523"/>
              <a:gd name="T61" fmla="*/ 2147483647 h 386"/>
              <a:gd name="T62" fmla="*/ 2147483647 w 523"/>
              <a:gd name="T63" fmla="*/ 2147483647 h 386"/>
              <a:gd name="T64" fmla="*/ 2147483647 w 523"/>
              <a:gd name="T65" fmla="*/ 2147483647 h 386"/>
              <a:gd name="T66" fmla="*/ 2147483647 w 523"/>
              <a:gd name="T67" fmla="*/ 2147483647 h 386"/>
              <a:gd name="T68" fmla="*/ 2147483647 w 523"/>
              <a:gd name="T69" fmla="*/ 2147483647 h 386"/>
              <a:gd name="T70" fmla="*/ 2147483647 w 523"/>
              <a:gd name="T71" fmla="*/ 2147483647 h 386"/>
              <a:gd name="T72" fmla="*/ 2147483647 w 523"/>
              <a:gd name="T73" fmla="*/ 2147483647 h 386"/>
              <a:gd name="T74" fmla="*/ 2147483647 w 523"/>
              <a:gd name="T75" fmla="*/ 2147483647 h 386"/>
              <a:gd name="T76" fmla="*/ 2147483647 w 523"/>
              <a:gd name="T77" fmla="*/ 2147483647 h 386"/>
              <a:gd name="T78" fmla="*/ 2147483647 w 523"/>
              <a:gd name="T79" fmla="*/ 2147483647 h 386"/>
              <a:gd name="T80" fmla="*/ 2147483647 w 523"/>
              <a:gd name="T81" fmla="*/ 2147483647 h 386"/>
              <a:gd name="T82" fmla="*/ 2147483647 w 523"/>
              <a:gd name="T83" fmla="*/ 2147483647 h 386"/>
              <a:gd name="T84" fmla="*/ 2147483647 w 523"/>
              <a:gd name="T85" fmla="*/ 2147483647 h 386"/>
              <a:gd name="T86" fmla="*/ 2147483647 w 523"/>
              <a:gd name="T87" fmla="*/ 2147483647 h 386"/>
              <a:gd name="T88" fmla="*/ 2147483647 w 523"/>
              <a:gd name="T89" fmla="*/ 2147483647 h 386"/>
              <a:gd name="T90" fmla="*/ 2147483647 w 523"/>
              <a:gd name="T91" fmla="*/ 2147483647 h 386"/>
              <a:gd name="T92" fmla="*/ 2147483647 w 523"/>
              <a:gd name="T93" fmla="*/ 2147483647 h 386"/>
              <a:gd name="T94" fmla="*/ 2147483647 w 523"/>
              <a:gd name="T95" fmla="*/ 2147483647 h 386"/>
              <a:gd name="T96" fmla="*/ 2147483647 w 523"/>
              <a:gd name="T97" fmla="*/ 2147483647 h 386"/>
              <a:gd name="T98" fmla="*/ 2147483647 w 523"/>
              <a:gd name="T99" fmla="*/ 2147483647 h 386"/>
              <a:gd name="T100" fmla="*/ 2147483647 w 523"/>
              <a:gd name="T101" fmla="*/ 2147483647 h 386"/>
              <a:gd name="T102" fmla="*/ 2147483647 w 523"/>
              <a:gd name="T103" fmla="*/ 2147483647 h 386"/>
              <a:gd name="T104" fmla="*/ 2147483647 w 523"/>
              <a:gd name="T105" fmla="*/ 2147483647 h 386"/>
              <a:gd name="T106" fmla="*/ 2147483647 w 523"/>
              <a:gd name="T107" fmla="*/ 2147483647 h 386"/>
              <a:gd name="T108" fmla="*/ 2147483647 w 523"/>
              <a:gd name="T109" fmla="*/ 2147483647 h 386"/>
              <a:gd name="T110" fmla="*/ 2147483647 w 523"/>
              <a:gd name="T111" fmla="*/ 2147483647 h 386"/>
              <a:gd name="T112" fmla="*/ 2147483647 w 523"/>
              <a:gd name="T113" fmla="*/ 2147483647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23"/>
              <a:gd name="T172" fmla="*/ 0 h 386"/>
              <a:gd name="T173" fmla="*/ 523 w 523"/>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23" h="386">
                <a:moveTo>
                  <a:pt x="0" y="0"/>
                </a:moveTo>
                <a:lnTo>
                  <a:pt x="2" y="188"/>
                </a:lnTo>
                <a:lnTo>
                  <a:pt x="3" y="254"/>
                </a:lnTo>
                <a:lnTo>
                  <a:pt x="4" y="289"/>
                </a:lnTo>
                <a:lnTo>
                  <a:pt x="6" y="311"/>
                </a:lnTo>
                <a:lnTo>
                  <a:pt x="7" y="326"/>
                </a:lnTo>
                <a:lnTo>
                  <a:pt x="8" y="338"/>
                </a:lnTo>
                <a:lnTo>
                  <a:pt x="9" y="347"/>
                </a:lnTo>
                <a:lnTo>
                  <a:pt x="11" y="355"/>
                </a:lnTo>
                <a:lnTo>
                  <a:pt x="12" y="362"/>
                </a:lnTo>
                <a:lnTo>
                  <a:pt x="13" y="368"/>
                </a:lnTo>
                <a:lnTo>
                  <a:pt x="15" y="374"/>
                </a:lnTo>
                <a:lnTo>
                  <a:pt x="16" y="379"/>
                </a:lnTo>
                <a:lnTo>
                  <a:pt x="17" y="383"/>
                </a:lnTo>
                <a:lnTo>
                  <a:pt x="19" y="386"/>
                </a:lnTo>
                <a:lnTo>
                  <a:pt x="20" y="384"/>
                </a:lnTo>
                <a:lnTo>
                  <a:pt x="21" y="379"/>
                </a:lnTo>
                <a:lnTo>
                  <a:pt x="23" y="374"/>
                </a:lnTo>
                <a:lnTo>
                  <a:pt x="24" y="368"/>
                </a:lnTo>
                <a:lnTo>
                  <a:pt x="25" y="361"/>
                </a:lnTo>
                <a:lnTo>
                  <a:pt x="27" y="352"/>
                </a:lnTo>
                <a:lnTo>
                  <a:pt x="28" y="342"/>
                </a:lnTo>
                <a:lnTo>
                  <a:pt x="29" y="328"/>
                </a:lnTo>
                <a:lnTo>
                  <a:pt x="30" y="307"/>
                </a:lnTo>
                <a:lnTo>
                  <a:pt x="32" y="276"/>
                </a:lnTo>
                <a:lnTo>
                  <a:pt x="33" y="232"/>
                </a:lnTo>
                <a:lnTo>
                  <a:pt x="34" y="214"/>
                </a:lnTo>
                <a:lnTo>
                  <a:pt x="36" y="259"/>
                </a:lnTo>
                <a:lnTo>
                  <a:pt x="37" y="303"/>
                </a:lnTo>
                <a:lnTo>
                  <a:pt x="38" y="330"/>
                </a:lnTo>
                <a:lnTo>
                  <a:pt x="40" y="348"/>
                </a:lnTo>
                <a:lnTo>
                  <a:pt x="41" y="360"/>
                </a:lnTo>
                <a:lnTo>
                  <a:pt x="42" y="369"/>
                </a:lnTo>
                <a:lnTo>
                  <a:pt x="44" y="375"/>
                </a:lnTo>
                <a:lnTo>
                  <a:pt x="45" y="378"/>
                </a:lnTo>
                <a:lnTo>
                  <a:pt x="46" y="377"/>
                </a:lnTo>
                <a:lnTo>
                  <a:pt x="47" y="374"/>
                </a:lnTo>
                <a:lnTo>
                  <a:pt x="49" y="370"/>
                </a:lnTo>
                <a:lnTo>
                  <a:pt x="50" y="365"/>
                </a:lnTo>
                <a:lnTo>
                  <a:pt x="51" y="360"/>
                </a:lnTo>
                <a:lnTo>
                  <a:pt x="53" y="355"/>
                </a:lnTo>
                <a:lnTo>
                  <a:pt x="54" y="349"/>
                </a:lnTo>
                <a:lnTo>
                  <a:pt x="55" y="343"/>
                </a:lnTo>
                <a:lnTo>
                  <a:pt x="57" y="336"/>
                </a:lnTo>
                <a:lnTo>
                  <a:pt x="58" y="329"/>
                </a:lnTo>
                <a:lnTo>
                  <a:pt x="59" y="320"/>
                </a:lnTo>
                <a:lnTo>
                  <a:pt x="61" y="309"/>
                </a:lnTo>
                <a:lnTo>
                  <a:pt x="62" y="297"/>
                </a:lnTo>
                <a:lnTo>
                  <a:pt x="63" y="281"/>
                </a:lnTo>
                <a:lnTo>
                  <a:pt x="65" y="264"/>
                </a:lnTo>
                <a:lnTo>
                  <a:pt x="66" y="248"/>
                </a:lnTo>
                <a:lnTo>
                  <a:pt x="67" y="246"/>
                </a:lnTo>
                <a:lnTo>
                  <a:pt x="68" y="265"/>
                </a:lnTo>
                <a:lnTo>
                  <a:pt x="70" y="292"/>
                </a:lnTo>
                <a:lnTo>
                  <a:pt x="71" y="315"/>
                </a:lnTo>
                <a:lnTo>
                  <a:pt x="72" y="328"/>
                </a:lnTo>
                <a:lnTo>
                  <a:pt x="74" y="330"/>
                </a:lnTo>
                <a:lnTo>
                  <a:pt x="75" y="325"/>
                </a:lnTo>
                <a:lnTo>
                  <a:pt x="76" y="313"/>
                </a:lnTo>
                <a:lnTo>
                  <a:pt x="78" y="298"/>
                </a:lnTo>
                <a:lnTo>
                  <a:pt x="79" y="279"/>
                </a:lnTo>
                <a:lnTo>
                  <a:pt x="80" y="256"/>
                </a:lnTo>
                <a:lnTo>
                  <a:pt x="82" y="233"/>
                </a:lnTo>
                <a:lnTo>
                  <a:pt x="83" y="218"/>
                </a:lnTo>
                <a:lnTo>
                  <a:pt x="84" y="220"/>
                </a:lnTo>
                <a:lnTo>
                  <a:pt x="85" y="239"/>
                </a:lnTo>
                <a:lnTo>
                  <a:pt x="87" y="265"/>
                </a:lnTo>
                <a:lnTo>
                  <a:pt x="88" y="288"/>
                </a:lnTo>
                <a:lnTo>
                  <a:pt x="89" y="308"/>
                </a:lnTo>
                <a:lnTo>
                  <a:pt x="91" y="324"/>
                </a:lnTo>
                <a:lnTo>
                  <a:pt x="92" y="336"/>
                </a:lnTo>
                <a:lnTo>
                  <a:pt x="93" y="346"/>
                </a:lnTo>
                <a:lnTo>
                  <a:pt x="95" y="353"/>
                </a:lnTo>
                <a:lnTo>
                  <a:pt x="96" y="357"/>
                </a:lnTo>
                <a:lnTo>
                  <a:pt x="97" y="357"/>
                </a:lnTo>
                <a:lnTo>
                  <a:pt x="99" y="355"/>
                </a:lnTo>
                <a:lnTo>
                  <a:pt x="100" y="351"/>
                </a:lnTo>
                <a:lnTo>
                  <a:pt x="101" y="345"/>
                </a:lnTo>
                <a:lnTo>
                  <a:pt x="102" y="337"/>
                </a:lnTo>
                <a:lnTo>
                  <a:pt x="104" y="329"/>
                </a:lnTo>
                <a:lnTo>
                  <a:pt x="105" y="319"/>
                </a:lnTo>
                <a:lnTo>
                  <a:pt x="106" y="308"/>
                </a:lnTo>
                <a:lnTo>
                  <a:pt x="108" y="298"/>
                </a:lnTo>
                <a:lnTo>
                  <a:pt x="109" y="290"/>
                </a:lnTo>
                <a:lnTo>
                  <a:pt x="110" y="287"/>
                </a:lnTo>
                <a:lnTo>
                  <a:pt x="112" y="291"/>
                </a:lnTo>
                <a:lnTo>
                  <a:pt x="113" y="301"/>
                </a:lnTo>
                <a:lnTo>
                  <a:pt x="114" y="313"/>
                </a:lnTo>
                <a:lnTo>
                  <a:pt x="116" y="324"/>
                </a:lnTo>
                <a:lnTo>
                  <a:pt x="117" y="331"/>
                </a:lnTo>
                <a:lnTo>
                  <a:pt x="118" y="334"/>
                </a:lnTo>
                <a:lnTo>
                  <a:pt x="120" y="334"/>
                </a:lnTo>
                <a:lnTo>
                  <a:pt x="121" y="331"/>
                </a:lnTo>
                <a:lnTo>
                  <a:pt x="122" y="325"/>
                </a:lnTo>
                <a:lnTo>
                  <a:pt x="123" y="317"/>
                </a:lnTo>
                <a:lnTo>
                  <a:pt x="125" y="308"/>
                </a:lnTo>
                <a:lnTo>
                  <a:pt x="126" y="298"/>
                </a:lnTo>
                <a:lnTo>
                  <a:pt x="127" y="286"/>
                </a:lnTo>
                <a:lnTo>
                  <a:pt x="129" y="274"/>
                </a:lnTo>
                <a:lnTo>
                  <a:pt x="130" y="262"/>
                </a:lnTo>
                <a:lnTo>
                  <a:pt x="131" y="252"/>
                </a:lnTo>
                <a:lnTo>
                  <a:pt x="133" y="247"/>
                </a:lnTo>
                <a:lnTo>
                  <a:pt x="134" y="248"/>
                </a:lnTo>
                <a:lnTo>
                  <a:pt x="135" y="256"/>
                </a:lnTo>
                <a:lnTo>
                  <a:pt x="137" y="269"/>
                </a:lnTo>
                <a:lnTo>
                  <a:pt x="138" y="281"/>
                </a:lnTo>
                <a:lnTo>
                  <a:pt x="139" y="291"/>
                </a:lnTo>
                <a:lnTo>
                  <a:pt x="140" y="297"/>
                </a:lnTo>
                <a:lnTo>
                  <a:pt x="142" y="298"/>
                </a:lnTo>
                <a:lnTo>
                  <a:pt x="143" y="295"/>
                </a:lnTo>
                <a:lnTo>
                  <a:pt x="144" y="288"/>
                </a:lnTo>
                <a:lnTo>
                  <a:pt x="146" y="278"/>
                </a:lnTo>
                <a:lnTo>
                  <a:pt x="147" y="265"/>
                </a:lnTo>
                <a:lnTo>
                  <a:pt x="148" y="249"/>
                </a:lnTo>
                <a:lnTo>
                  <a:pt x="150" y="231"/>
                </a:lnTo>
                <a:lnTo>
                  <a:pt x="151" y="210"/>
                </a:lnTo>
                <a:lnTo>
                  <a:pt x="152" y="187"/>
                </a:lnTo>
                <a:lnTo>
                  <a:pt x="154" y="161"/>
                </a:lnTo>
                <a:lnTo>
                  <a:pt x="155" y="135"/>
                </a:lnTo>
                <a:lnTo>
                  <a:pt x="156" y="112"/>
                </a:lnTo>
                <a:lnTo>
                  <a:pt x="158" y="95"/>
                </a:lnTo>
                <a:lnTo>
                  <a:pt x="159" y="89"/>
                </a:lnTo>
                <a:lnTo>
                  <a:pt x="160" y="95"/>
                </a:lnTo>
                <a:lnTo>
                  <a:pt x="161" y="112"/>
                </a:lnTo>
                <a:lnTo>
                  <a:pt x="163" y="134"/>
                </a:lnTo>
                <a:lnTo>
                  <a:pt x="164" y="158"/>
                </a:lnTo>
                <a:lnTo>
                  <a:pt x="165" y="181"/>
                </a:lnTo>
                <a:lnTo>
                  <a:pt x="167" y="203"/>
                </a:lnTo>
                <a:lnTo>
                  <a:pt x="168" y="222"/>
                </a:lnTo>
                <a:lnTo>
                  <a:pt x="169" y="240"/>
                </a:lnTo>
                <a:lnTo>
                  <a:pt x="171" y="255"/>
                </a:lnTo>
                <a:lnTo>
                  <a:pt x="172" y="268"/>
                </a:lnTo>
                <a:lnTo>
                  <a:pt x="173" y="280"/>
                </a:lnTo>
                <a:lnTo>
                  <a:pt x="175" y="290"/>
                </a:lnTo>
                <a:lnTo>
                  <a:pt x="176" y="299"/>
                </a:lnTo>
                <a:lnTo>
                  <a:pt x="177" y="305"/>
                </a:lnTo>
                <a:lnTo>
                  <a:pt x="178" y="311"/>
                </a:lnTo>
                <a:lnTo>
                  <a:pt x="180" y="313"/>
                </a:lnTo>
                <a:lnTo>
                  <a:pt x="181" y="313"/>
                </a:lnTo>
                <a:lnTo>
                  <a:pt x="182" y="310"/>
                </a:lnTo>
                <a:lnTo>
                  <a:pt x="184" y="304"/>
                </a:lnTo>
                <a:lnTo>
                  <a:pt x="185" y="296"/>
                </a:lnTo>
                <a:lnTo>
                  <a:pt x="186" y="286"/>
                </a:lnTo>
                <a:lnTo>
                  <a:pt x="188" y="274"/>
                </a:lnTo>
                <a:lnTo>
                  <a:pt x="189" y="261"/>
                </a:lnTo>
                <a:lnTo>
                  <a:pt x="190" y="247"/>
                </a:lnTo>
                <a:lnTo>
                  <a:pt x="192" y="235"/>
                </a:lnTo>
                <a:lnTo>
                  <a:pt x="193" y="226"/>
                </a:lnTo>
                <a:lnTo>
                  <a:pt x="194" y="219"/>
                </a:lnTo>
                <a:lnTo>
                  <a:pt x="196" y="216"/>
                </a:lnTo>
                <a:lnTo>
                  <a:pt x="197" y="217"/>
                </a:lnTo>
                <a:lnTo>
                  <a:pt x="198" y="222"/>
                </a:lnTo>
                <a:lnTo>
                  <a:pt x="199" y="230"/>
                </a:lnTo>
                <a:lnTo>
                  <a:pt x="201" y="239"/>
                </a:lnTo>
                <a:lnTo>
                  <a:pt x="202" y="249"/>
                </a:lnTo>
                <a:lnTo>
                  <a:pt x="203" y="258"/>
                </a:lnTo>
                <a:lnTo>
                  <a:pt x="205" y="266"/>
                </a:lnTo>
                <a:lnTo>
                  <a:pt x="206" y="272"/>
                </a:lnTo>
                <a:lnTo>
                  <a:pt x="207" y="276"/>
                </a:lnTo>
                <a:lnTo>
                  <a:pt x="209" y="278"/>
                </a:lnTo>
                <a:lnTo>
                  <a:pt x="210" y="276"/>
                </a:lnTo>
                <a:lnTo>
                  <a:pt x="211" y="271"/>
                </a:lnTo>
                <a:lnTo>
                  <a:pt x="213" y="263"/>
                </a:lnTo>
                <a:lnTo>
                  <a:pt x="214" y="252"/>
                </a:lnTo>
                <a:lnTo>
                  <a:pt x="215" y="238"/>
                </a:lnTo>
                <a:lnTo>
                  <a:pt x="216" y="222"/>
                </a:lnTo>
                <a:lnTo>
                  <a:pt x="218" y="207"/>
                </a:lnTo>
                <a:lnTo>
                  <a:pt x="219" y="192"/>
                </a:lnTo>
                <a:lnTo>
                  <a:pt x="220" y="181"/>
                </a:lnTo>
                <a:lnTo>
                  <a:pt x="222" y="172"/>
                </a:lnTo>
                <a:lnTo>
                  <a:pt x="223" y="170"/>
                </a:lnTo>
                <a:lnTo>
                  <a:pt x="224" y="172"/>
                </a:lnTo>
                <a:lnTo>
                  <a:pt x="226" y="178"/>
                </a:lnTo>
                <a:lnTo>
                  <a:pt x="227" y="186"/>
                </a:lnTo>
                <a:lnTo>
                  <a:pt x="228" y="195"/>
                </a:lnTo>
                <a:lnTo>
                  <a:pt x="230" y="204"/>
                </a:lnTo>
                <a:lnTo>
                  <a:pt x="231" y="213"/>
                </a:lnTo>
                <a:lnTo>
                  <a:pt x="232" y="222"/>
                </a:lnTo>
                <a:lnTo>
                  <a:pt x="233" y="230"/>
                </a:lnTo>
                <a:lnTo>
                  <a:pt x="235" y="237"/>
                </a:lnTo>
                <a:lnTo>
                  <a:pt x="236" y="243"/>
                </a:lnTo>
                <a:lnTo>
                  <a:pt x="237" y="248"/>
                </a:lnTo>
                <a:lnTo>
                  <a:pt x="239" y="253"/>
                </a:lnTo>
                <a:lnTo>
                  <a:pt x="240" y="257"/>
                </a:lnTo>
                <a:lnTo>
                  <a:pt x="241" y="260"/>
                </a:lnTo>
                <a:lnTo>
                  <a:pt x="243" y="262"/>
                </a:lnTo>
                <a:lnTo>
                  <a:pt x="244" y="264"/>
                </a:lnTo>
                <a:lnTo>
                  <a:pt x="245" y="267"/>
                </a:lnTo>
                <a:lnTo>
                  <a:pt x="247" y="269"/>
                </a:lnTo>
                <a:lnTo>
                  <a:pt x="248" y="272"/>
                </a:lnTo>
                <a:lnTo>
                  <a:pt x="249" y="276"/>
                </a:lnTo>
                <a:lnTo>
                  <a:pt x="251" y="279"/>
                </a:lnTo>
                <a:lnTo>
                  <a:pt x="252" y="283"/>
                </a:lnTo>
                <a:lnTo>
                  <a:pt x="253" y="287"/>
                </a:lnTo>
                <a:lnTo>
                  <a:pt x="254" y="291"/>
                </a:lnTo>
                <a:lnTo>
                  <a:pt x="256" y="295"/>
                </a:lnTo>
                <a:lnTo>
                  <a:pt x="257" y="297"/>
                </a:lnTo>
                <a:lnTo>
                  <a:pt x="258" y="300"/>
                </a:lnTo>
                <a:lnTo>
                  <a:pt x="260" y="303"/>
                </a:lnTo>
                <a:lnTo>
                  <a:pt x="261" y="305"/>
                </a:lnTo>
                <a:lnTo>
                  <a:pt x="262" y="308"/>
                </a:lnTo>
                <a:lnTo>
                  <a:pt x="264" y="310"/>
                </a:lnTo>
                <a:lnTo>
                  <a:pt x="265" y="312"/>
                </a:lnTo>
                <a:lnTo>
                  <a:pt x="266" y="314"/>
                </a:lnTo>
                <a:lnTo>
                  <a:pt x="268" y="315"/>
                </a:lnTo>
                <a:lnTo>
                  <a:pt x="269" y="315"/>
                </a:lnTo>
                <a:lnTo>
                  <a:pt x="270" y="314"/>
                </a:lnTo>
                <a:lnTo>
                  <a:pt x="271" y="313"/>
                </a:lnTo>
                <a:lnTo>
                  <a:pt x="273" y="311"/>
                </a:lnTo>
                <a:lnTo>
                  <a:pt x="274" y="307"/>
                </a:lnTo>
                <a:lnTo>
                  <a:pt x="275" y="304"/>
                </a:lnTo>
                <a:lnTo>
                  <a:pt x="277" y="300"/>
                </a:lnTo>
                <a:lnTo>
                  <a:pt x="278" y="297"/>
                </a:lnTo>
                <a:lnTo>
                  <a:pt x="279" y="295"/>
                </a:lnTo>
                <a:lnTo>
                  <a:pt x="281" y="294"/>
                </a:lnTo>
                <a:lnTo>
                  <a:pt x="282" y="294"/>
                </a:lnTo>
                <a:lnTo>
                  <a:pt x="283" y="293"/>
                </a:lnTo>
                <a:lnTo>
                  <a:pt x="285" y="295"/>
                </a:lnTo>
                <a:lnTo>
                  <a:pt x="286" y="296"/>
                </a:lnTo>
                <a:lnTo>
                  <a:pt x="287" y="297"/>
                </a:lnTo>
                <a:lnTo>
                  <a:pt x="289" y="299"/>
                </a:lnTo>
                <a:lnTo>
                  <a:pt x="290" y="300"/>
                </a:lnTo>
                <a:lnTo>
                  <a:pt x="291" y="301"/>
                </a:lnTo>
                <a:lnTo>
                  <a:pt x="292" y="302"/>
                </a:lnTo>
                <a:lnTo>
                  <a:pt x="294" y="302"/>
                </a:lnTo>
                <a:lnTo>
                  <a:pt x="295" y="302"/>
                </a:lnTo>
                <a:lnTo>
                  <a:pt x="296" y="301"/>
                </a:lnTo>
                <a:lnTo>
                  <a:pt x="298" y="300"/>
                </a:lnTo>
                <a:lnTo>
                  <a:pt x="299" y="299"/>
                </a:lnTo>
                <a:lnTo>
                  <a:pt x="300" y="298"/>
                </a:lnTo>
                <a:lnTo>
                  <a:pt x="302" y="298"/>
                </a:lnTo>
                <a:lnTo>
                  <a:pt x="303" y="298"/>
                </a:lnTo>
                <a:lnTo>
                  <a:pt x="304" y="299"/>
                </a:lnTo>
                <a:lnTo>
                  <a:pt x="306" y="300"/>
                </a:lnTo>
                <a:lnTo>
                  <a:pt x="307" y="302"/>
                </a:lnTo>
                <a:lnTo>
                  <a:pt x="308" y="302"/>
                </a:lnTo>
                <a:lnTo>
                  <a:pt x="309" y="303"/>
                </a:lnTo>
                <a:lnTo>
                  <a:pt x="311" y="304"/>
                </a:lnTo>
                <a:lnTo>
                  <a:pt x="312" y="306"/>
                </a:lnTo>
                <a:lnTo>
                  <a:pt x="313" y="308"/>
                </a:lnTo>
                <a:lnTo>
                  <a:pt x="315" y="310"/>
                </a:lnTo>
                <a:lnTo>
                  <a:pt x="316" y="311"/>
                </a:lnTo>
                <a:lnTo>
                  <a:pt x="317" y="313"/>
                </a:lnTo>
                <a:lnTo>
                  <a:pt x="319" y="315"/>
                </a:lnTo>
                <a:lnTo>
                  <a:pt x="320" y="316"/>
                </a:lnTo>
                <a:lnTo>
                  <a:pt x="321" y="318"/>
                </a:lnTo>
                <a:lnTo>
                  <a:pt x="323" y="319"/>
                </a:lnTo>
                <a:lnTo>
                  <a:pt x="324" y="321"/>
                </a:lnTo>
                <a:lnTo>
                  <a:pt x="325" y="322"/>
                </a:lnTo>
                <a:lnTo>
                  <a:pt x="327" y="323"/>
                </a:lnTo>
                <a:lnTo>
                  <a:pt x="328" y="325"/>
                </a:lnTo>
                <a:lnTo>
                  <a:pt x="329" y="326"/>
                </a:lnTo>
                <a:lnTo>
                  <a:pt x="330" y="327"/>
                </a:lnTo>
                <a:lnTo>
                  <a:pt x="332" y="328"/>
                </a:lnTo>
                <a:lnTo>
                  <a:pt x="333" y="329"/>
                </a:lnTo>
                <a:lnTo>
                  <a:pt x="334" y="330"/>
                </a:lnTo>
                <a:lnTo>
                  <a:pt x="336" y="331"/>
                </a:lnTo>
                <a:lnTo>
                  <a:pt x="337" y="332"/>
                </a:lnTo>
                <a:lnTo>
                  <a:pt x="338" y="333"/>
                </a:lnTo>
                <a:lnTo>
                  <a:pt x="340" y="334"/>
                </a:lnTo>
                <a:lnTo>
                  <a:pt x="341" y="335"/>
                </a:lnTo>
                <a:lnTo>
                  <a:pt x="342" y="336"/>
                </a:lnTo>
                <a:lnTo>
                  <a:pt x="344" y="337"/>
                </a:lnTo>
                <a:lnTo>
                  <a:pt x="345" y="338"/>
                </a:lnTo>
                <a:lnTo>
                  <a:pt x="346" y="338"/>
                </a:lnTo>
                <a:lnTo>
                  <a:pt x="347" y="338"/>
                </a:lnTo>
                <a:lnTo>
                  <a:pt x="349" y="338"/>
                </a:lnTo>
                <a:lnTo>
                  <a:pt x="350" y="339"/>
                </a:lnTo>
                <a:lnTo>
                  <a:pt x="351" y="339"/>
                </a:lnTo>
                <a:lnTo>
                  <a:pt x="353" y="339"/>
                </a:lnTo>
                <a:lnTo>
                  <a:pt x="354" y="339"/>
                </a:lnTo>
                <a:lnTo>
                  <a:pt x="355" y="339"/>
                </a:lnTo>
                <a:lnTo>
                  <a:pt x="357" y="339"/>
                </a:lnTo>
                <a:lnTo>
                  <a:pt x="358" y="339"/>
                </a:lnTo>
                <a:lnTo>
                  <a:pt x="359" y="339"/>
                </a:lnTo>
                <a:lnTo>
                  <a:pt x="361" y="339"/>
                </a:lnTo>
                <a:lnTo>
                  <a:pt x="362" y="339"/>
                </a:lnTo>
                <a:lnTo>
                  <a:pt x="363" y="339"/>
                </a:lnTo>
                <a:lnTo>
                  <a:pt x="364" y="339"/>
                </a:lnTo>
                <a:lnTo>
                  <a:pt x="366" y="338"/>
                </a:lnTo>
                <a:lnTo>
                  <a:pt x="367" y="338"/>
                </a:lnTo>
                <a:lnTo>
                  <a:pt x="368" y="337"/>
                </a:lnTo>
                <a:lnTo>
                  <a:pt x="370" y="337"/>
                </a:lnTo>
                <a:lnTo>
                  <a:pt x="371" y="336"/>
                </a:lnTo>
                <a:lnTo>
                  <a:pt x="372" y="336"/>
                </a:lnTo>
                <a:lnTo>
                  <a:pt x="374" y="336"/>
                </a:lnTo>
                <a:lnTo>
                  <a:pt x="375" y="335"/>
                </a:lnTo>
                <a:lnTo>
                  <a:pt x="376" y="336"/>
                </a:lnTo>
                <a:lnTo>
                  <a:pt x="378" y="336"/>
                </a:lnTo>
                <a:lnTo>
                  <a:pt x="379" y="336"/>
                </a:lnTo>
                <a:lnTo>
                  <a:pt x="380" y="337"/>
                </a:lnTo>
                <a:lnTo>
                  <a:pt x="382" y="337"/>
                </a:lnTo>
                <a:lnTo>
                  <a:pt x="383" y="338"/>
                </a:lnTo>
                <a:lnTo>
                  <a:pt x="384" y="338"/>
                </a:lnTo>
                <a:lnTo>
                  <a:pt x="385" y="339"/>
                </a:lnTo>
                <a:lnTo>
                  <a:pt x="387" y="340"/>
                </a:lnTo>
                <a:lnTo>
                  <a:pt x="388" y="340"/>
                </a:lnTo>
                <a:lnTo>
                  <a:pt x="389" y="341"/>
                </a:lnTo>
                <a:lnTo>
                  <a:pt x="391" y="341"/>
                </a:lnTo>
                <a:lnTo>
                  <a:pt x="392" y="342"/>
                </a:lnTo>
                <a:lnTo>
                  <a:pt x="393" y="342"/>
                </a:lnTo>
                <a:lnTo>
                  <a:pt x="395" y="343"/>
                </a:lnTo>
                <a:lnTo>
                  <a:pt x="396" y="343"/>
                </a:lnTo>
                <a:lnTo>
                  <a:pt x="397" y="344"/>
                </a:lnTo>
                <a:lnTo>
                  <a:pt x="399" y="344"/>
                </a:lnTo>
                <a:lnTo>
                  <a:pt x="400" y="345"/>
                </a:lnTo>
                <a:lnTo>
                  <a:pt x="401" y="346"/>
                </a:lnTo>
                <a:lnTo>
                  <a:pt x="402" y="346"/>
                </a:lnTo>
                <a:lnTo>
                  <a:pt x="404" y="347"/>
                </a:lnTo>
                <a:lnTo>
                  <a:pt x="405" y="347"/>
                </a:lnTo>
                <a:lnTo>
                  <a:pt x="406" y="348"/>
                </a:lnTo>
                <a:lnTo>
                  <a:pt x="408" y="349"/>
                </a:lnTo>
                <a:lnTo>
                  <a:pt x="409" y="349"/>
                </a:lnTo>
                <a:lnTo>
                  <a:pt x="410" y="350"/>
                </a:lnTo>
                <a:lnTo>
                  <a:pt x="412" y="350"/>
                </a:lnTo>
                <a:lnTo>
                  <a:pt x="413" y="351"/>
                </a:lnTo>
                <a:lnTo>
                  <a:pt x="414" y="351"/>
                </a:lnTo>
                <a:lnTo>
                  <a:pt x="416" y="352"/>
                </a:lnTo>
                <a:lnTo>
                  <a:pt x="417" y="352"/>
                </a:lnTo>
                <a:lnTo>
                  <a:pt x="418" y="353"/>
                </a:lnTo>
                <a:lnTo>
                  <a:pt x="420" y="353"/>
                </a:lnTo>
                <a:lnTo>
                  <a:pt x="421" y="354"/>
                </a:lnTo>
                <a:lnTo>
                  <a:pt x="422" y="354"/>
                </a:lnTo>
                <a:lnTo>
                  <a:pt x="423" y="354"/>
                </a:lnTo>
                <a:lnTo>
                  <a:pt x="425" y="355"/>
                </a:lnTo>
                <a:lnTo>
                  <a:pt x="426" y="355"/>
                </a:lnTo>
                <a:lnTo>
                  <a:pt x="427" y="355"/>
                </a:lnTo>
                <a:lnTo>
                  <a:pt x="429" y="355"/>
                </a:lnTo>
                <a:lnTo>
                  <a:pt x="430" y="356"/>
                </a:lnTo>
                <a:lnTo>
                  <a:pt x="431" y="356"/>
                </a:lnTo>
                <a:lnTo>
                  <a:pt x="433" y="357"/>
                </a:lnTo>
                <a:lnTo>
                  <a:pt x="434" y="357"/>
                </a:lnTo>
                <a:lnTo>
                  <a:pt x="435" y="358"/>
                </a:lnTo>
                <a:lnTo>
                  <a:pt x="437" y="358"/>
                </a:lnTo>
                <a:lnTo>
                  <a:pt x="438" y="358"/>
                </a:lnTo>
                <a:lnTo>
                  <a:pt x="439" y="358"/>
                </a:lnTo>
                <a:lnTo>
                  <a:pt x="440" y="359"/>
                </a:lnTo>
                <a:lnTo>
                  <a:pt x="442" y="359"/>
                </a:lnTo>
                <a:lnTo>
                  <a:pt x="443" y="359"/>
                </a:lnTo>
                <a:lnTo>
                  <a:pt x="444" y="359"/>
                </a:lnTo>
                <a:lnTo>
                  <a:pt x="446" y="359"/>
                </a:lnTo>
                <a:lnTo>
                  <a:pt x="447" y="358"/>
                </a:lnTo>
                <a:lnTo>
                  <a:pt x="448" y="358"/>
                </a:lnTo>
                <a:lnTo>
                  <a:pt x="450" y="358"/>
                </a:lnTo>
                <a:lnTo>
                  <a:pt x="451" y="358"/>
                </a:lnTo>
                <a:lnTo>
                  <a:pt x="452" y="357"/>
                </a:lnTo>
                <a:lnTo>
                  <a:pt x="454" y="357"/>
                </a:lnTo>
                <a:lnTo>
                  <a:pt x="455" y="357"/>
                </a:lnTo>
                <a:lnTo>
                  <a:pt x="456" y="357"/>
                </a:lnTo>
                <a:lnTo>
                  <a:pt x="458" y="357"/>
                </a:lnTo>
                <a:lnTo>
                  <a:pt x="459" y="357"/>
                </a:lnTo>
                <a:lnTo>
                  <a:pt x="460" y="357"/>
                </a:lnTo>
                <a:lnTo>
                  <a:pt x="461" y="357"/>
                </a:lnTo>
                <a:lnTo>
                  <a:pt x="463" y="358"/>
                </a:lnTo>
                <a:lnTo>
                  <a:pt x="464" y="358"/>
                </a:lnTo>
                <a:lnTo>
                  <a:pt x="465" y="358"/>
                </a:lnTo>
                <a:lnTo>
                  <a:pt x="467" y="358"/>
                </a:lnTo>
                <a:lnTo>
                  <a:pt x="468" y="359"/>
                </a:lnTo>
                <a:lnTo>
                  <a:pt x="469" y="359"/>
                </a:lnTo>
                <a:lnTo>
                  <a:pt x="471" y="359"/>
                </a:lnTo>
                <a:lnTo>
                  <a:pt x="472" y="360"/>
                </a:lnTo>
                <a:lnTo>
                  <a:pt x="473" y="360"/>
                </a:lnTo>
                <a:lnTo>
                  <a:pt x="475" y="361"/>
                </a:lnTo>
                <a:lnTo>
                  <a:pt x="476" y="361"/>
                </a:lnTo>
                <a:lnTo>
                  <a:pt x="477" y="361"/>
                </a:lnTo>
                <a:lnTo>
                  <a:pt x="478" y="362"/>
                </a:lnTo>
                <a:lnTo>
                  <a:pt x="480" y="362"/>
                </a:lnTo>
                <a:lnTo>
                  <a:pt x="481" y="362"/>
                </a:lnTo>
                <a:lnTo>
                  <a:pt x="482" y="363"/>
                </a:lnTo>
                <a:lnTo>
                  <a:pt x="484" y="363"/>
                </a:lnTo>
                <a:lnTo>
                  <a:pt x="485" y="363"/>
                </a:lnTo>
                <a:lnTo>
                  <a:pt x="486" y="364"/>
                </a:lnTo>
                <a:lnTo>
                  <a:pt x="488" y="364"/>
                </a:lnTo>
                <a:lnTo>
                  <a:pt x="489" y="364"/>
                </a:lnTo>
                <a:lnTo>
                  <a:pt x="490" y="364"/>
                </a:lnTo>
                <a:lnTo>
                  <a:pt x="492" y="365"/>
                </a:lnTo>
                <a:lnTo>
                  <a:pt x="493" y="365"/>
                </a:lnTo>
                <a:lnTo>
                  <a:pt x="494" y="365"/>
                </a:lnTo>
                <a:lnTo>
                  <a:pt x="495" y="365"/>
                </a:lnTo>
                <a:lnTo>
                  <a:pt x="497" y="366"/>
                </a:lnTo>
                <a:lnTo>
                  <a:pt x="498" y="366"/>
                </a:lnTo>
                <a:lnTo>
                  <a:pt x="499" y="366"/>
                </a:lnTo>
                <a:lnTo>
                  <a:pt x="501" y="367"/>
                </a:lnTo>
                <a:lnTo>
                  <a:pt x="502" y="367"/>
                </a:lnTo>
                <a:lnTo>
                  <a:pt x="503" y="367"/>
                </a:lnTo>
                <a:lnTo>
                  <a:pt x="505" y="368"/>
                </a:lnTo>
                <a:lnTo>
                  <a:pt x="506" y="368"/>
                </a:lnTo>
                <a:lnTo>
                  <a:pt x="507" y="368"/>
                </a:lnTo>
                <a:lnTo>
                  <a:pt x="509" y="369"/>
                </a:lnTo>
                <a:lnTo>
                  <a:pt x="510" y="369"/>
                </a:lnTo>
                <a:lnTo>
                  <a:pt x="511" y="369"/>
                </a:lnTo>
                <a:lnTo>
                  <a:pt x="513" y="369"/>
                </a:lnTo>
                <a:lnTo>
                  <a:pt x="514" y="370"/>
                </a:lnTo>
                <a:lnTo>
                  <a:pt x="515" y="370"/>
                </a:lnTo>
                <a:lnTo>
                  <a:pt x="516" y="370"/>
                </a:lnTo>
                <a:lnTo>
                  <a:pt x="518" y="370"/>
                </a:lnTo>
                <a:lnTo>
                  <a:pt x="519" y="370"/>
                </a:lnTo>
                <a:lnTo>
                  <a:pt x="520" y="371"/>
                </a:lnTo>
                <a:lnTo>
                  <a:pt x="522" y="371"/>
                </a:lnTo>
                <a:lnTo>
                  <a:pt x="523" y="371"/>
                </a:lnTo>
              </a:path>
            </a:pathLst>
          </a:custGeom>
          <a:noFill/>
          <a:ln w="28575">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47" name="Rectangle 83"/>
          <p:cNvSpPr>
            <a:spLocks noChangeArrowheads="1"/>
          </p:cNvSpPr>
          <p:nvPr/>
        </p:nvSpPr>
        <p:spPr bwMode="auto">
          <a:xfrm>
            <a:off x="1219200" y="533400"/>
            <a:ext cx="647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400" b="1"/>
              <a:t>Broadband Driving Point Admittance</a:t>
            </a:r>
            <a:endParaRPr lang="en-US" altLang="en-US" b="1">
              <a:latin typeface="Tahoma" panose="020B0604030504040204" pitchFamily="34" charset="0"/>
            </a:endParaRPr>
          </a:p>
        </p:txBody>
      </p:sp>
      <p:sp>
        <p:nvSpPr>
          <p:cNvPr id="36948" name="Rectangle 84"/>
          <p:cNvSpPr>
            <a:spLocks noChangeArrowheads="1"/>
          </p:cNvSpPr>
          <p:nvPr/>
        </p:nvSpPr>
        <p:spPr bwMode="auto">
          <a:xfrm>
            <a:off x="4581525" y="646113"/>
            <a:ext cx="15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b="1">
              <a:latin typeface="Tahoma" panose="020B0604030504040204" pitchFamily="34" charset="0"/>
            </a:endParaRPr>
          </a:p>
        </p:txBody>
      </p:sp>
      <p:sp>
        <p:nvSpPr>
          <p:cNvPr id="36949" name="Rectangle 85"/>
          <p:cNvSpPr>
            <a:spLocks noChangeArrowheads="1"/>
          </p:cNvSpPr>
          <p:nvPr/>
        </p:nvSpPr>
        <p:spPr bwMode="auto">
          <a:xfrm>
            <a:off x="1144588" y="5487988"/>
            <a:ext cx="155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a:t>
            </a:r>
            <a:endParaRPr lang="en-US" altLang="en-US" b="1">
              <a:latin typeface="Tahoma" panose="020B0604030504040204" pitchFamily="34" charset="0"/>
            </a:endParaRPr>
          </a:p>
        </p:txBody>
      </p:sp>
      <p:sp>
        <p:nvSpPr>
          <p:cNvPr id="36950" name="Rectangle 86"/>
          <p:cNvSpPr>
            <a:spLocks noChangeArrowheads="1"/>
          </p:cNvSpPr>
          <p:nvPr/>
        </p:nvSpPr>
        <p:spPr bwMode="auto">
          <a:xfrm>
            <a:off x="606425" y="4899025"/>
            <a:ext cx="7000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0.005</a:t>
            </a:r>
            <a:endParaRPr lang="en-US" altLang="en-US" b="1">
              <a:latin typeface="Tahoma" panose="020B0604030504040204" pitchFamily="34" charset="0"/>
            </a:endParaRPr>
          </a:p>
        </p:txBody>
      </p:sp>
      <p:sp>
        <p:nvSpPr>
          <p:cNvPr id="36951" name="Rectangle 87"/>
          <p:cNvSpPr>
            <a:spLocks noChangeArrowheads="1"/>
          </p:cNvSpPr>
          <p:nvPr/>
        </p:nvSpPr>
        <p:spPr bwMode="auto">
          <a:xfrm>
            <a:off x="758825" y="4318000"/>
            <a:ext cx="5445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0.01</a:t>
            </a:r>
            <a:endParaRPr lang="en-US" altLang="en-US" b="1">
              <a:latin typeface="Tahoma" panose="020B0604030504040204" pitchFamily="34" charset="0"/>
            </a:endParaRPr>
          </a:p>
        </p:txBody>
      </p:sp>
      <p:sp>
        <p:nvSpPr>
          <p:cNvPr id="36952" name="Rectangle 88"/>
          <p:cNvSpPr>
            <a:spLocks noChangeArrowheads="1"/>
          </p:cNvSpPr>
          <p:nvPr/>
        </p:nvSpPr>
        <p:spPr bwMode="auto">
          <a:xfrm>
            <a:off x="606425" y="3729038"/>
            <a:ext cx="700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0.015</a:t>
            </a:r>
            <a:endParaRPr lang="en-US" altLang="en-US" b="1">
              <a:latin typeface="Tahoma" panose="020B0604030504040204" pitchFamily="34" charset="0"/>
            </a:endParaRPr>
          </a:p>
        </p:txBody>
      </p:sp>
      <p:sp>
        <p:nvSpPr>
          <p:cNvPr id="36953" name="Rectangle 89"/>
          <p:cNvSpPr>
            <a:spLocks noChangeArrowheads="1"/>
          </p:cNvSpPr>
          <p:nvPr/>
        </p:nvSpPr>
        <p:spPr bwMode="auto">
          <a:xfrm>
            <a:off x="758825" y="3148013"/>
            <a:ext cx="54451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0.02</a:t>
            </a:r>
            <a:endParaRPr lang="en-US" altLang="en-US" b="1">
              <a:latin typeface="Tahoma" panose="020B0604030504040204" pitchFamily="34" charset="0"/>
            </a:endParaRPr>
          </a:p>
        </p:txBody>
      </p:sp>
      <p:sp>
        <p:nvSpPr>
          <p:cNvPr id="36954" name="Rectangle 90"/>
          <p:cNvSpPr>
            <a:spLocks noChangeArrowheads="1"/>
          </p:cNvSpPr>
          <p:nvPr/>
        </p:nvSpPr>
        <p:spPr bwMode="auto">
          <a:xfrm>
            <a:off x="606425" y="2559050"/>
            <a:ext cx="7000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0.025</a:t>
            </a:r>
            <a:endParaRPr lang="en-US" altLang="en-US" b="1">
              <a:latin typeface="Tahoma" panose="020B0604030504040204" pitchFamily="34" charset="0"/>
            </a:endParaRPr>
          </a:p>
        </p:txBody>
      </p:sp>
      <p:sp>
        <p:nvSpPr>
          <p:cNvPr id="36955" name="Rectangle 91"/>
          <p:cNvSpPr>
            <a:spLocks noChangeArrowheads="1"/>
          </p:cNvSpPr>
          <p:nvPr/>
        </p:nvSpPr>
        <p:spPr bwMode="auto">
          <a:xfrm>
            <a:off x="758825" y="1978025"/>
            <a:ext cx="5445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0.03</a:t>
            </a:r>
            <a:endParaRPr lang="en-US" altLang="en-US" b="1">
              <a:latin typeface="Tahoma" panose="020B0604030504040204" pitchFamily="34" charset="0"/>
            </a:endParaRPr>
          </a:p>
        </p:txBody>
      </p:sp>
      <p:sp>
        <p:nvSpPr>
          <p:cNvPr id="36956" name="Rectangle 92"/>
          <p:cNvSpPr>
            <a:spLocks noChangeArrowheads="1"/>
          </p:cNvSpPr>
          <p:nvPr/>
        </p:nvSpPr>
        <p:spPr bwMode="auto">
          <a:xfrm>
            <a:off x="606425" y="1389063"/>
            <a:ext cx="700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0.035</a:t>
            </a:r>
            <a:endParaRPr lang="en-US" altLang="en-US" b="1">
              <a:latin typeface="Tahoma" panose="020B0604030504040204" pitchFamily="34" charset="0"/>
            </a:endParaRPr>
          </a:p>
        </p:txBody>
      </p:sp>
      <p:sp>
        <p:nvSpPr>
          <p:cNvPr id="36957" name="Rectangle 93"/>
          <p:cNvSpPr>
            <a:spLocks noChangeArrowheads="1"/>
          </p:cNvSpPr>
          <p:nvPr/>
        </p:nvSpPr>
        <p:spPr bwMode="auto">
          <a:xfrm>
            <a:off x="1430338" y="5888038"/>
            <a:ext cx="155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a:t>
            </a:r>
            <a:endParaRPr lang="en-US" altLang="en-US" b="1">
              <a:latin typeface="Tahoma" panose="020B0604030504040204" pitchFamily="34" charset="0"/>
            </a:endParaRPr>
          </a:p>
        </p:txBody>
      </p:sp>
      <p:sp>
        <p:nvSpPr>
          <p:cNvPr id="36958" name="Rectangle 94"/>
          <p:cNvSpPr>
            <a:spLocks noChangeArrowheads="1"/>
          </p:cNvSpPr>
          <p:nvPr/>
        </p:nvSpPr>
        <p:spPr bwMode="auto">
          <a:xfrm>
            <a:off x="2286000" y="5888038"/>
            <a:ext cx="933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100000</a:t>
            </a:r>
            <a:endParaRPr lang="en-US" altLang="en-US" b="1">
              <a:latin typeface="Tahoma" panose="020B0604030504040204" pitchFamily="34" charset="0"/>
            </a:endParaRPr>
          </a:p>
        </p:txBody>
      </p:sp>
      <p:sp>
        <p:nvSpPr>
          <p:cNvPr id="36959" name="Rectangle 95"/>
          <p:cNvSpPr>
            <a:spLocks noChangeArrowheads="1"/>
          </p:cNvSpPr>
          <p:nvPr/>
        </p:nvSpPr>
        <p:spPr bwMode="auto">
          <a:xfrm>
            <a:off x="3533775" y="5888038"/>
            <a:ext cx="933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200000</a:t>
            </a:r>
            <a:endParaRPr lang="en-US" altLang="en-US" b="1">
              <a:latin typeface="Tahoma" panose="020B0604030504040204" pitchFamily="34" charset="0"/>
            </a:endParaRPr>
          </a:p>
        </p:txBody>
      </p:sp>
      <p:sp>
        <p:nvSpPr>
          <p:cNvPr id="36960" name="Rectangle 96"/>
          <p:cNvSpPr>
            <a:spLocks noChangeArrowheads="1"/>
          </p:cNvSpPr>
          <p:nvPr/>
        </p:nvSpPr>
        <p:spPr bwMode="auto">
          <a:xfrm>
            <a:off x="4779963" y="5888038"/>
            <a:ext cx="933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300000</a:t>
            </a:r>
            <a:endParaRPr lang="en-US" altLang="en-US" b="1">
              <a:latin typeface="Tahoma" panose="020B0604030504040204" pitchFamily="34" charset="0"/>
            </a:endParaRPr>
          </a:p>
        </p:txBody>
      </p:sp>
      <p:sp>
        <p:nvSpPr>
          <p:cNvPr id="36961" name="Rectangle 97"/>
          <p:cNvSpPr>
            <a:spLocks noChangeArrowheads="1"/>
          </p:cNvSpPr>
          <p:nvPr/>
        </p:nvSpPr>
        <p:spPr bwMode="auto">
          <a:xfrm>
            <a:off x="6026150" y="5888038"/>
            <a:ext cx="933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400000</a:t>
            </a:r>
            <a:endParaRPr lang="en-US" altLang="en-US" b="1">
              <a:latin typeface="Tahoma" panose="020B0604030504040204" pitchFamily="34" charset="0"/>
            </a:endParaRPr>
          </a:p>
        </p:txBody>
      </p:sp>
      <p:sp>
        <p:nvSpPr>
          <p:cNvPr id="36962" name="Rectangle 98"/>
          <p:cNvSpPr>
            <a:spLocks noChangeArrowheads="1"/>
          </p:cNvSpPr>
          <p:nvPr/>
        </p:nvSpPr>
        <p:spPr bwMode="auto">
          <a:xfrm>
            <a:off x="7272338" y="5888038"/>
            <a:ext cx="933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500000</a:t>
            </a:r>
            <a:endParaRPr lang="en-US" altLang="en-US" b="1">
              <a:latin typeface="Tahoma" panose="020B0604030504040204" pitchFamily="34" charset="0"/>
            </a:endParaRPr>
          </a:p>
        </p:txBody>
      </p:sp>
      <p:sp>
        <p:nvSpPr>
          <p:cNvPr id="36963" name="Rectangle 99"/>
          <p:cNvSpPr>
            <a:spLocks noChangeArrowheads="1"/>
          </p:cNvSpPr>
          <p:nvPr/>
        </p:nvSpPr>
        <p:spPr bwMode="auto">
          <a:xfrm>
            <a:off x="3713163" y="6353175"/>
            <a:ext cx="1822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100" b="1"/>
              <a:t>Frequency, Hz</a:t>
            </a:r>
            <a:endParaRPr lang="en-US" altLang="en-US" b="1">
              <a:latin typeface="Tahoma" panose="020B0604030504040204" pitchFamily="34" charset="0"/>
            </a:endParaRPr>
          </a:p>
        </p:txBody>
      </p:sp>
      <p:sp>
        <p:nvSpPr>
          <p:cNvPr id="36964" name="Rectangle 100"/>
          <p:cNvSpPr>
            <a:spLocks noChangeArrowheads="1"/>
          </p:cNvSpPr>
          <p:nvPr/>
        </p:nvSpPr>
        <p:spPr bwMode="auto">
          <a:xfrm rot="-5400000">
            <a:off x="-284162" y="3367088"/>
            <a:ext cx="10953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100" b="1"/>
              <a:t>Siemens</a:t>
            </a:r>
            <a:endParaRPr lang="en-US" altLang="en-US" b="1">
              <a:latin typeface="Tahoma" panose="020B0604030504040204" pitchFamily="34" charset="0"/>
            </a:endParaRPr>
          </a:p>
        </p:txBody>
      </p:sp>
      <p:sp>
        <p:nvSpPr>
          <p:cNvPr id="36965" name="Rectangle 101"/>
          <p:cNvSpPr>
            <a:spLocks noChangeArrowheads="1"/>
          </p:cNvSpPr>
          <p:nvPr/>
        </p:nvSpPr>
        <p:spPr bwMode="auto">
          <a:xfrm>
            <a:off x="8278813" y="3395663"/>
            <a:ext cx="769937" cy="390525"/>
          </a:xfrm>
          <a:prstGeom prst="rect">
            <a:avLst/>
          </a:prstGeom>
          <a:solidFill>
            <a:srgbClr val="FFFFFF"/>
          </a:solidFill>
          <a:ln w="0">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6966" name="Line 102"/>
          <p:cNvSpPr>
            <a:spLocks noChangeShapeType="1"/>
          </p:cNvSpPr>
          <p:nvPr/>
        </p:nvSpPr>
        <p:spPr bwMode="auto">
          <a:xfrm>
            <a:off x="8364538" y="3605213"/>
            <a:ext cx="227012" cy="0"/>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67" name="Rectangle 103"/>
          <p:cNvSpPr>
            <a:spLocks noChangeArrowheads="1"/>
          </p:cNvSpPr>
          <p:nvPr/>
        </p:nvSpPr>
        <p:spPr bwMode="auto">
          <a:xfrm>
            <a:off x="8720138" y="3452813"/>
            <a:ext cx="33178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|Y|</a:t>
            </a:r>
            <a:endParaRPr lang="en-US" altLang="en-US" b="1">
              <a:latin typeface="Tahoma" panose="020B0604030504040204" pitchFamily="34" charset="0"/>
            </a:endParaRPr>
          </a:p>
        </p:txBody>
      </p:sp>
      <p:sp>
        <p:nvSpPr>
          <p:cNvPr id="36968" name="Rectangle 104"/>
          <p:cNvSpPr>
            <a:spLocks noChangeArrowheads="1"/>
          </p:cNvSpPr>
          <p:nvPr/>
        </p:nvSpPr>
        <p:spPr bwMode="auto">
          <a:xfrm>
            <a:off x="-114300" y="0"/>
            <a:ext cx="9248775" cy="689610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370385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4"/>
          <p:cNvSpPr>
            <a:spLocks noGrp="1"/>
          </p:cNvSpPr>
          <p:nvPr>
            <p:ph type="subTitle" sz="quarter" idx="1"/>
          </p:nvPr>
        </p:nvSpPr>
        <p:spPr/>
        <p:txBody>
          <a:bodyPr/>
          <a:lstStyle/>
          <a:p>
            <a:pPr eaLnBrk="1" hangingPunct="1"/>
            <a:endParaRPr lang="en-US" altLang="en-US"/>
          </a:p>
        </p:txBody>
      </p:sp>
      <p:sp>
        <p:nvSpPr>
          <p:cNvPr id="10243" name="Title 3"/>
          <p:cNvSpPr>
            <a:spLocks noGrp="1"/>
          </p:cNvSpPr>
          <p:nvPr>
            <p:ph type="ctrTitle" sz="quarter"/>
          </p:nvPr>
        </p:nvSpPr>
        <p:spPr/>
        <p:txBody>
          <a:bodyPr/>
          <a:lstStyle/>
          <a:p>
            <a:pPr algn="r" eaLnBrk="1" hangingPunct="1"/>
            <a:r>
              <a:rPr lang="en-US" altLang="en-US" dirty="0"/>
              <a:t>Introduction to</a:t>
            </a:r>
            <a:br>
              <a:rPr lang="en-US" altLang="en-US" dirty="0"/>
            </a:br>
            <a:r>
              <a:rPr lang="en-US" altLang="en-US" dirty="0"/>
              <a:t> Distribution Systems</a:t>
            </a:r>
          </a:p>
        </p:txBody>
      </p:sp>
    </p:spTree>
    <p:extLst>
      <p:ext uri="{BB962C8B-B14F-4D97-AF65-F5344CB8AC3E}">
        <p14:creationId xmlns:p14="http://schemas.microsoft.com/office/powerpoint/2010/main" val="3060730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a:t>Power Flow Visualization</a:t>
            </a:r>
          </a:p>
        </p:txBody>
      </p:sp>
      <p:sp>
        <p:nvSpPr>
          <p:cNvPr id="37891" name="Rectangle 3"/>
          <p:cNvSpPr>
            <a:spLocks noChangeArrowheads="1"/>
          </p:cNvSpPr>
          <p:nvPr/>
        </p:nvSpPr>
        <p:spPr bwMode="auto">
          <a:xfrm>
            <a:off x="1885950" y="1666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37892" name="Picture 4"/>
          <p:cNvPicPr>
            <a:picLocks noChangeAspect="1" noChangeArrowheads="1"/>
          </p:cNvPicPr>
          <p:nvPr/>
        </p:nvPicPr>
        <p:blipFill>
          <a:blip r:embed="rId3">
            <a:extLst>
              <a:ext uri="{28A0092B-C50C-407E-A947-70E740481C1C}">
                <a14:useLocalDpi xmlns:a14="http://schemas.microsoft.com/office/drawing/2010/main" val="0"/>
              </a:ext>
            </a:extLst>
          </a:blip>
          <a:srcRect l="7826" t="2460" r="3999" b="6557"/>
          <a:stretch>
            <a:fillRect/>
          </a:stretch>
        </p:blipFill>
        <p:spPr bwMode="auto">
          <a:xfrm>
            <a:off x="838200" y="1524000"/>
            <a:ext cx="7029450" cy="46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3300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pPr eaLnBrk="1" hangingPunct="1"/>
            <a:r>
              <a:rPr lang="en-US" altLang="en-US"/>
              <a:t>Special Displays  </a:t>
            </a:r>
          </a:p>
        </p:txBody>
      </p:sp>
      <p:pic>
        <p:nvPicPr>
          <p:cNvPr id="38915" name="Picture 5" descr="8500General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447800"/>
            <a:ext cx="6124575"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 Box 6"/>
          <p:cNvSpPr txBox="1">
            <a:spLocks noChangeArrowheads="1"/>
          </p:cNvSpPr>
          <p:nvPr/>
        </p:nvSpPr>
        <p:spPr bwMode="auto">
          <a:xfrm>
            <a:off x="7391400" y="2362200"/>
            <a:ext cx="1371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Fault Current Magnitudes</a:t>
            </a:r>
          </a:p>
        </p:txBody>
      </p:sp>
    </p:spTree>
    <p:extLst>
      <p:ext uri="{BB962C8B-B14F-4D97-AF65-F5344CB8AC3E}">
        <p14:creationId xmlns:p14="http://schemas.microsoft.com/office/powerpoint/2010/main" val="30127832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SolarRampOutp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747838"/>
            <a:ext cx="5500688" cy="450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3"/>
          <p:cNvSpPr>
            <a:spLocks noGrp="1" noChangeArrowheads="1"/>
          </p:cNvSpPr>
          <p:nvPr>
            <p:ph type="title"/>
          </p:nvPr>
        </p:nvSpPr>
        <p:spPr/>
        <p:txBody>
          <a:bodyPr/>
          <a:lstStyle/>
          <a:p>
            <a:pPr eaLnBrk="1" hangingPunct="1"/>
            <a:r>
              <a:rPr lang="en-US" altLang="en-US"/>
              <a:t>Example of an Expected DG Problem</a:t>
            </a:r>
          </a:p>
        </p:txBody>
      </p:sp>
      <p:grpSp>
        <p:nvGrpSpPr>
          <p:cNvPr id="40964" name="Group 4"/>
          <p:cNvGrpSpPr>
            <a:grpSpLocks/>
          </p:cNvGrpSpPr>
          <p:nvPr/>
        </p:nvGrpSpPr>
        <p:grpSpPr bwMode="auto">
          <a:xfrm>
            <a:off x="2286000" y="1905000"/>
            <a:ext cx="4648200" cy="3657600"/>
            <a:chOff x="6900" y="6893"/>
            <a:chExt cx="4395" cy="3307"/>
          </a:xfrm>
        </p:grpSpPr>
        <p:sp>
          <p:nvSpPr>
            <p:cNvPr id="40965" name="Text Box 5"/>
            <p:cNvSpPr txBox="1">
              <a:spLocks noChangeArrowheads="1"/>
            </p:cNvSpPr>
            <p:nvPr/>
          </p:nvSpPr>
          <p:spPr bwMode="auto">
            <a:xfrm>
              <a:off x="9315" y="9255"/>
              <a:ext cx="1980" cy="945"/>
            </a:xfrm>
            <a:prstGeom prst="rect">
              <a:avLst/>
            </a:prstGeom>
            <a:solidFill>
              <a:srgbClr val="FFFFFF"/>
            </a:solidFill>
            <a:ln w="9525">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b="1">
                  <a:latin typeface="Times New Roman" panose="02020603050405020304" pitchFamily="18" charset="0"/>
                  <a:cs typeface="Arial" panose="020B0604020202020204" pitchFamily="34" charset="0"/>
                </a:rPr>
                <a:t>Regulator taps up to compensate for voltage drop</a:t>
              </a:r>
              <a:endParaRPr lang="en-US" altLang="en-US" sz="2400" b="1">
                <a:cs typeface="Arial" panose="020B0604020202020204" pitchFamily="34" charset="0"/>
              </a:endParaRPr>
            </a:p>
          </p:txBody>
        </p:sp>
        <p:sp>
          <p:nvSpPr>
            <p:cNvPr id="40966" name="Text Box 6"/>
            <p:cNvSpPr txBox="1">
              <a:spLocks noChangeArrowheads="1"/>
            </p:cNvSpPr>
            <p:nvPr/>
          </p:nvSpPr>
          <p:spPr bwMode="auto">
            <a:xfrm>
              <a:off x="6900" y="7005"/>
              <a:ext cx="2325" cy="675"/>
            </a:xfrm>
            <a:prstGeom prst="rect">
              <a:avLst/>
            </a:prstGeom>
            <a:solidFill>
              <a:srgbClr val="FFFFFF"/>
            </a:solidFill>
            <a:ln w="9525">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imes New Roman" panose="02020603050405020304" pitchFamily="18" charset="0"/>
                  <a:cs typeface="Arial" panose="020B0604020202020204" pitchFamily="34" charset="0"/>
                </a:rPr>
                <a:t>Voltage overshoots as power output ramps up</a:t>
              </a:r>
              <a:endParaRPr lang="en-US" altLang="en-US" sz="2000" b="1">
                <a:cs typeface="Arial" panose="020B0604020202020204" pitchFamily="34" charset="0"/>
              </a:endParaRPr>
            </a:p>
          </p:txBody>
        </p:sp>
        <p:sp>
          <p:nvSpPr>
            <p:cNvPr id="40967" name="Line 7"/>
            <p:cNvSpPr>
              <a:spLocks noChangeShapeType="1"/>
            </p:cNvSpPr>
            <p:nvPr/>
          </p:nvSpPr>
          <p:spPr bwMode="auto">
            <a:xfrm flipV="1">
              <a:off x="9045" y="9450"/>
              <a:ext cx="0" cy="73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68" name="Line 8"/>
            <p:cNvSpPr>
              <a:spLocks noChangeShapeType="1"/>
            </p:cNvSpPr>
            <p:nvPr/>
          </p:nvSpPr>
          <p:spPr bwMode="auto">
            <a:xfrm rot="5400000" flipV="1">
              <a:off x="8940" y="6525"/>
              <a:ext cx="0" cy="73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4155228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a:t>Root of Problem</a:t>
            </a:r>
          </a:p>
        </p:txBody>
      </p:sp>
      <p:sp>
        <p:nvSpPr>
          <p:cNvPr id="41987" name="Rectangle 3"/>
          <p:cNvSpPr>
            <a:spLocks noChangeArrowheads="1"/>
          </p:cNvSpPr>
          <p:nvPr/>
        </p:nvSpPr>
        <p:spPr bwMode="auto">
          <a:xfrm>
            <a:off x="0" y="204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nvGrpSpPr>
          <p:cNvPr id="41988" name="Group 4"/>
          <p:cNvGrpSpPr>
            <a:grpSpLocks noChangeAspect="1"/>
          </p:cNvGrpSpPr>
          <p:nvPr/>
        </p:nvGrpSpPr>
        <p:grpSpPr bwMode="auto">
          <a:xfrm>
            <a:off x="1143000" y="1981200"/>
            <a:ext cx="4648200" cy="4343400"/>
            <a:chOff x="2362" y="3630"/>
            <a:chExt cx="12656" cy="11822"/>
          </a:xfrm>
        </p:grpSpPr>
        <p:sp>
          <p:nvSpPr>
            <p:cNvPr id="41991" name="AutoShape 5"/>
            <p:cNvSpPr>
              <a:spLocks noChangeAspect="1" noChangeArrowheads="1" noTextEdit="1"/>
            </p:cNvSpPr>
            <p:nvPr/>
          </p:nvSpPr>
          <p:spPr bwMode="auto">
            <a:xfrm>
              <a:off x="2362" y="3630"/>
              <a:ext cx="12656" cy="1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992" name="Rectangle 6"/>
            <p:cNvSpPr>
              <a:spLocks noChangeArrowheads="1"/>
            </p:cNvSpPr>
            <p:nvPr/>
          </p:nvSpPr>
          <p:spPr bwMode="auto">
            <a:xfrm>
              <a:off x="2362" y="4397"/>
              <a:ext cx="12656" cy="10355"/>
            </a:xfrm>
            <a:prstGeom prst="rect">
              <a:avLst/>
            </a:prstGeom>
            <a:solidFill>
              <a:srgbClr val="FFFFFF"/>
            </a:solidFill>
            <a:ln w="9525">
              <a:solidFill>
                <a:srgbClr val="FFFFFF"/>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41993" name="Rectangle 7"/>
            <p:cNvSpPr>
              <a:spLocks noChangeArrowheads="1"/>
            </p:cNvSpPr>
            <p:nvPr/>
          </p:nvSpPr>
          <p:spPr bwMode="auto">
            <a:xfrm>
              <a:off x="7218" y="3816"/>
              <a:ext cx="5639"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Voltage Profile w/ DG</a:t>
              </a:r>
              <a:endParaRPr lang="en-US" altLang="en-US" sz="1800">
                <a:solidFill>
                  <a:schemeClr val="tx1"/>
                </a:solidFill>
                <a:ea typeface="Times New Roman" panose="02020603050405020304" pitchFamily="18" charset="0"/>
                <a:cs typeface="MS Sans Serif" charset="0"/>
              </a:endParaRPr>
            </a:p>
          </p:txBody>
        </p:sp>
        <p:sp>
          <p:nvSpPr>
            <p:cNvPr id="41994" name="Line 8"/>
            <p:cNvSpPr>
              <a:spLocks noChangeShapeType="1"/>
            </p:cNvSpPr>
            <p:nvPr/>
          </p:nvSpPr>
          <p:spPr bwMode="auto">
            <a:xfrm>
              <a:off x="4822"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5" name="Line 9"/>
            <p:cNvSpPr>
              <a:spLocks noChangeShapeType="1"/>
            </p:cNvSpPr>
            <p:nvPr/>
          </p:nvSpPr>
          <p:spPr bwMode="auto">
            <a:xfrm>
              <a:off x="5682"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6" name="Line 10"/>
            <p:cNvSpPr>
              <a:spLocks noChangeShapeType="1"/>
            </p:cNvSpPr>
            <p:nvPr/>
          </p:nvSpPr>
          <p:spPr bwMode="auto">
            <a:xfrm>
              <a:off x="6560"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7" name="Line 11"/>
            <p:cNvSpPr>
              <a:spLocks noChangeShapeType="1"/>
            </p:cNvSpPr>
            <p:nvPr/>
          </p:nvSpPr>
          <p:spPr bwMode="auto">
            <a:xfrm>
              <a:off x="7417"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8" name="Line 12"/>
            <p:cNvSpPr>
              <a:spLocks noChangeShapeType="1"/>
            </p:cNvSpPr>
            <p:nvPr/>
          </p:nvSpPr>
          <p:spPr bwMode="auto">
            <a:xfrm>
              <a:off x="8295"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9" name="Line 13"/>
            <p:cNvSpPr>
              <a:spLocks noChangeShapeType="1"/>
            </p:cNvSpPr>
            <p:nvPr/>
          </p:nvSpPr>
          <p:spPr bwMode="auto">
            <a:xfrm>
              <a:off x="9152"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0" name="Line 14"/>
            <p:cNvSpPr>
              <a:spLocks noChangeShapeType="1"/>
            </p:cNvSpPr>
            <p:nvPr/>
          </p:nvSpPr>
          <p:spPr bwMode="auto">
            <a:xfrm>
              <a:off x="10007"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1" name="Line 15"/>
            <p:cNvSpPr>
              <a:spLocks noChangeShapeType="1"/>
            </p:cNvSpPr>
            <p:nvPr/>
          </p:nvSpPr>
          <p:spPr bwMode="auto">
            <a:xfrm>
              <a:off x="10910"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2" name="Line 16"/>
            <p:cNvSpPr>
              <a:spLocks noChangeShapeType="1"/>
            </p:cNvSpPr>
            <p:nvPr/>
          </p:nvSpPr>
          <p:spPr bwMode="auto">
            <a:xfrm>
              <a:off x="11765"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3" name="Line 17"/>
            <p:cNvSpPr>
              <a:spLocks noChangeShapeType="1"/>
            </p:cNvSpPr>
            <p:nvPr/>
          </p:nvSpPr>
          <p:spPr bwMode="auto">
            <a:xfrm>
              <a:off x="12645"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4" name="Line 18"/>
            <p:cNvSpPr>
              <a:spLocks noChangeShapeType="1"/>
            </p:cNvSpPr>
            <p:nvPr/>
          </p:nvSpPr>
          <p:spPr bwMode="auto">
            <a:xfrm>
              <a:off x="13500"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5" name="Line 19"/>
            <p:cNvSpPr>
              <a:spLocks noChangeShapeType="1"/>
            </p:cNvSpPr>
            <p:nvPr/>
          </p:nvSpPr>
          <p:spPr bwMode="auto">
            <a:xfrm>
              <a:off x="14357"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6" name="Line 20"/>
            <p:cNvSpPr>
              <a:spLocks noChangeShapeType="1"/>
            </p:cNvSpPr>
            <p:nvPr/>
          </p:nvSpPr>
          <p:spPr bwMode="auto">
            <a:xfrm>
              <a:off x="3872" y="14039"/>
              <a:ext cx="0"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7" name="Rectangle 21"/>
            <p:cNvSpPr>
              <a:spLocks noChangeArrowheads="1"/>
            </p:cNvSpPr>
            <p:nvPr/>
          </p:nvSpPr>
          <p:spPr bwMode="auto">
            <a:xfrm>
              <a:off x="3501" y="14039"/>
              <a:ext cx="774"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0.0</a:t>
              </a:r>
              <a:endParaRPr lang="en-US" altLang="en-US" sz="1800">
                <a:solidFill>
                  <a:schemeClr val="tx1"/>
                </a:solidFill>
                <a:ea typeface="Times New Roman" panose="02020603050405020304" pitchFamily="18" charset="0"/>
                <a:cs typeface="MS Sans Serif" charset="0"/>
              </a:endParaRPr>
            </a:p>
          </p:txBody>
        </p:sp>
        <p:sp>
          <p:nvSpPr>
            <p:cNvPr id="42008" name="Line 22"/>
            <p:cNvSpPr>
              <a:spLocks noChangeShapeType="1"/>
            </p:cNvSpPr>
            <p:nvPr/>
          </p:nvSpPr>
          <p:spPr bwMode="auto">
            <a:xfrm>
              <a:off x="7417" y="13962"/>
              <a:ext cx="0"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9" name="Rectangle 23"/>
            <p:cNvSpPr>
              <a:spLocks noChangeArrowheads="1"/>
            </p:cNvSpPr>
            <p:nvPr/>
          </p:nvSpPr>
          <p:spPr bwMode="auto">
            <a:xfrm>
              <a:off x="7262" y="14117"/>
              <a:ext cx="774"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2.0</a:t>
              </a:r>
              <a:endParaRPr lang="en-US" altLang="en-US" sz="1800">
                <a:solidFill>
                  <a:schemeClr val="tx1"/>
                </a:solidFill>
                <a:ea typeface="Times New Roman" panose="02020603050405020304" pitchFamily="18" charset="0"/>
                <a:cs typeface="MS Sans Serif" charset="0"/>
              </a:endParaRPr>
            </a:p>
          </p:txBody>
        </p:sp>
        <p:sp>
          <p:nvSpPr>
            <p:cNvPr id="42010" name="Line 24"/>
            <p:cNvSpPr>
              <a:spLocks noChangeShapeType="1"/>
            </p:cNvSpPr>
            <p:nvPr/>
          </p:nvSpPr>
          <p:spPr bwMode="auto">
            <a:xfrm>
              <a:off x="10910" y="13962"/>
              <a:ext cx="0"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1" name="Rectangle 25"/>
            <p:cNvSpPr>
              <a:spLocks noChangeArrowheads="1"/>
            </p:cNvSpPr>
            <p:nvPr/>
          </p:nvSpPr>
          <p:spPr bwMode="auto">
            <a:xfrm>
              <a:off x="10755" y="14117"/>
              <a:ext cx="774"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4.0</a:t>
              </a:r>
              <a:endParaRPr lang="en-US" altLang="en-US" sz="1800">
                <a:solidFill>
                  <a:schemeClr val="tx1"/>
                </a:solidFill>
                <a:ea typeface="Times New Roman" panose="02020603050405020304" pitchFamily="18" charset="0"/>
                <a:cs typeface="MS Sans Serif" charset="0"/>
              </a:endParaRPr>
            </a:p>
          </p:txBody>
        </p:sp>
        <p:sp>
          <p:nvSpPr>
            <p:cNvPr id="42012" name="Line 26"/>
            <p:cNvSpPr>
              <a:spLocks noChangeShapeType="1"/>
            </p:cNvSpPr>
            <p:nvPr/>
          </p:nvSpPr>
          <p:spPr bwMode="auto">
            <a:xfrm>
              <a:off x="14357" y="13962"/>
              <a:ext cx="0"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3" name="Rectangle 27"/>
            <p:cNvSpPr>
              <a:spLocks noChangeArrowheads="1"/>
            </p:cNvSpPr>
            <p:nvPr/>
          </p:nvSpPr>
          <p:spPr bwMode="auto">
            <a:xfrm>
              <a:off x="14205" y="14117"/>
              <a:ext cx="774"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6.0</a:t>
              </a:r>
              <a:endParaRPr lang="en-US" altLang="en-US" sz="1800">
                <a:solidFill>
                  <a:schemeClr val="tx1"/>
                </a:solidFill>
                <a:ea typeface="Times New Roman" panose="02020603050405020304" pitchFamily="18" charset="0"/>
                <a:cs typeface="MS Sans Serif" charset="0"/>
              </a:endParaRPr>
            </a:p>
          </p:txBody>
        </p:sp>
        <p:sp>
          <p:nvSpPr>
            <p:cNvPr id="42014" name="Rectangle 28"/>
            <p:cNvSpPr>
              <a:spLocks noChangeArrowheads="1"/>
            </p:cNvSpPr>
            <p:nvPr/>
          </p:nvSpPr>
          <p:spPr bwMode="auto">
            <a:xfrm>
              <a:off x="4430" y="14783"/>
              <a:ext cx="8086"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Distance from Substation (km)</a:t>
              </a:r>
              <a:endParaRPr lang="en-US" altLang="en-US" sz="1800">
                <a:solidFill>
                  <a:schemeClr val="tx1"/>
                </a:solidFill>
                <a:ea typeface="Times New Roman" panose="02020603050405020304" pitchFamily="18" charset="0"/>
                <a:cs typeface="MS Sans Serif" charset="0"/>
              </a:endParaRPr>
            </a:p>
          </p:txBody>
        </p:sp>
        <p:sp>
          <p:nvSpPr>
            <p:cNvPr id="42015" name="Line 29"/>
            <p:cNvSpPr>
              <a:spLocks noChangeShapeType="1"/>
            </p:cNvSpPr>
            <p:nvPr/>
          </p:nvSpPr>
          <p:spPr bwMode="auto">
            <a:xfrm flipH="1">
              <a:off x="3686" y="13908"/>
              <a:ext cx="1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6" name="Rectangle 30"/>
            <p:cNvSpPr>
              <a:spLocks noChangeArrowheads="1"/>
            </p:cNvSpPr>
            <p:nvPr/>
          </p:nvSpPr>
          <p:spPr bwMode="auto">
            <a:xfrm>
              <a:off x="2385" y="13389"/>
              <a:ext cx="1085"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0.90</a:t>
              </a:r>
              <a:endParaRPr lang="en-US" altLang="en-US" sz="1800">
                <a:solidFill>
                  <a:schemeClr val="tx1"/>
                </a:solidFill>
                <a:ea typeface="Times New Roman" panose="02020603050405020304" pitchFamily="18" charset="0"/>
                <a:cs typeface="MS Sans Serif" charset="0"/>
              </a:endParaRPr>
            </a:p>
          </p:txBody>
        </p:sp>
        <p:sp>
          <p:nvSpPr>
            <p:cNvPr id="42017" name="Line 31"/>
            <p:cNvSpPr>
              <a:spLocks noChangeShapeType="1"/>
            </p:cNvSpPr>
            <p:nvPr/>
          </p:nvSpPr>
          <p:spPr bwMode="auto">
            <a:xfrm flipH="1">
              <a:off x="3686" y="11603"/>
              <a:ext cx="1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8" name="Rectangle 32"/>
            <p:cNvSpPr>
              <a:spLocks noChangeArrowheads="1"/>
            </p:cNvSpPr>
            <p:nvPr/>
          </p:nvSpPr>
          <p:spPr bwMode="auto">
            <a:xfrm>
              <a:off x="2385" y="11251"/>
              <a:ext cx="1085"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0.95</a:t>
              </a:r>
              <a:endParaRPr lang="en-US" altLang="en-US" sz="1800">
                <a:solidFill>
                  <a:schemeClr val="tx1"/>
                </a:solidFill>
                <a:ea typeface="Times New Roman" panose="02020603050405020304" pitchFamily="18" charset="0"/>
                <a:cs typeface="MS Sans Serif" charset="0"/>
              </a:endParaRPr>
            </a:p>
          </p:txBody>
        </p:sp>
        <p:sp>
          <p:nvSpPr>
            <p:cNvPr id="42019" name="Line 33"/>
            <p:cNvSpPr>
              <a:spLocks noChangeShapeType="1"/>
            </p:cNvSpPr>
            <p:nvPr/>
          </p:nvSpPr>
          <p:spPr bwMode="auto">
            <a:xfrm flipH="1">
              <a:off x="3686" y="9302"/>
              <a:ext cx="1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0" name="Rectangle 34"/>
            <p:cNvSpPr>
              <a:spLocks noChangeArrowheads="1"/>
            </p:cNvSpPr>
            <p:nvPr/>
          </p:nvSpPr>
          <p:spPr bwMode="auto">
            <a:xfrm>
              <a:off x="2385" y="9021"/>
              <a:ext cx="1085"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1.00</a:t>
              </a:r>
              <a:endParaRPr lang="en-US" altLang="en-US" sz="1800">
                <a:solidFill>
                  <a:schemeClr val="tx1"/>
                </a:solidFill>
                <a:ea typeface="Times New Roman" panose="02020603050405020304" pitchFamily="18" charset="0"/>
                <a:cs typeface="MS Sans Serif" charset="0"/>
              </a:endParaRPr>
            </a:p>
          </p:txBody>
        </p:sp>
        <p:sp>
          <p:nvSpPr>
            <p:cNvPr id="42021" name="Line 35"/>
            <p:cNvSpPr>
              <a:spLocks noChangeShapeType="1"/>
            </p:cNvSpPr>
            <p:nvPr/>
          </p:nvSpPr>
          <p:spPr bwMode="auto">
            <a:xfrm flipH="1">
              <a:off x="3686" y="6976"/>
              <a:ext cx="1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2" name="Rectangle 36"/>
            <p:cNvSpPr>
              <a:spLocks noChangeArrowheads="1"/>
            </p:cNvSpPr>
            <p:nvPr/>
          </p:nvSpPr>
          <p:spPr bwMode="auto">
            <a:xfrm>
              <a:off x="2385" y="6604"/>
              <a:ext cx="1085"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1.05</a:t>
              </a:r>
              <a:endParaRPr lang="en-US" altLang="en-US" sz="1800">
                <a:solidFill>
                  <a:schemeClr val="tx1"/>
                </a:solidFill>
                <a:ea typeface="Times New Roman" panose="02020603050405020304" pitchFamily="18" charset="0"/>
                <a:cs typeface="MS Sans Serif" charset="0"/>
              </a:endParaRPr>
            </a:p>
          </p:txBody>
        </p:sp>
        <p:sp>
          <p:nvSpPr>
            <p:cNvPr id="42023" name="Rectangle 37"/>
            <p:cNvSpPr>
              <a:spLocks noChangeArrowheads="1"/>
            </p:cNvSpPr>
            <p:nvPr/>
          </p:nvSpPr>
          <p:spPr bwMode="auto">
            <a:xfrm>
              <a:off x="2385" y="4559"/>
              <a:ext cx="1085" cy="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1.10</a:t>
              </a:r>
              <a:endParaRPr lang="en-US" altLang="en-US" sz="1800">
                <a:solidFill>
                  <a:schemeClr val="tx1"/>
                </a:solidFill>
                <a:ea typeface="Times New Roman" panose="02020603050405020304" pitchFamily="18" charset="0"/>
                <a:cs typeface="MS Sans Serif" charset="0"/>
              </a:endParaRPr>
            </a:p>
          </p:txBody>
        </p:sp>
        <p:sp>
          <p:nvSpPr>
            <p:cNvPr id="42024" name="Rectangle 38"/>
            <p:cNvSpPr>
              <a:spLocks noChangeArrowheads="1"/>
            </p:cNvSpPr>
            <p:nvPr/>
          </p:nvSpPr>
          <p:spPr bwMode="auto">
            <a:xfrm>
              <a:off x="2571" y="3630"/>
              <a:ext cx="3160"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p.u. Voltage</a:t>
              </a:r>
              <a:endParaRPr lang="en-US" altLang="en-US" sz="1800">
                <a:solidFill>
                  <a:schemeClr val="tx1"/>
                </a:solidFill>
                <a:ea typeface="Times New Roman" panose="02020603050405020304" pitchFamily="18" charset="0"/>
                <a:cs typeface="MS Sans Serif" charset="0"/>
              </a:endParaRPr>
            </a:p>
          </p:txBody>
        </p:sp>
        <p:sp>
          <p:nvSpPr>
            <p:cNvPr id="42025" name="Rectangle 39"/>
            <p:cNvSpPr>
              <a:spLocks noChangeArrowheads="1"/>
            </p:cNvSpPr>
            <p:nvPr/>
          </p:nvSpPr>
          <p:spPr bwMode="auto">
            <a:xfrm>
              <a:off x="3745" y="4702"/>
              <a:ext cx="10898" cy="9283"/>
            </a:xfrm>
            <a:prstGeom prst="rect">
              <a:avLst/>
            </a:prstGeom>
            <a:solidFill>
              <a:srgbClr val="FFFFFF"/>
            </a:solidFill>
            <a:ln w="9525">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42026" name="Line 40"/>
            <p:cNvSpPr>
              <a:spLocks noChangeShapeType="1"/>
            </p:cNvSpPr>
            <p:nvPr/>
          </p:nvSpPr>
          <p:spPr bwMode="auto">
            <a:xfrm flipV="1">
              <a:off x="4822"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27" name="Line 41"/>
            <p:cNvSpPr>
              <a:spLocks noChangeShapeType="1"/>
            </p:cNvSpPr>
            <p:nvPr/>
          </p:nvSpPr>
          <p:spPr bwMode="auto">
            <a:xfrm flipV="1">
              <a:off x="5682"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28" name="Line 42"/>
            <p:cNvSpPr>
              <a:spLocks noChangeShapeType="1"/>
            </p:cNvSpPr>
            <p:nvPr/>
          </p:nvSpPr>
          <p:spPr bwMode="auto">
            <a:xfrm flipV="1">
              <a:off x="6560"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29" name="Line 43"/>
            <p:cNvSpPr>
              <a:spLocks noChangeShapeType="1"/>
            </p:cNvSpPr>
            <p:nvPr/>
          </p:nvSpPr>
          <p:spPr bwMode="auto">
            <a:xfrm flipV="1">
              <a:off x="7417"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0" name="Line 44"/>
            <p:cNvSpPr>
              <a:spLocks noChangeShapeType="1"/>
            </p:cNvSpPr>
            <p:nvPr/>
          </p:nvSpPr>
          <p:spPr bwMode="auto">
            <a:xfrm flipV="1">
              <a:off x="8295"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1" name="Line 45"/>
            <p:cNvSpPr>
              <a:spLocks noChangeShapeType="1"/>
            </p:cNvSpPr>
            <p:nvPr/>
          </p:nvSpPr>
          <p:spPr bwMode="auto">
            <a:xfrm flipV="1">
              <a:off x="9152"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2" name="Line 46"/>
            <p:cNvSpPr>
              <a:spLocks noChangeShapeType="1"/>
            </p:cNvSpPr>
            <p:nvPr/>
          </p:nvSpPr>
          <p:spPr bwMode="auto">
            <a:xfrm flipV="1">
              <a:off x="10007"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3" name="Line 47"/>
            <p:cNvSpPr>
              <a:spLocks noChangeShapeType="1"/>
            </p:cNvSpPr>
            <p:nvPr/>
          </p:nvSpPr>
          <p:spPr bwMode="auto">
            <a:xfrm flipV="1">
              <a:off x="10910"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4" name="Line 48"/>
            <p:cNvSpPr>
              <a:spLocks noChangeShapeType="1"/>
            </p:cNvSpPr>
            <p:nvPr/>
          </p:nvSpPr>
          <p:spPr bwMode="auto">
            <a:xfrm flipV="1">
              <a:off x="11765"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5" name="Line 49"/>
            <p:cNvSpPr>
              <a:spLocks noChangeShapeType="1"/>
            </p:cNvSpPr>
            <p:nvPr/>
          </p:nvSpPr>
          <p:spPr bwMode="auto">
            <a:xfrm flipV="1">
              <a:off x="12645"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6" name="Line 50"/>
            <p:cNvSpPr>
              <a:spLocks noChangeShapeType="1"/>
            </p:cNvSpPr>
            <p:nvPr/>
          </p:nvSpPr>
          <p:spPr bwMode="auto">
            <a:xfrm flipV="1">
              <a:off x="13500"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7" name="Line 51"/>
            <p:cNvSpPr>
              <a:spLocks noChangeShapeType="1"/>
            </p:cNvSpPr>
            <p:nvPr/>
          </p:nvSpPr>
          <p:spPr bwMode="auto">
            <a:xfrm flipV="1">
              <a:off x="14357"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8" name="Line 52"/>
            <p:cNvSpPr>
              <a:spLocks noChangeShapeType="1"/>
            </p:cNvSpPr>
            <p:nvPr/>
          </p:nvSpPr>
          <p:spPr bwMode="auto">
            <a:xfrm>
              <a:off x="3745" y="13962"/>
              <a:ext cx="10878" cy="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9" name="Line 53"/>
            <p:cNvSpPr>
              <a:spLocks noChangeShapeType="1"/>
            </p:cNvSpPr>
            <p:nvPr/>
          </p:nvSpPr>
          <p:spPr bwMode="auto">
            <a:xfrm>
              <a:off x="3745" y="11657"/>
              <a:ext cx="10878" cy="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40" name="Line 54"/>
            <p:cNvSpPr>
              <a:spLocks noChangeShapeType="1"/>
            </p:cNvSpPr>
            <p:nvPr/>
          </p:nvSpPr>
          <p:spPr bwMode="auto">
            <a:xfrm>
              <a:off x="3745" y="9357"/>
              <a:ext cx="10878" cy="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41" name="Line 55"/>
            <p:cNvSpPr>
              <a:spLocks noChangeShapeType="1"/>
            </p:cNvSpPr>
            <p:nvPr/>
          </p:nvSpPr>
          <p:spPr bwMode="auto">
            <a:xfrm>
              <a:off x="3745" y="7030"/>
              <a:ext cx="10878" cy="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42" name="Line 56"/>
            <p:cNvSpPr>
              <a:spLocks noChangeShapeType="1"/>
            </p:cNvSpPr>
            <p:nvPr/>
          </p:nvSpPr>
          <p:spPr bwMode="auto">
            <a:xfrm>
              <a:off x="3965" y="7599"/>
              <a:ext cx="682" cy="41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3" name="Line 57"/>
            <p:cNvSpPr>
              <a:spLocks noChangeShapeType="1"/>
            </p:cNvSpPr>
            <p:nvPr/>
          </p:nvSpPr>
          <p:spPr bwMode="auto">
            <a:xfrm>
              <a:off x="3965" y="7599"/>
              <a:ext cx="682" cy="46"/>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4" name="Line 58"/>
            <p:cNvSpPr>
              <a:spLocks noChangeShapeType="1"/>
            </p:cNvSpPr>
            <p:nvPr/>
          </p:nvSpPr>
          <p:spPr bwMode="auto">
            <a:xfrm>
              <a:off x="3965" y="7599"/>
              <a:ext cx="682" cy="28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5" name="Line 59"/>
            <p:cNvSpPr>
              <a:spLocks noChangeShapeType="1"/>
            </p:cNvSpPr>
            <p:nvPr/>
          </p:nvSpPr>
          <p:spPr bwMode="auto">
            <a:xfrm>
              <a:off x="4647" y="8017"/>
              <a:ext cx="503" cy="2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6" name="Line 60"/>
            <p:cNvSpPr>
              <a:spLocks noChangeShapeType="1"/>
            </p:cNvSpPr>
            <p:nvPr/>
          </p:nvSpPr>
          <p:spPr bwMode="auto">
            <a:xfrm>
              <a:off x="4647" y="7645"/>
              <a:ext cx="503"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7" name="Line 61"/>
            <p:cNvSpPr>
              <a:spLocks noChangeShapeType="1"/>
            </p:cNvSpPr>
            <p:nvPr/>
          </p:nvSpPr>
          <p:spPr bwMode="auto">
            <a:xfrm>
              <a:off x="4647" y="7885"/>
              <a:ext cx="503" cy="19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8" name="Line 62"/>
            <p:cNvSpPr>
              <a:spLocks noChangeShapeType="1"/>
            </p:cNvSpPr>
            <p:nvPr/>
          </p:nvSpPr>
          <p:spPr bwMode="auto">
            <a:xfrm>
              <a:off x="5150" y="8303"/>
              <a:ext cx="354" cy="19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9" name="Line 63"/>
            <p:cNvSpPr>
              <a:spLocks noChangeShapeType="1"/>
            </p:cNvSpPr>
            <p:nvPr/>
          </p:nvSpPr>
          <p:spPr bwMode="auto">
            <a:xfrm>
              <a:off x="5150" y="7645"/>
              <a:ext cx="354" cy="2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0" name="Line 64"/>
            <p:cNvSpPr>
              <a:spLocks noChangeShapeType="1"/>
            </p:cNvSpPr>
            <p:nvPr/>
          </p:nvSpPr>
          <p:spPr bwMode="auto">
            <a:xfrm>
              <a:off x="5150" y="8083"/>
              <a:ext cx="354" cy="109"/>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1" name="Line 65"/>
            <p:cNvSpPr>
              <a:spLocks noChangeShapeType="1"/>
            </p:cNvSpPr>
            <p:nvPr/>
          </p:nvSpPr>
          <p:spPr bwMode="auto">
            <a:xfrm>
              <a:off x="5504" y="8502"/>
              <a:ext cx="549" cy="24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2" name="Line 66"/>
            <p:cNvSpPr>
              <a:spLocks noChangeShapeType="1"/>
            </p:cNvSpPr>
            <p:nvPr/>
          </p:nvSpPr>
          <p:spPr bwMode="auto">
            <a:xfrm>
              <a:off x="5504" y="7665"/>
              <a:ext cx="549"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3" name="Line 67"/>
            <p:cNvSpPr>
              <a:spLocks noChangeShapeType="1"/>
            </p:cNvSpPr>
            <p:nvPr/>
          </p:nvSpPr>
          <p:spPr bwMode="auto">
            <a:xfrm>
              <a:off x="5504" y="8192"/>
              <a:ext cx="549" cy="17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4" name="Line 68"/>
            <p:cNvSpPr>
              <a:spLocks noChangeShapeType="1"/>
            </p:cNvSpPr>
            <p:nvPr/>
          </p:nvSpPr>
          <p:spPr bwMode="auto">
            <a:xfrm>
              <a:off x="6053" y="8742"/>
              <a:ext cx="682" cy="10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5" name="Line 69"/>
            <p:cNvSpPr>
              <a:spLocks noChangeShapeType="1"/>
            </p:cNvSpPr>
            <p:nvPr/>
          </p:nvSpPr>
          <p:spPr bwMode="auto">
            <a:xfrm>
              <a:off x="6053" y="7688"/>
              <a:ext cx="682"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6" name="Line 70"/>
            <p:cNvSpPr>
              <a:spLocks noChangeShapeType="1"/>
            </p:cNvSpPr>
            <p:nvPr/>
          </p:nvSpPr>
          <p:spPr bwMode="auto">
            <a:xfrm>
              <a:off x="6053" y="8370"/>
              <a:ext cx="682" cy="4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7" name="Line 71"/>
            <p:cNvSpPr>
              <a:spLocks noChangeShapeType="1"/>
            </p:cNvSpPr>
            <p:nvPr/>
          </p:nvSpPr>
          <p:spPr bwMode="auto">
            <a:xfrm>
              <a:off x="6735" y="8850"/>
              <a:ext cx="352" cy="4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8" name="Line 72"/>
            <p:cNvSpPr>
              <a:spLocks noChangeShapeType="1"/>
            </p:cNvSpPr>
            <p:nvPr/>
          </p:nvSpPr>
          <p:spPr bwMode="auto">
            <a:xfrm flipV="1">
              <a:off x="6735" y="7665"/>
              <a:ext cx="352"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9" name="Line 73"/>
            <p:cNvSpPr>
              <a:spLocks noChangeShapeType="1"/>
            </p:cNvSpPr>
            <p:nvPr/>
          </p:nvSpPr>
          <p:spPr bwMode="auto">
            <a:xfrm>
              <a:off x="6735" y="8412"/>
              <a:ext cx="352"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0" name="Line 74"/>
            <p:cNvSpPr>
              <a:spLocks noChangeShapeType="1"/>
            </p:cNvSpPr>
            <p:nvPr/>
          </p:nvSpPr>
          <p:spPr bwMode="auto">
            <a:xfrm>
              <a:off x="7087" y="8897"/>
              <a:ext cx="217" cy="1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1" name="Line 75"/>
            <p:cNvSpPr>
              <a:spLocks noChangeShapeType="1"/>
            </p:cNvSpPr>
            <p:nvPr/>
          </p:nvSpPr>
          <p:spPr bwMode="auto">
            <a:xfrm>
              <a:off x="7087" y="7665"/>
              <a:ext cx="217"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2" name="Line 76"/>
            <p:cNvSpPr>
              <a:spLocks noChangeShapeType="1"/>
            </p:cNvSpPr>
            <p:nvPr/>
          </p:nvSpPr>
          <p:spPr bwMode="auto">
            <a:xfrm>
              <a:off x="7087" y="8435"/>
              <a:ext cx="217"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3" name="Line 77"/>
            <p:cNvSpPr>
              <a:spLocks noChangeShapeType="1"/>
            </p:cNvSpPr>
            <p:nvPr/>
          </p:nvSpPr>
          <p:spPr bwMode="auto">
            <a:xfrm>
              <a:off x="7304" y="8915"/>
              <a:ext cx="596" cy="4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4" name="Line 78"/>
            <p:cNvSpPr>
              <a:spLocks noChangeShapeType="1"/>
            </p:cNvSpPr>
            <p:nvPr/>
          </p:nvSpPr>
          <p:spPr bwMode="auto">
            <a:xfrm>
              <a:off x="7304" y="7665"/>
              <a:ext cx="596"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5" name="Line 79"/>
            <p:cNvSpPr>
              <a:spLocks noChangeShapeType="1"/>
            </p:cNvSpPr>
            <p:nvPr/>
          </p:nvSpPr>
          <p:spPr bwMode="auto">
            <a:xfrm>
              <a:off x="7304" y="8455"/>
              <a:ext cx="596"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6" name="Line 80"/>
            <p:cNvSpPr>
              <a:spLocks noChangeShapeType="1"/>
            </p:cNvSpPr>
            <p:nvPr/>
          </p:nvSpPr>
          <p:spPr bwMode="auto">
            <a:xfrm>
              <a:off x="7900" y="8962"/>
              <a:ext cx="1317" cy="8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7" name="Line 81"/>
            <p:cNvSpPr>
              <a:spLocks noChangeShapeType="1"/>
            </p:cNvSpPr>
            <p:nvPr/>
          </p:nvSpPr>
          <p:spPr bwMode="auto">
            <a:xfrm flipV="1">
              <a:off x="7900" y="7622"/>
              <a:ext cx="1317" cy="4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8" name="Line 82"/>
            <p:cNvSpPr>
              <a:spLocks noChangeShapeType="1"/>
            </p:cNvSpPr>
            <p:nvPr/>
          </p:nvSpPr>
          <p:spPr bwMode="auto">
            <a:xfrm>
              <a:off x="7900" y="8455"/>
              <a:ext cx="1317" cy="11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9" name="Line 83"/>
            <p:cNvSpPr>
              <a:spLocks noChangeShapeType="1"/>
            </p:cNvSpPr>
            <p:nvPr/>
          </p:nvSpPr>
          <p:spPr bwMode="auto">
            <a:xfrm>
              <a:off x="9217" y="7599"/>
              <a:ext cx="616"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0" name="Line 84"/>
            <p:cNvSpPr>
              <a:spLocks noChangeShapeType="1"/>
            </p:cNvSpPr>
            <p:nvPr/>
          </p:nvSpPr>
          <p:spPr bwMode="auto">
            <a:xfrm flipV="1">
              <a:off x="9217" y="7557"/>
              <a:ext cx="616" cy="65"/>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1" name="Line 85"/>
            <p:cNvSpPr>
              <a:spLocks noChangeShapeType="1"/>
            </p:cNvSpPr>
            <p:nvPr/>
          </p:nvSpPr>
          <p:spPr bwMode="auto">
            <a:xfrm flipV="1">
              <a:off x="9217" y="7665"/>
              <a:ext cx="616"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2" name="Line 86"/>
            <p:cNvSpPr>
              <a:spLocks noChangeShapeType="1"/>
            </p:cNvSpPr>
            <p:nvPr/>
          </p:nvSpPr>
          <p:spPr bwMode="auto">
            <a:xfrm>
              <a:off x="9833" y="7622"/>
              <a:ext cx="418"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3" name="Line 87"/>
            <p:cNvSpPr>
              <a:spLocks noChangeShapeType="1"/>
            </p:cNvSpPr>
            <p:nvPr/>
          </p:nvSpPr>
          <p:spPr bwMode="auto">
            <a:xfrm flipV="1">
              <a:off x="9833" y="7490"/>
              <a:ext cx="418" cy="67"/>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4" name="Line 88"/>
            <p:cNvSpPr>
              <a:spLocks noChangeShapeType="1"/>
            </p:cNvSpPr>
            <p:nvPr/>
          </p:nvSpPr>
          <p:spPr bwMode="auto">
            <a:xfrm flipV="1">
              <a:off x="9833" y="7645"/>
              <a:ext cx="418"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5" name="Line 89"/>
            <p:cNvSpPr>
              <a:spLocks noChangeShapeType="1"/>
            </p:cNvSpPr>
            <p:nvPr/>
          </p:nvSpPr>
          <p:spPr bwMode="auto">
            <a:xfrm>
              <a:off x="10251" y="7622"/>
              <a:ext cx="437"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6" name="Line 90"/>
            <p:cNvSpPr>
              <a:spLocks noChangeShapeType="1"/>
            </p:cNvSpPr>
            <p:nvPr/>
          </p:nvSpPr>
          <p:spPr bwMode="auto">
            <a:xfrm>
              <a:off x="10251" y="7490"/>
              <a:ext cx="437"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7" name="Line 91"/>
            <p:cNvSpPr>
              <a:spLocks noChangeShapeType="1"/>
            </p:cNvSpPr>
            <p:nvPr/>
          </p:nvSpPr>
          <p:spPr bwMode="auto">
            <a:xfrm>
              <a:off x="10251" y="7645"/>
              <a:ext cx="437" cy="4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8" name="Line 92"/>
            <p:cNvSpPr>
              <a:spLocks noChangeShapeType="1"/>
            </p:cNvSpPr>
            <p:nvPr/>
          </p:nvSpPr>
          <p:spPr bwMode="auto">
            <a:xfrm>
              <a:off x="10688" y="7645"/>
              <a:ext cx="462" cy="6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9" name="Line 93"/>
            <p:cNvSpPr>
              <a:spLocks noChangeShapeType="1"/>
            </p:cNvSpPr>
            <p:nvPr/>
          </p:nvSpPr>
          <p:spPr bwMode="auto">
            <a:xfrm>
              <a:off x="10688" y="7513"/>
              <a:ext cx="462"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0" name="Line 94"/>
            <p:cNvSpPr>
              <a:spLocks noChangeShapeType="1"/>
            </p:cNvSpPr>
            <p:nvPr/>
          </p:nvSpPr>
          <p:spPr bwMode="auto">
            <a:xfrm flipV="1">
              <a:off x="10688" y="7665"/>
              <a:ext cx="462"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1" name="Line 95"/>
            <p:cNvSpPr>
              <a:spLocks noChangeShapeType="1"/>
            </p:cNvSpPr>
            <p:nvPr/>
          </p:nvSpPr>
          <p:spPr bwMode="auto">
            <a:xfrm>
              <a:off x="11150" y="7712"/>
              <a:ext cx="573" cy="6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2" name="Line 96"/>
            <p:cNvSpPr>
              <a:spLocks noChangeShapeType="1"/>
            </p:cNvSpPr>
            <p:nvPr/>
          </p:nvSpPr>
          <p:spPr bwMode="auto">
            <a:xfrm flipV="1">
              <a:off x="11150" y="7490"/>
              <a:ext cx="573"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3" name="Line 97"/>
            <p:cNvSpPr>
              <a:spLocks noChangeShapeType="1"/>
            </p:cNvSpPr>
            <p:nvPr/>
          </p:nvSpPr>
          <p:spPr bwMode="auto">
            <a:xfrm>
              <a:off x="11150" y="7665"/>
              <a:ext cx="573"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4" name="Line 98"/>
            <p:cNvSpPr>
              <a:spLocks noChangeShapeType="1"/>
            </p:cNvSpPr>
            <p:nvPr/>
          </p:nvSpPr>
          <p:spPr bwMode="auto">
            <a:xfrm>
              <a:off x="11723" y="7777"/>
              <a:ext cx="1735"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5" name="Line 99"/>
            <p:cNvSpPr>
              <a:spLocks noChangeShapeType="1"/>
            </p:cNvSpPr>
            <p:nvPr/>
          </p:nvSpPr>
          <p:spPr bwMode="auto">
            <a:xfrm>
              <a:off x="11723" y="7490"/>
              <a:ext cx="1735"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6" name="Line 100"/>
            <p:cNvSpPr>
              <a:spLocks noChangeShapeType="1"/>
            </p:cNvSpPr>
            <p:nvPr/>
          </p:nvSpPr>
          <p:spPr bwMode="auto">
            <a:xfrm>
              <a:off x="11723" y="7665"/>
              <a:ext cx="1735"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7" name="Line 101"/>
            <p:cNvSpPr>
              <a:spLocks noChangeShapeType="1"/>
            </p:cNvSpPr>
            <p:nvPr/>
          </p:nvSpPr>
          <p:spPr bwMode="auto">
            <a:xfrm flipV="1">
              <a:off x="10251" y="7533"/>
              <a:ext cx="481" cy="8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8" name="Line 102"/>
            <p:cNvSpPr>
              <a:spLocks noChangeShapeType="1"/>
            </p:cNvSpPr>
            <p:nvPr/>
          </p:nvSpPr>
          <p:spPr bwMode="auto">
            <a:xfrm flipV="1">
              <a:off x="10251" y="7402"/>
              <a:ext cx="481" cy="88"/>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9" name="Line 103"/>
            <p:cNvSpPr>
              <a:spLocks noChangeShapeType="1"/>
            </p:cNvSpPr>
            <p:nvPr/>
          </p:nvSpPr>
          <p:spPr bwMode="auto">
            <a:xfrm flipV="1">
              <a:off x="10251" y="7599"/>
              <a:ext cx="481" cy="4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0" name="Line 104"/>
            <p:cNvSpPr>
              <a:spLocks noChangeShapeType="1"/>
            </p:cNvSpPr>
            <p:nvPr/>
          </p:nvSpPr>
          <p:spPr bwMode="auto">
            <a:xfrm flipV="1">
              <a:off x="10732" y="7402"/>
              <a:ext cx="945" cy="13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1" name="Line 105"/>
            <p:cNvSpPr>
              <a:spLocks noChangeShapeType="1"/>
            </p:cNvSpPr>
            <p:nvPr/>
          </p:nvSpPr>
          <p:spPr bwMode="auto">
            <a:xfrm flipV="1">
              <a:off x="10732" y="7227"/>
              <a:ext cx="945" cy="175"/>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2" name="Line 106"/>
            <p:cNvSpPr>
              <a:spLocks noChangeShapeType="1"/>
            </p:cNvSpPr>
            <p:nvPr/>
          </p:nvSpPr>
          <p:spPr bwMode="auto">
            <a:xfrm flipV="1">
              <a:off x="10732" y="7490"/>
              <a:ext cx="945" cy="109"/>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3" name="Line 107"/>
            <p:cNvSpPr>
              <a:spLocks noChangeShapeType="1"/>
            </p:cNvSpPr>
            <p:nvPr/>
          </p:nvSpPr>
          <p:spPr bwMode="auto">
            <a:xfrm flipV="1">
              <a:off x="11677" y="7317"/>
              <a:ext cx="529" cy="8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4" name="Line 108"/>
            <p:cNvSpPr>
              <a:spLocks noChangeShapeType="1"/>
            </p:cNvSpPr>
            <p:nvPr/>
          </p:nvSpPr>
          <p:spPr bwMode="auto">
            <a:xfrm flipV="1">
              <a:off x="11677" y="7118"/>
              <a:ext cx="529" cy="109"/>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5" name="Line 109"/>
            <p:cNvSpPr>
              <a:spLocks noChangeShapeType="1"/>
            </p:cNvSpPr>
            <p:nvPr/>
          </p:nvSpPr>
          <p:spPr bwMode="auto">
            <a:xfrm flipV="1">
              <a:off x="11677" y="7448"/>
              <a:ext cx="529" cy="4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6" name="Line 110"/>
            <p:cNvSpPr>
              <a:spLocks noChangeShapeType="1"/>
            </p:cNvSpPr>
            <p:nvPr/>
          </p:nvSpPr>
          <p:spPr bwMode="auto">
            <a:xfrm flipV="1">
              <a:off x="12206" y="7095"/>
              <a:ext cx="1384" cy="22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7" name="Line 111"/>
            <p:cNvSpPr>
              <a:spLocks noChangeShapeType="1"/>
            </p:cNvSpPr>
            <p:nvPr/>
          </p:nvSpPr>
          <p:spPr bwMode="auto">
            <a:xfrm flipV="1">
              <a:off x="12206" y="6809"/>
              <a:ext cx="1384" cy="309"/>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8" name="Line 112"/>
            <p:cNvSpPr>
              <a:spLocks noChangeShapeType="1"/>
            </p:cNvSpPr>
            <p:nvPr/>
          </p:nvSpPr>
          <p:spPr bwMode="auto">
            <a:xfrm flipV="1">
              <a:off x="12206" y="7250"/>
              <a:ext cx="1384" cy="19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9" name="Line 113"/>
            <p:cNvSpPr>
              <a:spLocks noChangeShapeType="1"/>
            </p:cNvSpPr>
            <p:nvPr/>
          </p:nvSpPr>
          <p:spPr bwMode="auto">
            <a:xfrm flipV="1">
              <a:off x="9833" y="7599"/>
              <a:ext cx="460"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0" name="Line 114"/>
            <p:cNvSpPr>
              <a:spLocks noChangeShapeType="1"/>
            </p:cNvSpPr>
            <p:nvPr/>
          </p:nvSpPr>
          <p:spPr bwMode="auto">
            <a:xfrm>
              <a:off x="9833" y="7557"/>
              <a:ext cx="460" cy="42"/>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1" name="Line 115"/>
            <p:cNvSpPr>
              <a:spLocks noChangeShapeType="1"/>
            </p:cNvSpPr>
            <p:nvPr/>
          </p:nvSpPr>
          <p:spPr bwMode="auto">
            <a:xfrm>
              <a:off x="9833" y="7665"/>
              <a:ext cx="460"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2" name="Line 116"/>
            <p:cNvSpPr>
              <a:spLocks noChangeShapeType="1"/>
            </p:cNvSpPr>
            <p:nvPr/>
          </p:nvSpPr>
          <p:spPr bwMode="auto">
            <a:xfrm>
              <a:off x="10293" y="7599"/>
              <a:ext cx="330"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3" name="Line 117"/>
            <p:cNvSpPr>
              <a:spLocks noChangeShapeType="1"/>
            </p:cNvSpPr>
            <p:nvPr/>
          </p:nvSpPr>
          <p:spPr bwMode="auto">
            <a:xfrm>
              <a:off x="10293" y="7599"/>
              <a:ext cx="330"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4" name="Line 118"/>
            <p:cNvSpPr>
              <a:spLocks noChangeShapeType="1"/>
            </p:cNvSpPr>
            <p:nvPr/>
          </p:nvSpPr>
          <p:spPr bwMode="auto">
            <a:xfrm flipV="1">
              <a:off x="10293" y="7645"/>
              <a:ext cx="330" cy="4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5" name="Line 119"/>
            <p:cNvSpPr>
              <a:spLocks noChangeShapeType="1"/>
            </p:cNvSpPr>
            <p:nvPr/>
          </p:nvSpPr>
          <p:spPr bwMode="auto">
            <a:xfrm>
              <a:off x="10623" y="7622"/>
              <a:ext cx="1232" cy="4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6" name="Line 120"/>
            <p:cNvSpPr>
              <a:spLocks noChangeShapeType="1"/>
            </p:cNvSpPr>
            <p:nvPr/>
          </p:nvSpPr>
          <p:spPr bwMode="auto">
            <a:xfrm>
              <a:off x="10623" y="7622"/>
              <a:ext cx="1232" cy="66"/>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7" name="Line 121"/>
            <p:cNvSpPr>
              <a:spLocks noChangeShapeType="1"/>
            </p:cNvSpPr>
            <p:nvPr/>
          </p:nvSpPr>
          <p:spPr bwMode="auto">
            <a:xfrm flipV="1">
              <a:off x="10623" y="7580"/>
              <a:ext cx="1232" cy="65"/>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8" name="Line 122"/>
            <p:cNvSpPr>
              <a:spLocks noChangeShapeType="1"/>
            </p:cNvSpPr>
            <p:nvPr/>
          </p:nvSpPr>
          <p:spPr bwMode="auto">
            <a:xfrm>
              <a:off x="11855" y="7665"/>
              <a:ext cx="790"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9" name="Line 123"/>
            <p:cNvSpPr>
              <a:spLocks noChangeShapeType="1"/>
            </p:cNvSpPr>
            <p:nvPr/>
          </p:nvSpPr>
          <p:spPr bwMode="auto">
            <a:xfrm>
              <a:off x="11855" y="7688"/>
              <a:ext cx="790" cy="42"/>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0" name="Line 124"/>
            <p:cNvSpPr>
              <a:spLocks noChangeShapeType="1"/>
            </p:cNvSpPr>
            <p:nvPr/>
          </p:nvSpPr>
          <p:spPr bwMode="auto">
            <a:xfrm flipV="1">
              <a:off x="11855" y="7557"/>
              <a:ext cx="790"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1" name="Line 125"/>
            <p:cNvSpPr>
              <a:spLocks noChangeShapeType="1"/>
            </p:cNvSpPr>
            <p:nvPr/>
          </p:nvSpPr>
          <p:spPr bwMode="auto">
            <a:xfrm>
              <a:off x="12645" y="7688"/>
              <a:ext cx="460"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2" name="Line 126"/>
            <p:cNvSpPr>
              <a:spLocks noChangeShapeType="1"/>
            </p:cNvSpPr>
            <p:nvPr/>
          </p:nvSpPr>
          <p:spPr bwMode="auto">
            <a:xfrm>
              <a:off x="12645" y="7730"/>
              <a:ext cx="460"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3" name="Line 127"/>
            <p:cNvSpPr>
              <a:spLocks noChangeShapeType="1"/>
            </p:cNvSpPr>
            <p:nvPr/>
          </p:nvSpPr>
          <p:spPr bwMode="auto">
            <a:xfrm flipV="1">
              <a:off x="12645" y="7533"/>
              <a:ext cx="460" cy="24"/>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4" name="Line 128"/>
            <p:cNvSpPr>
              <a:spLocks noChangeShapeType="1"/>
            </p:cNvSpPr>
            <p:nvPr/>
          </p:nvSpPr>
          <p:spPr bwMode="auto">
            <a:xfrm>
              <a:off x="13105" y="7688"/>
              <a:ext cx="395"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5" name="Line 129"/>
            <p:cNvSpPr>
              <a:spLocks noChangeShapeType="1"/>
            </p:cNvSpPr>
            <p:nvPr/>
          </p:nvSpPr>
          <p:spPr bwMode="auto">
            <a:xfrm>
              <a:off x="13105" y="7753"/>
              <a:ext cx="395"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6" name="Line 130"/>
            <p:cNvSpPr>
              <a:spLocks noChangeShapeType="1"/>
            </p:cNvSpPr>
            <p:nvPr/>
          </p:nvSpPr>
          <p:spPr bwMode="auto">
            <a:xfrm flipV="1">
              <a:off x="13105" y="7513"/>
              <a:ext cx="395"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7" name="Line 131"/>
            <p:cNvSpPr>
              <a:spLocks noChangeShapeType="1"/>
            </p:cNvSpPr>
            <p:nvPr/>
          </p:nvSpPr>
          <p:spPr bwMode="auto">
            <a:xfrm>
              <a:off x="13500" y="7688"/>
              <a:ext cx="395" cy="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8" name="Line 132"/>
            <p:cNvSpPr>
              <a:spLocks noChangeShapeType="1"/>
            </p:cNvSpPr>
            <p:nvPr/>
          </p:nvSpPr>
          <p:spPr bwMode="auto">
            <a:xfrm>
              <a:off x="13500" y="7753"/>
              <a:ext cx="395" cy="24"/>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9" name="Line 133"/>
            <p:cNvSpPr>
              <a:spLocks noChangeShapeType="1"/>
            </p:cNvSpPr>
            <p:nvPr/>
          </p:nvSpPr>
          <p:spPr bwMode="auto">
            <a:xfrm>
              <a:off x="13500" y="7513"/>
              <a:ext cx="395"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0" name="Line 134"/>
            <p:cNvSpPr>
              <a:spLocks noChangeShapeType="1"/>
            </p:cNvSpPr>
            <p:nvPr/>
          </p:nvSpPr>
          <p:spPr bwMode="auto">
            <a:xfrm>
              <a:off x="13895" y="7712"/>
              <a:ext cx="508"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1" name="Line 135"/>
            <p:cNvSpPr>
              <a:spLocks noChangeShapeType="1"/>
            </p:cNvSpPr>
            <p:nvPr/>
          </p:nvSpPr>
          <p:spPr bwMode="auto">
            <a:xfrm>
              <a:off x="13895" y="7777"/>
              <a:ext cx="508" cy="2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2" name="Line 136"/>
            <p:cNvSpPr>
              <a:spLocks noChangeShapeType="1"/>
            </p:cNvSpPr>
            <p:nvPr/>
          </p:nvSpPr>
          <p:spPr bwMode="auto">
            <a:xfrm>
              <a:off x="13895" y="7513"/>
              <a:ext cx="508"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3" name="Line 137"/>
            <p:cNvSpPr>
              <a:spLocks noChangeShapeType="1"/>
            </p:cNvSpPr>
            <p:nvPr/>
          </p:nvSpPr>
          <p:spPr bwMode="auto">
            <a:xfrm flipV="1">
              <a:off x="10623" y="7557"/>
              <a:ext cx="724" cy="6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4" name="Line 138"/>
            <p:cNvSpPr>
              <a:spLocks noChangeShapeType="1"/>
            </p:cNvSpPr>
            <p:nvPr/>
          </p:nvSpPr>
          <p:spPr bwMode="auto">
            <a:xfrm flipV="1">
              <a:off x="10623" y="7557"/>
              <a:ext cx="724" cy="65"/>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5" name="Line 139"/>
            <p:cNvSpPr>
              <a:spLocks noChangeShapeType="1"/>
            </p:cNvSpPr>
            <p:nvPr/>
          </p:nvSpPr>
          <p:spPr bwMode="auto">
            <a:xfrm flipV="1">
              <a:off x="10623" y="7599"/>
              <a:ext cx="724" cy="4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6" name="Line 140"/>
            <p:cNvSpPr>
              <a:spLocks noChangeShapeType="1"/>
            </p:cNvSpPr>
            <p:nvPr/>
          </p:nvSpPr>
          <p:spPr bwMode="auto">
            <a:xfrm flipV="1">
              <a:off x="11347" y="7533"/>
              <a:ext cx="178" cy="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7" name="Line 141"/>
            <p:cNvSpPr>
              <a:spLocks noChangeShapeType="1"/>
            </p:cNvSpPr>
            <p:nvPr/>
          </p:nvSpPr>
          <p:spPr bwMode="auto">
            <a:xfrm flipV="1">
              <a:off x="11347" y="7533"/>
              <a:ext cx="178" cy="24"/>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8" name="Line 142"/>
            <p:cNvSpPr>
              <a:spLocks noChangeShapeType="1"/>
            </p:cNvSpPr>
            <p:nvPr/>
          </p:nvSpPr>
          <p:spPr bwMode="auto">
            <a:xfrm>
              <a:off x="11347" y="7599"/>
              <a:ext cx="178"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9" name="Line 143"/>
            <p:cNvSpPr>
              <a:spLocks noChangeShapeType="1"/>
            </p:cNvSpPr>
            <p:nvPr/>
          </p:nvSpPr>
          <p:spPr bwMode="auto">
            <a:xfrm flipV="1">
              <a:off x="11525" y="7448"/>
              <a:ext cx="790" cy="8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0" name="Line 144"/>
            <p:cNvSpPr>
              <a:spLocks noChangeShapeType="1"/>
            </p:cNvSpPr>
            <p:nvPr/>
          </p:nvSpPr>
          <p:spPr bwMode="auto">
            <a:xfrm flipV="1">
              <a:off x="11525" y="7467"/>
              <a:ext cx="790" cy="66"/>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1" name="Line 145"/>
            <p:cNvSpPr>
              <a:spLocks noChangeShapeType="1"/>
            </p:cNvSpPr>
            <p:nvPr/>
          </p:nvSpPr>
          <p:spPr bwMode="auto">
            <a:xfrm flipV="1">
              <a:off x="11525" y="7557"/>
              <a:ext cx="790" cy="4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2" name="Line 146"/>
            <p:cNvSpPr>
              <a:spLocks noChangeShapeType="1"/>
            </p:cNvSpPr>
            <p:nvPr/>
          </p:nvSpPr>
          <p:spPr bwMode="auto">
            <a:xfrm flipV="1">
              <a:off x="12315" y="7402"/>
              <a:ext cx="330" cy="4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3" name="Line 147"/>
            <p:cNvSpPr>
              <a:spLocks noChangeShapeType="1"/>
            </p:cNvSpPr>
            <p:nvPr/>
          </p:nvSpPr>
          <p:spPr bwMode="auto">
            <a:xfrm flipV="1">
              <a:off x="12315" y="7425"/>
              <a:ext cx="330" cy="42"/>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4" name="Line 148"/>
            <p:cNvSpPr>
              <a:spLocks noChangeShapeType="1"/>
            </p:cNvSpPr>
            <p:nvPr/>
          </p:nvSpPr>
          <p:spPr bwMode="auto">
            <a:xfrm flipV="1">
              <a:off x="12315" y="7533"/>
              <a:ext cx="330" cy="24"/>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5" name="Line 149"/>
            <p:cNvSpPr>
              <a:spLocks noChangeShapeType="1"/>
            </p:cNvSpPr>
            <p:nvPr/>
          </p:nvSpPr>
          <p:spPr bwMode="auto">
            <a:xfrm flipV="1">
              <a:off x="12645" y="7358"/>
              <a:ext cx="418" cy="4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6" name="Line 150"/>
            <p:cNvSpPr>
              <a:spLocks noChangeShapeType="1"/>
            </p:cNvSpPr>
            <p:nvPr/>
          </p:nvSpPr>
          <p:spPr bwMode="auto">
            <a:xfrm flipV="1">
              <a:off x="12645" y="7358"/>
              <a:ext cx="418" cy="67"/>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7" name="Line 151"/>
            <p:cNvSpPr>
              <a:spLocks noChangeShapeType="1"/>
            </p:cNvSpPr>
            <p:nvPr/>
          </p:nvSpPr>
          <p:spPr bwMode="auto">
            <a:xfrm flipV="1">
              <a:off x="12645" y="7513"/>
              <a:ext cx="418"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8" name="Line 152"/>
            <p:cNvSpPr>
              <a:spLocks noChangeShapeType="1"/>
            </p:cNvSpPr>
            <p:nvPr/>
          </p:nvSpPr>
          <p:spPr bwMode="auto">
            <a:xfrm flipV="1">
              <a:off x="13063" y="7317"/>
              <a:ext cx="437" cy="4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9" name="Line 153"/>
            <p:cNvSpPr>
              <a:spLocks noChangeShapeType="1"/>
            </p:cNvSpPr>
            <p:nvPr/>
          </p:nvSpPr>
          <p:spPr bwMode="auto">
            <a:xfrm flipV="1">
              <a:off x="13063" y="7317"/>
              <a:ext cx="437" cy="41"/>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0" name="Line 154"/>
            <p:cNvSpPr>
              <a:spLocks noChangeShapeType="1"/>
            </p:cNvSpPr>
            <p:nvPr/>
          </p:nvSpPr>
          <p:spPr bwMode="auto">
            <a:xfrm flipV="1">
              <a:off x="13063" y="7467"/>
              <a:ext cx="437" cy="4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1" name="Line 155"/>
            <p:cNvSpPr>
              <a:spLocks noChangeShapeType="1"/>
            </p:cNvSpPr>
            <p:nvPr/>
          </p:nvSpPr>
          <p:spPr bwMode="auto">
            <a:xfrm>
              <a:off x="11525" y="7533"/>
              <a:ext cx="372" cy="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2" name="Line 156"/>
            <p:cNvSpPr>
              <a:spLocks noChangeShapeType="1"/>
            </p:cNvSpPr>
            <p:nvPr/>
          </p:nvSpPr>
          <p:spPr bwMode="auto">
            <a:xfrm>
              <a:off x="11525" y="7533"/>
              <a:ext cx="372"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3" name="Line 157"/>
            <p:cNvSpPr>
              <a:spLocks noChangeShapeType="1"/>
            </p:cNvSpPr>
            <p:nvPr/>
          </p:nvSpPr>
          <p:spPr bwMode="auto">
            <a:xfrm>
              <a:off x="11525" y="7599"/>
              <a:ext cx="372"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4" name="Line 158"/>
            <p:cNvSpPr>
              <a:spLocks noChangeShapeType="1"/>
            </p:cNvSpPr>
            <p:nvPr/>
          </p:nvSpPr>
          <p:spPr bwMode="auto">
            <a:xfrm>
              <a:off x="9217" y="9047"/>
              <a:ext cx="418" cy="4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5" name="Line 159"/>
            <p:cNvSpPr>
              <a:spLocks noChangeShapeType="1"/>
            </p:cNvSpPr>
            <p:nvPr/>
          </p:nvSpPr>
          <p:spPr bwMode="auto">
            <a:xfrm>
              <a:off x="9217" y="7622"/>
              <a:ext cx="418" cy="66"/>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6" name="Line 160"/>
            <p:cNvSpPr>
              <a:spLocks noChangeShapeType="1"/>
            </p:cNvSpPr>
            <p:nvPr/>
          </p:nvSpPr>
          <p:spPr bwMode="auto">
            <a:xfrm>
              <a:off x="9217" y="8567"/>
              <a:ext cx="418" cy="85"/>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7" name="Line 161"/>
            <p:cNvSpPr>
              <a:spLocks noChangeShapeType="1"/>
            </p:cNvSpPr>
            <p:nvPr/>
          </p:nvSpPr>
          <p:spPr bwMode="auto">
            <a:xfrm>
              <a:off x="9635" y="9093"/>
              <a:ext cx="307" cy="2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8" name="Line 162"/>
            <p:cNvSpPr>
              <a:spLocks noChangeShapeType="1"/>
            </p:cNvSpPr>
            <p:nvPr/>
          </p:nvSpPr>
          <p:spPr bwMode="auto">
            <a:xfrm>
              <a:off x="9635" y="7688"/>
              <a:ext cx="307" cy="24"/>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9" name="Line 163"/>
            <p:cNvSpPr>
              <a:spLocks noChangeShapeType="1"/>
            </p:cNvSpPr>
            <p:nvPr/>
          </p:nvSpPr>
          <p:spPr bwMode="auto">
            <a:xfrm>
              <a:off x="9635" y="8652"/>
              <a:ext cx="307" cy="6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0" name="Line 164"/>
            <p:cNvSpPr>
              <a:spLocks noChangeShapeType="1"/>
            </p:cNvSpPr>
            <p:nvPr/>
          </p:nvSpPr>
          <p:spPr bwMode="auto">
            <a:xfrm>
              <a:off x="9942" y="9113"/>
              <a:ext cx="615" cy="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1" name="Line 165"/>
            <p:cNvSpPr>
              <a:spLocks noChangeShapeType="1"/>
            </p:cNvSpPr>
            <p:nvPr/>
          </p:nvSpPr>
          <p:spPr bwMode="auto">
            <a:xfrm>
              <a:off x="9942" y="7712"/>
              <a:ext cx="615" cy="85"/>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2" name="Line 166"/>
            <p:cNvSpPr>
              <a:spLocks noChangeShapeType="1"/>
            </p:cNvSpPr>
            <p:nvPr/>
          </p:nvSpPr>
          <p:spPr bwMode="auto">
            <a:xfrm>
              <a:off x="9942" y="8718"/>
              <a:ext cx="615" cy="11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3" name="Line 167"/>
            <p:cNvSpPr>
              <a:spLocks noChangeShapeType="1"/>
            </p:cNvSpPr>
            <p:nvPr/>
          </p:nvSpPr>
          <p:spPr bwMode="auto">
            <a:xfrm>
              <a:off x="10557" y="9137"/>
              <a:ext cx="725" cy="4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4" name="Line 168"/>
            <p:cNvSpPr>
              <a:spLocks noChangeShapeType="1"/>
            </p:cNvSpPr>
            <p:nvPr/>
          </p:nvSpPr>
          <p:spPr bwMode="auto">
            <a:xfrm>
              <a:off x="10557" y="7797"/>
              <a:ext cx="725"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5" name="Line 169"/>
            <p:cNvSpPr>
              <a:spLocks noChangeShapeType="1"/>
            </p:cNvSpPr>
            <p:nvPr/>
          </p:nvSpPr>
          <p:spPr bwMode="auto">
            <a:xfrm>
              <a:off x="10557" y="8830"/>
              <a:ext cx="725" cy="13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6" name="Line 170"/>
            <p:cNvSpPr>
              <a:spLocks noChangeShapeType="1"/>
            </p:cNvSpPr>
            <p:nvPr/>
          </p:nvSpPr>
          <p:spPr bwMode="auto">
            <a:xfrm flipV="1">
              <a:off x="11282" y="9160"/>
              <a:ext cx="573" cy="1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7" name="Line 171"/>
            <p:cNvSpPr>
              <a:spLocks noChangeShapeType="1"/>
            </p:cNvSpPr>
            <p:nvPr/>
          </p:nvSpPr>
          <p:spPr bwMode="auto">
            <a:xfrm>
              <a:off x="11282" y="7820"/>
              <a:ext cx="573"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8" name="Line 172"/>
            <p:cNvSpPr>
              <a:spLocks noChangeShapeType="1"/>
            </p:cNvSpPr>
            <p:nvPr/>
          </p:nvSpPr>
          <p:spPr bwMode="auto">
            <a:xfrm>
              <a:off x="11282" y="8962"/>
              <a:ext cx="573" cy="6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9" name="Line 173"/>
            <p:cNvSpPr>
              <a:spLocks noChangeShapeType="1"/>
            </p:cNvSpPr>
            <p:nvPr/>
          </p:nvSpPr>
          <p:spPr bwMode="auto">
            <a:xfrm>
              <a:off x="9217" y="9047"/>
              <a:ext cx="945"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0" name="Line 174"/>
            <p:cNvSpPr>
              <a:spLocks noChangeShapeType="1"/>
            </p:cNvSpPr>
            <p:nvPr/>
          </p:nvSpPr>
          <p:spPr bwMode="auto">
            <a:xfrm>
              <a:off x="9217" y="7622"/>
              <a:ext cx="945"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1" name="Line 175"/>
            <p:cNvSpPr>
              <a:spLocks noChangeShapeType="1"/>
            </p:cNvSpPr>
            <p:nvPr/>
          </p:nvSpPr>
          <p:spPr bwMode="auto">
            <a:xfrm>
              <a:off x="9217" y="8567"/>
              <a:ext cx="945"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2" name="Line 176"/>
            <p:cNvSpPr>
              <a:spLocks noChangeShapeType="1"/>
            </p:cNvSpPr>
            <p:nvPr/>
          </p:nvSpPr>
          <p:spPr bwMode="auto">
            <a:xfrm>
              <a:off x="7304" y="8915"/>
              <a:ext cx="464"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3" name="Line 177"/>
            <p:cNvSpPr>
              <a:spLocks noChangeShapeType="1"/>
            </p:cNvSpPr>
            <p:nvPr/>
          </p:nvSpPr>
          <p:spPr bwMode="auto">
            <a:xfrm>
              <a:off x="7304" y="7665"/>
              <a:ext cx="464"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4" name="Line 178"/>
            <p:cNvSpPr>
              <a:spLocks noChangeShapeType="1"/>
            </p:cNvSpPr>
            <p:nvPr/>
          </p:nvSpPr>
          <p:spPr bwMode="auto">
            <a:xfrm>
              <a:off x="7304" y="8455"/>
              <a:ext cx="464"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5" name="Line 179"/>
            <p:cNvSpPr>
              <a:spLocks noChangeShapeType="1"/>
            </p:cNvSpPr>
            <p:nvPr/>
          </p:nvSpPr>
          <p:spPr bwMode="auto">
            <a:xfrm>
              <a:off x="7768" y="8915"/>
              <a:ext cx="481"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6" name="Line 180"/>
            <p:cNvSpPr>
              <a:spLocks noChangeShapeType="1"/>
            </p:cNvSpPr>
            <p:nvPr/>
          </p:nvSpPr>
          <p:spPr bwMode="auto">
            <a:xfrm>
              <a:off x="7768" y="7688"/>
              <a:ext cx="481"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7" name="Line 181"/>
            <p:cNvSpPr>
              <a:spLocks noChangeShapeType="1"/>
            </p:cNvSpPr>
            <p:nvPr/>
          </p:nvSpPr>
          <p:spPr bwMode="auto">
            <a:xfrm flipV="1">
              <a:off x="7768" y="8435"/>
              <a:ext cx="481"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8" name="Line 182"/>
            <p:cNvSpPr>
              <a:spLocks noChangeShapeType="1"/>
            </p:cNvSpPr>
            <p:nvPr/>
          </p:nvSpPr>
          <p:spPr bwMode="auto">
            <a:xfrm>
              <a:off x="6053" y="8742"/>
              <a:ext cx="1405" cy="41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9" name="Line 183"/>
            <p:cNvSpPr>
              <a:spLocks noChangeShapeType="1"/>
            </p:cNvSpPr>
            <p:nvPr/>
          </p:nvSpPr>
          <p:spPr bwMode="auto">
            <a:xfrm>
              <a:off x="6053" y="7688"/>
              <a:ext cx="1405" cy="197"/>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0" name="Line 184"/>
            <p:cNvSpPr>
              <a:spLocks noChangeShapeType="1"/>
            </p:cNvSpPr>
            <p:nvPr/>
          </p:nvSpPr>
          <p:spPr bwMode="auto">
            <a:xfrm>
              <a:off x="6053" y="8370"/>
              <a:ext cx="1405" cy="34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1" name="Line 185"/>
            <p:cNvSpPr>
              <a:spLocks noChangeShapeType="1"/>
            </p:cNvSpPr>
            <p:nvPr/>
          </p:nvSpPr>
          <p:spPr bwMode="auto">
            <a:xfrm>
              <a:off x="7458" y="9160"/>
              <a:ext cx="659" cy="13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2" name="Line 186"/>
            <p:cNvSpPr>
              <a:spLocks noChangeShapeType="1"/>
            </p:cNvSpPr>
            <p:nvPr/>
          </p:nvSpPr>
          <p:spPr bwMode="auto">
            <a:xfrm>
              <a:off x="7458" y="7885"/>
              <a:ext cx="659" cy="132"/>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3" name="Line 187"/>
            <p:cNvSpPr>
              <a:spLocks noChangeShapeType="1"/>
            </p:cNvSpPr>
            <p:nvPr/>
          </p:nvSpPr>
          <p:spPr bwMode="auto">
            <a:xfrm>
              <a:off x="7458" y="8718"/>
              <a:ext cx="659" cy="47"/>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4" name="Line 188"/>
            <p:cNvSpPr>
              <a:spLocks noChangeShapeType="1"/>
            </p:cNvSpPr>
            <p:nvPr/>
          </p:nvSpPr>
          <p:spPr bwMode="auto">
            <a:xfrm>
              <a:off x="8117" y="9292"/>
              <a:ext cx="441" cy="6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5" name="Line 189"/>
            <p:cNvSpPr>
              <a:spLocks noChangeShapeType="1"/>
            </p:cNvSpPr>
            <p:nvPr/>
          </p:nvSpPr>
          <p:spPr bwMode="auto">
            <a:xfrm>
              <a:off x="8117" y="8017"/>
              <a:ext cx="441" cy="4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6" name="Line 190"/>
            <p:cNvSpPr>
              <a:spLocks noChangeShapeType="1"/>
            </p:cNvSpPr>
            <p:nvPr/>
          </p:nvSpPr>
          <p:spPr bwMode="auto">
            <a:xfrm>
              <a:off x="8117" y="8765"/>
              <a:ext cx="441" cy="65"/>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7" name="Line 191"/>
            <p:cNvSpPr>
              <a:spLocks noChangeShapeType="1"/>
            </p:cNvSpPr>
            <p:nvPr/>
          </p:nvSpPr>
          <p:spPr bwMode="auto">
            <a:xfrm>
              <a:off x="8558" y="9357"/>
              <a:ext cx="439" cy="6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8" name="Line 192"/>
            <p:cNvSpPr>
              <a:spLocks noChangeShapeType="1"/>
            </p:cNvSpPr>
            <p:nvPr/>
          </p:nvSpPr>
          <p:spPr bwMode="auto">
            <a:xfrm>
              <a:off x="8558" y="8060"/>
              <a:ext cx="439" cy="47"/>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9" name="Line 193"/>
            <p:cNvSpPr>
              <a:spLocks noChangeShapeType="1"/>
            </p:cNvSpPr>
            <p:nvPr/>
          </p:nvSpPr>
          <p:spPr bwMode="auto">
            <a:xfrm>
              <a:off x="8558" y="8830"/>
              <a:ext cx="439"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0" name="Line 194"/>
            <p:cNvSpPr>
              <a:spLocks noChangeShapeType="1"/>
            </p:cNvSpPr>
            <p:nvPr/>
          </p:nvSpPr>
          <p:spPr bwMode="auto">
            <a:xfrm>
              <a:off x="8997" y="9423"/>
              <a:ext cx="328" cy="6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1" name="Line 195"/>
            <p:cNvSpPr>
              <a:spLocks noChangeShapeType="1"/>
            </p:cNvSpPr>
            <p:nvPr/>
          </p:nvSpPr>
          <p:spPr bwMode="auto">
            <a:xfrm>
              <a:off x="8997" y="8107"/>
              <a:ext cx="328" cy="41"/>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2" name="Line 196"/>
            <p:cNvSpPr>
              <a:spLocks noChangeShapeType="1"/>
            </p:cNvSpPr>
            <p:nvPr/>
          </p:nvSpPr>
          <p:spPr bwMode="auto">
            <a:xfrm>
              <a:off x="8997" y="8850"/>
              <a:ext cx="328" cy="47"/>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3" name="Line 197"/>
            <p:cNvSpPr>
              <a:spLocks noChangeShapeType="1"/>
            </p:cNvSpPr>
            <p:nvPr/>
          </p:nvSpPr>
          <p:spPr bwMode="auto">
            <a:xfrm>
              <a:off x="9325" y="9488"/>
              <a:ext cx="442" cy="4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4" name="Line 198"/>
            <p:cNvSpPr>
              <a:spLocks noChangeShapeType="1"/>
            </p:cNvSpPr>
            <p:nvPr/>
          </p:nvSpPr>
          <p:spPr bwMode="auto">
            <a:xfrm>
              <a:off x="9325" y="8148"/>
              <a:ext cx="442" cy="44"/>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5" name="Line 199"/>
            <p:cNvSpPr>
              <a:spLocks noChangeShapeType="1"/>
            </p:cNvSpPr>
            <p:nvPr/>
          </p:nvSpPr>
          <p:spPr bwMode="auto">
            <a:xfrm>
              <a:off x="9325" y="8897"/>
              <a:ext cx="442" cy="41"/>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6" name="Line 200"/>
            <p:cNvSpPr>
              <a:spLocks noChangeShapeType="1"/>
            </p:cNvSpPr>
            <p:nvPr/>
          </p:nvSpPr>
          <p:spPr bwMode="auto">
            <a:xfrm>
              <a:off x="9767" y="9532"/>
              <a:ext cx="438"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7" name="Line 201"/>
            <p:cNvSpPr>
              <a:spLocks noChangeShapeType="1"/>
            </p:cNvSpPr>
            <p:nvPr/>
          </p:nvSpPr>
          <p:spPr bwMode="auto">
            <a:xfrm>
              <a:off x="9767" y="8192"/>
              <a:ext cx="438" cy="46"/>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8" name="Line 202"/>
            <p:cNvSpPr>
              <a:spLocks noChangeShapeType="1"/>
            </p:cNvSpPr>
            <p:nvPr/>
          </p:nvSpPr>
          <p:spPr bwMode="auto">
            <a:xfrm>
              <a:off x="9767" y="8938"/>
              <a:ext cx="438" cy="24"/>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9" name="Line 203"/>
            <p:cNvSpPr>
              <a:spLocks noChangeShapeType="1"/>
            </p:cNvSpPr>
            <p:nvPr/>
          </p:nvSpPr>
          <p:spPr bwMode="auto">
            <a:xfrm>
              <a:off x="10205" y="9555"/>
              <a:ext cx="418"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0" name="Line 204"/>
            <p:cNvSpPr>
              <a:spLocks noChangeShapeType="1"/>
            </p:cNvSpPr>
            <p:nvPr/>
          </p:nvSpPr>
          <p:spPr bwMode="auto">
            <a:xfrm flipV="1">
              <a:off x="10205" y="8215"/>
              <a:ext cx="418"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1" name="Line 205"/>
            <p:cNvSpPr>
              <a:spLocks noChangeShapeType="1"/>
            </p:cNvSpPr>
            <p:nvPr/>
          </p:nvSpPr>
          <p:spPr bwMode="auto">
            <a:xfrm>
              <a:off x="10205" y="8962"/>
              <a:ext cx="418"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2" name="Line 206"/>
            <p:cNvSpPr>
              <a:spLocks noChangeShapeType="1"/>
            </p:cNvSpPr>
            <p:nvPr/>
          </p:nvSpPr>
          <p:spPr bwMode="auto">
            <a:xfrm>
              <a:off x="10623" y="9555"/>
              <a:ext cx="442"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3" name="Line 207"/>
            <p:cNvSpPr>
              <a:spLocks noChangeShapeType="1"/>
            </p:cNvSpPr>
            <p:nvPr/>
          </p:nvSpPr>
          <p:spPr bwMode="auto">
            <a:xfrm>
              <a:off x="10623" y="8215"/>
              <a:ext cx="442"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4" name="Line 208"/>
            <p:cNvSpPr>
              <a:spLocks noChangeShapeType="1"/>
            </p:cNvSpPr>
            <p:nvPr/>
          </p:nvSpPr>
          <p:spPr bwMode="auto">
            <a:xfrm>
              <a:off x="10623" y="8982"/>
              <a:ext cx="442"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5" name="Line 209"/>
            <p:cNvSpPr>
              <a:spLocks noChangeShapeType="1"/>
            </p:cNvSpPr>
            <p:nvPr/>
          </p:nvSpPr>
          <p:spPr bwMode="auto">
            <a:xfrm>
              <a:off x="11065" y="9555"/>
              <a:ext cx="1405"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6" name="Line 210"/>
            <p:cNvSpPr>
              <a:spLocks noChangeShapeType="1"/>
            </p:cNvSpPr>
            <p:nvPr/>
          </p:nvSpPr>
          <p:spPr bwMode="auto">
            <a:xfrm>
              <a:off x="11065" y="8215"/>
              <a:ext cx="1405"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7" name="Line 211"/>
            <p:cNvSpPr>
              <a:spLocks noChangeShapeType="1"/>
            </p:cNvSpPr>
            <p:nvPr/>
          </p:nvSpPr>
          <p:spPr bwMode="auto">
            <a:xfrm>
              <a:off x="11065" y="8982"/>
              <a:ext cx="1405"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8" name="Line 212"/>
            <p:cNvSpPr>
              <a:spLocks noChangeShapeType="1"/>
            </p:cNvSpPr>
            <p:nvPr/>
          </p:nvSpPr>
          <p:spPr bwMode="auto">
            <a:xfrm>
              <a:off x="9767" y="9532"/>
              <a:ext cx="263"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9" name="Line 213"/>
            <p:cNvSpPr>
              <a:spLocks noChangeShapeType="1"/>
            </p:cNvSpPr>
            <p:nvPr/>
          </p:nvSpPr>
          <p:spPr bwMode="auto">
            <a:xfrm>
              <a:off x="9767" y="8192"/>
              <a:ext cx="263"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0" name="Line 214"/>
            <p:cNvSpPr>
              <a:spLocks noChangeShapeType="1"/>
            </p:cNvSpPr>
            <p:nvPr/>
          </p:nvSpPr>
          <p:spPr bwMode="auto">
            <a:xfrm>
              <a:off x="9767" y="8938"/>
              <a:ext cx="263" cy="24"/>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1" name="Line 215"/>
            <p:cNvSpPr>
              <a:spLocks noChangeShapeType="1"/>
            </p:cNvSpPr>
            <p:nvPr/>
          </p:nvSpPr>
          <p:spPr bwMode="auto">
            <a:xfrm>
              <a:off x="7458" y="9160"/>
              <a:ext cx="527" cy="4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2" name="Line 216"/>
            <p:cNvSpPr>
              <a:spLocks noChangeShapeType="1"/>
            </p:cNvSpPr>
            <p:nvPr/>
          </p:nvSpPr>
          <p:spPr bwMode="auto">
            <a:xfrm>
              <a:off x="7458" y="7885"/>
              <a:ext cx="527"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3" name="Line 217"/>
            <p:cNvSpPr>
              <a:spLocks noChangeShapeType="1"/>
            </p:cNvSpPr>
            <p:nvPr/>
          </p:nvSpPr>
          <p:spPr bwMode="auto">
            <a:xfrm>
              <a:off x="7458" y="8718"/>
              <a:ext cx="527" cy="47"/>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4" name="Line 218"/>
            <p:cNvSpPr>
              <a:spLocks noChangeShapeType="1"/>
            </p:cNvSpPr>
            <p:nvPr/>
          </p:nvSpPr>
          <p:spPr bwMode="auto">
            <a:xfrm>
              <a:off x="7985" y="9202"/>
              <a:ext cx="442"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5" name="Line 219"/>
            <p:cNvSpPr>
              <a:spLocks noChangeShapeType="1"/>
            </p:cNvSpPr>
            <p:nvPr/>
          </p:nvSpPr>
          <p:spPr bwMode="auto">
            <a:xfrm>
              <a:off x="7985" y="7885"/>
              <a:ext cx="442"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6" name="Line 220"/>
            <p:cNvSpPr>
              <a:spLocks noChangeShapeType="1"/>
            </p:cNvSpPr>
            <p:nvPr/>
          </p:nvSpPr>
          <p:spPr bwMode="auto">
            <a:xfrm>
              <a:off x="7985" y="8765"/>
              <a:ext cx="442" cy="65"/>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7" name="Line 221"/>
            <p:cNvSpPr>
              <a:spLocks noChangeShapeType="1"/>
            </p:cNvSpPr>
            <p:nvPr/>
          </p:nvSpPr>
          <p:spPr bwMode="auto">
            <a:xfrm>
              <a:off x="8427" y="9202"/>
              <a:ext cx="461"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8" name="Line 222"/>
            <p:cNvSpPr>
              <a:spLocks noChangeShapeType="1"/>
            </p:cNvSpPr>
            <p:nvPr/>
          </p:nvSpPr>
          <p:spPr bwMode="auto">
            <a:xfrm flipV="1">
              <a:off x="8427" y="7862"/>
              <a:ext cx="461"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9" name="Line 223"/>
            <p:cNvSpPr>
              <a:spLocks noChangeShapeType="1"/>
            </p:cNvSpPr>
            <p:nvPr/>
          </p:nvSpPr>
          <p:spPr bwMode="auto">
            <a:xfrm>
              <a:off x="8427" y="8830"/>
              <a:ext cx="461"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0" name="Line 224"/>
            <p:cNvSpPr>
              <a:spLocks noChangeShapeType="1"/>
            </p:cNvSpPr>
            <p:nvPr/>
          </p:nvSpPr>
          <p:spPr bwMode="auto">
            <a:xfrm>
              <a:off x="8888" y="9225"/>
              <a:ext cx="372" cy="2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1" name="Line 225"/>
            <p:cNvSpPr>
              <a:spLocks noChangeShapeType="1"/>
            </p:cNvSpPr>
            <p:nvPr/>
          </p:nvSpPr>
          <p:spPr bwMode="auto">
            <a:xfrm flipV="1">
              <a:off x="8888" y="7843"/>
              <a:ext cx="372" cy="19"/>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2" name="Line 226"/>
            <p:cNvSpPr>
              <a:spLocks noChangeShapeType="1"/>
            </p:cNvSpPr>
            <p:nvPr/>
          </p:nvSpPr>
          <p:spPr bwMode="auto">
            <a:xfrm>
              <a:off x="8888" y="8850"/>
              <a:ext cx="372"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3" name="Line 227"/>
            <p:cNvSpPr>
              <a:spLocks noChangeShapeType="1"/>
            </p:cNvSpPr>
            <p:nvPr/>
          </p:nvSpPr>
          <p:spPr bwMode="auto">
            <a:xfrm>
              <a:off x="9260" y="9245"/>
              <a:ext cx="507"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4" name="Line 228"/>
            <p:cNvSpPr>
              <a:spLocks noChangeShapeType="1"/>
            </p:cNvSpPr>
            <p:nvPr/>
          </p:nvSpPr>
          <p:spPr bwMode="auto">
            <a:xfrm>
              <a:off x="9260" y="7843"/>
              <a:ext cx="507"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5" name="Line 229"/>
            <p:cNvSpPr>
              <a:spLocks noChangeShapeType="1"/>
            </p:cNvSpPr>
            <p:nvPr/>
          </p:nvSpPr>
          <p:spPr bwMode="auto">
            <a:xfrm>
              <a:off x="9260" y="8873"/>
              <a:ext cx="507" cy="24"/>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6" name="Line 230"/>
            <p:cNvSpPr>
              <a:spLocks noChangeShapeType="1"/>
            </p:cNvSpPr>
            <p:nvPr/>
          </p:nvSpPr>
          <p:spPr bwMode="auto">
            <a:xfrm>
              <a:off x="9767" y="9245"/>
              <a:ext cx="616"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7" name="Line 231"/>
            <p:cNvSpPr>
              <a:spLocks noChangeShapeType="1"/>
            </p:cNvSpPr>
            <p:nvPr/>
          </p:nvSpPr>
          <p:spPr bwMode="auto">
            <a:xfrm>
              <a:off x="9767" y="7843"/>
              <a:ext cx="616"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8" name="Line 232"/>
            <p:cNvSpPr>
              <a:spLocks noChangeShapeType="1"/>
            </p:cNvSpPr>
            <p:nvPr/>
          </p:nvSpPr>
          <p:spPr bwMode="auto">
            <a:xfrm>
              <a:off x="9767" y="8897"/>
              <a:ext cx="616" cy="1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9" name="Line 233"/>
            <p:cNvSpPr>
              <a:spLocks noChangeShapeType="1"/>
            </p:cNvSpPr>
            <p:nvPr/>
          </p:nvSpPr>
          <p:spPr bwMode="auto">
            <a:xfrm>
              <a:off x="10383" y="9245"/>
              <a:ext cx="349"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20" name="Line 234"/>
            <p:cNvSpPr>
              <a:spLocks noChangeShapeType="1"/>
            </p:cNvSpPr>
            <p:nvPr/>
          </p:nvSpPr>
          <p:spPr bwMode="auto">
            <a:xfrm>
              <a:off x="10383" y="7843"/>
              <a:ext cx="349"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21" name="Line 235"/>
            <p:cNvSpPr>
              <a:spLocks noChangeShapeType="1"/>
            </p:cNvSpPr>
            <p:nvPr/>
          </p:nvSpPr>
          <p:spPr bwMode="auto">
            <a:xfrm>
              <a:off x="10383" y="8915"/>
              <a:ext cx="349"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22" name="Line 236"/>
            <p:cNvSpPr>
              <a:spLocks noChangeShapeType="1"/>
            </p:cNvSpPr>
            <p:nvPr/>
          </p:nvSpPr>
          <p:spPr bwMode="auto">
            <a:xfrm>
              <a:off x="3965" y="7030"/>
              <a:ext cx="10658" cy="0"/>
            </a:xfrm>
            <a:prstGeom prst="line">
              <a:avLst/>
            </a:prstGeom>
            <a:noFill/>
            <a:ln w="269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23" name="Line 237"/>
            <p:cNvSpPr>
              <a:spLocks noChangeShapeType="1"/>
            </p:cNvSpPr>
            <p:nvPr/>
          </p:nvSpPr>
          <p:spPr bwMode="auto">
            <a:xfrm>
              <a:off x="3965" y="11657"/>
              <a:ext cx="10658" cy="0"/>
            </a:xfrm>
            <a:prstGeom prst="line">
              <a:avLst/>
            </a:prstGeom>
            <a:noFill/>
            <a:ln w="269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24" name="Rectangle 238"/>
            <p:cNvSpPr>
              <a:spLocks noChangeArrowheads="1"/>
            </p:cNvSpPr>
            <p:nvPr/>
          </p:nvSpPr>
          <p:spPr bwMode="auto">
            <a:xfrm>
              <a:off x="3745" y="4702"/>
              <a:ext cx="10878" cy="92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42225" name="Oval 239"/>
            <p:cNvSpPr>
              <a:spLocks noChangeArrowheads="1"/>
            </p:cNvSpPr>
            <p:nvPr/>
          </p:nvSpPr>
          <p:spPr bwMode="auto">
            <a:xfrm>
              <a:off x="11680" y="6046"/>
              <a:ext cx="2602" cy="204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42226" name="Rectangle 240"/>
            <p:cNvSpPr>
              <a:spLocks noChangeArrowheads="1"/>
            </p:cNvSpPr>
            <p:nvPr/>
          </p:nvSpPr>
          <p:spPr bwMode="auto">
            <a:xfrm>
              <a:off x="7032" y="5117"/>
              <a:ext cx="3718"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High Voltages</a:t>
              </a:r>
              <a:endParaRPr lang="en-US" altLang="en-US" sz="1800">
                <a:solidFill>
                  <a:schemeClr val="tx1"/>
                </a:solidFill>
                <a:ea typeface="Times New Roman" panose="02020603050405020304" pitchFamily="18" charset="0"/>
                <a:cs typeface="MS Sans Serif" charset="0"/>
              </a:endParaRPr>
            </a:p>
          </p:txBody>
        </p:sp>
        <p:sp>
          <p:nvSpPr>
            <p:cNvPr id="42227" name="Line 241"/>
            <p:cNvSpPr>
              <a:spLocks noChangeShapeType="1"/>
            </p:cNvSpPr>
            <p:nvPr/>
          </p:nvSpPr>
          <p:spPr bwMode="auto">
            <a:xfrm>
              <a:off x="11122" y="5861"/>
              <a:ext cx="930" cy="5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1989" name="Rectangle 242"/>
          <p:cNvSpPr>
            <a:spLocks noChangeArrowheads="1"/>
          </p:cNvSpPr>
          <p:nvPr/>
        </p:nvSpPr>
        <p:spPr bwMode="auto">
          <a:xfrm>
            <a:off x="0" y="4806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647700" algn="l"/>
                <a:tab pos="-190500" algn="l"/>
                <a:tab pos="457200" algn="l"/>
              </a:tabLst>
              <a:defRPr sz="1600">
                <a:solidFill>
                  <a:srgbClr val="000000"/>
                </a:solidFill>
                <a:latin typeface="Arial" panose="020B0604020202020204" pitchFamily="34" charset="0"/>
              </a:defRPr>
            </a:lvl1pPr>
            <a:lvl2pPr marL="742950" indent="-285750">
              <a:tabLst>
                <a:tab pos="-647700" algn="l"/>
                <a:tab pos="-190500" algn="l"/>
                <a:tab pos="457200" algn="l"/>
              </a:tabLst>
              <a:defRPr sz="1600">
                <a:solidFill>
                  <a:srgbClr val="000000"/>
                </a:solidFill>
                <a:latin typeface="Arial" panose="020B0604020202020204" pitchFamily="34" charset="0"/>
              </a:defRPr>
            </a:lvl2pPr>
            <a:lvl3pPr marL="1143000" indent="-228600">
              <a:tabLst>
                <a:tab pos="-647700" algn="l"/>
                <a:tab pos="-190500" algn="l"/>
                <a:tab pos="457200" algn="l"/>
              </a:tabLst>
              <a:defRPr sz="1600">
                <a:solidFill>
                  <a:srgbClr val="000000"/>
                </a:solidFill>
                <a:latin typeface="Arial" panose="020B0604020202020204" pitchFamily="34" charset="0"/>
              </a:defRPr>
            </a:lvl3pPr>
            <a:lvl4pPr marL="1600200" indent="-228600">
              <a:tabLst>
                <a:tab pos="-647700" algn="l"/>
                <a:tab pos="-190500" algn="l"/>
                <a:tab pos="457200" algn="l"/>
              </a:tabLst>
              <a:defRPr sz="1600">
                <a:solidFill>
                  <a:srgbClr val="000000"/>
                </a:solidFill>
                <a:latin typeface="Arial" panose="020B0604020202020204" pitchFamily="34" charset="0"/>
              </a:defRPr>
            </a:lvl4pPr>
            <a:lvl5pPr marL="2057400" indent="-228600">
              <a:tabLst>
                <a:tab pos="-647700" algn="l"/>
                <a:tab pos="-190500" algn="l"/>
                <a:tab pos="457200" algn="l"/>
              </a:tabLst>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tabLst>
                <a:tab pos="-647700" algn="l"/>
                <a:tab pos="-190500" algn="l"/>
                <a:tab pos="457200" algn="l"/>
              </a:tabLs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tabLst>
                <a:tab pos="-647700" algn="l"/>
                <a:tab pos="-190500" algn="l"/>
                <a:tab pos="457200" algn="l"/>
              </a:tabLs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tabLst>
                <a:tab pos="-647700" algn="l"/>
                <a:tab pos="-190500" algn="l"/>
                <a:tab pos="457200" algn="l"/>
              </a:tabLs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tabLst>
                <a:tab pos="-647700" algn="l"/>
                <a:tab pos="-190500" algn="l"/>
                <a:tab pos="457200" algn="l"/>
              </a:tabLst>
              <a:defRPr sz="1600">
                <a:solidFill>
                  <a:srgbClr val="000000"/>
                </a:solidFill>
                <a:latin typeface="Arial" panose="020B0604020202020204" pitchFamily="34" charset="0"/>
              </a:defRPr>
            </a:lvl9pPr>
          </a:lstStyle>
          <a:p>
            <a:pPr algn="l" eaLnBrk="1" hangingPunct="1">
              <a:spcBef>
                <a:spcPct val="0"/>
              </a:spcBef>
            </a:pPr>
            <a:endParaRPr lang="en-US" altLang="en-US" sz="1800">
              <a:solidFill>
                <a:schemeClr val="tx1"/>
              </a:solidFill>
              <a:cs typeface="Arial" panose="020B0604020202020204" pitchFamily="34" charset="0"/>
            </a:endParaRPr>
          </a:p>
        </p:txBody>
      </p:sp>
      <p:sp>
        <p:nvSpPr>
          <p:cNvPr id="41990" name="Text Box 243"/>
          <p:cNvSpPr txBox="1">
            <a:spLocks noChangeArrowheads="1"/>
          </p:cNvSpPr>
          <p:nvPr/>
        </p:nvSpPr>
        <p:spPr bwMode="auto">
          <a:xfrm>
            <a:off x="5715000" y="2438400"/>
            <a:ext cx="2895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400" b="1">
                <a:cs typeface="Arial" panose="020B0604020202020204" pitchFamily="34" charset="0"/>
              </a:rPr>
              <a:t>Distribution Systems designed for voltage DROP, not voltage RISE.</a:t>
            </a:r>
          </a:p>
        </p:txBody>
      </p:sp>
    </p:spTree>
    <p:extLst>
      <p:ext uri="{BB962C8B-B14F-4D97-AF65-F5344CB8AC3E}">
        <p14:creationId xmlns:p14="http://schemas.microsoft.com/office/powerpoint/2010/main" val="4200781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What is the OpenDSS? (cont’d)</a:t>
            </a:r>
          </a:p>
        </p:txBody>
      </p:sp>
      <p:sp>
        <p:nvSpPr>
          <p:cNvPr id="13315" name="Rectangle 3"/>
          <p:cNvSpPr>
            <a:spLocks noGrp="1" noChangeArrowheads="1"/>
          </p:cNvSpPr>
          <p:nvPr>
            <p:ph type="body" idx="1"/>
          </p:nvPr>
        </p:nvSpPr>
        <p:spPr/>
        <p:txBody>
          <a:bodyPr/>
          <a:lstStyle/>
          <a:p>
            <a:pPr eaLnBrk="1" hangingPunct="1"/>
            <a:r>
              <a:rPr lang="en-US" altLang="en-US" dirty="0"/>
              <a:t>Heritage</a:t>
            </a:r>
          </a:p>
          <a:p>
            <a:pPr lvl="1" eaLnBrk="1" hangingPunct="1"/>
            <a:r>
              <a:rPr lang="en-US" altLang="en-US" b="1" dirty="0"/>
              <a:t>Harmonics solvers</a:t>
            </a:r>
            <a:r>
              <a:rPr lang="en-US" altLang="en-US" dirty="0"/>
              <a:t> rather than </a:t>
            </a:r>
            <a:r>
              <a:rPr lang="en-US" altLang="en-US" b="1" dirty="0"/>
              <a:t>power flow</a:t>
            </a:r>
          </a:p>
          <a:p>
            <a:pPr lvl="2" eaLnBrk="1" hangingPunct="1"/>
            <a:r>
              <a:rPr lang="en-US" altLang="en-US" dirty="0"/>
              <a:t>Gives </a:t>
            </a:r>
            <a:r>
              <a:rPr lang="en-US" altLang="en-US" dirty="0" err="1"/>
              <a:t>OpenDSS</a:t>
            </a:r>
            <a:r>
              <a:rPr lang="en-US" altLang="en-US" dirty="0"/>
              <a:t> extraordinary distribution system modeling capability</a:t>
            </a:r>
          </a:p>
          <a:p>
            <a:pPr lvl="1" eaLnBrk="1" hangingPunct="1"/>
            <a:r>
              <a:rPr lang="en-US" altLang="en-US" dirty="0"/>
              <a:t>Simpler to solve power flow problem with a harmonics solver than vice-versa</a:t>
            </a:r>
          </a:p>
          <a:p>
            <a:pPr eaLnBrk="1" hangingPunct="1"/>
            <a:r>
              <a:rPr lang="en-US" altLang="en-US" dirty="0"/>
              <a:t>Supports all </a:t>
            </a:r>
            <a:r>
              <a:rPr lang="en-US" altLang="en-US" dirty="0" err="1"/>
              <a:t>rms</a:t>
            </a:r>
            <a:r>
              <a:rPr lang="en-US" altLang="en-US" dirty="0"/>
              <a:t> steady-state (i.e., frequency domain) analyses commonly performed for utility distribution system planning</a:t>
            </a:r>
          </a:p>
          <a:p>
            <a:pPr lvl="1" eaLnBrk="1" hangingPunct="1"/>
            <a:r>
              <a:rPr lang="en-US" altLang="en-US" dirty="0"/>
              <a:t>And many new types of analyses</a:t>
            </a:r>
          </a:p>
          <a:p>
            <a:pPr lvl="1" eaLnBrk="1" hangingPunct="1"/>
            <a:r>
              <a:rPr lang="en-US" altLang="en-US" dirty="0"/>
              <a:t>Original purpose: DG interconnection analysis</a:t>
            </a:r>
          </a:p>
          <a:p>
            <a:pPr eaLnBrk="1" hangingPunct="1">
              <a:buFontTx/>
              <a:buNone/>
            </a:pPr>
            <a:endParaRPr lang="en-US" altLang="en-US" dirty="0"/>
          </a:p>
          <a:p>
            <a:pPr eaLnBrk="1" hangingPunct="1"/>
            <a:endParaRPr lang="en-US" altLang="en-US" dirty="0"/>
          </a:p>
        </p:txBody>
      </p:sp>
    </p:spTree>
    <p:extLst>
      <p:ext uri="{BB962C8B-B14F-4D97-AF65-F5344CB8AC3E}">
        <p14:creationId xmlns:p14="http://schemas.microsoft.com/office/powerpoint/2010/main" val="6841949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What is the OpenDSS? (cont’d)</a:t>
            </a:r>
          </a:p>
        </p:txBody>
      </p:sp>
      <p:sp>
        <p:nvSpPr>
          <p:cNvPr id="14339" name="Rectangle 3"/>
          <p:cNvSpPr>
            <a:spLocks noGrp="1" noChangeArrowheads="1"/>
          </p:cNvSpPr>
          <p:nvPr>
            <p:ph type="body" idx="1"/>
          </p:nvPr>
        </p:nvSpPr>
        <p:spPr/>
        <p:txBody>
          <a:bodyPr/>
          <a:lstStyle/>
          <a:p>
            <a:pPr eaLnBrk="1" hangingPunct="1"/>
            <a:r>
              <a:rPr lang="en-US" altLang="en-US"/>
              <a:t>What it Isn’t</a:t>
            </a:r>
          </a:p>
          <a:p>
            <a:pPr lvl="1" eaLnBrk="1" hangingPunct="1"/>
            <a:r>
              <a:rPr lang="en-US" altLang="en-US"/>
              <a:t>An </a:t>
            </a:r>
            <a:r>
              <a:rPr lang="en-US" altLang="en-US" i="1"/>
              <a:t>Electromagnetic</a:t>
            </a:r>
            <a:r>
              <a:rPr lang="en-US" altLang="en-US"/>
              <a:t> transients solver (Time Domain)</a:t>
            </a:r>
          </a:p>
          <a:p>
            <a:pPr lvl="2" eaLnBrk="1" hangingPunct="1"/>
            <a:r>
              <a:rPr lang="en-US" altLang="en-US"/>
              <a:t>It can solve </a:t>
            </a:r>
            <a:r>
              <a:rPr lang="en-US" altLang="en-US" i="1"/>
              <a:t>Electromechanical transients</a:t>
            </a:r>
          </a:p>
          <a:p>
            <a:pPr lvl="3" eaLnBrk="1" hangingPunct="1"/>
            <a:r>
              <a:rPr lang="en-US" altLang="en-US"/>
              <a:t>Frequency Domain =&gt; “Dynamics” </a:t>
            </a:r>
          </a:p>
          <a:p>
            <a:pPr lvl="3" eaLnBrk="1" hangingPunct="1"/>
            <a:r>
              <a:rPr lang="en-US" altLang="en-US"/>
              <a:t>All solutions are in </a:t>
            </a:r>
            <a:r>
              <a:rPr lang="en-US" altLang="en-US" b="1" i="1"/>
              <a:t>phasors </a:t>
            </a:r>
            <a:r>
              <a:rPr lang="en-US" altLang="en-US"/>
              <a:t>(complex math)</a:t>
            </a:r>
          </a:p>
          <a:p>
            <a:pPr lvl="1" eaLnBrk="1" hangingPunct="1"/>
            <a:r>
              <a:rPr lang="en-US" altLang="en-US"/>
              <a:t>Not a Power Flow program</a:t>
            </a:r>
          </a:p>
          <a:p>
            <a:pPr lvl="1" eaLnBrk="1" hangingPunct="1"/>
            <a:r>
              <a:rPr lang="en-US" altLang="en-US"/>
              <a:t>Not a radial circuit solver</a:t>
            </a:r>
          </a:p>
          <a:p>
            <a:pPr lvl="2" eaLnBrk="1" hangingPunct="1"/>
            <a:r>
              <a:rPr lang="en-US" altLang="en-US"/>
              <a:t>Does meshed networks just as easily</a:t>
            </a:r>
          </a:p>
          <a:p>
            <a:pPr lvl="1" eaLnBrk="1" hangingPunct="1"/>
            <a:r>
              <a:rPr lang="en-US" altLang="en-US"/>
              <a:t>Not a distribution data management tool</a:t>
            </a:r>
          </a:p>
          <a:p>
            <a:pPr lvl="2" eaLnBrk="1" hangingPunct="1"/>
            <a:r>
              <a:rPr lang="en-US" altLang="en-US"/>
              <a:t>It is a simulation engine designed to work with data extracted from one or more utility databases</a:t>
            </a:r>
          </a:p>
          <a:p>
            <a:pPr eaLnBrk="1" hangingPunct="1"/>
            <a:endParaRPr lang="en-US" altLang="en-US"/>
          </a:p>
        </p:txBody>
      </p:sp>
    </p:spTree>
    <p:extLst>
      <p:ext uri="{BB962C8B-B14F-4D97-AF65-F5344CB8AC3E}">
        <p14:creationId xmlns:p14="http://schemas.microsoft.com/office/powerpoint/2010/main" val="35958643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Time- and Location-Dependent Benefits</a:t>
            </a:r>
          </a:p>
        </p:txBody>
      </p:sp>
      <p:sp>
        <p:nvSpPr>
          <p:cNvPr id="15363" name="Rectangle 3"/>
          <p:cNvSpPr>
            <a:spLocks noGrp="1" noChangeArrowheads="1"/>
          </p:cNvSpPr>
          <p:nvPr>
            <p:ph type="body" idx="1"/>
          </p:nvPr>
        </p:nvSpPr>
        <p:spPr/>
        <p:txBody>
          <a:bodyPr/>
          <a:lstStyle/>
          <a:p>
            <a:pPr eaLnBrk="1" hangingPunct="1"/>
            <a:r>
              <a:rPr lang="en-US" altLang="en-US"/>
              <a:t>The OpenDSS was designed to capture both </a:t>
            </a:r>
          </a:p>
          <a:p>
            <a:pPr lvl="1" eaLnBrk="1" hangingPunct="1"/>
            <a:r>
              <a:rPr lang="en-US" altLang="en-US" b="1"/>
              <a:t>Time-specific benefits</a:t>
            </a:r>
            <a:r>
              <a:rPr lang="en-US" altLang="en-US"/>
              <a:t> and </a:t>
            </a:r>
          </a:p>
          <a:p>
            <a:pPr lvl="1" eaLnBrk="1" hangingPunct="1"/>
            <a:r>
              <a:rPr lang="en-US" altLang="en-US" b="1"/>
              <a:t>Location-specific benefits</a:t>
            </a:r>
            <a:r>
              <a:rPr lang="en-US" altLang="en-US"/>
              <a:t> </a:t>
            </a:r>
          </a:p>
          <a:p>
            <a:pPr eaLnBrk="1" hangingPunct="1"/>
            <a:r>
              <a:rPr lang="en-US" altLang="en-US"/>
              <a:t>Needed for</a:t>
            </a:r>
          </a:p>
          <a:p>
            <a:pPr lvl="1" eaLnBrk="1" hangingPunct="1"/>
            <a:r>
              <a:rPr lang="en-US" altLang="en-US"/>
              <a:t>DG analysis</a:t>
            </a:r>
          </a:p>
          <a:p>
            <a:pPr lvl="1" eaLnBrk="1" hangingPunct="1"/>
            <a:r>
              <a:rPr lang="en-US" altLang="en-US"/>
              <a:t>Renewable generation</a:t>
            </a:r>
          </a:p>
          <a:p>
            <a:pPr lvl="1" eaLnBrk="1" hangingPunct="1"/>
            <a:r>
              <a:rPr lang="en-US" altLang="en-US"/>
              <a:t>Energy efficiency analysis</a:t>
            </a:r>
          </a:p>
          <a:p>
            <a:pPr lvl="1" eaLnBrk="1" hangingPunct="1"/>
            <a:r>
              <a:rPr lang="en-US" altLang="en-US"/>
              <a:t>PHEV and EV impacts</a:t>
            </a:r>
          </a:p>
          <a:p>
            <a:pPr lvl="1" eaLnBrk="1" hangingPunct="1"/>
            <a:r>
              <a:rPr lang="en-US" altLang="en-US"/>
              <a:t>Other proposed capacity enhancements that don’t follow typical loadshapes</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34452287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Time- and Location-Dependent Benefits</a:t>
            </a:r>
          </a:p>
        </p:txBody>
      </p:sp>
      <p:sp>
        <p:nvSpPr>
          <p:cNvPr id="16387" name="Rectangle 3"/>
          <p:cNvSpPr>
            <a:spLocks noGrp="1" noChangeArrowheads="1"/>
          </p:cNvSpPr>
          <p:nvPr>
            <p:ph type="body" idx="1"/>
          </p:nvPr>
        </p:nvSpPr>
        <p:spPr/>
        <p:txBody>
          <a:bodyPr/>
          <a:lstStyle/>
          <a:p>
            <a:pPr eaLnBrk="1" hangingPunct="1"/>
            <a:r>
              <a:rPr lang="en-US" altLang="en-US"/>
              <a:t>Traditional distribution system analysis programs </a:t>
            </a:r>
          </a:p>
          <a:p>
            <a:pPr lvl="1" eaLnBrk="1" hangingPunct="1"/>
            <a:r>
              <a:rPr lang="en-US" altLang="en-US"/>
              <a:t>Designed to study </a:t>
            </a:r>
            <a:r>
              <a:rPr lang="en-US" altLang="en-US" b="1"/>
              <a:t>peak loading</a:t>
            </a:r>
            <a:r>
              <a:rPr lang="en-US" altLang="en-US"/>
              <a:t> conditions</a:t>
            </a:r>
          </a:p>
          <a:p>
            <a:pPr lvl="1" eaLnBrk="1" hangingPunct="1"/>
            <a:r>
              <a:rPr lang="en-US" altLang="en-US"/>
              <a:t>Capture mostly </a:t>
            </a:r>
            <a:r>
              <a:rPr lang="en-US" altLang="en-US" b="1"/>
              <a:t>location-specific</a:t>
            </a:r>
            <a:r>
              <a:rPr lang="en-US" altLang="en-US"/>
              <a:t> benefits</a:t>
            </a:r>
          </a:p>
          <a:p>
            <a:pPr lvl="1" eaLnBrk="1" hangingPunct="1"/>
            <a:r>
              <a:rPr lang="en-US" altLang="en-US"/>
              <a:t>Ignores time; Assumes resource is available</a:t>
            </a:r>
          </a:p>
          <a:p>
            <a:pPr lvl="1" eaLnBrk="1" hangingPunct="1"/>
            <a:r>
              <a:rPr lang="en-US" altLang="en-US"/>
              <a:t>This gets the wrong answer for many DG, energy efficiency, and Smart Grid analyses</a:t>
            </a:r>
          </a:p>
          <a:p>
            <a:pPr lvl="1" eaLnBrk="1" hangingPunct="1"/>
            <a:endParaRPr lang="en-US" altLang="en-US"/>
          </a:p>
          <a:p>
            <a:pPr eaLnBrk="1" hangingPunct="1"/>
            <a:r>
              <a:rPr lang="en-US" altLang="en-US"/>
              <a:t>Must do </a:t>
            </a:r>
            <a:r>
              <a:rPr lang="en-US" altLang="en-US" b="1"/>
              <a:t>time sequence analysis</a:t>
            </a:r>
            <a:r>
              <a:rPr lang="en-US" altLang="en-US"/>
              <a:t> to get the right answer</a:t>
            </a:r>
          </a:p>
          <a:p>
            <a:pPr lvl="1" eaLnBrk="1" hangingPunct="1"/>
            <a:r>
              <a:rPr lang="en-US" altLang="en-US"/>
              <a:t>Over distribution planning area</a:t>
            </a:r>
          </a:p>
        </p:txBody>
      </p:sp>
    </p:spTree>
    <p:extLst>
      <p:ext uri="{BB962C8B-B14F-4D97-AF65-F5344CB8AC3E}">
        <p14:creationId xmlns:p14="http://schemas.microsoft.com/office/powerpoint/2010/main" val="22856315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What are the Key Features?</a:t>
            </a:r>
          </a:p>
        </p:txBody>
      </p:sp>
      <p:sp>
        <p:nvSpPr>
          <p:cNvPr id="17411" name="Rectangle 3"/>
          <p:cNvSpPr>
            <a:spLocks noGrp="1" noChangeArrowheads="1"/>
          </p:cNvSpPr>
          <p:nvPr>
            <p:ph type="body" idx="1"/>
          </p:nvPr>
        </p:nvSpPr>
        <p:spPr/>
        <p:txBody>
          <a:bodyPr/>
          <a:lstStyle/>
          <a:p>
            <a:pPr eaLnBrk="1" hangingPunct="1"/>
            <a:r>
              <a:rPr lang="en-US" altLang="en-US" dirty="0"/>
              <a:t>See Documentation for more details</a:t>
            </a:r>
          </a:p>
          <a:p>
            <a:pPr lvl="1" eaLnBrk="1" hangingPunct="1"/>
            <a:r>
              <a:rPr lang="en-US" altLang="en-US" sz="1800" dirty="0"/>
              <a:t>http://svn.code.sf.net/p/electricdss/code/trunk/Distrib/Doc/</a:t>
            </a:r>
          </a:p>
          <a:p>
            <a:pPr eaLnBrk="1" hangingPunct="1"/>
            <a:endParaRPr lang="en-US" altLang="en-US" dirty="0"/>
          </a:p>
          <a:p>
            <a:pPr eaLnBrk="1" hangingPunct="1"/>
            <a:r>
              <a:rPr lang="en-US" altLang="en-US" dirty="0"/>
              <a:t>Designed to allow expansion indefinitely</a:t>
            </a:r>
          </a:p>
          <a:p>
            <a:pPr lvl="1" eaLnBrk="1" hangingPunct="1"/>
            <a:r>
              <a:rPr lang="en-US" altLang="en-US" dirty="0"/>
              <a:t>Impossible to anticipate everything users will want to do</a:t>
            </a:r>
          </a:p>
          <a:p>
            <a:pPr lvl="1" eaLnBrk="1" hangingPunct="1"/>
            <a:r>
              <a:rPr lang="en-US" altLang="en-US" dirty="0"/>
              <a:t>Scripting language and COM interface allows easier customization</a:t>
            </a:r>
          </a:p>
          <a:p>
            <a:pPr lvl="1" eaLnBrk="1" hangingPunct="1"/>
            <a:endParaRPr lang="en-US" altLang="en-US" dirty="0"/>
          </a:p>
        </p:txBody>
      </p:sp>
    </p:spTree>
    <p:extLst>
      <p:ext uri="{BB962C8B-B14F-4D97-AF65-F5344CB8AC3E}">
        <p14:creationId xmlns:p14="http://schemas.microsoft.com/office/powerpoint/2010/main" val="22467565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t>Built-in Solution Modes</a:t>
            </a:r>
          </a:p>
        </p:txBody>
      </p:sp>
      <p:sp>
        <p:nvSpPr>
          <p:cNvPr id="18435" name="Rectangle 3"/>
          <p:cNvSpPr>
            <a:spLocks noGrp="1" noChangeArrowheads="1"/>
          </p:cNvSpPr>
          <p:nvPr>
            <p:ph type="body" idx="1"/>
          </p:nvPr>
        </p:nvSpPr>
        <p:spPr/>
        <p:txBody>
          <a:bodyPr/>
          <a:lstStyle/>
          <a:p>
            <a:pPr eaLnBrk="1" hangingPunct="1"/>
            <a:r>
              <a:rPr lang="en-US" altLang="en-US"/>
              <a:t>Snapshot (static) Power Flow </a:t>
            </a:r>
          </a:p>
          <a:p>
            <a:pPr eaLnBrk="1" hangingPunct="1"/>
            <a:r>
              <a:rPr lang="en-US" altLang="en-US"/>
              <a:t>Direct (non-iterative)</a:t>
            </a:r>
          </a:p>
          <a:p>
            <a:pPr eaLnBrk="1" hangingPunct="1"/>
            <a:r>
              <a:rPr lang="en-US" altLang="en-US"/>
              <a:t>Daily mode (default: 24 1-hr increments)</a:t>
            </a:r>
          </a:p>
          <a:p>
            <a:pPr eaLnBrk="1" hangingPunct="1"/>
            <a:r>
              <a:rPr lang="en-US" altLang="en-US"/>
              <a:t>Yearly mode (default 8760 1-hr increments)</a:t>
            </a:r>
          </a:p>
          <a:p>
            <a:pPr eaLnBrk="1" hangingPunct="1"/>
            <a:r>
              <a:rPr lang="en-US" altLang="en-US"/>
              <a:t>Duty cycle (1 to 5s increments)</a:t>
            </a:r>
          </a:p>
          <a:p>
            <a:pPr eaLnBrk="1" hangingPunct="1"/>
            <a:r>
              <a:rPr lang="en-US" altLang="en-US"/>
              <a:t>Dynamics (electromechanical transients)</a:t>
            </a:r>
          </a:p>
          <a:p>
            <a:pPr eaLnBrk="1" hangingPunct="1"/>
            <a:r>
              <a:rPr lang="en-US" altLang="en-US"/>
              <a:t>Fault study</a:t>
            </a:r>
          </a:p>
          <a:p>
            <a:pPr eaLnBrk="1" hangingPunct="1"/>
            <a:r>
              <a:rPr lang="en-US" altLang="en-US"/>
              <a:t>Monte carlo fault study</a:t>
            </a:r>
          </a:p>
          <a:p>
            <a:pPr eaLnBrk="1" hangingPunct="1"/>
            <a:r>
              <a:rPr lang="en-US" altLang="en-US"/>
              <a:t>Harmonic</a:t>
            </a:r>
          </a:p>
          <a:p>
            <a:pPr eaLnBrk="1" hangingPunct="1"/>
            <a:r>
              <a:rPr lang="en-US" altLang="en-US"/>
              <a:t>Custom user-defined solutions</a:t>
            </a:r>
          </a:p>
          <a:p>
            <a:pPr eaLnBrk="1" hangingPunct="1"/>
            <a:endParaRPr lang="en-US" altLang="en-US"/>
          </a:p>
        </p:txBody>
      </p:sp>
    </p:spTree>
    <p:extLst>
      <p:ext uri="{BB962C8B-B14F-4D97-AF65-F5344CB8AC3E}">
        <p14:creationId xmlns:p14="http://schemas.microsoft.com/office/powerpoint/2010/main" val="1545140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AutoShape 2"/>
          <p:cNvSpPr>
            <a:spLocks noChangeArrowheads="1"/>
          </p:cNvSpPr>
          <p:nvPr/>
        </p:nvSpPr>
        <p:spPr bwMode="auto">
          <a:xfrm>
            <a:off x="342900" y="1905000"/>
            <a:ext cx="8458200" cy="3200400"/>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28" name="Rectangle 3"/>
          <p:cNvSpPr>
            <a:spLocks noGrp="1" noChangeArrowheads="1"/>
          </p:cNvSpPr>
          <p:nvPr>
            <p:ph type="title"/>
          </p:nvPr>
        </p:nvSpPr>
        <p:spPr/>
        <p:txBody>
          <a:bodyPr/>
          <a:lstStyle/>
          <a:p>
            <a:pPr eaLnBrk="1" hangingPunct="1"/>
            <a:r>
              <a:rPr lang="en-US" altLang="en-US"/>
              <a:t>Typical North American Distribution System</a:t>
            </a:r>
          </a:p>
        </p:txBody>
      </p:sp>
      <p:graphicFrame>
        <p:nvGraphicFramePr>
          <p:cNvPr id="1026" name="Object 4"/>
          <p:cNvGraphicFramePr>
            <a:graphicFrameLocks noGrp="1" noChangeAspect="1"/>
          </p:cNvGraphicFramePr>
          <p:nvPr>
            <p:ph type="body" idx="1"/>
          </p:nvPr>
        </p:nvGraphicFramePr>
        <p:xfrm>
          <a:off x="457200" y="2366963"/>
          <a:ext cx="8226425" cy="2266950"/>
        </p:xfrm>
        <a:graphic>
          <a:graphicData uri="http://schemas.openxmlformats.org/presentationml/2006/ole">
            <mc:AlternateContent xmlns:mc="http://schemas.openxmlformats.org/markup-compatibility/2006">
              <mc:Choice xmlns:v="urn:schemas-microsoft-com:vml" Requires="v">
                <p:oleObj spid="_x0000_s1060" name="Document" r:id="rId4" imgW="5477400" imgH="1430640" progId="Word.Document.8">
                  <p:embed/>
                </p:oleObj>
              </mc:Choice>
              <mc:Fallback>
                <p:oleObj name="Document" r:id="rId4" imgW="5477400" imgH="1430640" progId="Word.Document.8">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366963"/>
                        <a:ext cx="8226425" cy="2266950"/>
                      </a:xfrm>
                      <a:prstGeom prst="rect">
                        <a:avLst/>
                      </a:prstGeom>
                    </p:spPr>
                  </p:pic>
                </p:oleObj>
              </mc:Fallback>
            </mc:AlternateContent>
          </a:graphicData>
        </a:graphic>
      </p:graphicFrame>
      <p:sp>
        <p:nvSpPr>
          <p:cNvPr id="1029" name="Text Box 5"/>
          <p:cNvSpPr txBox="1">
            <a:spLocks noChangeArrowheads="1"/>
          </p:cNvSpPr>
          <p:nvPr/>
        </p:nvSpPr>
        <p:spPr bwMode="auto">
          <a:xfrm>
            <a:off x="706438" y="4532313"/>
            <a:ext cx="7262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b="1">
                <a:solidFill>
                  <a:schemeClr val="tx1"/>
                </a:solidFill>
              </a:rPr>
              <a:t>Typical 4-wire multi-grounded neutral system</a:t>
            </a:r>
          </a:p>
        </p:txBody>
      </p:sp>
      <p:sp>
        <p:nvSpPr>
          <p:cNvPr id="1030" name="Text Box 6"/>
          <p:cNvSpPr txBox="1">
            <a:spLocks noChangeArrowheads="1"/>
          </p:cNvSpPr>
          <p:nvPr/>
        </p:nvSpPr>
        <p:spPr bwMode="auto">
          <a:xfrm>
            <a:off x="485775" y="5381625"/>
            <a:ext cx="837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b="1">
                <a:solidFill>
                  <a:schemeClr val="tx1"/>
                </a:solidFill>
              </a:rPr>
              <a:t>Unigrounded/Delta 3-wire also common on West Coast</a:t>
            </a:r>
          </a:p>
        </p:txBody>
      </p:sp>
    </p:spTree>
    <p:extLst>
      <p:ext uri="{BB962C8B-B14F-4D97-AF65-F5344CB8AC3E}">
        <p14:creationId xmlns:p14="http://schemas.microsoft.com/office/powerpoint/2010/main" val="12606304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Controls</a:t>
            </a:r>
          </a:p>
        </p:txBody>
      </p:sp>
      <p:sp>
        <p:nvSpPr>
          <p:cNvPr id="19459" name="Rectangle 3"/>
          <p:cNvSpPr>
            <a:spLocks noGrp="1" noChangeArrowheads="1"/>
          </p:cNvSpPr>
          <p:nvPr>
            <p:ph type="body" idx="1"/>
          </p:nvPr>
        </p:nvSpPr>
        <p:spPr/>
        <p:txBody>
          <a:bodyPr/>
          <a:lstStyle/>
          <a:p>
            <a:pPr eaLnBrk="1" hangingPunct="1"/>
            <a:r>
              <a:rPr lang="en-US" altLang="en-US"/>
              <a:t>A key feature is that controls are modeled separately from the devices being controlled</a:t>
            </a:r>
          </a:p>
          <a:p>
            <a:pPr lvl="1" eaLnBrk="1" hangingPunct="1"/>
            <a:r>
              <a:rPr lang="en-US" altLang="en-US"/>
              <a:t>Capacitors</a:t>
            </a:r>
          </a:p>
          <a:p>
            <a:pPr lvl="1" eaLnBrk="1" hangingPunct="1"/>
            <a:r>
              <a:rPr lang="en-US" altLang="en-US"/>
              <a:t>Regulators/tapchangers</a:t>
            </a:r>
          </a:p>
          <a:p>
            <a:pPr eaLnBrk="1" hangingPunct="1"/>
            <a:r>
              <a:rPr lang="en-US" altLang="en-US"/>
              <a:t>Control Modes</a:t>
            </a:r>
          </a:p>
          <a:p>
            <a:pPr lvl="1" eaLnBrk="1" hangingPunct="1"/>
            <a:r>
              <a:rPr lang="en-US" altLang="en-US"/>
              <a:t>Static</a:t>
            </a:r>
          </a:p>
          <a:p>
            <a:pPr lvl="2" eaLnBrk="1" hangingPunct="1"/>
            <a:r>
              <a:rPr lang="en-US" altLang="en-US"/>
              <a:t>Power flows with large time steps</a:t>
            </a:r>
          </a:p>
          <a:p>
            <a:pPr lvl="1" eaLnBrk="1" hangingPunct="1"/>
            <a:r>
              <a:rPr lang="en-US" altLang="en-US"/>
              <a:t>Time</a:t>
            </a:r>
          </a:p>
          <a:p>
            <a:pPr lvl="2" eaLnBrk="1" hangingPunct="1"/>
            <a:r>
              <a:rPr lang="en-US" altLang="en-US"/>
              <a:t>Control queue employed to delay actions</a:t>
            </a:r>
          </a:p>
          <a:p>
            <a:pPr lvl="2" eaLnBrk="1" hangingPunct="1"/>
            <a:r>
              <a:rPr lang="en-US" altLang="en-US"/>
              <a:t>Control acts when time is reached</a:t>
            </a:r>
          </a:p>
          <a:p>
            <a:pPr lvl="1" eaLnBrk="1" hangingPunct="1"/>
            <a:r>
              <a:rPr lang="en-US" altLang="en-US"/>
              <a:t>Event</a:t>
            </a:r>
          </a:p>
        </p:txBody>
      </p:sp>
    </p:spTree>
    <p:extLst>
      <p:ext uri="{BB962C8B-B14F-4D97-AF65-F5344CB8AC3E}">
        <p14:creationId xmlns:p14="http://schemas.microsoft.com/office/powerpoint/2010/main" val="39558373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168400" y="1785938"/>
            <a:ext cx="6446838" cy="4614862"/>
          </a:xfrm>
          <a:prstGeom prst="rect">
            <a:avLst/>
          </a:prstGeom>
          <a:solidFill>
            <a:srgbClr val="CC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483" name="Rectangle 3"/>
          <p:cNvSpPr>
            <a:spLocks noGrp="1" noChangeArrowheads="1"/>
          </p:cNvSpPr>
          <p:nvPr>
            <p:ph type="title"/>
          </p:nvPr>
        </p:nvSpPr>
        <p:spPr/>
        <p:txBody>
          <a:bodyPr/>
          <a:lstStyle/>
          <a:p>
            <a:pPr eaLnBrk="1" hangingPunct="1"/>
            <a:r>
              <a:rPr lang="en-US" altLang="en-US"/>
              <a:t>Overall Model Concept</a:t>
            </a:r>
          </a:p>
        </p:txBody>
      </p:sp>
      <p:sp>
        <p:nvSpPr>
          <p:cNvPr id="20484" name="Rectangle 4"/>
          <p:cNvSpPr>
            <a:spLocks noChangeArrowheads="1"/>
          </p:cNvSpPr>
          <p:nvPr/>
        </p:nvSpPr>
        <p:spPr bwMode="auto">
          <a:xfrm>
            <a:off x="1828800" y="78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2048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3100" y="1993900"/>
            <a:ext cx="4452938" cy="429101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93910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User Interfaces Currently Implemented</a:t>
            </a:r>
          </a:p>
        </p:txBody>
      </p:sp>
      <p:sp>
        <p:nvSpPr>
          <p:cNvPr id="21507" name="Rectangle 3"/>
          <p:cNvSpPr>
            <a:spLocks noGrp="1" noChangeArrowheads="1"/>
          </p:cNvSpPr>
          <p:nvPr>
            <p:ph type="body" idx="1"/>
          </p:nvPr>
        </p:nvSpPr>
        <p:spPr/>
        <p:txBody>
          <a:bodyPr/>
          <a:lstStyle/>
          <a:p>
            <a:pPr marL="457200" indent="-457200" eaLnBrk="1" hangingPunct="1"/>
            <a:r>
              <a:rPr lang="en-US" altLang="en-US" dirty="0"/>
              <a:t>A </a:t>
            </a:r>
            <a:r>
              <a:rPr lang="en-US" altLang="en-US" b="1" dirty="0"/>
              <a:t>stand-alone executable </a:t>
            </a:r>
            <a:r>
              <a:rPr lang="en-US" altLang="en-US" dirty="0"/>
              <a:t>program that provides a text-based interface (multiple windows) </a:t>
            </a:r>
          </a:p>
          <a:p>
            <a:pPr marL="744538" lvl="1" indent="-457200" eaLnBrk="1" hangingPunct="1"/>
            <a:r>
              <a:rPr lang="en-US" altLang="en-US" dirty="0"/>
              <a:t>Some graphical output is also provided. </a:t>
            </a:r>
          </a:p>
          <a:p>
            <a:pPr marL="744538" lvl="1" indent="-457200" eaLnBrk="1" hangingPunct="1"/>
            <a:r>
              <a:rPr lang="en-US" altLang="en-US" dirty="0"/>
              <a:t>No graphical input is provided.</a:t>
            </a:r>
          </a:p>
          <a:p>
            <a:pPr marL="457200" indent="-457200" eaLnBrk="1" hangingPunct="1"/>
            <a:r>
              <a:rPr lang="en-US" altLang="en-US" dirty="0"/>
              <a:t>An </a:t>
            </a:r>
            <a:r>
              <a:rPr lang="en-US" altLang="en-US" b="1" dirty="0"/>
              <a:t>in-process COM server</a:t>
            </a:r>
            <a:r>
              <a:rPr lang="en-US" altLang="en-US" dirty="0"/>
              <a:t> (for Windows) that supports driving the simulator from user-written programs. </a:t>
            </a:r>
          </a:p>
          <a:p>
            <a:pPr marL="744538" lvl="1" indent="-457200" eaLnBrk="1" hangingPunct="1"/>
            <a:r>
              <a:rPr lang="en-US" altLang="en-US" dirty="0"/>
              <a:t>(An out-of-process COM server is under development to support execution from 64-bit programs.)</a:t>
            </a:r>
          </a:p>
          <a:p>
            <a:pPr marL="457200" indent="-457200" eaLnBrk="1" hangingPunct="1"/>
            <a:r>
              <a:rPr lang="en-US" altLang="en-US" dirty="0"/>
              <a:t>A </a:t>
            </a:r>
            <a:r>
              <a:rPr lang="en-US" altLang="en-US" b="1" dirty="0"/>
              <a:t>direct DLL </a:t>
            </a:r>
            <a:r>
              <a:rPr lang="en-US" altLang="en-US" dirty="0"/>
              <a:t>interface that mimics the COM interface</a:t>
            </a:r>
          </a:p>
          <a:p>
            <a:pPr marL="800100" lvl="1" indent="-457200"/>
            <a:r>
              <a:rPr lang="en-US" altLang="en-US" dirty="0"/>
              <a:t>For non-Windows platforms, such as HPCs</a:t>
            </a:r>
          </a:p>
          <a:p>
            <a:pPr marL="800100" lvl="1" indent="-457200"/>
            <a:r>
              <a:rPr lang="en-US" altLang="en-US" dirty="0"/>
              <a:t>For programming languages that do not support COM or are not efficient at supporting COM</a:t>
            </a:r>
          </a:p>
        </p:txBody>
      </p:sp>
    </p:spTree>
    <p:extLst>
      <p:ext uri="{BB962C8B-B14F-4D97-AF65-F5344CB8AC3E}">
        <p14:creationId xmlns:p14="http://schemas.microsoft.com/office/powerpoint/2010/main" val="37876367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a:t>Validation of OpenDSS</a:t>
            </a:r>
          </a:p>
        </p:txBody>
      </p:sp>
      <p:sp>
        <p:nvSpPr>
          <p:cNvPr id="22531" name="Rectangle 3"/>
          <p:cNvSpPr>
            <a:spLocks noGrp="1" noChangeArrowheads="1"/>
          </p:cNvSpPr>
          <p:nvPr>
            <p:ph type="body" idx="1"/>
          </p:nvPr>
        </p:nvSpPr>
        <p:spPr/>
        <p:txBody>
          <a:bodyPr/>
          <a:lstStyle/>
          <a:p>
            <a:pPr eaLnBrk="1" hangingPunct="1"/>
            <a:r>
              <a:rPr lang="en-US" altLang="en-US" sz="2000" dirty="0"/>
              <a:t>EPRI routinely checks </a:t>
            </a:r>
            <a:r>
              <a:rPr lang="en-US" altLang="en-US" sz="2000" dirty="0" err="1"/>
              <a:t>OpenDSS</a:t>
            </a:r>
            <a:r>
              <a:rPr lang="en-US" altLang="en-US" sz="2000" dirty="0"/>
              <a:t> power flow results against CYME, </a:t>
            </a:r>
            <a:r>
              <a:rPr lang="en-US" altLang="en-US" sz="2000" dirty="0" err="1"/>
              <a:t>Synergi</a:t>
            </a:r>
            <a:r>
              <a:rPr lang="en-US" altLang="en-US" sz="2000" dirty="0"/>
              <a:t>, and </a:t>
            </a:r>
            <a:r>
              <a:rPr lang="en-US" altLang="en-US" sz="2000" dirty="0" err="1"/>
              <a:t>WindMil</a:t>
            </a:r>
            <a:r>
              <a:rPr lang="en-US" altLang="en-US" sz="2000" dirty="0"/>
              <a:t> programs after converting data sets for various projects.</a:t>
            </a:r>
          </a:p>
          <a:p>
            <a:pPr eaLnBrk="1" hangingPunct="1"/>
            <a:r>
              <a:rPr lang="en-US" altLang="en-US" sz="2000" dirty="0"/>
              <a:t>The </a:t>
            </a:r>
            <a:r>
              <a:rPr lang="en-US" altLang="en-US" sz="2000" dirty="0" err="1"/>
              <a:t>OpenDSS</a:t>
            </a:r>
            <a:r>
              <a:rPr lang="en-US" altLang="en-US" sz="2000" dirty="0"/>
              <a:t> program has been benchmarked against all the IEEE Test Feeders (</a:t>
            </a:r>
            <a:r>
              <a:rPr lang="en-US" altLang="en-US" sz="2000" dirty="0" err="1"/>
              <a:t>OpenDSS</a:t>
            </a:r>
            <a:r>
              <a:rPr lang="en-US" altLang="en-US" sz="2000" dirty="0"/>
              <a:t> versions installed with the program)</a:t>
            </a:r>
          </a:p>
          <a:p>
            <a:pPr lvl="1" eaLnBrk="1" hangingPunct="1"/>
            <a:r>
              <a:rPr lang="en-US" altLang="en-US" sz="2000" dirty="0"/>
              <a:t>(</a:t>
            </a:r>
            <a:r>
              <a:rPr lang="en-US" altLang="en-US" sz="2000" dirty="0">
                <a:hlinkClick r:id="rId3"/>
              </a:rPr>
              <a:t>http://ewh.ieee.org/soc/pes/dsacom/testfeeders/</a:t>
            </a:r>
            <a:r>
              <a:rPr lang="en-US" altLang="en-US" sz="2000" dirty="0"/>
              <a:t>). </a:t>
            </a:r>
          </a:p>
          <a:p>
            <a:pPr lvl="1" eaLnBrk="1" hangingPunct="1"/>
            <a:r>
              <a:rPr lang="en-US" altLang="en-US" sz="2000" dirty="0" err="1"/>
              <a:t>OpenDSS</a:t>
            </a:r>
            <a:r>
              <a:rPr lang="en-US" altLang="en-US" sz="2000" dirty="0"/>
              <a:t> was used to develop the NEV test feeder and the 8500-node test feeder. </a:t>
            </a:r>
          </a:p>
          <a:p>
            <a:pPr lvl="1" eaLnBrk="1" hangingPunct="1"/>
            <a:r>
              <a:rPr lang="en-US" altLang="en-US" sz="2000" dirty="0"/>
              <a:t>Used to develop the DG Protection test feeder and the YDY test case</a:t>
            </a:r>
          </a:p>
          <a:p>
            <a:pPr eaLnBrk="1" hangingPunct="1"/>
            <a:r>
              <a:rPr lang="en-US" altLang="en-US" sz="2000" dirty="0"/>
              <a:t>For the EPRI Green Circuits project, computed load characteristics were calibrated against measured data.</a:t>
            </a:r>
          </a:p>
          <a:p>
            <a:pPr eaLnBrk="1" hangingPunct="1"/>
            <a:r>
              <a:rPr lang="en-US" altLang="en-US" sz="2000" dirty="0"/>
              <a:t>Calibrated against measurements on feeders with 100% AMI</a:t>
            </a:r>
          </a:p>
          <a:p>
            <a:pPr eaLnBrk="1" hangingPunct="1"/>
            <a:endParaRPr lang="en-US" altLang="en-US" sz="2000" dirty="0"/>
          </a:p>
        </p:txBody>
      </p:sp>
    </p:spTree>
    <p:extLst>
      <p:ext uri="{BB962C8B-B14F-4D97-AF65-F5344CB8AC3E}">
        <p14:creationId xmlns:p14="http://schemas.microsoft.com/office/powerpoint/2010/main" val="19586646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pPr eaLnBrk="1" hangingPunct="1"/>
            <a:r>
              <a:rPr lang="en-US" altLang="en-US" dirty="0"/>
              <a:t>Needs Envisioned by EPRI for the Smart Grid (2007)</a:t>
            </a:r>
          </a:p>
        </p:txBody>
      </p:sp>
      <p:sp>
        <p:nvSpPr>
          <p:cNvPr id="39939" name="Rectangle 3"/>
          <p:cNvSpPr>
            <a:spLocks noGrp="1" noChangeArrowheads="1"/>
          </p:cNvSpPr>
          <p:nvPr>
            <p:ph type="body" idx="1"/>
          </p:nvPr>
        </p:nvSpPr>
        <p:spPr>
          <a:xfrm>
            <a:off x="274320" y="1084524"/>
            <a:ext cx="8226425" cy="4311441"/>
          </a:xfrm>
        </p:spPr>
        <p:txBody>
          <a:bodyPr>
            <a:normAutofit lnSpcReduction="10000"/>
          </a:bodyPr>
          <a:lstStyle/>
          <a:p>
            <a:pPr eaLnBrk="1" hangingPunct="1"/>
            <a:r>
              <a:rPr lang="en-US" altLang="en-US" dirty="0"/>
              <a:t>Sequential time simulation (QSTS)</a:t>
            </a:r>
          </a:p>
          <a:p>
            <a:pPr eaLnBrk="1" hangingPunct="1"/>
            <a:r>
              <a:rPr lang="en-US" altLang="en-US" dirty="0"/>
              <a:t>Meshed network solution capability</a:t>
            </a:r>
          </a:p>
          <a:p>
            <a:pPr eaLnBrk="1" hangingPunct="1"/>
            <a:r>
              <a:rPr lang="en-US" altLang="en-US" dirty="0"/>
              <a:t>Better modeling of Smart Grid controllers</a:t>
            </a:r>
          </a:p>
          <a:p>
            <a:pPr eaLnBrk="1" hangingPunct="1"/>
            <a:r>
              <a:rPr lang="en-US" altLang="en-US" dirty="0"/>
              <a:t>Advanced load and generation modeling</a:t>
            </a:r>
          </a:p>
          <a:p>
            <a:pPr eaLnBrk="1" hangingPunct="1"/>
            <a:r>
              <a:rPr lang="en-US" altLang="en-US" dirty="0"/>
              <a:t>High phase order modeling ( &gt;3 phases)</a:t>
            </a:r>
          </a:p>
          <a:p>
            <a:pPr lvl="1" eaLnBrk="1" hangingPunct="1"/>
            <a:r>
              <a:rPr lang="en-US" altLang="en-US" dirty="0"/>
              <a:t>Stray voltage (NEV), crowded ROWs, etc.</a:t>
            </a:r>
          </a:p>
          <a:p>
            <a:pPr eaLnBrk="1" hangingPunct="1"/>
            <a:r>
              <a:rPr lang="en-US" altLang="en-US" dirty="0"/>
              <a:t>Integrated harmonics</a:t>
            </a:r>
          </a:p>
          <a:p>
            <a:pPr lvl="1" eaLnBrk="1" hangingPunct="1"/>
            <a:r>
              <a:rPr lang="en-US" altLang="en-US" dirty="0"/>
              <a:t>NEV requires 1</a:t>
            </a:r>
            <a:r>
              <a:rPr lang="en-US" altLang="en-US" baseline="30000" dirty="0"/>
              <a:t>st</a:t>
            </a:r>
            <a:r>
              <a:rPr lang="en-US" altLang="en-US" dirty="0"/>
              <a:t> and 3</a:t>
            </a:r>
            <a:r>
              <a:rPr lang="en-US" altLang="en-US" baseline="30000" dirty="0"/>
              <a:t>rd</a:t>
            </a:r>
            <a:r>
              <a:rPr lang="en-US" altLang="en-US" dirty="0"/>
              <a:t> </a:t>
            </a:r>
          </a:p>
          <a:p>
            <a:pPr eaLnBrk="1" hangingPunct="1"/>
            <a:r>
              <a:rPr lang="en-US" altLang="en-US" dirty="0"/>
              <a:t>User-defined (scriptable) behavior</a:t>
            </a:r>
          </a:p>
          <a:p>
            <a:pPr eaLnBrk="1" hangingPunct="1"/>
            <a:r>
              <a:rPr lang="en-US" altLang="en-US" dirty="0"/>
              <a:t>Dynamics for DG evaluations</a:t>
            </a:r>
          </a:p>
        </p:txBody>
      </p:sp>
      <p:sp>
        <p:nvSpPr>
          <p:cNvPr id="137220" name="AutoShape 4"/>
          <p:cNvSpPr>
            <a:spLocks noChangeArrowheads="1"/>
          </p:cNvSpPr>
          <p:nvPr/>
        </p:nvSpPr>
        <p:spPr bwMode="auto">
          <a:xfrm>
            <a:off x="5510928" y="741624"/>
            <a:ext cx="838200" cy="685800"/>
          </a:xfrm>
          <a:prstGeom prst="star5">
            <a:avLst/>
          </a:prstGeom>
          <a:solidFill>
            <a:srgbClr val="EB2909"/>
          </a:solidFill>
          <a:ln w="9525">
            <a:solidFill>
              <a:schemeClr val="tx1"/>
            </a:solidFill>
            <a:miter lim="800000"/>
            <a:headEnd/>
            <a:tailEnd/>
          </a:ln>
          <a:effectLst/>
        </p:spPr>
        <p:txBody>
          <a:bodyPr wrap="none" anchor="ctr"/>
          <a:lstStyle/>
          <a:p>
            <a:pPr>
              <a:defRPr/>
            </a:pPr>
            <a:endParaRPr lang="en-US"/>
          </a:p>
        </p:txBody>
      </p:sp>
      <p:sp>
        <p:nvSpPr>
          <p:cNvPr id="7" name="AutoShape 4"/>
          <p:cNvSpPr>
            <a:spLocks noChangeArrowheads="1"/>
          </p:cNvSpPr>
          <p:nvPr/>
        </p:nvSpPr>
        <p:spPr bwMode="auto">
          <a:xfrm>
            <a:off x="6167636" y="1300685"/>
            <a:ext cx="838200" cy="685800"/>
          </a:xfrm>
          <a:prstGeom prst="star5">
            <a:avLst/>
          </a:prstGeom>
          <a:solidFill>
            <a:srgbClr val="EB2909"/>
          </a:solidFill>
          <a:ln w="9525">
            <a:solidFill>
              <a:schemeClr val="tx1"/>
            </a:solidFill>
            <a:miter lim="800000"/>
            <a:headEnd/>
            <a:tailEnd/>
          </a:ln>
          <a:effectLst/>
        </p:spPr>
        <p:txBody>
          <a:bodyPr wrap="none" anchor="ctr"/>
          <a:lstStyle/>
          <a:p>
            <a:pPr>
              <a:defRPr/>
            </a:pPr>
            <a:endParaRPr lang="en-US"/>
          </a:p>
        </p:txBody>
      </p:sp>
      <p:sp>
        <p:nvSpPr>
          <p:cNvPr id="8" name="AutoShape 4"/>
          <p:cNvSpPr>
            <a:spLocks noChangeArrowheads="1"/>
          </p:cNvSpPr>
          <p:nvPr/>
        </p:nvSpPr>
        <p:spPr bwMode="auto">
          <a:xfrm>
            <a:off x="3733800" y="3451033"/>
            <a:ext cx="838200" cy="685800"/>
          </a:xfrm>
          <a:prstGeom prst="star5">
            <a:avLst/>
          </a:prstGeom>
          <a:solidFill>
            <a:srgbClr val="EB2909"/>
          </a:solidFill>
          <a:ln w="9525">
            <a:solidFill>
              <a:schemeClr val="tx1"/>
            </a:solidFill>
            <a:miter lim="800000"/>
            <a:headEnd/>
            <a:tailEnd/>
          </a:ln>
          <a:effectLst/>
        </p:spPr>
        <p:txBody>
          <a:bodyPr wrap="none" anchor="ctr"/>
          <a:lstStyle/>
          <a:p>
            <a:pPr>
              <a:defRPr/>
            </a:pPr>
            <a:endParaRPr lang="en-US"/>
          </a:p>
        </p:txBody>
      </p:sp>
      <p:sp>
        <p:nvSpPr>
          <p:cNvPr id="9" name="AutoShape 4"/>
          <p:cNvSpPr>
            <a:spLocks noChangeArrowheads="1"/>
          </p:cNvSpPr>
          <p:nvPr/>
        </p:nvSpPr>
        <p:spPr bwMode="auto">
          <a:xfrm>
            <a:off x="5091828" y="3980663"/>
            <a:ext cx="838200" cy="685800"/>
          </a:xfrm>
          <a:prstGeom prst="star5">
            <a:avLst/>
          </a:prstGeom>
          <a:solidFill>
            <a:srgbClr val="EB2909"/>
          </a:solidFill>
          <a:ln w="9525">
            <a:solidFill>
              <a:schemeClr val="tx1"/>
            </a:solidFill>
            <a:miter lim="800000"/>
            <a:headEnd/>
            <a:tailEnd/>
          </a:ln>
          <a:effectLst/>
        </p:spPr>
        <p:txBody>
          <a:bodyPr wrap="none" anchor="ctr"/>
          <a:lstStyle/>
          <a:p>
            <a:pPr>
              <a:defRPr/>
            </a:pPr>
            <a:endParaRPr lang="en-US"/>
          </a:p>
        </p:txBody>
      </p:sp>
      <p:sp>
        <p:nvSpPr>
          <p:cNvPr id="10" name="AutoShape 4"/>
          <p:cNvSpPr>
            <a:spLocks noChangeArrowheads="1"/>
          </p:cNvSpPr>
          <p:nvPr/>
        </p:nvSpPr>
        <p:spPr bwMode="auto">
          <a:xfrm>
            <a:off x="6167636" y="2554444"/>
            <a:ext cx="838200" cy="685800"/>
          </a:xfrm>
          <a:prstGeom prst="star5">
            <a:avLst/>
          </a:prstGeom>
          <a:solidFill>
            <a:srgbClr val="EB2909"/>
          </a:solidFill>
          <a:ln w="9525">
            <a:solidFill>
              <a:schemeClr val="tx1"/>
            </a:solidFill>
            <a:miter lim="800000"/>
            <a:headEnd/>
            <a:tailEnd/>
          </a:ln>
          <a:effectLst/>
        </p:spPr>
        <p:txBody>
          <a:bodyPr wrap="none" anchor="ctr"/>
          <a:lstStyle/>
          <a:p>
            <a:pPr>
              <a:defRPr/>
            </a:pPr>
            <a:endParaRPr lang="en-US"/>
          </a:p>
        </p:txBody>
      </p:sp>
      <p:sp>
        <p:nvSpPr>
          <p:cNvPr id="11" name="AutoShape 4"/>
          <p:cNvSpPr>
            <a:spLocks noChangeArrowheads="1"/>
          </p:cNvSpPr>
          <p:nvPr/>
        </p:nvSpPr>
        <p:spPr bwMode="auto">
          <a:xfrm>
            <a:off x="500364" y="5223506"/>
            <a:ext cx="926501" cy="685800"/>
          </a:xfrm>
          <a:prstGeom prst="star5">
            <a:avLst/>
          </a:prstGeom>
          <a:solidFill>
            <a:srgbClr val="EB2909"/>
          </a:solidFill>
          <a:ln w="9525">
            <a:solidFill>
              <a:schemeClr val="tx1"/>
            </a:solidFill>
            <a:miter lim="800000"/>
            <a:headEnd/>
            <a:tailEnd/>
          </a:ln>
          <a:effectLst/>
        </p:spPr>
        <p:txBody>
          <a:bodyPr wrap="none" anchor="ctr"/>
          <a:lstStyle/>
          <a:p>
            <a:pPr>
              <a:defRPr/>
            </a:pPr>
            <a:endParaRPr lang="en-US"/>
          </a:p>
        </p:txBody>
      </p:sp>
      <p:sp>
        <p:nvSpPr>
          <p:cNvPr id="4" name="TextBox 3"/>
          <p:cNvSpPr txBox="1"/>
          <p:nvPr/>
        </p:nvSpPr>
        <p:spPr>
          <a:xfrm>
            <a:off x="1306286" y="5483358"/>
            <a:ext cx="4000744" cy="338554"/>
          </a:xfrm>
          <a:prstGeom prst="rect">
            <a:avLst/>
          </a:prstGeom>
          <a:noFill/>
        </p:spPr>
        <p:txBody>
          <a:bodyPr wrap="square" rtlCol="0">
            <a:spAutoFit/>
          </a:bodyPr>
          <a:lstStyle/>
          <a:p>
            <a:pPr algn="l"/>
            <a:r>
              <a:rPr lang="en-US" dirty="0"/>
              <a:t>= Original Capabilities in 1997</a:t>
            </a:r>
          </a:p>
        </p:txBody>
      </p:sp>
    </p:spTree>
    <p:extLst>
      <p:ext uri="{BB962C8B-B14F-4D97-AF65-F5344CB8AC3E}">
        <p14:creationId xmlns:p14="http://schemas.microsoft.com/office/powerpoint/2010/main" val="1991322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7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EPRI’s Vision</a:t>
            </a:r>
          </a:p>
        </p:txBody>
      </p:sp>
      <p:sp>
        <p:nvSpPr>
          <p:cNvPr id="35843" name="Rectangle 3"/>
          <p:cNvSpPr>
            <a:spLocks noGrp="1" noChangeArrowheads="1"/>
          </p:cNvSpPr>
          <p:nvPr>
            <p:ph type="body" idx="1"/>
          </p:nvPr>
        </p:nvSpPr>
        <p:spPr/>
        <p:txBody>
          <a:bodyPr/>
          <a:lstStyle/>
          <a:p>
            <a:r>
              <a:rPr lang="en-US" altLang="en-US"/>
              <a:t>Distribution planning and distribution management systems (DMS) will converge </a:t>
            </a:r>
          </a:p>
          <a:p>
            <a:pPr lvl="1"/>
            <a:r>
              <a:rPr lang="en-US" altLang="en-US"/>
              <a:t>Into a unified set of analysis tools. </a:t>
            </a:r>
          </a:p>
          <a:p>
            <a:r>
              <a:rPr lang="en-US" altLang="en-US" sz="2800" b="1"/>
              <a:t>Real-time analysis and planning analysis will merge into common tools. </a:t>
            </a:r>
          </a:p>
          <a:p>
            <a:r>
              <a:rPr lang="en-US" altLang="en-US"/>
              <a:t>Distribution system analysis tools will continue to play an important role, </a:t>
            </a:r>
          </a:p>
          <a:p>
            <a:pPr lvl="1"/>
            <a:r>
              <a:rPr lang="en-US" altLang="en-US"/>
              <a:t>Although they might appear in a much different form than today.</a:t>
            </a:r>
          </a:p>
          <a:p>
            <a:pPr>
              <a:buFontTx/>
              <a:buNone/>
            </a:pPr>
            <a:endParaRPr lang="en-US" altLang="en-US"/>
          </a:p>
        </p:txBody>
      </p:sp>
    </p:spTree>
    <p:extLst>
      <p:ext uri="{BB962C8B-B14F-4D97-AF65-F5344CB8AC3E}">
        <p14:creationId xmlns:p14="http://schemas.microsoft.com/office/powerpoint/2010/main" val="14275319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a:t>Plan for Future Work/Enhancements</a:t>
            </a:r>
          </a:p>
        </p:txBody>
      </p:sp>
      <p:sp>
        <p:nvSpPr>
          <p:cNvPr id="24579" name="Rectangle 3"/>
          <p:cNvSpPr>
            <a:spLocks noGrp="1" noChangeArrowheads="1"/>
          </p:cNvSpPr>
          <p:nvPr>
            <p:ph type="body" idx="1"/>
          </p:nvPr>
        </p:nvSpPr>
        <p:spPr/>
        <p:txBody>
          <a:bodyPr/>
          <a:lstStyle/>
          <a:p>
            <a:pPr eaLnBrk="1" hangingPunct="1"/>
            <a:r>
              <a:rPr lang="en-US" altLang="en-US" sz="2000" dirty="0"/>
              <a:t>We plan to exploit </a:t>
            </a:r>
            <a:r>
              <a:rPr lang="en-US" altLang="en-US" sz="2000" b="1" dirty="0"/>
              <a:t>high performance desktop computing</a:t>
            </a:r>
            <a:r>
              <a:rPr lang="en-US" altLang="en-US" sz="2000" dirty="0"/>
              <a:t> to make it feasible to study distribution systems of at least 100,000 nodes and perhaps as many as 1,000,000 nodes. </a:t>
            </a:r>
          </a:p>
          <a:p>
            <a:pPr lvl="1" eaLnBrk="1" hangingPunct="1"/>
            <a:r>
              <a:rPr lang="en-US" altLang="en-US" sz="2000" dirty="0" err="1"/>
              <a:t>OpenDSS</a:t>
            </a:r>
            <a:r>
              <a:rPr lang="en-US" altLang="en-US" sz="2000" dirty="0"/>
              <a:t>-PM (for Parallel Machine) developed in 2016 to perform parallel processing for faster QSTS simulations</a:t>
            </a:r>
          </a:p>
          <a:p>
            <a:pPr lvl="1" eaLnBrk="1" hangingPunct="1"/>
            <a:r>
              <a:rPr lang="en-US" altLang="en-US" dirty="0"/>
              <a:t>Can solve different time periods in parallel</a:t>
            </a:r>
            <a:endParaRPr lang="en-US" altLang="en-US" sz="2000" dirty="0"/>
          </a:p>
          <a:p>
            <a:pPr lvl="1" eaLnBrk="1" hangingPunct="1"/>
            <a:r>
              <a:rPr lang="en-US" altLang="en-US" dirty="0"/>
              <a:t>Employs </a:t>
            </a:r>
            <a:r>
              <a:rPr lang="en-US" altLang="en-US" dirty="0" err="1"/>
              <a:t>Diakoptics</a:t>
            </a:r>
            <a:r>
              <a:rPr lang="en-US" altLang="en-US" dirty="0"/>
              <a:t> to solve very large networks</a:t>
            </a:r>
            <a:endParaRPr lang="en-US" altLang="en-US" sz="2000" dirty="0"/>
          </a:p>
          <a:p>
            <a:pPr lvl="1" eaLnBrk="1" hangingPunct="1"/>
            <a:r>
              <a:rPr lang="en-US" altLang="en-US" dirty="0"/>
              <a:t>Still under development with US DOE (Sandia &amp; NREL) contract (since 2016)</a:t>
            </a:r>
          </a:p>
          <a:p>
            <a:pPr lvl="1" eaLnBrk="1" hangingPunct="1"/>
            <a:endParaRPr lang="en-US" altLang="en-US" sz="2000" dirty="0"/>
          </a:p>
          <a:p>
            <a:pPr eaLnBrk="1" hangingPunct="1"/>
            <a:r>
              <a:rPr lang="en-US" altLang="en-US" sz="2000" dirty="0"/>
              <a:t>Improved distribution state estimation functions </a:t>
            </a:r>
          </a:p>
          <a:p>
            <a:pPr eaLnBrk="1" hangingPunct="1"/>
            <a:r>
              <a:rPr lang="en-US" altLang="en-US" sz="2000" dirty="0"/>
              <a:t>Improved microgrid simulations (Dynamics mode)</a:t>
            </a:r>
          </a:p>
          <a:p>
            <a:pPr eaLnBrk="1" hangingPunct="1"/>
            <a:r>
              <a:rPr lang="en-US" altLang="en-US" sz="2000" dirty="0"/>
              <a:t>Improved Distribution Management Systems (DMS) functions </a:t>
            </a:r>
          </a:p>
          <a:p>
            <a:pPr lvl="1"/>
            <a:r>
              <a:rPr lang="en-US" altLang="en-US" sz="1600" dirty="0"/>
              <a:t>Existing EPRI research project</a:t>
            </a:r>
          </a:p>
          <a:p>
            <a:pPr eaLnBrk="1" hangingPunct="1"/>
            <a:endParaRPr lang="en-US" altLang="en-US" sz="2000" dirty="0"/>
          </a:p>
        </p:txBody>
      </p:sp>
    </p:spTree>
    <p:extLst>
      <p:ext uri="{BB962C8B-B14F-4D97-AF65-F5344CB8AC3E}">
        <p14:creationId xmlns:p14="http://schemas.microsoft.com/office/powerpoint/2010/main" val="35925096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t>What’s Next?</a:t>
            </a:r>
          </a:p>
        </p:txBody>
      </p:sp>
      <p:sp>
        <p:nvSpPr>
          <p:cNvPr id="34819" name="Content Placeholder 2"/>
          <p:cNvSpPr>
            <a:spLocks noGrp="1"/>
          </p:cNvSpPr>
          <p:nvPr>
            <p:ph idx="1"/>
          </p:nvPr>
        </p:nvSpPr>
        <p:spPr/>
        <p:txBody>
          <a:bodyPr/>
          <a:lstStyle/>
          <a:p>
            <a:r>
              <a:rPr lang="en-US" altLang="en-US" dirty="0"/>
              <a:t>Other Advanced Distribution System Analysis problems</a:t>
            </a:r>
          </a:p>
          <a:p>
            <a:pPr lvl="1"/>
            <a:r>
              <a:rPr lang="en-US" altLang="en-US" dirty="0"/>
              <a:t>Microgrids</a:t>
            </a:r>
          </a:p>
          <a:p>
            <a:pPr lvl="1"/>
            <a:r>
              <a:rPr lang="en-US" altLang="en-US" dirty="0"/>
              <a:t>Advanced inverters</a:t>
            </a:r>
          </a:p>
          <a:p>
            <a:pPr lvl="1"/>
            <a:r>
              <a:rPr lang="en-US" altLang="en-US" dirty="0"/>
              <a:t>Probabilistic planning</a:t>
            </a:r>
          </a:p>
          <a:p>
            <a:pPr lvl="1"/>
            <a:r>
              <a:rPr lang="en-US" altLang="en-US" dirty="0"/>
              <a:t>DMS and DA </a:t>
            </a:r>
          </a:p>
          <a:p>
            <a:pPr lvl="1"/>
            <a:r>
              <a:rPr lang="en-US" altLang="en-US" dirty="0"/>
              <a:t>Communications and control latency</a:t>
            </a:r>
          </a:p>
          <a:p>
            <a:pPr lvl="1"/>
            <a:r>
              <a:rPr lang="en-US" altLang="en-US" dirty="0"/>
              <a:t>Masking of load growth by PV and other DG</a:t>
            </a:r>
          </a:p>
          <a:p>
            <a:pPr lvl="1"/>
            <a:r>
              <a:rPr lang="en-US" altLang="en-US" dirty="0"/>
              <a:t>Recloser siting</a:t>
            </a:r>
          </a:p>
          <a:p>
            <a:pPr lvl="1"/>
            <a:r>
              <a:rPr lang="en-US" altLang="en-US" dirty="0"/>
              <a:t>Training next generation distribution engineer for the “Integrated Grid”</a:t>
            </a:r>
          </a:p>
        </p:txBody>
      </p:sp>
    </p:spTree>
    <p:extLst>
      <p:ext uri="{BB962C8B-B14F-4D97-AF65-F5344CB8AC3E}">
        <p14:creationId xmlns:p14="http://schemas.microsoft.com/office/powerpoint/2010/main" val="37480180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ubtitle 4"/>
          <p:cNvSpPr>
            <a:spLocks noGrp="1"/>
          </p:cNvSpPr>
          <p:nvPr>
            <p:ph type="subTitle" sz="quarter" idx="1"/>
          </p:nvPr>
        </p:nvSpPr>
        <p:spPr/>
        <p:txBody>
          <a:bodyPr/>
          <a:lstStyle/>
          <a:p>
            <a:pPr eaLnBrk="1" hangingPunct="1"/>
            <a:endParaRPr lang="en-US" altLang="en-US"/>
          </a:p>
        </p:txBody>
      </p:sp>
      <p:sp>
        <p:nvSpPr>
          <p:cNvPr id="43011" name="Title 3"/>
          <p:cNvSpPr>
            <a:spLocks noGrp="1"/>
          </p:cNvSpPr>
          <p:nvPr>
            <p:ph type="ctrTitle" sz="quarter"/>
          </p:nvPr>
        </p:nvSpPr>
        <p:spPr/>
        <p:txBody>
          <a:bodyPr/>
          <a:lstStyle/>
          <a:p>
            <a:pPr algn="r" eaLnBrk="1" hangingPunct="1"/>
            <a:r>
              <a:rPr lang="en-US" altLang="en-US"/>
              <a:t>Getting Started:</a:t>
            </a:r>
            <a:br>
              <a:rPr lang="en-US" altLang="en-US"/>
            </a:br>
            <a:br>
              <a:rPr lang="en-US" altLang="en-US"/>
            </a:br>
            <a:r>
              <a:rPr lang="en-US" altLang="en-US"/>
              <a:t>Installation </a:t>
            </a:r>
            <a:br>
              <a:rPr lang="en-US" altLang="en-US"/>
            </a:br>
            <a:r>
              <a:rPr lang="en-US" altLang="en-US"/>
              <a:t>and Basic Usage</a:t>
            </a:r>
          </a:p>
        </p:txBody>
      </p:sp>
    </p:spTree>
    <p:extLst>
      <p:ext uri="{BB962C8B-B14F-4D97-AF65-F5344CB8AC3E}">
        <p14:creationId xmlns:p14="http://schemas.microsoft.com/office/powerpoint/2010/main" val="5721523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a:t>Repository on SourceForge.Net</a:t>
            </a:r>
          </a:p>
        </p:txBody>
      </p:sp>
      <p:pic>
        <p:nvPicPr>
          <p:cNvPr id="46083" name="Picture 3" descr="SourceforgeReposi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1327150"/>
            <a:ext cx="6310313" cy="507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967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AutoShape 2"/>
          <p:cNvSpPr>
            <a:spLocks noChangeArrowheads="1"/>
          </p:cNvSpPr>
          <p:nvPr/>
        </p:nvSpPr>
        <p:spPr bwMode="auto">
          <a:xfrm>
            <a:off x="381000" y="1371600"/>
            <a:ext cx="8382000" cy="4191000"/>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52" name="Rectangle 3"/>
          <p:cNvSpPr>
            <a:spLocks noGrp="1" noChangeArrowheads="1"/>
          </p:cNvSpPr>
          <p:nvPr>
            <p:ph type="title"/>
          </p:nvPr>
        </p:nvSpPr>
        <p:spPr/>
        <p:txBody>
          <a:bodyPr/>
          <a:lstStyle/>
          <a:p>
            <a:r>
              <a:rPr lang="en-US" altLang="en-US"/>
              <a:t>Typical European Style System</a:t>
            </a:r>
          </a:p>
        </p:txBody>
      </p:sp>
      <p:sp>
        <p:nvSpPr>
          <p:cNvPr id="2053" name="Rectangle 4"/>
          <p:cNvSpPr>
            <a:spLocks noGrp="1" noChangeArrowheads="1"/>
          </p:cNvSpPr>
          <p:nvPr>
            <p:ph type="body" idx="1"/>
          </p:nvPr>
        </p:nvSpPr>
        <p:spPr/>
        <p:txBody>
          <a:bodyPr/>
          <a:lstStyle/>
          <a:p>
            <a:pPr lvl="1"/>
            <a:r>
              <a:rPr lang="en-US" altLang="en-US">
                <a:latin typeface="Arial Black" panose="020B0A04020102020204" pitchFamily="34" charset="0"/>
              </a:rPr>
              <a:t>3-wire unigrounded primary</a:t>
            </a:r>
          </a:p>
        </p:txBody>
      </p:sp>
      <p:graphicFrame>
        <p:nvGraphicFramePr>
          <p:cNvPr id="2050" name="Object 2"/>
          <p:cNvGraphicFramePr>
            <a:graphicFrameLocks noChangeAspect="1"/>
          </p:cNvGraphicFramePr>
          <p:nvPr/>
        </p:nvGraphicFramePr>
        <p:xfrm>
          <a:off x="1524000" y="2667000"/>
          <a:ext cx="5449888" cy="2587625"/>
        </p:xfrm>
        <a:graphic>
          <a:graphicData uri="http://schemas.openxmlformats.org/presentationml/2006/ole">
            <mc:AlternateContent xmlns:mc="http://schemas.openxmlformats.org/markup-compatibility/2006">
              <mc:Choice xmlns:v="urn:schemas-microsoft-com:vml" Requires="v">
                <p:oleObj spid="_x0000_s2084" name="Document" r:id="rId4" imgW="5448960" imgH="2586960" progId="Word.Document.8">
                  <p:embed/>
                </p:oleObj>
              </mc:Choice>
              <mc:Fallback>
                <p:oleObj name="Document" r:id="rId4" imgW="5448960" imgH="2586960" progId="Word.Document.8">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667000"/>
                        <a:ext cx="5449888" cy="258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Text Box 6"/>
          <p:cNvSpPr txBox="1">
            <a:spLocks noChangeArrowheads="1"/>
          </p:cNvSpPr>
          <p:nvPr/>
        </p:nvSpPr>
        <p:spPr bwMode="auto">
          <a:xfrm>
            <a:off x="1431925" y="4545013"/>
            <a:ext cx="4314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spcBef>
                <a:spcPct val="0"/>
              </a:spcBef>
            </a:pPr>
            <a:r>
              <a:rPr lang="en-US" altLang="en-US" sz="2400">
                <a:solidFill>
                  <a:schemeClr val="tx1"/>
                </a:solidFill>
                <a:latin typeface="Arial Black" panose="020B0A04020102020204" pitchFamily="34" charset="0"/>
              </a:rPr>
              <a:t>Three-phase throughout,</a:t>
            </a:r>
          </a:p>
          <a:p>
            <a:pPr algn="l">
              <a:spcBef>
                <a:spcPct val="0"/>
              </a:spcBef>
            </a:pPr>
            <a:r>
              <a:rPr lang="en-US" altLang="en-US" sz="2400">
                <a:solidFill>
                  <a:schemeClr val="tx1"/>
                </a:solidFill>
                <a:latin typeface="Arial Black" panose="020B0A04020102020204" pitchFamily="34" charset="0"/>
              </a:rPr>
              <a:t>including secondary (LV)</a:t>
            </a:r>
          </a:p>
        </p:txBody>
      </p:sp>
    </p:spTree>
    <p:extLst>
      <p:ext uri="{BB962C8B-B14F-4D97-AF65-F5344CB8AC3E}">
        <p14:creationId xmlns:p14="http://schemas.microsoft.com/office/powerpoint/2010/main" val="1060931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pPr eaLnBrk="1" hangingPunct="1"/>
            <a:r>
              <a:rPr lang="en-US" altLang="en-US"/>
              <a:t>Accessing the SourceForge.Net Source Code Repository with TortoiseSVN</a:t>
            </a:r>
          </a:p>
        </p:txBody>
      </p:sp>
      <p:sp>
        <p:nvSpPr>
          <p:cNvPr id="47107" name="Rectangle 3"/>
          <p:cNvSpPr>
            <a:spLocks noGrp="1" noChangeArrowheads="1"/>
          </p:cNvSpPr>
          <p:nvPr>
            <p:ph type="body" idx="1"/>
          </p:nvPr>
        </p:nvSpPr>
        <p:spPr/>
        <p:txBody>
          <a:bodyPr/>
          <a:lstStyle/>
          <a:p>
            <a:pPr eaLnBrk="1" hangingPunct="1">
              <a:lnSpc>
                <a:spcPct val="85000"/>
              </a:lnSpc>
            </a:pPr>
            <a:r>
              <a:rPr lang="en-US" altLang="en-US" sz="2000" dirty="0"/>
              <a:t>Install a </a:t>
            </a:r>
            <a:r>
              <a:rPr lang="en-US" altLang="en-US" sz="2000" dirty="0" err="1"/>
              <a:t>TortoiseSVN</a:t>
            </a:r>
            <a:r>
              <a:rPr lang="en-US" altLang="en-US" sz="2000" dirty="0"/>
              <a:t> client from T</a:t>
            </a:r>
            <a:r>
              <a:rPr lang="en-US" altLang="en-US" sz="2000" u="sng" dirty="0"/>
              <a:t>ortoisesvn.net/downloads</a:t>
            </a:r>
            <a:r>
              <a:rPr lang="en-US" altLang="en-US" sz="2000" dirty="0"/>
              <a:t>.  </a:t>
            </a:r>
          </a:p>
          <a:p>
            <a:pPr eaLnBrk="1" hangingPunct="1">
              <a:lnSpc>
                <a:spcPct val="85000"/>
              </a:lnSpc>
            </a:pPr>
            <a:r>
              <a:rPr lang="en-US" altLang="en-US" sz="2000" dirty="0"/>
              <a:t>Recommendation: </a:t>
            </a:r>
          </a:p>
          <a:p>
            <a:pPr marL="287338" lvl="1" indent="0" eaLnBrk="1" hangingPunct="1">
              <a:lnSpc>
                <a:spcPct val="85000"/>
              </a:lnSpc>
              <a:buNone/>
            </a:pPr>
            <a:br>
              <a:rPr lang="en-US" altLang="en-US" sz="2000" dirty="0"/>
            </a:br>
            <a:br>
              <a:rPr lang="en-US" altLang="en-US" sz="2000" dirty="0"/>
            </a:br>
            <a:r>
              <a:rPr lang="en-US" altLang="en-US" sz="2000" dirty="0"/>
              <a:t>Then, to grab the files from </a:t>
            </a:r>
            <a:r>
              <a:rPr lang="en-US" altLang="en-US" sz="2000" dirty="0" err="1"/>
              <a:t>SourceForge</a:t>
            </a:r>
            <a:r>
              <a:rPr lang="en-US" altLang="en-US" sz="2000" dirty="0"/>
              <a:t> by:</a:t>
            </a:r>
            <a:br>
              <a:rPr lang="en-US" altLang="en-US" sz="2000" dirty="0"/>
            </a:br>
            <a:br>
              <a:rPr lang="en-US" altLang="en-US" sz="2000" dirty="0"/>
            </a:br>
            <a:r>
              <a:rPr lang="en-US" altLang="en-US" sz="2000" dirty="0"/>
              <a:t>1 - create a clean directory such as "c:\opendss"</a:t>
            </a:r>
            <a:br>
              <a:rPr lang="en-US" altLang="en-US" sz="2000" dirty="0"/>
            </a:br>
            <a:br>
              <a:rPr lang="en-US" altLang="en-US" sz="2000" dirty="0"/>
            </a:br>
            <a:r>
              <a:rPr lang="en-US" altLang="en-US" sz="2000" dirty="0"/>
              <a:t>2 - </a:t>
            </a:r>
            <a:r>
              <a:rPr lang="en-US" altLang="en-US" sz="2000" b="1" dirty="0"/>
              <a:t>right-click</a:t>
            </a:r>
            <a:r>
              <a:rPr lang="en-US" altLang="en-US" sz="2000" dirty="0"/>
              <a:t> on it and choose "SVN Checkout..." from the menu</a:t>
            </a:r>
            <a:br>
              <a:rPr lang="en-US" altLang="en-US" sz="2000" dirty="0"/>
            </a:br>
            <a:br>
              <a:rPr lang="en-US" altLang="en-US" sz="2000" dirty="0"/>
            </a:br>
            <a:r>
              <a:rPr lang="en-US" altLang="en-US" sz="2000" dirty="0"/>
              <a:t>3 - the repository URL is </a:t>
            </a:r>
          </a:p>
          <a:p>
            <a:pPr lvl="2" eaLnBrk="1" hangingPunct="1">
              <a:lnSpc>
                <a:spcPct val="85000"/>
              </a:lnSpc>
              <a:buFontTx/>
              <a:buNone/>
            </a:pPr>
            <a:r>
              <a:rPr lang="en-US" altLang="en-US" sz="2000" b="1" dirty="0"/>
              <a:t>http://electricdss.svn.sourceforge.net/svnroot/electricdss </a:t>
            </a:r>
          </a:p>
          <a:p>
            <a:pPr lvl="2" eaLnBrk="1" hangingPunct="1">
              <a:lnSpc>
                <a:spcPct val="85000"/>
              </a:lnSpc>
              <a:buFontTx/>
              <a:buNone/>
            </a:pPr>
            <a:endParaRPr lang="en-US" altLang="en-US" sz="2000" dirty="0"/>
          </a:p>
          <a:p>
            <a:pPr lvl="2" eaLnBrk="1" hangingPunct="1">
              <a:lnSpc>
                <a:spcPct val="85000"/>
              </a:lnSpc>
              <a:buFontTx/>
              <a:buNone/>
            </a:pPr>
            <a:r>
              <a:rPr lang="en-US" altLang="en-US" sz="2000" dirty="0"/>
              <a:t>(Change the checkout directory if it points somewhere other than what you want.)</a:t>
            </a:r>
          </a:p>
          <a:p>
            <a:pPr marL="0" lvl="2" indent="0" eaLnBrk="1" hangingPunct="1">
              <a:lnSpc>
                <a:spcPct val="85000"/>
              </a:lnSpc>
              <a:buFontTx/>
              <a:buNone/>
            </a:pPr>
            <a:endParaRPr lang="en-US" altLang="en-US" dirty="0"/>
          </a:p>
          <a:p>
            <a:pPr marL="0" lvl="2" indent="0" eaLnBrk="1" hangingPunct="1">
              <a:lnSpc>
                <a:spcPct val="85000"/>
              </a:lnSpc>
              <a:buFontTx/>
              <a:buNone/>
            </a:pPr>
            <a:r>
              <a:rPr lang="en-US" altLang="en-US" dirty="0"/>
              <a:t>Thereafter, to update a folder or file, right-click on the folder or file and select </a:t>
            </a:r>
            <a:r>
              <a:rPr lang="en-US" altLang="en-US" b="1" dirty="0"/>
              <a:t>SVN Update</a:t>
            </a:r>
          </a:p>
          <a:p>
            <a:pPr lvl="2" eaLnBrk="1" hangingPunct="1">
              <a:lnSpc>
                <a:spcPct val="85000"/>
              </a:lnSpc>
              <a:buFontTx/>
              <a:buNone/>
            </a:pPr>
            <a:endParaRPr lang="en-US" altLang="en-US" sz="2000" dirty="0"/>
          </a:p>
          <a:p>
            <a:pPr lvl="2" eaLnBrk="1" hangingPunct="1">
              <a:lnSpc>
                <a:spcPct val="85000"/>
              </a:lnSpc>
              <a:buFontTx/>
              <a:buNone/>
            </a:pPr>
            <a:endParaRPr lang="en-US" altLang="en-US" sz="2000" dirty="0"/>
          </a:p>
        </p:txBody>
      </p:sp>
    </p:spTree>
    <p:extLst>
      <p:ext uri="{BB962C8B-B14F-4D97-AF65-F5344CB8AC3E}">
        <p14:creationId xmlns:p14="http://schemas.microsoft.com/office/powerpoint/2010/main" val="4174866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ctrTitle"/>
          </p:nvPr>
        </p:nvSpPr>
        <p:spPr/>
        <p:txBody>
          <a:bodyPr/>
          <a:lstStyle/>
          <a:p>
            <a:pPr eaLnBrk="1" hangingPunct="1"/>
            <a:r>
              <a:rPr lang="en-US" altLang="en-US"/>
              <a:t>Program Installation</a:t>
            </a:r>
          </a:p>
        </p:txBody>
      </p:sp>
      <p:sp>
        <p:nvSpPr>
          <p:cNvPr id="48131" name="Rectangle 5"/>
          <p:cNvSpPr>
            <a:spLocks noGrp="1" noChangeArrowheads="1"/>
          </p:cNvSpPr>
          <p:nvPr>
            <p:ph type="subTitle" idx="1"/>
          </p:nvPr>
        </p:nvSpPr>
        <p:spPr/>
        <p:txBody>
          <a:bodyPr/>
          <a:lstStyle/>
          <a:p>
            <a:pPr eaLnBrk="1" hangingPunct="1"/>
            <a:endParaRPr lang="en-US" altLang="en-US"/>
          </a:p>
        </p:txBody>
      </p:sp>
    </p:spTree>
    <p:extLst>
      <p:ext uri="{BB962C8B-B14F-4D97-AF65-F5344CB8AC3E}">
        <p14:creationId xmlns:p14="http://schemas.microsoft.com/office/powerpoint/2010/main" val="2937659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the Installer Files</a:t>
            </a:r>
          </a:p>
        </p:txBody>
      </p:sp>
      <p:pic>
        <p:nvPicPr>
          <p:cNvPr id="3" name="Picture 2"/>
          <p:cNvPicPr>
            <a:picLocks noChangeAspect="1"/>
          </p:cNvPicPr>
          <p:nvPr/>
        </p:nvPicPr>
        <p:blipFill>
          <a:blip r:embed="rId2"/>
          <a:stretch>
            <a:fillRect/>
          </a:stretch>
        </p:blipFill>
        <p:spPr>
          <a:xfrm>
            <a:off x="0" y="1033529"/>
            <a:ext cx="9144000" cy="4790941"/>
          </a:xfrm>
          <a:prstGeom prst="rect">
            <a:avLst/>
          </a:prstGeom>
        </p:spPr>
      </p:pic>
      <p:sp>
        <p:nvSpPr>
          <p:cNvPr id="4" name="Oval 3"/>
          <p:cNvSpPr/>
          <p:nvPr/>
        </p:nvSpPr>
        <p:spPr bwMode="auto">
          <a:xfrm>
            <a:off x="1570892" y="2602523"/>
            <a:ext cx="4079631" cy="1312985"/>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3882738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Install Both 32-bit and 64-bit Versions of </a:t>
            </a:r>
            <a:r>
              <a:rPr lang="en-US" dirty="0" err="1"/>
              <a:t>OpenDSS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13" y="1244598"/>
            <a:ext cx="8598746" cy="3770313"/>
          </a:xfrm>
          <a:prstGeom prst="rect">
            <a:avLst/>
          </a:prstGeom>
        </p:spPr>
      </p:pic>
      <p:sp>
        <p:nvSpPr>
          <p:cNvPr id="4" name="TextBox 3"/>
          <p:cNvSpPr txBox="1"/>
          <p:nvPr/>
        </p:nvSpPr>
        <p:spPr>
          <a:xfrm>
            <a:off x="671513" y="5343525"/>
            <a:ext cx="7886700" cy="830997"/>
          </a:xfrm>
          <a:prstGeom prst="rect">
            <a:avLst/>
          </a:prstGeom>
          <a:noFill/>
        </p:spPr>
        <p:txBody>
          <a:bodyPr wrap="square" rtlCol="0">
            <a:spAutoFit/>
          </a:bodyPr>
          <a:lstStyle/>
          <a:p>
            <a:r>
              <a:rPr lang="en-US" dirty="0"/>
              <a:t>DG Screener and Excel typically use </a:t>
            </a:r>
            <a:r>
              <a:rPr lang="en-US" b="1" dirty="0"/>
              <a:t>32-bit</a:t>
            </a:r>
            <a:r>
              <a:rPr lang="en-US" dirty="0"/>
              <a:t> </a:t>
            </a:r>
            <a:r>
              <a:rPr lang="en-US" dirty="0" err="1"/>
              <a:t>OpenDSS</a:t>
            </a:r>
            <a:r>
              <a:rPr lang="en-US" dirty="0"/>
              <a:t>, but both versions must be installed to get 32-bit server fully installed. </a:t>
            </a:r>
            <a:br>
              <a:rPr lang="en-US" dirty="0"/>
            </a:br>
            <a:r>
              <a:rPr lang="en-US" dirty="0"/>
              <a:t>Windows will figure out which one needs to be executed.  Magic!!</a:t>
            </a:r>
          </a:p>
        </p:txBody>
      </p:sp>
    </p:spTree>
    <p:extLst>
      <p:ext uri="{BB962C8B-B14F-4D97-AF65-F5344CB8AC3E}">
        <p14:creationId xmlns:p14="http://schemas.microsoft.com/office/powerpoint/2010/main" val="36549753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OpenDSS</a:t>
            </a:r>
            <a:r>
              <a:rPr lang="en-US" dirty="0"/>
              <a:t> Files Installed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313" y="2095500"/>
            <a:ext cx="1701341" cy="17240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987425"/>
            <a:ext cx="1809750" cy="5219700"/>
          </a:xfrm>
          <a:prstGeom prst="rect">
            <a:avLst/>
          </a:prstGeom>
        </p:spPr>
      </p:pic>
      <p:sp>
        <p:nvSpPr>
          <p:cNvPr id="5" name="TextBox 4"/>
          <p:cNvSpPr txBox="1"/>
          <p:nvPr/>
        </p:nvSpPr>
        <p:spPr>
          <a:xfrm>
            <a:off x="3729745" y="1685925"/>
            <a:ext cx="3038475" cy="338554"/>
          </a:xfrm>
          <a:prstGeom prst="rect">
            <a:avLst/>
          </a:prstGeom>
          <a:noFill/>
        </p:spPr>
        <p:txBody>
          <a:bodyPr wrap="square" rtlCol="0">
            <a:spAutoFit/>
          </a:bodyPr>
          <a:lstStyle/>
          <a:p>
            <a:r>
              <a:rPr lang="en-US" dirty="0"/>
              <a:t>Main Program Files</a:t>
            </a:r>
          </a:p>
        </p:txBody>
      </p:sp>
    </p:spTree>
    <p:extLst>
      <p:ext uri="{BB962C8B-B14F-4D97-AF65-F5344CB8AC3E}">
        <p14:creationId xmlns:p14="http://schemas.microsoft.com/office/powerpoint/2010/main" val="17725171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a:t>SourceForge.Net Links for OpenDSS</a:t>
            </a:r>
          </a:p>
        </p:txBody>
      </p:sp>
      <p:sp>
        <p:nvSpPr>
          <p:cNvPr id="49155" name="Rectangle 3"/>
          <p:cNvSpPr>
            <a:spLocks noGrp="1" noChangeArrowheads="1"/>
          </p:cNvSpPr>
          <p:nvPr>
            <p:ph type="body" idx="1"/>
          </p:nvPr>
        </p:nvSpPr>
        <p:spPr/>
        <p:txBody>
          <a:bodyPr/>
          <a:lstStyle/>
          <a:p>
            <a:pPr eaLnBrk="1" hangingPunct="1">
              <a:lnSpc>
                <a:spcPct val="75000"/>
              </a:lnSpc>
            </a:pPr>
            <a:r>
              <a:rPr lang="en-US" altLang="en-US" sz="2000" dirty="0"/>
              <a:t>EPRI Links Page</a:t>
            </a:r>
          </a:p>
          <a:p>
            <a:pPr lvl="1" eaLnBrk="1" hangingPunct="1">
              <a:lnSpc>
                <a:spcPct val="75000"/>
              </a:lnSpc>
            </a:pPr>
            <a:r>
              <a:rPr lang="en-US" altLang="en-US" sz="1600" b="1" dirty="0"/>
              <a:t>http://smartgrid.epri.com/SimulationTool.aspx</a:t>
            </a:r>
          </a:p>
          <a:p>
            <a:pPr lvl="1" eaLnBrk="1" hangingPunct="1">
              <a:lnSpc>
                <a:spcPct val="75000"/>
              </a:lnSpc>
            </a:pPr>
            <a:endParaRPr lang="en-US" altLang="en-US" sz="1600" b="1" dirty="0"/>
          </a:p>
          <a:p>
            <a:pPr eaLnBrk="1" hangingPunct="1">
              <a:lnSpc>
                <a:spcPct val="75000"/>
              </a:lnSpc>
            </a:pPr>
            <a:r>
              <a:rPr lang="en-US" altLang="en-US" sz="2000" dirty="0" err="1"/>
              <a:t>OpenDSS</a:t>
            </a:r>
            <a:r>
              <a:rPr lang="en-US" altLang="en-US" sz="2000" dirty="0"/>
              <a:t> Download Files:</a:t>
            </a:r>
          </a:p>
          <a:p>
            <a:pPr lvl="1" eaLnBrk="1" hangingPunct="1">
              <a:lnSpc>
                <a:spcPct val="75000"/>
              </a:lnSpc>
            </a:pPr>
            <a:r>
              <a:rPr lang="en-US" altLang="en-US" sz="1400" b="1" dirty="0"/>
              <a:t>http://sourceforge.net/projects/electricdss/files/</a:t>
            </a:r>
          </a:p>
          <a:p>
            <a:pPr eaLnBrk="1" hangingPunct="1">
              <a:lnSpc>
                <a:spcPct val="75000"/>
              </a:lnSpc>
            </a:pPr>
            <a:endParaRPr lang="en-US" altLang="en-US" sz="900" b="1" dirty="0"/>
          </a:p>
          <a:p>
            <a:pPr eaLnBrk="1" hangingPunct="1">
              <a:lnSpc>
                <a:spcPct val="75000"/>
              </a:lnSpc>
            </a:pPr>
            <a:endParaRPr lang="en-US" altLang="en-US" sz="900" dirty="0"/>
          </a:p>
          <a:p>
            <a:pPr eaLnBrk="1" hangingPunct="1">
              <a:lnSpc>
                <a:spcPct val="75000"/>
              </a:lnSpc>
            </a:pPr>
            <a:r>
              <a:rPr lang="en-US" altLang="en-US" sz="2000" dirty="0"/>
              <a:t>Top level of Main  Repository</a:t>
            </a:r>
          </a:p>
          <a:p>
            <a:pPr eaLnBrk="1" hangingPunct="1">
              <a:lnSpc>
                <a:spcPct val="75000"/>
              </a:lnSpc>
            </a:pPr>
            <a:endParaRPr lang="en-US" altLang="en-US" sz="900" dirty="0"/>
          </a:p>
          <a:p>
            <a:pPr lvl="1" eaLnBrk="1" hangingPunct="1">
              <a:lnSpc>
                <a:spcPct val="75000"/>
              </a:lnSpc>
            </a:pPr>
            <a:endParaRPr lang="en-US" altLang="en-US" sz="1600" b="1" dirty="0"/>
          </a:p>
        </p:txBody>
      </p:sp>
      <p:pic>
        <p:nvPicPr>
          <p:cNvPr id="49156" name="Picture 4" descr="PPTF60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65575"/>
            <a:ext cx="7543800"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Oval 5"/>
          <p:cNvSpPr>
            <a:spLocks noChangeArrowheads="1"/>
          </p:cNvSpPr>
          <p:nvPr/>
        </p:nvSpPr>
        <p:spPr bwMode="auto">
          <a:xfrm>
            <a:off x="4724400" y="3886200"/>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35135130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0160"/>
            <a:ext cx="9144000" cy="5000334"/>
          </a:xfrm>
          <a:prstGeom prst="rect">
            <a:avLst/>
          </a:prstGeom>
        </p:spPr>
      </p:pic>
      <p:sp>
        <p:nvSpPr>
          <p:cNvPr id="49154" name="Rectangle 2"/>
          <p:cNvSpPr>
            <a:spLocks noGrp="1" noChangeArrowheads="1"/>
          </p:cNvSpPr>
          <p:nvPr>
            <p:ph type="title"/>
          </p:nvPr>
        </p:nvSpPr>
        <p:spPr/>
        <p:txBody>
          <a:bodyPr/>
          <a:lstStyle/>
          <a:p>
            <a:pPr eaLnBrk="1" hangingPunct="1"/>
            <a:r>
              <a:rPr lang="en-US" altLang="en-US" dirty="0"/>
              <a:t>Discussion Forum &amp; News for </a:t>
            </a:r>
            <a:r>
              <a:rPr lang="en-US" altLang="en-US" dirty="0" err="1"/>
              <a:t>OpenDSS</a:t>
            </a:r>
            <a:endParaRPr lang="en-US" altLang="en-US" dirty="0"/>
          </a:p>
        </p:txBody>
      </p:sp>
      <p:sp>
        <p:nvSpPr>
          <p:cNvPr id="49155" name="Rectangle 3"/>
          <p:cNvSpPr>
            <a:spLocks noGrp="1" noChangeArrowheads="1"/>
          </p:cNvSpPr>
          <p:nvPr>
            <p:ph type="body" idx="1"/>
          </p:nvPr>
        </p:nvSpPr>
        <p:spPr/>
        <p:txBody>
          <a:bodyPr/>
          <a:lstStyle/>
          <a:p>
            <a:pPr lvl="1" eaLnBrk="1" hangingPunct="1">
              <a:lnSpc>
                <a:spcPct val="75000"/>
              </a:lnSpc>
            </a:pPr>
            <a:endParaRPr lang="en-US" altLang="en-US" sz="1600" b="1" dirty="0"/>
          </a:p>
          <a:p>
            <a:pPr eaLnBrk="1" hangingPunct="1">
              <a:lnSpc>
                <a:spcPct val="75000"/>
              </a:lnSpc>
            </a:pPr>
            <a:endParaRPr lang="en-US" altLang="en-US" sz="900" dirty="0"/>
          </a:p>
          <a:p>
            <a:pPr lvl="1" eaLnBrk="1" hangingPunct="1">
              <a:lnSpc>
                <a:spcPct val="75000"/>
              </a:lnSpc>
            </a:pPr>
            <a:endParaRPr lang="en-US" altLang="en-US" sz="1600" b="1" dirty="0"/>
          </a:p>
        </p:txBody>
      </p:sp>
      <p:sp>
        <p:nvSpPr>
          <p:cNvPr id="49157" name="Oval 5"/>
          <p:cNvSpPr>
            <a:spLocks noChangeArrowheads="1"/>
          </p:cNvSpPr>
          <p:nvPr/>
        </p:nvSpPr>
        <p:spPr bwMode="auto">
          <a:xfrm>
            <a:off x="4835237" y="1826491"/>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 name="Oval 5"/>
          <p:cNvSpPr>
            <a:spLocks noChangeArrowheads="1"/>
          </p:cNvSpPr>
          <p:nvPr/>
        </p:nvSpPr>
        <p:spPr bwMode="auto">
          <a:xfrm>
            <a:off x="4229100" y="1840924"/>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16424092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970" y="2425890"/>
            <a:ext cx="7133333" cy="4066667"/>
          </a:xfrm>
          <a:prstGeom prst="rect">
            <a:avLst/>
          </a:prstGeom>
        </p:spPr>
      </p:pic>
      <p:sp>
        <p:nvSpPr>
          <p:cNvPr id="61442" name="Title 1"/>
          <p:cNvSpPr>
            <a:spLocks noGrp="1"/>
          </p:cNvSpPr>
          <p:nvPr>
            <p:ph type="title"/>
          </p:nvPr>
        </p:nvSpPr>
        <p:spPr/>
        <p:txBody>
          <a:bodyPr/>
          <a:lstStyle/>
          <a:p>
            <a:r>
              <a:rPr lang="en-US" altLang="en-US" dirty="0"/>
              <a:t>EPRI </a:t>
            </a:r>
            <a:r>
              <a:rPr lang="en-US" altLang="en-US" dirty="0" err="1"/>
              <a:t>OpenDSS</a:t>
            </a:r>
            <a:r>
              <a:rPr lang="en-US" altLang="en-US" dirty="0"/>
              <a:t> Link Page</a:t>
            </a:r>
          </a:p>
        </p:txBody>
      </p:sp>
      <p:sp>
        <p:nvSpPr>
          <p:cNvPr id="3" name="Content Placeholder 2"/>
          <p:cNvSpPr>
            <a:spLocks noGrp="1"/>
          </p:cNvSpPr>
          <p:nvPr>
            <p:ph idx="1"/>
          </p:nvPr>
        </p:nvSpPr>
        <p:spPr/>
        <p:txBody>
          <a:bodyPr>
            <a:normAutofit/>
          </a:bodyPr>
          <a:lstStyle/>
          <a:p>
            <a:pPr marL="455613" lvl="2" indent="-173038">
              <a:tabLst>
                <a:tab pos="4119563" algn="l"/>
              </a:tabLst>
              <a:defRPr/>
            </a:pPr>
            <a:r>
              <a:rPr lang="en-US" dirty="0">
                <a:hlinkClick r:id="rId3"/>
              </a:rPr>
              <a:t>http://smartgrid.epri.com/SimulationTool.aspx</a:t>
            </a:r>
            <a:endParaRPr lang="en-US" dirty="0"/>
          </a:p>
          <a:p>
            <a:pPr marL="344488" indent="-457200" eaLnBrk="1" hangingPunct="1">
              <a:tabLst>
                <a:tab pos="4119563" algn="l"/>
              </a:tabLst>
              <a:defRPr/>
            </a:pPr>
            <a:endParaRPr lang="en-US" sz="2000" dirty="0">
              <a:cs typeface="Arial" pitchFamily="34" charset="0"/>
            </a:endParaRPr>
          </a:p>
          <a:p>
            <a:pPr marL="344488" indent="-457200" eaLnBrk="1" hangingPunct="1">
              <a:tabLst>
                <a:tab pos="4119563" algn="l"/>
              </a:tabLst>
              <a:defRPr/>
            </a:pPr>
            <a:endParaRPr lang="en-US" sz="2000" dirty="0">
              <a:cs typeface="Arial" pitchFamily="34" charset="0"/>
            </a:endParaRPr>
          </a:p>
          <a:p>
            <a:pPr>
              <a:defRPr/>
            </a:pPr>
            <a:endParaRPr lang="en-US" dirty="0"/>
          </a:p>
        </p:txBody>
      </p:sp>
      <p:sp>
        <p:nvSpPr>
          <p:cNvPr id="5" name="Oval 4"/>
          <p:cNvSpPr/>
          <p:nvPr/>
        </p:nvSpPr>
        <p:spPr bwMode="auto">
          <a:xfrm>
            <a:off x="274320" y="4056185"/>
            <a:ext cx="2304757" cy="926123"/>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15668972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dirty="0"/>
              <a:t>Registering the COM server</a:t>
            </a:r>
          </a:p>
        </p:txBody>
      </p:sp>
      <p:pic>
        <p:nvPicPr>
          <p:cNvPr id="53251" name="Picture 3" descr="Registr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1890713"/>
            <a:ext cx="87534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4"/>
          <p:cNvSpPr txBox="1">
            <a:spLocks noChangeArrowheads="1"/>
          </p:cNvSpPr>
          <p:nvPr/>
        </p:nvSpPr>
        <p:spPr bwMode="auto">
          <a:xfrm>
            <a:off x="3783013" y="4252913"/>
            <a:ext cx="5105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lnSpc>
                <a:spcPct val="95000"/>
              </a:lnSpc>
              <a:spcBef>
                <a:spcPct val="0"/>
              </a:spcBef>
              <a:spcAft>
                <a:spcPct val="25000"/>
              </a:spcAft>
              <a:buFontTx/>
              <a:buChar char="•"/>
            </a:pPr>
            <a:r>
              <a:rPr lang="en-US" altLang="en-US"/>
              <a:t>The Server shows up as “</a:t>
            </a:r>
            <a:r>
              <a:rPr lang="en-US" altLang="en-US" b="1"/>
              <a:t>OpenDSSEngine.DSS</a:t>
            </a:r>
            <a:r>
              <a:rPr lang="en-US" altLang="en-US"/>
              <a:t>” in the </a:t>
            </a:r>
            <a:r>
              <a:rPr lang="en-US" altLang="en-US" b="1"/>
              <a:t>Windows Registry</a:t>
            </a:r>
          </a:p>
          <a:p>
            <a:endParaRPr lang="en-US" altLang="en-US"/>
          </a:p>
        </p:txBody>
      </p:sp>
      <p:sp>
        <p:nvSpPr>
          <p:cNvPr id="53253" name="Line 5"/>
          <p:cNvSpPr>
            <a:spLocks noChangeShapeType="1"/>
          </p:cNvSpPr>
          <p:nvPr/>
        </p:nvSpPr>
        <p:spPr bwMode="auto">
          <a:xfrm flipH="1" flipV="1">
            <a:off x="2640013" y="4252913"/>
            <a:ext cx="1295400" cy="30480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3254" name="Oval 6"/>
          <p:cNvSpPr>
            <a:spLocks noChangeArrowheads="1"/>
          </p:cNvSpPr>
          <p:nvPr/>
        </p:nvSpPr>
        <p:spPr bwMode="auto">
          <a:xfrm>
            <a:off x="430213" y="4024313"/>
            <a:ext cx="2209800" cy="838200"/>
          </a:xfrm>
          <a:prstGeom prst="ellipse">
            <a:avLst/>
          </a:pr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5" name="Text Box 7"/>
          <p:cNvSpPr txBox="1">
            <a:spLocks noChangeArrowheads="1"/>
          </p:cNvSpPr>
          <p:nvPr/>
        </p:nvSpPr>
        <p:spPr bwMode="auto">
          <a:xfrm>
            <a:off x="5611813" y="3338513"/>
            <a:ext cx="274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GUID</a:t>
            </a:r>
          </a:p>
        </p:txBody>
      </p:sp>
      <p:sp>
        <p:nvSpPr>
          <p:cNvPr id="53256" name="AutoShape 8"/>
          <p:cNvSpPr>
            <a:spLocks/>
          </p:cNvSpPr>
          <p:nvPr/>
        </p:nvSpPr>
        <p:spPr bwMode="auto">
          <a:xfrm rot="-5400000">
            <a:off x="6640513" y="1624013"/>
            <a:ext cx="457200" cy="2819400"/>
          </a:xfrm>
          <a:prstGeom prst="leftBrace">
            <a:avLst>
              <a:gd name="adj1" fmla="val 513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7" name="Text Box 9"/>
          <p:cNvSpPr txBox="1">
            <a:spLocks noChangeArrowheads="1"/>
          </p:cNvSpPr>
          <p:nvPr/>
        </p:nvSpPr>
        <p:spPr bwMode="auto">
          <a:xfrm>
            <a:off x="333375" y="1470025"/>
            <a:ext cx="4683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Windows Registry Entry</a:t>
            </a:r>
          </a:p>
        </p:txBody>
      </p:sp>
      <p:sp>
        <p:nvSpPr>
          <p:cNvPr id="53258" name="Text Box 10"/>
          <p:cNvSpPr txBox="1">
            <a:spLocks noChangeArrowheads="1"/>
          </p:cNvSpPr>
          <p:nvPr/>
        </p:nvSpPr>
        <p:spPr bwMode="auto">
          <a:xfrm>
            <a:off x="382588" y="5386388"/>
            <a:ext cx="801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The OpenDSS is now available to any program on the computer</a:t>
            </a:r>
          </a:p>
        </p:txBody>
      </p:sp>
    </p:spTree>
    <p:extLst>
      <p:ext uri="{BB962C8B-B14F-4D97-AF65-F5344CB8AC3E}">
        <p14:creationId xmlns:p14="http://schemas.microsoft.com/office/powerpoint/2010/main" val="38469519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a:t>The GUID References the DLL File ….</a:t>
            </a:r>
          </a:p>
        </p:txBody>
      </p:sp>
      <p:pic>
        <p:nvPicPr>
          <p:cNvPr id="54275" name="Picture 3" descr="Registry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90825"/>
            <a:ext cx="89154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4"/>
          <p:cNvSpPr txBox="1">
            <a:spLocks noChangeArrowheads="1"/>
          </p:cNvSpPr>
          <p:nvPr/>
        </p:nvSpPr>
        <p:spPr bwMode="auto">
          <a:xfrm>
            <a:off x="1411288" y="1866900"/>
            <a:ext cx="644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b="1"/>
              <a:t>If you look up the GUID in RegEdit</a:t>
            </a:r>
          </a:p>
        </p:txBody>
      </p:sp>
      <p:sp>
        <p:nvSpPr>
          <p:cNvPr id="54277" name="Line 5"/>
          <p:cNvSpPr>
            <a:spLocks noChangeShapeType="1"/>
          </p:cNvSpPr>
          <p:nvPr/>
        </p:nvSpPr>
        <p:spPr bwMode="auto">
          <a:xfrm flipH="1">
            <a:off x="3594100" y="2320925"/>
            <a:ext cx="1676400" cy="1143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4278" name="Text Box 6"/>
          <p:cNvSpPr txBox="1">
            <a:spLocks noChangeArrowheads="1"/>
          </p:cNvSpPr>
          <p:nvPr/>
        </p:nvSpPr>
        <p:spPr bwMode="auto">
          <a:xfrm>
            <a:off x="674688" y="5292725"/>
            <a:ext cx="82026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400" b="1"/>
              <a:t>Points to OpenDSSEngine.DLL</a:t>
            </a:r>
            <a:br>
              <a:rPr lang="en-US" altLang="en-US" sz="2400" b="1"/>
            </a:br>
            <a:r>
              <a:rPr lang="en-US" altLang="en-US" sz="2400" b="1"/>
              <a:t>(In-process server, Apartment Threading model)</a:t>
            </a:r>
          </a:p>
        </p:txBody>
      </p:sp>
      <p:sp>
        <p:nvSpPr>
          <p:cNvPr id="54279" name="Line 7"/>
          <p:cNvSpPr>
            <a:spLocks noChangeShapeType="1"/>
          </p:cNvSpPr>
          <p:nvPr/>
        </p:nvSpPr>
        <p:spPr bwMode="auto">
          <a:xfrm flipV="1">
            <a:off x="6413500" y="3616325"/>
            <a:ext cx="12954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454230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ltLang="en-US"/>
              <a:t>Comparisons of Systems</a:t>
            </a:r>
          </a:p>
        </p:txBody>
      </p:sp>
      <p:graphicFrame>
        <p:nvGraphicFramePr>
          <p:cNvPr id="3074" name="Object 2"/>
          <p:cNvGraphicFramePr>
            <a:graphicFrameLocks noChangeAspect="1"/>
          </p:cNvGraphicFramePr>
          <p:nvPr/>
        </p:nvGraphicFramePr>
        <p:xfrm>
          <a:off x="2025650" y="1468438"/>
          <a:ext cx="4733925" cy="2378075"/>
        </p:xfrm>
        <a:graphic>
          <a:graphicData uri="http://schemas.openxmlformats.org/presentationml/2006/ole">
            <mc:AlternateContent xmlns:mc="http://schemas.openxmlformats.org/markup-compatibility/2006">
              <mc:Choice xmlns:v="urn:schemas-microsoft-com:vml" Requires="v">
                <p:oleObj spid="_x0000_s3108" name="Document" r:id="rId4" imgW="5258520" imgH="2640960" progId="Word.Document.8">
                  <p:embed/>
                </p:oleObj>
              </mc:Choice>
              <mc:Fallback>
                <p:oleObj name="Document" r:id="rId4" imgW="5258520" imgH="2640960" progId="Word.Document.8">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5650" y="1468438"/>
                        <a:ext cx="4733925"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76" name="Group 4"/>
          <p:cNvGrpSpPr>
            <a:grpSpLocks/>
          </p:cNvGrpSpPr>
          <p:nvPr/>
        </p:nvGrpSpPr>
        <p:grpSpPr bwMode="auto">
          <a:xfrm>
            <a:off x="1689100" y="4151313"/>
            <a:ext cx="6364288" cy="2127250"/>
            <a:chOff x="670" y="909"/>
            <a:chExt cx="4426" cy="1673"/>
          </a:xfrm>
        </p:grpSpPr>
        <p:sp>
          <p:nvSpPr>
            <p:cNvPr id="3083" name="Freeform 5"/>
            <p:cNvSpPr>
              <a:spLocks/>
            </p:cNvSpPr>
            <p:nvPr/>
          </p:nvSpPr>
          <p:spPr bwMode="auto">
            <a:xfrm>
              <a:off x="670" y="1633"/>
              <a:ext cx="257" cy="270"/>
            </a:xfrm>
            <a:custGeom>
              <a:avLst/>
              <a:gdLst>
                <a:gd name="T0" fmla="*/ 0 w 257"/>
                <a:gd name="T1" fmla="*/ 135 h 270"/>
                <a:gd name="T2" fmla="*/ 5 w 257"/>
                <a:gd name="T3" fmla="*/ 99 h 270"/>
                <a:gd name="T4" fmla="*/ 16 w 257"/>
                <a:gd name="T5" fmla="*/ 68 h 270"/>
                <a:gd name="T6" fmla="*/ 37 w 257"/>
                <a:gd name="T7" fmla="*/ 39 h 270"/>
                <a:gd name="T8" fmla="*/ 64 w 257"/>
                <a:gd name="T9" fmla="*/ 17 h 270"/>
                <a:gd name="T10" fmla="*/ 94 w 257"/>
                <a:gd name="T11" fmla="*/ 5 h 270"/>
                <a:gd name="T12" fmla="*/ 128 w 257"/>
                <a:gd name="T13" fmla="*/ 0 h 270"/>
                <a:gd name="T14" fmla="*/ 160 w 257"/>
                <a:gd name="T15" fmla="*/ 5 h 270"/>
                <a:gd name="T16" fmla="*/ 193 w 257"/>
                <a:gd name="T17" fmla="*/ 17 h 270"/>
                <a:gd name="T18" fmla="*/ 220 w 257"/>
                <a:gd name="T19" fmla="*/ 39 h 270"/>
                <a:gd name="T20" fmla="*/ 241 w 257"/>
                <a:gd name="T21" fmla="*/ 68 h 270"/>
                <a:gd name="T22" fmla="*/ 252 w 257"/>
                <a:gd name="T23" fmla="*/ 99 h 270"/>
                <a:gd name="T24" fmla="*/ 257 w 257"/>
                <a:gd name="T25" fmla="*/ 135 h 270"/>
                <a:gd name="T26" fmla="*/ 252 w 257"/>
                <a:gd name="T27" fmla="*/ 169 h 270"/>
                <a:gd name="T28" fmla="*/ 241 w 257"/>
                <a:gd name="T29" fmla="*/ 203 h 270"/>
                <a:gd name="T30" fmla="*/ 220 w 257"/>
                <a:gd name="T31" fmla="*/ 232 h 270"/>
                <a:gd name="T32" fmla="*/ 193 w 257"/>
                <a:gd name="T33" fmla="*/ 253 h 270"/>
                <a:gd name="T34" fmla="*/ 160 w 257"/>
                <a:gd name="T35" fmla="*/ 266 h 270"/>
                <a:gd name="T36" fmla="*/ 128 w 257"/>
                <a:gd name="T37" fmla="*/ 270 h 270"/>
                <a:gd name="T38" fmla="*/ 94 w 257"/>
                <a:gd name="T39" fmla="*/ 266 h 270"/>
                <a:gd name="T40" fmla="*/ 64 w 257"/>
                <a:gd name="T41" fmla="*/ 253 h 270"/>
                <a:gd name="T42" fmla="*/ 37 w 257"/>
                <a:gd name="T43" fmla="*/ 232 h 270"/>
                <a:gd name="T44" fmla="*/ 16 w 257"/>
                <a:gd name="T45" fmla="*/ 203 h 270"/>
                <a:gd name="T46" fmla="*/ 5 w 257"/>
                <a:gd name="T47" fmla="*/ 169 h 270"/>
                <a:gd name="T48" fmla="*/ 0 w 257"/>
                <a:gd name="T49" fmla="*/ 135 h 2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7"/>
                <a:gd name="T76" fmla="*/ 0 h 270"/>
                <a:gd name="T77" fmla="*/ 257 w 257"/>
                <a:gd name="T78" fmla="*/ 270 h 2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7" h="270">
                  <a:moveTo>
                    <a:pt x="0" y="135"/>
                  </a:moveTo>
                  <a:lnTo>
                    <a:pt x="5" y="99"/>
                  </a:lnTo>
                  <a:lnTo>
                    <a:pt x="16" y="68"/>
                  </a:lnTo>
                  <a:lnTo>
                    <a:pt x="37" y="39"/>
                  </a:lnTo>
                  <a:lnTo>
                    <a:pt x="64" y="17"/>
                  </a:lnTo>
                  <a:lnTo>
                    <a:pt x="94" y="5"/>
                  </a:lnTo>
                  <a:lnTo>
                    <a:pt x="128" y="0"/>
                  </a:lnTo>
                  <a:lnTo>
                    <a:pt x="160" y="5"/>
                  </a:lnTo>
                  <a:lnTo>
                    <a:pt x="193" y="17"/>
                  </a:lnTo>
                  <a:lnTo>
                    <a:pt x="220" y="39"/>
                  </a:lnTo>
                  <a:lnTo>
                    <a:pt x="241" y="68"/>
                  </a:lnTo>
                  <a:lnTo>
                    <a:pt x="252" y="99"/>
                  </a:lnTo>
                  <a:lnTo>
                    <a:pt x="257" y="135"/>
                  </a:lnTo>
                  <a:lnTo>
                    <a:pt x="252" y="169"/>
                  </a:lnTo>
                  <a:lnTo>
                    <a:pt x="241" y="203"/>
                  </a:lnTo>
                  <a:lnTo>
                    <a:pt x="220" y="232"/>
                  </a:lnTo>
                  <a:lnTo>
                    <a:pt x="193" y="253"/>
                  </a:lnTo>
                  <a:lnTo>
                    <a:pt x="160" y="266"/>
                  </a:lnTo>
                  <a:lnTo>
                    <a:pt x="128" y="270"/>
                  </a:lnTo>
                  <a:lnTo>
                    <a:pt x="94" y="266"/>
                  </a:lnTo>
                  <a:lnTo>
                    <a:pt x="64" y="253"/>
                  </a:lnTo>
                  <a:lnTo>
                    <a:pt x="37" y="232"/>
                  </a:lnTo>
                  <a:lnTo>
                    <a:pt x="16" y="203"/>
                  </a:lnTo>
                  <a:lnTo>
                    <a:pt x="5" y="169"/>
                  </a:lnTo>
                  <a:lnTo>
                    <a:pt x="0" y="135"/>
                  </a:lnTo>
                  <a:close/>
                </a:path>
              </a:pathLst>
            </a:custGeom>
            <a:solidFill>
              <a:srgbClr val="FFFFFF"/>
            </a:solidFill>
            <a:ln w="3175">
              <a:solidFill>
                <a:srgbClr val="000000"/>
              </a:solidFill>
              <a:prstDash val="solid"/>
              <a:round/>
              <a:headEnd/>
              <a:tailEnd/>
            </a:ln>
          </p:spPr>
          <p:txBody>
            <a:bodyPr/>
            <a:lstStyle/>
            <a:p>
              <a:endParaRPr lang="en-US"/>
            </a:p>
          </p:txBody>
        </p:sp>
        <p:sp>
          <p:nvSpPr>
            <p:cNvPr id="3084" name="Freeform 6"/>
            <p:cNvSpPr>
              <a:spLocks/>
            </p:cNvSpPr>
            <p:nvPr/>
          </p:nvSpPr>
          <p:spPr bwMode="auto">
            <a:xfrm>
              <a:off x="798" y="1768"/>
              <a:ext cx="85" cy="44"/>
            </a:xfrm>
            <a:custGeom>
              <a:avLst/>
              <a:gdLst>
                <a:gd name="T0" fmla="*/ 0 w 85"/>
                <a:gd name="T1" fmla="*/ 0 h 44"/>
                <a:gd name="T2" fmla="*/ 5 w 85"/>
                <a:gd name="T3" fmla="*/ 20 h 44"/>
                <a:gd name="T4" fmla="*/ 16 w 85"/>
                <a:gd name="T5" fmla="*/ 36 h 44"/>
                <a:gd name="T6" fmla="*/ 35 w 85"/>
                <a:gd name="T7" fmla="*/ 44 h 44"/>
                <a:gd name="T8" fmla="*/ 53 w 85"/>
                <a:gd name="T9" fmla="*/ 44 h 44"/>
                <a:gd name="T10" fmla="*/ 69 w 85"/>
                <a:gd name="T11" fmla="*/ 36 h 44"/>
                <a:gd name="T12" fmla="*/ 83 w 85"/>
                <a:gd name="T13" fmla="*/ 20 h 44"/>
                <a:gd name="T14" fmla="*/ 85 w 85"/>
                <a:gd name="T15" fmla="*/ 0 h 44"/>
                <a:gd name="T16" fmla="*/ 0 60000 65536"/>
                <a:gd name="T17" fmla="*/ 0 60000 65536"/>
                <a:gd name="T18" fmla="*/ 0 60000 65536"/>
                <a:gd name="T19" fmla="*/ 0 60000 65536"/>
                <a:gd name="T20" fmla="*/ 0 60000 65536"/>
                <a:gd name="T21" fmla="*/ 0 60000 65536"/>
                <a:gd name="T22" fmla="*/ 0 60000 65536"/>
                <a:gd name="T23" fmla="*/ 0 60000 65536"/>
                <a:gd name="T24" fmla="*/ 0 w 85"/>
                <a:gd name="T25" fmla="*/ 0 h 44"/>
                <a:gd name="T26" fmla="*/ 85 w 85"/>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5" h="44">
                  <a:moveTo>
                    <a:pt x="0" y="0"/>
                  </a:moveTo>
                  <a:lnTo>
                    <a:pt x="5" y="20"/>
                  </a:lnTo>
                  <a:lnTo>
                    <a:pt x="16" y="36"/>
                  </a:lnTo>
                  <a:lnTo>
                    <a:pt x="35" y="44"/>
                  </a:lnTo>
                  <a:lnTo>
                    <a:pt x="53" y="44"/>
                  </a:lnTo>
                  <a:lnTo>
                    <a:pt x="69" y="36"/>
                  </a:lnTo>
                  <a:lnTo>
                    <a:pt x="83" y="20"/>
                  </a:lnTo>
                  <a:lnTo>
                    <a:pt x="85"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5" name="Freeform 7"/>
            <p:cNvSpPr>
              <a:spLocks/>
            </p:cNvSpPr>
            <p:nvPr/>
          </p:nvSpPr>
          <p:spPr bwMode="auto">
            <a:xfrm>
              <a:off x="711" y="1725"/>
              <a:ext cx="87" cy="43"/>
            </a:xfrm>
            <a:custGeom>
              <a:avLst/>
              <a:gdLst>
                <a:gd name="T0" fmla="*/ 0 w 87"/>
                <a:gd name="T1" fmla="*/ 43 h 43"/>
                <a:gd name="T2" fmla="*/ 5 w 87"/>
                <a:gd name="T3" fmla="*/ 24 h 43"/>
                <a:gd name="T4" fmla="*/ 16 w 87"/>
                <a:gd name="T5" fmla="*/ 7 h 43"/>
                <a:gd name="T6" fmla="*/ 35 w 87"/>
                <a:gd name="T7" fmla="*/ 0 h 43"/>
                <a:gd name="T8" fmla="*/ 53 w 87"/>
                <a:gd name="T9" fmla="*/ 0 h 43"/>
                <a:gd name="T10" fmla="*/ 71 w 87"/>
                <a:gd name="T11" fmla="*/ 7 h 43"/>
                <a:gd name="T12" fmla="*/ 83 w 87"/>
                <a:gd name="T13" fmla="*/ 24 h 43"/>
                <a:gd name="T14" fmla="*/ 87 w 87"/>
                <a:gd name="T15" fmla="*/ 43 h 43"/>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43"/>
                <a:gd name="T26" fmla="*/ 87 w 87"/>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43">
                  <a:moveTo>
                    <a:pt x="0" y="43"/>
                  </a:moveTo>
                  <a:lnTo>
                    <a:pt x="5" y="24"/>
                  </a:lnTo>
                  <a:lnTo>
                    <a:pt x="16" y="7"/>
                  </a:lnTo>
                  <a:lnTo>
                    <a:pt x="35" y="0"/>
                  </a:lnTo>
                  <a:lnTo>
                    <a:pt x="53" y="0"/>
                  </a:lnTo>
                  <a:lnTo>
                    <a:pt x="71" y="7"/>
                  </a:lnTo>
                  <a:lnTo>
                    <a:pt x="83" y="24"/>
                  </a:lnTo>
                  <a:lnTo>
                    <a:pt x="87" y="4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6" name="Line 8"/>
            <p:cNvSpPr>
              <a:spLocks noChangeShapeType="1"/>
            </p:cNvSpPr>
            <p:nvPr/>
          </p:nvSpPr>
          <p:spPr bwMode="auto">
            <a:xfrm flipH="1">
              <a:off x="1186" y="1768"/>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7" name="Line 9"/>
            <p:cNvSpPr>
              <a:spLocks noChangeShapeType="1"/>
            </p:cNvSpPr>
            <p:nvPr/>
          </p:nvSpPr>
          <p:spPr bwMode="auto">
            <a:xfrm flipH="1">
              <a:off x="927" y="1768"/>
              <a:ext cx="151"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8" name="Freeform 10"/>
            <p:cNvSpPr>
              <a:spLocks/>
            </p:cNvSpPr>
            <p:nvPr/>
          </p:nvSpPr>
          <p:spPr bwMode="auto">
            <a:xfrm>
              <a:off x="1078" y="1587"/>
              <a:ext cx="41" cy="362"/>
            </a:xfrm>
            <a:custGeom>
              <a:avLst/>
              <a:gdLst>
                <a:gd name="T0" fmla="*/ 0 w 41"/>
                <a:gd name="T1" fmla="*/ 362 h 362"/>
                <a:gd name="T2" fmla="*/ 18 w 41"/>
                <a:gd name="T3" fmla="*/ 357 h 362"/>
                <a:gd name="T4" fmla="*/ 32 w 41"/>
                <a:gd name="T5" fmla="*/ 345 h 362"/>
                <a:gd name="T6" fmla="*/ 41 w 41"/>
                <a:gd name="T7" fmla="*/ 326 h 362"/>
                <a:gd name="T8" fmla="*/ 41 w 41"/>
                <a:gd name="T9" fmla="*/ 307 h 362"/>
                <a:gd name="T10" fmla="*/ 32 w 41"/>
                <a:gd name="T11" fmla="*/ 287 h 362"/>
                <a:gd name="T12" fmla="*/ 18 w 41"/>
                <a:gd name="T13" fmla="*/ 275 h 362"/>
                <a:gd name="T14" fmla="*/ 0 w 41"/>
                <a:gd name="T15" fmla="*/ 271 h 362"/>
                <a:gd name="T16" fmla="*/ 18 w 41"/>
                <a:gd name="T17" fmla="*/ 268 h 362"/>
                <a:gd name="T18" fmla="*/ 32 w 41"/>
                <a:gd name="T19" fmla="*/ 254 h 362"/>
                <a:gd name="T20" fmla="*/ 41 w 41"/>
                <a:gd name="T21" fmla="*/ 237 h 362"/>
                <a:gd name="T22" fmla="*/ 41 w 41"/>
                <a:gd name="T23" fmla="*/ 217 h 362"/>
                <a:gd name="T24" fmla="*/ 32 w 41"/>
                <a:gd name="T25" fmla="*/ 198 h 362"/>
                <a:gd name="T26" fmla="*/ 18 w 41"/>
                <a:gd name="T27" fmla="*/ 186 h 362"/>
                <a:gd name="T28" fmla="*/ 0 w 41"/>
                <a:gd name="T29" fmla="*/ 181 h 362"/>
                <a:gd name="T30" fmla="*/ 18 w 41"/>
                <a:gd name="T31" fmla="*/ 176 h 362"/>
                <a:gd name="T32" fmla="*/ 32 w 41"/>
                <a:gd name="T33" fmla="*/ 164 h 362"/>
                <a:gd name="T34" fmla="*/ 41 w 41"/>
                <a:gd name="T35" fmla="*/ 145 h 362"/>
                <a:gd name="T36" fmla="*/ 41 w 41"/>
                <a:gd name="T37" fmla="*/ 126 h 362"/>
                <a:gd name="T38" fmla="*/ 32 w 41"/>
                <a:gd name="T39" fmla="*/ 106 h 362"/>
                <a:gd name="T40" fmla="*/ 18 w 41"/>
                <a:gd name="T41" fmla="*/ 94 h 362"/>
                <a:gd name="T42" fmla="*/ 0 w 41"/>
                <a:gd name="T43" fmla="*/ 89 h 362"/>
                <a:gd name="T44" fmla="*/ 18 w 41"/>
                <a:gd name="T45" fmla="*/ 87 h 362"/>
                <a:gd name="T46" fmla="*/ 32 w 41"/>
                <a:gd name="T47" fmla="*/ 73 h 362"/>
                <a:gd name="T48" fmla="*/ 41 w 41"/>
                <a:gd name="T49" fmla="*/ 56 h 362"/>
                <a:gd name="T50" fmla="*/ 41 w 41"/>
                <a:gd name="T51" fmla="*/ 36 h 362"/>
                <a:gd name="T52" fmla="*/ 32 w 41"/>
                <a:gd name="T53" fmla="*/ 17 h 362"/>
                <a:gd name="T54" fmla="*/ 18 w 41"/>
                <a:gd name="T55" fmla="*/ 5 h 362"/>
                <a:gd name="T56" fmla="*/ 0 w 41"/>
                <a:gd name="T57" fmla="*/ 0 h 3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362"/>
                <a:gd name="T89" fmla="*/ 41 w 41"/>
                <a:gd name="T90" fmla="*/ 362 h 3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362">
                  <a:moveTo>
                    <a:pt x="0" y="362"/>
                  </a:moveTo>
                  <a:lnTo>
                    <a:pt x="18" y="357"/>
                  </a:lnTo>
                  <a:lnTo>
                    <a:pt x="32" y="345"/>
                  </a:lnTo>
                  <a:lnTo>
                    <a:pt x="41" y="326"/>
                  </a:lnTo>
                  <a:lnTo>
                    <a:pt x="41" y="307"/>
                  </a:lnTo>
                  <a:lnTo>
                    <a:pt x="32" y="287"/>
                  </a:lnTo>
                  <a:lnTo>
                    <a:pt x="18" y="275"/>
                  </a:lnTo>
                  <a:lnTo>
                    <a:pt x="0" y="271"/>
                  </a:lnTo>
                  <a:lnTo>
                    <a:pt x="18" y="268"/>
                  </a:lnTo>
                  <a:lnTo>
                    <a:pt x="32" y="254"/>
                  </a:lnTo>
                  <a:lnTo>
                    <a:pt x="41" y="237"/>
                  </a:lnTo>
                  <a:lnTo>
                    <a:pt x="41" y="217"/>
                  </a:lnTo>
                  <a:lnTo>
                    <a:pt x="32" y="198"/>
                  </a:lnTo>
                  <a:lnTo>
                    <a:pt x="18" y="186"/>
                  </a:lnTo>
                  <a:lnTo>
                    <a:pt x="0" y="181"/>
                  </a:lnTo>
                  <a:lnTo>
                    <a:pt x="18" y="176"/>
                  </a:lnTo>
                  <a:lnTo>
                    <a:pt x="32" y="164"/>
                  </a:lnTo>
                  <a:lnTo>
                    <a:pt x="41" y="145"/>
                  </a:lnTo>
                  <a:lnTo>
                    <a:pt x="41" y="126"/>
                  </a:lnTo>
                  <a:lnTo>
                    <a:pt x="32" y="106"/>
                  </a:lnTo>
                  <a:lnTo>
                    <a:pt x="18" y="94"/>
                  </a:lnTo>
                  <a:lnTo>
                    <a:pt x="0" y="89"/>
                  </a:lnTo>
                  <a:lnTo>
                    <a:pt x="18" y="87"/>
                  </a:lnTo>
                  <a:lnTo>
                    <a:pt x="32" y="73"/>
                  </a:lnTo>
                  <a:lnTo>
                    <a:pt x="41" y="56"/>
                  </a:lnTo>
                  <a:lnTo>
                    <a:pt x="41" y="36"/>
                  </a:lnTo>
                  <a:lnTo>
                    <a:pt x="32" y="17"/>
                  </a:lnTo>
                  <a:lnTo>
                    <a:pt x="18" y="5"/>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9" name="Freeform 11"/>
            <p:cNvSpPr>
              <a:spLocks/>
            </p:cNvSpPr>
            <p:nvPr/>
          </p:nvSpPr>
          <p:spPr bwMode="auto">
            <a:xfrm>
              <a:off x="1165" y="1587"/>
              <a:ext cx="41" cy="362"/>
            </a:xfrm>
            <a:custGeom>
              <a:avLst/>
              <a:gdLst>
                <a:gd name="T0" fmla="*/ 41 w 41"/>
                <a:gd name="T1" fmla="*/ 362 h 362"/>
                <a:gd name="T2" fmla="*/ 23 w 41"/>
                <a:gd name="T3" fmla="*/ 357 h 362"/>
                <a:gd name="T4" fmla="*/ 7 w 41"/>
                <a:gd name="T5" fmla="*/ 345 h 362"/>
                <a:gd name="T6" fmla="*/ 0 w 41"/>
                <a:gd name="T7" fmla="*/ 326 h 362"/>
                <a:gd name="T8" fmla="*/ 0 w 41"/>
                <a:gd name="T9" fmla="*/ 307 h 362"/>
                <a:gd name="T10" fmla="*/ 7 w 41"/>
                <a:gd name="T11" fmla="*/ 287 h 362"/>
                <a:gd name="T12" fmla="*/ 23 w 41"/>
                <a:gd name="T13" fmla="*/ 275 h 362"/>
                <a:gd name="T14" fmla="*/ 41 w 41"/>
                <a:gd name="T15" fmla="*/ 271 h 362"/>
                <a:gd name="T16" fmla="*/ 23 w 41"/>
                <a:gd name="T17" fmla="*/ 268 h 362"/>
                <a:gd name="T18" fmla="*/ 7 w 41"/>
                <a:gd name="T19" fmla="*/ 254 h 362"/>
                <a:gd name="T20" fmla="*/ 0 w 41"/>
                <a:gd name="T21" fmla="*/ 237 h 362"/>
                <a:gd name="T22" fmla="*/ 0 w 41"/>
                <a:gd name="T23" fmla="*/ 217 h 362"/>
                <a:gd name="T24" fmla="*/ 7 w 41"/>
                <a:gd name="T25" fmla="*/ 198 h 362"/>
                <a:gd name="T26" fmla="*/ 23 w 41"/>
                <a:gd name="T27" fmla="*/ 186 h 362"/>
                <a:gd name="T28" fmla="*/ 41 w 41"/>
                <a:gd name="T29" fmla="*/ 181 h 362"/>
                <a:gd name="T30" fmla="*/ 23 w 41"/>
                <a:gd name="T31" fmla="*/ 176 h 362"/>
                <a:gd name="T32" fmla="*/ 7 w 41"/>
                <a:gd name="T33" fmla="*/ 164 h 362"/>
                <a:gd name="T34" fmla="*/ 0 w 41"/>
                <a:gd name="T35" fmla="*/ 145 h 362"/>
                <a:gd name="T36" fmla="*/ 0 w 41"/>
                <a:gd name="T37" fmla="*/ 126 h 362"/>
                <a:gd name="T38" fmla="*/ 7 w 41"/>
                <a:gd name="T39" fmla="*/ 106 h 362"/>
                <a:gd name="T40" fmla="*/ 23 w 41"/>
                <a:gd name="T41" fmla="*/ 94 h 362"/>
                <a:gd name="T42" fmla="*/ 41 w 41"/>
                <a:gd name="T43" fmla="*/ 89 h 362"/>
                <a:gd name="T44" fmla="*/ 23 w 41"/>
                <a:gd name="T45" fmla="*/ 87 h 362"/>
                <a:gd name="T46" fmla="*/ 7 w 41"/>
                <a:gd name="T47" fmla="*/ 73 h 362"/>
                <a:gd name="T48" fmla="*/ 0 w 41"/>
                <a:gd name="T49" fmla="*/ 56 h 362"/>
                <a:gd name="T50" fmla="*/ 0 w 41"/>
                <a:gd name="T51" fmla="*/ 36 h 362"/>
                <a:gd name="T52" fmla="*/ 7 w 41"/>
                <a:gd name="T53" fmla="*/ 17 h 362"/>
                <a:gd name="T54" fmla="*/ 23 w 41"/>
                <a:gd name="T55" fmla="*/ 5 h 362"/>
                <a:gd name="T56" fmla="*/ 41 w 41"/>
                <a:gd name="T57" fmla="*/ 0 h 3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362"/>
                <a:gd name="T89" fmla="*/ 41 w 41"/>
                <a:gd name="T90" fmla="*/ 362 h 3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362">
                  <a:moveTo>
                    <a:pt x="41" y="362"/>
                  </a:moveTo>
                  <a:lnTo>
                    <a:pt x="23" y="357"/>
                  </a:lnTo>
                  <a:lnTo>
                    <a:pt x="7" y="345"/>
                  </a:lnTo>
                  <a:lnTo>
                    <a:pt x="0" y="326"/>
                  </a:lnTo>
                  <a:lnTo>
                    <a:pt x="0" y="307"/>
                  </a:lnTo>
                  <a:lnTo>
                    <a:pt x="7" y="287"/>
                  </a:lnTo>
                  <a:lnTo>
                    <a:pt x="23" y="275"/>
                  </a:lnTo>
                  <a:lnTo>
                    <a:pt x="41" y="271"/>
                  </a:lnTo>
                  <a:lnTo>
                    <a:pt x="23" y="268"/>
                  </a:lnTo>
                  <a:lnTo>
                    <a:pt x="7" y="254"/>
                  </a:lnTo>
                  <a:lnTo>
                    <a:pt x="0" y="237"/>
                  </a:lnTo>
                  <a:lnTo>
                    <a:pt x="0" y="217"/>
                  </a:lnTo>
                  <a:lnTo>
                    <a:pt x="7" y="198"/>
                  </a:lnTo>
                  <a:lnTo>
                    <a:pt x="23" y="186"/>
                  </a:lnTo>
                  <a:lnTo>
                    <a:pt x="41" y="181"/>
                  </a:lnTo>
                  <a:lnTo>
                    <a:pt x="23" y="176"/>
                  </a:lnTo>
                  <a:lnTo>
                    <a:pt x="7" y="164"/>
                  </a:lnTo>
                  <a:lnTo>
                    <a:pt x="0" y="145"/>
                  </a:lnTo>
                  <a:lnTo>
                    <a:pt x="0" y="126"/>
                  </a:lnTo>
                  <a:lnTo>
                    <a:pt x="7" y="106"/>
                  </a:lnTo>
                  <a:lnTo>
                    <a:pt x="23" y="94"/>
                  </a:lnTo>
                  <a:lnTo>
                    <a:pt x="41" y="89"/>
                  </a:lnTo>
                  <a:lnTo>
                    <a:pt x="23" y="87"/>
                  </a:lnTo>
                  <a:lnTo>
                    <a:pt x="7" y="73"/>
                  </a:lnTo>
                  <a:lnTo>
                    <a:pt x="0" y="56"/>
                  </a:lnTo>
                  <a:lnTo>
                    <a:pt x="0" y="36"/>
                  </a:lnTo>
                  <a:lnTo>
                    <a:pt x="7" y="17"/>
                  </a:lnTo>
                  <a:lnTo>
                    <a:pt x="23" y="5"/>
                  </a:lnTo>
                  <a:lnTo>
                    <a:pt x="41"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90" name="Rectangle 12"/>
            <p:cNvSpPr>
              <a:spLocks noChangeArrowheads="1"/>
            </p:cNvSpPr>
            <p:nvPr/>
          </p:nvSpPr>
          <p:spPr bwMode="auto">
            <a:xfrm>
              <a:off x="1314" y="1676"/>
              <a:ext cx="172" cy="182"/>
            </a:xfrm>
            <a:prstGeom prst="rect">
              <a:avLst/>
            </a:prstGeom>
            <a:solidFill>
              <a:srgbClr val="000000"/>
            </a:solidFill>
            <a:ln w="3175">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091" name="Line 13"/>
            <p:cNvSpPr>
              <a:spLocks noChangeShapeType="1"/>
            </p:cNvSpPr>
            <p:nvPr/>
          </p:nvSpPr>
          <p:spPr bwMode="auto">
            <a:xfrm>
              <a:off x="1486" y="1768"/>
              <a:ext cx="343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2" name="Line 14"/>
            <p:cNvSpPr>
              <a:spLocks noChangeShapeType="1"/>
            </p:cNvSpPr>
            <p:nvPr/>
          </p:nvSpPr>
          <p:spPr bwMode="auto">
            <a:xfrm flipV="1">
              <a:off x="2174" y="1044"/>
              <a:ext cx="0"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3" name="Line 15"/>
            <p:cNvSpPr>
              <a:spLocks noChangeShapeType="1"/>
            </p:cNvSpPr>
            <p:nvPr/>
          </p:nvSpPr>
          <p:spPr bwMode="auto">
            <a:xfrm>
              <a:off x="2174" y="1225"/>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4" name="Line 16"/>
            <p:cNvSpPr>
              <a:spLocks noChangeShapeType="1"/>
            </p:cNvSpPr>
            <p:nvPr/>
          </p:nvSpPr>
          <p:spPr bwMode="auto">
            <a:xfrm>
              <a:off x="2174" y="1541"/>
              <a:ext cx="42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5" name="Line 17"/>
            <p:cNvSpPr>
              <a:spLocks noChangeShapeType="1"/>
            </p:cNvSpPr>
            <p:nvPr/>
          </p:nvSpPr>
          <p:spPr bwMode="auto">
            <a:xfrm flipH="1">
              <a:off x="1743" y="1314"/>
              <a:ext cx="431"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6" name="Line 18"/>
            <p:cNvSpPr>
              <a:spLocks noChangeShapeType="1"/>
            </p:cNvSpPr>
            <p:nvPr/>
          </p:nvSpPr>
          <p:spPr bwMode="auto">
            <a:xfrm flipV="1">
              <a:off x="2430" y="1406"/>
              <a:ext cx="0" cy="13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7" name="Line 19"/>
            <p:cNvSpPr>
              <a:spLocks noChangeShapeType="1"/>
            </p:cNvSpPr>
            <p:nvPr/>
          </p:nvSpPr>
          <p:spPr bwMode="auto">
            <a:xfrm>
              <a:off x="1830" y="1314"/>
              <a:ext cx="0"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8" name="Line 20"/>
            <p:cNvSpPr>
              <a:spLocks noChangeShapeType="1"/>
            </p:cNvSpPr>
            <p:nvPr/>
          </p:nvSpPr>
          <p:spPr bwMode="auto">
            <a:xfrm flipH="1">
              <a:off x="2430" y="1768"/>
              <a:ext cx="87"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9" name="Freeform 21"/>
            <p:cNvSpPr>
              <a:spLocks/>
            </p:cNvSpPr>
            <p:nvPr/>
          </p:nvSpPr>
          <p:spPr bwMode="auto">
            <a:xfrm>
              <a:off x="2087" y="2220"/>
              <a:ext cx="343" cy="272"/>
            </a:xfrm>
            <a:custGeom>
              <a:avLst/>
              <a:gdLst>
                <a:gd name="T0" fmla="*/ 343 w 343"/>
                <a:gd name="T1" fmla="*/ 272 h 272"/>
                <a:gd name="T2" fmla="*/ 171 w 343"/>
                <a:gd name="T3" fmla="*/ 0 h 272"/>
                <a:gd name="T4" fmla="*/ 0 w 343"/>
                <a:gd name="T5" fmla="*/ 272 h 272"/>
                <a:gd name="T6" fmla="*/ 0 60000 65536"/>
                <a:gd name="T7" fmla="*/ 0 60000 65536"/>
                <a:gd name="T8" fmla="*/ 0 60000 65536"/>
                <a:gd name="T9" fmla="*/ 0 w 343"/>
                <a:gd name="T10" fmla="*/ 0 h 272"/>
                <a:gd name="T11" fmla="*/ 343 w 343"/>
                <a:gd name="T12" fmla="*/ 272 h 272"/>
              </a:gdLst>
              <a:ahLst/>
              <a:cxnLst>
                <a:cxn ang="T6">
                  <a:pos x="T0" y="T1"/>
                </a:cxn>
                <a:cxn ang="T7">
                  <a:pos x="T2" y="T3"/>
                </a:cxn>
                <a:cxn ang="T8">
                  <a:pos x="T4" y="T5"/>
                </a:cxn>
              </a:cxnLst>
              <a:rect l="T9" t="T10" r="T11" b="T12"/>
              <a:pathLst>
                <a:path w="343" h="272">
                  <a:moveTo>
                    <a:pt x="343" y="272"/>
                  </a:moveTo>
                  <a:lnTo>
                    <a:pt x="171" y="0"/>
                  </a:lnTo>
                  <a:lnTo>
                    <a:pt x="0" y="272"/>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0" name="Freeform 22"/>
            <p:cNvSpPr>
              <a:spLocks/>
            </p:cNvSpPr>
            <p:nvPr/>
          </p:nvSpPr>
          <p:spPr bwMode="auto">
            <a:xfrm>
              <a:off x="3205" y="1768"/>
              <a:ext cx="344" cy="724"/>
            </a:xfrm>
            <a:custGeom>
              <a:avLst/>
              <a:gdLst>
                <a:gd name="T0" fmla="*/ 0 w 344"/>
                <a:gd name="T1" fmla="*/ 0 h 724"/>
                <a:gd name="T2" fmla="*/ 0 w 344"/>
                <a:gd name="T3" fmla="*/ 724 h 724"/>
                <a:gd name="T4" fmla="*/ 344 w 344"/>
                <a:gd name="T5" fmla="*/ 724 h 724"/>
                <a:gd name="T6" fmla="*/ 0 60000 65536"/>
                <a:gd name="T7" fmla="*/ 0 60000 65536"/>
                <a:gd name="T8" fmla="*/ 0 60000 65536"/>
                <a:gd name="T9" fmla="*/ 0 w 344"/>
                <a:gd name="T10" fmla="*/ 0 h 724"/>
                <a:gd name="T11" fmla="*/ 344 w 344"/>
                <a:gd name="T12" fmla="*/ 724 h 724"/>
              </a:gdLst>
              <a:ahLst/>
              <a:cxnLst>
                <a:cxn ang="T6">
                  <a:pos x="T0" y="T1"/>
                </a:cxn>
                <a:cxn ang="T7">
                  <a:pos x="T2" y="T3"/>
                </a:cxn>
                <a:cxn ang="T8">
                  <a:pos x="T4" y="T5"/>
                </a:cxn>
              </a:cxnLst>
              <a:rect l="T9" t="T10" r="T11" b="T12"/>
              <a:pathLst>
                <a:path w="344" h="724">
                  <a:moveTo>
                    <a:pt x="0" y="0"/>
                  </a:moveTo>
                  <a:lnTo>
                    <a:pt x="0" y="724"/>
                  </a:lnTo>
                  <a:lnTo>
                    <a:pt x="344" y="72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1" name="Line 23"/>
            <p:cNvSpPr>
              <a:spLocks noChangeShapeType="1"/>
            </p:cNvSpPr>
            <p:nvPr/>
          </p:nvSpPr>
          <p:spPr bwMode="auto">
            <a:xfrm>
              <a:off x="3893" y="1768"/>
              <a:ext cx="0"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2" name="Freeform 24"/>
            <p:cNvSpPr>
              <a:spLocks/>
            </p:cNvSpPr>
            <p:nvPr/>
          </p:nvSpPr>
          <p:spPr bwMode="auto">
            <a:xfrm>
              <a:off x="4956" y="1710"/>
              <a:ext cx="108" cy="116"/>
            </a:xfrm>
            <a:custGeom>
              <a:avLst/>
              <a:gdLst>
                <a:gd name="T0" fmla="*/ 0 w 108"/>
                <a:gd name="T1" fmla="*/ 58 h 116"/>
                <a:gd name="T2" fmla="*/ 5 w 108"/>
                <a:gd name="T3" fmla="*/ 36 h 116"/>
                <a:gd name="T4" fmla="*/ 16 w 108"/>
                <a:gd name="T5" fmla="*/ 17 h 116"/>
                <a:gd name="T6" fmla="*/ 32 w 108"/>
                <a:gd name="T7" fmla="*/ 5 h 116"/>
                <a:gd name="T8" fmla="*/ 53 w 108"/>
                <a:gd name="T9" fmla="*/ 0 h 116"/>
                <a:gd name="T10" fmla="*/ 76 w 108"/>
                <a:gd name="T11" fmla="*/ 5 h 116"/>
                <a:gd name="T12" fmla="*/ 92 w 108"/>
                <a:gd name="T13" fmla="*/ 17 h 116"/>
                <a:gd name="T14" fmla="*/ 103 w 108"/>
                <a:gd name="T15" fmla="*/ 36 h 116"/>
                <a:gd name="T16" fmla="*/ 108 w 108"/>
                <a:gd name="T17" fmla="*/ 58 h 116"/>
                <a:gd name="T18" fmla="*/ 103 w 108"/>
                <a:gd name="T19" fmla="*/ 80 h 116"/>
                <a:gd name="T20" fmla="*/ 92 w 108"/>
                <a:gd name="T21" fmla="*/ 99 h 116"/>
                <a:gd name="T22" fmla="*/ 76 w 108"/>
                <a:gd name="T23" fmla="*/ 111 h 116"/>
                <a:gd name="T24" fmla="*/ 53 w 108"/>
                <a:gd name="T25" fmla="*/ 116 h 116"/>
                <a:gd name="T26" fmla="*/ 32 w 108"/>
                <a:gd name="T27" fmla="*/ 111 h 116"/>
                <a:gd name="T28" fmla="*/ 16 w 108"/>
                <a:gd name="T29" fmla="*/ 99 h 116"/>
                <a:gd name="T30" fmla="*/ 5 w 108"/>
                <a:gd name="T31" fmla="*/ 80 h 116"/>
                <a:gd name="T32" fmla="*/ 0 w 108"/>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
                <a:gd name="T52" fmla="*/ 0 h 116"/>
                <a:gd name="T53" fmla="*/ 108 w 108"/>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 h="116">
                  <a:moveTo>
                    <a:pt x="0" y="58"/>
                  </a:moveTo>
                  <a:lnTo>
                    <a:pt x="5" y="36"/>
                  </a:lnTo>
                  <a:lnTo>
                    <a:pt x="16" y="17"/>
                  </a:lnTo>
                  <a:lnTo>
                    <a:pt x="32" y="5"/>
                  </a:lnTo>
                  <a:lnTo>
                    <a:pt x="53" y="0"/>
                  </a:lnTo>
                  <a:lnTo>
                    <a:pt x="76" y="5"/>
                  </a:lnTo>
                  <a:lnTo>
                    <a:pt x="92" y="17"/>
                  </a:lnTo>
                  <a:lnTo>
                    <a:pt x="103" y="36"/>
                  </a:lnTo>
                  <a:lnTo>
                    <a:pt x="108" y="58"/>
                  </a:lnTo>
                  <a:lnTo>
                    <a:pt x="103" y="80"/>
                  </a:lnTo>
                  <a:lnTo>
                    <a:pt x="92" y="99"/>
                  </a:lnTo>
                  <a:lnTo>
                    <a:pt x="76" y="111"/>
                  </a:lnTo>
                  <a:lnTo>
                    <a:pt x="53" y="116"/>
                  </a:lnTo>
                  <a:lnTo>
                    <a:pt x="32" y="111"/>
                  </a:lnTo>
                  <a:lnTo>
                    <a:pt x="16" y="99"/>
                  </a:lnTo>
                  <a:lnTo>
                    <a:pt x="5" y="80"/>
                  </a:lnTo>
                  <a:lnTo>
                    <a:pt x="0" y="58"/>
                  </a:lnTo>
                  <a:close/>
                </a:path>
              </a:pathLst>
            </a:custGeom>
            <a:solidFill>
              <a:srgbClr val="FFFFFF"/>
            </a:solidFill>
            <a:ln w="3175">
              <a:solidFill>
                <a:srgbClr val="000000"/>
              </a:solidFill>
              <a:prstDash val="solid"/>
              <a:round/>
              <a:headEnd/>
              <a:tailEnd/>
            </a:ln>
          </p:spPr>
          <p:txBody>
            <a:bodyPr/>
            <a:lstStyle/>
            <a:p>
              <a:endParaRPr lang="en-US"/>
            </a:p>
          </p:txBody>
        </p:sp>
        <p:sp>
          <p:nvSpPr>
            <p:cNvPr id="3103" name="Line 25"/>
            <p:cNvSpPr>
              <a:spLocks noChangeShapeType="1"/>
            </p:cNvSpPr>
            <p:nvPr/>
          </p:nvSpPr>
          <p:spPr bwMode="auto">
            <a:xfrm flipV="1">
              <a:off x="4952" y="1710"/>
              <a:ext cx="116"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4" name="Line 26"/>
            <p:cNvSpPr>
              <a:spLocks noChangeShapeType="1"/>
            </p:cNvSpPr>
            <p:nvPr/>
          </p:nvSpPr>
          <p:spPr bwMode="auto">
            <a:xfrm>
              <a:off x="5064"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5" name="Line 27"/>
            <p:cNvSpPr>
              <a:spLocks noChangeShapeType="1"/>
            </p:cNvSpPr>
            <p:nvPr/>
          </p:nvSpPr>
          <p:spPr bwMode="auto">
            <a:xfrm>
              <a:off x="4924"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6" name="Freeform 28"/>
            <p:cNvSpPr>
              <a:spLocks/>
            </p:cNvSpPr>
            <p:nvPr/>
          </p:nvSpPr>
          <p:spPr bwMode="auto">
            <a:xfrm>
              <a:off x="3494" y="1710"/>
              <a:ext cx="110" cy="116"/>
            </a:xfrm>
            <a:custGeom>
              <a:avLst/>
              <a:gdLst>
                <a:gd name="T0" fmla="*/ 0 w 110"/>
                <a:gd name="T1" fmla="*/ 58 h 116"/>
                <a:gd name="T2" fmla="*/ 4 w 110"/>
                <a:gd name="T3" fmla="*/ 36 h 116"/>
                <a:gd name="T4" fmla="*/ 16 w 110"/>
                <a:gd name="T5" fmla="*/ 17 h 116"/>
                <a:gd name="T6" fmla="*/ 34 w 110"/>
                <a:gd name="T7" fmla="*/ 5 h 116"/>
                <a:gd name="T8" fmla="*/ 55 w 110"/>
                <a:gd name="T9" fmla="*/ 0 h 116"/>
                <a:gd name="T10" fmla="*/ 75 w 110"/>
                <a:gd name="T11" fmla="*/ 5 h 116"/>
                <a:gd name="T12" fmla="*/ 94 w 110"/>
                <a:gd name="T13" fmla="*/ 17 h 116"/>
                <a:gd name="T14" fmla="*/ 105 w 110"/>
                <a:gd name="T15" fmla="*/ 36 h 116"/>
                <a:gd name="T16" fmla="*/ 110 w 110"/>
                <a:gd name="T17" fmla="*/ 58 h 116"/>
                <a:gd name="T18" fmla="*/ 105 w 110"/>
                <a:gd name="T19" fmla="*/ 80 h 116"/>
                <a:gd name="T20" fmla="*/ 94 w 110"/>
                <a:gd name="T21" fmla="*/ 99 h 116"/>
                <a:gd name="T22" fmla="*/ 75 w 110"/>
                <a:gd name="T23" fmla="*/ 111 h 116"/>
                <a:gd name="T24" fmla="*/ 55 w 110"/>
                <a:gd name="T25" fmla="*/ 116 h 116"/>
                <a:gd name="T26" fmla="*/ 34 w 110"/>
                <a:gd name="T27" fmla="*/ 111 h 116"/>
                <a:gd name="T28" fmla="*/ 16 w 110"/>
                <a:gd name="T29" fmla="*/ 99 h 116"/>
                <a:gd name="T30" fmla="*/ 4 w 110"/>
                <a:gd name="T31" fmla="*/ 80 h 116"/>
                <a:gd name="T32" fmla="*/ 0 w 110"/>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0"/>
                <a:gd name="T52" fmla="*/ 0 h 116"/>
                <a:gd name="T53" fmla="*/ 110 w 110"/>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0" h="116">
                  <a:moveTo>
                    <a:pt x="0" y="58"/>
                  </a:moveTo>
                  <a:lnTo>
                    <a:pt x="4" y="36"/>
                  </a:lnTo>
                  <a:lnTo>
                    <a:pt x="16" y="17"/>
                  </a:lnTo>
                  <a:lnTo>
                    <a:pt x="34" y="5"/>
                  </a:lnTo>
                  <a:lnTo>
                    <a:pt x="55" y="0"/>
                  </a:lnTo>
                  <a:lnTo>
                    <a:pt x="75" y="5"/>
                  </a:lnTo>
                  <a:lnTo>
                    <a:pt x="94" y="17"/>
                  </a:lnTo>
                  <a:lnTo>
                    <a:pt x="105" y="36"/>
                  </a:lnTo>
                  <a:lnTo>
                    <a:pt x="110" y="58"/>
                  </a:lnTo>
                  <a:lnTo>
                    <a:pt x="105" y="80"/>
                  </a:lnTo>
                  <a:lnTo>
                    <a:pt x="94" y="99"/>
                  </a:lnTo>
                  <a:lnTo>
                    <a:pt x="75" y="111"/>
                  </a:lnTo>
                  <a:lnTo>
                    <a:pt x="55" y="116"/>
                  </a:lnTo>
                  <a:lnTo>
                    <a:pt x="34" y="111"/>
                  </a:lnTo>
                  <a:lnTo>
                    <a:pt x="16" y="99"/>
                  </a:lnTo>
                  <a:lnTo>
                    <a:pt x="4" y="80"/>
                  </a:lnTo>
                  <a:lnTo>
                    <a:pt x="0" y="58"/>
                  </a:lnTo>
                  <a:close/>
                </a:path>
              </a:pathLst>
            </a:custGeom>
            <a:solidFill>
              <a:srgbClr val="000000"/>
            </a:solidFill>
            <a:ln w="3175">
              <a:solidFill>
                <a:srgbClr val="000000"/>
              </a:solidFill>
              <a:prstDash val="solid"/>
              <a:round/>
              <a:headEnd/>
              <a:tailEnd/>
            </a:ln>
          </p:spPr>
          <p:txBody>
            <a:bodyPr/>
            <a:lstStyle/>
            <a:p>
              <a:endParaRPr lang="en-US"/>
            </a:p>
          </p:txBody>
        </p:sp>
        <p:sp>
          <p:nvSpPr>
            <p:cNvPr id="3107" name="Line 29"/>
            <p:cNvSpPr>
              <a:spLocks noChangeShapeType="1"/>
            </p:cNvSpPr>
            <p:nvPr/>
          </p:nvSpPr>
          <p:spPr bwMode="auto">
            <a:xfrm flipV="1">
              <a:off x="3489" y="1710"/>
              <a:ext cx="119"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8" name="Line 30"/>
            <p:cNvSpPr>
              <a:spLocks noChangeShapeType="1"/>
            </p:cNvSpPr>
            <p:nvPr/>
          </p:nvSpPr>
          <p:spPr bwMode="auto">
            <a:xfrm>
              <a:off x="3604" y="1768"/>
              <a:ext cx="3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9" name="Line 31"/>
            <p:cNvSpPr>
              <a:spLocks noChangeShapeType="1"/>
            </p:cNvSpPr>
            <p:nvPr/>
          </p:nvSpPr>
          <p:spPr bwMode="auto">
            <a:xfrm>
              <a:off x="3462"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0" name="Line 32"/>
            <p:cNvSpPr>
              <a:spLocks noChangeShapeType="1"/>
            </p:cNvSpPr>
            <p:nvPr/>
          </p:nvSpPr>
          <p:spPr bwMode="auto">
            <a:xfrm>
              <a:off x="3721" y="2492"/>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1" name="Line 33"/>
            <p:cNvSpPr>
              <a:spLocks noChangeShapeType="1"/>
            </p:cNvSpPr>
            <p:nvPr/>
          </p:nvSpPr>
          <p:spPr bwMode="auto">
            <a:xfrm>
              <a:off x="3205" y="2261"/>
              <a:ext cx="20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2" name="Line 34"/>
            <p:cNvSpPr>
              <a:spLocks noChangeShapeType="1"/>
            </p:cNvSpPr>
            <p:nvPr/>
          </p:nvSpPr>
          <p:spPr bwMode="auto">
            <a:xfrm>
              <a:off x="3205" y="2039"/>
              <a:ext cx="20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3" name="Line 35"/>
            <p:cNvSpPr>
              <a:spLocks noChangeShapeType="1"/>
            </p:cNvSpPr>
            <p:nvPr/>
          </p:nvSpPr>
          <p:spPr bwMode="auto">
            <a:xfrm flipH="1">
              <a:off x="3721" y="1995"/>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4" name="Line 36"/>
            <p:cNvSpPr>
              <a:spLocks noChangeShapeType="1"/>
            </p:cNvSpPr>
            <p:nvPr/>
          </p:nvSpPr>
          <p:spPr bwMode="auto">
            <a:xfrm flipH="1">
              <a:off x="3721" y="2220"/>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5" name="Line 37"/>
            <p:cNvSpPr>
              <a:spLocks noChangeShapeType="1"/>
            </p:cNvSpPr>
            <p:nvPr/>
          </p:nvSpPr>
          <p:spPr bwMode="auto">
            <a:xfrm>
              <a:off x="3893" y="2130"/>
              <a:ext cx="256"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6" name="Line 38"/>
            <p:cNvSpPr>
              <a:spLocks noChangeShapeType="1"/>
            </p:cNvSpPr>
            <p:nvPr/>
          </p:nvSpPr>
          <p:spPr bwMode="auto">
            <a:xfrm flipH="1">
              <a:off x="2946" y="2130"/>
              <a:ext cx="25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7" name="Line 39"/>
            <p:cNvSpPr>
              <a:spLocks noChangeShapeType="1"/>
            </p:cNvSpPr>
            <p:nvPr/>
          </p:nvSpPr>
          <p:spPr bwMode="auto">
            <a:xfrm flipV="1">
              <a:off x="3329" y="1899"/>
              <a:ext cx="4" cy="14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8" name="Line 40"/>
            <p:cNvSpPr>
              <a:spLocks noChangeShapeType="1"/>
            </p:cNvSpPr>
            <p:nvPr/>
          </p:nvSpPr>
          <p:spPr bwMode="auto">
            <a:xfrm flipV="1">
              <a:off x="3806" y="1858"/>
              <a:ext cx="0" cy="1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9" name="Line 41"/>
            <p:cNvSpPr>
              <a:spLocks noChangeShapeType="1"/>
            </p:cNvSpPr>
            <p:nvPr/>
          </p:nvSpPr>
          <p:spPr bwMode="auto">
            <a:xfrm>
              <a:off x="3806" y="2220"/>
              <a:ext cx="0"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0" name="Line 42"/>
            <p:cNvSpPr>
              <a:spLocks noChangeShapeType="1"/>
            </p:cNvSpPr>
            <p:nvPr/>
          </p:nvSpPr>
          <p:spPr bwMode="auto">
            <a:xfrm>
              <a:off x="4065" y="2130"/>
              <a:ext cx="0" cy="9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1" name="Line 43"/>
            <p:cNvSpPr>
              <a:spLocks noChangeShapeType="1"/>
            </p:cNvSpPr>
            <p:nvPr/>
          </p:nvSpPr>
          <p:spPr bwMode="auto">
            <a:xfrm flipV="1">
              <a:off x="4149" y="1858"/>
              <a:ext cx="0" cy="27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2" name="Freeform 44"/>
            <p:cNvSpPr>
              <a:spLocks/>
            </p:cNvSpPr>
            <p:nvPr/>
          </p:nvSpPr>
          <p:spPr bwMode="auto">
            <a:xfrm>
              <a:off x="3581" y="2434"/>
              <a:ext cx="108" cy="116"/>
            </a:xfrm>
            <a:custGeom>
              <a:avLst/>
              <a:gdLst>
                <a:gd name="T0" fmla="*/ 0 w 108"/>
                <a:gd name="T1" fmla="*/ 58 h 116"/>
                <a:gd name="T2" fmla="*/ 5 w 108"/>
                <a:gd name="T3" fmla="*/ 37 h 116"/>
                <a:gd name="T4" fmla="*/ 16 w 108"/>
                <a:gd name="T5" fmla="*/ 17 h 116"/>
                <a:gd name="T6" fmla="*/ 32 w 108"/>
                <a:gd name="T7" fmla="*/ 5 h 116"/>
                <a:gd name="T8" fmla="*/ 53 w 108"/>
                <a:gd name="T9" fmla="*/ 0 h 116"/>
                <a:gd name="T10" fmla="*/ 76 w 108"/>
                <a:gd name="T11" fmla="*/ 5 h 116"/>
                <a:gd name="T12" fmla="*/ 92 w 108"/>
                <a:gd name="T13" fmla="*/ 17 h 116"/>
                <a:gd name="T14" fmla="*/ 103 w 108"/>
                <a:gd name="T15" fmla="*/ 37 h 116"/>
                <a:gd name="T16" fmla="*/ 108 w 108"/>
                <a:gd name="T17" fmla="*/ 58 h 116"/>
                <a:gd name="T18" fmla="*/ 103 w 108"/>
                <a:gd name="T19" fmla="*/ 80 h 116"/>
                <a:gd name="T20" fmla="*/ 92 w 108"/>
                <a:gd name="T21" fmla="*/ 99 h 116"/>
                <a:gd name="T22" fmla="*/ 76 w 108"/>
                <a:gd name="T23" fmla="*/ 111 h 116"/>
                <a:gd name="T24" fmla="*/ 53 w 108"/>
                <a:gd name="T25" fmla="*/ 116 h 116"/>
                <a:gd name="T26" fmla="*/ 32 w 108"/>
                <a:gd name="T27" fmla="*/ 111 h 116"/>
                <a:gd name="T28" fmla="*/ 16 w 108"/>
                <a:gd name="T29" fmla="*/ 99 h 116"/>
                <a:gd name="T30" fmla="*/ 5 w 108"/>
                <a:gd name="T31" fmla="*/ 80 h 116"/>
                <a:gd name="T32" fmla="*/ 0 w 108"/>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
                <a:gd name="T52" fmla="*/ 0 h 116"/>
                <a:gd name="T53" fmla="*/ 108 w 108"/>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 h="116">
                  <a:moveTo>
                    <a:pt x="0" y="58"/>
                  </a:moveTo>
                  <a:lnTo>
                    <a:pt x="5" y="37"/>
                  </a:lnTo>
                  <a:lnTo>
                    <a:pt x="16" y="17"/>
                  </a:lnTo>
                  <a:lnTo>
                    <a:pt x="32" y="5"/>
                  </a:lnTo>
                  <a:lnTo>
                    <a:pt x="53" y="0"/>
                  </a:lnTo>
                  <a:lnTo>
                    <a:pt x="76" y="5"/>
                  </a:lnTo>
                  <a:lnTo>
                    <a:pt x="92" y="17"/>
                  </a:lnTo>
                  <a:lnTo>
                    <a:pt x="103" y="37"/>
                  </a:lnTo>
                  <a:lnTo>
                    <a:pt x="108" y="58"/>
                  </a:lnTo>
                  <a:lnTo>
                    <a:pt x="103" y="80"/>
                  </a:lnTo>
                  <a:lnTo>
                    <a:pt x="92" y="99"/>
                  </a:lnTo>
                  <a:lnTo>
                    <a:pt x="76" y="111"/>
                  </a:lnTo>
                  <a:lnTo>
                    <a:pt x="53" y="116"/>
                  </a:lnTo>
                  <a:lnTo>
                    <a:pt x="32" y="111"/>
                  </a:lnTo>
                  <a:lnTo>
                    <a:pt x="16" y="99"/>
                  </a:lnTo>
                  <a:lnTo>
                    <a:pt x="5" y="80"/>
                  </a:lnTo>
                  <a:lnTo>
                    <a:pt x="0" y="58"/>
                  </a:lnTo>
                  <a:close/>
                </a:path>
              </a:pathLst>
            </a:custGeom>
            <a:solidFill>
              <a:srgbClr val="FFFFFF"/>
            </a:solidFill>
            <a:ln w="3175">
              <a:solidFill>
                <a:srgbClr val="000000"/>
              </a:solidFill>
              <a:prstDash val="solid"/>
              <a:round/>
              <a:headEnd/>
              <a:tailEnd/>
            </a:ln>
          </p:spPr>
          <p:txBody>
            <a:bodyPr/>
            <a:lstStyle/>
            <a:p>
              <a:endParaRPr lang="en-US"/>
            </a:p>
          </p:txBody>
        </p:sp>
        <p:sp>
          <p:nvSpPr>
            <p:cNvPr id="3123" name="Line 45"/>
            <p:cNvSpPr>
              <a:spLocks noChangeShapeType="1"/>
            </p:cNvSpPr>
            <p:nvPr/>
          </p:nvSpPr>
          <p:spPr bwMode="auto">
            <a:xfrm flipV="1">
              <a:off x="3576" y="2434"/>
              <a:ext cx="117"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4" name="Line 46"/>
            <p:cNvSpPr>
              <a:spLocks noChangeShapeType="1"/>
            </p:cNvSpPr>
            <p:nvPr/>
          </p:nvSpPr>
          <p:spPr bwMode="auto">
            <a:xfrm>
              <a:off x="3689" y="2492"/>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5" name="Line 47"/>
            <p:cNvSpPr>
              <a:spLocks noChangeShapeType="1"/>
            </p:cNvSpPr>
            <p:nvPr/>
          </p:nvSpPr>
          <p:spPr bwMode="auto">
            <a:xfrm>
              <a:off x="3549" y="2492"/>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6" name="Line 48"/>
            <p:cNvSpPr>
              <a:spLocks noChangeShapeType="1"/>
            </p:cNvSpPr>
            <p:nvPr/>
          </p:nvSpPr>
          <p:spPr bwMode="auto">
            <a:xfrm flipH="1">
              <a:off x="2258" y="2401"/>
              <a:ext cx="88"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7" name="Freeform 49"/>
            <p:cNvSpPr>
              <a:spLocks/>
            </p:cNvSpPr>
            <p:nvPr/>
          </p:nvSpPr>
          <p:spPr bwMode="auto">
            <a:xfrm>
              <a:off x="1915" y="2278"/>
              <a:ext cx="270" cy="67"/>
            </a:xfrm>
            <a:custGeom>
              <a:avLst/>
              <a:gdLst>
                <a:gd name="T0" fmla="*/ 270 w 270"/>
                <a:gd name="T1" fmla="*/ 55 h 67"/>
                <a:gd name="T2" fmla="*/ 194 w 270"/>
                <a:gd name="T3" fmla="*/ 0 h 67"/>
                <a:gd name="T4" fmla="*/ 87 w 270"/>
                <a:gd name="T5" fmla="*/ 0 h 67"/>
                <a:gd name="T6" fmla="*/ 0 w 270"/>
                <a:gd name="T7" fmla="*/ 67 h 67"/>
                <a:gd name="T8" fmla="*/ 0 60000 65536"/>
                <a:gd name="T9" fmla="*/ 0 60000 65536"/>
                <a:gd name="T10" fmla="*/ 0 60000 65536"/>
                <a:gd name="T11" fmla="*/ 0 60000 65536"/>
                <a:gd name="T12" fmla="*/ 0 w 270"/>
                <a:gd name="T13" fmla="*/ 0 h 67"/>
                <a:gd name="T14" fmla="*/ 270 w 270"/>
                <a:gd name="T15" fmla="*/ 67 h 67"/>
              </a:gdLst>
              <a:ahLst/>
              <a:cxnLst>
                <a:cxn ang="T8">
                  <a:pos x="T0" y="T1"/>
                </a:cxn>
                <a:cxn ang="T9">
                  <a:pos x="T2" y="T3"/>
                </a:cxn>
                <a:cxn ang="T10">
                  <a:pos x="T4" y="T5"/>
                </a:cxn>
                <a:cxn ang="T11">
                  <a:pos x="T6" y="T7"/>
                </a:cxn>
              </a:cxnLst>
              <a:rect l="T12" t="T13" r="T14" b="T15"/>
              <a:pathLst>
                <a:path w="270" h="67">
                  <a:moveTo>
                    <a:pt x="270" y="55"/>
                  </a:moveTo>
                  <a:lnTo>
                    <a:pt x="194" y="0"/>
                  </a:lnTo>
                  <a:lnTo>
                    <a:pt x="87" y="0"/>
                  </a:lnTo>
                  <a:lnTo>
                    <a:pt x="0" y="6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28" name="Freeform 50"/>
            <p:cNvSpPr>
              <a:spLocks/>
            </p:cNvSpPr>
            <p:nvPr/>
          </p:nvSpPr>
          <p:spPr bwMode="auto">
            <a:xfrm>
              <a:off x="2142" y="2447"/>
              <a:ext cx="160" cy="45"/>
            </a:xfrm>
            <a:custGeom>
              <a:avLst/>
              <a:gdLst>
                <a:gd name="T0" fmla="*/ 160 w 160"/>
                <a:gd name="T1" fmla="*/ 45 h 45"/>
                <a:gd name="T2" fmla="*/ 84 w 160"/>
                <a:gd name="T3" fmla="*/ 0 h 45"/>
                <a:gd name="T4" fmla="*/ 0 w 160"/>
                <a:gd name="T5" fmla="*/ 24 h 45"/>
                <a:gd name="T6" fmla="*/ 0 60000 65536"/>
                <a:gd name="T7" fmla="*/ 0 60000 65536"/>
                <a:gd name="T8" fmla="*/ 0 60000 65536"/>
                <a:gd name="T9" fmla="*/ 0 w 160"/>
                <a:gd name="T10" fmla="*/ 0 h 45"/>
                <a:gd name="T11" fmla="*/ 160 w 160"/>
                <a:gd name="T12" fmla="*/ 45 h 45"/>
              </a:gdLst>
              <a:ahLst/>
              <a:cxnLst>
                <a:cxn ang="T6">
                  <a:pos x="T0" y="T1"/>
                </a:cxn>
                <a:cxn ang="T7">
                  <a:pos x="T2" y="T3"/>
                </a:cxn>
                <a:cxn ang="T8">
                  <a:pos x="T4" y="T5"/>
                </a:cxn>
              </a:cxnLst>
              <a:rect l="T9" t="T10" r="T11" b="T12"/>
              <a:pathLst>
                <a:path w="160" h="45">
                  <a:moveTo>
                    <a:pt x="160" y="45"/>
                  </a:moveTo>
                  <a:lnTo>
                    <a:pt x="84" y="0"/>
                  </a:lnTo>
                  <a:lnTo>
                    <a:pt x="0" y="2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29" name="Line 51"/>
            <p:cNvSpPr>
              <a:spLocks noChangeShapeType="1"/>
            </p:cNvSpPr>
            <p:nvPr/>
          </p:nvSpPr>
          <p:spPr bwMode="auto">
            <a:xfrm>
              <a:off x="2469" y="2176"/>
              <a:ext cx="168" cy="12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0" name="Line 52"/>
            <p:cNvSpPr>
              <a:spLocks noChangeShapeType="1"/>
            </p:cNvSpPr>
            <p:nvPr/>
          </p:nvSpPr>
          <p:spPr bwMode="auto">
            <a:xfrm>
              <a:off x="2506" y="1983"/>
              <a:ext cx="312" cy="29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1" name="Line 53"/>
            <p:cNvSpPr>
              <a:spLocks noChangeShapeType="1"/>
            </p:cNvSpPr>
            <p:nvPr/>
          </p:nvSpPr>
          <p:spPr bwMode="auto">
            <a:xfrm flipV="1">
              <a:off x="3968" y="1259"/>
              <a:ext cx="0" cy="49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2" name="Line 54"/>
            <p:cNvSpPr>
              <a:spLocks noChangeShapeType="1"/>
            </p:cNvSpPr>
            <p:nvPr/>
          </p:nvSpPr>
          <p:spPr bwMode="auto">
            <a:xfrm>
              <a:off x="3977" y="1474"/>
              <a:ext cx="64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3" name="Line 55"/>
            <p:cNvSpPr>
              <a:spLocks noChangeShapeType="1"/>
            </p:cNvSpPr>
            <p:nvPr/>
          </p:nvSpPr>
          <p:spPr bwMode="auto">
            <a:xfrm>
              <a:off x="4360" y="1474"/>
              <a:ext cx="0" cy="19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4" name="Line 56"/>
            <p:cNvSpPr>
              <a:spLocks noChangeShapeType="1"/>
            </p:cNvSpPr>
            <p:nvPr/>
          </p:nvSpPr>
          <p:spPr bwMode="auto">
            <a:xfrm flipH="1" flipV="1">
              <a:off x="4161" y="1259"/>
              <a:ext cx="27" cy="20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5" name="Line 57"/>
            <p:cNvSpPr>
              <a:spLocks noChangeShapeType="1"/>
            </p:cNvSpPr>
            <p:nvPr/>
          </p:nvSpPr>
          <p:spPr bwMode="auto">
            <a:xfrm flipH="1">
              <a:off x="3785" y="1339"/>
              <a:ext cx="172" cy="10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6" name="Line 58"/>
            <p:cNvSpPr>
              <a:spLocks noChangeShapeType="1"/>
            </p:cNvSpPr>
            <p:nvPr/>
          </p:nvSpPr>
          <p:spPr bwMode="auto">
            <a:xfrm flipV="1">
              <a:off x="2914" y="909"/>
              <a:ext cx="0" cy="84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7" name="Line 59"/>
            <p:cNvSpPr>
              <a:spLocks noChangeShapeType="1"/>
            </p:cNvSpPr>
            <p:nvPr/>
          </p:nvSpPr>
          <p:spPr bwMode="auto">
            <a:xfrm>
              <a:off x="2905" y="1213"/>
              <a:ext cx="321" cy="1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8" name="Line 60"/>
            <p:cNvSpPr>
              <a:spLocks noChangeShapeType="1"/>
            </p:cNvSpPr>
            <p:nvPr/>
          </p:nvSpPr>
          <p:spPr bwMode="auto">
            <a:xfrm flipH="1" flipV="1">
              <a:off x="2765" y="1406"/>
              <a:ext cx="149" cy="4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7" name="Text Box 61"/>
          <p:cNvSpPr txBox="1">
            <a:spLocks noChangeArrowheads="1"/>
          </p:cNvSpPr>
          <p:nvPr/>
        </p:nvSpPr>
        <p:spPr bwMode="auto">
          <a:xfrm>
            <a:off x="3044825" y="5329238"/>
            <a:ext cx="1144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MV (ALL)</a:t>
            </a:r>
          </a:p>
        </p:txBody>
      </p:sp>
      <p:sp>
        <p:nvSpPr>
          <p:cNvPr id="3078" name="Text Box 62"/>
          <p:cNvSpPr txBox="1">
            <a:spLocks noChangeArrowheads="1"/>
          </p:cNvSpPr>
          <p:nvPr/>
        </p:nvSpPr>
        <p:spPr bwMode="auto">
          <a:xfrm>
            <a:off x="3644900" y="3163888"/>
            <a:ext cx="758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LV</a:t>
            </a:r>
          </a:p>
        </p:txBody>
      </p:sp>
      <p:sp>
        <p:nvSpPr>
          <p:cNvPr id="3079" name="Text Box 63"/>
          <p:cNvSpPr txBox="1">
            <a:spLocks noChangeArrowheads="1"/>
          </p:cNvSpPr>
          <p:nvPr/>
        </p:nvSpPr>
        <p:spPr bwMode="auto">
          <a:xfrm>
            <a:off x="3357563" y="2322513"/>
            <a:ext cx="819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MV</a:t>
            </a:r>
          </a:p>
        </p:txBody>
      </p:sp>
      <p:sp>
        <p:nvSpPr>
          <p:cNvPr id="3080" name="Text Box 64"/>
          <p:cNvSpPr txBox="1">
            <a:spLocks noChangeArrowheads="1"/>
          </p:cNvSpPr>
          <p:nvPr/>
        </p:nvSpPr>
        <p:spPr bwMode="auto">
          <a:xfrm>
            <a:off x="301625" y="4065588"/>
            <a:ext cx="2419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North American System</a:t>
            </a:r>
          </a:p>
        </p:txBody>
      </p:sp>
      <p:sp>
        <p:nvSpPr>
          <p:cNvPr id="3081" name="Text Box 65"/>
          <p:cNvSpPr txBox="1">
            <a:spLocks noChangeArrowheads="1"/>
          </p:cNvSpPr>
          <p:nvPr/>
        </p:nvSpPr>
        <p:spPr bwMode="auto">
          <a:xfrm>
            <a:off x="374650" y="1490663"/>
            <a:ext cx="315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European-Style System</a:t>
            </a:r>
          </a:p>
        </p:txBody>
      </p:sp>
      <p:sp>
        <p:nvSpPr>
          <p:cNvPr id="3082" name="Line 66"/>
          <p:cNvSpPr>
            <a:spLocks noChangeShapeType="1"/>
          </p:cNvSpPr>
          <p:nvPr/>
        </p:nvSpPr>
        <p:spPr bwMode="auto">
          <a:xfrm>
            <a:off x="241300" y="3970338"/>
            <a:ext cx="85074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2217449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idx="4294967295"/>
          </p:nvPr>
        </p:nvSpPr>
        <p:spPr>
          <a:xfrm>
            <a:off x="457200" y="2466975"/>
            <a:ext cx="8226425" cy="914400"/>
          </a:xfrm>
          <a:noFill/>
        </p:spPr>
        <p:txBody>
          <a:bodyPr/>
          <a:lstStyle/>
          <a:p>
            <a:pPr algn="ctr" eaLnBrk="1" hangingPunct="1"/>
            <a:r>
              <a:rPr lang="en-US" altLang="en-US"/>
              <a:t>Questions So Far?</a:t>
            </a:r>
          </a:p>
        </p:txBody>
      </p:sp>
    </p:spTree>
    <p:extLst>
      <p:ext uri="{BB962C8B-B14F-4D97-AF65-F5344CB8AC3E}">
        <p14:creationId xmlns:p14="http://schemas.microsoft.com/office/powerpoint/2010/main" val="16521499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ubtitle 4"/>
          <p:cNvSpPr>
            <a:spLocks noGrp="1"/>
          </p:cNvSpPr>
          <p:nvPr>
            <p:ph type="subTitle" sz="quarter" idx="1"/>
          </p:nvPr>
        </p:nvSpPr>
        <p:spPr/>
        <p:txBody>
          <a:bodyPr/>
          <a:lstStyle/>
          <a:p>
            <a:pPr eaLnBrk="1" hangingPunct="1"/>
            <a:r>
              <a:rPr lang="en-US" altLang="en-US" dirty="0"/>
              <a:t>.</a:t>
            </a:r>
          </a:p>
        </p:txBody>
      </p:sp>
      <p:sp>
        <p:nvSpPr>
          <p:cNvPr id="56323" name="Title 3"/>
          <p:cNvSpPr>
            <a:spLocks noGrp="1"/>
          </p:cNvSpPr>
          <p:nvPr>
            <p:ph type="ctrTitle" sz="quarter"/>
          </p:nvPr>
        </p:nvSpPr>
        <p:spPr/>
        <p:txBody>
          <a:bodyPr/>
          <a:lstStyle/>
          <a:p>
            <a:pPr algn="r" eaLnBrk="1" hangingPunct="1"/>
            <a:r>
              <a:rPr lang="en-US" altLang="en-US"/>
              <a:t>OpenDSS Architecture </a:t>
            </a:r>
            <a:br>
              <a:rPr lang="en-US" altLang="en-US"/>
            </a:br>
            <a:r>
              <a:rPr lang="en-US" altLang="en-US"/>
              <a:t>and </a:t>
            </a:r>
            <a:br>
              <a:rPr lang="en-US" altLang="en-US"/>
            </a:br>
            <a:r>
              <a:rPr lang="en-US" altLang="en-US"/>
              <a:t>Circuit Modeling Basics</a:t>
            </a:r>
          </a:p>
        </p:txBody>
      </p:sp>
    </p:spTree>
    <p:extLst>
      <p:ext uri="{BB962C8B-B14F-4D97-AF65-F5344CB8AC3E}">
        <p14:creationId xmlns:p14="http://schemas.microsoft.com/office/powerpoint/2010/main" val="30254259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t>DSS Structure</a:t>
            </a:r>
          </a:p>
        </p:txBody>
      </p:sp>
      <p:sp>
        <p:nvSpPr>
          <p:cNvPr id="57347" name="Rectangle 3"/>
          <p:cNvSpPr>
            <a:spLocks noChangeArrowheads="1"/>
          </p:cNvSpPr>
          <p:nvPr/>
        </p:nvSpPr>
        <p:spPr bwMode="auto">
          <a:xfrm>
            <a:off x="3124200" y="1828800"/>
            <a:ext cx="3276600" cy="23622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2000" b="1">
                <a:solidFill>
                  <a:schemeClr val="tx1"/>
                </a:solidFill>
              </a:rPr>
              <a:t>Main Simulation Engine</a:t>
            </a:r>
          </a:p>
        </p:txBody>
      </p:sp>
      <p:sp>
        <p:nvSpPr>
          <p:cNvPr id="57348" name="AutoShape 4"/>
          <p:cNvSpPr>
            <a:spLocks noChangeArrowheads="1"/>
          </p:cNvSpPr>
          <p:nvPr/>
        </p:nvSpPr>
        <p:spPr bwMode="auto">
          <a:xfrm>
            <a:off x="4267200" y="4724400"/>
            <a:ext cx="762000" cy="1143000"/>
          </a:xfrm>
          <a:prstGeom prst="flowChartMagneticDisk">
            <a:avLst/>
          </a:prstGeom>
          <a:solidFill>
            <a:schemeClr val="hlink"/>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49" name="Line 5"/>
          <p:cNvSpPr>
            <a:spLocks noChangeShapeType="1"/>
          </p:cNvSpPr>
          <p:nvPr/>
        </p:nvSpPr>
        <p:spPr bwMode="auto">
          <a:xfrm>
            <a:off x="2514600" y="19812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0" name="Line 6"/>
          <p:cNvSpPr>
            <a:spLocks noChangeShapeType="1"/>
          </p:cNvSpPr>
          <p:nvPr/>
        </p:nvSpPr>
        <p:spPr bwMode="auto">
          <a:xfrm>
            <a:off x="2743200" y="2286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1" name="Line 7"/>
          <p:cNvSpPr>
            <a:spLocks noChangeShapeType="1"/>
          </p:cNvSpPr>
          <p:nvPr/>
        </p:nvSpPr>
        <p:spPr bwMode="auto">
          <a:xfrm>
            <a:off x="2743200" y="2438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2" name="Line 8"/>
          <p:cNvSpPr>
            <a:spLocks noChangeShapeType="1"/>
          </p:cNvSpPr>
          <p:nvPr/>
        </p:nvSpPr>
        <p:spPr bwMode="auto">
          <a:xfrm>
            <a:off x="2743200" y="2590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3" name="Line 9"/>
          <p:cNvSpPr>
            <a:spLocks noChangeShapeType="1"/>
          </p:cNvSpPr>
          <p:nvPr/>
        </p:nvSpPr>
        <p:spPr bwMode="auto">
          <a:xfrm>
            <a:off x="2743200" y="2743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4" name="Line 10"/>
          <p:cNvSpPr>
            <a:spLocks noChangeShapeType="1"/>
          </p:cNvSpPr>
          <p:nvPr/>
        </p:nvSpPr>
        <p:spPr bwMode="auto">
          <a:xfrm>
            <a:off x="2743200" y="2895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5" name="Line 11"/>
          <p:cNvSpPr>
            <a:spLocks noChangeShapeType="1"/>
          </p:cNvSpPr>
          <p:nvPr/>
        </p:nvSpPr>
        <p:spPr bwMode="auto">
          <a:xfrm>
            <a:off x="27432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6" name="Line 12"/>
          <p:cNvSpPr>
            <a:spLocks noChangeShapeType="1"/>
          </p:cNvSpPr>
          <p:nvPr/>
        </p:nvSpPr>
        <p:spPr bwMode="auto">
          <a:xfrm>
            <a:off x="2743200" y="3200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7" name="Line 13"/>
          <p:cNvSpPr>
            <a:spLocks noChangeShapeType="1"/>
          </p:cNvSpPr>
          <p:nvPr/>
        </p:nvSpPr>
        <p:spPr bwMode="auto">
          <a:xfrm>
            <a:off x="2743200" y="3352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8" name="Line 14"/>
          <p:cNvSpPr>
            <a:spLocks noChangeShapeType="1"/>
          </p:cNvSpPr>
          <p:nvPr/>
        </p:nvSpPr>
        <p:spPr bwMode="auto">
          <a:xfrm>
            <a:off x="2743200" y="3505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9" name="Line 15"/>
          <p:cNvSpPr>
            <a:spLocks noChangeShapeType="1"/>
          </p:cNvSpPr>
          <p:nvPr/>
        </p:nvSpPr>
        <p:spPr bwMode="auto">
          <a:xfrm>
            <a:off x="2743200" y="3657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0" name="Line 16"/>
          <p:cNvSpPr>
            <a:spLocks noChangeShapeType="1"/>
          </p:cNvSpPr>
          <p:nvPr/>
        </p:nvSpPr>
        <p:spPr bwMode="auto">
          <a:xfrm>
            <a:off x="2743200" y="3810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1" name="Text Box 17"/>
          <p:cNvSpPr txBox="1">
            <a:spLocks noChangeArrowheads="1"/>
          </p:cNvSpPr>
          <p:nvPr/>
        </p:nvSpPr>
        <p:spPr bwMode="auto">
          <a:xfrm>
            <a:off x="1219200" y="26670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COM Interface</a:t>
            </a:r>
          </a:p>
        </p:txBody>
      </p:sp>
      <p:sp>
        <p:nvSpPr>
          <p:cNvPr id="57362" name="Text Box 18"/>
          <p:cNvSpPr txBox="1">
            <a:spLocks noChangeArrowheads="1"/>
          </p:cNvSpPr>
          <p:nvPr/>
        </p:nvSpPr>
        <p:spPr bwMode="auto">
          <a:xfrm>
            <a:off x="990600" y="16002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a:t>
            </a:r>
          </a:p>
        </p:txBody>
      </p:sp>
      <p:sp>
        <p:nvSpPr>
          <p:cNvPr id="57363" name="Line 19"/>
          <p:cNvSpPr>
            <a:spLocks noChangeShapeType="1"/>
          </p:cNvSpPr>
          <p:nvPr/>
        </p:nvSpPr>
        <p:spPr bwMode="auto">
          <a:xfrm>
            <a:off x="1524000" y="1981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4" name="AutoShape 20"/>
          <p:cNvSpPr>
            <a:spLocks/>
          </p:cNvSpPr>
          <p:nvPr/>
        </p:nvSpPr>
        <p:spPr bwMode="auto">
          <a:xfrm>
            <a:off x="2362200" y="2286000"/>
            <a:ext cx="304800" cy="160020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65" name="Line 21"/>
          <p:cNvSpPr>
            <a:spLocks noChangeShapeType="1"/>
          </p:cNvSpPr>
          <p:nvPr/>
        </p:nvSpPr>
        <p:spPr bwMode="auto">
          <a:xfrm>
            <a:off x="4648200" y="4191000"/>
            <a:ext cx="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6" name="Text Box 22"/>
          <p:cNvSpPr txBox="1">
            <a:spLocks noChangeArrowheads="1"/>
          </p:cNvSpPr>
          <p:nvPr/>
        </p:nvSpPr>
        <p:spPr bwMode="auto">
          <a:xfrm>
            <a:off x="4800600" y="42672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 Results</a:t>
            </a:r>
          </a:p>
        </p:txBody>
      </p:sp>
      <p:sp>
        <p:nvSpPr>
          <p:cNvPr id="57367" name="Rectangle 23"/>
          <p:cNvSpPr>
            <a:spLocks noChangeArrowheads="1"/>
          </p:cNvSpPr>
          <p:nvPr/>
        </p:nvSpPr>
        <p:spPr bwMode="auto">
          <a:xfrm>
            <a:off x="7315200" y="2590800"/>
            <a:ext cx="914400" cy="990600"/>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endParaRPr lang="en-US" altLang="en-US" sz="1800">
              <a:solidFill>
                <a:schemeClr val="tx1"/>
              </a:solidFill>
            </a:endParaRPr>
          </a:p>
        </p:txBody>
      </p:sp>
      <p:sp>
        <p:nvSpPr>
          <p:cNvPr id="57368" name="Text Box 24"/>
          <p:cNvSpPr txBox="1">
            <a:spLocks noChangeArrowheads="1"/>
          </p:cNvSpPr>
          <p:nvPr/>
        </p:nvSpPr>
        <p:spPr bwMode="auto">
          <a:xfrm>
            <a:off x="7086600" y="3733800"/>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User-Written DLLs</a:t>
            </a:r>
          </a:p>
        </p:txBody>
      </p:sp>
      <p:sp>
        <p:nvSpPr>
          <p:cNvPr id="57369" name="AutoShape 25"/>
          <p:cNvSpPr>
            <a:spLocks noChangeArrowheads="1"/>
          </p:cNvSpPr>
          <p:nvPr/>
        </p:nvSpPr>
        <p:spPr bwMode="auto">
          <a:xfrm flipH="1">
            <a:off x="6400800" y="2895600"/>
            <a:ext cx="533400" cy="381000"/>
          </a:xfrm>
          <a:prstGeom prst="chevron">
            <a:avLst>
              <a:gd name="adj" fmla="val 35000"/>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70" name="AutoShape 26"/>
          <p:cNvSpPr>
            <a:spLocks noChangeArrowheads="1"/>
          </p:cNvSpPr>
          <p:nvPr/>
        </p:nvSpPr>
        <p:spPr bwMode="auto">
          <a:xfrm flipH="1">
            <a:off x="6858000" y="2895600"/>
            <a:ext cx="457200" cy="381000"/>
          </a:xfrm>
          <a:prstGeom prst="homePlate">
            <a:avLst>
              <a:gd name="adj" fmla="val 30000"/>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2122062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a:t>DSS Object Structure</a:t>
            </a:r>
          </a:p>
        </p:txBody>
      </p:sp>
      <p:sp>
        <p:nvSpPr>
          <p:cNvPr id="58371" name="Rectangle 3"/>
          <p:cNvSpPr>
            <a:spLocks noChangeArrowheads="1"/>
          </p:cNvSpPr>
          <p:nvPr/>
        </p:nvSpPr>
        <p:spPr bwMode="auto">
          <a:xfrm>
            <a:off x="419100" y="1600200"/>
            <a:ext cx="8305800" cy="3810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DSS Executive</a:t>
            </a:r>
          </a:p>
        </p:txBody>
      </p:sp>
      <p:sp>
        <p:nvSpPr>
          <p:cNvPr id="58372" name="Rectangle 4"/>
          <p:cNvSpPr>
            <a:spLocks noChangeArrowheads="1"/>
          </p:cNvSpPr>
          <p:nvPr/>
        </p:nvSpPr>
        <p:spPr bwMode="auto">
          <a:xfrm>
            <a:off x="3581400" y="2590800"/>
            <a:ext cx="1981200" cy="457200"/>
          </a:xfrm>
          <a:prstGeom prst="rect">
            <a:avLst/>
          </a:prstGeom>
          <a:solidFill>
            <a:srgbClr val="FFFFCC"/>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Circuit</a:t>
            </a:r>
          </a:p>
        </p:txBody>
      </p:sp>
      <p:sp>
        <p:nvSpPr>
          <p:cNvPr id="58373" name="Rectangle 5"/>
          <p:cNvSpPr>
            <a:spLocks noChangeArrowheads="1"/>
          </p:cNvSpPr>
          <p:nvPr/>
        </p:nvSpPr>
        <p:spPr bwMode="auto">
          <a:xfrm>
            <a:off x="381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PDElement</a:t>
            </a:r>
          </a:p>
        </p:txBody>
      </p:sp>
      <p:sp>
        <p:nvSpPr>
          <p:cNvPr id="58374" name="Rectangle 6"/>
          <p:cNvSpPr>
            <a:spLocks noChangeArrowheads="1"/>
          </p:cNvSpPr>
          <p:nvPr/>
        </p:nvSpPr>
        <p:spPr bwMode="auto">
          <a:xfrm>
            <a:off x="21336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PCElement</a:t>
            </a:r>
          </a:p>
        </p:txBody>
      </p:sp>
      <p:sp>
        <p:nvSpPr>
          <p:cNvPr id="58375" name="Rectangle 7"/>
          <p:cNvSpPr>
            <a:spLocks noChangeArrowheads="1"/>
          </p:cNvSpPr>
          <p:nvPr/>
        </p:nvSpPr>
        <p:spPr bwMode="auto">
          <a:xfrm>
            <a:off x="38100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Controls</a:t>
            </a:r>
          </a:p>
        </p:txBody>
      </p:sp>
      <p:sp>
        <p:nvSpPr>
          <p:cNvPr id="58376" name="Rectangle 8"/>
          <p:cNvSpPr>
            <a:spLocks noChangeArrowheads="1"/>
          </p:cNvSpPr>
          <p:nvPr/>
        </p:nvSpPr>
        <p:spPr bwMode="auto">
          <a:xfrm>
            <a:off x="54864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Meters</a:t>
            </a:r>
          </a:p>
        </p:txBody>
      </p:sp>
      <p:sp>
        <p:nvSpPr>
          <p:cNvPr id="58377" name="Rectangle 9"/>
          <p:cNvSpPr>
            <a:spLocks noChangeArrowheads="1"/>
          </p:cNvSpPr>
          <p:nvPr/>
        </p:nvSpPr>
        <p:spPr bwMode="auto">
          <a:xfrm>
            <a:off x="7239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General</a:t>
            </a:r>
          </a:p>
        </p:txBody>
      </p:sp>
      <p:sp>
        <p:nvSpPr>
          <p:cNvPr id="58378" name="Text Box 10"/>
          <p:cNvSpPr txBox="1">
            <a:spLocks noChangeArrowheads="1"/>
          </p:cNvSpPr>
          <p:nvPr/>
        </p:nvSpPr>
        <p:spPr bwMode="auto">
          <a:xfrm>
            <a:off x="381000" y="4572000"/>
            <a:ext cx="1524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a:t>
            </a:r>
            <a:br>
              <a:rPr lang="en-US" altLang="en-US" b="1">
                <a:latin typeface="Tahoma" panose="020B0604030504040204" pitchFamily="34" charset="0"/>
              </a:rPr>
            </a:br>
            <a:r>
              <a:rPr lang="en-US" altLang="en-US" b="1">
                <a:latin typeface="Tahoma" panose="020B0604030504040204" pitchFamily="34" charset="0"/>
              </a:rPr>
              <a:t>Transformer</a:t>
            </a:r>
            <a:br>
              <a:rPr lang="en-US" altLang="en-US" b="1">
                <a:latin typeface="Tahoma" panose="020B0604030504040204" pitchFamily="34" charset="0"/>
              </a:rPr>
            </a:br>
            <a:r>
              <a:rPr lang="en-US" altLang="en-US" b="1">
                <a:latin typeface="Tahoma" panose="020B0604030504040204" pitchFamily="34" charset="0"/>
              </a:rPr>
              <a:t>Capacitor</a:t>
            </a:r>
            <a:br>
              <a:rPr lang="en-US" altLang="en-US" b="1">
                <a:latin typeface="Tahoma" panose="020B0604030504040204" pitchFamily="34" charset="0"/>
              </a:rPr>
            </a:br>
            <a:r>
              <a:rPr lang="en-US" altLang="en-US" b="1">
                <a:latin typeface="Tahoma" panose="020B0604030504040204" pitchFamily="34" charset="0"/>
              </a:rPr>
              <a:t>Reactor</a:t>
            </a:r>
          </a:p>
        </p:txBody>
      </p:sp>
      <p:sp>
        <p:nvSpPr>
          <p:cNvPr id="58379" name="Text Box 11"/>
          <p:cNvSpPr txBox="1">
            <a:spLocks noChangeArrowheads="1"/>
          </p:cNvSpPr>
          <p:nvPr/>
        </p:nvSpPr>
        <p:spPr bwMode="auto">
          <a:xfrm>
            <a:off x="21336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Load</a:t>
            </a:r>
            <a:br>
              <a:rPr lang="en-US" altLang="en-US" b="1">
                <a:latin typeface="Tahoma" panose="020B0604030504040204" pitchFamily="34" charset="0"/>
              </a:rPr>
            </a:br>
            <a:r>
              <a:rPr lang="en-US" altLang="en-US" b="1">
                <a:latin typeface="Tahoma" panose="020B0604030504040204" pitchFamily="34" charset="0"/>
              </a:rPr>
              <a:t>Generator</a:t>
            </a:r>
            <a:br>
              <a:rPr lang="en-US" altLang="en-US" b="1">
                <a:latin typeface="Tahoma" panose="020B0604030504040204" pitchFamily="34" charset="0"/>
              </a:rPr>
            </a:br>
            <a:r>
              <a:rPr lang="en-US" altLang="en-US" b="1">
                <a:latin typeface="Tahoma" panose="020B0604030504040204" pitchFamily="34" charset="0"/>
              </a:rPr>
              <a:t>Vsource</a:t>
            </a:r>
            <a:br>
              <a:rPr lang="en-US" altLang="en-US" b="1">
                <a:latin typeface="Tahoma" panose="020B0604030504040204" pitchFamily="34" charset="0"/>
              </a:rPr>
            </a:br>
            <a:r>
              <a:rPr lang="en-US" altLang="en-US" b="1">
                <a:latin typeface="Tahoma" panose="020B0604030504040204" pitchFamily="34" charset="0"/>
              </a:rPr>
              <a:t>Isource</a:t>
            </a:r>
            <a:br>
              <a:rPr lang="en-US" altLang="en-US" b="1">
                <a:latin typeface="Tahoma" panose="020B0604030504040204" pitchFamily="34" charset="0"/>
              </a:rPr>
            </a:br>
            <a:r>
              <a:rPr lang="en-US" altLang="en-US" b="1">
                <a:latin typeface="Tahoma" panose="020B0604030504040204" pitchFamily="34" charset="0"/>
              </a:rPr>
              <a:t>Storage</a:t>
            </a:r>
          </a:p>
        </p:txBody>
      </p:sp>
      <p:sp>
        <p:nvSpPr>
          <p:cNvPr id="58380" name="Text Box 12"/>
          <p:cNvSpPr txBox="1">
            <a:spLocks noChangeArrowheads="1"/>
          </p:cNvSpPr>
          <p:nvPr/>
        </p:nvSpPr>
        <p:spPr bwMode="auto">
          <a:xfrm>
            <a:off x="38100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RegControl</a:t>
            </a:r>
            <a:br>
              <a:rPr lang="en-US" altLang="en-US" b="1">
                <a:latin typeface="Tahoma" panose="020B0604030504040204" pitchFamily="34" charset="0"/>
              </a:rPr>
            </a:br>
            <a:r>
              <a:rPr lang="en-US" altLang="en-US" b="1">
                <a:latin typeface="Tahoma" panose="020B0604030504040204" pitchFamily="34" charset="0"/>
              </a:rPr>
              <a:t>CapControl</a:t>
            </a:r>
            <a:br>
              <a:rPr lang="en-US" altLang="en-US" b="1">
                <a:latin typeface="Tahoma" panose="020B0604030504040204" pitchFamily="34" charset="0"/>
              </a:rPr>
            </a:br>
            <a:r>
              <a:rPr lang="en-US" altLang="en-US" b="1">
                <a:latin typeface="Tahoma" panose="020B0604030504040204" pitchFamily="34" charset="0"/>
              </a:rPr>
              <a:t>Relay</a:t>
            </a:r>
            <a:br>
              <a:rPr lang="en-US" altLang="en-US" b="1">
                <a:latin typeface="Tahoma" panose="020B0604030504040204" pitchFamily="34" charset="0"/>
              </a:rPr>
            </a:br>
            <a:r>
              <a:rPr lang="en-US" altLang="en-US" b="1">
                <a:latin typeface="Tahoma" panose="020B0604030504040204" pitchFamily="34" charset="0"/>
              </a:rPr>
              <a:t>Reclose</a:t>
            </a:r>
            <a:br>
              <a:rPr lang="en-US" altLang="en-US" b="1">
                <a:latin typeface="Tahoma" panose="020B0604030504040204" pitchFamily="34" charset="0"/>
              </a:rPr>
            </a:br>
            <a:r>
              <a:rPr lang="en-US" altLang="en-US" b="1">
                <a:latin typeface="Tahoma" panose="020B0604030504040204" pitchFamily="34" charset="0"/>
              </a:rPr>
              <a:t>Fuse</a:t>
            </a:r>
          </a:p>
        </p:txBody>
      </p:sp>
      <p:sp>
        <p:nvSpPr>
          <p:cNvPr id="58381" name="Text Box 13"/>
          <p:cNvSpPr txBox="1">
            <a:spLocks noChangeArrowheads="1"/>
          </p:cNvSpPr>
          <p:nvPr/>
        </p:nvSpPr>
        <p:spPr bwMode="auto">
          <a:xfrm>
            <a:off x="5562600" y="4572000"/>
            <a:ext cx="1524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Monitor</a:t>
            </a:r>
            <a:br>
              <a:rPr lang="en-US" altLang="en-US" b="1">
                <a:latin typeface="Tahoma" panose="020B0604030504040204" pitchFamily="34" charset="0"/>
              </a:rPr>
            </a:br>
            <a:r>
              <a:rPr lang="en-US" altLang="en-US" b="1">
                <a:latin typeface="Tahoma" panose="020B0604030504040204" pitchFamily="34" charset="0"/>
              </a:rPr>
              <a:t>EnergyMeter</a:t>
            </a:r>
            <a:br>
              <a:rPr lang="en-US" altLang="en-US" b="1">
                <a:latin typeface="Tahoma" panose="020B0604030504040204" pitchFamily="34" charset="0"/>
              </a:rPr>
            </a:br>
            <a:r>
              <a:rPr lang="en-US" altLang="en-US" b="1">
                <a:latin typeface="Tahoma" panose="020B0604030504040204" pitchFamily="34" charset="0"/>
              </a:rPr>
              <a:t>Sensor</a:t>
            </a:r>
          </a:p>
        </p:txBody>
      </p:sp>
      <p:sp>
        <p:nvSpPr>
          <p:cNvPr id="58382" name="Text Box 14"/>
          <p:cNvSpPr txBox="1">
            <a:spLocks noChangeArrowheads="1"/>
          </p:cNvSpPr>
          <p:nvPr/>
        </p:nvSpPr>
        <p:spPr bwMode="auto">
          <a:xfrm>
            <a:off x="7239000" y="4572000"/>
            <a:ext cx="1752600" cy="204787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LineCode</a:t>
            </a:r>
            <a:br>
              <a:rPr lang="en-US" altLang="en-US" b="1">
                <a:latin typeface="Tahoma" panose="020B0604030504040204" pitchFamily="34" charset="0"/>
              </a:rPr>
            </a:br>
            <a:r>
              <a:rPr lang="en-US" altLang="en-US" b="1">
                <a:latin typeface="Tahoma" panose="020B0604030504040204" pitchFamily="34" charset="0"/>
              </a:rPr>
              <a:t>LineGeometry</a:t>
            </a:r>
            <a:br>
              <a:rPr lang="en-US" altLang="en-US" b="1">
                <a:latin typeface="Tahoma" panose="020B0604030504040204" pitchFamily="34" charset="0"/>
              </a:rPr>
            </a:br>
            <a:r>
              <a:rPr lang="en-US" altLang="en-US" b="1">
                <a:latin typeface="Tahoma" panose="020B0604030504040204" pitchFamily="34" charset="0"/>
              </a:rPr>
              <a:t>WireData</a:t>
            </a:r>
            <a:br>
              <a:rPr lang="en-US" altLang="en-US" b="1">
                <a:latin typeface="Tahoma" panose="020B0604030504040204" pitchFamily="34" charset="0"/>
              </a:rPr>
            </a:br>
            <a:r>
              <a:rPr lang="en-US" altLang="en-US" b="1">
                <a:latin typeface="Tahoma" panose="020B0604030504040204" pitchFamily="34" charset="0"/>
              </a:rPr>
              <a:t>LoadShape</a:t>
            </a:r>
            <a:br>
              <a:rPr lang="en-US" altLang="en-US" b="1">
                <a:latin typeface="Tahoma" panose="020B0604030504040204" pitchFamily="34" charset="0"/>
              </a:rPr>
            </a:br>
            <a:r>
              <a:rPr lang="en-US" altLang="en-US" b="1">
                <a:latin typeface="Tahoma" panose="020B0604030504040204" pitchFamily="34" charset="0"/>
              </a:rPr>
              <a:t>GrowthShape</a:t>
            </a:r>
            <a:br>
              <a:rPr lang="en-US" altLang="en-US" b="1">
                <a:latin typeface="Tahoma" panose="020B0604030504040204" pitchFamily="34" charset="0"/>
              </a:rPr>
            </a:br>
            <a:r>
              <a:rPr lang="en-US" altLang="en-US" b="1">
                <a:latin typeface="Tahoma" panose="020B0604030504040204" pitchFamily="34" charset="0"/>
              </a:rPr>
              <a:t>Spectrum</a:t>
            </a:r>
            <a:br>
              <a:rPr lang="en-US" altLang="en-US" b="1">
                <a:latin typeface="Tahoma" panose="020B0604030504040204" pitchFamily="34" charset="0"/>
              </a:rPr>
            </a:br>
            <a:r>
              <a:rPr lang="en-US" altLang="en-US" b="1">
                <a:latin typeface="Tahoma" panose="020B0604030504040204" pitchFamily="34" charset="0"/>
              </a:rPr>
              <a:t>TCCcurve</a:t>
            </a:r>
            <a:br>
              <a:rPr lang="en-US" altLang="en-US" b="1">
                <a:latin typeface="Tahoma" panose="020B0604030504040204" pitchFamily="34" charset="0"/>
              </a:rPr>
            </a:br>
            <a:r>
              <a:rPr lang="en-US" altLang="en-US" b="1">
                <a:latin typeface="Tahoma" panose="020B0604030504040204" pitchFamily="34" charset="0"/>
              </a:rPr>
              <a:t>XfmrCode</a:t>
            </a:r>
          </a:p>
        </p:txBody>
      </p:sp>
      <p:sp>
        <p:nvSpPr>
          <p:cNvPr id="58383" name="Rectangle 15"/>
          <p:cNvSpPr>
            <a:spLocks noChangeArrowheads="1"/>
          </p:cNvSpPr>
          <p:nvPr/>
        </p:nvSpPr>
        <p:spPr bwMode="auto">
          <a:xfrm>
            <a:off x="419100" y="1981200"/>
            <a:ext cx="1371600" cy="304800"/>
          </a:xfrm>
          <a:prstGeom prst="rect">
            <a:avLst/>
          </a:prstGeom>
          <a:solidFill>
            <a:schemeClr val="folHlink"/>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Commands</a:t>
            </a:r>
          </a:p>
        </p:txBody>
      </p:sp>
      <p:sp>
        <p:nvSpPr>
          <p:cNvPr id="58384" name="Rectangle 16"/>
          <p:cNvSpPr>
            <a:spLocks noChangeArrowheads="1"/>
          </p:cNvSpPr>
          <p:nvPr/>
        </p:nvSpPr>
        <p:spPr bwMode="auto">
          <a:xfrm>
            <a:off x="1790700" y="1981200"/>
            <a:ext cx="1295400" cy="304800"/>
          </a:xfrm>
          <a:prstGeom prst="rect">
            <a:avLst/>
          </a:prstGeom>
          <a:solidFill>
            <a:schemeClr val="accent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Options</a:t>
            </a:r>
          </a:p>
        </p:txBody>
      </p:sp>
      <p:sp>
        <p:nvSpPr>
          <p:cNvPr id="58385" name="Rectangle 17"/>
          <p:cNvSpPr>
            <a:spLocks noChangeArrowheads="1"/>
          </p:cNvSpPr>
          <p:nvPr/>
        </p:nvSpPr>
        <p:spPr bwMode="auto">
          <a:xfrm>
            <a:off x="6400800" y="2590800"/>
            <a:ext cx="1524000" cy="4572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Solution</a:t>
            </a:r>
          </a:p>
        </p:txBody>
      </p:sp>
      <p:sp>
        <p:nvSpPr>
          <p:cNvPr id="58386" name="Rectangle 18"/>
          <p:cNvSpPr>
            <a:spLocks noChangeArrowheads="1"/>
          </p:cNvSpPr>
          <p:nvPr/>
        </p:nvSpPr>
        <p:spPr bwMode="auto">
          <a:xfrm>
            <a:off x="64008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V</a:t>
            </a:r>
          </a:p>
        </p:txBody>
      </p:sp>
      <p:sp>
        <p:nvSpPr>
          <p:cNvPr id="58387" name="Rectangle 19"/>
          <p:cNvSpPr>
            <a:spLocks noChangeArrowheads="1"/>
          </p:cNvSpPr>
          <p:nvPr/>
        </p:nvSpPr>
        <p:spPr bwMode="auto">
          <a:xfrm>
            <a:off x="69342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a:t>
            </a:r>
          </a:p>
        </p:txBody>
      </p:sp>
      <p:sp>
        <p:nvSpPr>
          <p:cNvPr id="58388" name="Rectangle 20"/>
          <p:cNvSpPr>
            <a:spLocks noChangeArrowheads="1"/>
          </p:cNvSpPr>
          <p:nvPr/>
        </p:nvSpPr>
        <p:spPr bwMode="auto">
          <a:xfrm>
            <a:off x="7467600" y="3048000"/>
            <a:ext cx="4572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a:t>
            </a:r>
          </a:p>
        </p:txBody>
      </p:sp>
      <p:sp>
        <p:nvSpPr>
          <p:cNvPr id="58389" name="Line 21"/>
          <p:cNvSpPr>
            <a:spLocks noChangeShapeType="1"/>
          </p:cNvSpPr>
          <p:nvPr/>
        </p:nvSpPr>
        <p:spPr bwMode="auto">
          <a:xfrm>
            <a:off x="4572000" y="1981200"/>
            <a:ext cx="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0" name="Line 22"/>
          <p:cNvSpPr>
            <a:spLocks noChangeShapeType="1"/>
          </p:cNvSpPr>
          <p:nvPr/>
        </p:nvSpPr>
        <p:spPr bwMode="auto">
          <a:xfrm>
            <a:off x="4572000" y="3048000"/>
            <a:ext cx="0" cy="914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1" name="Line 23"/>
          <p:cNvSpPr>
            <a:spLocks noChangeShapeType="1"/>
          </p:cNvSpPr>
          <p:nvPr/>
        </p:nvSpPr>
        <p:spPr bwMode="auto">
          <a:xfrm>
            <a:off x="5562600" y="2819400"/>
            <a:ext cx="838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2" name="Line 24"/>
          <p:cNvSpPr>
            <a:spLocks noChangeShapeType="1"/>
          </p:cNvSpPr>
          <p:nvPr/>
        </p:nvSpPr>
        <p:spPr bwMode="auto">
          <a:xfrm>
            <a:off x="1066800" y="3581400"/>
            <a:ext cx="685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3" name="Line 25"/>
          <p:cNvSpPr>
            <a:spLocks noChangeShapeType="1"/>
          </p:cNvSpPr>
          <p:nvPr/>
        </p:nvSpPr>
        <p:spPr bwMode="auto">
          <a:xfrm>
            <a:off x="1066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4" name="Line 26"/>
          <p:cNvSpPr>
            <a:spLocks noChangeShapeType="1"/>
          </p:cNvSpPr>
          <p:nvPr/>
        </p:nvSpPr>
        <p:spPr bwMode="auto">
          <a:xfrm>
            <a:off x="28194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5" name="Line 27"/>
          <p:cNvSpPr>
            <a:spLocks noChangeShapeType="1"/>
          </p:cNvSpPr>
          <p:nvPr/>
        </p:nvSpPr>
        <p:spPr bwMode="auto">
          <a:xfrm>
            <a:off x="61722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6" name="Line 28"/>
          <p:cNvSpPr>
            <a:spLocks noChangeShapeType="1"/>
          </p:cNvSpPr>
          <p:nvPr/>
        </p:nvSpPr>
        <p:spPr bwMode="auto">
          <a:xfrm>
            <a:off x="7924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0658517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a:t>DSS Class Structure</a:t>
            </a:r>
          </a:p>
        </p:txBody>
      </p:sp>
      <p:sp>
        <p:nvSpPr>
          <p:cNvPr id="59395" name="Rectangle 3"/>
          <p:cNvSpPr>
            <a:spLocks noChangeArrowheads="1"/>
          </p:cNvSpPr>
          <p:nvPr/>
        </p:nvSpPr>
        <p:spPr bwMode="auto">
          <a:xfrm>
            <a:off x="4343400" y="1676400"/>
            <a:ext cx="3657600" cy="3810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Instances of Objects of this class</a:t>
            </a:r>
          </a:p>
        </p:txBody>
      </p:sp>
      <p:sp>
        <p:nvSpPr>
          <p:cNvPr id="59396" name="Rectangle 4"/>
          <p:cNvSpPr>
            <a:spLocks noChangeArrowheads="1"/>
          </p:cNvSpPr>
          <p:nvPr/>
        </p:nvSpPr>
        <p:spPr bwMode="auto">
          <a:xfrm>
            <a:off x="609600" y="2438400"/>
            <a:ext cx="2438400" cy="6096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Definitions</a:t>
            </a:r>
          </a:p>
        </p:txBody>
      </p:sp>
      <p:sp>
        <p:nvSpPr>
          <p:cNvPr id="59397" name="Rectangle 5"/>
          <p:cNvSpPr>
            <a:spLocks noChangeArrowheads="1"/>
          </p:cNvSpPr>
          <p:nvPr/>
        </p:nvSpPr>
        <p:spPr bwMode="auto">
          <a:xfrm>
            <a:off x="609600" y="3048000"/>
            <a:ext cx="2438400" cy="4572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Class Property Editor</a:t>
            </a:r>
          </a:p>
        </p:txBody>
      </p:sp>
      <p:sp>
        <p:nvSpPr>
          <p:cNvPr id="59398" name="Rectangle 6"/>
          <p:cNvSpPr>
            <a:spLocks noChangeArrowheads="1"/>
          </p:cNvSpPr>
          <p:nvPr/>
        </p:nvSpPr>
        <p:spPr bwMode="auto">
          <a:xfrm>
            <a:off x="609600" y="3505200"/>
            <a:ext cx="2438400" cy="8001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Collection Manager</a:t>
            </a:r>
          </a:p>
        </p:txBody>
      </p:sp>
      <p:sp>
        <p:nvSpPr>
          <p:cNvPr id="59399" name="Rectangle 7"/>
          <p:cNvSpPr>
            <a:spLocks noChangeArrowheads="1"/>
          </p:cNvSpPr>
          <p:nvPr/>
        </p:nvSpPr>
        <p:spPr bwMode="auto">
          <a:xfrm>
            <a:off x="609600" y="2133600"/>
            <a:ext cx="2438400" cy="3048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Class </a:t>
            </a:r>
          </a:p>
        </p:txBody>
      </p:sp>
      <p:grpSp>
        <p:nvGrpSpPr>
          <p:cNvPr id="59400" name="Group 8"/>
          <p:cNvGrpSpPr>
            <a:grpSpLocks/>
          </p:cNvGrpSpPr>
          <p:nvPr/>
        </p:nvGrpSpPr>
        <p:grpSpPr bwMode="auto">
          <a:xfrm>
            <a:off x="4953000" y="2209800"/>
            <a:ext cx="2286000" cy="1828800"/>
            <a:chOff x="3120" y="1392"/>
            <a:chExt cx="1440" cy="1152"/>
          </a:xfrm>
        </p:grpSpPr>
        <p:sp>
          <p:nvSpPr>
            <p:cNvPr id="59410" name="Rectangle 9"/>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1</a:t>
              </a:r>
            </a:p>
          </p:txBody>
        </p:sp>
        <p:sp>
          <p:nvSpPr>
            <p:cNvPr id="59411" name="Rectangle 10"/>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12" name="Rectangle 11"/>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13" name="Rectangle 12"/>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14" name="Rectangle 13"/>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grpSp>
        <p:nvGrpSpPr>
          <p:cNvPr id="59401" name="Group 14"/>
          <p:cNvGrpSpPr>
            <a:grpSpLocks/>
          </p:cNvGrpSpPr>
          <p:nvPr/>
        </p:nvGrpSpPr>
        <p:grpSpPr bwMode="auto">
          <a:xfrm>
            <a:off x="4953000" y="4572000"/>
            <a:ext cx="2286000" cy="1828800"/>
            <a:chOff x="3120" y="1392"/>
            <a:chExt cx="1440" cy="1152"/>
          </a:xfrm>
        </p:grpSpPr>
        <p:sp>
          <p:nvSpPr>
            <p:cNvPr id="59405" name="Rectangle 15"/>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n</a:t>
              </a:r>
            </a:p>
          </p:txBody>
        </p:sp>
        <p:sp>
          <p:nvSpPr>
            <p:cNvPr id="59406" name="Rectangle 16"/>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07" name="Rectangle 17"/>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08" name="Rectangle 18"/>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09" name="Rectangle 19"/>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sp>
        <p:nvSpPr>
          <p:cNvPr id="59402" name="Line 20"/>
          <p:cNvSpPr>
            <a:spLocks noChangeShapeType="1"/>
          </p:cNvSpPr>
          <p:nvPr/>
        </p:nvSpPr>
        <p:spPr bwMode="auto">
          <a:xfrm>
            <a:off x="6096000" y="4038600"/>
            <a:ext cx="0" cy="5334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3" name="Line 21"/>
          <p:cNvSpPr>
            <a:spLocks noChangeShapeType="1"/>
          </p:cNvSpPr>
          <p:nvPr/>
        </p:nvSpPr>
        <p:spPr bwMode="auto">
          <a:xfrm flipV="1">
            <a:off x="3048000" y="2590800"/>
            <a:ext cx="182880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4" name="Line 22"/>
          <p:cNvSpPr>
            <a:spLocks noChangeShapeType="1"/>
          </p:cNvSpPr>
          <p:nvPr/>
        </p:nvSpPr>
        <p:spPr bwMode="auto">
          <a:xfrm>
            <a:off x="3048000" y="3886200"/>
            <a:ext cx="17526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236544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dirty="0"/>
              <a:t>Models Currently Implemented (April 2017)</a:t>
            </a:r>
          </a:p>
        </p:txBody>
      </p:sp>
      <p:sp>
        <p:nvSpPr>
          <p:cNvPr id="60419" name="Rectangle 3"/>
          <p:cNvSpPr>
            <a:spLocks noGrp="1" noChangeArrowheads="1"/>
          </p:cNvSpPr>
          <p:nvPr>
            <p:ph type="body" idx="1"/>
          </p:nvPr>
        </p:nvSpPr>
        <p:spPr>
          <a:xfrm>
            <a:off x="274319" y="1005839"/>
            <a:ext cx="8719209" cy="5441259"/>
          </a:xfrm>
        </p:spPr>
        <p:txBody>
          <a:bodyPr>
            <a:normAutofit lnSpcReduction="10000"/>
          </a:bodyPr>
          <a:lstStyle/>
          <a:p>
            <a:pPr eaLnBrk="1" hangingPunct="1">
              <a:lnSpc>
                <a:spcPct val="75000"/>
              </a:lnSpc>
            </a:pPr>
            <a:r>
              <a:rPr lang="en-US" altLang="en-US" sz="1600" u="sng" dirty="0"/>
              <a:t>POWER DELIVERY ELEMENTS</a:t>
            </a:r>
            <a:endParaRPr lang="en-US" altLang="en-US" sz="1600" dirty="0"/>
          </a:p>
          <a:p>
            <a:pPr lvl="1" eaLnBrk="1" hangingPunct="1">
              <a:lnSpc>
                <a:spcPct val="75000"/>
              </a:lnSpc>
            </a:pPr>
            <a:r>
              <a:rPr lang="en-US" altLang="en-US" sz="1600" dirty="0"/>
              <a:t>CAPACITOR (Series and shunt capacitors; filter banks)</a:t>
            </a:r>
          </a:p>
          <a:p>
            <a:pPr lvl="1" eaLnBrk="1" hangingPunct="1">
              <a:lnSpc>
                <a:spcPct val="75000"/>
              </a:lnSpc>
            </a:pPr>
            <a:r>
              <a:rPr lang="en-US" altLang="en-US" sz="1600" dirty="0"/>
              <a:t>LINE (All types of lines, cables)</a:t>
            </a:r>
          </a:p>
          <a:p>
            <a:pPr lvl="1" eaLnBrk="1" hangingPunct="1">
              <a:lnSpc>
                <a:spcPct val="75000"/>
              </a:lnSpc>
            </a:pPr>
            <a:r>
              <a:rPr lang="en-US" altLang="en-US" sz="1600" dirty="0"/>
              <a:t>REACTOR (Series and shunt reactors)</a:t>
            </a:r>
          </a:p>
          <a:p>
            <a:pPr lvl="1" eaLnBrk="1" hangingPunct="1">
              <a:lnSpc>
                <a:spcPct val="75000"/>
              </a:lnSpc>
            </a:pPr>
            <a:r>
              <a:rPr lang="en-US" altLang="en-US" sz="1600" dirty="0"/>
              <a:t>TRANSFORMER (multi-phase, multi-winding transformer models)</a:t>
            </a:r>
          </a:p>
          <a:p>
            <a:pPr eaLnBrk="1" hangingPunct="1">
              <a:lnSpc>
                <a:spcPct val="75000"/>
              </a:lnSpc>
            </a:pPr>
            <a:r>
              <a:rPr lang="en-US" altLang="en-US" sz="1600" u="sng" dirty="0"/>
              <a:t>POWER CONVERSION ELEMENTS</a:t>
            </a:r>
            <a:endParaRPr lang="en-US" altLang="en-US" sz="1600" dirty="0"/>
          </a:p>
          <a:p>
            <a:pPr lvl="1" eaLnBrk="1" hangingPunct="1">
              <a:lnSpc>
                <a:spcPct val="75000"/>
              </a:lnSpc>
            </a:pPr>
            <a:r>
              <a:rPr lang="en-US" altLang="en-US" sz="1600" dirty="0"/>
              <a:t>GENERATOR (General generator models)</a:t>
            </a:r>
          </a:p>
          <a:p>
            <a:pPr lvl="1" eaLnBrk="1" hangingPunct="1">
              <a:lnSpc>
                <a:spcPct val="75000"/>
              </a:lnSpc>
            </a:pPr>
            <a:r>
              <a:rPr lang="en-US" altLang="en-US" sz="1600" dirty="0"/>
              <a:t>LOAD (General load models)</a:t>
            </a:r>
          </a:p>
          <a:p>
            <a:pPr lvl="1" eaLnBrk="1" hangingPunct="1">
              <a:lnSpc>
                <a:spcPct val="75000"/>
              </a:lnSpc>
            </a:pPr>
            <a:r>
              <a:rPr lang="en-US" altLang="en-US" sz="1600" dirty="0"/>
              <a:t>PVSYSTEM (Solar PV system with panel and inverter)</a:t>
            </a:r>
          </a:p>
          <a:p>
            <a:pPr lvl="1" eaLnBrk="1" hangingPunct="1">
              <a:lnSpc>
                <a:spcPct val="75000"/>
              </a:lnSpc>
            </a:pPr>
            <a:r>
              <a:rPr lang="en-US" altLang="en-US" sz="1600" dirty="0"/>
              <a:t>STORAGE (Generic storage element models)</a:t>
            </a:r>
          </a:p>
          <a:p>
            <a:pPr lvl="1" eaLnBrk="1" hangingPunct="1">
              <a:lnSpc>
                <a:spcPct val="75000"/>
              </a:lnSpc>
            </a:pPr>
            <a:r>
              <a:rPr lang="en-US" altLang="en-US" sz="1600" dirty="0"/>
              <a:t>INDMACH012 (Induction Machine Model in Symmetrical Components)</a:t>
            </a:r>
          </a:p>
          <a:p>
            <a:pPr eaLnBrk="1" hangingPunct="1">
              <a:lnSpc>
                <a:spcPct val="75000"/>
              </a:lnSpc>
            </a:pPr>
            <a:r>
              <a:rPr lang="en-US" altLang="en-US" sz="1600" u="sng" dirty="0"/>
              <a:t>CONTROL ELEMENTS</a:t>
            </a:r>
            <a:endParaRPr lang="en-US" altLang="en-US" sz="1600" dirty="0"/>
          </a:p>
          <a:p>
            <a:pPr lvl="1" eaLnBrk="1" hangingPunct="1">
              <a:lnSpc>
                <a:spcPct val="75000"/>
              </a:lnSpc>
            </a:pPr>
            <a:r>
              <a:rPr lang="en-US" altLang="en-US" sz="1600" dirty="0"/>
              <a:t>CAPCONTROL (Capacitor bank control; various types)</a:t>
            </a:r>
          </a:p>
          <a:p>
            <a:pPr lvl="1" eaLnBrk="1" hangingPunct="1">
              <a:lnSpc>
                <a:spcPct val="75000"/>
              </a:lnSpc>
            </a:pPr>
            <a:r>
              <a:rPr lang="en-US" altLang="en-US" sz="1600" dirty="0"/>
              <a:t>FUSE (Controls a switch, modeling fuse TCC behavior)</a:t>
            </a:r>
          </a:p>
          <a:p>
            <a:pPr lvl="1" eaLnBrk="1" hangingPunct="1">
              <a:lnSpc>
                <a:spcPct val="75000"/>
              </a:lnSpc>
            </a:pPr>
            <a:r>
              <a:rPr lang="en-US" altLang="en-US" sz="1600" dirty="0"/>
              <a:t>GENDISPATCHER (A specialized controller for dispatching DG)</a:t>
            </a:r>
          </a:p>
          <a:p>
            <a:pPr lvl="1" eaLnBrk="1" hangingPunct="1">
              <a:lnSpc>
                <a:spcPct val="75000"/>
              </a:lnSpc>
            </a:pPr>
            <a:r>
              <a:rPr lang="en-US" altLang="en-US" sz="1600" dirty="0"/>
              <a:t>RECLOSER (Controls a switch, modeling recloser behavior)</a:t>
            </a:r>
          </a:p>
          <a:p>
            <a:pPr lvl="1" eaLnBrk="1" hangingPunct="1">
              <a:lnSpc>
                <a:spcPct val="75000"/>
              </a:lnSpc>
            </a:pPr>
            <a:r>
              <a:rPr lang="en-US" altLang="en-US" sz="1600" dirty="0"/>
              <a:t>REGCONTROL (Standard 32-step regulator/LTC control)</a:t>
            </a:r>
          </a:p>
          <a:p>
            <a:pPr lvl="1" eaLnBrk="1" hangingPunct="1">
              <a:lnSpc>
                <a:spcPct val="75000"/>
              </a:lnSpc>
            </a:pPr>
            <a:r>
              <a:rPr lang="en-US" altLang="en-US" sz="1600" dirty="0"/>
              <a:t>RELAY (Controls a switch, modeling various relay behaviors)</a:t>
            </a:r>
          </a:p>
          <a:p>
            <a:pPr lvl="1" eaLnBrk="1" hangingPunct="1">
              <a:lnSpc>
                <a:spcPct val="75000"/>
              </a:lnSpc>
            </a:pPr>
            <a:r>
              <a:rPr lang="en-US" altLang="en-US" sz="1600" dirty="0"/>
              <a:t>STORAGECONTROLLER (Implementation of AEP’s hub controller)</a:t>
            </a:r>
          </a:p>
          <a:p>
            <a:pPr lvl="1" eaLnBrk="1" hangingPunct="1">
              <a:lnSpc>
                <a:spcPct val="75000"/>
              </a:lnSpc>
            </a:pPr>
            <a:r>
              <a:rPr lang="en-US" altLang="en-US" sz="1600" dirty="0"/>
              <a:t>SWTCONTROL (one way to control switches during simulations)</a:t>
            </a:r>
          </a:p>
          <a:p>
            <a:pPr lvl="1" eaLnBrk="1" hangingPunct="1">
              <a:lnSpc>
                <a:spcPct val="75000"/>
              </a:lnSpc>
            </a:pPr>
            <a:r>
              <a:rPr lang="en-US" altLang="en-US" sz="1600" dirty="0"/>
              <a:t>INVCONTROL (Inverter control for VVO, </a:t>
            </a:r>
            <a:r>
              <a:rPr lang="en-US" altLang="en-US" sz="1600" dirty="0" err="1"/>
              <a:t>etc</a:t>
            </a:r>
            <a:r>
              <a:rPr lang="en-US" altLang="en-US" sz="1600" dirty="0"/>
              <a:t>)</a:t>
            </a:r>
          </a:p>
          <a:p>
            <a:pPr eaLnBrk="1" hangingPunct="1">
              <a:lnSpc>
                <a:spcPct val="75000"/>
              </a:lnSpc>
            </a:pPr>
            <a:endParaRPr lang="en-US" altLang="en-US" sz="1600" dirty="0"/>
          </a:p>
        </p:txBody>
      </p:sp>
    </p:spTree>
    <p:extLst>
      <p:ext uri="{BB962C8B-B14F-4D97-AF65-F5344CB8AC3E}">
        <p14:creationId xmlns:p14="http://schemas.microsoft.com/office/powerpoint/2010/main" val="18468197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en-US" dirty="0"/>
              <a:t>Models Currently Implemented (April 2017)</a:t>
            </a:r>
          </a:p>
        </p:txBody>
      </p:sp>
      <p:sp>
        <p:nvSpPr>
          <p:cNvPr id="61443" name="Rectangle 3"/>
          <p:cNvSpPr>
            <a:spLocks noGrp="1" noChangeArrowheads="1"/>
          </p:cNvSpPr>
          <p:nvPr>
            <p:ph type="body" idx="1"/>
          </p:nvPr>
        </p:nvSpPr>
        <p:spPr/>
        <p:txBody>
          <a:bodyPr>
            <a:normAutofit lnSpcReduction="10000"/>
          </a:bodyPr>
          <a:lstStyle/>
          <a:p>
            <a:pPr eaLnBrk="1" hangingPunct="1">
              <a:lnSpc>
                <a:spcPct val="75000"/>
              </a:lnSpc>
            </a:pPr>
            <a:r>
              <a:rPr lang="en-US" altLang="en-US" sz="1400" u="sng"/>
              <a:t>GENERAL DATA</a:t>
            </a:r>
            <a:endParaRPr lang="en-US" altLang="en-US" sz="1400"/>
          </a:p>
          <a:p>
            <a:pPr lvl="1" eaLnBrk="1" hangingPunct="1">
              <a:lnSpc>
                <a:spcPct val="75000"/>
              </a:lnSpc>
            </a:pPr>
            <a:r>
              <a:rPr lang="en-US" altLang="en-US" sz="1400"/>
              <a:t>CNDATA (Concentric neutral cable data)</a:t>
            </a:r>
          </a:p>
          <a:p>
            <a:pPr lvl="1" eaLnBrk="1" hangingPunct="1">
              <a:lnSpc>
                <a:spcPct val="75000"/>
              </a:lnSpc>
            </a:pPr>
            <a:r>
              <a:rPr lang="en-US" altLang="en-US" sz="1400"/>
              <a:t>GROWTHSHAPE (Growth vs year)</a:t>
            </a:r>
          </a:p>
          <a:p>
            <a:pPr lvl="1" eaLnBrk="1" hangingPunct="1">
              <a:lnSpc>
                <a:spcPct val="75000"/>
              </a:lnSpc>
            </a:pPr>
            <a:r>
              <a:rPr lang="en-US" altLang="en-US" sz="1400"/>
              <a:t>LINECODE (Line and cable impedances, matrices or symmetrical components)</a:t>
            </a:r>
          </a:p>
          <a:p>
            <a:pPr lvl="1" eaLnBrk="1" hangingPunct="1">
              <a:lnSpc>
                <a:spcPct val="75000"/>
              </a:lnSpc>
            </a:pPr>
            <a:r>
              <a:rPr lang="en-US" altLang="en-US" sz="1400"/>
              <a:t>LINEGEOMETRY (Line geometry data)</a:t>
            </a:r>
          </a:p>
          <a:p>
            <a:pPr lvl="1" eaLnBrk="1" hangingPunct="1">
              <a:lnSpc>
                <a:spcPct val="75000"/>
              </a:lnSpc>
            </a:pPr>
            <a:r>
              <a:rPr lang="en-US" altLang="en-US" sz="1400"/>
              <a:t>LINESPACING (spacing data for LINEGEOMETRY)</a:t>
            </a:r>
          </a:p>
          <a:p>
            <a:pPr lvl="1" eaLnBrk="1" hangingPunct="1">
              <a:lnSpc>
                <a:spcPct val="75000"/>
              </a:lnSpc>
            </a:pPr>
            <a:r>
              <a:rPr lang="en-US" altLang="en-US" sz="1400"/>
              <a:t>LOADSHAPE (Load shape data)</a:t>
            </a:r>
          </a:p>
          <a:p>
            <a:pPr lvl="1" eaLnBrk="1" hangingPunct="1">
              <a:lnSpc>
                <a:spcPct val="75000"/>
              </a:lnSpc>
            </a:pPr>
            <a:r>
              <a:rPr lang="en-US" altLang="en-US" sz="1400"/>
              <a:t>PRICESHAPE (Price shape data)</a:t>
            </a:r>
          </a:p>
          <a:p>
            <a:pPr lvl="1" eaLnBrk="1" hangingPunct="1">
              <a:lnSpc>
                <a:spcPct val="75000"/>
              </a:lnSpc>
            </a:pPr>
            <a:r>
              <a:rPr lang="en-US" altLang="en-US" sz="1400"/>
              <a:t>SPECTRUM (Harmonic spectra)</a:t>
            </a:r>
          </a:p>
          <a:p>
            <a:pPr lvl="1" eaLnBrk="1" hangingPunct="1">
              <a:lnSpc>
                <a:spcPct val="75000"/>
              </a:lnSpc>
            </a:pPr>
            <a:r>
              <a:rPr lang="en-US" altLang="en-US" sz="1400"/>
              <a:t>TCC_CURVE (TCC curves)</a:t>
            </a:r>
          </a:p>
          <a:p>
            <a:pPr lvl="1" eaLnBrk="1" hangingPunct="1">
              <a:lnSpc>
                <a:spcPct val="75000"/>
              </a:lnSpc>
            </a:pPr>
            <a:r>
              <a:rPr lang="en-US" altLang="en-US" sz="1400"/>
              <a:t>TSDATA (Tape shield cable data)</a:t>
            </a:r>
          </a:p>
          <a:p>
            <a:pPr lvl="1" eaLnBrk="1" hangingPunct="1">
              <a:lnSpc>
                <a:spcPct val="75000"/>
              </a:lnSpc>
            </a:pPr>
            <a:r>
              <a:rPr lang="en-US" altLang="en-US" sz="1400"/>
              <a:t>TSHAPE (Temperature shape data)</a:t>
            </a:r>
          </a:p>
          <a:p>
            <a:pPr lvl="1" eaLnBrk="1" hangingPunct="1">
              <a:lnSpc>
                <a:spcPct val="75000"/>
              </a:lnSpc>
            </a:pPr>
            <a:r>
              <a:rPr lang="en-US" altLang="en-US" sz="1400"/>
              <a:t>WIREDATA (Wire parameters, GMR, etc.)</a:t>
            </a:r>
          </a:p>
          <a:p>
            <a:pPr lvl="1" eaLnBrk="1" hangingPunct="1">
              <a:lnSpc>
                <a:spcPct val="75000"/>
              </a:lnSpc>
            </a:pPr>
            <a:r>
              <a:rPr lang="en-US" altLang="en-US" sz="1400"/>
              <a:t>XFMRCODE (Transformer type definitions)</a:t>
            </a:r>
          </a:p>
          <a:p>
            <a:pPr lvl="1" eaLnBrk="1" hangingPunct="1">
              <a:lnSpc>
                <a:spcPct val="75000"/>
              </a:lnSpc>
            </a:pPr>
            <a:r>
              <a:rPr lang="en-US" altLang="en-US" sz="1400"/>
              <a:t>XYCURVE (Generic x-y curves)</a:t>
            </a:r>
          </a:p>
          <a:p>
            <a:pPr eaLnBrk="1" hangingPunct="1">
              <a:lnSpc>
                <a:spcPct val="75000"/>
              </a:lnSpc>
            </a:pPr>
            <a:r>
              <a:rPr lang="en-US" altLang="en-US" sz="1400" u="sng"/>
              <a:t>METERS</a:t>
            </a:r>
            <a:endParaRPr lang="en-US" altLang="en-US" sz="1400"/>
          </a:p>
          <a:p>
            <a:pPr lvl="1" eaLnBrk="1" hangingPunct="1">
              <a:lnSpc>
                <a:spcPct val="75000"/>
              </a:lnSpc>
            </a:pPr>
            <a:r>
              <a:rPr lang="en-US" altLang="en-US" sz="1400"/>
              <a:t>ENERGYMETER (Captures energy quantities and losses)</a:t>
            </a:r>
          </a:p>
          <a:p>
            <a:pPr lvl="1" eaLnBrk="1" hangingPunct="1">
              <a:lnSpc>
                <a:spcPct val="75000"/>
              </a:lnSpc>
            </a:pPr>
            <a:r>
              <a:rPr lang="en-US" altLang="en-US" sz="1400"/>
              <a:t>MONITOR (Captures selected quantities at a point in the circuit)</a:t>
            </a:r>
          </a:p>
          <a:p>
            <a:pPr lvl="1" eaLnBrk="1" hangingPunct="1">
              <a:lnSpc>
                <a:spcPct val="75000"/>
              </a:lnSpc>
            </a:pPr>
            <a:r>
              <a:rPr lang="en-US" altLang="en-US" sz="1400"/>
              <a:t>SENSOR (Simple monitor used for state estimation)</a:t>
            </a:r>
          </a:p>
          <a:p>
            <a:pPr eaLnBrk="1" hangingPunct="1">
              <a:lnSpc>
                <a:spcPct val="75000"/>
              </a:lnSpc>
            </a:pPr>
            <a:r>
              <a:rPr lang="en-US" altLang="en-US" sz="1400" u="sng"/>
              <a:t>OTHER</a:t>
            </a:r>
            <a:endParaRPr lang="en-US" altLang="en-US" sz="1400"/>
          </a:p>
          <a:p>
            <a:pPr lvl="1" eaLnBrk="1" hangingPunct="1">
              <a:lnSpc>
                <a:spcPct val="75000"/>
              </a:lnSpc>
            </a:pPr>
            <a:r>
              <a:rPr lang="en-US" altLang="en-US" sz="1400"/>
              <a:t>FAULT (1 or more faults can be placed anywhere in the circuit)</a:t>
            </a:r>
          </a:p>
          <a:p>
            <a:pPr lvl="1" eaLnBrk="1" hangingPunct="1">
              <a:lnSpc>
                <a:spcPct val="75000"/>
              </a:lnSpc>
            </a:pPr>
            <a:r>
              <a:rPr lang="fr-FR" altLang="en-US" sz="1400"/>
              <a:t>ISOURCE  (Multi-phase current source)</a:t>
            </a:r>
            <a:endParaRPr lang="en-US" altLang="en-US" sz="1400"/>
          </a:p>
          <a:p>
            <a:pPr lvl="1" eaLnBrk="1" hangingPunct="1">
              <a:lnSpc>
                <a:spcPct val="75000"/>
              </a:lnSpc>
            </a:pPr>
            <a:r>
              <a:rPr lang="en-US" altLang="en-US" sz="1400"/>
              <a:t>VSOURCE (2-terminal multiphase voltage source, thevinen equivalent)</a:t>
            </a:r>
          </a:p>
          <a:p>
            <a:pPr eaLnBrk="1" hangingPunct="1">
              <a:lnSpc>
                <a:spcPct val="75000"/>
              </a:lnSpc>
            </a:pPr>
            <a:endParaRPr lang="en-US" altLang="en-US" sz="1400"/>
          </a:p>
        </p:txBody>
      </p:sp>
    </p:spTree>
    <p:extLst>
      <p:ext uri="{BB962C8B-B14F-4D97-AF65-F5344CB8AC3E}">
        <p14:creationId xmlns:p14="http://schemas.microsoft.com/office/powerpoint/2010/main" val="17629875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altLang="en-US" dirty="0"/>
              <a:t>Built-in Solution Modes</a:t>
            </a:r>
          </a:p>
        </p:txBody>
      </p:sp>
      <p:sp>
        <p:nvSpPr>
          <p:cNvPr id="126979" name="Rectangle 3"/>
          <p:cNvSpPr>
            <a:spLocks noGrp="1" noChangeArrowheads="1"/>
          </p:cNvSpPr>
          <p:nvPr>
            <p:ph type="body" idx="1"/>
          </p:nvPr>
        </p:nvSpPr>
        <p:spPr/>
        <p:txBody>
          <a:bodyPr/>
          <a:lstStyle/>
          <a:p>
            <a:pPr eaLnBrk="1" hangingPunct="1"/>
            <a:r>
              <a:rPr lang="en-US" altLang="en-US" dirty="0"/>
              <a:t>Snapshot (static) Power Flow </a:t>
            </a:r>
          </a:p>
          <a:p>
            <a:pPr eaLnBrk="1" hangingPunct="1"/>
            <a:r>
              <a:rPr lang="en-US" altLang="en-US" dirty="0"/>
              <a:t>Direct (non-iterative solution of I=YV )</a:t>
            </a:r>
          </a:p>
          <a:p>
            <a:pPr eaLnBrk="1" hangingPunct="1"/>
            <a:r>
              <a:rPr lang="en-US" altLang="en-US" dirty="0"/>
              <a:t>Daily mode (default: 24 1-hr increments)</a:t>
            </a:r>
          </a:p>
          <a:p>
            <a:pPr eaLnBrk="1" hangingPunct="1"/>
            <a:r>
              <a:rPr lang="en-US" altLang="en-US" dirty="0"/>
              <a:t>Yearly mode (default 8760 1-hr increments)</a:t>
            </a:r>
          </a:p>
          <a:p>
            <a:pPr eaLnBrk="1" hangingPunct="1"/>
            <a:r>
              <a:rPr lang="en-US" altLang="en-US" dirty="0"/>
              <a:t>Duty cycle (1 to 5s increments)</a:t>
            </a:r>
          </a:p>
          <a:p>
            <a:pPr eaLnBrk="1" hangingPunct="1"/>
            <a:r>
              <a:rPr lang="en-US" altLang="en-US" dirty="0"/>
              <a:t>Dynamics (electromechanical transients)</a:t>
            </a:r>
          </a:p>
          <a:p>
            <a:pPr eaLnBrk="1" hangingPunct="1"/>
            <a:r>
              <a:rPr lang="en-US" altLang="en-US" dirty="0"/>
              <a:t>Fault study</a:t>
            </a:r>
          </a:p>
          <a:p>
            <a:pPr eaLnBrk="1" hangingPunct="1"/>
            <a:r>
              <a:rPr lang="en-US" altLang="en-US" dirty="0"/>
              <a:t>Monte </a:t>
            </a:r>
            <a:r>
              <a:rPr lang="en-US" altLang="en-US" dirty="0" err="1"/>
              <a:t>carlo</a:t>
            </a:r>
            <a:r>
              <a:rPr lang="en-US" altLang="en-US" dirty="0"/>
              <a:t> fault study</a:t>
            </a:r>
          </a:p>
          <a:p>
            <a:pPr eaLnBrk="1" hangingPunct="1"/>
            <a:r>
              <a:rPr lang="en-US" altLang="en-US" dirty="0"/>
              <a:t>Harmonic</a:t>
            </a:r>
          </a:p>
          <a:p>
            <a:pPr eaLnBrk="1" hangingPunct="1"/>
            <a:r>
              <a:rPr lang="en-US" altLang="en-US" dirty="0"/>
              <a:t>Custom user-defined solutions</a:t>
            </a:r>
          </a:p>
          <a:p>
            <a:pPr eaLnBrk="1" hangingPunct="1"/>
            <a:endParaRPr lang="en-US" altLang="en-US" dirty="0"/>
          </a:p>
        </p:txBody>
      </p:sp>
    </p:spTree>
    <p:extLst>
      <p:ext uri="{BB962C8B-B14F-4D97-AF65-F5344CB8AC3E}">
        <p14:creationId xmlns:p14="http://schemas.microsoft.com/office/powerpoint/2010/main" val="41527906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a:t>Input Data Requirements</a:t>
            </a:r>
          </a:p>
        </p:txBody>
      </p:sp>
      <p:sp>
        <p:nvSpPr>
          <p:cNvPr id="62467" name="Rectangle 3"/>
          <p:cNvSpPr>
            <a:spLocks noGrp="1" noChangeArrowheads="1"/>
          </p:cNvSpPr>
          <p:nvPr>
            <p:ph type="body" idx="1"/>
          </p:nvPr>
        </p:nvSpPr>
        <p:spPr/>
        <p:txBody>
          <a:bodyPr/>
          <a:lstStyle/>
          <a:p>
            <a:pPr eaLnBrk="1" hangingPunct="1"/>
            <a:r>
              <a:rPr lang="en-US" altLang="en-US" dirty="0" err="1"/>
              <a:t>OpenDSS</a:t>
            </a:r>
            <a:r>
              <a:rPr lang="en-US" altLang="en-US" dirty="0"/>
              <a:t> is a Script-driven circuit solution engine</a:t>
            </a:r>
          </a:p>
          <a:p>
            <a:pPr eaLnBrk="1" hangingPunct="1"/>
            <a:r>
              <a:rPr lang="en-US" altLang="en-US" dirty="0"/>
              <a:t>The </a:t>
            </a:r>
            <a:r>
              <a:rPr lang="en-US" altLang="en-US" dirty="0" err="1"/>
              <a:t>OpenDSS</a:t>
            </a:r>
            <a:r>
              <a:rPr lang="en-US" altLang="en-US" dirty="0"/>
              <a:t> was designed in a </a:t>
            </a:r>
            <a:r>
              <a:rPr lang="en-US" altLang="en-US" b="1" dirty="0"/>
              <a:t>research or consulting</a:t>
            </a:r>
            <a:r>
              <a:rPr lang="en-US" altLang="en-US" dirty="0"/>
              <a:t> environment where input data might come from a variety of sources. </a:t>
            </a:r>
          </a:p>
          <a:p>
            <a:pPr eaLnBrk="1" hangingPunct="1"/>
            <a:r>
              <a:rPr lang="en-US" altLang="en-US" dirty="0"/>
              <a:t>The program can accept many common forms of data for describing </a:t>
            </a:r>
            <a:r>
              <a:rPr lang="en-US" altLang="en-US" b="1" dirty="0"/>
              <a:t>impedances</a:t>
            </a:r>
            <a:r>
              <a:rPr lang="en-US" altLang="en-US" dirty="0"/>
              <a:t>, </a:t>
            </a:r>
            <a:r>
              <a:rPr lang="en-US" altLang="en-US" b="1" dirty="0"/>
              <a:t>loading</a:t>
            </a:r>
            <a:r>
              <a:rPr lang="en-US" altLang="en-US" dirty="0"/>
              <a:t>, and </a:t>
            </a:r>
            <a:r>
              <a:rPr lang="en-US" altLang="en-US" b="1" dirty="0"/>
              <a:t>topology</a:t>
            </a:r>
            <a:r>
              <a:rPr lang="en-US" altLang="en-US" dirty="0"/>
              <a:t> of distribution systems </a:t>
            </a:r>
            <a:r>
              <a:rPr lang="en-US" altLang="en-US" u="sng" dirty="0"/>
              <a:t>for planning analysis</a:t>
            </a:r>
            <a:r>
              <a:rPr lang="en-US" altLang="en-US" dirty="0"/>
              <a:t>. </a:t>
            </a:r>
          </a:p>
          <a:p>
            <a:pPr eaLnBrk="1" hangingPunct="1"/>
            <a:r>
              <a:rPr lang="en-US" altLang="en-US" dirty="0"/>
              <a:t>The </a:t>
            </a:r>
            <a:r>
              <a:rPr lang="en-US" altLang="en-US" dirty="0" err="1"/>
              <a:t>OpenDSS</a:t>
            </a:r>
            <a:r>
              <a:rPr lang="en-US" altLang="en-US" dirty="0"/>
              <a:t> scripting language is designed to require minimal translation from other formats of distribution data. </a:t>
            </a:r>
          </a:p>
          <a:p>
            <a:pPr eaLnBrk="1" hangingPunct="1"/>
            <a:r>
              <a:rPr lang="en-US" altLang="en-US" dirty="0"/>
              <a:t>The program can accept more detailed data for lines, transformers, etc. than the typical data for distribution system analysis when they are available.</a:t>
            </a:r>
          </a:p>
        </p:txBody>
      </p:sp>
    </p:spTree>
    <p:extLst>
      <p:ext uri="{BB962C8B-B14F-4D97-AF65-F5344CB8AC3E}">
        <p14:creationId xmlns:p14="http://schemas.microsoft.com/office/powerpoint/2010/main" val="12046541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a:t>Input Data Requirements</a:t>
            </a:r>
          </a:p>
        </p:txBody>
      </p:sp>
      <p:sp>
        <p:nvSpPr>
          <p:cNvPr id="62467" name="Rectangle 3"/>
          <p:cNvSpPr>
            <a:spLocks noGrp="1" noChangeArrowheads="1"/>
          </p:cNvSpPr>
          <p:nvPr>
            <p:ph type="body" idx="1"/>
          </p:nvPr>
        </p:nvSpPr>
        <p:spPr/>
        <p:txBody>
          <a:bodyPr/>
          <a:lstStyle/>
          <a:p>
            <a:pPr eaLnBrk="1" hangingPunct="1"/>
            <a:r>
              <a:rPr lang="en-US" altLang="en-US" dirty="0" err="1"/>
              <a:t>OpenDSS</a:t>
            </a:r>
            <a:r>
              <a:rPr lang="en-US" altLang="en-US" dirty="0"/>
              <a:t> Circuit elements have many properties</a:t>
            </a:r>
          </a:p>
          <a:p>
            <a:pPr eaLnBrk="1" hangingPunct="1"/>
            <a:r>
              <a:rPr lang="en-US" altLang="en-US" dirty="0"/>
              <a:t>Nearly all have reasonable default values</a:t>
            </a:r>
          </a:p>
          <a:p>
            <a:pPr eaLnBrk="1" hangingPunct="1"/>
            <a:r>
              <a:rPr lang="en-US" altLang="en-US" dirty="0"/>
              <a:t>Users only need to specify the property values that are</a:t>
            </a:r>
          </a:p>
          <a:p>
            <a:pPr lvl="1"/>
            <a:r>
              <a:rPr lang="en-US" altLang="en-US" dirty="0"/>
              <a:t>Different than the default values</a:t>
            </a:r>
          </a:p>
          <a:p>
            <a:pPr lvl="1"/>
            <a:r>
              <a:rPr lang="en-US" altLang="en-US" dirty="0"/>
              <a:t>Used in the circuit simulation</a:t>
            </a:r>
          </a:p>
          <a:p>
            <a:pPr lvl="1"/>
            <a:endParaRPr lang="en-US" altLang="en-US" dirty="0"/>
          </a:p>
          <a:p>
            <a:r>
              <a:rPr lang="en-US" altLang="en-US" dirty="0"/>
              <a:t>Throughout </a:t>
            </a:r>
            <a:r>
              <a:rPr lang="en-US" altLang="en-US" dirty="0" err="1"/>
              <a:t>OpenDSS</a:t>
            </a:r>
            <a:r>
              <a:rPr lang="en-US" altLang="en-US" dirty="0"/>
              <a:t>, property values remain at the value most recently set until they are subsequently changed</a:t>
            </a:r>
          </a:p>
          <a:p>
            <a:pPr lvl="1"/>
            <a:r>
              <a:rPr lang="en-US" altLang="en-US" dirty="0"/>
              <a:t>They generally do NOT reset to original values unless you explicitly change them</a:t>
            </a:r>
          </a:p>
        </p:txBody>
      </p:sp>
    </p:spTree>
    <p:extLst>
      <p:ext uri="{BB962C8B-B14F-4D97-AF65-F5344CB8AC3E}">
        <p14:creationId xmlns:p14="http://schemas.microsoft.com/office/powerpoint/2010/main" val="203544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Comparison of Distribution Systems</a:t>
            </a:r>
          </a:p>
        </p:txBody>
      </p:sp>
      <p:sp>
        <p:nvSpPr>
          <p:cNvPr id="12291" name="Rectangle 3"/>
          <p:cNvSpPr>
            <a:spLocks noGrp="1" noChangeArrowheads="1"/>
          </p:cNvSpPr>
          <p:nvPr>
            <p:ph type="body" sz="half" idx="1"/>
          </p:nvPr>
        </p:nvSpPr>
        <p:spPr/>
        <p:txBody>
          <a:bodyPr/>
          <a:lstStyle/>
          <a:p>
            <a:pPr>
              <a:lnSpc>
                <a:spcPct val="90000"/>
              </a:lnSpc>
            </a:pPr>
            <a:r>
              <a:rPr lang="en-US" altLang="en-US" sz="2200"/>
              <a:t>North American System</a:t>
            </a:r>
          </a:p>
          <a:p>
            <a:pPr lvl="1">
              <a:lnSpc>
                <a:spcPct val="90000"/>
              </a:lnSpc>
            </a:pPr>
            <a:r>
              <a:rPr lang="en-US" altLang="en-US" sz="2200"/>
              <a:t>Primary (MV) system is extensive, complex</a:t>
            </a:r>
          </a:p>
          <a:p>
            <a:pPr lvl="1">
              <a:lnSpc>
                <a:spcPct val="90000"/>
              </a:lnSpc>
            </a:pPr>
            <a:r>
              <a:rPr lang="en-US" altLang="en-US" sz="2200"/>
              <a:t>Secondary (LV) is short</a:t>
            </a:r>
          </a:p>
          <a:p>
            <a:pPr lvl="1">
              <a:lnSpc>
                <a:spcPct val="90000"/>
              </a:lnSpc>
            </a:pPr>
            <a:r>
              <a:rPr lang="en-US" altLang="en-US" sz="2200"/>
              <a:t>4-5 houses per distribution transformer</a:t>
            </a:r>
          </a:p>
          <a:p>
            <a:pPr lvl="2">
              <a:lnSpc>
                <a:spcPct val="90000"/>
              </a:lnSpc>
            </a:pPr>
            <a:r>
              <a:rPr lang="en-US" altLang="en-US"/>
              <a:t>120/240 V single-phase (“split phase”) service</a:t>
            </a:r>
          </a:p>
          <a:p>
            <a:pPr lvl="1">
              <a:lnSpc>
                <a:spcPct val="90000"/>
              </a:lnSpc>
            </a:pPr>
            <a:r>
              <a:rPr lang="en-US" altLang="en-US" sz="2200"/>
              <a:t>1 Industrial customer per distribution transformer</a:t>
            </a:r>
          </a:p>
          <a:p>
            <a:pPr lvl="2">
              <a:lnSpc>
                <a:spcPct val="90000"/>
              </a:lnSpc>
            </a:pPr>
            <a:r>
              <a:rPr lang="en-US" altLang="en-US"/>
              <a:t>Or multiple transformers per customer</a:t>
            </a:r>
          </a:p>
          <a:p>
            <a:pPr lvl="1">
              <a:lnSpc>
                <a:spcPct val="90000"/>
              </a:lnSpc>
            </a:pPr>
            <a:r>
              <a:rPr lang="en-US" altLang="en-US" sz="2200"/>
              <a:t>Extended by adding transformer + wire</a:t>
            </a:r>
          </a:p>
        </p:txBody>
      </p:sp>
      <p:sp>
        <p:nvSpPr>
          <p:cNvPr id="12292" name="Rectangle 4"/>
          <p:cNvSpPr>
            <a:spLocks noGrp="1" noChangeArrowheads="1"/>
          </p:cNvSpPr>
          <p:nvPr>
            <p:ph type="body" sz="half" idx="2"/>
          </p:nvPr>
        </p:nvSpPr>
        <p:spPr/>
        <p:txBody>
          <a:bodyPr/>
          <a:lstStyle/>
          <a:p>
            <a:r>
              <a:rPr lang="en-US" altLang="en-US" sz="2200"/>
              <a:t>European Style System</a:t>
            </a:r>
          </a:p>
          <a:p>
            <a:pPr lvl="1"/>
            <a:r>
              <a:rPr lang="en-US" altLang="en-US" sz="2200"/>
              <a:t>MV System has simpler structure</a:t>
            </a:r>
          </a:p>
          <a:p>
            <a:pPr lvl="1"/>
            <a:r>
              <a:rPr lang="en-US" altLang="en-US" sz="2200"/>
              <a:t>LV System (400 V) is extensive</a:t>
            </a:r>
          </a:p>
          <a:p>
            <a:pPr lvl="1"/>
            <a:r>
              <a:rPr lang="en-US" altLang="en-US" sz="2200"/>
              <a:t>Perhaps 100 residences on MV/LV transformer</a:t>
            </a:r>
          </a:p>
          <a:p>
            <a:pPr lvl="2"/>
            <a:r>
              <a:rPr lang="en-US" altLang="en-US"/>
              <a:t>230/400 V 3-phase</a:t>
            </a:r>
          </a:p>
          <a:p>
            <a:pPr lvl="1"/>
            <a:r>
              <a:rPr lang="en-US" altLang="en-US" sz="2200"/>
              <a:t>Extended by adding wire</a:t>
            </a:r>
          </a:p>
          <a:p>
            <a:pPr lvl="2"/>
            <a:r>
              <a:rPr lang="en-US" altLang="en-US"/>
              <a:t>Fewer transformers</a:t>
            </a:r>
          </a:p>
        </p:txBody>
      </p:sp>
    </p:spTree>
    <p:extLst>
      <p:ext uri="{BB962C8B-B14F-4D97-AF65-F5344CB8AC3E}">
        <p14:creationId xmlns:p14="http://schemas.microsoft.com/office/powerpoint/2010/main" val="22772798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dirty="0"/>
              <a:t>Advanced Types of Data in </a:t>
            </a:r>
            <a:r>
              <a:rPr lang="en-US" altLang="en-US" dirty="0" err="1"/>
              <a:t>OpenDSS</a:t>
            </a:r>
            <a:endParaRPr lang="en-US" altLang="en-US" dirty="0"/>
          </a:p>
        </p:txBody>
      </p:sp>
      <p:sp>
        <p:nvSpPr>
          <p:cNvPr id="63491" name="Rectangle 3"/>
          <p:cNvSpPr>
            <a:spLocks noGrp="1" noChangeArrowheads="1"/>
          </p:cNvSpPr>
          <p:nvPr>
            <p:ph type="body" idx="1"/>
          </p:nvPr>
        </p:nvSpPr>
        <p:spPr/>
        <p:txBody>
          <a:bodyPr/>
          <a:lstStyle/>
          <a:p>
            <a:pPr eaLnBrk="1" hangingPunct="1"/>
            <a:r>
              <a:rPr lang="en-US" altLang="en-US" sz="2000" dirty="0"/>
              <a:t>Harmonic spectra for harmonic analysis,</a:t>
            </a:r>
          </a:p>
          <a:p>
            <a:pPr eaLnBrk="1" hangingPunct="1"/>
            <a:r>
              <a:rPr lang="en-US" altLang="en-US" sz="2000" dirty="0"/>
              <a:t>Various curves as a function of time for sequential time simulations: </a:t>
            </a:r>
          </a:p>
          <a:p>
            <a:pPr eaLnBrk="1" hangingPunct="1"/>
            <a:r>
              <a:rPr lang="en-US" altLang="en-US" sz="2000" dirty="0"/>
              <a:t>Load shapes (e.g., AMI  P, Q data), </a:t>
            </a:r>
          </a:p>
          <a:p>
            <a:pPr eaLnBrk="1" hangingPunct="1"/>
            <a:r>
              <a:rPr lang="en-US" altLang="en-US" sz="2000" dirty="0"/>
              <a:t>Price shapes, </a:t>
            </a:r>
          </a:p>
          <a:p>
            <a:pPr eaLnBrk="1" hangingPunct="1"/>
            <a:r>
              <a:rPr lang="en-US" altLang="en-US" sz="2000" dirty="0"/>
              <a:t>Temperature shapes,</a:t>
            </a:r>
          </a:p>
          <a:p>
            <a:pPr eaLnBrk="1" hangingPunct="1"/>
            <a:r>
              <a:rPr lang="en-US" altLang="en-US" sz="2000" dirty="0"/>
              <a:t>Storage dispatch curves,</a:t>
            </a:r>
          </a:p>
          <a:p>
            <a:pPr eaLnBrk="1" hangingPunct="1"/>
            <a:r>
              <a:rPr lang="en-US" altLang="en-US" sz="2000" dirty="0"/>
              <a:t>Growth curves.</a:t>
            </a:r>
          </a:p>
          <a:p>
            <a:pPr eaLnBrk="1" hangingPunct="1"/>
            <a:r>
              <a:rPr lang="en-US" altLang="en-US" sz="2000" dirty="0"/>
              <a:t>Efficiency curves for PV inverters,</a:t>
            </a:r>
          </a:p>
          <a:p>
            <a:pPr eaLnBrk="1" hangingPunct="1"/>
            <a:r>
              <a:rPr lang="en-US" altLang="en-US" sz="2000" dirty="0"/>
              <a:t>Voltage dependency exponents for loads,</a:t>
            </a:r>
          </a:p>
          <a:p>
            <a:pPr eaLnBrk="1" hangingPunct="1"/>
            <a:r>
              <a:rPr lang="en-US" altLang="en-US" sz="2000" dirty="0"/>
              <a:t>Capacitor control settings,</a:t>
            </a:r>
          </a:p>
          <a:p>
            <a:pPr eaLnBrk="1" hangingPunct="1"/>
            <a:r>
              <a:rPr lang="en-US" altLang="en-US" sz="2000" dirty="0"/>
              <a:t>Regulator control settings,</a:t>
            </a:r>
          </a:p>
          <a:p>
            <a:pPr eaLnBrk="1" hangingPunct="1"/>
            <a:r>
              <a:rPr lang="en-US" altLang="en-US" sz="2000" dirty="0"/>
              <a:t>TCC Curves and other data for Fuse, Relay, and Recloser objects</a:t>
            </a:r>
          </a:p>
          <a:p>
            <a:pPr eaLnBrk="1" hangingPunct="1"/>
            <a:r>
              <a:rPr lang="en-US" altLang="en-US" sz="2000" dirty="0"/>
              <a:t>Machine data.</a:t>
            </a:r>
          </a:p>
        </p:txBody>
      </p:sp>
    </p:spTree>
    <p:extLst>
      <p:ext uri="{BB962C8B-B14F-4D97-AF65-F5344CB8AC3E}">
        <p14:creationId xmlns:p14="http://schemas.microsoft.com/office/powerpoint/2010/main" val="23927638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endParaRPr lang="en-US"/>
          </a:p>
        </p:txBody>
      </p:sp>
      <p:sp>
        <p:nvSpPr>
          <p:cNvPr id="4" name="Title 3"/>
          <p:cNvSpPr>
            <a:spLocks noGrp="1"/>
          </p:cNvSpPr>
          <p:nvPr>
            <p:ph type="ctrTitle" sz="quarter"/>
          </p:nvPr>
        </p:nvSpPr>
        <p:spPr/>
        <p:txBody>
          <a:bodyPr/>
          <a:lstStyle/>
          <a:p>
            <a:r>
              <a:rPr lang="en-US" dirty="0"/>
              <a:t>How Does </a:t>
            </a:r>
            <a:r>
              <a:rPr lang="en-US" dirty="0" err="1"/>
              <a:t>OpenDSS</a:t>
            </a:r>
            <a:r>
              <a:rPr lang="en-US" dirty="0"/>
              <a:t> Work?</a:t>
            </a:r>
          </a:p>
        </p:txBody>
      </p:sp>
    </p:spTree>
    <p:extLst>
      <p:ext uri="{BB962C8B-B14F-4D97-AF65-F5344CB8AC3E}">
        <p14:creationId xmlns:p14="http://schemas.microsoft.com/office/powerpoint/2010/main" val="31511607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a:t>The Math …</a:t>
            </a:r>
          </a:p>
        </p:txBody>
      </p:sp>
      <p:sp>
        <p:nvSpPr>
          <p:cNvPr id="70659" name="Content Placeholder 2"/>
          <p:cNvSpPr>
            <a:spLocks noGrp="1"/>
          </p:cNvSpPr>
          <p:nvPr>
            <p:ph idx="1"/>
          </p:nvPr>
        </p:nvSpPr>
        <p:spPr/>
        <p:txBody>
          <a:bodyPr>
            <a:normAutofit/>
          </a:bodyPr>
          <a:lstStyle/>
          <a:p>
            <a:r>
              <a:rPr lang="en-US" altLang="en-US"/>
              <a:t>Nearly everything results in a </a:t>
            </a:r>
            <a:r>
              <a:rPr lang="en-US" altLang="en-US" b="1"/>
              <a:t>matrix</a:t>
            </a:r>
            <a:r>
              <a:rPr lang="en-US" altLang="en-US"/>
              <a:t> or </a:t>
            </a:r>
            <a:r>
              <a:rPr lang="en-US" altLang="en-US" b="1"/>
              <a:t>array</a:t>
            </a:r>
          </a:p>
          <a:p>
            <a:pPr lvl="1"/>
            <a:r>
              <a:rPr lang="en-US" altLang="en-US" b="1"/>
              <a:t>Nodal Admittance </a:t>
            </a:r>
            <a:r>
              <a:rPr lang="en-US" altLang="en-US"/>
              <a:t>formulation</a:t>
            </a:r>
          </a:p>
          <a:p>
            <a:pPr lvl="1"/>
            <a:r>
              <a:rPr lang="en-US" altLang="en-US"/>
              <a:t>Circuit elements modeled by primitive admittance matrices </a:t>
            </a:r>
          </a:p>
          <a:p>
            <a:pPr lvl="2"/>
            <a:r>
              <a:rPr lang="en-US" altLang="en-US" i="1"/>
              <a:t>Y</a:t>
            </a:r>
            <a:r>
              <a:rPr lang="en-US" altLang="en-US" i="1" baseline="-25000"/>
              <a:t>prim</a:t>
            </a:r>
          </a:p>
          <a:p>
            <a:pPr lvl="1"/>
            <a:r>
              <a:rPr lang="en-US" altLang="en-US" b="1"/>
              <a:t>Primitive Y </a:t>
            </a:r>
            <a:r>
              <a:rPr lang="en-US" altLang="en-US"/>
              <a:t>matrices used to build </a:t>
            </a:r>
            <a:r>
              <a:rPr lang="en-US" altLang="en-US" b="1"/>
              <a:t>System Y </a:t>
            </a:r>
            <a:r>
              <a:rPr lang="en-US" altLang="en-US"/>
              <a:t>matrix </a:t>
            </a:r>
          </a:p>
          <a:p>
            <a:pPr lvl="1">
              <a:buFontTx/>
              <a:buNone/>
            </a:pPr>
            <a:endParaRPr lang="en-US" altLang="en-US" baseline="-25000"/>
          </a:p>
          <a:p>
            <a:r>
              <a:rPr lang="en-US" altLang="en-US"/>
              <a:t>OpenDSS Works In</a:t>
            </a:r>
          </a:p>
          <a:p>
            <a:pPr lvl="1"/>
            <a:r>
              <a:rPr lang="en-US" altLang="en-US"/>
              <a:t>Phase domain</a:t>
            </a:r>
          </a:p>
          <a:p>
            <a:pPr lvl="1"/>
            <a:r>
              <a:rPr lang="en-US" altLang="en-US"/>
              <a:t>Actual volts and amps</a:t>
            </a:r>
          </a:p>
          <a:p>
            <a:pPr lvl="1"/>
            <a:r>
              <a:rPr lang="en-US" altLang="en-US"/>
              <a:t>Symmetrical components and per units not used </a:t>
            </a:r>
            <a:r>
              <a:rPr lang="en-US" altLang="en-US" i="1"/>
              <a:t>inside</a:t>
            </a:r>
            <a:r>
              <a:rPr lang="en-US" altLang="en-US"/>
              <a:t> the program !!  -- Input and output only!</a:t>
            </a:r>
          </a:p>
        </p:txBody>
      </p:sp>
    </p:spTree>
    <p:extLst>
      <p:ext uri="{BB962C8B-B14F-4D97-AF65-F5344CB8AC3E}">
        <p14:creationId xmlns:p14="http://schemas.microsoft.com/office/powerpoint/2010/main" val="7135428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a:t>Primitive Y Matrix</a:t>
            </a:r>
          </a:p>
        </p:txBody>
      </p:sp>
      <p:sp>
        <p:nvSpPr>
          <p:cNvPr id="71683" name="Content Placeholder 2"/>
          <p:cNvSpPr>
            <a:spLocks noGrp="1"/>
          </p:cNvSpPr>
          <p:nvPr>
            <p:ph idx="1"/>
          </p:nvPr>
        </p:nvSpPr>
        <p:spPr>
          <a:xfrm>
            <a:off x="533400" y="1447800"/>
            <a:ext cx="8226425" cy="4935538"/>
          </a:xfrm>
        </p:spPr>
        <p:txBody>
          <a:bodyPr/>
          <a:lstStyle/>
          <a:p>
            <a:r>
              <a:rPr lang="en-US" altLang="en-US"/>
              <a:t>Simple Resistor</a:t>
            </a:r>
          </a:p>
        </p:txBody>
      </p:sp>
      <p:pic>
        <p:nvPicPr>
          <p:cNvPr id="71684" name="Picture 5" descr="C:\Users\prdu001\OpenDSS\Training\Oncor2014\Yprim-R.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0"/>
            <a:ext cx="4811713"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666240" y="3758400"/>
              <a:ext cx="2491920" cy="1605600"/>
            </p14:xfrm>
          </p:contentPart>
        </mc:Choice>
        <mc:Fallback xmlns="">
          <p:pic>
            <p:nvPicPr>
              <p:cNvPr id="2" name="Ink 1"/>
              <p:cNvPicPr/>
              <p:nvPr/>
            </p:nvPicPr>
            <p:blipFill>
              <a:blip r:embed="rId4"/>
              <a:stretch>
                <a:fillRect/>
              </a:stretch>
            </p:blipFill>
            <p:spPr>
              <a:xfrm>
                <a:off x="3661920" y="3750840"/>
                <a:ext cx="2503800" cy="1617120"/>
              </a:xfrm>
              <a:prstGeom prst="rect">
                <a:avLst/>
              </a:prstGeom>
            </p:spPr>
          </p:pic>
        </mc:Fallback>
      </mc:AlternateContent>
    </p:spTree>
    <p:extLst>
      <p:ext uri="{BB962C8B-B14F-4D97-AF65-F5344CB8AC3E}">
        <p14:creationId xmlns:p14="http://schemas.microsoft.com/office/powerpoint/2010/main" val="8085101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a:t>Primitive Y Matrix, cont’d</a:t>
            </a:r>
          </a:p>
        </p:txBody>
      </p:sp>
      <p:sp>
        <p:nvSpPr>
          <p:cNvPr id="72707" name="Content Placeholder 2"/>
          <p:cNvSpPr>
            <a:spLocks noGrp="1"/>
          </p:cNvSpPr>
          <p:nvPr>
            <p:ph idx="1"/>
          </p:nvPr>
        </p:nvSpPr>
        <p:spPr>
          <a:xfrm>
            <a:off x="381000" y="1371600"/>
            <a:ext cx="8226425" cy="4935538"/>
          </a:xfrm>
        </p:spPr>
        <p:txBody>
          <a:bodyPr/>
          <a:lstStyle/>
          <a:p>
            <a:r>
              <a:rPr lang="en-US" altLang="en-US"/>
              <a:t>LINE  model</a:t>
            </a:r>
          </a:p>
        </p:txBody>
      </p:sp>
      <p:pic>
        <p:nvPicPr>
          <p:cNvPr id="72708" name="Picture 5" descr="C:\Users\prdu001\OpenDSS\Training\Oncor2014\Yprim-Line.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62200"/>
            <a:ext cx="54959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82425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a:t>What about 3-phase elements?</a:t>
            </a:r>
          </a:p>
        </p:txBody>
      </p:sp>
      <p:sp>
        <p:nvSpPr>
          <p:cNvPr id="73731" name="Content Placeholder 2"/>
          <p:cNvSpPr>
            <a:spLocks noGrp="1"/>
          </p:cNvSpPr>
          <p:nvPr>
            <p:ph idx="1"/>
          </p:nvPr>
        </p:nvSpPr>
        <p:spPr/>
        <p:txBody>
          <a:bodyPr/>
          <a:lstStyle/>
          <a:p>
            <a:r>
              <a:rPr lang="en-US" altLang="en-US"/>
              <a:t>Simply let </a:t>
            </a:r>
            <a:r>
              <a:rPr lang="en-US" altLang="en-US" b="1"/>
              <a:t>R, X, B, G, C</a:t>
            </a:r>
            <a:r>
              <a:rPr lang="en-US" altLang="en-US"/>
              <a:t>, etc. represent </a:t>
            </a:r>
            <a:r>
              <a:rPr lang="en-US" altLang="en-US" b="1"/>
              <a:t>3x3</a:t>
            </a:r>
            <a:r>
              <a:rPr lang="en-US" altLang="en-US"/>
              <a:t> matrix</a:t>
            </a:r>
          </a:p>
          <a:p>
            <a:pPr lvl="1"/>
            <a:r>
              <a:rPr lang="en-US" altLang="en-US"/>
              <a:t>Notation stays the same</a:t>
            </a:r>
          </a:p>
          <a:p>
            <a:endParaRPr lang="en-US" altLang="en-US"/>
          </a:p>
          <a:p>
            <a:r>
              <a:rPr lang="en-US" altLang="en-US"/>
              <a:t>And it works!</a:t>
            </a:r>
          </a:p>
          <a:p>
            <a:endParaRPr lang="en-US" altLang="en-US"/>
          </a:p>
          <a:p>
            <a:r>
              <a:rPr lang="en-US" altLang="en-US"/>
              <a:t>I1, I2, V1, V2 etc become 3x1 vectors</a:t>
            </a:r>
          </a:p>
          <a:p>
            <a:endParaRPr lang="en-US" altLang="en-US"/>
          </a:p>
          <a:p>
            <a:r>
              <a:rPr lang="en-US" altLang="en-US"/>
              <a:t>This is basically how all the Circuit Element (CktElement) models in OpenDSS work.</a:t>
            </a:r>
          </a:p>
        </p:txBody>
      </p:sp>
    </p:spTree>
    <p:extLst>
      <p:ext uri="{BB962C8B-B14F-4D97-AF65-F5344CB8AC3E}">
        <p14:creationId xmlns:p14="http://schemas.microsoft.com/office/powerpoint/2010/main" val="2872496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3"/>
          <p:cNvSpPr>
            <a:spLocks noGrp="1"/>
          </p:cNvSpPr>
          <p:nvPr>
            <p:ph type="title"/>
          </p:nvPr>
        </p:nvSpPr>
        <p:spPr/>
        <p:txBody>
          <a:bodyPr/>
          <a:lstStyle/>
          <a:p>
            <a:r>
              <a:rPr lang="en-US" altLang="en-US"/>
              <a:t>The Network Model</a:t>
            </a:r>
          </a:p>
        </p:txBody>
      </p:sp>
      <p:pic>
        <p:nvPicPr>
          <p:cNvPr id="74755" name="Picture 4" descr="C:\Users\prdu001\OpenDSS\Training\Oncor2014\Network Model.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4643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65576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a:t>Nodal Admittance Equations</a:t>
            </a:r>
          </a:p>
        </p:txBody>
      </p:sp>
      <p:sp>
        <p:nvSpPr>
          <p:cNvPr id="75779" name="TextBox 2"/>
          <p:cNvSpPr txBox="1">
            <a:spLocks noChangeArrowheads="1"/>
          </p:cNvSpPr>
          <p:nvPr/>
        </p:nvSpPr>
        <p:spPr bwMode="auto">
          <a:xfrm>
            <a:off x="1143000" y="2057400"/>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N</a:t>
            </a:r>
          </a:p>
        </p:txBody>
      </p:sp>
      <p:sp>
        <p:nvSpPr>
          <p:cNvPr id="75780" name="TextBox 3"/>
          <p:cNvSpPr txBox="1">
            <a:spLocks noChangeArrowheads="1"/>
          </p:cNvSpPr>
          <p:nvPr/>
        </p:nvSpPr>
        <p:spPr bwMode="auto">
          <a:xfrm>
            <a:off x="1981200" y="34290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t>
            </a:r>
          </a:p>
        </p:txBody>
      </p:sp>
      <p:sp>
        <p:nvSpPr>
          <p:cNvPr id="75781" name="TextBox 4"/>
          <p:cNvSpPr txBox="1">
            <a:spLocks noChangeArrowheads="1"/>
          </p:cNvSpPr>
          <p:nvPr/>
        </p:nvSpPr>
        <p:spPr bwMode="auto">
          <a:xfrm>
            <a:off x="3581400" y="2667000"/>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a:t>Y</a:t>
            </a:r>
            <a:r>
              <a:rPr lang="en-US" altLang="en-US" sz="2800" baseline="-25000"/>
              <a:t>SYSTEM</a:t>
            </a:r>
          </a:p>
        </p:txBody>
      </p:sp>
      <p:sp>
        <p:nvSpPr>
          <p:cNvPr id="75782" name="TextBox 5"/>
          <p:cNvSpPr txBox="1">
            <a:spLocks noChangeArrowheads="1"/>
          </p:cNvSpPr>
          <p:nvPr/>
        </p:nvSpPr>
        <p:spPr bwMode="auto">
          <a:xfrm>
            <a:off x="3352800" y="3886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x N</a:t>
            </a:r>
            <a:endParaRPr lang="en-US" altLang="en-US" baseline="-25000"/>
          </a:p>
        </p:txBody>
      </p:sp>
      <p:sp>
        <p:nvSpPr>
          <p:cNvPr id="75783" name="TextBox 6"/>
          <p:cNvSpPr txBox="1">
            <a:spLocks noChangeArrowheads="1"/>
          </p:cNvSpPr>
          <p:nvPr/>
        </p:nvSpPr>
        <p:spPr bwMode="auto">
          <a:xfrm>
            <a:off x="3352800" y="4267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(Sparse)</a:t>
            </a:r>
            <a:endParaRPr lang="en-US" altLang="en-US" baseline="-25000"/>
          </a:p>
        </p:txBody>
      </p:sp>
      <p:sp>
        <p:nvSpPr>
          <p:cNvPr id="75784" name="TextBox 7"/>
          <p:cNvSpPr txBox="1">
            <a:spLocks noChangeArrowheads="1"/>
          </p:cNvSpPr>
          <p:nvPr/>
        </p:nvSpPr>
        <p:spPr bwMode="auto">
          <a:xfrm>
            <a:off x="6324600" y="1905000"/>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N</a:t>
            </a:r>
          </a:p>
        </p:txBody>
      </p:sp>
      <p:sp>
        <p:nvSpPr>
          <p:cNvPr id="75785" name="TextBox 8"/>
          <p:cNvSpPr txBox="1">
            <a:spLocks noChangeArrowheads="1"/>
          </p:cNvSpPr>
          <p:nvPr/>
        </p:nvSpPr>
        <p:spPr bwMode="auto">
          <a:xfrm>
            <a:off x="838200" y="6019800"/>
            <a:ext cx="3810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 Number of </a:t>
            </a:r>
            <a:r>
              <a:rPr lang="en-US" altLang="en-US" u="sng"/>
              <a:t>NODES</a:t>
            </a:r>
            <a:r>
              <a:rPr lang="en-US" altLang="en-US"/>
              <a:t>  (not BUSES)</a:t>
            </a:r>
          </a:p>
        </p:txBody>
      </p:sp>
      <p:sp>
        <p:nvSpPr>
          <p:cNvPr id="75786" name="Left Bracket 9"/>
          <p:cNvSpPr>
            <a:spLocks/>
          </p:cNvSpPr>
          <p:nvPr/>
        </p:nvSpPr>
        <p:spPr bwMode="auto">
          <a:xfrm>
            <a:off x="1219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7" name="Left Bracket 10"/>
          <p:cNvSpPr>
            <a:spLocks/>
          </p:cNvSpPr>
          <p:nvPr/>
        </p:nvSpPr>
        <p:spPr bwMode="auto">
          <a:xfrm flipH="1">
            <a:off x="1600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8" name="Left Bracket 11"/>
          <p:cNvSpPr>
            <a:spLocks/>
          </p:cNvSpPr>
          <p:nvPr/>
        </p:nvSpPr>
        <p:spPr bwMode="auto">
          <a:xfrm>
            <a:off x="6400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9" name="Left Bracket 12"/>
          <p:cNvSpPr>
            <a:spLocks/>
          </p:cNvSpPr>
          <p:nvPr/>
        </p:nvSpPr>
        <p:spPr bwMode="auto">
          <a:xfrm flipH="1">
            <a:off x="6781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0" name="Left Bracket 13"/>
          <p:cNvSpPr>
            <a:spLocks/>
          </p:cNvSpPr>
          <p:nvPr/>
        </p:nvSpPr>
        <p:spPr bwMode="auto">
          <a:xfrm>
            <a:off x="2590800" y="19812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1" name="Left Bracket 14"/>
          <p:cNvSpPr>
            <a:spLocks/>
          </p:cNvSpPr>
          <p:nvPr/>
        </p:nvSpPr>
        <p:spPr bwMode="auto">
          <a:xfrm flipH="1">
            <a:off x="59436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34830223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a:t>Solving the Power Flow</a:t>
            </a:r>
          </a:p>
        </p:txBody>
      </p:sp>
      <p:sp>
        <p:nvSpPr>
          <p:cNvPr id="76803" name="Rectangle 3"/>
          <p:cNvSpPr>
            <a:spLocks noGrp="1" noChangeArrowheads="1"/>
          </p:cNvSpPr>
          <p:nvPr>
            <p:ph type="body" idx="1"/>
          </p:nvPr>
        </p:nvSpPr>
        <p:spPr/>
        <p:txBody>
          <a:bodyPr/>
          <a:lstStyle/>
          <a:p>
            <a:pPr eaLnBrk="1" hangingPunct="1"/>
            <a:r>
              <a:rPr lang="en-US" altLang="en-US"/>
              <a:t>Once the circuit model is connected properly the next step is to </a:t>
            </a:r>
            <a:r>
              <a:rPr lang="en-US" altLang="en-US" b="1">
                <a:solidFill>
                  <a:srgbClr val="FF0000"/>
                </a:solidFill>
              </a:rPr>
              <a:t>Solve</a:t>
            </a:r>
            <a:r>
              <a:rPr lang="en-US" altLang="en-US"/>
              <a:t> the base power flow</a:t>
            </a:r>
          </a:p>
          <a:p>
            <a:pPr eaLnBrk="1" hangingPunct="1"/>
            <a:r>
              <a:rPr lang="en-US" altLang="en-US"/>
              <a:t>PC elements (i.e., Loads) are usually </a:t>
            </a:r>
            <a:r>
              <a:rPr lang="en-US" altLang="en-US" b="1"/>
              <a:t>nonlinear</a:t>
            </a:r>
          </a:p>
          <a:p>
            <a:pPr eaLnBrk="1" hangingPunct="1"/>
            <a:r>
              <a:rPr lang="en-US" altLang="en-US"/>
              <a:t>Loads are linearized to a Norton equivalent based on nominal 100% rated voltage.</a:t>
            </a:r>
          </a:p>
          <a:p>
            <a:pPr lvl="1" eaLnBrk="1" hangingPunct="1"/>
            <a:r>
              <a:rPr lang="en-US" altLang="en-US"/>
              <a:t>Current source is “</a:t>
            </a:r>
            <a:r>
              <a:rPr lang="en-US" altLang="en-US" b="1"/>
              <a:t>compensation current</a:t>
            </a:r>
            <a:r>
              <a:rPr lang="en-US" altLang="en-US"/>
              <a:t>”</a:t>
            </a:r>
          </a:p>
          <a:p>
            <a:pPr lvl="1" eaLnBrk="1" hangingPunct="1"/>
            <a:r>
              <a:rPr lang="en-US" altLang="en-US"/>
              <a:t>Compensates for the nonlinear characteristic</a:t>
            </a:r>
          </a:p>
          <a:p>
            <a:pPr eaLnBrk="1" hangingPunct="1"/>
            <a:r>
              <a:rPr lang="en-US" altLang="en-US"/>
              <a:t>A </a:t>
            </a:r>
            <a:r>
              <a:rPr lang="en-US" altLang="en-US" i="1"/>
              <a:t>fixed point </a:t>
            </a:r>
            <a:r>
              <a:rPr lang="en-US" altLang="en-US"/>
              <a:t>iterative solution algorithm is employed for most solutions</a:t>
            </a:r>
          </a:p>
          <a:p>
            <a:pPr eaLnBrk="1" hangingPunct="1"/>
            <a:r>
              <a:rPr lang="en-US" altLang="en-US"/>
              <a:t>This method allows for flexible load models and is robust for most distribution systems</a:t>
            </a:r>
          </a:p>
        </p:txBody>
      </p:sp>
    </p:spTree>
    <p:extLst>
      <p:ext uri="{BB962C8B-B14F-4D97-AF65-F5344CB8AC3E}">
        <p14:creationId xmlns:p14="http://schemas.microsoft.com/office/powerpoint/2010/main" val="15931657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a:t>Load (a PC Element)</a:t>
            </a:r>
          </a:p>
        </p:txBody>
      </p:sp>
      <p:pic>
        <p:nvPicPr>
          <p:cNvPr id="778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188" y="2419350"/>
            <a:ext cx="5799137"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4"/>
          <p:cNvSpPr txBox="1">
            <a:spLocks noChangeArrowheads="1"/>
          </p:cNvSpPr>
          <p:nvPr/>
        </p:nvSpPr>
        <p:spPr bwMode="auto">
          <a:xfrm>
            <a:off x="1690688" y="4697413"/>
            <a:ext cx="421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(One-Line Diagram)</a:t>
            </a:r>
          </a:p>
        </p:txBody>
      </p:sp>
      <p:sp>
        <p:nvSpPr>
          <p:cNvPr id="77829" name="Text Box 5"/>
          <p:cNvSpPr txBox="1">
            <a:spLocks noChangeArrowheads="1"/>
          </p:cNvSpPr>
          <p:nvPr/>
        </p:nvSpPr>
        <p:spPr bwMode="auto">
          <a:xfrm>
            <a:off x="354013" y="1509713"/>
            <a:ext cx="419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a:t>General Concept</a:t>
            </a:r>
          </a:p>
        </p:txBody>
      </p:sp>
      <p:sp>
        <p:nvSpPr>
          <p:cNvPr id="77830" name="Text Box 6"/>
          <p:cNvSpPr txBox="1">
            <a:spLocks noChangeArrowheads="1"/>
          </p:cNvSpPr>
          <p:nvPr/>
        </p:nvSpPr>
        <p:spPr bwMode="auto">
          <a:xfrm>
            <a:off x="6046788" y="4529138"/>
            <a:ext cx="2678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Goes into System Y Matrix</a:t>
            </a:r>
          </a:p>
        </p:txBody>
      </p:sp>
      <p:sp>
        <p:nvSpPr>
          <p:cNvPr id="77831" name="Line 7"/>
          <p:cNvSpPr>
            <a:spLocks noChangeShapeType="1"/>
          </p:cNvSpPr>
          <p:nvPr/>
        </p:nvSpPr>
        <p:spPr bwMode="auto">
          <a:xfrm flipH="1" flipV="1">
            <a:off x="3733800" y="3889375"/>
            <a:ext cx="2381250" cy="814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2" name="Text Box 8"/>
          <p:cNvSpPr txBox="1">
            <a:spLocks noChangeArrowheads="1"/>
          </p:cNvSpPr>
          <p:nvPr/>
        </p:nvSpPr>
        <p:spPr bwMode="auto">
          <a:xfrm>
            <a:off x="5991225" y="1819275"/>
            <a:ext cx="2678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Added into Injection Current Vector</a:t>
            </a:r>
          </a:p>
        </p:txBody>
      </p:sp>
      <p:sp>
        <p:nvSpPr>
          <p:cNvPr id="77833" name="Line 9"/>
          <p:cNvSpPr>
            <a:spLocks noChangeShapeType="1"/>
          </p:cNvSpPr>
          <p:nvPr/>
        </p:nvSpPr>
        <p:spPr bwMode="auto">
          <a:xfrm flipH="1">
            <a:off x="5078413" y="2259013"/>
            <a:ext cx="1312862" cy="979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4" name="Text Box 10"/>
          <p:cNvSpPr txBox="1">
            <a:spLocks noChangeArrowheads="1"/>
          </p:cNvSpPr>
          <p:nvPr/>
        </p:nvSpPr>
        <p:spPr bwMode="auto">
          <a:xfrm>
            <a:off x="506413" y="5553075"/>
            <a:ext cx="635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Most Power Conversion (PC) Elements are Modeled Like This</a:t>
            </a:r>
          </a:p>
        </p:txBody>
      </p:sp>
    </p:spTree>
    <p:extLst>
      <p:ext uri="{BB962C8B-B14F-4D97-AF65-F5344CB8AC3E}">
        <p14:creationId xmlns:p14="http://schemas.microsoft.com/office/powerpoint/2010/main" val="2920304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1" y="182562"/>
            <a:ext cx="2666999" cy="5151437"/>
          </a:xfrm>
        </p:spPr>
        <p:txBody>
          <a:bodyPr/>
          <a:lstStyle/>
          <a:p>
            <a:r>
              <a:rPr lang="en-US" dirty="0"/>
              <a:t>Urban </a:t>
            </a:r>
            <a:br>
              <a:rPr lang="en-US" dirty="0"/>
            </a:br>
            <a:r>
              <a:rPr lang="en-US" dirty="0"/>
              <a:t>Low-Voltage Network Systems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160" y="-152400"/>
            <a:ext cx="6197600" cy="6540500"/>
          </a:xfrm>
          <a:prstGeom prst="rect">
            <a:avLst/>
          </a:prstGeom>
          <a:solidFill>
            <a:schemeClr val="bg1"/>
          </a:solidFill>
          <a:ln>
            <a:solidFill>
              <a:schemeClr val="tx1"/>
            </a:solidFill>
          </a:ln>
        </p:spPr>
      </p:pic>
    </p:spTree>
    <p:extLst>
      <p:ext uri="{BB962C8B-B14F-4D97-AF65-F5344CB8AC3E}">
        <p14:creationId xmlns:p14="http://schemas.microsoft.com/office/powerpoint/2010/main" val="23978014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a:t>Load  - 3-phase Y connected</a:t>
            </a:r>
          </a:p>
        </p:txBody>
      </p:sp>
      <p:pic>
        <p:nvPicPr>
          <p:cNvPr id="788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3716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1242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9530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Text Box 6"/>
          <p:cNvSpPr txBox="1">
            <a:spLocks noChangeArrowheads="1"/>
          </p:cNvSpPr>
          <p:nvPr/>
        </p:nvSpPr>
        <p:spPr bwMode="auto">
          <a:xfrm>
            <a:off x="6553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8855" name="Text Box 7"/>
          <p:cNvSpPr txBox="1">
            <a:spLocks noChangeArrowheads="1"/>
          </p:cNvSpPr>
          <p:nvPr/>
        </p:nvSpPr>
        <p:spPr bwMode="auto">
          <a:xfrm>
            <a:off x="6553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8856" name="Text Box 8"/>
          <p:cNvSpPr txBox="1">
            <a:spLocks noChangeArrowheads="1"/>
          </p:cNvSpPr>
          <p:nvPr/>
        </p:nvSpPr>
        <p:spPr bwMode="auto">
          <a:xfrm>
            <a:off x="6553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8857" name="Freeform 9"/>
          <p:cNvSpPr>
            <a:spLocks/>
          </p:cNvSpPr>
          <p:nvPr/>
        </p:nvSpPr>
        <p:spPr bwMode="auto">
          <a:xfrm>
            <a:off x="609600" y="1447800"/>
            <a:ext cx="2743200" cy="1219200"/>
          </a:xfrm>
          <a:custGeom>
            <a:avLst/>
            <a:gdLst>
              <a:gd name="T0" fmla="*/ 2147483647 w 1728"/>
              <a:gd name="T1" fmla="*/ 0 h 768"/>
              <a:gd name="T2" fmla="*/ 2147483647 w 1728"/>
              <a:gd name="T3" fmla="*/ 0 h 768"/>
              <a:gd name="T4" fmla="*/ 2147483647 w 1728"/>
              <a:gd name="T5" fmla="*/ 2147483647 h 768"/>
              <a:gd name="T6" fmla="*/ 0 w 1728"/>
              <a:gd name="T7" fmla="*/ 2147483647 h 768"/>
              <a:gd name="T8" fmla="*/ 0 60000 65536"/>
              <a:gd name="T9" fmla="*/ 0 60000 65536"/>
              <a:gd name="T10" fmla="*/ 0 60000 65536"/>
              <a:gd name="T11" fmla="*/ 0 60000 65536"/>
              <a:gd name="T12" fmla="*/ 0 w 1728"/>
              <a:gd name="T13" fmla="*/ 0 h 768"/>
              <a:gd name="T14" fmla="*/ 1728 w 1728"/>
              <a:gd name="T15" fmla="*/ 768 h 768"/>
            </a:gdLst>
            <a:ahLst/>
            <a:cxnLst>
              <a:cxn ang="T8">
                <a:pos x="T0" y="T1"/>
              </a:cxn>
              <a:cxn ang="T9">
                <a:pos x="T2" y="T3"/>
              </a:cxn>
              <a:cxn ang="T10">
                <a:pos x="T4" y="T5"/>
              </a:cxn>
              <a:cxn ang="T11">
                <a:pos x="T6" y="T7"/>
              </a:cxn>
            </a:cxnLst>
            <a:rect l="T12" t="T13" r="T14" b="T15"/>
            <a:pathLst>
              <a:path w="1728" h="768">
                <a:moveTo>
                  <a:pt x="1728" y="0"/>
                </a:moveTo>
                <a:lnTo>
                  <a:pt x="576" y="0"/>
                </a:lnTo>
                <a:lnTo>
                  <a:pt x="576" y="768"/>
                </a:lnTo>
                <a:lnTo>
                  <a:pt x="0" y="768"/>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58" name="Line 10"/>
          <p:cNvSpPr>
            <a:spLocks noChangeShapeType="1"/>
          </p:cNvSpPr>
          <p:nvPr/>
        </p:nvSpPr>
        <p:spPr bwMode="auto">
          <a:xfrm flipH="1">
            <a:off x="609600" y="3200400"/>
            <a:ext cx="2743200"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59" name="Freeform 11"/>
          <p:cNvSpPr>
            <a:spLocks/>
          </p:cNvSpPr>
          <p:nvPr/>
        </p:nvSpPr>
        <p:spPr bwMode="auto">
          <a:xfrm>
            <a:off x="609600" y="3886200"/>
            <a:ext cx="2743200" cy="1143000"/>
          </a:xfrm>
          <a:custGeom>
            <a:avLst/>
            <a:gdLst>
              <a:gd name="T0" fmla="*/ 2147483647 w 1728"/>
              <a:gd name="T1" fmla="*/ 2147483647 h 720"/>
              <a:gd name="T2" fmla="*/ 2147483647 w 1728"/>
              <a:gd name="T3" fmla="*/ 2147483647 h 720"/>
              <a:gd name="T4" fmla="*/ 2147483647 w 1728"/>
              <a:gd name="T5" fmla="*/ 0 h 720"/>
              <a:gd name="T6" fmla="*/ 0 w 1728"/>
              <a:gd name="T7" fmla="*/ 0 h 720"/>
              <a:gd name="T8" fmla="*/ 0 60000 65536"/>
              <a:gd name="T9" fmla="*/ 0 60000 65536"/>
              <a:gd name="T10" fmla="*/ 0 60000 65536"/>
              <a:gd name="T11" fmla="*/ 0 60000 65536"/>
              <a:gd name="T12" fmla="*/ 0 w 1728"/>
              <a:gd name="T13" fmla="*/ 0 h 720"/>
              <a:gd name="T14" fmla="*/ 1728 w 1728"/>
              <a:gd name="T15" fmla="*/ 720 h 720"/>
            </a:gdLst>
            <a:ahLst/>
            <a:cxnLst>
              <a:cxn ang="T8">
                <a:pos x="T0" y="T1"/>
              </a:cxn>
              <a:cxn ang="T9">
                <a:pos x="T2" y="T3"/>
              </a:cxn>
              <a:cxn ang="T10">
                <a:pos x="T4" y="T5"/>
              </a:cxn>
              <a:cxn ang="T11">
                <a:pos x="T6" y="T7"/>
              </a:cxn>
            </a:cxnLst>
            <a:rect l="T12" t="T13" r="T14" b="T15"/>
            <a:pathLst>
              <a:path w="1728" h="720">
                <a:moveTo>
                  <a:pt x="1728" y="720"/>
                </a:moveTo>
                <a:lnTo>
                  <a:pt x="528" y="720"/>
                </a:lnTo>
                <a:lnTo>
                  <a:pt x="528" y="0"/>
                </a:lnTo>
                <a:lnTo>
                  <a:pt x="0" y="0"/>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0" name="Freeform 12"/>
          <p:cNvSpPr>
            <a:spLocks/>
          </p:cNvSpPr>
          <p:nvPr/>
        </p:nvSpPr>
        <p:spPr bwMode="auto">
          <a:xfrm>
            <a:off x="685800" y="2743200"/>
            <a:ext cx="2667000" cy="3581400"/>
          </a:xfrm>
          <a:custGeom>
            <a:avLst/>
            <a:gdLst>
              <a:gd name="T0" fmla="*/ 2147483647 w 1680"/>
              <a:gd name="T1" fmla="*/ 0 h 2256"/>
              <a:gd name="T2" fmla="*/ 2147483647 w 1680"/>
              <a:gd name="T3" fmla="*/ 0 h 2256"/>
              <a:gd name="T4" fmla="*/ 2147483647 w 1680"/>
              <a:gd name="T5" fmla="*/ 2147483647 h 2256"/>
              <a:gd name="T6" fmla="*/ 0 w 1680"/>
              <a:gd name="T7" fmla="*/ 2147483647 h 2256"/>
              <a:gd name="T8" fmla="*/ 0 60000 65536"/>
              <a:gd name="T9" fmla="*/ 0 60000 65536"/>
              <a:gd name="T10" fmla="*/ 0 60000 65536"/>
              <a:gd name="T11" fmla="*/ 0 60000 65536"/>
              <a:gd name="T12" fmla="*/ 0 w 1680"/>
              <a:gd name="T13" fmla="*/ 0 h 2256"/>
              <a:gd name="T14" fmla="*/ 1680 w 1680"/>
              <a:gd name="T15" fmla="*/ 2256 h 2256"/>
            </a:gdLst>
            <a:ahLst/>
            <a:cxnLst>
              <a:cxn ang="T8">
                <a:pos x="T0" y="T1"/>
              </a:cxn>
              <a:cxn ang="T9">
                <a:pos x="T2" y="T3"/>
              </a:cxn>
              <a:cxn ang="T10">
                <a:pos x="T4" y="T5"/>
              </a:cxn>
              <a:cxn ang="T11">
                <a:pos x="T6" y="T7"/>
              </a:cxn>
            </a:cxnLst>
            <a:rect l="T12" t="T13" r="T14" b="T15"/>
            <a:pathLst>
              <a:path w="1680" h="2256">
                <a:moveTo>
                  <a:pt x="1680" y="0"/>
                </a:moveTo>
                <a:lnTo>
                  <a:pt x="1056" y="0"/>
                </a:lnTo>
                <a:lnTo>
                  <a:pt x="1056" y="2256"/>
                </a:lnTo>
                <a:lnTo>
                  <a:pt x="0" y="2256"/>
                </a:lnTo>
              </a:path>
            </a:pathLst>
          </a:custGeom>
          <a:noFill/>
          <a:ln w="28575" cap="flat" cmpd="sng">
            <a:solidFill>
              <a:srgbClr val="FF5050"/>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1" name="Line 13"/>
          <p:cNvSpPr>
            <a:spLocks noChangeShapeType="1"/>
          </p:cNvSpPr>
          <p:nvPr/>
        </p:nvSpPr>
        <p:spPr bwMode="auto">
          <a:xfrm flipH="1">
            <a:off x="2362200" y="4495800"/>
            <a:ext cx="10668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2" name="Line 14"/>
          <p:cNvSpPr>
            <a:spLocks noChangeShapeType="1"/>
          </p:cNvSpPr>
          <p:nvPr/>
        </p:nvSpPr>
        <p:spPr bwMode="auto">
          <a:xfrm flipH="1">
            <a:off x="2362200" y="6324600"/>
            <a:ext cx="9906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3" name="Oval 15"/>
          <p:cNvSpPr>
            <a:spLocks noChangeArrowheads="1"/>
          </p:cNvSpPr>
          <p:nvPr/>
        </p:nvSpPr>
        <p:spPr bwMode="auto">
          <a:xfrm>
            <a:off x="533400" y="6248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4" name="Oval 16"/>
          <p:cNvSpPr>
            <a:spLocks noChangeArrowheads="1"/>
          </p:cNvSpPr>
          <p:nvPr/>
        </p:nvSpPr>
        <p:spPr bwMode="auto">
          <a:xfrm>
            <a:off x="533400" y="38100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5" name="Oval 17"/>
          <p:cNvSpPr>
            <a:spLocks noChangeArrowheads="1"/>
          </p:cNvSpPr>
          <p:nvPr/>
        </p:nvSpPr>
        <p:spPr bwMode="auto">
          <a:xfrm>
            <a:off x="533400" y="31242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6" name="Oval 18"/>
          <p:cNvSpPr>
            <a:spLocks noChangeArrowheads="1"/>
          </p:cNvSpPr>
          <p:nvPr/>
        </p:nvSpPr>
        <p:spPr bwMode="auto">
          <a:xfrm>
            <a:off x="533400" y="25908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7" name="Text Box 19"/>
          <p:cNvSpPr txBox="1">
            <a:spLocks noChangeArrowheads="1"/>
          </p:cNvSpPr>
          <p:nvPr/>
        </p:nvSpPr>
        <p:spPr bwMode="auto">
          <a:xfrm>
            <a:off x="152400" y="3733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8868" name="Text Box 20"/>
          <p:cNvSpPr txBox="1">
            <a:spLocks noChangeArrowheads="1"/>
          </p:cNvSpPr>
          <p:nvPr/>
        </p:nvSpPr>
        <p:spPr bwMode="auto">
          <a:xfrm>
            <a:off x="152400" y="3048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8869" name="Text Box 21"/>
          <p:cNvSpPr txBox="1">
            <a:spLocks noChangeArrowheads="1"/>
          </p:cNvSpPr>
          <p:nvPr/>
        </p:nvSpPr>
        <p:spPr bwMode="auto">
          <a:xfrm>
            <a:off x="1524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8870" name="Text Box 22"/>
          <p:cNvSpPr txBox="1">
            <a:spLocks noChangeArrowheads="1"/>
          </p:cNvSpPr>
          <p:nvPr/>
        </p:nvSpPr>
        <p:spPr bwMode="auto">
          <a:xfrm>
            <a:off x="152400" y="6096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a:t>
            </a:r>
          </a:p>
        </p:txBody>
      </p:sp>
      <p:sp>
        <p:nvSpPr>
          <p:cNvPr id="78871" name="Text Box 23"/>
          <p:cNvSpPr txBox="1">
            <a:spLocks noChangeArrowheads="1"/>
          </p:cNvSpPr>
          <p:nvPr/>
        </p:nvSpPr>
        <p:spPr bwMode="auto">
          <a:xfrm>
            <a:off x="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 Conductors/Terminal</a:t>
            </a:r>
          </a:p>
        </p:txBody>
      </p:sp>
    </p:spTree>
    <p:extLst>
      <p:ext uri="{BB962C8B-B14F-4D97-AF65-F5344CB8AC3E}">
        <p14:creationId xmlns:p14="http://schemas.microsoft.com/office/powerpoint/2010/main" val="15201361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a:t>Load  - 3-phase Delta connected</a:t>
            </a:r>
          </a:p>
        </p:txBody>
      </p:sp>
      <p:pic>
        <p:nvPicPr>
          <p:cNvPr id="798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3716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1242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9530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Text Box 6"/>
          <p:cNvSpPr txBox="1">
            <a:spLocks noChangeArrowheads="1"/>
          </p:cNvSpPr>
          <p:nvPr/>
        </p:nvSpPr>
        <p:spPr bwMode="auto">
          <a:xfrm>
            <a:off x="6553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9879" name="Text Box 7"/>
          <p:cNvSpPr txBox="1">
            <a:spLocks noChangeArrowheads="1"/>
          </p:cNvSpPr>
          <p:nvPr/>
        </p:nvSpPr>
        <p:spPr bwMode="auto">
          <a:xfrm>
            <a:off x="6553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9880" name="Text Box 8"/>
          <p:cNvSpPr txBox="1">
            <a:spLocks noChangeArrowheads="1"/>
          </p:cNvSpPr>
          <p:nvPr/>
        </p:nvSpPr>
        <p:spPr bwMode="auto">
          <a:xfrm>
            <a:off x="6553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9881" name="Oval 9"/>
          <p:cNvSpPr>
            <a:spLocks noChangeArrowheads="1"/>
          </p:cNvSpPr>
          <p:nvPr/>
        </p:nvSpPr>
        <p:spPr bwMode="auto">
          <a:xfrm>
            <a:off x="2819400" y="4724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2" name="Oval 10"/>
          <p:cNvSpPr>
            <a:spLocks noChangeArrowheads="1"/>
          </p:cNvSpPr>
          <p:nvPr/>
        </p:nvSpPr>
        <p:spPr bwMode="auto">
          <a:xfrm>
            <a:off x="2819400" y="2895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3" name="Oval 11"/>
          <p:cNvSpPr>
            <a:spLocks noChangeArrowheads="1"/>
          </p:cNvSpPr>
          <p:nvPr/>
        </p:nvSpPr>
        <p:spPr bwMode="auto">
          <a:xfrm>
            <a:off x="2133600" y="3657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4" name="Text Box 12"/>
          <p:cNvSpPr txBox="1">
            <a:spLocks noChangeArrowheads="1"/>
          </p:cNvSpPr>
          <p:nvPr/>
        </p:nvSpPr>
        <p:spPr bwMode="auto">
          <a:xfrm>
            <a:off x="2667000" y="43434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9885" name="Text Box 13"/>
          <p:cNvSpPr txBox="1">
            <a:spLocks noChangeArrowheads="1"/>
          </p:cNvSpPr>
          <p:nvPr/>
        </p:nvSpPr>
        <p:spPr bwMode="auto">
          <a:xfrm>
            <a:off x="27432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9886" name="Text Box 14"/>
          <p:cNvSpPr txBox="1">
            <a:spLocks noChangeArrowheads="1"/>
          </p:cNvSpPr>
          <p:nvPr/>
        </p:nvSpPr>
        <p:spPr bwMode="auto">
          <a:xfrm>
            <a:off x="1905000" y="3352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9887" name="Text Box 15"/>
          <p:cNvSpPr txBox="1">
            <a:spLocks noChangeArrowheads="1"/>
          </p:cNvSpPr>
          <p:nvPr/>
        </p:nvSpPr>
        <p:spPr bwMode="auto">
          <a:xfrm>
            <a:off x="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 Conductors/Terminal</a:t>
            </a:r>
          </a:p>
        </p:txBody>
      </p:sp>
      <p:sp>
        <p:nvSpPr>
          <p:cNvPr id="79888" name="Freeform 16"/>
          <p:cNvSpPr>
            <a:spLocks/>
          </p:cNvSpPr>
          <p:nvPr/>
        </p:nvSpPr>
        <p:spPr bwMode="auto">
          <a:xfrm>
            <a:off x="2895600" y="2743200"/>
            <a:ext cx="457200" cy="4572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89" name="Freeform 17"/>
          <p:cNvSpPr>
            <a:spLocks/>
          </p:cNvSpPr>
          <p:nvPr/>
        </p:nvSpPr>
        <p:spPr bwMode="auto">
          <a:xfrm>
            <a:off x="2895600" y="4495800"/>
            <a:ext cx="457200" cy="5334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90" name="Freeform 18"/>
          <p:cNvSpPr>
            <a:spLocks/>
          </p:cNvSpPr>
          <p:nvPr/>
        </p:nvSpPr>
        <p:spPr bwMode="auto">
          <a:xfrm>
            <a:off x="2209800" y="1447800"/>
            <a:ext cx="1143000" cy="48768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Tree>
    <p:extLst>
      <p:ext uri="{BB962C8B-B14F-4D97-AF65-F5344CB8AC3E}">
        <p14:creationId xmlns:p14="http://schemas.microsoft.com/office/powerpoint/2010/main" val="20198015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a:t>Load Models  (Present version)</a:t>
            </a:r>
          </a:p>
        </p:txBody>
      </p:sp>
      <p:sp>
        <p:nvSpPr>
          <p:cNvPr id="80899" name="Rectangle 3"/>
          <p:cNvSpPr>
            <a:spLocks noGrp="1" noChangeArrowheads="1"/>
          </p:cNvSpPr>
          <p:nvPr>
            <p:ph type="body" idx="1"/>
          </p:nvPr>
        </p:nvSpPr>
        <p:spPr>
          <a:xfrm>
            <a:off x="457200" y="1676400"/>
            <a:ext cx="8226425" cy="4675188"/>
          </a:xfrm>
        </p:spPr>
        <p:txBody>
          <a:bodyPr/>
          <a:lstStyle/>
          <a:p>
            <a:pPr eaLnBrk="1" hangingPunct="1">
              <a:buFontTx/>
              <a:buNone/>
            </a:pPr>
            <a:r>
              <a:rPr lang="en-US" altLang="en-US"/>
              <a:t>1:Standard constant P+jQ load. (Default)</a:t>
            </a:r>
          </a:p>
          <a:p>
            <a:pPr eaLnBrk="1" hangingPunct="1">
              <a:buFontTx/>
              <a:buNone/>
            </a:pPr>
            <a:r>
              <a:rPr lang="en-US" altLang="en-US"/>
              <a:t>2:Constant impedance load. </a:t>
            </a:r>
          </a:p>
          <a:p>
            <a:pPr eaLnBrk="1" hangingPunct="1">
              <a:buFontTx/>
              <a:buNone/>
            </a:pPr>
            <a:r>
              <a:rPr lang="en-US" altLang="en-US"/>
              <a:t>3:Const P, Quadratic Q (like a motor).</a:t>
            </a:r>
          </a:p>
          <a:p>
            <a:pPr eaLnBrk="1" hangingPunct="1">
              <a:buFontTx/>
              <a:buNone/>
            </a:pPr>
            <a:r>
              <a:rPr lang="en-US" altLang="en-US"/>
              <a:t>4:Nominal Linear P, Quadratic Q (feeder mix). </a:t>
            </a:r>
            <a:br>
              <a:rPr lang="en-US" altLang="en-US"/>
            </a:br>
            <a:r>
              <a:rPr lang="en-US" altLang="en-US"/>
              <a:t> Use this with CVRfactor.</a:t>
            </a:r>
          </a:p>
          <a:p>
            <a:pPr eaLnBrk="1" hangingPunct="1">
              <a:buFontTx/>
              <a:buNone/>
            </a:pPr>
            <a:r>
              <a:rPr lang="en-US" altLang="en-US"/>
              <a:t>5:Constant Current Magnitude</a:t>
            </a:r>
          </a:p>
          <a:p>
            <a:pPr eaLnBrk="1" hangingPunct="1">
              <a:buFontTx/>
              <a:buNone/>
            </a:pPr>
            <a:r>
              <a:rPr lang="en-US" altLang="en-US"/>
              <a:t>6:Const P, Fixed Q</a:t>
            </a:r>
          </a:p>
          <a:p>
            <a:pPr eaLnBrk="1" hangingPunct="1">
              <a:buFontTx/>
              <a:buNone/>
            </a:pPr>
            <a:r>
              <a:rPr lang="en-US" altLang="en-US"/>
              <a:t>7:Const P, Fixed Impedance Q</a:t>
            </a:r>
          </a:p>
          <a:p>
            <a:pPr eaLnBrk="1" hangingPunct="1">
              <a:buFontTx/>
              <a:buNone/>
            </a:pPr>
            <a:r>
              <a:rPr lang="en-US" altLang="en-US"/>
              <a:t>8: Special ZIP load model</a:t>
            </a:r>
          </a:p>
        </p:txBody>
      </p:sp>
    </p:spTree>
    <p:extLst>
      <p:ext uri="{BB962C8B-B14F-4D97-AF65-F5344CB8AC3E}">
        <p14:creationId xmlns:p14="http://schemas.microsoft.com/office/powerpoint/2010/main" val="19512421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pPr eaLnBrk="1" hangingPunct="1"/>
            <a:r>
              <a:rPr lang="en-US" altLang="en-US"/>
              <a:t>Standard P + jQ (constant power) Load Model</a:t>
            </a:r>
          </a:p>
        </p:txBody>
      </p:sp>
      <p:sp>
        <p:nvSpPr>
          <p:cNvPr id="81923" name="Rectangle 3"/>
          <p:cNvSpPr>
            <a:spLocks noGrp="1" noChangeArrowheads="1"/>
          </p:cNvSpPr>
          <p:nvPr>
            <p:ph type="body" idx="1"/>
          </p:nvPr>
        </p:nvSpPr>
        <p:spPr/>
        <p:txBody>
          <a:bodyPr/>
          <a:lstStyle/>
          <a:p>
            <a:pPr eaLnBrk="1" hangingPunct="1"/>
            <a:r>
              <a:rPr lang="en-US" altLang="en-US" dirty="0"/>
              <a:t>When the voltage goes out of the normal range for a load the model </a:t>
            </a:r>
            <a:r>
              <a:rPr lang="en-US" altLang="en-US" u="sng" dirty="0"/>
              <a:t>reverts to a linear load</a:t>
            </a:r>
            <a:r>
              <a:rPr lang="en-US" altLang="en-US" dirty="0"/>
              <a:t> model</a:t>
            </a:r>
          </a:p>
          <a:p>
            <a:pPr eaLnBrk="1" hangingPunct="1"/>
            <a:endParaRPr lang="en-US" altLang="en-US" dirty="0"/>
          </a:p>
          <a:p>
            <a:pPr lvl="1" eaLnBrk="1" hangingPunct="1"/>
            <a:r>
              <a:rPr lang="en-US" altLang="en-US" dirty="0"/>
              <a:t>This generally guarantees convergence</a:t>
            </a:r>
          </a:p>
          <a:p>
            <a:pPr lvl="2" eaLnBrk="1" hangingPunct="1"/>
            <a:r>
              <a:rPr lang="en-US" altLang="en-US" dirty="0"/>
              <a:t>Even when a fault is applied</a:t>
            </a:r>
          </a:p>
          <a:p>
            <a:pPr lvl="2" eaLnBrk="1" hangingPunct="1"/>
            <a:endParaRPr lang="en-US" altLang="en-US" dirty="0"/>
          </a:p>
          <a:p>
            <a:pPr lvl="1" eaLnBrk="1" hangingPunct="1"/>
            <a:r>
              <a:rPr lang="en-US" altLang="en-US" dirty="0"/>
              <a:t>This script changes break points to +/- 10%:</a:t>
            </a:r>
          </a:p>
          <a:p>
            <a:pPr lvl="2" eaLnBrk="1" hangingPunct="1"/>
            <a:r>
              <a:rPr lang="en-US" altLang="en-US" dirty="0"/>
              <a:t>Load.Load1.Vmaxpu=1.10</a:t>
            </a:r>
          </a:p>
          <a:p>
            <a:pPr lvl="2" eaLnBrk="1" hangingPunct="1"/>
            <a:r>
              <a:rPr lang="en-US" altLang="en-US" dirty="0"/>
              <a:t>Load.Load1.Vminpu=0.90</a:t>
            </a:r>
          </a:p>
          <a:p>
            <a:pPr lvl="2" eaLnBrk="1" hangingPunct="1"/>
            <a:endParaRPr lang="en-US" altLang="en-US" dirty="0"/>
          </a:p>
          <a:p>
            <a:pPr lvl="1" eaLnBrk="1" hangingPunct="1"/>
            <a:r>
              <a:rPr lang="en-US" altLang="en-US" sz="1800" dirty="0"/>
              <a:t>Note: to solve some of the IEEE Radial Test feeders and match the published results, you have to set </a:t>
            </a:r>
            <a:r>
              <a:rPr lang="en-US" altLang="en-US" sz="1800" dirty="0" err="1"/>
              <a:t>Vminpu</a:t>
            </a:r>
            <a:r>
              <a:rPr lang="en-US" altLang="en-US" sz="1800" dirty="0"/>
              <a:t> to less than the lowest voltage published (usually about 0.80 per unit)</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800520" y="2252520"/>
              <a:ext cx="538560" cy="32760"/>
            </p14:xfrm>
          </p:contentPart>
        </mc:Choice>
        <mc:Fallback xmlns="">
          <p:pic>
            <p:nvPicPr>
              <p:cNvPr id="2" name="Ink 1"/>
              <p:cNvPicPr/>
              <p:nvPr/>
            </p:nvPicPr>
            <p:blipFill>
              <a:blip r:embed="rId4"/>
              <a:stretch>
                <a:fillRect/>
              </a:stretch>
            </p:blipFill>
            <p:spPr>
              <a:xfrm>
                <a:off x="3795120" y="2243880"/>
                <a:ext cx="547200" cy="48960"/>
              </a:xfrm>
              <a:prstGeom prst="rect">
                <a:avLst/>
              </a:prstGeom>
            </p:spPr>
          </p:pic>
        </mc:Fallback>
      </mc:AlternateContent>
    </p:spTree>
    <p:extLst>
      <p:ext uri="{BB962C8B-B14F-4D97-AF65-F5344CB8AC3E}">
        <p14:creationId xmlns:p14="http://schemas.microsoft.com/office/powerpoint/2010/main" val="26083843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en-US"/>
              <a:t>Standard P + jQ Load Model  (Model=1)</a:t>
            </a:r>
          </a:p>
        </p:txBody>
      </p:sp>
      <p:pic>
        <p:nvPicPr>
          <p:cNvPr id="829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90625"/>
            <a:ext cx="4324350"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Text Box 4"/>
          <p:cNvSpPr txBox="1">
            <a:spLocks noChangeArrowheads="1"/>
          </p:cNvSpPr>
          <p:nvPr/>
        </p:nvSpPr>
        <p:spPr bwMode="auto">
          <a:xfrm>
            <a:off x="5867400" y="31242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95%</a:t>
            </a:r>
          </a:p>
        </p:txBody>
      </p:sp>
      <p:sp>
        <p:nvSpPr>
          <p:cNvPr id="82949" name="Text Box 5"/>
          <p:cNvSpPr txBox="1">
            <a:spLocks noChangeArrowheads="1"/>
          </p:cNvSpPr>
          <p:nvPr/>
        </p:nvSpPr>
        <p:spPr bwMode="auto">
          <a:xfrm>
            <a:off x="5791200" y="22860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105%</a:t>
            </a:r>
          </a:p>
        </p:txBody>
      </p:sp>
      <p:sp>
        <p:nvSpPr>
          <p:cNvPr id="82950" name="Line 6"/>
          <p:cNvSpPr>
            <a:spLocks noChangeShapeType="1"/>
          </p:cNvSpPr>
          <p:nvPr/>
        </p:nvSpPr>
        <p:spPr bwMode="auto">
          <a:xfrm flipH="1" flipV="1">
            <a:off x="4876800" y="3048000"/>
            <a:ext cx="1676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1" name="Line 7"/>
          <p:cNvSpPr>
            <a:spLocks noChangeShapeType="1"/>
          </p:cNvSpPr>
          <p:nvPr/>
        </p:nvSpPr>
        <p:spPr bwMode="auto">
          <a:xfrm flipH="1">
            <a:off x="4648200" y="2514600"/>
            <a:ext cx="1828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2" name="Text Box 8"/>
          <p:cNvSpPr txBox="1">
            <a:spLocks noChangeArrowheads="1"/>
          </p:cNvSpPr>
          <p:nvPr/>
        </p:nvSpPr>
        <p:spPr bwMode="auto">
          <a:xfrm>
            <a:off x="76200" y="33528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latin typeface="Times New Roman" panose="02020603050405020304" pitchFamily="18" charset="0"/>
              </a:rPr>
              <a:t>|I| = |S/V|</a:t>
            </a:r>
          </a:p>
        </p:txBody>
      </p:sp>
      <p:sp>
        <p:nvSpPr>
          <p:cNvPr id="82953" name="Line 9"/>
          <p:cNvSpPr>
            <a:spLocks noChangeShapeType="1"/>
          </p:cNvSpPr>
          <p:nvPr/>
        </p:nvSpPr>
        <p:spPr bwMode="auto">
          <a:xfrm flipV="1">
            <a:off x="990600" y="2895600"/>
            <a:ext cx="3581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4" name="Text Box 10"/>
          <p:cNvSpPr txBox="1">
            <a:spLocks noChangeArrowheads="1"/>
          </p:cNvSpPr>
          <p:nvPr/>
        </p:nvSpPr>
        <p:spPr bwMode="auto">
          <a:xfrm>
            <a:off x="5791200" y="41910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5" name="Text Box 11"/>
          <p:cNvSpPr txBox="1">
            <a:spLocks noChangeArrowheads="1"/>
          </p:cNvSpPr>
          <p:nvPr/>
        </p:nvSpPr>
        <p:spPr bwMode="auto">
          <a:xfrm>
            <a:off x="5715000" y="16764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6" name="Line 12"/>
          <p:cNvSpPr>
            <a:spLocks noChangeShapeType="1"/>
          </p:cNvSpPr>
          <p:nvPr/>
        </p:nvSpPr>
        <p:spPr bwMode="auto">
          <a:xfrm flipH="1" flipV="1">
            <a:off x="4267200" y="3733800"/>
            <a:ext cx="2209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7" name="Line 13"/>
          <p:cNvSpPr>
            <a:spLocks noChangeShapeType="1"/>
          </p:cNvSpPr>
          <p:nvPr/>
        </p:nvSpPr>
        <p:spPr bwMode="auto">
          <a:xfrm flipH="1">
            <a:off x="4876800" y="1905000"/>
            <a:ext cx="1524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8" name="Text Box 14"/>
          <p:cNvSpPr txBox="1">
            <a:spLocks noChangeArrowheads="1"/>
          </p:cNvSpPr>
          <p:nvPr/>
        </p:nvSpPr>
        <p:spPr bwMode="auto">
          <a:xfrm>
            <a:off x="6553200" y="26670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(Defaults*)</a:t>
            </a:r>
          </a:p>
        </p:txBody>
      </p:sp>
      <p:sp>
        <p:nvSpPr>
          <p:cNvPr id="82959" name="Text Box 15"/>
          <p:cNvSpPr txBox="1">
            <a:spLocks noChangeArrowheads="1"/>
          </p:cNvSpPr>
          <p:nvPr/>
        </p:nvSpPr>
        <p:spPr bwMode="auto">
          <a:xfrm>
            <a:off x="5562600" y="5334000"/>
            <a:ext cx="3505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 Change by setting </a:t>
            </a:r>
            <a:r>
              <a:rPr lang="en-US" altLang="en-US" i="1"/>
              <a:t>Vminpu</a:t>
            </a:r>
            <a:r>
              <a:rPr lang="en-US" altLang="en-US"/>
              <a:t> and </a:t>
            </a:r>
            <a:r>
              <a:rPr lang="en-US" altLang="en-US" i="1"/>
              <a:t>Vmaxpu</a:t>
            </a:r>
            <a:r>
              <a:rPr lang="en-US" altLang="en-US"/>
              <a:t> Properties</a:t>
            </a:r>
          </a:p>
        </p:txBody>
      </p:sp>
      <p:grpSp>
        <p:nvGrpSpPr>
          <p:cNvPr id="2" name="Group 1"/>
          <p:cNvGrpSpPr/>
          <p:nvPr/>
        </p:nvGrpSpPr>
        <p:grpSpPr>
          <a:xfrm>
            <a:off x="1828800" y="3048000"/>
            <a:ext cx="2971800" cy="3048000"/>
            <a:chOff x="1828800" y="3048000"/>
            <a:chExt cx="2971800" cy="3048000"/>
          </a:xfrm>
        </p:grpSpPr>
        <p:cxnSp>
          <p:nvCxnSpPr>
            <p:cNvPr id="82960" name="Straight Connector 16"/>
            <p:cNvCxnSpPr>
              <a:cxnSpLocks noChangeShapeType="1"/>
            </p:cNvCxnSpPr>
            <p:nvPr/>
          </p:nvCxnSpPr>
          <p:spPr bwMode="auto">
            <a:xfrm flipV="1">
              <a:off x="1828800" y="4495800"/>
              <a:ext cx="1219200" cy="16002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2961" name="Straight Connector 17"/>
            <p:cNvCxnSpPr>
              <a:cxnSpLocks noChangeShapeType="1"/>
            </p:cNvCxnSpPr>
            <p:nvPr/>
          </p:nvCxnSpPr>
          <p:spPr bwMode="auto">
            <a:xfrm flipV="1">
              <a:off x="3048000" y="3048000"/>
              <a:ext cx="1752600" cy="14478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3" name="Group 2"/>
          <p:cNvGrpSpPr/>
          <p:nvPr/>
        </p:nvGrpSpPr>
        <p:grpSpPr>
          <a:xfrm>
            <a:off x="228600" y="4419600"/>
            <a:ext cx="2667000" cy="336550"/>
            <a:chOff x="228600" y="4419600"/>
            <a:chExt cx="2667000" cy="336550"/>
          </a:xfrm>
        </p:grpSpPr>
        <p:sp>
          <p:nvSpPr>
            <p:cNvPr id="82962" name="Text Box 10"/>
            <p:cNvSpPr txBox="1">
              <a:spLocks noChangeArrowheads="1"/>
            </p:cNvSpPr>
            <p:nvPr/>
          </p:nvSpPr>
          <p:spPr bwMode="auto">
            <a:xfrm>
              <a:off x="228600" y="4419600"/>
              <a:ext cx="2133600" cy="336550"/>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New Method (2014)</a:t>
              </a:r>
            </a:p>
          </p:txBody>
        </p:sp>
        <p:cxnSp>
          <p:nvCxnSpPr>
            <p:cNvPr id="82963" name="Straight Arrow Connector 21"/>
            <p:cNvCxnSpPr>
              <a:cxnSpLocks noChangeShapeType="1"/>
            </p:cNvCxnSpPr>
            <p:nvPr/>
          </p:nvCxnSpPr>
          <p:spPr bwMode="auto">
            <a:xfrm flipV="1">
              <a:off x="2209800" y="4572000"/>
              <a:ext cx="685800" cy="76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1350344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r>
              <a:rPr lang="en-US" altLang="en-US"/>
              <a:t>Power Flow Solution Algorithm</a:t>
            </a:r>
          </a:p>
        </p:txBody>
      </p:sp>
      <p:sp>
        <p:nvSpPr>
          <p:cNvPr id="83971" name="Content Placeholder 3"/>
          <p:cNvSpPr>
            <a:spLocks noGrp="1"/>
          </p:cNvSpPr>
          <p:nvPr>
            <p:ph idx="1"/>
          </p:nvPr>
        </p:nvSpPr>
        <p:spPr/>
        <p:txBody>
          <a:bodyPr/>
          <a:lstStyle/>
          <a:p>
            <a:pPr marL="457200" indent="-457200">
              <a:buFontTx/>
              <a:buAutoNum type="arabicPeriod"/>
            </a:pPr>
            <a:r>
              <a:rPr lang="en-US" altLang="en-US"/>
              <a:t>Initial Guess at Node Voltages, </a:t>
            </a:r>
            <a:r>
              <a:rPr lang="en-US" altLang="en-US">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a:t>Compute all Injection (Compensation) Currents, </a:t>
            </a:r>
            <a:r>
              <a:rPr lang="en-US" altLang="en-US">
                <a:latin typeface="Times New Roman" panose="02020603050405020304" pitchFamily="18" charset="0"/>
                <a:cs typeface="Times New Roman" panose="02020603050405020304" pitchFamily="18" charset="0"/>
              </a:rPr>
              <a:t>I</a:t>
            </a:r>
          </a:p>
          <a:p>
            <a:pPr marL="857250" lvl="1" indent="-457200">
              <a:buFontTx/>
              <a:buAutoNum type="alphaLcPeriod"/>
            </a:pPr>
            <a:r>
              <a:rPr lang="en-US" altLang="en-US">
                <a:latin typeface="Times New Roman" panose="02020603050405020304" pitchFamily="18" charset="0"/>
                <a:cs typeface="Times New Roman" panose="02020603050405020304" pitchFamily="18" charset="0"/>
              </a:rPr>
              <a:t>For PC Elements</a:t>
            </a:r>
          </a:p>
          <a:p>
            <a:pPr marL="457200" indent="-457200">
              <a:buFontTx/>
              <a:buAutoNum type="arabicPeriod"/>
            </a:pPr>
            <a:r>
              <a:rPr lang="en-US" altLang="en-US">
                <a:cs typeface="Times New Roman" panose="02020603050405020304" pitchFamily="18" charset="0"/>
              </a:rPr>
              <a:t>Solve for new guess at </a:t>
            </a:r>
            <a:r>
              <a:rPr lang="en-US" altLang="en-US">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a:cs typeface="Times New Roman" panose="02020603050405020304" pitchFamily="18" charset="0"/>
              </a:rPr>
              <a:t>Repeat 2 and 3 until Converged</a:t>
            </a:r>
            <a:endParaRPr lang="en-US" altLang="en-US"/>
          </a:p>
          <a:p>
            <a:pPr marL="457200" indent="-457200">
              <a:buFontTx/>
              <a:buAutoNum type="arabicPeriod"/>
            </a:pPr>
            <a:endParaRPr lang="en-US" altLang="en-US"/>
          </a:p>
          <a:p>
            <a:pPr marL="457200" indent="-457200"/>
            <a:r>
              <a:rPr lang="en-US" altLang="en-US"/>
              <a:t>Convergence is based on change in per unit voltage magnitude</a:t>
            </a:r>
          </a:p>
          <a:p>
            <a:pPr marL="857250" lvl="1" indent="-457200"/>
            <a:r>
              <a:rPr lang="en-US" altLang="en-US"/>
              <a:t>Default tolerance = 0.0001</a:t>
            </a:r>
          </a:p>
          <a:p>
            <a:pPr marL="857250" lvl="1" indent="-457200"/>
            <a:r>
              <a:rPr lang="en-US" altLang="en-US"/>
              <a:t>Good enough for distribution systems</a:t>
            </a:r>
          </a:p>
        </p:txBody>
      </p:sp>
    </p:spTree>
    <p:extLst>
      <p:ext uri="{BB962C8B-B14F-4D97-AF65-F5344CB8AC3E}">
        <p14:creationId xmlns:p14="http://schemas.microsoft.com/office/powerpoint/2010/main" val="15049222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a:t>Putting it All Together</a:t>
            </a:r>
          </a:p>
        </p:txBody>
      </p:sp>
      <p:sp>
        <p:nvSpPr>
          <p:cNvPr id="84995"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4996"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4997"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4998"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4999"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0"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1"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5002"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3"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4"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5005"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5006"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5007"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5008"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5009"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5010"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5011"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2"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3"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4"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5015"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5016"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17"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Tree>
    <p:extLst>
      <p:ext uri="{BB962C8B-B14F-4D97-AF65-F5344CB8AC3E}">
        <p14:creationId xmlns:p14="http://schemas.microsoft.com/office/powerpoint/2010/main" val="5973647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a:t>Putting it All Together</a:t>
            </a:r>
          </a:p>
        </p:txBody>
      </p:sp>
      <p:sp>
        <p:nvSpPr>
          <p:cNvPr id="86019"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6020"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6021"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6022"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6023"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4"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5"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6026"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7"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8"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6029"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6030"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6031"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6032"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6033"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6034"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6035"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6"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7"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8"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6039"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6040"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041"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
        <p:nvSpPr>
          <p:cNvPr id="86042" name="WordArt 26"/>
          <p:cNvSpPr>
            <a:spLocks noChangeArrowheads="1" noChangeShapeType="1" noTextEdit="1"/>
          </p:cNvSpPr>
          <p:nvPr/>
        </p:nvSpPr>
        <p:spPr bwMode="auto">
          <a:xfrm>
            <a:off x="1219200" y="1219200"/>
            <a:ext cx="6629400" cy="4419600"/>
          </a:xfrm>
          <a:prstGeom prst="rect">
            <a:avLst/>
          </a:prstGeom>
        </p:spPr>
        <p:txBody>
          <a:bodyPr wrap="none" fromWordArt="1">
            <a:prstTxWarp prst="textSlantUp">
              <a:avLst>
                <a:gd name="adj" fmla="val 55556"/>
              </a:avLst>
            </a:prstTxWarp>
          </a:bodyPr>
          <a:lstStyle/>
          <a:p>
            <a:r>
              <a:rPr lang="en-US" sz="3600" kern="10">
                <a:ln w="9525">
                  <a:solidFill>
                    <a:srgbClr val="CC0000"/>
                  </a:solidFill>
                  <a:round/>
                  <a:headEnd/>
                  <a:tailEnd/>
                </a:ln>
                <a:solidFill>
                  <a:srgbClr val="009999"/>
                </a:solidFill>
                <a:latin typeface="Arial Black" panose="020B0A04020102020204" pitchFamily="34" charset="0"/>
              </a:rPr>
              <a:t>Th-Th-That's All Folks !</a:t>
            </a:r>
          </a:p>
        </p:txBody>
      </p:sp>
    </p:spTree>
    <p:extLst>
      <p:ext uri="{BB962C8B-B14F-4D97-AF65-F5344CB8AC3E}">
        <p14:creationId xmlns:p14="http://schemas.microsoft.com/office/powerpoint/2010/main" val="35740459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More Concise Form …</a:t>
            </a:r>
          </a:p>
        </p:txBody>
      </p:sp>
      <p:sp>
        <p:nvSpPr>
          <p:cNvPr id="4" name="Content Placeholder 3"/>
          <p:cNvSpPr>
            <a:spLocks noGrp="1"/>
          </p:cNvSpPr>
          <p:nvPr>
            <p:ph idx="1"/>
          </p:nvPr>
        </p:nvSpPr>
        <p:spPr/>
        <p:txBody>
          <a:bodyPr/>
          <a:lstStyle/>
          <a:p>
            <a:r>
              <a:rPr lang="en-US" dirty="0"/>
              <a:t>Fixed-point solution form for normal solution</a:t>
            </a:r>
          </a:p>
          <a:p>
            <a:endParaRPr lang="en-US" dirty="0"/>
          </a:p>
          <a:p>
            <a:endParaRPr lang="en-US" dirty="0"/>
          </a:p>
          <a:p>
            <a:pPr marL="0" indent="0">
              <a:buNone/>
            </a:pPr>
            <a:r>
              <a:rPr lang="en-US" dirty="0"/>
              <a:t>	</a:t>
            </a:r>
            <a:r>
              <a:rPr lang="en-US" i="1" dirty="0"/>
              <a:t>V</a:t>
            </a:r>
            <a:r>
              <a:rPr lang="en-US" i="1" baseline="-25000" dirty="0"/>
              <a:t>n+1</a:t>
            </a:r>
            <a:r>
              <a:rPr lang="en-US" i="1" dirty="0"/>
              <a:t> = [</a:t>
            </a:r>
            <a:r>
              <a:rPr lang="en-US" i="1" dirty="0" err="1"/>
              <a:t>Y</a:t>
            </a:r>
            <a:r>
              <a:rPr lang="en-US" i="1" baseline="-25000" dirty="0" err="1"/>
              <a:t>system</a:t>
            </a:r>
            <a:r>
              <a:rPr lang="en-US" i="1" dirty="0"/>
              <a:t>]</a:t>
            </a:r>
            <a:r>
              <a:rPr lang="en-US" i="1" baseline="30000" dirty="0"/>
              <a:t>-1 </a:t>
            </a:r>
            <a:r>
              <a:rPr lang="en-US" i="1" dirty="0"/>
              <a:t>I</a:t>
            </a:r>
            <a:r>
              <a:rPr lang="en-US" i="1" baseline="-25000" dirty="0"/>
              <a:t>PC</a:t>
            </a:r>
            <a:r>
              <a:rPr lang="en-US" i="1" dirty="0"/>
              <a:t>(</a:t>
            </a:r>
            <a:r>
              <a:rPr lang="en-US" i="1" dirty="0" err="1"/>
              <a:t>V</a:t>
            </a:r>
            <a:r>
              <a:rPr lang="en-US" i="1" baseline="-25000" dirty="0" err="1"/>
              <a:t>n</a:t>
            </a:r>
            <a:r>
              <a:rPr lang="en-US" i="1" dirty="0"/>
              <a:t>)   n = 0, 1, 2, … until converged</a:t>
            </a:r>
            <a:endParaRPr lang="en-US" dirty="0"/>
          </a:p>
          <a:p>
            <a:endParaRPr lang="en-US" dirty="0"/>
          </a:p>
          <a:p>
            <a:endParaRPr lang="en-US" dirty="0"/>
          </a:p>
          <a:p>
            <a:pPr marL="1203325" indent="-1146175">
              <a:buNone/>
            </a:pPr>
            <a:r>
              <a:rPr lang="en-US" i="1" dirty="0"/>
              <a:t>I</a:t>
            </a:r>
            <a:r>
              <a:rPr lang="en-US" i="1" baseline="-25000" dirty="0"/>
              <a:t>PC</a:t>
            </a:r>
            <a:r>
              <a:rPr lang="en-US" i="1" dirty="0"/>
              <a:t>(V)</a:t>
            </a:r>
            <a:r>
              <a:rPr lang="en-US" dirty="0"/>
              <a:t> = </a:t>
            </a:r>
            <a:r>
              <a:rPr lang="en-US" i="1" dirty="0"/>
              <a:t>compensation</a:t>
            </a:r>
            <a:r>
              <a:rPr lang="en-US" dirty="0"/>
              <a:t> currents from Power Conversion (PC) elements in the circuit as a function of voltage</a:t>
            </a:r>
          </a:p>
          <a:p>
            <a:endParaRPr lang="en-US" dirty="0"/>
          </a:p>
        </p:txBody>
      </p:sp>
    </p:spTree>
    <p:extLst>
      <p:ext uri="{BB962C8B-B14F-4D97-AF65-F5344CB8AC3E}">
        <p14:creationId xmlns:p14="http://schemas.microsoft.com/office/powerpoint/2010/main" val="282655240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en-US"/>
              <a:t>Solving the Power Flow …</a:t>
            </a:r>
          </a:p>
        </p:txBody>
      </p:sp>
      <p:sp>
        <p:nvSpPr>
          <p:cNvPr id="87043" name="Rectangle 3"/>
          <p:cNvSpPr>
            <a:spLocks noGrp="1" noChangeArrowheads="1"/>
          </p:cNvSpPr>
          <p:nvPr>
            <p:ph type="body" idx="1"/>
          </p:nvPr>
        </p:nvSpPr>
        <p:spPr/>
        <p:txBody>
          <a:bodyPr/>
          <a:lstStyle/>
          <a:p>
            <a:pPr eaLnBrk="1" hangingPunct="1"/>
            <a:r>
              <a:rPr lang="en-US" altLang="en-US" dirty="0"/>
              <a:t>This solution method requires that the first guess at the voltages be close to the final solution</a:t>
            </a:r>
          </a:p>
          <a:p>
            <a:pPr lvl="1" eaLnBrk="1" hangingPunct="1"/>
            <a:r>
              <a:rPr lang="en-US" altLang="en-US" sz="2000" dirty="0"/>
              <a:t>Not a problem for daily or yearly simulations</a:t>
            </a:r>
          </a:p>
          <a:p>
            <a:pPr lvl="2" eaLnBrk="1" hangingPunct="1"/>
            <a:r>
              <a:rPr lang="en-US" altLang="en-US" sz="2000" dirty="0"/>
              <a:t>Present solution is a good initial guess at next time step</a:t>
            </a:r>
          </a:p>
          <a:p>
            <a:pPr lvl="1" eaLnBrk="1" hangingPunct="1"/>
            <a:r>
              <a:rPr lang="en-US" altLang="en-US" sz="2000" dirty="0"/>
              <a:t>First solution is often most difficult</a:t>
            </a:r>
          </a:p>
          <a:p>
            <a:pPr eaLnBrk="1" hangingPunct="1"/>
            <a:r>
              <a:rPr lang="en-US" altLang="en-US" dirty="0"/>
              <a:t>The solution initialization routine in </a:t>
            </a:r>
            <a:r>
              <a:rPr lang="en-US" altLang="en-US" dirty="0" err="1"/>
              <a:t>OpenDSS</a:t>
            </a:r>
            <a:r>
              <a:rPr lang="en-US" altLang="en-US" dirty="0"/>
              <a:t> accomplishes this with ease in most cases</a:t>
            </a:r>
          </a:p>
          <a:p>
            <a:pPr eaLnBrk="1" hangingPunct="1"/>
            <a:r>
              <a:rPr lang="en-US" altLang="en-US" dirty="0"/>
              <a:t>Method works well for arbitrary unbalances</a:t>
            </a:r>
          </a:p>
          <a:p>
            <a:pPr lvl="1" eaLnBrk="1" hangingPunct="1"/>
            <a:r>
              <a:rPr lang="en-US" altLang="en-US" sz="2000" dirty="0"/>
              <a:t>For conditions that are sensitive, a </a:t>
            </a:r>
            <a:r>
              <a:rPr lang="en-US" altLang="en-US" sz="2000" i="1" dirty="0"/>
              <a:t>Newton</a:t>
            </a:r>
            <a:r>
              <a:rPr lang="en-US" altLang="en-US" sz="2000" dirty="0"/>
              <a:t> method is provided that is more robust, but slower.</a:t>
            </a:r>
          </a:p>
          <a:p>
            <a:pPr lvl="1" eaLnBrk="1" hangingPunct="1"/>
            <a:r>
              <a:rPr lang="en-US" altLang="en-US" sz="2000" dirty="0"/>
              <a:t>Not to be confused with “Newton-Raphson Power Flow”</a:t>
            </a:r>
          </a:p>
        </p:txBody>
      </p:sp>
    </p:spTree>
    <p:extLst>
      <p:ext uri="{BB962C8B-B14F-4D97-AF65-F5344CB8AC3E}">
        <p14:creationId xmlns:p14="http://schemas.microsoft.com/office/powerpoint/2010/main" val="3586771317"/>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B3A9CD0-2239-4A17-AE12-8DE9BDDF5A58}">
  <ds:schemaRefs>
    <ds:schemaRef ds:uri="9d4eb815-23ed-48d9-b0c1-2b9ce0016f4e"/>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99B5431-8C26-478B-808F-26BED01B74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689</TotalTime>
  <Words>5856</Words>
  <Application>Microsoft Office PowerPoint</Application>
  <PresentationFormat>On-screen Show (4:3)</PresentationFormat>
  <Paragraphs>1169</Paragraphs>
  <Slides>150</Slides>
  <Notes>110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150</vt:i4>
      </vt:variant>
    </vt:vector>
  </HeadingPairs>
  <TitlesOfParts>
    <vt:vector size="162" baseType="lpstr">
      <vt:lpstr>Arial</vt:lpstr>
      <vt:lpstr>Arial Black</vt:lpstr>
      <vt:lpstr>Arial Narrow</vt:lpstr>
      <vt:lpstr>Calibri</vt:lpstr>
      <vt:lpstr>Courier New</vt:lpstr>
      <vt:lpstr>MS Sans Serif</vt:lpstr>
      <vt:lpstr>Tahoma</vt:lpstr>
      <vt:lpstr>Times New Roman</vt:lpstr>
      <vt:lpstr>Wingdings</vt:lpstr>
      <vt:lpstr>2017 PowerPoint Theme</vt:lpstr>
      <vt:lpstr>Document</vt:lpstr>
      <vt:lpstr>Equation</vt:lpstr>
      <vt:lpstr>Advanced Modeling for Distribution Planning Workshop with OpenDSS </vt:lpstr>
      <vt:lpstr>Instructor</vt:lpstr>
      <vt:lpstr>Instructor</vt:lpstr>
      <vt:lpstr>Introduction to  Distribution Systems</vt:lpstr>
      <vt:lpstr>Typical North American Distribution System</vt:lpstr>
      <vt:lpstr>Typical European Style System</vt:lpstr>
      <vt:lpstr>Comparisons of Systems</vt:lpstr>
      <vt:lpstr>Comparison of Distribution Systems</vt:lpstr>
      <vt:lpstr>Urban  Low-Voltage Network Systems</vt:lpstr>
      <vt:lpstr>Urban LV Network Systems – Another View</vt:lpstr>
      <vt:lpstr>Urban LV Network Systems</vt:lpstr>
      <vt:lpstr>Why are most distribution systems radial?</vt:lpstr>
      <vt:lpstr>Utility Fault-Clearing Practices</vt:lpstr>
      <vt:lpstr>The Fuse Characteristic Dictates Utility Fault Protection Practices On Distribution </vt:lpstr>
      <vt:lpstr>Fuse Characteristic, cont’d</vt:lpstr>
      <vt:lpstr>Radial Distribution Fault Protection</vt:lpstr>
      <vt:lpstr>Transmission Fault Protection</vt:lpstr>
      <vt:lpstr>Radial Circuit Economics</vt:lpstr>
      <vt:lpstr>Radial System Protection Principles</vt:lpstr>
      <vt:lpstr>LV Network Systems</vt:lpstr>
      <vt:lpstr>LV Network Protection Principles</vt:lpstr>
      <vt:lpstr>Reclosing on Radial Circuits</vt:lpstr>
      <vt:lpstr>Typical Reclosing Sequences</vt:lpstr>
      <vt:lpstr>Summary: Distribution Systems</vt:lpstr>
      <vt:lpstr>Introduction to  the OpenDSS Program   </vt:lpstr>
      <vt:lpstr>What is the OpenDSS?</vt:lpstr>
      <vt:lpstr>What is the OpenDSS?</vt:lpstr>
      <vt:lpstr>What can OpenDSS be used for?</vt:lpstr>
      <vt:lpstr>What can OpenDSS be used for? (cont’d)</vt:lpstr>
      <vt:lpstr>Some Examples</vt:lpstr>
      <vt:lpstr>Computing Annual Losses</vt:lpstr>
      <vt:lpstr>Using DSS to Determine Incremental Capacity of DG</vt:lpstr>
      <vt:lpstr>DG Dispatch</vt:lpstr>
      <vt:lpstr>Solar PV Simulation</vt:lpstr>
      <vt:lpstr>1-sec Solar Data – Cloud Transients</vt:lpstr>
      <vt:lpstr>1-sec Solar PV Simulation Shows Voltage Regulation Issues</vt:lpstr>
      <vt:lpstr>Power Distribution Efficiency</vt:lpstr>
      <vt:lpstr>Wind Plant 1-s Simulation</vt:lpstr>
      <vt:lpstr>PowerPoint Presentation</vt:lpstr>
      <vt:lpstr>Power Flow Visualization</vt:lpstr>
      <vt:lpstr>Special Displays  </vt:lpstr>
      <vt:lpstr>Example of an Expected DG Problem</vt:lpstr>
      <vt:lpstr>Root of Problem</vt:lpstr>
      <vt:lpstr>What is the OpenDSS? (cont’d)</vt:lpstr>
      <vt:lpstr>What is the OpenDSS? (cont’d)</vt:lpstr>
      <vt:lpstr>Time- and Location-Dependent Benefits</vt:lpstr>
      <vt:lpstr>Time- and Location-Dependent Benefits</vt:lpstr>
      <vt:lpstr>What are the Key Features?</vt:lpstr>
      <vt:lpstr>Built-in Solution Modes</vt:lpstr>
      <vt:lpstr>Controls</vt:lpstr>
      <vt:lpstr>Overall Model Concept</vt:lpstr>
      <vt:lpstr>User Interfaces Currently Implemented</vt:lpstr>
      <vt:lpstr>Validation of OpenDSS</vt:lpstr>
      <vt:lpstr>Needs Envisioned by EPRI for the Smart Grid (2007)</vt:lpstr>
      <vt:lpstr>EPRI’s Vision</vt:lpstr>
      <vt:lpstr>Plan for Future Work/Enhancements</vt:lpstr>
      <vt:lpstr>What’s Next?</vt:lpstr>
      <vt:lpstr>Getting Started:  Installation  and Basic Usage</vt:lpstr>
      <vt:lpstr>Repository on SourceForge.Net</vt:lpstr>
      <vt:lpstr>Accessing the SourceForge.Net Source Code Repository with TortoiseSVN</vt:lpstr>
      <vt:lpstr>Program Installation</vt:lpstr>
      <vt:lpstr>Download the Installer Files</vt:lpstr>
      <vt:lpstr>Install Both 32-bit and 64-bit Versions of OpenDSS</vt:lpstr>
      <vt:lpstr>OpenDSS Files Installed</vt:lpstr>
      <vt:lpstr>SourceForge.Net Links for OpenDSS</vt:lpstr>
      <vt:lpstr>Discussion Forum &amp; News for OpenDSS</vt:lpstr>
      <vt:lpstr>EPRI OpenDSS Link Page</vt:lpstr>
      <vt:lpstr>Registering the COM server</vt:lpstr>
      <vt:lpstr>The GUID References the DLL File ….</vt:lpstr>
      <vt:lpstr>Questions So Far?</vt:lpstr>
      <vt:lpstr>OpenDSS Architecture  and  Circuit Modeling Basics</vt:lpstr>
      <vt:lpstr>DSS Structure</vt:lpstr>
      <vt:lpstr>DSS Object Structure</vt:lpstr>
      <vt:lpstr>DSS Class Structure</vt:lpstr>
      <vt:lpstr>Models Currently Implemented (April 2017)</vt:lpstr>
      <vt:lpstr>Models Currently Implemented (April 2017)</vt:lpstr>
      <vt:lpstr>Built-in Solution Modes</vt:lpstr>
      <vt:lpstr>Input Data Requirements</vt:lpstr>
      <vt:lpstr>Input Data Requirements</vt:lpstr>
      <vt:lpstr>Advanced Types of Data in OpenDSS</vt:lpstr>
      <vt:lpstr>How Does OpenDSS Work?</vt:lpstr>
      <vt:lpstr>The Math …</vt:lpstr>
      <vt:lpstr>Primitive Y Matrix</vt:lpstr>
      <vt:lpstr>Primitive Y Matrix, cont’d</vt:lpstr>
      <vt:lpstr>What about 3-phase elements?</vt:lpstr>
      <vt:lpstr>The Network Model</vt:lpstr>
      <vt:lpstr>Nodal Admittance Equations</vt:lpstr>
      <vt:lpstr>Solving the Power Flow</vt:lpstr>
      <vt:lpstr>Load (a PC Element)</vt:lpstr>
      <vt:lpstr>Load  - 3-phase Y connected</vt:lpstr>
      <vt:lpstr>Load  - 3-phase Delta connected</vt:lpstr>
      <vt:lpstr>Load Models  (Present version)</vt:lpstr>
      <vt:lpstr>Standard P + jQ (constant power) Load Model</vt:lpstr>
      <vt:lpstr>Standard P + jQ Load Model  (Model=1)</vt:lpstr>
      <vt:lpstr>Power Flow Solution Algorithm</vt:lpstr>
      <vt:lpstr>Putting it All Together</vt:lpstr>
      <vt:lpstr>Putting it All Together</vt:lpstr>
      <vt:lpstr>A More Concise Form …</vt:lpstr>
      <vt:lpstr>Solving the Power Flow …</vt:lpstr>
      <vt:lpstr>Circuit Modeling Basics</vt:lpstr>
      <vt:lpstr>DSS Bus Model  (Bus ≠ Node)</vt:lpstr>
      <vt:lpstr>Node Numbers</vt:lpstr>
      <vt:lpstr>DSS Terminal Definition</vt:lpstr>
      <vt:lpstr>Power Delivery Elements</vt:lpstr>
      <vt:lpstr>Power Conversion Elements</vt:lpstr>
      <vt:lpstr>Specifying Bus Connections</vt:lpstr>
      <vt:lpstr>Specifying Bus Connections</vt:lpstr>
      <vt:lpstr>Specifying Bus Connections</vt:lpstr>
      <vt:lpstr>Specifying Bus Connections</vt:lpstr>
      <vt:lpstr>Possible Gotcha: Specifying Two Ungrounded-Wye Capacitors on Same Bus</vt:lpstr>
      <vt:lpstr>Capacitor Object</vt:lpstr>
      <vt:lpstr>Circuit Element Conductors are Connected to the Nodes of Buses</vt:lpstr>
      <vt:lpstr>Example: Connections for 1-Phase Residential Transformer Used in North America</vt:lpstr>
      <vt:lpstr>All Terminals of a Circuit Element Have Same Number of Conductors</vt:lpstr>
      <vt:lpstr>Scripting Basics</vt:lpstr>
      <vt:lpstr>Scripting</vt:lpstr>
      <vt:lpstr>Command Syntax</vt:lpstr>
      <vt:lpstr>Delimiters</vt:lpstr>
      <vt:lpstr>Array and Matrix Parameters</vt:lpstr>
      <vt:lpstr>A Simple Example</vt:lpstr>
      <vt:lpstr>A Basic Script (Class Exercise)</vt:lpstr>
      <vt:lpstr>20 MVA Substation Transformer</vt:lpstr>
      <vt:lpstr>The Line</vt:lpstr>
      <vt:lpstr>The Load</vt:lpstr>
      <vt:lpstr>Add a 500-kW Generator Object to LoadBus</vt:lpstr>
      <vt:lpstr>Scripting Large Circuits</vt:lpstr>
      <vt:lpstr>Organizing Your Main Screen</vt:lpstr>
      <vt:lpstr>OpenDSS Registry Entries</vt:lpstr>
      <vt:lpstr>OpenDSS Main Screen</vt:lpstr>
      <vt:lpstr>A Common Sense Structuring of Script Files</vt:lpstr>
      <vt:lpstr>Organizing Run Scripts</vt:lpstr>
      <vt:lpstr>Organizing Your Master File</vt:lpstr>
      <vt:lpstr>Example:  IEEE 8500-Node Test Feeder</vt:lpstr>
      <vt:lpstr>Location of the IEEE 8500-Node Test Feeder Files</vt:lpstr>
      <vt:lpstr>Master File for 8500-Node Test Case</vt:lpstr>
      <vt:lpstr>Snippets of Circuit Script Files</vt:lpstr>
      <vt:lpstr>Circuit Plot</vt:lpstr>
      <vt:lpstr>Voltage Profile Plot</vt:lpstr>
      <vt:lpstr>Application Programming Interfaces (API)</vt:lpstr>
      <vt:lpstr>Why You Might Want to Write Some Code …</vt:lpstr>
      <vt:lpstr>Ways to Write Code to Do Innovative Things with  OpenDSS</vt:lpstr>
      <vt:lpstr>What Languages Can You use for Code?</vt:lpstr>
      <vt:lpstr>COM Interface</vt:lpstr>
      <vt:lpstr>Finding COM Servers on Your Computer</vt:lpstr>
      <vt:lpstr>Object Browser in VBA for OpenDSSEngine</vt:lpstr>
      <vt:lpstr>DSS Structure</vt:lpstr>
      <vt:lpstr>Demonstration of Using the COM Interface</vt:lpstr>
      <vt:lpstr>PowerPoint Presentation</vt:lpstr>
      <vt:lpstr>An Interesting Link Using the Direct DLL interface</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52</cp:revision>
  <cp:lastPrinted>2014-11-24T20:31:07Z</cp:lastPrinted>
  <dcterms:created xsi:type="dcterms:W3CDTF">2017-04-05T15:17:39Z</dcterms:created>
  <dcterms:modified xsi:type="dcterms:W3CDTF">2017-04-13T20:26:20Z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