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4"/>
  </p:notesMasterIdLst>
  <p:sldIdLst>
    <p:sldId id="283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39" r:id="rId2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95D3"/>
    <a:srgbClr val="7F7F7F"/>
    <a:srgbClr val="5B9BD5"/>
    <a:srgbClr val="5D7F9D"/>
    <a:srgbClr val="F3FBFF"/>
    <a:srgbClr val="E4F6FE"/>
    <a:srgbClr val="D5F0F9"/>
    <a:srgbClr val="AAD2E9"/>
    <a:srgbClr val="FFEB99"/>
    <a:srgbClr val="E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66" autoAdjust="0"/>
  </p:normalViewPr>
  <p:slideViewPr>
    <p:cSldViewPr snapToGrid="0">
      <p:cViewPr varScale="1">
        <p:scale>
          <a:sx n="85" d="100"/>
          <a:sy n="85" d="100"/>
        </p:scale>
        <p:origin x="13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5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8992B66-54BA-44DE-ACD6-D9F98E32A92B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14838"/>
            <a:ext cx="51371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07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8E81866-DC54-40C0-97C2-89D2F7892FA2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470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C8E6FCF-C2A0-40A3-BF13-9014CE58D410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05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E7EEF73-58F6-4413-AA82-0A249EECD973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96913"/>
            <a:ext cx="4648200" cy="34861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71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FBA9D8A-D82B-4BEE-BC77-FDBBEEC1DC45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2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6379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2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3" r:id="rId3"/>
    <p:sldLayoutId id="2147483674" r:id="rId4"/>
    <p:sldLayoutId id="214748367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/>
          <a:lstStyle/>
          <a:p>
            <a:pPr algn="r"/>
            <a:r>
              <a:rPr lang="en-US" b="1" dirty="0"/>
              <a:t>Instructors</a:t>
            </a:r>
          </a:p>
          <a:p>
            <a:pPr algn="r"/>
            <a:r>
              <a:rPr lang="en-US" b="1" dirty="0"/>
              <a:t>Roger C. Dugan</a:t>
            </a:r>
            <a:br>
              <a:rPr lang="en-US" b="1" dirty="0"/>
            </a:br>
            <a:r>
              <a:rPr lang="en-US" b="1" dirty="0"/>
              <a:t>Matt Rylander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  <a:p>
            <a:pPr algn="r"/>
            <a:r>
              <a:rPr lang="en-US" b="1" dirty="0"/>
              <a:t>Sponsored by CenterPoint Energy</a:t>
            </a:r>
            <a:br>
              <a:rPr lang="en-US" b="1" dirty="0"/>
            </a:br>
            <a:r>
              <a:rPr lang="en-US" b="1" dirty="0"/>
              <a:t>At Texas A&amp;M University</a:t>
            </a:r>
            <a:br>
              <a:rPr lang="en-US" dirty="0"/>
            </a:br>
            <a:r>
              <a:rPr lang="en-US" dirty="0"/>
              <a:t>April 19, 20, 21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Advanced Modeling for Distribution Planning Workshop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OpenDSS</a:t>
            </a:r>
            <a:br>
              <a:rPr lang="en-US" dirty="0">
                <a:solidFill>
                  <a:schemeClr val="tx2"/>
                </a:solidFill>
              </a:rPr>
            </a:br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2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Scripting for Automated Analysis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Analyze different size PV systems to determine when ANSI voltage limits are violated</a:t>
            </a:r>
          </a:p>
          <a:p>
            <a:r>
              <a:rPr lang="en-US" altLang="en-US"/>
              <a:t>Record voltages</a:t>
            </a:r>
          </a:p>
          <a:p>
            <a:r>
              <a:rPr lang="en-US" altLang="en-US"/>
              <a:t>Record power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8" y="3307877"/>
            <a:ext cx="815105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4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751" y="1856519"/>
            <a:ext cx="4572000" cy="34284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" y="1874855"/>
            <a:ext cx="4572396" cy="3432345"/>
          </a:xfrm>
          <a:prstGeom prst="rect">
            <a:avLst/>
          </a:prstGeom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 Results Plotted in Matlab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5257800" y="1230313"/>
            <a:ext cx="3352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u="sng"/>
              <a:t>Power from Source</a:t>
            </a:r>
          </a:p>
        </p:txBody>
      </p:sp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990600" y="1230313"/>
            <a:ext cx="2971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u="sng"/>
              <a:t>Voltage at PV Terminal</a:t>
            </a:r>
          </a:p>
        </p:txBody>
      </p:sp>
      <p:cxnSp>
        <p:nvCxnSpPr>
          <p:cNvPr id="29703" name="Straight Connector 9"/>
          <p:cNvCxnSpPr>
            <a:cxnSpLocks noChangeShapeType="1"/>
          </p:cNvCxnSpPr>
          <p:nvPr/>
        </p:nvCxnSpPr>
        <p:spPr bwMode="auto">
          <a:xfrm>
            <a:off x="609600" y="4125913"/>
            <a:ext cx="4683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Straight Connector 11"/>
          <p:cNvCxnSpPr>
            <a:cxnSpLocks noChangeShapeType="1"/>
          </p:cNvCxnSpPr>
          <p:nvPr/>
        </p:nvCxnSpPr>
        <p:spPr bwMode="auto">
          <a:xfrm flipV="1">
            <a:off x="1089025" y="4148138"/>
            <a:ext cx="0" cy="7508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8" y="5325536"/>
            <a:ext cx="3340898" cy="914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331" y="5330745"/>
            <a:ext cx="4316342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0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 with Off-nominal PV Power Factor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Voltage violation avoided by absorbing vars @ -0.99 pf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235575" y="2057400"/>
            <a:ext cx="3352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u="sng"/>
              <a:t>Power from Source</a:t>
            </a:r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968375" y="2057400"/>
            <a:ext cx="2971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u="sng"/>
              <a:t>Voltage at PV Terminal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5" y="2890861"/>
            <a:ext cx="4572000" cy="3428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09" y="2890861"/>
            <a:ext cx="4572000" cy="34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Series with Variable Resource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Create a simple loadshape to simulate PV variability</a:t>
            </a:r>
          </a:p>
          <a:p>
            <a:r>
              <a:rPr lang="en-US" altLang="en-US"/>
              <a:t>%cutin and %cutout impact when the PV will be online</a:t>
            </a:r>
          </a:p>
          <a:p>
            <a:r>
              <a:rPr lang="en-US" altLang="en-US"/>
              <a:t>Setup monitors to record results</a:t>
            </a:r>
          </a:p>
          <a:p>
            <a:r>
              <a:rPr lang="en-US" altLang="en-US"/>
              <a:t>Solve</a:t>
            </a:r>
          </a:p>
          <a:p>
            <a:r>
              <a:rPr lang="en-US" altLang="en-US"/>
              <a:t>Observe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6" y="3656074"/>
            <a:ext cx="7407282" cy="21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0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Series Results Plotted by DSS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23683"/>
            <a:ext cx="8226425" cy="5062818"/>
          </a:xfrm>
        </p:spPr>
        <p:txBody>
          <a:bodyPr/>
          <a:lstStyle/>
          <a:p>
            <a:r>
              <a:rPr lang="en-US" altLang="en-US" dirty="0"/>
              <a:t>Real power multiplication factors</a:t>
            </a:r>
          </a:p>
          <a:p>
            <a:pPr lvl="1"/>
            <a:r>
              <a:rPr lang="en-US" altLang="en-US" dirty="0" err="1"/>
              <a:t>mult</a:t>
            </a:r>
            <a:r>
              <a:rPr lang="en-US" altLang="en-US" dirty="0"/>
              <a:t>=[.1,.2,.3,.4,.5,.8,1,1,.3,.1]</a:t>
            </a:r>
          </a:p>
          <a:p>
            <a:pPr lvl="1"/>
            <a:r>
              <a:rPr lang="en-US" altLang="en-US" dirty="0"/>
              <a:t>Offline in first and last interval due to </a:t>
            </a:r>
            <a:r>
              <a:rPr lang="en-US" altLang="en-US" dirty="0" err="1"/>
              <a:t>cutin</a:t>
            </a:r>
            <a:r>
              <a:rPr lang="en-US" altLang="en-US" dirty="0"/>
              <a:t>/cutout</a:t>
            </a:r>
          </a:p>
          <a:p>
            <a:pPr lvl="1"/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20" y="2484009"/>
            <a:ext cx="4572000" cy="3940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5" y="2484009"/>
            <a:ext cx="4572000" cy="39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913063"/>
            <a:ext cx="6329362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Voltvar to the Mix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2873375" cy="4592638"/>
          </a:xfrm>
        </p:spPr>
        <p:txBody>
          <a:bodyPr/>
          <a:lstStyle/>
          <a:p>
            <a:r>
              <a:rPr lang="en-US" altLang="en-US"/>
              <a:t>Create voltvar settings</a:t>
            </a:r>
          </a:p>
          <a:p>
            <a:r>
              <a:rPr lang="en-US" altLang="en-US"/>
              <a:t>Apply to the PV system inverter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36" y="1184163"/>
            <a:ext cx="5541744" cy="1658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648993"/>
            <a:ext cx="8425402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0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 Inverter Voltvar Response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Vary the system voltage</a:t>
            </a:r>
          </a:p>
          <a:p>
            <a:r>
              <a:rPr lang="en-US" altLang="en-US"/>
              <a:t>Record the inverter reactive response</a:t>
            </a:r>
          </a:p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6" y="2622765"/>
            <a:ext cx="7992549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7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 Voltvar	 Response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3744913" cy="1533525"/>
          </a:xfrm>
        </p:spPr>
        <p:txBody>
          <a:bodyPr>
            <a:normAutofit lnSpcReduction="10000"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Full reactive output above 1.03 Vpu</a:t>
            </a:r>
          </a:p>
          <a:p>
            <a:r>
              <a:rPr lang="en-US" altLang="en-US">
                <a:solidFill>
                  <a:srgbClr val="0070C0"/>
                </a:solidFill>
              </a:rPr>
              <a:t>No reactive output from 0.99-1.01 Vpu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4663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05138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936625"/>
            <a:ext cx="48641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7" name="Straight Arrow Connector 6"/>
          <p:cNvCxnSpPr>
            <a:cxnSpLocks noChangeShapeType="1"/>
          </p:cNvCxnSpPr>
          <p:nvPr/>
        </p:nvCxnSpPr>
        <p:spPr bwMode="auto">
          <a:xfrm flipV="1">
            <a:off x="914400" y="3929063"/>
            <a:ext cx="141288" cy="29527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Straight Arrow Connector 9"/>
          <p:cNvCxnSpPr>
            <a:cxnSpLocks noChangeShapeType="1"/>
          </p:cNvCxnSpPr>
          <p:nvPr/>
        </p:nvCxnSpPr>
        <p:spPr bwMode="auto">
          <a:xfrm flipV="1">
            <a:off x="7227888" y="2819400"/>
            <a:ext cx="141287" cy="2936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Straight Arrow Connector 10"/>
          <p:cNvCxnSpPr>
            <a:cxnSpLocks noChangeShapeType="1"/>
          </p:cNvCxnSpPr>
          <p:nvPr/>
        </p:nvCxnSpPr>
        <p:spPr bwMode="auto">
          <a:xfrm flipV="1">
            <a:off x="5486400" y="5845175"/>
            <a:ext cx="141288" cy="2936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Straight Arrow Connector 12"/>
          <p:cNvCxnSpPr>
            <a:cxnSpLocks noChangeShapeType="1"/>
          </p:cNvCxnSpPr>
          <p:nvPr/>
        </p:nvCxnSpPr>
        <p:spPr bwMode="auto">
          <a:xfrm>
            <a:off x="6759575" y="4408488"/>
            <a:ext cx="284163" cy="2174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Straight Arrow Connector 14"/>
          <p:cNvCxnSpPr>
            <a:cxnSpLocks noChangeShapeType="1"/>
          </p:cNvCxnSpPr>
          <p:nvPr/>
        </p:nvCxnSpPr>
        <p:spPr bwMode="auto">
          <a:xfrm>
            <a:off x="2187575" y="4441825"/>
            <a:ext cx="284163" cy="217488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ight Brace 1"/>
          <p:cNvSpPr/>
          <p:nvPr/>
        </p:nvSpPr>
        <p:spPr bwMode="auto">
          <a:xfrm rot="16200000">
            <a:off x="6687928" y="1579191"/>
            <a:ext cx="210156" cy="363070"/>
          </a:xfrm>
          <a:prstGeom prst="rightBrace">
            <a:avLst>
              <a:gd name="adj1" fmla="val 38541"/>
              <a:gd name="adj2" fmla="val 50000"/>
            </a:avLst>
          </a:prstGeom>
          <a:noFill/>
          <a:ln w="28575" cap="flat" cmpd="sng" algn="ctr">
            <a:solidFill>
              <a:srgbClr val="5195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Graphical User Interface in </a:t>
            </a:r>
            <a:r>
              <a:rPr lang="en-US" altLang="en-US" dirty="0" err="1"/>
              <a:t>Matlab</a:t>
            </a:r>
            <a:endParaRPr lang="en-US" altLang="en-US" dirty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503363"/>
            <a:ext cx="69246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29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Running from MATLAB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6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OpenDSS From Matlab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the DSS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981200" y="2854325"/>
            <a:ext cx="6553200" cy="3016250"/>
          </a:xfrm>
          <a:prstGeom prst="rect">
            <a:avLst/>
          </a:prstGeom>
          <a:noFill/>
          <a:ln w="25400" algn="ctr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 dirty="0"/>
              <a:t>function [</a:t>
            </a:r>
            <a:r>
              <a:rPr lang="en-US" altLang="en-US" sz="1000" dirty="0" err="1"/>
              <a:t>DSSStart,DSSobj,DSSText</a:t>
            </a:r>
            <a:r>
              <a:rPr lang="en-US" altLang="en-US" sz="1000" dirty="0"/>
              <a:t>] = </a:t>
            </a:r>
            <a:r>
              <a:rPr lang="en-US" altLang="en-US" sz="1000" dirty="0" err="1"/>
              <a:t>DSSStartup</a:t>
            </a:r>
            <a:r>
              <a:rPr lang="en-US" altLang="en-US" sz="1000" dirty="0"/>
              <a:t>(</a:t>
            </a:r>
            <a:r>
              <a:rPr lang="en-US" altLang="en-US" sz="1000" dirty="0" err="1"/>
              <a:t>mydir</a:t>
            </a:r>
            <a:r>
              <a:rPr lang="en-US" altLang="en-US" sz="1000" dirty="0"/>
              <a:t>)</a:t>
            </a:r>
          </a:p>
          <a:p>
            <a:pPr algn="l"/>
            <a:r>
              <a:rPr lang="en-US" altLang="en-US" sz="1000" dirty="0"/>
              <a:t>    % Function for starting up the DSS</a:t>
            </a:r>
          </a:p>
          <a:p>
            <a:pPr algn="l"/>
            <a:r>
              <a:rPr lang="en-US" altLang="en-US" sz="1000" dirty="0"/>
              <a:t>    % make sure we are in the proper directory</a:t>
            </a:r>
          </a:p>
          <a:p>
            <a:pPr algn="l"/>
            <a:r>
              <a:rPr lang="en-US" altLang="en-US" sz="1000" dirty="0"/>
              <a:t>    cd(</a:t>
            </a:r>
            <a:r>
              <a:rPr lang="en-US" altLang="en-US" sz="1000" dirty="0" err="1"/>
              <a:t>mydir</a:t>
            </a:r>
            <a:r>
              <a:rPr lang="en-US" altLang="en-US" sz="1000" dirty="0"/>
              <a:t>);</a:t>
            </a:r>
          </a:p>
          <a:p>
            <a:pPr algn="l"/>
            <a:r>
              <a:rPr lang="en-US" altLang="en-US" sz="1000" dirty="0"/>
              <a:t>    </a:t>
            </a:r>
          </a:p>
          <a:p>
            <a:pPr algn="l"/>
            <a:r>
              <a:rPr lang="en-US" altLang="en-US" sz="1000" dirty="0"/>
              <a:t>    %instantiate the DSS Object</a:t>
            </a:r>
          </a:p>
          <a:p>
            <a:pPr algn="l"/>
            <a:r>
              <a:rPr lang="en-US" altLang="en-US" sz="1000" dirty="0"/>
              <a:t>    </a:t>
            </a:r>
            <a:r>
              <a:rPr lang="en-US" altLang="en-US" sz="1000" dirty="0" err="1"/>
              <a:t>DSSobj</a:t>
            </a:r>
            <a:r>
              <a:rPr lang="en-US" altLang="en-US" sz="1000" dirty="0"/>
              <a:t> = </a:t>
            </a:r>
            <a:r>
              <a:rPr lang="en-US" altLang="en-US" sz="1000" dirty="0" err="1"/>
              <a:t>actxserver</a:t>
            </a:r>
            <a:r>
              <a:rPr lang="en-US" altLang="en-US" sz="1000" dirty="0"/>
              <a:t>('</a:t>
            </a:r>
            <a:r>
              <a:rPr lang="en-US" altLang="en-US" sz="1000" dirty="0" err="1"/>
              <a:t>OpenDSSEngine.DSS</a:t>
            </a:r>
            <a:r>
              <a:rPr lang="en-US" altLang="en-US" sz="1000" dirty="0"/>
              <a:t>');</a:t>
            </a:r>
          </a:p>
          <a:p>
            <a:pPr algn="l"/>
            <a:r>
              <a:rPr lang="en-US" altLang="en-US" sz="1000" dirty="0"/>
              <a:t>    </a:t>
            </a:r>
          </a:p>
          <a:p>
            <a:pPr algn="l"/>
            <a:r>
              <a:rPr lang="en-US" altLang="en-US" sz="1000" dirty="0"/>
              <a:t>    %Start the DSS.   Only needs to be executed the first time w/in a </a:t>
            </a:r>
            <a:r>
              <a:rPr lang="en-US" altLang="en-US" sz="1000" dirty="0" err="1"/>
              <a:t>Matlab</a:t>
            </a:r>
            <a:r>
              <a:rPr lang="en-US" altLang="en-US" sz="1000" dirty="0"/>
              <a:t> session</a:t>
            </a:r>
          </a:p>
          <a:p>
            <a:pPr algn="l"/>
            <a:r>
              <a:rPr lang="en-US" altLang="en-US" sz="1000" dirty="0"/>
              <a:t>    </a:t>
            </a:r>
            <a:r>
              <a:rPr lang="en-US" altLang="en-US" sz="1000" dirty="0" err="1"/>
              <a:t>DSSStart</a:t>
            </a:r>
            <a:r>
              <a:rPr lang="en-US" altLang="en-US" sz="1000" dirty="0"/>
              <a:t> = </a:t>
            </a:r>
            <a:r>
              <a:rPr lang="en-US" altLang="en-US" sz="1000" dirty="0" err="1"/>
              <a:t>DSSobj.Start</a:t>
            </a:r>
            <a:r>
              <a:rPr lang="en-US" altLang="en-US" sz="1000" dirty="0"/>
              <a:t>(0);</a:t>
            </a:r>
          </a:p>
          <a:p>
            <a:pPr algn="l"/>
            <a:r>
              <a:rPr lang="en-US" altLang="en-US" sz="1000" dirty="0"/>
              <a:t> </a:t>
            </a:r>
          </a:p>
          <a:p>
            <a:pPr algn="l"/>
            <a:r>
              <a:rPr lang="en-US" altLang="en-US" sz="1000" dirty="0"/>
              <a:t>    % Define the text interface</a:t>
            </a:r>
          </a:p>
          <a:p>
            <a:pPr algn="l"/>
            <a:r>
              <a:rPr lang="en-US" altLang="en-US" sz="1000" dirty="0"/>
              <a:t>    </a:t>
            </a:r>
            <a:r>
              <a:rPr lang="en-US" altLang="en-US" sz="1000" dirty="0" err="1"/>
              <a:t>DSSText</a:t>
            </a:r>
            <a:r>
              <a:rPr lang="en-US" altLang="en-US" sz="1000" dirty="0"/>
              <a:t> = </a:t>
            </a:r>
            <a:r>
              <a:rPr lang="en-US" altLang="en-US" sz="1000" dirty="0" err="1"/>
              <a:t>DSSobj.Text</a:t>
            </a:r>
            <a:r>
              <a:rPr lang="en-US" altLang="en-US" sz="1000" dirty="0"/>
              <a:t>;  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434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 b="1">
                <a:latin typeface="Courier New" panose="02070309020205020404" pitchFamily="49" charset="0"/>
              </a:rPr>
              <a:t> %Start up the DSS</a:t>
            </a:r>
          </a:p>
          <a:p>
            <a:pPr algn="l"/>
            <a:r>
              <a:rPr lang="en-US" altLang="en-US" sz="1000" b="1">
                <a:latin typeface="Courier New" panose="02070309020205020404" pitchFamily="49" charset="0"/>
              </a:rPr>
              <a:t>  </a:t>
            </a:r>
            <a:r>
              <a:rPr lang="en-US" altLang="en-US" sz="1000"/>
              <a:t>[DSSStartOK, DSSObj, DSSText] = DSSStartup(cd);</a:t>
            </a:r>
          </a:p>
          <a:p>
            <a:pPr algn="l"/>
            <a:endParaRPr lang="en-US" altLang="en-US" sz="1000" b="1">
              <a:latin typeface="Courier New" panose="02070309020205020404" pitchFamily="49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341688" y="2362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Using the COM to Script Multiple Scenarios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38325"/>
            <a:ext cx="8229600" cy="441007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sz="1200" dirty="0" err="1"/>
              <a:t>DSSText.command</a:t>
            </a:r>
            <a:r>
              <a:rPr lang="en-US" altLang="en-US" sz="1200" dirty="0"/>
              <a:t> = 'compile </a:t>
            </a:r>
            <a:r>
              <a:rPr lang="en-US" altLang="en-US" sz="1200" dirty="0" err="1"/>
              <a:t>master.dss</a:t>
            </a:r>
            <a:r>
              <a:rPr lang="en-US" altLang="en-US" sz="1200" dirty="0"/>
              <a:t>';</a:t>
            </a:r>
          </a:p>
          <a:p>
            <a:pPr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 err="1"/>
              <a:t>DSSText.command</a:t>
            </a:r>
            <a:r>
              <a:rPr lang="en-US" altLang="en-US" sz="1200" dirty="0"/>
              <a:t> = 'New PVsystem.PV_1 phases=3 conn=delta bus1=</a:t>
            </a:r>
            <a:r>
              <a:rPr lang="en-US" altLang="en-US" sz="1200" dirty="0" err="1"/>
              <a:t>LoadBus</a:t>
            </a:r>
            <a:r>
              <a:rPr lang="en-US" altLang="en-US" sz="1200" dirty="0"/>
              <a:t> kV=12.47 kVA=1 </a:t>
            </a:r>
            <a:r>
              <a:rPr lang="en-US" altLang="en-US" sz="1200" dirty="0" err="1"/>
              <a:t>Pmpp</a:t>
            </a:r>
            <a:r>
              <a:rPr lang="en-US" altLang="en-US" sz="1200" dirty="0"/>
              <a:t>=1 pf=1';</a:t>
            </a:r>
          </a:p>
          <a:p>
            <a:pPr>
              <a:buFontTx/>
              <a:buNone/>
            </a:pPr>
            <a:r>
              <a:rPr lang="en-US" altLang="en-US" sz="1200" dirty="0" err="1"/>
              <a:t>DSSText.command</a:t>
            </a:r>
            <a:r>
              <a:rPr lang="en-US" altLang="en-US" sz="1200" dirty="0"/>
              <a:t> = '</a:t>
            </a:r>
            <a:r>
              <a:rPr lang="en-US" altLang="en-US" sz="1200" dirty="0" err="1"/>
              <a:t>calcv</a:t>
            </a:r>
            <a:r>
              <a:rPr lang="en-US" altLang="en-US" sz="1200" dirty="0"/>
              <a:t>';</a:t>
            </a:r>
          </a:p>
          <a:p>
            <a:pPr>
              <a:buFontTx/>
              <a:buNone/>
            </a:pPr>
            <a:r>
              <a:rPr lang="en-US" altLang="en-US" sz="1200" dirty="0" err="1"/>
              <a:t>DSSText.command</a:t>
            </a:r>
            <a:r>
              <a:rPr lang="en-US" altLang="en-US" sz="1200" dirty="0"/>
              <a:t> = 'solve';</a:t>
            </a:r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   </a:t>
            </a:r>
          </a:p>
          <a:p>
            <a:pPr>
              <a:buFontTx/>
              <a:buNone/>
            </a:pPr>
            <a:r>
              <a:rPr lang="en-US" altLang="en-US" sz="1200" dirty="0"/>
              <a:t>    </a:t>
            </a:r>
          </a:p>
          <a:p>
            <a:pPr>
              <a:buFontTx/>
              <a:buNone/>
            </a:pPr>
            <a:r>
              <a:rPr lang="en-US" altLang="en-US" sz="1200" dirty="0" err="1"/>
              <a:t>PVsize</a:t>
            </a:r>
            <a:r>
              <a:rPr lang="en-US" altLang="en-US" sz="1200" dirty="0"/>
              <a:t> = 100:100:20001;</a:t>
            </a:r>
          </a:p>
          <a:p>
            <a:pPr>
              <a:buFontTx/>
              <a:buNone/>
            </a:pPr>
            <a:r>
              <a:rPr lang="en-US" altLang="en-US" sz="1200" dirty="0"/>
              <a:t>for ii=1:length(</a:t>
            </a:r>
            <a:r>
              <a:rPr lang="en-US" altLang="en-US" sz="1200" dirty="0" err="1"/>
              <a:t>PVsize</a:t>
            </a:r>
            <a:r>
              <a:rPr lang="en-US" altLang="en-US" sz="1200" dirty="0"/>
              <a:t>)</a:t>
            </a:r>
          </a:p>
          <a:p>
            <a:pPr>
              <a:buFontTx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DSSText.command</a:t>
            </a:r>
            <a:r>
              <a:rPr lang="en-US" altLang="en-US" sz="1200" dirty="0"/>
              <a:t> = ['edit PVsystem.PV_1 kVA=',num2str(</a:t>
            </a:r>
            <a:r>
              <a:rPr lang="en-US" altLang="en-US" sz="1200" dirty="0" err="1"/>
              <a:t>PVsize</a:t>
            </a:r>
            <a:r>
              <a:rPr lang="en-US" altLang="en-US" sz="1200" dirty="0"/>
              <a:t>(ii)*1.2),' </a:t>
            </a:r>
            <a:r>
              <a:rPr lang="en-US" altLang="en-US" sz="1200" dirty="0" err="1"/>
              <a:t>pmpp</a:t>
            </a:r>
            <a:r>
              <a:rPr lang="en-US" altLang="en-US" sz="1200" dirty="0"/>
              <a:t>=',num2str(</a:t>
            </a:r>
            <a:r>
              <a:rPr lang="en-US" altLang="en-US" sz="1200" dirty="0" err="1"/>
              <a:t>PVsize</a:t>
            </a:r>
            <a:r>
              <a:rPr lang="en-US" altLang="en-US" sz="1200" dirty="0"/>
              <a:t>(ii))];</a:t>
            </a:r>
          </a:p>
          <a:p>
            <a:pPr>
              <a:buFontTx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DSSText.command</a:t>
            </a:r>
            <a:r>
              <a:rPr lang="en-US" altLang="en-US" sz="1200" dirty="0"/>
              <a:t> = 'solve';</a:t>
            </a:r>
          </a:p>
          <a:p>
            <a:pPr>
              <a:buFontTx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DSSObj.ActiveCircuit.Buses</a:t>
            </a:r>
            <a:r>
              <a:rPr lang="en-US" altLang="en-US" sz="1200" dirty="0"/>
              <a:t>('</a:t>
            </a:r>
            <a:r>
              <a:rPr lang="en-US" altLang="en-US" sz="1200" dirty="0" err="1"/>
              <a:t>LoadBus</a:t>
            </a:r>
            <a:r>
              <a:rPr lang="en-US" altLang="en-US" sz="1200" dirty="0"/>
              <a:t>');</a:t>
            </a:r>
          </a:p>
          <a:p>
            <a:pPr>
              <a:buFontTx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puvoltages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DSSObj.ActiveCircuit.ActiveBus.puVoltages</a:t>
            </a:r>
            <a:r>
              <a:rPr lang="en-US" altLang="en-US" sz="1200" dirty="0"/>
              <a:t>;</a:t>
            </a:r>
          </a:p>
          <a:p>
            <a:pPr>
              <a:buFontTx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puvoltage</a:t>
            </a:r>
            <a:r>
              <a:rPr lang="en-US" altLang="en-US" sz="1200" dirty="0"/>
              <a:t>(ii) = </a:t>
            </a:r>
            <a:r>
              <a:rPr lang="en-US" altLang="en-US" sz="1200" dirty="0" err="1"/>
              <a:t>sqrt</a:t>
            </a:r>
            <a:r>
              <a:rPr lang="en-US" altLang="en-US" sz="1200" dirty="0"/>
              <a:t>(</a:t>
            </a:r>
            <a:r>
              <a:rPr lang="en-US" altLang="en-US" sz="1200" dirty="0" err="1"/>
              <a:t>puvoltages</a:t>
            </a:r>
            <a:r>
              <a:rPr lang="en-US" altLang="en-US" sz="1200" dirty="0"/>
              <a:t>(1)^2+puvoltages(2)^2);</a:t>
            </a:r>
          </a:p>
          <a:p>
            <a:pPr>
              <a:buFontTx/>
              <a:buNone/>
            </a:pPr>
            <a:r>
              <a:rPr lang="en-US" altLang="en-US" sz="1200" dirty="0"/>
              <a:t>end</a:t>
            </a:r>
          </a:p>
        </p:txBody>
      </p:sp>
      <p:sp>
        <p:nvSpPr>
          <p:cNvPr id="22532" name="Rounded Rectangular Callout 4"/>
          <p:cNvSpPr>
            <a:spLocks noChangeArrowheads="1"/>
          </p:cNvSpPr>
          <p:nvPr/>
        </p:nvSpPr>
        <p:spPr bwMode="auto">
          <a:xfrm>
            <a:off x="2895600" y="3429000"/>
            <a:ext cx="2133600" cy="457200"/>
          </a:xfrm>
          <a:prstGeom prst="wedgeRoundRectCallout">
            <a:avLst>
              <a:gd name="adj1" fmla="val -53847"/>
              <a:gd name="adj2" fmla="val -94167"/>
              <a:gd name="adj3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Add PV system</a:t>
            </a:r>
          </a:p>
        </p:txBody>
      </p:sp>
      <p:sp>
        <p:nvSpPr>
          <p:cNvPr id="22533" name="Rounded Rectangular Callout 5"/>
          <p:cNvSpPr>
            <a:spLocks noChangeArrowheads="1"/>
          </p:cNvSpPr>
          <p:nvPr/>
        </p:nvSpPr>
        <p:spPr bwMode="auto">
          <a:xfrm>
            <a:off x="5791200" y="4191000"/>
            <a:ext cx="2286000" cy="381000"/>
          </a:xfrm>
          <a:prstGeom prst="wedgeRoundRectCallout">
            <a:avLst>
              <a:gd name="adj1" fmla="val -63056"/>
              <a:gd name="adj2" fmla="val 131426"/>
              <a:gd name="adj3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Modify the a PV size</a:t>
            </a:r>
          </a:p>
        </p:txBody>
      </p:sp>
      <p:sp>
        <p:nvSpPr>
          <p:cNvPr id="22534" name="Rounded Rectangular Callout 6"/>
          <p:cNvSpPr>
            <a:spLocks noChangeArrowheads="1"/>
          </p:cNvSpPr>
          <p:nvPr/>
        </p:nvSpPr>
        <p:spPr bwMode="auto">
          <a:xfrm>
            <a:off x="2514600" y="2286000"/>
            <a:ext cx="2362200" cy="381000"/>
          </a:xfrm>
          <a:prstGeom prst="wedgeRoundRectCallout">
            <a:avLst>
              <a:gd name="adj1" fmla="val -54421"/>
              <a:gd name="adj2" fmla="val -87500"/>
              <a:gd name="adj3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Compile simple circuit </a:t>
            </a:r>
          </a:p>
        </p:txBody>
      </p:sp>
      <p:pic>
        <p:nvPicPr>
          <p:cNvPr id="225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81075"/>
            <a:ext cx="38100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ounded Rectangular Callout 8"/>
          <p:cNvSpPr>
            <a:spLocks noChangeArrowheads="1"/>
          </p:cNvSpPr>
          <p:nvPr/>
        </p:nvSpPr>
        <p:spPr bwMode="auto">
          <a:xfrm>
            <a:off x="4876800" y="5943600"/>
            <a:ext cx="2819400" cy="381000"/>
          </a:xfrm>
          <a:prstGeom prst="wedgeRoundRectCallout">
            <a:avLst>
              <a:gd name="adj1" fmla="val -49722"/>
              <a:gd name="adj2" fmla="val -111431"/>
              <a:gd name="adj3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Observe the feeder voltage</a:t>
            </a:r>
          </a:p>
        </p:txBody>
      </p:sp>
    </p:spTree>
    <p:extLst>
      <p:ext uri="{BB962C8B-B14F-4D97-AF65-F5344CB8AC3E}">
        <p14:creationId xmlns:p14="http://schemas.microsoft.com/office/powerpoint/2010/main" val="26285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Load Bus Voltage for Multiple Scenarios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ounded Rectangular Callout 5"/>
          <p:cNvSpPr>
            <a:spLocks noChangeArrowheads="1"/>
          </p:cNvSpPr>
          <p:nvPr/>
        </p:nvSpPr>
        <p:spPr bwMode="auto">
          <a:xfrm>
            <a:off x="5638800" y="1981200"/>
            <a:ext cx="2667000" cy="381000"/>
          </a:xfrm>
          <a:prstGeom prst="wedgeRoundRectCallout">
            <a:avLst>
              <a:gd name="adj1" fmla="val -34278"/>
              <a:gd name="adj2" fmla="val 220000"/>
              <a:gd name="adj3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PV @ -0.99 Power Factor</a:t>
            </a:r>
          </a:p>
        </p:txBody>
      </p:sp>
      <p:sp>
        <p:nvSpPr>
          <p:cNvPr id="23558" name="Rounded Rectangular Callout 6"/>
          <p:cNvSpPr>
            <a:spLocks noChangeArrowheads="1"/>
          </p:cNvSpPr>
          <p:nvPr/>
        </p:nvSpPr>
        <p:spPr bwMode="auto">
          <a:xfrm>
            <a:off x="1219200" y="1981200"/>
            <a:ext cx="2971800" cy="381000"/>
          </a:xfrm>
          <a:prstGeom prst="wedgeRoundRectCallout">
            <a:avLst>
              <a:gd name="adj1" fmla="val -35435"/>
              <a:gd name="adj2" fmla="val 237144"/>
              <a:gd name="adj3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PV @ Unity Power Factor</a:t>
            </a:r>
          </a:p>
        </p:txBody>
      </p:sp>
    </p:spTree>
    <p:extLst>
      <p:ext uri="{BB962C8B-B14F-4D97-AF65-F5344CB8AC3E}">
        <p14:creationId xmlns:p14="http://schemas.microsoft.com/office/powerpoint/2010/main" val="5936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</a:t>
            </a:r>
            <a:r>
              <a:rPr lang="en-US" altLang="en-US" dirty="0" err="1"/>
              <a:t>Matlab</a:t>
            </a:r>
            <a:endParaRPr lang="en-US" altLang="en-US" dirty="0"/>
          </a:p>
        </p:txBody>
      </p:sp>
      <p:sp>
        <p:nvSpPr>
          <p:cNvPr id="24579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/>
              <a:t>COM Server and Matlab Examples</a:t>
            </a:r>
          </a:p>
        </p:txBody>
      </p:sp>
    </p:spTree>
    <p:extLst>
      <p:ext uri="{BB962C8B-B14F-4D97-AF65-F5344CB8AC3E}">
        <p14:creationId xmlns:p14="http://schemas.microsoft.com/office/powerpoint/2010/main" val="312692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a New Matlab .m file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DSSStartup.m</a:t>
            </a:r>
            <a:r>
              <a:rPr lang="en-US" altLang="en-US" dirty="0"/>
              <a:t> must be in the same directory</a:t>
            </a:r>
          </a:p>
          <a:p>
            <a:r>
              <a:rPr lang="en-US" altLang="en-US" dirty="0"/>
              <a:t>First statement in the new file must activate </a:t>
            </a:r>
            <a:r>
              <a:rPr lang="en-US" altLang="en-US" dirty="0" err="1"/>
              <a:t>OpenDSS</a:t>
            </a:r>
            <a:r>
              <a:rPr lang="en-US" altLang="en-US" dirty="0"/>
              <a:t> COM object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next statement checks if DSS loaded correctly and then compiles the simple feeder</a:t>
            </a:r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7" y="2407874"/>
            <a:ext cx="7364606" cy="10668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45" y="4577156"/>
            <a:ext cx="6492803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8" y="4189446"/>
            <a:ext cx="8169348" cy="688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782874"/>
            <a:ext cx="8004742" cy="536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1470659"/>
            <a:ext cx="8169348" cy="762066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Communicate with the DSS Model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 and examine an elements properties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Modify the load power factor explicitly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Modify the load power factor generically</a:t>
            </a: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t="5853" r="74857" b="66341"/>
          <a:stretch>
            <a:fillRect/>
          </a:stretch>
        </p:blipFill>
        <p:spPr bwMode="auto">
          <a:xfrm>
            <a:off x="7620000" y="1295400"/>
            <a:ext cx="1371600" cy="434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632" name="Straight Arrow Connector 8"/>
          <p:cNvCxnSpPr>
            <a:cxnSpLocks noChangeShapeType="1"/>
          </p:cNvCxnSpPr>
          <p:nvPr/>
        </p:nvCxnSpPr>
        <p:spPr bwMode="auto">
          <a:xfrm>
            <a:off x="7297271" y="2020874"/>
            <a:ext cx="551329" cy="34132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Straight Arrow Connector 11"/>
          <p:cNvCxnSpPr>
            <a:cxnSpLocks noChangeShapeType="1"/>
          </p:cNvCxnSpPr>
          <p:nvPr/>
        </p:nvCxnSpPr>
        <p:spPr bwMode="auto">
          <a:xfrm>
            <a:off x="7032812" y="2270048"/>
            <a:ext cx="815788" cy="93035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Arrow Connector 13"/>
          <p:cNvCxnSpPr>
            <a:cxnSpLocks noChangeShapeType="1"/>
          </p:cNvCxnSpPr>
          <p:nvPr/>
        </p:nvCxnSpPr>
        <p:spPr bwMode="auto">
          <a:xfrm>
            <a:off x="6884894" y="3406839"/>
            <a:ext cx="963706" cy="707961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4"/>
          <p:cNvCxnSpPr>
            <a:cxnSpLocks noChangeShapeType="1"/>
          </p:cNvCxnSpPr>
          <p:nvPr/>
        </p:nvCxnSpPr>
        <p:spPr bwMode="auto">
          <a:xfrm>
            <a:off x="7086600" y="4616824"/>
            <a:ext cx="762000" cy="33617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0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an Element to the Model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Text based command</a:t>
            </a:r>
          </a:p>
          <a:p>
            <a:pPr lvl="1"/>
            <a:r>
              <a:rPr lang="en-US" altLang="en-US" dirty="0"/>
              <a:t>Add PV system</a:t>
            </a:r>
          </a:p>
          <a:p>
            <a:pPr lvl="1"/>
            <a:r>
              <a:rPr lang="en-US" altLang="en-US" dirty="0" err="1"/>
              <a:t>Calc</a:t>
            </a:r>
            <a:r>
              <a:rPr lang="en-US" altLang="en-US" dirty="0"/>
              <a:t> V to refresh voltage bases</a:t>
            </a:r>
          </a:p>
          <a:p>
            <a:pPr lvl="1"/>
            <a:r>
              <a:rPr lang="en-US" altLang="en-US" dirty="0"/>
              <a:t>Modify settings</a:t>
            </a:r>
          </a:p>
          <a:p>
            <a:pPr lvl="1"/>
            <a:r>
              <a:rPr lang="en-US" altLang="en-US" dirty="0"/>
              <a:t>Solve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0" y="4495800"/>
            <a:ext cx="8077900" cy="841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27" y="4083771"/>
            <a:ext cx="3889585" cy="384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00" y="3778945"/>
            <a:ext cx="8077900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2830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7 PowerPoint Template_v1.0-compressed.pptx" id="{22C5CF4E-E521-4ECF-A0C2-051C98C0D3AA}" vid="{EA66951D-B5AC-4D1B-B729-924FEAD0A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3A9CD0-2239-4A17-AE12-8DE9BDDF5A58}">
  <ds:schemaRefs>
    <ds:schemaRef ds:uri="http://purl.org/dc/elements/1.1/"/>
    <ds:schemaRef ds:uri="http://schemas.microsoft.com/office/2006/metadata/properties"/>
    <ds:schemaRef ds:uri="9d4eb815-23ed-48d9-b0c1-2b9ce0016f4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AC8A55-24A3-47CA-BC47-DFAAE86ABF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B5431-8C26-478B-808F-26BED01B74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PowerPoint-Template-2017</Template>
  <TotalTime>929</TotalTime>
  <Words>501</Words>
  <Application>Microsoft Office PowerPoint</Application>
  <PresentationFormat>On-screen Show (4:3)</PresentationFormat>
  <Paragraphs>109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Courier New</vt:lpstr>
      <vt:lpstr>Wingdings</vt:lpstr>
      <vt:lpstr>2017 PowerPoint Theme</vt:lpstr>
      <vt:lpstr>Advanced Modeling for Distribution Planning Workshop with OpenDSS </vt:lpstr>
      <vt:lpstr>Running from MATLAB</vt:lpstr>
      <vt:lpstr>Running OpenDSS From Matlab</vt:lpstr>
      <vt:lpstr>Using the COM to Script Multiple Scenarios</vt:lpstr>
      <vt:lpstr>Load Bus Voltage for Multiple Scenarios</vt:lpstr>
      <vt:lpstr>COM Server and Matlab Examples</vt:lpstr>
      <vt:lpstr>Create a New Matlab .m file</vt:lpstr>
      <vt:lpstr>Communicate with the DSS Model</vt:lpstr>
      <vt:lpstr>Add an Element to the Model</vt:lpstr>
      <vt:lpstr>Scripting for Automated Analysis</vt:lpstr>
      <vt:lpstr>Observe Results Plotted in Matlab</vt:lpstr>
      <vt:lpstr>Repeat with Off-nominal PV Power Factor</vt:lpstr>
      <vt:lpstr>Time Series with Variable Resource</vt:lpstr>
      <vt:lpstr>Time Series Results Plotted by DSS</vt:lpstr>
      <vt:lpstr>Adding Voltvar to the Mix</vt:lpstr>
      <vt:lpstr>Observe Inverter Voltvar Response</vt:lpstr>
      <vt:lpstr>Observe Voltvar  Response</vt:lpstr>
      <vt:lpstr>Graphical User Interface in Matlab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Subtitle</dc:title>
  <dc:subject>Version 1.0</dc:subject>
  <dc:creator>Dugan, Roger</dc:creator>
  <dc:description>© 2017 Electric Power Research Institute, Inc. All rights reserved.</dc:description>
  <cp:lastModifiedBy>Rylander, Matthew</cp:lastModifiedBy>
  <cp:revision>81</cp:revision>
  <cp:lastPrinted>2014-11-24T20:31:07Z</cp:lastPrinted>
  <dcterms:created xsi:type="dcterms:W3CDTF">2017-04-05T15:17:39Z</dcterms:created>
  <dcterms:modified xsi:type="dcterms:W3CDTF">2017-04-18T19:35:46Z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