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121"/>
  </p:notesMasterIdLst>
  <p:sldIdLst>
    <p:sldId id="283" r:id="rId5"/>
    <p:sldId id="345" r:id="rId6"/>
    <p:sldId id="346" r:id="rId7"/>
    <p:sldId id="347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20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348" r:id="rId61"/>
    <p:sldId id="515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516" r:id="rId101"/>
    <p:sldId id="518" r:id="rId102"/>
    <p:sldId id="519" r:id="rId103"/>
    <p:sldId id="520" r:id="rId104"/>
    <p:sldId id="521" r:id="rId105"/>
    <p:sldId id="522" r:id="rId106"/>
    <p:sldId id="523" r:id="rId107"/>
    <p:sldId id="388" r:id="rId108"/>
    <p:sldId id="389" r:id="rId109"/>
    <p:sldId id="524" r:id="rId110"/>
    <p:sldId id="390" r:id="rId111"/>
    <p:sldId id="394" r:id="rId112"/>
    <p:sldId id="395" r:id="rId113"/>
    <p:sldId id="391" r:id="rId114"/>
    <p:sldId id="526" r:id="rId115"/>
    <p:sldId id="527" r:id="rId116"/>
    <p:sldId id="392" r:id="rId117"/>
    <p:sldId id="525" r:id="rId118"/>
    <p:sldId id="393" r:id="rId119"/>
    <p:sldId id="339" r:id="rId1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66" autoAdjust="0"/>
  </p:normalViewPr>
  <p:slideViewPr>
    <p:cSldViewPr snapToGrid="0">
      <p:cViewPr varScale="1">
        <p:scale>
          <a:sx n="83" d="100"/>
          <a:sy n="83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6-29T01:58:06.8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11288 4782 1792,'-8'-9'832,"8"9"-672,0 0-192,0 0 160,0 0-96,0 0-480,0 0 384,0 0-1536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6-29T01:58:09.502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12590 4993 3328,'-6'-7'1568,"6"14"-1248,0-14-384,0 7 512,0 0-384,0 0 96,0 0-128,6-5-192,-6 5 128,0-22-1536,0 2-832,0 0 1760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0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BD413E1-40B0-431A-B1A9-012FE7B4A9CC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8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1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279BB33-9F99-4896-A102-4E343CDC864E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4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2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2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1F4571C-72EB-4AA1-8F7B-847381B4C776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1C381EE-077A-4B77-B6D5-B6232285F42E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7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4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4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37A73E9-A1F1-470B-85F7-F980F2CE8585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1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5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5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E417DAF-2B93-4FF3-99F5-D75464204048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2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6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6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9C73D25-C4FA-448D-B1E0-CD3449327CAD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1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7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5E5C4CE-0150-449C-8598-921498661D7D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67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8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8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4790B49-0201-406C-A0AD-2B31228CD594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86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9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B73345B-442B-4413-A3D2-72DEECD5D013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2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6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3EBC107-69D6-4A06-92CC-89AD564978C2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77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1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D3C209C-A9A2-4A5C-870A-6F9E2ACDC550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25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2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2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C35B04E-8F2C-4082-AC46-FFC9189EA516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87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3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F3160B2-D48F-4E95-99CB-4214FC91865E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83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E87E0B7-A1F4-4DB7-AE17-FC2AE3BD6639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23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ACC1666-B9AA-4E09-9FAF-0FCAE31BCF67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17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1CDD8D5-6BBA-472C-8A72-E4A4568929B9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177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96EF926-D51F-4F94-98F0-8D9F3C43E326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51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1EB7FD5-2264-46D3-8B2D-EB731A8A8B82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43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063B9-A808-4267-A015-1CF67EE3E0BC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6612" cy="348615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2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22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A708ED7-65D9-4955-B24B-2F177A1DD8E8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04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3C4E13-8DED-445E-AF79-DD98FF709780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291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46564B6-5703-465C-90AF-90C27C2FB45A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2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E3FDB5E-D67C-48B2-BF73-B0F937D24A1F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928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01D3863-619F-48F8-A527-D69038047EDD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77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19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1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67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67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65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5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3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23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2C0D5E8-439D-481A-A839-DE07145B2DFC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0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9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8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48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5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22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44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898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920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8200" cy="348615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59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24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1A115ED-49BA-42C5-AE11-AFE477B1DF52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57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22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97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5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25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CD7E877-FC64-42B4-8497-4B7799068DB0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27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DF38A9B-D7B5-428E-9A66-8CF45BEEFAC5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5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8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28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68ACEDD-1236-4019-91CE-4D677A5C8494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9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29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7A2D743-FAD1-4DC1-A47B-4760651EF716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8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Instructors</a:t>
            </a:r>
          </a:p>
          <a:p>
            <a:pPr algn="r"/>
            <a:r>
              <a:rPr lang="en-US" b="1" dirty="0"/>
              <a:t>Roger C. Dugan</a:t>
            </a:r>
            <a:br>
              <a:rPr lang="en-US" b="1" dirty="0"/>
            </a:br>
            <a:r>
              <a:rPr lang="en-US" b="1" dirty="0"/>
              <a:t>Matt Rylander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  <a:p>
            <a:pPr algn="r"/>
            <a:r>
              <a:rPr lang="en-US" b="1" dirty="0"/>
              <a:t>Sponsored by CenterPoint Energy</a:t>
            </a:r>
            <a:br>
              <a:rPr lang="en-US" b="1" dirty="0"/>
            </a:br>
            <a:r>
              <a:rPr lang="en-US" b="1" dirty="0"/>
              <a:t>At Texas A&amp;M University</a:t>
            </a:r>
            <a:br>
              <a:rPr lang="en-US" dirty="0"/>
            </a:br>
            <a:r>
              <a:rPr lang="en-US" dirty="0"/>
              <a:t>April 19, 20, 21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Advanced Modeling for Distribution Planning Workshop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OpenDSS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Define</a:t>
            </a:r>
          </a:p>
        </p:txBody>
      </p:sp>
      <p:sp>
        <p:nvSpPr>
          <p:cNvPr id="191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Clear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! Example scripts for loading and plotting loadshapes out of the loadshape library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! You have to have a circuit defined to load in loadshapes.</a:t>
            </a:r>
          </a:p>
          <a:p>
            <a:pPr eaLnBrk="1" hangingPunct="1"/>
            <a:r>
              <a:rPr lang="en-US" altLang="en-US" sz="1600"/>
              <a:t>New Circuit.LoadshapeExamples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! directly ...</a:t>
            </a:r>
          </a:p>
          <a:p>
            <a:pPr eaLnBrk="1" hangingPunct="1"/>
            <a:r>
              <a:rPr lang="en-US" altLang="en-US" sz="1600"/>
              <a:t>New "LoadShape.LoadShape1a" npts=8760 interval=1.0 mult=(File=LoadShape1.csv)</a:t>
            </a:r>
          </a:p>
          <a:p>
            <a:pPr eaLnBrk="1" hangingPunct="1"/>
            <a:r>
              <a:rPr lang="en-US" altLang="en-US" sz="1600"/>
              <a:t>Plot Loadshape Object=Loadshape1a   ! execute this to prove you got it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! or using Redirect</a:t>
            </a:r>
          </a:p>
          <a:p>
            <a:pPr eaLnBrk="1" hangingPunct="1"/>
            <a:r>
              <a:rPr lang="en-US" altLang="en-US" sz="1600"/>
              <a:t>Redirect Loadshape1.DSS   ! Load in Loadshape 1</a:t>
            </a:r>
          </a:p>
          <a:p>
            <a:pPr eaLnBrk="1" hangingPunct="1"/>
            <a:r>
              <a:rPr lang="en-US" altLang="en-US" sz="1600"/>
              <a:t>Plot Loadshape Object=Loadshape1  </a:t>
            </a:r>
          </a:p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2028194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to </a:t>
            </a:r>
            <a:r>
              <a:rPr lang="en-US" dirty="0" err="1"/>
              <a:t>Yprim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3052763" cy="4681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0"/>
            <a:ext cx="3657600" cy="21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505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YDY Transformer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19400" y="4648199"/>
            <a:ext cx="12320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19400" y="4648200"/>
          <a:ext cx="24627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358900" imgH="457200" progId="Equation.3">
                  <p:embed/>
                </p:oleObj>
              </mc:Choice>
              <mc:Fallback>
                <p:oleObj name="Equation" r:id="rId3" imgW="13589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462751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YDY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057400"/>
            <a:ext cx="4495800" cy="18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7963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Core Configuration</a:t>
            </a:r>
          </a:p>
        </p:txBody>
      </p:sp>
      <p:pic>
        <p:nvPicPr>
          <p:cNvPr id="3" name="Picture 2" descr="3-leg Co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800599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4478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3-Leg Core Offers Low Impedance Path to Zero Sequence</a:t>
            </a:r>
          </a:p>
        </p:txBody>
      </p:sp>
    </p:spTree>
    <p:extLst>
      <p:ext uri="{BB962C8B-B14F-4D97-AF65-F5344CB8AC3E}">
        <p14:creationId xmlns:p14="http://schemas.microsoft.com/office/powerpoint/2010/main" val="40181094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Phantom Winding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229600" cy="49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2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Data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40872"/>
            <a:ext cx="8595360" cy="4959927"/>
          </a:xfrm>
        </p:spPr>
        <p:txBody>
          <a:bodyPr/>
          <a:lstStyle/>
          <a:p>
            <a:r>
              <a:rPr lang="en-US" dirty="0"/>
              <a:t>Base MVA or kVA</a:t>
            </a:r>
          </a:p>
          <a:p>
            <a:r>
              <a:rPr lang="en-US" dirty="0"/>
              <a:t>Rated voltage: kV L-L for 3-phase transformers</a:t>
            </a:r>
          </a:p>
          <a:p>
            <a:r>
              <a:rPr lang="en-US" dirty="0"/>
              <a:t>Leakage Z =</a:t>
            </a:r>
            <a:r>
              <a:rPr lang="en-US" dirty="0" err="1"/>
              <a:t>R+jX</a:t>
            </a:r>
            <a:r>
              <a:rPr lang="en-US" dirty="0"/>
              <a:t>… usually in %</a:t>
            </a:r>
          </a:p>
          <a:p>
            <a:pPr lvl="1"/>
            <a:r>
              <a:rPr lang="en-US" dirty="0"/>
              <a:t>R may come from nameplate losses at rated load</a:t>
            </a:r>
          </a:p>
          <a:p>
            <a:pPr lvl="1"/>
            <a:r>
              <a:rPr lang="en-US" dirty="0"/>
              <a:t>Then compute X from total Z</a:t>
            </a:r>
          </a:p>
          <a:p>
            <a:pPr lvl="1"/>
            <a:r>
              <a:rPr lang="en-US" dirty="0"/>
              <a:t>Or, both numbers may be available in test report</a:t>
            </a:r>
          </a:p>
          <a:p>
            <a:r>
              <a:rPr lang="en-US" dirty="0"/>
              <a:t>Need leakage or Short Circuit Z between every pair of windings</a:t>
            </a:r>
          </a:p>
        </p:txBody>
      </p:sp>
    </p:spTree>
    <p:extLst>
      <p:ext uri="{BB962C8B-B14F-4D97-AF65-F5344CB8AC3E}">
        <p14:creationId xmlns:p14="http://schemas.microsoft.com/office/powerpoint/2010/main" val="40070410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Data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distribution analysis program require L-N voltage</a:t>
            </a:r>
          </a:p>
          <a:p>
            <a:endParaRPr lang="en-US" dirty="0"/>
          </a:p>
          <a:p>
            <a:r>
              <a:rPr lang="en-US" dirty="0"/>
              <a:t>Winding Connections</a:t>
            </a:r>
          </a:p>
          <a:p>
            <a:pPr lvl="1"/>
            <a:r>
              <a:rPr lang="en-US" dirty="0"/>
              <a:t>Some programs require specification of phase shift</a:t>
            </a:r>
          </a:p>
          <a:p>
            <a:pPr lvl="1"/>
            <a:r>
              <a:rPr lang="en-US" dirty="0"/>
              <a:t>Others compute phase shift from winding connections</a:t>
            </a:r>
          </a:p>
          <a:p>
            <a:pPr lvl="2"/>
            <a:r>
              <a:rPr lang="en-US" dirty="0"/>
              <a:t>E.g., Delta-wye = 30 degrees</a:t>
            </a:r>
          </a:p>
          <a:p>
            <a:pPr lvl="1"/>
            <a:r>
              <a:rPr lang="en-US" dirty="0"/>
              <a:t>For difficult problems in general, explicit modeling of transformer winding connections works best</a:t>
            </a:r>
          </a:p>
          <a:p>
            <a:pPr lvl="2"/>
            <a:r>
              <a:rPr lang="en-US" dirty="0"/>
              <a:t>Zig-zag</a:t>
            </a:r>
          </a:p>
          <a:p>
            <a:pPr lvl="2"/>
            <a:r>
              <a:rPr lang="en-US" dirty="0"/>
              <a:t>Open-Delta</a:t>
            </a:r>
          </a:p>
          <a:p>
            <a:pPr lvl="2"/>
            <a:r>
              <a:rPr lang="en-US" dirty="0"/>
              <a:t>Scott T</a:t>
            </a:r>
          </a:p>
        </p:txBody>
      </p:sp>
    </p:spTree>
    <p:extLst>
      <p:ext uri="{BB962C8B-B14F-4D97-AF65-F5344CB8AC3E}">
        <p14:creationId xmlns:p14="http://schemas.microsoft.com/office/powerpoint/2010/main" val="8345842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Load Models</a:t>
            </a:r>
          </a:p>
        </p:txBody>
      </p:sp>
    </p:spTree>
    <p:extLst>
      <p:ext uri="{BB962C8B-B14F-4D97-AF65-F5344CB8AC3E}">
        <p14:creationId xmlns:p14="http://schemas.microsoft.com/office/powerpoint/2010/main" val="25237623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Distribution:  kVA instead of MVA (as in Transmission)</a:t>
            </a:r>
          </a:p>
          <a:p>
            <a:endParaRPr lang="en-US" dirty="0"/>
          </a:p>
          <a:p>
            <a:r>
              <a:rPr lang="en-US" dirty="0"/>
              <a:t>Typical ways to define a base load value:</a:t>
            </a:r>
          </a:p>
          <a:p>
            <a:pPr lvl="1"/>
            <a:r>
              <a:rPr lang="en-US" dirty="0"/>
              <a:t>kW, PF</a:t>
            </a:r>
          </a:p>
          <a:p>
            <a:pPr lvl="1"/>
            <a:r>
              <a:rPr lang="en-US" dirty="0"/>
              <a:t>kW, </a:t>
            </a:r>
            <a:r>
              <a:rPr lang="en-US" dirty="0" err="1"/>
              <a:t>kvar</a:t>
            </a:r>
            <a:endParaRPr lang="en-US" dirty="0"/>
          </a:p>
          <a:p>
            <a:pPr lvl="1"/>
            <a:r>
              <a:rPr lang="en-US" dirty="0"/>
              <a:t>kVA, PF</a:t>
            </a:r>
          </a:p>
          <a:p>
            <a:r>
              <a:rPr lang="en-US" dirty="0"/>
              <a:t>Nominal rated voltage, kV L-N or L-L</a:t>
            </a:r>
          </a:p>
          <a:p>
            <a:endParaRPr lang="en-US" dirty="0"/>
          </a:p>
          <a:p>
            <a:r>
              <a:rPr lang="en-US" dirty="0"/>
              <a:t>For QSTS, base kW + </a:t>
            </a:r>
            <a:r>
              <a:rPr lang="en-US" dirty="0" err="1"/>
              <a:t>Loadshape</a:t>
            </a:r>
            <a:r>
              <a:rPr lang="en-US" dirty="0"/>
              <a:t> (in pu)</a:t>
            </a:r>
          </a:p>
          <a:p>
            <a:pPr lvl="1"/>
            <a:r>
              <a:rPr lang="en-US" dirty="0"/>
              <a:t>Or actual AMI data (kW in 10-,15-, or 30-min intervals)</a:t>
            </a:r>
          </a:p>
          <a:p>
            <a:pPr lvl="1"/>
            <a:endParaRPr lang="en-US" dirty="0"/>
          </a:p>
          <a:p>
            <a:r>
              <a:rPr lang="en-US" dirty="0"/>
              <a:t>How load varies with voltage magnitude</a:t>
            </a:r>
          </a:p>
          <a:p>
            <a:pPr lvl="1"/>
            <a:r>
              <a:rPr lang="en-US" dirty="0"/>
              <a:t>ZIP model, etc.</a:t>
            </a:r>
          </a:p>
        </p:txBody>
      </p:sp>
    </p:spTree>
    <p:extLst>
      <p:ext uri="{BB962C8B-B14F-4D97-AF65-F5344CB8AC3E}">
        <p14:creationId xmlns:p14="http://schemas.microsoft.com/office/powerpoint/2010/main" val="1477153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OpenDSS</a:t>
            </a:r>
            <a:r>
              <a:rPr lang="en-US" dirty="0"/>
              <a:t> Load Models (P, Q as function of voltage)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87054"/>
            <a:ext cx="8595360" cy="4913745"/>
          </a:xfrm>
        </p:spPr>
        <p:txBody>
          <a:bodyPr/>
          <a:lstStyle/>
          <a:p>
            <a:r>
              <a:rPr lang="en-US" dirty="0"/>
              <a:t>Model 1: Constant P, Q</a:t>
            </a:r>
          </a:p>
          <a:p>
            <a:r>
              <a:rPr lang="en-US" dirty="0"/>
              <a:t>Model 2: Constant Z</a:t>
            </a:r>
          </a:p>
          <a:p>
            <a:r>
              <a:rPr lang="en-US" dirty="0"/>
              <a:t>Model 3: </a:t>
            </a:r>
            <a:r>
              <a:rPr lang="en-US" dirty="0" err="1"/>
              <a:t>Const</a:t>
            </a:r>
            <a:r>
              <a:rPr lang="en-US" dirty="0"/>
              <a:t> P, quadratic Q</a:t>
            </a:r>
          </a:p>
          <a:p>
            <a:pPr marL="0" indent="0"/>
            <a:r>
              <a:rPr lang="en-US" dirty="0"/>
              <a:t>Model 4: Nominal Linear P, Quadratic Q (feeder mix). </a:t>
            </a:r>
          </a:p>
          <a:p>
            <a:pPr marL="342900" lvl="1" indent="0"/>
            <a:r>
              <a:rPr lang="en-US" dirty="0"/>
              <a:t>Use this with </a:t>
            </a:r>
            <a:r>
              <a:rPr lang="en-US" dirty="0" err="1"/>
              <a:t>CVRfactor</a:t>
            </a:r>
            <a:r>
              <a:rPr lang="en-US" dirty="0"/>
              <a:t>.</a:t>
            </a:r>
          </a:p>
          <a:p>
            <a:r>
              <a:rPr lang="en-US" dirty="0"/>
              <a:t>Model 5: Constant Current (I)</a:t>
            </a:r>
          </a:p>
          <a:p>
            <a:r>
              <a:rPr lang="en-US" dirty="0"/>
              <a:t>Model 6: </a:t>
            </a:r>
            <a:r>
              <a:rPr lang="en-US" dirty="0" err="1"/>
              <a:t>Const</a:t>
            </a:r>
            <a:r>
              <a:rPr lang="en-US" dirty="0"/>
              <a:t> P, Fixed Q</a:t>
            </a:r>
          </a:p>
          <a:p>
            <a:r>
              <a:rPr lang="en-US" dirty="0"/>
              <a:t>Model 7: </a:t>
            </a:r>
            <a:r>
              <a:rPr lang="en-US" dirty="0" err="1"/>
              <a:t>Const</a:t>
            </a:r>
            <a:r>
              <a:rPr lang="en-US" dirty="0"/>
              <a:t> P, Fixed Impedance Q</a:t>
            </a:r>
          </a:p>
          <a:p>
            <a:r>
              <a:rPr lang="en-US" dirty="0"/>
              <a:t>Model 8: ZIP Model</a:t>
            </a:r>
          </a:p>
        </p:txBody>
      </p:sp>
    </p:spTree>
    <p:extLst>
      <p:ext uri="{BB962C8B-B14F-4D97-AF65-F5344CB8AC3E}">
        <p14:creationId xmlns:p14="http://schemas.microsoft.com/office/powerpoint/2010/main" val="8750584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OpenDSS</a:t>
            </a:r>
            <a:r>
              <a:rPr lang="en-US" dirty="0"/>
              <a:t> Generator Models for Power Flow</a:t>
            </a:r>
            <a:br>
              <a:rPr lang="en-US" dirty="0"/>
            </a:br>
            <a:r>
              <a:rPr lang="en-US" dirty="0"/>
              <a:t>(P, Q as function of voltage)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87054"/>
            <a:ext cx="8595360" cy="49137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1: Constant P, Q</a:t>
            </a:r>
          </a:p>
          <a:p>
            <a:r>
              <a:rPr lang="en-US" dirty="0"/>
              <a:t>Model 2: Constant Z</a:t>
            </a:r>
          </a:p>
          <a:p>
            <a:r>
              <a:rPr lang="en-US" dirty="0"/>
              <a:t>Model 3: Constant P, constant |V|</a:t>
            </a:r>
          </a:p>
          <a:p>
            <a:pPr marL="0" indent="0"/>
            <a:r>
              <a:rPr lang="en-US" dirty="0"/>
              <a:t>Model 4: Constant P, Fixed Q (Q never varies)</a:t>
            </a:r>
          </a:p>
          <a:p>
            <a:pPr marL="0" indent="0"/>
            <a:r>
              <a:rPr lang="en-US" dirty="0"/>
              <a:t>Model 5: Constant P, Fixed Q (as a constant reactance)</a:t>
            </a:r>
          </a:p>
          <a:p>
            <a:pPr marL="0" indent="0"/>
            <a:r>
              <a:rPr lang="en-US" dirty="0"/>
              <a:t>Model 6: Compute current injection from User-written Model. 	(see usage of </a:t>
            </a:r>
            <a:r>
              <a:rPr lang="en-US" dirty="0" err="1"/>
              <a:t>Xd</a:t>
            </a:r>
            <a:r>
              <a:rPr lang="en-US" dirty="0"/>
              <a:t>, </a:t>
            </a:r>
            <a:r>
              <a:rPr lang="en-US" dirty="0" err="1"/>
              <a:t>Xdp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Model 7: Constant P, Q, but current-limited below </a:t>
            </a:r>
            <a:r>
              <a:rPr lang="en-US" dirty="0" err="1"/>
              <a:t>Vminpu</a:t>
            </a:r>
            <a:r>
              <a:rPr lang="en-US" dirty="0"/>
              <a:t>.</a:t>
            </a:r>
          </a:p>
          <a:p>
            <a:pPr marL="342900" lvl="1" indent="0"/>
            <a:r>
              <a:rPr lang="en-US" dirty="0"/>
              <a:t> Approximates a simple inverter. </a:t>
            </a:r>
          </a:p>
          <a:p>
            <a:pPr marL="342900" lvl="1" indent="0"/>
            <a:r>
              <a:rPr lang="en-US" dirty="0"/>
              <a:t> Balanced property:</a:t>
            </a:r>
          </a:p>
          <a:p>
            <a:pPr marL="625475" lvl="2" indent="0"/>
            <a:r>
              <a:rPr lang="en-US" dirty="0"/>
              <a:t>Force balanced current only for 3-phase generators. </a:t>
            </a:r>
          </a:p>
          <a:p>
            <a:pPr marL="1023937" lvl="3" indent="0"/>
            <a:r>
              <a:rPr lang="en-US" dirty="0"/>
              <a:t>Force zero- and negative-sequence to zero.</a:t>
            </a:r>
          </a:p>
        </p:txBody>
      </p:sp>
    </p:spTree>
    <p:extLst>
      <p:ext uri="{BB962C8B-B14F-4D97-AF65-F5344CB8AC3E}">
        <p14:creationId xmlns:p14="http://schemas.microsoft.com/office/powerpoint/2010/main" val="337681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Yearly LoadShape</a:t>
            </a:r>
          </a:p>
        </p:txBody>
      </p:sp>
      <p:pic>
        <p:nvPicPr>
          <p:cNvPr id="192515" name="Content Placeholder 3" descr="PPT45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447800"/>
            <a:ext cx="5641975" cy="4935538"/>
          </a:xfrm>
        </p:spPr>
      </p:pic>
    </p:spTree>
    <p:extLst>
      <p:ext uri="{BB962C8B-B14F-4D97-AF65-F5344CB8AC3E}">
        <p14:creationId xmlns:p14="http://schemas.microsoft.com/office/powerpoint/2010/main" val="37680300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Source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circuit (</a:t>
            </a:r>
            <a:r>
              <a:rPr lang="en-US" dirty="0" err="1"/>
              <a:t>Thevinen</a:t>
            </a:r>
            <a:r>
              <a:rPr lang="en-US" dirty="0"/>
              <a:t>) equivalent</a:t>
            </a:r>
          </a:p>
          <a:p>
            <a:pPr lvl="1"/>
            <a:r>
              <a:rPr lang="en-US" dirty="0"/>
              <a:t>L-L kV</a:t>
            </a:r>
          </a:p>
          <a:p>
            <a:pPr lvl="1"/>
            <a:r>
              <a:rPr lang="en-US" dirty="0"/>
              <a:t>Per-unit voltage</a:t>
            </a:r>
          </a:p>
          <a:p>
            <a:pPr lvl="1"/>
            <a:r>
              <a:rPr lang="en-US" dirty="0"/>
              <a:t>Phase angle, degrees</a:t>
            </a:r>
          </a:p>
          <a:p>
            <a:pPr lvl="1"/>
            <a:r>
              <a:rPr lang="en-US" dirty="0"/>
              <a:t>Any of</a:t>
            </a:r>
          </a:p>
          <a:p>
            <a:pPr lvl="2"/>
            <a:r>
              <a:rPr lang="en-US" dirty="0"/>
              <a:t>3-phase and 1-phase short circuit currents, amps</a:t>
            </a:r>
          </a:p>
          <a:p>
            <a:pPr lvl="2"/>
            <a:r>
              <a:rPr lang="en-US" dirty="0"/>
              <a:t>3-phase and 1-phase short circuit MVA</a:t>
            </a:r>
          </a:p>
          <a:p>
            <a:pPr lvl="2"/>
            <a:r>
              <a:rPr lang="en-US" dirty="0"/>
              <a:t>Z1 and Z0 in pu on 100 MVA</a:t>
            </a:r>
          </a:p>
          <a:p>
            <a:pPr lvl="2"/>
            <a:r>
              <a:rPr lang="en-US" dirty="0"/>
              <a:t>Z1 and Z0 in ohms</a:t>
            </a:r>
          </a:p>
          <a:p>
            <a:pPr lvl="2"/>
            <a:r>
              <a:rPr lang="en-US" dirty="0"/>
              <a:t>Sometimes, Z2, if different from Z1</a:t>
            </a:r>
          </a:p>
          <a:p>
            <a:pPr lvl="3"/>
            <a:r>
              <a:rPr lang="en-US" dirty="0"/>
              <a:t>Near a generator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1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Control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Capacitors and Regulators</a:t>
            </a:r>
          </a:p>
        </p:txBody>
      </p:sp>
    </p:spTree>
    <p:extLst>
      <p:ext uri="{BB962C8B-B14F-4D97-AF65-F5344CB8AC3E}">
        <p14:creationId xmlns:p14="http://schemas.microsoft.com/office/powerpoint/2010/main" val="266543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Solution Loop with Controls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28" y="1279525"/>
            <a:ext cx="5309144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4327" y="785091"/>
            <a:ext cx="7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Controls are sampled and executed after a converged power flow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9673" y="2133600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Power Flow Solution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322618" y="2419927"/>
            <a:ext cx="1588655" cy="230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0689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kvar</a:t>
            </a:r>
            <a:r>
              <a:rPr lang="en-US" dirty="0"/>
              <a:t> rating</a:t>
            </a:r>
          </a:p>
          <a:p>
            <a:r>
              <a:rPr lang="en-US" dirty="0"/>
              <a:t>The kV rating</a:t>
            </a:r>
          </a:p>
          <a:p>
            <a:pPr lvl="1"/>
            <a:r>
              <a:rPr lang="en-US" dirty="0"/>
              <a:t>L-L for 3-phase bank in </a:t>
            </a:r>
            <a:r>
              <a:rPr lang="en-US" dirty="0" err="1"/>
              <a:t>OpenDSS</a:t>
            </a:r>
            <a:endParaRPr lang="en-US" dirty="0"/>
          </a:p>
          <a:p>
            <a:pPr lvl="1"/>
            <a:r>
              <a:rPr lang="en-US" dirty="0"/>
              <a:t>Rating of can for 1-phase capacitors</a:t>
            </a:r>
          </a:p>
          <a:p>
            <a:r>
              <a:rPr lang="en-US" dirty="0"/>
              <a:t>Switching criteria</a:t>
            </a:r>
          </a:p>
          <a:p>
            <a:pPr lvl="1"/>
            <a:r>
              <a:rPr lang="en-US" dirty="0"/>
              <a:t>None (fixed)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kvar          (plus Voltage Override, Delay,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PF </a:t>
            </a:r>
          </a:p>
          <a:p>
            <a:pPr lvl="1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00128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 - </a:t>
            </a:r>
            <a:r>
              <a:rPr lang="en-US" dirty="0" err="1"/>
              <a:t>CapControl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is modeled separately from the Capacitor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{Current | voltage | kvar | PF | time } 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ratio</a:t>
            </a:r>
          </a:p>
          <a:p>
            <a:r>
              <a:rPr lang="en-US" dirty="0"/>
              <a:t>Time Delay, Delay OFF, Dead time</a:t>
            </a:r>
          </a:p>
          <a:p>
            <a:r>
              <a:rPr lang="en-US" dirty="0"/>
              <a:t>Voltage override</a:t>
            </a:r>
          </a:p>
          <a:p>
            <a:r>
              <a:rPr lang="en-US" dirty="0"/>
              <a:t>User model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84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Regulator/OLTC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target </a:t>
            </a:r>
          </a:p>
          <a:p>
            <a:r>
              <a:rPr lang="en-US" dirty="0"/>
              <a:t>Bandwidth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primary rating (regulator rating)</a:t>
            </a:r>
          </a:p>
          <a:p>
            <a:r>
              <a:rPr lang="en-US" dirty="0"/>
              <a:t>Line-drop compensator (forward and reverse)</a:t>
            </a:r>
          </a:p>
          <a:p>
            <a:pPr lvl="1"/>
            <a:r>
              <a:rPr lang="en-US" dirty="0"/>
              <a:t>R     (in Volts!)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Remote bus to control</a:t>
            </a:r>
          </a:p>
        </p:txBody>
      </p:sp>
    </p:spTree>
    <p:extLst>
      <p:ext uri="{BB962C8B-B14F-4D97-AF65-F5344CB8AC3E}">
        <p14:creationId xmlns:p14="http://schemas.microsoft.com/office/powerpoint/2010/main" val="36496779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Loadshape Interpolation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The OpenDSS LOADSHAPE class uses two different types of interpolation depending on it is defined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Fixed interval data. 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Default. INTERVAL property defaults to 1 hour. 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You can set it to another value or to 0. 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The SINTERVAL and MINTERVAL properties facilitate defining intervals in second or minutes.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INTERVAL &gt; 0: fixed interval data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CSV files --one numeric value per line. 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Interpolation algorithm assumes the value REMAINS CONSTANT over the entire interval 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/>
              <a:t>The HOUR array property is ignored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6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Loadshape Interpolation, Cont’d</a:t>
            </a:r>
          </a:p>
        </p:txBody>
      </p:sp>
      <p:sp>
        <p:nvSpPr>
          <p:cNvPr id="194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LINEAR INTERPOLATION between the points, define INTERVAL=0. </a:t>
            </a:r>
          </a:p>
          <a:p>
            <a:pPr lvl="1" eaLnBrk="1" hangingPunct="1"/>
            <a:r>
              <a:rPr lang="en-US" altLang="en-US"/>
              <a:t>Then both the time and multiplier values for the loadshape using the HOUR, MULT, and QMULT array properties.</a:t>
            </a:r>
          </a:p>
          <a:p>
            <a:pPr eaLnBrk="1" hangingPunct="1"/>
            <a:r>
              <a:rPr lang="en-US" altLang="en-US"/>
              <a:t>Alternatively, you may use the CSVFILE, DBLFILE, or SNGFILE properties. </a:t>
            </a:r>
          </a:p>
          <a:p>
            <a:pPr lvl="1" eaLnBrk="1" hangingPunct="1"/>
            <a:r>
              <a:rPr lang="en-US" altLang="en-US"/>
              <a:t>Enter both the time in </a:t>
            </a:r>
            <a:r>
              <a:rPr lang="en-US" altLang="en-US" u="sng"/>
              <a:t>hours</a:t>
            </a:r>
            <a:r>
              <a:rPr lang="en-US" altLang="en-US"/>
              <a:t> and the multiplier values.</a:t>
            </a:r>
          </a:p>
          <a:p>
            <a:pPr lvl="2" eaLnBrk="1" hangingPunct="1"/>
            <a:r>
              <a:rPr lang="en-US" altLang="en-US"/>
              <a:t>A CSV file would have two values per line separated by a comma or whitespace.</a:t>
            </a:r>
          </a:p>
          <a:p>
            <a:pPr eaLnBrk="1" hangingPunct="1"/>
            <a:r>
              <a:rPr lang="en-US" altLang="en-US"/>
              <a:t>The variable interval interpolation could be a little bit slower than the fixed interval data because there is more work to do to compute the factor.</a:t>
            </a:r>
          </a:p>
        </p:txBody>
      </p:sp>
    </p:spTree>
    <p:extLst>
      <p:ext uri="{BB962C8B-B14F-4D97-AF65-F5344CB8AC3E}">
        <p14:creationId xmlns:p14="http://schemas.microsoft.com/office/powerpoint/2010/main" val="147410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Importing Packed Binary Files</a:t>
            </a:r>
          </a:p>
        </p:txBody>
      </p:sp>
      <p:sp>
        <p:nvSpPr>
          <p:cNvPr id="195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simulations, such as AMI, required large volumes of Loadshapes to be imported, using packed binary files can save time</a:t>
            </a:r>
          </a:p>
          <a:p>
            <a:pPr eaLnBrk="1" hangingPunct="1"/>
            <a:r>
              <a:rPr lang="en-US" altLang="en-US"/>
              <a:t>Standard CSV or TXT file</a:t>
            </a:r>
          </a:p>
          <a:p>
            <a:pPr lvl="1" eaLnBrk="1" hangingPunct="1"/>
            <a:r>
              <a:rPr lang="en-US" altLang="en-US"/>
              <a:t>Mult=[file=myfile.txt] </a:t>
            </a:r>
          </a:p>
          <a:p>
            <a:pPr eaLnBrk="1" hangingPunct="1"/>
            <a:r>
              <a:rPr lang="en-US" altLang="en-US"/>
              <a:t>File of doubles</a:t>
            </a:r>
          </a:p>
          <a:p>
            <a:pPr lvl="1" eaLnBrk="1" hangingPunct="1"/>
            <a:r>
              <a:rPr lang="en-US" altLang="en-US"/>
              <a:t>Mult=[dblfile=myfile.dbl] </a:t>
            </a:r>
          </a:p>
          <a:p>
            <a:pPr eaLnBrk="1" hangingPunct="1"/>
            <a:r>
              <a:rPr lang="en-US" altLang="en-US"/>
              <a:t>File of singles</a:t>
            </a:r>
          </a:p>
          <a:p>
            <a:pPr lvl="1" eaLnBrk="1" hangingPunct="1"/>
            <a:r>
              <a:rPr lang="en-US" altLang="en-US"/>
              <a:t>Mult=[sngfile=myfile.sng]</a:t>
            </a:r>
          </a:p>
        </p:txBody>
      </p:sp>
    </p:spTree>
    <p:extLst>
      <p:ext uri="{BB962C8B-B14F-4D97-AF65-F5344CB8AC3E}">
        <p14:creationId xmlns:p14="http://schemas.microsoft.com/office/powerpoint/2010/main" val="379941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Defining Array Properties Using CSV files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Syntax:</a:t>
            </a:r>
          </a:p>
          <a:p>
            <a:pPr lvl="1"/>
            <a:r>
              <a:rPr lang="en-US" altLang="en-US" b="1"/>
              <a:t>mult=[File=myMultiColumnFile.CSV, Column=n, Header=Yes/No]</a:t>
            </a:r>
          </a:p>
          <a:p>
            <a:r>
              <a:rPr lang="en-US" altLang="en-US"/>
              <a:t>Allows use of multicolumn CSV files with a single header row.</a:t>
            </a:r>
          </a:p>
          <a:p>
            <a:r>
              <a:rPr lang="en-US" altLang="en-US"/>
              <a:t>Example:</a:t>
            </a:r>
          </a:p>
          <a:p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New Loadshape.Ramp2 npts=4000 sInterval=1 mult=(file=MultiChannelTest.csv, column=3, header=yes)</a:t>
            </a:r>
          </a:p>
          <a:p>
            <a:pPr lvl="1"/>
            <a:r>
              <a:rPr lang="en-US" altLang="en-US"/>
              <a:t>Imports the 3</a:t>
            </a:r>
            <a:r>
              <a:rPr lang="en-US" altLang="en-US" baseline="30000"/>
              <a:t>rd</a:t>
            </a:r>
            <a:r>
              <a:rPr lang="en-US" altLang="en-US"/>
              <a:t> column from the file, skipping the header row</a:t>
            </a:r>
          </a:p>
        </p:txBody>
      </p:sp>
    </p:spTree>
    <p:extLst>
      <p:ext uri="{BB962C8B-B14F-4D97-AF65-F5344CB8AC3E}">
        <p14:creationId xmlns:p14="http://schemas.microsoft.com/office/powerpoint/2010/main" val="58011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Built-in Simulation Modes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Built-in Solution Modes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Snapshot (static) Power Flow </a:t>
            </a:r>
          </a:p>
          <a:p>
            <a:pPr eaLnBrk="1" hangingPunct="1"/>
            <a:r>
              <a:rPr lang="en-US" altLang="en-US" dirty="0"/>
              <a:t>Direct (non-iterative)</a:t>
            </a:r>
          </a:p>
          <a:p>
            <a:pPr eaLnBrk="1" hangingPunct="1"/>
            <a:r>
              <a:rPr lang="en-US" altLang="en-US" dirty="0"/>
              <a:t>Daily mode (default: 24 1-hr increments)</a:t>
            </a:r>
          </a:p>
          <a:p>
            <a:pPr eaLnBrk="1" hangingPunct="1"/>
            <a:r>
              <a:rPr lang="en-US" altLang="en-US" dirty="0"/>
              <a:t>Yearly mode (default 8760 1-hr increments)</a:t>
            </a:r>
          </a:p>
          <a:p>
            <a:pPr eaLnBrk="1" hangingPunct="1"/>
            <a:r>
              <a:rPr lang="en-US" altLang="en-US" dirty="0"/>
              <a:t>Duty cycle (1-s to 5-s increments)</a:t>
            </a:r>
          </a:p>
          <a:p>
            <a:pPr eaLnBrk="1" hangingPunct="1"/>
            <a:r>
              <a:rPr lang="en-US" altLang="en-US" dirty="0"/>
              <a:t>Dynamics (electromechanical transients)</a:t>
            </a:r>
          </a:p>
          <a:p>
            <a:pPr eaLnBrk="1" hangingPunct="1"/>
            <a:r>
              <a:rPr lang="en-US" altLang="en-US" dirty="0"/>
              <a:t>Fault study</a:t>
            </a:r>
          </a:p>
          <a:p>
            <a:pPr eaLnBrk="1" hangingPunct="1"/>
            <a:r>
              <a:rPr lang="en-US" altLang="en-US" dirty="0"/>
              <a:t>Monte </a:t>
            </a:r>
            <a:r>
              <a:rPr lang="en-US" altLang="en-US" dirty="0" err="1"/>
              <a:t>carlo</a:t>
            </a:r>
            <a:r>
              <a:rPr lang="en-US" altLang="en-US" dirty="0"/>
              <a:t> fault study</a:t>
            </a:r>
          </a:p>
          <a:p>
            <a:pPr eaLnBrk="1" hangingPunct="1"/>
            <a:r>
              <a:rPr lang="en-US" altLang="en-US" dirty="0"/>
              <a:t>Harmonic</a:t>
            </a:r>
          </a:p>
          <a:p>
            <a:pPr eaLnBrk="1" hangingPunct="1"/>
            <a:r>
              <a:rPr lang="en-US" altLang="en-US" dirty="0" err="1"/>
              <a:t>HarmonicT</a:t>
            </a:r>
            <a:endParaRPr lang="en-US" altLang="en-US" dirty="0"/>
          </a:p>
          <a:p>
            <a:pPr eaLnBrk="1" hangingPunct="1"/>
            <a:r>
              <a:rPr lang="en-US" altLang="en-US" dirty="0"/>
              <a:t>Custom user-defined solutions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23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Snapshot Mode</a:t>
            </a:r>
          </a:p>
        </p:txBody>
      </p:sp>
      <p:sp>
        <p:nvSpPr>
          <p:cNvPr id="199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the default solution mode after creating a new circuit model</a:t>
            </a:r>
          </a:p>
          <a:p>
            <a:r>
              <a:rPr lang="en-US" altLang="en-US"/>
              <a:t>The basic power flow solution mode for the OpenDSS</a:t>
            </a:r>
          </a:p>
          <a:p>
            <a:r>
              <a:rPr lang="en-US" altLang="en-US"/>
              <a:t>Performs a single solution each time Solve is issued </a:t>
            </a:r>
          </a:p>
          <a:p>
            <a:r>
              <a:rPr lang="en-US" altLang="en-US"/>
              <a:t>Control mode defaults to “Static”</a:t>
            </a:r>
          </a:p>
          <a:p>
            <a:r>
              <a:rPr lang="en-US" altLang="en-US"/>
              <a:t>Defaults to iterative power flow solution</a:t>
            </a:r>
          </a:p>
          <a:p>
            <a:pPr lvl="1"/>
            <a:r>
              <a:rPr lang="en-US" altLang="en-US"/>
              <a:t>Load model is “Powerflow”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0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Mode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Performs a non-iterative solution of the present system admittance equation</a:t>
            </a:r>
          </a:p>
          <a:p>
            <a:r>
              <a:rPr lang="en-US" altLang="en-US"/>
              <a:t>Loads and Generators represented by constant impedance</a:t>
            </a:r>
          </a:p>
          <a:p>
            <a:pPr lvl="1"/>
            <a:r>
              <a:rPr lang="en-US" altLang="en-US"/>
              <a:t>Value in their Norton equivalents</a:t>
            </a:r>
          </a:p>
          <a:p>
            <a:pPr lvl="1"/>
            <a:endParaRPr lang="en-US" altLang="en-US"/>
          </a:p>
          <a:p>
            <a:r>
              <a:rPr lang="en-US" altLang="en-US"/>
              <a:t>This is a useful mode when convergence is difficult, but needed to perform Harmonic, Dynamic, or Faultstudy mode solution.</a:t>
            </a:r>
          </a:p>
          <a:p>
            <a:pPr lvl="1"/>
            <a:r>
              <a:rPr lang="en-US" altLang="en-US"/>
              <a:t>Will nearly always give a reasonable starting point for these solution modes</a:t>
            </a:r>
          </a:p>
        </p:txBody>
      </p:sp>
    </p:spTree>
    <p:extLst>
      <p:ext uri="{BB962C8B-B14F-4D97-AF65-F5344CB8AC3E}">
        <p14:creationId xmlns:p14="http://schemas.microsoft.com/office/powerpoint/2010/main" val="120438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Day 1 Review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Daily Mode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Defaults</a:t>
            </a:r>
          </a:p>
          <a:p>
            <a:pPr lvl="1"/>
            <a:r>
              <a:rPr lang="en-US" altLang="en-US" dirty="0" err="1"/>
              <a:t>Stepsize</a:t>
            </a:r>
            <a:r>
              <a:rPr lang="en-US" altLang="en-US" dirty="0"/>
              <a:t> = 1.0 h</a:t>
            </a:r>
          </a:p>
          <a:p>
            <a:pPr lvl="1"/>
            <a:r>
              <a:rPr lang="en-US" altLang="en-US" dirty="0" err="1"/>
              <a:t>Controlmode</a:t>
            </a:r>
            <a:r>
              <a:rPr lang="en-US" altLang="en-US" dirty="0"/>
              <a:t> = static</a:t>
            </a:r>
          </a:p>
          <a:p>
            <a:pPr lvl="1"/>
            <a:r>
              <a:rPr lang="en-US" altLang="en-US" dirty="0"/>
              <a:t>Number = 24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Designed for simulations of a load profile for one day for distribution planning studies, losses, other energy studies</a:t>
            </a:r>
          </a:p>
          <a:p>
            <a:r>
              <a:rPr lang="en-US" altLang="en-US" dirty="0"/>
              <a:t>Time step of 0.25 h to 1.0 h typically</a:t>
            </a:r>
          </a:p>
          <a:p>
            <a:r>
              <a:rPr lang="en-US" altLang="en-US" dirty="0"/>
              <a:t>One or more days (change “Number” property)</a:t>
            </a:r>
          </a:p>
          <a:p>
            <a:r>
              <a:rPr lang="en-US" altLang="en-US" dirty="0"/>
              <a:t>Set the </a:t>
            </a:r>
            <a:r>
              <a:rPr lang="en-US" altLang="en-US" b="1" dirty="0"/>
              <a:t>Daily=</a:t>
            </a:r>
            <a:r>
              <a:rPr lang="en-US" altLang="en-US" dirty="0"/>
              <a:t>  property of Load and Generator to follow a </a:t>
            </a:r>
            <a:r>
              <a:rPr lang="en-US" altLang="en-US" dirty="0" err="1"/>
              <a:t>loadshape</a:t>
            </a:r>
            <a:endParaRPr lang="en-US" altLang="en-US" dirty="0"/>
          </a:p>
          <a:p>
            <a:r>
              <a:rPr lang="en-US" altLang="en-US" dirty="0"/>
              <a:t>Similar functionality to Yearly mode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38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Yearly Mode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Defaults</a:t>
            </a:r>
          </a:p>
          <a:p>
            <a:pPr lvl="1"/>
            <a:r>
              <a:rPr lang="en-US" altLang="en-US" dirty="0" err="1"/>
              <a:t>Stepsize</a:t>
            </a:r>
            <a:r>
              <a:rPr lang="en-US" altLang="en-US" dirty="0"/>
              <a:t> = 1.0 h</a:t>
            </a:r>
          </a:p>
          <a:p>
            <a:pPr lvl="1"/>
            <a:r>
              <a:rPr lang="en-US" altLang="en-US" dirty="0" err="1"/>
              <a:t>Controlmode</a:t>
            </a:r>
            <a:r>
              <a:rPr lang="en-US" altLang="en-US" dirty="0"/>
              <a:t> = static</a:t>
            </a:r>
          </a:p>
          <a:p>
            <a:pPr lvl="1"/>
            <a:r>
              <a:rPr lang="en-US" altLang="en-US" dirty="0"/>
              <a:t>Number = 8760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Designed for annual simulations for distribution planning studies, losses, other energy studies</a:t>
            </a:r>
          </a:p>
          <a:p>
            <a:r>
              <a:rPr lang="en-US" altLang="en-US" dirty="0"/>
              <a:t>Time step of 0.25 .. 1.0 h typically</a:t>
            </a:r>
          </a:p>
          <a:p>
            <a:r>
              <a:rPr lang="en-US" altLang="en-US" dirty="0"/>
              <a:t>All or part of year</a:t>
            </a:r>
          </a:p>
          <a:p>
            <a:r>
              <a:rPr lang="en-US" altLang="en-US" dirty="0"/>
              <a:t>Set the </a:t>
            </a:r>
            <a:r>
              <a:rPr lang="en-US" altLang="en-US" b="1" dirty="0"/>
              <a:t>Yearly=  </a:t>
            </a:r>
            <a:r>
              <a:rPr lang="en-US" altLang="en-US" dirty="0"/>
              <a:t>property of Load and Generator to follow a </a:t>
            </a:r>
            <a:r>
              <a:rPr lang="en-US" altLang="en-US" dirty="0" err="1"/>
              <a:t>loadshape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79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DutyCycle Mode</a:t>
            </a:r>
          </a:p>
        </p:txBody>
      </p:sp>
      <p:sp>
        <p:nvSpPr>
          <p:cNvPr id="203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Defaults</a:t>
            </a:r>
          </a:p>
          <a:p>
            <a:pPr lvl="1"/>
            <a:r>
              <a:rPr lang="en-US" altLang="en-US" dirty="0" err="1"/>
              <a:t>Stepsize</a:t>
            </a:r>
            <a:r>
              <a:rPr lang="en-US" altLang="en-US" dirty="0"/>
              <a:t> = 1.0 s</a:t>
            </a:r>
          </a:p>
          <a:p>
            <a:pPr lvl="1"/>
            <a:r>
              <a:rPr lang="en-US" altLang="en-US" dirty="0" err="1"/>
              <a:t>Controlmode</a:t>
            </a:r>
            <a:r>
              <a:rPr lang="en-US" altLang="en-US" dirty="0"/>
              <a:t> = time</a:t>
            </a:r>
          </a:p>
          <a:p>
            <a:pPr lvl="1"/>
            <a:r>
              <a:rPr lang="en-US" altLang="en-US" dirty="0"/>
              <a:t>Number = 100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Designed for simulations of wind turbine output, solar PV output, stone crushers, and other impulse loads</a:t>
            </a:r>
          </a:p>
          <a:p>
            <a:r>
              <a:rPr lang="en-US" altLang="en-US" dirty="0"/>
              <a:t>Time step of 1 – 10 s</a:t>
            </a:r>
          </a:p>
          <a:p>
            <a:r>
              <a:rPr lang="en-US" altLang="en-US" dirty="0"/>
              <a:t>Duration of a few minutes up to 1 day</a:t>
            </a:r>
          </a:p>
          <a:p>
            <a:pPr lvl="1"/>
            <a:r>
              <a:rPr lang="en-US" altLang="en-US" dirty="0"/>
              <a:t>Some are now using this for long periods for solar PV generation</a:t>
            </a:r>
          </a:p>
          <a:p>
            <a:r>
              <a:rPr lang="en-US" altLang="en-US" dirty="0"/>
              <a:t>Set the </a:t>
            </a:r>
            <a:r>
              <a:rPr lang="en-US" altLang="en-US" b="1" dirty="0"/>
              <a:t>Duty=  </a:t>
            </a:r>
            <a:r>
              <a:rPr lang="en-US" altLang="en-US" dirty="0"/>
              <a:t>property of Load and Generator to follow a </a:t>
            </a:r>
            <a:r>
              <a:rPr lang="en-US" altLang="en-US" dirty="0" err="1"/>
              <a:t>loadshape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4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Dynamics Mode</a:t>
            </a:r>
          </a:p>
        </p:txBody>
      </p:sp>
      <p:sp>
        <p:nvSpPr>
          <p:cNvPr id="204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Defaults</a:t>
            </a:r>
          </a:p>
          <a:p>
            <a:pPr lvl="1"/>
            <a:r>
              <a:rPr lang="en-US" altLang="en-US" dirty="0" err="1"/>
              <a:t>Stepsize</a:t>
            </a:r>
            <a:r>
              <a:rPr lang="en-US" altLang="en-US" dirty="0"/>
              <a:t> = 0.001 s</a:t>
            </a:r>
          </a:p>
          <a:p>
            <a:pPr lvl="1"/>
            <a:r>
              <a:rPr lang="en-US" altLang="en-US" dirty="0" err="1"/>
              <a:t>Controlmode</a:t>
            </a:r>
            <a:r>
              <a:rPr lang="en-US" altLang="en-US" dirty="0"/>
              <a:t> = time</a:t>
            </a:r>
          </a:p>
          <a:p>
            <a:pPr lvl="1"/>
            <a:r>
              <a:rPr lang="en-US" altLang="en-US" dirty="0"/>
              <a:t>Number = 100</a:t>
            </a:r>
          </a:p>
          <a:p>
            <a:endParaRPr lang="en-US" altLang="en-US" dirty="0"/>
          </a:p>
          <a:p>
            <a:r>
              <a:rPr lang="en-US" altLang="en-US" i="1" dirty="0"/>
              <a:t>Electromechanical</a:t>
            </a:r>
            <a:r>
              <a:rPr lang="en-US" altLang="en-US" dirty="0"/>
              <a:t> transients simulations</a:t>
            </a:r>
          </a:p>
          <a:p>
            <a:r>
              <a:rPr lang="en-US" altLang="en-US" dirty="0"/>
              <a:t>Generator state variables integrated</a:t>
            </a:r>
          </a:p>
          <a:p>
            <a:pPr lvl="1"/>
            <a:r>
              <a:rPr lang="en-US" altLang="en-US" dirty="0"/>
              <a:t>Predictor-corrector</a:t>
            </a:r>
          </a:p>
          <a:p>
            <a:r>
              <a:rPr lang="en-US" altLang="en-US" dirty="0"/>
              <a:t>Intended for simulations of a few seconds duration</a:t>
            </a:r>
          </a:p>
        </p:txBody>
      </p:sp>
    </p:spTree>
    <p:extLst>
      <p:ext uri="{BB962C8B-B14F-4D97-AF65-F5344CB8AC3E}">
        <p14:creationId xmlns:p14="http://schemas.microsoft.com/office/powerpoint/2010/main" val="12249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FaultStudy Mode</a:t>
            </a:r>
          </a:p>
        </p:txBody>
      </p:sp>
      <p:sp>
        <p:nvSpPr>
          <p:cNvPr id="205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Defaults to dynamic model so machine contributions to faults are included</a:t>
            </a:r>
          </a:p>
          <a:p>
            <a:r>
              <a:rPr lang="en-US" altLang="en-US"/>
              <a:t>Requires a power flow solution to start</a:t>
            </a:r>
          </a:p>
          <a:p>
            <a:r>
              <a:rPr lang="en-US" altLang="en-US"/>
              <a:t>Solve causes short circuit equivalents to be computed for each bus</a:t>
            </a:r>
          </a:p>
          <a:p>
            <a:r>
              <a:rPr lang="en-US" altLang="en-US"/>
              <a:t>Follow immediately by “Show Faultstudy” report </a:t>
            </a:r>
          </a:p>
          <a:p>
            <a:pPr lvl="1"/>
            <a:r>
              <a:rPr lang="en-US" altLang="en-US"/>
              <a:t>Computes fault currents</a:t>
            </a:r>
          </a:p>
          <a:p>
            <a:r>
              <a:rPr lang="en-US" altLang="en-US"/>
              <a:t>Typical sequence:</a:t>
            </a:r>
          </a:p>
          <a:p>
            <a:pPr lvl="1"/>
            <a:r>
              <a:rPr lang="en-US" altLang="en-US"/>
              <a:t>Solve</a:t>
            </a:r>
          </a:p>
          <a:p>
            <a:pPr lvl="1"/>
            <a:r>
              <a:rPr lang="en-US" altLang="en-US"/>
              <a:t>Solve mode=Faultstudy</a:t>
            </a:r>
          </a:p>
          <a:p>
            <a:pPr lvl="1"/>
            <a:r>
              <a:rPr lang="en-US" altLang="en-US"/>
              <a:t>Show Faultstudy</a:t>
            </a:r>
          </a:p>
        </p:txBody>
      </p:sp>
    </p:spTree>
    <p:extLst>
      <p:ext uri="{BB962C8B-B14F-4D97-AF65-F5344CB8AC3E}">
        <p14:creationId xmlns:p14="http://schemas.microsoft.com/office/powerpoint/2010/main" val="62175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Monte Carlo Fault Study Mode</a:t>
            </a:r>
          </a:p>
        </p:txBody>
      </p:sp>
      <p:sp>
        <p:nvSpPr>
          <p:cNvPr id="206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special kind of fault study useful for some reliability or power quality studies</a:t>
            </a:r>
          </a:p>
          <a:p>
            <a:r>
              <a:rPr lang="en-US" altLang="en-US"/>
              <a:t>The circuit model is first populated by a selected number of Fault objects.</a:t>
            </a:r>
          </a:p>
          <a:p>
            <a:pPr lvl="1"/>
            <a:r>
              <a:rPr lang="en-US" altLang="en-US"/>
              <a:t>Example: SLG faults at all buses</a:t>
            </a:r>
          </a:p>
          <a:p>
            <a:pPr lvl="1"/>
            <a:r>
              <a:rPr lang="en-US" altLang="en-US"/>
              <a:t>User can distribute faults in any manner</a:t>
            </a:r>
          </a:p>
          <a:p>
            <a:r>
              <a:rPr lang="en-US" altLang="en-US"/>
              <a:t>This solution mode activates the faults one at a time and computes a Snapshot solution with loads modeled as admittances</a:t>
            </a:r>
          </a:p>
          <a:p>
            <a:r>
              <a:rPr lang="en-US" altLang="en-US"/>
              <a:t>Be sure to place Monitors around the circuit where you want to see voltage sag magnitudes, fault currents, etc.</a:t>
            </a:r>
          </a:p>
          <a:p>
            <a:pPr lvl="1"/>
            <a:r>
              <a:rPr lang="en-US" altLang="en-US"/>
              <a:t>Answers will come fast!</a:t>
            </a:r>
          </a:p>
        </p:txBody>
      </p:sp>
    </p:spTree>
    <p:extLst>
      <p:ext uri="{BB962C8B-B14F-4D97-AF65-F5344CB8AC3E}">
        <p14:creationId xmlns:p14="http://schemas.microsoft.com/office/powerpoint/2010/main" val="308109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Harmonic Mode</a:t>
            </a:r>
          </a:p>
        </p:txBody>
      </p:sp>
      <p:sp>
        <p:nvSpPr>
          <p:cNvPr id="20787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6425" cy="4935538"/>
          </a:xfrm>
        </p:spPr>
        <p:txBody>
          <a:bodyPr/>
          <a:lstStyle/>
          <a:p>
            <a:r>
              <a:rPr lang="en-US" altLang="en-US"/>
              <a:t>Defaults</a:t>
            </a:r>
          </a:p>
          <a:p>
            <a:pPr lvl="1"/>
            <a:r>
              <a:rPr lang="en-US" altLang="en-US"/>
              <a:t>Controlmode = OFF</a:t>
            </a:r>
          </a:p>
          <a:p>
            <a:pPr lvl="1"/>
            <a:r>
              <a:rPr lang="en-US" altLang="en-US"/>
              <a:t>Loadmodel = Admittance</a:t>
            </a:r>
          </a:p>
          <a:p>
            <a:pPr lvl="1"/>
            <a:endParaRPr lang="en-US" altLang="en-US"/>
          </a:p>
          <a:p>
            <a:r>
              <a:rPr lang="en-US" altLang="en-US"/>
              <a:t>Performs a direct solution at each frequency presently defined in the problem by Spectrum objects.</a:t>
            </a:r>
          </a:p>
          <a:p>
            <a:pPr lvl="1"/>
            <a:r>
              <a:rPr lang="en-US" altLang="en-US"/>
              <a:t>See Harmonics option</a:t>
            </a:r>
          </a:p>
          <a:p>
            <a:r>
              <a:rPr lang="en-US" altLang="en-US"/>
              <a:t>Requires a power flow solution</a:t>
            </a:r>
          </a:p>
          <a:p>
            <a:r>
              <a:rPr lang="en-US" altLang="en-US"/>
              <a:t>Typical sequence</a:t>
            </a:r>
          </a:p>
          <a:p>
            <a:pPr lvl="1"/>
            <a:r>
              <a:rPr lang="en-US" altLang="en-US"/>
              <a:t>Solve</a:t>
            </a:r>
          </a:p>
          <a:p>
            <a:pPr lvl="1"/>
            <a:r>
              <a:rPr lang="en-US" altLang="en-US"/>
              <a:t>Solve mode=harmonics</a:t>
            </a:r>
          </a:p>
          <a:p>
            <a:r>
              <a:rPr lang="en-US" altLang="en-US"/>
              <a:t>Be sure you have Monitor objects defined!</a:t>
            </a:r>
          </a:p>
        </p:txBody>
      </p:sp>
    </p:spTree>
    <p:extLst>
      <p:ext uri="{BB962C8B-B14F-4D97-AF65-F5344CB8AC3E}">
        <p14:creationId xmlns:p14="http://schemas.microsoft.com/office/powerpoint/2010/main" val="168125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Modes</a:t>
            </a:r>
          </a:p>
        </p:txBody>
      </p:sp>
      <p:sp>
        <p:nvSpPr>
          <p:cNvPr id="208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Control models are a key feature of OpenDSS and it is important to understand how they work in different solution modes.</a:t>
            </a:r>
          </a:p>
          <a:p>
            <a:r>
              <a:rPr lang="en-US" altLang="en-US" sz="2000"/>
              <a:t>Key Modes</a:t>
            </a:r>
          </a:p>
          <a:p>
            <a:pPr lvl="1"/>
            <a:r>
              <a:rPr lang="en-US" altLang="en-US" sz="2000"/>
              <a:t>OFF</a:t>
            </a:r>
          </a:p>
          <a:p>
            <a:pPr lvl="2"/>
            <a:r>
              <a:rPr lang="en-US" altLang="en-US" sz="2000"/>
              <a:t>Controls are disabled; controlled parameters stay the same as last value </a:t>
            </a:r>
          </a:p>
          <a:p>
            <a:pPr lvl="1"/>
            <a:r>
              <a:rPr lang="en-US" altLang="en-US" sz="2000"/>
              <a:t>TIME</a:t>
            </a:r>
          </a:p>
          <a:p>
            <a:pPr lvl="2"/>
            <a:r>
              <a:rPr lang="en-US" altLang="en-US" sz="2000"/>
              <a:t>Controls operate when solution reaches a specified time. For time steps smaller than control delay</a:t>
            </a:r>
          </a:p>
          <a:p>
            <a:pPr lvl="1"/>
            <a:r>
              <a:rPr lang="en-US" altLang="en-US" sz="2000"/>
              <a:t>STATIC</a:t>
            </a:r>
          </a:p>
          <a:p>
            <a:pPr lvl="2"/>
            <a:r>
              <a:rPr lang="en-US" altLang="en-US" sz="2000"/>
              <a:t>For time steps larger than control delay. Controls operate in sequence of time delay values.</a:t>
            </a:r>
          </a:p>
          <a:p>
            <a:pPr lvl="3"/>
            <a:r>
              <a:rPr lang="en-US" altLang="en-US" sz="2000"/>
              <a:t>Shortest delay operates first</a:t>
            </a:r>
          </a:p>
          <a:p>
            <a:pPr lvl="3"/>
            <a:r>
              <a:rPr lang="en-US" altLang="en-US" sz="2000"/>
              <a:t>Default for Snapshot, Daily, Yearly modes </a:t>
            </a:r>
          </a:p>
        </p:txBody>
      </p:sp>
    </p:spTree>
    <p:extLst>
      <p:ext uri="{BB962C8B-B14F-4D97-AF65-F5344CB8AC3E}">
        <p14:creationId xmlns:p14="http://schemas.microsoft.com/office/powerpoint/2010/main" val="413124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9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Implementations of </a:t>
            </a:r>
            <a:r>
              <a:rPr lang="en-US" altLang="en-US" dirty="0" err="1"/>
              <a:t>OpenDSS</a:t>
            </a:r>
            <a:endParaRPr lang="en-US" alt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Stand-alone EXE</a:t>
            </a:r>
          </a:p>
          <a:p>
            <a:pPr lvl="1"/>
            <a:r>
              <a:rPr lang="en-US" altLang="en-US" dirty="0"/>
              <a:t>32-bit</a:t>
            </a:r>
          </a:p>
          <a:p>
            <a:pPr lvl="1"/>
            <a:r>
              <a:rPr lang="en-US" altLang="en-US" dirty="0"/>
              <a:t>64-bit</a:t>
            </a:r>
          </a:p>
          <a:p>
            <a:pPr lvl="1"/>
            <a:r>
              <a:rPr lang="en-US" altLang="en-US" dirty="0"/>
              <a:t>Use this to develop text scripts to study problems</a:t>
            </a:r>
          </a:p>
          <a:p>
            <a:r>
              <a:rPr lang="en-US" altLang="en-US" dirty="0"/>
              <a:t>In-Process COM Server</a:t>
            </a:r>
          </a:p>
          <a:p>
            <a:pPr lvl="1"/>
            <a:r>
              <a:rPr lang="en-US" altLang="en-US" dirty="0"/>
              <a:t>32-bit</a:t>
            </a:r>
          </a:p>
          <a:p>
            <a:pPr lvl="1"/>
            <a:r>
              <a:rPr lang="en-US" altLang="en-US" dirty="0"/>
              <a:t>64-bit</a:t>
            </a:r>
          </a:p>
          <a:p>
            <a:pPr lvl="1"/>
            <a:r>
              <a:rPr lang="en-US" altLang="en-US" dirty="0"/>
              <a:t>Use this to link </a:t>
            </a:r>
            <a:r>
              <a:rPr lang="en-US" altLang="en-US" dirty="0" err="1"/>
              <a:t>OpenDSS</a:t>
            </a:r>
            <a:r>
              <a:rPr lang="en-US" altLang="en-US" dirty="0"/>
              <a:t> to other programs</a:t>
            </a:r>
          </a:p>
          <a:p>
            <a:pPr lvl="2"/>
            <a:r>
              <a:rPr lang="en-US" altLang="en-US" dirty="0"/>
              <a:t>Automate the program</a:t>
            </a:r>
          </a:p>
          <a:p>
            <a:pPr lvl="2"/>
            <a:r>
              <a:rPr lang="en-US" altLang="en-US" dirty="0"/>
              <a:t>Execute complex algorithms</a:t>
            </a:r>
          </a:p>
          <a:p>
            <a:r>
              <a:rPr lang="en-US" altLang="en-US" dirty="0" err="1"/>
              <a:t>DirectDLL</a:t>
            </a:r>
            <a:r>
              <a:rPr lang="en-US" altLang="en-US" dirty="0"/>
              <a:t> API</a:t>
            </a:r>
          </a:p>
          <a:p>
            <a:pPr lvl="1"/>
            <a:r>
              <a:rPr lang="en-US" altLang="en-US" dirty="0"/>
              <a:t>Use this to link </a:t>
            </a:r>
            <a:r>
              <a:rPr lang="en-US" altLang="en-US" dirty="0" err="1"/>
              <a:t>OpenDSS</a:t>
            </a:r>
            <a:r>
              <a:rPr lang="en-US" altLang="en-US" dirty="0"/>
              <a:t> to other programs on platforms/languages that do not support COM</a:t>
            </a:r>
          </a:p>
        </p:txBody>
      </p:sp>
    </p:spTree>
    <p:extLst>
      <p:ext uri="{BB962C8B-B14F-4D97-AF65-F5344CB8AC3E}">
        <p14:creationId xmlns:p14="http://schemas.microsoft.com/office/powerpoint/2010/main" val="8912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OpenDSS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393192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OpenDSS</a:t>
            </a:r>
            <a:r>
              <a:rPr lang="en-US" dirty="0"/>
              <a:t> and what can it be used for?</a:t>
            </a:r>
          </a:p>
          <a:p>
            <a:r>
              <a:rPr lang="en-US" dirty="0"/>
              <a:t>User Interfaces Provided</a:t>
            </a:r>
          </a:p>
          <a:p>
            <a:r>
              <a:rPr lang="en-US" dirty="0"/>
              <a:t>Installation and startup</a:t>
            </a:r>
          </a:p>
          <a:p>
            <a:r>
              <a:rPr lang="en-US" dirty="0"/>
              <a:t>Models Implemented in </a:t>
            </a:r>
            <a:r>
              <a:rPr lang="en-US" dirty="0" err="1"/>
              <a:t>OpenDSS</a:t>
            </a:r>
            <a:endParaRPr lang="en-US" dirty="0"/>
          </a:p>
          <a:p>
            <a:r>
              <a:rPr lang="en-US" dirty="0"/>
              <a:t>Advanced Data Types</a:t>
            </a:r>
          </a:p>
          <a:p>
            <a:r>
              <a:rPr lang="en-US" dirty="0"/>
              <a:t>How Does </a:t>
            </a:r>
            <a:r>
              <a:rPr lang="en-US" dirty="0" err="1"/>
              <a:t>OpenDSS</a:t>
            </a:r>
            <a:r>
              <a:rPr lang="en-US" dirty="0"/>
              <a:t> Work?</a:t>
            </a:r>
          </a:p>
          <a:p>
            <a:pPr lvl="1"/>
            <a:r>
              <a:rPr lang="en-US" dirty="0"/>
              <a:t>Basic equations</a:t>
            </a:r>
          </a:p>
          <a:p>
            <a:pPr lvl="1"/>
            <a:r>
              <a:rPr lang="en-US" dirty="0"/>
              <a:t>Power Flow Solution Algorithm</a:t>
            </a:r>
          </a:p>
          <a:p>
            <a:pPr lvl="1"/>
            <a:r>
              <a:rPr lang="en-US" dirty="0"/>
              <a:t>Basic Load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4066032"/>
          </a:xfrm>
        </p:spPr>
        <p:txBody>
          <a:bodyPr/>
          <a:lstStyle/>
          <a:p>
            <a:r>
              <a:rPr lang="en-US" dirty="0"/>
              <a:t>Circuit Modeling Basics</a:t>
            </a:r>
          </a:p>
          <a:p>
            <a:r>
              <a:rPr lang="en-US" dirty="0"/>
              <a:t>Scripting Basics</a:t>
            </a:r>
          </a:p>
          <a:p>
            <a:pPr lvl="1"/>
            <a:r>
              <a:rPr lang="en-US" dirty="0"/>
              <a:t>Simple circuit</a:t>
            </a:r>
          </a:p>
          <a:p>
            <a:pPr lvl="1"/>
            <a:r>
              <a:rPr lang="en-US" dirty="0"/>
              <a:t>Larger circuits</a:t>
            </a:r>
          </a:p>
          <a:p>
            <a:pPr lvl="1"/>
            <a:r>
              <a:rPr lang="en-US" dirty="0"/>
              <a:t>IEEE 8500-Node Test Feeder Example</a:t>
            </a:r>
          </a:p>
          <a:p>
            <a:r>
              <a:rPr lang="en-US" dirty="0"/>
              <a:t>Application Programming Interfaces (API)</a:t>
            </a:r>
          </a:p>
          <a:p>
            <a:pPr lvl="1"/>
            <a:r>
              <a:rPr lang="en-US" dirty="0"/>
              <a:t>COM Interface</a:t>
            </a:r>
          </a:p>
          <a:p>
            <a:pPr lvl="1"/>
            <a:r>
              <a:rPr lang="en-US" dirty="0"/>
              <a:t>Direct DLL interface</a:t>
            </a:r>
          </a:p>
          <a:p>
            <a:r>
              <a:rPr lang="en-US" dirty="0"/>
              <a:t>COM Interface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7568" y="5425440"/>
            <a:ext cx="587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503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Structure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124200" y="1828800"/>
            <a:ext cx="3276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</a:rPr>
              <a:t>Main Simulation Engine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4267200" y="4724400"/>
            <a:ext cx="762000" cy="1143000"/>
          </a:xfrm>
          <a:prstGeom prst="flowChartMagneticDisk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514600" y="19812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2743200" y="2286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2743200" y="2438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2743200" y="2590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2743200" y="2743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27432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2743200" y="3048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2743200" y="3200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2743200" y="3352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2743200" y="3505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27432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2743200" y="3810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1219200" y="2667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COM Interface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381000" y="1752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>
            <a:off x="15240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0" name="AutoShape 20"/>
          <p:cNvSpPr>
            <a:spLocks/>
          </p:cNvSpPr>
          <p:nvPr/>
        </p:nvSpPr>
        <p:spPr bwMode="auto">
          <a:xfrm>
            <a:off x="2362200" y="22860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4648200" y="4191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4800600" y="4267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Scripts, Results</a:t>
            </a:r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315200" y="2590800"/>
            <a:ext cx="9144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7086600" y="3733800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</a:rPr>
              <a:t>User-Written DLLs</a:t>
            </a:r>
          </a:p>
        </p:txBody>
      </p:sp>
      <p:sp>
        <p:nvSpPr>
          <p:cNvPr id="133145" name="AutoShape 25"/>
          <p:cNvSpPr>
            <a:spLocks noChangeArrowheads="1"/>
          </p:cNvSpPr>
          <p:nvPr/>
        </p:nvSpPr>
        <p:spPr bwMode="auto">
          <a:xfrm flipH="1">
            <a:off x="6400800" y="2895600"/>
            <a:ext cx="533400" cy="381000"/>
          </a:xfrm>
          <a:prstGeom prst="chevron">
            <a:avLst>
              <a:gd name="adj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6" name="AutoShape 26"/>
          <p:cNvSpPr>
            <a:spLocks noChangeArrowheads="1"/>
          </p:cNvSpPr>
          <p:nvPr/>
        </p:nvSpPr>
        <p:spPr bwMode="auto">
          <a:xfrm flipH="1">
            <a:off x="6858000" y="289560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47" name="Text Box 18"/>
          <p:cNvSpPr txBox="1">
            <a:spLocks noChangeArrowheads="1"/>
          </p:cNvSpPr>
          <p:nvPr/>
        </p:nvSpPr>
        <p:spPr bwMode="auto">
          <a:xfrm>
            <a:off x="1828800" y="1600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2287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OpenDSSEngine.DSS is Registered</a:t>
            </a:r>
          </a:p>
        </p:txBody>
      </p:sp>
      <p:pic>
        <p:nvPicPr>
          <p:cNvPr id="134147" name="Picture 3" descr="Regist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90713"/>
            <a:ext cx="8753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783013" y="4252913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altLang="en-US"/>
              <a:t>The Server shows up as “</a:t>
            </a:r>
            <a:r>
              <a:rPr lang="en-US" altLang="en-US" b="1"/>
              <a:t>OpenDSSEngine.DSS</a:t>
            </a:r>
            <a:r>
              <a:rPr lang="en-US" altLang="en-US"/>
              <a:t>” in the </a:t>
            </a:r>
            <a:r>
              <a:rPr lang="en-US" altLang="en-US" b="1"/>
              <a:t>Windows Registry</a:t>
            </a:r>
          </a:p>
          <a:p>
            <a:endParaRPr lang="en-US" alt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H="1" flipV="1">
            <a:off x="2640013" y="4252913"/>
            <a:ext cx="1295400" cy="3048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430213" y="4024313"/>
            <a:ext cx="2209800" cy="838200"/>
          </a:xfrm>
          <a:prstGeom prst="ellips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5611813" y="3338513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GUID</a:t>
            </a:r>
          </a:p>
        </p:txBody>
      </p:sp>
      <p:sp>
        <p:nvSpPr>
          <p:cNvPr id="134152" name="AutoShape 8"/>
          <p:cNvSpPr>
            <a:spLocks/>
          </p:cNvSpPr>
          <p:nvPr/>
        </p:nvSpPr>
        <p:spPr bwMode="auto">
          <a:xfrm rot="-5400000">
            <a:off x="6640513" y="1624013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33375" y="1470025"/>
            <a:ext cx="468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Windows Registry Entry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382588" y="5386388"/>
            <a:ext cx="801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The OpenDSS is now available to any program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341589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Your Program to the COM Server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Examples of accessing the COM server in various languages</a:t>
            </a:r>
          </a:p>
          <a:p>
            <a:pPr eaLnBrk="1" hangingPunct="1"/>
            <a:r>
              <a:rPr lang="en-US" altLang="en-US" dirty="0"/>
              <a:t>In MATLAB: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actxserver</a:t>
            </a:r>
            <a:r>
              <a:rPr lang="en-US" altLang="en-US" sz="1800" b="1" dirty="0">
                <a:latin typeface="Courier New" panose="02070309020205020404" pitchFamily="49" charset="0"/>
              </a:rPr>
              <a:t>(‘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r>
              <a:rPr lang="en-US" altLang="en-US" sz="1800" b="1" dirty="0">
                <a:latin typeface="Courier New" panose="02070309020205020404" pitchFamily="49" charset="0"/>
              </a:rPr>
              <a:t>’);</a:t>
            </a:r>
          </a:p>
          <a:p>
            <a:pPr eaLnBrk="1" hangingPunct="1"/>
            <a:r>
              <a:rPr lang="en-US" altLang="en-US" dirty="0"/>
              <a:t>In VBA:  (Early binding)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As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Set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/>
              <a:t>Dephi</a:t>
            </a:r>
            <a:endParaRPr lang="en-US" altLang="en-US" dirty="0"/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{Import Type Library}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DSSObj</a:t>
            </a:r>
            <a:r>
              <a:rPr lang="en-US" altLang="en-US" sz="1800" b="1" dirty="0">
                <a:latin typeface="Courier New" panose="02070309020205020404" pitchFamily="49" charset="0"/>
              </a:rPr>
              <a:t> :=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coDSS.Create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/>
              <a:t>In PYTHON: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self.engine</a:t>
            </a:r>
            <a:r>
              <a:rPr lang="en-US" altLang="en-US" sz="1800" b="1" dirty="0">
                <a:latin typeface="Courier New" panose="02070309020205020404" pitchFamily="49" charset="0"/>
              </a:rPr>
              <a:t> = win32com.client.Dispatch("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OpenDSSEngine.DSS</a:t>
            </a:r>
            <a:r>
              <a:rPr lang="en-US" altLang="en-US" sz="1800" b="1" dirty="0">
                <a:latin typeface="Courier New" panose="02070309020205020404" pitchFamily="49" charset="0"/>
              </a:rPr>
              <a:t>")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9129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COM Interfaces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856508"/>
            <a:ext cx="8595360" cy="4544291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are many interfaces supplied by the COM server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/>
          </a:p>
          <a:p>
            <a:pPr eaLnBrk="1" hangingPunct="1">
              <a:lnSpc>
                <a:spcPct val="85000"/>
              </a:lnSpc>
            </a:pPr>
            <a:r>
              <a:rPr lang="en-US" altLang="en-US" dirty="0"/>
              <a:t>There is </a:t>
            </a:r>
            <a:r>
              <a:rPr lang="en-US" altLang="en-US" b="1" dirty="0"/>
              <a:t>one</a:t>
            </a:r>
            <a:r>
              <a:rPr lang="en-US" altLang="en-US" dirty="0"/>
              <a:t> registered </a:t>
            </a:r>
            <a:r>
              <a:rPr lang="en-US" altLang="en-US" i="1" dirty="0"/>
              <a:t>In-Process COM</a:t>
            </a:r>
            <a:r>
              <a:rPr lang="en-US" altLang="en-US" dirty="0"/>
              <a:t> interface: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b="1" i="1" dirty="0" err="1"/>
              <a:t>OpenDSSEngine.DSS</a:t>
            </a:r>
            <a:endParaRPr lang="en-US" altLang="en-US" b="1" i="1" dirty="0"/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is the one your program instantiates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The DSS interface then creates all the others.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 dirty="0"/>
              <a:t>This is for simplicity for users who are not necessarily familiar with COM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4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“Active objects” concept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/>
              <a:t>.The interfaces generally act on the </a:t>
            </a:r>
            <a:r>
              <a:rPr lang="en-US" altLang="en-US" b="1" u="sng"/>
              <a:t>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circuit element,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Active bus, etc.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/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The interfaces generally point to the active object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To work with another object, change the active object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There are methods for selecting objects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en-US"/>
              <a:t>You may also use 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355292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Interface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3200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This is the main interface. It is instantiated upon loading OpenDSSEngine.DSS and then instantiates all other interfaces internally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3200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Call the Start(0) method to initialize the DSS</a:t>
            </a:r>
          </a:p>
        </p:txBody>
      </p:sp>
      <p:pic>
        <p:nvPicPr>
          <p:cNvPr id="138245" name="Picture 5" descr="DSS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5720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2895600" y="3429000"/>
            <a:ext cx="2971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162550" y="4791075"/>
            <a:ext cx="32004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Class Functions (methods) and Properties</a:t>
            </a: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 flipH="1" flipV="1">
            <a:off x="6943725" y="3933825"/>
            <a:ext cx="12287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8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COM with a Simple VBA Macro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(Class Exercise)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run the IEEE 123-bus Test Feeder and plot the voltage profile </a:t>
            </a:r>
          </a:p>
        </p:txBody>
      </p:sp>
    </p:spTree>
    <p:extLst>
      <p:ext uri="{BB962C8B-B14F-4D97-AF65-F5344CB8AC3E}">
        <p14:creationId xmlns:p14="http://schemas.microsoft.com/office/powerpoint/2010/main" val="2213517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9713"/>
            <a:ext cx="8226425" cy="61118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Option Explicit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MyOpenDSS As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MyText As OpenDSSengine.Text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MyCircuit As OpenDSSengine.Circuit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altLang="en-US" sz="120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Public Sub MyMacro()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New OpenDSSengine.DSS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MyOpenDSS.Start (0)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MyText = MyOpenDSS.Text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MyCircuit = MyOpenDSS.ActiveCircuit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"Compile (C:\OpenDSS\IEEETestCases\123Bus\IEEE123Master.dss)"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"New Energymeter.M1 element=Line.L115 terminal=1"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MyText.Command = "Solve"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MyVoltages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MyNames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Mydistances As Variant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MyVoltages = MyCircuit.AllBusVmagPu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MyNames = MyCircuit.AllNodeNames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Mydistances = MyCircuit.AllNodeDistances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Dim i As Integer, irow As Integer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irow =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For i = LBound(MyVoltages) To UBound(MyVoltages)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1).Value = MyNames(i)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2).Value = Mydistances(i)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ActiveSheet.Cells(irow, 3).Value = MyVoltages(i)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    irow = irow + 1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Next I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    Set MyOpenDSS = Nothing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120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572125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Require to Do This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 OpenDSSEngine.DLL  (32-bit if your Excel is 32-bit)</a:t>
            </a:r>
          </a:p>
          <a:p>
            <a:pPr eaLnBrk="1" hangingPunct="1"/>
            <a:r>
              <a:rPr lang="en-US" altLang="en-US" dirty="0"/>
              <a:t>Start Microsoft Excel</a:t>
            </a:r>
          </a:p>
          <a:p>
            <a:pPr eaLnBrk="1" hangingPunct="1"/>
            <a:r>
              <a:rPr lang="en-US" altLang="en-US" dirty="0"/>
              <a:t>Type alt-F11 to open VBA editor</a:t>
            </a:r>
          </a:p>
          <a:p>
            <a:pPr lvl="1" eaLnBrk="1" hangingPunct="1"/>
            <a:r>
              <a:rPr lang="en-US" altLang="en-US" dirty="0"/>
              <a:t>Or </a:t>
            </a:r>
            <a:r>
              <a:rPr lang="en-US" altLang="en-US" i="1" dirty="0"/>
              <a:t>Tools&gt;Macro</a:t>
            </a:r>
            <a:r>
              <a:rPr lang="en-US" altLang="en-US" dirty="0"/>
              <a:t> …</a:t>
            </a:r>
          </a:p>
          <a:p>
            <a:pPr eaLnBrk="1" hangingPunct="1"/>
            <a:r>
              <a:rPr lang="en-US" altLang="en-US" dirty="0"/>
              <a:t>Select </a:t>
            </a:r>
            <a:r>
              <a:rPr lang="en-US" altLang="en-US" dirty="0" err="1"/>
              <a:t>OpenDSS</a:t>
            </a:r>
            <a:r>
              <a:rPr lang="en-US" altLang="en-US" dirty="0"/>
              <a:t> Engine under </a:t>
            </a:r>
            <a:r>
              <a:rPr lang="en-US" altLang="en-US" i="1" dirty="0"/>
              <a:t>Tools&gt;References</a:t>
            </a:r>
          </a:p>
          <a:p>
            <a:pPr eaLnBrk="1" hangingPunct="1"/>
            <a:r>
              <a:rPr lang="en-US" altLang="en-US" i="1" dirty="0"/>
              <a:t>Insert&gt;Module</a:t>
            </a:r>
          </a:p>
          <a:p>
            <a:pPr eaLnBrk="1" hangingPunct="1"/>
            <a:r>
              <a:rPr lang="en-US" altLang="en-US" dirty="0"/>
              <a:t>Enter the VBA code into blank module</a:t>
            </a:r>
          </a:p>
          <a:p>
            <a:pPr lvl="1" eaLnBrk="1" hangingPunct="1"/>
            <a:r>
              <a:rPr lang="en-US" altLang="en-US" dirty="0"/>
              <a:t>Use correct path name for your computer</a:t>
            </a:r>
          </a:p>
          <a:p>
            <a:pPr eaLnBrk="1" hangingPunct="1"/>
            <a:r>
              <a:rPr lang="en-US" altLang="en-US" dirty="0"/>
              <a:t>Execute the macro “</a:t>
            </a:r>
            <a:r>
              <a:rPr lang="en-US" altLang="en-US" dirty="0" err="1"/>
              <a:t>MyMacro</a:t>
            </a:r>
            <a:r>
              <a:rPr lang="en-US" altLang="en-US" dirty="0"/>
              <a:t>”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42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Chart in Excel</a:t>
            </a:r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17638"/>
            <a:ext cx="65722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63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Loadshapes, QSTS, etc.</a:t>
            </a:r>
          </a:p>
          <a:p>
            <a:r>
              <a:rPr lang="en-US" dirty="0"/>
              <a:t>Models of Circuit Elements for Advanced Distribution System Analysis</a:t>
            </a:r>
          </a:p>
          <a:p>
            <a:pPr lvl="1"/>
            <a:r>
              <a:rPr lang="en-US" dirty="0"/>
              <a:t>Distribution Power Flow, Per units, etc.</a:t>
            </a:r>
          </a:p>
          <a:p>
            <a:r>
              <a:rPr lang="en-US" dirty="0"/>
              <a:t>Use Cases/Examples</a:t>
            </a:r>
          </a:p>
          <a:p>
            <a:pPr lvl="1"/>
            <a:r>
              <a:rPr lang="en-US" dirty="0"/>
              <a:t>Modeling Distributed Generation for Dist. Planning and Protection</a:t>
            </a:r>
          </a:p>
          <a:p>
            <a:pPr lvl="1"/>
            <a:r>
              <a:rPr lang="en-US" dirty="0"/>
              <a:t>Including Storage in Distribution Planning</a:t>
            </a:r>
          </a:p>
          <a:p>
            <a:pPr lvl="1"/>
            <a:r>
              <a:rPr lang="en-US" dirty="0"/>
              <a:t>Dynamics Analysis for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1861072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(with Python, </a:t>
            </a:r>
            <a:r>
              <a:rPr lang="en-US" dirty="0" err="1"/>
              <a:t>Matlab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90685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Co-simulation Example (A Hypothetical Case)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6096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352800" y="2895600"/>
            <a:ext cx="2590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Clusters of </a:t>
            </a:r>
            <a:endParaRPr lang="en-US" altLang="en-US" sz="1400" b="1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Storage Units</a:t>
            </a:r>
            <a:endParaRPr lang="en-US" altLang="en-US" sz="3200" b="1">
              <a:solidFill>
                <a:schemeClr val="tx1"/>
              </a:solidFill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2819400" y="3352800"/>
            <a:ext cx="56515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362200" y="3352800"/>
            <a:ext cx="9874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 flipV="1">
            <a:off x="1905000" y="1524000"/>
            <a:ext cx="1098550" cy="85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30464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Voltage regulator </a:t>
            </a:r>
            <a:endParaRPr lang="en-US" altLang="en-US" sz="3600" b="1">
              <a:solidFill>
                <a:schemeClr val="tx1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H="1">
            <a:off x="1752600" y="2438400"/>
            <a:ext cx="1981200" cy="908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048000" y="1524000"/>
            <a:ext cx="2743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PV Location (2.5 MW)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953000" y="5410200"/>
            <a:ext cx="3810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Ref:   EPRI/AEP Smart Grid Demo</a:t>
            </a:r>
          </a:p>
          <a:p>
            <a:r>
              <a:rPr lang="en-US" altLang="en-US"/>
              <a:t>Community Energy Storage Concept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08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Solar Ramp Rate Issue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47244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8006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105400" y="16002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Assumed Solar Ramping Function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7601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Question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dispatch the 84 CES units fast enough to compensate for the sudden loss of PV generation on a “Cloud Transient” 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Why it might not work:</a:t>
            </a:r>
          </a:p>
          <a:p>
            <a:pPr lvl="1" eaLnBrk="1" hangingPunct="1"/>
            <a:r>
              <a:rPr lang="en-US" altLang="en-US"/>
              <a:t>Communications latency</a:t>
            </a:r>
          </a:p>
          <a:p>
            <a:pPr lvl="1" eaLnBrk="1" hangingPunct="1"/>
            <a:r>
              <a:rPr lang="en-US" altLang="en-US"/>
              <a:t>CES not in right location or insufficient capacity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Calls for a “Hybrid” simulation</a:t>
            </a:r>
          </a:p>
          <a:p>
            <a:pPr lvl="1" eaLnBrk="1" hangingPunct="1"/>
            <a:r>
              <a:rPr lang="en-US" altLang="en-US"/>
              <a:t>Communications network   (NS2)</a:t>
            </a:r>
          </a:p>
          <a:p>
            <a:pPr lvl="1" eaLnBrk="1" hangingPunct="1"/>
            <a:r>
              <a:rPr lang="en-US" altLang="en-US"/>
              <a:t>Distribution network  (OpenDSS)</a:t>
            </a:r>
          </a:p>
        </p:txBody>
      </p:sp>
    </p:spTree>
    <p:extLst>
      <p:ext uri="{BB962C8B-B14F-4D97-AF65-F5344CB8AC3E}">
        <p14:creationId xmlns:p14="http://schemas.microsoft.com/office/powerpoint/2010/main" val="4096398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We Did It</a:t>
            </a: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5532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68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Script (Snippet)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sec=20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      ! Init steady state at t=20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! Start the ramp down at 1 sec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sec=21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Generator.PV1.kW=(2500 250 -)  ! Decrement 10%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sec=22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Generator.PV1.kW=(2500 500 -) ! Decrement another 10%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 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 = 22.020834372 ! Unit 1  message arrives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Set sec = 22.022028115 ! Unit 2  message arrives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Solve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Sample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sz="1200">
                <a:latin typeface="Courier New" panose="02070309020205020404" pitchFamily="49" charset="0"/>
              </a:rPr>
              <a:t>Etc.</a:t>
            </a:r>
          </a:p>
          <a:p>
            <a:pPr eaLnBrk="1" hangingPunct="1">
              <a:lnSpc>
                <a:spcPct val="75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71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(for down ramp only)</a:t>
            </a:r>
          </a:p>
        </p:txBody>
      </p:sp>
      <p:pic>
        <p:nvPicPr>
          <p:cNvPr id="153603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720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4" name="Picture 4" descr="Case3_30mW_36sec_100426_smal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7272" b="15483"/>
          <a:stretch>
            <a:fillRect/>
          </a:stretch>
        </p:blipFill>
        <p:spPr bwMode="auto">
          <a:xfrm>
            <a:off x="3733800" y="2514600"/>
            <a:ext cx="5029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381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 Simulation</a:t>
            </a: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>
            <a:off x="3810000" y="1600200"/>
            <a:ext cx="2133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7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 and Power Co-simulation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and active research area</a:t>
            </a:r>
          </a:p>
          <a:p>
            <a:pPr eaLnBrk="1" hangingPunct="1"/>
            <a:r>
              <a:rPr lang="en-US" altLang="en-US"/>
              <a:t>Working to more tightly link ns-2 and OpenDSS</a:t>
            </a:r>
          </a:p>
          <a:p>
            <a:pPr lvl="1" eaLnBrk="1" hangingPunct="1"/>
            <a:r>
              <a:rPr lang="en-US" altLang="en-US"/>
              <a:t>Or other comm simulators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Communications latency is an important issue with Smart Grid</a:t>
            </a:r>
          </a:p>
          <a:p>
            <a:pPr lvl="1" eaLnBrk="1" hangingPunct="1"/>
            <a:r>
              <a:rPr lang="en-US" altLang="en-US"/>
              <a:t>Power engineers tend to assume communications will happen</a:t>
            </a:r>
          </a:p>
          <a:p>
            <a:pPr lvl="1" eaLnBrk="1" hangingPunct="1"/>
            <a:r>
              <a:rPr lang="en-US" altLang="en-US"/>
              <a:t>But there are limits</a:t>
            </a:r>
          </a:p>
        </p:txBody>
      </p:sp>
    </p:spTree>
    <p:extLst>
      <p:ext uri="{BB962C8B-B14F-4D97-AF65-F5344CB8AC3E}">
        <p14:creationId xmlns:p14="http://schemas.microsoft.com/office/powerpoint/2010/main" val="242625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Snapshot Mode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the default solution mode</a:t>
            </a:r>
          </a:p>
          <a:p>
            <a:pPr eaLnBrk="1" hangingPunct="1"/>
            <a:r>
              <a:rPr lang="en-US" altLang="en-US"/>
              <a:t>Attempts one solution for each “solve”</a:t>
            </a:r>
          </a:p>
          <a:p>
            <a:pPr eaLnBrk="1" hangingPunct="1"/>
            <a:r>
              <a:rPr lang="en-US" altLang="en-US"/>
              <a:t>Solves the circuit “as is”</a:t>
            </a:r>
          </a:p>
          <a:p>
            <a:pPr eaLnBrk="1" hangingPunct="1"/>
            <a:r>
              <a:rPr lang="en-US" altLang="en-US"/>
              <a:t>If you want something done, you have to specifically tell it</a:t>
            </a:r>
          </a:p>
          <a:p>
            <a:pPr lvl="1" eaLnBrk="1" hangingPunct="1"/>
            <a:r>
              <a:rPr lang="en-US" altLang="en-US"/>
              <a:t>Set Load and Generator kW, etc.</a:t>
            </a:r>
          </a:p>
          <a:p>
            <a:pPr lvl="2" eaLnBrk="1" hangingPunct="1"/>
            <a:r>
              <a:rPr lang="en-US" altLang="en-US"/>
              <a:t>Load.MyLoad.kW=125</a:t>
            </a:r>
          </a:p>
          <a:p>
            <a:pPr lvl="2" eaLnBrk="1" hangingPunct="1"/>
            <a:r>
              <a:rPr lang="en-US" altLang="en-US"/>
              <a:t>Loadshapes are not used in this mode!</a:t>
            </a:r>
          </a:p>
          <a:p>
            <a:pPr lvl="1" eaLnBrk="1" hangingPunct="1"/>
            <a:r>
              <a:rPr lang="en-US" altLang="en-US"/>
              <a:t>Sample Monitors and meters</a:t>
            </a:r>
          </a:p>
          <a:p>
            <a:pPr lvl="2" eaLnBrk="1" hangingPunct="1"/>
            <a:r>
              <a:rPr lang="en-US" altLang="en-US"/>
              <a:t>Solve</a:t>
            </a:r>
          </a:p>
          <a:p>
            <a:pPr lvl="2" eaLnBrk="1" hangingPunct="1"/>
            <a:r>
              <a:rPr lang="en-US" altLang="en-US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62266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 in </a:t>
            </a:r>
            <a:br>
              <a:rPr lang="en-US" altLang="en-US"/>
            </a:br>
            <a:r>
              <a:rPr lang="en-US" altLang="en-US"/>
              <a:t>“Time” Mode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eaLnBrk="1" hangingPunct="1"/>
            <a:r>
              <a:rPr lang="en-US" altLang="en-US"/>
              <a:t>Similar to Snapshot mode EXCEPT:</a:t>
            </a:r>
          </a:p>
          <a:p>
            <a:pPr lvl="1" eaLnBrk="1" hangingPunct="1"/>
            <a:r>
              <a:rPr lang="en-US" altLang="en-US"/>
              <a:t>Loads, Generators can follow a selected Loadshape</a:t>
            </a:r>
          </a:p>
          <a:p>
            <a:pPr lvl="2" eaLnBrk="1" hangingPunct="1"/>
            <a:r>
              <a:rPr lang="en-US" altLang="en-US"/>
              <a:t>Duty, Daily, or Yearly</a:t>
            </a:r>
          </a:p>
          <a:p>
            <a:pPr lvl="1" eaLnBrk="1" hangingPunct="1"/>
            <a:r>
              <a:rPr lang="en-US" altLang="en-US"/>
              <a:t>Monitors are automatically sampled</a:t>
            </a:r>
          </a:p>
          <a:p>
            <a:pPr lvl="2" eaLnBrk="1" hangingPunct="1"/>
            <a:r>
              <a:rPr lang="en-US" altLang="en-US"/>
              <a:t>But not Energymeters; do that explicitly if desired</a:t>
            </a:r>
          </a:p>
          <a:p>
            <a:pPr lvl="1" eaLnBrk="1" hangingPunct="1"/>
            <a:r>
              <a:rPr lang="en-US" altLang="en-US"/>
              <a:t>Time is automatically incremented AFTER solve</a:t>
            </a:r>
          </a:p>
        </p:txBody>
      </p:sp>
    </p:spTree>
    <p:extLst>
      <p:ext uri="{BB962C8B-B14F-4D97-AF65-F5344CB8AC3E}">
        <p14:creationId xmlns:p14="http://schemas.microsoft.com/office/powerpoint/2010/main" val="338324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2369738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Snapshot Mode Scripting Example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06388" y="1454150"/>
            <a:ext cx="79756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250 -)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Generator.PV1.kW=(2500 500 -)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Sample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4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4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832225" y="1344613"/>
            <a:ext cx="4132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Gen kW explicitly each time step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H="1">
            <a:off x="2720975" y="1554163"/>
            <a:ext cx="1135063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2622550" y="1619250"/>
            <a:ext cx="132080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5484813" y="3735388"/>
            <a:ext cx="3659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Set each Storage unit discharge rate explicitly each time step</a:t>
            </a:r>
          </a:p>
        </p:txBody>
      </p:sp>
      <p:sp>
        <p:nvSpPr>
          <p:cNvPr id="157704" name="AutoShape 8"/>
          <p:cNvSpPr>
            <a:spLocks/>
          </p:cNvSpPr>
          <p:nvPr/>
        </p:nvSpPr>
        <p:spPr bwMode="auto">
          <a:xfrm>
            <a:off x="4857750" y="2665413"/>
            <a:ext cx="584200" cy="2820987"/>
          </a:xfrm>
          <a:prstGeom prst="rightBrace">
            <a:avLst>
              <a:gd name="adj1" fmla="val 402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06888" y="2062163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Solve and Sample explicitly at each step</a:t>
            </a:r>
          </a:p>
        </p:txBody>
      </p:sp>
      <p:sp>
        <p:nvSpPr>
          <p:cNvPr id="157706" name="AutoShape 10"/>
          <p:cNvSpPr>
            <a:spLocks/>
          </p:cNvSpPr>
          <p:nvPr/>
        </p:nvSpPr>
        <p:spPr bwMode="auto">
          <a:xfrm>
            <a:off x="925513" y="3106738"/>
            <a:ext cx="220662" cy="209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H="1">
            <a:off x="1255713" y="2424113"/>
            <a:ext cx="324961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98738" y="5676900"/>
            <a:ext cx="413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(time is used for recording purposes only)</a:t>
            </a:r>
          </a:p>
        </p:txBody>
      </p:sp>
    </p:spTree>
    <p:extLst>
      <p:ext uri="{BB962C8B-B14F-4D97-AF65-F5344CB8AC3E}">
        <p14:creationId xmlns:p14="http://schemas.microsoft.com/office/powerpoint/2010/main" val="1692385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Mode Scripting Example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28613" y="1982788"/>
            <a:ext cx="79756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! Start the ramp down at 1 sec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mode=time loadshapeclass=duty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stepsize=1s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Base case t=0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t=t+1 =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 ! t=2 second solution; t=t+1 = 3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2.020834372 ! Unit 1 (reset t)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storage.jo0235001304.state=discharging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2.022028115 ! Unit 2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storage.jo0235000257.state=discharging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2.023158858 ! Unit 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storage.jo0235000265.state=discharging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2.024604602 ! Unit 4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storage.jo0235000268_1.state=discharging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 = 2.025738325 ! Unit 5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storage.jo0235000268_2.dispmode=discharging %discharge=11.9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Etc.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Set sec=3</a:t>
            </a: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Solve   ! t=3 solution; t=t+1 = 4</a:t>
            </a:r>
          </a:p>
          <a:p>
            <a:pPr algn="l">
              <a:lnSpc>
                <a:spcPct val="30000"/>
              </a:lnSpc>
            </a:pPr>
            <a:endParaRPr lang="en-US" altLang="en-US" sz="1000" b="1">
              <a:latin typeface="Courier New" panose="02070309020205020404" pitchFamily="49" charset="0"/>
            </a:endParaRPr>
          </a:p>
          <a:p>
            <a:pPr algn="l">
              <a:lnSpc>
                <a:spcPct val="30000"/>
              </a:lnSpc>
            </a:pPr>
            <a:r>
              <a:rPr lang="en-US" altLang="en-US" sz="1000" b="1">
                <a:latin typeface="Courier New" panose="02070309020205020404" pitchFamily="49" charset="0"/>
              </a:rPr>
              <a:t>….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879975" y="1938338"/>
            <a:ext cx="283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991100" y="1917700"/>
            <a:ext cx="350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All Loads, Generators will follow assigned Duty cycle loadshape</a:t>
            </a: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flipH="1">
            <a:off x="3084513" y="2071688"/>
            <a:ext cx="1884362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5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</a:t>
            </a:r>
            <a:br>
              <a:rPr lang="en-US" altLang="en-US"/>
            </a:br>
            <a:r>
              <a:rPr lang="en-US" altLang="en-US"/>
              <a:t>Rolling Your Own Solution Algorithm</a:t>
            </a:r>
          </a:p>
        </p:txBody>
      </p:sp>
      <p:pic>
        <p:nvPicPr>
          <p:cNvPr id="159747" name="Picture 3" descr="HelpCapture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7775" y="1471613"/>
            <a:ext cx="4824413" cy="4935537"/>
          </a:xfrm>
          <a:noFill/>
        </p:spPr>
      </p:pic>
      <p:sp>
        <p:nvSpPr>
          <p:cNvPr id="159748" name="AutoShape 4"/>
          <p:cNvSpPr>
            <a:spLocks/>
          </p:cNvSpPr>
          <p:nvPr/>
        </p:nvSpPr>
        <p:spPr bwMode="auto">
          <a:xfrm>
            <a:off x="3349625" y="2368550"/>
            <a:ext cx="738188" cy="1057275"/>
          </a:xfrm>
          <a:prstGeom prst="leftBrace">
            <a:avLst>
              <a:gd name="adj1" fmla="val 11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63538" y="2500313"/>
            <a:ext cx="2709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These commands allow step-by-step control of the 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1361380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Custom Simulation Scripting: Rolling Your Own Solution Algorithm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/>
              <a:t>The basic Snapshot solution process:</a:t>
            </a:r>
          </a:p>
          <a:p>
            <a:pPr marL="744538" lvl="1" indent="-457200" eaLnBrk="1" hangingPunct="1"/>
            <a:r>
              <a:rPr lang="en-US" altLang="en-US"/>
              <a:t>Initialize Snapshot (_</a:t>
            </a:r>
            <a:r>
              <a:rPr lang="en-US" altLang="en-US" b="1"/>
              <a:t>InitSnap</a:t>
            </a:r>
            <a:r>
              <a:rPr lang="en-US" altLang="en-US"/>
              <a:t>)</a:t>
            </a:r>
          </a:p>
          <a:p>
            <a:pPr marL="744538" lvl="1" indent="-457200" eaLnBrk="1" hangingPunct="1"/>
            <a:r>
              <a:rPr lang="en-US" altLang="en-US"/>
              <a:t>Repeat until converged:</a:t>
            </a:r>
          </a:p>
          <a:p>
            <a:pPr marL="1144588" lvl="2" indent="-457200" eaLnBrk="1" hangingPunct="1"/>
            <a:r>
              <a:rPr lang="en-US" altLang="en-US"/>
              <a:t>Solve Circuit (_</a:t>
            </a:r>
            <a:r>
              <a:rPr lang="en-US" altLang="en-US" b="1"/>
              <a:t>SolveNoControl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r>
              <a:rPr lang="en-US" altLang="en-US"/>
              <a:t>Sample control devices (_</a:t>
            </a:r>
            <a:r>
              <a:rPr lang="en-US" altLang="en-US" b="1"/>
              <a:t>SampleControls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r>
              <a:rPr lang="en-US" altLang="en-US"/>
              <a:t>Do control actions, if any (_</a:t>
            </a:r>
            <a:r>
              <a:rPr lang="en-US" altLang="en-US" b="1"/>
              <a:t>DoControlActions</a:t>
            </a:r>
            <a:r>
              <a:rPr lang="en-US" altLang="en-US"/>
              <a:t>)</a:t>
            </a:r>
          </a:p>
          <a:p>
            <a:pPr marL="1144588" lvl="2" indent="-457200" eaLnBrk="1" hangingPunct="1"/>
            <a:endParaRPr lang="en-US" altLang="en-US"/>
          </a:p>
          <a:p>
            <a:pPr marL="457200" indent="-457200" eaLnBrk="1" hangingPunct="1"/>
            <a:r>
              <a:rPr lang="en-US" altLang="en-US"/>
              <a:t>You may wish, for example, to interject custom control actions after the _SolveNoControl step</a:t>
            </a:r>
          </a:p>
        </p:txBody>
      </p:sp>
    </p:spTree>
    <p:extLst>
      <p:ext uri="{BB962C8B-B14F-4D97-AF65-F5344CB8AC3E}">
        <p14:creationId xmlns:p14="http://schemas.microsoft.com/office/powerpoint/2010/main" val="3168805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Co-simulation and OpenDSS</a:t>
            </a:r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Simulation of power system and communications networks simultaneously</a:t>
            </a:r>
          </a:p>
          <a:p>
            <a:r>
              <a:rPr lang="en-US" altLang="en-US"/>
              <a:t>An important area of smart grid research</a:t>
            </a:r>
          </a:p>
          <a:p>
            <a:pPr lvl="1"/>
            <a:r>
              <a:rPr lang="en-US" altLang="en-US"/>
              <a:t>Will messages be able to get to targets in time to perform Smart Grid functions?</a:t>
            </a:r>
          </a:p>
          <a:p>
            <a:pPr lvl="1"/>
            <a:r>
              <a:rPr lang="en-US" altLang="en-US"/>
              <a:t>What will be the effect of communications latency?</a:t>
            </a:r>
          </a:p>
          <a:p>
            <a:r>
              <a:rPr lang="en-US" altLang="en-US"/>
              <a:t>Much work needs to be done developing appropriate tools</a:t>
            </a:r>
          </a:p>
        </p:txBody>
      </p:sp>
    </p:spTree>
    <p:extLst>
      <p:ext uri="{BB962C8B-B14F-4D97-AF65-F5344CB8AC3E}">
        <p14:creationId xmlns:p14="http://schemas.microsoft.com/office/powerpoint/2010/main" val="2691183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Simulation Scripting, cont’d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Via COM interface</a:t>
            </a:r>
          </a:p>
          <a:p>
            <a:pPr lvl="1" eaLnBrk="1" hangingPunct="1"/>
            <a:r>
              <a:rPr lang="en-US" altLang="en-US"/>
              <a:t>Whatever you want (if you can write code)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See Examples Folder on Sourceforge site</a:t>
            </a:r>
          </a:p>
          <a:p>
            <a:pPr lvl="1" eaLnBrk="1" hangingPunct="1"/>
            <a:r>
              <a:rPr lang="en-US" altLang="en-US"/>
              <a:t>Excel: SampleDSSDriver.xls</a:t>
            </a:r>
          </a:p>
          <a:p>
            <a:pPr lvl="1" eaLnBrk="1" hangingPunct="1"/>
            <a:r>
              <a:rPr lang="en-US" altLang="en-US"/>
              <a:t>Matlab: </a:t>
            </a:r>
          </a:p>
          <a:p>
            <a:pPr lvl="2" eaLnBrk="1" hangingPunct="1"/>
            <a:r>
              <a:rPr lang="en-US" altLang="en-US"/>
              <a:t>VoltageProfileExample.m</a:t>
            </a:r>
          </a:p>
          <a:p>
            <a:pPr lvl="2" eaLnBrk="1" hangingPunct="1"/>
            <a:r>
              <a:rPr lang="en-US" altLang="en-US"/>
              <a:t>DSSMonteCarlo.m</a:t>
            </a:r>
          </a:p>
        </p:txBody>
      </p:sp>
    </p:spTree>
    <p:extLst>
      <p:ext uri="{BB962C8B-B14F-4D97-AF65-F5344CB8AC3E}">
        <p14:creationId xmlns:p14="http://schemas.microsoft.com/office/powerpoint/2010/main" val="1050027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More Information …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38413"/>
            <a:ext cx="8226425" cy="3813175"/>
          </a:xfrm>
        </p:spPr>
        <p:txBody>
          <a:bodyPr/>
          <a:lstStyle/>
          <a:p>
            <a:pPr eaLnBrk="1" hangingPunct="1"/>
            <a:r>
              <a:rPr lang="en-US" altLang="en-US"/>
              <a:t>See OpenDSS Custom Scripting.Doc</a:t>
            </a:r>
          </a:p>
          <a:p>
            <a:pPr lvl="1" eaLnBrk="1" hangingPunct="1"/>
            <a:r>
              <a:rPr lang="en-US" altLang="en-US"/>
              <a:t>(Sourceforge site, “Doc” Folder)</a:t>
            </a:r>
          </a:p>
        </p:txBody>
      </p:sp>
    </p:spTree>
    <p:extLst>
      <p:ext uri="{BB962C8B-B14F-4D97-AF65-F5344CB8AC3E}">
        <p14:creationId xmlns:p14="http://schemas.microsoft.com/office/powerpoint/2010/main" val="1525442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Models of Circuit Elements for Advanced Distribution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1082676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Introduction to</a:t>
            </a:r>
            <a:br>
              <a:rPr lang="en-US" altLang="en-US" dirty="0"/>
            </a:br>
            <a:r>
              <a:rPr lang="en-US" altLang="en-US" dirty="0"/>
              <a:t> Power Flow Analysis in Distribution Systems</a:t>
            </a:r>
          </a:p>
        </p:txBody>
      </p:sp>
    </p:spTree>
    <p:extLst>
      <p:ext uri="{BB962C8B-B14F-4D97-AF65-F5344CB8AC3E}">
        <p14:creationId xmlns:p14="http://schemas.microsoft.com/office/powerpoint/2010/main" val="1068915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Power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you were to ask most engineers in the electric power industry to list the different types of power flow programs, you will probably get these answers:</a:t>
            </a:r>
          </a:p>
          <a:p>
            <a:pPr lvl="1"/>
            <a:r>
              <a:rPr lang="en-US" sz="2000" dirty="0"/>
              <a:t>Gauss-Seidel</a:t>
            </a:r>
          </a:p>
          <a:p>
            <a:pPr lvl="1"/>
            <a:r>
              <a:rPr lang="en-US" sz="2000" dirty="0"/>
              <a:t>Newton-Raphson</a:t>
            </a:r>
          </a:p>
          <a:p>
            <a:pPr lvl="1"/>
            <a:r>
              <a:rPr lang="en-US" sz="2000" dirty="0"/>
              <a:t>Fast Decoupled</a:t>
            </a:r>
          </a:p>
          <a:p>
            <a:pPr lvl="0"/>
            <a:r>
              <a:rPr lang="en-US" dirty="0"/>
              <a:t>These are three different kinds of general </a:t>
            </a:r>
            <a:r>
              <a:rPr lang="en-US" i="1" u="sng" dirty="0"/>
              <a:t>numerical</a:t>
            </a:r>
            <a:r>
              <a:rPr lang="en-US" i="1" dirty="0"/>
              <a:t> </a:t>
            </a:r>
            <a:r>
              <a:rPr lang="en-US" i="1" u="sng" dirty="0"/>
              <a:t>methods</a:t>
            </a:r>
            <a:r>
              <a:rPr lang="en-US" dirty="0"/>
              <a:t> for solving sets of nonlinear equations.  </a:t>
            </a:r>
          </a:p>
          <a:p>
            <a:pPr lvl="1"/>
            <a:r>
              <a:rPr lang="en-US" sz="2000" dirty="0"/>
              <a:t>Fast Decoupled algorithms take advantage of certain peculiarities of the power system, </a:t>
            </a:r>
          </a:p>
          <a:p>
            <a:pPr lvl="1"/>
            <a:r>
              <a:rPr lang="en-US" sz="2000" dirty="0"/>
              <a:t>The other two methods are used in many different sciences.</a:t>
            </a:r>
          </a:p>
          <a:p>
            <a:pPr lvl="1"/>
            <a:r>
              <a:rPr lang="en-US" sz="2000" dirty="0"/>
              <a:t>The basic equations solved by these methods are nearly the same (found in most basic power system texts).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Loadshapes and Quasi-Static Time-Series Simulation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5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These Power Flow Methods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These methods have been developed for power flow calculations for Transmission (HV) systems.</a:t>
            </a:r>
          </a:p>
          <a:p>
            <a:pPr lvl="1"/>
            <a:r>
              <a:rPr lang="en-US" sz="2000" dirty="0"/>
              <a:t>Generally for </a:t>
            </a:r>
            <a:r>
              <a:rPr lang="en-US" sz="2000" b="1" dirty="0"/>
              <a:t>positive-sequence</a:t>
            </a:r>
            <a:r>
              <a:rPr lang="en-US" sz="2000" dirty="0"/>
              <a:t> models only</a:t>
            </a:r>
          </a:p>
          <a:p>
            <a:pPr lvl="1"/>
            <a:r>
              <a:rPr lang="en-US" sz="2000" dirty="0"/>
              <a:t>Also adequate for capacity planning of 3-phase systems</a:t>
            </a:r>
          </a:p>
          <a:p>
            <a:pPr lvl="0"/>
            <a:r>
              <a:rPr lang="en-US" dirty="0"/>
              <a:t>DG and other issues demand more detailed model</a:t>
            </a:r>
          </a:p>
          <a:p>
            <a:pPr lvl="0"/>
            <a:r>
              <a:rPr lang="en-US" dirty="0"/>
              <a:t>Formulation influenced heavily by P-V generation bus</a:t>
            </a:r>
          </a:p>
          <a:p>
            <a:pPr lvl="1"/>
            <a:r>
              <a:rPr lang="en-US" sz="2000" dirty="0"/>
              <a:t>Not needed in most distribution analysis</a:t>
            </a:r>
          </a:p>
          <a:p>
            <a:pPr lvl="0"/>
            <a:r>
              <a:rPr lang="en-US" dirty="0"/>
              <a:t>They are not necessarily the best methods to use for Distribution (MV and LV) systems</a:t>
            </a:r>
          </a:p>
          <a:p>
            <a:pPr lvl="1"/>
            <a:r>
              <a:rPr lang="en-US" sz="2000" dirty="0"/>
              <a:t>Other numerical methods that are more appropriate, </a:t>
            </a:r>
          </a:p>
          <a:p>
            <a:pPr lvl="1"/>
            <a:r>
              <a:rPr lang="en-US" sz="2000" dirty="0"/>
              <a:t>Better ways to write the equations describing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3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Unbalanced Distribution System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981340" cy="27600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1752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takes more than a positive-sequence model !!</a:t>
            </a:r>
          </a:p>
        </p:txBody>
      </p:sp>
    </p:spTree>
    <p:extLst>
      <p:ext uri="{BB962C8B-B14F-4D97-AF65-F5344CB8AC3E}">
        <p14:creationId xmlns:p14="http://schemas.microsoft.com/office/powerpoint/2010/main" val="2846052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These Power Flow Methods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Transmission: </a:t>
            </a:r>
          </a:p>
          <a:p>
            <a:pPr lvl="1"/>
            <a:r>
              <a:rPr lang="en-US" dirty="0"/>
              <a:t>Balanced</a:t>
            </a:r>
          </a:p>
          <a:p>
            <a:pPr lvl="1"/>
            <a:r>
              <a:rPr lang="en-US" dirty="0"/>
              <a:t>per units</a:t>
            </a:r>
          </a:p>
          <a:p>
            <a:pPr lvl="1"/>
            <a:r>
              <a:rPr lang="en-US" dirty="0"/>
              <a:t>MW</a:t>
            </a:r>
          </a:p>
          <a:p>
            <a:pPr lvl="1"/>
            <a:r>
              <a:rPr lang="en-US" dirty="0"/>
              <a:t>100 MVA 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Distribution: </a:t>
            </a:r>
          </a:p>
          <a:p>
            <a:pPr lvl="1"/>
            <a:r>
              <a:rPr lang="en-US" dirty="0"/>
              <a:t>unbalanced</a:t>
            </a:r>
          </a:p>
          <a:p>
            <a:pPr lvl="1"/>
            <a:r>
              <a:rPr lang="en-US" dirty="0"/>
              <a:t>ohms, </a:t>
            </a:r>
          </a:p>
          <a:p>
            <a:pPr lvl="1"/>
            <a:r>
              <a:rPr lang="en-US" dirty="0"/>
              <a:t>kV, </a:t>
            </a:r>
          </a:p>
          <a:p>
            <a:pPr lvl="1"/>
            <a:r>
              <a:rPr lang="en-US" dirty="0"/>
              <a:t>A, </a:t>
            </a:r>
          </a:p>
          <a:p>
            <a:pPr lvl="1"/>
            <a:r>
              <a:rPr lang="en-US" dirty="0"/>
              <a:t>kW, </a:t>
            </a:r>
          </a:p>
          <a:p>
            <a:pPr lvl="1"/>
            <a:r>
              <a:rPr lang="en-US" dirty="0" err="1"/>
              <a:t>kvar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0"/>
            <a:ext cx="830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dirty="0"/>
              <a:t>There are probably dozens of ways to write a distribution power flow application.  </a:t>
            </a:r>
            <a:br>
              <a:rPr lang="en-US" dirty="0"/>
            </a:br>
            <a:r>
              <a:rPr lang="en-US" dirty="0"/>
              <a:t>We will examine at a couple that are adequate for most situations.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9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Power Flow Problem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9" y="1447800"/>
            <a:ext cx="7330865" cy="297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400" y="4344591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2" indent="-857250" algn="l"/>
            <a:r>
              <a:rPr lang="en-US" b="1" dirty="0"/>
              <a:t>Three different kinds of buses</a:t>
            </a:r>
          </a:p>
          <a:p>
            <a:pPr marL="1314450" lvl="4" indent="-857250" algn="l"/>
            <a:r>
              <a:rPr lang="en-US" b="1" dirty="0"/>
              <a:t>Swing</a:t>
            </a:r>
          </a:p>
          <a:p>
            <a:pPr marL="1314450" lvl="4" indent="-857250" algn="l"/>
            <a:r>
              <a:rPr lang="en-US" b="1" dirty="0"/>
              <a:t>Generator</a:t>
            </a:r>
          </a:p>
          <a:p>
            <a:pPr marL="1314450" lvl="4" indent="-857250" algn="l"/>
            <a:r>
              <a:rPr lang="en-US" b="1" dirty="0"/>
              <a:t>Load</a:t>
            </a:r>
          </a:p>
          <a:p>
            <a:pPr marL="857250" indent="-857250" algn="l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6601" y="4467702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Power delivery network usually represented by </a:t>
            </a:r>
            <a:br>
              <a:rPr lang="en-US" b="1" dirty="0"/>
            </a:br>
            <a:r>
              <a:rPr lang="en-US" b="1" dirty="0"/>
              <a:t>positive-sequence only</a:t>
            </a:r>
          </a:p>
          <a:p>
            <a:pPr lvl="0"/>
            <a:r>
              <a:rPr lang="en-US" dirty="0"/>
              <a:t>Assumes balance between phases</a:t>
            </a:r>
          </a:p>
          <a:p>
            <a:pPr marL="857250" indent="-85725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3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 in Power Flow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Bus</a:t>
            </a:r>
          </a:p>
          <a:p>
            <a:pPr lvl="1"/>
            <a:r>
              <a:rPr lang="en-US" dirty="0"/>
              <a:t>Voltage magnitude and angle specified</a:t>
            </a:r>
          </a:p>
          <a:p>
            <a:pPr lvl="2"/>
            <a:r>
              <a:rPr lang="en-US" dirty="0"/>
              <a:t>i.e. - a voltage source</a:t>
            </a:r>
          </a:p>
          <a:p>
            <a:pPr lvl="1"/>
            <a:r>
              <a:rPr lang="en-US" dirty="0"/>
              <a:t>Power "swings" to compensate for mismatches at other sources</a:t>
            </a:r>
          </a:p>
          <a:p>
            <a:r>
              <a:rPr lang="en-US" dirty="0"/>
              <a:t>Load Bus</a:t>
            </a:r>
          </a:p>
          <a:p>
            <a:pPr lvl="1"/>
            <a:r>
              <a:rPr lang="en-US" dirty="0"/>
              <a:t>Active and Reactive Power specified</a:t>
            </a:r>
          </a:p>
          <a:p>
            <a:pPr marL="568326" lvl="3" indent="-173038"/>
            <a:r>
              <a:rPr lang="en-US" dirty="0"/>
              <a:t>S = p + j q = vi*    (* denotes complex conjugate)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05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 in Power Flow Problem cont’d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Bus</a:t>
            </a:r>
          </a:p>
          <a:p>
            <a:pPr lvl="1"/>
            <a:r>
              <a:rPr lang="en-US" dirty="0"/>
              <a:t>Power and voltage magnitude specified</a:t>
            </a:r>
          </a:p>
          <a:p>
            <a:pPr lvl="2"/>
            <a:r>
              <a:rPr lang="en-US" dirty="0"/>
              <a:t>P = Re{VI</a:t>
            </a:r>
            <a:r>
              <a:rPr lang="en-US" baseline="30000" dirty="0"/>
              <a:t>*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|V| = Constant</a:t>
            </a:r>
          </a:p>
          <a:p>
            <a:pPr lvl="1"/>
            <a:r>
              <a:rPr lang="en-US" dirty="0"/>
              <a:t>Determined by optimal dispatch</a:t>
            </a:r>
          </a:p>
          <a:p>
            <a:pPr lvl="1"/>
            <a:r>
              <a:rPr lang="en-US" dirty="0"/>
              <a:t>Built into modern power flow program</a:t>
            </a:r>
          </a:p>
          <a:p>
            <a:pPr lvl="1"/>
            <a:endParaRPr lang="en-US" dirty="0"/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Generally described by Admittance matrix, Y</a:t>
            </a:r>
          </a:p>
          <a:p>
            <a:pPr lvl="3"/>
            <a:r>
              <a:rPr lang="en-US" dirty="0"/>
              <a:t>I = YV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9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The power flow problem is frequently stated in terms of </a:t>
            </a:r>
            <a:r>
              <a:rPr lang="en-US" sz="2400" i="1" dirty="0"/>
              <a:t>mismatch</a:t>
            </a:r>
            <a:r>
              <a:rPr lang="en-US" sz="2400" dirty="0"/>
              <a:t> in the complex power, S, at each bus.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Mismatch, m,  at j-</a:t>
            </a:r>
            <a:r>
              <a:rPr lang="en-US" dirty="0" err="1"/>
              <a:t>th</a:t>
            </a:r>
            <a:r>
              <a:rPr lang="en-US" dirty="0"/>
              <a:t> bus</a:t>
            </a:r>
          </a:p>
          <a:p>
            <a:pPr lvl="1"/>
            <a:r>
              <a:rPr lang="en-US" dirty="0" err="1"/>
              <a:t>m</a:t>
            </a:r>
            <a:r>
              <a:rPr lang="en-US" baseline="-25000" dirty="0" err="1"/>
              <a:t>j</a:t>
            </a:r>
            <a:r>
              <a:rPr lang="en-US" dirty="0"/>
              <a:t> = -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* +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is the specified power at a load bus</a:t>
            </a:r>
          </a:p>
          <a:p>
            <a:pPr lvl="2"/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j-</a:t>
            </a:r>
            <a:r>
              <a:rPr lang="en-US" dirty="0" err="1"/>
              <a:t>th</a:t>
            </a:r>
            <a:r>
              <a:rPr lang="en-US" dirty="0"/>
              <a:t> element of the system </a:t>
            </a:r>
            <a:r>
              <a:rPr lang="en-US" b="1" dirty="0"/>
              <a:t>I </a:t>
            </a:r>
            <a:r>
              <a:rPr lang="en-US" dirty="0"/>
              <a:t>vector:</a:t>
            </a:r>
          </a:p>
          <a:p>
            <a:pPr marL="0" indent="0">
              <a:buNone/>
            </a:pPr>
            <a:r>
              <a:rPr lang="en-US" dirty="0"/>
              <a:t>     		 </a:t>
            </a:r>
            <a:r>
              <a:rPr lang="en-US" b="1" dirty="0"/>
              <a:t>I = Y V</a:t>
            </a:r>
          </a:p>
          <a:p>
            <a:pPr lvl="3"/>
            <a:r>
              <a:rPr lang="en-US" sz="2000" dirty="0"/>
              <a:t>Boldface type denotes a complex number</a:t>
            </a:r>
          </a:p>
          <a:p>
            <a:pPr lvl="3"/>
            <a:r>
              <a:rPr lang="en-US" sz="2000" dirty="0"/>
              <a:t>* denotes complex conjugate</a:t>
            </a:r>
          </a:p>
          <a:p>
            <a:pPr lvl="3"/>
            <a:r>
              <a:rPr lang="en-US" sz="2000" dirty="0"/>
              <a:t>Lower-case </a:t>
            </a:r>
            <a:r>
              <a:rPr lang="en-US" sz="2000" dirty="0" err="1"/>
              <a:t>letters:Individual</a:t>
            </a:r>
            <a:r>
              <a:rPr lang="en-US" sz="2000" dirty="0"/>
              <a:t> bus quantities</a:t>
            </a:r>
          </a:p>
          <a:p>
            <a:pPr lvl="3"/>
            <a:r>
              <a:rPr lang="en-US" sz="2000" dirty="0"/>
              <a:t>Upper case letters: System quantities</a:t>
            </a:r>
          </a:p>
          <a:p>
            <a:endParaRPr lang="en-US" dirty="0"/>
          </a:p>
          <a:p>
            <a:r>
              <a:rPr lang="en-US" dirty="0"/>
              <a:t>The objective of a solution technique is to minimize this mismatch.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62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Gauss-Seidel</a:t>
            </a:r>
          </a:p>
          <a:p>
            <a:pPr lvl="1"/>
            <a:r>
              <a:rPr lang="en-US" dirty="0"/>
              <a:t>Basic formulation</a:t>
            </a:r>
          </a:p>
          <a:p>
            <a:pPr lvl="3"/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= [(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)/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* - </a:t>
            </a:r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dirty="0" err="1"/>
              <a:t>y</a:t>
            </a:r>
            <a:r>
              <a:rPr lang="en-US" baseline="-25000" dirty="0" err="1"/>
              <a:t>jk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]   ( sum </a:t>
            </a:r>
            <a:r>
              <a:rPr lang="en-US" dirty="0" err="1"/>
              <a:t>j</a:t>
            </a:r>
            <a:r>
              <a:rPr lang="en-US" dirty="0" err="1">
                <a:sym typeface="Symbol" panose="05050102010706020507" pitchFamily="18" charset="2"/>
              </a:rPr>
              <a:t></a:t>
            </a:r>
            <a:r>
              <a:rPr lang="en-US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Iterate until mismatch criteria met</a:t>
            </a:r>
          </a:p>
          <a:p>
            <a:pPr lvl="1"/>
            <a:r>
              <a:rPr lang="en-US" dirty="0"/>
              <a:t>A straight Gauss method would use two separate vectors for the left- and right-hand sides of this equation.</a:t>
            </a:r>
          </a:p>
          <a:p>
            <a:pPr lvl="1"/>
            <a:r>
              <a:rPr lang="en-US" dirty="0"/>
              <a:t>In a Gauss-Seidel, you just keep one vector and always use the latest estimate in your calculations.</a:t>
            </a:r>
          </a:p>
          <a:p>
            <a:pPr lvl="2"/>
            <a:r>
              <a:rPr lang="en-US" dirty="0"/>
              <a:t>References</a:t>
            </a:r>
          </a:p>
          <a:p>
            <a:pPr lvl="3"/>
            <a:r>
              <a:rPr lang="en-US" sz="2000" dirty="0"/>
              <a:t>G.T. Heydt, </a:t>
            </a:r>
            <a:r>
              <a:rPr lang="en-US" sz="2000" i="1" dirty="0"/>
              <a:t>Computer Analysis methods for Power Systems,</a:t>
            </a:r>
            <a:r>
              <a:rPr lang="en-US" sz="2000" dirty="0"/>
              <a:t> MacMillan, 1986, Chapter 4, Section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76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255713"/>
            <a:ext cx="8226425" cy="4935538"/>
          </a:xfrm>
        </p:spPr>
        <p:txBody>
          <a:bodyPr/>
          <a:lstStyle/>
          <a:p>
            <a:pPr marL="173038" lvl="1" indent="-173038">
              <a:buFontTx/>
              <a:buChar char="•"/>
            </a:pPr>
            <a:r>
              <a:rPr lang="en-US" dirty="0"/>
              <a:t>Newton-Raphson</a:t>
            </a:r>
          </a:p>
          <a:p>
            <a:pPr marL="568326" lvl="3" indent="-173038"/>
            <a:r>
              <a:rPr lang="en-US" dirty="0"/>
              <a:t>Extension of basic Newton method to systems of nonlinear equations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we are attempting to solve</a:t>
            </a:r>
          </a:p>
          <a:p>
            <a:pPr lvl="1"/>
            <a:endParaRPr lang="en-US" i="1" dirty="0"/>
          </a:p>
          <a:p>
            <a:pPr marL="1035050" lvl="3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/>
              <a:t>) = 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176213" y="-1603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362200" y="2513012"/>
          <a:ext cx="2958859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270000" imgH="685800" progId="Equation.3">
                  <p:embed/>
                </p:oleObj>
              </mc:Choice>
              <mc:Fallback>
                <p:oleObj name="Equation" r:id="rId3" imgW="1270000" imgH="6858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3012"/>
                        <a:ext cx="2958859" cy="1601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039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255713"/>
            <a:ext cx="8226425" cy="4935538"/>
          </a:xfrm>
        </p:spPr>
        <p:txBody>
          <a:bodyPr/>
          <a:lstStyle/>
          <a:p>
            <a:pPr marL="173038" lvl="1" indent="-173038">
              <a:buFontTx/>
              <a:buChar char="•"/>
            </a:pPr>
            <a:r>
              <a:rPr lang="en-US" dirty="0"/>
              <a:t>Newton-Raphson</a:t>
            </a:r>
          </a:p>
          <a:p>
            <a:pPr lvl="1"/>
            <a:r>
              <a:rPr lang="en-US" dirty="0"/>
              <a:t>Split the mismatch equations into real and imaginary parts (P + </a:t>
            </a:r>
            <a:r>
              <a:rPr lang="en-US" dirty="0" err="1"/>
              <a:t>jQ</a:t>
            </a:r>
            <a:r>
              <a:rPr lang="en-US" dirty="0"/>
              <a:t>) and try to force to zero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Unknowns are voltage magnitude and angle</a:t>
            </a:r>
          </a:p>
          <a:p>
            <a:pPr lvl="1"/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176213" y="-1603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127250" y="2590800"/>
          <a:ext cx="3111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1333440" imgH="457200" progId="Equation.3">
                  <p:embed/>
                </p:oleObj>
              </mc:Choice>
              <mc:Fallback>
                <p:oleObj name="Equation" r:id="rId3" imgW="1333440" imgH="457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0" y="2590800"/>
                        <a:ext cx="3111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362200" y="4913312"/>
          <a:ext cx="1752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685800" imgH="457200" progId="Equation.3">
                  <p:embed/>
                </p:oleObj>
              </mc:Choice>
              <mc:Fallback>
                <p:oleObj name="Equation" r:id="rId5" imgW="685800" imgH="4572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4913312"/>
                        <a:ext cx="1752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18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Loadshapes</a:t>
            </a:r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 feature of OpenDSS</a:t>
            </a:r>
          </a:p>
          <a:p>
            <a:r>
              <a:rPr lang="en-US" altLang="en-US"/>
              <a:t>Sequential time simulation is required for many Smart Grid analyses</a:t>
            </a:r>
          </a:p>
          <a:p>
            <a:r>
              <a:rPr lang="en-US" altLang="en-US"/>
              <a:t>Basic time-varying modes that use Loadshape objects</a:t>
            </a:r>
          </a:p>
          <a:p>
            <a:pPr lvl="1"/>
            <a:r>
              <a:rPr lang="en-US" altLang="en-US"/>
              <a:t>Daily (nominally 24 h, 1 h steps)</a:t>
            </a:r>
          </a:p>
          <a:p>
            <a:pPr lvl="1"/>
            <a:r>
              <a:rPr lang="en-US" altLang="en-US"/>
              <a:t>Yearly (nominally 8760 h, 1 h steps)</a:t>
            </a:r>
          </a:p>
          <a:p>
            <a:pPr lvl="1"/>
            <a:r>
              <a:rPr lang="en-US" altLang="en-US"/>
              <a:t>Dutycycle (nominal step size 1 s .. 5 m)</a:t>
            </a:r>
          </a:p>
          <a:p>
            <a:pPr lvl="2"/>
            <a:r>
              <a:rPr lang="en-US" altLang="en-US"/>
              <a:t>(used for wind and solar)</a:t>
            </a:r>
          </a:p>
          <a:p>
            <a:r>
              <a:rPr lang="en-US" altLang="en-US"/>
              <a:t>Learning to work with Loadshapes is essential skill for OpenDSS users</a:t>
            </a:r>
          </a:p>
        </p:txBody>
      </p:sp>
    </p:spTree>
    <p:extLst>
      <p:ext uri="{BB962C8B-B14F-4D97-AF65-F5344CB8AC3E}">
        <p14:creationId xmlns:p14="http://schemas.microsoft.com/office/powerpoint/2010/main" val="3797481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255713"/>
            <a:ext cx="8226425" cy="4935538"/>
          </a:xfrm>
        </p:spPr>
        <p:txBody>
          <a:bodyPr/>
          <a:lstStyle/>
          <a:p>
            <a:pPr marL="173038" lvl="1" indent="-173038">
              <a:buFontTx/>
              <a:buChar char="•"/>
            </a:pPr>
            <a:r>
              <a:rPr lang="en-US" dirty="0"/>
              <a:t>Newton-Raphson</a:t>
            </a:r>
          </a:p>
          <a:p>
            <a:pPr marL="347662" lvl="2" indent="0">
              <a:buNone/>
            </a:pPr>
            <a:r>
              <a:rPr lang="en-US" dirty="0"/>
              <a:t>Jacobian</a:t>
            </a:r>
          </a:p>
          <a:p>
            <a:pPr marL="347662" lvl="2" indent="0">
              <a:buNone/>
            </a:pPr>
            <a:endParaRPr lang="en-US" dirty="0"/>
          </a:p>
          <a:p>
            <a:pPr marL="347662" lvl="2" indent="0">
              <a:buNone/>
            </a:pPr>
            <a:endParaRPr lang="en-US" dirty="0"/>
          </a:p>
          <a:p>
            <a:pPr marL="347662" lvl="2" indent="0">
              <a:buNone/>
            </a:pPr>
            <a:endParaRPr lang="en-US" dirty="0"/>
          </a:p>
          <a:p>
            <a:pPr marL="347662" lvl="2" indent="0">
              <a:buNone/>
            </a:pPr>
            <a:endParaRPr lang="en-US" dirty="0"/>
          </a:p>
          <a:p>
            <a:pPr marL="347662" lvl="2" indent="0">
              <a:buNone/>
            </a:pPr>
            <a:r>
              <a:rPr lang="en-US" dirty="0"/>
              <a:t>(Use J in solution equations:)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-176213" y="-1603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00400" y="2010508"/>
          <a:ext cx="1866900" cy="157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990360" imgH="838080" progId="Equation.3">
                  <p:embed/>
                </p:oleObj>
              </mc:Choice>
              <mc:Fallback>
                <p:oleObj name="Equation" r:id="rId3" imgW="990360" imgH="8380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010508"/>
                        <a:ext cx="1866900" cy="157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124200" y="4419600"/>
          <a:ext cx="225506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1270000" imgH="685800" progId="Equation.3">
                  <p:embed/>
                </p:oleObj>
              </mc:Choice>
              <mc:Fallback>
                <p:oleObj name="Equation" r:id="rId5" imgW="1270000" imgH="6858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2255067" cy="1220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3296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8583"/>
            <a:ext cx="8226425" cy="4935538"/>
          </a:xfrm>
        </p:spPr>
        <p:txBody>
          <a:bodyPr/>
          <a:lstStyle/>
          <a:p>
            <a:r>
              <a:rPr lang="en-US" dirty="0"/>
              <a:t>Fast Decoupled</a:t>
            </a:r>
          </a:p>
          <a:p>
            <a:pPr lvl="1"/>
            <a:r>
              <a:rPr lang="en-US" dirty="0"/>
              <a:t>Based on Newton-Raphson formulation</a:t>
            </a:r>
          </a:p>
          <a:p>
            <a:pPr lvl="1"/>
            <a:r>
              <a:rPr lang="en-US" dirty="0"/>
              <a:t>Coupling in Jacobian is neglected.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" y="-574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76600" y="3009899"/>
          <a:ext cx="1778000" cy="15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965160" imgH="838080" progId="Equation.3">
                  <p:embed/>
                </p:oleObj>
              </mc:Choice>
              <mc:Fallback>
                <p:oleObj name="Equation" r:id="rId3" imgW="965160" imgH="8380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009899"/>
                        <a:ext cx="1778000" cy="15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7732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8583"/>
            <a:ext cx="8226425" cy="4935538"/>
          </a:xfrm>
        </p:spPr>
        <p:txBody>
          <a:bodyPr/>
          <a:lstStyle/>
          <a:p>
            <a:r>
              <a:rPr lang="en-US" dirty="0"/>
              <a:t>Fast Decoupled</a:t>
            </a:r>
          </a:p>
          <a:p>
            <a:pPr lvl="1"/>
            <a:r>
              <a:rPr lang="en-US" dirty="0"/>
              <a:t>Takes advantage of:</a:t>
            </a:r>
          </a:p>
          <a:p>
            <a:pPr lvl="2"/>
            <a:r>
              <a:rPr lang="en-US" sz="2000" dirty="0"/>
              <a:t>Newton methods frequently converge if pointed in the right direction even if Jacobian is not precisely correct</a:t>
            </a:r>
          </a:p>
          <a:p>
            <a:pPr lvl="2"/>
            <a:r>
              <a:rPr lang="en-US" sz="2000" dirty="0"/>
              <a:t>Reactance dominates the resistance (X/R is high) in many parts of the power system</a:t>
            </a:r>
          </a:p>
          <a:p>
            <a:pPr lvl="1"/>
            <a:r>
              <a:rPr lang="en-US" dirty="0"/>
              <a:t>Number of calculations is much reduced</a:t>
            </a:r>
          </a:p>
          <a:p>
            <a:pPr lvl="1"/>
            <a:r>
              <a:rPr lang="en-US" dirty="0"/>
              <a:t>Very popular today</a:t>
            </a:r>
          </a:p>
          <a:p>
            <a:pPr lvl="1"/>
            <a:endParaRPr lang="en-US" dirty="0"/>
          </a:p>
          <a:p>
            <a:r>
              <a:rPr lang="en-US" dirty="0"/>
              <a:t>Reference</a:t>
            </a:r>
          </a:p>
          <a:p>
            <a:r>
              <a:rPr lang="en-US" sz="1600" dirty="0"/>
              <a:t>B. Stott and O. </a:t>
            </a:r>
            <a:r>
              <a:rPr lang="en-US" sz="1600" dirty="0" err="1"/>
              <a:t>Alsac</a:t>
            </a:r>
            <a:r>
              <a:rPr lang="en-US" sz="1600" dirty="0"/>
              <a:t>, ”Fast Decoupled Load Flow,"  IEEE Transactions on Power Apparatus and Systems, Vol PAS-93, May-June 1974, pp. 859-869.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" y="-574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77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Observations Relevant to Distribution 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Formulation of the power flow equations  is different than an electrical circuit simulation require for some types of DER</a:t>
            </a:r>
          </a:p>
          <a:p>
            <a:pPr lvl="1"/>
            <a:r>
              <a:rPr lang="en-US" sz="2000" dirty="0"/>
              <a:t>For example, there is no electrical device that is a P-V bus; </a:t>
            </a:r>
          </a:p>
          <a:p>
            <a:pPr lvl="1"/>
            <a:r>
              <a:rPr lang="en-US" dirty="0"/>
              <a:t>Need generator and exciter control model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can be difficult to formulate the Jacobian in a Newton-Raphson  method for unbalanced distribution systems with different Load models and voltage control devices.</a:t>
            </a:r>
          </a:p>
          <a:p>
            <a:pPr lvl="1"/>
            <a:r>
              <a:rPr lang="en-US" sz="1600" dirty="0"/>
              <a:t>This paper derives one method:</a:t>
            </a:r>
          </a:p>
          <a:p>
            <a:pPr lvl="2"/>
            <a:r>
              <a:rPr lang="en-US" sz="1600" dirty="0"/>
              <a:t> P. Garcia, J. L. Pereira, et. al. , “Three-phase power flow calculations using the current injection method,” </a:t>
            </a:r>
            <a:r>
              <a:rPr lang="en-US" sz="1600" i="1" dirty="0"/>
              <a:t>IEEE  T-PWRS</a:t>
            </a:r>
            <a:r>
              <a:rPr lang="en-US" sz="1600" dirty="0"/>
              <a:t>, Vol 15, No. 2, May 2000.</a:t>
            </a:r>
          </a:p>
          <a:p>
            <a:endParaRPr lang="en-US" sz="2000" dirty="0"/>
          </a:p>
          <a:p>
            <a:r>
              <a:rPr lang="en-US" sz="2000" dirty="0"/>
              <a:t>Fast decoupled approach reportedly does not work well on radial distribution systems where X/R is low  </a:t>
            </a:r>
          </a:p>
          <a:p>
            <a:pPr lvl="1"/>
            <a:r>
              <a:rPr lang="en-US" sz="1600" dirty="0"/>
              <a:t>Needs dominant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693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Radial Circuit Power Flow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43709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" y="1981200"/>
            <a:ext cx="7996440" cy="40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982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Definition, Continued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450" y="1392237"/>
            <a:ext cx="8226425" cy="4935538"/>
          </a:xfrm>
        </p:spPr>
        <p:txBody>
          <a:bodyPr/>
          <a:lstStyle/>
          <a:p>
            <a:r>
              <a:rPr lang="en-US" dirty="0"/>
              <a:t>Only one source</a:t>
            </a:r>
          </a:p>
          <a:p>
            <a:r>
              <a:rPr lang="en-US" dirty="0"/>
              <a:t>Substation transformer may have a tap changer for voltage regulation</a:t>
            </a:r>
          </a:p>
          <a:p>
            <a:r>
              <a:rPr lang="en-US" dirty="0"/>
              <a:t>Many different kinds of loads, e.g.:</a:t>
            </a:r>
          </a:p>
          <a:p>
            <a:pPr lvl="1"/>
            <a:r>
              <a:rPr lang="en-US" dirty="0"/>
              <a:t>P + </a:t>
            </a:r>
            <a:r>
              <a:rPr lang="en-US" dirty="0" err="1"/>
              <a:t>jQ</a:t>
            </a:r>
            <a:r>
              <a:rPr lang="en-US" dirty="0"/>
              <a:t>  (traditional power flow model)</a:t>
            </a:r>
          </a:p>
          <a:p>
            <a:pPr lvl="1"/>
            <a:r>
              <a:rPr lang="en-US" dirty="0"/>
              <a:t>Constant impedance (Z)</a:t>
            </a:r>
          </a:p>
          <a:p>
            <a:pPr lvl="1"/>
            <a:r>
              <a:rPr lang="en-US" dirty="0"/>
              <a:t>Motor: Constant P, Q varies </a:t>
            </a:r>
            <a:r>
              <a:rPr lang="en-US" dirty="0" err="1"/>
              <a:t>quadratically</a:t>
            </a:r>
            <a:endParaRPr lang="en-US" dirty="0"/>
          </a:p>
          <a:p>
            <a:pPr lvl="1"/>
            <a:r>
              <a:rPr lang="en-US" dirty="0"/>
              <a:t>Mixed: Linear P, quadratic Q</a:t>
            </a:r>
          </a:p>
          <a:p>
            <a:pPr lvl="1"/>
            <a:r>
              <a:rPr lang="en-US" dirty="0"/>
              <a:t>Some Rectifiers:  Constant P, constant |I|</a:t>
            </a:r>
          </a:p>
          <a:p>
            <a:pPr lvl="1"/>
            <a:r>
              <a:rPr lang="en-US" dirty="0"/>
              <a:t>Many others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38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Current Injection Model is a Common Way to Model a Distribution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diverse kinds of load models</a:t>
            </a:r>
          </a:p>
          <a:p>
            <a:r>
              <a:rPr lang="en-US" dirty="0"/>
              <a:t>Represent the loads as current sources that are a function of voltage</a:t>
            </a:r>
          </a:p>
        </p:txBody>
      </p:sp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971800"/>
            <a:ext cx="802971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750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Radial Circuit Solution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365836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Forward-Backward Sweep is a Popular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(See </a:t>
            </a:r>
            <a:r>
              <a:rPr lang="en-US" dirty="0" err="1"/>
              <a:t>Kersting’s</a:t>
            </a:r>
            <a:r>
              <a:rPr lang="en-US" dirty="0"/>
              <a:t> excellent text book on Distribution System Modeling for details of this method)</a:t>
            </a:r>
          </a:p>
          <a:p>
            <a:r>
              <a:rPr lang="en-US" dirty="0"/>
              <a:t>Similar methods were used in hand calculations</a:t>
            </a:r>
          </a:p>
          <a:p>
            <a:pPr lvl="1"/>
            <a:r>
              <a:rPr lang="en-US" dirty="0"/>
              <a:t>Often, just one sweep due to time-consuming labor</a:t>
            </a:r>
          </a:p>
          <a:p>
            <a:pPr lvl="1"/>
            <a:endParaRPr lang="en-US" dirty="0"/>
          </a:p>
          <a:p>
            <a:r>
              <a:rPr lang="en-US" dirty="0"/>
              <a:t>The FB Sweep method by computer was implemented at least by the late 1960’s </a:t>
            </a:r>
          </a:p>
          <a:p>
            <a:pPr lvl="1"/>
            <a:r>
              <a:rPr lang="en-US" dirty="0"/>
              <a:t>The McGraw-Edison RCAP program used full nonlinear F-B sweep in 1971</a:t>
            </a:r>
          </a:p>
          <a:p>
            <a:pPr lvl="2"/>
            <a:r>
              <a:rPr lang="en-US" dirty="0"/>
              <a:t>And was not the first to use it</a:t>
            </a:r>
          </a:p>
        </p:txBody>
      </p:sp>
    </p:spTree>
    <p:extLst>
      <p:ext uri="{BB962C8B-B14F-4D97-AF65-F5344CB8AC3E}">
        <p14:creationId xmlns:p14="http://schemas.microsoft.com/office/powerpoint/2010/main" val="199228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Loadshape for Wind Turbine Output</a:t>
            </a:r>
          </a:p>
        </p:txBody>
      </p:sp>
      <p:pic>
        <p:nvPicPr>
          <p:cNvPr id="189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416050"/>
            <a:ext cx="56419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4" name="TextBox 4"/>
          <p:cNvSpPr txBox="1">
            <a:spLocks noChangeArrowheads="1"/>
          </p:cNvSpPr>
          <p:nvPr/>
        </p:nvSpPr>
        <p:spPr bwMode="auto">
          <a:xfrm>
            <a:off x="3276600" y="2743200"/>
            <a:ext cx="9144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Watts</a:t>
            </a:r>
          </a:p>
        </p:txBody>
      </p:sp>
      <p:sp>
        <p:nvSpPr>
          <p:cNvPr id="189445" name="TextBox 5"/>
          <p:cNvSpPr txBox="1">
            <a:spLocks noChangeArrowheads="1"/>
          </p:cNvSpPr>
          <p:nvPr/>
        </p:nvSpPr>
        <p:spPr bwMode="auto">
          <a:xfrm>
            <a:off x="4343400" y="4191000"/>
            <a:ext cx="9144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Vars</a:t>
            </a:r>
          </a:p>
        </p:txBody>
      </p:sp>
    </p:spTree>
    <p:extLst>
      <p:ext uri="{BB962C8B-B14F-4D97-AF65-F5344CB8AC3E}">
        <p14:creationId xmlns:p14="http://schemas.microsoft.com/office/powerpoint/2010/main" val="416708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…</a:t>
            </a:r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199"/>
            <a:ext cx="4724400" cy="486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732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Sweep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lvl="3" indent="-173038">
              <a:buFontTx/>
              <a:buChar char="•"/>
            </a:pPr>
            <a:r>
              <a:rPr lang="en-US" dirty="0"/>
              <a:t>Compute voltage drops</a:t>
            </a:r>
          </a:p>
          <a:p>
            <a:pPr marL="173038" lvl="3" indent="-173038">
              <a:buFontTx/>
              <a:buChar char="•"/>
            </a:pPr>
            <a:endParaRPr lang="en-US" dirty="0"/>
          </a:p>
          <a:p>
            <a:pPr marL="173038" lvl="3" indent="-173038">
              <a:buFontTx/>
              <a:buChar char="•"/>
            </a:pPr>
            <a:endParaRPr lang="en-US" dirty="0"/>
          </a:p>
          <a:p>
            <a:pPr lvl="1"/>
            <a:r>
              <a:rPr lang="en-US" dirty="0"/>
              <a:t>where,</a:t>
            </a:r>
          </a:p>
          <a:p>
            <a:pPr lvl="1"/>
            <a:r>
              <a:rPr lang="en-US" dirty="0"/>
              <a:t>Bus k is immediately downline from Bus j</a:t>
            </a:r>
          </a:p>
          <a:p>
            <a:pPr lvl="1"/>
            <a:r>
              <a:rPr lang="en-US" dirty="0" err="1"/>
              <a:t>Z</a:t>
            </a:r>
            <a:r>
              <a:rPr lang="en-US" baseline="-25000" dirty="0" err="1"/>
              <a:t>jk</a:t>
            </a:r>
            <a:r>
              <a:rPr lang="en-US" dirty="0"/>
              <a:t> = Impedance of branch between Buses j and k</a:t>
            </a:r>
          </a:p>
          <a:p>
            <a:pPr lvl="1"/>
            <a:r>
              <a:rPr lang="en-US" dirty="0" err="1"/>
              <a:t>I</a:t>
            </a:r>
            <a:r>
              <a:rPr lang="en-US" baseline="-25000" dirty="0" err="1"/>
              <a:t>jk</a:t>
            </a:r>
            <a:r>
              <a:rPr lang="en-US" dirty="0"/>
              <a:t> = Current in branch between Buses j and k</a:t>
            </a:r>
          </a:p>
          <a:p>
            <a:endParaRPr lang="en-US" dirty="0"/>
          </a:p>
          <a:p>
            <a:r>
              <a:rPr lang="en-US" dirty="0"/>
              <a:t>Start at the source and work toward ends of feeders</a:t>
            </a:r>
          </a:p>
          <a:p>
            <a:pPr lvl="1"/>
            <a:r>
              <a:rPr lang="en-US" dirty="0"/>
              <a:t>This requires an algorithm for ordering the branches in the circuit model</a:t>
            </a:r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93678"/>
              </p:ext>
            </p:extLst>
          </p:nvPr>
        </p:nvGraphicFramePr>
        <p:xfrm>
          <a:off x="1480039" y="1573823"/>
          <a:ext cx="27635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863280" imgH="190440" progId="Equation.3">
                  <p:embed/>
                </p:oleObj>
              </mc:Choice>
              <mc:Fallback>
                <p:oleObj name="Equation" r:id="rId3" imgW="863280" imgH="1904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0039" y="1573823"/>
                        <a:ext cx="276352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1538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Sweep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load currents given guess at voltages</a:t>
            </a:r>
          </a:p>
          <a:p>
            <a:r>
              <a:rPr lang="en-US" dirty="0"/>
              <a:t>Accumulate currents in branches</a:t>
            </a:r>
          </a:p>
          <a:p>
            <a:r>
              <a:rPr lang="en-US" dirty="0"/>
              <a:t>Start at ends of feeders and work toward source</a:t>
            </a:r>
          </a:p>
          <a:p>
            <a:pPr lvl="1"/>
            <a:r>
              <a:rPr lang="en-US" dirty="0"/>
              <a:t>There is only one path from each load bus to the source</a:t>
            </a:r>
          </a:p>
          <a:p>
            <a:pPr lvl="1"/>
            <a:r>
              <a:rPr lang="en-US" dirty="0"/>
              <a:t>(there could be multiple forward paths from a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62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Algorithm for FB Sweep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145322"/>
            <a:ext cx="8595360" cy="425547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Assume loads currents are zero and all branch currents are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Forward Sweep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new guess at load currents and do backward sweep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Forward and Backward Sweep (steps 2 and 3) until converged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0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FB Sweep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work for multiphase as well as single-phase models</a:t>
            </a:r>
          </a:p>
          <a:p>
            <a:r>
              <a:rPr lang="en-US" dirty="0"/>
              <a:t>Is simple to program and fairly fast (no big matrices to factor)</a:t>
            </a:r>
          </a:p>
          <a:p>
            <a:pPr lvl="1"/>
            <a:r>
              <a:rPr lang="en-US" sz="2000" dirty="0"/>
              <a:t>(Modern sparse matrix methods appear to be faster)</a:t>
            </a:r>
          </a:p>
          <a:p>
            <a:r>
              <a:rPr lang="en-US" dirty="0"/>
              <a:t>When implementing, programmers usually keep an array or stack that keeps track of the sweep sequence.  </a:t>
            </a:r>
          </a:p>
          <a:p>
            <a:pPr lvl="1"/>
            <a:r>
              <a:rPr lang="en-US" sz="2000" dirty="0"/>
              <a:t>This is done one time so that the program doesn't have to search for branches on each sweep.</a:t>
            </a:r>
          </a:p>
          <a:p>
            <a:pPr marL="173038" lvl="3" indent="-173038">
              <a:buFontTx/>
              <a:buChar char="•"/>
            </a:pPr>
            <a:r>
              <a:rPr lang="en-US" dirty="0"/>
              <a:t>Naturally represents the effect of time delay on line voltage regulators</a:t>
            </a:r>
          </a:p>
          <a:p>
            <a:pPr marL="463551" lvl="4" indent="-173038">
              <a:buFontTx/>
              <a:buChar char="•"/>
            </a:pPr>
            <a:r>
              <a:rPr lang="en-US" dirty="0"/>
              <a:t> (ones closest to substation change first)</a:t>
            </a:r>
          </a:p>
          <a:p>
            <a:pPr marL="173038" lvl="3" indent="-173038">
              <a:buFontTx/>
              <a:buChar char="•"/>
            </a:pPr>
            <a:r>
              <a:rPr lang="en-US" dirty="0"/>
              <a:t>Load model can be just about anything where the current can be written in the form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I=f(V) </a:t>
            </a:r>
          </a:p>
          <a:p>
            <a:pPr marL="173038" lvl="3" indent="-173038">
              <a:buFontTx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59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FB Sweep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Converges easily on practical systems - 3 to 10 iterations.</a:t>
            </a:r>
          </a:p>
          <a:p>
            <a:pPr lvl="1"/>
            <a:r>
              <a:rPr lang="en-US" sz="2000" dirty="0"/>
              <a:t>1 or 2 iterations if previous solution is close</a:t>
            </a:r>
          </a:p>
          <a:p>
            <a:pPr lvl="1"/>
            <a:r>
              <a:rPr lang="en-US" sz="2000" dirty="0"/>
              <a:t>Advantageous for daily, monthly, yearly simulations</a:t>
            </a:r>
          </a:p>
          <a:p>
            <a:pPr lvl="1"/>
            <a:r>
              <a:rPr lang="en-US" sz="2000" dirty="0"/>
              <a:t>Valuable for capacitor optimization searches, etc.</a:t>
            </a:r>
          </a:p>
          <a:p>
            <a:r>
              <a:rPr lang="en-US" sz="2000" dirty="0"/>
              <a:t>A relative of "fixed point" iteration. </a:t>
            </a:r>
          </a:p>
          <a:p>
            <a:pPr lvl="1"/>
            <a:r>
              <a:rPr lang="en-US" sz="2000" dirty="0"/>
              <a:t>The derivative, </a:t>
            </a:r>
            <a:r>
              <a:rPr lang="en-US" sz="2000" i="1" dirty="0"/>
              <a:t>f</a:t>
            </a:r>
            <a:r>
              <a:rPr lang="en-US" sz="2000" dirty="0"/>
              <a:t>'(</a:t>
            </a:r>
            <a:r>
              <a:rPr lang="en-US" sz="2000" i="1" dirty="0"/>
              <a:t>V), </a:t>
            </a:r>
            <a:r>
              <a:rPr lang="en-US" sz="2000" dirty="0"/>
              <a:t>must be &lt;1.</a:t>
            </a:r>
          </a:p>
          <a:p>
            <a:pPr lvl="1"/>
            <a:r>
              <a:rPr lang="en-US" sz="2000" dirty="0"/>
              <a:t>Translation: Equivalent shunt impedance must be greater than short circuit impedance at all buses.</a:t>
            </a:r>
          </a:p>
          <a:p>
            <a:pPr lvl="1"/>
            <a:r>
              <a:rPr lang="en-US" sz="2000" dirty="0"/>
              <a:t>This is generally </a:t>
            </a:r>
            <a:r>
              <a:rPr lang="en-US" dirty="0"/>
              <a:t>easily the </a:t>
            </a:r>
            <a:r>
              <a:rPr lang="en-US" sz="2000" dirty="0"/>
              <a:t>case for most distribution systems</a:t>
            </a:r>
          </a:p>
          <a:p>
            <a:r>
              <a:rPr lang="en-US" sz="2000" dirty="0"/>
              <a:t>Constant P, Q load model (traditional power flow model) causes convergence problems when voltage begins to sag to about 70%</a:t>
            </a:r>
          </a:p>
          <a:p>
            <a:pPr lvl="1"/>
            <a:r>
              <a:rPr lang="en-US" sz="2000" dirty="0"/>
              <a:t>Fix:  linearize load model outside </a:t>
            </a:r>
            <a:r>
              <a:rPr lang="en-US" sz="2000" dirty="0">
                <a:sym typeface="Symbol" panose="05050102010706020507" pitchFamily="18" charset="2"/>
              </a:rPr>
              <a:t></a:t>
            </a:r>
            <a:r>
              <a:rPr lang="en-US" sz="2000" dirty="0"/>
              <a:t>10% voltage deviation</a:t>
            </a:r>
          </a:p>
          <a:p>
            <a:r>
              <a:rPr lang="en-US" sz="2000" dirty="0"/>
              <a:t>Voltage convergence is usually satisfactory: Typical |</a:t>
            </a:r>
            <a:r>
              <a:rPr lang="en-US" sz="2000" dirty="0">
                <a:latin typeface="Symbol" panose="05050102010706020507" pitchFamily="18" charset="2"/>
              </a:rPr>
              <a:t>D</a:t>
            </a:r>
            <a:r>
              <a:rPr lang="en-US" sz="2000" dirty="0"/>
              <a:t>V| &lt; 0.01%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64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Units for Quantities</a:t>
            </a:r>
          </a:p>
        </p:txBody>
      </p:sp>
    </p:spTree>
    <p:extLst>
      <p:ext uri="{BB962C8B-B14F-4D97-AF65-F5344CB8AC3E}">
        <p14:creationId xmlns:p14="http://schemas.microsoft.com/office/powerpoint/2010/main" val="3478515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Units or Actual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system analysis is more commonly done using actual volts, amps, ohms</a:t>
            </a:r>
          </a:p>
          <a:p>
            <a:pPr lvl="1"/>
            <a:r>
              <a:rPr lang="en-US" dirty="0"/>
              <a:t>Traditional from when engineers did voltage drop calculations “by hand”</a:t>
            </a:r>
          </a:p>
          <a:p>
            <a:pPr lvl="1"/>
            <a:endParaRPr lang="en-US" dirty="0"/>
          </a:p>
          <a:p>
            <a:r>
              <a:rPr lang="en-US" dirty="0"/>
              <a:t>Computer programs developed by distribution engineers retain this approach</a:t>
            </a:r>
          </a:p>
          <a:p>
            <a:endParaRPr lang="en-US" dirty="0"/>
          </a:p>
          <a:p>
            <a:r>
              <a:rPr lang="en-US" dirty="0"/>
              <a:t>Computer programs derived from transmission system power flows generally use per unit system</a:t>
            </a:r>
          </a:p>
        </p:txBody>
      </p:sp>
    </p:spTree>
    <p:extLst>
      <p:ext uri="{BB962C8B-B14F-4D97-AF65-F5344CB8AC3E}">
        <p14:creationId xmlns:p14="http://schemas.microsoft.com/office/powerpoint/2010/main" val="2949499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Units or Actual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68314"/>
            <a:ext cx="8595360" cy="4932485"/>
          </a:xfrm>
        </p:spPr>
        <p:txBody>
          <a:bodyPr/>
          <a:lstStyle/>
          <a:p>
            <a:r>
              <a:rPr lang="en-US" dirty="0"/>
              <a:t>The Per-Unit system was developed to avoid explicit modeling of transformer winding ratios and different voltage levels to simplify hand calculations</a:t>
            </a:r>
          </a:p>
          <a:p>
            <a:endParaRPr lang="en-US" dirty="0"/>
          </a:p>
          <a:p>
            <a:r>
              <a:rPr lang="en-US" dirty="0"/>
              <a:t>With many distribution power flow problems with distributed resources having a detailed transformer model is an advantage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68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Units or Actual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/>
              <a:t>Per unit system not necessarily needed</a:t>
            </a:r>
          </a:p>
          <a:p>
            <a:pPr lvl="1"/>
            <a:r>
              <a:rPr lang="en-US" dirty="0" err="1"/>
              <a:t>OpenDSS</a:t>
            </a:r>
            <a:r>
              <a:rPr lang="en-US" dirty="0"/>
              <a:t> program doesn’t use it</a:t>
            </a:r>
          </a:p>
          <a:p>
            <a:pPr lvl="1"/>
            <a:r>
              <a:rPr lang="en-US" dirty="0"/>
              <a:t>To computers, numbers are numbers</a:t>
            </a:r>
          </a:p>
          <a:p>
            <a:pPr lvl="2"/>
            <a:r>
              <a:rPr lang="en-US" dirty="0"/>
              <a:t>Modern solvers can do their own normalization</a:t>
            </a:r>
          </a:p>
          <a:p>
            <a:pPr marL="28733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distribution problems can’t easily be solved in per unit system – easier in actual ohms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Loadshapes Provided in Examples Folder</a:t>
            </a:r>
          </a:p>
        </p:txBody>
      </p:sp>
      <p:pic>
        <p:nvPicPr>
          <p:cNvPr id="190467" name="Content Placeholder 3" descr="PPT44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599363" cy="4543425"/>
          </a:xfrm>
        </p:spPr>
      </p:pic>
    </p:spTree>
    <p:extLst>
      <p:ext uri="{BB962C8B-B14F-4D97-AF65-F5344CB8AC3E}">
        <p14:creationId xmlns:p14="http://schemas.microsoft.com/office/powerpoint/2010/main" val="42089950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Residential Service Transformer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514600"/>
            <a:ext cx="5938192" cy="1963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71800" y="1676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voltage base for the LV side that would allow removing the explicit transformer?</a:t>
            </a:r>
          </a:p>
        </p:txBody>
      </p:sp>
    </p:spTree>
    <p:extLst>
      <p:ext uri="{BB962C8B-B14F-4D97-AF65-F5344CB8AC3E}">
        <p14:creationId xmlns:p14="http://schemas.microsoft.com/office/powerpoint/2010/main" val="699312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Units or Actual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analysis problems that require explicit modeling of transformer winding connections</a:t>
            </a:r>
          </a:p>
          <a:p>
            <a:pPr lvl="1"/>
            <a:r>
              <a:rPr lang="en-US" dirty="0"/>
              <a:t>The common 120/240 V center-tapped residential service transformer</a:t>
            </a:r>
          </a:p>
          <a:p>
            <a:pPr lvl="1"/>
            <a:r>
              <a:rPr lang="en-US" dirty="0"/>
              <a:t>Harmonics</a:t>
            </a:r>
          </a:p>
          <a:p>
            <a:pPr lvl="1"/>
            <a:r>
              <a:rPr lang="en-US" dirty="0"/>
              <a:t>Electromagnetic transients</a:t>
            </a:r>
          </a:p>
          <a:p>
            <a:pPr lvl="1"/>
            <a:r>
              <a:rPr lang="en-US" dirty="0"/>
              <a:t>Many Distributed Generation applications</a:t>
            </a:r>
          </a:p>
          <a:p>
            <a:pPr lvl="1"/>
            <a:r>
              <a:rPr lang="en-US" dirty="0"/>
              <a:t>Some fault studies (e.g., HV falling on MV)</a:t>
            </a:r>
          </a:p>
          <a:p>
            <a:pPr lvl="1"/>
            <a:endParaRPr lang="en-US" dirty="0"/>
          </a:p>
          <a:p>
            <a:r>
              <a:rPr lang="en-US" dirty="0"/>
              <a:t>EPRI recommends designing distribution system analysis tools to work in actual volt, amps, and ohms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49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Quantities Required for Distribution Models</a:t>
            </a:r>
          </a:p>
        </p:txBody>
      </p:sp>
    </p:spTree>
    <p:extLst>
      <p:ext uri="{BB962C8B-B14F-4D97-AF65-F5344CB8AC3E}">
        <p14:creationId xmlns:p14="http://schemas.microsoft.com/office/powerpoint/2010/main" val="40216296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Line Impedance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Positive-sequence only</a:t>
            </a:r>
          </a:p>
          <a:p>
            <a:pPr lvl="1"/>
            <a:r>
              <a:rPr lang="en-US" dirty="0"/>
              <a:t>Like transmission programs</a:t>
            </a:r>
          </a:p>
          <a:p>
            <a:pPr lvl="1"/>
            <a:endParaRPr lang="en-US" dirty="0"/>
          </a:p>
          <a:p>
            <a:r>
              <a:rPr lang="en-US" dirty="0"/>
              <a:t>Positive- and zero-sequence ohms</a:t>
            </a:r>
          </a:p>
          <a:p>
            <a:pPr lvl="1"/>
            <a:r>
              <a:rPr lang="en-US" dirty="0"/>
              <a:t>Commonly available data</a:t>
            </a:r>
          </a:p>
          <a:p>
            <a:pPr lvl="1"/>
            <a:r>
              <a:rPr lang="en-US" dirty="0"/>
              <a:t>Fits short circuit current formulae</a:t>
            </a:r>
          </a:p>
          <a:p>
            <a:pPr lvl="1"/>
            <a:r>
              <a:rPr lang="en-US" dirty="0"/>
              <a:t>Does NOT represent unbalance in line</a:t>
            </a:r>
          </a:p>
          <a:p>
            <a:pPr lvl="1"/>
            <a:r>
              <a:rPr lang="en-US" dirty="0"/>
              <a:t>Have to “trick” the solution for 1- and 2-phase sections</a:t>
            </a:r>
          </a:p>
          <a:p>
            <a:pPr lvl="1"/>
            <a:endParaRPr lang="en-US" dirty="0"/>
          </a:p>
          <a:p>
            <a:r>
              <a:rPr lang="en-US" dirty="0"/>
              <a:t>Full impedance matrix in ohms</a:t>
            </a:r>
          </a:p>
          <a:p>
            <a:pPr lvl="1"/>
            <a:r>
              <a:rPr lang="en-US" dirty="0"/>
              <a:t>Most accurate for all analyses and line constructions</a:t>
            </a:r>
          </a:p>
        </p:txBody>
      </p:sp>
    </p:spTree>
    <p:extLst>
      <p:ext uri="{BB962C8B-B14F-4D97-AF65-F5344CB8AC3E}">
        <p14:creationId xmlns:p14="http://schemas.microsoft.com/office/powerpoint/2010/main" val="6574835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Line Impedance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there is no such thing as the sequence impedance of a 1-phase, 2-phase or unbalanced 3-phase line.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underlying assumption for symmetrical component currents is </a:t>
            </a:r>
            <a:r>
              <a:rPr lang="en-US" u="sng" dirty="0"/>
              <a:t>balanced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789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Handy Relationships for Symmetrical Components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04999" y="1600200"/>
          <a:ext cx="268877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320480" imgH="711000" progId="Equation.3">
                  <p:embed/>
                </p:oleObj>
              </mc:Choice>
              <mc:Fallback>
                <p:oleObj name="Equation" r:id="rId3" imgW="1320480" imgH="7110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4999" y="1600200"/>
                        <a:ext cx="2688771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4114800"/>
          <a:ext cx="215713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952200" imgH="431640" progId="Equation.3">
                  <p:embed/>
                </p:oleObj>
              </mc:Choice>
              <mc:Fallback>
                <p:oleObj name="Equation" r:id="rId5" imgW="95220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2157132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68800" y="4114800"/>
          <a:ext cx="2562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8800" y="4114800"/>
                        <a:ext cx="256222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402" y="356647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given the Z Matrix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56647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given Z</a:t>
            </a:r>
            <a:r>
              <a:rPr lang="en-US" sz="2000" baseline="-25000" dirty="0"/>
              <a:t>1</a:t>
            </a:r>
            <a:r>
              <a:rPr lang="en-US" sz="2000" dirty="0"/>
              <a:t> and Z</a:t>
            </a:r>
            <a:r>
              <a:rPr lang="en-US" sz="2000" baseline="-25000" dirty="0"/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363018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4-wire model use on TNA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TNA= Transient Network Analyzer</a:t>
            </a:r>
          </a:p>
          <a:p>
            <a:r>
              <a:rPr lang="en-US" dirty="0"/>
              <a:t>Line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this in digital computer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172983" y="1634173"/>
              <a:ext cx="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3642063" y="1682053"/>
              <a:ext cx="0" cy="14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/>
            <p:spPr/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08" y="1855177"/>
            <a:ext cx="5298178" cy="35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61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Modeling Transformers</a:t>
            </a:r>
          </a:p>
        </p:txBody>
      </p:sp>
    </p:spTree>
    <p:extLst>
      <p:ext uri="{BB962C8B-B14F-4D97-AF65-F5344CB8AC3E}">
        <p14:creationId xmlns:p14="http://schemas.microsoft.com/office/powerpoint/2010/main" val="41523870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Short Circuit Matrix, ZB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McWhirter’s</a:t>
            </a:r>
            <a:r>
              <a:rPr lang="en-US" dirty="0"/>
              <a:t> method of building </a:t>
            </a:r>
            <a:r>
              <a:rPr lang="en-US" dirty="0" err="1"/>
              <a:t>Yprim</a:t>
            </a:r>
            <a:r>
              <a:rPr lang="en-US" dirty="0"/>
              <a:t> directly from short-circuit measurements on the transformer</a:t>
            </a:r>
          </a:p>
          <a:p>
            <a:pPr lvl="1"/>
            <a:r>
              <a:rPr lang="en-US" dirty="0"/>
              <a:t>As opposed to computing the Inductance matrix from FEA field calculations</a:t>
            </a:r>
          </a:p>
          <a:p>
            <a:endParaRPr lang="en-US" dirty="0"/>
          </a:p>
          <a:p>
            <a:r>
              <a:rPr lang="en-US" dirty="0"/>
              <a:t>Compute short circuit matrix on 1-volt basis</a:t>
            </a:r>
          </a:p>
          <a:p>
            <a:r>
              <a:rPr lang="en-US" dirty="0"/>
              <a:t>Perform reference frame change to compute Y on a 1-V base</a:t>
            </a:r>
          </a:p>
          <a:p>
            <a:r>
              <a:rPr lang="en-US" dirty="0"/>
              <a:t>Apply turns ratios/voltage ratios to get actual </a:t>
            </a:r>
            <a:r>
              <a:rPr lang="en-US" dirty="0" err="1"/>
              <a:t>siemens</a:t>
            </a:r>
            <a:endParaRPr lang="en-US" dirty="0"/>
          </a:p>
          <a:p>
            <a:r>
              <a:rPr lang="en-US" dirty="0"/>
              <a:t>Apply winding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302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Short Circuit Matrix, ZB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16050"/>
            <a:ext cx="8302625" cy="4935538"/>
          </a:xfrm>
        </p:spPr>
        <p:txBody>
          <a:bodyPr/>
          <a:lstStyle/>
          <a:p>
            <a:r>
              <a:rPr lang="en-US" sz="1800" dirty="0"/>
              <a:t>Take n(n-1)/2 short circuit measurements</a:t>
            </a:r>
          </a:p>
          <a:p>
            <a:pPr lvl="1"/>
            <a:r>
              <a:rPr lang="en-US" sz="1800" dirty="0"/>
              <a:t>Between each pair of windings</a:t>
            </a:r>
          </a:p>
          <a:p>
            <a:pPr lvl="2"/>
            <a:r>
              <a:rPr lang="en-US" sz="1800" dirty="0"/>
              <a:t>For 3-winding: 3 measurements</a:t>
            </a:r>
          </a:p>
          <a:p>
            <a:pPr lvl="2"/>
            <a:r>
              <a:rPr lang="en-US" sz="1800" dirty="0"/>
              <a:t>Usually found on nameplate or Test Report in %</a:t>
            </a:r>
          </a:p>
          <a:p>
            <a:pPr lvl="2"/>
            <a:r>
              <a:rPr lang="en-US" sz="1800" dirty="0"/>
              <a:t>Z</a:t>
            </a:r>
            <a:r>
              <a:rPr lang="en-US" sz="1800" baseline="-25000" dirty="0"/>
              <a:t>SC</a:t>
            </a:r>
            <a:r>
              <a:rPr lang="en-US" sz="1800" dirty="0"/>
              <a:t>1,2;   Z</a:t>
            </a:r>
            <a:r>
              <a:rPr lang="en-US" sz="1800" baseline="-25000" dirty="0"/>
              <a:t>SC</a:t>
            </a:r>
            <a:r>
              <a:rPr lang="en-US" sz="1800" dirty="0"/>
              <a:t>1,3;   Z</a:t>
            </a:r>
            <a:r>
              <a:rPr lang="en-US" sz="1800" baseline="-25000" dirty="0"/>
              <a:t>SC</a:t>
            </a:r>
            <a:r>
              <a:rPr lang="en-US" sz="1800" dirty="0"/>
              <a:t>2,3</a:t>
            </a:r>
          </a:p>
          <a:p>
            <a:pPr lvl="2"/>
            <a:r>
              <a:rPr lang="en-US" sz="1800" dirty="0"/>
              <a:t>Convert to </a:t>
            </a:r>
            <a:r>
              <a:rPr lang="en-US" sz="1800" dirty="0" err="1"/>
              <a:t>pu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5410200"/>
            <a:ext cx="50292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Off-diagonal Elements of </a:t>
            </a:r>
            <a:r>
              <a:rPr lang="en-US" sz="1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1400" u="sng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0.5[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Bjj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 z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Scj+1,</a:t>
            </a:r>
            <a:r>
              <a:rPr lang="en-US" sz="20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i+1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77528" y="4343400"/>
            <a:ext cx="52578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Diagonal Elements of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1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i+1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 to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4282652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PowerPoint Template_v1.0-compressed.pptx" id="{22C5CF4E-E521-4ECF-A0C2-051C98C0D3AA}" vid="{EA66951D-B5AC-4D1B-B729-924FEAD0A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A9CD0-2239-4A17-AE12-8DE9BDDF5A58}">
  <ds:schemaRefs>
    <ds:schemaRef ds:uri="9d4eb815-23ed-48d9-b0c1-2b9ce0016f4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C8A55-24A3-47CA-BC47-DFAAE86AB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B5431-8C26-478B-808F-26BED01B74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PowerPoint-Template-2017</Template>
  <TotalTime>878</TotalTime>
  <Words>4994</Words>
  <Application>Microsoft Office PowerPoint</Application>
  <PresentationFormat>On-screen Show (4:3)</PresentationFormat>
  <Paragraphs>929</Paragraphs>
  <Slides>116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5" baseType="lpstr">
      <vt:lpstr>Arial</vt:lpstr>
      <vt:lpstr>Arial Narrow</vt:lpstr>
      <vt:lpstr>Calibri</vt:lpstr>
      <vt:lpstr>Courier New</vt:lpstr>
      <vt:lpstr>Symbol</vt:lpstr>
      <vt:lpstr>Times New Roman</vt:lpstr>
      <vt:lpstr>Wingdings</vt:lpstr>
      <vt:lpstr>2017 PowerPoint Theme</vt:lpstr>
      <vt:lpstr>Equation</vt:lpstr>
      <vt:lpstr>Advanced Modeling for Distribution Planning Workshop with OpenDSS </vt:lpstr>
      <vt:lpstr>Day 1 Review</vt:lpstr>
      <vt:lpstr>Introduction to OpenDSS</vt:lpstr>
      <vt:lpstr>Agenda Day 2</vt:lpstr>
      <vt:lpstr>Simulations</vt:lpstr>
      <vt:lpstr>Loadshapes and Quasi-Static Time-Series Simulation</vt:lpstr>
      <vt:lpstr>Loadshapes</vt:lpstr>
      <vt:lpstr>Example Loadshape for Wind Turbine Output</vt:lpstr>
      <vt:lpstr>Example Loadshapes Provided in Examples Folder</vt:lpstr>
      <vt:lpstr>How to Define</vt:lpstr>
      <vt:lpstr>Example Yearly LoadShape</vt:lpstr>
      <vt:lpstr>Loadshape Interpolation</vt:lpstr>
      <vt:lpstr>Loadshape Interpolation, Cont’d</vt:lpstr>
      <vt:lpstr>Importing Packed Binary Files</vt:lpstr>
      <vt:lpstr>Defining Array Properties Using CSV files</vt:lpstr>
      <vt:lpstr>Built-in Simulation Modes</vt:lpstr>
      <vt:lpstr>Built-in Solution Modes</vt:lpstr>
      <vt:lpstr>Snapshot Mode</vt:lpstr>
      <vt:lpstr>Direct Mode</vt:lpstr>
      <vt:lpstr>Daily Mode</vt:lpstr>
      <vt:lpstr>Yearly Mode</vt:lpstr>
      <vt:lpstr>DutyCycle Mode</vt:lpstr>
      <vt:lpstr>Dynamics Mode</vt:lpstr>
      <vt:lpstr>FaultStudy Mode</vt:lpstr>
      <vt:lpstr>Monte Carlo Fault Study Mode</vt:lpstr>
      <vt:lpstr>Harmonic Mode</vt:lpstr>
      <vt:lpstr>Control Modes</vt:lpstr>
      <vt:lpstr>Using the COM Interface</vt:lpstr>
      <vt:lpstr>Three Implementations of OpenDSS</vt:lpstr>
      <vt:lpstr>DSS Structure</vt:lpstr>
      <vt:lpstr>OpenDSSEngine.DSS is Registered</vt:lpstr>
      <vt:lpstr>Linking Your Program to the COM Server</vt:lpstr>
      <vt:lpstr>OpenDSS COM Interfaces</vt:lpstr>
      <vt:lpstr>“Active objects” concept</vt:lpstr>
      <vt:lpstr>DSS Interface</vt:lpstr>
      <vt:lpstr>COM with a Simple VBA Macro  (Class Exercise)</vt:lpstr>
      <vt:lpstr>PowerPoint Presentation</vt:lpstr>
      <vt:lpstr>Steps Require to Do This</vt:lpstr>
      <vt:lpstr>Resulting Chart in Excel</vt:lpstr>
      <vt:lpstr>Custom Simulations</vt:lpstr>
      <vt:lpstr>A Co-simulation Example (A Hypothetical Case)</vt:lpstr>
      <vt:lpstr>Solar Ramp Rate Issue</vt:lpstr>
      <vt:lpstr>The Question</vt:lpstr>
      <vt:lpstr>How We Did It</vt:lpstr>
      <vt:lpstr>OpenDSS Script (Snippet)</vt:lpstr>
      <vt:lpstr>Results (for down ramp only)</vt:lpstr>
      <vt:lpstr>Comm and Power Co-simulation</vt:lpstr>
      <vt:lpstr>Custom Simulation Scripting in  Snapshot Mode</vt:lpstr>
      <vt:lpstr>Custom Simulation Scripting in  “Time” Mode</vt:lpstr>
      <vt:lpstr>Snapshot Mode Scripting Example</vt:lpstr>
      <vt:lpstr>Time Mode Scripting Example</vt:lpstr>
      <vt:lpstr>Custom Simulation Scripting:  Rolling Your Own Solution Algorithm</vt:lpstr>
      <vt:lpstr>Custom Simulation Scripting: Rolling Your Own Solution Algorithm</vt:lpstr>
      <vt:lpstr>Co-simulation and OpenDSS</vt:lpstr>
      <vt:lpstr>Custom Simulation Scripting, cont’d</vt:lpstr>
      <vt:lpstr>For More Information …</vt:lpstr>
      <vt:lpstr>Models of Circuit Elements for Advanced Distribution System Analysis</vt:lpstr>
      <vt:lpstr>Introduction to  Power Flow Analysis in Distribution Systems</vt:lpstr>
      <vt:lpstr>Types of Power Flow</vt:lpstr>
      <vt:lpstr>On These Power Flow Methods …</vt:lpstr>
      <vt:lpstr>The Unbalanced Distribution System</vt:lpstr>
      <vt:lpstr>On These Power Flow Methods …</vt:lpstr>
      <vt:lpstr>The Typical Power Flow Problem</vt:lpstr>
      <vt:lpstr>Buses in Power Flow Problem</vt:lpstr>
      <vt:lpstr>Buses in Power Flow Problem cont’d</vt:lpstr>
      <vt:lpstr>The power flow problem is frequently stated in terms of mismatch in the complex power, S, at each bus.  </vt:lpstr>
      <vt:lpstr>Methods of Solving</vt:lpstr>
      <vt:lpstr>Methods of Solving</vt:lpstr>
      <vt:lpstr>Methods of Solving</vt:lpstr>
      <vt:lpstr>Methods of Solving</vt:lpstr>
      <vt:lpstr>Methods of Solving</vt:lpstr>
      <vt:lpstr>Methods of Solving</vt:lpstr>
      <vt:lpstr>Some Observations Relevant to Distribution System Analysis</vt:lpstr>
      <vt:lpstr>Radial Circuit Power Flow Calculations</vt:lpstr>
      <vt:lpstr>Problem Definition</vt:lpstr>
      <vt:lpstr>Problem Definition, Continued</vt:lpstr>
      <vt:lpstr>The Current Injection Model is a Common Way to Model a Distribution System</vt:lpstr>
      <vt:lpstr>Radial Circuit Solution Techniques</vt:lpstr>
      <vt:lpstr>Forward-Backward Sweep is a Popular Method</vt:lpstr>
      <vt:lpstr>The Process …</vt:lpstr>
      <vt:lpstr>The Forward Sweep</vt:lpstr>
      <vt:lpstr>The Backward Sweep</vt:lpstr>
      <vt:lpstr>Iteration Algorithm for FB Sweep Method</vt:lpstr>
      <vt:lpstr>Notes on the FB Sweep Method</vt:lpstr>
      <vt:lpstr>Convergence of FB Sweep Method</vt:lpstr>
      <vt:lpstr>Units for Quantities</vt:lpstr>
      <vt:lpstr>Per Units or Actual values?</vt:lpstr>
      <vt:lpstr>Per Units or Actual values?</vt:lpstr>
      <vt:lpstr>Per Units or Actual values?</vt:lpstr>
      <vt:lpstr>Example: Residential Service Transformer</vt:lpstr>
      <vt:lpstr>Per Units or Actual values?</vt:lpstr>
      <vt:lpstr>Quantities Required for Distribution Models</vt:lpstr>
      <vt:lpstr>Approaches to Line Impedance Models</vt:lpstr>
      <vt:lpstr>Approaches to Line Impedance Models</vt:lpstr>
      <vt:lpstr>Some Handy Relationships for Symmetrical Components</vt:lpstr>
      <vt:lpstr>Equivalent 4-wire model use on TNA</vt:lpstr>
      <vt:lpstr>Modeling Transformers</vt:lpstr>
      <vt:lpstr>Compute Short Circuit Matrix, ZB</vt:lpstr>
      <vt:lpstr>Compute Short Circuit Matrix, ZB</vt:lpstr>
      <vt:lpstr>Transforming to Yprim</vt:lpstr>
      <vt:lpstr>YDY Transformer</vt:lpstr>
      <vt:lpstr>Effect of Core Configuration</vt:lpstr>
      <vt:lpstr>Adding The Phantom Winding</vt:lpstr>
      <vt:lpstr>Transformer Data Required</vt:lpstr>
      <vt:lpstr>Transformer Data Required</vt:lpstr>
      <vt:lpstr>Load Models</vt:lpstr>
      <vt:lpstr>Load Data Required</vt:lpstr>
      <vt:lpstr>OpenDSS Load Models (P, Q as function of voltage)</vt:lpstr>
      <vt:lpstr>OpenDSS Generator Models for Power Flow (P, Q as function of voltage)</vt:lpstr>
      <vt:lpstr>Transmission Source Equivalent</vt:lpstr>
      <vt:lpstr>Capacitors and Regulators</vt:lpstr>
      <vt:lpstr>OpenDSS Solution Loop with Controls</vt:lpstr>
      <vt:lpstr>Shunt Capacitors</vt:lpstr>
      <vt:lpstr>Shunt Capacitors - CapControl</vt:lpstr>
      <vt:lpstr>Voltage Regulator/OLTC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Dugan, Roger</dc:creator>
  <dc:description>© 2017 Electric Power Research Institute, Inc. All rights reserved.</dc:description>
  <cp:lastModifiedBy>Dugan, Roger</cp:lastModifiedBy>
  <cp:revision>76</cp:revision>
  <cp:lastPrinted>2014-11-24T20:31:07Z</cp:lastPrinted>
  <dcterms:created xsi:type="dcterms:W3CDTF">2017-04-05T15:17:39Z</dcterms:created>
  <dcterms:modified xsi:type="dcterms:W3CDTF">2017-04-18T14:39:09Z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