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68"/>
  </p:notesMasterIdLst>
  <p:sldIdLst>
    <p:sldId id="283" r:id="rId5"/>
    <p:sldId id="345" r:id="rId6"/>
    <p:sldId id="494" r:id="rId7"/>
    <p:sldId id="495" r:id="rId8"/>
    <p:sldId id="496" r:id="rId9"/>
    <p:sldId id="497" r:id="rId10"/>
    <p:sldId id="498" r:id="rId11"/>
    <p:sldId id="499" r:id="rId12"/>
    <p:sldId id="500" r:id="rId13"/>
    <p:sldId id="501" r:id="rId14"/>
    <p:sldId id="502" r:id="rId15"/>
    <p:sldId id="503" r:id="rId16"/>
    <p:sldId id="512" r:id="rId17"/>
    <p:sldId id="513" r:id="rId18"/>
    <p:sldId id="506" r:id="rId19"/>
    <p:sldId id="507" r:id="rId20"/>
    <p:sldId id="508" r:id="rId21"/>
    <p:sldId id="509" r:id="rId22"/>
    <p:sldId id="510" r:id="rId23"/>
    <p:sldId id="511" r:id="rId24"/>
    <p:sldId id="486"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28" r:id="rId40"/>
    <p:sldId id="529" r:id="rId41"/>
    <p:sldId id="530" r:id="rId42"/>
    <p:sldId id="531" r:id="rId43"/>
    <p:sldId id="491" r:id="rId44"/>
    <p:sldId id="492" r:id="rId45"/>
    <p:sldId id="493" r:id="rId46"/>
    <p:sldId id="466" r:id="rId47"/>
    <p:sldId id="467" r:id="rId48"/>
    <p:sldId id="468" r:id="rId49"/>
    <p:sldId id="469" r:id="rId50"/>
    <p:sldId id="470" r:id="rId51"/>
    <p:sldId id="471" r:id="rId52"/>
    <p:sldId id="472" r:id="rId53"/>
    <p:sldId id="473" r:id="rId54"/>
    <p:sldId id="485" r:id="rId55"/>
    <p:sldId id="474" r:id="rId56"/>
    <p:sldId id="475" r:id="rId57"/>
    <p:sldId id="476" r:id="rId58"/>
    <p:sldId id="477" r:id="rId59"/>
    <p:sldId id="478" r:id="rId60"/>
    <p:sldId id="479" r:id="rId61"/>
    <p:sldId id="480" r:id="rId62"/>
    <p:sldId id="481" r:id="rId63"/>
    <p:sldId id="482" r:id="rId64"/>
    <p:sldId id="483" r:id="rId65"/>
    <p:sldId id="484" r:id="rId66"/>
    <p:sldId id="339" r:id="rId67"/>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52" d="100"/>
          <a:sy n="52" d="100"/>
        </p:scale>
        <p:origin x="1277" y="5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4/15/2017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41293-7A6C-4410-BFA0-320F3215C813}" type="slidenum">
              <a:rPr lang="en-US" smtClean="0"/>
              <a:t>22</a:t>
            </a:fld>
            <a:endParaRPr lang="en-US"/>
          </a:p>
        </p:txBody>
      </p:sp>
    </p:spTree>
    <p:extLst>
      <p:ext uri="{BB962C8B-B14F-4D97-AF65-F5344CB8AC3E}">
        <p14:creationId xmlns:p14="http://schemas.microsoft.com/office/powerpoint/2010/main" val="415571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Slide Image Placeholder 1"/>
          <p:cNvSpPr>
            <a:spLocks noGrp="1" noRot="1" noChangeAspect="1" noTextEdit="1"/>
          </p:cNvSpPr>
          <p:nvPr>
            <p:ph type="sldImg"/>
          </p:nvPr>
        </p:nvSpPr>
        <p:spPr>
          <a:ln/>
        </p:spPr>
      </p:sp>
      <p:sp>
        <p:nvSpPr>
          <p:cNvPr id="470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0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0239009-5D2F-4A1D-BD2E-DA88047E425E}" type="slidenum">
              <a:rPr lang="en-US" altLang="en-US" sz="1200">
                <a:solidFill>
                  <a:schemeClr val="tx1"/>
                </a:solidFill>
              </a:rPr>
              <a:pPr/>
              <a:t>40</a:t>
            </a:fld>
            <a:endParaRPr lang="en-US" altLang="en-US" sz="1200">
              <a:solidFill>
                <a:schemeClr val="tx1"/>
              </a:solidFill>
            </a:endParaRPr>
          </a:p>
        </p:txBody>
      </p:sp>
    </p:spTree>
    <p:extLst>
      <p:ext uri="{BB962C8B-B14F-4D97-AF65-F5344CB8AC3E}">
        <p14:creationId xmlns:p14="http://schemas.microsoft.com/office/powerpoint/2010/main" val="56703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409ACA-3312-4431-A29B-10103374B90E}" type="slidenum">
              <a:rPr lang="en-US" altLang="en-US" sz="1200">
                <a:solidFill>
                  <a:schemeClr val="tx1"/>
                </a:solidFill>
              </a:rPr>
              <a:pPr/>
              <a:t>43</a:t>
            </a:fld>
            <a:endParaRPr lang="en-US" altLang="en-US" sz="1200">
              <a:solidFill>
                <a:schemeClr val="tx1"/>
              </a:solidFill>
            </a:endParaRPr>
          </a:p>
        </p:txBody>
      </p:sp>
      <p:sp>
        <p:nvSpPr>
          <p:cNvPr id="463875" name="Rectangle 2"/>
          <p:cNvSpPr>
            <a:spLocks noGrp="1" noRot="1" noChangeAspect="1" noChangeArrowheads="1" noTextEdit="1"/>
          </p:cNvSpPr>
          <p:nvPr>
            <p:ph type="sldImg"/>
          </p:nvPr>
        </p:nvSpPr>
        <p:spPr>
          <a:xfrm>
            <a:off x="1108075" y="695325"/>
            <a:ext cx="4646613" cy="3486150"/>
          </a:xfrm>
          <a:ln/>
        </p:spPr>
      </p:sp>
      <p:sp>
        <p:nvSpPr>
          <p:cNvPr id="46387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014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009A726-C22F-45E2-8C67-54CC6B7A82CB}" type="slidenum">
              <a:rPr lang="en-US" altLang="en-US" sz="1200">
                <a:solidFill>
                  <a:schemeClr val="tx1"/>
                </a:solidFill>
              </a:rPr>
              <a:pPr/>
              <a:t>50</a:t>
            </a:fld>
            <a:endParaRPr lang="en-US" altLang="en-US" sz="1200">
              <a:solidFill>
                <a:schemeClr val="tx1"/>
              </a:solidFill>
            </a:endParaRPr>
          </a:p>
        </p:txBody>
      </p:sp>
      <p:sp>
        <p:nvSpPr>
          <p:cNvPr id="456707" name="Rectangle 2"/>
          <p:cNvSpPr>
            <a:spLocks noGrp="1" noRot="1" noChangeAspect="1" noChangeArrowheads="1" noTextEdit="1"/>
          </p:cNvSpPr>
          <p:nvPr>
            <p:ph type="sldImg"/>
          </p:nvPr>
        </p:nvSpPr>
        <p:spPr>
          <a:xfrm>
            <a:off x="1108075" y="695325"/>
            <a:ext cx="4646613" cy="3486150"/>
          </a:xfrm>
          <a:ln/>
        </p:spPr>
      </p:sp>
      <p:sp>
        <p:nvSpPr>
          <p:cNvPr id="456708"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2317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009A726-C22F-45E2-8C67-54CC6B7A82CB}" type="slidenum">
              <a:rPr lang="en-US" altLang="en-US" sz="1200">
                <a:solidFill>
                  <a:schemeClr val="tx1"/>
                </a:solidFill>
              </a:rPr>
              <a:pPr/>
              <a:t>51</a:t>
            </a:fld>
            <a:endParaRPr lang="en-US" altLang="en-US" sz="1200">
              <a:solidFill>
                <a:schemeClr val="tx1"/>
              </a:solidFill>
            </a:endParaRPr>
          </a:p>
        </p:txBody>
      </p:sp>
      <p:sp>
        <p:nvSpPr>
          <p:cNvPr id="456707" name="Rectangle 2"/>
          <p:cNvSpPr>
            <a:spLocks noGrp="1" noRot="1" noChangeAspect="1" noChangeArrowheads="1" noTextEdit="1"/>
          </p:cNvSpPr>
          <p:nvPr>
            <p:ph type="sldImg"/>
          </p:nvPr>
        </p:nvSpPr>
        <p:spPr>
          <a:xfrm>
            <a:off x="1108075" y="695325"/>
            <a:ext cx="4646613" cy="3486150"/>
          </a:xfrm>
          <a:ln/>
        </p:spPr>
      </p:sp>
      <p:sp>
        <p:nvSpPr>
          <p:cNvPr id="456708"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2233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F0DE0A7-5F22-4BB8-B1C1-A0C2E4A4DE4B}" type="slidenum">
              <a:rPr lang="en-US" altLang="en-US" sz="1200">
                <a:solidFill>
                  <a:schemeClr val="tx1"/>
                </a:solidFill>
              </a:rPr>
              <a:pPr/>
              <a:t>52</a:t>
            </a:fld>
            <a:endParaRPr lang="en-US" altLang="en-US" sz="1200">
              <a:solidFill>
                <a:schemeClr val="tx1"/>
              </a:solidFill>
            </a:endParaRPr>
          </a:p>
        </p:txBody>
      </p:sp>
      <p:sp>
        <p:nvSpPr>
          <p:cNvPr id="457731" name="Rectangle 2"/>
          <p:cNvSpPr>
            <a:spLocks noGrp="1" noRot="1" noChangeAspect="1" noChangeArrowheads="1" noTextEdit="1"/>
          </p:cNvSpPr>
          <p:nvPr>
            <p:ph type="sldImg"/>
          </p:nvPr>
        </p:nvSpPr>
        <p:spPr>
          <a:xfrm>
            <a:off x="1108075" y="695325"/>
            <a:ext cx="4646613" cy="3486150"/>
          </a:xfrm>
          <a:ln/>
        </p:spPr>
      </p:sp>
      <p:sp>
        <p:nvSpPr>
          <p:cNvPr id="457732"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6267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6516BCC-3BC6-4CA8-9CB5-2A54BF175CC9}" type="slidenum">
              <a:rPr lang="en-US" altLang="en-US" sz="1200">
                <a:solidFill>
                  <a:schemeClr val="tx1"/>
                </a:solidFill>
              </a:rPr>
              <a:pPr/>
              <a:t>53</a:t>
            </a:fld>
            <a:endParaRPr lang="en-US" altLang="en-US" sz="1200">
              <a:solidFill>
                <a:schemeClr val="tx1"/>
              </a:solidFill>
            </a:endParaRPr>
          </a:p>
        </p:txBody>
      </p:sp>
      <p:sp>
        <p:nvSpPr>
          <p:cNvPr id="458755" name="Rectangle 2"/>
          <p:cNvSpPr>
            <a:spLocks noGrp="1" noRot="1" noChangeAspect="1" noChangeArrowheads="1" noTextEdit="1"/>
          </p:cNvSpPr>
          <p:nvPr>
            <p:ph type="sldImg"/>
          </p:nvPr>
        </p:nvSpPr>
        <p:spPr>
          <a:xfrm>
            <a:off x="1108075" y="695325"/>
            <a:ext cx="4646613" cy="3486150"/>
          </a:xfrm>
          <a:ln/>
        </p:spPr>
      </p:sp>
      <p:sp>
        <p:nvSpPr>
          <p:cNvPr id="458756"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91912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2CAE785-943B-44DA-BCEE-A6F7A81C7616}" type="slidenum">
              <a:rPr lang="en-US" altLang="en-US" sz="1200">
                <a:solidFill>
                  <a:schemeClr val="tx1"/>
                </a:solidFill>
              </a:rPr>
              <a:pPr/>
              <a:t>54</a:t>
            </a:fld>
            <a:endParaRPr lang="en-US" altLang="en-US" sz="1200">
              <a:solidFill>
                <a:schemeClr val="tx1"/>
              </a:solidFill>
            </a:endParaRPr>
          </a:p>
        </p:txBody>
      </p:sp>
      <p:sp>
        <p:nvSpPr>
          <p:cNvPr id="459779" name="Rectangle 2"/>
          <p:cNvSpPr>
            <a:spLocks noGrp="1" noRot="1" noChangeAspect="1" noChangeArrowheads="1" noTextEdit="1"/>
          </p:cNvSpPr>
          <p:nvPr>
            <p:ph type="sldImg"/>
          </p:nvPr>
        </p:nvSpPr>
        <p:spPr>
          <a:xfrm>
            <a:off x="1108075" y="695325"/>
            <a:ext cx="4646613" cy="3486150"/>
          </a:xfrm>
          <a:ln/>
        </p:spPr>
      </p:sp>
      <p:sp>
        <p:nvSpPr>
          <p:cNvPr id="459780" name="Rectangle 3"/>
          <p:cNvSpPr>
            <a:spLocks noGrp="1" noChangeArrowheads="1"/>
          </p:cNvSpPr>
          <p:nvPr>
            <p:ph type="body" idx="1"/>
          </p:nvPr>
        </p:nvSpPr>
        <p:spPr>
          <a:xfrm>
            <a:off x="915988" y="4414838"/>
            <a:ext cx="50260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039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8AD5766-D182-4556-BB8B-A04CD1DE5DE0}" type="slidenum">
              <a:rPr lang="en-US" altLang="en-US" sz="1200">
                <a:solidFill>
                  <a:schemeClr val="tx1"/>
                </a:solidFill>
              </a:rPr>
              <a:pPr/>
              <a:t>58</a:t>
            </a:fld>
            <a:endParaRPr lang="en-US" altLang="en-US" sz="1200">
              <a:solidFill>
                <a:schemeClr val="tx1"/>
              </a:solidFill>
            </a:endParaRPr>
          </a:p>
        </p:txBody>
      </p:sp>
      <p:sp>
        <p:nvSpPr>
          <p:cNvPr id="460803" name="Rectangle 2"/>
          <p:cNvSpPr>
            <a:spLocks noGrp="1" noRot="1" noChangeAspect="1" noChangeArrowheads="1" noTextEdit="1"/>
          </p:cNvSpPr>
          <p:nvPr>
            <p:ph type="sldImg"/>
          </p:nvPr>
        </p:nvSpPr>
        <p:spPr>
          <a:ln/>
        </p:spPr>
      </p:sp>
      <p:sp>
        <p:nvSpPr>
          <p:cNvPr id="460804" name="Rectangle 3"/>
          <p:cNvSpPr>
            <a:spLocks noGrp="1" noChangeArrowheads="1"/>
          </p:cNvSpPr>
          <p:nvPr>
            <p:ph type="body" idx="1"/>
          </p:nvPr>
        </p:nvSpPr>
        <p:spPr>
          <a:xfrm>
            <a:off x="687388" y="4414838"/>
            <a:ext cx="5483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3701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ED51BE0-6A8C-48A4-9C33-2A0E08A389A9}" type="slidenum">
              <a:rPr lang="en-US" altLang="en-US" sz="1200">
                <a:solidFill>
                  <a:schemeClr val="tx1"/>
                </a:solidFill>
              </a:rPr>
              <a:pPr/>
              <a:t>59</a:t>
            </a:fld>
            <a:endParaRPr lang="en-US" altLang="en-US" sz="1200">
              <a:solidFill>
                <a:schemeClr val="tx1"/>
              </a:solidFill>
            </a:endParaRPr>
          </a:p>
        </p:txBody>
      </p:sp>
      <p:sp>
        <p:nvSpPr>
          <p:cNvPr id="461827" name="Rectangle 2"/>
          <p:cNvSpPr>
            <a:spLocks noGrp="1" noRot="1" noChangeAspect="1" noChangeArrowheads="1" noTextEdit="1"/>
          </p:cNvSpPr>
          <p:nvPr>
            <p:ph type="sldImg"/>
          </p:nvPr>
        </p:nvSpPr>
        <p:spPr>
          <a:ln/>
        </p:spPr>
      </p:sp>
      <p:sp>
        <p:nvSpPr>
          <p:cNvPr id="461828" name="Rectangle 3"/>
          <p:cNvSpPr>
            <a:spLocks noGrp="1" noChangeArrowheads="1"/>
          </p:cNvSpPr>
          <p:nvPr>
            <p:ph type="body" idx="1"/>
          </p:nvPr>
        </p:nvSpPr>
        <p:spPr>
          <a:xfrm>
            <a:off x="687388" y="4414838"/>
            <a:ext cx="5483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044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3</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5578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CEEF315-2F5F-41BD-8E99-9EF7C67E3AF6}" type="slidenum">
              <a:rPr lang="en-US" altLang="en-US" sz="1200">
                <a:solidFill>
                  <a:schemeClr val="tx1"/>
                </a:solidFill>
              </a:rPr>
              <a:pPr/>
              <a:t>62</a:t>
            </a:fld>
            <a:endParaRPr lang="en-US" altLang="en-US" sz="1200">
              <a:solidFill>
                <a:schemeClr val="tx1"/>
              </a:solidFill>
            </a:endParaRPr>
          </a:p>
        </p:txBody>
      </p:sp>
      <p:sp>
        <p:nvSpPr>
          <p:cNvPr id="462851" name="Rectangle 2"/>
          <p:cNvSpPr>
            <a:spLocks noGrp="1" noRot="1" noChangeAspect="1" noChangeArrowheads="1" noTextEdit="1"/>
          </p:cNvSpPr>
          <p:nvPr>
            <p:ph type="sldImg"/>
          </p:nvPr>
        </p:nvSpPr>
        <p:spPr>
          <a:xfrm>
            <a:off x="1106488" y="695325"/>
            <a:ext cx="4646612" cy="3486150"/>
          </a:xfrm>
          <a:ln/>
        </p:spPr>
      </p:sp>
      <p:sp>
        <p:nvSpPr>
          <p:cNvPr id="462852" name="Rectangle 3"/>
          <p:cNvSpPr>
            <a:spLocks noGrp="1" noChangeArrowheads="1"/>
          </p:cNvSpPr>
          <p:nvPr>
            <p:ph type="body" idx="1"/>
          </p:nvPr>
        </p:nvSpPr>
        <p:spPr>
          <a:xfrm>
            <a:off x="688975" y="4416425"/>
            <a:ext cx="548005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0606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4</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98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5</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1469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6</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8919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7</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906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8</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962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15</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3875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Slide Image Placeholder 1"/>
          <p:cNvSpPr>
            <a:spLocks noGrp="1" noRot="1" noChangeAspect="1" noTextEdit="1"/>
          </p:cNvSpPr>
          <p:nvPr>
            <p:ph type="sldImg"/>
          </p:nvPr>
        </p:nvSpPr>
        <p:spPr>
          <a:ln/>
        </p:spPr>
      </p:sp>
      <p:sp>
        <p:nvSpPr>
          <p:cNvPr id="464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4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6F497F8-CCF6-474B-BBAE-08AFF9EF582E}" type="slidenum">
              <a:rPr lang="en-US" altLang="en-US" sz="1200">
                <a:solidFill>
                  <a:schemeClr val="tx1"/>
                </a:solidFill>
              </a:rPr>
              <a:pPr/>
              <a:t>21</a:t>
            </a:fld>
            <a:endParaRPr lang="en-US" altLang="en-US" sz="1200">
              <a:solidFill>
                <a:schemeClr val="tx1"/>
              </a:solidFill>
            </a:endParaRPr>
          </a:p>
        </p:txBody>
      </p:sp>
    </p:spTree>
    <p:extLst>
      <p:ext uri="{BB962C8B-B14F-4D97-AF65-F5344CB8AC3E}">
        <p14:creationId xmlns:p14="http://schemas.microsoft.com/office/powerpoint/2010/main" val="3327926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0.wmf"/><Relationship Id="rId5" Type="http://schemas.openxmlformats.org/officeDocument/2006/relationships/oleObject" Target="../embeddings/oleObject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Instructors</a:t>
            </a:r>
          </a:p>
          <a:p>
            <a:pPr algn="r"/>
            <a:r>
              <a:rPr lang="en-US" b="1" dirty="0"/>
              <a:t>Roger C. Dugan</a:t>
            </a:r>
            <a:br>
              <a:rPr lang="en-US" b="1" dirty="0"/>
            </a:br>
            <a:r>
              <a:rPr lang="en-US" b="1" dirty="0"/>
              <a:t>Matt Rylander</a:t>
            </a:r>
            <a:br>
              <a:rPr lang="en-US" b="1" dirty="0"/>
            </a:br>
            <a:br>
              <a:rPr lang="en-US" b="1" dirty="0"/>
            </a:br>
            <a:endParaRPr lang="en-US" dirty="0"/>
          </a:p>
          <a:p>
            <a:pPr algn="r"/>
            <a:r>
              <a:rPr lang="en-US" b="1" dirty="0"/>
              <a:t>Sponsored by CenterPoint Energy</a:t>
            </a:r>
            <a:br>
              <a:rPr lang="en-US" b="1" dirty="0"/>
            </a:br>
            <a:r>
              <a:rPr lang="en-US" b="1" dirty="0"/>
              <a:t>At Texas A&amp;M University</a:t>
            </a:r>
            <a:br>
              <a:rPr lang="en-US" dirty="0"/>
            </a:br>
            <a:r>
              <a:rPr lang="en-US" dirty="0"/>
              <a:t>April 19, 20, 21</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 Workshop</a:t>
            </a:r>
            <a:br>
              <a:rPr lang="en-US" dirty="0">
                <a:solidFill>
                  <a:schemeClr val="tx2"/>
                </a:solidFill>
              </a:rPr>
            </a:br>
            <a:r>
              <a:rPr lang="en-US" sz="2000" dirty="0">
                <a:solidFill>
                  <a:schemeClr val="bg2">
                    <a:lumMod val="60000"/>
                    <a:lumOff val="40000"/>
                  </a:schemeClr>
                </a:solidFill>
              </a:rPr>
              <a:t>with </a:t>
            </a:r>
            <a:r>
              <a:rPr lang="en-US" sz="2000" dirty="0" err="1">
                <a:solidFill>
                  <a:schemeClr val="bg2">
                    <a:lumMod val="60000"/>
                    <a:lumOff val="40000"/>
                  </a:schemeClr>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1 MW PV Array (same location as Single-Panel)</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46332" y="1475487"/>
            <a:ext cx="6505032" cy="4718050"/>
          </a:xfrm>
          <a:prstGeom prst="rect">
            <a:avLst/>
          </a:prstGeom>
          <a:noFill/>
          <a:ln w="9525">
            <a:noFill/>
            <a:miter lim="800000"/>
            <a:headEnd/>
            <a:tailEnd/>
          </a:ln>
          <a:effectLst/>
        </p:spPr>
      </p:pic>
    </p:spTree>
    <p:extLst>
      <p:ext uri="{BB962C8B-B14F-4D97-AF65-F5344CB8AC3E}">
        <p14:creationId xmlns:p14="http://schemas.microsoft.com/office/powerpoint/2010/main" val="82519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Significance of Solar Irradiance Resolution</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194614" y="1315403"/>
            <a:ext cx="6779156" cy="4914710"/>
          </a:xfrm>
          <a:prstGeom prst="rect">
            <a:avLst/>
          </a:prstGeom>
          <a:noFill/>
          <a:ln w="9525">
            <a:noFill/>
            <a:miter lim="800000"/>
            <a:headEnd/>
            <a:tailEnd/>
          </a:ln>
          <a:effectLst/>
        </p:spPr>
      </p:pic>
    </p:spTree>
    <p:extLst>
      <p:ext uri="{BB962C8B-B14F-4D97-AF65-F5344CB8AC3E}">
        <p14:creationId xmlns:p14="http://schemas.microsoft.com/office/powerpoint/2010/main" val="155469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for Distribution System Impact Assessment – Fault Response</a:t>
            </a:r>
          </a:p>
        </p:txBody>
      </p:sp>
      <p:sp>
        <p:nvSpPr>
          <p:cNvPr id="187395" name="Rectangle 3"/>
          <p:cNvSpPr>
            <a:spLocks noGrp="1" noChangeArrowheads="1"/>
          </p:cNvSpPr>
          <p:nvPr>
            <p:ph idx="1"/>
          </p:nvPr>
        </p:nvSpPr>
        <p:spPr/>
        <p:txBody>
          <a:bodyPr>
            <a:normAutofit lnSpcReduction="10000"/>
          </a:bodyPr>
          <a:lstStyle/>
          <a:p>
            <a:pPr>
              <a:spcAft>
                <a:spcPct val="75000"/>
              </a:spcAft>
            </a:pPr>
            <a:r>
              <a:rPr lang="en-US" dirty="0"/>
              <a:t>Fault current contribution</a:t>
            </a:r>
          </a:p>
          <a:p>
            <a:pPr>
              <a:spcAft>
                <a:spcPct val="75000"/>
              </a:spcAft>
            </a:pPr>
            <a:r>
              <a:rPr lang="en-US" dirty="0"/>
              <a:t>Conservative Rule-of-thumb:  2 x Full Output Rating of Inverter for 1 cycle (three-phase fault)</a:t>
            </a:r>
          </a:p>
          <a:p>
            <a:pPr>
              <a:spcAft>
                <a:spcPct val="75000"/>
              </a:spcAft>
            </a:pPr>
            <a:r>
              <a:rPr lang="en-US" dirty="0"/>
              <a:t>Other testing has been performed by Southern California Edison, NREL, PV inverter manufacturers, etc</a:t>
            </a:r>
          </a:p>
          <a:p>
            <a:pPr>
              <a:spcAft>
                <a:spcPct val="75000"/>
              </a:spcAft>
            </a:pPr>
            <a:r>
              <a:rPr lang="en-US" dirty="0"/>
              <a:t>Inverters generally shut down at 1.2 </a:t>
            </a:r>
            <a:r>
              <a:rPr lang="en-US" dirty="0" err="1"/>
              <a:t>pu</a:t>
            </a:r>
            <a:r>
              <a:rPr lang="en-US" dirty="0"/>
              <a:t> of rated current</a:t>
            </a:r>
          </a:p>
          <a:p>
            <a:pPr lvl="1">
              <a:spcAft>
                <a:spcPct val="75000"/>
              </a:spcAft>
            </a:pPr>
            <a:r>
              <a:rPr lang="en-US" dirty="0"/>
              <a:t>May be 3-4 times pre-fault current</a:t>
            </a:r>
          </a:p>
          <a:p>
            <a:pPr>
              <a:spcAft>
                <a:spcPct val="75000"/>
              </a:spcAft>
            </a:pPr>
            <a:r>
              <a:rPr lang="en-US" dirty="0"/>
              <a:t>Irregular behavior on voltage sags</a:t>
            </a:r>
          </a:p>
          <a:p>
            <a:pPr lvl="1">
              <a:spcAft>
                <a:spcPct val="75000"/>
              </a:spcAft>
            </a:pPr>
            <a:r>
              <a:rPr lang="en-US" dirty="0"/>
              <a:t>Tries to hold constant power (current increases)</a:t>
            </a:r>
          </a:p>
          <a:p>
            <a:pPr lvl="1">
              <a:spcAft>
                <a:spcPct val="75000"/>
              </a:spcAft>
            </a:pPr>
            <a:r>
              <a:rPr lang="en-US" dirty="0"/>
              <a:t>May become discontinuous</a:t>
            </a:r>
          </a:p>
          <a:p>
            <a:pPr>
              <a:spcAft>
                <a:spcPct val="75000"/>
              </a:spcAft>
            </a:pPr>
            <a:endParaRPr lang="en-US" dirty="0"/>
          </a:p>
        </p:txBody>
      </p:sp>
    </p:spTree>
    <p:extLst>
      <p:ext uri="{BB962C8B-B14F-4D97-AF65-F5344CB8AC3E}">
        <p14:creationId xmlns:p14="http://schemas.microsoft.com/office/powerpoint/2010/main" val="400191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Open-Circuit Events – in per unit</a:t>
            </a:r>
          </a:p>
        </p:txBody>
      </p:sp>
      <p:sp>
        <p:nvSpPr>
          <p:cNvPr id="58" name="TextBox 57"/>
          <p:cNvSpPr txBox="1"/>
          <p:nvPr/>
        </p:nvSpPr>
        <p:spPr>
          <a:xfrm>
            <a:off x="4263390" y="3782397"/>
            <a:ext cx="4583431" cy="1569660"/>
          </a:xfrm>
          <a:prstGeom prst="rect">
            <a:avLst/>
          </a:prstGeom>
          <a:noFill/>
        </p:spPr>
        <p:txBody>
          <a:bodyPr wrap="square" rtlCol="0">
            <a:spAutoFit/>
          </a:bodyPr>
          <a:lstStyle/>
          <a:p>
            <a:pPr algn="just"/>
            <a:r>
              <a:rPr lang="en-US" sz="1200" dirty="0"/>
              <a:t>Summarizing short circuit events: they to follow similar patterns, the event begins with a transient overcurrent, followed by a sustained current that increases (possibly an attempt to maintain output level), before the inverter trips due to voltage loss. The sustained current lasts between one and ten cycles depending on the inverter, power output level, and the triggered point-on-wave. The transient overcurrents ranged from 1.47 pu to 7.53 pu while the sustained overcurrents ranged from 0.00 pu to 1.91 pu.</a:t>
            </a:r>
          </a:p>
        </p:txBody>
      </p:sp>
      <p:pic>
        <p:nvPicPr>
          <p:cNvPr id="7" name="Picture 6"/>
          <p:cNvPicPr/>
          <p:nvPr/>
        </p:nvPicPr>
        <p:blipFill rotWithShape="1">
          <a:blip r:embed="rId2"/>
          <a:srcRect t="3672" b="2215"/>
          <a:stretch/>
        </p:blipFill>
        <p:spPr bwMode="auto">
          <a:xfrm>
            <a:off x="372291" y="1638699"/>
            <a:ext cx="3427601" cy="2024733"/>
          </a:xfrm>
          <a:prstGeom prst="rect">
            <a:avLst/>
          </a:prstGeom>
          <a:ln>
            <a:noFill/>
          </a:ln>
          <a:extLst>
            <a:ext uri="{53640926-AAD7-44d8-BBD7-CCE9431645EC}">
              <a14:shadowObscured xmlns:lc="http://schemas.openxmlformats.org/drawingml/2006/lockedCanvas"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pic>
        <p:nvPicPr>
          <p:cNvPr id="8" name="Picture 7"/>
          <p:cNvPicPr/>
          <p:nvPr/>
        </p:nvPicPr>
        <p:blipFill rotWithShape="1">
          <a:blip r:embed="rId3"/>
          <a:srcRect t="3673" b="2437"/>
          <a:stretch/>
        </p:blipFill>
        <p:spPr bwMode="auto">
          <a:xfrm>
            <a:off x="4324049" y="1638700"/>
            <a:ext cx="4234456" cy="1968749"/>
          </a:xfrm>
          <a:prstGeom prst="rect">
            <a:avLst/>
          </a:prstGeom>
          <a:ln>
            <a:noFill/>
          </a:ln>
          <a:extLst>
            <a:ext uri="{53640926-AAD7-44d8-BBD7-CCE9431645EC}">
              <a14:shadowObscured xmlns:lc="http://schemas.openxmlformats.org/drawingml/2006/lockedCanvas"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pic>
        <p:nvPicPr>
          <p:cNvPr id="9" name="Picture 8"/>
          <p:cNvPicPr/>
          <p:nvPr/>
        </p:nvPicPr>
        <p:blipFill rotWithShape="1">
          <a:blip r:embed="rId4"/>
          <a:srcRect t="2336"/>
          <a:stretch/>
        </p:blipFill>
        <p:spPr bwMode="auto">
          <a:xfrm>
            <a:off x="390720" y="3663433"/>
            <a:ext cx="3409172" cy="1899269"/>
          </a:xfrm>
          <a:prstGeom prst="rect">
            <a:avLst/>
          </a:prstGeom>
          <a:ln>
            <a:noFill/>
          </a:ln>
          <a:extLst>
            <a:ext uri="{53640926-AAD7-44d8-BBD7-CCE9431645EC}">
              <a14:shadowObscured xmlns:lc="http://schemas.openxmlformats.org/drawingml/2006/lockedCanvas"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
        <p:nvSpPr>
          <p:cNvPr id="3" name="Rectangle 2"/>
          <p:cNvSpPr/>
          <p:nvPr/>
        </p:nvSpPr>
        <p:spPr bwMode="auto">
          <a:xfrm>
            <a:off x="274321" y="1542813"/>
            <a:ext cx="3686525" cy="4136032"/>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p>
        </p:txBody>
      </p:sp>
      <p:sp>
        <p:nvSpPr>
          <p:cNvPr id="10" name="TextBox 9"/>
          <p:cNvSpPr txBox="1"/>
          <p:nvPr/>
        </p:nvSpPr>
        <p:spPr>
          <a:xfrm>
            <a:off x="535709" y="5975927"/>
            <a:ext cx="7703127" cy="338554"/>
          </a:xfrm>
          <a:prstGeom prst="rect">
            <a:avLst/>
          </a:prstGeom>
          <a:noFill/>
        </p:spPr>
        <p:txBody>
          <a:bodyPr wrap="square" rtlCol="0">
            <a:spAutoFit/>
          </a:bodyPr>
          <a:lstStyle/>
          <a:p>
            <a:r>
              <a:rPr lang="en-US" dirty="0"/>
              <a:t>Source: EPRI </a:t>
            </a:r>
            <a:r>
              <a:rPr lang="en-US" i="1" dirty="0"/>
              <a:t>Protecting the Modern Distribution Grid, </a:t>
            </a:r>
            <a:r>
              <a:rPr lang="en-US" dirty="0"/>
              <a:t>Program 180, 2016</a:t>
            </a:r>
          </a:p>
        </p:txBody>
      </p:sp>
    </p:spTree>
    <p:extLst>
      <p:ext uri="{BB962C8B-B14F-4D97-AF65-F5344CB8AC3E}">
        <p14:creationId xmlns:p14="http://schemas.microsoft.com/office/powerpoint/2010/main" val="1836270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83" y="561221"/>
            <a:ext cx="8572500" cy="548640"/>
          </a:xfrm>
        </p:spPr>
        <p:txBody>
          <a:bodyPr>
            <a:normAutofit fontScale="90000"/>
          </a:bodyPr>
          <a:lstStyle/>
          <a:p>
            <a:r>
              <a:rPr lang="en-US" dirty="0"/>
              <a:t>Sample Voltage Sag Events – Single Phase Inverters</a:t>
            </a:r>
          </a:p>
        </p:txBody>
      </p:sp>
      <p:sp>
        <p:nvSpPr>
          <p:cNvPr id="14" name="Slide Number Placeholder 4"/>
          <p:cNvSpPr txBox="1">
            <a:spLocks/>
          </p:cNvSpPr>
          <p:nvPr/>
        </p:nvSpPr>
        <p:spPr>
          <a:xfrm>
            <a:off x="7293040" y="5422139"/>
            <a:ext cx="628650" cy="342900"/>
          </a:xfrm>
          <a:prstGeom prst="rect">
            <a:avLst/>
          </a:prstGeom>
        </p:spPr>
        <p:txBody>
          <a:bodyPr/>
          <a:ls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a:lstStyle>
          <a:p>
            <a:pPr algn="r">
              <a:defRPr/>
            </a:pPr>
            <a:fld id="{94DB2A43-2CC4-430A-B2C2-ED3F2536B041}" type="slidenum">
              <a:rPr lang="en-US" altLang="en-US" sz="1200"/>
              <a:pPr algn="r">
                <a:defRPr/>
              </a:pPr>
              <a:t>14</a:t>
            </a:fld>
            <a:endParaRPr lang="en-US" altLang="en-US" sz="1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84" y="1622200"/>
            <a:ext cx="3066318" cy="165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84" y="3629660"/>
            <a:ext cx="3066318" cy="162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6467" y="1622199"/>
            <a:ext cx="3064757" cy="165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6467" y="3629659"/>
            <a:ext cx="3064757" cy="165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71846" y="1630844"/>
            <a:ext cx="3165576" cy="171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60530" y="3587254"/>
            <a:ext cx="3165577" cy="171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211508" y="1559019"/>
            <a:ext cx="2874959" cy="386312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p>
        </p:txBody>
      </p:sp>
      <p:sp>
        <p:nvSpPr>
          <p:cNvPr id="17" name="Rectangle 16"/>
          <p:cNvSpPr/>
          <p:nvPr/>
        </p:nvSpPr>
        <p:spPr bwMode="auto">
          <a:xfrm>
            <a:off x="3177454" y="1559019"/>
            <a:ext cx="2874959" cy="386312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p>
        </p:txBody>
      </p:sp>
      <p:sp>
        <p:nvSpPr>
          <p:cNvPr id="18" name="Rectangle 17"/>
          <p:cNvSpPr/>
          <p:nvPr/>
        </p:nvSpPr>
        <p:spPr bwMode="auto">
          <a:xfrm>
            <a:off x="6105838" y="1559019"/>
            <a:ext cx="2874959" cy="386312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p>
        </p:txBody>
      </p:sp>
      <p:sp>
        <p:nvSpPr>
          <p:cNvPr id="19" name="TextBox 18"/>
          <p:cNvSpPr txBox="1"/>
          <p:nvPr/>
        </p:nvSpPr>
        <p:spPr>
          <a:xfrm>
            <a:off x="637931" y="3316321"/>
            <a:ext cx="2013624" cy="276999"/>
          </a:xfrm>
          <a:prstGeom prst="rect">
            <a:avLst/>
          </a:prstGeom>
          <a:noFill/>
        </p:spPr>
        <p:txBody>
          <a:bodyPr wrap="square" rtlCol="0">
            <a:spAutoFit/>
          </a:bodyPr>
          <a:lstStyle/>
          <a:p>
            <a:pPr algn="ctr"/>
            <a:r>
              <a:rPr lang="en-US" sz="1200" b="1" kern="0" dirty="0">
                <a:solidFill>
                  <a:srgbClr val="002B5E"/>
                </a:solidFill>
                <a:latin typeface="+mj-lt"/>
                <a:ea typeface="+mj-ea"/>
                <a:cs typeface="+mj-cs"/>
              </a:rPr>
              <a:t>90% Retained Voltage</a:t>
            </a:r>
          </a:p>
        </p:txBody>
      </p:sp>
      <p:sp>
        <p:nvSpPr>
          <p:cNvPr id="20" name="TextBox 19"/>
          <p:cNvSpPr txBox="1"/>
          <p:nvPr/>
        </p:nvSpPr>
        <p:spPr>
          <a:xfrm>
            <a:off x="3608122" y="3316321"/>
            <a:ext cx="2013624" cy="276999"/>
          </a:xfrm>
          <a:prstGeom prst="rect">
            <a:avLst/>
          </a:prstGeom>
          <a:noFill/>
        </p:spPr>
        <p:txBody>
          <a:bodyPr wrap="square" rtlCol="0">
            <a:spAutoFit/>
          </a:bodyPr>
          <a:lstStyle/>
          <a:p>
            <a:pPr algn="ctr"/>
            <a:r>
              <a:rPr lang="en-US" sz="1200" b="1" kern="0" dirty="0">
                <a:solidFill>
                  <a:srgbClr val="002B5E"/>
                </a:solidFill>
                <a:latin typeface="+mj-lt"/>
                <a:ea typeface="+mj-ea"/>
                <a:cs typeface="+mj-cs"/>
              </a:rPr>
              <a:t>70% Retained Voltage</a:t>
            </a:r>
          </a:p>
        </p:txBody>
      </p:sp>
      <p:sp>
        <p:nvSpPr>
          <p:cNvPr id="21" name="TextBox 20"/>
          <p:cNvSpPr txBox="1"/>
          <p:nvPr/>
        </p:nvSpPr>
        <p:spPr>
          <a:xfrm>
            <a:off x="6710032" y="3306661"/>
            <a:ext cx="2013624" cy="276999"/>
          </a:xfrm>
          <a:prstGeom prst="rect">
            <a:avLst/>
          </a:prstGeom>
          <a:noFill/>
        </p:spPr>
        <p:txBody>
          <a:bodyPr wrap="square" rtlCol="0">
            <a:spAutoFit/>
          </a:bodyPr>
          <a:lstStyle/>
          <a:p>
            <a:pPr algn="ctr"/>
            <a:r>
              <a:rPr lang="en-US" sz="1200" b="1" kern="0" dirty="0">
                <a:solidFill>
                  <a:srgbClr val="002B5E"/>
                </a:solidFill>
                <a:latin typeface="+mj-lt"/>
                <a:ea typeface="+mj-ea"/>
                <a:cs typeface="+mj-cs"/>
              </a:rPr>
              <a:t>60% Retained Voltage</a:t>
            </a:r>
          </a:p>
        </p:txBody>
      </p:sp>
      <p:sp>
        <p:nvSpPr>
          <p:cNvPr id="4" name="TextBox 3"/>
          <p:cNvSpPr txBox="1"/>
          <p:nvPr/>
        </p:nvSpPr>
        <p:spPr>
          <a:xfrm>
            <a:off x="-455064" y="5470019"/>
            <a:ext cx="6024785" cy="276999"/>
          </a:xfrm>
          <a:prstGeom prst="rect">
            <a:avLst/>
          </a:prstGeom>
          <a:noFill/>
        </p:spPr>
        <p:txBody>
          <a:bodyPr wrap="square" rtlCol="0">
            <a:spAutoFit/>
          </a:bodyPr>
          <a:lstStyle/>
          <a:p>
            <a:r>
              <a:rPr lang="en-US" sz="1200" dirty="0"/>
              <a:t>*Dashed lines indicate the start and end of the 12 cycles sag duration</a:t>
            </a:r>
          </a:p>
        </p:txBody>
      </p:sp>
      <p:sp>
        <p:nvSpPr>
          <p:cNvPr id="22" name="TextBox 21"/>
          <p:cNvSpPr txBox="1"/>
          <p:nvPr/>
        </p:nvSpPr>
        <p:spPr>
          <a:xfrm>
            <a:off x="535709" y="5975927"/>
            <a:ext cx="7703127" cy="338554"/>
          </a:xfrm>
          <a:prstGeom prst="rect">
            <a:avLst/>
          </a:prstGeom>
          <a:noFill/>
        </p:spPr>
        <p:txBody>
          <a:bodyPr wrap="square" rtlCol="0">
            <a:spAutoFit/>
          </a:bodyPr>
          <a:lstStyle/>
          <a:p>
            <a:r>
              <a:rPr lang="en-US" dirty="0"/>
              <a:t>Source: EPRI </a:t>
            </a:r>
            <a:r>
              <a:rPr lang="en-US" i="1" dirty="0"/>
              <a:t>Protecting the Modern Distribution Grid, </a:t>
            </a:r>
            <a:r>
              <a:rPr lang="en-US" dirty="0"/>
              <a:t>Program 180, 2016</a:t>
            </a:r>
          </a:p>
        </p:txBody>
      </p:sp>
    </p:spTree>
    <p:extLst>
      <p:ext uri="{BB962C8B-B14F-4D97-AF65-F5344CB8AC3E}">
        <p14:creationId xmlns:p14="http://schemas.microsoft.com/office/powerpoint/2010/main" val="112688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p:txBody>
          <a:bodyPr/>
          <a:lstStyle/>
          <a:p>
            <a:r>
              <a:rPr lang="en-US" dirty="0"/>
              <a:t>‘Smart’ Inverter Control in the </a:t>
            </a:r>
            <a:r>
              <a:rPr lang="en-US" dirty="0" err="1"/>
              <a:t>OpenDSS</a:t>
            </a:r>
            <a:endParaRPr lang="en-US" altLang="en-US" dirty="0"/>
          </a:p>
        </p:txBody>
      </p:sp>
      <p:sp>
        <p:nvSpPr>
          <p:cNvPr id="119811" name="Rectangle 3"/>
          <p:cNvSpPr>
            <a:spLocks noGrp="1" noChangeArrowheads="1"/>
          </p:cNvSpPr>
          <p:nvPr>
            <p:ph type="subTitle" idx="1"/>
          </p:nvPr>
        </p:nvSpPr>
        <p:spPr/>
        <p:txBody>
          <a:bodyPr/>
          <a:lstStyle/>
          <a:p>
            <a:pPr eaLnBrk="1" hangingPunct="1"/>
            <a:endParaRPr lang="en-US" altLang="en-US" dirty="0"/>
          </a:p>
        </p:txBody>
      </p:sp>
    </p:spTree>
    <p:extLst>
      <p:ext uri="{BB962C8B-B14F-4D97-AF65-F5344CB8AC3E}">
        <p14:creationId xmlns:p14="http://schemas.microsoft.com/office/powerpoint/2010/main" val="4569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err="1"/>
              <a:t>InvControl</a:t>
            </a:r>
            <a:r>
              <a:rPr lang="en-US" altLang="en-US" dirty="0"/>
              <a:t> Control Object</a:t>
            </a:r>
          </a:p>
        </p:txBody>
      </p:sp>
      <p:sp>
        <p:nvSpPr>
          <p:cNvPr id="3" name="Content Placeholder 2"/>
          <p:cNvSpPr>
            <a:spLocks noGrp="1"/>
          </p:cNvSpPr>
          <p:nvPr>
            <p:ph idx="1"/>
          </p:nvPr>
        </p:nvSpPr>
        <p:spPr/>
        <p:txBody>
          <a:bodyPr>
            <a:normAutofit fontScale="92500" lnSpcReduction="20000"/>
          </a:bodyPr>
          <a:lstStyle/>
          <a:p>
            <a:pPr>
              <a:defRPr/>
            </a:pPr>
            <a:r>
              <a:rPr lang="en-US" dirty="0"/>
              <a:t>Works in conjunction with </a:t>
            </a:r>
            <a:r>
              <a:rPr lang="en-US" dirty="0" err="1"/>
              <a:t>PVSystem</a:t>
            </a:r>
            <a:r>
              <a:rPr lang="en-US" dirty="0"/>
              <a:t> object(s) to control the </a:t>
            </a:r>
            <a:r>
              <a:rPr lang="en-US" dirty="0" err="1"/>
              <a:t>PVSystem</a:t>
            </a:r>
            <a:r>
              <a:rPr lang="en-US" dirty="0"/>
              <a:t>(s) output according to ‘smart’ inverter functions</a:t>
            </a:r>
          </a:p>
          <a:p>
            <a:pPr>
              <a:defRPr/>
            </a:pPr>
            <a:r>
              <a:rPr lang="en-US" dirty="0"/>
              <a:t>Three modes currently available:</a:t>
            </a:r>
          </a:p>
          <a:p>
            <a:pPr lvl="1">
              <a:defRPr/>
            </a:pPr>
            <a:r>
              <a:rPr lang="en-US" dirty="0"/>
              <a:t>Volt-</a:t>
            </a:r>
            <a:r>
              <a:rPr lang="en-US" dirty="0" err="1"/>
              <a:t>var</a:t>
            </a:r>
            <a:endParaRPr lang="en-US" dirty="0"/>
          </a:p>
          <a:p>
            <a:pPr lvl="2">
              <a:defRPr/>
            </a:pPr>
            <a:r>
              <a:rPr lang="en-US" dirty="0"/>
              <a:t>Follows a voltage versus reactive power curve and changes the reactive power generation (capacitive) or reactive power absorption (inductive) according to the terminal voltage at each </a:t>
            </a:r>
            <a:r>
              <a:rPr lang="en-US" dirty="0" err="1"/>
              <a:t>PVSystem</a:t>
            </a:r>
            <a:endParaRPr lang="en-US" dirty="0"/>
          </a:p>
          <a:p>
            <a:pPr lvl="2">
              <a:defRPr/>
            </a:pPr>
            <a:endParaRPr lang="en-US" dirty="0"/>
          </a:p>
          <a:p>
            <a:pPr lvl="1">
              <a:defRPr/>
            </a:pPr>
            <a:r>
              <a:rPr lang="en-US" dirty="0"/>
              <a:t>Volt-watt</a:t>
            </a:r>
          </a:p>
          <a:p>
            <a:pPr lvl="2">
              <a:defRPr/>
            </a:pPr>
            <a:r>
              <a:rPr lang="en-US" dirty="0"/>
              <a:t>Follows a voltage versus active power curve and changes the active power output according to the terminal voltage at each </a:t>
            </a:r>
            <a:r>
              <a:rPr lang="en-US" dirty="0" err="1"/>
              <a:t>PVSystem</a:t>
            </a:r>
            <a:r>
              <a:rPr lang="en-US" dirty="0"/>
              <a:t> (within the limits of the present irradiance)</a:t>
            </a:r>
          </a:p>
          <a:p>
            <a:pPr lvl="2">
              <a:defRPr/>
            </a:pPr>
            <a:endParaRPr lang="en-US" dirty="0"/>
          </a:p>
          <a:p>
            <a:pPr lvl="1">
              <a:defRPr/>
            </a:pPr>
            <a:r>
              <a:rPr lang="en-US" dirty="0"/>
              <a:t>Dynamic Reactive Current (DRC)</a:t>
            </a:r>
          </a:p>
          <a:p>
            <a:pPr lvl="2">
              <a:defRPr/>
            </a:pPr>
            <a:r>
              <a:rPr lang="en-US" dirty="0"/>
              <a:t>Has several settings that change the reactive power generation or absorption in response to fast changes in terminal voltage (e.g., during a sag or swell)</a:t>
            </a:r>
          </a:p>
          <a:p>
            <a:pPr>
              <a:defRPr/>
            </a:pPr>
            <a:endParaRPr lang="en-US" dirty="0"/>
          </a:p>
          <a:p>
            <a:pPr>
              <a:defRPr/>
            </a:pPr>
            <a:endParaRPr lang="en-US" dirty="0"/>
          </a:p>
        </p:txBody>
      </p:sp>
    </p:spTree>
    <p:extLst>
      <p:ext uri="{BB962C8B-B14F-4D97-AF65-F5344CB8AC3E}">
        <p14:creationId xmlns:p14="http://schemas.microsoft.com/office/powerpoint/2010/main" val="332585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Volt-</a:t>
            </a:r>
            <a:r>
              <a:rPr lang="en-US" altLang="en-US" dirty="0" err="1"/>
              <a:t>var</a:t>
            </a:r>
            <a:r>
              <a:rPr lang="en-US" altLang="en-US" dirty="0"/>
              <a:t> Control Mode – Example Volt-</a:t>
            </a:r>
            <a:r>
              <a:rPr lang="en-US" altLang="en-US" dirty="0" err="1"/>
              <a:t>var</a:t>
            </a:r>
            <a:r>
              <a:rPr lang="en-US" altLang="en-US" dirty="0"/>
              <a:t> Curve</a:t>
            </a:r>
          </a:p>
        </p:txBody>
      </p:sp>
      <p:sp>
        <p:nvSpPr>
          <p:cNvPr id="3" name="Content Placeholder 2"/>
          <p:cNvSpPr>
            <a:spLocks noGrp="1"/>
          </p:cNvSpPr>
          <p:nvPr>
            <p:ph idx="1"/>
          </p:nvPr>
        </p:nvSpPr>
        <p:spPr/>
        <p:txBody>
          <a:bodyPr>
            <a:normAutofit/>
          </a:bodyPr>
          <a:lstStyle/>
          <a:p>
            <a:pPr>
              <a:defRPr/>
            </a:pPr>
            <a:endParaRPr lang="en-US" dirty="0"/>
          </a:p>
          <a:p>
            <a:pPr>
              <a:defRPr/>
            </a:pPr>
            <a:endParaRPr lang="en-US" dirty="0"/>
          </a:p>
        </p:txBody>
      </p:sp>
      <p:pic>
        <p:nvPicPr>
          <p:cNvPr id="5" name="Picture 4"/>
          <p:cNvPicPr/>
          <p:nvPr/>
        </p:nvPicPr>
        <p:blipFill>
          <a:blip r:embed="rId2" cstate="print"/>
          <a:srcRect/>
          <a:stretch>
            <a:fillRect/>
          </a:stretch>
        </p:blipFill>
        <p:spPr bwMode="auto">
          <a:xfrm>
            <a:off x="1517822" y="1635125"/>
            <a:ext cx="5943600" cy="4319270"/>
          </a:xfrm>
          <a:prstGeom prst="rect">
            <a:avLst/>
          </a:prstGeom>
          <a:noFill/>
          <a:ln w="9525">
            <a:noFill/>
            <a:miter lim="800000"/>
            <a:headEnd/>
            <a:tailEnd/>
          </a:ln>
        </p:spPr>
      </p:pic>
    </p:spTree>
    <p:extLst>
      <p:ext uri="{BB962C8B-B14F-4D97-AF65-F5344CB8AC3E}">
        <p14:creationId xmlns:p14="http://schemas.microsoft.com/office/powerpoint/2010/main" val="190143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err="1"/>
              <a:t>InvControl</a:t>
            </a:r>
            <a:r>
              <a:rPr lang="en-US" altLang="en-US" dirty="0"/>
              <a:t> in Volt-</a:t>
            </a:r>
            <a:r>
              <a:rPr lang="en-US" altLang="en-US" dirty="0" err="1"/>
              <a:t>var</a:t>
            </a:r>
            <a:r>
              <a:rPr lang="en-US" altLang="en-US" dirty="0"/>
              <a:t> Mode – Script</a:t>
            </a:r>
          </a:p>
        </p:txBody>
      </p:sp>
      <p:sp>
        <p:nvSpPr>
          <p:cNvPr id="3" name="Content Placeholder 2"/>
          <p:cNvSpPr>
            <a:spLocks noGrp="1"/>
          </p:cNvSpPr>
          <p:nvPr>
            <p:ph idx="1"/>
          </p:nvPr>
        </p:nvSpPr>
        <p:spPr/>
        <p:txBody>
          <a:bodyPr>
            <a:normAutofit/>
          </a:bodyPr>
          <a:lstStyle/>
          <a:p>
            <a:pPr marL="0" indent="0">
              <a:buNone/>
            </a:pPr>
            <a:r>
              <a:rPr lang="en-US" sz="1400" dirty="0"/>
              <a:t>New PVSystem.</a:t>
            </a:r>
            <a:r>
              <a:rPr lang="en-US" sz="1400" b="1" dirty="0"/>
              <a:t>3P_ExistingSite4</a:t>
            </a:r>
            <a:r>
              <a:rPr lang="en-US" sz="1400" dirty="0"/>
              <a:t> phases=3 bus1=B51854_sec kV=0.4157 kVA=523</a:t>
            </a:r>
            <a:br>
              <a:rPr lang="en-US" sz="1400" dirty="0"/>
            </a:br>
            <a:r>
              <a:rPr lang="en-US" sz="1400" dirty="0"/>
              <a:t>~  irradiance=1 </a:t>
            </a:r>
            <a:r>
              <a:rPr lang="en-US" sz="1400" dirty="0" err="1"/>
              <a:t>Pmpp</a:t>
            </a:r>
            <a:r>
              <a:rPr lang="en-US" sz="1400" dirty="0"/>
              <a:t>=475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3P_ExistingSite1</a:t>
            </a:r>
            <a:r>
              <a:rPr lang="en-US" sz="1400" dirty="0"/>
              <a:t> phases=3 bus1=X_5865228330A kV=0.4157 kVA=314</a:t>
            </a:r>
            <a:br>
              <a:rPr lang="en-US" sz="1400" dirty="0"/>
            </a:br>
            <a:r>
              <a:rPr lang="en-US" sz="1400" dirty="0"/>
              <a:t>~ irradiance=1 </a:t>
            </a:r>
            <a:r>
              <a:rPr lang="en-US" sz="1400" dirty="0" err="1"/>
              <a:t>Pmpp</a:t>
            </a:r>
            <a:r>
              <a:rPr lang="en-US" sz="1400" dirty="0"/>
              <a:t>=285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3P_ExistingSite3</a:t>
            </a:r>
            <a:r>
              <a:rPr lang="en-US" sz="1400" dirty="0"/>
              <a:t> phases=3 bus1=X_5891328219_Cust1 kV=0.4157</a:t>
            </a:r>
            <a:br>
              <a:rPr lang="en-US" sz="1400" dirty="0"/>
            </a:br>
            <a:r>
              <a:rPr lang="en-US" sz="1400" dirty="0"/>
              <a:t>~ kVA=836 irradiance=1 </a:t>
            </a:r>
            <a:r>
              <a:rPr lang="en-US" sz="1400" dirty="0" err="1"/>
              <a:t>Pmpp</a:t>
            </a:r>
            <a:r>
              <a:rPr lang="en-US" sz="1400" dirty="0"/>
              <a:t>=760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3P_ExistingSite2</a:t>
            </a:r>
            <a:r>
              <a:rPr lang="en-US" sz="1400" dirty="0"/>
              <a:t> phases=3 bus1=B4832_sec kV=0.4157 kVA=209</a:t>
            </a:r>
            <a:br>
              <a:rPr lang="en-US" sz="1400" dirty="0"/>
            </a:br>
            <a:r>
              <a:rPr lang="en-US" sz="1400" dirty="0"/>
              <a:t>~ irradiance=1 </a:t>
            </a:r>
            <a:r>
              <a:rPr lang="en-US" sz="1400" dirty="0" err="1"/>
              <a:t>Pmpp</a:t>
            </a:r>
            <a:r>
              <a:rPr lang="en-US" sz="1400" dirty="0"/>
              <a:t>=190 pf=1 %</a:t>
            </a:r>
            <a:r>
              <a:rPr lang="en-US" sz="1400" dirty="0" err="1"/>
              <a:t>cutin</a:t>
            </a:r>
            <a:r>
              <a:rPr lang="en-US" sz="1400" dirty="0"/>
              <a:t>=0.1 %cutout=0.1 yearly=</a:t>
            </a:r>
            <a:r>
              <a:rPr lang="en-US" sz="1400" dirty="0" err="1"/>
              <a:t>PV_ls</a:t>
            </a:r>
            <a:endParaRPr lang="en-US" sz="1400" dirty="0"/>
          </a:p>
          <a:p>
            <a:pPr marL="0" indent="0">
              <a:buNone/>
            </a:pPr>
            <a:endParaRPr lang="en-US" sz="1200" dirty="0"/>
          </a:p>
          <a:p>
            <a:pPr marL="0" indent="0">
              <a:buNone/>
            </a:pPr>
            <a:r>
              <a:rPr lang="en-US" sz="1400" dirty="0"/>
              <a:t>New </a:t>
            </a:r>
            <a:r>
              <a:rPr lang="en-US" sz="1400" dirty="0" err="1"/>
              <a:t>XYCurve.vv_curve</a:t>
            </a:r>
            <a:r>
              <a:rPr lang="en-US" sz="1400" dirty="0"/>
              <a:t> </a:t>
            </a:r>
            <a:r>
              <a:rPr lang="en-US" sz="1400" dirty="0" err="1"/>
              <a:t>npts</a:t>
            </a:r>
            <a:r>
              <a:rPr lang="en-US" sz="1400" dirty="0"/>
              <a:t>=4 </a:t>
            </a:r>
            <a:r>
              <a:rPr lang="en-US" sz="1400" dirty="0" err="1"/>
              <a:t>Yarray</a:t>
            </a:r>
            <a:r>
              <a:rPr lang="en-US" sz="1400" dirty="0"/>
              <a:t>=(1.0,1.0,-1.0,-1.0)</a:t>
            </a:r>
            <a:br>
              <a:rPr lang="en-US" sz="1400" dirty="0"/>
            </a:br>
            <a:r>
              <a:rPr lang="en-US" sz="1400" dirty="0"/>
              <a:t>~ </a:t>
            </a:r>
            <a:r>
              <a:rPr lang="en-US" sz="1400" dirty="0" err="1"/>
              <a:t>XArray</a:t>
            </a:r>
            <a:r>
              <a:rPr lang="en-US" sz="1400" dirty="0"/>
              <a:t>=(0.5,0.95,1.05,1.5)</a:t>
            </a:r>
          </a:p>
          <a:p>
            <a:pPr marL="0" indent="0">
              <a:buNone/>
            </a:pPr>
            <a:endParaRPr lang="en-US" sz="1400" dirty="0"/>
          </a:p>
          <a:p>
            <a:pPr marL="0" indent="0">
              <a:buNone/>
            </a:pPr>
            <a:r>
              <a:rPr lang="en-US" sz="1400" dirty="0"/>
              <a:t>New </a:t>
            </a:r>
            <a:r>
              <a:rPr lang="en-US" sz="1400" dirty="0" err="1"/>
              <a:t>InvControl.InvPVCtrl</a:t>
            </a:r>
            <a:r>
              <a:rPr lang="en-US" sz="1400" dirty="0"/>
              <a:t> mode=VOLTVAR </a:t>
            </a:r>
            <a:r>
              <a:rPr lang="en-US" sz="1400" dirty="0" err="1"/>
              <a:t>voltage_curvex_ref</a:t>
            </a:r>
            <a:r>
              <a:rPr lang="en-US" sz="1400" dirty="0"/>
              <a:t>=rated</a:t>
            </a:r>
            <a:br>
              <a:rPr lang="en-US" sz="1400" dirty="0"/>
            </a:br>
            <a:r>
              <a:rPr lang="en-US" sz="1400" dirty="0"/>
              <a:t>~ vvc_curve1=</a:t>
            </a:r>
            <a:r>
              <a:rPr lang="en-US" sz="1400" dirty="0" err="1"/>
              <a:t>vv_curve</a:t>
            </a:r>
            <a:r>
              <a:rPr lang="en-US" sz="1400" dirty="0"/>
              <a:t> </a:t>
            </a:r>
            <a:r>
              <a:rPr lang="en-US" sz="1400" dirty="0" err="1"/>
              <a:t>EventLog</a:t>
            </a:r>
            <a:r>
              <a:rPr lang="en-US" sz="1400" dirty="0"/>
              <a:t>=yes</a:t>
            </a:r>
            <a:endParaRPr lang="en-US" sz="1300" dirty="0"/>
          </a:p>
          <a:p>
            <a:pPr>
              <a:defRPr/>
            </a:pPr>
            <a:endParaRPr lang="en-US" dirty="0"/>
          </a:p>
        </p:txBody>
      </p:sp>
    </p:spTree>
    <p:extLst>
      <p:ext uri="{BB962C8B-B14F-4D97-AF65-F5344CB8AC3E}">
        <p14:creationId xmlns:p14="http://schemas.microsoft.com/office/powerpoint/2010/main" val="4029879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dirty="0"/>
              <a:t>Volt-watt Control Mode – Example Volt-watt Curve</a:t>
            </a:r>
          </a:p>
        </p:txBody>
      </p:sp>
      <p:pic>
        <p:nvPicPr>
          <p:cNvPr id="4" name="Content Placeholder 3"/>
          <p:cNvPicPr>
            <a:picLocks noGrp="1"/>
          </p:cNvPicPr>
          <p:nvPr>
            <p:ph idx="1"/>
          </p:nvPr>
        </p:nvPicPr>
        <p:blipFill>
          <a:blip r:embed="rId2" cstate="print"/>
          <a:srcRect/>
          <a:stretch>
            <a:fillRect/>
          </a:stretch>
        </p:blipFill>
        <p:spPr bwMode="auto">
          <a:xfrm>
            <a:off x="714857" y="2036982"/>
            <a:ext cx="7714286" cy="3514286"/>
          </a:xfrm>
          <a:prstGeom prst="rect">
            <a:avLst/>
          </a:prstGeom>
          <a:noFill/>
          <a:ln w="9525">
            <a:noFill/>
            <a:miter lim="800000"/>
            <a:headEnd/>
            <a:tailEnd/>
          </a:ln>
        </p:spPr>
      </p:pic>
    </p:spTree>
    <p:extLst>
      <p:ext uri="{BB962C8B-B14F-4D97-AF65-F5344CB8AC3E}">
        <p14:creationId xmlns:p14="http://schemas.microsoft.com/office/powerpoint/2010/main" val="370732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Use Cases/Examples</a:t>
            </a:r>
          </a:p>
        </p:txBody>
      </p:sp>
    </p:spTree>
    <p:extLst>
      <p:ext uri="{BB962C8B-B14F-4D97-AF65-F5344CB8AC3E}">
        <p14:creationId xmlns:p14="http://schemas.microsoft.com/office/powerpoint/2010/main" val="306073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DRC Control Mode – Settings Curve</a:t>
            </a:r>
          </a:p>
        </p:txBody>
      </p:sp>
      <p:pic>
        <p:nvPicPr>
          <p:cNvPr id="5" name="Content Placeholder 4"/>
          <p:cNvPicPr>
            <a:picLocks noGrp="1"/>
          </p:cNvPicPr>
          <p:nvPr>
            <p:ph idx="1"/>
          </p:nvPr>
        </p:nvPicPr>
        <p:blipFill>
          <a:blip r:embed="rId2" cstate="print"/>
          <a:srcRect/>
          <a:stretch>
            <a:fillRect/>
          </a:stretch>
        </p:blipFill>
        <p:spPr bwMode="auto">
          <a:xfrm>
            <a:off x="365125" y="1350810"/>
            <a:ext cx="8413750" cy="4886630"/>
          </a:xfrm>
          <a:prstGeom prst="rect">
            <a:avLst/>
          </a:prstGeom>
          <a:noFill/>
          <a:ln w="9525">
            <a:noFill/>
            <a:miter lim="800000"/>
            <a:headEnd/>
            <a:tailEnd/>
          </a:ln>
        </p:spPr>
      </p:pic>
    </p:spTree>
    <p:extLst>
      <p:ext uri="{BB962C8B-B14F-4D97-AF65-F5344CB8AC3E}">
        <p14:creationId xmlns:p14="http://schemas.microsoft.com/office/powerpoint/2010/main" val="97730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ubtitle 4"/>
          <p:cNvSpPr>
            <a:spLocks noGrp="1"/>
          </p:cNvSpPr>
          <p:nvPr>
            <p:ph type="subTitle" sz="quarter" idx="1"/>
          </p:nvPr>
        </p:nvSpPr>
        <p:spPr/>
        <p:txBody>
          <a:bodyPr/>
          <a:lstStyle/>
          <a:p>
            <a:pPr eaLnBrk="1" hangingPunct="1"/>
            <a:r>
              <a:rPr lang="en-US" altLang="en-US"/>
              <a:t>OpenDSS STORAGE and STORAGECONTROLLER objects</a:t>
            </a:r>
          </a:p>
        </p:txBody>
      </p:sp>
      <p:sp>
        <p:nvSpPr>
          <p:cNvPr id="240643" name="Title 3"/>
          <p:cNvSpPr>
            <a:spLocks noGrp="1"/>
          </p:cNvSpPr>
          <p:nvPr>
            <p:ph type="ctrTitle" sz="quarter"/>
          </p:nvPr>
        </p:nvSpPr>
        <p:spPr/>
        <p:txBody>
          <a:bodyPr/>
          <a:lstStyle/>
          <a:p>
            <a:pPr algn="r" eaLnBrk="1" hangingPunct="1"/>
            <a:r>
              <a:rPr lang="en-US" altLang="en-US" dirty="0"/>
              <a:t>Including Storage in Distribution Planning</a:t>
            </a:r>
          </a:p>
        </p:txBody>
      </p:sp>
    </p:spTree>
    <p:extLst>
      <p:ext uri="{BB962C8B-B14F-4D97-AF65-F5344CB8AC3E}">
        <p14:creationId xmlns:p14="http://schemas.microsoft.com/office/powerpoint/2010/main" val="321215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74320" y="1814052"/>
            <a:ext cx="8595360" cy="4586748"/>
          </a:xfrm>
        </p:spPr>
        <p:txBody>
          <a:bodyPr>
            <a:normAutofit/>
          </a:bodyPr>
          <a:lstStyle/>
          <a:p>
            <a:r>
              <a:rPr lang="en-US" dirty="0"/>
              <a:t>Storage is the frequently-proposed solution to renewable generation issues</a:t>
            </a:r>
          </a:p>
          <a:p>
            <a:r>
              <a:rPr lang="en-US" dirty="0"/>
              <a:t>States and provinces are requiring large amounts of storage </a:t>
            </a:r>
          </a:p>
          <a:p>
            <a:pPr lvl="1"/>
            <a:r>
              <a:rPr lang="en-US" dirty="0"/>
              <a:t>(Cal: 1.3 GW by 2020; 425 MW on distribution)</a:t>
            </a:r>
          </a:p>
          <a:p>
            <a:r>
              <a:rPr lang="en-US" dirty="0"/>
              <a:t>Significant amounts expected on Distribution systems controlled for benefit of Transmission</a:t>
            </a:r>
          </a:p>
          <a:p>
            <a:endParaRPr lang="en-US" dirty="0"/>
          </a:p>
        </p:txBody>
      </p:sp>
    </p:spTree>
    <p:extLst>
      <p:ext uri="{BB962C8B-B14F-4D97-AF65-F5344CB8AC3E}">
        <p14:creationId xmlns:p14="http://schemas.microsoft.com/office/powerpoint/2010/main" val="297408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lstStyle/>
          <a:p>
            <a:r>
              <a:rPr lang="en-US" dirty="0"/>
              <a:t>Distribution planners are accustomed to static power flow calculations</a:t>
            </a:r>
          </a:p>
          <a:p>
            <a:r>
              <a:rPr lang="en-US" dirty="0"/>
              <a:t>Accurate analysis of storage required sequential-time simulation (“QSTS”)</a:t>
            </a:r>
          </a:p>
          <a:p>
            <a:endParaRPr lang="en-US" dirty="0"/>
          </a:p>
          <a:p>
            <a:endParaRPr lang="en-US" dirty="0"/>
          </a:p>
          <a:p>
            <a:r>
              <a:rPr lang="en-US" dirty="0"/>
              <a:t>Summary of EPRI research into modeling energy storage for planning …</a:t>
            </a:r>
          </a:p>
        </p:txBody>
      </p:sp>
    </p:spTree>
    <p:extLst>
      <p:ext uri="{BB962C8B-B14F-4D97-AF65-F5344CB8AC3E}">
        <p14:creationId xmlns:p14="http://schemas.microsoft.com/office/powerpoint/2010/main" val="1013957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Storage on Distribution</a:t>
            </a:r>
          </a:p>
        </p:txBody>
      </p:sp>
      <p:sp>
        <p:nvSpPr>
          <p:cNvPr id="3" name="Content Placeholder 2"/>
          <p:cNvSpPr>
            <a:spLocks noGrp="1"/>
          </p:cNvSpPr>
          <p:nvPr>
            <p:ph idx="1"/>
          </p:nvPr>
        </p:nvSpPr>
        <p:spPr>
          <a:xfrm>
            <a:off x="457200" y="1905001"/>
            <a:ext cx="8229600" cy="3757049"/>
          </a:xfrm>
        </p:spPr>
        <p:txBody>
          <a:bodyPr>
            <a:normAutofit/>
          </a:bodyPr>
          <a:lstStyle/>
          <a:p>
            <a:r>
              <a:rPr lang="en-US" dirty="0"/>
              <a:t>Smoothing solar PV power output</a:t>
            </a:r>
          </a:p>
          <a:p>
            <a:r>
              <a:rPr lang="en-US" dirty="0"/>
              <a:t>Extending solar PV output into the evening</a:t>
            </a:r>
          </a:p>
          <a:p>
            <a:r>
              <a:rPr lang="en-US" dirty="0"/>
              <a:t>Support of the Transmission grid</a:t>
            </a:r>
          </a:p>
          <a:p>
            <a:r>
              <a:rPr lang="en-US" dirty="0"/>
              <a:t>Extending capacity of existing assets</a:t>
            </a:r>
          </a:p>
          <a:p>
            <a:r>
              <a:rPr lang="en-US" dirty="0"/>
              <a:t>Supporting alternate feeds during </a:t>
            </a:r>
            <a:r>
              <a:rPr lang="en-US" dirty="0" err="1"/>
              <a:t>reconfig</a:t>
            </a:r>
            <a:r>
              <a:rPr lang="en-US" dirty="0"/>
              <a:t>.</a:t>
            </a:r>
          </a:p>
          <a:p>
            <a:r>
              <a:rPr lang="en-US" dirty="0"/>
              <a:t>Controlling frequency of a microgrid</a:t>
            </a:r>
          </a:p>
          <a:p>
            <a:r>
              <a:rPr lang="en-US" dirty="0"/>
              <a:t>Increasing short circuit strength of a microgrid</a:t>
            </a:r>
          </a:p>
        </p:txBody>
      </p:sp>
    </p:spTree>
    <p:extLst>
      <p:ext uri="{BB962C8B-B14F-4D97-AF65-F5344CB8AC3E}">
        <p14:creationId xmlns:p14="http://schemas.microsoft.com/office/powerpoint/2010/main" val="193211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Issues Introduced by Storage</a:t>
            </a:r>
          </a:p>
        </p:txBody>
      </p:sp>
      <p:sp>
        <p:nvSpPr>
          <p:cNvPr id="3" name="Content Placeholder 2"/>
          <p:cNvSpPr>
            <a:spLocks noGrp="1"/>
          </p:cNvSpPr>
          <p:nvPr>
            <p:ph idx="1"/>
          </p:nvPr>
        </p:nvSpPr>
        <p:spPr>
          <a:xfrm>
            <a:off x="274320" y="1622322"/>
            <a:ext cx="8595360" cy="4778477"/>
          </a:xfrm>
        </p:spPr>
        <p:txBody>
          <a:bodyPr>
            <a:normAutofit/>
          </a:bodyPr>
          <a:lstStyle/>
          <a:p>
            <a:r>
              <a:rPr lang="en-US" dirty="0"/>
              <a:t>Overvoltages while discharging</a:t>
            </a:r>
          </a:p>
          <a:p>
            <a:r>
              <a:rPr lang="en-US" dirty="0"/>
              <a:t>Low voltages while charging</a:t>
            </a:r>
          </a:p>
          <a:p>
            <a:r>
              <a:rPr lang="en-US" dirty="0"/>
              <a:t>Voltage regulation while compensating for transmission grid support</a:t>
            </a:r>
          </a:p>
          <a:p>
            <a:r>
              <a:rPr lang="en-US" dirty="0"/>
              <a:t>Interference with overcurrent protection scheme</a:t>
            </a:r>
          </a:p>
          <a:p>
            <a:r>
              <a:rPr lang="en-US" dirty="0"/>
              <a:t>Insufficient short-circuit capacity in microgrid</a:t>
            </a:r>
          </a:p>
        </p:txBody>
      </p:sp>
    </p:spTree>
    <p:extLst>
      <p:ext uri="{BB962C8B-B14F-4D97-AF65-F5344CB8AC3E}">
        <p14:creationId xmlns:p14="http://schemas.microsoft.com/office/powerpoint/2010/main" val="4099660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Sequential-Time Simulation</a:t>
            </a:r>
          </a:p>
        </p:txBody>
      </p:sp>
      <p:sp>
        <p:nvSpPr>
          <p:cNvPr id="3" name="Content Placeholder 2"/>
          <p:cNvSpPr>
            <a:spLocks noGrp="1"/>
          </p:cNvSpPr>
          <p:nvPr>
            <p:ph idx="1"/>
          </p:nvPr>
        </p:nvSpPr>
        <p:spPr/>
        <p:txBody>
          <a:bodyPr>
            <a:normAutofit/>
          </a:bodyPr>
          <a:lstStyle/>
          <a:p>
            <a:r>
              <a:rPr lang="en-US" dirty="0"/>
              <a:t>All DER disrupt the normal load shape</a:t>
            </a:r>
          </a:p>
          <a:p>
            <a:r>
              <a:rPr lang="en-US" dirty="0"/>
              <a:t>A single static power flow does not give a good answer</a:t>
            </a:r>
          </a:p>
          <a:p>
            <a:pPr lvl="1"/>
            <a:r>
              <a:rPr lang="en-US" dirty="0"/>
              <a:t>Have to simulate over a significant time period</a:t>
            </a:r>
          </a:p>
          <a:p>
            <a:r>
              <a:rPr lang="en-US" dirty="0"/>
              <a:t>Sequential-time power flow is now accepted practice in advanced distribution planning</a:t>
            </a:r>
          </a:p>
        </p:txBody>
      </p:sp>
    </p:spTree>
    <p:extLst>
      <p:ext uri="{BB962C8B-B14F-4D97-AF65-F5344CB8AC3E}">
        <p14:creationId xmlns:p14="http://schemas.microsoft.com/office/powerpoint/2010/main" val="3443514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Planning Problem with Storage is More than Capacity to meet Demand</a:t>
            </a:r>
          </a:p>
        </p:txBody>
      </p:sp>
      <p:sp>
        <p:nvSpPr>
          <p:cNvPr id="3" name="Content Placeholder 2"/>
          <p:cNvSpPr>
            <a:spLocks noGrp="1"/>
          </p:cNvSpPr>
          <p:nvPr>
            <p:ph idx="1"/>
          </p:nvPr>
        </p:nvSpPr>
        <p:spPr>
          <a:xfrm>
            <a:off x="274320" y="2344994"/>
            <a:ext cx="8595360" cy="4055806"/>
          </a:xfrm>
        </p:spPr>
        <p:txBody>
          <a:bodyPr>
            <a:normAutofit/>
          </a:bodyPr>
          <a:lstStyle/>
          <a:p>
            <a:r>
              <a:rPr lang="en-US" dirty="0"/>
              <a:t>Storage is a </a:t>
            </a:r>
            <a:r>
              <a:rPr lang="en-US" u="sng" dirty="0"/>
              <a:t>variable</a:t>
            </a:r>
            <a:r>
              <a:rPr lang="en-US" dirty="0"/>
              <a:t> resource but it is also </a:t>
            </a:r>
            <a:r>
              <a:rPr lang="en-US" u="sng" dirty="0"/>
              <a:t>Limited</a:t>
            </a:r>
          </a:p>
          <a:p>
            <a:pPr lvl="1"/>
            <a:r>
              <a:rPr lang="en-US" dirty="0"/>
              <a:t>Planning tools must account for energy stored</a:t>
            </a:r>
          </a:p>
          <a:p>
            <a:pPr lvl="1"/>
            <a:r>
              <a:rPr lang="en-US" dirty="0"/>
              <a:t>Has a limited ramp rate</a:t>
            </a:r>
          </a:p>
          <a:p>
            <a:pPr lvl="1"/>
            <a:r>
              <a:rPr lang="en-US" dirty="0"/>
              <a:t>Has to be recharged at some other time</a:t>
            </a:r>
          </a:p>
          <a:p>
            <a:r>
              <a:rPr lang="en-US" dirty="0"/>
              <a:t>Has </a:t>
            </a:r>
            <a:r>
              <a:rPr lang="en-US" u="sng" dirty="0"/>
              <a:t>losses</a:t>
            </a:r>
          </a:p>
          <a:p>
            <a:pPr lvl="1"/>
            <a:r>
              <a:rPr lang="en-US" dirty="0"/>
              <a:t>Charge-discharge cycle (~15-20%)</a:t>
            </a:r>
          </a:p>
          <a:p>
            <a:pPr lvl="1"/>
            <a:r>
              <a:rPr lang="en-US" dirty="0"/>
              <a:t>Idling losses (temperature dependent)</a:t>
            </a:r>
          </a:p>
          <a:p>
            <a:endParaRPr lang="en-US" dirty="0"/>
          </a:p>
        </p:txBody>
      </p:sp>
    </p:spTree>
    <p:extLst>
      <p:ext uri="{BB962C8B-B14F-4D97-AF65-F5344CB8AC3E}">
        <p14:creationId xmlns:p14="http://schemas.microsoft.com/office/powerpoint/2010/main" val="315598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6 Simulation Modes Have Been Identified and Implemented in </a:t>
            </a:r>
            <a:r>
              <a:rPr lang="en-US" sz="3600" dirty="0" err="1"/>
              <a:t>OpenDSS</a:t>
            </a:r>
            <a:r>
              <a:rPr lang="en-US" sz="3600" dirty="0"/>
              <a:t> Program</a:t>
            </a:r>
          </a:p>
        </p:txBody>
      </p:sp>
      <p:sp>
        <p:nvSpPr>
          <p:cNvPr id="3" name="Content Placeholder 2"/>
          <p:cNvSpPr>
            <a:spLocks noGrp="1"/>
          </p:cNvSpPr>
          <p:nvPr>
            <p:ph idx="1"/>
          </p:nvPr>
        </p:nvSpPr>
        <p:spPr>
          <a:xfrm>
            <a:off x="274320" y="2315496"/>
            <a:ext cx="8595360" cy="4085303"/>
          </a:xfrm>
        </p:spPr>
        <p:txBody>
          <a:bodyPr/>
          <a:lstStyle/>
          <a:p>
            <a:pPr marL="914400" lvl="1" indent="-514350">
              <a:buFont typeface="+mj-lt"/>
              <a:buAutoNum type="arabicPeriod"/>
            </a:pPr>
            <a:r>
              <a:rPr lang="en-US" dirty="0"/>
              <a:t>Static (charge or discharge at specific rate)</a:t>
            </a:r>
          </a:p>
          <a:p>
            <a:pPr marL="914400" lvl="1" indent="-514350">
              <a:buFont typeface="+mj-lt"/>
              <a:buAutoNum type="arabicPeriod"/>
            </a:pPr>
            <a:r>
              <a:rPr lang="en-US" dirty="0"/>
              <a:t>Time  (charge or discharge at specific time)</a:t>
            </a:r>
          </a:p>
          <a:p>
            <a:pPr marL="914400" lvl="1" indent="-514350">
              <a:buFont typeface="+mj-lt"/>
              <a:buAutoNum type="arabicPeriod"/>
            </a:pPr>
            <a:r>
              <a:rPr lang="en-US" dirty="0"/>
              <a:t>Peak Shave</a:t>
            </a:r>
          </a:p>
          <a:p>
            <a:pPr marL="914400" lvl="1" indent="-514350">
              <a:buFont typeface="+mj-lt"/>
              <a:buAutoNum type="arabicPeriod"/>
            </a:pPr>
            <a:r>
              <a:rPr lang="en-US" dirty="0"/>
              <a:t>Load Following</a:t>
            </a:r>
          </a:p>
          <a:p>
            <a:pPr marL="914400" lvl="1" indent="-514350">
              <a:buFont typeface="+mj-lt"/>
              <a:buAutoNum type="arabicPeriod"/>
            </a:pPr>
            <a:r>
              <a:rPr lang="en-US" dirty="0" err="1"/>
              <a:t>Loadshape</a:t>
            </a:r>
            <a:r>
              <a:rPr lang="en-US" dirty="0"/>
              <a:t> Following (define a </a:t>
            </a:r>
            <a:r>
              <a:rPr lang="en-US" dirty="0" err="1"/>
              <a:t>loadshape</a:t>
            </a:r>
            <a:r>
              <a:rPr lang="en-US" dirty="0"/>
              <a:t>)</a:t>
            </a:r>
          </a:p>
          <a:p>
            <a:pPr marL="914400" lvl="1" indent="-514350">
              <a:buFont typeface="+mj-lt"/>
              <a:buAutoNum type="arabicPeriod"/>
            </a:pPr>
            <a:r>
              <a:rPr lang="en-US" dirty="0"/>
              <a:t>Dynamics (i.e., electromechanical transients)</a:t>
            </a:r>
          </a:p>
        </p:txBody>
      </p:sp>
    </p:spTree>
    <p:extLst>
      <p:ext uri="{BB962C8B-B14F-4D97-AF65-F5344CB8AC3E}">
        <p14:creationId xmlns:p14="http://schemas.microsoft.com/office/powerpoint/2010/main" val="371186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eaLnBrk="1" hangingPunct="1"/>
            <a:r>
              <a:rPr lang="en-US" dirty="0"/>
              <a:t>EPRI’s </a:t>
            </a:r>
            <a:r>
              <a:rPr lang="en-US" dirty="0" err="1"/>
              <a:t>OpenDSS</a:t>
            </a:r>
            <a:r>
              <a:rPr lang="en-US" dirty="0"/>
              <a:t> Employs a </a:t>
            </a:r>
            <a:br>
              <a:rPr lang="en-US" dirty="0"/>
            </a:br>
            <a:r>
              <a:rPr lang="en-US" dirty="0"/>
              <a:t>Generic Energy Storage Element</a:t>
            </a:r>
          </a:p>
        </p:txBody>
      </p:sp>
      <p:pic>
        <p:nvPicPr>
          <p:cNvPr id="9219" name="Object 1"/>
          <p:cNvPicPr>
            <a:picLocks noChangeAspect="1" noChangeArrowheads="1"/>
          </p:cNvPicPr>
          <p:nvPr/>
        </p:nvPicPr>
        <p:blipFill>
          <a:blip r:embed="rId2" cstate="print"/>
          <a:srcRect t="-346" b="-346"/>
          <a:stretch>
            <a:fillRect/>
          </a:stretch>
        </p:blipFill>
        <p:spPr bwMode="auto">
          <a:xfrm>
            <a:off x="1340754" y="2450216"/>
            <a:ext cx="6462492" cy="2885250"/>
          </a:xfrm>
          <a:prstGeom prst="rect">
            <a:avLst/>
          </a:prstGeom>
          <a:noFill/>
          <a:ln w="9525">
            <a:noFill/>
            <a:miter lim="800000"/>
            <a:headEnd/>
            <a:tailEnd/>
          </a:ln>
        </p:spPr>
      </p:pic>
    </p:spTree>
    <p:extLst>
      <p:ext uri="{BB962C8B-B14F-4D97-AF65-F5344CB8AC3E}">
        <p14:creationId xmlns:p14="http://schemas.microsoft.com/office/powerpoint/2010/main" val="240984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Modeling Solar PV</a:t>
            </a:r>
            <a:endParaRPr lang="en-US" alt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066763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1" y="1979309"/>
            <a:ext cx="5288453" cy="3198431"/>
          </a:xfrm>
          <a:prstGeom prst="rect">
            <a:avLst/>
          </a:prstGeom>
        </p:spPr>
      </p:pic>
      <p:sp>
        <p:nvSpPr>
          <p:cNvPr id="4" name="Rounded Rectangle 3"/>
          <p:cNvSpPr/>
          <p:nvPr/>
        </p:nvSpPr>
        <p:spPr bwMode="auto">
          <a:xfrm>
            <a:off x="5818642" y="1979308"/>
            <a:ext cx="3032281" cy="197283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p>
        </p:txBody>
      </p:sp>
      <p:sp>
        <p:nvSpPr>
          <p:cNvPr id="2" name="Title 1"/>
          <p:cNvSpPr>
            <a:spLocks noGrp="1"/>
          </p:cNvSpPr>
          <p:nvPr>
            <p:ph type="title"/>
          </p:nvPr>
        </p:nvSpPr>
        <p:spPr/>
        <p:txBody>
          <a:bodyPr/>
          <a:lstStyle/>
          <a:p>
            <a:r>
              <a:rPr lang="en-US" dirty="0"/>
              <a:t>Storage Element Operation</a:t>
            </a:r>
          </a:p>
        </p:txBody>
      </p:sp>
      <p:pic>
        <p:nvPicPr>
          <p:cNvPr id="5" name="Object 1"/>
          <p:cNvPicPr>
            <a:picLocks noChangeAspect="1" noChangeArrowheads="1"/>
          </p:cNvPicPr>
          <p:nvPr/>
        </p:nvPicPr>
        <p:blipFill rotWithShape="1">
          <a:blip r:embed="rId3" cstate="print"/>
          <a:srcRect t="-346" r="19117" b="-346"/>
          <a:stretch/>
        </p:blipFill>
        <p:spPr bwMode="auto">
          <a:xfrm>
            <a:off x="5994642" y="2106273"/>
            <a:ext cx="2846209" cy="1571073"/>
          </a:xfrm>
          <a:prstGeom prst="rect">
            <a:avLst/>
          </a:prstGeom>
          <a:noFill/>
          <a:ln w="9525">
            <a:noFill/>
            <a:miter lim="800000"/>
            <a:headEnd/>
            <a:tailEnd/>
          </a:ln>
        </p:spPr>
      </p:pic>
    </p:spTree>
    <p:extLst>
      <p:ext uri="{BB962C8B-B14F-4D97-AF65-F5344CB8AC3E}">
        <p14:creationId xmlns:p14="http://schemas.microsoft.com/office/powerpoint/2010/main" val="2249066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Storage Controller Model</a:t>
            </a:r>
          </a:p>
        </p:txBody>
      </p:sp>
      <p:pic>
        <p:nvPicPr>
          <p:cNvPr id="10243" name="Object 2"/>
          <p:cNvPicPr>
            <a:picLocks noGrp="1" noChangeArrowheads="1"/>
          </p:cNvPicPr>
          <p:nvPr>
            <p:ph sz="half" idx="1"/>
          </p:nvPr>
        </p:nvPicPr>
        <p:blipFill>
          <a:blip r:embed="rId2" cstate="print"/>
          <a:stretch>
            <a:fillRect/>
          </a:stretch>
        </p:blipFill>
        <p:spPr>
          <a:xfrm>
            <a:off x="1758663" y="1846985"/>
            <a:ext cx="5268191" cy="2857865"/>
          </a:xfrm>
        </p:spPr>
      </p:pic>
      <p:sp>
        <p:nvSpPr>
          <p:cNvPr id="7" name="TextBox 6"/>
          <p:cNvSpPr txBox="1"/>
          <p:nvPr/>
        </p:nvSpPr>
        <p:spPr>
          <a:xfrm>
            <a:off x="3488749" y="4783961"/>
            <a:ext cx="2933473" cy="2482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spcBef>
                <a:spcPct val="50000"/>
              </a:spcBef>
              <a:defRPr/>
            </a:pPr>
            <a:r>
              <a:rPr lang="en-US" sz="1013" dirty="0"/>
              <a:t>Fleet of Distributed Energy Storage Elements</a:t>
            </a:r>
          </a:p>
        </p:txBody>
      </p:sp>
    </p:spTree>
    <p:extLst>
      <p:ext uri="{BB962C8B-B14F-4D97-AF65-F5344CB8AC3E}">
        <p14:creationId xmlns:p14="http://schemas.microsoft.com/office/powerpoint/2010/main" val="392873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Peak Shaving Applications</a:t>
            </a:r>
          </a:p>
        </p:txBody>
      </p:sp>
      <p:pic>
        <p:nvPicPr>
          <p:cNvPr id="6" name="Picture 5"/>
          <p:cNvPicPr/>
          <p:nvPr/>
        </p:nvPicPr>
        <p:blipFill>
          <a:blip r:embed="rId2" cstate="print"/>
          <a:srcRect/>
          <a:stretch>
            <a:fillRect/>
          </a:stretch>
        </p:blipFill>
        <p:spPr bwMode="auto">
          <a:xfrm>
            <a:off x="996461" y="1980467"/>
            <a:ext cx="5150998" cy="3284661"/>
          </a:xfrm>
          <a:prstGeom prst="rect">
            <a:avLst/>
          </a:prstGeom>
          <a:noFill/>
          <a:ln w="9525">
            <a:noFill/>
            <a:miter lim="800000"/>
            <a:headEnd/>
            <a:tailEnd/>
          </a:ln>
        </p:spPr>
      </p:pic>
      <p:sp>
        <p:nvSpPr>
          <p:cNvPr id="7" name="TextBox 6"/>
          <p:cNvSpPr txBox="1"/>
          <p:nvPr/>
        </p:nvSpPr>
        <p:spPr>
          <a:xfrm>
            <a:off x="6260124" y="2545374"/>
            <a:ext cx="2426677" cy="584775"/>
          </a:xfrm>
          <a:prstGeom prst="rect">
            <a:avLst/>
          </a:prstGeom>
          <a:noFill/>
        </p:spPr>
        <p:txBody>
          <a:bodyPr wrap="square" rtlCol="0">
            <a:spAutoFit/>
          </a:bodyPr>
          <a:lstStyle/>
          <a:p>
            <a:r>
              <a:rPr lang="en-US" dirty="0"/>
              <a:t>Time step size: </a:t>
            </a:r>
            <a:br>
              <a:rPr lang="en-US" dirty="0"/>
            </a:br>
            <a:r>
              <a:rPr lang="en-US" dirty="0"/>
              <a:t>15-60 min</a:t>
            </a:r>
          </a:p>
        </p:txBody>
      </p:sp>
    </p:spTree>
    <p:extLst>
      <p:ext uri="{BB962C8B-B14F-4D97-AF65-F5344CB8AC3E}">
        <p14:creationId xmlns:p14="http://schemas.microsoft.com/office/powerpoint/2010/main" val="216213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Compensating for Renewable Generation</a:t>
            </a:r>
          </a:p>
        </p:txBody>
      </p:sp>
      <p:pic>
        <p:nvPicPr>
          <p:cNvPr id="4" name="Content Placeholder 3"/>
          <p:cNvPicPr>
            <a:picLocks noGrp="1"/>
          </p:cNvPicPr>
          <p:nvPr>
            <p:ph idx="1"/>
          </p:nvPr>
        </p:nvPicPr>
        <p:blipFill>
          <a:blip r:embed="rId2" cstate="print"/>
          <a:srcRect/>
          <a:stretch>
            <a:fillRect/>
          </a:stretch>
        </p:blipFill>
        <p:spPr bwMode="auto">
          <a:xfrm>
            <a:off x="211016" y="1853713"/>
            <a:ext cx="4712677" cy="3423137"/>
          </a:xfrm>
          <a:prstGeom prst="rect">
            <a:avLst/>
          </a:prstGeom>
          <a:noFill/>
          <a:ln w="19050">
            <a:noFill/>
            <a:miter lim="800000"/>
            <a:headEnd/>
            <a:tailEnd/>
          </a:ln>
        </p:spPr>
      </p:pic>
      <p:sp>
        <p:nvSpPr>
          <p:cNvPr id="3" name="Oval 2"/>
          <p:cNvSpPr/>
          <p:nvPr/>
        </p:nvSpPr>
        <p:spPr>
          <a:xfrm>
            <a:off x="2942493" y="2076450"/>
            <a:ext cx="1324708" cy="288387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439509" y="2287466"/>
            <a:ext cx="3130061" cy="584775"/>
          </a:xfrm>
          <a:prstGeom prst="rect">
            <a:avLst/>
          </a:prstGeom>
          <a:noFill/>
        </p:spPr>
        <p:txBody>
          <a:bodyPr wrap="square" rtlCol="0">
            <a:spAutoFit/>
          </a:bodyPr>
          <a:lstStyle/>
          <a:p>
            <a:r>
              <a:rPr lang="en-US" dirty="0"/>
              <a:t>Extend solar PV output into evening peak.</a:t>
            </a:r>
          </a:p>
        </p:txBody>
      </p:sp>
      <p:cxnSp>
        <p:nvCxnSpPr>
          <p:cNvPr id="8" name="Straight Arrow Connector 7"/>
          <p:cNvCxnSpPr>
            <a:stCxn id="6" idx="1"/>
          </p:cNvCxnSpPr>
          <p:nvPr/>
        </p:nvCxnSpPr>
        <p:spPr>
          <a:xfrm flipH="1">
            <a:off x="4173416" y="2579853"/>
            <a:ext cx="1266092" cy="2468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488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Intermittent Generation Smoothing</a:t>
            </a:r>
          </a:p>
        </p:txBody>
      </p:sp>
      <p:sp>
        <p:nvSpPr>
          <p:cNvPr id="3" name="Text Placeholder 2"/>
          <p:cNvSpPr>
            <a:spLocks noGrp="1"/>
          </p:cNvSpPr>
          <p:nvPr>
            <p:ph type="body" idx="1"/>
          </p:nvPr>
        </p:nvSpPr>
        <p:spPr>
          <a:xfrm>
            <a:off x="457200" y="2008585"/>
            <a:ext cx="4040188" cy="479822"/>
          </a:xfrm>
        </p:spPr>
        <p:txBody>
          <a:bodyPr>
            <a:normAutofit/>
          </a:bodyPr>
          <a:lstStyle/>
          <a:p>
            <a:r>
              <a:rPr lang="en-US" sz="1800" dirty="0"/>
              <a:t>PV Output</a:t>
            </a:r>
          </a:p>
        </p:txBody>
      </p:sp>
      <p:pic>
        <p:nvPicPr>
          <p:cNvPr id="4" name="Content Placeholder 3" descr="PV+ES_RR.bmp"/>
          <p:cNvPicPr>
            <a:picLocks noGrp="1"/>
          </p:cNvPicPr>
          <p:nvPr>
            <p:ph sz="half" idx="2"/>
          </p:nvPr>
        </p:nvPicPr>
        <p:blipFill>
          <a:blip r:embed="rId2" cstate="print"/>
          <a:stretch>
            <a:fillRect/>
          </a:stretch>
        </p:blipFill>
        <p:spPr>
          <a:xfrm>
            <a:off x="703971" y="2488408"/>
            <a:ext cx="3137535" cy="2671781"/>
          </a:xfrm>
          <a:prstGeom prst="rect">
            <a:avLst/>
          </a:prstGeom>
          <a:ln w="19050">
            <a:noFill/>
          </a:ln>
        </p:spPr>
      </p:pic>
      <p:sp>
        <p:nvSpPr>
          <p:cNvPr id="6" name="Text Placeholder 5"/>
          <p:cNvSpPr>
            <a:spLocks noGrp="1"/>
          </p:cNvSpPr>
          <p:nvPr>
            <p:ph type="body" sz="quarter" idx="3"/>
          </p:nvPr>
        </p:nvSpPr>
        <p:spPr/>
        <p:txBody>
          <a:bodyPr>
            <a:normAutofit/>
          </a:bodyPr>
          <a:lstStyle/>
          <a:p>
            <a:r>
              <a:rPr lang="en-US" sz="1800" dirty="0"/>
              <a:t>Network Response</a:t>
            </a:r>
          </a:p>
        </p:txBody>
      </p:sp>
      <p:pic>
        <p:nvPicPr>
          <p:cNvPr id="8" name="Content Placeholder 3" descr="Demand_RR.bmp"/>
          <p:cNvPicPr>
            <a:picLocks noGrp="1"/>
          </p:cNvPicPr>
          <p:nvPr>
            <p:ph sz="quarter" idx="4"/>
          </p:nvPr>
        </p:nvPicPr>
        <p:blipFill>
          <a:blip r:embed="rId3" cstate="print"/>
          <a:stretch>
            <a:fillRect/>
          </a:stretch>
        </p:blipFill>
        <p:spPr bwMode="auto">
          <a:xfrm>
            <a:off x="4769535" y="2488408"/>
            <a:ext cx="3137535" cy="2991301"/>
          </a:xfrm>
          <a:prstGeom prst="rect">
            <a:avLst/>
          </a:prstGeom>
          <a:noFill/>
          <a:ln w="19050">
            <a:noFill/>
            <a:miter lim="800000"/>
            <a:headEnd/>
            <a:tailEnd/>
          </a:ln>
          <a:effectLst/>
        </p:spPr>
      </p:pic>
    </p:spTree>
    <p:extLst>
      <p:ext uri="{BB962C8B-B14F-4D97-AF65-F5344CB8AC3E}">
        <p14:creationId xmlns:p14="http://schemas.microsoft.com/office/powerpoint/2010/main" val="938105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Storage Power Output for Smoothing</a:t>
            </a:r>
          </a:p>
        </p:txBody>
      </p:sp>
      <p:pic>
        <p:nvPicPr>
          <p:cNvPr id="8" name="Picture 7"/>
          <p:cNvPicPr/>
          <p:nvPr/>
        </p:nvPicPr>
        <p:blipFill>
          <a:blip r:embed="rId2" cstate="print"/>
          <a:srcRect/>
          <a:stretch>
            <a:fillRect/>
          </a:stretch>
        </p:blipFill>
        <p:spPr bwMode="auto">
          <a:xfrm>
            <a:off x="1805355" y="2310764"/>
            <a:ext cx="4929358" cy="3188824"/>
          </a:xfrm>
          <a:prstGeom prst="rect">
            <a:avLst/>
          </a:prstGeom>
          <a:noFill/>
          <a:ln w="9525">
            <a:noFill/>
            <a:miter lim="800000"/>
            <a:headEnd/>
            <a:tailEnd/>
          </a:ln>
        </p:spPr>
      </p:pic>
    </p:spTree>
    <p:extLst>
      <p:ext uri="{BB962C8B-B14F-4D97-AF65-F5344CB8AC3E}">
        <p14:creationId xmlns:p14="http://schemas.microsoft.com/office/powerpoint/2010/main" val="1796615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0690"/>
            <a:ext cx="8229600" cy="505440"/>
          </a:xfrm>
        </p:spPr>
        <p:txBody>
          <a:bodyPr>
            <a:normAutofit fontScale="90000"/>
          </a:bodyPr>
          <a:lstStyle/>
          <a:p>
            <a:r>
              <a:rPr lang="en-US" dirty="0"/>
              <a:t>A Dynamics Example </a:t>
            </a:r>
            <a:br>
              <a:rPr lang="en-US" dirty="0"/>
            </a:br>
            <a:r>
              <a:rPr lang="en-US" sz="3200" dirty="0"/>
              <a:t>(Black start of a Microgrid)</a:t>
            </a:r>
          </a:p>
        </p:txBody>
      </p:sp>
      <p:pic>
        <p:nvPicPr>
          <p:cNvPr id="3" name="Imagen 10"/>
          <p:cNvPicPr/>
          <p:nvPr/>
        </p:nvPicPr>
        <p:blipFill>
          <a:blip r:embed="rId2" cstate="print">
            <a:extLst>
              <a:ext uri="{28A0092B-C50C-407E-A947-70E740481C1C}">
                <a14:useLocalDpi xmlns:a14="http://schemas.microsoft.com/office/drawing/2010/main" val="0"/>
              </a:ext>
            </a:extLst>
          </a:blip>
          <a:stretch>
            <a:fillRect/>
          </a:stretch>
        </p:blipFill>
        <p:spPr>
          <a:xfrm>
            <a:off x="611066" y="2010192"/>
            <a:ext cx="7058644" cy="2528105"/>
          </a:xfrm>
          <a:prstGeom prst="rect">
            <a:avLst/>
          </a:prstGeom>
        </p:spPr>
      </p:pic>
      <p:sp>
        <p:nvSpPr>
          <p:cNvPr id="4" name="TextBox 3"/>
          <p:cNvSpPr txBox="1"/>
          <p:nvPr/>
        </p:nvSpPr>
        <p:spPr>
          <a:xfrm>
            <a:off x="1899138" y="4538296"/>
            <a:ext cx="5650524" cy="338554"/>
          </a:xfrm>
          <a:prstGeom prst="rect">
            <a:avLst/>
          </a:prstGeom>
          <a:noFill/>
        </p:spPr>
        <p:txBody>
          <a:bodyPr wrap="square" rtlCol="0">
            <a:spAutoFit/>
          </a:bodyPr>
          <a:lstStyle/>
          <a:p>
            <a:r>
              <a:rPr lang="en-US" dirty="0"/>
              <a:t>Model may require more than 30 parameters.</a:t>
            </a:r>
          </a:p>
        </p:txBody>
      </p:sp>
    </p:spTree>
    <p:extLst>
      <p:ext uri="{BB962C8B-B14F-4D97-AF65-F5344CB8AC3E}">
        <p14:creationId xmlns:p14="http://schemas.microsoft.com/office/powerpoint/2010/main" val="3685158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from the Model</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671646" y="2389505"/>
            <a:ext cx="3200400" cy="2078990"/>
          </a:xfrm>
          <a:prstGeom prst="rect">
            <a:avLst/>
          </a:prstGeom>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20969" y="2373631"/>
            <a:ext cx="3200400" cy="2094865"/>
          </a:xfrm>
          <a:prstGeom prst="rect">
            <a:avLst/>
          </a:prstGeom>
          <a:ln>
            <a:solidFill>
              <a:schemeClr val="tx1"/>
            </a:solidFill>
          </a:ln>
        </p:spPr>
      </p:pic>
    </p:spTree>
    <p:extLst>
      <p:ext uri="{BB962C8B-B14F-4D97-AF65-F5344CB8AC3E}">
        <p14:creationId xmlns:p14="http://schemas.microsoft.com/office/powerpoint/2010/main" val="1881649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a:t>How to Support Vendor-Supplied Models for Complex Storage System Models</a:t>
            </a:r>
          </a:p>
        </p:txBody>
      </p:sp>
      <p:sp>
        <p:nvSpPr>
          <p:cNvPr id="4" name="Content Placeholder 3"/>
          <p:cNvSpPr>
            <a:spLocks noGrp="1"/>
          </p:cNvSpPr>
          <p:nvPr>
            <p:ph idx="1"/>
          </p:nvPr>
        </p:nvSpPr>
        <p:spPr>
          <a:xfrm>
            <a:off x="274320" y="2109018"/>
            <a:ext cx="8595360" cy="4291781"/>
          </a:xfrm>
        </p:spPr>
        <p:txBody>
          <a:bodyPr/>
          <a:lstStyle/>
          <a:p>
            <a:r>
              <a:rPr lang="en-US" dirty="0"/>
              <a:t>Establish common software interface (DLL?)</a:t>
            </a:r>
          </a:p>
          <a:p>
            <a:r>
              <a:rPr lang="en-US" dirty="0"/>
              <a:t>Variants for QSTS, Dynamics, and EMT</a:t>
            </a:r>
          </a:p>
          <a:p>
            <a:r>
              <a:rPr lang="en-US" dirty="0"/>
              <a:t>Windows dominant platform in US for distribution</a:t>
            </a:r>
          </a:p>
          <a:p>
            <a:r>
              <a:rPr lang="en-US" dirty="0"/>
              <a:t>DSA vendors will have to support</a:t>
            </a:r>
          </a:p>
          <a:p>
            <a:r>
              <a:rPr lang="en-US" dirty="0"/>
              <a:t>Storage system vendors will want protection</a:t>
            </a:r>
          </a:p>
        </p:txBody>
      </p:sp>
    </p:spTree>
    <p:extLst>
      <p:ext uri="{BB962C8B-B14F-4D97-AF65-F5344CB8AC3E}">
        <p14:creationId xmlns:p14="http://schemas.microsoft.com/office/powerpoint/2010/main" val="1409007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Distribution Planning</a:t>
            </a:r>
          </a:p>
        </p:txBody>
      </p:sp>
      <p:sp>
        <p:nvSpPr>
          <p:cNvPr id="3" name="Content Placeholder 2"/>
          <p:cNvSpPr>
            <a:spLocks noGrp="1"/>
          </p:cNvSpPr>
          <p:nvPr>
            <p:ph idx="1"/>
          </p:nvPr>
        </p:nvSpPr>
        <p:spPr/>
        <p:txBody>
          <a:bodyPr>
            <a:normAutofit/>
          </a:bodyPr>
          <a:lstStyle/>
          <a:p>
            <a:pPr marL="0" indent="0">
              <a:buNone/>
            </a:pPr>
            <a:r>
              <a:rPr lang="en-US" dirty="0"/>
              <a:t>System Performance Considerations</a:t>
            </a:r>
          </a:p>
          <a:p>
            <a:pPr lvl="1"/>
            <a:r>
              <a:rPr lang="en-US" sz="2600" dirty="0" err="1"/>
              <a:t>Overvoltages</a:t>
            </a:r>
            <a:r>
              <a:rPr lang="en-US" sz="2600" dirty="0"/>
              <a:t> while discharging</a:t>
            </a:r>
          </a:p>
          <a:p>
            <a:pPr lvl="1"/>
            <a:r>
              <a:rPr lang="en-US" sz="2600" dirty="0"/>
              <a:t>Low voltages when charging</a:t>
            </a:r>
          </a:p>
          <a:p>
            <a:pPr lvl="1"/>
            <a:r>
              <a:rPr lang="en-US" sz="2600" dirty="0"/>
              <a:t>Voltage regulation interaction (bulk system dispatch)</a:t>
            </a:r>
          </a:p>
          <a:p>
            <a:pPr lvl="1"/>
            <a:r>
              <a:rPr lang="en-US" sz="2600" dirty="0"/>
              <a:t>Interference with overcurrent protection</a:t>
            </a:r>
          </a:p>
          <a:p>
            <a:pPr lvl="1"/>
            <a:r>
              <a:rPr lang="en-US" sz="2600" dirty="0"/>
              <a:t>Short circuit capacity when islanded</a:t>
            </a:r>
            <a:br>
              <a:rPr lang="en-US" dirty="0"/>
            </a:br>
            <a:endParaRPr lang="en-US" dirty="0"/>
          </a:p>
          <a:p>
            <a:pPr marL="0" indent="0">
              <a:buNone/>
            </a:pPr>
            <a:r>
              <a:rPr lang="en-US" dirty="0"/>
              <a:t>At least two accommodation screens:</a:t>
            </a:r>
          </a:p>
          <a:p>
            <a:pPr marL="640259" lvl="2" indent="-289322">
              <a:buFont typeface="+mj-lt"/>
              <a:buAutoNum type="arabicPeriod"/>
            </a:pPr>
            <a:r>
              <a:rPr lang="en-US" dirty="0"/>
              <a:t>Max output  /  min load</a:t>
            </a:r>
          </a:p>
          <a:p>
            <a:pPr marL="640259" lvl="2" indent="-289322">
              <a:buFont typeface="+mj-lt"/>
              <a:buAutoNum type="arabicPeriod"/>
            </a:pPr>
            <a:r>
              <a:rPr lang="en-US" dirty="0"/>
              <a:t>Max charge /  max load</a:t>
            </a:r>
            <a:br>
              <a:rPr lang="en-US" sz="2800" dirty="0"/>
            </a:br>
            <a:endParaRPr lang="en-US" sz="2800" dirty="0"/>
          </a:p>
          <a:p>
            <a:pPr marL="289322" indent="-289322">
              <a:buFont typeface="+mj-lt"/>
              <a:buAutoNum type="arabicPeriod"/>
            </a:pPr>
            <a:endParaRPr lang="en-US" dirty="0"/>
          </a:p>
        </p:txBody>
      </p:sp>
    </p:spTree>
    <p:extLst>
      <p:ext uri="{BB962C8B-B14F-4D97-AF65-F5344CB8AC3E}">
        <p14:creationId xmlns:p14="http://schemas.microsoft.com/office/powerpoint/2010/main" val="16647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err="1"/>
              <a:t>PVSystem</a:t>
            </a:r>
            <a:r>
              <a:rPr lang="en-US" altLang="en-US" dirty="0"/>
              <a:t> in the </a:t>
            </a:r>
            <a:r>
              <a:rPr lang="en-US" altLang="en-US" dirty="0" err="1"/>
              <a:t>OpenDSS</a:t>
            </a:r>
            <a:r>
              <a:rPr lang="en-US" altLang="en-US" dirty="0"/>
              <a:t> </a:t>
            </a:r>
          </a:p>
        </p:txBody>
      </p:sp>
      <p:sp>
        <p:nvSpPr>
          <p:cNvPr id="14339" name="Rectangle 3"/>
          <p:cNvSpPr>
            <a:spLocks noGrp="1" noChangeArrowheads="1"/>
          </p:cNvSpPr>
          <p:nvPr>
            <p:ph type="body" idx="1"/>
          </p:nvPr>
        </p:nvSpPr>
        <p:spPr/>
        <p:txBody>
          <a:bodyPr/>
          <a:lstStyle/>
          <a:p>
            <a:r>
              <a:rPr lang="en-US" altLang="en-US" dirty="0"/>
              <a:t>The </a:t>
            </a:r>
            <a:r>
              <a:rPr lang="en-US" altLang="en-US" dirty="0" err="1"/>
              <a:t>PVSystem</a:t>
            </a:r>
            <a:r>
              <a:rPr lang="en-US" altLang="en-US" dirty="0"/>
              <a:t> </a:t>
            </a:r>
            <a:r>
              <a:rPr lang="en-US" dirty="0"/>
              <a:t>model combines a model of the PV array and the PV inverter into one convenient model to use for distribution system impacts studies</a:t>
            </a:r>
            <a:endParaRPr lang="en-US" altLang="en-US" dirty="0"/>
          </a:p>
          <a:p>
            <a:pPr eaLnBrk="1" hangingPunct="1">
              <a:buFontTx/>
              <a:buNone/>
            </a:pPr>
            <a:endParaRPr lang="en-US" altLang="en-US" dirty="0"/>
          </a:p>
          <a:p>
            <a:pPr eaLnBrk="1" hangingPunct="1"/>
            <a:endParaRPr lang="en-US" altLang="en-US" dirty="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567" y="2570206"/>
            <a:ext cx="4800600" cy="3611563"/>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208642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ubtitle 4"/>
          <p:cNvSpPr>
            <a:spLocks noGrp="1"/>
          </p:cNvSpPr>
          <p:nvPr>
            <p:ph type="subTitle" sz="quarter" idx="1"/>
          </p:nvPr>
        </p:nvSpPr>
        <p:spPr/>
        <p:txBody>
          <a:bodyPr/>
          <a:lstStyle/>
          <a:p>
            <a:pPr eaLnBrk="1" hangingPunct="1"/>
            <a:r>
              <a:rPr lang="en-US" altLang="en-US"/>
              <a:t>A Model to represent many impedance characteristics</a:t>
            </a:r>
          </a:p>
        </p:txBody>
      </p:sp>
      <p:sp>
        <p:nvSpPr>
          <p:cNvPr id="245763" name="Title 3"/>
          <p:cNvSpPr>
            <a:spLocks noGrp="1"/>
          </p:cNvSpPr>
          <p:nvPr>
            <p:ph type="ctrTitle" sz="quarter"/>
          </p:nvPr>
        </p:nvSpPr>
        <p:spPr/>
        <p:txBody>
          <a:bodyPr/>
          <a:lstStyle/>
          <a:p>
            <a:pPr algn="r" eaLnBrk="1" hangingPunct="1"/>
            <a:r>
              <a:rPr lang="en-US" altLang="en-US"/>
              <a:t>The Versatile REACTOR Model</a:t>
            </a:r>
          </a:p>
        </p:txBody>
      </p:sp>
    </p:spTree>
    <p:extLst>
      <p:ext uri="{BB962C8B-B14F-4D97-AF65-F5344CB8AC3E}">
        <p14:creationId xmlns:p14="http://schemas.microsoft.com/office/powerpoint/2010/main" val="915667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a:lstStyle/>
          <a:p>
            <a:r>
              <a:rPr lang="en-US" altLang="en-US"/>
              <a:t>Specify R and X or Z1, Z2, Z0</a:t>
            </a:r>
          </a:p>
        </p:txBody>
      </p:sp>
      <p:pic>
        <p:nvPicPr>
          <p:cNvPr id="246787" name="Content Placeholder 3" descr="ReactorModel.wm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447800"/>
            <a:ext cx="3546475" cy="4721225"/>
          </a:xfrm>
        </p:spPr>
      </p:pic>
      <p:sp>
        <p:nvSpPr>
          <p:cNvPr id="246788" name="TextBox 4"/>
          <p:cNvSpPr txBox="1">
            <a:spLocks noChangeArrowheads="1"/>
          </p:cNvSpPr>
          <p:nvPr/>
        </p:nvSpPr>
        <p:spPr bwMode="auto">
          <a:xfrm>
            <a:off x="5181600" y="1752600"/>
            <a:ext cx="3581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Basic series R-X model</a:t>
            </a:r>
          </a:p>
          <a:p>
            <a:pPr algn="l"/>
            <a:endParaRPr lang="en-US" altLang="en-US"/>
          </a:p>
          <a:p>
            <a:pPr algn="l"/>
            <a:r>
              <a:rPr lang="en-US" altLang="en-US"/>
              <a:t>With option parallel Rp that can represent no-load losses or produce lower X/R at higher frequencies</a:t>
            </a:r>
          </a:p>
          <a:p>
            <a:pPr algn="l"/>
            <a:endParaRPr lang="en-US" altLang="en-US"/>
          </a:p>
          <a:p>
            <a:pPr algn="l"/>
            <a:r>
              <a:rPr lang="en-US" altLang="en-US"/>
              <a:t>1.. N phases</a:t>
            </a:r>
          </a:p>
          <a:p>
            <a:pPr algn="l"/>
            <a:endParaRPr lang="en-US" altLang="en-US"/>
          </a:p>
          <a:p>
            <a:pPr algn="l"/>
            <a:r>
              <a:rPr lang="en-US" altLang="en-US"/>
              <a:t>If Z2 &lt;&gt; Z1 then Yprim is asymmetric</a:t>
            </a:r>
          </a:p>
          <a:p>
            <a:pPr algn="l"/>
            <a:r>
              <a:rPr lang="en-US" altLang="en-US"/>
              <a:t>Good for modeling induction machine</a:t>
            </a:r>
          </a:p>
        </p:txBody>
      </p:sp>
    </p:spTree>
    <p:extLst>
      <p:ext uri="{BB962C8B-B14F-4D97-AF65-F5344CB8AC3E}">
        <p14:creationId xmlns:p14="http://schemas.microsoft.com/office/powerpoint/2010/main" val="1226313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a:lstStyle/>
          <a:p>
            <a:r>
              <a:rPr lang="en-US" altLang="en-US"/>
              <a:t>Specify Rmatrix and Xmatrix</a:t>
            </a:r>
          </a:p>
        </p:txBody>
      </p:sp>
      <p:pic>
        <p:nvPicPr>
          <p:cNvPr id="247811" name="Content Placeholder 3" descr="ReactorModel-Matrix.wm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524000"/>
            <a:ext cx="3276600" cy="4794250"/>
          </a:xfrm>
        </p:spPr>
      </p:pic>
      <p:sp>
        <p:nvSpPr>
          <p:cNvPr id="247812" name="TextBox 4"/>
          <p:cNvSpPr txBox="1">
            <a:spLocks noChangeArrowheads="1"/>
          </p:cNvSpPr>
          <p:nvPr/>
        </p:nvSpPr>
        <p:spPr bwMode="auto">
          <a:xfrm>
            <a:off x="4343400" y="2514600"/>
            <a:ext cx="434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Can specify series (default) or parallel</a:t>
            </a:r>
          </a:p>
          <a:p>
            <a:pPr algn="l"/>
            <a:endParaRPr lang="en-US" altLang="en-US"/>
          </a:p>
          <a:p>
            <a:pPr algn="l"/>
            <a:r>
              <a:rPr lang="en-US" altLang="en-US"/>
              <a:t>Significantly different frequency response will result for parallel model</a:t>
            </a:r>
          </a:p>
          <a:p>
            <a:pPr algn="l"/>
            <a:endParaRPr lang="en-US" altLang="en-US"/>
          </a:p>
          <a:p>
            <a:pPr algn="l"/>
            <a:r>
              <a:rPr lang="en-US" altLang="en-US"/>
              <a:t>Can represent some very creative, somewhat arbitrary R-L networks.</a:t>
            </a:r>
          </a:p>
          <a:p>
            <a:pPr algn="l"/>
            <a:r>
              <a:rPr lang="en-US" altLang="en-US"/>
              <a:t>Restricted to symmetrical at 7.6.3</a:t>
            </a:r>
          </a:p>
        </p:txBody>
      </p:sp>
    </p:spTree>
    <p:extLst>
      <p:ext uri="{BB962C8B-B14F-4D97-AF65-F5344CB8AC3E}">
        <p14:creationId xmlns:p14="http://schemas.microsoft.com/office/powerpoint/2010/main" val="153221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p:nvPr>
        </p:nvSpPr>
        <p:spPr/>
        <p:txBody>
          <a:bodyPr/>
          <a:lstStyle/>
          <a:p>
            <a:pPr eaLnBrk="1" hangingPunct="1"/>
            <a:r>
              <a:rPr lang="en-US" altLang="en-US"/>
              <a:t>Dynamics Solution</a:t>
            </a:r>
          </a:p>
        </p:txBody>
      </p:sp>
      <p:sp>
        <p:nvSpPr>
          <p:cNvPr id="234499" name="Rectangle 3"/>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3267671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a:lstStyle/>
          <a:p>
            <a:r>
              <a:rPr lang="en-US" altLang="en-US"/>
              <a:t>Dynamics Mode	</a:t>
            </a:r>
          </a:p>
        </p:txBody>
      </p:sp>
      <p:sp>
        <p:nvSpPr>
          <p:cNvPr id="235523" name="Content Placeholder 2"/>
          <p:cNvSpPr>
            <a:spLocks noGrp="1"/>
          </p:cNvSpPr>
          <p:nvPr>
            <p:ph idx="1"/>
          </p:nvPr>
        </p:nvSpPr>
        <p:spPr/>
        <p:txBody>
          <a:bodyPr/>
          <a:lstStyle/>
          <a:p>
            <a:r>
              <a:rPr lang="en-US" altLang="en-US"/>
              <a:t>Dynamics mode is used for</a:t>
            </a:r>
          </a:p>
          <a:p>
            <a:pPr lvl="1"/>
            <a:r>
              <a:rPr lang="en-US" altLang="en-US"/>
              <a:t>Fault current calculations including Generator contributions</a:t>
            </a:r>
          </a:p>
          <a:p>
            <a:pPr lvl="2"/>
            <a:r>
              <a:rPr lang="en-US" altLang="en-US"/>
              <a:t>Single time-step solution</a:t>
            </a:r>
          </a:p>
          <a:p>
            <a:pPr lvl="1"/>
            <a:r>
              <a:rPr lang="en-US" altLang="en-US"/>
              <a:t>Machine transients</a:t>
            </a:r>
          </a:p>
          <a:p>
            <a:pPr lvl="1"/>
            <a:r>
              <a:rPr lang="en-US" altLang="en-US"/>
              <a:t>Inverter transients</a:t>
            </a:r>
          </a:p>
          <a:p>
            <a:r>
              <a:rPr lang="en-US" altLang="en-US"/>
              <a:t>Typical time step:  0.2 – 1 ms</a:t>
            </a:r>
          </a:p>
          <a:p>
            <a:pPr lvl="1"/>
            <a:r>
              <a:rPr lang="en-US" altLang="en-US"/>
              <a:t>Depends on time constants in model</a:t>
            </a:r>
          </a:p>
          <a:p>
            <a:r>
              <a:rPr lang="en-US" altLang="en-US"/>
              <a:t>A converged power flow is required to initialize the model.</a:t>
            </a:r>
          </a:p>
        </p:txBody>
      </p:sp>
    </p:spTree>
    <p:extLst>
      <p:ext uri="{BB962C8B-B14F-4D97-AF65-F5344CB8AC3E}">
        <p14:creationId xmlns:p14="http://schemas.microsoft.com/office/powerpoint/2010/main" val="583410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p:txBody>
          <a:bodyPr/>
          <a:lstStyle/>
          <a:p>
            <a:r>
              <a:rPr lang="en-US" altLang="en-US"/>
              <a:t>Basic Algorithm (From SolutionAlgs.Pas)</a:t>
            </a:r>
          </a:p>
        </p:txBody>
      </p:sp>
      <p:sp>
        <p:nvSpPr>
          <p:cNvPr id="236547" name="Content Placeholder 2"/>
          <p:cNvSpPr>
            <a:spLocks noGrp="1"/>
          </p:cNvSpPr>
          <p:nvPr>
            <p:ph idx="1"/>
          </p:nvPr>
        </p:nvSpPr>
        <p:spPr>
          <a:xfrm>
            <a:off x="990600" y="1905000"/>
            <a:ext cx="7239000" cy="4217988"/>
          </a:xfrm>
        </p:spPr>
        <p:txBody>
          <a:bodyPr/>
          <a:lstStyle/>
          <a:p>
            <a:r>
              <a:rPr lang="en-US" altLang="en-US" sz="1800">
                <a:latin typeface="Courier New" panose="02070309020205020404" pitchFamily="49" charset="0"/>
                <a:cs typeface="Courier New" panose="02070309020205020404" pitchFamily="49" charset="0"/>
              </a:rPr>
              <a:t>Increment_time;</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{Predictor}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0;</a:t>
            </a:r>
          </a:p>
          <a:p>
            <a:r>
              <a:rPr lang="en-US" altLang="en-US" sz="1800">
                <a:latin typeface="Courier New" panose="02070309020205020404" pitchFamily="49" charset="0"/>
                <a:cs typeface="Courier New" panose="02070309020205020404" pitchFamily="49" charset="0"/>
              </a:rPr>
              <a:t>          IntegratePCStates;  </a:t>
            </a:r>
          </a:p>
          <a:p>
            <a:r>
              <a:rPr lang="en-US" altLang="en-US" sz="1800">
                <a:latin typeface="Courier New" panose="02070309020205020404" pitchFamily="49" charset="0"/>
                <a:cs typeface="Courier New" panose="02070309020205020404" pitchFamily="49" charset="0"/>
              </a:rPr>
              <a:t>          SolveSnap;</a:t>
            </a:r>
          </a:p>
          <a:p>
            <a:r>
              <a:rPr lang="en-US" altLang="en-US" sz="1800">
                <a:latin typeface="Courier New" panose="02070309020205020404" pitchFamily="49" charset="0"/>
                <a:cs typeface="Courier New" panose="02070309020205020404" pitchFamily="49" charset="0"/>
              </a:rPr>
              <a:t> </a:t>
            </a:r>
          </a:p>
          <a:p>
            <a:r>
              <a:rPr lang="en-US" altLang="en-US" sz="1800" b="1">
                <a:latin typeface="Courier New" panose="02070309020205020404" pitchFamily="49" charset="0"/>
                <a:cs typeface="Courier New" panose="02070309020205020404" pitchFamily="49" charset="0"/>
              </a:rPr>
              <a:t>       {Corrector}</a:t>
            </a:r>
            <a:endParaRPr lang="en-US" altLang="en-US" sz="1800">
              <a:latin typeface="Courier New" panose="02070309020205020404" pitchFamily="49" charset="0"/>
              <a:cs typeface="Courier New" panose="02070309020205020404" pitchFamily="49" charset="0"/>
            </a:endParaRPr>
          </a:p>
          <a:p>
            <a:r>
              <a:rPr lang="en-US" altLang="en-US" sz="1800">
                <a:latin typeface="Courier New" panose="02070309020205020404" pitchFamily="49" charset="0"/>
                <a:cs typeface="Courier New" panose="02070309020205020404" pitchFamily="49" charset="0"/>
              </a:rPr>
              <a:t>          IterationFlag := 1;</a:t>
            </a:r>
          </a:p>
          <a:p>
            <a:r>
              <a:rPr lang="en-US" altLang="en-US" sz="1800">
                <a:latin typeface="Courier New" panose="02070309020205020404" pitchFamily="49" charset="0"/>
                <a:cs typeface="Courier New" panose="02070309020205020404" pitchFamily="49" charset="0"/>
              </a:rPr>
              <a:t>          IntegratePCStates;</a:t>
            </a:r>
          </a:p>
          <a:p>
            <a:r>
              <a:rPr lang="en-US" altLang="en-US" sz="1800">
                <a:latin typeface="Courier New" panose="02070309020205020404" pitchFamily="49" charset="0"/>
                <a:cs typeface="Courier New" panose="02070309020205020404" pitchFamily="49" charset="0"/>
              </a:rPr>
              <a:t>          SolveSnap;</a:t>
            </a:r>
          </a:p>
        </p:txBody>
      </p:sp>
    </p:spTree>
    <p:extLst>
      <p:ext uri="{BB962C8B-B14F-4D97-AF65-F5344CB8AC3E}">
        <p14:creationId xmlns:p14="http://schemas.microsoft.com/office/powerpoint/2010/main" val="975149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p:txBody>
          <a:bodyPr/>
          <a:lstStyle/>
          <a:p>
            <a:r>
              <a:rPr lang="en-US" altLang="en-US"/>
              <a:t>Entering Dynamics Mode</a:t>
            </a:r>
          </a:p>
        </p:txBody>
      </p:sp>
      <p:sp>
        <p:nvSpPr>
          <p:cNvPr id="237571" name="Content Placeholder 2"/>
          <p:cNvSpPr>
            <a:spLocks noGrp="1"/>
          </p:cNvSpPr>
          <p:nvPr>
            <p:ph idx="1"/>
          </p:nvPr>
        </p:nvSpPr>
        <p:spPr/>
        <p:txBody>
          <a:bodyPr/>
          <a:lstStyle/>
          <a:p>
            <a:r>
              <a:rPr lang="en-US" altLang="en-US" sz="1800"/>
              <a:t>Initialize state variables in all PC Elements</a:t>
            </a:r>
          </a:p>
          <a:p>
            <a:pPr lvl="1"/>
            <a:r>
              <a:rPr lang="en-US" altLang="en-US" sz="1800"/>
              <a:t>For example, in a Generator object currently:</a:t>
            </a:r>
          </a:p>
          <a:p>
            <a:pPr lvl="2"/>
            <a:r>
              <a:rPr lang="en-US" altLang="en-US" sz="1800"/>
              <a:t>Compute voltage, </a:t>
            </a:r>
            <a:r>
              <a:rPr lang="en-US" altLang="en-US" sz="1800" i="1"/>
              <a:t>E</a:t>
            </a:r>
            <a:r>
              <a:rPr lang="en-US" altLang="en-US" sz="1800" i="1" baseline="-25000"/>
              <a:t>1</a:t>
            </a:r>
            <a:r>
              <a:rPr lang="en-US" altLang="en-US" sz="1800"/>
              <a:t>, behind </a:t>
            </a:r>
            <a:r>
              <a:rPr lang="en-US" altLang="en-US" sz="1800" i="1"/>
              <a:t>Xd‘  and </a:t>
            </a:r>
            <a:r>
              <a:rPr lang="en-US" altLang="en-US" sz="1800"/>
              <a:t>Initialize the phase angle, </a:t>
            </a:r>
            <a:r>
              <a:rPr lang="en-US" altLang="en-US" sz="1800" i="1">
                <a:sym typeface="Symbol" panose="05050102010706020507" pitchFamily="18" charset="2"/>
              </a:rPr>
              <a:t></a:t>
            </a:r>
            <a:r>
              <a:rPr lang="en-US" altLang="en-US" sz="1800"/>
              <a:t>, to match power flow (approximately)</a:t>
            </a:r>
          </a:p>
          <a:p>
            <a:r>
              <a:rPr lang="en-US" altLang="en-US" sz="1800"/>
              <a:t>Set derivatives of the state variables to zero</a:t>
            </a:r>
          </a:p>
          <a:p>
            <a:pPr lvl="1"/>
            <a:r>
              <a:rPr lang="en-US" altLang="en-US" sz="1800"/>
              <a:t>For the Generator: Speed  (relative to synch frequency), Angle</a:t>
            </a:r>
          </a:p>
          <a:p>
            <a:r>
              <a:rPr lang="en-US" altLang="en-US" sz="1800"/>
              <a:t>Set controlmode=time</a:t>
            </a:r>
          </a:p>
          <a:p>
            <a:pPr lvl="1"/>
            <a:r>
              <a:rPr lang="en-US" altLang="en-US" sz="1800"/>
              <a:t>When running in time steps of a few seconds or less, controls that depend on the control queue for instructions on delayed actions will be automatically sequenced when the solution time reaches the designated time for an action to occur.</a:t>
            </a:r>
          </a:p>
          <a:p>
            <a:pPr>
              <a:buFontTx/>
              <a:buNone/>
            </a:pPr>
            <a:endParaRPr lang="en-US" altLang="en-US" sz="1800"/>
          </a:p>
        </p:txBody>
      </p:sp>
    </p:spTree>
    <p:extLst>
      <p:ext uri="{BB962C8B-B14F-4D97-AF65-F5344CB8AC3E}">
        <p14:creationId xmlns:p14="http://schemas.microsoft.com/office/powerpoint/2010/main" val="2926571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p:txBody>
          <a:bodyPr/>
          <a:lstStyle/>
          <a:p>
            <a:r>
              <a:rPr lang="en-US" altLang="en-US"/>
              <a:t>3-Phase Generator Model in Dynamics Mode</a:t>
            </a:r>
          </a:p>
        </p:txBody>
      </p:sp>
      <p:pic>
        <p:nvPicPr>
          <p:cNvPr id="238595" name="Picture 2" descr="Generator_Dyna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600200"/>
            <a:ext cx="578326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Box 3"/>
          <p:cNvSpPr txBox="1">
            <a:spLocks noChangeArrowheads="1"/>
          </p:cNvSpPr>
          <p:nvPr/>
        </p:nvSpPr>
        <p:spPr bwMode="auto">
          <a:xfrm>
            <a:off x="7315200" y="2590800"/>
            <a:ext cx="6858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sym typeface="Symbol" panose="05050102010706020507" pitchFamily="18" charset="2"/>
              </a:rPr>
              <a:t>E</a:t>
            </a:r>
            <a:endParaRPr lang="en-US" altLang="en-US"/>
          </a:p>
        </p:txBody>
      </p:sp>
    </p:spTree>
    <p:extLst>
      <p:ext uri="{BB962C8B-B14F-4D97-AF65-F5344CB8AC3E}">
        <p14:creationId xmlns:p14="http://schemas.microsoft.com/office/powerpoint/2010/main" val="1986688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normAutofit fontScale="90000"/>
          </a:bodyPr>
          <a:lstStyle/>
          <a:p>
            <a:r>
              <a:rPr lang="en-US" altLang="en-US"/>
              <a:t>Differential Equations for Default Generator</a:t>
            </a:r>
            <a:br>
              <a:rPr lang="en-US" altLang="en-US"/>
            </a:br>
            <a:r>
              <a:rPr lang="en-US" altLang="en-US"/>
              <a:t> (1-Mass)</a:t>
            </a:r>
          </a:p>
        </p:txBody>
      </p:sp>
      <p:sp>
        <p:nvSpPr>
          <p:cNvPr id="5125" name="Rectangle 2"/>
          <p:cNvSpPr>
            <a:spLocks noChangeArrowheads="1"/>
          </p:cNvSpPr>
          <p:nvPr/>
        </p:nvSpPr>
        <p:spPr bwMode="auto">
          <a:xfrm>
            <a:off x="228600" y="1593850"/>
            <a:ext cx="5943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Derivative Calculation:</a:t>
            </a:r>
            <a:endParaRPr lang="en-US" altLang="en-US" sz="3600"/>
          </a:p>
        </p:txBody>
      </p:sp>
      <p:graphicFrame>
        <p:nvGraphicFramePr>
          <p:cNvPr id="5122" name="Object 1"/>
          <p:cNvGraphicFramePr>
            <a:graphicFrameLocks noChangeAspect="1"/>
          </p:cNvGraphicFramePr>
          <p:nvPr/>
        </p:nvGraphicFramePr>
        <p:xfrm>
          <a:off x="1447800" y="2286000"/>
          <a:ext cx="3505200" cy="1701800"/>
        </p:xfrm>
        <a:graphic>
          <a:graphicData uri="http://schemas.openxmlformats.org/presentationml/2006/ole">
            <mc:AlternateContent xmlns:mc="http://schemas.openxmlformats.org/markup-compatibility/2006">
              <mc:Choice xmlns:v="urn:schemas-microsoft-com:vml" Requires="v">
                <p:oleObj spid="_x0000_s7186" name="Equation" r:id="rId3" imgW="1663700" imgH="812800" progId="Equation.3">
                  <p:embed/>
                </p:oleObj>
              </mc:Choice>
              <mc:Fallback>
                <p:oleObj name="Equation" r:id="rId3" imgW="1663700" imgH="812800" progId="Equation.3">
                  <p:embed/>
                  <p:pic>
                    <p:nvPicPr>
                      <p:cNvPr id="512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35052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4"/>
          <p:cNvSpPr>
            <a:spLocks noChangeArrowheads="1"/>
          </p:cNvSpPr>
          <p:nvPr/>
        </p:nvSpPr>
        <p:spPr bwMode="auto">
          <a:xfrm>
            <a:off x="152400" y="4075113"/>
            <a:ext cx="33258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52352" rIns="0" bIns="38088" anchor="ct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800" b="1">
                <a:latin typeface="Times New Roman" panose="02020603050405020304" pitchFamily="18" charset="0"/>
                <a:cs typeface="Arial" panose="020B0604020202020204" pitchFamily="34" charset="0"/>
              </a:rPr>
              <a:t>Integration</a:t>
            </a:r>
          </a:p>
          <a:p>
            <a:pPr algn="l">
              <a:spcBef>
                <a:spcPct val="0"/>
              </a:spcBef>
            </a:pPr>
            <a:r>
              <a:rPr lang="en-US" altLang="en-US" sz="1200">
                <a:cs typeface="Times New Roman" panose="02020603050405020304" pitchFamily="18" charset="0"/>
              </a:rPr>
              <a:t>Trapezoidal integration formula for </a:t>
            </a:r>
            <a:r>
              <a:rPr lang="en-US" altLang="en-US" sz="1200" i="1">
                <a:latin typeface="Times New Roman" panose="02020603050405020304" pitchFamily="18" charset="0"/>
                <a:cs typeface="Times New Roman" panose="02020603050405020304" pitchFamily="18" charset="0"/>
                <a:sym typeface="Symbol" panose="05050102010706020507" pitchFamily="18" charset="2"/>
              </a:rPr>
              <a:t></a:t>
            </a:r>
            <a:r>
              <a:rPr lang="en-US" altLang="en-US" sz="1200" i="1">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sym typeface="Symbol" panose="05050102010706020507" pitchFamily="18" charset="2"/>
              </a:rPr>
              <a:t>for example:</a:t>
            </a:r>
            <a:endParaRPr lang="en-US" altLang="en-US" sz="800" i="1">
              <a:latin typeface="Times New Roman" panose="02020603050405020304" pitchFamily="18" charset="0"/>
              <a:sym typeface="Symbol" panose="05050102010706020507" pitchFamily="18" charset="2"/>
            </a:endParaRPr>
          </a:p>
          <a:p>
            <a:pPr algn="l">
              <a:spcBef>
                <a:spcPct val="0"/>
              </a:spcBef>
            </a:pPr>
            <a:endParaRPr lang="en-US" altLang="en-US" sz="1200" i="1">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5123" name="Object 3"/>
          <p:cNvGraphicFramePr>
            <a:graphicFrameLocks noChangeAspect="1"/>
          </p:cNvGraphicFramePr>
          <p:nvPr/>
        </p:nvGraphicFramePr>
        <p:xfrm>
          <a:off x="1219200" y="5181600"/>
          <a:ext cx="4648200" cy="1162050"/>
        </p:xfrm>
        <a:graphic>
          <a:graphicData uri="http://schemas.openxmlformats.org/presentationml/2006/ole">
            <mc:AlternateContent xmlns:mc="http://schemas.openxmlformats.org/markup-compatibility/2006">
              <mc:Choice xmlns:v="urn:schemas-microsoft-com:vml" Requires="v">
                <p:oleObj spid="_x0000_s7187" name="Equation" r:id="rId5" imgW="1828800" imgH="457200" progId="Equation.3">
                  <p:embed/>
                </p:oleObj>
              </mc:Choice>
              <mc:Fallback>
                <p:oleObj name="Equation" r:id="rId5" imgW="1828800" imgH="457200" progId="Equation.3">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81600"/>
                        <a:ext cx="4648200"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607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a:lstStyle/>
          <a:p>
            <a:r>
              <a:rPr lang="en-US" altLang="en-US"/>
              <a:t>User-Written DLLs</a:t>
            </a:r>
          </a:p>
        </p:txBody>
      </p:sp>
      <p:sp>
        <p:nvSpPr>
          <p:cNvPr id="239619" name="Content Placeholder 2"/>
          <p:cNvSpPr>
            <a:spLocks noGrp="1"/>
          </p:cNvSpPr>
          <p:nvPr>
            <p:ph idx="1"/>
          </p:nvPr>
        </p:nvSpPr>
        <p:spPr/>
        <p:txBody>
          <a:bodyPr/>
          <a:lstStyle/>
          <a:p>
            <a:r>
              <a:rPr lang="en-US" altLang="en-US" dirty="0"/>
              <a:t>More complex behaviors can be modeled using Dynamic-Linked Libraries</a:t>
            </a:r>
          </a:p>
          <a:p>
            <a:endParaRPr lang="en-US" altLang="en-US" dirty="0"/>
          </a:p>
          <a:p>
            <a:r>
              <a:rPr lang="en-US" altLang="en-US" dirty="0"/>
              <a:t>Requires more sophisticated programming skills</a:t>
            </a:r>
          </a:p>
          <a:p>
            <a:endParaRPr lang="en-US" altLang="en-US" dirty="0"/>
          </a:p>
          <a:p>
            <a:r>
              <a:rPr lang="en-US" altLang="en-US" dirty="0"/>
              <a:t>Certain </a:t>
            </a:r>
            <a:r>
              <a:rPr lang="en-US" altLang="en-US" dirty="0" err="1"/>
              <a:t>PCElements</a:t>
            </a:r>
            <a:r>
              <a:rPr lang="en-US" altLang="en-US" dirty="0"/>
              <a:t> provide interfaces		</a:t>
            </a:r>
          </a:p>
          <a:p>
            <a:pPr lvl="1"/>
            <a:r>
              <a:rPr lang="en-US" altLang="en-US" dirty="0"/>
              <a:t>Generator, Storage</a:t>
            </a:r>
          </a:p>
          <a:p>
            <a:pPr lvl="1"/>
            <a:r>
              <a:rPr lang="en-US" altLang="en-US" dirty="0"/>
              <a:t>Some Control elements, too (</a:t>
            </a:r>
            <a:r>
              <a:rPr lang="en-US" altLang="en-US" dirty="0" err="1"/>
              <a:t>CapControl</a:t>
            </a:r>
            <a:r>
              <a:rPr lang="en-US" altLang="en-US" dirty="0"/>
              <a:t>)</a:t>
            </a:r>
          </a:p>
          <a:p>
            <a:endParaRPr lang="en-US" altLang="en-US" dirty="0"/>
          </a:p>
          <a:p>
            <a:r>
              <a:rPr lang="en-US" altLang="en-US" dirty="0"/>
              <a:t>IndMach012a.DLL is an example supplied with the program</a:t>
            </a:r>
          </a:p>
          <a:p>
            <a:pPr lvl="1"/>
            <a:r>
              <a:rPr lang="en-US" altLang="en-US" dirty="0"/>
              <a:t>A symmetrical component based induction machine model for the Generator class element</a:t>
            </a:r>
          </a:p>
          <a:p>
            <a:pPr lvl="1"/>
            <a:r>
              <a:rPr lang="en-US" altLang="en-US" dirty="0"/>
              <a:t>(2017: now built in as a base model)</a:t>
            </a:r>
          </a:p>
          <a:p>
            <a:endParaRPr lang="en-US" altLang="en-US" dirty="0"/>
          </a:p>
        </p:txBody>
      </p:sp>
    </p:spTree>
    <p:extLst>
      <p:ext uri="{BB962C8B-B14F-4D97-AF65-F5344CB8AC3E}">
        <p14:creationId xmlns:p14="http://schemas.microsoft.com/office/powerpoint/2010/main" val="47403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Example Script </a:t>
            </a:r>
          </a:p>
        </p:txBody>
      </p:sp>
      <p:sp>
        <p:nvSpPr>
          <p:cNvPr id="14339" name="Rectangle 3"/>
          <p:cNvSpPr>
            <a:spLocks noGrp="1" noChangeArrowheads="1"/>
          </p:cNvSpPr>
          <p:nvPr>
            <p:ph type="body" idx="1"/>
          </p:nvPr>
        </p:nvSpPr>
        <p:spPr/>
        <p:txBody>
          <a:bodyPr/>
          <a:lstStyle/>
          <a:p>
            <a:r>
              <a:rPr lang="en-US" dirty="0"/>
              <a:t>This example defines a PV system with a panel </a:t>
            </a:r>
            <a:r>
              <a:rPr lang="en-US" dirty="0" err="1"/>
              <a:t>Pmpp</a:t>
            </a:r>
            <a:r>
              <a:rPr lang="en-US" dirty="0"/>
              <a:t> of 500 kW at 1 kW/m</a:t>
            </a:r>
            <a:r>
              <a:rPr lang="en-US" baseline="30000" dirty="0"/>
              <a:t>2</a:t>
            </a:r>
            <a:r>
              <a:rPr lang="en-US" dirty="0"/>
              <a:t> irradiance and a panel temperature of 25</a:t>
            </a:r>
            <a:r>
              <a:rPr lang="en-US" dirty="0">
                <a:sym typeface="Symbol" panose="05050102010706020507" pitchFamily="18" charset="2"/>
              </a:rPr>
              <a:t></a:t>
            </a:r>
            <a:r>
              <a:rPr lang="en-US" dirty="0"/>
              <a:t>C. The inverter is rated at 500 kVA. A PF of 1.0 is assumed for this example.</a:t>
            </a:r>
          </a:p>
          <a:p>
            <a:r>
              <a:rPr lang="en-US" altLang="en-US" dirty="0"/>
              <a:t>Can also be used with the </a:t>
            </a:r>
            <a:r>
              <a:rPr lang="en-US" altLang="en-US" dirty="0" err="1"/>
              <a:t>InvControl</a:t>
            </a:r>
            <a:r>
              <a:rPr lang="en-US" altLang="en-US" dirty="0"/>
              <a:t> control object that implements advanced (‘smart’) inverter functions such as volt-</a:t>
            </a:r>
            <a:r>
              <a:rPr lang="en-US" altLang="en-US" dirty="0" err="1"/>
              <a:t>var</a:t>
            </a:r>
            <a:r>
              <a:rPr lang="en-US" altLang="en-US" dirty="0"/>
              <a:t>, volt-watt, and dynamic reactive current.</a:t>
            </a:r>
          </a:p>
          <a:p>
            <a:r>
              <a:rPr lang="en-US" altLang="en-US" dirty="0" err="1"/>
              <a:t>InvControl</a:t>
            </a:r>
            <a:r>
              <a:rPr lang="en-US" altLang="en-US" dirty="0"/>
              <a:t> usage to be covered later today</a:t>
            </a:r>
          </a:p>
          <a:p>
            <a:pPr eaLnBrk="1" hangingPunct="1">
              <a:buFontTx/>
              <a:buNone/>
            </a:pPr>
            <a:endParaRPr lang="en-US" altLang="en-US" dirty="0"/>
          </a:p>
          <a:p>
            <a:pPr eaLnBrk="1" hangingPunct="1"/>
            <a:endParaRPr lang="en-US" altLang="en-US" dirty="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97364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p:txBody>
          <a:bodyPr/>
          <a:lstStyle/>
          <a:p>
            <a:pPr eaLnBrk="1" hangingPunct="1"/>
            <a:r>
              <a:rPr lang="en-US" altLang="en-US" dirty="0"/>
              <a:t>Supplemental Material</a:t>
            </a:r>
          </a:p>
        </p:txBody>
      </p:sp>
      <p:sp>
        <p:nvSpPr>
          <p:cNvPr id="222211" name="Rectangle 3"/>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2100453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p:txBody>
          <a:bodyPr/>
          <a:lstStyle/>
          <a:p>
            <a:pPr eaLnBrk="1" hangingPunct="1"/>
            <a:r>
              <a:rPr lang="en-US" altLang="en-US"/>
              <a:t>Harmonic Solution</a:t>
            </a:r>
          </a:p>
        </p:txBody>
      </p:sp>
      <p:sp>
        <p:nvSpPr>
          <p:cNvPr id="222211" name="Rectangle 3"/>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1816207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en-US" altLang="en-US"/>
              <a:t>Solving for Harmonic Flows</a:t>
            </a:r>
          </a:p>
        </p:txBody>
      </p:sp>
      <p:sp>
        <p:nvSpPr>
          <p:cNvPr id="223235" name="Rectangle 3"/>
          <p:cNvSpPr>
            <a:spLocks noGrp="1" noChangeArrowheads="1"/>
          </p:cNvSpPr>
          <p:nvPr>
            <p:ph type="body" idx="1"/>
          </p:nvPr>
        </p:nvSpPr>
        <p:spPr/>
        <p:txBody>
          <a:bodyPr/>
          <a:lstStyle/>
          <a:p>
            <a:pPr eaLnBrk="1" hangingPunct="1"/>
            <a:r>
              <a:rPr lang="en-US" altLang="en-US"/>
              <a:t>The OpenDSS solution algorithm heritage </a:t>
            </a:r>
          </a:p>
          <a:p>
            <a:pPr lvl="2" eaLnBrk="1" hangingPunct="1"/>
            <a:r>
              <a:rPr lang="en-US" altLang="en-US"/>
              <a:t>McGraw-Edison Steady-State Analysis Program (MESSAP) 1977-78</a:t>
            </a:r>
          </a:p>
          <a:p>
            <a:pPr lvl="2" eaLnBrk="1" hangingPunct="1"/>
            <a:r>
              <a:rPr lang="en-US" altLang="en-US"/>
              <a:t>McGraw-Edison Harmonic Analysis Program (MEHAP) 1979-1982</a:t>
            </a:r>
          </a:p>
          <a:p>
            <a:pPr lvl="2" eaLnBrk="1" hangingPunct="1"/>
            <a:r>
              <a:rPr lang="en-US" altLang="en-US"/>
              <a:t>McGraw/Cooper V-Harm® program  (1984)  </a:t>
            </a:r>
          </a:p>
          <a:p>
            <a:pPr lvl="2" eaLnBrk="1" hangingPunct="1"/>
            <a:r>
              <a:rPr lang="en-US" altLang="en-US"/>
              <a:t>Electrotek Concepts SuperHarm® program (1990-92)</a:t>
            </a:r>
          </a:p>
          <a:p>
            <a:pPr lvl="2" eaLnBrk="1" hangingPunct="1"/>
            <a:r>
              <a:rPr lang="en-US" altLang="en-US"/>
              <a:t>Electrotek DSS  (1997)</a:t>
            </a:r>
          </a:p>
          <a:p>
            <a:pPr eaLnBrk="1" hangingPunct="1"/>
            <a:r>
              <a:rPr lang="en-US" altLang="en-US"/>
              <a:t>Harmonic solution has been an integral part of the program since its inception</a:t>
            </a:r>
          </a:p>
          <a:p>
            <a:pPr lvl="1" eaLnBrk="1" hangingPunct="1"/>
            <a:endParaRPr lang="en-US" altLang="en-US"/>
          </a:p>
        </p:txBody>
      </p:sp>
    </p:spTree>
    <p:extLst>
      <p:ext uri="{BB962C8B-B14F-4D97-AF65-F5344CB8AC3E}">
        <p14:creationId xmlns:p14="http://schemas.microsoft.com/office/powerpoint/2010/main" val="1266920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en-US" altLang="en-US"/>
              <a:t>Harmonic Solution	</a:t>
            </a:r>
          </a:p>
        </p:txBody>
      </p:sp>
      <p:sp>
        <p:nvSpPr>
          <p:cNvPr id="224259" name="Rectangle 3"/>
          <p:cNvSpPr>
            <a:spLocks noGrp="1" noChangeArrowheads="1"/>
          </p:cNvSpPr>
          <p:nvPr>
            <p:ph type="body" idx="1"/>
          </p:nvPr>
        </p:nvSpPr>
        <p:spPr/>
        <p:txBody>
          <a:bodyPr/>
          <a:lstStyle/>
          <a:p>
            <a:pPr eaLnBrk="1" hangingPunct="1"/>
            <a:r>
              <a:rPr lang="en-US" altLang="en-US"/>
              <a:t>All Load elements have ‘Spectrum=default’</a:t>
            </a:r>
          </a:p>
          <a:p>
            <a:pPr lvl="1" eaLnBrk="1" hangingPunct="1"/>
            <a:r>
              <a:rPr lang="en-US" altLang="en-US"/>
              <a:t>The default spectrum is a typical 3-phase ASD spectrum</a:t>
            </a:r>
          </a:p>
          <a:p>
            <a:pPr lvl="1" eaLnBrk="1" hangingPunct="1"/>
            <a:r>
              <a:rPr lang="en-US" altLang="en-US"/>
              <a:t>Re-define </a:t>
            </a:r>
            <a:r>
              <a:rPr lang="en-US" altLang="en-US" i="1"/>
              <a:t>Spectrum.Default</a:t>
            </a:r>
            <a:r>
              <a:rPr lang="en-US" altLang="en-US"/>
              <a:t> if you want something else</a:t>
            </a:r>
          </a:p>
          <a:p>
            <a:pPr lvl="2" eaLnBrk="1" hangingPunct="1"/>
            <a:r>
              <a:rPr lang="en-US" altLang="en-US"/>
              <a:t>Edit spectrum.default …</a:t>
            </a:r>
          </a:p>
          <a:p>
            <a:pPr lvl="2" eaLnBrk="1" hangingPunct="1"/>
            <a:r>
              <a:rPr lang="en-US" altLang="en-US"/>
              <a:t>Or create a new Spectrum and assign Loads to it</a:t>
            </a:r>
          </a:p>
          <a:p>
            <a:pPr lvl="2" eaLnBrk="1" hangingPunct="1"/>
            <a:endParaRPr lang="en-US" altLang="en-US"/>
          </a:p>
          <a:p>
            <a:pPr eaLnBrk="1" hangingPunct="1"/>
            <a:r>
              <a:rPr lang="en-US" altLang="en-US"/>
              <a:t>Harmonic solution requires a converged power flow solution to initialize all the harmonic sources</a:t>
            </a:r>
          </a:p>
          <a:p>
            <a:pPr lvl="1" eaLnBrk="1" hangingPunct="1"/>
            <a:r>
              <a:rPr lang="en-US" altLang="en-US"/>
              <a:t>Do “</a:t>
            </a:r>
            <a:r>
              <a:rPr lang="en-US" altLang="en-US" i="1"/>
              <a:t>Solve mode=direct”</a:t>
            </a:r>
            <a:r>
              <a:rPr lang="en-US" altLang="en-US"/>
              <a:t> if convergence is difficult to achieve</a:t>
            </a:r>
          </a:p>
        </p:txBody>
      </p:sp>
    </p:spTree>
    <p:extLst>
      <p:ext uri="{BB962C8B-B14F-4D97-AF65-F5344CB8AC3E}">
        <p14:creationId xmlns:p14="http://schemas.microsoft.com/office/powerpoint/2010/main" val="2227005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en-US" altLang="en-US"/>
              <a:t>Typical Harmonic Solution Script	</a:t>
            </a:r>
          </a:p>
        </p:txBody>
      </p:sp>
      <p:sp>
        <p:nvSpPr>
          <p:cNvPr id="96259" name="Rectangle 3"/>
          <p:cNvSpPr>
            <a:spLocks noGrp="1" noChangeArrowheads="1"/>
          </p:cNvSpPr>
          <p:nvPr>
            <p:ph type="body" idx="1"/>
          </p:nvPr>
        </p:nvSpPr>
        <p:spPr/>
        <p:txBody>
          <a:bodyPr/>
          <a:lstStyle/>
          <a:p>
            <a:pPr eaLnBrk="1" hangingPunct="1">
              <a:defRPr/>
            </a:pPr>
            <a:r>
              <a:rPr lang="en-US" dirty="0"/>
              <a:t>Typical script for Harmonics Solution</a:t>
            </a:r>
          </a:p>
          <a:p>
            <a:pPr lvl="1" eaLnBrk="1" hangingPunct="1">
              <a:defRPr/>
            </a:pPr>
            <a:r>
              <a:rPr lang="en-US" sz="1800" b="1" dirty="0">
                <a:latin typeface="Courier New" pitchFamily="49" charset="0"/>
              </a:rPr>
              <a:t>Solve   ! Snapshot power flow</a:t>
            </a:r>
          </a:p>
          <a:p>
            <a:pPr lvl="1" eaLnBrk="1" hangingPunct="1">
              <a:defRPr/>
            </a:pPr>
            <a:r>
              <a:rPr lang="en-US" sz="1800" b="1" dirty="0">
                <a:latin typeface="Courier New" pitchFamily="49" charset="0"/>
              </a:rPr>
              <a:t>Solve mode=harmonics</a:t>
            </a:r>
          </a:p>
          <a:p>
            <a:pPr eaLnBrk="1" hangingPunct="1">
              <a:defRPr/>
            </a:pPr>
            <a:r>
              <a:rPr lang="en-US" dirty="0"/>
              <a:t>This will solve for all frequencies defined in the problem</a:t>
            </a:r>
          </a:p>
          <a:p>
            <a:pPr marL="173038" lvl="1" indent="-173038" eaLnBrk="1" hangingPunct="1">
              <a:buFontTx/>
              <a:buChar char="•"/>
              <a:defRPr/>
            </a:pPr>
            <a:r>
              <a:rPr lang="en-US" dirty="0"/>
              <a:t>Make sure you have Monitors where you want to see results because results will come fast!</a:t>
            </a:r>
          </a:p>
          <a:p>
            <a:pPr marL="173038" lvl="1" indent="-173038" eaLnBrk="1" hangingPunct="1">
              <a:buFontTx/>
              <a:buChar char="•"/>
              <a:defRPr/>
            </a:pPr>
            <a:r>
              <a:rPr lang="en-US" dirty="0"/>
              <a:t>Post process Monitor data in Excel, </a:t>
            </a:r>
            <a:r>
              <a:rPr lang="en-US" dirty="0" err="1"/>
              <a:t>Matlab</a:t>
            </a:r>
            <a:r>
              <a:rPr lang="en-US" dirty="0"/>
              <a:t>, etc. to compute THD, etc.</a:t>
            </a:r>
          </a:p>
          <a:p>
            <a:pPr eaLnBrk="1" hangingPunct="1">
              <a:defRPr/>
            </a:pPr>
            <a:endParaRPr lang="en-US" dirty="0"/>
          </a:p>
          <a:p>
            <a:pPr eaLnBrk="1" hangingPunct="1">
              <a:defRPr/>
            </a:pPr>
            <a:endParaRPr lang="en-US" dirty="0"/>
          </a:p>
        </p:txBody>
      </p:sp>
    </p:spTree>
    <p:extLst>
      <p:ext uri="{BB962C8B-B14F-4D97-AF65-F5344CB8AC3E}">
        <p14:creationId xmlns:p14="http://schemas.microsoft.com/office/powerpoint/2010/main" val="4251107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p:cNvSpPr>
          <p:nvPr>
            <p:ph type="title"/>
          </p:nvPr>
        </p:nvSpPr>
        <p:spPr/>
        <p:txBody>
          <a:bodyPr/>
          <a:lstStyle/>
          <a:p>
            <a:r>
              <a:rPr lang="en-US" altLang="en-US"/>
              <a:t>Load Modeling for Harmonics Studies</a:t>
            </a:r>
          </a:p>
        </p:txBody>
      </p:sp>
      <p:sp>
        <p:nvSpPr>
          <p:cNvPr id="226307" name="Text Placeholder 3"/>
          <p:cNvSpPr>
            <a:spLocks noGrp="1"/>
          </p:cNvSpPr>
          <p:nvPr>
            <p:ph type="body" idx="1"/>
          </p:nvPr>
        </p:nvSpPr>
        <p:spPr/>
        <p:txBody>
          <a:bodyPr/>
          <a:lstStyle/>
          <a:p>
            <a:r>
              <a:rPr lang="en-US" altLang="en-US"/>
              <a:t>Original Model</a:t>
            </a:r>
          </a:p>
        </p:txBody>
      </p:sp>
      <p:sp>
        <p:nvSpPr>
          <p:cNvPr id="226308" name="Text Placeholder 5"/>
          <p:cNvSpPr>
            <a:spLocks noGrp="1"/>
          </p:cNvSpPr>
          <p:nvPr>
            <p:ph type="body" sz="quarter" idx="3"/>
          </p:nvPr>
        </p:nvSpPr>
        <p:spPr/>
        <p:txBody>
          <a:bodyPr/>
          <a:lstStyle/>
          <a:p>
            <a:r>
              <a:rPr lang="en-US" altLang="en-US"/>
              <a:t>Present Model</a:t>
            </a:r>
          </a:p>
        </p:txBody>
      </p:sp>
      <p:pic>
        <p:nvPicPr>
          <p:cNvPr id="226309" name="Content Placeholder 7" descr="HarmonicLoadModel.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47688" y="3630613"/>
            <a:ext cx="3857625" cy="1038225"/>
          </a:xfrm>
        </p:spPr>
      </p:pic>
      <p:pic>
        <p:nvPicPr>
          <p:cNvPr id="226310" name="Content Placeholder 8" descr="HarmonicLoadModel2.jp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645025" y="3527425"/>
            <a:ext cx="4041775" cy="1246188"/>
          </a:xfrm>
        </p:spPr>
      </p:pic>
    </p:spTree>
    <p:extLst>
      <p:ext uri="{BB962C8B-B14F-4D97-AF65-F5344CB8AC3E}">
        <p14:creationId xmlns:p14="http://schemas.microsoft.com/office/powerpoint/2010/main" val="1046844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p:cNvSpPr>
            <a:spLocks noGrp="1"/>
          </p:cNvSpPr>
          <p:nvPr>
            <p:ph type="title"/>
          </p:nvPr>
        </p:nvSpPr>
        <p:spPr/>
        <p:txBody>
          <a:bodyPr/>
          <a:lstStyle/>
          <a:p>
            <a:r>
              <a:rPr lang="en-US" altLang="en-US"/>
              <a:t>Transformer Modeling</a:t>
            </a:r>
          </a:p>
        </p:txBody>
      </p:sp>
      <p:sp>
        <p:nvSpPr>
          <p:cNvPr id="227331" name="Content Placeholder 6"/>
          <p:cNvSpPr>
            <a:spLocks noGrp="1"/>
          </p:cNvSpPr>
          <p:nvPr>
            <p:ph idx="1"/>
          </p:nvPr>
        </p:nvSpPr>
        <p:spPr/>
        <p:txBody>
          <a:bodyPr/>
          <a:lstStyle/>
          <a:p>
            <a:r>
              <a:rPr lang="en-US" altLang="en-US" dirty="0"/>
              <a:t>There is now (as of 7.6.3.14) an option to hold X/R Constant</a:t>
            </a:r>
          </a:p>
          <a:p>
            <a:pPr lvl="1"/>
            <a:r>
              <a:rPr lang="en-US" altLang="en-US" dirty="0"/>
              <a:t>More appropriate for substation transformer</a:t>
            </a:r>
          </a:p>
          <a:p>
            <a:pPr lvl="1"/>
            <a:r>
              <a:rPr lang="en-US" altLang="en-US" dirty="0"/>
              <a:t>Distribution transformers have lower X/R</a:t>
            </a:r>
          </a:p>
          <a:p>
            <a:r>
              <a:rPr lang="en-US" altLang="en-US" dirty="0"/>
              <a:t>Modeling with Reactor</a:t>
            </a:r>
          </a:p>
          <a:p>
            <a:endParaRPr lang="en-US" altLang="en-US" dirty="0"/>
          </a:p>
          <a:p>
            <a:endParaRPr lang="en-US" altLang="en-US" dirty="0"/>
          </a:p>
          <a:p>
            <a:endParaRPr lang="en-US" altLang="en-US" dirty="0"/>
          </a:p>
          <a:p>
            <a:endParaRPr lang="en-US" altLang="en-US" dirty="0"/>
          </a:p>
          <a:p>
            <a:r>
              <a:rPr lang="en-US" altLang="en-US" dirty="0"/>
              <a:t>Frequency dependence is coming …</a:t>
            </a:r>
          </a:p>
          <a:p>
            <a:pPr>
              <a:buFontTx/>
              <a:buNone/>
            </a:pPr>
            <a:r>
              <a:rPr lang="en-US" altLang="en-US" dirty="0"/>
              <a:t>	</a:t>
            </a:r>
          </a:p>
        </p:txBody>
      </p:sp>
      <p:pic>
        <p:nvPicPr>
          <p:cNvPr id="227332" name="Picture 7" descr="Reactor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29000"/>
            <a:ext cx="2038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436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4"/>
          <p:cNvSpPr>
            <a:spLocks noGrp="1"/>
          </p:cNvSpPr>
          <p:nvPr>
            <p:ph type="title"/>
          </p:nvPr>
        </p:nvSpPr>
        <p:spPr/>
        <p:txBody>
          <a:bodyPr/>
          <a:lstStyle/>
          <a:p>
            <a:r>
              <a:rPr lang="en-US" altLang="en-US"/>
              <a:t>What Difference Does it Make?</a:t>
            </a:r>
          </a:p>
        </p:txBody>
      </p:sp>
      <p:pic>
        <p:nvPicPr>
          <p:cNvPr id="2283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981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002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en-US" altLang="en-US"/>
              <a:t>Harmonic Solution Mode</a:t>
            </a:r>
          </a:p>
        </p:txBody>
      </p:sp>
      <p:sp>
        <p:nvSpPr>
          <p:cNvPr id="229379" name="Rectangle 3"/>
          <p:cNvSpPr>
            <a:spLocks noGrp="1" noChangeArrowheads="1"/>
          </p:cNvSpPr>
          <p:nvPr>
            <p:ph type="body" idx="1"/>
          </p:nvPr>
        </p:nvSpPr>
        <p:spPr/>
        <p:txBody>
          <a:bodyPr/>
          <a:lstStyle/>
          <a:p>
            <a:pPr eaLnBrk="1" hangingPunct="1"/>
            <a:r>
              <a:rPr lang="en-US" altLang="en-US"/>
              <a:t>Solve the power flow (fundamental frequency)</a:t>
            </a:r>
          </a:p>
          <a:p>
            <a:pPr eaLnBrk="1" hangingPunct="1"/>
            <a:r>
              <a:rPr lang="en-US" altLang="en-US"/>
              <a:t>Harmonic current sources in LOAD models are initialized to match the fundamental frequency solution</a:t>
            </a:r>
          </a:p>
          <a:p>
            <a:pPr eaLnBrk="1" hangingPunct="1"/>
            <a:r>
              <a:rPr lang="en-US" altLang="en-US"/>
              <a:t>Generators converted to Thevenin voltage behind Xd”</a:t>
            </a:r>
          </a:p>
          <a:p>
            <a:pPr eaLnBrk="1" hangingPunct="1"/>
            <a:r>
              <a:rPr lang="en-US" altLang="en-US"/>
              <a:t>“Solve Mode=Harmonics”</a:t>
            </a:r>
          </a:p>
          <a:p>
            <a:pPr lvl="1" eaLnBrk="1" hangingPunct="1"/>
            <a:r>
              <a:rPr lang="en-US" altLang="en-US">
                <a:solidFill>
                  <a:srgbClr val="FF0000"/>
                </a:solidFill>
              </a:rPr>
              <a:t>Program solves at each frequency that is defined</a:t>
            </a:r>
          </a:p>
          <a:p>
            <a:pPr lvl="1" eaLnBrk="1" hangingPunct="1"/>
            <a:r>
              <a:rPr lang="en-US" altLang="en-US"/>
              <a:t>Non-iterative (direct solution)</a:t>
            </a:r>
          </a:p>
          <a:p>
            <a:pPr lvl="1" eaLnBrk="1" hangingPunct="1"/>
            <a:r>
              <a:rPr lang="en-US" altLang="en-US"/>
              <a:t>Harmonic currents assumed invariant</a:t>
            </a:r>
          </a:p>
          <a:p>
            <a:pPr lvl="1" eaLnBrk="1" hangingPunct="1"/>
            <a:r>
              <a:rPr lang="en-US" altLang="en-US"/>
              <a:t>Y matrix is rebuilt for each frequency</a:t>
            </a:r>
          </a:p>
          <a:p>
            <a:pPr lvl="1" eaLnBrk="1" hangingPunct="1"/>
            <a:r>
              <a:rPr lang="en-US" altLang="en-US"/>
              <a:t>Need MONITOR objects to capture results</a:t>
            </a:r>
          </a:p>
          <a:p>
            <a:pPr lvl="1" eaLnBrk="1" hangingPunct="1"/>
            <a:endParaRPr lang="en-US" altLang="en-US"/>
          </a:p>
        </p:txBody>
      </p:sp>
    </p:spTree>
    <p:extLst>
      <p:ext uri="{BB962C8B-B14F-4D97-AF65-F5344CB8AC3E}">
        <p14:creationId xmlns:p14="http://schemas.microsoft.com/office/powerpoint/2010/main" val="3884043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en-US" altLang="en-US"/>
              <a:t>Harmonic Solution Mode, Cont’d</a:t>
            </a:r>
          </a:p>
        </p:txBody>
      </p:sp>
      <p:sp>
        <p:nvSpPr>
          <p:cNvPr id="230403" name="Rectangle 3"/>
          <p:cNvSpPr>
            <a:spLocks noGrp="1" noChangeArrowheads="1"/>
          </p:cNvSpPr>
          <p:nvPr>
            <p:ph type="body" idx="1"/>
          </p:nvPr>
        </p:nvSpPr>
        <p:spPr/>
        <p:txBody>
          <a:bodyPr/>
          <a:lstStyle/>
          <a:p>
            <a:pPr eaLnBrk="1" hangingPunct="1"/>
            <a:r>
              <a:rPr lang="en-US" altLang="en-US" sz="2000"/>
              <a:t>Frequency Scans</a:t>
            </a:r>
          </a:p>
          <a:p>
            <a:pPr lvl="1" eaLnBrk="1" hangingPunct="1"/>
            <a:r>
              <a:rPr lang="en-US" altLang="en-US" sz="2000"/>
              <a:t>Define a scan spectrum at a small frequency increment</a:t>
            </a:r>
          </a:p>
          <a:p>
            <a:pPr lvl="1" eaLnBrk="1" hangingPunct="1"/>
            <a:r>
              <a:rPr lang="en-US" altLang="en-US" sz="2000"/>
              <a:t>Assign it to an ISOURCE or VSOURCE</a:t>
            </a:r>
          </a:p>
          <a:p>
            <a:pPr lvl="1" eaLnBrk="1" hangingPunct="1"/>
            <a:r>
              <a:rPr lang="en-US" altLang="en-US" sz="2000"/>
              <a:t>You probably want do disable LOAD and GENERATOR harmonic spectra, e.g.:</a:t>
            </a:r>
          </a:p>
          <a:p>
            <a:pPr lvl="2" eaLnBrk="1" hangingPunct="1"/>
            <a:r>
              <a:rPr lang="en-US" altLang="en-US" sz="2000" b="1">
                <a:latin typeface="Courier New" panose="02070309020205020404" pitchFamily="49" charset="0"/>
                <a:cs typeface="Courier New" panose="02070309020205020404" pitchFamily="49" charset="0"/>
              </a:rPr>
              <a:t>Spectrum.DefaultLoad.NumHarm=1</a:t>
            </a:r>
          </a:p>
          <a:p>
            <a:pPr lvl="2" eaLnBrk="1" hangingPunct="1"/>
            <a:r>
              <a:rPr lang="en-US" altLang="en-US" sz="2000"/>
              <a:t>Otherwise, LOAD objects will inject a current at integer harmonic frequencies yielding a really weird solution</a:t>
            </a:r>
          </a:p>
          <a:p>
            <a:pPr lvl="1" eaLnBrk="1" hangingPunct="1"/>
            <a:r>
              <a:rPr lang="en-US" altLang="en-US" sz="2000"/>
              <a:t>Scans can be performed for (see ScanType property)</a:t>
            </a:r>
          </a:p>
          <a:p>
            <a:pPr lvl="2" eaLnBrk="1" hangingPunct="1"/>
            <a:r>
              <a:rPr lang="en-US" altLang="en-US" sz="2000"/>
              <a:t>Positive sequence</a:t>
            </a:r>
          </a:p>
          <a:p>
            <a:pPr lvl="2" eaLnBrk="1" hangingPunct="1"/>
            <a:r>
              <a:rPr lang="en-US" altLang="en-US" sz="2000"/>
              <a:t>Zero sequence</a:t>
            </a:r>
          </a:p>
          <a:p>
            <a:pPr lvl="2" eaLnBrk="1" hangingPunct="1"/>
            <a:r>
              <a:rPr lang="en-US" altLang="en-US" sz="2000"/>
              <a:t>No sequence</a:t>
            </a:r>
          </a:p>
          <a:p>
            <a:pPr eaLnBrk="1" hangingPunct="1"/>
            <a:r>
              <a:rPr lang="en-US" altLang="en-US" sz="2000"/>
              <a:t>Example Frequency Scan</a:t>
            </a:r>
          </a:p>
          <a:p>
            <a:pPr lvl="1" eaLnBrk="1" hangingPunct="1"/>
            <a:r>
              <a:rPr lang="en-US" altLang="en-US" sz="2000" b="1"/>
              <a:t>…\Distrib\Examples\FreqScan    </a:t>
            </a:r>
            <a:r>
              <a:rPr lang="en-US" altLang="en-US" sz="2000"/>
              <a:t>folder</a:t>
            </a:r>
          </a:p>
          <a:p>
            <a:pPr lvl="1" eaLnBrk="1" hangingPunct="1"/>
            <a:endParaRPr lang="en-US" altLang="en-US" sz="2000"/>
          </a:p>
        </p:txBody>
      </p:sp>
    </p:spTree>
    <p:extLst>
      <p:ext uri="{BB962C8B-B14F-4D97-AF65-F5344CB8AC3E}">
        <p14:creationId xmlns:p14="http://schemas.microsoft.com/office/powerpoint/2010/main" val="368495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r>
              <a:rPr lang="en-US" sz="4800" b="1" dirty="0"/>
              <a:t>clear</a:t>
            </a:r>
          </a:p>
          <a:p>
            <a:pPr marL="0" indent="0">
              <a:buNone/>
            </a:pPr>
            <a:r>
              <a:rPr lang="en-US" sz="4800" b="1" dirty="0"/>
              <a:t> </a:t>
            </a:r>
          </a:p>
          <a:p>
            <a:pPr marL="0" indent="0">
              <a:buNone/>
            </a:pPr>
            <a:r>
              <a:rPr lang="en-US" sz="4800" b="1" dirty="0"/>
              <a:t>New </a:t>
            </a:r>
            <a:r>
              <a:rPr lang="en-US" sz="4800" b="1" dirty="0" err="1"/>
              <a:t>Circuit.PVSystem</a:t>
            </a:r>
            <a:r>
              <a:rPr lang="en-US" sz="4800" b="1" dirty="0"/>
              <a:t>  </a:t>
            </a:r>
            <a:r>
              <a:rPr lang="en-US" sz="4800" b="1" dirty="0" err="1"/>
              <a:t>basekv</a:t>
            </a:r>
            <a:r>
              <a:rPr lang="en-US" sz="4800" b="1" dirty="0"/>
              <a:t>=12.47  Isc3=1000 Isc1=900</a:t>
            </a:r>
          </a:p>
          <a:p>
            <a:pPr marL="0" indent="0">
              <a:buNone/>
            </a:pPr>
            <a:r>
              <a:rPr lang="en-US" sz="4800" b="1" dirty="0"/>
              <a:t> </a:t>
            </a:r>
          </a:p>
          <a:p>
            <a:pPr marL="0" indent="0">
              <a:buNone/>
            </a:pPr>
            <a:r>
              <a:rPr lang="en-US" sz="4800" b="1" dirty="0"/>
              <a:t>// P-T curve is per unit of rated </a:t>
            </a:r>
            <a:r>
              <a:rPr lang="en-US" sz="4800" b="1" dirty="0" err="1"/>
              <a:t>Pmpp</a:t>
            </a:r>
            <a:r>
              <a:rPr lang="en-US" sz="4800" b="1" dirty="0"/>
              <a:t> vs temperature</a:t>
            </a:r>
          </a:p>
          <a:p>
            <a:pPr marL="0" indent="0">
              <a:buNone/>
            </a:pPr>
            <a:r>
              <a:rPr lang="en-US" sz="4800" b="1" dirty="0"/>
              <a:t>// This one is for a </a:t>
            </a:r>
            <a:r>
              <a:rPr lang="en-US" sz="4800" b="1" dirty="0" err="1"/>
              <a:t>Pmpp</a:t>
            </a:r>
            <a:r>
              <a:rPr lang="en-US" sz="4800" b="1" dirty="0"/>
              <a:t> stated at 25 </a:t>
            </a:r>
            <a:r>
              <a:rPr lang="en-US" sz="4800" b="1" dirty="0" err="1"/>
              <a:t>deg</a:t>
            </a:r>
            <a:endParaRPr lang="en-US" sz="4800" b="1" dirty="0"/>
          </a:p>
          <a:p>
            <a:pPr marL="0" indent="0">
              <a:buNone/>
            </a:pPr>
            <a:r>
              <a:rPr lang="en-US" sz="4800" b="1" dirty="0"/>
              <a:t>New </a:t>
            </a:r>
            <a:r>
              <a:rPr lang="en-US" sz="4800" b="1" dirty="0" err="1"/>
              <a:t>XYCurve.MyPvsT</a:t>
            </a:r>
            <a:r>
              <a:rPr lang="en-US" sz="4800" b="1" dirty="0"/>
              <a:t> </a:t>
            </a:r>
            <a:r>
              <a:rPr lang="en-US" sz="4800" b="1" dirty="0" err="1"/>
              <a:t>npts</a:t>
            </a:r>
            <a:r>
              <a:rPr lang="en-US" sz="4800" b="1" dirty="0"/>
              <a:t>=4  </a:t>
            </a:r>
            <a:r>
              <a:rPr lang="en-US" sz="4800" b="1" dirty="0" err="1"/>
              <a:t>xarray</a:t>
            </a:r>
            <a:r>
              <a:rPr lang="en-US" sz="4800" b="1" dirty="0"/>
              <a:t>=[0  25  75  100]  </a:t>
            </a:r>
            <a:r>
              <a:rPr lang="en-US" sz="4800" b="1" dirty="0" err="1"/>
              <a:t>yarray</a:t>
            </a:r>
            <a:r>
              <a:rPr lang="en-US" sz="4800" b="1" dirty="0"/>
              <a:t>=[1.2 1.0 0.8  0.6] </a:t>
            </a:r>
          </a:p>
          <a:p>
            <a:pPr marL="0" indent="0">
              <a:buNone/>
            </a:pPr>
            <a:r>
              <a:rPr lang="en-US" sz="4800" b="1" dirty="0"/>
              <a:t> </a:t>
            </a:r>
          </a:p>
          <a:p>
            <a:pPr marL="0" indent="0">
              <a:buNone/>
            </a:pPr>
            <a:r>
              <a:rPr lang="en-US" sz="4800" b="1" dirty="0"/>
              <a:t>// efficiency curve is per unit </a:t>
            </a:r>
            <a:r>
              <a:rPr lang="en-US" sz="4800" b="1" dirty="0" err="1"/>
              <a:t>eff</a:t>
            </a:r>
            <a:r>
              <a:rPr lang="en-US" sz="4800" b="1" dirty="0"/>
              <a:t> vs per unit power</a:t>
            </a:r>
          </a:p>
          <a:p>
            <a:pPr marL="0" indent="0">
              <a:buNone/>
            </a:pPr>
            <a:r>
              <a:rPr lang="en-US" sz="4800" b="1" dirty="0"/>
              <a:t>New </a:t>
            </a:r>
            <a:r>
              <a:rPr lang="en-US" sz="4800" b="1" dirty="0" err="1"/>
              <a:t>XYCurve.MyEff</a:t>
            </a:r>
            <a:r>
              <a:rPr lang="en-US" sz="4800" b="1" dirty="0"/>
              <a:t> </a:t>
            </a:r>
            <a:r>
              <a:rPr lang="en-US" sz="4800" b="1" dirty="0" err="1"/>
              <a:t>npts</a:t>
            </a:r>
            <a:r>
              <a:rPr lang="en-US" sz="4800" b="1" dirty="0"/>
              <a:t>=4  </a:t>
            </a:r>
            <a:r>
              <a:rPr lang="en-US" sz="4800" b="1" dirty="0" err="1"/>
              <a:t>xarray</a:t>
            </a:r>
            <a:r>
              <a:rPr lang="en-US" sz="4800" b="1" dirty="0"/>
              <a:t>=[.1  .2  .4  1.0]  </a:t>
            </a:r>
            <a:r>
              <a:rPr lang="en-US" sz="4800" b="1" dirty="0" err="1"/>
              <a:t>yarray</a:t>
            </a:r>
            <a:r>
              <a:rPr lang="en-US" sz="4800" b="1" dirty="0"/>
              <a:t>=[.86  .9  .93  .97]  </a:t>
            </a:r>
          </a:p>
          <a:p>
            <a:pPr marL="0" indent="0">
              <a:buNone/>
            </a:pPr>
            <a:r>
              <a:rPr lang="en-US" sz="4800" b="1" dirty="0"/>
              <a:t> </a:t>
            </a:r>
          </a:p>
          <a:p>
            <a:pPr marL="0" indent="0">
              <a:buNone/>
            </a:pPr>
            <a:r>
              <a:rPr lang="en-US" sz="4800" b="1" dirty="0"/>
              <a:t>// per unit irradiance curve (per unit if "irradiance" property)</a:t>
            </a:r>
          </a:p>
          <a:p>
            <a:pPr marL="0" indent="0">
              <a:buNone/>
            </a:pPr>
            <a:r>
              <a:rPr lang="en-US" sz="4800" b="1" dirty="0"/>
              <a:t>New </a:t>
            </a:r>
            <a:r>
              <a:rPr lang="en-US" sz="4800" b="1" dirty="0" err="1"/>
              <a:t>Loadshape.MyIrrad</a:t>
            </a:r>
            <a:r>
              <a:rPr lang="en-US" sz="4800" b="1" dirty="0"/>
              <a:t> </a:t>
            </a:r>
            <a:r>
              <a:rPr lang="en-US" sz="4800" b="1" dirty="0" err="1"/>
              <a:t>npts</a:t>
            </a:r>
            <a:r>
              <a:rPr lang="en-US" sz="4800" b="1" dirty="0"/>
              <a:t>=24 interval=1 </a:t>
            </a:r>
            <a:r>
              <a:rPr lang="en-US" sz="4800" b="1" dirty="0" err="1"/>
              <a:t>mult</a:t>
            </a:r>
            <a:r>
              <a:rPr lang="en-US" sz="4800" b="1" dirty="0"/>
              <a:t>=[0 0 0 0 0 0 .1 .2 .3  .5  .8  .9  1.0  1.0  .99  .9  .7  .4  .1 0  0  0  0  0]</a:t>
            </a:r>
          </a:p>
          <a:p>
            <a:pPr marL="0" indent="0">
              <a:buNone/>
            </a:pPr>
            <a:r>
              <a:rPr lang="en-US" sz="4800" b="1" dirty="0"/>
              <a:t> </a:t>
            </a:r>
          </a:p>
          <a:p>
            <a:pPr marL="0" indent="0">
              <a:buNone/>
            </a:pPr>
            <a:r>
              <a:rPr lang="en-US" sz="4800" b="1" dirty="0"/>
              <a:t>// 24-hr temp shape curve</a:t>
            </a:r>
          </a:p>
          <a:p>
            <a:pPr marL="0" indent="0">
              <a:buNone/>
            </a:pPr>
            <a:r>
              <a:rPr lang="en-US" sz="4800" b="1" dirty="0"/>
              <a:t>New </a:t>
            </a:r>
            <a:r>
              <a:rPr lang="en-US" sz="4800" b="1" dirty="0" err="1"/>
              <a:t>Tshape.MyTemp</a:t>
            </a:r>
            <a:r>
              <a:rPr lang="en-US" sz="4800" b="1" dirty="0"/>
              <a:t> </a:t>
            </a:r>
            <a:r>
              <a:rPr lang="en-US" sz="4800" b="1" dirty="0" err="1"/>
              <a:t>npts</a:t>
            </a:r>
            <a:r>
              <a:rPr lang="en-US" sz="4800" b="1" dirty="0"/>
              <a:t>=24 interval=1 temp=[25, 25, 25, 25, 25, 25, 25, 25, 35, 40, 45, 50  60 60  55 40  35  30  25 25 25 25 25 25]</a:t>
            </a:r>
          </a:p>
          <a:p>
            <a:pPr marL="0" indent="0">
              <a:buNone/>
            </a:pPr>
            <a:r>
              <a:rPr lang="en-US" sz="4800" b="1" dirty="0"/>
              <a:t> </a:t>
            </a:r>
          </a:p>
          <a:p>
            <a:pPr marL="0" indent="0">
              <a:buNone/>
            </a:pPr>
            <a:r>
              <a:rPr lang="en-US" sz="4800" b="1" dirty="0"/>
              <a:t>// **** plot </a:t>
            </a:r>
            <a:r>
              <a:rPr lang="en-US" sz="4800" b="1" dirty="0" err="1"/>
              <a:t>tshape</a:t>
            </a:r>
            <a:r>
              <a:rPr lang="en-US" sz="4800" b="1" dirty="0"/>
              <a:t> object=</a:t>
            </a:r>
            <a:r>
              <a:rPr lang="en-US" sz="4800" b="1" dirty="0" err="1"/>
              <a:t>mytemp</a:t>
            </a:r>
            <a:endParaRPr lang="en-US" sz="4800" b="1" dirty="0"/>
          </a:p>
          <a:p>
            <a:pPr marL="0" indent="0">
              <a:buNone/>
            </a:pPr>
            <a:r>
              <a:rPr lang="en-US" sz="4800" b="1" dirty="0"/>
              <a:t> </a:t>
            </a:r>
          </a:p>
          <a:p>
            <a:pPr marL="0" indent="0">
              <a:buNone/>
            </a:pPr>
            <a:r>
              <a:rPr lang="en-US" sz="4800" b="1" dirty="0"/>
              <a:t>// take the default line</a:t>
            </a:r>
          </a:p>
          <a:p>
            <a:pPr marL="0" indent="0">
              <a:buNone/>
            </a:pPr>
            <a:r>
              <a:rPr lang="en-US" sz="4800" b="1" dirty="0"/>
              <a:t>New Line.line1 Bus1=</a:t>
            </a:r>
            <a:r>
              <a:rPr lang="en-US" sz="4800" b="1" dirty="0" err="1"/>
              <a:t>sourcebus</a:t>
            </a:r>
            <a:r>
              <a:rPr lang="en-US" sz="4800" b="1" dirty="0"/>
              <a:t> bus2=</a:t>
            </a:r>
            <a:r>
              <a:rPr lang="en-US" sz="4800" b="1" dirty="0" err="1"/>
              <a:t>PVbus</a:t>
            </a:r>
            <a:r>
              <a:rPr lang="en-US" sz="4800" b="1" dirty="0"/>
              <a:t>  Length=2</a:t>
            </a:r>
          </a:p>
          <a:p>
            <a:pPr marL="0" indent="0">
              <a:buNone/>
            </a:pPr>
            <a:r>
              <a:rPr lang="en-US" sz="4800" b="1" dirty="0"/>
              <a:t> </a:t>
            </a:r>
          </a:p>
        </p:txBody>
      </p:sp>
    </p:spTree>
    <p:extLst>
      <p:ext uri="{BB962C8B-B14F-4D97-AF65-F5344CB8AC3E}">
        <p14:creationId xmlns:p14="http://schemas.microsoft.com/office/powerpoint/2010/main" val="1543134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p:txBody>
          <a:bodyPr/>
          <a:lstStyle/>
          <a:p>
            <a:r>
              <a:rPr lang="en-US" altLang="en-US"/>
              <a:t>Frequency Scan Example Script</a:t>
            </a:r>
          </a:p>
        </p:txBody>
      </p:sp>
      <p:sp>
        <p:nvSpPr>
          <p:cNvPr id="231427" name="Content Placeholder 2"/>
          <p:cNvSpPr>
            <a:spLocks noGrp="1"/>
          </p:cNvSpPr>
          <p:nvPr>
            <p:ph idx="1"/>
          </p:nvPr>
        </p:nvSpPr>
        <p:spPr/>
        <p:txBody>
          <a:bodyPr/>
          <a:lstStyle/>
          <a:p>
            <a:r>
              <a:rPr lang="en-US" altLang="en-US" sz="1200"/>
              <a:t>// THIS SCRIPT WILL RUN A FREQUENCY SCAN ON THE IEEE 123 BUS TEST CASE</a:t>
            </a:r>
          </a:p>
          <a:p>
            <a:endParaRPr lang="en-US" altLang="en-US" sz="1200"/>
          </a:p>
          <a:p>
            <a:r>
              <a:rPr lang="en-US" altLang="en-US" sz="1200"/>
              <a:t>Spectrum.DefaultLoad.NumHarm=1   ! This effectively gets rid of LOAD harmonics</a:t>
            </a:r>
          </a:p>
          <a:p>
            <a:r>
              <a:rPr lang="en-US" altLang="en-US" sz="1200"/>
              <a:t>// Define a spectrum for the scan source</a:t>
            </a:r>
          </a:p>
          <a:p>
            <a:r>
              <a:rPr lang="en-US" altLang="en-US" sz="1200"/>
              <a:t>New spectrum.Scanspec numharm=1000 csvfile=ScanSpectrum.csv</a:t>
            </a:r>
          </a:p>
          <a:p>
            <a:endParaRPr lang="en-US" altLang="en-US" sz="1200"/>
          </a:p>
          <a:p>
            <a:r>
              <a:rPr lang="en-US" altLang="en-US" sz="1200"/>
              <a:t>// Put a Monitor to capture the results</a:t>
            </a:r>
          </a:p>
          <a:p>
            <a:r>
              <a:rPr lang="en-US" altLang="en-US" sz="1200"/>
              <a:t>New Monitor.Mscan Line.l84 1</a:t>
            </a:r>
          </a:p>
          <a:p>
            <a:endParaRPr lang="en-US" altLang="en-US" sz="1200"/>
          </a:p>
          <a:p>
            <a:r>
              <a:rPr lang="en-US" altLang="en-US" sz="1200"/>
              <a:t>// Define a positive-sequence (the default) 1-A, 3-ph current source </a:t>
            </a:r>
          </a:p>
          <a:p>
            <a:r>
              <a:rPr lang="en-US" altLang="en-US" sz="1200"/>
              <a:t>New Isource.scansource bus1=83 amps=1 spectrum=scanspec</a:t>
            </a:r>
          </a:p>
          <a:p>
            <a:r>
              <a:rPr lang="en-US" altLang="en-US" sz="1200"/>
              <a:t> </a:t>
            </a:r>
          </a:p>
          <a:p>
            <a:r>
              <a:rPr lang="en-US" altLang="en-US" sz="1200"/>
              <a:t>solve    ! solve the power flow at fundamental</a:t>
            </a:r>
          </a:p>
          <a:p>
            <a:r>
              <a:rPr lang="en-US" altLang="en-US" sz="1200"/>
              <a:t>solve mode=harmonics  ! do the harmonic solutions</a:t>
            </a:r>
          </a:p>
          <a:p>
            <a:endParaRPr lang="en-US" altLang="en-US" sz="1200"/>
          </a:p>
          <a:p>
            <a:r>
              <a:rPr lang="en-US" altLang="en-US" sz="1200"/>
              <a:t>show mon mscan  ! show the results</a:t>
            </a:r>
          </a:p>
          <a:p>
            <a:r>
              <a:rPr lang="en-US" altLang="en-US" sz="1200"/>
              <a:t>Export monitors mscan</a:t>
            </a:r>
          </a:p>
          <a:p>
            <a:endParaRPr lang="en-US" altLang="en-US" sz="1200"/>
          </a:p>
          <a:p>
            <a:r>
              <a:rPr lang="en-US" altLang="en-US" sz="1200"/>
              <a:t>// You can plot the Monitor, but Excel or Matlab might be better</a:t>
            </a:r>
          </a:p>
          <a:p>
            <a:r>
              <a:rPr lang="en-US" altLang="en-US" sz="1200"/>
              <a:t>Plot monitor object= mscan channels=(1 3 5 )</a:t>
            </a:r>
          </a:p>
          <a:p>
            <a:endParaRPr lang="en-US" altLang="en-US" sz="1200"/>
          </a:p>
        </p:txBody>
      </p:sp>
    </p:spTree>
    <p:extLst>
      <p:ext uri="{BB962C8B-B14F-4D97-AF65-F5344CB8AC3E}">
        <p14:creationId xmlns:p14="http://schemas.microsoft.com/office/powerpoint/2010/main" val="1682182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a:lstStyle/>
          <a:p>
            <a:r>
              <a:rPr lang="en-US" altLang="en-US"/>
              <a:t>What Does the Scan Spectrum Look Like?</a:t>
            </a:r>
          </a:p>
        </p:txBody>
      </p:sp>
      <p:sp>
        <p:nvSpPr>
          <p:cNvPr id="232451" name="Content Placeholder 2"/>
          <p:cNvSpPr>
            <a:spLocks noGrp="1"/>
          </p:cNvSpPr>
          <p:nvPr>
            <p:ph idx="1"/>
          </p:nvPr>
        </p:nvSpPr>
        <p:spPr>
          <a:xfrm>
            <a:off x="3200400" y="1371600"/>
            <a:ext cx="5407025" cy="4935538"/>
          </a:xfrm>
        </p:spPr>
        <p:txBody>
          <a:bodyPr>
            <a:normAutofit fontScale="92500" lnSpcReduction="20000"/>
          </a:bodyPr>
          <a:lstStyle/>
          <a:p>
            <a:pPr>
              <a:buFontTx/>
              <a:buNone/>
            </a:pPr>
            <a:r>
              <a:rPr lang="en-US" altLang="en-US" sz="1400">
                <a:latin typeface="Courier New" panose="02070309020205020404" pitchFamily="49" charset="0"/>
                <a:cs typeface="Courier New" panose="02070309020205020404" pitchFamily="49" charset="0"/>
              </a:rPr>
              <a:t>1.083333333 100 0 </a:t>
            </a:r>
          </a:p>
          <a:p>
            <a:pPr>
              <a:buFontTx/>
              <a:buNone/>
            </a:pPr>
            <a:r>
              <a:rPr lang="en-US" altLang="en-US" sz="1400">
                <a:latin typeface="Courier New" panose="02070309020205020404" pitchFamily="49" charset="0"/>
                <a:cs typeface="Courier New" panose="02070309020205020404" pitchFamily="49" charset="0"/>
              </a:rPr>
              <a:t>1.166666667 100 0 </a:t>
            </a:r>
          </a:p>
          <a:p>
            <a:pPr>
              <a:buFontTx/>
              <a:buNone/>
            </a:pPr>
            <a:r>
              <a:rPr lang="en-US" altLang="en-US" sz="1400">
                <a:latin typeface="Courier New" panose="02070309020205020404" pitchFamily="49" charset="0"/>
                <a:cs typeface="Courier New" panose="02070309020205020404" pitchFamily="49" charset="0"/>
              </a:rPr>
              <a:t>1.25        100 0 </a:t>
            </a:r>
          </a:p>
          <a:p>
            <a:pPr>
              <a:buFontTx/>
              <a:buNone/>
            </a:pPr>
            <a:r>
              <a:rPr lang="en-US" altLang="en-US" sz="1400">
                <a:latin typeface="Courier New" panose="02070309020205020404" pitchFamily="49" charset="0"/>
                <a:cs typeface="Courier New" panose="02070309020205020404" pitchFamily="49" charset="0"/>
              </a:rPr>
              <a:t>1.333333333 100 0 </a:t>
            </a:r>
          </a:p>
          <a:p>
            <a:pPr>
              <a:buFontTx/>
              <a:buNone/>
            </a:pPr>
            <a:r>
              <a:rPr lang="en-US" altLang="en-US" sz="1400">
                <a:latin typeface="Courier New" panose="02070309020205020404" pitchFamily="49" charset="0"/>
                <a:cs typeface="Courier New" panose="02070309020205020404" pitchFamily="49" charset="0"/>
              </a:rPr>
              <a:t>1.416666667 100 0 </a:t>
            </a:r>
          </a:p>
          <a:p>
            <a:pPr>
              <a:buFontTx/>
              <a:buNone/>
            </a:pPr>
            <a:r>
              <a:rPr lang="en-US" altLang="en-US" sz="1400">
                <a:latin typeface="Courier New" panose="02070309020205020404" pitchFamily="49" charset="0"/>
                <a:cs typeface="Courier New" panose="02070309020205020404" pitchFamily="49" charset="0"/>
              </a:rPr>
              <a:t>1.5         100 0 </a:t>
            </a:r>
          </a:p>
          <a:p>
            <a:pPr>
              <a:buFontTx/>
              <a:buNone/>
            </a:pPr>
            <a:r>
              <a:rPr lang="en-US" altLang="en-US" sz="1400">
                <a:latin typeface="Courier New" panose="02070309020205020404" pitchFamily="49" charset="0"/>
                <a:cs typeface="Courier New" panose="02070309020205020404" pitchFamily="49" charset="0"/>
              </a:rPr>
              <a:t>1.583333333 100 0 </a:t>
            </a:r>
          </a:p>
          <a:p>
            <a:pPr>
              <a:buFontTx/>
              <a:buNone/>
            </a:pPr>
            <a:r>
              <a:rPr lang="en-US" altLang="en-US" sz="1400">
                <a:latin typeface="Courier New" panose="02070309020205020404" pitchFamily="49" charset="0"/>
                <a:cs typeface="Courier New" panose="02070309020205020404" pitchFamily="49" charset="0"/>
              </a:rPr>
              <a:t>1.666666667 100 0 </a:t>
            </a:r>
          </a:p>
          <a:p>
            <a:pPr>
              <a:buFontTx/>
              <a:buNone/>
            </a:pPr>
            <a:r>
              <a:rPr lang="en-US" altLang="en-US" sz="1400">
                <a:latin typeface="Courier New" panose="02070309020205020404" pitchFamily="49" charset="0"/>
                <a:cs typeface="Courier New" panose="02070309020205020404" pitchFamily="49" charset="0"/>
              </a:rPr>
              <a:t>1.75        100 0 </a:t>
            </a:r>
          </a:p>
          <a:p>
            <a:pPr>
              <a:buFontTx/>
              <a:buNone/>
            </a:pPr>
            <a:r>
              <a:rPr lang="en-US" altLang="en-US" sz="1400">
                <a:latin typeface="Courier New" panose="02070309020205020404" pitchFamily="49" charset="0"/>
                <a:cs typeface="Courier New" panose="02070309020205020404" pitchFamily="49" charset="0"/>
              </a:rPr>
              <a:t>1.833333333 100 0 </a:t>
            </a:r>
          </a:p>
          <a:p>
            <a:pPr>
              <a:buFontTx/>
              <a:buNone/>
            </a:pPr>
            <a:r>
              <a:rPr lang="en-US" altLang="en-US" sz="1400">
                <a:latin typeface="Courier New" panose="02070309020205020404" pitchFamily="49" charset="0"/>
                <a:cs typeface="Courier New" panose="02070309020205020404" pitchFamily="49" charset="0"/>
              </a:rPr>
              <a:t>1.916666667 100 0 </a:t>
            </a:r>
          </a:p>
          <a:p>
            <a:pPr>
              <a:buFontTx/>
              <a:buNone/>
            </a:pPr>
            <a:r>
              <a:rPr lang="en-US" altLang="en-US" sz="1400">
                <a:latin typeface="Courier New" panose="02070309020205020404" pitchFamily="49" charset="0"/>
                <a:cs typeface="Courier New" panose="02070309020205020404" pitchFamily="49" charset="0"/>
              </a:rPr>
              <a:t>2           100 0 </a:t>
            </a:r>
          </a:p>
          <a:p>
            <a:pPr>
              <a:buFontTx/>
              <a:buNone/>
            </a:pPr>
            <a:r>
              <a:rPr lang="en-US" altLang="en-US" sz="1400">
                <a:latin typeface="Courier New" panose="02070309020205020404" pitchFamily="49" charset="0"/>
                <a:cs typeface="Courier New" panose="02070309020205020404" pitchFamily="49" charset="0"/>
              </a:rPr>
              <a:t>2.083333333 100 0 </a:t>
            </a:r>
          </a:p>
          <a:p>
            <a:pPr>
              <a:buFontTx/>
              <a:buNone/>
            </a:pPr>
            <a:r>
              <a:rPr lang="en-US" altLang="en-US" sz="1400">
                <a:latin typeface="Courier New" panose="02070309020205020404" pitchFamily="49" charset="0"/>
                <a:cs typeface="Courier New" panose="02070309020205020404" pitchFamily="49" charset="0"/>
              </a:rPr>
              <a:t>2.166666667 100 0 </a:t>
            </a:r>
          </a:p>
          <a:p>
            <a:pPr>
              <a:buFontTx/>
              <a:buNone/>
            </a:pPr>
            <a:r>
              <a:rPr lang="en-US" altLang="en-US" sz="1400">
                <a:latin typeface="Courier New" panose="02070309020205020404" pitchFamily="49" charset="0"/>
                <a:cs typeface="Courier New" panose="02070309020205020404" pitchFamily="49" charset="0"/>
              </a:rPr>
              <a:t>2.25        100 0 </a:t>
            </a:r>
          </a:p>
          <a:p>
            <a:pPr>
              <a:buFontTx/>
              <a:buNone/>
            </a:pPr>
            <a:r>
              <a:rPr lang="en-US" altLang="en-US" sz="1400">
                <a:latin typeface="Courier New" panose="02070309020205020404" pitchFamily="49" charset="0"/>
                <a:cs typeface="Courier New" panose="02070309020205020404" pitchFamily="49" charset="0"/>
              </a:rPr>
              <a:t>2.333333333 100 0 </a:t>
            </a:r>
          </a:p>
          <a:p>
            <a:pPr>
              <a:buFontTx/>
              <a:buNone/>
            </a:pPr>
            <a:r>
              <a:rPr lang="en-US" altLang="en-US" sz="1400">
                <a:latin typeface="Courier New" panose="02070309020205020404" pitchFamily="49" charset="0"/>
                <a:cs typeface="Courier New" panose="02070309020205020404" pitchFamily="49" charset="0"/>
              </a:rPr>
              <a:t>2.416666667 100 0 </a:t>
            </a:r>
          </a:p>
          <a:p>
            <a:pPr>
              <a:buFontTx/>
              <a:buNone/>
            </a:pPr>
            <a:r>
              <a:rPr lang="en-US" altLang="en-US" sz="1400">
                <a:latin typeface="Courier New" panose="02070309020205020404" pitchFamily="49" charset="0"/>
                <a:cs typeface="Courier New" panose="02070309020205020404" pitchFamily="49" charset="0"/>
              </a:rPr>
              <a:t>2.5         100 0 </a:t>
            </a:r>
          </a:p>
          <a:p>
            <a:pPr>
              <a:buFontTx/>
              <a:buNone/>
            </a:pPr>
            <a:r>
              <a:rPr lang="en-US" altLang="en-US" sz="1400">
                <a:latin typeface="Courier New" panose="02070309020205020404" pitchFamily="49" charset="0"/>
                <a:cs typeface="Courier New" panose="02070309020205020404" pitchFamily="49" charset="0"/>
              </a:rPr>
              <a:t>2.583333333 100 0 </a:t>
            </a:r>
          </a:p>
          <a:p>
            <a:pPr>
              <a:buFontTx/>
              <a:buNone/>
            </a:pPr>
            <a:r>
              <a:rPr lang="en-US" altLang="en-US" sz="1400"/>
              <a:t>… etc …</a:t>
            </a:r>
          </a:p>
        </p:txBody>
      </p:sp>
      <p:sp>
        <p:nvSpPr>
          <p:cNvPr id="232452" name="TextBox 3"/>
          <p:cNvSpPr txBox="1">
            <a:spLocks noChangeArrowheads="1"/>
          </p:cNvSpPr>
          <p:nvPr/>
        </p:nvSpPr>
        <p:spPr bwMode="auto">
          <a:xfrm>
            <a:off x="457200" y="2743200"/>
            <a:ext cx="1981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60 Hz base frequency, this gives a 5 Hz scan</a:t>
            </a:r>
          </a:p>
        </p:txBody>
      </p:sp>
      <p:sp>
        <p:nvSpPr>
          <p:cNvPr id="232453" name="TextBox 4"/>
          <p:cNvSpPr txBox="1">
            <a:spLocks noChangeArrowheads="1"/>
          </p:cNvSpPr>
          <p:nvPr/>
        </p:nvSpPr>
        <p:spPr bwMode="auto">
          <a:xfrm>
            <a:off x="1143000" y="1828800"/>
            <a:ext cx="1143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Harmonic</a:t>
            </a:r>
          </a:p>
        </p:txBody>
      </p:sp>
      <p:cxnSp>
        <p:nvCxnSpPr>
          <p:cNvPr id="232454" name="Straight Arrow Connector 6"/>
          <p:cNvCxnSpPr>
            <a:cxnSpLocks noChangeShapeType="1"/>
          </p:cNvCxnSpPr>
          <p:nvPr/>
        </p:nvCxnSpPr>
        <p:spPr bwMode="auto">
          <a:xfrm>
            <a:off x="2362200" y="1981200"/>
            <a:ext cx="914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2455" name="TextBox 7"/>
          <p:cNvSpPr txBox="1">
            <a:spLocks noChangeArrowheads="1"/>
          </p:cNvSpPr>
          <p:nvPr/>
        </p:nvSpPr>
        <p:spPr bwMode="auto">
          <a:xfrm>
            <a:off x="6324600" y="15240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 Magnitude</a:t>
            </a:r>
          </a:p>
          <a:p>
            <a:r>
              <a:rPr lang="en-US" altLang="en-US"/>
              <a:t>(All 100%)</a:t>
            </a:r>
          </a:p>
        </p:txBody>
      </p:sp>
      <p:cxnSp>
        <p:nvCxnSpPr>
          <p:cNvPr id="232456" name="Straight Arrow Connector 9"/>
          <p:cNvCxnSpPr>
            <a:cxnSpLocks noChangeShapeType="1"/>
          </p:cNvCxnSpPr>
          <p:nvPr/>
        </p:nvCxnSpPr>
        <p:spPr bwMode="auto">
          <a:xfrm flipH="1">
            <a:off x="4876800" y="1828800"/>
            <a:ext cx="11430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2457" name="TextBox 10"/>
          <p:cNvSpPr txBox="1">
            <a:spLocks noChangeArrowheads="1"/>
          </p:cNvSpPr>
          <p:nvPr/>
        </p:nvSpPr>
        <p:spPr bwMode="auto">
          <a:xfrm>
            <a:off x="6019800" y="35052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Angle</a:t>
            </a:r>
          </a:p>
          <a:p>
            <a:r>
              <a:rPr lang="en-US" altLang="en-US"/>
              <a:t>(All 0)</a:t>
            </a:r>
          </a:p>
        </p:txBody>
      </p:sp>
      <p:cxnSp>
        <p:nvCxnSpPr>
          <p:cNvPr id="232458" name="Straight Arrow Connector 12"/>
          <p:cNvCxnSpPr>
            <a:cxnSpLocks noChangeShapeType="1"/>
          </p:cNvCxnSpPr>
          <p:nvPr/>
        </p:nvCxnSpPr>
        <p:spPr bwMode="auto">
          <a:xfrm flipH="1" flipV="1">
            <a:off x="5181600" y="3505200"/>
            <a:ext cx="11430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2459" name="TextBox 13"/>
          <p:cNvSpPr txBox="1">
            <a:spLocks noChangeArrowheads="1"/>
          </p:cNvSpPr>
          <p:nvPr/>
        </p:nvSpPr>
        <p:spPr bwMode="auto">
          <a:xfrm>
            <a:off x="304800" y="3962400"/>
            <a:ext cx="2819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This is typically associated with a 1-A  current source, so that the resulting voltages represent driving-point Z, transfer Z, etc.</a:t>
            </a:r>
          </a:p>
        </p:txBody>
      </p:sp>
    </p:spTree>
    <p:extLst>
      <p:ext uri="{BB962C8B-B14F-4D97-AF65-F5344CB8AC3E}">
        <p14:creationId xmlns:p14="http://schemas.microsoft.com/office/powerpoint/2010/main" val="882990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altLang="en-US"/>
              <a:t>Putting it All Together - Harmonics</a:t>
            </a:r>
          </a:p>
        </p:txBody>
      </p:sp>
      <p:sp>
        <p:nvSpPr>
          <p:cNvPr id="23347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23347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23347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23347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23347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48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348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23348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348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348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23348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23348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23348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23348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233489" name="Text Box 17"/>
          <p:cNvSpPr txBox="1">
            <a:spLocks noChangeArrowheads="1"/>
          </p:cNvSpPr>
          <p:nvPr/>
        </p:nvSpPr>
        <p:spPr bwMode="auto">
          <a:xfrm>
            <a:off x="3810000" y="1600200"/>
            <a:ext cx="32766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 each frequency </a:t>
            </a:r>
          </a:p>
        </p:txBody>
      </p:sp>
      <p:sp>
        <p:nvSpPr>
          <p:cNvPr id="233490" name="Text Box 18"/>
          <p:cNvSpPr txBox="1">
            <a:spLocks noChangeArrowheads="1"/>
          </p:cNvSpPr>
          <p:nvPr/>
        </p:nvSpPr>
        <p:spPr bwMode="auto">
          <a:xfrm>
            <a:off x="228600" y="2590800"/>
            <a:ext cx="2057400" cy="82550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solidFill>
                  <a:srgbClr val="FF0000"/>
                </a:solidFill>
                <a:latin typeface="Tahoma" panose="020B0604030504040204" pitchFamily="34" charset="0"/>
              </a:rPr>
              <a:t>Harmonic injection Currents</a:t>
            </a:r>
          </a:p>
        </p:txBody>
      </p:sp>
      <p:sp>
        <p:nvSpPr>
          <p:cNvPr id="23349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49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349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3349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233495" name="Text Box 23"/>
          <p:cNvSpPr txBox="1">
            <a:spLocks noChangeArrowheads="1"/>
          </p:cNvSpPr>
          <p:nvPr/>
        </p:nvSpPr>
        <p:spPr bwMode="auto">
          <a:xfrm>
            <a:off x="7467600" y="4038600"/>
            <a:ext cx="1676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a:p>
            <a:r>
              <a:rPr lang="en-US" altLang="en-US" b="1">
                <a:latin typeface="Tahoma" panose="020B0604030504040204" pitchFamily="34" charset="0"/>
              </a:rPr>
              <a:t>(each Frequency)</a:t>
            </a:r>
          </a:p>
        </p:txBody>
      </p:sp>
    </p:spTree>
    <p:extLst>
      <p:ext uri="{BB962C8B-B14F-4D97-AF65-F5344CB8AC3E}">
        <p14:creationId xmlns:p14="http://schemas.microsoft.com/office/powerpoint/2010/main" val="16838341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 (cont’d)</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endParaRPr lang="en-US" sz="4800" b="1" dirty="0"/>
          </a:p>
          <a:p>
            <a:pPr marL="0" indent="0">
              <a:buNone/>
            </a:pPr>
            <a:r>
              <a:rPr lang="en-US" sz="6400" b="1" dirty="0"/>
              <a:t>! PV definition</a:t>
            </a:r>
          </a:p>
          <a:p>
            <a:pPr marL="0" indent="0">
              <a:buNone/>
            </a:pPr>
            <a:r>
              <a:rPr lang="en-US" sz="6400" b="1" dirty="0"/>
              <a:t>New </a:t>
            </a:r>
            <a:r>
              <a:rPr lang="en-US" sz="6400" b="1" dirty="0" err="1"/>
              <a:t>PVSystem.PV</a:t>
            </a:r>
            <a:r>
              <a:rPr lang="en-US" sz="6400" b="1" dirty="0"/>
              <a:t> phases=3 bus1=</a:t>
            </a:r>
            <a:r>
              <a:rPr lang="en-US" sz="6400" b="1" dirty="0" err="1"/>
              <a:t>PVbus</a:t>
            </a:r>
            <a:r>
              <a:rPr lang="en-US" sz="6400" b="1" dirty="0"/>
              <a:t> kV=12.47  kVA=500  </a:t>
            </a:r>
            <a:r>
              <a:rPr lang="en-US" sz="6400" b="1" dirty="0" err="1"/>
              <a:t>irrad</a:t>
            </a:r>
            <a:r>
              <a:rPr lang="en-US" sz="6400" b="1" dirty="0"/>
              <a:t>=0.8  </a:t>
            </a:r>
            <a:r>
              <a:rPr lang="en-US" sz="6400" b="1" dirty="0" err="1"/>
              <a:t>Pmpp</a:t>
            </a:r>
            <a:r>
              <a:rPr lang="en-US" sz="6400" b="1" dirty="0"/>
              <a:t>=500 </a:t>
            </a:r>
          </a:p>
          <a:p>
            <a:pPr marL="0" indent="0">
              <a:buNone/>
            </a:pPr>
            <a:r>
              <a:rPr lang="en-US" sz="6400" b="1" dirty="0"/>
              <a:t>~ temperature=25 PF=1  </a:t>
            </a:r>
            <a:r>
              <a:rPr lang="en-US" sz="6400" b="1" dirty="0" err="1"/>
              <a:t>effcurve</a:t>
            </a:r>
            <a:r>
              <a:rPr lang="en-US" sz="6400" b="1" dirty="0"/>
              <a:t>=</a:t>
            </a:r>
            <a:r>
              <a:rPr lang="en-US" sz="6400" b="1" dirty="0" err="1"/>
              <a:t>Myeff</a:t>
            </a:r>
            <a:r>
              <a:rPr lang="en-US" sz="6400" b="1" dirty="0"/>
              <a:t>  P-</a:t>
            </a:r>
            <a:r>
              <a:rPr lang="en-US" sz="6400" b="1" dirty="0" err="1"/>
              <a:t>TCurve</a:t>
            </a:r>
            <a:r>
              <a:rPr lang="en-US" sz="6400" b="1" dirty="0"/>
              <a:t>=</a:t>
            </a:r>
            <a:r>
              <a:rPr lang="en-US" sz="6400" b="1" dirty="0" err="1"/>
              <a:t>MyPvsT</a:t>
            </a:r>
            <a:r>
              <a:rPr lang="en-US" sz="6400" b="1" dirty="0"/>
              <a:t> </a:t>
            </a:r>
          </a:p>
          <a:p>
            <a:pPr marL="0" indent="0">
              <a:buNone/>
            </a:pPr>
            <a:r>
              <a:rPr lang="en-US" sz="6400" b="1" dirty="0"/>
              <a:t>~ Daily=</a:t>
            </a:r>
            <a:r>
              <a:rPr lang="en-US" sz="6400" b="1" dirty="0" err="1"/>
              <a:t>MyIrrad</a:t>
            </a:r>
            <a:r>
              <a:rPr lang="en-US" sz="6400" b="1" dirty="0"/>
              <a:t>  </a:t>
            </a:r>
            <a:r>
              <a:rPr lang="en-US" sz="6400" b="1" dirty="0" err="1"/>
              <a:t>TDaily</a:t>
            </a:r>
            <a:r>
              <a:rPr lang="en-US" sz="6400" b="1" dirty="0"/>
              <a:t>=</a:t>
            </a:r>
            <a:r>
              <a:rPr lang="en-US" sz="6400" b="1" dirty="0" err="1"/>
              <a:t>MyTemp</a:t>
            </a:r>
            <a:r>
              <a:rPr lang="en-US" sz="6400" b="1" dirty="0"/>
              <a:t> </a:t>
            </a:r>
            <a:endParaRPr lang="en-US" sz="4800" b="1" dirty="0"/>
          </a:p>
          <a:p>
            <a:pPr marL="0" indent="0">
              <a:buNone/>
            </a:pPr>
            <a:r>
              <a:rPr lang="en-US" sz="4800" b="1" dirty="0"/>
              <a:t> </a:t>
            </a:r>
          </a:p>
          <a:p>
            <a:pPr marL="0" indent="0">
              <a:buNone/>
            </a:pPr>
            <a:r>
              <a:rPr lang="en-US" sz="4800" b="1" dirty="0"/>
              <a:t>set </a:t>
            </a:r>
            <a:r>
              <a:rPr lang="en-US" sz="4800" b="1" dirty="0" err="1"/>
              <a:t>voltagebases</a:t>
            </a:r>
            <a:r>
              <a:rPr lang="en-US" sz="4800" b="1" dirty="0"/>
              <a:t>=[12.47]</a:t>
            </a:r>
          </a:p>
          <a:p>
            <a:pPr marL="0" indent="0">
              <a:buNone/>
            </a:pPr>
            <a:r>
              <a:rPr lang="en-US" sz="4800" b="1" dirty="0" err="1"/>
              <a:t>calcv</a:t>
            </a:r>
            <a:endParaRPr lang="en-US" sz="4800" b="1" dirty="0"/>
          </a:p>
          <a:p>
            <a:pPr marL="0" indent="0">
              <a:buNone/>
            </a:pPr>
            <a:r>
              <a:rPr lang="en-US" sz="4800" b="1" dirty="0"/>
              <a:t> </a:t>
            </a:r>
          </a:p>
          <a:p>
            <a:pPr marL="0" indent="0">
              <a:buNone/>
            </a:pPr>
            <a:r>
              <a:rPr lang="en-US" sz="4800" b="1" dirty="0"/>
              <a:t>solve  ! solves at the specified irradiance and temperature</a:t>
            </a:r>
          </a:p>
          <a:p>
            <a:pPr marL="0" indent="0">
              <a:buNone/>
            </a:pPr>
            <a:r>
              <a:rPr lang="en-US" sz="4800" b="1" dirty="0"/>
              <a:t> </a:t>
            </a:r>
          </a:p>
          <a:p>
            <a:pPr marL="0" indent="0">
              <a:buNone/>
            </a:pPr>
            <a:r>
              <a:rPr lang="en-US" sz="4800" b="1" dirty="0"/>
              <a:t>new monitor.m1 </a:t>
            </a:r>
            <a:r>
              <a:rPr lang="en-US" sz="4800" b="1" dirty="0" err="1"/>
              <a:t>PVSystem.PV</a:t>
            </a:r>
            <a:r>
              <a:rPr lang="en-US" sz="4800" b="1" dirty="0"/>
              <a:t>  1 mode=1 </a:t>
            </a:r>
            <a:r>
              <a:rPr lang="en-US" sz="4800" b="1" dirty="0" err="1"/>
              <a:t>ppolar</a:t>
            </a:r>
            <a:r>
              <a:rPr lang="en-US" sz="4800" b="1" dirty="0"/>
              <a:t>=no</a:t>
            </a:r>
          </a:p>
          <a:p>
            <a:pPr marL="0" indent="0">
              <a:buNone/>
            </a:pPr>
            <a:r>
              <a:rPr lang="en-US" sz="4800" b="1" dirty="0"/>
              <a:t>new monitor.m2 </a:t>
            </a:r>
            <a:r>
              <a:rPr lang="en-US" sz="4800" b="1" dirty="0" err="1"/>
              <a:t>PVSystem.PV</a:t>
            </a:r>
            <a:r>
              <a:rPr lang="en-US" sz="4800" b="1" dirty="0"/>
              <a:t>  1 </a:t>
            </a:r>
          </a:p>
          <a:p>
            <a:pPr marL="0" indent="0">
              <a:buNone/>
            </a:pPr>
            <a:r>
              <a:rPr lang="en-US" sz="4800" b="1" dirty="0"/>
              <a:t> </a:t>
            </a:r>
          </a:p>
          <a:p>
            <a:pPr marL="0" indent="0">
              <a:buNone/>
            </a:pPr>
            <a:r>
              <a:rPr lang="en-US" sz="4800" b="1" dirty="0"/>
              <a:t>solve</a:t>
            </a:r>
          </a:p>
          <a:p>
            <a:pPr marL="0" indent="0">
              <a:buNone/>
            </a:pPr>
            <a:r>
              <a:rPr lang="en-US" sz="4800" b="1" dirty="0"/>
              <a:t>solve mode=daily</a:t>
            </a:r>
          </a:p>
          <a:p>
            <a:pPr marL="0" indent="0">
              <a:buNone/>
            </a:pPr>
            <a:r>
              <a:rPr lang="en-US" sz="4800" b="1" dirty="0"/>
              <a:t> </a:t>
            </a:r>
          </a:p>
          <a:p>
            <a:pPr marL="0" indent="0">
              <a:buNone/>
            </a:pPr>
            <a:r>
              <a:rPr lang="en-US" sz="4800" b="1" dirty="0"/>
              <a:t>show mon m1</a:t>
            </a:r>
          </a:p>
          <a:p>
            <a:pPr marL="0" indent="0">
              <a:buNone/>
            </a:pPr>
            <a:r>
              <a:rPr lang="en-US" sz="4800" b="1" dirty="0"/>
              <a:t>show mon m2</a:t>
            </a:r>
          </a:p>
          <a:p>
            <a:pPr marL="0" indent="0">
              <a:buNone/>
            </a:pPr>
            <a:r>
              <a:rPr lang="en-US" sz="4800" b="1" dirty="0"/>
              <a:t> </a:t>
            </a:r>
          </a:p>
          <a:p>
            <a:pPr marL="0" indent="0">
              <a:buNone/>
            </a:pPr>
            <a:endParaRPr lang="en-US" altLang="en-US" sz="1200" dirty="0"/>
          </a:p>
        </p:txBody>
      </p:sp>
    </p:spTree>
    <p:extLst>
      <p:ext uri="{BB962C8B-B14F-4D97-AF65-F5344CB8AC3E}">
        <p14:creationId xmlns:p14="http://schemas.microsoft.com/office/powerpoint/2010/main" val="381800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 (cont’d)</a:t>
            </a:r>
          </a:p>
        </p:txBody>
      </p:sp>
      <p:sp>
        <p:nvSpPr>
          <p:cNvPr id="15363" name="Rectangle 3"/>
          <p:cNvSpPr>
            <a:spLocks noGrp="1" noChangeArrowheads="1"/>
          </p:cNvSpPr>
          <p:nvPr>
            <p:ph type="body" idx="1"/>
          </p:nvPr>
        </p:nvSpPr>
        <p:spPr/>
        <p:txBody>
          <a:bodyPr>
            <a:normAutofit/>
          </a:bodyPr>
          <a:lstStyle/>
          <a:p>
            <a:pPr marL="0" indent="0">
              <a:buNone/>
            </a:pPr>
            <a:r>
              <a:rPr lang="en-US" sz="1200" b="1" dirty="0"/>
              <a:t>Export monitors m1</a:t>
            </a:r>
          </a:p>
          <a:p>
            <a:pPr marL="0" indent="0">
              <a:buNone/>
            </a:pPr>
            <a:r>
              <a:rPr lang="en-US" sz="1200" b="1" dirty="0"/>
              <a:t>Plot monitor object= m1 channels=(1 )</a:t>
            </a:r>
          </a:p>
          <a:p>
            <a:pPr marL="0" indent="0">
              <a:buNone/>
            </a:pPr>
            <a:r>
              <a:rPr lang="en-US" sz="1200" b="1" dirty="0"/>
              <a:t>Export monitors m2</a:t>
            </a:r>
          </a:p>
          <a:p>
            <a:pPr marL="0" indent="0">
              <a:buNone/>
            </a:pPr>
            <a:r>
              <a:rPr lang="en-US" sz="1200" b="1" dirty="0"/>
              <a:t>Plot monitor object= m2 channels=(1 ) base=[7200]</a:t>
            </a:r>
          </a:p>
          <a:p>
            <a:pPr marL="0" indent="0">
              <a:buNone/>
            </a:pPr>
            <a:r>
              <a:rPr lang="en-US" sz="1200" b="1" dirty="0"/>
              <a:t>Export monitors m2</a:t>
            </a:r>
          </a:p>
          <a:p>
            <a:pPr marL="0" indent="0">
              <a:buNone/>
            </a:pPr>
            <a:r>
              <a:rPr lang="en-US" sz="1200" b="1" dirty="0"/>
              <a:t>Plot monitor object= m2 channels=(9 )</a:t>
            </a:r>
            <a:endParaRPr lang="en-US" altLang="en-US" sz="1200" b="1" dirty="0"/>
          </a:p>
        </p:txBody>
      </p:sp>
    </p:spTree>
    <p:extLst>
      <p:ext uri="{BB962C8B-B14F-4D97-AF65-F5344CB8AC3E}">
        <p14:creationId xmlns:p14="http://schemas.microsoft.com/office/powerpoint/2010/main" val="331354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Single-Panel</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86495" y="1414527"/>
            <a:ext cx="6658946" cy="4839970"/>
          </a:xfrm>
          <a:prstGeom prst="rect">
            <a:avLst/>
          </a:prstGeom>
          <a:noFill/>
          <a:ln w="9525">
            <a:noFill/>
            <a:miter lim="800000"/>
            <a:headEnd/>
            <a:tailEnd/>
          </a:ln>
          <a:effectLst/>
        </p:spPr>
      </p:pic>
    </p:spTree>
    <p:extLst>
      <p:ext uri="{BB962C8B-B14F-4D97-AF65-F5344CB8AC3E}">
        <p14:creationId xmlns:p14="http://schemas.microsoft.com/office/powerpoint/2010/main" val="201124423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853</TotalTime>
  <Words>2044</Words>
  <Application>Microsoft Office PowerPoint</Application>
  <PresentationFormat>On-screen Show (4:3)</PresentationFormat>
  <Paragraphs>403</Paragraphs>
  <Slides>63</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3" baseType="lpstr">
      <vt:lpstr>Arial</vt:lpstr>
      <vt:lpstr>Arial Narrow</vt:lpstr>
      <vt:lpstr>Calibri</vt:lpstr>
      <vt:lpstr>Courier New</vt:lpstr>
      <vt:lpstr>Symbol</vt:lpstr>
      <vt:lpstr>Tahoma</vt:lpstr>
      <vt:lpstr>Times New Roman</vt:lpstr>
      <vt:lpstr>Wingdings</vt:lpstr>
      <vt:lpstr>2017 PowerPoint Theme</vt:lpstr>
      <vt:lpstr>Equation</vt:lpstr>
      <vt:lpstr>Advanced Modeling for Distribution Planning Workshop with OpenDSS </vt:lpstr>
      <vt:lpstr>Use Cases/Examples</vt:lpstr>
      <vt:lpstr>Modeling Solar PV</vt:lpstr>
      <vt:lpstr>PVSystem in the OpenDSS </vt:lpstr>
      <vt:lpstr>Example Script </vt:lpstr>
      <vt:lpstr>Example Script</vt:lpstr>
      <vt:lpstr>Example Script (cont’d)</vt:lpstr>
      <vt:lpstr>Example Script (cont’d)</vt:lpstr>
      <vt:lpstr>Modeling PV Systems – Variability/Ramping – Single-Panel</vt:lpstr>
      <vt:lpstr>Modeling PV Systems – Variability/Ramping – 1 MW PV Array (same location as Single-Panel)</vt:lpstr>
      <vt:lpstr>Modeling PV Systems – Variability/Ramping – Significance of Solar Irradiance Resolution</vt:lpstr>
      <vt:lpstr>Modeling PV Systems for Distribution System Impact Assessment – Fault Response</vt:lpstr>
      <vt:lpstr>Sample Open-Circuit Events – in per unit</vt:lpstr>
      <vt:lpstr>Sample Voltage Sag Events – Single Phase Inverters</vt:lpstr>
      <vt:lpstr>‘Smart’ Inverter Control in the OpenDSS</vt:lpstr>
      <vt:lpstr>InvControl Control Object</vt:lpstr>
      <vt:lpstr>Volt-var Control Mode – Example Volt-var Curve</vt:lpstr>
      <vt:lpstr>InvControl in Volt-var Mode – Script</vt:lpstr>
      <vt:lpstr>Volt-watt Control Mode – Example Volt-watt Curve</vt:lpstr>
      <vt:lpstr>DRC Control Mode – Settings Curve</vt:lpstr>
      <vt:lpstr>Including Storage in Distribution Planning</vt:lpstr>
      <vt:lpstr>Introduction</vt:lpstr>
      <vt:lpstr>Introduction, cont’d</vt:lpstr>
      <vt:lpstr>Applications of Storage on Distribution</vt:lpstr>
      <vt:lpstr>Planning Issues Introduced by Storage</vt:lpstr>
      <vt:lpstr>Sequential-Time Simulation</vt:lpstr>
      <vt:lpstr>The Planning Problem with Storage is More than Capacity to meet Demand</vt:lpstr>
      <vt:lpstr>6 Simulation Modes Have Been Identified and Implemented in OpenDSS Program</vt:lpstr>
      <vt:lpstr>EPRI’s OpenDSS Employs a  Generic Energy Storage Element</vt:lpstr>
      <vt:lpstr>Storage Element Operation</vt:lpstr>
      <vt:lpstr>Storage Controller Model</vt:lpstr>
      <vt:lpstr>Peak Shaving Applications</vt:lpstr>
      <vt:lpstr>Compensating for Renewable Generation</vt:lpstr>
      <vt:lpstr>Intermittent Generation Smoothing</vt:lpstr>
      <vt:lpstr>Storage Power Output for Smoothing</vt:lpstr>
      <vt:lpstr>A Dynamics Example  (Black start of a Microgrid)</vt:lpstr>
      <vt:lpstr>Results from the Model</vt:lpstr>
      <vt:lpstr>How to Support Vendor-Supplied Models for Complex Storage System Models</vt:lpstr>
      <vt:lpstr>Simplified Distribution Planning</vt:lpstr>
      <vt:lpstr>The Versatile REACTOR Model</vt:lpstr>
      <vt:lpstr>Specify R and X or Z1, Z2, Z0</vt:lpstr>
      <vt:lpstr>Specify Rmatrix and Xmatrix</vt:lpstr>
      <vt:lpstr>Dynamics Solution</vt:lpstr>
      <vt:lpstr>Dynamics Mode </vt:lpstr>
      <vt:lpstr>Basic Algorithm (From SolutionAlgs.Pas)</vt:lpstr>
      <vt:lpstr>Entering Dynamics Mode</vt:lpstr>
      <vt:lpstr>3-Phase Generator Model in Dynamics Mode</vt:lpstr>
      <vt:lpstr>Differential Equations for Default Generator  (1-Mass)</vt:lpstr>
      <vt:lpstr>User-Written DLLs</vt:lpstr>
      <vt:lpstr>Supplemental Material</vt:lpstr>
      <vt:lpstr>Harmonic Solution</vt:lpstr>
      <vt:lpstr>Solving for Harmonic Flows</vt:lpstr>
      <vt:lpstr>Harmonic Solution </vt:lpstr>
      <vt:lpstr>Typical Harmonic Solution Script </vt:lpstr>
      <vt:lpstr>Load Modeling for Harmonics Studies</vt:lpstr>
      <vt:lpstr>Transformer Modeling</vt:lpstr>
      <vt:lpstr>What Difference Does it Make?</vt:lpstr>
      <vt:lpstr>Harmonic Solution Mode</vt:lpstr>
      <vt:lpstr>Harmonic Solution Mode, Cont’d</vt:lpstr>
      <vt:lpstr>Frequency Scan Example Script</vt:lpstr>
      <vt:lpstr>What Does the Scan Spectrum Look Like?</vt:lpstr>
      <vt:lpstr>Putting it All Together - Harmonics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74</cp:revision>
  <cp:lastPrinted>2014-11-24T20:31:07Z</cp:lastPrinted>
  <dcterms:created xsi:type="dcterms:W3CDTF">2017-04-05T15:17:39Z</dcterms:created>
  <dcterms:modified xsi:type="dcterms:W3CDTF">2017-04-15T19:45:16Z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