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9"/>
  </p:notesMasterIdLst>
  <p:handoutMasterIdLst>
    <p:handoutMasterId r:id="rId20"/>
  </p:handoutMasterIdLst>
  <p:sldIdLst>
    <p:sldId id="488" r:id="rId2"/>
    <p:sldId id="471" r:id="rId3"/>
    <p:sldId id="472" r:id="rId4"/>
    <p:sldId id="473" r:id="rId5"/>
    <p:sldId id="477" r:id="rId6"/>
    <p:sldId id="478" r:id="rId7"/>
    <p:sldId id="479" r:id="rId8"/>
    <p:sldId id="480" r:id="rId9"/>
    <p:sldId id="481" r:id="rId10"/>
    <p:sldId id="474" r:id="rId11"/>
    <p:sldId id="482" r:id="rId12"/>
    <p:sldId id="483" r:id="rId13"/>
    <p:sldId id="484" r:id="rId14"/>
    <p:sldId id="485" r:id="rId15"/>
    <p:sldId id="486" r:id="rId16"/>
    <p:sldId id="487" r:id="rId17"/>
    <p:sldId id="469" r:id="rId18"/>
  </p:sldIdLst>
  <p:sldSz cx="9144000" cy="6858000" type="screen4x3"/>
  <p:notesSz cx="68580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36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3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r">
              <a:defRPr sz="1200"/>
            </a:lvl1pPr>
          </a:lstStyle>
          <a:p>
            <a:pPr>
              <a:defRPr/>
            </a:pPr>
            <a:fld id="{95FFCE6D-6AD7-45F0-A609-5B26EEB483F5}" type="datetimeFigureOut">
              <a:rPr lang="en-US"/>
              <a:pPr>
                <a:defRPr/>
              </a:pPr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EF36DA-701F-4052-92AA-39D5BBA2B8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724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4838"/>
            <a:ext cx="5486400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616F59B4-8ED1-42D7-ABEB-719DD67575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112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6B579BF-A118-49CB-8674-A68A52E0154F}" type="slidenum">
              <a:rPr lang="en-US" altLang="en-US" sz="1200">
                <a:solidFill>
                  <a:schemeClr val="tx1"/>
                </a:solidFill>
              </a:rPr>
              <a:pPr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024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A90A9D66-8C70-418E-A519-E2841F47DCEF}" type="slidenum">
              <a:rPr lang="en-US" altLang="en-US" sz="1200">
                <a:solidFill>
                  <a:schemeClr val="tx1"/>
                </a:solidFill>
              </a:rPr>
              <a:pPr/>
              <a:t>17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51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614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PR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  <a:ln>
            <a:noFill/>
          </a:ln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  <a:ln>
            <a:noFill/>
          </a:ln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4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95360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33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756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4640" y="822960"/>
            <a:ext cx="3474720" cy="21377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3200400"/>
            <a:ext cx="8412480" cy="1371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000" b="1" dirty="0">
                <a:solidFill>
                  <a:schemeClr val="tx2"/>
                </a:solidFill>
              </a:rPr>
              <a:t>Together…Shaping the Future of Electricity</a:t>
            </a:r>
          </a:p>
        </p:txBody>
      </p:sp>
    </p:spTree>
    <p:extLst>
      <p:ext uri="{BB962C8B-B14F-4D97-AF65-F5344CB8AC3E}">
        <p14:creationId xmlns:p14="http://schemas.microsoft.com/office/powerpoint/2010/main" val="317132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V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3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E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5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U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pic>
        <p:nvPicPr>
          <p:cNvPr id="9" name="Picture 8" descr="EPRI logo 2014_RGB_PPT-Lar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0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8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95360" cy="7315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005840"/>
            <a:ext cx="8595360" cy="5394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6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920240"/>
            <a:ext cx="8412480" cy="1371600"/>
          </a:xfrm>
        </p:spPr>
        <p:txBody>
          <a:bodyPr anchor="t"/>
          <a:lstStyle>
            <a:lvl1pPr algn="ctr">
              <a:defRPr sz="3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383280"/>
            <a:ext cx="8412480" cy="155448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348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005840"/>
            <a:ext cx="4206240" cy="53949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05840"/>
            <a:ext cx="4206240" cy="53949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8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0"/>
            <a:ext cx="8595360" cy="7315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005840"/>
            <a:ext cx="4206240" cy="639762"/>
          </a:xfrm>
        </p:spPr>
        <p:txBody>
          <a:bodyPr anchor="b"/>
          <a:lstStyle>
            <a:lvl1pPr marL="0" indent="0">
              <a:buNone/>
              <a:defRPr sz="20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1737360"/>
            <a:ext cx="4206240" cy="46634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005840"/>
            <a:ext cx="4206240" cy="639762"/>
          </a:xfrm>
        </p:spPr>
        <p:txBody>
          <a:bodyPr anchor="b"/>
          <a:lstStyle>
            <a:lvl1pPr marL="0" indent="0">
              <a:buNone/>
              <a:defRPr sz="20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39" y="1737360"/>
            <a:ext cx="4206240" cy="46634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182880" y="6473711"/>
            <a:ext cx="6080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fld id="{324FBA8B-C479-4BF9-A515-8ED623D42A4A}" type="slidenum">
              <a:rPr lang="en-US" sz="800">
                <a:solidFill>
                  <a:schemeClr val="bg1">
                    <a:lumMod val="50000"/>
                  </a:schemeClr>
                </a:solidFill>
              </a:rPr>
              <a:pPr algn="l">
                <a:spcBef>
                  <a:spcPts val="0"/>
                </a:spcBef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" y="182563"/>
            <a:ext cx="85953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1005840"/>
            <a:ext cx="8595360" cy="53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274320" y="6446520"/>
            <a:ext cx="85953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D1D1D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 Box 47"/>
          <p:cNvSpPr txBox="1">
            <a:spLocks noChangeArrowheads="1"/>
          </p:cNvSpPr>
          <p:nvPr/>
        </p:nvSpPr>
        <p:spPr bwMode="auto">
          <a:xfrm>
            <a:off x="3190081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15200" y="6492240"/>
            <a:ext cx="1554480" cy="28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6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173038" indent="-17303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15938" indent="-228600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2pPr>
      <a:lvl3pPr marL="798513" indent="-16668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3pPr>
      <a:lvl4pPr marL="1196975" indent="-22383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1487488" indent="-174625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446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6pPr>
      <a:lvl7pPr marL="24018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7pPr>
      <a:lvl8pPr marL="28590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8pPr>
      <a:lvl9pPr marL="33162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  <a:ln>
            <a:noFill/>
          </a:ln>
        </p:spPr>
        <p:txBody>
          <a:bodyPr/>
          <a:lstStyle/>
          <a:p>
            <a:pPr algn="r"/>
            <a:r>
              <a:rPr lang="en-US" b="1" dirty="0"/>
              <a:t>Instructors</a:t>
            </a:r>
          </a:p>
          <a:p>
            <a:pPr algn="r"/>
            <a:r>
              <a:rPr lang="en-US" b="1" dirty="0"/>
              <a:t>Roger C. Dugan</a:t>
            </a:r>
            <a:br>
              <a:rPr lang="en-US" b="1" dirty="0"/>
            </a:br>
            <a:r>
              <a:rPr lang="en-US" b="1" dirty="0"/>
              <a:t>Matt Rylander</a:t>
            </a:r>
            <a:br>
              <a:rPr lang="en-US" b="1" dirty="0"/>
            </a:br>
            <a:endParaRPr lang="en-US" dirty="0"/>
          </a:p>
          <a:p>
            <a:pPr algn="r"/>
            <a:r>
              <a:rPr lang="en-US" b="1" dirty="0"/>
              <a:t>Sponsored by CenterPoint Energy</a:t>
            </a:r>
            <a:br>
              <a:rPr lang="en-US" b="1" dirty="0"/>
            </a:br>
            <a:r>
              <a:rPr lang="en-US" b="1" dirty="0"/>
              <a:t>At Texas A&amp;M University</a:t>
            </a:r>
            <a:br>
              <a:rPr lang="en-US" dirty="0"/>
            </a:br>
            <a:r>
              <a:rPr lang="en-US" dirty="0"/>
              <a:t>April 19, 20, 21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  <a:ln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Advanced Modeling for Distribution Planning Workshop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with </a:t>
            </a:r>
            <a:r>
              <a:rPr lang="en-US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OpenDSS</a:t>
            </a:r>
            <a:br>
              <a:rPr lang="en-US" dirty="0">
                <a:solidFill>
                  <a:schemeClr val="tx2"/>
                </a:solidFill>
              </a:rPr>
            </a:br>
            <a:endParaRPr lang="en-US" sz="28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68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Center-Tapped (Lighting) transformer</a:t>
            </a:r>
          </a:p>
          <a:p>
            <a:pPr lvl="1"/>
            <a:r>
              <a:rPr lang="en-US" dirty="0"/>
              <a:t>3-windings: 7200V/120V/120V, 25 kVA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The Other 2 Transformers </a:t>
            </a:r>
          </a:p>
          <a:p>
            <a:r>
              <a:rPr lang="en-US" dirty="0"/>
              <a:t>2 </a:t>
            </a:r>
            <a:r>
              <a:rPr lang="en-US" sz="2000" dirty="0"/>
              <a:t>windings:  7200V/240V, 10 kVA</a:t>
            </a:r>
          </a:p>
          <a:p>
            <a:pPr lvl="1"/>
            <a:r>
              <a:rPr lang="en-US" sz="2000" dirty="0"/>
              <a:t>Reactance: 1.4% @ 10 kVA</a:t>
            </a:r>
          </a:p>
          <a:p>
            <a:pPr lvl="1"/>
            <a:r>
              <a:rPr lang="en-US" sz="2000" dirty="0"/>
              <a:t>Resistance</a:t>
            </a:r>
            <a:r>
              <a:rPr lang="en-US" dirty="0"/>
              <a:t>: 1.6% @ 10 kVA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182880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/>
              <a:t>Windings	 25 kVA                  	X	R</a:t>
            </a:r>
          </a:p>
          <a:p>
            <a:pPr algn="l"/>
            <a:r>
              <a:rPr lang="en-US" dirty="0"/>
              <a:t>Primary - Secondary 1	2.04%	0.6%</a:t>
            </a:r>
          </a:p>
          <a:p>
            <a:pPr algn="l"/>
            <a:r>
              <a:rPr lang="en-US" dirty="0"/>
              <a:t>Primary - Secondary 2	2.04%	1.2%</a:t>
            </a:r>
          </a:p>
          <a:p>
            <a:pPr algn="l"/>
            <a:r>
              <a:rPr lang="en-US" dirty="0"/>
              <a:t>Secondary 1 - Secondary 2	1.36%	1.2%</a:t>
            </a:r>
          </a:p>
        </p:txBody>
      </p:sp>
    </p:spTree>
    <p:extLst>
      <p:ext uri="{BB962C8B-B14F-4D97-AF65-F5344CB8AC3E}">
        <p14:creationId xmlns:p14="http://schemas.microsoft.com/office/powerpoint/2010/main" val="375121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Single-Phase 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120V San: 3 kVA, 0.95 PF</a:t>
            </a:r>
          </a:p>
          <a:p>
            <a:r>
              <a:rPr lang="en-US" dirty="0"/>
              <a:t>120V </a:t>
            </a:r>
            <a:r>
              <a:rPr lang="en-US" dirty="0" err="1"/>
              <a:t>Sbn</a:t>
            </a:r>
            <a:r>
              <a:rPr lang="en-US" dirty="0"/>
              <a:t>: 5 kVA, 0.85 PF</a:t>
            </a:r>
          </a:p>
          <a:p>
            <a:r>
              <a:rPr lang="en-US" dirty="0"/>
              <a:t>240V Sab: 10 kVA, 0.90 PF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8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3-phase 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Rated voltage: 240V</a:t>
            </a:r>
          </a:p>
          <a:p>
            <a:r>
              <a:rPr lang="en-US" dirty="0"/>
              <a:t>Per unit Impedances @ 25 kVA, 60 Hz:</a:t>
            </a:r>
          </a:p>
          <a:p>
            <a:pPr lvl="1"/>
            <a:r>
              <a:rPr lang="en-US" sz="2000" dirty="0" err="1"/>
              <a:t>Rs</a:t>
            </a:r>
            <a:r>
              <a:rPr lang="en-US" sz="2000" dirty="0"/>
              <a:t>=.03359397 </a:t>
            </a:r>
          </a:p>
          <a:p>
            <a:pPr lvl="1"/>
            <a:r>
              <a:rPr lang="en-US" sz="2000" dirty="0" err="1"/>
              <a:t>Xs</a:t>
            </a:r>
            <a:r>
              <a:rPr lang="en-US" sz="2000" dirty="0"/>
              <a:t>=.07999132 </a:t>
            </a:r>
          </a:p>
          <a:p>
            <a:pPr lvl="1"/>
            <a:r>
              <a:rPr lang="en-US" sz="2000" dirty="0"/>
              <a:t>Rr=.03940972  </a:t>
            </a:r>
          </a:p>
          <a:p>
            <a:pPr lvl="1"/>
            <a:r>
              <a:rPr lang="en-US" sz="2000" dirty="0" err="1"/>
              <a:t>Xr</a:t>
            </a:r>
            <a:r>
              <a:rPr lang="en-US" sz="2000" dirty="0"/>
              <a:t>=.07999132  </a:t>
            </a:r>
          </a:p>
          <a:p>
            <a:pPr lvl="1"/>
            <a:r>
              <a:rPr lang="en-US" sz="2000" dirty="0" err="1"/>
              <a:t>Xm</a:t>
            </a:r>
            <a:r>
              <a:rPr lang="en-US" sz="2000" dirty="0"/>
              <a:t>=2.1  </a:t>
            </a:r>
          </a:p>
          <a:p>
            <a:pPr lvl="1"/>
            <a:r>
              <a:rPr lang="en-US" sz="2000" dirty="0"/>
              <a:t>Slip=0.035 </a:t>
            </a:r>
            <a:r>
              <a:rPr lang="en-US" dirty="0"/>
              <a:t>(assumed fixed for analysis)</a:t>
            </a:r>
          </a:p>
          <a:p>
            <a:r>
              <a:rPr lang="en-US" dirty="0"/>
              <a:t>Connection: Assume ungrounded wye or delta (no zero sequence current).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63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Transformer Model</a:t>
            </a:r>
          </a:p>
        </p:txBody>
      </p:sp>
      <p:pic>
        <p:nvPicPr>
          <p:cNvPr id="4098" name="Picture 2" descr="4wiredelt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320992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876800" y="2389258"/>
            <a:ext cx="3124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tabLst>
                <a:tab pos="3143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tabLst>
                <a:tab pos="3143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tabLst>
                <a:tab pos="3143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tabLst>
                <a:tab pos="3143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tabLst>
                <a:tab pos="3143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28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43250" algn="r"/>
              </a:tabLst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</a:t>
            </a:r>
            <a:r>
              <a:rPr kumimoji="0" lang="en-US" altLang="en-US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N B Z</a:t>
            </a:r>
            <a:r>
              <a:rPr kumimoji="0" lang="en-US" altLang="en-US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</a:t>
            </a:r>
            <a:r>
              <a:rPr kumimoji="0" lang="en-US" altLang="en-US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</a:t>
            </a:r>
            <a:r>
              <a:rPr kumimoji="0" lang="en-US" altLang="en-US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N</a:t>
            </a:r>
            <a:r>
              <a:rPr kumimoji="0" lang="en-US" altLang="en-US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</a:t>
            </a:r>
            <a:r>
              <a:rPr kumimoji="0" lang="en-US" altLang="en-US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(3)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28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43250" algn="r"/>
              </a:tabLs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172200" y="2822298"/>
            <a:ext cx="1066800" cy="1063902"/>
            <a:chOff x="2490" y="3682"/>
            <a:chExt cx="1275" cy="1476"/>
          </a:xfrm>
        </p:grpSpPr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2790" y="4708"/>
              <a:ext cx="570" cy="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Y</a:t>
              </a:r>
              <a:r>
                <a:rPr lang="en-US" sz="10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w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AutoShape 17"/>
            <p:cNvSpPr>
              <a:spLocks/>
            </p:cNvSpPr>
            <p:nvPr/>
          </p:nvSpPr>
          <p:spPr bwMode="auto">
            <a:xfrm rot="-5400000">
              <a:off x="2663" y="3719"/>
              <a:ext cx="930" cy="1275"/>
            </a:xfrm>
            <a:prstGeom prst="leftBrace">
              <a:avLst>
                <a:gd name="adj1" fmla="val 1142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AutoShape 18"/>
            <p:cNvSpPr>
              <a:spLocks/>
            </p:cNvSpPr>
            <p:nvPr/>
          </p:nvSpPr>
          <p:spPr bwMode="auto">
            <a:xfrm rot="-5400000">
              <a:off x="2995" y="3432"/>
              <a:ext cx="330" cy="829"/>
            </a:xfrm>
            <a:prstGeom prst="leftBrace">
              <a:avLst>
                <a:gd name="adj1" fmla="val 2093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2841" y="3922"/>
              <a:ext cx="605" cy="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Y</a:t>
              </a:r>
              <a:r>
                <a:rPr lang="en-US" sz="10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286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Secondary Voltages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14" y="2057400"/>
            <a:ext cx="714799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4478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Reference do you choose?</a:t>
            </a:r>
          </a:p>
        </p:txBody>
      </p:sp>
    </p:spTree>
    <p:extLst>
      <p:ext uri="{BB962C8B-B14F-4D97-AF65-F5344CB8AC3E}">
        <p14:creationId xmlns:p14="http://schemas.microsoft.com/office/powerpoint/2010/main" val="113079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Phase Powers   (Ground Reference)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789359"/>
              </p:ext>
            </p:extLst>
          </p:nvPr>
        </p:nvGraphicFramePr>
        <p:xfrm>
          <a:off x="457199" y="1676399"/>
          <a:ext cx="7239000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1717008227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11755192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3866302421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Phase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P, kW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Q, kvar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4079038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a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2.6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5.8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9477649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b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6.4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0.1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48578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c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9.8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6.8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7895045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Total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18.8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12.7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7261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367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Currents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" y="1600200"/>
            <a:ext cx="9049237" cy="23866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191000"/>
            <a:ext cx="82264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the </a:t>
            </a:r>
            <a:r>
              <a:rPr lang="en-US" sz="2800" u="sng" dirty="0"/>
              <a:t>Currents</a:t>
            </a:r>
            <a:r>
              <a:rPr lang="en-US" sz="2800" dirty="0"/>
              <a:t> to determine overload</a:t>
            </a:r>
          </a:p>
          <a:p>
            <a:br>
              <a:rPr lang="en-US" sz="2800" dirty="0"/>
            </a:br>
            <a:r>
              <a:rPr lang="en-US" sz="2800" dirty="0"/>
              <a:t>Power flow can be confusing in such transformer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2291690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66975"/>
            <a:ext cx="8226425" cy="914400"/>
          </a:xfrm>
          <a:noFill/>
        </p:spPr>
        <p:txBody>
          <a:bodyPr/>
          <a:lstStyle/>
          <a:p>
            <a:pPr algn="ctr" eaLnBrk="1" hangingPunct="1"/>
            <a:r>
              <a:rPr lang="en-US" altLang="en-US"/>
              <a:t>Together…Shaping the Future of Electricity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243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r" eaLnBrk="1" hangingPunct="1"/>
            <a:r>
              <a:rPr lang="en-US" altLang="en-US" dirty="0"/>
              <a:t>“4-Wire Delta”</a:t>
            </a:r>
            <a:br>
              <a:rPr lang="en-US" altLang="en-US" dirty="0"/>
            </a:br>
            <a:r>
              <a:rPr lang="en-US" altLang="en-US" dirty="0"/>
              <a:t>Example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Objective of this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demonstrate how to model a common transformer configuration, but one that is not covered in many textbooks</a:t>
            </a:r>
          </a:p>
          <a:p>
            <a:r>
              <a:rPr lang="en-US" dirty="0"/>
              <a:t>Based on the “Four Wire Center Tapped Transformer” IEEE test feeder</a:t>
            </a:r>
          </a:p>
          <a:p>
            <a:r>
              <a:rPr lang="en-US" dirty="0"/>
              <a:t>Point out the different voltages on the secondary.</a:t>
            </a:r>
          </a:p>
        </p:txBody>
      </p:sp>
    </p:spTree>
    <p:extLst>
      <p:ext uri="{BB962C8B-B14F-4D97-AF65-F5344CB8AC3E}">
        <p14:creationId xmlns:p14="http://schemas.microsoft.com/office/powerpoint/2010/main" val="141422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7" y="191294"/>
            <a:ext cx="8226425" cy="91440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7" y="1354137"/>
            <a:ext cx="8226425" cy="4935538"/>
          </a:xfrm>
        </p:spPr>
        <p:txBody>
          <a:bodyPr/>
          <a:lstStyle/>
          <a:p>
            <a:r>
              <a:rPr lang="en-US" dirty="0"/>
              <a:t>Bank of 3 1-phase Distribution transformers</a:t>
            </a:r>
          </a:p>
          <a:p>
            <a:r>
              <a:rPr lang="en-US" dirty="0"/>
              <a:t>Serves both 3-phase motor load and 120/240V single phase office load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53"/>
          <a:stretch>
            <a:fillRect/>
          </a:stretch>
        </p:blipFill>
        <p:spPr bwMode="auto">
          <a:xfrm>
            <a:off x="728465" y="3276600"/>
            <a:ext cx="7636268" cy="2359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84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14400" y="1523999"/>
            <a:ext cx="180702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610601"/>
              </p:ext>
            </p:extLst>
          </p:nvPr>
        </p:nvGraphicFramePr>
        <p:xfrm>
          <a:off x="914400" y="1524000"/>
          <a:ext cx="6324600" cy="4781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3" imgW="5837314" imgH="4408915" progId="Visio.Drawing.11">
                  <p:embed/>
                </p:oleObj>
              </mc:Choice>
              <mc:Fallback>
                <p:oleObj name="Visio" r:id="rId3" imgW="5837314" imgH="440891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6324600" cy="4781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395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12.47 kV </a:t>
            </a:r>
          </a:p>
          <a:p>
            <a:pPr lvl="1"/>
            <a:r>
              <a:rPr lang="en-US" dirty="0"/>
              <a:t>Stated as “ideal”</a:t>
            </a:r>
          </a:p>
          <a:p>
            <a:pPr lvl="1"/>
            <a:r>
              <a:rPr lang="en-US" dirty="0"/>
              <a:t>Zero impedance</a:t>
            </a:r>
          </a:p>
          <a:p>
            <a:pPr lvl="2"/>
            <a:r>
              <a:rPr lang="en-US" dirty="0"/>
              <a:t>(Can’t model exactly in </a:t>
            </a:r>
            <a:r>
              <a:rPr lang="en-US" dirty="0" err="1"/>
              <a:t>OpenDSS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7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line models are specified by 4x4 impedance matrices. </a:t>
            </a:r>
          </a:p>
          <a:p>
            <a:r>
              <a:rPr lang="en-US" dirty="0"/>
              <a:t>The neutral conductors are explicitly modeled </a:t>
            </a:r>
          </a:p>
          <a:p>
            <a:pPr lvl="1"/>
            <a:r>
              <a:rPr lang="en-US" dirty="0"/>
              <a:t>The same phase currents can be obtained by using a </a:t>
            </a:r>
            <a:r>
              <a:rPr lang="en-US" dirty="0" err="1"/>
              <a:t>Kron</a:t>
            </a:r>
            <a:r>
              <a:rPr lang="en-US" dirty="0"/>
              <a:t> reduction to eliminate the neutral conductors</a:t>
            </a:r>
          </a:p>
          <a:p>
            <a:pPr lvl="1"/>
            <a:r>
              <a:rPr lang="en-US" dirty="0"/>
              <a:t>Specified as 4-wire to give a challenge to distribution modeling </a:t>
            </a:r>
            <a:r>
              <a:rPr lang="en-US" dirty="0" err="1"/>
              <a:t>probrams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8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data – 556 MCM ACSR w/ 4/0 Neutral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(The neutral is explicitly modeled.  Therefore, the matrices are 4x4, symmetrical.)</a:t>
            </a:r>
          </a:p>
          <a:p>
            <a:r>
              <a:rPr lang="en-US" dirty="0"/>
              <a:t> Resistance matrix  (ABCN, lower triangle)</a:t>
            </a:r>
          </a:p>
          <a:p>
            <a:pPr lvl="1"/>
            <a:r>
              <a:rPr lang="en-US" sz="2000" dirty="0"/>
              <a:t>0.2812   </a:t>
            </a:r>
          </a:p>
          <a:p>
            <a:pPr lvl="1"/>
            <a:r>
              <a:rPr lang="en-US" sz="2000" dirty="0"/>
              <a:t>0.0953  0.2812        (ohms per mile)</a:t>
            </a:r>
          </a:p>
          <a:p>
            <a:pPr lvl="1"/>
            <a:r>
              <a:rPr lang="en-US" sz="2000" dirty="0"/>
              <a:t>0.0953  0.0953  0.2812</a:t>
            </a:r>
          </a:p>
          <a:p>
            <a:pPr lvl="1"/>
            <a:r>
              <a:rPr lang="en-US" sz="2000" dirty="0"/>
              <a:t>0.0953  0.0953  0.0953  0.6873</a:t>
            </a:r>
          </a:p>
          <a:p>
            <a:r>
              <a:rPr lang="en-US" dirty="0"/>
              <a:t> Reactance matrix  (ABCN, lower triangle)</a:t>
            </a:r>
          </a:p>
          <a:p>
            <a:pPr lvl="1"/>
            <a:r>
              <a:rPr lang="en-US" sz="2000" dirty="0"/>
              <a:t>1.38304</a:t>
            </a:r>
          </a:p>
          <a:p>
            <a:pPr lvl="1"/>
            <a:r>
              <a:rPr lang="en-US" sz="2000" dirty="0"/>
              <a:t>0.7266    1.38304        (ohms per mile)</a:t>
            </a:r>
          </a:p>
          <a:p>
            <a:pPr lvl="1"/>
            <a:r>
              <a:rPr lang="en-US" sz="2000" dirty="0"/>
              <a:t>0.85152  0.7802   1.38304      (60 Hz)</a:t>
            </a:r>
          </a:p>
          <a:p>
            <a:pPr lvl="1"/>
            <a:r>
              <a:rPr lang="en-US" sz="2000" dirty="0"/>
              <a:t>0.75244  0.7674   0.7864    1.54648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5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data – 4/0 Quadraplex secondary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Resistance matrix  (</a:t>
            </a:r>
            <a:r>
              <a:rPr lang="en-US" dirty="0" err="1"/>
              <a:t>abcn</a:t>
            </a:r>
            <a:r>
              <a:rPr lang="en-US" dirty="0"/>
              <a:t>, lower triangle)</a:t>
            </a:r>
          </a:p>
          <a:p>
            <a:pPr lvl="1"/>
            <a:r>
              <a:rPr lang="en-US" sz="2000" dirty="0"/>
              <a:t>0.011</a:t>
            </a:r>
          </a:p>
          <a:p>
            <a:pPr lvl="1"/>
            <a:r>
              <a:rPr lang="en-US" sz="2000" dirty="0"/>
              <a:t>0.0018  0.011       (ohms per 100 </a:t>
            </a:r>
            <a:r>
              <a:rPr lang="en-US" sz="2000" dirty="0" err="1"/>
              <a:t>ft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0.0018  0.0018  0.011  </a:t>
            </a:r>
          </a:p>
          <a:p>
            <a:pPr lvl="1"/>
            <a:r>
              <a:rPr lang="en-US" sz="2000" dirty="0"/>
              <a:t>0.0018  0.0018  0.0018  0.013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Reactance matrix  (</a:t>
            </a:r>
            <a:r>
              <a:rPr lang="en-US" dirty="0" err="1"/>
              <a:t>abcn</a:t>
            </a:r>
            <a:r>
              <a:rPr lang="en-US" dirty="0"/>
              <a:t>, lower triangle)</a:t>
            </a:r>
          </a:p>
          <a:p>
            <a:pPr lvl="1"/>
            <a:r>
              <a:rPr lang="en-US" sz="2000" dirty="0"/>
              <a:t>0.0278 </a:t>
            </a:r>
          </a:p>
          <a:p>
            <a:pPr lvl="1"/>
            <a:r>
              <a:rPr lang="en-US" sz="2000" dirty="0"/>
              <a:t>0.0241 0.0278       (ohms per 100 </a:t>
            </a:r>
            <a:r>
              <a:rPr lang="en-US" sz="2000" dirty="0" err="1"/>
              <a:t>ft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0.0241  0.0241 0.0278    (60Hz)</a:t>
            </a:r>
          </a:p>
          <a:p>
            <a:pPr lvl="1"/>
            <a:r>
              <a:rPr lang="en-US" sz="2000" dirty="0"/>
              <a:t>0.0246  0.0232  0.0246 0.0293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42968"/>
      </p:ext>
    </p:extLst>
  </p:cSld>
  <p:clrMapOvr>
    <a:masterClrMapping/>
  </p:clrMapOvr>
</p:sld>
</file>

<file path=ppt/theme/theme1.xml><?xml version="1.0" encoding="utf-8"?>
<a:theme xmlns:a="http://schemas.openxmlformats.org/drawingml/2006/main" name="2017 PowerPoint Theme">
  <a:themeElements>
    <a:clrScheme name="EPRI Color Theme 2015">
      <a:dk1>
        <a:srgbClr val="000000"/>
      </a:dk1>
      <a:lt1>
        <a:srgbClr val="FFFFFF"/>
      </a:lt1>
      <a:dk2>
        <a:srgbClr val="000099"/>
      </a:dk2>
      <a:lt2>
        <a:srgbClr val="595959"/>
      </a:lt2>
      <a:accent1>
        <a:srgbClr val="006699"/>
      </a:accent1>
      <a:accent2>
        <a:srgbClr val="A50021"/>
      </a:accent2>
      <a:accent3>
        <a:srgbClr val="30BE30"/>
      </a:accent3>
      <a:accent4>
        <a:srgbClr val="FF8000"/>
      </a:accent4>
      <a:accent5>
        <a:srgbClr val="8409FF"/>
      </a:accent5>
      <a:accent6>
        <a:srgbClr val="FFCC00"/>
      </a:accent6>
      <a:hlink>
        <a:srgbClr val="0000FF"/>
      </a:hlink>
      <a:folHlink>
        <a:srgbClr val="FF00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B04359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D4B0B5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7 PowerPoint Template_v1.0-compressed.pptx" id="{22C5CF4E-E521-4ECF-A0C2-051C98C0D3AA}" vid="{EA66951D-B5AC-4D1B-B729-924FEAD0A05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Day1-1</Template>
  <TotalTime>1129</TotalTime>
  <Words>381</Words>
  <Application>Microsoft Office PowerPoint</Application>
  <PresentationFormat>On-screen Show (4:3)</PresentationFormat>
  <Paragraphs>106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Narrow</vt:lpstr>
      <vt:lpstr>Times New Roman</vt:lpstr>
      <vt:lpstr>Wingdings</vt:lpstr>
      <vt:lpstr>2017 PowerPoint Theme</vt:lpstr>
      <vt:lpstr>Visio</vt:lpstr>
      <vt:lpstr>Advanced Modeling for Distribution Planning Workshop with OpenDSS </vt:lpstr>
      <vt:lpstr>“4-Wire Delta” Example</vt:lpstr>
      <vt:lpstr>The Objective of this Example</vt:lpstr>
      <vt:lpstr>The Problem</vt:lpstr>
      <vt:lpstr>Schematic</vt:lpstr>
      <vt:lpstr>Source data</vt:lpstr>
      <vt:lpstr>Line data</vt:lpstr>
      <vt:lpstr>Line data – 556 MCM ACSR w/ 4/0 Neutral</vt:lpstr>
      <vt:lpstr>Line data – 4/0 Quadraplex secondary</vt:lpstr>
      <vt:lpstr>Transformer data</vt:lpstr>
      <vt:lpstr>Single-Phase Loads</vt:lpstr>
      <vt:lpstr>3-phase loads</vt:lpstr>
      <vt:lpstr>Complete Transformer Model</vt:lpstr>
      <vt:lpstr>Results – Secondary Voltages</vt:lpstr>
      <vt:lpstr>Individual Phase Powers   (Ground Reference)</vt:lpstr>
      <vt:lpstr>The Currents</vt:lpstr>
      <vt:lpstr>Together…Shaping the Future of Electricity</vt:lpstr>
    </vt:vector>
  </TitlesOfParts>
  <Company>EPRI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OpenDSS  Tutorial</dc:title>
  <dc:creator>EPRI</dc:creator>
  <cp:lastModifiedBy>Dugan, Roger</cp:lastModifiedBy>
  <cp:revision>116</cp:revision>
  <dcterms:created xsi:type="dcterms:W3CDTF">2010-12-13T20:05:33Z</dcterms:created>
  <dcterms:modified xsi:type="dcterms:W3CDTF">2017-04-13T20:32:05Z</dcterms:modified>
</cp:coreProperties>
</file>