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471" r:id="rId2"/>
    <p:sldId id="472" r:id="rId3"/>
    <p:sldId id="473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69" r:id="rId15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pPr>
              <a:defRPr/>
            </a:pPr>
            <a:fld id="{95FFCE6D-6AD7-45F0-A609-5B26EEB483F5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F36DA-701F-4052-92AA-39D5BBA2B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2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486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16F59B4-8ED1-42D7-ABEB-719DD6757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12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2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90A9D66-8C70-418E-A519-E2841F47DCEF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61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65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65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21089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48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7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Hot-Phase</a:t>
            </a:r>
            <a:br>
              <a:rPr lang="en-US" altLang="en-US" dirty="0"/>
            </a:br>
            <a:r>
              <a:rPr lang="en-US" altLang="en-US" dirty="0"/>
              <a:t>Cold-Phase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Case Where This is Important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2450"/>
            <a:ext cx="6019800" cy="389255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" name="TextBox 3"/>
          <p:cNvSpPr txBox="1"/>
          <p:nvPr/>
        </p:nvSpPr>
        <p:spPr>
          <a:xfrm>
            <a:off x="1295400" y="5715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Submerged Arc Furnace with Rectangular Electrodes</a:t>
            </a:r>
          </a:p>
        </p:txBody>
      </p:sp>
    </p:spTree>
    <p:extLst>
      <p:ext uri="{BB962C8B-B14F-4D97-AF65-F5344CB8AC3E}">
        <p14:creationId xmlns:p14="http://schemas.microsoft.com/office/powerpoint/2010/main" val="327206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Metal Submerged Arc Furnace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5486400" cy="45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Furnace Power Supply</a:t>
            </a:r>
          </a:p>
        </p:txBody>
      </p:sp>
      <p:pic>
        <p:nvPicPr>
          <p:cNvPr id="3" name="Picture 2" descr="ArcFurnace Power Suppl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26" y="1738652"/>
            <a:ext cx="5486400" cy="1930400"/>
          </a:xfrm>
          <a:prstGeom prst="rect">
            <a:avLst/>
          </a:prstGeom>
          <a:noFill/>
          <a:extLst/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27212" y="4114800"/>
            <a:ext cx="5486400" cy="20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 Furnace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563"/>
            <a:ext cx="53054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9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6975"/>
            <a:ext cx="8226425" cy="914400"/>
          </a:xfrm>
          <a:noFill/>
        </p:spPr>
        <p:txBody>
          <a:bodyPr/>
          <a:lstStyle/>
          <a:p>
            <a:pPr algn="ctr" eaLnBrk="1" hangingPunct="1"/>
            <a:r>
              <a:rPr lang="en-US" altLang="en-US"/>
              <a:t>Together…Shaping the Future of Electricity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of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how some phenomena can only be modeled with full 3-phase modeling</a:t>
            </a:r>
          </a:p>
          <a:p>
            <a:r>
              <a:rPr lang="en-US" dirty="0"/>
              <a:t>Symmetrical component modeling does not expose this issue</a:t>
            </a:r>
          </a:p>
          <a:p>
            <a:endParaRPr lang="en-US" dirty="0"/>
          </a:p>
          <a:p>
            <a:r>
              <a:rPr lang="en-US" dirty="0"/>
              <a:t>When distribution lines are not transposed (usually the case) one phase is “hotter” than the </a:t>
            </a:r>
            <a:r>
              <a:rPr lang="en-US"/>
              <a:t>others and </a:t>
            </a:r>
            <a:r>
              <a:rPr lang="en-US" dirty="0"/>
              <a:t>one phase may.</a:t>
            </a:r>
          </a:p>
        </p:txBody>
      </p:sp>
    </p:spTree>
    <p:extLst>
      <p:ext uri="{BB962C8B-B14F-4D97-AF65-F5344CB8AC3E}">
        <p14:creationId xmlns:p14="http://schemas.microsoft.com/office/powerpoint/2010/main" val="141422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52800" y="2362200"/>
            <a:ext cx="457200" cy="3733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2667000"/>
            <a:ext cx="35052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 rot="16200000">
            <a:off x="3090862" y="3681413"/>
            <a:ext cx="238125" cy="17145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1981200" y="2162175"/>
            <a:ext cx="304800" cy="40005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895600" y="2181225"/>
            <a:ext cx="304800" cy="40005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4857750" y="2181225"/>
            <a:ext cx="304800" cy="40005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71800" y="20193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933950" y="20193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057400" y="2009775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971800" y="36957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4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1523999"/>
            <a:ext cx="18070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 bwMode="auto">
          <a:xfrm>
            <a:off x="685800" y="2743200"/>
            <a:ext cx="609600" cy="609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Connector 6"/>
          <p:cNvCxnSpPr>
            <a:stCxn id="3" idx="6"/>
          </p:cNvCxnSpPr>
          <p:nvPr/>
        </p:nvCxnSpPr>
        <p:spPr bwMode="auto">
          <a:xfrm>
            <a:off x="1295400" y="3048000"/>
            <a:ext cx="6553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848600" y="30480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0" y="2743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514600" y="2743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581400" y="2743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953000" y="2743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248400" y="2743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620000" y="2743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048500" y="3886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 kW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399" y="2362200"/>
            <a:ext cx="129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12.47 kV</a:t>
            </a:r>
          </a:p>
        </p:txBody>
      </p:sp>
    </p:spTree>
    <p:extLst>
      <p:ext uri="{BB962C8B-B14F-4D97-AF65-F5344CB8AC3E}">
        <p14:creationId xmlns:p14="http://schemas.microsoft.com/office/powerpoint/2010/main" val="294395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Component Line Model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4187298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98" y="2057400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Line Geometry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1502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New WireData.AL_336_19STR  </a:t>
            </a:r>
            <a:r>
              <a:rPr lang="en-US" b="1" dirty="0" err="1">
                <a:latin typeface="Courier New" panose="02070309020205020404" pitchFamily="49" charset="0"/>
              </a:rPr>
              <a:t>Rac</a:t>
            </a:r>
            <a:r>
              <a:rPr lang="en-US" b="1" dirty="0">
                <a:latin typeface="Courier New" panose="02070309020205020404" pitchFamily="49" charset="0"/>
              </a:rPr>
              <a:t>=0.190761  </a:t>
            </a:r>
            <a:r>
              <a:rPr lang="en-US" b="1" dirty="0" err="1">
                <a:latin typeface="Courier New" panose="02070309020205020404" pitchFamily="49" charset="0"/>
              </a:rPr>
              <a:t>Runits</a:t>
            </a:r>
            <a:r>
              <a:rPr lang="en-US" b="1" dirty="0">
                <a:latin typeface="Courier New" panose="02070309020205020404" pitchFamily="49" charset="0"/>
              </a:rPr>
              <a:t>=km  </a:t>
            </a:r>
            <a:r>
              <a:rPr lang="en-US" b="1" dirty="0" err="1">
                <a:latin typeface="Courier New" panose="02070309020205020404" pitchFamily="49" charset="0"/>
              </a:rPr>
              <a:t>GMRac</a:t>
            </a:r>
            <a:r>
              <a:rPr lang="en-US" b="1" dirty="0">
                <a:latin typeface="Courier New" panose="02070309020205020404" pitchFamily="49" charset="0"/>
              </a:rPr>
              <a:t>=0.64008  </a:t>
            </a:r>
            <a:r>
              <a:rPr lang="en-US" b="1" dirty="0" err="1">
                <a:latin typeface="Courier New" panose="02070309020205020404" pitchFamily="49" charset="0"/>
              </a:rPr>
              <a:t>GMRUnits</a:t>
            </a:r>
            <a:r>
              <a:rPr lang="en-US" b="1" dirty="0">
                <a:latin typeface="Courier New" panose="02070309020205020404" pitchFamily="49" charset="0"/>
              </a:rPr>
              <a:t>=cm  Radius=0.84582  </a:t>
            </a:r>
            <a:r>
              <a:rPr lang="en-US" b="1" dirty="0" err="1">
                <a:latin typeface="Courier New" panose="02070309020205020404" pitchFamily="49" charset="0"/>
              </a:rPr>
              <a:t>Radunits</a:t>
            </a:r>
            <a:r>
              <a:rPr lang="en-US" b="1" dirty="0">
                <a:latin typeface="Courier New" panose="02070309020205020404" pitchFamily="49" charset="0"/>
              </a:rPr>
              <a:t>=cm </a:t>
            </a:r>
            <a:r>
              <a:rPr lang="en-US" b="1" dirty="0" err="1">
                <a:latin typeface="Courier New" panose="02070309020205020404" pitchFamily="49" charset="0"/>
              </a:rPr>
              <a:t>normamps</a:t>
            </a:r>
            <a:r>
              <a:rPr lang="en-US" b="1" dirty="0">
                <a:latin typeface="Courier New" panose="02070309020205020404" pitchFamily="49" charset="0"/>
              </a:rPr>
              <a:t>=453 544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New WireData.ACSR_1/0_6/1  </a:t>
            </a:r>
            <a:r>
              <a:rPr lang="en-US" b="1" dirty="0" err="1">
                <a:latin typeface="Courier New" panose="02070309020205020404" pitchFamily="49" charset="0"/>
              </a:rPr>
              <a:t>Rac</a:t>
            </a:r>
            <a:r>
              <a:rPr lang="en-US" b="1" dirty="0">
                <a:latin typeface="Courier New" panose="02070309020205020404" pitchFamily="49" charset="0"/>
              </a:rPr>
              <a:t>=0.695936  </a:t>
            </a:r>
            <a:r>
              <a:rPr lang="en-US" b="1" dirty="0" err="1">
                <a:latin typeface="Courier New" panose="02070309020205020404" pitchFamily="49" charset="0"/>
              </a:rPr>
              <a:t>Runits</a:t>
            </a:r>
            <a:r>
              <a:rPr lang="en-US" b="1" dirty="0">
                <a:latin typeface="Courier New" panose="02070309020205020404" pitchFamily="49" charset="0"/>
              </a:rPr>
              <a:t>=km  </a:t>
            </a:r>
            <a:r>
              <a:rPr lang="en-US" b="1" dirty="0" err="1">
                <a:latin typeface="Courier New" panose="02070309020205020404" pitchFamily="49" charset="0"/>
              </a:rPr>
              <a:t>GMRac</a:t>
            </a:r>
            <a:r>
              <a:rPr lang="en-US" b="1" dirty="0">
                <a:latin typeface="Courier New" panose="02070309020205020404" pitchFamily="49" charset="0"/>
              </a:rPr>
              <a:t>=0.13462  </a:t>
            </a:r>
            <a:r>
              <a:rPr lang="en-US" b="1" dirty="0" err="1">
                <a:latin typeface="Courier New" panose="02070309020205020404" pitchFamily="49" charset="0"/>
              </a:rPr>
              <a:t>GMRUnits</a:t>
            </a:r>
            <a:r>
              <a:rPr lang="en-US" b="1" dirty="0">
                <a:latin typeface="Courier New" panose="02070309020205020404" pitchFamily="49" charset="0"/>
              </a:rPr>
              <a:t>=cm  Radius=0.50546  </a:t>
            </a:r>
            <a:r>
              <a:rPr lang="en-US" b="1" dirty="0" err="1">
                <a:latin typeface="Courier New" panose="02070309020205020404" pitchFamily="49" charset="0"/>
              </a:rPr>
              <a:t>Radunits</a:t>
            </a:r>
            <a:r>
              <a:rPr lang="en-US" b="1" dirty="0">
                <a:latin typeface="Courier New" panose="02070309020205020404" pitchFamily="49" charset="0"/>
              </a:rPr>
              <a:t>=cm </a:t>
            </a:r>
            <a:r>
              <a:rPr lang="en-US" b="1" dirty="0" err="1">
                <a:latin typeface="Courier New" panose="02070309020205020404" pitchFamily="49" charset="0"/>
              </a:rPr>
              <a:t>normamps</a:t>
            </a:r>
            <a:r>
              <a:rPr lang="en-US" b="1" dirty="0">
                <a:latin typeface="Courier New" panose="02070309020205020404" pitchFamily="49" charset="0"/>
              </a:rPr>
              <a:t>=271 325</a:t>
            </a:r>
          </a:p>
          <a:p>
            <a:pPr algn="l"/>
            <a:endParaRPr lang="en-US" b="1" dirty="0">
              <a:latin typeface="Courier New" panose="02070309020205020404" pitchFamily="49" charset="0"/>
            </a:endParaRP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New LineGeometry.336_HORIZ  </a:t>
            </a:r>
            <a:r>
              <a:rPr lang="en-US" b="1" dirty="0" err="1">
                <a:latin typeface="Courier New" panose="02070309020205020404" pitchFamily="49" charset="0"/>
              </a:rPr>
              <a:t>nconds</a:t>
            </a:r>
            <a:r>
              <a:rPr lang="en-US" b="1" dirty="0">
                <a:latin typeface="Courier New" panose="02070309020205020404" pitchFamily="49" charset="0"/>
              </a:rPr>
              <a:t>=4  </a:t>
            </a:r>
            <a:r>
              <a:rPr lang="en-US" b="1" dirty="0" err="1">
                <a:latin typeface="Courier New" panose="02070309020205020404" pitchFamily="49" charset="0"/>
              </a:rPr>
              <a:t>nphases</a:t>
            </a:r>
            <a:r>
              <a:rPr lang="en-US" b="1" dirty="0">
                <a:latin typeface="Courier New" panose="02070309020205020404" pitchFamily="49" charset="0"/>
              </a:rPr>
              <a:t>=3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~ </a:t>
            </a:r>
            <a:r>
              <a:rPr lang="en-US" b="1" dirty="0" err="1">
                <a:latin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</a:rPr>
              <a:t>=1  wire=AL_336_19STR x=-1.39598 h=12.192 units=m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~ </a:t>
            </a:r>
            <a:r>
              <a:rPr lang="en-US" b="1" dirty="0" err="1">
                <a:latin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</a:rPr>
              <a:t>=2  wire=AL_336_19STR x=0 h=12.192 units=m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~ </a:t>
            </a:r>
            <a:r>
              <a:rPr lang="en-US" b="1" dirty="0" err="1">
                <a:latin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</a:rPr>
              <a:t>=3  wire=AL_336_19STR x=1.39598 h=12.192 units=m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~ </a:t>
            </a:r>
            <a:r>
              <a:rPr lang="en-US" b="1" dirty="0" err="1">
                <a:latin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</a:rPr>
              <a:t>=4  wire=ACSR_1/0_6/1 x=0 h=10.9728 units=m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~ reduce=y</a:t>
            </a:r>
          </a:p>
        </p:txBody>
      </p:sp>
    </p:spTree>
    <p:extLst>
      <p:ext uri="{BB962C8B-B14F-4D97-AF65-F5344CB8AC3E}">
        <p14:creationId xmlns:p14="http://schemas.microsoft.com/office/powerpoint/2010/main" val="356397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Line Geometry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1371600"/>
            <a:ext cx="4485960" cy="3932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4476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Mtx601 </a:t>
            </a:r>
            <a:r>
              <a:rPr lang="en-US" dirty="0" err="1"/>
              <a:t>LineCode</a:t>
            </a:r>
            <a:r>
              <a:rPr lang="en-US" dirty="0"/>
              <a:t> from IEEE 13-Bus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15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! Horizontal </a:t>
            </a:r>
            <a:r>
              <a:rPr lang="en-US" b="1" dirty="0" err="1"/>
              <a:t>Crossarm</a:t>
            </a:r>
            <a:r>
              <a:rPr lang="en-US" b="1" dirty="0"/>
              <a:t> - B is hot phase</a:t>
            </a:r>
          </a:p>
          <a:p>
            <a:pPr algn="l"/>
            <a:r>
              <a:rPr lang="en-US" b="1" dirty="0"/>
              <a:t>New linecode.mtx601 </a:t>
            </a:r>
            <a:r>
              <a:rPr lang="en-US" b="1" dirty="0" err="1"/>
              <a:t>nphases</a:t>
            </a:r>
            <a:r>
              <a:rPr lang="en-US" b="1" dirty="0"/>
              <a:t>=3 </a:t>
            </a:r>
            <a:r>
              <a:rPr lang="en-US" b="1" dirty="0" err="1"/>
              <a:t>BaseFreq</a:t>
            </a:r>
            <a:r>
              <a:rPr lang="en-US" b="1" dirty="0"/>
              <a:t>=60 </a:t>
            </a:r>
          </a:p>
          <a:p>
            <a:pPr algn="l"/>
            <a:r>
              <a:rPr lang="fr-FR" b="1" dirty="0"/>
              <a:t>~ </a:t>
            </a:r>
            <a:r>
              <a:rPr lang="fr-FR" b="1" dirty="0" err="1"/>
              <a:t>rmatrix</a:t>
            </a:r>
            <a:r>
              <a:rPr lang="fr-FR" b="1" dirty="0"/>
              <a:t> = (0.3465 | 0.1560 0.3375 | 0.1580 0.1535 0.3414 ) </a:t>
            </a:r>
          </a:p>
          <a:p>
            <a:pPr algn="l"/>
            <a:r>
              <a:rPr lang="en-US" b="1" dirty="0"/>
              <a:t>~ </a:t>
            </a:r>
            <a:r>
              <a:rPr lang="en-US" b="1" dirty="0" err="1"/>
              <a:t>xmatrix</a:t>
            </a:r>
            <a:r>
              <a:rPr lang="en-US" b="1" dirty="0"/>
              <a:t> = (1.0179 | 0.5017 1.0478 | 0.4236 0.3849 1.0348 ) </a:t>
            </a:r>
          </a:p>
          <a:p>
            <a:pPr algn="l"/>
            <a:r>
              <a:rPr lang="en-US" b="1" dirty="0"/>
              <a:t>~ units=mi 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Mtx601 </a:t>
            </a:r>
            <a:r>
              <a:rPr lang="en-US" dirty="0" err="1"/>
              <a:t>LineCode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19201"/>
            <a:ext cx="3933690" cy="3505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19201"/>
            <a:ext cx="48958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9128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PowerPoint Template_v1.0-compressed.pptx" id="{22C5CF4E-E521-4ECF-A0C2-051C98C0D3AA}" vid="{EA66951D-B5AC-4D1B-B729-924FEAD0A0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Day1-1</Template>
  <TotalTime>1169</TotalTime>
  <Words>203</Words>
  <Application>Microsoft Office PowerPoint</Application>
  <PresentationFormat>On-screen Show (4:3)</PresentationFormat>
  <Paragraphs>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Courier New</vt:lpstr>
      <vt:lpstr>Wingdings</vt:lpstr>
      <vt:lpstr>2017 PowerPoint Theme</vt:lpstr>
      <vt:lpstr>Hot-Phase Cold-Phase  Example</vt:lpstr>
      <vt:lpstr>The Objective of this Example</vt:lpstr>
      <vt:lpstr>The Problem</vt:lpstr>
      <vt:lpstr>Schematic</vt:lpstr>
      <vt:lpstr>Symmetrical Component Line Model Results</vt:lpstr>
      <vt:lpstr>Specifying Line Geometry</vt:lpstr>
      <vt:lpstr>Results with Line Geometry</vt:lpstr>
      <vt:lpstr>Mtx601 LineCode from IEEE 13-Bus</vt:lpstr>
      <vt:lpstr>Results from Mtx601 LineCode</vt:lpstr>
      <vt:lpstr>A Real Case Where This is Important</vt:lpstr>
      <vt:lpstr>Silicon Metal Submerged Arc Furnace</vt:lpstr>
      <vt:lpstr>Arc Furnace Power Supply</vt:lpstr>
      <vt:lpstr>Arc Furnace Model</vt:lpstr>
      <vt:lpstr>Together…Shaping the Future of Electricity</vt:lpstr>
    </vt:vector>
  </TitlesOfParts>
  <Company>EPRI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OpenDSS  Tutorial</dc:title>
  <dc:creator>EPRI</dc:creator>
  <cp:lastModifiedBy>Dugan, Roger</cp:lastModifiedBy>
  <cp:revision>123</cp:revision>
  <dcterms:created xsi:type="dcterms:W3CDTF">2010-12-13T20:05:33Z</dcterms:created>
  <dcterms:modified xsi:type="dcterms:W3CDTF">2017-04-15T03:33:42Z</dcterms:modified>
</cp:coreProperties>
</file>