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handoutMasterIdLst>
    <p:handoutMasterId r:id="rId57"/>
  </p:handoutMasterIdLst>
  <p:sldIdLst>
    <p:sldId id="645" r:id="rId2"/>
    <p:sldId id="618" r:id="rId3"/>
    <p:sldId id="305" r:id="rId4"/>
    <p:sldId id="306" r:id="rId5"/>
    <p:sldId id="679" r:id="rId6"/>
    <p:sldId id="680" r:id="rId7"/>
    <p:sldId id="681" r:id="rId8"/>
    <p:sldId id="682" r:id="rId9"/>
    <p:sldId id="631" r:id="rId10"/>
    <p:sldId id="632" r:id="rId11"/>
    <p:sldId id="633" r:id="rId12"/>
    <p:sldId id="634" r:id="rId13"/>
    <p:sldId id="635" r:id="rId14"/>
    <p:sldId id="636" r:id="rId15"/>
    <p:sldId id="637" r:id="rId16"/>
    <p:sldId id="638" r:id="rId17"/>
    <p:sldId id="639" r:id="rId18"/>
    <p:sldId id="640" r:id="rId19"/>
    <p:sldId id="641" r:id="rId20"/>
    <p:sldId id="643" r:id="rId21"/>
    <p:sldId id="644" r:id="rId22"/>
    <p:sldId id="619" r:id="rId23"/>
    <p:sldId id="620" r:id="rId24"/>
    <p:sldId id="621" r:id="rId25"/>
    <p:sldId id="622" r:id="rId26"/>
    <p:sldId id="623" r:id="rId27"/>
    <p:sldId id="624" r:id="rId28"/>
    <p:sldId id="625" r:id="rId29"/>
    <p:sldId id="626" r:id="rId30"/>
    <p:sldId id="627" r:id="rId31"/>
    <p:sldId id="628" r:id="rId32"/>
    <p:sldId id="653" r:id="rId33"/>
    <p:sldId id="654" r:id="rId34"/>
    <p:sldId id="630" r:id="rId35"/>
    <p:sldId id="655" r:id="rId36"/>
    <p:sldId id="473" r:id="rId37"/>
    <p:sldId id="675" r:id="rId38"/>
    <p:sldId id="676" r:id="rId39"/>
    <p:sldId id="683" r:id="rId40"/>
    <p:sldId id="684" r:id="rId41"/>
    <p:sldId id="656" r:id="rId42"/>
    <p:sldId id="657" r:id="rId43"/>
    <p:sldId id="658" r:id="rId44"/>
    <p:sldId id="659" r:id="rId45"/>
    <p:sldId id="660" r:id="rId46"/>
    <p:sldId id="661" r:id="rId47"/>
    <p:sldId id="662" r:id="rId48"/>
    <p:sldId id="663" r:id="rId49"/>
    <p:sldId id="664" r:id="rId50"/>
    <p:sldId id="667" r:id="rId51"/>
    <p:sldId id="670" r:id="rId52"/>
    <p:sldId id="671" r:id="rId53"/>
    <p:sldId id="672" r:id="rId54"/>
    <p:sldId id="469" r:id="rId55"/>
  </p:sldIdLst>
  <p:sldSz cx="9144000" cy="6858000" type="screen4x3"/>
  <p:notesSz cx="6858000" cy="9296400"/>
  <p:defaultTextStyle>
    <a:defPPr>
      <a:defRPr lang="en-US"/>
    </a:defPPr>
    <a:lvl1pPr algn="ctr" rtl="0" eaLnBrk="0" fontAlgn="base" hangingPunct="0">
      <a:spcBef>
        <a:spcPct val="50000"/>
      </a:spcBef>
      <a:spcAft>
        <a:spcPct val="0"/>
      </a:spcAft>
      <a:defRPr sz="1600" kern="1200">
        <a:solidFill>
          <a:srgbClr val="000000"/>
        </a:solidFill>
        <a:latin typeface="Arial" panose="020B0604020202020204" pitchFamily="34" charset="0"/>
        <a:ea typeface="+mn-ea"/>
        <a:cs typeface="+mn-cs"/>
      </a:defRPr>
    </a:lvl1pPr>
    <a:lvl2pPr marL="457200" algn="ctr" rtl="0" eaLnBrk="0" fontAlgn="base" hangingPunct="0">
      <a:spcBef>
        <a:spcPct val="50000"/>
      </a:spcBef>
      <a:spcAft>
        <a:spcPct val="0"/>
      </a:spcAft>
      <a:defRPr sz="1600" kern="1200">
        <a:solidFill>
          <a:srgbClr val="000000"/>
        </a:solidFill>
        <a:latin typeface="Arial" panose="020B0604020202020204" pitchFamily="34" charset="0"/>
        <a:ea typeface="+mn-ea"/>
        <a:cs typeface="+mn-cs"/>
      </a:defRPr>
    </a:lvl2pPr>
    <a:lvl3pPr marL="914400" algn="ctr" rtl="0" eaLnBrk="0" fontAlgn="base" hangingPunct="0">
      <a:spcBef>
        <a:spcPct val="50000"/>
      </a:spcBef>
      <a:spcAft>
        <a:spcPct val="0"/>
      </a:spcAft>
      <a:defRPr sz="1600" kern="1200">
        <a:solidFill>
          <a:srgbClr val="000000"/>
        </a:solidFill>
        <a:latin typeface="Arial" panose="020B0604020202020204" pitchFamily="34" charset="0"/>
        <a:ea typeface="+mn-ea"/>
        <a:cs typeface="+mn-cs"/>
      </a:defRPr>
    </a:lvl3pPr>
    <a:lvl4pPr marL="1371600" algn="ctr" rtl="0" eaLnBrk="0" fontAlgn="base" hangingPunct="0">
      <a:spcBef>
        <a:spcPct val="50000"/>
      </a:spcBef>
      <a:spcAft>
        <a:spcPct val="0"/>
      </a:spcAft>
      <a:defRPr sz="1600" kern="1200">
        <a:solidFill>
          <a:srgbClr val="000000"/>
        </a:solidFill>
        <a:latin typeface="Arial" panose="020B0604020202020204" pitchFamily="34" charset="0"/>
        <a:ea typeface="+mn-ea"/>
        <a:cs typeface="+mn-cs"/>
      </a:defRPr>
    </a:lvl4pPr>
    <a:lvl5pPr marL="1828800" algn="ctr" rtl="0" eaLnBrk="0" fontAlgn="base" hangingPunct="0">
      <a:spcBef>
        <a:spcPct val="50000"/>
      </a:spcBef>
      <a:spcAft>
        <a:spcPct val="0"/>
      </a:spcAft>
      <a:defRPr sz="1600" kern="1200">
        <a:solidFill>
          <a:srgbClr val="000000"/>
        </a:solidFill>
        <a:latin typeface="Arial" panose="020B0604020202020204" pitchFamily="34" charset="0"/>
        <a:ea typeface="+mn-ea"/>
        <a:cs typeface="+mn-cs"/>
      </a:defRPr>
    </a:lvl5pPr>
    <a:lvl6pPr marL="2286000" algn="l" defTabSz="914400" rtl="0" eaLnBrk="1" latinLnBrk="0" hangingPunct="1">
      <a:defRPr sz="1600" kern="1200">
        <a:solidFill>
          <a:srgbClr val="000000"/>
        </a:solidFill>
        <a:latin typeface="Arial" panose="020B0604020202020204" pitchFamily="34" charset="0"/>
        <a:ea typeface="+mn-ea"/>
        <a:cs typeface="+mn-cs"/>
      </a:defRPr>
    </a:lvl6pPr>
    <a:lvl7pPr marL="2743200" algn="l" defTabSz="914400" rtl="0" eaLnBrk="1" latinLnBrk="0" hangingPunct="1">
      <a:defRPr sz="1600" kern="1200">
        <a:solidFill>
          <a:srgbClr val="000000"/>
        </a:solidFill>
        <a:latin typeface="Arial" panose="020B0604020202020204" pitchFamily="34" charset="0"/>
        <a:ea typeface="+mn-ea"/>
        <a:cs typeface="+mn-cs"/>
      </a:defRPr>
    </a:lvl7pPr>
    <a:lvl8pPr marL="3200400" algn="l" defTabSz="914400" rtl="0" eaLnBrk="1" latinLnBrk="0" hangingPunct="1">
      <a:defRPr sz="1600" kern="1200">
        <a:solidFill>
          <a:srgbClr val="000000"/>
        </a:solidFill>
        <a:latin typeface="Arial" panose="020B0604020202020204" pitchFamily="34" charset="0"/>
        <a:ea typeface="+mn-ea"/>
        <a:cs typeface="+mn-cs"/>
      </a:defRPr>
    </a:lvl8pPr>
    <a:lvl9pPr marL="3657600" algn="l" defTabSz="914400" rtl="0" eaLnBrk="1" latinLnBrk="0" hangingPunct="1">
      <a:defRPr sz="1600" kern="120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6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71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3104" tIns="46552" rIns="93104" bIns="46552"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3104" tIns="46552" rIns="93104" bIns="46552" rtlCol="0"/>
          <a:lstStyle>
            <a:lvl1pPr algn="r">
              <a:defRPr sz="1200"/>
            </a:lvl1pPr>
          </a:lstStyle>
          <a:p>
            <a:pPr>
              <a:defRPr/>
            </a:pPr>
            <a:fld id="{95FFCE6D-6AD7-45F0-A609-5B26EEB483F5}" type="datetimeFigureOut">
              <a:rPr lang="en-US"/>
              <a:pPr>
                <a:defRPr/>
              </a:pPr>
              <a:t>9/28/2016</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3104" tIns="46552" rIns="93104" bIns="46552"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3104" tIns="46552" rIns="93104" bIns="46552" numCol="1" anchor="b" anchorCtr="0" compatLnSpc="1">
            <a:prstTxWarp prst="textNoShape">
              <a:avLst/>
            </a:prstTxWarp>
          </a:bodyPr>
          <a:lstStyle>
            <a:lvl1pPr algn="r">
              <a:defRPr sz="1200"/>
            </a:lvl1pPr>
          </a:lstStyle>
          <a:p>
            <a:fld id="{1CEF36DA-701F-4052-92AA-39D5BBA2B858}" type="slidenum">
              <a:rPr lang="en-US" altLang="en-US"/>
              <a:pPr/>
              <a:t>‹#›</a:t>
            </a:fld>
            <a:endParaRPr lang="en-US" altLang="en-US"/>
          </a:p>
        </p:txBody>
      </p:sp>
    </p:spTree>
    <p:extLst>
      <p:ext uri="{BB962C8B-B14F-4D97-AF65-F5344CB8AC3E}">
        <p14:creationId xmlns:p14="http://schemas.microsoft.com/office/powerpoint/2010/main" val="91572421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6-28T03:02:39.597"/>
    </inkml:context>
    <inkml:brush xml:id="br0">
      <inkml:brushProperty name="width" value="0.05292" units="cm"/>
      <inkml:brushProperty name="height" value="0.05292" units="cm"/>
      <inkml:brushProperty name="color" value="#FF0000"/>
    </inkml:brush>
  </inkml:definitions>
  <inkml:trace contextRef="#ctx0" brushRef="#br0">11518 9710 36 0,'-6'3'16'0,"6"0"-13"0,-3-3-3 0,3 0 20 0,-3-3-16 15,0 3 16-15,0 0-15 32,0 3 17-32,-6-3-17 0,3 0 12 31,1 0-4-31,-7 0-9 16,3 0 4-16,0 0-7 15,0 2-5-15,0 1 3 0,0-3 8 16,0 0-5-16,0 2 2 15,-3 1-3-15,0 0 5 16,0-3-5-16,0 5 14 16,1-2-11-16,-1-1 3 15,0-2-5-15,0 6-1 0,0-4 0 16,0 4 1-16,-3-1-1 0,0 3-3 16,-3 0 1-16,4 2 4 15,-4 1-3 1,3-3 3-16,0 2-2 0,0 1-3 15,0 0 1-15,0-3 4 16,0-1-3-16,0 4 3 16,-2 0-2-16,-4-1-1 15,3 1 1-15,0 2 4 0,3 0-4 16,-3 0 6-16,3 1-6 16,1-1 11-16,-4 0-9 15,-3 6-1-15,3 7-1 0,3-5 1 16,0-2-1-16,0-1 5 15,0-2-5-15,4 0 0 16,-1-3 0-16,-3 1 1 31,3-1-1-31,3 0 2 16,0 0-2-16,-3 0-3 0,0 1 1 16,0 2 4-16,3-3-3 15,0 3 0-15,3-3 1 16,-2 0-1-16,2 0 0 0,-3 1 0 15,3-1 0-15,0 0-3 16,0 0 2-16,3 3 1 16,0 0 0-16,0 0 5 15,0-3-4-15,0 3-3 16,0 3 2-16,0 4-6 16,3 1 5-16,0-5 8 15,0-1-5-15,0-2-7 0,0 0 5 16,0 0-1-16,0 0 1 31,0 0-3-31,0-3 2 0,0 3 6 16,3 2-4-16,0-2-3 15,0 0 2-15,0 0 0 16,0 0 0-16,0 0 0 16,0-1 0-16,0 1 2 15,0 0-1-15,-3 0-3 0,3 0 1 16,0 0 4-16,0 0-3 15,0-3 0 1,0 0 1-16,0 3-1 0,0 0 0 16,0 2 0-16,6 4 0 15,-4-4 5-15,7-2-4 16,-3 0-3-16,0 0 2 0,0 0 0 16,0-1 0-16,0 1 2 15,-3 0-1-15,3-3-1 16,-3 6 1-16,3-3-4 15,-3 0 2-15,3-3 1 0,0 0 0 32,0-2 0-32,-1-1 0 15,1-2 16-15,0 0-12 16,0 0-2-16,0 0 0 0,0 0-2 16,0 0 0-1,0 3 0-15,-3-1 0 0,3 1 5 16,3-1-4-16,-6 1-3 15,0-1 2-15,0 1-3 16,6 0 2-16,2-1 6 16,-2 1-4-16,0-3-3 0,-3 0 2 15,0 2 0-15,0-4 0 16,0 2 16-16,-3-1-12 16,3 1-7-16,-3 0 3 15,3-2-1-15,-3 4 1 0,3-2 5 16,0 0-4-16,-1 0-5 31,1-3 3-31,0 3 3 16,-3-2-2-16,3-1 0 15,-3-3 1-15,0 1 1 16,6 0-1-16,3-1-1 16,-3 1-2-16,0-3 1 15,-3 0 6-15,0 0-4 16,-1 0-8-16,1 0 5 0,3-3 4 15,0 1-2-15,0 2 6 16,0-3-5-16,0 3 0 16,0 0 0-16,0 0-1 15,0 0 0-15,0 0-3 16,-1 0 2-16,1-3 1 16,-3 3 0-16,0 0 2 0,3 0-1 15,0 0 2 1,0-2-2-16,3-1-6 0,-3 1 4 15,0-1 6-15,0-5-5 16,-1 3-4-16,1-1 3 16,-3 1 0-16,0 0 1 15,0-1 8 1,0-4-6-16,0 2-4 16,0-3 2-16,0 3 0 15,0 1 0-15,-3-1 0 16,0 0 0-16,0 0 0 0,0-3 0 15,6 3 0-15,-4-2 0 16,1-1 0-16,0 0 0 16,3 1 2-16,-3-1-1 15,0 1 2-15,0 2-2 0,-3 0-3 16,0 0 1-16,0 0-2 16,0 0 2-16,0 0 1 15,0-8 2 1,-3 0-1-16,0 3-1 31,0 0 1-31,0 0-1 0,0-1 0 16,3 1 0-16,-3-3 0 15,0 3 5-15,-1-3-4 16,1-5-5-16,0 2 3 16,0-4 6-16,0 2-5 0,0-1-2 15,0 4 2-15,0-3 3 16,0 2-3-16,-3 3 0 15,3-2 1-15,0 2-4 16,-3 0 2-16,3 0 4 16,0 0-3-16,0-2 0 15,0 2 1-15,-3-5-7 0,3 0 5 16,0 2 3-16,-3 0-2 16,3 4-2-16,0-1 1 15,0 0 1-15,0 0 0 16,-3 0 0-16,3-5 0 0,-3-3 2 15,0 3-1-15,0 0-1 32,0 2 1-32,0 1-1 15,0-1 0-15,0-2 0 16,0 5 0-16,0 0 0 0,-3 0 0 16,0 1 0-1,0 1 0-15,0 1-3 0,0 0 2 16,0-3 4-16,0 3-3 15,0-8-2 1,0-1 1-16,0 4 1 0,0-1 2 16,0 4-1-16,0-1-3 15,0 0 1-15,0 0 1 16,0 3 0-16,-3-6 2 16,0 1-1-16,3-6-3 15,-2 3 1-15,2 2 4 0,-6 1-3 16,6 2-2-16,0-3 1 31,0 3 4-31,-3 3-3 0,-3 0-2 16,3 0 1-16,0 2 4 15,0 0-3-15,0 1-2 16,-3-1 1-16,0 3 1 16,3 0 0-16,-3 3 0 15,3 0 0-15,-3 0 0 16,3-1 0-16,0 4 0 0,1-4 0 15,-1 4-3 1,0-4 2-16,0 1 4 0,0 0-3 16,0 0-2-16,0-1 1 15,-3-2 4-15,0 3-3 0,0 5 0 16,0 0 1 0,0 0-4-16,-6 0 2 0,0 5 1 15,1 1 0-15,-1-1-3 16,0 0 2-16,0 0 4 15,0 1-3-15,0-1 3 16,3-2-2 0,0-1-1-16,3 1 1 15,0 0-21-15,3-3 16 16,1 0-192 0,7-6 122-16</inkml:trace>
  <inkml:trace contextRef="#ctx0" brushRef="#br0" timeOffset="8216.3005">15926 10755 24 0,'-5'-2'13'0,"2"2"-11"0,-3-3-2 0,3 3 17 0,0-5-13 15,0-1 10 1,-3 1-11-16,0 3 16 0,-3-1-15 0,0 0 10 31,0-7-11-31,0 2 2 16,0 0-4-16,0 2-1 0,-3 1 1 16,-3 0 15-16,3 0-12 15,-5 2 15-15,-1 0-14 16,0 1 14-16,0-1-14 15,0-2 11-15,3 2-11 16,0 0 2-16,1 1-5 16,-4-4-1-16,3 1 0 15,0 0 4-15,-3 0-4 0,3 2 9 0,0-2-8 16,0 2-9-16,1 0 5 16,-1 1 7-16,0-1-5 15,-3 3-2-15,0 0 2 0,0 0 8 16,0 3-6-16,0-3-4 15,4 2 2-15,-1 1-3 16,-3 0 2-16,-3-1 1 16,0 4 0-16,3-4 0 15,-3 1 0-15,1 0 2 16,2-1-1 0,0 1 2-16,-3-1-2 15,3-2 5-15,-3 3-5 16,-2-3 6-16,2 0-6 0,0 3 3 15,0-3-3-15,0 0-1 16,0 2 1-16,1 1-10 16,-1 0 7-16,0 2 4 15,0 3-2-15,0-8 0 16,0 8 1-16,-2 0 7 0,-1 0-6 16,-3-3-4-16,3 6 2 15,3-3-3-15,-3 0 2 16,1-1 4-16,-4 1-3 15,0 0 0-15,3 0 1 16,-3 0 1 0,1 3-1-16,-1 2 5 15,0 0-5-15,0 3 6 16,4 0-6-16,-4 0-3 16,0 5 2-16,0 3-3 15,3 0 2-15,1-1 15 16,2-1-11-16,0-4 1 0,0 3-2 15,0-2-2-15,-3-1 1 16,4 1-1-16,-4 2 0 16,3 3 0-16,0-3 0 0,0 0 0 15,0 0 0-15,1 3-3 16,-1 3 2-16,0-1 4 16,-3 6-3-16,6 5 0 15,0-3 1-15,3-2 1 16,-2 2-1-16,2-4-3 0,3-4 1 15,3 3 1-15,0 0 0 16,-3-2 2-16,3-4-1 16,6 4-3-16,0-3 1 15,0 0 4-15,3-1-3 32,0 1-2-32,0 0 1 0,0 8 4 15,6-1-3-15,0-4 6 16,0 2-5-16,0-5-5 15,0 0 3-15,3-3 0 16,0 0 1-16,0 3-3 0,3-6 2 16,0 1 4-16,2-1-3 15,1-4 6-15,0-1-5 16,0-3 3-16,3 1-3 16,-3-3 5-16,3 0-5 15,6-3 0-15,-4 3 0 0,1 0-1 16,-3 0 0-16,3-3 2 15,0 3-1-15,0-2-3 32,-1-1 1-32,4 0 6 15,0 0-4-15,0 1-3 0,0-4 2 16,-1 1 0-16,4 0 0 16,0-1 0-16,6 1 0 15,-3-3 5-15,2 3-4 16,7-1 0-16,-6 1 0 15,-1-1-1-15,-2 4 0 0,0-4-3 16,3 1 2-16,-1 0 1 16,-5-3 0-16,0 0-3 15,0 0 2-15,6 0 6 16,-1-3-4-16,-2 0-3 0,0 1 2 16,6 2 0-16,-4 0 0 15,-2-3 0-15,0 3 0 16,-3 0 0-16,-1 0 0 15,7-3 2-15,-3 1-1 0,-3-1-3 16,-3 1 1-16,-1-4 4 31,1 1-3-31,0 0 3 16,3-1-2-16,-3 1-3 16,-1 0 1-16,1 0 6 15,0-3-4-15,6 0-3 0,-3 0 2 16,-1-3-6-16,-2 1 5 15,0-1 8-15,0 6-5 16,0-6-4-16,2 0 2 16,1 1-3-16,-3-3 2 15,0 2 4-15,0-5-3 0,-1 3 6 16,1-3-5-16,0 0 0 16,0 0 0-16,0-5-4 15,-3-5 2-15,2 2 1 16,4 0 0-16,-3 3 0 0,0 0 0 15,-6 0 2-15,-1-1-1 32,1 1 2-32,0 0-2 15,0-3-6-15,-3-2 4 16,0-1 3-16,6 1-2 0,-1 2 3 16,-2-2-2-16,-3 4-1 15,0-1 1-15,0-6-4 16,-3-3 2-16,-3 3 1 15,0 5 0-15,0-3 2 16,-3 6-1-16,0 0-3 0,0 0 1 16,-3 0 1-16,-3 2 0 15,0 1 5-15,0 2-4 16,0-3 3-16,-3-4-3 16,0 1-6-16,0 1 4 15,0 3 0-15,0 2 1 0,-3 0 0 16,0 3 0-16,0-1 2 15,0 4-1-15,0-1-3 16,-6 1 1-16,3 2 1 31,-6-13 0-31,0-3 0 16,0 5 0-16,0 1 0 16,1-1-6-16,2 1 5 15,0 2 6-15,-3 0-5 16,0 3 1-16,0 0 0 15,0-1-1-15,-3 1 0 0,1 2-3 16,-1 1 2-16,3-1 6 16,0 1-4-16,0-1 0 15,3 3 0-15,0 0 7 16,0 0-6-16,0-2-4 0,1 2 2 16,-1 0-3-16,0-5 2 15,0 2 4-15,0 3-3 16,3 0-8-16,0 3 6 15,0 2-58-15,3 3 47 16,0-2-166 15,6 2 121-31</inkml:trace>
  <inkml:trace contextRef="#ctx0" brushRef="#br0" timeOffset="13915.3929">20028 8041 44 0,'-9'0'19'0,"6"0"-15"0,-3 0-5 0,3 2 33 0,-3-2-25 31,0 0 23-31,-3 3-23 16,1-3 11-16,-4 3-13 0,0 2 5 15,0 0-7-15,-6 1 15 16,0-1-14-16,-3-3 1 16,0 1-3-16,1 0 10 15,-1-1-10-15,0 1 11 0,0 0-10 16,0-1 4-16,-6 4-5 15,1-1 2-15,-1 0-3 16,0-2-1-16,-3 2 1 0,1 0 4 16,-4 3-4-16,0 0 3 15,3 0-3-15,-5 0 13 16,5 0-10-16,0 3 0 16,0-1-2-16,4-2 1 15,-1 0-2-15,0 0 5 16,0 0-5-16,0 0 0 0,4 0 0 15,-4 5-1-15,0 0 0 16,0 6-3-16,-3-1 2 16,4-2 6-1,-1 0-4-15,-6 0-3 16,3 0 2-16,1 2 0 16,-1-2 0-16,0-2 0 15,3-1 0-15,-3 3 0 16,1-3 0-16,-4 3 0 15,6-3 0-15,0 0-3 16,1 0 2-16,-1 1 4 0,-3 2-3 16,3-1 3-16,-2 4-2 0,-4-1-3 15,0 4 1-15,3-1 1 16,0 5 0-16,1 1 11 16,-4-1-9-16,0 1 0 15,6-1-1 1,1-2-4-16,2-3 2 0,0 0 6 0,3 3-4 15,0 0-3-15,4-3 2 16,-1 0 5-16,0 0-4 31,3 1-5-31,0 1 3 16,0 4 3-16,3-1-2 16,0 14-2-16,0 2 1 0,1-7 4 15,2-1-3-15,0 0-2 16,3 1 1-16,0-3 4 15,3-3-3-15,0-3-2 16,6 1 1-16,0-1 6 0,0 1-4 16,0-1-3-16,3 0 2 15,0-2 0 1,0 13 0-16,0 3 0 0,-1-8 0 16,1-1 2-16,3 4-1 15,0-3-1-15,0 2 1 0,0-2 1 16,0-3-1-16,0-3-1 15,-3-2 1-15,3 0 1 16,0 2-1-16,-3-2 2 16,3 0-2-16,0 5 11 15,0-5-10 1,-3 10 3-16,2-7-4 16,-2-1 2-16,0-2-2 15,3-3-1-15,0 0 1 16,0 1-1-16,0 1 0 0,3 1 0 15,0-3 0 1,-3 1 2-16,0-4-1 0,3 1-1 16,-3-1 1-16,0 1-4 15,2-1 2-15,-2 1 4 16,3-1-3-16,-3-2 0 0,3 8 1 16,-3-6 1-16,3 9-1 15,-3-6-1 1,9 0 1-16,-3-2-1 0,2-1 0 15,1-2 0-15,-3 0 0 0,0-3 2 16,3 0-1-16,0-5-3 16,0 3 1-16,0 0 1 31,2 4 0-31,-2-1 2 16,3-1-1-16,3 3 8 15,3-3-7-15,-4 0-1 16,-2-2 0-16,0 2 4 0,0-2-4 15,3-1 6-15,-3 1-6 16,-1-1 6-16,4-2-6 16,3 0 3-16,-3-2-3 0,-3-1 2 15,0 0-2-15,2 0 5 16,-2 1-5-16,0-1-3 16,3 0 2-16,-3 1 3 15,0-1-3-15,2 3 3 16,-5-3-2-16,6 0-3 0,-3 1 1 15,0-1 4-15,-1 0-3 16,1-2 0-16,0 0 1 16,-3-3-1-16,6 0 0 31,-3 2 2-31,5-2-1 16,-2 0 2-16,-3 0-2 15,0 0-1-15,3 3 1 0,0-1 1 16,-1-2-1-16,-2 0 2 15,0 0-2-15,3 3 2 16,-3-3-2-16,8 0-1 0,-5 0 1 16,0 0-1-16,-3-3 0 15,-3 1 0-15,0-1 0 16,0 1 0-16,-1-1 0 16,-2 0 2-16,18-2 2 15,-9 2-3 1,0-2-1-16,-4 0 1 0,4-3-1 15,0 0 0-15,3 0 0 16,0-3 0-16,5 1 5 31,-5-1-4-31,6 1-3 16,-6-1 2-16,0 3 3 0,-4 0-3 16,1 0 0-16,0-5 1 15,-3 2 4-15,6-4-4 16,-1-1 0-16,-2 0 0 15,-3 0 1-15,0 0-1 0,-3 0-3 16,0-2 1-16,2-1 4 16,-2-15-3-16,0 2 0 15,0 0 1-15,-3 0-1 16,0-2 0-16,-3 5 0 0,0 2 0 16,2 1 0-16,-2 0 0 15,-3-6 5-15,-3 0-4 16,6 0-5-16,-3-2 3 15,-3-6 0-15,0-5 1 16,0 3 2-16,0 0-1 0,-3 7 2 31,3-4-2-31,-3-4-3 16,0-2 1-16,0 0 1 16,0 3 0-16,0 10 2 15,-3-21-1-15,0 3-1 16,0 5 1-16,0 5-4 0,0 1 2 15,-3 4 1-15,0-2 0 16,0 0 0-16,-6 0 0 16,0 0 2-16,3-8-1 0,-3-5-6 15,3 2 4-15,0 3 3 16,3 3-2-16,-3 0-2 16,3 2 1-16,0 0 6 15,0 0-4-15,0 3-5 16,0 3 3-16,0-14 0 0,-3 6 1 15,0 5 0-15,0 3 0 16,1 2-3-16,-1 3 2 16,-3 2 1-16,0 1 0 31,-3 5 2-31,0 2-1 16,0-10-1-16,0 3 1 0,0 4 1 15,0-1-1-15,3-1-3 16,0 3 1-16,-3-1-2 15,4 4 2-15,-7-11 1 16,-6 0-3 0,6 5 2-16,-3 3 4 0,3 2-3 15,-3 1-2-15,6 2 1 16,-2 0 4-16,2 0-3 16,-3 0 3-16,3 0-2 15,0 3-1-15,-6 0 1 0,3 0-4 16,-3 5 2-16,3 0-2 15,1 0 2-15,-1 0 4 16,0 0-3-16,0 3-5 31,-3-1 4-31,0 4 6 16,0-1-5-16,1 0-7 0,-1 3 5 16,0 0 1-16,0 3 1 15,-3-3-3-15,-3 0 2 16,3 3 6-16,1-1-4 15,2 1-3-15,0 2 2 0,0-2-3 16,0 2 2-16,3-2 4 16,0 0-3-16,1-3 0 15,-1 2 1-15,3-2-13 16,-3 3 10-16,3-1-39 16,-3 4-32-1,0-1 53-15,3 0-196 16</inkml:trace>
  <inkml:trace contextRef="#ctx0" brushRef="#br0" timeOffset="16081.7466">18888 11631 28 0,'0'0'13'0,"-3"3"-11"0,3-3-2 0,0 0 3 0,0 0-2 15,-3 2 39-15,3 1-32 16,-3 0 20-16,0 2-20 0,-3 0-2 31,0 3-4-31,-3 0 10 16,-3 3-10-16,1 2 22 0,-1 3-18 16,-6 2 17-16,-3 1-18 15,6 10 4-15,0 0-7 0,3 0 5 16,3 0-6-1,3-5-5-15,3 0 3 0,6 0 6 0,6-3-5 16,0 0 10-16,3-5-8 16,0-3 27-16,3-5-22 0,6-5 5 15,-3-3-8-15,3-3 3 16,5-2-6-16,-2-3 3 31,-3-3-3-31,0 1-3 0,0 2 1 0,-4-3 1 16,1 3 0-16,0 0 2 15,-3 0-1-15,-3 3 2 16,0 0-2-16,-3-1-1 16,0 1 1-16,0-5-7 15,-3-1 10-15,0 3-3 32,-3 0-1-32,0 3 1 15,0 0 1 1,0-6-1-16,-1 8-1 0,1-7-5 15,0 4 4-15,0 1 0 16,0 0 1-16,0 0 2 16,0-1-1-16,0-2 2 15,0 0-2-15,0 0-1 0,0-2 1 16,0-1 1-16,0 1-1 16,0-3-9-16,-3-1 6 15,0 1 7-15,0 0-5 16,0 2 1-16,-3 1 0 0,0-6 1 15,-3 3-1-15,0 2 2 16,-3-5-2-16,-3 3-3 16,1 2 1-16,-1 3-2 31,-3 0 2-31,0 3 1 16,3 2 0-16,0 9-3 0,-3-4 2 15,0 4-5-15,-3-4 5 16,4 6 3-16,2 0-2 15,0 0-2-15,3 0 1 16,0-3-78-16,3 3 62 16,0 0-125-1</inkml:trace>
  <inkml:trace contextRef="#ctx0" brushRef="#br0" timeOffset="16933.0852">19296 11890 24 0,'-6'0'13'0,"9"3"-11"0,-3 5-2 15,0-3 1-15,3 3-1 16,0 0 0-16,0 3 0 15,-3 2 39-15,0 0-31 16,0 6 15 0,0-1-17-16,0 3 22 15,0 1-22-15,0-1 26 0,-3 3-24 16,0-1 4-16,0-1-8 16,0-4 3-1,0-2-6-15,3 0 9 16,0-6-8-16,0-2 10 0,0-2-9 0,0-6 13 15,0-3-12 1,0-2-2-16,3-3-1 0,-3-6-7 16,0-1 5-16,0-4 6 15,0-2-5-15,0 0 4 0,0-3-3 16,-3-3-1-16,0 1 1 16,3 2-1-16,0 0 0 15,0-2-9-15,3 5 7 16,3-3-2-16,3 3 3 15,0 2 4-15,6-2-3 16,6 5-2-16,-1 0 1 16,1 3-2-16,3 3 2 0,0 2 1 15,0 2 0-15,-1 4 0 32,-2 2 0-32,-3 2 0 0,-3 1 0 15,-3 0 0-15,0 2 0 16,-6 0 0-16,0 0 0 15,-6 9 0-15,-3 2 0 16,-3-1 2-16,-3 4-1 16,-3-3 11-16,0-3-10 15,0 0 0-15,0-2-1 0,0-1-1 16,0-2 0 0,1 0 2-16,2 0-1 0,-3-2 5 15,0-1-5-15,3-2-42 16,0-3 33-16,3-3-150 15</inkml:trace>
  <inkml:trace contextRef="#ctx0" brushRef="#br0" timeOffset="18148.3528">19638 12012 116 0,'-3'0'55'0,"6"3"-43"0,9 2-15 16,-3-2 1-16,0-1 1 31,3-2 20-31,3 0-16 0,0 0 20 15,0-2-18-15,2-1-5 16,4-2 1-16,0-1 4 0,0-1-4 16,-3-4 20-16,0 0-17 15,-3 1-1-15,-4-1-1 0,-2-2 0 16,-3 2-1-16,-6-7-1 16,0-6 1-16,-6 6-1 15,-6 4 0-15,1 1-3 16,-1 0 2-16,0 8-5 15,0-1 5 1,-3 9-3-16,3 0 3 0,0 7 1 16,3 3 0-16,3-2 0 15,0 0 0 1,0-1 11-16,3 3 0 16,3 1-8-16,3-1 2 0,0 0-4 15,3-2 5-15,3-1-5 16,0-2 11-16,3 0-9 15,0-5 10-15,3 2-10 0,0-5-1 32,0 3-1-32,-3-3-1 0,2 0 0 15,1-3 8 1,-3 0-6-16,0 1-1 16,0-1 0-16,0-2-4 15,3-1 2-15,-3 1 6 16,0-3-4-16,-1 0-3 15,1 0 2-15,0-2 0 0,0-6 0 0,3-3 0 16,-3 1 0-16,0 2 8 16,3 0-6-1,0 3-7-15,-3 2 5 16,-1 3-7-16,-2 0 6 16,0 3 3-16,0 0-2 0,0 0-2 15,0 2 1 1,-3 0 4-16,0 3-3 15,0 0 0-15,0 0 1 0,-6 0-1 0,6 6 0 16,-3-1 0-16,0 0 0 16,0 6 0-16,-3 5 0 31,0-3-3-31,0 3 2 0,0-3 12 16,-3 0-9-1,0 0 0-15,0 3-1 0,0-3-1 16,3 1 0-16,0-4 2 15,0 1-1-15,0-6 2 16,0 3-2-16,0-3-1 16,0-5 1-16,0 0 7 0,3-2-6 15,3-1-4 1,0-2 2-16,0-3 0 16,3-3 0-16,0-2 2 0,0-3-1 15,-3-5-1-15,5 3 1 0,1 2-1 16,-3-3 0-16,-3 6-3 15,6 0 2-15,-3 2 4 32,0 0-3-32,-3 4 0 0,0 1 1 0,0 1-4 15,0 2 2-15,0 1 1 0,-3 2 0 32,0 0-3-32,-3 0 2 15,3 5 1-15,0 0 0 16,0 1 0-16,0 7 0 15,-3 5-6-15,0 1 5 0,3-1 3 0,-3-4-2 16,0-1 6-16,0 0-5 16,0 0-5-1,0-2 3-15,0-3 8 16,0 0-5-16,0 0-46 16,0 0 35-16,3-6-118 15</inkml:trace>
  <inkml:trace contextRef="#ctx0" brushRef="#br0" timeOffset="20631.1407">21067 11337 40 0,'0'-2'19'0,"3"-1"-15"0,-3 3-5 0,0 0 5 16,0 0-3-16,0 0-3 15,0 0 1-15,0 0 6 16,0 0-4-16,0 0 20 16,0 0-17-16,0 3 22 15,0-3-20-15,0 0 14 16,0 5-15-16,0-2 6 0,0-1-8 31,0 4-2-31,0 4 2 0,0-2-2 16,0 5 22-16,-3 3-18 0,3-3 4 15,-3 1-7-15,0-1 2 16,0 0-3 0,0 3 22-16,-3 0-18 0,3 2 12 0,-6 4-12 15,3 1 5 1,-3 1-7-16,-3 0 1 15,4 0-3-15,-1 0 16 0,0 2-13 16,-3 1-4-16,3-4 0 0,0 7 14 16,0 1-11-16,0-2 1 15,0-5-2-15,3-3 1 16,0-5-2 0,0-3 2-16,3-2-2 0,0-3 11 15,0-3-10-15,3 1 3 16,0-6-4-16,0-3 5 15,3 0-5-15,0-7 0 16,0-6 0-16,3 0-1 0,0-5 0 16,0 0 2-16,0-1-1 15,0-1-1-15,0-1 1 32,0 3 1-32,0-6-1 15,3-5-3-15,0 1 1 0,0-4 1 16,0 1 0-16,2-11 0 15,-2 5 0-15,0 3-3 16,0 3 2-16,0 2 1 16,-3 6 0-16,3 4-3 15,-3 4 2-15,0 2 4 16,0 3-3-16,0 2-2 0,0 3 1 16,0 0 4-16,0 3-3 15,0 2-5-15,0 3 4 16,0 0-6-16,0 6 6 0,0 2-6 15,2 2 6-15,1 3 0 16,9 9 1-16,0 9 0 16,-3-2 0-16,0 6 2 15,0-6-1-15,3 5 5 32,-4 1-5-32,4-6-3 0,0 0 2 15,0-3 0-15,0 1 0 16,-3-1 11-16,0 1-9 15,-3-3 11-15,0-1-10 16,-1 4 4-16,-2-3-5 0,0 2 2 16,-3-2-3-16,0-3 5 15,0 0-5-15,-3-5 9 16,0-3-8-16,-3-2-1 16,0 0 0-16,0-4 4 15,0-1-4-15,0-1 0 0,-3-2 0 16,0-1 4-16,0-2-4 15,-3 0-3-15,0 0 2 16,-3 3 3-16,-3 0-3 16,-2-3 0-16,-1 2 1 15,-6 1 1-15,0 0-1 0,-9-1-1 32,-3 1 1-32,1-3 7 15,-4 0-6-15,-6 0-1 16,7 0 0-16,2 0 4 15,3 3-4-15,3-3-3 0,6 5 2 16,4-3 3-16,2 1-3 16,3 0-36-16,3 2 28 15,3 0-53-15,3 1 47 16,0-1-109 0,3-2 94-16,0-1-94 15</inkml:trace>
  <inkml:trace contextRef="#ctx0" brushRef="#br0" timeOffset="21498.3389">19067 12552 72 0,'-12'-11'36'0,"12"11"-29"0,-3 0-9 0,3 0 7 0,0 0-4 16,0 0-9-16,0 0 6 15,3 3 29-15,0 2-21 16,0 3 17-16,0 0-17 15,0 3 20-15,0 2-20 0,-3 5 25 16,0 1-23-16,0 5 21 16,0 7-22-16,0 1 14 0,0-3-16 15,-3 3 0-15,0-5-3 16,0 2 12-16,0 0-10 0,0-3-2 16,0-2-1-16,0-3 1 15,0-2-1-15,3-1 2 16,-3 1-2-16,3-3-1 15,0 0 1-15,0-3 10 16,0-3-9-16,0-2-6 0,0 0 4 16,3-3-57-16,-3-5 45 31,3-2-173-15,3-3 143-16,0-3 9 15</inkml:trace>
  <inkml:trace contextRef="#ctx0" brushRef="#br0" timeOffset="22197.4576">19031 12592 80 0,'-9'-14'36'0,"6"9"-29"0,3-3-9 0,0 5 38 16,0 1-29-16,3-4 7 15,0 1-10-15,3 0 0 0,0-6-3 16,0 3-3-16,0 0 1 31,3-5 20-31,0 3-15 0,0 2-1 16,0 0-1-16,0 2 0 0,2 1-1 16,1 0 22-16,3 2-18 0,3 1-2 31,0 2-1-31,0 0 0 0,0 2-1 15,2 6 2-15,-2-3-2 16,0 1-1-16,0 2 1 16,-3 0-4-16,3 0 2 0,-3 0 6 15,-3-1-4-15,-3 1 0 16,-1 0 0-16,-8 0-1 16,-3 3 0-16,-2-1 2 15,-1 4-1-15,-3-1 11 0,-3 0-10 16,-3 0 5-16,-3 1-5 15,-6-1 8-15,3 5-8 16,1 1-1-16,-1 5 0 16,0-3-1-16,3-3 0 15,3-2 0 1,3 3 0-16,3-3 0 16,3-1 0-16,3-1-3 15,3-1 2-15,0 0 4 16,6 6-3-16,0-3 3 15,0 2-2-15,6-2-3 16,-3 0 1-16,3-3 1 0,0 0 0 16,3 1 0-16,-3-1 0 15,0-3 2-15,-1 1-1 16,1 0 8-16,0-4-7 16,0 1-4-16,0-2 2 15,-3-1 3-15,0 0-3 0,0-2 0 16,0 0 1-16,-3-3-88 15,0-3 68-15,6 0-125 16</inkml:trace>
  <inkml:trace contextRef="#ctx0" brushRef="#br0" timeOffset="22713.9168">19564 12846 124 0,'-6'10'55'0,"6"-13"-43"0,3 17-15 0,-3-9 7 15,3 3-4-15,0 3 28 16,0-1-22 0,0 6 9-16,0-3-11 0,0 0-2 15,-3-2-1 1,0 0 4-16,0-3-4 0,0-1 25 15,0-1-20-15,0-1 17 16,0-5-17-16,0 3 0 0,0-3-4 16,0-3-4-16,-3 0 1 15,0-2 4 1,0-3-3-16,0-5 3 16,0-3-2-16,0 3-3 15,0 0 1-15,0-1 1 0,3 1 0 16,0 3-6-16,0-1 5 15,0 0 3-15,3 3-2 16,3 1-2-16,0-1 1 16,0 0 6-16,6 2-4 0,0-2 0 15,2 0 0-15,1 3-7 16,0 0 5-16,3 0 3 16,-3-1-2-16,0 1 3 15,-3 2-2-15,0-5-1 16,0 8 1-16,-4 0-32 15,1 0 24-15,-3 0-78 0,-6 0 65 16,0 0-104 0</inkml:trace>
  <inkml:trace contextRef="#ctx0" brushRef="#br0" timeOffset="22958.9366">19522 12920 60 0,'3'13'29'0,"3"-13"-23"0,6-13-7 15,-3 15 45-15,0-7-35 16,6 2 25-16,6 1-25 31,-1-1-3-31,1-2-3 0,0 2 0 16,3-2-2-16,-3 2-1 0,-3 1 1 15,-4-1-119-15,-2 3 93 16,-3 0-14-16</inkml:trace>
  <inkml:trace contextRef="#ctx0" brushRef="#br0" timeOffset="23313.9529">19475 13068 100 0,'-6'5'46'0,"9"-5"-37"0,0 0-11 0,-3 0 38 0,5 3-29 16,1-3 18-16,3 0-19 0,0 2 22 15,3-2-21 1,3 0 16-16,0 0-17 0,0 0 17 0,3 0-18 16,6 0 4-16,-7 0-7 0,4 0 5 15,-3 0-6-15,0 0 0 16,-3 0 0-16,0 0-1 31,0-2 0-31,-4-1-34 0,1 0 27 16,-3 1-93-1,3-1 77-15,3-2-97 16</inkml:trace>
  <inkml:trace contextRef="#ctx0" brushRef="#br0" timeOffset="24247.0609">20237 12824 92 0,'-3'-2'42'0,"0"2"-33"0,3-3-11 0,0 3 49 0,0 0-37 0,0 0 36 15,-3 0-35-15,0 0 12 16,0 0-17-16,0 0 8 0,-3 0-11 16,0 0 10-1,0 3-10-15,0-1 16 0,-3 1-15 16,0 0-2-16,-6-1 0 16,3 4 0-16,-3-1-1 15,0 0 5-15,1 3-5 16,-1 0 0-16,0 0 0 15,0 5 4-15,0-2-4 16,3 5 3-16,0-3-3 0,0-3 8 16,3 1-7-16,0 0 2 15,1-1-3-15,2-2 2 0,0 0-2 32,3 0-3-32,0 0 1 15,3 0 1-15,0 0 0 16,3 0 2-16,0 0-1 15,0-3-1-15,3 0 1 16,-1 1-1-16,1-1 0 0,0-2 0 16,0-1 0-16,0 1 5 15,0-1-4-15,-3 1-3 16,3-3 2-16,-6 0 0 16,3 3 0-16,0-3 2 15,3 0-1-15,-3 0 2 0,3 0-2 16,0 0-3-16,0 0 1 15,3-3 1-15,0 0 0 16,3 1 2-16,0-1-1 0,-3 1-1 16,-1-4 1-16,1 1-4 15,0 0 2-15,0 2 6 32,-3-2-4-32,0 2-3 15,0-2 2-15,0 2 0 16,0 1 0-16,-3-1 5 15,0 0-4-15,-3 1-5 0,0-1 3 16,0 0 3-16,-3 1-2 16,0-1 3-16,-3 3-2 15,0-3-6-15,0 3 4 0,-3 0-3 16,0 0 3-16,3 0 4 16,0 3-3-16,0 0-2 15,3-1 1-15,0 1 1 16,3 0 0-16,6-1 2 15,0 1-7-15,0 0 5 16,3-1 5-16,0 1-5 16,0-1-24-16,0 1 19 15,0 0-77-15,0-1 63 32,0-2-165-32</inkml:trace>
  <inkml:trace contextRef="#ctx0" brushRef="#br0" timeOffset="24830.2303">20439 12885 116 0,'-3'-5'55'0,"3"5"-43"0,3 3-15 0,-3-3 7 0,0 0-4 15,0 0 14-15,0 0-11 16,3 0 15-16,0 2-13 16,0 4 6-16,0-4-8 15,-3 9 32-15,0-3-5 16,0 5-21 0,0-3 5-16,0 1-10 15,0 0 0-15,0-3-3 16,0 2 13-16,0-2-10 15,3 3 0-15,0-3-2 0,0 0 4 16,3 0-5-16,0-1-3 16,0 1 2-16,0-2 3 15,0-1-3-15,-1-2 3 16,1-1-2-16,3-2-1 16,0-2 1-16,3-1 1 0,0-2-1 15,0-1 2-15,0 1-2 16,0-3 2-16,-3 0-2 15,0 0-1-15,-3-2 1 16,0-1 1-16,-3-7-4 16,0-1 2-16,-3 3-6 15,0 3 5-15,0 0 6 32,-3 2-5-32,3 3 1 15,-3 0 0-15,0 3-13 16,0 0 10-16,3 2-44 0,0 0 35 15,0 3-79-15,0 0 69 16,6 0-117 0</inkml:trace>
  <inkml:trace contextRef="#ctx0" brushRef="#br0" timeOffset="25213.4929">20856 12816 72 0,'0'0'36'0,"3"6"-29"16,3-1-9-16,-3-2 27 16,-3 2-20-16,0 0 32 0,0 3-29 15,0 0 14-15,-3 0-16 16,0 0 16-16,-3 5-17 0,0 6 26 0,0-3-23 15,0-3 12-15,0 0-14 16,0-2 5-16,0-1-8 16,3 1 1-1,0-3-3-15,3 0 2 0,0-3-2 16,3 0-1-16,3 1 1 16,3-4 1-16,0 1-1 15,3-3-1-15,0 0 1 16,2 0 10-16,1 0-9 0,0 0-39 15,-3 0 29-15</inkml:trace>
  <inkml:trace contextRef="#ctx0" brushRef="#br0" timeOffset="25666.036">21043 13007 116 0,'-6'-3'55'0,"6"6"-43"0,0 0-15 15,0-3 7-15,6 0-4 16,0 0 2-16,0-3-1 16,3 0-3-1,0 1 1-15,0-4 1 0,3-2 0 0,0-2 2 16,3-3-1-16,-4-3-1 15,7 0 1-15,6-3 1 16,-6 3-1-16,-3 1 36 16,0 1-29-16,-3 4 0 15,0 2-5-15,-1 3-3 16,-2-1 1 0,0 4 10-16,-3-1-9 0,0 3 17 15,0 3-15-15,-3-1 15 16,-3-2-14-16,3 8 3 15,0 0 8-15,0 3-12 16,-3 5-1-16,0 2-2 16,0-2 1-16,0-3-1 15,0 0 2-15,0 1-2 0,0-4-6 16,0 1 4-16,0-1-28 16,0-2 23-16,0 0-99 15,0 0 81 1,0-2-97-16</inkml:trace>
  <inkml:trace contextRef="#ctx0" brushRef="#br0" timeOffset="25888.3288">21180 12949 148 0,'-3'0'65'0,"3"10"-51"0,15-2-17 0,-9-5 9 16,0 0-5-16,-3-1 8 16,9 3-7-1,-3-2-1-15,3 0 5 0,0-1-5 16,-1-2-39-16,1 0 30 16,0 0-132-1</inkml:trace>
  <inkml:trace contextRef="#ctx0" brushRef="#br0" timeOffset="26174.2604">21695 12790 184 0,'0'-11'82'0,"-12"14"-65"0,15 5-21 15,0-3 6-15,-6-2-3 16,0 0 6-16,0 2-4 15,0 3 28-15,0 0-22 16,-6 2 5-16,3 1-8 16,0 2-6-16,0 0 2 15,0 6 0-15,3-6 0 16,-2 3 2-16,2 0-1 16,-3-3 5-16,3 0-5 15,0-2-70-15,0-3 55 0,0-3-167 16,0 0 139-1,0 1 18-15</inkml:trace>
  <inkml:trace contextRef="#ctx0" brushRef="#br0" timeOffset="26397.8945">21558 12824 160 0,'0'0'75'0,"0"3"-59"0,9 0-20 16,-3-3 9-16,3 0-5 15,0 2 2-15,6-4-1 0,6 2-1 16,-1-3 1-16,4 0-85 16,0 1 66-16,0-1-87 15</inkml:trace>
  <inkml:trace contextRef="#ctx0" brushRef="#br0" timeOffset="26812.3004">21862 12824 152 0,'-15'8'69'0,"15"0"-55"0,-6 3-18 0,3-6 48 31,0 0-36-31,0 3 43 16,0 0-39-16,0 6 3 15,3 1-10-15,0-1 7 0,3-1-9 16,3-3 4-16,0 1-5 0,0-3 8 16,9 0-8-16,3-5-4 15,-1-1 2-15,1 1 14 16,0-3-11-16,3 0-7 16,-3-5 4-16,-3-1 2 0,0 1-2 15,-3-6 3-15,-1 3-2 16,-5-2-1-16,0-3 1 15,-3-1-7-15,-6 1 5 16,0-3-14-16,-3 0 12 16,-3 1-11-16,1-1 11 0,-1-3 1 15,0-2 2-15,3 8-3 16,0 2 2-16,3 1-27 16,0 4 22-16,3 1-57 31,0 2 48-31,0 1-122 15,6-1 63 1</inkml:trace>
  <inkml:trace contextRef="#ctx0" brushRef="#br0" timeOffset="27112.7328">22240 12782 212 0,'-15'0'98'0,"9"11"-77"0,0-1-26 0,6-5 11 16,0 3-6-16,0 0 0 15,0 3 0-15,0 0 28 16,0-1-22-16,3 9 0 0,0-1-3 16,0-2-3-1,-3 0 1-15,3-3 4 16,0-2-4-16,0-1 3 15,-3-2-3-15,0 0-1 16,3-3 1-16,-3-5-35 16,0 0 27-16,3 3-130 15,3-3 107 1,0-5-93-16</inkml:trace>
  <inkml:trace contextRef="#ctx0" brushRef="#br0" timeOffset="27592.6456">22228 12674 164 0,'-9'-11'75'0,"9"8"-59"0,0 1-20 16,3 2 6-16,3-3-3 15,0 0 4-15,3 1-3 16,0-1 6-16,3 0-5 15,-4 1 3-15,10-1-3 0,-3 1 11 16,0-1-10-16,3 3 8 0,-3 0-7 16,-3 3 1-16,-3-1-3 0,0 1 2 15,-3 2-2-15,0 0 8 32,-3 1-7-32,-3 2 2 15,-3-3-3-15,-3 8 2 0,-3-2-2 16,0 7 11-1,0-2-10-15,0 0 5 16,0 0-5-16,3 0 8 0,0 0-8 16,3-3 2-16,3 0-3 15,3-2 8-15,6 2-7 0,6 0 19 16,3-2-17-16,3-1 2 31,-1 4-4-31,1-4 1 0,0 1-2 0,-3-3 5 16,3-3-5-16,3 0-5 15,-4-2 3-15,-2-8-106 16,0-1 83 0,3 1-170-1</inkml:trace>
  <inkml:trace contextRef="#ctx0" brushRef="#br0" timeOffset="36864.314">9905 14116 28 0,'-3'0'16'0,"3"7"-13"0,0-1-3 0,0-1 62 0,0 3-49 15,0 0 33 1,0 3-34-16,3-1 21 15,-3 3-24-15,0 1 20 16,0 9-5 0,0 1-17-16,0 3 14 0,0 2-16 15,0 2 3-15,0 1-6 0,3 13 5 0,0-2-6 16,0-4 6 0,3-2-6-16,0-5-3 15,0 2 2-15,0 1 3 0,-3-9-3 16,0-2 6-16,0-5-5 15,0-4 6-15,0-1-6 16,-1-4 0-16,-2-2 0 16,0-2 4-16,0-1-4 15,0-5 9-15,0 0-8 0,0-3-7 16,0-5 5-16,0-5 2 16,0-3-2-16,-2-2 0 15,-1-4 1-15,0-1-1 16,-3-14 0-16,0 0 0 15,0 2 0 1,-3 1 2-16,0 2-1 16,3 3-6-16,-3 2 4 15,3 4 3-15,0-9-2 16,-3 0 0-16,3 3 1 16,-6 0-1-16,9-3 0 0,-6 3-3 15,6-3 2-15,0 1 1 16,3-1 0-1,0 5-3-15,0 4 2 0,0 1 4 16,6 4-3-16,0-1-2 0,0 3 1 16,0 1 4-16,0 1-3 15,0 4-5-15,0-1 4 0,0 3 0 16,3 3 1-16,0 0-6 31,3 2 5-31,0 0 0 0,3 3 1 0,-1 0 0 16,1 3 0-16,0 0 0 15,0 2 0-15,0 0-3 16,0 3 2-16,-3 0 4 31,0 3-3-31,-3-1-2 0,3 4 1 16,-1 1-2-16,-2 4 2 16,-3 2 4-16,-6 3-3 15,-3-3 0-15,-3 3 1 0,0-3 4 16,-3 3-4-16,1-6-3 15,-1 4 2-15,-3-7 0 16,0 1 0-16,0-5 5 16,0 2-4-16,0-2 0 0,3-3 0 15,0 0-1-15,3-3 0 16,0 0-3-16,3-2 2 16,0-1 4-16,3-2-3 15,3-2 0-15,0 4 1 31,3 1-4-31,0-3 2 16,3 3 1-16,0-1 0 0,3 1 0 16,0 0 0-16,3-3 0 15,3 2 0-15,0 1-3 16,2 2 2-16,1 3 4 16,0 0-3-16,0 3-2 15,0 2 1-15,-3 3-2 0,2 2 2 16,-5 1-2-16,3 13 2 15,-6-3-2-15,0-3 2 0,-3 1 6 16,-3-4-4 0,-3 1-3-16,-3-3 2 0,-3 1 0 15,-3 1 0-15,0-4 8 16,-3-3-6-16,-6 0 2 16,0 0-3-16,-3-3 2 0,1-3-2 31,-4 1-1-31,-3-3 1 15,0 0-1-15,3-3 0 16,0 0 5-16,4-2-4 16,-1 0-11-16,0-3 8 0,0 0-112 15,0-3 90 1,6-5-124-16</inkml:trace>
  <inkml:trace contextRef="#ctx0" brushRef="#br0" timeOffset="37395.8089">10414 14306 88 0,'0'0'42'0,"0"0"-33"0,0 0-11 0,0 0 63 0,0 0-48 15,0 0 23-15,0 0-25 16,3 3 1-16,0 2-8 16,0 0 14-16,0 3-14 0,-3 3 7 15,0 2-8-15,0 3 6 16,-3 2-6-16,0 1 4 15,0 5-6 1,0 5 0-16,0-3 0 16,3-2 1-16,0-5-1 15,0-3-1-15,0-3 1 16,3-3 1-16,0-2-1 0,3-2 2 0,3-1-2 16,3-5 2-16,0-3-2 31,2 1 5-31,4-9-5 0,0 0-3 15,3-2 2-15,-3 0 3 16,0 2-3-16,-3 1 0 16,-1 2 1-16,-2 0-1 0,-3 3 0 15,0-1-3 1,0 1 2-16,-3 0-69 0,0-1 55 16,3-2-169-1</inkml:trace>
  <inkml:trace contextRef="#ctx0" brushRef="#br0" timeOffset="37894.6312">10893 14192 124 0,'-6'0'59'0,"3"6"-47"0,-3 1-15 0,3-1 4 15,-3 2-2-15,0 5 46 16,-3 0-36-16,0 0 23 0,1 1-24 16,2-1 4-1,0 0-8-15,0 0 8 0,3 1-9 16,3-1 10-16,3-3-10 16,3 1-1-16,3 0-1 0,2-4 1 15,4-1-1-15,0-4 8 16,0-2-7-16,0 0-1 15,0-2 0 1,6-4 1-16,-3 1-1 0,-4-3-1 16,1 3 1-16,-3-3 4 15,-3 0-4-15,-3 0 3 0,-9 3-3 0,0-3-3 16,-3 0 1-16,-3-5 1 16,0 0 0-16,-3-1 2 31,-2 1-1-31,-4-3-3 0,-3 0 1 15,0 0 1 1,3 1 0-16,0 1-9 16,3 4 7-16,4 4-32 0,2 1 26 15,3 3-53-15,0-1 47 16,3 3-73 0,3 0 66-16,3 0-65 0</inkml:trace>
  <inkml:trace contextRef="#ctx0" brushRef="#br0" timeOffset="38679.7538">11191 14007 76 0,'-3'-8'36'0,"-9"11"-29"0,6-1-9 15,3-2 13-15,3 3-9 16,0-3 55-16,-3 3-44 16,0 2 31-16,0 0-32 0,3 6 4 15,0 5-11-15,-3 0 14 0,3-1-15 16,0 4 21-16,0 2-19 16,0 3 17-16,0-3-18 15,6 0 1 1,3-2-4-16,0-3 1 15,3 2-2-15,0-7 2 16,0-1-2-16,-1-2 11 16,1-5-10-16,0-3 5 0,3-3-5 15,-3-2-1-15,0-3 0 0,0-2-1 16,-3-1 0-16,-3-2 8 31,0-1-6-31,-3 1-7 0,0-3 5 16,-3-2 2-16,0 2-2 0,0-3 0 15,0 4-2 1,0 1 1 0,0 9-5-16,0-3 5 15,0 8-3-15,0 5 3 0,3 3-2 16,0 0 2-16,0 0 4 16,3 3-3-16,0-1-2 0,-1 4 1 15,1-4-2-15,3 1 2 16,0-1 4-16,3-2-3 15,0 0 3-15,0 0-2 16,3 0-3 0,0-5 1-16,0-1 6 0,0-2-4 31,-1-2 3-31,1-4-3 0,0-1 2 16,-3-1-2-16,0-3-1 15,0-2 1-15,-3 0-4 16,0-9 2-16,-3 1 6 15,-3 0-4-15,-3 0 0 16,0 0 0-16,0 0 1 16,-3-1-1-16,-3 1-1 0,0 0 1 0,0 3-1 15,0 2 0-15,0-3 0 16,0 3 0-16,0 3-40 16,3 0 32-1,3 2-62-15,0 6 53 16,3 2-104-16,3 1 93 15,3-1-58 1</inkml:trace>
  <inkml:trace contextRef="#ctx0" brushRef="#br0" timeOffset="39356.8705">11852 14092 88 0,'-9'18'42'0,"9"-12"-33"0,0-4-11 0,0 1 2 16,0-3-1-1,0 0 51-15,6-3-39 16,-3-5 30-16,3-8-31 15,-1 3 9-15,1 0-13 0,-3-3 15 0,0 0-16 16,0-2 21-16,3-4-20 16,-3 1 0-16,3 3-4 15,-6 2 7 1,3 0-7-16,-3-2-4 0,3 2 2 0,0-3 0 16,0 11 0-16,-3 0-6 31,3 3 5-31,-3 2-3 15,3 1 3-15,-3 2-2 0,3 5 2 16,3 0 4-16,0 1-3 16,0-1-2-16,3 3 1 0,-3 0 4 0,3 0-3 15,-3 2 0-15,3 1 1 16,3-1-4-16,-1-2 2 16,1 0 4-16,0 0-3 15,0-3 0-15,3-5 3 16,3 0-2 15,-3-2 5-31,-3-1-5 0,0-2 0 16,-3 0 0-16,-1-3 4 15,-2 0-4-15,0 0 3 0,-3 0-3 32,-3-5 8-32,0-6-7 15,-3-2-1-15,0 2 0 0,-3-2 1 16,-3 3-1-16,1-3-1 0,-1-1 1 15,0-4-4-15,0 5 2 16,0-6-44 0,0 6 35-16,0 3-83 0,0 4 71 15,0 4-116 1</inkml:trace>
  <inkml:trace contextRef="#ctx0" brushRef="#br0" timeOffset="40192.5445">10661 15121 156 0,'0'-13'69'0,"-3"13"-55"0,6 2-18 0,-3-2 3 16,3 6 0-16,-3-1-3 15,3 3 3-15,-3 2 40 16,0 4-31-16,0 2 20 0,0 2-20 16,0 3-2-16,0 3-4 0,0 3 18 15,0 4-16-15,3 4 5 16,-3-4-7-16,0-1 2 15,0-4-3 1,0-5 8-16,3 0-7 16,-3-7 2-16,3-4-3 15,0-5 5-15,-3-5-5 16,0-2 0-16,0-6 0 16,0-8 1-16,-3-8-1 15,0 3 2-15,-3-5-2 0,-3-1-1 16,0-2 1-16,0 0 1 15,-3 0-1-15,-3 0-1 16,-3-3 1-16,4 0-4 0,-1 3 2 16,3 0-2-16,3-11 2 15,3 3 1-15,3 5 0 16,6 3 0-16,3 6 0 31,3-1-3-31,0 3 2 16,3 5-5-16,2 2 5 0,1 4-3 15,0 2 3-15,3 0 4 16,3 0-3-16,3 3-5 16,-3-1 4-16,-1 1 3 15,1 0-2-15,-3 0 0 16,0 2 1-16,0 0 1 0,0 1-1 16,-3-1-3-16,-1 0 1 15,1 1 1-15,-3-1 0 16,0 0-59-16,-3 1 46 0,0 2-180 31,0 0 149-31,-3 2 4 16</inkml:trace>
  <inkml:trace contextRef="#ctx0" brushRef="#br0" timeOffset="40562.836">10607 15251 64 0,'0'5'32'0,"3"-2"-25"0,6-3-8 0,-3 0 87 0,3 0-68 15,0-3 47-15,6 0-48 16,3-2 5-16,6 0-15 16,-1-1 6-16,4-2-10 0,3-2 10 15,0-6-10-15,-3 3 2 16,-1 0-4-16,-2-1 2 16,0 4-2-16,3-1-26 0,-6 1 20 15,-1 2-94-15,-5 0 77 16,0 0-120-1</inkml:trace>
  <inkml:trace contextRef="#ctx0" brushRef="#br0" timeOffset="41128.5983">11110 15087 132 0,'-9'2'62'0,"9"1"-49"0,0 2-16 0,0 0 9 0,0 1-5 16,0-1 44-16,0 3-35 15,0 0 2-15,0 2-8 16,3 1 8-16,0 2-9 0,0-2 18 15,0-1-16-15,3 1 18 0,0 0-18 16,0-1 12-16,0 1-12 16,6-1-3-16,0-2-1 0,3 0 1 15,-3-2-1-15,0-4 5 16,3-2-5 0,-1 0 3-16,1-2-3 15,0-4 5 1,0 1-5-16,-3 0 0 15,0-3 0-15,0 0-1 0,-3 2 0 16,0-4 5-16,0-3-4 16,-3-1-3-16,0-1 2 0,-1-4 3 15,-2-2-3-15,0 0-2 16,0-16 1 0,0 0 1-16,-3 2 0 0,0 3 5 15,3 3-4-15,0 3-5 16,0 2 3-16,0 6 0 15,0 2 1-15,0 2-3 16,0 4 2 0,0 2-44-16,0 3 35 0,0 2-55 15,0 3 49-15,0 0-135 16,3 0 116-16,3 3-16 16</inkml:trace>
  <inkml:trace contextRef="#ctx0" brushRef="#br0" timeOffset="41845.0175">11762 14761 92 0,'0'-3'42'0,"0"3"-33"16,0 0-11-16,0 0 77 0,0 0-59 16,0 0 42-16,0 0-43 15,-3 0 6-15,0 0-14 16,0 3 6-16,-3 0-10 16,0-1 21-16,-3 4-18 15,1-1 3-15,-4 3-7 16,0 3 10-16,-3-1-9 0,0 3 7 15,0 1-7-15,3-1 4 16,3 0-6-16,0 0 0 16,3 0 0-16,3 3-1 15,3-2 0-15,3 4 2 16,3-2-1 0,0-3 2-16,3-2-2 0,3-3 2 15,-3 0-2-15,3-3-1 16,-3-8 1-16,3 1-1 0,0-4 0 15,0 4 2-15,2-9-1 16,-2 3-1-16,0 3 1 16,0 0-1-16,-3-1 0 15,0 4 0-15,0-1 0 0,0 0-3 16,-3 9 2-16,0-1 4 31,0 0-3-31,0 11-5 16,0-3 7-16,-3 1-3 15,0-4 1-15,0 3 1 16,-3-2-4 0,0 0 2-16,0-1 4 0,0 3-3 0,-3-2 0 15,0 0 1-15,-3-4 1 16,-3 4-1-16,0-3-1 16,-3 5 1-16,0-2-1 0,0 2 0 15,0-2 0-15,0-1 0 31,0-2 0-31,1 0 0 0,-7-3-37 16,6-2 29 0,-3-6-56-1</inkml:trace>
  <inkml:trace contextRef="#ctx0" brushRef="#br0" timeOffset="42442.3536">12042 14745 100 0,'-3'13'46'0,"3"-7"-37"0,-3 4-11 0,3-4 2 16,0-1-1-16,0 3 71 0,0 0-55 15,0 2 14-15,0 1-20 16,3 2-11-16,0 3 2 16,0-3 19-16,0 8-16 0,0 3 17 15,-3-3-15 1,0-2-3-16,0-3 0 16,0-3-2-16,0-2 0 15,0-3 8-15,0-3-6 16,0-2 2-16,0-3-3 15,-3-8-1-15,0-6 1 16,0 1-1-16,0-3 0 16,0 0 2-16,0-2-1 0,0-1 5 0,0 1-5 15,0-1-5-15,0 3 3 16,0 1-3-16,0 1 3 16,3 1 1-16,0 3 0 31,3-4-3-31,0 4 2 0,3 2-2 15,0-5 2 1,0 7 4-16,3-4-3 0,3-4 0 16,3 4 1-16,0-3 4 15,0-1-4-15,-1 4-5 16,1-1 3-16,0 1 0 16,-3 2 1-16,0 0 0 0,-3 0 0 15,0 3-28 1,-3 2 22-16,0 0-102 15,-6 3 84-15,0 0-92 0</inkml:trace>
  <inkml:trace contextRef="#ctx0" brushRef="#br0" timeOffset="42729.0092">12045 14811 80 0,'-3'3'39'0,"3"-3"-31"0,0 0-10 0,0 0 41 16,0 0-31-16,6 0 53 31,0-3-46-31,0 1 15 16,12-4-7-1,-3 1-17-15,0 0 0 0,-4 0-4 16,1-1 1-16,0 1-2 0,0 0 2 0,0 2-2 15,0 0-1-15,-3 1 1 16,-3-1-85 0,0 3 66-16,-3 0-134 15</inkml:trace>
  <inkml:trace contextRef="#ctx0" brushRef="#br0" timeOffset="43179.0349">12000 15145 124 0,'0'-3'59'0,"0"8"-47"0,0-7-15 0,0 2 57 16,0 0-43-16,3-3 24 15,3 0-25-15,0 1 27 16,3-1-28-16,0 1 21 0,6-6-22 0,6-3 15 16,0 0-17-16,2-2 17 31,1 0-18-31,3-11 1 16,0 6-4-16,-3-4-2 0,0 4 1 15,-4 2-35-15,4 3 27 16,0 2-113-16,-3 1 93 15,0 2-154 1</inkml:trace>
  <inkml:trace contextRef="#ctx0" brushRef="#br0" timeOffset="49729.3477">14013 11994 36 0,'-3'-3'19'0,"3"3"-15"0,0 0-5 16,0 0 22-16,0 0-17 16,0 0 8-16,0 0-9 15,0 0 15-15,0 0-14 16,0 0 12-16,0 0-11 16,-3 3 13-16,3-1-13 15,-3-2 3-15,0 3-6 0,0 0 13 16,0-1-11-16,0 1 6 15,0-3-7-15,0 2 6 16,-3 1-6-16,-3 2 12 16,0 3-11-16,-3 0 6 0,0-2-7 0,-3-1-2 0,0 3 0 31,-3 0 13-31,1 0-11 0,-4-3-1 16,-3 3-1-16,-3 0 1 0,-3 0-1 15,-2 2 2-15,-4 6-2 16,-3 3-1-1,4-1 1-15,-7 9-4 16,0 2 2-16,1 3 4 16,-1-3-3-16,0 2-2 15,1-4 1-15,2-3 4 16,0 5-3-16,-3 0-2 16,7-5 1-16,2 0 4 15,3-3-3-15,0 0 6 0,-2 0-5 16,2 0-5-16,3 0 3 15,0 1 0-15,1-1 1 16,2 3 5-16,-3-3-4 16,0 5-8-16,3-2 5 0,4-3 7 15,-1 0-5-15,0 0-2 16,3-5 2-16,3 0 5 16,0 0-4-16,0-3 0 15,0 1 0-15,1-1-7 0,-1 3 5 16,0-3 3-16,3 0-2 31,0 3 0-31,0-3 1 16,3-2 1-16,0-3-1 15,3-3-3-15,0 0 1 0,3 1 6 16,0-4-4-16,0 1 0 16,0 0 0-16,3-3-4 15,0 0 2-15,0 0-2 16,0 0 2-16,0 0 4 15,0 0-3-15,0 0 0 16,0 0 1-16,0 0 4 0,3 0-4 16,0 0-5-16,0 0 3 15,0 0 6-15,-3 0-5 16,3-6-2 0,0 1 2-16,-3 2 0 0,0 3-3 15,0-2 2-15,0 2 4 31,3-3-3-31,-3 0 3 16,0 3-2-16,0 0-6 16,0 3 4-16,0-3 0 0,0 3 1 15,0-1 2-15,0 1-1 16,-3 0-1-16,3-1 1 16,-3 1-1-16,3 0 0 15,-3-3 2-15,3 0-1 16,-3 0-6-16,0 2 4 15,3 1 8-15,-3-3-5 0,0 2-7 16,0 1 5-16,1 0-4 16,-1-1 3-16,0 1 4 15,0 0-3-15,3-1 0 0,-3 1 1 16,3 0-1-16,0-3 0 16,0 0 0-16,0 0 0 15,0 0-3-15,0 0 2 31,0 0 6-31,0 0-4 16,0 0-3-16,0 0 2 0,0 0 0 16,0 0 0-16,0 0-3 15,0 0 2-15,0 0 4 16,0 0-3-16,0 0 0 16,0 0 1-16,0 0-1 15,0 0 0-15,0 0 0 0,0 0 0 16,0 0 0-16,0 0 0 15,0 0-23-15,0 0 18 16,0 0-15-16,0 0 15 16,0 0-53-1,0 0 45-15,3 0-102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6-28T14:38:56.512"/>
    </inkml:context>
    <inkml:brush xml:id="br0">
      <inkml:brushProperty name="width" value="0.05292" units="cm"/>
      <inkml:brushProperty name="height" value="0.05292" units="cm"/>
      <inkml:brushProperty name="color" value="#FF0000"/>
    </inkml:brush>
  </inkml:definitions>
  <inkml:trace contextRef="#ctx0" brushRef="#br0">21815 11327 84 0,'-8'-16'39'0,"8"11"-31"0,0-1-10 0,0 4-18 16,0-1 15-16,5 0-65 15</inkml:trace>
  <inkml:trace contextRef="#ctx0" brushRef="#br0" timeOffset="2322.9791">21828 11229 88 0,'3'-11'39'0,"2"9"-31"0,-5-4-10 0,0 4 38 15,0-6-29-15,0 3 4 16,0-1-8-16,-5 1 1 16,2-6-3-16,0 1 8 15,-2-1-7-15,0 3 7 16,-3-2-6-1,0-1 9-15,0 1-9 16,-5-1 7-16,2 0-7 0,-7 1 1 16,-6-1-3-16,0 3-9 15,0 0 6-15,-2 0-2 0,-1 0 3 16,1 0 4-16,-3 3-3 16,0-8 9-16,0 2-7 15,0-4 7-15,-3 1-6 0,0 1 6 16,0 2-6-16,-13 1 9 15,3 2-9-15,0-3 16 16,2 3-15-16,-5 0-4 16,-5 1 0-16,2 1 0 15,0 1 0-15,3 0-6 16,-5 2 5 0,3 0 0-16,-1 1 1 15,6-1 0-15,-1-2 0 16,1 0 0-16,2-1 0 15,-5 1 0-15,6 0 0 16,-4-1 0-16,4 1 0 16,-14 2-3-16,5 1 2 0,0-1 1 15,6 0 0-15,-14 1 2 16,4-1-1-16,-1 1-1 16,0-1 1-16,-11 3-1 0,3 0 0 15,6 0 2-15,-3 0-1 16,-3-3 8-16,3 3-7 15,-3 0-1-15,-3 0 0 16,1 3-1-16,2 0 0 0,5-1 5 16,-5 1-4-16,6-3 3 31,-1 2-3-31,1 1-3 16,4 2 1-16,-4 1 4 15,2 2-3-15,-3 0-2 16,1 0 1-16,-6 2-2 15,0 1 2-15,-2 7-2 0,-3 3 2 16,7 3 4-16,-2-5-3 16,6-1-2-16,-9 1 1 15,4-3 1-15,-1-1 0 16,5 1 2-16,-7 0-1 16,10 0-6-16,0 0 4 0,3 0 0 15,-11 2 1-15,8-2 2 16,0 0-1-16,3 0-1 0,-6-3 1 15,6 3-1-15,-11 3 0 16,0-1-3-16,13 1 2 16,-10-3 4-16,3-1-3 15,4 4 0-15,1 5 1 32,2 8-1-32,1-3 0 0,-6-6-6 15,8 1 5-15,-3 0 8 16,9-3-5-16,-1 0 5 15,-5 3-6-15,3 3-3 16,-1-6 2-16,9 0 0 16,-1 0 0-16,4 0 0 15,-1 3 0-15,-5 3 0 0,3-1 0 16,-1 14 0-16,3-1 0 16,3-4-3-16,-8 2 2 15,-2-3 4-15,2-5-3 16,-1 11 3-16,-1-6-2 15,7 1-6-15,3 2 4 0,2 0 3 16,1 5-2-16,-3 6 3 16,0-3-2-16,5-3-3 15,8 3 1 1,-2-2 1-16,4-1 0 16,4 0-3-16,2-2 2 0,-3 0 4 15,9-6-3-15,-1 3 3 16,0 3-2-1,1-3-3-15,2-3 1 0,2 3 6 16,1-5-4-16,2-3 3 16,1 3-3-16,4 0 5 15,-2-1-5-15,5 1 0 16,11 0 0-16,-3 2-1 16,-2-2 0-16,10 13 2 15,0-5-1-15,0-3-1 0,8-3 1 16,-2 0-1-16,10-2 0 15,-6 0 0 1,4-8 0-16,-1 2 8 16,6-5-6-16,-3-2 5 15,-1-3-6-15,1 2 3 16,8 1-3-16,0-1 5 16,-8 3-5-16,6 1 3 15,7-4-3-15,-5 9 2 16,0 4-2-16,0-2-6 15,5-2 4-15,3-3 6 0,-1 2-5 16,-7-5 1-16,8-2 0 16,-8-3-4-16,5-3 2 15,1 6 12-15,7-4-9 0,-5-1 3 16,-3 4-4-16,8-2 2 16,-3-5-2-16,1-3 2 15,-1-1-2-15,9-1 5 16,-6-1-5-16,-3 0 3 15,6 1-3-15,-8-4 8 16,3-2-7 0,-6 0 2-16,11-2-3 15,-3 2 11-15,-3-3-10 16,1 0-3-16,2 1 1 16,-3-4 3-16,-4-7-3 15,7-3 3-15,-5 0-2 0,-3 6 5 16,-5-1-5-16,13-2 0 15,-3 0 0-15,-2 0-1 16,11-1 0-16,-9 1 2 0,3 0-1 16,-2 0-3-16,2-1 1 15,-3-17 1-15,-2 7 0 16,5 0 2-16,3 3-1 16,-5 0-3-16,-1 0 1 15,3-1-2-15,1 1 2 0,-4 0 6 31,1 3-4-31,-1-6 0 16,-5-3 0-16,-2 3 1 0,-1-2-1 16,6 0 2-16,-5-1-2 15,-3 1-6-15,-3-6 4 16,0 0 3-16,3-2-2 16,-5 2 3-16,-9 0-2 15,4 0-3-15,-1 1 1 16,6-4 4-16,2-4-3 15,-2 4-2-15,-3 1 1 16,0-3 1-16,0-6 0 0,-6-4 8 16,1-6-6-1,0 3-1-15,-9 5 0 0,4-8-1 16,7 2 0 0,-5 7 5-16,-2-1-4 15,-1-14 0-15,-2 6 0 0,-3 3-1 0,-3 3 0 16,-2 7-6-1,8-3 5-15,-8 4 6 16,-6-1-5-16,-2 3 1 16,0 0 0-16,-3-8 4 15,-2 0-4-15,-3 3 0 16,0-3 0-16,2 2 1 16,-4 4-1-16,-1-1-15 15,3-2 12-15,-3 2-12 16,0 3 11-16,-2 3-7 15,0 2 7-15,-3-5 2 0,-3-3 1 16,0 3 2-16,1 5-1 16,-1-2 2-16,-2 5-2 15,-3 2-9-15,3 4 6 16,-1-4 4-16,1 6-2 0,-3-6-5 16,-3 6 4-16,-2 0 6 15,-3 0-5-15,0 0 1 16,1 2 0-16,-1 1-4 0,-3 2 2 15,-5 3-13 1,-2-1 11-16,-11-4-61 0,-8 13 50 16,-8 7-239-1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l" eaLnBrk="1" hangingPunct="1">
              <a:spcBef>
                <a:spcPct val="0"/>
              </a:spcBef>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eaLnBrk="1" hangingPunct="1">
              <a:spcBef>
                <a:spcPct val="0"/>
              </a:spcBef>
              <a:defRPr sz="1200">
                <a:solidFill>
                  <a:schemeClr val="tx1"/>
                </a:solidFill>
              </a:defRPr>
            </a:lvl1pPr>
          </a:lstStyle>
          <a:p>
            <a:pPr>
              <a:defRPr/>
            </a:pPr>
            <a:endParaRPr lang="en-US"/>
          </a:p>
        </p:txBody>
      </p:sp>
      <p:sp>
        <p:nvSpPr>
          <p:cNvPr id="177156" name="Rectangle 4"/>
          <p:cNvSpPr>
            <a:spLocks noGrp="1" noRot="1" noChangeAspect="1" noChangeArrowheads="1" noTextEdit="1"/>
          </p:cNvSpPr>
          <p:nvPr>
            <p:ph type="sldImg" idx="2"/>
          </p:nvPr>
        </p:nvSpPr>
        <p:spPr bwMode="auto">
          <a:xfrm>
            <a:off x="1106488" y="696913"/>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414838"/>
            <a:ext cx="5486400" cy="4184650"/>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l" eaLnBrk="1" hangingPunct="1">
              <a:spcBef>
                <a:spcPct val="0"/>
              </a:spcBef>
              <a:defRPr sz="1200">
                <a:solidFill>
                  <a:schemeClr val="tx1"/>
                </a:solidFill>
              </a:defRPr>
            </a:lvl1pPr>
          </a:lstStyle>
          <a:p>
            <a:pPr>
              <a:defRPr/>
            </a:pPr>
            <a:endParaRPr lang="en-US"/>
          </a:p>
        </p:txBody>
      </p:sp>
      <p:sp>
        <p:nvSpPr>
          <p:cNvPr id="410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eaLnBrk="1" hangingPunct="1">
              <a:spcBef>
                <a:spcPct val="0"/>
              </a:spcBef>
              <a:defRPr sz="1200">
                <a:solidFill>
                  <a:schemeClr val="tx1"/>
                </a:solidFill>
              </a:defRPr>
            </a:lvl1pPr>
          </a:lstStyle>
          <a:p>
            <a:fld id="{616F59B4-8ED1-42D7-ABEB-719DD675751D}" type="slidenum">
              <a:rPr lang="en-US" altLang="en-US"/>
              <a:pPr/>
              <a:t>‹#›</a:t>
            </a:fld>
            <a:endParaRPr lang="en-US" altLang="en-US"/>
          </a:p>
        </p:txBody>
      </p:sp>
    </p:spTree>
    <p:extLst>
      <p:ext uri="{BB962C8B-B14F-4D97-AF65-F5344CB8AC3E}">
        <p14:creationId xmlns:p14="http://schemas.microsoft.com/office/powerpoint/2010/main" val="4137112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1</a:t>
            </a:fld>
            <a:endParaRPr lang="en-US" altLang="en-US" sz="1200">
              <a:solidFill>
                <a:schemeClr val="tx1"/>
              </a:solidFill>
            </a:endParaRPr>
          </a:p>
        </p:txBody>
      </p:sp>
    </p:spTree>
    <p:extLst>
      <p:ext uri="{BB962C8B-B14F-4D97-AF65-F5344CB8AC3E}">
        <p14:creationId xmlns:p14="http://schemas.microsoft.com/office/powerpoint/2010/main" val="517565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CF1A47-6257-4393-9D04-B3180C006B02}" type="slidenum">
              <a:rPr lang="en-US" altLang="en-US" sz="1200">
                <a:solidFill>
                  <a:schemeClr val="tx1"/>
                </a:solidFill>
              </a:rPr>
              <a:pPr/>
              <a:t>12</a:t>
            </a:fld>
            <a:endParaRPr lang="en-US" altLang="en-US" sz="1200">
              <a:solidFill>
                <a:schemeClr val="tx1"/>
              </a:solidFill>
            </a:endParaRPr>
          </a:p>
        </p:txBody>
      </p:sp>
      <p:sp>
        <p:nvSpPr>
          <p:cNvPr id="205827" name="Rectangle 2"/>
          <p:cNvSpPr>
            <a:spLocks noGrp="1" noRot="1" noChangeAspect="1" noChangeArrowheads="1" noTextEdit="1"/>
          </p:cNvSpPr>
          <p:nvPr>
            <p:ph type="sldImg"/>
          </p:nvPr>
        </p:nvSpPr>
        <p:spPr>
          <a:xfrm>
            <a:off x="1108075" y="695325"/>
            <a:ext cx="4646613" cy="3486150"/>
          </a:xfrm>
          <a:ln/>
        </p:spPr>
      </p:sp>
      <p:sp>
        <p:nvSpPr>
          <p:cNvPr id="2058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29082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C467B2E-B503-4161-9655-905E92595814}" type="slidenum">
              <a:rPr lang="en-US" altLang="en-US" sz="1200">
                <a:solidFill>
                  <a:schemeClr val="tx1"/>
                </a:solidFill>
              </a:rPr>
              <a:pPr/>
              <a:t>13</a:t>
            </a:fld>
            <a:endParaRPr lang="en-US" altLang="en-US" sz="1200">
              <a:solidFill>
                <a:schemeClr val="tx1"/>
              </a:solidFill>
            </a:endParaRPr>
          </a:p>
        </p:txBody>
      </p:sp>
      <p:sp>
        <p:nvSpPr>
          <p:cNvPr id="206851" name="Rectangle 2"/>
          <p:cNvSpPr>
            <a:spLocks noGrp="1" noRot="1" noChangeAspect="1" noChangeArrowheads="1" noTextEdit="1"/>
          </p:cNvSpPr>
          <p:nvPr>
            <p:ph type="sldImg"/>
          </p:nvPr>
        </p:nvSpPr>
        <p:spPr>
          <a:xfrm>
            <a:off x="1106488" y="695325"/>
            <a:ext cx="4646612" cy="3486150"/>
          </a:xfrm>
          <a:ln/>
        </p:spPr>
      </p:sp>
      <p:sp>
        <p:nvSpPr>
          <p:cNvPr id="206852"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6474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01E6FAB-CF6A-4CE2-B4CE-B4E972085F50}" type="slidenum">
              <a:rPr lang="en-US" altLang="en-US" sz="1200">
                <a:solidFill>
                  <a:schemeClr val="tx1"/>
                </a:solidFill>
              </a:rPr>
              <a:pPr/>
              <a:t>14</a:t>
            </a:fld>
            <a:endParaRPr lang="en-US" altLang="en-US" sz="1200">
              <a:solidFill>
                <a:schemeClr val="tx1"/>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527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2F2A260-D788-46FA-ABD4-117B8A7AC2BC}" type="slidenum">
              <a:rPr lang="en-US" altLang="en-US" sz="1200">
                <a:solidFill>
                  <a:schemeClr val="tx1"/>
                </a:solidFill>
              </a:rPr>
              <a:pPr/>
              <a:t>15</a:t>
            </a:fld>
            <a:endParaRPr lang="en-US" altLang="en-US" sz="1200">
              <a:solidFill>
                <a:schemeClr val="tx1"/>
              </a:solidFill>
            </a:endParaRPr>
          </a:p>
        </p:txBody>
      </p:sp>
      <p:sp>
        <p:nvSpPr>
          <p:cNvPr id="208899" name="Rectangle 2"/>
          <p:cNvSpPr>
            <a:spLocks noGrp="1" noRot="1" noChangeAspect="1" noChangeArrowheads="1" noTextEdit="1"/>
          </p:cNvSpPr>
          <p:nvPr>
            <p:ph type="sldImg"/>
          </p:nvPr>
        </p:nvSpPr>
        <p:spPr>
          <a:xfrm>
            <a:off x="1108075" y="695325"/>
            <a:ext cx="4646613" cy="3486150"/>
          </a:xfrm>
          <a:ln/>
        </p:spPr>
      </p:sp>
      <p:sp>
        <p:nvSpPr>
          <p:cNvPr id="20890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2252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DCDB255-4735-4F83-B63F-9F2990BBB005}" type="slidenum">
              <a:rPr lang="en-US" altLang="en-US" sz="1200">
                <a:solidFill>
                  <a:schemeClr val="tx1"/>
                </a:solidFill>
              </a:rPr>
              <a:pPr/>
              <a:t>16</a:t>
            </a:fld>
            <a:endParaRPr lang="en-US" altLang="en-US" sz="1200">
              <a:solidFill>
                <a:schemeClr val="tx1"/>
              </a:solidFill>
            </a:endParaRPr>
          </a:p>
        </p:txBody>
      </p:sp>
      <p:sp>
        <p:nvSpPr>
          <p:cNvPr id="209923" name="Rectangle 2"/>
          <p:cNvSpPr>
            <a:spLocks noGrp="1" noRot="1" noChangeAspect="1" noChangeArrowheads="1" noTextEdit="1"/>
          </p:cNvSpPr>
          <p:nvPr>
            <p:ph type="sldImg"/>
          </p:nvPr>
        </p:nvSpPr>
        <p:spPr>
          <a:xfrm>
            <a:off x="1108075" y="695325"/>
            <a:ext cx="4646613" cy="3486150"/>
          </a:xfrm>
          <a:ln/>
        </p:spPr>
      </p:sp>
      <p:sp>
        <p:nvSpPr>
          <p:cNvPr id="209924"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26" tIns="46864" rIns="93726" bIns="46864"/>
          <a:lstStyle/>
          <a:p>
            <a:pPr eaLnBrk="1" hangingPunct="1"/>
            <a:r>
              <a:rPr lang="en-US" altLang="en-US"/>
              <a:t>The plot you see to the right is a sample case study we did where a developer wanted to install 3 750kW turbines at the end of a 10-mile distribution feeder.  Along the feeder was a voltage regulator and large intermittent load.  The concern we had was the impact the turbine output fluctuations would have on the flicker, regulator action, as well as the voltage profile along the feeder.  Utilizing software that Electrotek had developed, specifically the Distribution System Simulator, or DSS,, minor modifications were made that allowed us to simulate the wind plant fluctuation impact over time, thus giving us the ability to address the concerns at hand.</a:t>
            </a:r>
          </a:p>
          <a:p>
            <a:pPr eaLnBrk="1" hangingPunct="1"/>
            <a:r>
              <a:rPr lang="en-US" altLang="en-US"/>
              <a:t>The plot you see to the right is simulation output from the DSS, over a time horizon of ~ 4 minutes.  The three turbines were modeled explicitly, along with the 5-step switched capacitor banks connected to each turbine as well as the voltage regulator upline from the wind plant.  This software allows us to make recommendations to the utility and/or wind plant developer regarding modifications necessary, if any, to allow for the wind plant to have minimal impact on the distribution feeder and surrounding customers, or perhaps even improve feeder performance.  </a:t>
            </a:r>
          </a:p>
          <a:p>
            <a:pPr eaLnBrk="1" hangingPunct="1"/>
            <a:r>
              <a:rPr lang="en-US" altLang="en-US"/>
              <a:t>We also utilize this software for estimating flicker according the IEC standard 1400-21.  The software, along with data specific to the turbine being considered allows one to estimate the flicker impact BEFORE the turbine is installed.</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265637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FAF8E0-449F-4F16-9972-D7125001174C}" type="slidenum">
              <a:rPr lang="en-US" altLang="en-US" sz="1200">
                <a:solidFill>
                  <a:schemeClr val="tx1"/>
                </a:solidFill>
              </a:rPr>
              <a:pPr/>
              <a:t>17</a:t>
            </a:fld>
            <a:endParaRPr lang="en-US" altLang="en-US" sz="1200">
              <a:solidFill>
                <a:schemeClr val="tx1"/>
              </a:solidFill>
            </a:endParaRPr>
          </a:p>
        </p:txBody>
      </p:sp>
      <p:sp>
        <p:nvSpPr>
          <p:cNvPr id="210947" name="Rectangle 2"/>
          <p:cNvSpPr>
            <a:spLocks noGrp="1" noRot="1" noChangeAspect="1" noChangeArrowheads="1" noTextEdit="1"/>
          </p:cNvSpPr>
          <p:nvPr>
            <p:ph type="sldImg"/>
          </p:nvPr>
        </p:nvSpPr>
        <p:spPr>
          <a:xfrm>
            <a:off x="1108075" y="696913"/>
            <a:ext cx="4646613" cy="3486150"/>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2892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551A6D1-8529-4935-8381-75761CA4EBC2}" type="slidenum">
              <a:rPr lang="en-US" altLang="en-US" sz="1200">
                <a:solidFill>
                  <a:schemeClr val="tx1"/>
                </a:solidFill>
              </a:rPr>
              <a:pPr/>
              <a:t>18</a:t>
            </a:fld>
            <a:endParaRPr lang="en-US" altLang="en-US" sz="1200">
              <a:solidFill>
                <a:schemeClr val="tx1"/>
              </a:solidFill>
            </a:endParaRPr>
          </a:p>
        </p:txBody>
      </p:sp>
      <p:sp>
        <p:nvSpPr>
          <p:cNvPr id="211971" name="Rectangle 2"/>
          <p:cNvSpPr>
            <a:spLocks noGrp="1" noRot="1" noChangeAspect="1" noChangeArrowheads="1" noTextEdit="1"/>
          </p:cNvSpPr>
          <p:nvPr>
            <p:ph type="sldImg"/>
          </p:nvPr>
        </p:nvSpPr>
        <p:spPr>
          <a:xfrm>
            <a:off x="1108075" y="696913"/>
            <a:ext cx="4646613" cy="348615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9720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4C48970-E1E5-423B-A256-07275314D89C}" type="slidenum">
              <a:rPr lang="en-US" altLang="en-US" sz="1200">
                <a:solidFill>
                  <a:schemeClr val="tx1"/>
                </a:solidFill>
              </a:rPr>
              <a:pPr/>
              <a:t>19</a:t>
            </a:fld>
            <a:endParaRPr lang="en-US" altLang="en-US" sz="1200">
              <a:solidFill>
                <a:schemeClr val="tx1"/>
              </a:solidFill>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32996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0E0048A-2BE3-4686-AB08-B89D92C0C9E7}" type="slidenum">
              <a:rPr lang="en-US" altLang="en-US" sz="1200">
                <a:solidFill>
                  <a:schemeClr val="tx1"/>
                </a:solidFill>
              </a:rPr>
              <a:pPr/>
              <a:t>20</a:t>
            </a:fld>
            <a:endParaRPr lang="en-US" altLang="en-US" sz="1200">
              <a:solidFill>
                <a:schemeClr val="tx1"/>
              </a:solidFill>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9812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C841BC0-8AE6-4595-9E19-089D87ECD521}" type="slidenum">
              <a:rPr lang="en-US" altLang="en-US" sz="1200">
                <a:solidFill>
                  <a:schemeClr val="tx1"/>
                </a:solidFill>
              </a:rPr>
              <a:pPr/>
              <a:t>21</a:t>
            </a:fld>
            <a:endParaRPr lang="en-US" altLang="en-US" sz="1200">
              <a:solidFill>
                <a:schemeClr val="tx1"/>
              </a:solidFill>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24284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2</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14218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22</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2063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23</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27548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24</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67345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25</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71118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26</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63413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6420221-9BB0-4609-8D4A-E891A2EF3CE9}" type="slidenum">
              <a:rPr lang="en-US" altLang="en-US" sz="1200">
                <a:solidFill>
                  <a:schemeClr val="tx1"/>
                </a:solidFill>
              </a:rPr>
              <a:pPr/>
              <a:t>27</a:t>
            </a:fld>
            <a:endParaRPr lang="en-US" alt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91831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28</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49406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29</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42689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30</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15797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7AF4EE-594D-456B-A621-47D1692E4290}" type="slidenum">
              <a:rPr lang="en-US" altLang="en-US" sz="1200">
                <a:solidFill>
                  <a:schemeClr val="tx1"/>
                </a:solidFill>
              </a:rPr>
              <a:pPr/>
              <a:t>31</a:t>
            </a:fld>
            <a:endParaRPr lang="en-US" altLang="en-US" sz="1200">
              <a:solidFill>
                <a:schemeClr val="tx1"/>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5081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0BC35B8-9F60-45CD-A253-CFC71DC27127}" type="slidenum">
              <a:rPr lang="en-US" altLang="en-US" sz="1200">
                <a:solidFill>
                  <a:schemeClr val="tx1"/>
                </a:solidFill>
              </a:rPr>
              <a:pPr/>
              <a:t>3</a:t>
            </a:fld>
            <a:endParaRPr lang="en-US" alt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22016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5A9EDBF-F6B9-4F53-B962-AADD2A9CAABA}" type="slidenum">
              <a:rPr lang="en-US" altLang="en-US" sz="1200">
                <a:solidFill>
                  <a:schemeClr val="tx1"/>
                </a:solidFill>
              </a:rPr>
              <a:pPr/>
              <a:t>32</a:t>
            </a:fld>
            <a:endParaRPr lang="en-US" altLang="en-US" sz="1200">
              <a:solidFill>
                <a:schemeClr val="tx1"/>
              </a:solidFill>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79302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68F20EF-E34A-4590-914F-00F9194BAE53}" type="slidenum">
              <a:rPr lang="en-US" altLang="en-US" sz="1200">
                <a:solidFill>
                  <a:schemeClr val="tx1"/>
                </a:solidFill>
              </a:rPr>
              <a:pPr/>
              <a:t>33</a:t>
            </a:fld>
            <a:endParaRPr lang="en-US" altLang="en-US" sz="1200">
              <a:solidFill>
                <a:schemeClr val="tx1"/>
              </a:solidFill>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82160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34</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8243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ln/>
        </p:spPr>
      </p:sp>
      <p:sp>
        <p:nvSpPr>
          <p:cNvPr id="217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17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E85F764-706B-4319-BCCD-C635B882A532}" type="slidenum">
              <a:rPr lang="en-US" altLang="en-US" sz="1200">
                <a:solidFill>
                  <a:schemeClr val="tx1"/>
                </a:solidFill>
              </a:rPr>
              <a:pPr/>
              <a:t>36</a:t>
            </a:fld>
            <a:endParaRPr lang="en-US" altLang="en-US" sz="1200">
              <a:solidFill>
                <a:schemeClr val="tx1"/>
              </a:solidFill>
            </a:endParaRPr>
          </a:p>
        </p:txBody>
      </p:sp>
    </p:spTree>
    <p:extLst>
      <p:ext uri="{BB962C8B-B14F-4D97-AF65-F5344CB8AC3E}">
        <p14:creationId xmlns:p14="http://schemas.microsoft.com/office/powerpoint/2010/main" val="12284823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48</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28659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49</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701497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50</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69482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52</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33977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53</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80356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90A9D66-8C70-418E-A519-E2841F47DCEF}" type="slidenum">
              <a:rPr lang="en-US" altLang="en-US" sz="1200">
                <a:solidFill>
                  <a:schemeClr val="tx1"/>
                </a:solidFill>
              </a:rPr>
              <a:pPr/>
              <a:t>54</a:t>
            </a:fld>
            <a:endParaRPr lang="en-US" altLang="en-US" sz="1200">
              <a:solidFill>
                <a:schemeClr val="tx1"/>
              </a:solidFill>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58614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EDB8A1-A60B-4D5A-B072-94B64814EA21}" type="slidenum">
              <a:rPr lang="en-US" altLang="en-US" sz="1200">
                <a:solidFill>
                  <a:schemeClr val="tx1"/>
                </a:solidFill>
              </a:rPr>
              <a:pPr/>
              <a:t>4</a:t>
            </a:fld>
            <a:endParaRPr lang="en-US" altLang="en-US" sz="1200">
              <a:solidFill>
                <a:schemeClr val="tx1"/>
              </a:solidFill>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4011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6</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9433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7</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77340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0D08EE2-72F5-4A18-9DBD-556EDE6D1E4B}" type="slidenum">
              <a:rPr lang="en-US" altLang="en-US" sz="1200">
                <a:solidFill>
                  <a:schemeClr val="tx1"/>
                </a:solidFill>
              </a:rPr>
              <a:pPr/>
              <a:t>9</a:t>
            </a:fld>
            <a:endParaRPr lang="en-US" altLang="en-US" sz="1200">
              <a:solidFill>
                <a:schemeClr val="tx1"/>
              </a:solidFill>
            </a:endParaRPr>
          </a:p>
        </p:txBody>
      </p:sp>
      <p:sp>
        <p:nvSpPr>
          <p:cNvPr id="202755" name="Rectangle 2"/>
          <p:cNvSpPr>
            <a:spLocks noGrp="1" noRot="1" noChangeAspect="1" noChangeArrowheads="1" noTextEdit="1"/>
          </p:cNvSpPr>
          <p:nvPr>
            <p:ph type="sldImg"/>
          </p:nvPr>
        </p:nvSpPr>
        <p:spPr>
          <a:xfrm>
            <a:off x="1108075" y="695325"/>
            <a:ext cx="4646613" cy="3486150"/>
          </a:xfrm>
          <a:ln/>
        </p:spPr>
      </p:sp>
      <p:sp>
        <p:nvSpPr>
          <p:cNvPr id="202756"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61364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FACF599-B10D-41C7-A853-FD37054FEA62}" type="slidenum">
              <a:rPr lang="en-US" altLang="en-US" sz="1200">
                <a:solidFill>
                  <a:schemeClr val="tx1"/>
                </a:solidFill>
              </a:rPr>
              <a:pPr/>
              <a:t>10</a:t>
            </a:fld>
            <a:endParaRPr lang="en-US" altLang="en-US" sz="1200">
              <a:solidFill>
                <a:schemeClr val="tx1"/>
              </a:solidFill>
            </a:endParaRPr>
          </a:p>
        </p:txBody>
      </p:sp>
      <p:sp>
        <p:nvSpPr>
          <p:cNvPr id="203779" name="Rectangle 2"/>
          <p:cNvSpPr>
            <a:spLocks noGrp="1" noRot="1" noChangeAspect="1" noChangeArrowheads="1" noTextEdit="1"/>
          </p:cNvSpPr>
          <p:nvPr>
            <p:ph type="sldImg"/>
          </p:nvPr>
        </p:nvSpPr>
        <p:spPr>
          <a:xfrm>
            <a:off x="1108075" y="696913"/>
            <a:ext cx="4646613" cy="3486150"/>
          </a:xfrm>
          <a:ln/>
        </p:spPr>
      </p:sp>
      <p:sp>
        <p:nvSpPr>
          <p:cNvPr id="20378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8135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BB5F893-4AFD-4E74-AB39-998705BD7FDB}" type="slidenum">
              <a:rPr lang="en-US" altLang="en-US" sz="1200">
                <a:solidFill>
                  <a:schemeClr val="tx1"/>
                </a:solidFill>
              </a:rPr>
              <a:pPr/>
              <a:t>11</a:t>
            </a:fld>
            <a:endParaRPr lang="en-US" altLang="en-US" sz="1200">
              <a:solidFill>
                <a:schemeClr val="tx1"/>
              </a:solidFill>
            </a:endParaRPr>
          </a:p>
        </p:txBody>
      </p:sp>
      <p:sp>
        <p:nvSpPr>
          <p:cNvPr id="204803" name="Rectangle 2"/>
          <p:cNvSpPr>
            <a:spLocks noGrp="1" noRot="1" noChangeAspect="1" noChangeArrowheads="1" noTextEdit="1"/>
          </p:cNvSpPr>
          <p:nvPr>
            <p:ph type="sldImg"/>
          </p:nvPr>
        </p:nvSpPr>
        <p:spPr>
          <a:xfrm>
            <a:off x="1108075" y="696913"/>
            <a:ext cx="4646613" cy="348615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90391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EPRI logo_RGB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563" y="739775"/>
            <a:ext cx="23590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subTitle" sz="quarter" idx="1"/>
          </p:nvPr>
        </p:nvSpPr>
        <p:spPr>
          <a:xfrm>
            <a:off x="3746500" y="4478338"/>
            <a:ext cx="4935538" cy="2011362"/>
          </a:xfrm>
        </p:spPr>
        <p:txBody>
          <a:bodyPr/>
          <a:lstStyle>
            <a:lvl1pPr marL="0" indent="0">
              <a:buFontTx/>
              <a:buNone/>
              <a:defRPr sz="2000"/>
            </a:lvl1pPr>
          </a:lstStyle>
          <a:p>
            <a:r>
              <a:rPr lang="en-US"/>
              <a:t>Click to edit Master subtitle style</a:t>
            </a:r>
          </a:p>
        </p:txBody>
      </p:sp>
      <p:sp>
        <p:nvSpPr>
          <p:cNvPr id="40963" name="Rectangle 3"/>
          <p:cNvSpPr>
            <a:spLocks noGrp="1" noChangeArrowheads="1"/>
          </p:cNvSpPr>
          <p:nvPr>
            <p:ph type="ctrTitle" sz="quarter"/>
          </p:nvPr>
        </p:nvSpPr>
        <p:spPr>
          <a:xfrm>
            <a:off x="3746500" y="2101850"/>
            <a:ext cx="4935538" cy="2286000"/>
          </a:xfrm>
        </p:spPr>
        <p:txBody>
          <a:bodyPr anchor="t"/>
          <a:lstStyle>
            <a:lvl1pPr>
              <a:defRPr/>
            </a:lvl1pPr>
          </a:lstStyle>
          <a:p>
            <a:r>
              <a:rPr lang="en-US"/>
              <a:t>Click to edit Master title style</a:t>
            </a:r>
          </a:p>
        </p:txBody>
      </p:sp>
    </p:spTree>
    <p:extLst>
      <p:ext uri="{BB962C8B-B14F-4D97-AF65-F5344CB8AC3E}">
        <p14:creationId xmlns:p14="http://schemas.microsoft.com/office/powerpoint/2010/main" val="9488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992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82563"/>
            <a:ext cx="2055812" cy="6169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82563"/>
            <a:ext cx="6018213" cy="6169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853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3"/>
            <a:ext cx="8226425" cy="914400"/>
          </a:xfrm>
        </p:spPr>
        <p:txBody>
          <a:bodyPr/>
          <a:lstStyle/>
          <a:p>
            <a:r>
              <a:rPr lang="en-US"/>
              <a:t>Click to edit Master title style</a:t>
            </a:r>
          </a:p>
        </p:txBody>
      </p:sp>
      <p:sp>
        <p:nvSpPr>
          <p:cNvPr id="3" name="Text Placeholder 2"/>
          <p:cNvSpPr>
            <a:spLocks noGrp="1"/>
          </p:cNvSpPr>
          <p:nvPr>
            <p:ph type="body" sz="half" idx="1"/>
          </p:nvPr>
        </p:nvSpPr>
        <p:spPr>
          <a:xfrm>
            <a:off x="457200" y="1416050"/>
            <a:ext cx="4037013" cy="4935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416050"/>
            <a:ext cx="4037012" cy="239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959225"/>
            <a:ext cx="4037012" cy="2392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6858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3"/>
            <a:ext cx="8226425" cy="914400"/>
          </a:xfrm>
        </p:spPr>
        <p:txBody>
          <a:bodyPr/>
          <a:lstStyle/>
          <a:p>
            <a:r>
              <a:rPr lang="en-US"/>
              <a:t>Click to edit Master title style</a:t>
            </a:r>
          </a:p>
        </p:txBody>
      </p:sp>
      <p:sp>
        <p:nvSpPr>
          <p:cNvPr id="3" name="Text Placeholder 2"/>
          <p:cNvSpPr>
            <a:spLocks noGrp="1"/>
          </p:cNvSpPr>
          <p:nvPr>
            <p:ph type="body" sz="half" idx="1"/>
          </p:nvPr>
        </p:nvSpPr>
        <p:spPr>
          <a:xfrm>
            <a:off x="457200" y="1416050"/>
            <a:ext cx="4037013" cy="4935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416050"/>
            <a:ext cx="4037012" cy="4935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9016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3"/>
            <a:ext cx="8226425" cy="914400"/>
          </a:xfrm>
        </p:spPr>
        <p:txBody>
          <a:bodyPr/>
          <a:lstStyle/>
          <a:p>
            <a:r>
              <a:rPr lang="en-US"/>
              <a:t>Click to edit Master title style</a:t>
            </a:r>
          </a:p>
        </p:txBody>
      </p:sp>
      <p:sp>
        <p:nvSpPr>
          <p:cNvPr id="3" name="Text Placeholder 2"/>
          <p:cNvSpPr>
            <a:spLocks noGrp="1"/>
          </p:cNvSpPr>
          <p:nvPr>
            <p:ph type="body" sz="half" idx="1"/>
          </p:nvPr>
        </p:nvSpPr>
        <p:spPr>
          <a:xfrm>
            <a:off x="457200" y="1416050"/>
            <a:ext cx="8226425" cy="239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59225"/>
            <a:ext cx="8226425" cy="2392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451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177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67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16050"/>
            <a:ext cx="4037013"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416050"/>
            <a:ext cx="4037012"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35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20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431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23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166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9395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27013" y="1150938"/>
            <a:ext cx="8739187" cy="128587"/>
          </a:xfrm>
          <a:prstGeom prst="rect">
            <a:avLst/>
          </a:prstGeom>
          <a:gradFill rotWithShape="1">
            <a:gsLst>
              <a:gs pos="0">
                <a:srgbClr val="0000C5">
                  <a:alpha val="89999"/>
                </a:srgbClr>
              </a:gs>
              <a:gs pos="100000">
                <a:srgbClr val="FFFFFF"/>
              </a:gs>
            </a:gsLst>
            <a:lin ang="0" scaled="1"/>
          </a:gradFill>
          <a:ln w="9525" algn="ctr">
            <a:noFill/>
            <a:miter lim="800000"/>
            <a:headEnd/>
            <a:tailEnd/>
          </a:ln>
          <a:effectLst/>
        </p:spPr>
        <p:txBody>
          <a:bodyPr wrap="none" anchor="ctr"/>
          <a:lstStyle/>
          <a:p>
            <a:pPr>
              <a:defRPr/>
            </a:pPr>
            <a:endParaRPr lang="en-US"/>
          </a:p>
        </p:txBody>
      </p:sp>
      <p:sp>
        <p:nvSpPr>
          <p:cNvPr id="39939" name="Text Box 3"/>
          <p:cNvSpPr txBox="1">
            <a:spLocks noChangeArrowheads="1"/>
          </p:cNvSpPr>
          <p:nvPr/>
        </p:nvSpPr>
        <p:spPr bwMode="auto">
          <a:xfrm>
            <a:off x="5715000" y="6496965"/>
            <a:ext cx="608013" cy="244475"/>
          </a:xfrm>
          <a:prstGeom prst="rect">
            <a:avLst/>
          </a:prstGeom>
          <a:noFill/>
          <a:ln w="9525">
            <a:noFill/>
            <a:miter lim="800000"/>
            <a:headEnd/>
            <a:tailEnd/>
          </a:ln>
          <a:effec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40AA9E-D953-411D-97D2-46A36523897E}" type="slidenum">
              <a:rPr lang="en-US" altLang="en-US" sz="1000">
                <a:solidFill>
                  <a:srgbClr val="4D4D4D"/>
                </a:solidFill>
              </a:rPr>
              <a:pPr/>
              <a:t>‹#›</a:t>
            </a:fld>
            <a:endParaRPr lang="en-US" altLang="en-US" sz="1000" dirty="0">
              <a:solidFill>
                <a:srgbClr val="4D4D4D"/>
              </a:solidFill>
            </a:endParaRPr>
          </a:p>
        </p:txBody>
      </p:sp>
      <p:sp>
        <p:nvSpPr>
          <p:cNvPr id="5124" name="Rectangle 4"/>
          <p:cNvSpPr>
            <a:spLocks noGrp="1" noChangeArrowheads="1"/>
          </p:cNvSpPr>
          <p:nvPr>
            <p:ph type="title"/>
          </p:nvPr>
        </p:nvSpPr>
        <p:spPr bwMode="auto">
          <a:xfrm>
            <a:off x="457200" y="182563"/>
            <a:ext cx="8226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5" name="Rectangle 5"/>
          <p:cNvSpPr>
            <a:spLocks noGrp="1" noChangeArrowheads="1"/>
          </p:cNvSpPr>
          <p:nvPr>
            <p:ph type="body" idx="1"/>
          </p:nvPr>
        </p:nvSpPr>
        <p:spPr bwMode="auto">
          <a:xfrm>
            <a:off x="457200" y="1416050"/>
            <a:ext cx="822642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9942" name="Rectangle 6"/>
          <p:cNvSpPr>
            <a:spLocks noChangeArrowheads="1"/>
          </p:cNvSpPr>
          <p:nvPr/>
        </p:nvSpPr>
        <p:spPr bwMode="auto">
          <a:xfrm>
            <a:off x="0" y="0"/>
            <a:ext cx="304800" cy="1600200"/>
          </a:xfrm>
          <a:prstGeom prst="rect">
            <a:avLst/>
          </a:prstGeom>
          <a:gradFill rotWithShape="1">
            <a:gsLst>
              <a:gs pos="0">
                <a:srgbClr val="0000C5"/>
              </a:gs>
              <a:gs pos="100000">
                <a:schemeClr val="bg1"/>
              </a:gs>
            </a:gsLst>
            <a:lin ang="5400000" scaled="1"/>
          </a:gradFill>
          <a:ln w="9525">
            <a:noFill/>
            <a:miter lim="800000"/>
            <a:headEnd/>
            <a:tailEnd/>
          </a:ln>
          <a:effectLst/>
        </p:spPr>
        <p:txBody>
          <a:bodyPr wrap="none" anchor="ctr"/>
          <a:lstStyle/>
          <a:p>
            <a:pPr>
              <a:defRPr/>
            </a:pPr>
            <a:endParaRPr lang="en-US"/>
          </a:p>
        </p:txBody>
      </p:sp>
      <p:sp>
        <p:nvSpPr>
          <p:cNvPr id="39943" name="Text Box 7"/>
          <p:cNvSpPr txBox="1">
            <a:spLocks noChangeArrowheads="1"/>
          </p:cNvSpPr>
          <p:nvPr/>
        </p:nvSpPr>
        <p:spPr bwMode="auto">
          <a:xfrm>
            <a:off x="2743200" y="6553274"/>
            <a:ext cx="2763838" cy="198438"/>
          </a:xfrm>
          <a:prstGeom prst="rect">
            <a:avLst/>
          </a:prstGeom>
          <a:noFill/>
          <a:ln w="9525">
            <a:noFill/>
            <a:miter lim="800000"/>
            <a:headEnd/>
            <a:tailEnd/>
          </a:ln>
          <a:effectLst/>
        </p:spPr>
        <p:txBody>
          <a:bodyPr wrap="none">
            <a:spAutoFit/>
          </a:bodyPr>
          <a:lstStyle/>
          <a:p>
            <a:pPr algn="r">
              <a:defRPr/>
            </a:pPr>
            <a:r>
              <a:rPr lang="en-US" sz="700" dirty="0">
                <a:solidFill>
                  <a:srgbClr val="4D4D4D"/>
                </a:solidFill>
                <a:cs typeface="Arial" pitchFamily="34" charset="0"/>
              </a:rPr>
              <a:t>© 2016 Electric Power Research Institute, Inc. All rights reserved.</a:t>
            </a:r>
            <a:endParaRPr lang="en-US" sz="700" dirty="0">
              <a:solidFill>
                <a:srgbClr val="4D4D4D"/>
              </a:solidFill>
            </a:endParaRPr>
          </a:p>
        </p:txBody>
      </p:sp>
      <p:pic>
        <p:nvPicPr>
          <p:cNvPr id="5128" name="Picture 8" descr="EPRI logo_RGB_2@30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018338" y="6446838"/>
            <a:ext cx="18288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8"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rtl="0" eaLnBrk="0" fontAlgn="base" hangingPunct="0">
        <a:lnSpc>
          <a:spcPct val="95000"/>
        </a:lnSpc>
        <a:spcBef>
          <a:spcPct val="0"/>
        </a:spcBef>
        <a:spcAft>
          <a:spcPct val="0"/>
        </a:spcAft>
        <a:defRPr sz="2800" b="1">
          <a:solidFill>
            <a:srgbClr val="0000C5"/>
          </a:solidFill>
          <a:latin typeface="+mj-lt"/>
          <a:ea typeface="+mj-ea"/>
          <a:cs typeface="+mj-cs"/>
        </a:defRPr>
      </a:lvl1pPr>
      <a:lvl2pPr algn="l" rtl="0" eaLnBrk="0" fontAlgn="base" hangingPunct="0">
        <a:lnSpc>
          <a:spcPct val="95000"/>
        </a:lnSpc>
        <a:spcBef>
          <a:spcPct val="0"/>
        </a:spcBef>
        <a:spcAft>
          <a:spcPct val="0"/>
        </a:spcAft>
        <a:defRPr sz="2800" b="1">
          <a:solidFill>
            <a:srgbClr val="0000C5"/>
          </a:solidFill>
          <a:latin typeface="Arial" pitchFamily="34" charset="0"/>
        </a:defRPr>
      </a:lvl2pPr>
      <a:lvl3pPr algn="l" rtl="0" eaLnBrk="0" fontAlgn="base" hangingPunct="0">
        <a:lnSpc>
          <a:spcPct val="95000"/>
        </a:lnSpc>
        <a:spcBef>
          <a:spcPct val="0"/>
        </a:spcBef>
        <a:spcAft>
          <a:spcPct val="0"/>
        </a:spcAft>
        <a:defRPr sz="2800" b="1">
          <a:solidFill>
            <a:srgbClr val="0000C5"/>
          </a:solidFill>
          <a:latin typeface="Arial" pitchFamily="34" charset="0"/>
        </a:defRPr>
      </a:lvl3pPr>
      <a:lvl4pPr algn="l" rtl="0" eaLnBrk="0" fontAlgn="base" hangingPunct="0">
        <a:lnSpc>
          <a:spcPct val="95000"/>
        </a:lnSpc>
        <a:spcBef>
          <a:spcPct val="0"/>
        </a:spcBef>
        <a:spcAft>
          <a:spcPct val="0"/>
        </a:spcAft>
        <a:defRPr sz="2800" b="1">
          <a:solidFill>
            <a:srgbClr val="0000C5"/>
          </a:solidFill>
          <a:latin typeface="Arial" pitchFamily="34" charset="0"/>
        </a:defRPr>
      </a:lvl4pPr>
      <a:lvl5pPr algn="l" rtl="0" eaLnBrk="0" fontAlgn="base" hangingPunct="0">
        <a:lnSpc>
          <a:spcPct val="95000"/>
        </a:lnSpc>
        <a:spcBef>
          <a:spcPct val="0"/>
        </a:spcBef>
        <a:spcAft>
          <a:spcPct val="0"/>
        </a:spcAft>
        <a:defRPr sz="2800" b="1">
          <a:solidFill>
            <a:srgbClr val="0000C5"/>
          </a:solidFill>
          <a:latin typeface="Arial" pitchFamily="34" charset="0"/>
        </a:defRPr>
      </a:lvl5pPr>
      <a:lvl6pPr marL="457200" algn="l" rtl="0" fontAlgn="base">
        <a:lnSpc>
          <a:spcPct val="95000"/>
        </a:lnSpc>
        <a:spcBef>
          <a:spcPct val="0"/>
        </a:spcBef>
        <a:spcAft>
          <a:spcPct val="0"/>
        </a:spcAft>
        <a:defRPr sz="2800" b="1">
          <a:solidFill>
            <a:srgbClr val="0000C5"/>
          </a:solidFill>
          <a:latin typeface="Arial" pitchFamily="34" charset="0"/>
        </a:defRPr>
      </a:lvl6pPr>
      <a:lvl7pPr marL="914400" algn="l" rtl="0" fontAlgn="base">
        <a:lnSpc>
          <a:spcPct val="95000"/>
        </a:lnSpc>
        <a:spcBef>
          <a:spcPct val="0"/>
        </a:spcBef>
        <a:spcAft>
          <a:spcPct val="0"/>
        </a:spcAft>
        <a:defRPr sz="2800" b="1">
          <a:solidFill>
            <a:srgbClr val="0000C5"/>
          </a:solidFill>
          <a:latin typeface="Arial" pitchFamily="34" charset="0"/>
        </a:defRPr>
      </a:lvl7pPr>
      <a:lvl8pPr marL="1371600" algn="l" rtl="0" fontAlgn="base">
        <a:lnSpc>
          <a:spcPct val="95000"/>
        </a:lnSpc>
        <a:spcBef>
          <a:spcPct val="0"/>
        </a:spcBef>
        <a:spcAft>
          <a:spcPct val="0"/>
        </a:spcAft>
        <a:defRPr sz="2800" b="1">
          <a:solidFill>
            <a:srgbClr val="0000C5"/>
          </a:solidFill>
          <a:latin typeface="Arial" pitchFamily="34" charset="0"/>
        </a:defRPr>
      </a:lvl8pPr>
      <a:lvl9pPr marL="1828800" algn="l" rtl="0" fontAlgn="base">
        <a:lnSpc>
          <a:spcPct val="95000"/>
        </a:lnSpc>
        <a:spcBef>
          <a:spcPct val="0"/>
        </a:spcBef>
        <a:spcAft>
          <a:spcPct val="0"/>
        </a:spcAft>
        <a:defRPr sz="2800" b="1">
          <a:solidFill>
            <a:srgbClr val="0000C5"/>
          </a:solidFill>
          <a:latin typeface="Arial" pitchFamily="34" charset="0"/>
        </a:defRPr>
      </a:lvl9pPr>
    </p:titleStyle>
    <p:bodyStyle>
      <a:lvl1pPr marL="173038" indent="-173038" algn="l" rtl="0" eaLnBrk="0" fontAlgn="base" hangingPunct="0">
        <a:lnSpc>
          <a:spcPct val="95000"/>
        </a:lnSpc>
        <a:spcBef>
          <a:spcPct val="0"/>
        </a:spcBef>
        <a:spcAft>
          <a:spcPct val="25000"/>
        </a:spcAft>
        <a:buChar char="•"/>
        <a:defRPr sz="2400">
          <a:solidFill>
            <a:srgbClr val="000000"/>
          </a:solidFill>
          <a:latin typeface="+mn-lt"/>
          <a:ea typeface="+mn-ea"/>
          <a:cs typeface="+mn-cs"/>
        </a:defRPr>
      </a:lvl1pPr>
      <a:lvl2pPr marL="573088" indent="-285750" algn="l" rtl="0" eaLnBrk="0" fontAlgn="base" hangingPunct="0">
        <a:lnSpc>
          <a:spcPct val="95000"/>
        </a:lnSpc>
        <a:spcBef>
          <a:spcPct val="0"/>
        </a:spcBef>
        <a:spcAft>
          <a:spcPct val="25000"/>
        </a:spcAft>
        <a:buChar char="–"/>
        <a:defRPr sz="2400">
          <a:solidFill>
            <a:srgbClr val="000000"/>
          </a:solidFill>
          <a:latin typeface="+mn-lt"/>
        </a:defRPr>
      </a:lvl2pPr>
      <a:lvl3pPr marL="920750" indent="-233363" algn="l" rtl="0" eaLnBrk="0" fontAlgn="base" hangingPunct="0">
        <a:lnSpc>
          <a:spcPct val="95000"/>
        </a:lnSpc>
        <a:spcBef>
          <a:spcPct val="0"/>
        </a:spcBef>
        <a:spcAft>
          <a:spcPct val="25000"/>
        </a:spcAft>
        <a:buChar char="•"/>
        <a:defRPr sz="2400">
          <a:solidFill>
            <a:srgbClr val="000000"/>
          </a:solidFill>
          <a:latin typeface="+mn-lt"/>
        </a:defRPr>
      </a:lvl3pPr>
      <a:lvl4pPr marL="1316038" indent="-280988" algn="l" rtl="0" eaLnBrk="0" fontAlgn="base" hangingPunct="0">
        <a:lnSpc>
          <a:spcPct val="95000"/>
        </a:lnSpc>
        <a:spcBef>
          <a:spcPct val="0"/>
        </a:spcBef>
        <a:spcAft>
          <a:spcPct val="25000"/>
        </a:spcAft>
        <a:buChar char="–"/>
        <a:defRPr sz="2400">
          <a:solidFill>
            <a:srgbClr val="000000"/>
          </a:solidFill>
          <a:latin typeface="+mn-lt"/>
        </a:defRPr>
      </a:lvl4pPr>
      <a:lvl5pPr marL="1657350" indent="-222250" algn="l" rtl="0" eaLnBrk="0" fontAlgn="base" hangingPunct="0">
        <a:lnSpc>
          <a:spcPct val="95000"/>
        </a:lnSpc>
        <a:spcBef>
          <a:spcPct val="0"/>
        </a:spcBef>
        <a:spcAft>
          <a:spcPct val="25000"/>
        </a:spcAft>
        <a:buChar char="•"/>
        <a:defRPr sz="2400">
          <a:solidFill>
            <a:srgbClr val="000000"/>
          </a:solidFill>
          <a:latin typeface="+mn-lt"/>
        </a:defRPr>
      </a:lvl5pPr>
      <a:lvl6pPr marL="2114550" indent="-222250" algn="l" rtl="0" fontAlgn="base">
        <a:lnSpc>
          <a:spcPct val="95000"/>
        </a:lnSpc>
        <a:spcBef>
          <a:spcPct val="0"/>
        </a:spcBef>
        <a:spcAft>
          <a:spcPct val="25000"/>
        </a:spcAft>
        <a:buChar char="•"/>
        <a:defRPr sz="2400">
          <a:solidFill>
            <a:srgbClr val="000000"/>
          </a:solidFill>
          <a:latin typeface="+mn-lt"/>
        </a:defRPr>
      </a:lvl6pPr>
      <a:lvl7pPr marL="2571750" indent="-222250" algn="l" rtl="0" fontAlgn="base">
        <a:lnSpc>
          <a:spcPct val="95000"/>
        </a:lnSpc>
        <a:spcBef>
          <a:spcPct val="0"/>
        </a:spcBef>
        <a:spcAft>
          <a:spcPct val="25000"/>
        </a:spcAft>
        <a:buChar char="•"/>
        <a:defRPr sz="2400">
          <a:solidFill>
            <a:srgbClr val="000000"/>
          </a:solidFill>
          <a:latin typeface="+mn-lt"/>
        </a:defRPr>
      </a:lvl7pPr>
      <a:lvl8pPr marL="3028950" indent="-222250" algn="l" rtl="0" fontAlgn="base">
        <a:lnSpc>
          <a:spcPct val="95000"/>
        </a:lnSpc>
        <a:spcBef>
          <a:spcPct val="0"/>
        </a:spcBef>
        <a:spcAft>
          <a:spcPct val="25000"/>
        </a:spcAft>
        <a:buChar char="•"/>
        <a:defRPr sz="2400">
          <a:solidFill>
            <a:srgbClr val="000000"/>
          </a:solidFill>
          <a:latin typeface="+mn-lt"/>
        </a:defRPr>
      </a:lvl8pPr>
      <a:lvl9pPr marL="3486150" indent="-222250" algn="l" rtl="0" fontAlgn="base">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customXml" Target="../ink/ink2.xml"/><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wh.ieee.org/soc/pes/dsacom/testfeeder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wmf"/><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ubtitle 4"/>
          <p:cNvSpPr>
            <a:spLocks noGrp="1"/>
          </p:cNvSpPr>
          <p:nvPr>
            <p:ph type="subTitle" sz="quarter" idx="1"/>
          </p:nvPr>
        </p:nvSpPr>
        <p:spPr>
          <a:xfrm>
            <a:off x="3746500" y="3048000"/>
            <a:ext cx="4935538" cy="3441700"/>
          </a:xfrm>
        </p:spPr>
        <p:txBody>
          <a:bodyPr/>
          <a:lstStyle/>
          <a:p>
            <a:pPr eaLnBrk="1" hangingPunct="1"/>
            <a:r>
              <a:rPr lang="en-US" altLang="en-US" dirty="0"/>
              <a:t>Roger C. Dugan, LFIEEE</a:t>
            </a:r>
          </a:p>
          <a:p>
            <a:pPr eaLnBrk="1" hangingPunct="1"/>
            <a:r>
              <a:rPr lang="en-US" altLang="en-US" dirty="0"/>
              <a:t>Sr. Technical Executive</a:t>
            </a:r>
          </a:p>
          <a:p>
            <a:pPr eaLnBrk="1" hangingPunct="1"/>
            <a:endParaRPr lang="en-US" altLang="en-US" dirty="0"/>
          </a:p>
          <a:p>
            <a:pPr eaLnBrk="1" hangingPunct="1"/>
            <a:r>
              <a:rPr lang="en-US" altLang="en-US" dirty="0"/>
              <a:t>and </a:t>
            </a:r>
          </a:p>
          <a:p>
            <a:pPr eaLnBrk="1" hangingPunct="1"/>
            <a:endParaRPr lang="en-US" altLang="en-US" dirty="0"/>
          </a:p>
          <a:p>
            <a:pPr eaLnBrk="1" hangingPunct="1"/>
            <a:r>
              <a:rPr lang="en-US" altLang="en-US" dirty="0"/>
              <a:t>Davis Montenegro, Ph.D.</a:t>
            </a:r>
            <a:br>
              <a:rPr lang="en-US" altLang="en-US" dirty="0"/>
            </a:br>
            <a:r>
              <a:rPr lang="en-US" dirty="0"/>
              <a:t>Engineer Scientist II </a:t>
            </a:r>
            <a:endParaRPr lang="en-US" altLang="en-US" dirty="0"/>
          </a:p>
          <a:p>
            <a:pPr eaLnBrk="1" hangingPunct="1"/>
            <a:endParaRPr lang="en-US" altLang="en-US" dirty="0"/>
          </a:p>
          <a:p>
            <a:pPr eaLnBrk="1" hangingPunct="1"/>
            <a:r>
              <a:rPr lang="en-US" altLang="en-US" dirty="0"/>
              <a:t>UTK Presentation, Sept 15, 2016</a:t>
            </a:r>
          </a:p>
          <a:p>
            <a:pPr eaLnBrk="1" hangingPunct="1"/>
            <a:endParaRPr lang="en-US" altLang="en-US" dirty="0"/>
          </a:p>
        </p:txBody>
      </p:sp>
      <p:sp>
        <p:nvSpPr>
          <p:cNvPr id="25603" name="Title 3"/>
          <p:cNvSpPr>
            <a:spLocks noGrp="1"/>
          </p:cNvSpPr>
          <p:nvPr>
            <p:ph type="ctrTitle" sz="quarter"/>
          </p:nvPr>
        </p:nvSpPr>
        <p:spPr>
          <a:xfrm>
            <a:off x="3746500" y="2101850"/>
            <a:ext cx="4935538" cy="1098550"/>
          </a:xfrm>
        </p:spPr>
        <p:txBody>
          <a:bodyPr/>
          <a:lstStyle/>
          <a:p>
            <a:pPr algn="r" eaLnBrk="1" hangingPunct="1"/>
            <a:r>
              <a:rPr lang="en-US" altLang="en-US" dirty="0"/>
              <a:t>Introduction to </a:t>
            </a:r>
            <a:br>
              <a:rPr lang="en-US" altLang="en-US" dirty="0"/>
            </a:br>
            <a:r>
              <a:rPr lang="en-US" altLang="en-US" dirty="0" err="1"/>
              <a:t>OpenDSS</a:t>
            </a:r>
            <a:r>
              <a:rPr lang="en-US" altLang="en-US" dirty="0"/>
              <a:t> </a:t>
            </a:r>
            <a:br>
              <a:rPr lang="en-US" altLang="en-US" dirty="0"/>
            </a:br>
            <a:br>
              <a:rPr lang="en-US" altLang="en-US" dirty="0"/>
            </a:br>
            <a:endParaRPr lang="en-US" altLang="en-US" dirty="0"/>
          </a:p>
        </p:txBody>
      </p:sp>
      <p:pic>
        <p:nvPicPr>
          <p:cNvPr id="25604" name="Picture 4" descr="2010 PQA ppt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36560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81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Using DSS to Determine Incremental Capacity of DG</a:t>
            </a: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t="12228"/>
          <a:stretch>
            <a:fillRect/>
          </a:stretch>
        </p:blipFill>
        <p:spPr bwMode="auto">
          <a:xfrm>
            <a:off x="0" y="1447800"/>
            <a:ext cx="45720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t="9375"/>
          <a:stretch>
            <a:fillRect/>
          </a:stretch>
        </p:blipFill>
        <p:spPr bwMode="auto">
          <a:xfrm>
            <a:off x="1295400" y="3886200"/>
            <a:ext cx="3200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11508"/>
          <a:stretch>
            <a:fillRect/>
          </a:stretch>
        </p:blipFill>
        <p:spPr bwMode="auto">
          <a:xfrm>
            <a:off x="5334000" y="1981200"/>
            <a:ext cx="3162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p:cNvSpPr txBox="1">
            <a:spLocks noChangeArrowheads="1"/>
          </p:cNvSpPr>
          <p:nvPr/>
        </p:nvSpPr>
        <p:spPr bwMode="auto">
          <a:xfrm>
            <a:off x="4724400" y="4648200"/>
            <a:ext cx="4114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“How much more power can be served at the same risk of unserved energy?”</a:t>
            </a:r>
          </a:p>
        </p:txBody>
      </p:sp>
      <p:sp>
        <p:nvSpPr>
          <p:cNvPr id="29703" name="Text Box 7"/>
          <p:cNvSpPr txBox="1">
            <a:spLocks noChangeArrowheads="1"/>
          </p:cNvSpPr>
          <p:nvPr/>
        </p:nvSpPr>
        <p:spPr bwMode="auto">
          <a:xfrm>
            <a:off x="838200" y="60198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Broad Summer Peaking System</a:t>
            </a:r>
          </a:p>
        </p:txBody>
      </p:sp>
      <p:sp>
        <p:nvSpPr>
          <p:cNvPr id="29704" name="Text Box 8"/>
          <p:cNvSpPr txBox="1">
            <a:spLocks noChangeArrowheads="1"/>
          </p:cNvSpPr>
          <p:nvPr/>
        </p:nvSpPr>
        <p:spPr bwMode="auto">
          <a:xfrm>
            <a:off x="1295400" y="15240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“Needle” Peaking System</a:t>
            </a:r>
          </a:p>
        </p:txBody>
      </p:sp>
    </p:spTree>
    <p:extLst>
      <p:ext uri="{BB962C8B-B14F-4D97-AF65-F5344CB8AC3E}">
        <p14:creationId xmlns:p14="http://schemas.microsoft.com/office/powerpoint/2010/main" val="35984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DG Dispatch</a:t>
            </a:r>
          </a:p>
        </p:txBody>
      </p:sp>
      <p:sp>
        <p:nvSpPr>
          <p:cNvPr id="30723" name="Rectangle 3"/>
          <p:cNvSpPr>
            <a:spLocks noChangeArrowheads="1"/>
          </p:cNvSpPr>
          <p:nvPr/>
        </p:nvSpPr>
        <p:spPr bwMode="auto">
          <a:xfrm>
            <a:off x="2228850" y="194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307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7361"/>
          <a:stretch>
            <a:fillRect/>
          </a:stretch>
        </p:blipFill>
        <p:spPr bwMode="auto">
          <a:xfrm>
            <a:off x="914400" y="1524000"/>
            <a:ext cx="79248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57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Solar PV Simulation</a:t>
            </a:r>
          </a:p>
        </p:txBody>
      </p:sp>
      <p:pic>
        <p:nvPicPr>
          <p:cNvPr id="317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9375" y="1624013"/>
            <a:ext cx="746125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07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1-sec Solar Data – Cloud Transients</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457200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IEEE8500u-360kWGenSo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514600"/>
            <a:ext cx="4572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5486400" y="5029200"/>
            <a:ext cx="3124200" cy="590550"/>
          </a:xfrm>
          <a:prstGeom prst="rect">
            <a:avLst/>
          </a:prstGeom>
          <a:solidFill>
            <a:schemeClr val="bg1"/>
          </a:solidFill>
          <a:ln w="9525">
            <a:solidFill>
              <a:schemeClr val="tx1"/>
            </a:solidFill>
            <a:miter lim="800000"/>
            <a:headEnd/>
            <a:tailEnd/>
          </a:ln>
        </p:spPr>
        <p:txBody>
          <a:bodyPr>
            <a:spAutoFit/>
          </a:bodyPr>
          <a:lstStyle>
            <a:lvl1pPr>
              <a:tabLst>
                <a:tab pos="0" algn="l"/>
              </a:tabLst>
              <a:defRPr sz="1600">
                <a:solidFill>
                  <a:srgbClr val="000000"/>
                </a:solidFill>
                <a:latin typeface="Arial" panose="020B0604020202020204" pitchFamily="34" charset="0"/>
              </a:defRPr>
            </a:lvl1pPr>
            <a:lvl2pPr marL="742950" indent="-285750">
              <a:tabLst>
                <a:tab pos="0" algn="l"/>
              </a:tabLst>
              <a:defRPr sz="1600">
                <a:solidFill>
                  <a:srgbClr val="000000"/>
                </a:solidFill>
                <a:latin typeface="Arial" panose="020B0604020202020204" pitchFamily="34" charset="0"/>
              </a:defRPr>
            </a:lvl2pPr>
            <a:lvl3pPr marL="1143000" indent="-228600">
              <a:tabLst>
                <a:tab pos="0" algn="l"/>
              </a:tabLst>
              <a:defRPr sz="1600">
                <a:solidFill>
                  <a:srgbClr val="000000"/>
                </a:solidFill>
                <a:latin typeface="Arial" panose="020B0604020202020204" pitchFamily="34" charset="0"/>
              </a:defRPr>
            </a:lvl3pPr>
            <a:lvl4pPr marL="1600200" indent="-228600">
              <a:tabLst>
                <a:tab pos="0" algn="l"/>
              </a:tabLst>
              <a:defRPr sz="1600">
                <a:solidFill>
                  <a:srgbClr val="000000"/>
                </a:solidFill>
                <a:latin typeface="Arial" panose="020B0604020202020204" pitchFamily="34" charset="0"/>
              </a:defRPr>
            </a:lvl4pPr>
            <a:lvl5pPr marL="2057400" indent="-228600">
              <a:tabLst>
                <a:tab pos="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9pPr>
          </a:lstStyle>
          <a:p>
            <a:r>
              <a:rPr lang="en-US" altLang="en-US"/>
              <a:t>Impact on Feeder Voltage</a:t>
            </a:r>
            <a:br>
              <a:rPr lang="en-US" altLang="en-US"/>
            </a:br>
            <a:endParaRPr lang="en-US" altLang="en-US"/>
          </a:p>
        </p:txBody>
      </p:sp>
    </p:spTree>
    <p:extLst>
      <p:ext uri="{BB962C8B-B14F-4D97-AF65-F5344CB8AC3E}">
        <p14:creationId xmlns:p14="http://schemas.microsoft.com/office/powerpoint/2010/main" val="224028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1-sec Solar Data (2010)</a:t>
            </a:r>
          </a:p>
        </p:txBody>
      </p:sp>
      <p:grpSp>
        <p:nvGrpSpPr>
          <p:cNvPr id="33795" name="Group 16"/>
          <p:cNvGrpSpPr>
            <a:grpSpLocks/>
          </p:cNvGrpSpPr>
          <p:nvPr/>
        </p:nvGrpSpPr>
        <p:grpSpPr bwMode="auto">
          <a:xfrm>
            <a:off x="1066800" y="1371600"/>
            <a:ext cx="6124575" cy="5019675"/>
            <a:chOff x="672" y="864"/>
            <a:chExt cx="3858" cy="3162"/>
          </a:xfrm>
        </p:grpSpPr>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864"/>
              <a:ext cx="3858"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Oval 5"/>
            <p:cNvSpPr>
              <a:spLocks noChangeArrowheads="1"/>
            </p:cNvSpPr>
            <p:nvPr/>
          </p:nvSpPr>
          <p:spPr bwMode="auto">
            <a:xfrm>
              <a:off x="1392"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798" name="Oval 6"/>
            <p:cNvSpPr>
              <a:spLocks noChangeArrowheads="1"/>
            </p:cNvSpPr>
            <p:nvPr/>
          </p:nvSpPr>
          <p:spPr bwMode="auto">
            <a:xfrm>
              <a:off x="2304"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799" name="Oval 8"/>
            <p:cNvSpPr>
              <a:spLocks noChangeArrowheads="1"/>
            </p:cNvSpPr>
            <p:nvPr/>
          </p:nvSpPr>
          <p:spPr bwMode="auto">
            <a:xfrm>
              <a:off x="2736" y="960"/>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0" name="Oval 9"/>
            <p:cNvSpPr>
              <a:spLocks noChangeArrowheads="1"/>
            </p:cNvSpPr>
            <p:nvPr/>
          </p:nvSpPr>
          <p:spPr bwMode="auto">
            <a:xfrm>
              <a:off x="3024" y="196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1" name="Oval 10"/>
            <p:cNvSpPr>
              <a:spLocks noChangeArrowheads="1"/>
            </p:cNvSpPr>
            <p:nvPr/>
          </p:nvSpPr>
          <p:spPr bwMode="auto">
            <a:xfrm>
              <a:off x="1440" y="912"/>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2" name="Text Box 11"/>
            <p:cNvSpPr txBox="1">
              <a:spLocks noChangeArrowheads="1"/>
            </p:cNvSpPr>
            <p:nvPr/>
          </p:nvSpPr>
          <p:spPr bwMode="auto">
            <a:xfrm>
              <a:off x="2256" y="3168"/>
              <a:ext cx="2016" cy="237"/>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b="1"/>
                <a:t>Regulator Operations</a:t>
              </a:r>
            </a:p>
          </p:txBody>
        </p:sp>
        <p:sp>
          <p:nvSpPr>
            <p:cNvPr id="33803" name="Line 12"/>
            <p:cNvSpPr>
              <a:spLocks noChangeShapeType="1"/>
            </p:cNvSpPr>
            <p:nvPr/>
          </p:nvSpPr>
          <p:spPr bwMode="auto">
            <a:xfrm flipV="1">
              <a:off x="2880" y="2352"/>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4" name="Line 13"/>
            <p:cNvSpPr>
              <a:spLocks noChangeShapeType="1"/>
            </p:cNvSpPr>
            <p:nvPr/>
          </p:nvSpPr>
          <p:spPr bwMode="auto">
            <a:xfrm flipH="1" flipV="1">
              <a:off x="2544" y="2400"/>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5" name="Line 14"/>
            <p:cNvSpPr>
              <a:spLocks noChangeShapeType="1"/>
            </p:cNvSpPr>
            <p:nvPr/>
          </p:nvSpPr>
          <p:spPr bwMode="auto">
            <a:xfrm flipV="1">
              <a:off x="2832" y="1248"/>
              <a:ext cx="192" cy="1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6" name="Line 15"/>
            <p:cNvSpPr>
              <a:spLocks noChangeShapeType="1"/>
            </p:cNvSpPr>
            <p:nvPr/>
          </p:nvSpPr>
          <p:spPr bwMode="auto">
            <a:xfrm flipH="1" flipV="1">
              <a:off x="1680" y="2400"/>
              <a:ext cx="912" cy="7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Tree>
    <p:extLst>
      <p:ext uri="{BB962C8B-B14F-4D97-AF65-F5344CB8AC3E}">
        <p14:creationId xmlns:p14="http://schemas.microsoft.com/office/powerpoint/2010/main" val="338036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Power Distribution Efficiency</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162175"/>
            <a:ext cx="40386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81400"/>
            <a:ext cx="4267200"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5"/>
          <p:cNvSpPr txBox="1">
            <a:spLocks noChangeArrowheads="1"/>
          </p:cNvSpPr>
          <p:nvPr/>
        </p:nvSpPr>
        <p:spPr bwMode="auto">
          <a:xfrm>
            <a:off x="511175" y="4916488"/>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Light Load Week</a:t>
            </a:r>
          </a:p>
        </p:txBody>
      </p:sp>
      <p:sp>
        <p:nvSpPr>
          <p:cNvPr id="34822" name="Text Box 6"/>
          <p:cNvSpPr txBox="1">
            <a:spLocks noChangeArrowheads="1"/>
          </p:cNvSpPr>
          <p:nvPr/>
        </p:nvSpPr>
        <p:spPr bwMode="auto">
          <a:xfrm>
            <a:off x="5029200" y="309245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Peak Load Week</a:t>
            </a:r>
          </a:p>
        </p:txBody>
      </p:sp>
    </p:spTree>
    <p:extLst>
      <p:ext uri="{BB962C8B-B14F-4D97-AF65-F5344CB8AC3E}">
        <p14:creationId xmlns:p14="http://schemas.microsoft.com/office/powerpoint/2010/main" val="106928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Wind Plant 1-s Simulation</a:t>
            </a:r>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590800"/>
            <a:ext cx="4495800" cy="2981325"/>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p:pic>
        <p:nvPicPr>
          <p:cNvPr id="358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447800"/>
            <a:ext cx="4495800" cy="3005138"/>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5804640" y="3890880"/>
              <a:ext cx="2122560" cy="1110960"/>
            </p14:xfrm>
          </p:contentPart>
        </mc:Choice>
        <mc:Fallback xmlns="">
          <p:pic>
            <p:nvPicPr>
              <p:cNvPr id="2" name="Ink 1"/>
              <p:cNvPicPr/>
              <p:nvPr/>
            </p:nvPicPr>
            <p:blipFill>
              <a:blip r:embed="rId6"/>
              <a:stretch>
                <a:fillRect/>
              </a:stretch>
            </p:blipFill>
            <p:spPr>
              <a:xfrm>
                <a:off x="5797440" y="3884040"/>
                <a:ext cx="2138760" cy="1126440"/>
              </a:xfrm>
              <a:prstGeom prst="rect">
                <a:avLst/>
              </a:prstGeom>
            </p:spPr>
          </p:pic>
        </mc:Fallback>
      </mc:AlternateContent>
    </p:spTree>
    <p:extLst>
      <p:ext uri="{BB962C8B-B14F-4D97-AF65-F5344CB8AC3E}">
        <p14:creationId xmlns:p14="http://schemas.microsoft.com/office/powerpoint/2010/main" val="4248917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spect="1" noChangeArrowheads="1" noTextEdit="1"/>
          </p:cNvSpPr>
          <p:nvPr/>
        </p:nvSpPr>
        <p:spPr bwMode="auto">
          <a:xfrm>
            <a:off x="-114300" y="0"/>
            <a:ext cx="9258300"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67" name="Rectangle 3"/>
          <p:cNvSpPr>
            <a:spLocks noChangeArrowheads="1"/>
          </p:cNvSpPr>
          <p:nvPr/>
        </p:nvSpPr>
        <p:spPr bwMode="auto">
          <a:xfrm>
            <a:off x="-114300" y="0"/>
            <a:ext cx="9248775" cy="6896100"/>
          </a:xfrm>
          <a:prstGeom prst="rect">
            <a:avLst/>
          </a:prstGeom>
          <a:solidFill>
            <a:srgbClr val="FFFFFF"/>
          </a:solidFill>
          <a:ln w="0">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868" name="Rectangle 4"/>
          <p:cNvSpPr>
            <a:spLocks noChangeArrowheads="1"/>
          </p:cNvSpPr>
          <p:nvPr/>
        </p:nvSpPr>
        <p:spPr bwMode="auto">
          <a:xfrm>
            <a:off x="1446213" y="1541463"/>
            <a:ext cx="62325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869" name="Line 5"/>
          <p:cNvSpPr>
            <a:spLocks noChangeShapeType="1"/>
          </p:cNvSpPr>
          <p:nvPr/>
        </p:nvSpPr>
        <p:spPr bwMode="auto">
          <a:xfrm>
            <a:off x="1446213" y="55260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6"/>
          <p:cNvSpPr>
            <a:spLocks noChangeShapeType="1"/>
          </p:cNvSpPr>
          <p:nvPr/>
        </p:nvSpPr>
        <p:spPr bwMode="auto">
          <a:xfrm>
            <a:off x="1446213" y="54022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p:cNvSpPr>
            <a:spLocks noChangeShapeType="1"/>
          </p:cNvSpPr>
          <p:nvPr/>
        </p:nvSpPr>
        <p:spPr bwMode="auto">
          <a:xfrm>
            <a:off x="1446213" y="52879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8"/>
          <p:cNvSpPr>
            <a:spLocks noChangeShapeType="1"/>
          </p:cNvSpPr>
          <p:nvPr/>
        </p:nvSpPr>
        <p:spPr bwMode="auto">
          <a:xfrm>
            <a:off x="1446213" y="51752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p:cNvSpPr>
            <a:spLocks noChangeShapeType="1"/>
          </p:cNvSpPr>
          <p:nvPr/>
        </p:nvSpPr>
        <p:spPr bwMode="auto">
          <a:xfrm>
            <a:off x="1446213" y="49371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10"/>
          <p:cNvSpPr>
            <a:spLocks noChangeShapeType="1"/>
          </p:cNvSpPr>
          <p:nvPr/>
        </p:nvSpPr>
        <p:spPr bwMode="auto">
          <a:xfrm>
            <a:off x="1446213" y="48228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11"/>
          <p:cNvSpPr>
            <a:spLocks noChangeShapeType="1"/>
          </p:cNvSpPr>
          <p:nvPr/>
        </p:nvSpPr>
        <p:spPr bwMode="auto">
          <a:xfrm>
            <a:off x="1446213" y="46990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2"/>
          <p:cNvSpPr>
            <a:spLocks noChangeShapeType="1"/>
          </p:cNvSpPr>
          <p:nvPr/>
        </p:nvSpPr>
        <p:spPr bwMode="auto">
          <a:xfrm>
            <a:off x="1446213" y="45847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3"/>
          <p:cNvSpPr>
            <a:spLocks noChangeShapeType="1"/>
          </p:cNvSpPr>
          <p:nvPr/>
        </p:nvSpPr>
        <p:spPr bwMode="auto">
          <a:xfrm>
            <a:off x="1446213" y="43561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14"/>
          <p:cNvSpPr>
            <a:spLocks noChangeShapeType="1"/>
          </p:cNvSpPr>
          <p:nvPr/>
        </p:nvSpPr>
        <p:spPr bwMode="auto">
          <a:xfrm>
            <a:off x="1446213" y="423227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5"/>
          <p:cNvSpPr>
            <a:spLocks noChangeShapeType="1"/>
          </p:cNvSpPr>
          <p:nvPr/>
        </p:nvSpPr>
        <p:spPr bwMode="auto">
          <a:xfrm>
            <a:off x="1446213" y="411797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16"/>
          <p:cNvSpPr>
            <a:spLocks noChangeShapeType="1"/>
          </p:cNvSpPr>
          <p:nvPr/>
        </p:nvSpPr>
        <p:spPr bwMode="auto">
          <a:xfrm>
            <a:off x="1446213" y="40052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7"/>
          <p:cNvSpPr>
            <a:spLocks noChangeShapeType="1"/>
          </p:cNvSpPr>
          <p:nvPr/>
        </p:nvSpPr>
        <p:spPr bwMode="auto">
          <a:xfrm>
            <a:off x="1446213" y="376713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18"/>
          <p:cNvSpPr>
            <a:spLocks noChangeShapeType="1"/>
          </p:cNvSpPr>
          <p:nvPr/>
        </p:nvSpPr>
        <p:spPr bwMode="auto">
          <a:xfrm>
            <a:off x="1446213" y="365283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19"/>
          <p:cNvSpPr>
            <a:spLocks noChangeShapeType="1"/>
          </p:cNvSpPr>
          <p:nvPr/>
        </p:nvSpPr>
        <p:spPr bwMode="auto">
          <a:xfrm>
            <a:off x="1446213" y="352901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20"/>
          <p:cNvSpPr>
            <a:spLocks noChangeShapeType="1"/>
          </p:cNvSpPr>
          <p:nvPr/>
        </p:nvSpPr>
        <p:spPr bwMode="auto">
          <a:xfrm>
            <a:off x="1446213" y="341471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21"/>
          <p:cNvSpPr>
            <a:spLocks noChangeShapeType="1"/>
          </p:cNvSpPr>
          <p:nvPr/>
        </p:nvSpPr>
        <p:spPr bwMode="auto">
          <a:xfrm>
            <a:off x="1446213" y="31765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22"/>
          <p:cNvSpPr>
            <a:spLocks noChangeShapeType="1"/>
          </p:cNvSpPr>
          <p:nvPr/>
        </p:nvSpPr>
        <p:spPr bwMode="auto">
          <a:xfrm>
            <a:off x="1446213" y="30622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23"/>
          <p:cNvSpPr>
            <a:spLocks noChangeShapeType="1"/>
          </p:cNvSpPr>
          <p:nvPr/>
        </p:nvSpPr>
        <p:spPr bwMode="auto">
          <a:xfrm>
            <a:off x="1446213" y="29479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4"/>
          <p:cNvSpPr>
            <a:spLocks noChangeShapeType="1"/>
          </p:cNvSpPr>
          <p:nvPr/>
        </p:nvSpPr>
        <p:spPr bwMode="auto">
          <a:xfrm>
            <a:off x="1446213" y="28257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5"/>
          <p:cNvSpPr>
            <a:spLocks noChangeShapeType="1"/>
          </p:cNvSpPr>
          <p:nvPr/>
        </p:nvSpPr>
        <p:spPr bwMode="auto">
          <a:xfrm>
            <a:off x="1446213" y="25971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6"/>
          <p:cNvSpPr>
            <a:spLocks noChangeShapeType="1"/>
          </p:cNvSpPr>
          <p:nvPr/>
        </p:nvSpPr>
        <p:spPr bwMode="auto">
          <a:xfrm>
            <a:off x="1446213" y="24828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7"/>
          <p:cNvSpPr>
            <a:spLocks noChangeShapeType="1"/>
          </p:cNvSpPr>
          <p:nvPr/>
        </p:nvSpPr>
        <p:spPr bwMode="auto">
          <a:xfrm>
            <a:off x="1446213" y="23590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28"/>
          <p:cNvSpPr>
            <a:spLocks noChangeShapeType="1"/>
          </p:cNvSpPr>
          <p:nvPr/>
        </p:nvSpPr>
        <p:spPr bwMode="auto">
          <a:xfrm>
            <a:off x="1446213" y="22447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29"/>
          <p:cNvSpPr>
            <a:spLocks noChangeShapeType="1"/>
          </p:cNvSpPr>
          <p:nvPr/>
        </p:nvSpPr>
        <p:spPr bwMode="auto">
          <a:xfrm>
            <a:off x="1446213" y="20066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0"/>
          <p:cNvSpPr>
            <a:spLocks noChangeShapeType="1"/>
          </p:cNvSpPr>
          <p:nvPr/>
        </p:nvSpPr>
        <p:spPr bwMode="auto">
          <a:xfrm>
            <a:off x="1446213" y="18923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1"/>
          <p:cNvSpPr>
            <a:spLocks noChangeShapeType="1"/>
          </p:cNvSpPr>
          <p:nvPr/>
        </p:nvSpPr>
        <p:spPr bwMode="auto">
          <a:xfrm>
            <a:off x="1446213" y="17780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2"/>
          <p:cNvSpPr>
            <a:spLocks noChangeShapeType="1"/>
          </p:cNvSpPr>
          <p:nvPr/>
        </p:nvSpPr>
        <p:spPr bwMode="auto">
          <a:xfrm>
            <a:off x="1446213" y="16557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3"/>
          <p:cNvSpPr>
            <a:spLocks noChangeShapeType="1"/>
          </p:cNvSpPr>
          <p:nvPr/>
        </p:nvSpPr>
        <p:spPr bwMode="auto">
          <a:xfrm>
            <a:off x="1446213" y="5051425"/>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34"/>
          <p:cNvSpPr>
            <a:spLocks noChangeShapeType="1"/>
          </p:cNvSpPr>
          <p:nvPr/>
        </p:nvSpPr>
        <p:spPr bwMode="auto">
          <a:xfrm>
            <a:off x="1446213" y="4470400"/>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Line 35"/>
          <p:cNvSpPr>
            <a:spLocks noChangeShapeType="1"/>
          </p:cNvSpPr>
          <p:nvPr/>
        </p:nvSpPr>
        <p:spPr bwMode="auto">
          <a:xfrm>
            <a:off x="1446213" y="3881438"/>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0" name="Line 36"/>
          <p:cNvSpPr>
            <a:spLocks noChangeShapeType="1"/>
          </p:cNvSpPr>
          <p:nvPr/>
        </p:nvSpPr>
        <p:spPr bwMode="auto">
          <a:xfrm>
            <a:off x="1446213" y="3300413"/>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1" name="Line 37"/>
          <p:cNvSpPr>
            <a:spLocks noChangeShapeType="1"/>
          </p:cNvSpPr>
          <p:nvPr/>
        </p:nvSpPr>
        <p:spPr bwMode="auto">
          <a:xfrm>
            <a:off x="1446213" y="2711450"/>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2" name="Line 38"/>
          <p:cNvSpPr>
            <a:spLocks noChangeShapeType="1"/>
          </p:cNvSpPr>
          <p:nvPr/>
        </p:nvSpPr>
        <p:spPr bwMode="auto">
          <a:xfrm>
            <a:off x="1446213" y="2130425"/>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3" name="Line 39"/>
          <p:cNvSpPr>
            <a:spLocks noChangeShapeType="1"/>
          </p:cNvSpPr>
          <p:nvPr/>
        </p:nvSpPr>
        <p:spPr bwMode="auto">
          <a:xfrm>
            <a:off x="1446213" y="1541463"/>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Line 40"/>
          <p:cNvSpPr>
            <a:spLocks noChangeShapeType="1"/>
          </p:cNvSpPr>
          <p:nvPr/>
        </p:nvSpPr>
        <p:spPr bwMode="auto">
          <a:xfrm>
            <a:off x="16938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5" name="Line 41"/>
          <p:cNvSpPr>
            <a:spLocks noChangeShapeType="1"/>
          </p:cNvSpPr>
          <p:nvPr/>
        </p:nvSpPr>
        <p:spPr bwMode="auto">
          <a:xfrm>
            <a:off x="194151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6" name="Line 42"/>
          <p:cNvSpPr>
            <a:spLocks noChangeShapeType="1"/>
          </p:cNvSpPr>
          <p:nvPr/>
        </p:nvSpPr>
        <p:spPr bwMode="auto">
          <a:xfrm>
            <a:off x="21986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7" name="Line 43"/>
          <p:cNvSpPr>
            <a:spLocks noChangeShapeType="1"/>
          </p:cNvSpPr>
          <p:nvPr/>
        </p:nvSpPr>
        <p:spPr bwMode="auto">
          <a:xfrm>
            <a:off x="24447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8" name="Line 44"/>
          <p:cNvSpPr>
            <a:spLocks noChangeShapeType="1"/>
          </p:cNvSpPr>
          <p:nvPr/>
        </p:nvSpPr>
        <p:spPr bwMode="auto">
          <a:xfrm>
            <a:off x="29400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9" name="Line 45"/>
          <p:cNvSpPr>
            <a:spLocks noChangeShapeType="1"/>
          </p:cNvSpPr>
          <p:nvPr/>
        </p:nvSpPr>
        <p:spPr bwMode="auto">
          <a:xfrm>
            <a:off x="31877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0" name="Line 46"/>
          <p:cNvSpPr>
            <a:spLocks noChangeShapeType="1"/>
          </p:cNvSpPr>
          <p:nvPr/>
        </p:nvSpPr>
        <p:spPr bwMode="auto">
          <a:xfrm>
            <a:off x="344487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1" name="Line 47"/>
          <p:cNvSpPr>
            <a:spLocks noChangeShapeType="1"/>
          </p:cNvSpPr>
          <p:nvPr/>
        </p:nvSpPr>
        <p:spPr bwMode="auto">
          <a:xfrm>
            <a:off x="369252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2" name="Line 48"/>
          <p:cNvSpPr>
            <a:spLocks noChangeShapeType="1"/>
          </p:cNvSpPr>
          <p:nvPr/>
        </p:nvSpPr>
        <p:spPr bwMode="auto">
          <a:xfrm>
            <a:off x="418623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3" name="Line 49"/>
          <p:cNvSpPr>
            <a:spLocks noChangeShapeType="1"/>
          </p:cNvSpPr>
          <p:nvPr/>
        </p:nvSpPr>
        <p:spPr bwMode="auto">
          <a:xfrm>
            <a:off x="44338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4" name="Line 50"/>
          <p:cNvSpPr>
            <a:spLocks noChangeShapeType="1"/>
          </p:cNvSpPr>
          <p:nvPr/>
        </p:nvSpPr>
        <p:spPr bwMode="auto">
          <a:xfrm>
            <a:off x="46910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5" name="Line 51"/>
          <p:cNvSpPr>
            <a:spLocks noChangeShapeType="1"/>
          </p:cNvSpPr>
          <p:nvPr/>
        </p:nvSpPr>
        <p:spPr bwMode="auto">
          <a:xfrm>
            <a:off x="493871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6" name="Line 52"/>
          <p:cNvSpPr>
            <a:spLocks noChangeShapeType="1"/>
          </p:cNvSpPr>
          <p:nvPr/>
        </p:nvSpPr>
        <p:spPr bwMode="auto">
          <a:xfrm>
            <a:off x="543242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7" name="Line 53"/>
          <p:cNvSpPr>
            <a:spLocks noChangeShapeType="1"/>
          </p:cNvSpPr>
          <p:nvPr/>
        </p:nvSpPr>
        <p:spPr bwMode="auto">
          <a:xfrm>
            <a:off x="568007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8" name="Line 54"/>
          <p:cNvSpPr>
            <a:spLocks noChangeShapeType="1"/>
          </p:cNvSpPr>
          <p:nvPr/>
        </p:nvSpPr>
        <p:spPr bwMode="auto">
          <a:xfrm>
            <a:off x="59372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9" name="Line 55"/>
          <p:cNvSpPr>
            <a:spLocks noChangeShapeType="1"/>
          </p:cNvSpPr>
          <p:nvPr/>
        </p:nvSpPr>
        <p:spPr bwMode="auto">
          <a:xfrm>
            <a:off x="61849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0" name="Line 56"/>
          <p:cNvSpPr>
            <a:spLocks noChangeShapeType="1"/>
          </p:cNvSpPr>
          <p:nvPr/>
        </p:nvSpPr>
        <p:spPr bwMode="auto">
          <a:xfrm>
            <a:off x="66802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1" name="Line 57"/>
          <p:cNvSpPr>
            <a:spLocks noChangeShapeType="1"/>
          </p:cNvSpPr>
          <p:nvPr/>
        </p:nvSpPr>
        <p:spPr bwMode="auto">
          <a:xfrm>
            <a:off x="69262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2" name="Line 58"/>
          <p:cNvSpPr>
            <a:spLocks noChangeShapeType="1"/>
          </p:cNvSpPr>
          <p:nvPr/>
        </p:nvSpPr>
        <p:spPr bwMode="auto">
          <a:xfrm>
            <a:off x="718343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3" name="Line 59"/>
          <p:cNvSpPr>
            <a:spLocks noChangeShapeType="1"/>
          </p:cNvSpPr>
          <p:nvPr/>
        </p:nvSpPr>
        <p:spPr bwMode="auto">
          <a:xfrm>
            <a:off x="74310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4" name="Line 60"/>
          <p:cNvSpPr>
            <a:spLocks noChangeShapeType="1"/>
          </p:cNvSpPr>
          <p:nvPr/>
        </p:nvSpPr>
        <p:spPr bwMode="auto">
          <a:xfrm>
            <a:off x="2692400"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5" name="Line 61"/>
          <p:cNvSpPr>
            <a:spLocks noChangeShapeType="1"/>
          </p:cNvSpPr>
          <p:nvPr/>
        </p:nvSpPr>
        <p:spPr bwMode="auto">
          <a:xfrm>
            <a:off x="3938588"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6" name="Line 62"/>
          <p:cNvSpPr>
            <a:spLocks noChangeShapeType="1"/>
          </p:cNvSpPr>
          <p:nvPr/>
        </p:nvSpPr>
        <p:spPr bwMode="auto">
          <a:xfrm>
            <a:off x="5186363"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7" name="Line 63"/>
          <p:cNvSpPr>
            <a:spLocks noChangeShapeType="1"/>
          </p:cNvSpPr>
          <p:nvPr/>
        </p:nvSpPr>
        <p:spPr bwMode="auto">
          <a:xfrm>
            <a:off x="6432550"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8" name="Line 64"/>
          <p:cNvSpPr>
            <a:spLocks noChangeShapeType="1"/>
          </p:cNvSpPr>
          <p:nvPr/>
        </p:nvSpPr>
        <p:spPr bwMode="auto">
          <a:xfrm>
            <a:off x="7678738"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9" name="Rectangle 65"/>
          <p:cNvSpPr>
            <a:spLocks noChangeArrowheads="1"/>
          </p:cNvSpPr>
          <p:nvPr/>
        </p:nvSpPr>
        <p:spPr bwMode="auto">
          <a:xfrm>
            <a:off x="1446213" y="1541463"/>
            <a:ext cx="6232525" cy="40989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930" name="Line 66"/>
          <p:cNvSpPr>
            <a:spLocks noChangeShapeType="1"/>
          </p:cNvSpPr>
          <p:nvPr/>
        </p:nvSpPr>
        <p:spPr bwMode="auto">
          <a:xfrm>
            <a:off x="1446213"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1" name="Line 67"/>
          <p:cNvSpPr>
            <a:spLocks noChangeShapeType="1"/>
          </p:cNvSpPr>
          <p:nvPr/>
        </p:nvSpPr>
        <p:spPr bwMode="auto">
          <a:xfrm>
            <a:off x="1360488" y="5640388"/>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2" name="Line 68"/>
          <p:cNvSpPr>
            <a:spLocks noChangeShapeType="1"/>
          </p:cNvSpPr>
          <p:nvPr/>
        </p:nvSpPr>
        <p:spPr bwMode="auto">
          <a:xfrm>
            <a:off x="1360488" y="5051425"/>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3" name="Line 69"/>
          <p:cNvSpPr>
            <a:spLocks noChangeShapeType="1"/>
          </p:cNvSpPr>
          <p:nvPr/>
        </p:nvSpPr>
        <p:spPr bwMode="auto">
          <a:xfrm>
            <a:off x="1360488" y="4470400"/>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4" name="Line 70"/>
          <p:cNvSpPr>
            <a:spLocks noChangeShapeType="1"/>
          </p:cNvSpPr>
          <p:nvPr/>
        </p:nvSpPr>
        <p:spPr bwMode="auto">
          <a:xfrm>
            <a:off x="1360488" y="3881438"/>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5" name="Line 71"/>
          <p:cNvSpPr>
            <a:spLocks noChangeShapeType="1"/>
          </p:cNvSpPr>
          <p:nvPr/>
        </p:nvSpPr>
        <p:spPr bwMode="auto">
          <a:xfrm>
            <a:off x="1360488" y="3300413"/>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6" name="Line 72"/>
          <p:cNvSpPr>
            <a:spLocks noChangeShapeType="1"/>
          </p:cNvSpPr>
          <p:nvPr/>
        </p:nvSpPr>
        <p:spPr bwMode="auto">
          <a:xfrm>
            <a:off x="1360488" y="2711450"/>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7" name="Line 73"/>
          <p:cNvSpPr>
            <a:spLocks noChangeShapeType="1"/>
          </p:cNvSpPr>
          <p:nvPr/>
        </p:nvSpPr>
        <p:spPr bwMode="auto">
          <a:xfrm>
            <a:off x="1360488" y="2130425"/>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8" name="Line 74"/>
          <p:cNvSpPr>
            <a:spLocks noChangeShapeType="1"/>
          </p:cNvSpPr>
          <p:nvPr/>
        </p:nvSpPr>
        <p:spPr bwMode="auto">
          <a:xfrm>
            <a:off x="1360488" y="1541463"/>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9" name="Line 75"/>
          <p:cNvSpPr>
            <a:spLocks noChangeShapeType="1"/>
          </p:cNvSpPr>
          <p:nvPr/>
        </p:nvSpPr>
        <p:spPr bwMode="auto">
          <a:xfrm>
            <a:off x="1446213" y="5640388"/>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0" name="Line 76"/>
          <p:cNvSpPr>
            <a:spLocks noChangeShapeType="1"/>
          </p:cNvSpPr>
          <p:nvPr/>
        </p:nvSpPr>
        <p:spPr bwMode="auto">
          <a:xfrm flipV="1">
            <a:off x="1446213"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1" name="Line 77"/>
          <p:cNvSpPr>
            <a:spLocks noChangeShapeType="1"/>
          </p:cNvSpPr>
          <p:nvPr/>
        </p:nvSpPr>
        <p:spPr bwMode="auto">
          <a:xfrm flipV="1">
            <a:off x="2692400"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2" name="Line 78"/>
          <p:cNvSpPr>
            <a:spLocks noChangeShapeType="1"/>
          </p:cNvSpPr>
          <p:nvPr/>
        </p:nvSpPr>
        <p:spPr bwMode="auto">
          <a:xfrm flipV="1">
            <a:off x="3938588"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3" name="Line 79"/>
          <p:cNvSpPr>
            <a:spLocks noChangeShapeType="1"/>
          </p:cNvSpPr>
          <p:nvPr/>
        </p:nvSpPr>
        <p:spPr bwMode="auto">
          <a:xfrm flipV="1">
            <a:off x="5186363"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4" name="Line 80"/>
          <p:cNvSpPr>
            <a:spLocks noChangeShapeType="1"/>
          </p:cNvSpPr>
          <p:nvPr/>
        </p:nvSpPr>
        <p:spPr bwMode="auto">
          <a:xfrm flipV="1">
            <a:off x="6432550"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5" name="Line 81"/>
          <p:cNvSpPr>
            <a:spLocks noChangeShapeType="1"/>
          </p:cNvSpPr>
          <p:nvPr/>
        </p:nvSpPr>
        <p:spPr bwMode="auto">
          <a:xfrm flipV="1">
            <a:off x="7678738"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6" name="Freeform 82"/>
          <p:cNvSpPr>
            <a:spLocks/>
          </p:cNvSpPr>
          <p:nvPr/>
        </p:nvSpPr>
        <p:spPr bwMode="auto">
          <a:xfrm>
            <a:off x="1455738" y="1930400"/>
            <a:ext cx="4976812" cy="3671888"/>
          </a:xfrm>
          <a:custGeom>
            <a:avLst/>
            <a:gdLst>
              <a:gd name="T0" fmla="*/ 724416340 w 523"/>
              <a:gd name="T1" fmla="*/ 2147483647 h 386"/>
              <a:gd name="T2" fmla="*/ 1539385875 w 523"/>
              <a:gd name="T3" fmla="*/ 2147483647 h 386"/>
              <a:gd name="T4" fmla="*/ 2147483647 w 523"/>
              <a:gd name="T5" fmla="*/ 2147483647 h 386"/>
              <a:gd name="T6" fmla="*/ 2147483647 w 523"/>
              <a:gd name="T7" fmla="*/ 2147483647 h 386"/>
              <a:gd name="T8" fmla="*/ 2147483647 w 523"/>
              <a:gd name="T9" fmla="*/ 2147483647 h 386"/>
              <a:gd name="T10" fmla="*/ 2147483647 w 523"/>
              <a:gd name="T11" fmla="*/ 2147483647 h 386"/>
              <a:gd name="T12" fmla="*/ 2147483647 w 523"/>
              <a:gd name="T13" fmla="*/ 2147483647 h 386"/>
              <a:gd name="T14" fmla="*/ 2147483647 w 523"/>
              <a:gd name="T15" fmla="*/ 2147483647 h 386"/>
              <a:gd name="T16" fmla="*/ 2147483647 w 523"/>
              <a:gd name="T17" fmla="*/ 2147483647 h 386"/>
              <a:gd name="T18" fmla="*/ 2147483647 w 523"/>
              <a:gd name="T19" fmla="*/ 2147483647 h 386"/>
              <a:gd name="T20" fmla="*/ 2147483647 w 523"/>
              <a:gd name="T21" fmla="*/ 2147483647 h 386"/>
              <a:gd name="T22" fmla="*/ 2147483647 w 523"/>
              <a:gd name="T23" fmla="*/ 2147483647 h 386"/>
              <a:gd name="T24" fmla="*/ 2147483647 w 523"/>
              <a:gd name="T25" fmla="*/ 2147483647 h 386"/>
              <a:gd name="T26" fmla="*/ 2147483647 w 523"/>
              <a:gd name="T27" fmla="*/ 2147483647 h 386"/>
              <a:gd name="T28" fmla="*/ 2147483647 w 523"/>
              <a:gd name="T29" fmla="*/ 2147483647 h 386"/>
              <a:gd name="T30" fmla="*/ 2147483647 w 523"/>
              <a:gd name="T31" fmla="*/ 2147483647 h 386"/>
              <a:gd name="T32" fmla="*/ 2147483647 w 523"/>
              <a:gd name="T33" fmla="*/ 2147483647 h 386"/>
              <a:gd name="T34" fmla="*/ 2147483647 w 523"/>
              <a:gd name="T35" fmla="*/ 2147483647 h 386"/>
              <a:gd name="T36" fmla="*/ 2147483647 w 523"/>
              <a:gd name="T37" fmla="*/ 2147483647 h 386"/>
              <a:gd name="T38" fmla="*/ 2147483647 w 523"/>
              <a:gd name="T39" fmla="*/ 2147483647 h 386"/>
              <a:gd name="T40" fmla="*/ 2147483647 w 523"/>
              <a:gd name="T41" fmla="*/ 2147483647 h 386"/>
              <a:gd name="T42" fmla="*/ 2147483647 w 523"/>
              <a:gd name="T43" fmla="*/ 2147483647 h 386"/>
              <a:gd name="T44" fmla="*/ 2147483647 w 523"/>
              <a:gd name="T45" fmla="*/ 2147483647 h 386"/>
              <a:gd name="T46" fmla="*/ 2147483647 w 523"/>
              <a:gd name="T47" fmla="*/ 2147483647 h 386"/>
              <a:gd name="T48" fmla="*/ 2147483647 w 523"/>
              <a:gd name="T49" fmla="*/ 2147483647 h 386"/>
              <a:gd name="T50" fmla="*/ 2147483647 w 523"/>
              <a:gd name="T51" fmla="*/ 2147483647 h 386"/>
              <a:gd name="T52" fmla="*/ 2147483647 w 523"/>
              <a:gd name="T53" fmla="*/ 2147483647 h 386"/>
              <a:gd name="T54" fmla="*/ 2147483647 w 523"/>
              <a:gd name="T55" fmla="*/ 2147483647 h 386"/>
              <a:gd name="T56" fmla="*/ 2147483647 w 523"/>
              <a:gd name="T57" fmla="*/ 2147483647 h 386"/>
              <a:gd name="T58" fmla="*/ 2147483647 w 523"/>
              <a:gd name="T59" fmla="*/ 2147483647 h 386"/>
              <a:gd name="T60" fmla="*/ 2147483647 w 523"/>
              <a:gd name="T61" fmla="*/ 2147483647 h 386"/>
              <a:gd name="T62" fmla="*/ 2147483647 w 523"/>
              <a:gd name="T63" fmla="*/ 2147483647 h 386"/>
              <a:gd name="T64" fmla="*/ 2147483647 w 523"/>
              <a:gd name="T65" fmla="*/ 2147483647 h 386"/>
              <a:gd name="T66" fmla="*/ 2147483647 w 523"/>
              <a:gd name="T67" fmla="*/ 2147483647 h 386"/>
              <a:gd name="T68" fmla="*/ 2147483647 w 523"/>
              <a:gd name="T69" fmla="*/ 2147483647 h 386"/>
              <a:gd name="T70" fmla="*/ 2147483647 w 523"/>
              <a:gd name="T71" fmla="*/ 2147483647 h 386"/>
              <a:gd name="T72" fmla="*/ 2147483647 w 523"/>
              <a:gd name="T73" fmla="*/ 2147483647 h 386"/>
              <a:gd name="T74" fmla="*/ 2147483647 w 523"/>
              <a:gd name="T75" fmla="*/ 2147483647 h 386"/>
              <a:gd name="T76" fmla="*/ 2147483647 w 523"/>
              <a:gd name="T77" fmla="*/ 2147483647 h 386"/>
              <a:gd name="T78" fmla="*/ 2147483647 w 523"/>
              <a:gd name="T79" fmla="*/ 2147483647 h 386"/>
              <a:gd name="T80" fmla="*/ 2147483647 w 523"/>
              <a:gd name="T81" fmla="*/ 2147483647 h 386"/>
              <a:gd name="T82" fmla="*/ 2147483647 w 523"/>
              <a:gd name="T83" fmla="*/ 2147483647 h 386"/>
              <a:gd name="T84" fmla="*/ 2147483647 w 523"/>
              <a:gd name="T85" fmla="*/ 2147483647 h 386"/>
              <a:gd name="T86" fmla="*/ 2147483647 w 523"/>
              <a:gd name="T87" fmla="*/ 2147483647 h 386"/>
              <a:gd name="T88" fmla="*/ 2147483647 w 523"/>
              <a:gd name="T89" fmla="*/ 2147483647 h 386"/>
              <a:gd name="T90" fmla="*/ 2147483647 w 523"/>
              <a:gd name="T91" fmla="*/ 2147483647 h 386"/>
              <a:gd name="T92" fmla="*/ 2147483647 w 523"/>
              <a:gd name="T93" fmla="*/ 2147483647 h 386"/>
              <a:gd name="T94" fmla="*/ 2147483647 w 523"/>
              <a:gd name="T95" fmla="*/ 2147483647 h 386"/>
              <a:gd name="T96" fmla="*/ 2147483647 w 523"/>
              <a:gd name="T97" fmla="*/ 2147483647 h 386"/>
              <a:gd name="T98" fmla="*/ 2147483647 w 523"/>
              <a:gd name="T99" fmla="*/ 2147483647 h 386"/>
              <a:gd name="T100" fmla="*/ 2147483647 w 523"/>
              <a:gd name="T101" fmla="*/ 2147483647 h 386"/>
              <a:gd name="T102" fmla="*/ 2147483647 w 523"/>
              <a:gd name="T103" fmla="*/ 2147483647 h 386"/>
              <a:gd name="T104" fmla="*/ 2147483647 w 523"/>
              <a:gd name="T105" fmla="*/ 2147483647 h 386"/>
              <a:gd name="T106" fmla="*/ 2147483647 w 523"/>
              <a:gd name="T107" fmla="*/ 2147483647 h 386"/>
              <a:gd name="T108" fmla="*/ 2147483647 w 523"/>
              <a:gd name="T109" fmla="*/ 2147483647 h 386"/>
              <a:gd name="T110" fmla="*/ 2147483647 w 523"/>
              <a:gd name="T111" fmla="*/ 2147483647 h 386"/>
              <a:gd name="T112" fmla="*/ 2147483647 w 523"/>
              <a:gd name="T113" fmla="*/ 2147483647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23"/>
              <a:gd name="T172" fmla="*/ 0 h 386"/>
              <a:gd name="T173" fmla="*/ 523 w 523"/>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23" h="386">
                <a:moveTo>
                  <a:pt x="0" y="0"/>
                </a:moveTo>
                <a:lnTo>
                  <a:pt x="2" y="188"/>
                </a:lnTo>
                <a:lnTo>
                  <a:pt x="3" y="254"/>
                </a:lnTo>
                <a:lnTo>
                  <a:pt x="4" y="289"/>
                </a:lnTo>
                <a:lnTo>
                  <a:pt x="6" y="311"/>
                </a:lnTo>
                <a:lnTo>
                  <a:pt x="7" y="326"/>
                </a:lnTo>
                <a:lnTo>
                  <a:pt x="8" y="338"/>
                </a:lnTo>
                <a:lnTo>
                  <a:pt x="9" y="347"/>
                </a:lnTo>
                <a:lnTo>
                  <a:pt x="11" y="355"/>
                </a:lnTo>
                <a:lnTo>
                  <a:pt x="12" y="362"/>
                </a:lnTo>
                <a:lnTo>
                  <a:pt x="13" y="368"/>
                </a:lnTo>
                <a:lnTo>
                  <a:pt x="15" y="374"/>
                </a:lnTo>
                <a:lnTo>
                  <a:pt x="16" y="379"/>
                </a:lnTo>
                <a:lnTo>
                  <a:pt x="17" y="383"/>
                </a:lnTo>
                <a:lnTo>
                  <a:pt x="19" y="386"/>
                </a:lnTo>
                <a:lnTo>
                  <a:pt x="20" y="384"/>
                </a:lnTo>
                <a:lnTo>
                  <a:pt x="21" y="379"/>
                </a:lnTo>
                <a:lnTo>
                  <a:pt x="23" y="374"/>
                </a:lnTo>
                <a:lnTo>
                  <a:pt x="24" y="368"/>
                </a:lnTo>
                <a:lnTo>
                  <a:pt x="25" y="361"/>
                </a:lnTo>
                <a:lnTo>
                  <a:pt x="27" y="352"/>
                </a:lnTo>
                <a:lnTo>
                  <a:pt x="28" y="342"/>
                </a:lnTo>
                <a:lnTo>
                  <a:pt x="29" y="328"/>
                </a:lnTo>
                <a:lnTo>
                  <a:pt x="30" y="307"/>
                </a:lnTo>
                <a:lnTo>
                  <a:pt x="32" y="276"/>
                </a:lnTo>
                <a:lnTo>
                  <a:pt x="33" y="232"/>
                </a:lnTo>
                <a:lnTo>
                  <a:pt x="34" y="214"/>
                </a:lnTo>
                <a:lnTo>
                  <a:pt x="36" y="259"/>
                </a:lnTo>
                <a:lnTo>
                  <a:pt x="37" y="303"/>
                </a:lnTo>
                <a:lnTo>
                  <a:pt x="38" y="330"/>
                </a:lnTo>
                <a:lnTo>
                  <a:pt x="40" y="348"/>
                </a:lnTo>
                <a:lnTo>
                  <a:pt x="41" y="360"/>
                </a:lnTo>
                <a:lnTo>
                  <a:pt x="42" y="369"/>
                </a:lnTo>
                <a:lnTo>
                  <a:pt x="44" y="375"/>
                </a:lnTo>
                <a:lnTo>
                  <a:pt x="45" y="378"/>
                </a:lnTo>
                <a:lnTo>
                  <a:pt x="46" y="377"/>
                </a:lnTo>
                <a:lnTo>
                  <a:pt x="47" y="374"/>
                </a:lnTo>
                <a:lnTo>
                  <a:pt x="49" y="370"/>
                </a:lnTo>
                <a:lnTo>
                  <a:pt x="50" y="365"/>
                </a:lnTo>
                <a:lnTo>
                  <a:pt x="51" y="360"/>
                </a:lnTo>
                <a:lnTo>
                  <a:pt x="53" y="355"/>
                </a:lnTo>
                <a:lnTo>
                  <a:pt x="54" y="349"/>
                </a:lnTo>
                <a:lnTo>
                  <a:pt x="55" y="343"/>
                </a:lnTo>
                <a:lnTo>
                  <a:pt x="57" y="336"/>
                </a:lnTo>
                <a:lnTo>
                  <a:pt x="58" y="329"/>
                </a:lnTo>
                <a:lnTo>
                  <a:pt x="59" y="320"/>
                </a:lnTo>
                <a:lnTo>
                  <a:pt x="61" y="309"/>
                </a:lnTo>
                <a:lnTo>
                  <a:pt x="62" y="297"/>
                </a:lnTo>
                <a:lnTo>
                  <a:pt x="63" y="281"/>
                </a:lnTo>
                <a:lnTo>
                  <a:pt x="65" y="264"/>
                </a:lnTo>
                <a:lnTo>
                  <a:pt x="66" y="248"/>
                </a:lnTo>
                <a:lnTo>
                  <a:pt x="67" y="246"/>
                </a:lnTo>
                <a:lnTo>
                  <a:pt x="68" y="265"/>
                </a:lnTo>
                <a:lnTo>
                  <a:pt x="70" y="292"/>
                </a:lnTo>
                <a:lnTo>
                  <a:pt x="71" y="315"/>
                </a:lnTo>
                <a:lnTo>
                  <a:pt x="72" y="328"/>
                </a:lnTo>
                <a:lnTo>
                  <a:pt x="74" y="330"/>
                </a:lnTo>
                <a:lnTo>
                  <a:pt x="75" y="325"/>
                </a:lnTo>
                <a:lnTo>
                  <a:pt x="76" y="313"/>
                </a:lnTo>
                <a:lnTo>
                  <a:pt x="78" y="298"/>
                </a:lnTo>
                <a:lnTo>
                  <a:pt x="79" y="279"/>
                </a:lnTo>
                <a:lnTo>
                  <a:pt x="80" y="256"/>
                </a:lnTo>
                <a:lnTo>
                  <a:pt x="82" y="233"/>
                </a:lnTo>
                <a:lnTo>
                  <a:pt x="83" y="218"/>
                </a:lnTo>
                <a:lnTo>
                  <a:pt x="84" y="220"/>
                </a:lnTo>
                <a:lnTo>
                  <a:pt x="85" y="239"/>
                </a:lnTo>
                <a:lnTo>
                  <a:pt x="87" y="265"/>
                </a:lnTo>
                <a:lnTo>
                  <a:pt x="88" y="288"/>
                </a:lnTo>
                <a:lnTo>
                  <a:pt x="89" y="308"/>
                </a:lnTo>
                <a:lnTo>
                  <a:pt x="91" y="324"/>
                </a:lnTo>
                <a:lnTo>
                  <a:pt x="92" y="336"/>
                </a:lnTo>
                <a:lnTo>
                  <a:pt x="93" y="346"/>
                </a:lnTo>
                <a:lnTo>
                  <a:pt x="95" y="353"/>
                </a:lnTo>
                <a:lnTo>
                  <a:pt x="96" y="357"/>
                </a:lnTo>
                <a:lnTo>
                  <a:pt x="97" y="357"/>
                </a:lnTo>
                <a:lnTo>
                  <a:pt x="99" y="355"/>
                </a:lnTo>
                <a:lnTo>
                  <a:pt x="100" y="351"/>
                </a:lnTo>
                <a:lnTo>
                  <a:pt x="101" y="345"/>
                </a:lnTo>
                <a:lnTo>
                  <a:pt x="102" y="337"/>
                </a:lnTo>
                <a:lnTo>
                  <a:pt x="104" y="329"/>
                </a:lnTo>
                <a:lnTo>
                  <a:pt x="105" y="319"/>
                </a:lnTo>
                <a:lnTo>
                  <a:pt x="106" y="308"/>
                </a:lnTo>
                <a:lnTo>
                  <a:pt x="108" y="298"/>
                </a:lnTo>
                <a:lnTo>
                  <a:pt x="109" y="290"/>
                </a:lnTo>
                <a:lnTo>
                  <a:pt x="110" y="287"/>
                </a:lnTo>
                <a:lnTo>
                  <a:pt x="112" y="291"/>
                </a:lnTo>
                <a:lnTo>
                  <a:pt x="113" y="301"/>
                </a:lnTo>
                <a:lnTo>
                  <a:pt x="114" y="313"/>
                </a:lnTo>
                <a:lnTo>
                  <a:pt x="116" y="324"/>
                </a:lnTo>
                <a:lnTo>
                  <a:pt x="117" y="331"/>
                </a:lnTo>
                <a:lnTo>
                  <a:pt x="118" y="334"/>
                </a:lnTo>
                <a:lnTo>
                  <a:pt x="120" y="334"/>
                </a:lnTo>
                <a:lnTo>
                  <a:pt x="121" y="331"/>
                </a:lnTo>
                <a:lnTo>
                  <a:pt x="122" y="325"/>
                </a:lnTo>
                <a:lnTo>
                  <a:pt x="123" y="317"/>
                </a:lnTo>
                <a:lnTo>
                  <a:pt x="125" y="308"/>
                </a:lnTo>
                <a:lnTo>
                  <a:pt x="126" y="298"/>
                </a:lnTo>
                <a:lnTo>
                  <a:pt x="127" y="286"/>
                </a:lnTo>
                <a:lnTo>
                  <a:pt x="129" y="274"/>
                </a:lnTo>
                <a:lnTo>
                  <a:pt x="130" y="262"/>
                </a:lnTo>
                <a:lnTo>
                  <a:pt x="131" y="252"/>
                </a:lnTo>
                <a:lnTo>
                  <a:pt x="133" y="247"/>
                </a:lnTo>
                <a:lnTo>
                  <a:pt x="134" y="248"/>
                </a:lnTo>
                <a:lnTo>
                  <a:pt x="135" y="256"/>
                </a:lnTo>
                <a:lnTo>
                  <a:pt x="137" y="269"/>
                </a:lnTo>
                <a:lnTo>
                  <a:pt x="138" y="281"/>
                </a:lnTo>
                <a:lnTo>
                  <a:pt x="139" y="291"/>
                </a:lnTo>
                <a:lnTo>
                  <a:pt x="140" y="297"/>
                </a:lnTo>
                <a:lnTo>
                  <a:pt x="142" y="298"/>
                </a:lnTo>
                <a:lnTo>
                  <a:pt x="143" y="295"/>
                </a:lnTo>
                <a:lnTo>
                  <a:pt x="144" y="288"/>
                </a:lnTo>
                <a:lnTo>
                  <a:pt x="146" y="278"/>
                </a:lnTo>
                <a:lnTo>
                  <a:pt x="147" y="265"/>
                </a:lnTo>
                <a:lnTo>
                  <a:pt x="148" y="249"/>
                </a:lnTo>
                <a:lnTo>
                  <a:pt x="150" y="231"/>
                </a:lnTo>
                <a:lnTo>
                  <a:pt x="151" y="210"/>
                </a:lnTo>
                <a:lnTo>
                  <a:pt x="152" y="187"/>
                </a:lnTo>
                <a:lnTo>
                  <a:pt x="154" y="161"/>
                </a:lnTo>
                <a:lnTo>
                  <a:pt x="155" y="135"/>
                </a:lnTo>
                <a:lnTo>
                  <a:pt x="156" y="112"/>
                </a:lnTo>
                <a:lnTo>
                  <a:pt x="158" y="95"/>
                </a:lnTo>
                <a:lnTo>
                  <a:pt x="159" y="89"/>
                </a:lnTo>
                <a:lnTo>
                  <a:pt x="160" y="95"/>
                </a:lnTo>
                <a:lnTo>
                  <a:pt x="161" y="112"/>
                </a:lnTo>
                <a:lnTo>
                  <a:pt x="163" y="134"/>
                </a:lnTo>
                <a:lnTo>
                  <a:pt x="164" y="158"/>
                </a:lnTo>
                <a:lnTo>
                  <a:pt x="165" y="181"/>
                </a:lnTo>
                <a:lnTo>
                  <a:pt x="167" y="203"/>
                </a:lnTo>
                <a:lnTo>
                  <a:pt x="168" y="222"/>
                </a:lnTo>
                <a:lnTo>
                  <a:pt x="169" y="240"/>
                </a:lnTo>
                <a:lnTo>
                  <a:pt x="171" y="255"/>
                </a:lnTo>
                <a:lnTo>
                  <a:pt x="172" y="268"/>
                </a:lnTo>
                <a:lnTo>
                  <a:pt x="173" y="280"/>
                </a:lnTo>
                <a:lnTo>
                  <a:pt x="175" y="290"/>
                </a:lnTo>
                <a:lnTo>
                  <a:pt x="176" y="299"/>
                </a:lnTo>
                <a:lnTo>
                  <a:pt x="177" y="305"/>
                </a:lnTo>
                <a:lnTo>
                  <a:pt x="178" y="311"/>
                </a:lnTo>
                <a:lnTo>
                  <a:pt x="180" y="313"/>
                </a:lnTo>
                <a:lnTo>
                  <a:pt x="181" y="313"/>
                </a:lnTo>
                <a:lnTo>
                  <a:pt x="182" y="310"/>
                </a:lnTo>
                <a:lnTo>
                  <a:pt x="184" y="304"/>
                </a:lnTo>
                <a:lnTo>
                  <a:pt x="185" y="296"/>
                </a:lnTo>
                <a:lnTo>
                  <a:pt x="186" y="286"/>
                </a:lnTo>
                <a:lnTo>
                  <a:pt x="188" y="274"/>
                </a:lnTo>
                <a:lnTo>
                  <a:pt x="189" y="261"/>
                </a:lnTo>
                <a:lnTo>
                  <a:pt x="190" y="247"/>
                </a:lnTo>
                <a:lnTo>
                  <a:pt x="192" y="235"/>
                </a:lnTo>
                <a:lnTo>
                  <a:pt x="193" y="226"/>
                </a:lnTo>
                <a:lnTo>
                  <a:pt x="194" y="219"/>
                </a:lnTo>
                <a:lnTo>
                  <a:pt x="196" y="216"/>
                </a:lnTo>
                <a:lnTo>
                  <a:pt x="197" y="217"/>
                </a:lnTo>
                <a:lnTo>
                  <a:pt x="198" y="222"/>
                </a:lnTo>
                <a:lnTo>
                  <a:pt x="199" y="230"/>
                </a:lnTo>
                <a:lnTo>
                  <a:pt x="201" y="239"/>
                </a:lnTo>
                <a:lnTo>
                  <a:pt x="202" y="249"/>
                </a:lnTo>
                <a:lnTo>
                  <a:pt x="203" y="258"/>
                </a:lnTo>
                <a:lnTo>
                  <a:pt x="205" y="266"/>
                </a:lnTo>
                <a:lnTo>
                  <a:pt x="206" y="272"/>
                </a:lnTo>
                <a:lnTo>
                  <a:pt x="207" y="276"/>
                </a:lnTo>
                <a:lnTo>
                  <a:pt x="209" y="278"/>
                </a:lnTo>
                <a:lnTo>
                  <a:pt x="210" y="276"/>
                </a:lnTo>
                <a:lnTo>
                  <a:pt x="211" y="271"/>
                </a:lnTo>
                <a:lnTo>
                  <a:pt x="213" y="263"/>
                </a:lnTo>
                <a:lnTo>
                  <a:pt x="214" y="252"/>
                </a:lnTo>
                <a:lnTo>
                  <a:pt x="215" y="238"/>
                </a:lnTo>
                <a:lnTo>
                  <a:pt x="216" y="222"/>
                </a:lnTo>
                <a:lnTo>
                  <a:pt x="218" y="207"/>
                </a:lnTo>
                <a:lnTo>
                  <a:pt x="219" y="192"/>
                </a:lnTo>
                <a:lnTo>
                  <a:pt x="220" y="181"/>
                </a:lnTo>
                <a:lnTo>
                  <a:pt x="222" y="172"/>
                </a:lnTo>
                <a:lnTo>
                  <a:pt x="223" y="170"/>
                </a:lnTo>
                <a:lnTo>
                  <a:pt x="224" y="172"/>
                </a:lnTo>
                <a:lnTo>
                  <a:pt x="226" y="178"/>
                </a:lnTo>
                <a:lnTo>
                  <a:pt x="227" y="186"/>
                </a:lnTo>
                <a:lnTo>
                  <a:pt x="228" y="195"/>
                </a:lnTo>
                <a:lnTo>
                  <a:pt x="230" y="204"/>
                </a:lnTo>
                <a:lnTo>
                  <a:pt x="231" y="213"/>
                </a:lnTo>
                <a:lnTo>
                  <a:pt x="232" y="222"/>
                </a:lnTo>
                <a:lnTo>
                  <a:pt x="233" y="230"/>
                </a:lnTo>
                <a:lnTo>
                  <a:pt x="235" y="237"/>
                </a:lnTo>
                <a:lnTo>
                  <a:pt x="236" y="243"/>
                </a:lnTo>
                <a:lnTo>
                  <a:pt x="237" y="248"/>
                </a:lnTo>
                <a:lnTo>
                  <a:pt x="239" y="253"/>
                </a:lnTo>
                <a:lnTo>
                  <a:pt x="240" y="257"/>
                </a:lnTo>
                <a:lnTo>
                  <a:pt x="241" y="260"/>
                </a:lnTo>
                <a:lnTo>
                  <a:pt x="243" y="262"/>
                </a:lnTo>
                <a:lnTo>
                  <a:pt x="244" y="264"/>
                </a:lnTo>
                <a:lnTo>
                  <a:pt x="245" y="267"/>
                </a:lnTo>
                <a:lnTo>
                  <a:pt x="247" y="269"/>
                </a:lnTo>
                <a:lnTo>
                  <a:pt x="248" y="272"/>
                </a:lnTo>
                <a:lnTo>
                  <a:pt x="249" y="276"/>
                </a:lnTo>
                <a:lnTo>
                  <a:pt x="251" y="279"/>
                </a:lnTo>
                <a:lnTo>
                  <a:pt x="252" y="283"/>
                </a:lnTo>
                <a:lnTo>
                  <a:pt x="253" y="287"/>
                </a:lnTo>
                <a:lnTo>
                  <a:pt x="254" y="291"/>
                </a:lnTo>
                <a:lnTo>
                  <a:pt x="256" y="295"/>
                </a:lnTo>
                <a:lnTo>
                  <a:pt x="257" y="297"/>
                </a:lnTo>
                <a:lnTo>
                  <a:pt x="258" y="300"/>
                </a:lnTo>
                <a:lnTo>
                  <a:pt x="260" y="303"/>
                </a:lnTo>
                <a:lnTo>
                  <a:pt x="261" y="305"/>
                </a:lnTo>
                <a:lnTo>
                  <a:pt x="262" y="308"/>
                </a:lnTo>
                <a:lnTo>
                  <a:pt x="264" y="310"/>
                </a:lnTo>
                <a:lnTo>
                  <a:pt x="265" y="312"/>
                </a:lnTo>
                <a:lnTo>
                  <a:pt x="266" y="314"/>
                </a:lnTo>
                <a:lnTo>
                  <a:pt x="268" y="315"/>
                </a:lnTo>
                <a:lnTo>
                  <a:pt x="269" y="315"/>
                </a:lnTo>
                <a:lnTo>
                  <a:pt x="270" y="314"/>
                </a:lnTo>
                <a:lnTo>
                  <a:pt x="271" y="313"/>
                </a:lnTo>
                <a:lnTo>
                  <a:pt x="273" y="311"/>
                </a:lnTo>
                <a:lnTo>
                  <a:pt x="274" y="307"/>
                </a:lnTo>
                <a:lnTo>
                  <a:pt x="275" y="304"/>
                </a:lnTo>
                <a:lnTo>
                  <a:pt x="277" y="300"/>
                </a:lnTo>
                <a:lnTo>
                  <a:pt x="278" y="297"/>
                </a:lnTo>
                <a:lnTo>
                  <a:pt x="279" y="295"/>
                </a:lnTo>
                <a:lnTo>
                  <a:pt x="281" y="294"/>
                </a:lnTo>
                <a:lnTo>
                  <a:pt x="282" y="294"/>
                </a:lnTo>
                <a:lnTo>
                  <a:pt x="283" y="293"/>
                </a:lnTo>
                <a:lnTo>
                  <a:pt x="285" y="295"/>
                </a:lnTo>
                <a:lnTo>
                  <a:pt x="286" y="296"/>
                </a:lnTo>
                <a:lnTo>
                  <a:pt x="287" y="297"/>
                </a:lnTo>
                <a:lnTo>
                  <a:pt x="289" y="299"/>
                </a:lnTo>
                <a:lnTo>
                  <a:pt x="290" y="300"/>
                </a:lnTo>
                <a:lnTo>
                  <a:pt x="291" y="301"/>
                </a:lnTo>
                <a:lnTo>
                  <a:pt x="292" y="302"/>
                </a:lnTo>
                <a:lnTo>
                  <a:pt x="294" y="302"/>
                </a:lnTo>
                <a:lnTo>
                  <a:pt x="295" y="302"/>
                </a:lnTo>
                <a:lnTo>
                  <a:pt x="296" y="301"/>
                </a:lnTo>
                <a:lnTo>
                  <a:pt x="298" y="300"/>
                </a:lnTo>
                <a:lnTo>
                  <a:pt x="299" y="299"/>
                </a:lnTo>
                <a:lnTo>
                  <a:pt x="300" y="298"/>
                </a:lnTo>
                <a:lnTo>
                  <a:pt x="302" y="298"/>
                </a:lnTo>
                <a:lnTo>
                  <a:pt x="303" y="298"/>
                </a:lnTo>
                <a:lnTo>
                  <a:pt x="304" y="299"/>
                </a:lnTo>
                <a:lnTo>
                  <a:pt x="306" y="300"/>
                </a:lnTo>
                <a:lnTo>
                  <a:pt x="307" y="302"/>
                </a:lnTo>
                <a:lnTo>
                  <a:pt x="308" y="302"/>
                </a:lnTo>
                <a:lnTo>
                  <a:pt x="309" y="303"/>
                </a:lnTo>
                <a:lnTo>
                  <a:pt x="311" y="304"/>
                </a:lnTo>
                <a:lnTo>
                  <a:pt x="312" y="306"/>
                </a:lnTo>
                <a:lnTo>
                  <a:pt x="313" y="308"/>
                </a:lnTo>
                <a:lnTo>
                  <a:pt x="315" y="310"/>
                </a:lnTo>
                <a:lnTo>
                  <a:pt x="316" y="311"/>
                </a:lnTo>
                <a:lnTo>
                  <a:pt x="317" y="313"/>
                </a:lnTo>
                <a:lnTo>
                  <a:pt x="319" y="315"/>
                </a:lnTo>
                <a:lnTo>
                  <a:pt x="320" y="316"/>
                </a:lnTo>
                <a:lnTo>
                  <a:pt x="321" y="318"/>
                </a:lnTo>
                <a:lnTo>
                  <a:pt x="323" y="319"/>
                </a:lnTo>
                <a:lnTo>
                  <a:pt x="324" y="321"/>
                </a:lnTo>
                <a:lnTo>
                  <a:pt x="325" y="322"/>
                </a:lnTo>
                <a:lnTo>
                  <a:pt x="327" y="323"/>
                </a:lnTo>
                <a:lnTo>
                  <a:pt x="328" y="325"/>
                </a:lnTo>
                <a:lnTo>
                  <a:pt x="329" y="326"/>
                </a:lnTo>
                <a:lnTo>
                  <a:pt x="330" y="327"/>
                </a:lnTo>
                <a:lnTo>
                  <a:pt x="332" y="328"/>
                </a:lnTo>
                <a:lnTo>
                  <a:pt x="333" y="329"/>
                </a:lnTo>
                <a:lnTo>
                  <a:pt x="334" y="330"/>
                </a:lnTo>
                <a:lnTo>
                  <a:pt x="336" y="331"/>
                </a:lnTo>
                <a:lnTo>
                  <a:pt x="337" y="332"/>
                </a:lnTo>
                <a:lnTo>
                  <a:pt x="338" y="333"/>
                </a:lnTo>
                <a:lnTo>
                  <a:pt x="340" y="334"/>
                </a:lnTo>
                <a:lnTo>
                  <a:pt x="341" y="335"/>
                </a:lnTo>
                <a:lnTo>
                  <a:pt x="342" y="336"/>
                </a:lnTo>
                <a:lnTo>
                  <a:pt x="344" y="337"/>
                </a:lnTo>
                <a:lnTo>
                  <a:pt x="345" y="338"/>
                </a:lnTo>
                <a:lnTo>
                  <a:pt x="346" y="338"/>
                </a:lnTo>
                <a:lnTo>
                  <a:pt x="347" y="338"/>
                </a:lnTo>
                <a:lnTo>
                  <a:pt x="349" y="338"/>
                </a:lnTo>
                <a:lnTo>
                  <a:pt x="350" y="339"/>
                </a:lnTo>
                <a:lnTo>
                  <a:pt x="351" y="339"/>
                </a:lnTo>
                <a:lnTo>
                  <a:pt x="353" y="339"/>
                </a:lnTo>
                <a:lnTo>
                  <a:pt x="354" y="339"/>
                </a:lnTo>
                <a:lnTo>
                  <a:pt x="355" y="339"/>
                </a:lnTo>
                <a:lnTo>
                  <a:pt x="357" y="339"/>
                </a:lnTo>
                <a:lnTo>
                  <a:pt x="358" y="339"/>
                </a:lnTo>
                <a:lnTo>
                  <a:pt x="359" y="339"/>
                </a:lnTo>
                <a:lnTo>
                  <a:pt x="361" y="339"/>
                </a:lnTo>
                <a:lnTo>
                  <a:pt x="362" y="339"/>
                </a:lnTo>
                <a:lnTo>
                  <a:pt x="363" y="339"/>
                </a:lnTo>
                <a:lnTo>
                  <a:pt x="364" y="339"/>
                </a:lnTo>
                <a:lnTo>
                  <a:pt x="366" y="338"/>
                </a:lnTo>
                <a:lnTo>
                  <a:pt x="367" y="338"/>
                </a:lnTo>
                <a:lnTo>
                  <a:pt x="368" y="337"/>
                </a:lnTo>
                <a:lnTo>
                  <a:pt x="370" y="337"/>
                </a:lnTo>
                <a:lnTo>
                  <a:pt x="371" y="336"/>
                </a:lnTo>
                <a:lnTo>
                  <a:pt x="372" y="336"/>
                </a:lnTo>
                <a:lnTo>
                  <a:pt x="374" y="336"/>
                </a:lnTo>
                <a:lnTo>
                  <a:pt x="375" y="335"/>
                </a:lnTo>
                <a:lnTo>
                  <a:pt x="376" y="336"/>
                </a:lnTo>
                <a:lnTo>
                  <a:pt x="378" y="336"/>
                </a:lnTo>
                <a:lnTo>
                  <a:pt x="379" y="336"/>
                </a:lnTo>
                <a:lnTo>
                  <a:pt x="380" y="337"/>
                </a:lnTo>
                <a:lnTo>
                  <a:pt x="382" y="337"/>
                </a:lnTo>
                <a:lnTo>
                  <a:pt x="383" y="338"/>
                </a:lnTo>
                <a:lnTo>
                  <a:pt x="384" y="338"/>
                </a:lnTo>
                <a:lnTo>
                  <a:pt x="385" y="339"/>
                </a:lnTo>
                <a:lnTo>
                  <a:pt x="387" y="340"/>
                </a:lnTo>
                <a:lnTo>
                  <a:pt x="388" y="340"/>
                </a:lnTo>
                <a:lnTo>
                  <a:pt x="389" y="341"/>
                </a:lnTo>
                <a:lnTo>
                  <a:pt x="391" y="341"/>
                </a:lnTo>
                <a:lnTo>
                  <a:pt x="392" y="342"/>
                </a:lnTo>
                <a:lnTo>
                  <a:pt x="393" y="342"/>
                </a:lnTo>
                <a:lnTo>
                  <a:pt x="395" y="343"/>
                </a:lnTo>
                <a:lnTo>
                  <a:pt x="396" y="343"/>
                </a:lnTo>
                <a:lnTo>
                  <a:pt x="397" y="344"/>
                </a:lnTo>
                <a:lnTo>
                  <a:pt x="399" y="344"/>
                </a:lnTo>
                <a:lnTo>
                  <a:pt x="400" y="345"/>
                </a:lnTo>
                <a:lnTo>
                  <a:pt x="401" y="346"/>
                </a:lnTo>
                <a:lnTo>
                  <a:pt x="402" y="346"/>
                </a:lnTo>
                <a:lnTo>
                  <a:pt x="404" y="347"/>
                </a:lnTo>
                <a:lnTo>
                  <a:pt x="405" y="347"/>
                </a:lnTo>
                <a:lnTo>
                  <a:pt x="406" y="348"/>
                </a:lnTo>
                <a:lnTo>
                  <a:pt x="408" y="349"/>
                </a:lnTo>
                <a:lnTo>
                  <a:pt x="409" y="349"/>
                </a:lnTo>
                <a:lnTo>
                  <a:pt x="410" y="350"/>
                </a:lnTo>
                <a:lnTo>
                  <a:pt x="412" y="350"/>
                </a:lnTo>
                <a:lnTo>
                  <a:pt x="413" y="351"/>
                </a:lnTo>
                <a:lnTo>
                  <a:pt x="414" y="351"/>
                </a:lnTo>
                <a:lnTo>
                  <a:pt x="416" y="352"/>
                </a:lnTo>
                <a:lnTo>
                  <a:pt x="417" y="352"/>
                </a:lnTo>
                <a:lnTo>
                  <a:pt x="418" y="353"/>
                </a:lnTo>
                <a:lnTo>
                  <a:pt x="420" y="353"/>
                </a:lnTo>
                <a:lnTo>
                  <a:pt x="421" y="354"/>
                </a:lnTo>
                <a:lnTo>
                  <a:pt x="422" y="354"/>
                </a:lnTo>
                <a:lnTo>
                  <a:pt x="423" y="354"/>
                </a:lnTo>
                <a:lnTo>
                  <a:pt x="425" y="355"/>
                </a:lnTo>
                <a:lnTo>
                  <a:pt x="426" y="355"/>
                </a:lnTo>
                <a:lnTo>
                  <a:pt x="427" y="355"/>
                </a:lnTo>
                <a:lnTo>
                  <a:pt x="429" y="355"/>
                </a:lnTo>
                <a:lnTo>
                  <a:pt x="430" y="356"/>
                </a:lnTo>
                <a:lnTo>
                  <a:pt x="431" y="356"/>
                </a:lnTo>
                <a:lnTo>
                  <a:pt x="433" y="357"/>
                </a:lnTo>
                <a:lnTo>
                  <a:pt x="434" y="357"/>
                </a:lnTo>
                <a:lnTo>
                  <a:pt x="435" y="358"/>
                </a:lnTo>
                <a:lnTo>
                  <a:pt x="437" y="358"/>
                </a:lnTo>
                <a:lnTo>
                  <a:pt x="438" y="358"/>
                </a:lnTo>
                <a:lnTo>
                  <a:pt x="439" y="358"/>
                </a:lnTo>
                <a:lnTo>
                  <a:pt x="440" y="359"/>
                </a:lnTo>
                <a:lnTo>
                  <a:pt x="442" y="359"/>
                </a:lnTo>
                <a:lnTo>
                  <a:pt x="443" y="359"/>
                </a:lnTo>
                <a:lnTo>
                  <a:pt x="444" y="359"/>
                </a:lnTo>
                <a:lnTo>
                  <a:pt x="446" y="359"/>
                </a:lnTo>
                <a:lnTo>
                  <a:pt x="447" y="358"/>
                </a:lnTo>
                <a:lnTo>
                  <a:pt x="448" y="358"/>
                </a:lnTo>
                <a:lnTo>
                  <a:pt x="450" y="358"/>
                </a:lnTo>
                <a:lnTo>
                  <a:pt x="451" y="358"/>
                </a:lnTo>
                <a:lnTo>
                  <a:pt x="452" y="357"/>
                </a:lnTo>
                <a:lnTo>
                  <a:pt x="454" y="357"/>
                </a:lnTo>
                <a:lnTo>
                  <a:pt x="455" y="357"/>
                </a:lnTo>
                <a:lnTo>
                  <a:pt x="456" y="357"/>
                </a:lnTo>
                <a:lnTo>
                  <a:pt x="458" y="357"/>
                </a:lnTo>
                <a:lnTo>
                  <a:pt x="459" y="357"/>
                </a:lnTo>
                <a:lnTo>
                  <a:pt x="460" y="357"/>
                </a:lnTo>
                <a:lnTo>
                  <a:pt x="461" y="357"/>
                </a:lnTo>
                <a:lnTo>
                  <a:pt x="463" y="358"/>
                </a:lnTo>
                <a:lnTo>
                  <a:pt x="464" y="358"/>
                </a:lnTo>
                <a:lnTo>
                  <a:pt x="465" y="358"/>
                </a:lnTo>
                <a:lnTo>
                  <a:pt x="467" y="358"/>
                </a:lnTo>
                <a:lnTo>
                  <a:pt x="468" y="359"/>
                </a:lnTo>
                <a:lnTo>
                  <a:pt x="469" y="359"/>
                </a:lnTo>
                <a:lnTo>
                  <a:pt x="471" y="359"/>
                </a:lnTo>
                <a:lnTo>
                  <a:pt x="472" y="360"/>
                </a:lnTo>
                <a:lnTo>
                  <a:pt x="473" y="360"/>
                </a:lnTo>
                <a:lnTo>
                  <a:pt x="475" y="361"/>
                </a:lnTo>
                <a:lnTo>
                  <a:pt x="476" y="361"/>
                </a:lnTo>
                <a:lnTo>
                  <a:pt x="477" y="361"/>
                </a:lnTo>
                <a:lnTo>
                  <a:pt x="478" y="362"/>
                </a:lnTo>
                <a:lnTo>
                  <a:pt x="480" y="362"/>
                </a:lnTo>
                <a:lnTo>
                  <a:pt x="481" y="362"/>
                </a:lnTo>
                <a:lnTo>
                  <a:pt x="482" y="363"/>
                </a:lnTo>
                <a:lnTo>
                  <a:pt x="484" y="363"/>
                </a:lnTo>
                <a:lnTo>
                  <a:pt x="485" y="363"/>
                </a:lnTo>
                <a:lnTo>
                  <a:pt x="486" y="364"/>
                </a:lnTo>
                <a:lnTo>
                  <a:pt x="488" y="364"/>
                </a:lnTo>
                <a:lnTo>
                  <a:pt x="489" y="364"/>
                </a:lnTo>
                <a:lnTo>
                  <a:pt x="490" y="364"/>
                </a:lnTo>
                <a:lnTo>
                  <a:pt x="492" y="365"/>
                </a:lnTo>
                <a:lnTo>
                  <a:pt x="493" y="365"/>
                </a:lnTo>
                <a:lnTo>
                  <a:pt x="494" y="365"/>
                </a:lnTo>
                <a:lnTo>
                  <a:pt x="495" y="365"/>
                </a:lnTo>
                <a:lnTo>
                  <a:pt x="497" y="366"/>
                </a:lnTo>
                <a:lnTo>
                  <a:pt x="498" y="366"/>
                </a:lnTo>
                <a:lnTo>
                  <a:pt x="499" y="366"/>
                </a:lnTo>
                <a:lnTo>
                  <a:pt x="501" y="367"/>
                </a:lnTo>
                <a:lnTo>
                  <a:pt x="502" y="367"/>
                </a:lnTo>
                <a:lnTo>
                  <a:pt x="503" y="367"/>
                </a:lnTo>
                <a:lnTo>
                  <a:pt x="505" y="368"/>
                </a:lnTo>
                <a:lnTo>
                  <a:pt x="506" y="368"/>
                </a:lnTo>
                <a:lnTo>
                  <a:pt x="507" y="368"/>
                </a:lnTo>
                <a:lnTo>
                  <a:pt x="509" y="369"/>
                </a:lnTo>
                <a:lnTo>
                  <a:pt x="510" y="369"/>
                </a:lnTo>
                <a:lnTo>
                  <a:pt x="511" y="369"/>
                </a:lnTo>
                <a:lnTo>
                  <a:pt x="513" y="369"/>
                </a:lnTo>
                <a:lnTo>
                  <a:pt x="514" y="370"/>
                </a:lnTo>
                <a:lnTo>
                  <a:pt x="515" y="370"/>
                </a:lnTo>
                <a:lnTo>
                  <a:pt x="516" y="370"/>
                </a:lnTo>
                <a:lnTo>
                  <a:pt x="518" y="370"/>
                </a:lnTo>
                <a:lnTo>
                  <a:pt x="519" y="370"/>
                </a:lnTo>
                <a:lnTo>
                  <a:pt x="520" y="371"/>
                </a:lnTo>
                <a:lnTo>
                  <a:pt x="522" y="371"/>
                </a:lnTo>
                <a:lnTo>
                  <a:pt x="523" y="371"/>
                </a:lnTo>
              </a:path>
            </a:pathLst>
          </a:custGeom>
          <a:noFill/>
          <a:ln w="28575">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47" name="Rectangle 83"/>
          <p:cNvSpPr>
            <a:spLocks noChangeArrowheads="1"/>
          </p:cNvSpPr>
          <p:nvPr/>
        </p:nvSpPr>
        <p:spPr bwMode="auto">
          <a:xfrm>
            <a:off x="1219200" y="533400"/>
            <a:ext cx="647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Broadband Driving Point Admittance</a:t>
            </a:r>
            <a:endParaRPr lang="en-US" altLang="en-US" b="1">
              <a:latin typeface="Tahoma" panose="020B0604030504040204" pitchFamily="34" charset="0"/>
            </a:endParaRPr>
          </a:p>
        </p:txBody>
      </p:sp>
      <p:sp>
        <p:nvSpPr>
          <p:cNvPr id="36948" name="Rectangle 84"/>
          <p:cNvSpPr>
            <a:spLocks noChangeArrowheads="1"/>
          </p:cNvSpPr>
          <p:nvPr/>
        </p:nvSpPr>
        <p:spPr bwMode="auto">
          <a:xfrm>
            <a:off x="4581525" y="646113"/>
            <a:ext cx="15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b="1">
              <a:latin typeface="Tahoma" panose="020B0604030504040204" pitchFamily="34" charset="0"/>
            </a:endParaRPr>
          </a:p>
        </p:txBody>
      </p:sp>
      <p:sp>
        <p:nvSpPr>
          <p:cNvPr id="36949" name="Rectangle 85"/>
          <p:cNvSpPr>
            <a:spLocks noChangeArrowheads="1"/>
          </p:cNvSpPr>
          <p:nvPr/>
        </p:nvSpPr>
        <p:spPr bwMode="auto">
          <a:xfrm>
            <a:off x="1144588" y="548798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a:t>
            </a:r>
            <a:endParaRPr lang="en-US" altLang="en-US" b="1">
              <a:latin typeface="Tahoma" panose="020B0604030504040204" pitchFamily="34" charset="0"/>
            </a:endParaRPr>
          </a:p>
        </p:txBody>
      </p:sp>
      <p:sp>
        <p:nvSpPr>
          <p:cNvPr id="36950" name="Rectangle 86"/>
          <p:cNvSpPr>
            <a:spLocks noChangeArrowheads="1"/>
          </p:cNvSpPr>
          <p:nvPr/>
        </p:nvSpPr>
        <p:spPr bwMode="auto">
          <a:xfrm>
            <a:off x="606425" y="4899025"/>
            <a:ext cx="700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0.005</a:t>
            </a:r>
            <a:endParaRPr lang="en-US" altLang="en-US" b="1">
              <a:latin typeface="Tahoma" panose="020B0604030504040204" pitchFamily="34" charset="0"/>
            </a:endParaRPr>
          </a:p>
        </p:txBody>
      </p:sp>
      <p:sp>
        <p:nvSpPr>
          <p:cNvPr id="36951" name="Rectangle 87"/>
          <p:cNvSpPr>
            <a:spLocks noChangeArrowheads="1"/>
          </p:cNvSpPr>
          <p:nvPr/>
        </p:nvSpPr>
        <p:spPr bwMode="auto">
          <a:xfrm>
            <a:off x="758825" y="4318000"/>
            <a:ext cx="5445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0.01</a:t>
            </a:r>
            <a:endParaRPr lang="en-US" altLang="en-US" b="1">
              <a:latin typeface="Tahoma" panose="020B0604030504040204" pitchFamily="34" charset="0"/>
            </a:endParaRPr>
          </a:p>
        </p:txBody>
      </p:sp>
      <p:sp>
        <p:nvSpPr>
          <p:cNvPr id="36952" name="Rectangle 88"/>
          <p:cNvSpPr>
            <a:spLocks noChangeArrowheads="1"/>
          </p:cNvSpPr>
          <p:nvPr/>
        </p:nvSpPr>
        <p:spPr bwMode="auto">
          <a:xfrm>
            <a:off x="606425" y="3729038"/>
            <a:ext cx="700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0.015</a:t>
            </a:r>
            <a:endParaRPr lang="en-US" altLang="en-US" b="1">
              <a:latin typeface="Tahoma" panose="020B0604030504040204" pitchFamily="34" charset="0"/>
            </a:endParaRPr>
          </a:p>
        </p:txBody>
      </p:sp>
      <p:sp>
        <p:nvSpPr>
          <p:cNvPr id="36953" name="Rectangle 89"/>
          <p:cNvSpPr>
            <a:spLocks noChangeArrowheads="1"/>
          </p:cNvSpPr>
          <p:nvPr/>
        </p:nvSpPr>
        <p:spPr bwMode="auto">
          <a:xfrm>
            <a:off x="758825" y="3148013"/>
            <a:ext cx="5445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0.02</a:t>
            </a:r>
            <a:endParaRPr lang="en-US" altLang="en-US" b="1">
              <a:latin typeface="Tahoma" panose="020B0604030504040204" pitchFamily="34" charset="0"/>
            </a:endParaRPr>
          </a:p>
        </p:txBody>
      </p:sp>
      <p:sp>
        <p:nvSpPr>
          <p:cNvPr id="36954" name="Rectangle 90"/>
          <p:cNvSpPr>
            <a:spLocks noChangeArrowheads="1"/>
          </p:cNvSpPr>
          <p:nvPr/>
        </p:nvSpPr>
        <p:spPr bwMode="auto">
          <a:xfrm>
            <a:off x="606425" y="2559050"/>
            <a:ext cx="700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0.025</a:t>
            </a:r>
            <a:endParaRPr lang="en-US" altLang="en-US" b="1">
              <a:latin typeface="Tahoma" panose="020B0604030504040204" pitchFamily="34" charset="0"/>
            </a:endParaRPr>
          </a:p>
        </p:txBody>
      </p:sp>
      <p:sp>
        <p:nvSpPr>
          <p:cNvPr id="36955" name="Rectangle 91"/>
          <p:cNvSpPr>
            <a:spLocks noChangeArrowheads="1"/>
          </p:cNvSpPr>
          <p:nvPr/>
        </p:nvSpPr>
        <p:spPr bwMode="auto">
          <a:xfrm>
            <a:off x="758825" y="1978025"/>
            <a:ext cx="5445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0.03</a:t>
            </a:r>
            <a:endParaRPr lang="en-US" altLang="en-US" b="1">
              <a:latin typeface="Tahoma" panose="020B0604030504040204" pitchFamily="34" charset="0"/>
            </a:endParaRPr>
          </a:p>
        </p:txBody>
      </p:sp>
      <p:sp>
        <p:nvSpPr>
          <p:cNvPr id="36956" name="Rectangle 92"/>
          <p:cNvSpPr>
            <a:spLocks noChangeArrowheads="1"/>
          </p:cNvSpPr>
          <p:nvPr/>
        </p:nvSpPr>
        <p:spPr bwMode="auto">
          <a:xfrm>
            <a:off x="606425" y="1389063"/>
            <a:ext cx="700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0.035</a:t>
            </a:r>
            <a:endParaRPr lang="en-US" altLang="en-US" b="1">
              <a:latin typeface="Tahoma" panose="020B0604030504040204" pitchFamily="34" charset="0"/>
            </a:endParaRPr>
          </a:p>
        </p:txBody>
      </p:sp>
      <p:sp>
        <p:nvSpPr>
          <p:cNvPr id="36957" name="Rectangle 93"/>
          <p:cNvSpPr>
            <a:spLocks noChangeArrowheads="1"/>
          </p:cNvSpPr>
          <p:nvPr/>
        </p:nvSpPr>
        <p:spPr bwMode="auto">
          <a:xfrm>
            <a:off x="1430338" y="588803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a:t>
            </a:r>
            <a:endParaRPr lang="en-US" altLang="en-US" b="1">
              <a:latin typeface="Tahoma" panose="020B0604030504040204" pitchFamily="34" charset="0"/>
            </a:endParaRPr>
          </a:p>
        </p:txBody>
      </p:sp>
      <p:sp>
        <p:nvSpPr>
          <p:cNvPr id="36958" name="Rectangle 94"/>
          <p:cNvSpPr>
            <a:spLocks noChangeArrowheads="1"/>
          </p:cNvSpPr>
          <p:nvPr/>
        </p:nvSpPr>
        <p:spPr bwMode="auto">
          <a:xfrm>
            <a:off x="2286000"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100000</a:t>
            </a:r>
            <a:endParaRPr lang="en-US" altLang="en-US" b="1">
              <a:latin typeface="Tahoma" panose="020B0604030504040204" pitchFamily="34" charset="0"/>
            </a:endParaRPr>
          </a:p>
        </p:txBody>
      </p:sp>
      <p:sp>
        <p:nvSpPr>
          <p:cNvPr id="36959" name="Rectangle 95"/>
          <p:cNvSpPr>
            <a:spLocks noChangeArrowheads="1"/>
          </p:cNvSpPr>
          <p:nvPr/>
        </p:nvSpPr>
        <p:spPr bwMode="auto">
          <a:xfrm>
            <a:off x="3533775"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200000</a:t>
            </a:r>
            <a:endParaRPr lang="en-US" altLang="en-US" b="1">
              <a:latin typeface="Tahoma" panose="020B0604030504040204" pitchFamily="34" charset="0"/>
            </a:endParaRPr>
          </a:p>
        </p:txBody>
      </p:sp>
      <p:sp>
        <p:nvSpPr>
          <p:cNvPr id="36960" name="Rectangle 96"/>
          <p:cNvSpPr>
            <a:spLocks noChangeArrowheads="1"/>
          </p:cNvSpPr>
          <p:nvPr/>
        </p:nvSpPr>
        <p:spPr bwMode="auto">
          <a:xfrm>
            <a:off x="4779963"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300000</a:t>
            </a:r>
            <a:endParaRPr lang="en-US" altLang="en-US" b="1">
              <a:latin typeface="Tahoma" panose="020B0604030504040204" pitchFamily="34" charset="0"/>
            </a:endParaRPr>
          </a:p>
        </p:txBody>
      </p:sp>
      <p:sp>
        <p:nvSpPr>
          <p:cNvPr id="36961" name="Rectangle 97"/>
          <p:cNvSpPr>
            <a:spLocks noChangeArrowheads="1"/>
          </p:cNvSpPr>
          <p:nvPr/>
        </p:nvSpPr>
        <p:spPr bwMode="auto">
          <a:xfrm>
            <a:off x="6026150"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400000</a:t>
            </a:r>
            <a:endParaRPr lang="en-US" altLang="en-US" b="1">
              <a:latin typeface="Tahoma" panose="020B0604030504040204" pitchFamily="34" charset="0"/>
            </a:endParaRPr>
          </a:p>
        </p:txBody>
      </p:sp>
      <p:sp>
        <p:nvSpPr>
          <p:cNvPr id="36962" name="Rectangle 98"/>
          <p:cNvSpPr>
            <a:spLocks noChangeArrowheads="1"/>
          </p:cNvSpPr>
          <p:nvPr/>
        </p:nvSpPr>
        <p:spPr bwMode="auto">
          <a:xfrm>
            <a:off x="7272338"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500000</a:t>
            </a:r>
            <a:endParaRPr lang="en-US" altLang="en-US" b="1">
              <a:latin typeface="Tahoma" panose="020B0604030504040204" pitchFamily="34" charset="0"/>
            </a:endParaRPr>
          </a:p>
        </p:txBody>
      </p:sp>
      <p:sp>
        <p:nvSpPr>
          <p:cNvPr id="36963" name="Rectangle 99"/>
          <p:cNvSpPr>
            <a:spLocks noChangeArrowheads="1"/>
          </p:cNvSpPr>
          <p:nvPr/>
        </p:nvSpPr>
        <p:spPr bwMode="auto">
          <a:xfrm>
            <a:off x="3713163" y="6353175"/>
            <a:ext cx="1822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100" b="1"/>
              <a:t>Frequency, Hz</a:t>
            </a:r>
            <a:endParaRPr lang="en-US" altLang="en-US" b="1">
              <a:latin typeface="Tahoma" panose="020B0604030504040204" pitchFamily="34" charset="0"/>
            </a:endParaRPr>
          </a:p>
        </p:txBody>
      </p:sp>
      <p:sp>
        <p:nvSpPr>
          <p:cNvPr id="36964" name="Rectangle 100"/>
          <p:cNvSpPr>
            <a:spLocks noChangeArrowheads="1"/>
          </p:cNvSpPr>
          <p:nvPr/>
        </p:nvSpPr>
        <p:spPr bwMode="auto">
          <a:xfrm rot="-5400000">
            <a:off x="-284162" y="3367088"/>
            <a:ext cx="1095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100" b="1"/>
              <a:t>Siemens</a:t>
            </a:r>
            <a:endParaRPr lang="en-US" altLang="en-US" b="1">
              <a:latin typeface="Tahoma" panose="020B0604030504040204" pitchFamily="34" charset="0"/>
            </a:endParaRPr>
          </a:p>
        </p:txBody>
      </p:sp>
      <p:sp>
        <p:nvSpPr>
          <p:cNvPr id="36965" name="Rectangle 101"/>
          <p:cNvSpPr>
            <a:spLocks noChangeArrowheads="1"/>
          </p:cNvSpPr>
          <p:nvPr/>
        </p:nvSpPr>
        <p:spPr bwMode="auto">
          <a:xfrm>
            <a:off x="8278813" y="3395663"/>
            <a:ext cx="769937" cy="390525"/>
          </a:xfrm>
          <a:prstGeom prst="rect">
            <a:avLst/>
          </a:prstGeom>
          <a:solidFill>
            <a:srgbClr val="FFFFFF"/>
          </a:solidFill>
          <a:ln w="0">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966" name="Line 102"/>
          <p:cNvSpPr>
            <a:spLocks noChangeShapeType="1"/>
          </p:cNvSpPr>
          <p:nvPr/>
        </p:nvSpPr>
        <p:spPr bwMode="auto">
          <a:xfrm>
            <a:off x="8364538" y="3605213"/>
            <a:ext cx="227012" cy="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67" name="Rectangle 103"/>
          <p:cNvSpPr>
            <a:spLocks noChangeArrowheads="1"/>
          </p:cNvSpPr>
          <p:nvPr/>
        </p:nvSpPr>
        <p:spPr bwMode="auto">
          <a:xfrm>
            <a:off x="8720138" y="3452813"/>
            <a:ext cx="3317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|Y|</a:t>
            </a:r>
            <a:endParaRPr lang="en-US" altLang="en-US" b="1">
              <a:latin typeface="Tahoma" panose="020B0604030504040204" pitchFamily="34" charset="0"/>
            </a:endParaRPr>
          </a:p>
        </p:txBody>
      </p:sp>
      <p:sp>
        <p:nvSpPr>
          <p:cNvPr id="36968" name="Rectangle 104"/>
          <p:cNvSpPr>
            <a:spLocks noChangeArrowheads="1"/>
          </p:cNvSpPr>
          <p:nvPr/>
        </p:nvSpPr>
        <p:spPr bwMode="auto">
          <a:xfrm>
            <a:off x="-114300" y="0"/>
            <a:ext cx="9248775" cy="68961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68735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Power Flow Visualization</a:t>
            </a:r>
          </a:p>
        </p:txBody>
      </p:sp>
      <p:sp>
        <p:nvSpPr>
          <p:cNvPr id="37891" name="Rectangle 3"/>
          <p:cNvSpPr>
            <a:spLocks noChangeArrowheads="1"/>
          </p:cNvSpPr>
          <p:nvPr/>
        </p:nvSpPr>
        <p:spPr bwMode="auto">
          <a:xfrm>
            <a:off x="1885950" y="1666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l="7826" t="2460" r="3999" b="6557"/>
          <a:stretch>
            <a:fillRect/>
          </a:stretch>
        </p:blipFill>
        <p:spPr bwMode="auto">
          <a:xfrm>
            <a:off x="838200" y="1524000"/>
            <a:ext cx="702945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511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altLang="en-US"/>
              <a:t>Special Displays  </a:t>
            </a:r>
          </a:p>
        </p:txBody>
      </p:sp>
      <p:pic>
        <p:nvPicPr>
          <p:cNvPr id="38915" name="Picture 5" descr="8500Gener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1245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6"/>
          <p:cNvSpPr txBox="1">
            <a:spLocks noChangeArrowheads="1"/>
          </p:cNvSpPr>
          <p:nvPr/>
        </p:nvSpPr>
        <p:spPr bwMode="auto">
          <a:xfrm>
            <a:off x="7391400" y="23622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Fault Current Magnitudes</a:t>
            </a:r>
          </a:p>
        </p:txBody>
      </p:sp>
    </p:spTree>
    <p:extLst>
      <p:ext uri="{BB962C8B-B14F-4D97-AF65-F5344CB8AC3E}">
        <p14:creationId xmlns:p14="http://schemas.microsoft.com/office/powerpoint/2010/main" val="293133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a:t>
            </a:r>
          </a:p>
        </p:txBody>
      </p:sp>
      <p:sp>
        <p:nvSpPr>
          <p:cNvPr id="11267" name="Rectangle 3"/>
          <p:cNvSpPr>
            <a:spLocks noGrp="1" noChangeArrowheads="1"/>
          </p:cNvSpPr>
          <p:nvPr>
            <p:ph type="body" idx="1"/>
          </p:nvPr>
        </p:nvSpPr>
        <p:spPr/>
        <p:txBody>
          <a:bodyPr/>
          <a:lstStyle/>
          <a:p>
            <a:pPr eaLnBrk="1" hangingPunct="1"/>
            <a:r>
              <a:rPr lang="en-US" altLang="en-US" dirty="0"/>
              <a:t>Script-driven, frequency-domain electrical circuit simulation tool</a:t>
            </a:r>
          </a:p>
          <a:p>
            <a:pPr eaLnBrk="1" hangingPunct="1"/>
            <a:endParaRPr lang="en-US" altLang="en-US" dirty="0"/>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a:t>
            </a:r>
            <a:r>
              <a:rPr lang="en-US" altLang="en-US" b="1" dirty="0"/>
              <a:t>unbalanced, multi-phase </a:t>
            </a:r>
            <a:r>
              <a:rPr lang="en-US" altLang="en-US" dirty="0"/>
              <a:t>North American power distribution systems</a:t>
            </a:r>
          </a:p>
          <a:p>
            <a:pPr lvl="2" eaLnBrk="1" hangingPunct="1"/>
            <a:r>
              <a:rPr lang="en-US" altLang="en-US" dirty="0"/>
              <a:t>As well as European-style systems</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3244235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SolarRamp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47838"/>
            <a:ext cx="5500688"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3"/>
          <p:cNvSpPr>
            <a:spLocks noGrp="1" noChangeArrowheads="1"/>
          </p:cNvSpPr>
          <p:nvPr>
            <p:ph type="title"/>
          </p:nvPr>
        </p:nvSpPr>
        <p:spPr/>
        <p:txBody>
          <a:bodyPr/>
          <a:lstStyle/>
          <a:p>
            <a:pPr eaLnBrk="1" hangingPunct="1"/>
            <a:r>
              <a:rPr lang="en-US" altLang="en-US"/>
              <a:t>Example of an Expected DG Problem</a:t>
            </a:r>
          </a:p>
        </p:txBody>
      </p:sp>
      <p:grpSp>
        <p:nvGrpSpPr>
          <p:cNvPr id="40964" name="Group 4"/>
          <p:cNvGrpSpPr>
            <a:grpSpLocks/>
          </p:cNvGrpSpPr>
          <p:nvPr/>
        </p:nvGrpSpPr>
        <p:grpSpPr bwMode="auto">
          <a:xfrm>
            <a:off x="2286000" y="1905000"/>
            <a:ext cx="4648200" cy="3657600"/>
            <a:chOff x="6900" y="6893"/>
            <a:chExt cx="4395" cy="3307"/>
          </a:xfrm>
        </p:grpSpPr>
        <p:sp>
          <p:nvSpPr>
            <p:cNvPr id="40965" name="Text Box 5"/>
            <p:cNvSpPr txBox="1">
              <a:spLocks noChangeArrowheads="1"/>
            </p:cNvSpPr>
            <p:nvPr/>
          </p:nvSpPr>
          <p:spPr bwMode="auto">
            <a:xfrm>
              <a:off x="9315" y="9255"/>
              <a:ext cx="1980" cy="945"/>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a:latin typeface="Times New Roman" panose="02020603050405020304" pitchFamily="18" charset="0"/>
                  <a:cs typeface="Arial" panose="020B0604020202020204" pitchFamily="34" charset="0"/>
                </a:rPr>
                <a:t>Regulator taps up to compensate for voltage drop</a:t>
              </a:r>
              <a:endParaRPr lang="en-US" altLang="en-US" sz="2400" b="1">
                <a:cs typeface="Arial" panose="020B0604020202020204" pitchFamily="34" charset="0"/>
              </a:endParaRPr>
            </a:p>
          </p:txBody>
        </p:sp>
        <p:sp>
          <p:nvSpPr>
            <p:cNvPr id="40966" name="Text Box 6"/>
            <p:cNvSpPr txBox="1">
              <a:spLocks noChangeArrowheads="1"/>
            </p:cNvSpPr>
            <p:nvPr/>
          </p:nvSpPr>
          <p:spPr bwMode="auto">
            <a:xfrm>
              <a:off x="6900" y="7005"/>
              <a:ext cx="2325" cy="675"/>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imes New Roman" panose="02020603050405020304" pitchFamily="18" charset="0"/>
                  <a:cs typeface="Arial" panose="020B0604020202020204" pitchFamily="34" charset="0"/>
                </a:rPr>
                <a:t>Voltage overshoots as power output ramps up</a:t>
              </a:r>
              <a:endParaRPr lang="en-US" altLang="en-US" sz="2000" b="1">
                <a:cs typeface="Arial" panose="020B0604020202020204" pitchFamily="34" charset="0"/>
              </a:endParaRPr>
            </a:p>
          </p:txBody>
        </p:sp>
        <p:sp>
          <p:nvSpPr>
            <p:cNvPr id="40967" name="Line 7"/>
            <p:cNvSpPr>
              <a:spLocks noChangeShapeType="1"/>
            </p:cNvSpPr>
            <p:nvPr/>
          </p:nvSpPr>
          <p:spPr bwMode="auto">
            <a:xfrm flipV="1">
              <a:off x="9045" y="9450"/>
              <a:ext cx="0" cy="7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8" name="Line 8"/>
            <p:cNvSpPr>
              <a:spLocks noChangeShapeType="1"/>
            </p:cNvSpPr>
            <p:nvPr/>
          </p:nvSpPr>
          <p:spPr bwMode="auto">
            <a:xfrm rot="5400000" flipV="1">
              <a:off x="8940" y="6525"/>
              <a:ext cx="0" cy="7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67041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Root of Problem</a:t>
            </a:r>
          </a:p>
        </p:txBody>
      </p:sp>
      <p:sp>
        <p:nvSpPr>
          <p:cNvPr id="41987" name="Rectangle 3"/>
          <p:cNvSpPr>
            <a:spLocks noChangeArrowheads="1"/>
          </p:cNvSpPr>
          <p:nvPr/>
        </p:nvSpPr>
        <p:spPr bwMode="auto">
          <a:xfrm>
            <a:off x="0" y="204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nvGrpSpPr>
          <p:cNvPr id="41988" name="Group 4"/>
          <p:cNvGrpSpPr>
            <a:grpSpLocks noChangeAspect="1"/>
          </p:cNvGrpSpPr>
          <p:nvPr/>
        </p:nvGrpSpPr>
        <p:grpSpPr bwMode="auto">
          <a:xfrm>
            <a:off x="1143000" y="1981200"/>
            <a:ext cx="4648200" cy="4343400"/>
            <a:chOff x="2362" y="3630"/>
            <a:chExt cx="12656" cy="11822"/>
          </a:xfrm>
        </p:grpSpPr>
        <p:sp>
          <p:nvSpPr>
            <p:cNvPr id="41991" name="AutoShape 5"/>
            <p:cNvSpPr>
              <a:spLocks noChangeAspect="1" noChangeArrowheads="1" noTextEdit="1"/>
            </p:cNvSpPr>
            <p:nvPr/>
          </p:nvSpPr>
          <p:spPr bwMode="auto">
            <a:xfrm>
              <a:off x="2362" y="3630"/>
              <a:ext cx="12656" cy="1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92" name="Rectangle 6"/>
            <p:cNvSpPr>
              <a:spLocks noChangeArrowheads="1"/>
            </p:cNvSpPr>
            <p:nvPr/>
          </p:nvSpPr>
          <p:spPr bwMode="auto">
            <a:xfrm>
              <a:off x="2362" y="4397"/>
              <a:ext cx="12656" cy="10355"/>
            </a:xfrm>
            <a:prstGeom prst="rect">
              <a:avLst/>
            </a:prstGeom>
            <a:solidFill>
              <a:srgbClr val="FFFFFF"/>
            </a:solidFill>
            <a:ln w="9525">
              <a:solidFill>
                <a:srgbClr val="FFFFFF"/>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1993" name="Rectangle 7"/>
            <p:cNvSpPr>
              <a:spLocks noChangeArrowheads="1"/>
            </p:cNvSpPr>
            <p:nvPr/>
          </p:nvSpPr>
          <p:spPr bwMode="auto">
            <a:xfrm>
              <a:off x="7218" y="3816"/>
              <a:ext cx="5639"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Voltage Profile w/ DG</a:t>
              </a:r>
              <a:endParaRPr lang="en-US" altLang="en-US" sz="1800">
                <a:solidFill>
                  <a:schemeClr val="tx1"/>
                </a:solidFill>
                <a:ea typeface="Times New Roman" panose="02020603050405020304" pitchFamily="18" charset="0"/>
                <a:cs typeface="MS Sans Serif" charset="0"/>
              </a:endParaRPr>
            </a:p>
          </p:txBody>
        </p:sp>
        <p:sp>
          <p:nvSpPr>
            <p:cNvPr id="41994" name="Line 8"/>
            <p:cNvSpPr>
              <a:spLocks noChangeShapeType="1"/>
            </p:cNvSpPr>
            <p:nvPr/>
          </p:nvSpPr>
          <p:spPr bwMode="auto">
            <a:xfrm>
              <a:off x="482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5" name="Line 9"/>
            <p:cNvSpPr>
              <a:spLocks noChangeShapeType="1"/>
            </p:cNvSpPr>
            <p:nvPr/>
          </p:nvSpPr>
          <p:spPr bwMode="auto">
            <a:xfrm>
              <a:off x="568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Line 10"/>
            <p:cNvSpPr>
              <a:spLocks noChangeShapeType="1"/>
            </p:cNvSpPr>
            <p:nvPr/>
          </p:nvSpPr>
          <p:spPr bwMode="auto">
            <a:xfrm>
              <a:off x="656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1"/>
            <p:cNvSpPr>
              <a:spLocks noChangeShapeType="1"/>
            </p:cNvSpPr>
            <p:nvPr/>
          </p:nvSpPr>
          <p:spPr bwMode="auto">
            <a:xfrm>
              <a:off x="741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Line 12"/>
            <p:cNvSpPr>
              <a:spLocks noChangeShapeType="1"/>
            </p:cNvSpPr>
            <p:nvPr/>
          </p:nvSpPr>
          <p:spPr bwMode="auto">
            <a:xfrm>
              <a:off x="829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3"/>
            <p:cNvSpPr>
              <a:spLocks noChangeShapeType="1"/>
            </p:cNvSpPr>
            <p:nvPr/>
          </p:nvSpPr>
          <p:spPr bwMode="auto">
            <a:xfrm>
              <a:off x="915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4"/>
            <p:cNvSpPr>
              <a:spLocks noChangeShapeType="1"/>
            </p:cNvSpPr>
            <p:nvPr/>
          </p:nvSpPr>
          <p:spPr bwMode="auto">
            <a:xfrm>
              <a:off x="1000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5"/>
            <p:cNvSpPr>
              <a:spLocks noChangeShapeType="1"/>
            </p:cNvSpPr>
            <p:nvPr/>
          </p:nvSpPr>
          <p:spPr bwMode="auto">
            <a:xfrm>
              <a:off x="1091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2" name="Line 16"/>
            <p:cNvSpPr>
              <a:spLocks noChangeShapeType="1"/>
            </p:cNvSpPr>
            <p:nvPr/>
          </p:nvSpPr>
          <p:spPr bwMode="auto">
            <a:xfrm>
              <a:off x="1176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3" name="Line 17"/>
            <p:cNvSpPr>
              <a:spLocks noChangeShapeType="1"/>
            </p:cNvSpPr>
            <p:nvPr/>
          </p:nvSpPr>
          <p:spPr bwMode="auto">
            <a:xfrm>
              <a:off x="1264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4" name="Line 18"/>
            <p:cNvSpPr>
              <a:spLocks noChangeShapeType="1"/>
            </p:cNvSpPr>
            <p:nvPr/>
          </p:nvSpPr>
          <p:spPr bwMode="auto">
            <a:xfrm>
              <a:off x="1350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19"/>
            <p:cNvSpPr>
              <a:spLocks noChangeShapeType="1"/>
            </p:cNvSpPr>
            <p:nvPr/>
          </p:nvSpPr>
          <p:spPr bwMode="auto">
            <a:xfrm>
              <a:off x="1435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20"/>
            <p:cNvSpPr>
              <a:spLocks noChangeShapeType="1"/>
            </p:cNvSpPr>
            <p:nvPr/>
          </p:nvSpPr>
          <p:spPr bwMode="auto">
            <a:xfrm>
              <a:off x="3872" y="14039"/>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Rectangle 21"/>
            <p:cNvSpPr>
              <a:spLocks noChangeArrowheads="1"/>
            </p:cNvSpPr>
            <p:nvPr/>
          </p:nvSpPr>
          <p:spPr bwMode="auto">
            <a:xfrm>
              <a:off x="3501" y="14039"/>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0.0</a:t>
              </a:r>
              <a:endParaRPr lang="en-US" altLang="en-US" sz="1800">
                <a:solidFill>
                  <a:schemeClr val="tx1"/>
                </a:solidFill>
                <a:ea typeface="Times New Roman" panose="02020603050405020304" pitchFamily="18" charset="0"/>
                <a:cs typeface="MS Sans Serif" charset="0"/>
              </a:endParaRPr>
            </a:p>
          </p:txBody>
        </p:sp>
        <p:sp>
          <p:nvSpPr>
            <p:cNvPr id="42008" name="Line 22"/>
            <p:cNvSpPr>
              <a:spLocks noChangeShapeType="1"/>
            </p:cNvSpPr>
            <p:nvPr/>
          </p:nvSpPr>
          <p:spPr bwMode="auto">
            <a:xfrm>
              <a:off x="741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Rectangle 23"/>
            <p:cNvSpPr>
              <a:spLocks noChangeArrowheads="1"/>
            </p:cNvSpPr>
            <p:nvPr/>
          </p:nvSpPr>
          <p:spPr bwMode="auto">
            <a:xfrm>
              <a:off x="7262"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2.0</a:t>
              </a:r>
              <a:endParaRPr lang="en-US" altLang="en-US" sz="1800">
                <a:solidFill>
                  <a:schemeClr val="tx1"/>
                </a:solidFill>
                <a:ea typeface="Times New Roman" panose="02020603050405020304" pitchFamily="18" charset="0"/>
                <a:cs typeface="MS Sans Serif" charset="0"/>
              </a:endParaRPr>
            </a:p>
          </p:txBody>
        </p:sp>
        <p:sp>
          <p:nvSpPr>
            <p:cNvPr id="42010" name="Line 24"/>
            <p:cNvSpPr>
              <a:spLocks noChangeShapeType="1"/>
            </p:cNvSpPr>
            <p:nvPr/>
          </p:nvSpPr>
          <p:spPr bwMode="auto">
            <a:xfrm>
              <a:off x="10910"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1" name="Rectangle 25"/>
            <p:cNvSpPr>
              <a:spLocks noChangeArrowheads="1"/>
            </p:cNvSpPr>
            <p:nvPr/>
          </p:nvSpPr>
          <p:spPr bwMode="auto">
            <a:xfrm>
              <a:off x="1075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4.0</a:t>
              </a:r>
              <a:endParaRPr lang="en-US" altLang="en-US" sz="1800">
                <a:solidFill>
                  <a:schemeClr val="tx1"/>
                </a:solidFill>
                <a:ea typeface="Times New Roman" panose="02020603050405020304" pitchFamily="18" charset="0"/>
                <a:cs typeface="MS Sans Serif" charset="0"/>
              </a:endParaRPr>
            </a:p>
          </p:txBody>
        </p:sp>
        <p:sp>
          <p:nvSpPr>
            <p:cNvPr id="42012" name="Line 26"/>
            <p:cNvSpPr>
              <a:spLocks noChangeShapeType="1"/>
            </p:cNvSpPr>
            <p:nvPr/>
          </p:nvSpPr>
          <p:spPr bwMode="auto">
            <a:xfrm>
              <a:off x="1435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Rectangle 27"/>
            <p:cNvSpPr>
              <a:spLocks noChangeArrowheads="1"/>
            </p:cNvSpPr>
            <p:nvPr/>
          </p:nvSpPr>
          <p:spPr bwMode="auto">
            <a:xfrm>
              <a:off x="1420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6.0</a:t>
              </a:r>
              <a:endParaRPr lang="en-US" altLang="en-US" sz="1800">
                <a:solidFill>
                  <a:schemeClr val="tx1"/>
                </a:solidFill>
                <a:ea typeface="Times New Roman" panose="02020603050405020304" pitchFamily="18" charset="0"/>
                <a:cs typeface="MS Sans Serif" charset="0"/>
              </a:endParaRPr>
            </a:p>
          </p:txBody>
        </p:sp>
        <p:sp>
          <p:nvSpPr>
            <p:cNvPr id="42014" name="Rectangle 28"/>
            <p:cNvSpPr>
              <a:spLocks noChangeArrowheads="1"/>
            </p:cNvSpPr>
            <p:nvPr/>
          </p:nvSpPr>
          <p:spPr bwMode="auto">
            <a:xfrm>
              <a:off x="4430" y="14783"/>
              <a:ext cx="8086"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Distance from Substation (km)</a:t>
              </a:r>
              <a:endParaRPr lang="en-US" altLang="en-US" sz="1800">
                <a:solidFill>
                  <a:schemeClr val="tx1"/>
                </a:solidFill>
                <a:ea typeface="Times New Roman" panose="02020603050405020304" pitchFamily="18" charset="0"/>
                <a:cs typeface="MS Sans Serif" charset="0"/>
              </a:endParaRPr>
            </a:p>
          </p:txBody>
        </p:sp>
        <p:sp>
          <p:nvSpPr>
            <p:cNvPr id="42015" name="Line 29"/>
            <p:cNvSpPr>
              <a:spLocks noChangeShapeType="1"/>
            </p:cNvSpPr>
            <p:nvPr/>
          </p:nvSpPr>
          <p:spPr bwMode="auto">
            <a:xfrm flipH="1">
              <a:off x="3686" y="13908"/>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6" name="Rectangle 30"/>
            <p:cNvSpPr>
              <a:spLocks noChangeArrowheads="1"/>
            </p:cNvSpPr>
            <p:nvPr/>
          </p:nvSpPr>
          <p:spPr bwMode="auto">
            <a:xfrm>
              <a:off x="2385" y="13389"/>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0.90</a:t>
              </a:r>
              <a:endParaRPr lang="en-US" altLang="en-US" sz="1800">
                <a:solidFill>
                  <a:schemeClr val="tx1"/>
                </a:solidFill>
                <a:ea typeface="Times New Roman" panose="02020603050405020304" pitchFamily="18" charset="0"/>
                <a:cs typeface="MS Sans Serif" charset="0"/>
              </a:endParaRPr>
            </a:p>
          </p:txBody>
        </p:sp>
        <p:sp>
          <p:nvSpPr>
            <p:cNvPr id="42017" name="Line 31"/>
            <p:cNvSpPr>
              <a:spLocks noChangeShapeType="1"/>
            </p:cNvSpPr>
            <p:nvPr/>
          </p:nvSpPr>
          <p:spPr bwMode="auto">
            <a:xfrm flipH="1">
              <a:off x="3686" y="11603"/>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Rectangle 32"/>
            <p:cNvSpPr>
              <a:spLocks noChangeArrowheads="1"/>
            </p:cNvSpPr>
            <p:nvPr/>
          </p:nvSpPr>
          <p:spPr bwMode="auto">
            <a:xfrm>
              <a:off x="2385" y="1125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0.95</a:t>
              </a:r>
              <a:endParaRPr lang="en-US" altLang="en-US" sz="1800">
                <a:solidFill>
                  <a:schemeClr val="tx1"/>
                </a:solidFill>
                <a:ea typeface="Times New Roman" panose="02020603050405020304" pitchFamily="18" charset="0"/>
                <a:cs typeface="MS Sans Serif" charset="0"/>
              </a:endParaRPr>
            </a:p>
          </p:txBody>
        </p:sp>
        <p:sp>
          <p:nvSpPr>
            <p:cNvPr id="42019" name="Line 33"/>
            <p:cNvSpPr>
              <a:spLocks noChangeShapeType="1"/>
            </p:cNvSpPr>
            <p:nvPr/>
          </p:nvSpPr>
          <p:spPr bwMode="auto">
            <a:xfrm flipH="1">
              <a:off x="3686" y="9302"/>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Rectangle 34"/>
            <p:cNvSpPr>
              <a:spLocks noChangeArrowheads="1"/>
            </p:cNvSpPr>
            <p:nvPr/>
          </p:nvSpPr>
          <p:spPr bwMode="auto">
            <a:xfrm>
              <a:off x="2385" y="902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1.00</a:t>
              </a:r>
              <a:endParaRPr lang="en-US" altLang="en-US" sz="1800">
                <a:solidFill>
                  <a:schemeClr val="tx1"/>
                </a:solidFill>
                <a:ea typeface="Times New Roman" panose="02020603050405020304" pitchFamily="18" charset="0"/>
                <a:cs typeface="MS Sans Serif" charset="0"/>
              </a:endParaRPr>
            </a:p>
          </p:txBody>
        </p:sp>
        <p:sp>
          <p:nvSpPr>
            <p:cNvPr id="42021" name="Line 35"/>
            <p:cNvSpPr>
              <a:spLocks noChangeShapeType="1"/>
            </p:cNvSpPr>
            <p:nvPr/>
          </p:nvSpPr>
          <p:spPr bwMode="auto">
            <a:xfrm flipH="1">
              <a:off x="3686" y="6976"/>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Rectangle 36"/>
            <p:cNvSpPr>
              <a:spLocks noChangeArrowheads="1"/>
            </p:cNvSpPr>
            <p:nvPr/>
          </p:nvSpPr>
          <p:spPr bwMode="auto">
            <a:xfrm>
              <a:off x="2385" y="6604"/>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1.05</a:t>
              </a:r>
              <a:endParaRPr lang="en-US" altLang="en-US" sz="1800">
                <a:solidFill>
                  <a:schemeClr val="tx1"/>
                </a:solidFill>
                <a:ea typeface="Times New Roman" panose="02020603050405020304" pitchFamily="18" charset="0"/>
                <a:cs typeface="MS Sans Serif" charset="0"/>
              </a:endParaRPr>
            </a:p>
          </p:txBody>
        </p:sp>
        <p:sp>
          <p:nvSpPr>
            <p:cNvPr id="42023" name="Rectangle 37"/>
            <p:cNvSpPr>
              <a:spLocks noChangeArrowheads="1"/>
            </p:cNvSpPr>
            <p:nvPr/>
          </p:nvSpPr>
          <p:spPr bwMode="auto">
            <a:xfrm>
              <a:off x="2385" y="4559"/>
              <a:ext cx="1085"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1.10</a:t>
              </a:r>
              <a:endParaRPr lang="en-US" altLang="en-US" sz="1800">
                <a:solidFill>
                  <a:schemeClr val="tx1"/>
                </a:solidFill>
                <a:ea typeface="Times New Roman" panose="02020603050405020304" pitchFamily="18" charset="0"/>
                <a:cs typeface="MS Sans Serif" charset="0"/>
              </a:endParaRPr>
            </a:p>
          </p:txBody>
        </p:sp>
        <p:sp>
          <p:nvSpPr>
            <p:cNvPr id="42024" name="Rectangle 38"/>
            <p:cNvSpPr>
              <a:spLocks noChangeArrowheads="1"/>
            </p:cNvSpPr>
            <p:nvPr/>
          </p:nvSpPr>
          <p:spPr bwMode="auto">
            <a:xfrm>
              <a:off x="2571" y="3630"/>
              <a:ext cx="3160"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p.u. Voltage</a:t>
              </a:r>
              <a:endParaRPr lang="en-US" altLang="en-US" sz="1800">
                <a:solidFill>
                  <a:schemeClr val="tx1"/>
                </a:solidFill>
                <a:ea typeface="Times New Roman" panose="02020603050405020304" pitchFamily="18" charset="0"/>
                <a:cs typeface="MS Sans Serif" charset="0"/>
              </a:endParaRPr>
            </a:p>
          </p:txBody>
        </p:sp>
        <p:sp>
          <p:nvSpPr>
            <p:cNvPr id="42025" name="Rectangle 39"/>
            <p:cNvSpPr>
              <a:spLocks noChangeArrowheads="1"/>
            </p:cNvSpPr>
            <p:nvPr/>
          </p:nvSpPr>
          <p:spPr bwMode="auto">
            <a:xfrm>
              <a:off x="3745" y="4702"/>
              <a:ext cx="10898" cy="9283"/>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026" name="Line 40"/>
            <p:cNvSpPr>
              <a:spLocks noChangeShapeType="1"/>
            </p:cNvSpPr>
            <p:nvPr/>
          </p:nvSpPr>
          <p:spPr bwMode="auto">
            <a:xfrm flipV="1">
              <a:off x="482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41"/>
            <p:cNvSpPr>
              <a:spLocks noChangeShapeType="1"/>
            </p:cNvSpPr>
            <p:nvPr/>
          </p:nvSpPr>
          <p:spPr bwMode="auto">
            <a:xfrm flipV="1">
              <a:off x="568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42"/>
            <p:cNvSpPr>
              <a:spLocks noChangeShapeType="1"/>
            </p:cNvSpPr>
            <p:nvPr/>
          </p:nvSpPr>
          <p:spPr bwMode="auto">
            <a:xfrm flipV="1">
              <a:off x="656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43"/>
            <p:cNvSpPr>
              <a:spLocks noChangeShapeType="1"/>
            </p:cNvSpPr>
            <p:nvPr/>
          </p:nvSpPr>
          <p:spPr bwMode="auto">
            <a:xfrm flipV="1">
              <a:off x="741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Line 44"/>
            <p:cNvSpPr>
              <a:spLocks noChangeShapeType="1"/>
            </p:cNvSpPr>
            <p:nvPr/>
          </p:nvSpPr>
          <p:spPr bwMode="auto">
            <a:xfrm flipV="1">
              <a:off x="829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Line 45"/>
            <p:cNvSpPr>
              <a:spLocks noChangeShapeType="1"/>
            </p:cNvSpPr>
            <p:nvPr/>
          </p:nvSpPr>
          <p:spPr bwMode="auto">
            <a:xfrm flipV="1">
              <a:off x="915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Line 46"/>
            <p:cNvSpPr>
              <a:spLocks noChangeShapeType="1"/>
            </p:cNvSpPr>
            <p:nvPr/>
          </p:nvSpPr>
          <p:spPr bwMode="auto">
            <a:xfrm flipV="1">
              <a:off x="1000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3" name="Line 47"/>
            <p:cNvSpPr>
              <a:spLocks noChangeShapeType="1"/>
            </p:cNvSpPr>
            <p:nvPr/>
          </p:nvSpPr>
          <p:spPr bwMode="auto">
            <a:xfrm flipV="1">
              <a:off x="1091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Line 48"/>
            <p:cNvSpPr>
              <a:spLocks noChangeShapeType="1"/>
            </p:cNvSpPr>
            <p:nvPr/>
          </p:nvSpPr>
          <p:spPr bwMode="auto">
            <a:xfrm flipV="1">
              <a:off x="1176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49"/>
            <p:cNvSpPr>
              <a:spLocks noChangeShapeType="1"/>
            </p:cNvSpPr>
            <p:nvPr/>
          </p:nvSpPr>
          <p:spPr bwMode="auto">
            <a:xfrm flipV="1">
              <a:off x="1264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Line 50"/>
            <p:cNvSpPr>
              <a:spLocks noChangeShapeType="1"/>
            </p:cNvSpPr>
            <p:nvPr/>
          </p:nvSpPr>
          <p:spPr bwMode="auto">
            <a:xfrm flipV="1">
              <a:off x="1350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7" name="Line 51"/>
            <p:cNvSpPr>
              <a:spLocks noChangeShapeType="1"/>
            </p:cNvSpPr>
            <p:nvPr/>
          </p:nvSpPr>
          <p:spPr bwMode="auto">
            <a:xfrm flipV="1">
              <a:off x="1435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8" name="Line 52"/>
            <p:cNvSpPr>
              <a:spLocks noChangeShapeType="1"/>
            </p:cNvSpPr>
            <p:nvPr/>
          </p:nvSpPr>
          <p:spPr bwMode="auto">
            <a:xfrm>
              <a:off x="3745" y="13962"/>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9" name="Line 53"/>
            <p:cNvSpPr>
              <a:spLocks noChangeShapeType="1"/>
            </p:cNvSpPr>
            <p:nvPr/>
          </p:nvSpPr>
          <p:spPr bwMode="auto">
            <a:xfrm>
              <a:off x="3745" y="116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0" name="Line 54"/>
            <p:cNvSpPr>
              <a:spLocks noChangeShapeType="1"/>
            </p:cNvSpPr>
            <p:nvPr/>
          </p:nvSpPr>
          <p:spPr bwMode="auto">
            <a:xfrm>
              <a:off x="3745" y="93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1" name="Line 55"/>
            <p:cNvSpPr>
              <a:spLocks noChangeShapeType="1"/>
            </p:cNvSpPr>
            <p:nvPr/>
          </p:nvSpPr>
          <p:spPr bwMode="auto">
            <a:xfrm>
              <a:off x="3745" y="7030"/>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2" name="Line 56"/>
            <p:cNvSpPr>
              <a:spLocks noChangeShapeType="1"/>
            </p:cNvSpPr>
            <p:nvPr/>
          </p:nvSpPr>
          <p:spPr bwMode="auto">
            <a:xfrm>
              <a:off x="3965" y="7599"/>
              <a:ext cx="682"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3" name="Line 57"/>
            <p:cNvSpPr>
              <a:spLocks noChangeShapeType="1"/>
            </p:cNvSpPr>
            <p:nvPr/>
          </p:nvSpPr>
          <p:spPr bwMode="auto">
            <a:xfrm>
              <a:off x="3965" y="7599"/>
              <a:ext cx="682"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4" name="Line 58"/>
            <p:cNvSpPr>
              <a:spLocks noChangeShapeType="1"/>
            </p:cNvSpPr>
            <p:nvPr/>
          </p:nvSpPr>
          <p:spPr bwMode="auto">
            <a:xfrm>
              <a:off x="3965" y="7599"/>
              <a:ext cx="682" cy="2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5" name="Line 59"/>
            <p:cNvSpPr>
              <a:spLocks noChangeShapeType="1"/>
            </p:cNvSpPr>
            <p:nvPr/>
          </p:nvSpPr>
          <p:spPr bwMode="auto">
            <a:xfrm>
              <a:off x="4647" y="8017"/>
              <a:ext cx="503" cy="2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6" name="Line 60"/>
            <p:cNvSpPr>
              <a:spLocks noChangeShapeType="1"/>
            </p:cNvSpPr>
            <p:nvPr/>
          </p:nvSpPr>
          <p:spPr bwMode="auto">
            <a:xfrm>
              <a:off x="4647" y="7645"/>
              <a:ext cx="50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7" name="Line 61"/>
            <p:cNvSpPr>
              <a:spLocks noChangeShapeType="1"/>
            </p:cNvSpPr>
            <p:nvPr/>
          </p:nvSpPr>
          <p:spPr bwMode="auto">
            <a:xfrm>
              <a:off x="4647" y="7885"/>
              <a:ext cx="503"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8" name="Line 62"/>
            <p:cNvSpPr>
              <a:spLocks noChangeShapeType="1"/>
            </p:cNvSpPr>
            <p:nvPr/>
          </p:nvSpPr>
          <p:spPr bwMode="auto">
            <a:xfrm>
              <a:off x="5150" y="8303"/>
              <a:ext cx="354" cy="19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9" name="Line 63"/>
            <p:cNvSpPr>
              <a:spLocks noChangeShapeType="1"/>
            </p:cNvSpPr>
            <p:nvPr/>
          </p:nvSpPr>
          <p:spPr bwMode="auto">
            <a:xfrm>
              <a:off x="5150" y="7645"/>
              <a:ext cx="354"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0" name="Line 64"/>
            <p:cNvSpPr>
              <a:spLocks noChangeShapeType="1"/>
            </p:cNvSpPr>
            <p:nvPr/>
          </p:nvSpPr>
          <p:spPr bwMode="auto">
            <a:xfrm>
              <a:off x="5150" y="8083"/>
              <a:ext cx="354"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1" name="Line 65"/>
            <p:cNvSpPr>
              <a:spLocks noChangeShapeType="1"/>
            </p:cNvSpPr>
            <p:nvPr/>
          </p:nvSpPr>
          <p:spPr bwMode="auto">
            <a:xfrm>
              <a:off x="5504" y="8502"/>
              <a:ext cx="549" cy="2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2" name="Line 66"/>
            <p:cNvSpPr>
              <a:spLocks noChangeShapeType="1"/>
            </p:cNvSpPr>
            <p:nvPr/>
          </p:nvSpPr>
          <p:spPr bwMode="auto">
            <a:xfrm>
              <a:off x="5504" y="7665"/>
              <a:ext cx="549"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3" name="Line 67"/>
            <p:cNvSpPr>
              <a:spLocks noChangeShapeType="1"/>
            </p:cNvSpPr>
            <p:nvPr/>
          </p:nvSpPr>
          <p:spPr bwMode="auto">
            <a:xfrm>
              <a:off x="5504" y="8192"/>
              <a:ext cx="549" cy="17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4" name="Line 68"/>
            <p:cNvSpPr>
              <a:spLocks noChangeShapeType="1"/>
            </p:cNvSpPr>
            <p:nvPr/>
          </p:nvSpPr>
          <p:spPr bwMode="auto">
            <a:xfrm>
              <a:off x="6053" y="8742"/>
              <a:ext cx="682" cy="10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5" name="Line 69"/>
            <p:cNvSpPr>
              <a:spLocks noChangeShapeType="1"/>
            </p:cNvSpPr>
            <p:nvPr/>
          </p:nvSpPr>
          <p:spPr bwMode="auto">
            <a:xfrm>
              <a:off x="6053" y="7688"/>
              <a:ext cx="68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6" name="Line 70"/>
            <p:cNvSpPr>
              <a:spLocks noChangeShapeType="1"/>
            </p:cNvSpPr>
            <p:nvPr/>
          </p:nvSpPr>
          <p:spPr bwMode="auto">
            <a:xfrm>
              <a:off x="6053" y="8370"/>
              <a:ext cx="682"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7" name="Line 71"/>
            <p:cNvSpPr>
              <a:spLocks noChangeShapeType="1"/>
            </p:cNvSpPr>
            <p:nvPr/>
          </p:nvSpPr>
          <p:spPr bwMode="auto">
            <a:xfrm>
              <a:off x="6735" y="8850"/>
              <a:ext cx="352"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8" name="Line 72"/>
            <p:cNvSpPr>
              <a:spLocks noChangeShapeType="1"/>
            </p:cNvSpPr>
            <p:nvPr/>
          </p:nvSpPr>
          <p:spPr bwMode="auto">
            <a:xfrm flipV="1">
              <a:off x="6735" y="7665"/>
              <a:ext cx="352"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9" name="Line 73"/>
            <p:cNvSpPr>
              <a:spLocks noChangeShapeType="1"/>
            </p:cNvSpPr>
            <p:nvPr/>
          </p:nvSpPr>
          <p:spPr bwMode="auto">
            <a:xfrm>
              <a:off x="6735" y="8412"/>
              <a:ext cx="35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0" name="Line 74"/>
            <p:cNvSpPr>
              <a:spLocks noChangeShapeType="1"/>
            </p:cNvSpPr>
            <p:nvPr/>
          </p:nvSpPr>
          <p:spPr bwMode="auto">
            <a:xfrm>
              <a:off x="7087" y="8897"/>
              <a:ext cx="217" cy="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1" name="Line 75"/>
            <p:cNvSpPr>
              <a:spLocks noChangeShapeType="1"/>
            </p:cNvSpPr>
            <p:nvPr/>
          </p:nvSpPr>
          <p:spPr bwMode="auto">
            <a:xfrm>
              <a:off x="7087" y="7665"/>
              <a:ext cx="21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Line 76"/>
            <p:cNvSpPr>
              <a:spLocks noChangeShapeType="1"/>
            </p:cNvSpPr>
            <p:nvPr/>
          </p:nvSpPr>
          <p:spPr bwMode="auto">
            <a:xfrm>
              <a:off x="7087" y="8435"/>
              <a:ext cx="217"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3" name="Line 77"/>
            <p:cNvSpPr>
              <a:spLocks noChangeShapeType="1"/>
            </p:cNvSpPr>
            <p:nvPr/>
          </p:nvSpPr>
          <p:spPr bwMode="auto">
            <a:xfrm>
              <a:off x="7304" y="8915"/>
              <a:ext cx="596"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4" name="Line 78"/>
            <p:cNvSpPr>
              <a:spLocks noChangeShapeType="1"/>
            </p:cNvSpPr>
            <p:nvPr/>
          </p:nvSpPr>
          <p:spPr bwMode="auto">
            <a:xfrm>
              <a:off x="7304" y="7665"/>
              <a:ext cx="59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5" name="Line 79"/>
            <p:cNvSpPr>
              <a:spLocks noChangeShapeType="1"/>
            </p:cNvSpPr>
            <p:nvPr/>
          </p:nvSpPr>
          <p:spPr bwMode="auto">
            <a:xfrm>
              <a:off x="7304" y="8455"/>
              <a:ext cx="596"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6" name="Line 80"/>
            <p:cNvSpPr>
              <a:spLocks noChangeShapeType="1"/>
            </p:cNvSpPr>
            <p:nvPr/>
          </p:nvSpPr>
          <p:spPr bwMode="auto">
            <a:xfrm>
              <a:off x="7900" y="8962"/>
              <a:ext cx="1317"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7" name="Line 81"/>
            <p:cNvSpPr>
              <a:spLocks noChangeShapeType="1"/>
            </p:cNvSpPr>
            <p:nvPr/>
          </p:nvSpPr>
          <p:spPr bwMode="auto">
            <a:xfrm flipV="1">
              <a:off x="7900" y="7622"/>
              <a:ext cx="1317"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8" name="Line 82"/>
            <p:cNvSpPr>
              <a:spLocks noChangeShapeType="1"/>
            </p:cNvSpPr>
            <p:nvPr/>
          </p:nvSpPr>
          <p:spPr bwMode="auto">
            <a:xfrm>
              <a:off x="7900" y="8455"/>
              <a:ext cx="1317"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9" name="Line 83"/>
            <p:cNvSpPr>
              <a:spLocks noChangeShapeType="1"/>
            </p:cNvSpPr>
            <p:nvPr/>
          </p:nvSpPr>
          <p:spPr bwMode="auto">
            <a:xfrm>
              <a:off x="9217" y="7599"/>
              <a:ext cx="616"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0" name="Line 84"/>
            <p:cNvSpPr>
              <a:spLocks noChangeShapeType="1"/>
            </p:cNvSpPr>
            <p:nvPr/>
          </p:nvSpPr>
          <p:spPr bwMode="auto">
            <a:xfrm flipV="1">
              <a:off x="9217" y="7557"/>
              <a:ext cx="616"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1" name="Line 85"/>
            <p:cNvSpPr>
              <a:spLocks noChangeShapeType="1"/>
            </p:cNvSpPr>
            <p:nvPr/>
          </p:nvSpPr>
          <p:spPr bwMode="auto">
            <a:xfrm flipV="1">
              <a:off x="9217" y="7665"/>
              <a:ext cx="616"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2" name="Line 86"/>
            <p:cNvSpPr>
              <a:spLocks noChangeShapeType="1"/>
            </p:cNvSpPr>
            <p:nvPr/>
          </p:nvSpPr>
          <p:spPr bwMode="auto">
            <a:xfrm>
              <a:off x="9833" y="7622"/>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3" name="Line 87"/>
            <p:cNvSpPr>
              <a:spLocks noChangeShapeType="1"/>
            </p:cNvSpPr>
            <p:nvPr/>
          </p:nvSpPr>
          <p:spPr bwMode="auto">
            <a:xfrm flipV="1">
              <a:off x="9833" y="7490"/>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4" name="Line 88"/>
            <p:cNvSpPr>
              <a:spLocks noChangeShapeType="1"/>
            </p:cNvSpPr>
            <p:nvPr/>
          </p:nvSpPr>
          <p:spPr bwMode="auto">
            <a:xfrm flipV="1">
              <a:off x="9833" y="7645"/>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5" name="Line 89"/>
            <p:cNvSpPr>
              <a:spLocks noChangeShapeType="1"/>
            </p:cNvSpPr>
            <p:nvPr/>
          </p:nvSpPr>
          <p:spPr bwMode="auto">
            <a:xfrm>
              <a:off x="10251" y="7622"/>
              <a:ext cx="437"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6" name="Line 90"/>
            <p:cNvSpPr>
              <a:spLocks noChangeShapeType="1"/>
            </p:cNvSpPr>
            <p:nvPr/>
          </p:nvSpPr>
          <p:spPr bwMode="auto">
            <a:xfrm>
              <a:off x="10251" y="7490"/>
              <a:ext cx="437"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7" name="Line 91"/>
            <p:cNvSpPr>
              <a:spLocks noChangeShapeType="1"/>
            </p:cNvSpPr>
            <p:nvPr/>
          </p:nvSpPr>
          <p:spPr bwMode="auto">
            <a:xfrm>
              <a:off x="10251" y="7645"/>
              <a:ext cx="437"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8" name="Line 92"/>
            <p:cNvSpPr>
              <a:spLocks noChangeShapeType="1"/>
            </p:cNvSpPr>
            <p:nvPr/>
          </p:nvSpPr>
          <p:spPr bwMode="auto">
            <a:xfrm>
              <a:off x="10688" y="7645"/>
              <a:ext cx="462" cy="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9" name="Line 93"/>
            <p:cNvSpPr>
              <a:spLocks noChangeShapeType="1"/>
            </p:cNvSpPr>
            <p:nvPr/>
          </p:nvSpPr>
          <p:spPr bwMode="auto">
            <a:xfrm>
              <a:off x="10688" y="7513"/>
              <a:ext cx="46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0" name="Line 94"/>
            <p:cNvSpPr>
              <a:spLocks noChangeShapeType="1"/>
            </p:cNvSpPr>
            <p:nvPr/>
          </p:nvSpPr>
          <p:spPr bwMode="auto">
            <a:xfrm flipV="1">
              <a:off x="10688" y="7665"/>
              <a:ext cx="46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1" name="Line 95"/>
            <p:cNvSpPr>
              <a:spLocks noChangeShapeType="1"/>
            </p:cNvSpPr>
            <p:nvPr/>
          </p:nvSpPr>
          <p:spPr bwMode="auto">
            <a:xfrm>
              <a:off x="11150" y="7712"/>
              <a:ext cx="573"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2" name="Line 96"/>
            <p:cNvSpPr>
              <a:spLocks noChangeShapeType="1"/>
            </p:cNvSpPr>
            <p:nvPr/>
          </p:nvSpPr>
          <p:spPr bwMode="auto">
            <a:xfrm flipV="1">
              <a:off x="11150" y="7490"/>
              <a:ext cx="57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3" name="Line 97"/>
            <p:cNvSpPr>
              <a:spLocks noChangeShapeType="1"/>
            </p:cNvSpPr>
            <p:nvPr/>
          </p:nvSpPr>
          <p:spPr bwMode="auto">
            <a:xfrm>
              <a:off x="11150" y="7665"/>
              <a:ext cx="573"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4" name="Line 98"/>
            <p:cNvSpPr>
              <a:spLocks noChangeShapeType="1"/>
            </p:cNvSpPr>
            <p:nvPr/>
          </p:nvSpPr>
          <p:spPr bwMode="auto">
            <a:xfrm>
              <a:off x="11723" y="7777"/>
              <a:ext cx="173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5" name="Line 99"/>
            <p:cNvSpPr>
              <a:spLocks noChangeShapeType="1"/>
            </p:cNvSpPr>
            <p:nvPr/>
          </p:nvSpPr>
          <p:spPr bwMode="auto">
            <a:xfrm>
              <a:off x="11723" y="7490"/>
              <a:ext cx="173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6" name="Line 100"/>
            <p:cNvSpPr>
              <a:spLocks noChangeShapeType="1"/>
            </p:cNvSpPr>
            <p:nvPr/>
          </p:nvSpPr>
          <p:spPr bwMode="auto">
            <a:xfrm>
              <a:off x="11723" y="7665"/>
              <a:ext cx="173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7" name="Line 101"/>
            <p:cNvSpPr>
              <a:spLocks noChangeShapeType="1"/>
            </p:cNvSpPr>
            <p:nvPr/>
          </p:nvSpPr>
          <p:spPr bwMode="auto">
            <a:xfrm flipV="1">
              <a:off x="10251" y="7533"/>
              <a:ext cx="481" cy="8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8" name="Line 102"/>
            <p:cNvSpPr>
              <a:spLocks noChangeShapeType="1"/>
            </p:cNvSpPr>
            <p:nvPr/>
          </p:nvSpPr>
          <p:spPr bwMode="auto">
            <a:xfrm flipV="1">
              <a:off x="10251" y="7402"/>
              <a:ext cx="481" cy="88"/>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9" name="Line 103"/>
            <p:cNvSpPr>
              <a:spLocks noChangeShapeType="1"/>
            </p:cNvSpPr>
            <p:nvPr/>
          </p:nvSpPr>
          <p:spPr bwMode="auto">
            <a:xfrm flipV="1">
              <a:off x="10251" y="7599"/>
              <a:ext cx="481"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0" name="Line 104"/>
            <p:cNvSpPr>
              <a:spLocks noChangeShapeType="1"/>
            </p:cNvSpPr>
            <p:nvPr/>
          </p:nvSpPr>
          <p:spPr bwMode="auto">
            <a:xfrm flipV="1">
              <a:off x="10732" y="7402"/>
              <a:ext cx="945" cy="13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1" name="Line 105"/>
            <p:cNvSpPr>
              <a:spLocks noChangeShapeType="1"/>
            </p:cNvSpPr>
            <p:nvPr/>
          </p:nvSpPr>
          <p:spPr bwMode="auto">
            <a:xfrm flipV="1">
              <a:off x="10732" y="7227"/>
              <a:ext cx="945" cy="17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2" name="Line 106"/>
            <p:cNvSpPr>
              <a:spLocks noChangeShapeType="1"/>
            </p:cNvSpPr>
            <p:nvPr/>
          </p:nvSpPr>
          <p:spPr bwMode="auto">
            <a:xfrm flipV="1">
              <a:off x="10732" y="7490"/>
              <a:ext cx="945"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3" name="Line 107"/>
            <p:cNvSpPr>
              <a:spLocks noChangeShapeType="1"/>
            </p:cNvSpPr>
            <p:nvPr/>
          </p:nvSpPr>
          <p:spPr bwMode="auto">
            <a:xfrm flipV="1">
              <a:off x="11677" y="7317"/>
              <a:ext cx="529"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4" name="Line 108"/>
            <p:cNvSpPr>
              <a:spLocks noChangeShapeType="1"/>
            </p:cNvSpPr>
            <p:nvPr/>
          </p:nvSpPr>
          <p:spPr bwMode="auto">
            <a:xfrm flipV="1">
              <a:off x="11677" y="7118"/>
              <a:ext cx="529" cy="1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5" name="Line 109"/>
            <p:cNvSpPr>
              <a:spLocks noChangeShapeType="1"/>
            </p:cNvSpPr>
            <p:nvPr/>
          </p:nvSpPr>
          <p:spPr bwMode="auto">
            <a:xfrm flipV="1">
              <a:off x="11677" y="7448"/>
              <a:ext cx="529"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6" name="Line 110"/>
            <p:cNvSpPr>
              <a:spLocks noChangeShapeType="1"/>
            </p:cNvSpPr>
            <p:nvPr/>
          </p:nvSpPr>
          <p:spPr bwMode="auto">
            <a:xfrm flipV="1">
              <a:off x="12206" y="7095"/>
              <a:ext cx="1384" cy="2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7" name="Line 111"/>
            <p:cNvSpPr>
              <a:spLocks noChangeShapeType="1"/>
            </p:cNvSpPr>
            <p:nvPr/>
          </p:nvSpPr>
          <p:spPr bwMode="auto">
            <a:xfrm flipV="1">
              <a:off x="12206" y="6809"/>
              <a:ext cx="1384" cy="3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8" name="Line 112"/>
            <p:cNvSpPr>
              <a:spLocks noChangeShapeType="1"/>
            </p:cNvSpPr>
            <p:nvPr/>
          </p:nvSpPr>
          <p:spPr bwMode="auto">
            <a:xfrm flipV="1">
              <a:off x="12206" y="7250"/>
              <a:ext cx="1384"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9" name="Line 113"/>
            <p:cNvSpPr>
              <a:spLocks noChangeShapeType="1"/>
            </p:cNvSpPr>
            <p:nvPr/>
          </p:nvSpPr>
          <p:spPr bwMode="auto">
            <a:xfrm flipV="1">
              <a:off x="9833" y="7599"/>
              <a:ext cx="46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0" name="Line 114"/>
            <p:cNvSpPr>
              <a:spLocks noChangeShapeType="1"/>
            </p:cNvSpPr>
            <p:nvPr/>
          </p:nvSpPr>
          <p:spPr bwMode="auto">
            <a:xfrm>
              <a:off x="9833" y="7557"/>
              <a:ext cx="46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1" name="Line 115"/>
            <p:cNvSpPr>
              <a:spLocks noChangeShapeType="1"/>
            </p:cNvSpPr>
            <p:nvPr/>
          </p:nvSpPr>
          <p:spPr bwMode="auto">
            <a:xfrm>
              <a:off x="9833" y="7665"/>
              <a:ext cx="46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2" name="Line 116"/>
            <p:cNvSpPr>
              <a:spLocks noChangeShapeType="1"/>
            </p:cNvSpPr>
            <p:nvPr/>
          </p:nvSpPr>
          <p:spPr bwMode="auto">
            <a:xfrm>
              <a:off x="10293" y="7599"/>
              <a:ext cx="33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3" name="Line 117"/>
            <p:cNvSpPr>
              <a:spLocks noChangeShapeType="1"/>
            </p:cNvSpPr>
            <p:nvPr/>
          </p:nvSpPr>
          <p:spPr bwMode="auto">
            <a:xfrm>
              <a:off x="10293" y="7599"/>
              <a:ext cx="33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4" name="Line 118"/>
            <p:cNvSpPr>
              <a:spLocks noChangeShapeType="1"/>
            </p:cNvSpPr>
            <p:nvPr/>
          </p:nvSpPr>
          <p:spPr bwMode="auto">
            <a:xfrm flipV="1">
              <a:off x="10293" y="7645"/>
              <a:ext cx="330"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5" name="Line 119"/>
            <p:cNvSpPr>
              <a:spLocks noChangeShapeType="1"/>
            </p:cNvSpPr>
            <p:nvPr/>
          </p:nvSpPr>
          <p:spPr bwMode="auto">
            <a:xfrm>
              <a:off x="10623" y="7622"/>
              <a:ext cx="1232"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6" name="Line 120"/>
            <p:cNvSpPr>
              <a:spLocks noChangeShapeType="1"/>
            </p:cNvSpPr>
            <p:nvPr/>
          </p:nvSpPr>
          <p:spPr bwMode="auto">
            <a:xfrm>
              <a:off x="10623" y="7622"/>
              <a:ext cx="1232"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7" name="Line 121"/>
            <p:cNvSpPr>
              <a:spLocks noChangeShapeType="1"/>
            </p:cNvSpPr>
            <p:nvPr/>
          </p:nvSpPr>
          <p:spPr bwMode="auto">
            <a:xfrm flipV="1">
              <a:off x="10623" y="7580"/>
              <a:ext cx="123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8" name="Line 122"/>
            <p:cNvSpPr>
              <a:spLocks noChangeShapeType="1"/>
            </p:cNvSpPr>
            <p:nvPr/>
          </p:nvSpPr>
          <p:spPr bwMode="auto">
            <a:xfrm>
              <a:off x="11855" y="7665"/>
              <a:ext cx="79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9" name="Line 123"/>
            <p:cNvSpPr>
              <a:spLocks noChangeShapeType="1"/>
            </p:cNvSpPr>
            <p:nvPr/>
          </p:nvSpPr>
          <p:spPr bwMode="auto">
            <a:xfrm>
              <a:off x="11855" y="7688"/>
              <a:ext cx="79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0" name="Line 124"/>
            <p:cNvSpPr>
              <a:spLocks noChangeShapeType="1"/>
            </p:cNvSpPr>
            <p:nvPr/>
          </p:nvSpPr>
          <p:spPr bwMode="auto">
            <a:xfrm flipV="1">
              <a:off x="11855" y="7557"/>
              <a:ext cx="79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1" name="Line 125"/>
            <p:cNvSpPr>
              <a:spLocks noChangeShapeType="1"/>
            </p:cNvSpPr>
            <p:nvPr/>
          </p:nvSpPr>
          <p:spPr bwMode="auto">
            <a:xfrm>
              <a:off x="12645" y="7688"/>
              <a:ext cx="460"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2" name="Line 126"/>
            <p:cNvSpPr>
              <a:spLocks noChangeShapeType="1"/>
            </p:cNvSpPr>
            <p:nvPr/>
          </p:nvSpPr>
          <p:spPr bwMode="auto">
            <a:xfrm>
              <a:off x="12645" y="7730"/>
              <a:ext cx="46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3" name="Line 127"/>
            <p:cNvSpPr>
              <a:spLocks noChangeShapeType="1"/>
            </p:cNvSpPr>
            <p:nvPr/>
          </p:nvSpPr>
          <p:spPr bwMode="auto">
            <a:xfrm flipV="1">
              <a:off x="12645" y="7533"/>
              <a:ext cx="46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4" name="Line 128"/>
            <p:cNvSpPr>
              <a:spLocks noChangeShapeType="1"/>
            </p:cNvSpPr>
            <p:nvPr/>
          </p:nvSpPr>
          <p:spPr bwMode="auto">
            <a:xfrm>
              <a:off x="13105" y="7688"/>
              <a:ext cx="39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5" name="Line 129"/>
            <p:cNvSpPr>
              <a:spLocks noChangeShapeType="1"/>
            </p:cNvSpPr>
            <p:nvPr/>
          </p:nvSpPr>
          <p:spPr bwMode="auto">
            <a:xfrm>
              <a:off x="13105" y="7753"/>
              <a:ext cx="39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6" name="Line 130"/>
            <p:cNvSpPr>
              <a:spLocks noChangeShapeType="1"/>
            </p:cNvSpPr>
            <p:nvPr/>
          </p:nvSpPr>
          <p:spPr bwMode="auto">
            <a:xfrm flipV="1">
              <a:off x="13105" y="7513"/>
              <a:ext cx="395"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7" name="Line 131"/>
            <p:cNvSpPr>
              <a:spLocks noChangeShapeType="1"/>
            </p:cNvSpPr>
            <p:nvPr/>
          </p:nvSpPr>
          <p:spPr bwMode="auto">
            <a:xfrm>
              <a:off x="13500" y="7688"/>
              <a:ext cx="39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8" name="Line 132"/>
            <p:cNvSpPr>
              <a:spLocks noChangeShapeType="1"/>
            </p:cNvSpPr>
            <p:nvPr/>
          </p:nvSpPr>
          <p:spPr bwMode="auto">
            <a:xfrm>
              <a:off x="13500" y="7753"/>
              <a:ext cx="395"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9" name="Line 133"/>
            <p:cNvSpPr>
              <a:spLocks noChangeShapeType="1"/>
            </p:cNvSpPr>
            <p:nvPr/>
          </p:nvSpPr>
          <p:spPr bwMode="auto">
            <a:xfrm>
              <a:off x="13500" y="7513"/>
              <a:ext cx="39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0" name="Line 134"/>
            <p:cNvSpPr>
              <a:spLocks noChangeShapeType="1"/>
            </p:cNvSpPr>
            <p:nvPr/>
          </p:nvSpPr>
          <p:spPr bwMode="auto">
            <a:xfrm>
              <a:off x="13895" y="7712"/>
              <a:ext cx="50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1" name="Line 135"/>
            <p:cNvSpPr>
              <a:spLocks noChangeShapeType="1"/>
            </p:cNvSpPr>
            <p:nvPr/>
          </p:nvSpPr>
          <p:spPr bwMode="auto">
            <a:xfrm>
              <a:off x="13895" y="7777"/>
              <a:ext cx="508"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2" name="Line 136"/>
            <p:cNvSpPr>
              <a:spLocks noChangeShapeType="1"/>
            </p:cNvSpPr>
            <p:nvPr/>
          </p:nvSpPr>
          <p:spPr bwMode="auto">
            <a:xfrm>
              <a:off x="13895" y="7513"/>
              <a:ext cx="50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3" name="Line 137"/>
            <p:cNvSpPr>
              <a:spLocks noChangeShapeType="1"/>
            </p:cNvSpPr>
            <p:nvPr/>
          </p:nvSpPr>
          <p:spPr bwMode="auto">
            <a:xfrm flipV="1">
              <a:off x="10623" y="7557"/>
              <a:ext cx="724"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4" name="Line 138"/>
            <p:cNvSpPr>
              <a:spLocks noChangeShapeType="1"/>
            </p:cNvSpPr>
            <p:nvPr/>
          </p:nvSpPr>
          <p:spPr bwMode="auto">
            <a:xfrm flipV="1">
              <a:off x="10623" y="7557"/>
              <a:ext cx="724"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5" name="Line 139"/>
            <p:cNvSpPr>
              <a:spLocks noChangeShapeType="1"/>
            </p:cNvSpPr>
            <p:nvPr/>
          </p:nvSpPr>
          <p:spPr bwMode="auto">
            <a:xfrm flipV="1">
              <a:off x="10623" y="7599"/>
              <a:ext cx="724"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6" name="Line 140"/>
            <p:cNvSpPr>
              <a:spLocks noChangeShapeType="1"/>
            </p:cNvSpPr>
            <p:nvPr/>
          </p:nvSpPr>
          <p:spPr bwMode="auto">
            <a:xfrm flipV="1">
              <a:off x="11347" y="7533"/>
              <a:ext cx="178"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7" name="Line 141"/>
            <p:cNvSpPr>
              <a:spLocks noChangeShapeType="1"/>
            </p:cNvSpPr>
            <p:nvPr/>
          </p:nvSpPr>
          <p:spPr bwMode="auto">
            <a:xfrm flipV="1">
              <a:off x="11347" y="7533"/>
              <a:ext cx="178"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8" name="Line 142"/>
            <p:cNvSpPr>
              <a:spLocks noChangeShapeType="1"/>
            </p:cNvSpPr>
            <p:nvPr/>
          </p:nvSpPr>
          <p:spPr bwMode="auto">
            <a:xfrm>
              <a:off x="11347" y="7599"/>
              <a:ext cx="17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9" name="Line 143"/>
            <p:cNvSpPr>
              <a:spLocks noChangeShapeType="1"/>
            </p:cNvSpPr>
            <p:nvPr/>
          </p:nvSpPr>
          <p:spPr bwMode="auto">
            <a:xfrm flipV="1">
              <a:off x="11525" y="7448"/>
              <a:ext cx="790"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0" name="Line 144"/>
            <p:cNvSpPr>
              <a:spLocks noChangeShapeType="1"/>
            </p:cNvSpPr>
            <p:nvPr/>
          </p:nvSpPr>
          <p:spPr bwMode="auto">
            <a:xfrm flipV="1">
              <a:off x="11525" y="7467"/>
              <a:ext cx="790"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1" name="Line 145"/>
            <p:cNvSpPr>
              <a:spLocks noChangeShapeType="1"/>
            </p:cNvSpPr>
            <p:nvPr/>
          </p:nvSpPr>
          <p:spPr bwMode="auto">
            <a:xfrm flipV="1">
              <a:off x="11525" y="7557"/>
              <a:ext cx="790"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2" name="Line 146"/>
            <p:cNvSpPr>
              <a:spLocks noChangeShapeType="1"/>
            </p:cNvSpPr>
            <p:nvPr/>
          </p:nvSpPr>
          <p:spPr bwMode="auto">
            <a:xfrm flipV="1">
              <a:off x="12315" y="7402"/>
              <a:ext cx="330"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3" name="Line 147"/>
            <p:cNvSpPr>
              <a:spLocks noChangeShapeType="1"/>
            </p:cNvSpPr>
            <p:nvPr/>
          </p:nvSpPr>
          <p:spPr bwMode="auto">
            <a:xfrm flipV="1">
              <a:off x="12315" y="7425"/>
              <a:ext cx="33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4" name="Line 148"/>
            <p:cNvSpPr>
              <a:spLocks noChangeShapeType="1"/>
            </p:cNvSpPr>
            <p:nvPr/>
          </p:nvSpPr>
          <p:spPr bwMode="auto">
            <a:xfrm flipV="1">
              <a:off x="12315" y="7533"/>
              <a:ext cx="33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5" name="Line 149"/>
            <p:cNvSpPr>
              <a:spLocks noChangeShapeType="1"/>
            </p:cNvSpPr>
            <p:nvPr/>
          </p:nvSpPr>
          <p:spPr bwMode="auto">
            <a:xfrm flipV="1">
              <a:off x="12645" y="7358"/>
              <a:ext cx="418"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6" name="Line 150"/>
            <p:cNvSpPr>
              <a:spLocks noChangeShapeType="1"/>
            </p:cNvSpPr>
            <p:nvPr/>
          </p:nvSpPr>
          <p:spPr bwMode="auto">
            <a:xfrm flipV="1">
              <a:off x="12645" y="7358"/>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7" name="Line 151"/>
            <p:cNvSpPr>
              <a:spLocks noChangeShapeType="1"/>
            </p:cNvSpPr>
            <p:nvPr/>
          </p:nvSpPr>
          <p:spPr bwMode="auto">
            <a:xfrm flipV="1">
              <a:off x="12645" y="7513"/>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8" name="Line 152"/>
            <p:cNvSpPr>
              <a:spLocks noChangeShapeType="1"/>
            </p:cNvSpPr>
            <p:nvPr/>
          </p:nvSpPr>
          <p:spPr bwMode="auto">
            <a:xfrm flipV="1">
              <a:off x="13063" y="7317"/>
              <a:ext cx="437" cy="4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9" name="Line 153"/>
            <p:cNvSpPr>
              <a:spLocks noChangeShapeType="1"/>
            </p:cNvSpPr>
            <p:nvPr/>
          </p:nvSpPr>
          <p:spPr bwMode="auto">
            <a:xfrm flipV="1">
              <a:off x="13063" y="7317"/>
              <a:ext cx="437"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0" name="Line 154"/>
            <p:cNvSpPr>
              <a:spLocks noChangeShapeType="1"/>
            </p:cNvSpPr>
            <p:nvPr/>
          </p:nvSpPr>
          <p:spPr bwMode="auto">
            <a:xfrm flipV="1">
              <a:off x="13063" y="7467"/>
              <a:ext cx="437"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1" name="Line 155"/>
            <p:cNvSpPr>
              <a:spLocks noChangeShapeType="1"/>
            </p:cNvSpPr>
            <p:nvPr/>
          </p:nvSpPr>
          <p:spPr bwMode="auto">
            <a:xfrm>
              <a:off x="11525" y="7533"/>
              <a:ext cx="372"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2" name="Line 156"/>
            <p:cNvSpPr>
              <a:spLocks noChangeShapeType="1"/>
            </p:cNvSpPr>
            <p:nvPr/>
          </p:nvSpPr>
          <p:spPr bwMode="auto">
            <a:xfrm>
              <a:off x="11525" y="7533"/>
              <a:ext cx="37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3" name="Line 157"/>
            <p:cNvSpPr>
              <a:spLocks noChangeShapeType="1"/>
            </p:cNvSpPr>
            <p:nvPr/>
          </p:nvSpPr>
          <p:spPr bwMode="auto">
            <a:xfrm>
              <a:off x="11525" y="7599"/>
              <a:ext cx="37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4" name="Line 158"/>
            <p:cNvSpPr>
              <a:spLocks noChangeShapeType="1"/>
            </p:cNvSpPr>
            <p:nvPr/>
          </p:nvSpPr>
          <p:spPr bwMode="auto">
            <a:xfrm>
              <a:off x="9217" y="9047"/>
              <a:ext cx="418"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5" name="Line 159"/>
            <p:cNvSpPr>
              <a:spLocks noChangeShapeType="1"/>
            </p:cNvSpPr>
            <p:nvPr/>
          </p:nvSpPr>
          <p:spPr bwMode="auto">
            <a:xfrm>
              <a:off x="9217" y="7622"/>
              <a:ext cx="418"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6" name="Line 160"/>
            <p:cNvSpPr>
              <a:spLocks noChangeShapeType="1"/>
            </p:cNvSpPr>
            <p:nvPr/>
          </p:nvSpPr>
          <p:spPr bwMode="auto">
            <a:xfrm>
              <a:off x="9217" y="8567"/>
              <a:ext cx="418" cy="8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7" name="Line 161"/>
            <p:cNvSpPr>
              <a:spLocks noChangeShapeType="1"/>
            </p:cNvSpPr>
            <p:nvPr/>
          </p:nvSpPr>
          <p:spPr bwMode="auto">
            <a:xfrm>
              <a:off x="9635" y="9093"/>
              <a:ext cx="307"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8" name="Line 162"/>
            <p:cNvSpPr>
              <a:spLocks noChangeShapeType="1"/>
            </p:cNvSpPr>
            <p:nvPr/>
          </p:nvSpPr>
          <p:spPr bwMode="auto">
            <a:xfrm>
              <a:off x="9635" y="7688"/>
              <a:ext cx="307"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9" name="Line 163"/>
            <p:cNvSpPr>
              <a:spLocks noChangeShapeType="1"/>
            </p:cNvSpPr>
            <p:nvPr/>
          </p:nvSpPr>
          <p:spPr bwMode="auto">
            <a:xfrm>
              <a:off x="9635" y="8652"/>
              <a:ext cx="307"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0" name="Line 164"/>
            <p:cNvSpPr>
              <a:spLocks noChangeShapeType="1"/>
            </p:cNvSpPr>
            <p:nvPr/>
          </p:nvSpPr>
          <p:spPr bwMode="auto">
            <a:xfrm>
              <a:off x="9942" y="9113"/>
              <a:ext cx="61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1" name="Line 165"/>
            <p:cNvSpPr>
              <a:spLocks noChangeShapeType="1"/>
            </p:cNvSpPr>
            <p:nvPr/>
          </p:nvSpPr>
          <p:spPr bwMode="auto">
            <a:xfrm>
              <a:off x="9942" y="7712"/>
              <a:ext cx="615" cy="8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2" name="Line 166"/>
            <p:cNvSpPr>
              <a:spLocks noChangeShapeType="1"/>
            </p:cNvSpPr>
            <p:nvPr/>
          </p:nvSpPr>
          <p:spPr bwMode="auto">
            <a:xfrm>
              <a:off x="9942" y="8718"/>
              <a:ext cx="615"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3" name="Line 167"/>
            <p:cNvSpPr>
              <a:spLocks noChangeShapeType="1"/>
            </p:cNvSpPr>
            <p:nvPr/>
          </p:nvSpPr>
          <p:spPr bwMode="auto">
            <a:xfrm>
              <a:off x="10557" y="9137"/>
              <a:ext cx="725"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4" name="Line 168"/>
            <p:cNvSpPr>
              <a:spLocks noChangeShapeType="1"/>
            </p:cNvSpPr>
            <p:nvPr/>
          </p:nvSpPr>
          <p:spPr bwMode="auto">
            <a:xfrm>
              <a:off x="10557" y="7797"/>
              <a:ext cx="725"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5" name="Line 169"/>
            <p:cNvSpPr>
              <a:spLocks noChangeShapeType="1"/>
            </p:cNvSpPr>
            <p:nvPr/>
          </p:nvSpPr>
          <p:spPr bwMode="auto">
            <a:xfrm>
              <a:off x="10557" y="8830"/>
              <a:ext cx="725" cy="13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6" name="Line 170"/>
            <p:cNvSpPr>
              <a:spLocks noChangeShapeType="1"/>
            </p:cNvSpPr>
            <p:nvPr/>
          </p:nvSpPr>
          <p:spPr bwMode="auto">
            <a:xfrm flipV="1">
              <a:off x="11282" y="9160"/>
              <a:ext cx="573" cy="1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7" name="Line 171"/>
            <p:cNvSpPr>
              <a:spLocks noChangeShapeType="1"/>
            </p:cNvSpPr>
            <p:nvPr/>
          </p:nvSpPr>
          <p:spPr bwMode="auto">
            <a:xfrm>
              <a:off x="11282" y="7820"/>
              <a:ext cx="57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8" name="Line 172"/>
            <p:cNvSpPr>
              <a:spLocks noChangeShapeType="1"/>
            </p:cNvSpPr>
            <p:nvPr/>
          </p:nvSpPr>
          <p:spPr bwMode="auto">
            <a:xfrm>
              <a:off x="11282" y="8962"/>
              <a:ext cx="573"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9" name="Line 173"/>
            <p:cNvSpPr>
              <a:spLocks noChangeShapeType="1"/>
            </p:cNvSpPr>
            <p:nvPr/>
          </p:nvSpPr>
          <p:spPr bwMode="auto">
            <a:xfrm>
              <a:off x="9217" y="9047"/>
              <a:ext cx="94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0" name="Line 174"/>
            <p:cNvSpPr>
              <a:spLocks noChangeShapeType="1"/>
            </p:cNvSpPr>
            <p:nvPr/>
          </p:nvSpPr>
          <p:spPr bwMode="auto">
            <a:xfrm>
              <a:off x="9217" y="7622"/>
              <a:ext cx="94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1" name="Line 175"/>
            <p:cNvSpPr>
              <a:spLocks noChangeShapeType="1"/>
            </p:cNvSpPr>
            <p:nvPr/>
          </p:nvSpPr>
          <p:spPr bwMode="auto">
            <a:xfrm>
              <a:off x="9217" y="8567"/>
              <a:ext cx="94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2" name="Line 176"/>
            <p:cNvSpPr>
              <a:spLocks noChangeShapeType="1"/>
            </p:cNvSpPr>
            <p:nvPr/>
          </p:nvSpPr>
          <p:spPr bwMode="auto">
            <a:xfrm>
              <a:off x="7304" y="8915"/>
              <a:ext cx="464"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3" name="Line 177"/>
            <p:cNvSpPr>
              <a:spLocks noChangeShapeType="1"/>
            </p:cNvSpPr>
            <p:nvPr/>
          </p:nvSpPr>
          <p:spPr bwMode="auto">
            <a:xfrm>
              <a:off x="7304" y="7665"/>
              <a:ext cx="464"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4" name="Line 178"/>
            <p:cNvSpPr>
              <a:spLocks noChangeShapeType="1"/>
            </p:cNvSpPr>
            <p:nvPr/>
          </p:nvSpPr>
          <p:spPr bwMode="auto">
            <a:xfrm>
              <a:off x="7304" y="8455"/>
              <a:ext cx="464"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5" name="Line 179"/>
            <p:cNvSpPr>
              <a:spLocks noChangeShapeType="1"/>
            </p:cNvSpPr>
            <p:nvPr/>
          </p:nvSpPr>
          <p:spPr bwMode="auto">
            <a:xfrm>
              <a:off x="7768" y="8915"/>
              <a:ext cx="48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6" name="Line 180"/>
            <p:cNvSpPr>
              <a:spLocks noChangeShapeType="1"/>
            </p:cNvSpPr>
            <p:nvPr/>
          </p:nvSpPr>
          <p:spPr bwMode="auto">
            <a:xfrm>
              <a:off x="7768" y="7688"/>
              <a:ext cx="481"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7" name="Line 181"/>
            <p:cNvSpPr>
              <a:spLocks noChangeShapeType="1"/>
            </p:cNvSpPr>
            <p:nvPr/>
          </p:nvSpPr>
          <p:spPr bwMode="auto">
            <a:xfrm flipV="1">
              <a:off x="7768" y="8435"/>
              <a:ext cx="48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8" name="Line 182"/>
            <p:cNvSpPr>
              <a:spLocks noChangeShapeType="1"/>
            </p:cNvSpPr>
            <p:nvPr/>
          </p:nvSpPr>
          <p:spPr bwMode="auto">
            <a:xfrm>
              <a:off x="6053" y="8742"/>
              <a:ext cx="1405"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9" name="Line 183"/>
            <p:cNvSpPr>
              <a:spLocks noChangeShapeType="1"/>
            </p:cNvSpPr>
            <p:nvPr/>
          </p:nvSpPr>
          <p:spPr bwMode="auto">
            <a:xfrm>
              <a:off x="6053" y="7688"/>
              <a:ext cx="1405" cy="19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0" name="Line 184"/>
            <p:cNvSpPr>
              <a:spLocks noChangeShapeType="1"/>
            </p:cNvSpPr>
            <p:nvPr/>
          </p:nvSpPr>
          <p:spPr bwMode="auto">
            <a:xfrm>
              <a:off x="6053" y="8370"/>
              <a:ext cx="1405" cy="34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1" name="Line 185"/>
            <p:cNvSpPr>
              <a:spLocks noChangeShapeType="1"/>
            </p:cNvSpPr>
            <p:nvPr/>
          </p:nvSpPr>
          <p:spPr bwMode="auto">
            <a:xfrm>
              <a:off x="7458" y="9160"/>
              <a:ext cx="659" cy="1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2" name="Line 186"/>
            <p:cNvSpPr>
              <a:spLocks noChangeShapeType="1"/>
            </p:cNvSpPr>
            <p:nvPr/>
          </p:nvSpPr>
          <p:spPr bwMode="auto">
            <a:xfrm>
              <a:off x="7458" y="7885"/>
              <a:ext cx="659" cy="13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3" name="Line 187"/>
            <p:cNvSpPr>
              <a:spLocks noChangeShapeType="1"/>
            </p:cNvSpPr>
            <p:nvPr/>
          </p:nvSpPr>
          <p:spPr bwMode="auto">
            <a:xfrm>
              <a:off x="7458" y="8718"/>
              <a:ext cx="659"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4" name="Line 188"/>
            <p:cNvSpPr>
              <a:spLocks noChangeShapeType="1"/>
            </p:cNvSpPr>
            <p:nvPr/>
          </p:nvSpPr>
          <p:spPr bwMode="auto">
            <a:xfrm>
              <a:off x="8117" y="9292"/>
              <a:ext cx="441"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5" name="Line 189"/>
            <p:cNvSpPr>
              <a:spLocks noChangeShapeType="1"/>
            </p:cNvSpPr>
            <p:nvPr/>
          </p:nvSpPr>
          <p:spPr bwMode="auto">
            <a:xfrm>
              <a:off x="8117" y="8017"/>
              <a:ext cx="441"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6" name="Line 190"/>
            <p:cNvSpPr>
              <a:spLocks noChangeShapeType="1"/>
            </p:cNvSpPr>
            <p:nvPr/>
          </p:nvSpPr>
          <p:spPr bwMode="auto">
            <a:xfrm>
              <a:off x="8117" y="8765"/>
              <a:ext cx="441"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7" name="Line 191"/>
            <p:cNvSpPr>
              <a:spLocks noChangeShapeType="1"/>
            </p:cNvSpPr>
            <p:nvPr/>
          </p:nvSpPr>
          <p:spPr bwMode="auto">
            <a:xfrm>
              <a:off x="8558" y="9357"/>
              <a:ext cx="439" cy="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8" name="Line 192"/>
            <p:cNvSpPr>
              <a:spLocks noChangeShapeType="1"/>
            </p:cNvSpPr>
            <p:nvPr/>
          </p:nvSpPr>
          <p:spPr bwMode="auto">
            <a:xfrm>
              <a:off x="8558" y="8060"/>
              <a:ext cx="439" cy="4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9" name="Line 193"/>
            <p:cNvSpPr>
              <a:spLocks noChangeShapeType="1"/>
            </p:cNvSpPr>
            <p:nvPr/>
          </p:nvSpPr>
          <p:spPr bwMode="auto">
            <a:xfrm>
              <a:off x="8558" y="8830"/>
              <a:ext cx="439"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0" name="Line 194"/>
            <p:cNvSpPr>
              <a:spLocks noChangeShapeType="1"/>
            </p:cNvSpPr>
            <p:nvPr/>
          </p:nvSpPr>
          <p:spPr bwMode="auto">
            <a:xfrm>
              <a:off x="8997" y="9423"/>
              <a:ext cx="328"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1" name="Line 195"/>
            <p:cNvSpPr>
              <a:spLocks noChangeShapeType="1"/>
            </p:cNvSpPr>
            <p:nvPr/>
          </p:nvSpPr>
          <p:spPr bwMode="auto">
            <a:xfrm>
              <a:off x="8997" y="8107"/>
              <a:ext cx="328"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2" name="Line 196"/>
            <p:cNvSpPr>
              <a:spLocks noChangeShapeType="1"/>
            </p:cNvSpPr>
            <p:nvPr/>
          </p:nvSpPr>
          <p:spPr bwMode="auto">
            <a:xfrm>
              <a:off x="8997" y="8850"/>
              <a:ext cx="328"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3" name="Line 197"/>
            <p:cNvSpPr>
              <a:spLocks noChangeShapeType="1"/>
            </p:cNvSpPr>
            <p:nvPr/>
          </p:nvSpPr>
          <p:spPr bwMode="auto">
            <a:xfrm>
              <a:off x="9325" y="9488"/>
              <a:ext cx="442"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4" name="Line 198"/>
            <p:cNvSpPr>
              <a:spLocks noChangeShapeType="1"/>
            </p:cNvSpPr>
            <p:nvPr/>
          </p:nvSpPr>
          <p:spPr bwMode="auto">
            <a:xfrm>
              <a:off x="9325" y="8148"/>
              <a:ext cx="442" cy="4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5" name="Line 199"/>
            <p:cNvSpPr>
              <a:spLocks noChangeShapeType="1"/>
            </p:cNvSpPr>
            <p:nvPr/>
          </p:nvSpPr>
          <p:spPr bwMode="auto">
            <a:xfrm>
              <a:off x="9325" y="8897"/>
              <a:ext cx="442" cy="4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6" name="Line 200"/>
            <p:cNvSpPr>
              <a:spLocks noChangeShapeType="1"/>
            </p:cNvSpPr>
            <p:nvPr/>
          </p:nvSpPr>
          <p:spPr bwMode="auto">
            <a:xfrm>
              <a:off x="9767" y="9532"/>
              <a:ext cx="438"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7" name="Line 201"/>
            <p:cNvSpPr>
              <a:spLocks noChangeShapeType="1"/>
            </p:cNvSpPr>
            <p:nvPr/>
          </p:nvSpPr>
          <p:spPr bwMode="auto">
            <a:xfrm>
              <a:off x="9767" y="8192"/>
              <a:ext cx="438"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8" name="Line 202"/>
            <p:cNvSpPr>
              <a:spLocks noChangeShapeType="1"/>
            </p:cNvSpPr>
            <p:nvPr/>
          </p:nvSpPr>
          <p:spPr bwMode="auto">
            <a:xfrm>
              <a:off x="9767" y="8938"/>
              <a:ext cx="438"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9" name="Line 203"/>
            <p:cNvSpPr>
              <a:spLocks noChangeShapeType="1"/>
            </p:cNvSpPr>
            <p:nvPr/>
          </p:nvSpPr>
          <p:spPr bwMode="auto">
            <a:xfrm>
              <a:off x="10205" y="9555"/>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0" name="Line 204"/>
            <p:cNvSpPr>
              <a:spLocks noChangeShapeType="1"/>
            </p:cNvSpPr>
            <p:nvPr/>
          </p:nvSpPr>
          <p:spPr bwMode="auto">
            <a:xfrm flipV="1">
              <a:off x="10205" y="8215"/>
              <a:ext cx="418"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1" name="Line 205"/>
            <p:cNvSpPr>
              <a:spLocks noChangeShapeType="1"/>
            </p:cNvSpPr>
            <p:nvPr/>
          </p:nvSpPr>
          <p:spPr bwMode="auto">
            <a:xfrm>
              <a:off x="10205" y="8962"/>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2" name="Line 206"/>
            <p:cNvSpPr>
              <a:spLocks noChangeShapeType="1"/>
            </p:cNvSpPr>
            <p:nvPr/>
          </p:nvSpPr>
          <p:spPr bwMode="auto">
            <a:xfrm>
              <a:off x="10623" y="9555"/>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3" name="Line 207"/>
            <p:cNvSpPr>
              <a:spLocks noChangeShapeType="1"/>
            </p:cNvSpPr>
            <p:nvPr/>
          </p:nvSpPr>
          <p:spPr bwMode="auto">
            <a:xfrm>
              <a:off x="10623" y="821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4" name="Line 208"/>
            <p:cNvSpPr>
              <a:spLocks noChangeShapeType="1"/>
            </p:cNvSpPr>
            <p:nvPr/>
          </p:nvSpPr>
          <p:spPr bwMode="auto">
            <a:xfrm>
              <a:off x="10623" y="8982"/>
              <a:ext cx="44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5" name="Line 209"/>
            <p:cNvSpPr>
              <a:spLocks noChangeShapeType="1"/>
            </p:cNvSpPr>
            <p:nvPr/>
          </p:nvSpPr>
          <p:spPr bwMode="auto">
            <a:xfrm>
              <a:off x="11065" y="9555"/>
              <a:ext cx="140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6" name="Line 210"/>
            <p:cNvSpPr>
              <a:spLocks noChangeShapeType="1"/>
            </p:cNvSpPr>
            <p:nvPr/>
          </p:nvSpPr>
          <p:spPr bwMode="auto">
            <a:xfrm>
              <a:off x="11065" y="8215"/>
              <a:ext cx="140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7" name="Line 211"/>
            <p:cNvSpPr>
              <a:spLocks noChangeShapeType="1"/>
            </p:cNvSpPr>
            <p:nvPr/>
          </p:nvSpPr>
          <p:spPr bwMode="auto">
            <a:xfrm>
              <a:off x="11065" y="8982"/>
              <a:ext cx="140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8" name="Line 212"/>
            <p:cNvSpPr>
              <a:spLocks noChangeShapeType="1"/>
            </p:cNvSpPr>
            <p:nvPr/>
          </p:nvSpPr>
          <p:spPr bwMode="auto">
            <a:xfrm>
              <a:off x="9767" y="9532"/>
              <a:ext cx="263"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9" name="Line 213"/>
            <p:cNvSpPr>
              <a:spLocks noChangeShapeType="1"/>
            </p:cNvSpPr>
            <p:nvPr/>
          </p:nvSpPr>
          <p:spPr bwMode="auto">
            <a:xfrm>
              <a:off x="9767" y="8192"/>
              <a:ext cx="26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0" name="Line 214"/>
            <p:cNvSpPr>
              <a:spLocks noChangeShapeType="1"/>
            </p:cNvSpPr>
            <p:nvPr/>
          </p:nvSpPr>
          <p:spPr bwMode="auto">
            <a:xfrm>
              <a:off x="9767" y="8938"/>
              <a:ext cx="263"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1" name="Line 215"/>
            <p:cNvSpPr>
              <a:spLocks noChangeShapeType="1"/>
            </p:cNvSpPr>
            <p:nvPr/>
          </p:nvSpPr>
          <p:spPr bwMode="auto">
            <a:xfrm>
              <a:off x="7458" y="9160"/>
              <a:ext cx="527"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2" name="Line 216"/>
            <p:cNvSpPr>
              <a:spLocks noChangeShapeType="1"/>
            </p:cNvSpPr>
            <p:nvPr/>
          </p:nvSpPr>
          <p:spPr bwMode="auto">
            <a:xfrm>
              <a:off x="7458" y="7885"/>
              <a:ext cx="52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3" name="Line 217"/>
            <p:cNvSpPr>
              <a:spLocks noChangeShapeType="1"/>
            </p:cNvSpPr>
            <p:nvPr/>
          </p:nvSpPr>
          <p:spPr bwMode="auto">
            <a:xfrm>
              <a:off x="7458" y="8718"/>
              <a:ext cx="527"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4" name="Line 218"/>
            <p:cNvSpPr>
              <a:spLocks noChangeShapeType="1"/>
            </p:cNvSpPr>
            <p:nvPr/>
          </p:nvSpPr>
          <p:spPr bwMode="auto">
            <a:xfrm>
              <a:off x="7985" y="9202"/>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5" name="Line 219"/>
            <p:cNvSpPr>
              <a:spLocks noChangeShapeType="1"/>
            </p:cNvSpPr>
            <p:nvPr/>
          </p:nvSpPr>
          <p:spPr bwMode="auto">
            <a:xfrm>
              <a:off x="7985" y="788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6" name="Line 220"/>
            <p:cNvSpPr>
              <a:spLocks noChangeShapeType="1"/>
            </p:cNvSpPr>
            <p:nvPr/>
          </p:nvSpPr>
          <p:spPr bwMode="auto">
            <a:xfrm>
              <a:off x="7985" y="8765"/>
              <a:ext cx="44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7" name="Line 221"/>
            <p:cNvSpPr>
              <a:spLocks noChangeShapeType="1"/>
            </p:cNvSpPr>
            <p:nvPr/>
          </p:nvSpPr>
          <p:spPr bwMode="auto">
            <a:xfrm>
              <a:off x="8427" y="9202"/>
              <a:ext cx="461"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8" name="Line 222"/>
            <p:cNvSpPr>
              <a:spLocks noChangeShapeType="1"/>
            </p:cNvSpPr>
            <p:nvPr/>
          </p:nvSpPr>
          <p:spPr bwMode="auto">
            <a:xfrm flipV="1">
              <a:off x="8427" y="7862"/>
              <a:ext cx="461"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9" name="Line 223"/>
            <p:cNvSpPr>
              <a:spLocks noChangeShapeType="1"/>
            </p:cNvSpPr>
            <p:nvPr/>
          </p:nvSpPr>
          <p:spPr bwMode="auto">
            <a:xfrm>
              <a:off x="8427" y="8830"/>
              <a:ext cx="46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0" name="Line 224"/>
            <p:cNvSpPr>
              <a:spLocks noChangeShapeType="1"/>
            </p:cNvSpPr>
            <p:nvPr/>
          </p:nvSpPr>
          <p:spPr bwMode="auto">
            <a:xfrm>
              <a:off x="8888" y="9225"/>
              <a:ext cx="372"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1" name="Line 225"/>
            <p:cNvSpPr>
              <a:spLocks noChangeShapeType="1"/>
            </p:cNvSpPr>
            <p:nvPr/>
          </p:nvSpPr>
          <p:spPr bwMode="auto">
            <a:xfrm flipV="1">
              <a:off x="8888" y="7843"/>
              <a:ext cx="372" cy="1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2" name="Line 226"/>
            <p:cNvSpPr>
              <a:spLocks noChangeShapeType="1"/>
            </p:cNvSpPr>
            <p:nvPr/>
          </p:nvSpPr>
          <p:spPr bwMode="auto">
            <a:xfrm>
              <a:off x="8888" y="8850"/>
              <a:ext cx="37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3" name="Line 227"/>
            <p:cNvSpPr>
              <a:spLocks noChangeShapeType="1"/>
            </p:cNvSpPr>
            <p:nvPr/>
          </p:nvSpPr>
          <p:spPr bwMode="auto">
            <a:xfrm>
              <a:off x="9260" y="9245"/>
              <a:ext cx="507"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4" name="Line 228"/>
            <p:cNvSpPr>
              <a:spLocks noChangeShapeType="1"/>
            </p:cNvSpPr>
            <p:nvPr/>
          </p:nvSpPr>
          <p:spPr bwMode="auto">
            <a:xfrm>
              <a:off x="9260" y="7843"/>
              <a:ext cx="50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5" name="Line 229"/>
            <p:cNvSpPr>
              <a:spLocks noChangeShapeType="1"/>
            </p:cNvSpPr>
            <p:nvPr/>
          </p:nvSpPr>
          <p:spPr bwMode="auto">
            <a:xfrm>
              <a:off x="9260" y="8873"/>
              <a:ext cx="507"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6" name="Line 230"/>
            <p:cNvSpPr>
              <a:spLocks noChangeShapeType="1"/>
            </p:cNvSpPr>
            <p:nvPr/>
          </p:nvSpPr>
          <p:spPr bwMode="auto">
            <a:xfrm>
              <a:off x="9767" y="9245"/>
              <a:ext cx="616"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7" name="Line 231"/>
            <p:cNvSpPr>
              <a:spLocks noChangeShapeType="1"/>
            </p:cNvSpPr>
            <p:nvPr/>
          </p:nvSpPr>
          <p:spPr bwMode="auto">
            <a:xfrm>
              <a:off x="9767" y="7843"/>
              <a:ext cx="61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8" name="Line 232"/>
            <p:cNvSpPr>
              <a:spLocks noChangeShapeType="1"/>
            </p:cNvSpPr>
            <p:nvPr/>
          </p:nvSpPr>
          <p:spPr bwMode="auto">
            <a:xfrm>
              <a:off x="9767" y="8897"/>
              <a:ext cx="616" cy="1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9" name="Line 233"/>
            <p:cNvSpPr>
              <a:spLocks noChangeShapeType="1"/>
            </p:cNvSpPr>
            <p:nvPr/>
          </p:nvSpPr>
          <p:spPr bwMode="auto">
            <a:xfrm>
              <a:off x="10383" y="9245"/>
              <a:ext cx="349"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0" name="Line 234"/>
            <p:cNvSpPr>
              <a:spLocks noChangeShapeType="1"/>
            </p:cNvSpPr>
            <p:nvPr/>
          </p:nvSpPr>
          <p:spPr bwMode="auto">
            <a:xfrm>
              <a:off x="10383" y="7843"/>
              <a:ext cx="349"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1" name="Line 235"/>
            <p:cNvSpPr>
              <a:spLocks noChangeShapeType="1"/>
            </p:cNvSpPr>
            <p:nvPr/>
          </p:nvSpPr>
          <p:spPr bwMode="auto">
            <a:xfrm>
              <a:off x="10383" y="8915"/>
              <a:ext cx="349"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2" name="Line 236"/>
            <p:cNvSpPr>
              <a:spLocks noChangeShapeType="1"/>
            </p:cNvSpPr>
            <p:nvPr/>
          </p:nvSpPr>
          <p:spPr bwMode="auto">
            <a:xfrm>
              <a:off x="3965" y="7030"/>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3" name="Line 237"/>
            <p:cNvSpPr>
              <a:spLocks noChangeShapeType="1"/>
            </p:cNvSpPr>
            <p:nvPr/>
          </p:nvSpPr>
          <p:spPr bwMode="auto">
            <a:xfrm>
              <a:off x="3965" y="11657"/>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4" name="Rectangle 238"/>
            <p:cNvSpPr>
              <a:spLocks noChangeArrowheads="1"/>
            </p:cNvSpPr>
            <p:nvPr/>
          </p:nvSpPr>
          <p:spPr bwMode="auto">
            <a:xfrm>
              <a:off x="3745" y="4702"/>
              <a:ext cx="10878" cy="92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225" name="Oval 239"/>
            <p:cNvSpPr>
              <a:spLocks noChangeArrowheads="1"/>
            </p:cNvSpPr>
            <p:nvPr/>
          </p:nvSpPr>
          <p:spPr bwMode="auto">
            <a:xfrm>
              <a:off x="11680" y="6046"/>
              <a:ext cx="2602" cy="20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226" name="Rectangle 240"/>
            <p:cNvSpPr>
              <a:spLocks noChangeArrowheads="1"/>
            </p:cNvSpPr>
            <p:nvPr/>
          </p:nvSpPr>
          <p:spPr bwMode="auto">
            <a:xfrm>
              <a:off x="7032" y="5117"/>
              <a:ext cx="3718"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High Voltages</a:t>
              </a:r>
              <a:endParaRPr lang="en-US" altLang="en-US" sz="1800">
                <a:solidFill>
                  <a:schemeClr val="tx1"/>
                </a:solidFill>
                <a:ea typeface="Times New Roman" panose="02020603050405020304" pitchFamily="18" charset="0"/>
                <a:cs typeface="MS Sans Serif" charset="0"/>
              </a:endParaRPr>
            </a:p>
          </p:txBody>
        </p:sp>
        <p:sp>
          <p:nvSpPr>
            <p:cNvPr id="42227" name="Line 241"/>
            <p:cNvSpPr>
              <a:spLocks noChangeShapeType="1"/>
            </p:cNvSpPr>
            <p:nvPr/>
          </p:nvSpPr>
          <p:spPr bwMode="auto">
            <a:xfrm>
              <a:off x="11122" y="5861"/>
              <a:ext cx="93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1989" name="Rectangle 242"/>
          <p:cNvSpPr>
            <a:spLocks noChangeArrowheads="1"/>
          </p:cNvSpPr>
          <p:nvPr/>
        </p:nvSpPr>
        <p:spPr bwMode="auto">
          <a:xfrm>
            <a:off x="0" y="480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647700" algn="l"/>
                <a:tab pos="-190500" algn="l"/>
                <a:tab pos="457200" algn="l"/>
              </a:tabLst>
              <a:defRPr sz="1600">
                <a:solidFill>
                  <a:srgbClr val="000000"/>
                </a:solidFill>
                <a:latin typeface="Arial" panose="020B0604020202020204" pitchFamily="34" charset="0"/>
              </a:defRPr>
            </a:lvl1pPr>
            <a:lvl2pPr marL="742950" indent="-285750">
              <a:tabLst>
                <a:tab pos="-647700" algn="l"/>
                <a:tab pos="-190500" algn="l"/>
                <a:tab pos="457200" algn="l"/>
              </a:tabLst>
              <a:defRPr sz="1600">
                <a:solidFill>
                  <a:srgbClr val="000000"/>
                </a:solidFill>
                <a:latin typeface="Arial" panose="020B0604020202020204" pitchFamily="34" charset="0"/>
              </a:defRPr>
            </a:lvl2pPr>
            <a:lvl3pPr marL="1143000" indent="-228600">
              <a:tabLst>
                <a:tab pos="-647700" algn="l"/>
                <a:tab pos="-190500" algn="l"/>
                <a:tab pos="457200" algn="l"/>
              </a:tabLst>
              <a:defRPr sz="1600">
                <a:solidFill>
                  <a:srgbClr val="000000"/>
                </a:solidFill>
                <a:latin typeface="Arial" panose="020B0604020202020204" pitchFamily="34" charset="0"/>
              </a:defRPr>
            </a:lvl3pPr>
            <a:lvl4pPr marL="1600200" indent="-228600">
              <a:tabLst>
                <a:tab pos="-647700" algn="l"/>
                <a:tab pos="-190500" algn="l"/>
                <a:tab pos="457200" algn="l"/>
              </a:tabLst>
              <a:defRPr sz="1600">
                <a:solidFill>
                  <a:srgbClr val="000000"/>
                </a:solidFill>
                <a:latin typeface="Arial" panose="020B0604020202020204" pitchFamily="34" charset="0"/>
              </a:defRPr>
            </a:lvl4pPr>
            <a:lvl5pPr marL="2057400" indent="-228600">
              <a:tabLst>
                <a:tab pos="-647700" algn="l"/>
                <a:tab pos="-190500" algn="l"/>
                <a:tab pos="45720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cs typeface="Arial" panose="020B0604020202020204" pitchFamily="34" charset="0"/>
            </a:endParaRPr>
          </a:p>
        </p:txBody>
      </p:sp>
      <p:sp>
        <p:nvSpPr>
          <p:cNvPr id="41990" name="Text Box 243"/>
          <p:cNvSpPr txBox="1">
            <a:spLocks noChangeArrowheads="1"/>
          </p:cNvSpPr>
          <p:nvPr/>
        </p:nvSpPr>
        <p:spPr bwMode="auto">
          <a:xfrm>
            <a:off x="5715000" y="2438400"/>
            <a:ext cx="2895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cs typeface="Arial" panose="020B0604020202020204" pitchFamily="34" charset="0"/>
              </a:rPr>
              <a:t>Distribution Systems designed for voltage DROP, not voltage RISE.</a:t>
            </a:r>
          </a:p>
        </p:txBody>
      </p:sp>
    </p:spTree>
    <p:extLst>
      <p:ext uri="{BB962C8B-B14F-4D97-AF65-F5344CB8AC3E}">
        <p14:creationId xmlns:p14="http://schemas.microsoft.com/office/powerpoint/2010/main" val="2564900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What is the OpenDSS?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i="1" dirty="0"/>
              <a:t>Simpler to solve power flow problem with a harmonics solver than vice-versa</a:t>
            </a:r>
          </a:p>
          <a:p>
            <a:pPr eaLnBrk="1" hangingPunct="1"/>
            <a:r>
              <a:rPr lang="en-US" altLang="en-US" dirty="0"/>
              <a:t>Supports all </a:t>
            </a:r>
            <a:r>
              <a:rPr lang="en-US" altLang="en-US" dirty="0" err="1"/>
              <a:t>rms</a:t>
            </a:r>
            <a:r>
              <a:rPr lang="en-US" altLang="en-US" dirty="0"/>
              <a:t> steady-state (i.e., frequency domain) analyses commonly performed for utility distribution system planning</a:t>
            </a:r>
          </a:p>
          <a:p>
            <a:pPr lvl="1" eaLnBrk="1" hangingPunct="1"/>
            <a:r>
              <a:rPr lang="en-US" altLang="en-US" dirty="0"/>
              <a:t>And many new types of analyses</a:t>
            </a:r>
          </a:p>
          <a:p>
            <a:pPr lvl="1" eaLnBrk="1" hangingPunct="1"/>
            <a:r>
              <a:rPr lang="en-US" altLang="en-US" dirty="0"/>
              <a:t>Original purpose: 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97157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a:t>What it Isn’t</a:t>
            </a:r>
          </a:p>
          <a:p>
            <a:pPr lvl="1" eaLnBrk="1" hangingPunct="1"/>
            <a:r>
              <a:rPr lang="en-US" altLang="en-US"/>
              <a:t>An </a:t>
            </a:r>
            <a:r>
              <a:rPr lang="en-US" altLang="en-US" i="1"/>
              <a:t>Electromagnetic</a:t>
            </a:r>
            <a:r>
              <a:rPr lang="en-US" altLang="en-US"/>
              <a:t> transients solver (Time Domain)</a:t>
            </a:r>
          </a:p>
          <a:p>
            <a:pPr lvl="2" eaLnBrk="1" hangingPunct="1"/>
            <a:r>
              <a:rPr lang="en-US" altLang="en-US"/>
              <a:t>It can solve </a:t>
            </a:r>
            <a:r>
              <a:rPr lang="en-US" altLang="en-US" i="1"/>
              <a:t>Electromechanical transients</a:t>
            </a:r>
          </a:p>
          <a:p>
            <a:pPr lvl="3" eaLnBrk="1" hangingPunct="1"/>
            <a:r>
              <a:rPr lang="en-US" altLang="en-US"/>
              <a:t>Frequency Domain =&gt; “Dynamics” </a:t>
            </a:r>
          </a:p>
          <a:p>
            <a:pPr lvl="3" eaLnBrk="1" hangingPunct="1"/>
            <a:r>
              <a:rPr lang="en-US" altLang="en-US"/>
              <a:t>All solutions are in </a:t>
            </a:r>
            <a:r>
              <a:rPr lang="en-US" altLang="en-US" b="1" i="1"/>
              <a:t>phasors </a:t>
            </a:r>
            <a:r>
              <a:rPr lang="en-US" altLang="en-US"/>
              <a:t>(complex math)</a:t>
            </a:r>
          </a:p>
          <a:p>
            <a:pPr lvl="1" eaLnBrk="1" hangingPunct="1"/>
            <a:r>
              <a:rPr lang="en-US" altLang="en-US"/>
              <a:t>Not a Power Flow program</a:t>
            </a:r>
          </a:p>
          <a:p>
            <a:pPr lvl="1" eaLnBrk="1" hangingPunct="1"/>
            <a:r>
              <a:rPr lang="en-US" altLang="en-US"/>
              <a:t>Not a radial circuit solver</a:t>
            </a:r>
          </a:p>
          <a:p>
            <a:pPr lvl="2" eaLnBrk="1" hangingPunct="1"/>
            <a:r>
              <a:rPr lang="en-US" altLang="en-US"/>
              <a:t>Does meshed networks just as easily</a:t>
            </a:r>
          </a:p>
          <a:p>
            <a:pPr lvl="1" eaLnBrk="1" hangingPunct="1"/>
            <a:r>
              <a:rPr lang="en-US" altLang="en-US"/>
              <a:t>Not a distribution data management tool</a:t>
            </a:r>
          </a:p>
          <a:p>
            <a:pPr lvl="2" eaLnBrk="1" hangingPunct="1"/>
            <a:r>
              <a:rPr lang="en-US" altLang="en-US"/>
              <a:t>It is a simulation engine designed to work with data extracted from one or more utility databases</a:t>
            </a:r>
          </a:p>
          <a:p>
            <a:pPr eaLnBrk="1" hangingPunct="1"/>
            <a:endParaRPr lang="en-US" altLang="en-US"/>
          </a:p>
        </p:txBody>
      </p:sp>
    </p:spTree>
    <p:extLst>
      <p:ext uri="{BB962C8B-B14F-4D97-AF65-F5344CB8AC3E}">
        <p14:creationId xmlns:p14="http://schemas.microsoft.com/office/powerpoint/2010/main" val="114095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a:t>The OpenDSS was designed to capture both </a:t>
            </a:r>
          </a:p>
          <a:p>
            <a:pPr lvl="1" eaLnBrk="1" hangingPunct="1"/>
            <a:r>
              <a:rPr lang="en-US" altLang="en-US" b="1"/>
              <a:t>Time-specific benefits</a:t>
            </a:r>
            <a:r>
              <a:rPr lang="en-US" altLang="en-US"/>
              <a:t> and </a:t>
            </a:r>
          </a:p>
          <a:p>
            <a:pPr lvl="1" eaLnBrk="1" hangingPunct="1"/>
            <a:r>
              <a:rPr lang="en-US" altLang="en-US" b="1"/>
              <a:t>Location-specific benefits</a:t>
            </a:r>
            <a:r>
              <a:rPr lang="en-US" altLang="en-US"/>
              <a:t> </a:t>
            </a:r>
          </a:p>
          <a:p>
            <a:pPr eaLnBrk="1" hangingPunct="1"/>
            <a:r>
              <a:rPr lang="en-US" altLang="en-US"/>
              <a:t>Needed for</a:t>
            </a:r>
          </a:p>
          <a:p>
            <a:pPr lvl="1" eaLnBrk="1" hangingPunct="1"/>
            <a:r>
              <a:rPr lang="en-US" altLang="en-US"/>
              <a:t>DG analysis</a:t>
            </a:r>
          </a:p>
          <a:p>
            <a:pPr lvl="1" eaLnBrk="1" hangingPunct="1"/>
            <a:r>
              <a:rPr lang="en-US" altLang="en-US"/>
              <a:t>Renewable generation</a:t>
            </a:r>
          </a:p>
          <a:p>
            <a:pPr lvl="1" eaLnBrk="1" hangingPunct="1"/>
            <a:r>
              <a:rPr lang="en-US" altLang="en-US"/>
              <a:t>Energy efficiency analysis</a:t>
            </a:r>
          </a:p>
          <a:p>
            <a:pPr lvl="1" eaLnBrk="1" hangingPunct="1"/>
            <a:r>
              <a:rPr lang="en-US" altLang="en-US"/>
              <a:t>PHEV and EV impacts</a:t>
            </a:r>
          </a:p>
          <a:p>
            <a:pPr lvl="1" eaLnBrk="1" hangingPunct="1"/>
            <a:r>
              <a:rPr lang="en-US" altLang="en-US"/>
              <a:t>Other proposed capacity enhancements that don’t follow typical loadshapes</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9869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a:t>Traditional distribution system analysis programs </a:t>
            </a:r>
          </a:p>
          <a:p>
            <a:pPr lvl="1" eaLnBrk="1" hangingPunct="1"/>
            <a:r>
              <a:rPr lang="en-US" altLang="en-US"/>
              <a:t>Designed to study </a:t>
            </a:r>
            <a:r>
              <a:rPr lang="en-US" altLang="en-US" b="1"/>
              <a:t>peak loading</a:t>
            </a:r>
            <a:r>
              <a:rPr lang="en-US" altLang="en-US"/>
              <a:t> conditions</a:t>
            </a:r>
          </a:p>
          <a:p>
            <a:pPr lvl="1" eaLnBrk="1" hangingPunct="1"/>
            <a:r>
              <a:rPr lang="en-US" altLang="en-US"/>
              <a:t>Capture mostly </a:t>
            </a:r>
            <a:r>
              <a:rPr lang="en-US" altLang="en-US" b="1"/>
              <a:t>location-specific</a:t>
            </a:r>
            <a:r>
              <a:rPr lang="en-US" altLang="en-US"/>
              <a:t> benefits</a:t>
            </a:r>
          </a:p>
          <a:p>
            <a:pPr lvl="1" eaLnBrk="1" hangingPunct="1"/>
            <a:r>
              <a:rPr lang="en-US" altLang="en-US"/>
              <a:t>Ignores time; Assumes resource is available</a:t>
            </a:r>
          </a:p>
          <a:p>
            <a:pPr lvl="1" eaLnBrk="1" hangingPunct="1"/>
            <a:r>
              <a:rPr lang="en-US" altLang="en-US"/>
              <a:t>This gets the wrong answer for many DG, energy efficiency, and Smart Grid analyses</a:t>
            </a:r>
          </a:p>
          <a:p>
            <a:pPr lvl="1" eaLnBrk="1" hangingPunct="1"/>
            <a:endParaRPr lang="en-US" altLang="en-US"/>
          </a:p>
          <a:p>
            <a:pPr eaLnBrk="1" hangingPunct="1"/>
            <a:r>
              <a:rPr lang="en-US" altLang="en-US"/>
              <a:t>Must do </a:t>
            </a:r>
            <a:r>
              <a:rPr lang="en-US" altLang="en-US" b="1"/>
              <a:t>time sequence analysis</a:t>
            </a:r>
            <a:r>
              <a:rPr lang="en-US" altLang="en-US"/>
              <a:t> to get the right answer</a:t>
            </a:r>
          </a:p>
          <a:p>
            <a:pPr lvl="1" eaLnBrk="1" hangingPunct="1"/>
            <a:r>
              <a:rPr lang="en-US" altLang="en-US"/>
              <a:t>Over distribution planning area</a:t>
            </a:r>
          </a:p>
        </p:txBody>
      </p:sp>
    </p:spTree>
    <p:extLst>
      <p:ext uri="{BB962C8B-B14F-4D97-AF65-F5344CB8AC3E}">
        <p14:creationId xmlns:p14="http://schemas.microsoft.com/office/powerpoint/2010/main" val="696082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lstStyle/>
          <a:p>
            <a:pPr eaLnBrk="1" hangingPunct="1"/>
            <a:r>
              <a:rPr lang="en-US" altLang="en-US" dirty="0"/>
              <a:t>See Documentation for more details</a:t>
            </a:r>
          </a:p>
          <a:p>
            <a:pPr lvl="1" eaLnBrk="1" hangingPunct="1"/>
            <a:r>
              <a:rPr lang="en-US" altLang="en-US" sz="1800" dirty="0"/>
              <a:t>http://svn.code.sf.net/p/electricdss/code/trunk/Distrib/Doc/</a:t>
            </a:r>
          </a:p>
          <a:p>
            <a:pPr eaLnBrk="1" hangingPunct="1"/>
            <a:endParaRPr lang="en-US" altLang="en-US" dirty="0"/>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COM interface allows easier customization</a:t>
            </a:r>
          </a:p>
          <a:p>
            <a:pPr lvl="1" eaLnBrk="1" hangingPunct="1"/>
            <a:endParaRPr lang="en-US" altLang="en-US" dirty="0"/>
          </a:p>
        </p:txBody>
      </p:sp>
    </p:spTree>
    <p:extLst>
      <p:ext uri="{BB962C8B-B14F-4D97-AF65-F5344CB8AC3E}">
        <p14:creationId xmlns:p14="http://schemas.microsoft.com/office/powerpoint/2010/main" val="2941361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Built-in Solution Modes</a:t>
            </a:r>
          </a:p>
        </p:txBody>
      </p:sp>
      <p:sp>
        <p:nvSpPr>
          <p:cNvPr id="18435" name="Rectangle 3"/>
          <p:cNvSpPr>
            <a:spLocks noGrp="1" noChangeArrowheads="1"/>
          </p:cNvSpPr>
          <p:nvPr>
            <p:ph type="body" idx="1"/>
          </p:nvPr>
        </p:nvSpPr>
        <p:spPr/>
        <p:txBody>
          <a:bodyPr/>
          <a:lstStyle/>
          <a:p>
            <a:pPr eaLnBrk="1" hangingPunct="1"/>
            <a:r>
              <a:rPr lang="en-US" altLang="en-US"/>
              <a:t>Snapshot (static) Power Flow </a:t>
            </a:r>
          </a:p>
          <a:p>
            <a:pPr eaLnBrk="1" hangingPunct="1"/>
            <a:r>
              <a:rPr lang="en-US" altLang="en-US"/>
              <a:t>Direct (non-iterative)</a:t>
            </a:r>
          </a:p>
          <a:p>
            <a:pPr eaLnBrk="1" hangingPunct="1"/>
            <a:r>
              <a:rPr lang="en-US" altLang="en-US"/>
              <a:t>Daily mode (default: 24 1-hr increments)</a:t>
            </a:r>
          </a:p>
          <a:p>
            <a:pPr eaLnBrk="1" hangingPunct="1"/>
            <a:r>
              <a:rPr lang="en-US" altLang="en-US"/>
              <a:t>Yearly mode (default 8760 1-hr increments)</a:t>
            </a:r>
          </a:p>
          <a:p>
            <a:pPr eaLnBrk="1" hangingPunct="1"/>
            <a:r>
              <a:rPr lang="en-US" altLang="en-US"/>
              <a:t>Duty cycle (1 to 5s increments)</a:t>
            </a:r>
          </a:p>
          <a:p>
            <a:pPr eaLnBrk="1" hangingPunct="1"/>
            <a:r>
              <a:rPr lang="en-US" altLang="en-US"/>
              <a:t>Dynamics (electromechanical transients)</a:t>
            </a:r>
          </a:p>
          <a:p>
            <a:pPr eaLnBrk="1" hangingPunct="1"/>
            <a:r>
              <a:rPr lang="en-US" altLang="en-US"/>
              <a:t>Fault study</a:t>
            </a:r>
          </a:p>
          <a:p>
            <a:pPr eaLnBrk="1" hangingPunct="1"/>
            <a:r>
              <a:rPr lang="en-US" altLang="en-US"/>
              <a:t>Monte carlo fault study</a:t>
            </a:r>
          </a:p>
          <a:p>
            <a:pPr eaLnBrk="1" hangingPunct="1"/>
            <a:r>
              <a:rPr lang="en-US" altLang="en-US"/>
              <a:t>Harmonic</a:t>
            </a:r>
          </a:p>
          <a:p>
            <a:pPr eaLnBrk="1" hangingPunct="1"/>
            <a:r>
              <a:rPr lang="en-US" altLang="en-US"/>
              <a:t>Custom user-defined solutions</a:t>
            </a:r>
          </a:p>
          <a:p>
            <a:pPr eaLnBrk="1" hangingPunct="1"/>
            <a:endParaRPr lang="en-US" altLang="en-US"/>
          </a:p>
        </p:txBody>
      </p:sp>
    </p:spTree>
    <p:extLst>
      <p:ext uri="{BB962C8B-B14F-4D97-AF65-F5344CB8AC3E}">
        <p14:creationId xmlns:p14="http://schemas.microsoft.com/office/powerpoint/2010/main" val="637470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a:t>A key feature is that controls are modeled separately from the devices being controlled</a:t>
            </a:r>
          </a:p>
          <a:p>
            <a:pPr lvl="1" eaLnBrk="1" hangingPunct="1"/>
            <a:r>
              <a:rPr lang="en-US" altLang="en-US"/>
              <a:t>Capacitors</a:t>
            </a:r>
          </a:p>
          <a:p>
            <a:pPr lvl="1" eaLnBrk="1" hangingPunct="1"/>
            <a:r>
              <a:rPr lang="en-US" altLang="en-US"/>
              <a:t>Regulators/tapchangers</a:t>
            </a:r>
          </a:p>
          <a:p>
            <a:pPr eaLnBrk="1" hangingPunct="1"/>
            <a:r>
              <a:rPr lang="en-US" altLang="en-US"/>
              <a:t>Control Modes</a:t>
            </a:r>
          </a:p>
          <a:p>
            <a:pPr lvl="1" eaLnBrk="1" hangingPunct="1"/>
            <a:r>
              <a:rPr lang="en-US" altLang="en-US"/>
              <a:t>Static</a:t>
            </a:r>
          </a:p>
          <a:p>
            <a:pPr lvl="2" eaLnBrk="1" hangingPunct="1"/>
            <a:r>
              <a:rPr lang="en-US" altLang="en-US"/>
              <a:t>Power flows with large time steps</a:t>
            </a:r>
          </a:p>
          <a:p>
            <a:pPr lvl="1" eaLnBrk="1" hangingPunct="1"/>
            <a:r>
              <a:rPr lang="en-US" altLang="en-US"/>
              <a:t>Time</a:t>
            </a:r>
          </a:p>
          <a:p>
            <a:pPr lvl="2" eaLnBrk="1" hangingPunct="1"/>
            <a:r>
              <a:rPr lang="en-US" altLang="en-US"/>
              <a:t>Control queue employed to delay actions</a:t>
            </a:r>
          </a:p>
          <a:p>
            <a:pPr lvl="2" eaLnBrk="1" hangingPunct="1"/>
            <a:r>
              <a:rPr lang="en-US" altLang="en-US"/>
              <a:t>Control acts when time is reached</a:t>
            </a:r>
          </a:p>
          <a:p>
            <a:pPr lvl="1" eaLnBrk="1" hangingPunct="1"/>
            <a:r>
              <a:rPr lang="en-US" altLang="en-US"/>
              <a:t>Event</a:t>
            </a:r>
          </a:p>
        </p:txBody>
      </p:sp>
    </p:spTree>
    <p:extLst>
      <p:ext uri="{BB962C8B-B14F-4D97-AF65-F5344CB8AC3E}">
        <p14:creationId xmlns:p14="http://schemas.microsoft.com/office/powerpoint/2010/main" val="2999336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942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can OpenDSS be used for?</a:t>
            </a:r>
          </a:p>
        </p:txBody>
      </p:sp>
      <p:sp>
        <p:nvSpPr>
          <p:cNvPr id="26627" name="Rectangle 3"/>
          <p:cNvSpPr>
            <a:spLocks noGrp="1" noChangeArrowheads="1"/>
          </p:cNvSpPr>
          <p:nvPr>
            <p:ph type="body" idx="1"/>
          </p:nvPr>
        </p:nvSpPr>
        <p:spPr/>
        <p:txBody>
          <a:bodyPr/>
          <a:lstStyle/>
          <a:p>
            <a:pPr eaLnBrk="1" hangingPunct="1">
              <a:lnSpc>
                <a:spcPct val="75000"/>
              </a:lnSpc>
            </a:pPr>
            <a:r>
              <a:rPr lang="en-US" altLang="en-US" sz="2000" dirty="0"/>
              <a:t>Simple power flow (unbalanced, n-phase)</a:t>
            </a:r>
          </a:p>
          <a:p>
            <a:pPr eaLnBrk="1" hangingPunct="1">
              <a:lnSpc>
                <a:spcPct val="75000"/>
              </a:lnSpc>
            </a:pPr>
            <a:r>
              <a:rPr lang="en-US" altLang="en-US" sz="2000" dirty="0"/>
              <a:t>Daily loading simulations</a:t>
            </a:r>
          </a:p>
          <a:p>
            <a:pPr eaLnBrk="1" hangingPunct="1">
              <a:lnSpc>
                <a:spcPct val="75000"/>
              </a:lnSpc>
            </a:pPr>
            <a:r>
              <a:rPr lang="en-US" altLang="en-US" sz="2000" dirty="0"/>
              <a:t>Yearly loading simulations</a:t>
            </a:r>
          </a:p>
          <a:p>
            <a:pPr eaLnBrk="1" hangingPunct="1">
              <a:lnSpc>
                <a:spcPct val="75000"/>
              </a:lnSpc>
            </a:pPr>
            <a:r>
              <a:rPr lang="en-US" altLang="en-US" sz="2000" dirty="0"/>
              <a:t>Duty cycle simulations</a:t>
            </a:r>
          </a:p>
          <a:p>
            <a:pPr lvl="1" eaLnBrk="1" hangingPunct="1">
              <a:lnSpc>
                <a:spcPct val="75000"/>
              </a:lnSpc>
            </a:pPr>
            <a:r>
              <a:rPr lang="en-US" altLang="en-US" sz="2000" dirty="0"/>
              <a:t>Impulse loads</a:t>
            </a:r>
          </a:p>
          <a:p>
            <a:pPr lvl="2" eaLnBrk="1" hangingPunct="1">
              <a:lnSpc>
                <a:spcPct val="75000"/>
              </a:lnSpc>
            </a:pPr>
            <a:r>
              <a:rPr lang="en-US" altLang="en-US" sz="2000" dirty="0"/>
              <a:t>Rock crushers</a:t>
            </a:r>
          </a:p>
          <a:p>
            <a:pPr lvl="2" eaLnBrk="1" hangingPunct="1">
              <a:lnSpc>
                <a:spcPct val="75000"/>
              </a:lnSpc>
            </a:pPr>
            <a:r>
              <a:rPr lang="en-US" altLang="en-US" sz="2000" dirty="0"/>
              <a:t>Car crushers</a:t>
            </a:r>
          </a:p>
          <a:p>
            <a:pPr lvl="1" eaLnBrk="1" hangingPunct="1">
              <a:lnSpc>
                <a:spcPct val="75000"/>
              </a:lnSpc>
            </a:pPr>
            <a:r>
              <a:rPr lang="en-US" altLang="en-US" sz="2000" dirty="0"/>
              <a:t>Renewable generation</a:t>
            </a:r>
          </a:p>
          <a:p>
            <a:pPr eaLnBrk="1" hangingPunct="1">
              <a:lnSpc>
                <a:spcPct val="75000"/>
              </a:lnSpc>
            </a:pPr>
            <a:r>
              <a:rPr lang="en-US" altLang="en-US" sz="2000" dirty="0"/>
              <a:t>DG</a:t>
            </a:r>
          </a:p>
          <a:p>
            <a:pPr lvl="1" eaLnBrk="1" hangingPunct="1">
              <a:lnSpc>
                <a:spcPct val="75000"/>
              </a:lnSpc>
            </a:pPr>
            <a:r>
              <a:rPr lang="en-US" altLang="en-US" sz="2000" dirty="0"/>
              <a:t>Interconnection studies/screening</a:t>
            </a:r>
          </a:p>
          <a:p>
            <a:pPr lvl="1" eaLnBrk="1" hangingPunct="1">
              <a:lnSpc>
                <a:spcPct val="75000"/>
              </a:lnSpc>
            </a:pPr>
            <a:r>
              <a:rPr lang="en-US" altLang="en-US" sz="2000" dirty="0"/>
              <a:t>Value of service studies (risk based)</a:t>
            </a:r>
          </a:p>
          <a:p>
            <a:pPr lvl="1" eaLnBrk="1" hangingPunct="1">
              <a:lnSpc>
                <a:spcPct val="75000"/>
              </a:lnSpc>
            </a:pPr>
            <a:r>
              <a:rPr lang="en-US" altLang="en-US" sz="2000" dirty="0"/>
              <a:t>Solar PV voltage rise/fluctuation</a:t>
            </a:r>
          </a:p>
          <a:p>
            <a:pPr lvl="1" eaLnBrk="1" hangingPunct="1">
              <a:lnSpc>
                <a:spcPct val="75000"/>
              </a:lnSpc>
            </a:pPr>
            <a:r>
              <a:rPr lang="en-US" altLang="en-US" sz="2000" dirty="0"/>
              <a:t>Wind power variations impact</a:t>
            </a:r>
          </a:p>
          <a:p>
            <a:pPr lvl="1" eaLnBrk="1" hangingPunct="1">
              <a:lnSpc>
                <a:spcPct val="75000"/>
              </a:lnSpc>
            </a:pPr>
            <a:r>
              <a:rPr lang="en-US" altLang="en-US" sz="2000" dirty="0"/>
              <a:t>Hi-penetration solar PV impacts</a:t>
            </a:r>
          </a:p>
          <a:p>
            <a:pPr lvl="1" eaLnBrk="1" hangingPunct="1">
              <a:lnSpc>
                <a:spcPct val="75000"/>
              </a:lnSpc>
            </a:pPr>
            <a:r>
              <a:rPr lang="en-US" altLang="en-US" sz="2000" dirty="0"/>
              <a:t>Harmonic distortion</a:t>
            </a:r>
          </a:p>
          <a:p>
            <a:pPr lvl="1" eaLnBrk="1" hangingPunct="1">
              <a:lnSpc>
                <a:spcPct val="75000"/>
              </a:lnSpc>
            </a:pPr>
            <a:r>
              <a:rPr lang="en-US" altLang="en-US" sz="2000" dirty="0"/>
              <a:t>Dynamics/islanding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lstStyle/>
          <a:p>
            <a:pPr marL="457200" indent="-457200" eaLnBrk="1" hangingPunct="1"/>
            <a:r>
              <a:rPr lang="en-US" altLang="en-US" dirty="0"/>
              <a:t>A stand-alone executable program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COM server</a:t>
            </a:r>
            <a:r>
              <a:rPr lang="en-US" altLang="en-US" dirty="0"/>
              <a:t> (for Windows) that supports driving the simulator from user-written programs. </a:t>
            </a:r>
          </a:p>
          <a:p>
            <a:pPr marL="457200" indent="-457200" eaLnBrk="1" hangingPunct="1"/>
            <a:r>
              <a:rPr lang="en-US" altLang="en-US" dirty="0"/>
              <a:t>Direct DLL (standard Windows DLL)</a:t>
            </a:r>
          </a:p>
          <a:p>
            <a:pPr marL="857250" lvl="1" indent="-457200" eaLnBrk="1" hangingPunct="1"/>
            <a:r>
              <a:rPr lang="en-US" altLang="en-US" dirty="0"/>
              <a:t>Mimics COM interfaces</a:t>
            </a:r>
          </a:p>
        </p:txBody>
      </p:sp>
    </p:spTree>
    <p:extLst>
      <p:ext uri="{BB962C8B-B14F-4D97-AF65-F5344CB8AC3E}">
        <p14:creationId xmlns:p14="http://schemas.microsoft.com/office/powerpoint/2010/main" val="3137478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Validation of OpenDSS</a:t>
            </a:r>
          </a:p>
        </p:txBody>
      </p:sp>
      <p:sp>
        <p:nvSpPr>
          <p:cNvPr id="22531" name="Rectangle 3"/>
          <p:cNvSpPr>
            <a:spLocks noGrp="1" noChangeArrowheads="1"/>
          </p:cNvSpPr>
          <p:nvPr>
            <p:ph type="body" idx="1"/>
          </p:nvPr>
        </p:nvSpPr>
        <p:spPr/>
        <p:txBody>
          <a:bodyPr/>
          <a:lstStyle/>
          <a:p>
            <a:pPr eaLnBrk="1" hangingPunct="1"/>
            <a:r>
              <a:rPr lang="en-US" altLang="en-US" sz="2000"/>
              <a:t>EPRI routinely checks OpenDSS power flow results against CYMDIST, SYNERGEE, and WindMil programs after converting data sets for various projects.</a:t>
            </a:r>
          </a:p>
          <a:p>
            <a:pPr eaLnBrk="1" hangingPunct="1"/>
            <a:r>
              <a:rPr lang="en-US" altLang="en-US" sz="2000"/>
              <a:t>The OpenDSS program has been benchmarked against all the IEEE Test Feeders </a:t>
            </a:r>
          </a:p>
          <a:p>
            <a:pPr lvl="1" eaLnBrk="1" hangingPunct="1"/>
            <a:r>
              <a:rPr lang="en-US" altLang="en-US" sz="2000"/>
              <a:t>(</a:t>
            </a:r>
            <a:r>
              <a:rPr lang="en-US" altLang="en-US" sz="2000">
                <a:hlinkClick r:id="rId3"/>
              </a:rPr>
              <a:t>http://ewh.ieee.org/soc/pes/dsacom/testfeeders/</a:t>
            </a:r>
            <a:r>
              <a:rPr lang="en-US" altLang="en-US" sz="2000"/>
              <a:t>). </a:t>
            </a:r>
          </a:p>
          <a:p>
            <a:pPr lvl="1" eaLnBrk="1" hangingPunct="1"/>
            <a:r>
              <a:rPr lang="en-US" altLang="en-US" sz="2000"/>
              <a:t>OpenDSS was used to develop the NEV test feeder and the 8500-node test feeder. </a:t>
            </a:r>
          </a:p>
          <a:p>
            <a:pPr lvl="1" eaLnBrk="1" hangingPunct="1"/>
            <a:r>
              <a:rPr lang="en-US" altLang="en-US" sz="2000"/>
              <a:t>Being used to develop the DG Protection test feeder and the large urban network test feeder.</a:t>
            </a:r>
          </a:p>
          <a:p>
            <a:pPr eaLnBrk="1" hangingPunct="1"/>
            <a:r>
              <a:rPr lang="en-US" altLang="en-US" sz="2000"/>
              <a:t>For the EPRI Green Circuits project, computed load characteristics were calibrated against measured data.</a:t>
            </a:r>
          </a:p>
          <a:p>
            <a:pPr eaLnBrk="1" hangingPunct="1"/>
            <a:r>
              <a:rPr lang="en-US" altLang="en-US" sz="2000"/>
              <a:t>Recently, the new </a:t>
            </a:r>
            <a:r>
              <a:rPr lang="en-US" altLang="en-US" sz="2000" i="1"/>
              <a:t>PVSystem</a:t>
            </a:r>
            <a:r>
              <a:rPr lang="en-US" altLang="en-US" sz="2000"/>
              <a:t> model was compared to actual measurements with excellent results.</a:t>
            </a:r>
          </a:p>
          <a:p>
            <a:pPr eaLnBrk="1" hangingPunct="1"/>
            <a:endParaRPr lang="en-US" altLang="en-US" sz="2000"/>
          </a:p>
        </p:txBody>
      </p:sp>
    </p:spTree>
    <p:extLst>
      <p:ext uri="{BB962C8B-B14F-4D97-AF65-F5344CB8AC3E}">
        <p14:creationId xmlns:p14="http://schemas.microsoft.com/office/powerpoint/2010/main" val="3344168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t>Needs Envisioned by EPRI for the Smart Grid</a:t>
            </a:r>
          </a:p>
        </p:txBody>
      </p:sp>
      <p:sp>
        <p:nvSpPr>
          <p:cNvPr id="39939" name="Rectangle 3"/>
          <p:cNvSpPr>
            <a:spLocks noGrp="1" noChangeArrowheads="1"/>
          </p:cNvSpPr>
          <p:nvPr>
            <p:ph type="body" idx="1"/>
          </p:nvPr>
        </p:nvSpPr>
        <p:spPr>
          <a:xfrm>
            <a:off x="223838" y="1563688"/>
            <a:ext cx="8226425" cy="4935537"/>
          </a:xfrm>
        </p:spPr>
        <p:txBody>
          <a:bodyPr/>
          <a:lstStyle/>
          <a:p>
            <a:pPr eaLnBrk="1" hangingPunct="1"/>
            <a:r>
              <a:rPr lang="en-US" altLang="en-US"/>
              <a:t>Sequential time simulation</a:t>
            </a:r>
          </a:p>
          <a:p>
            <a:pPr eaLnBrk="1" hangingPunct="1"/>
            <a:r>
              <a:rPr lang="en-US" altLang="en-US"/>
              <a:t>Meshed network solution capability</a:t>
            </a:r>
          </a:p>
          <a:p>
            <a:pPr eaLnBrk="1" hangingPunct="1"/>
            <a:r>
              <a:rPr lang="en-US" altLang="en-US"/>
              <a:t>Better modeling of Smart Grid controllers</a:t>
            </a:r>
          </a:p>
          <a:p>
            <a:pPr eaLnBrk="1" hangingPunct="1"/>
            <a:r>
              <a:rPr lang="en-US" altLang="en-US"/>
              <a:t>Advanced load and generation modeling</a:t>
            </a:r>
          </a:p>
          <a:p>
            <a:pPr eaLnBrk="1" hangingPunct="1"/>
            <a:r>
              <a:rPr lang="en-US" altLang="en-US"/>
              <a:t>High phase order modeling ( &gt;3 phases)</a:t>
            </a:r>
          </a:p>
          <a:p>
            <a:pPr lvl="1" eaLnBrk="1" hangingPunct="1"/>
            <a:r>
              <a:rPr lang="en-US" altLang="en-US"/>
              <a:t>Stray voltage (NEV), crowded ROWs, etc.</a:t>
            </a:r>
          </a:p>
          <a:p>
            <a:pPr eaLnBrk="1" hangingPunct="1"/>
            <a:r>
              <a:rPr lang="en-US" altLang="en-US"/>
              <a:t>Integrated harmonics</a:t>
            </a:r>
          </a:p>
          <a:p>
            <a:pPr lvl="1" eaLnBrk="1" hangingPunct="1"/>
            <a:r>
              <a:rPr lang="en-US" altLang="en-US"/>
              <a:t>NEV requires 1</a:t>
            </a:r>
            <a:r>
              <a:rPr lang="en-US" altLang="en-US" baseline="30000"/>
              <a:t>st</a:t>
            </a:r>
            <a:r>
              <a:rPr lang="en-US" altLang="en-US"/>
              <a:t> and 3</a:t>
            </a:r>
            <a:r>
              <a:rPr lang="en-US" altLang="en-US" baseline="30000"/>
              <a:t>rd</a:t>
            </a:r>
            <a:r>
              <a:rPr lang="en-US" altLang="en-US"/>
              <a:t> </a:t>
            </a:r>
          </a:p>
          <a:p>
            <a:pPr eaLnBrk="1" hangingPunct="1"/>
            <a:r>
              <a:rPr lang="en-US" altLang="en-US"/>
              <a:t>User-defined (scriptable) behavior</a:t>
            </a:r>
          </a:p>
          <a:p>
            <a:pPr eaLnBrk="1" hangingPunct="1"/>
            <a:r>
              <a:rPr lang="en-US" altLang="en-US"/>
              <a:t>Dynamics for DG evaluations</a:t>
            </a:r>
          </a:p>
        </p:txBody>
      </p:sp>
      <p:sp>
        <p:nvSpPr>
          <p:cNvPr id="137220" name="AutoShape 4"/>
          <p:cNvSpPr>
            <a:spLocks noChangeArrowheads="1"/>
          </p:cNvSpPr>
          <p:nvPr/>
        </p:nvSpPr>
        <p:spPr bwMode="auto">
          <a:xfrm>
            <a:off x="4918075" y="1193800"/>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2627058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EPRI’s Vision</a:t>
            </a:r>
          </a:p>
        </p:txBody>
      </p:sp>
      <p:sp>
        <p:nvSpPr>
          <p:cNvPr id="35843" name="Rectangle 3"/>
          <p:cNvSpPr>
            <a:spLocks noGrp="1" noChangeArrowheads="1"/>
          </p:cNvSpPr>
          <p:nvPr>
            <p:ph type="body" idx="1"/>
          </p:nvPr>
        </p:nvSpPr>
        <p:spPr/>
        <p:txBody>
          <a:bodyPr/>
          <a:lstStyle/>
          <a:p>
            <a:r>
              <a:rPr lang="en-US" altLang="en-US"/>
              <a:t>Distribution planning and distribution management systems (DMS) will converge </a:t>
            </a:r>
          </a:p>
          <a:p>
            <a:pPr lvl="1"/>
            <a:r>
              <a:rPr lang="en-US" altLang="en-US"/>
              <a:t>Into a unified set of analysis tools. </a:t>
            </a:r>
          </a:p>
          <a:p>
            <a:r>
              <a:rPr lang="en-US" altLang="en-US" sz="2800" b="1"/>
              <a:t>Real-time analysis and planning analysis will merge into common tools. </a:t>
            </a:r>
          </a:p>
          <a:p>
            <a:r>
              <a:rPr lang="en-US" altLang="en-US"/>
              <a:t>Distribution system analysis tools will continue to play an important role, </a:t>
            </a:r>
          </a:p>
          <a:p>
            <a:pPr lvl="1"/>
            <a:r>
              <a:rPr lang="en-US" altLang="en-US"/>
              <a:t>Although they might appear in a much different form than today.</a:t>
            </a:r>
          </a:p>
          <a:p>
            <a:pPr>
              <a:buFontTx/>
              <a:buNone/>
            </a:pPr>
            <a:endParaRPr lang="en-US" altLang="en-US"/>
          </a:p>
        </p:txBody>
      </p:sp>
    </p:spTree>
    <p:extLst>
      <p:ext uri="{BB962C8B-B14F-4D97-AF65-F5344CB8AC3E}">
        <p14:creationId xmlns:p14="http://schemas.microsoft.com/office/powerpoint/2010/main" val="217413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Plan for Future Work/Enhancements</a:t>
            </a:r>
          </a:p>
        </p:txBody>
      </p:sp>
      <p:sp>
        <p:nvSpPr>
          <p:cNvPr id="24579" name="Rectangle 3"/>
          <p:cNvSpPr>
            <a:spLocks noGrp="1" noChangeArrowheads="1"/>
          </p:cNvSpPr>
          <p:nvPr>
            <p:ph type="body" idx="1"/>
          </p:nvPr>
        </p:nvSpPr>
        <p:spPr/>
        <p:txBody>
          <a:bodyPr/>
          <a:lstStyle/>
          <a:p>
            <a:pPr eaLnBrk="1" hangingPunct="1"/>
            <a:r>
              <a:rPr lang="en-US" altLang="en-US" sz="2000" dirty="0"/>
              <a:t>There is a continuing effort to promote interfacing to the </a:t>
            </a:r>
            <a:r>
              <a:rPr lang="en-US" altLang="en-US" sz="2000" b="1" dirty="0"/>
              <a:t>Common Information Model (CIM). </a:t>
            </a:r>
          </a:p>
          <a:p>
            <a:pPr lvl="1" eaLnBrk="1" hangingPunct="1"/>
            <a:r>
              <a:rPr lang="en-US" altLang="en-US" sz="2000" dirty="0"/>
              <a:t>The CIM is the common data interchange mechanism</a:t>
            </a:r>
          </a:p>
          <a:p>
            <a:pPr eaLnBrk="1" hangingPunct="1"/>
            <a:r>
              <a:rPr lang="en-US" altLang="en-US" sz="2000" dirty="0"/>
              <a:t>We plan to exploit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a:t>This will involve revamping algorithms within the program to enable the application of parallel processing (multiple CPUs) to planning problems.</a:t>
            </a:r>
          </a:p>
          <a:p>
            <a:pPr lvl="2" eaLnBrk="1" hangingPunct="1"/>
            <a:r>
              <a:rPr lang="en-US" altLang="en-US" sz="2000" dirty="0"/>
              <a:t>e.g., </a:t>
            </a:r>
            <a:r>
              <a:rPr lang="en-US" altLang="en-US" sz="2000" dirty="0" err="1"/>
              <a:t>Diakoptics</a:t>
            </a:r>
            <a:endParaRPr lang="en-US" altLang="en-US" sz="2000" dirty="0"/>
          </a:p>
          <a:p>
            <a:pPr eaLnBrk="1" hangingPunct="1"/>
            <a:r>
              <a:rPr lang="en-US" altLang="en-US" sz="2000" dirty="0"/>
              <a:t>Improved distribution state estimation functions </a:t>
            </a:r>
          </a:p>
          <a:p>
            <a:pPr eaLnBrk="1" hangingPunct="1"/>
            <a:r>
              <a:rPr lang="en-US" altLang="en-US" sz="2000" dirty="0"/>
              <a:t>Improved Distribution Management Systems (DMS) functions </a:t>
            </a:r>
          </a:p>
          <a:p>
            <a:pPr eaLnBrk="1" hangingPunct="1"/>
            <a:endParaRPr lang="en-US" altLang="en-US" sz="2000" dirty="0"/>
          </a:p>
        </p:txBody>
      </p:sp>
    </p:spTree>
    <p:extLst>
      <p:ext uri="{BB962C8B-B14F-4D97-AF65-F5344CB8AC3E}">
        <p14:creationId xmlns:p14="http://schemas.microsoft.com/office/powerpoint/2010/main" val="3282651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What’s Next?</a:t>
            </a:r>
          </a:p>
        </p:txBody>
      </p:sp>
      <p:sp>
        <p:nvSpPr>
          <p:cNvPr id="34819" name="Content Placeholder 2"/>
          <p:cNvSpPr>
            <a:spLocks noGrp="1"/>
          </p:cNvSpPr>
          <p:nvPr>
            <p:ph idx="1"/>
          </p:nvPr>
        </p:nvSpPr>
        <p:spPr/>
        <p:txBody>
          <a:bodyPr/>
          <a:lstStyle/>
          <a:p>
            <a:r>
              <a:rPr lang="en-US" altLang="en-US"/>
              <a:t>It’s time to address other Distribution System Analysis problems</a:t>
            </a:r>
          </a:p>
          <a:p>
            <a:pPr lvl="1"/>
            <a:r>
              <a:rPr lang="en-US" altLang="en-US"/>
              <a:t>Microgrids</a:t>
            </a:r>
          </a:p>
          <a:p>
            <a:pPr lvl="1"/>
            <a:r>
              <a:rPr lang="en-US" altLang="en-US"/>
              <a:t>Advanced inverters</a:t>
            </a:r>
          </a:p>
          <a:p>
            <a:pPr lvl="1"/>
            <a:r>
              <a:rPr lang="en-US" altLang="en-US"/>
              <a:t>Probabilistic planning</a:t>
            </a:r>
          </a:p>
          <a:p>
            <a:pPr lvl="1"/>
            <a:r>
              <a:rPr lang="en-US" altLang="en-US"/>
              <a:t>DMS and DA </a:t>
            </a:r>
          </a:p>
          <a:p>
            <a:pPr lvl="1"/>
            <a:r>
              <a:rPr lang="en-US" altLang="en-US"/>
              <a:t>Communications and control latency</a:t>
            </a:r>
          </a:p>
          <a:p>
            <a:pPr lvl="1"/>
            <a:r>
              <a:rPr lang="en-US" altLang="en-US"/>
              <a:t>Masking of load growth by PV and other DG</a:t>
            </a:r>
          </a:p>
          <a:p>
            <a:pPr lvl="1"/>
            <a:r>
              <a:rPr lang="en-US" altLang="en-US"/>
              <a:t>Recloser siting</a:t>
            </a:r>
          </a:p>
          <a:p>
            <a:pPr lvl="1"/>
            <a:r>
              <a:rPr lang="en-US" altLang="en-US"/>
              <a:t>Training next generation distribution engineer for the “Integrated Grid”</a:t>
            </a:r>
          </a:p>
        </p:txBody>
      </p:sp>
    </p:spTree>
    <p:extLst>
      <p:ext uri="{BB962C8B-B14F-4D97-AF65-F5344CB8AC3E}">
        <p14:creationId xmlns:p14="http://schemas.microsoft.com/office/powerpoint/2010/main" val="88649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ubtitle 4"/>
          <p:cNvSpPr>
            <a:spLocks noGrp="1"/>
          </p:cNvSpPr>
          <p:nvPr>
            <p:ph type="subTitle" sz="quarter" idx="1"/>
          </p:nvPr>
        </p:nvSpPr>
        <p:spPr/>
        <p:txBody>
          <a:bodyPr/>
          <a:lstStyle/>
          <a:p>
            <a:pPr eaLnBrk="1" hangingPunct="1"/>
            <a:endParaRPr lang="en-US" altLang="en-US"/>
          </a:p>
        </p:txBody>
      </p:sp>
      <p:sp>
        <p:nvSpPr>
          <p:cNvPr id="43011" name="Title 3"/>
          <p:cNvSpPr>
            <a:spLocks noGrp="1"/>
          </p:cNvSpPr>
          <p:nvPr>
            <p:ph type="ctrTitle" sz="quarter"/>
          </p:nvPr>
        </p:nvSpPr>
        <p:spPr/>
        <p:txBody>
          <a:bodyPr/>
          <a:lstStyle/>
          <a:p>
            <a:pPr algn="r" eaLnBrk="1" hangingPunct="1"/>
            <a:r>
              <a:rPr lang="en-US" altLang="en-US"/>
              <a:t>Getting Started:</a:t>
            </a:r>
            <a:br>
              <a:rPr lang="en-US" altLang="en-US"/>
            </a:br>
            <a:br>
              <a:rPr lang="en-US" altLang="en-US"/>
            </a:br>
            <a:r>
              <a:rPr lang="en-US" altLang="en-US"/>
              <a:t>Installation </a:t>
            </a:r>
            <a:br>
              <a:rPr lang="en-US" altLang="en-US"/>
            </a:br>
            <a:r>
              <a:rPr lang="en-US" altLang="en-US"/>
              <a:t>and Basic Usage</a:t>
            </a:r>
          </a:p>
        </p:txBody>
      </p:sp>
      <p:pic>
        <p:nvPicPr>
          <p:cNvPr id="43012" name="Picture 4" descr="2010 PQA ppt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36560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194304" y="11722"/>
            <a:ext cx="8712148" cy="6008078"/>
          </a:xfrm>
          <a:prstGeom prst="rect">
            <a:avLst/>
          </a:prstGeom>
        </p:spPr>
      </p:pic>
    </p:spTree>
    <p:extLst>
      <p:ext uri="{BB962C8B-B14F-4D97-AF65-F5344CB8AC3E}">
        <p14:creationId xmlns:p14="http://schemas.microsoft.com/office/powerpoint/2010/main" val="3811876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Main Download Page</a:t>
            </a:r>
          </a:p>
        </p:txBody>
      </p:sp>
      <p:pic>
        <p:nvPicPr>
          <p:cNvPr id="2" name="Picture 1"/>
          <p:cNvPicPr>
            <a:picLocks noChangeAspect="1"/>
          </p:cNvPicPr>
          <p:nvPr/>
        </p:nvPicPr>
        <p:blipFill>
          <a:blip r:embed="rId2"/>
          <a:stretch>
            <a:fillRect/>
          </a:stretch>
        </p:blipFill>
        <p:spPr>
          <a:xfrm>
            <a:off x="-17585" y="1079378"/>
            <a:ext cx="9060043" cy="5181600"/>
          </a:xfrm>
          <a:prstGeom prst="rect">
            <a:avLst/>
          </a:prstGeom>
        </p:spPr>
      </p:pic>
    </p:spTree>
    <p:extLst>
      <p:ext uri="{BB962C8B-B14F-4D97-AF65-F5344CB8AC3E}">
        <p14:creationId xmlns:p14="http://schemas.microsoft.com/office/powerpoint/2010/main" val="848985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downloads</a:t>
            </a:r>
          </a:p>
        </p:txBody>
      </p:sp>
      <p:pic>
        <p:nvPicPr>
          <p:cNvPr id="4" name="Picture 3"/>
          <p:cNvPicPr>
            <a:picLocks noChangeAspect="1"/>
          </p:cNvPicPr>
          <p:nvPr/>
        </p:nvPicPr>
        <p:blipFill>
          <a:blip r:embed="rId2"/>
          <a:stretch>
            <a:fillRect/>
          </a:stretch>
        </p:blipFill>
        <p:spPr>
          <a:xfrm>
            <a:off x="133350" y="1722997"/>
            <a:ext cx="8736330" cy="3900646"/>
          </a:xfrm>
          <a:prstGeom prst="rect">
            <a:avLst/>
          </a:prstGeom>
        </p:spPr>
      </p:pic>
      <p:sp>
        <p:nvSpPr>
          <p:cNvPr id="5" name="TextBox 4"/>
          <p:cNvSpPr txBox="1"/>
          <p:nvPr/>
        </p:nvSpPr>
        <p:spPr>
          <a:xfrm>
            <a:off x="1225686" y="1232149"/>
            <a:ext cx="6309360" cy="461665"/>
          </a:xfrm>
          <a:prstGeom prst="rect">
            <a:avLst/>
          </a:prstGeom>
          <a:noFill/>
        </p:spPr>
        <p:txBody>
          <a:bodyPr wrap="square" rtlCol="0">
            <a:spAutoFit/>
          </a:bodyPr>
          <a:lstStyle/>
          <a:p>
            <a:r>
              <a:rPr lang="en-US" sz="2400" dirty="0"/>
              <a:t>Downloads Continue to Accelerate</a:t>
            </a:r>
          </a:p>
        </p:txBody>
      </p:sp>
      <p:sp>
        <p:nvSpPr>
          <p:cNvPr id="6" name="TextBox 5"/>
          <p:cNvSpPr txBox="1"/>
          <p:nvPr/>
        </p:nvSpPr>
        <p:spPr>
          <a:xfrm>
            <a:off x="1225686" y="5729591"/>
            <a:ext cx="6760723" cy="646331"/>
          </a:xfrm>
          <a:prstGeom prst="rect">
            <a:avLst/>
          </a:prstGeom>
          <a:noFill/>
        </p:spPr>
        <p:txBody>
          <a:bodyPr wrap="square" rtlCol="0">
            <a:spAutoFit/>
          </a:bodyPr>
          <a:lstStyle/>
          <a:p>
            <a:r>
              <a:rPr lang="en-US" dirty="0"/>
              <a:t>Estimate: ~ 2000 active users </a:t>
            </a:r>
            <a:r>
              <a:rPr lang="en-US" b="1" dirty="0"/>
              <a:t>World-Wide</a:t>
            </a:r>
            <a:r>
              <a:rPr lang="en-US" dirty="0"/>
              <a:t> at any time</a:t>
            </a:r>
          </a:p>
          <a:p>
            <a:r>
              <a:rPr lang="en-US" dirty="0"/>
              <a:t>More and more profs assigning projects each year</a:t>
            </a:r>
          </a:p>
        </p:txBody>
      </p:sp>
    </p:spTree>
    <p:extLst>
      <p:ext uri="{BB962C8B-B14F-4D97-AF65-F5344CB8AC3E}">
        <p14:creationId xmlns:p14="http://schemas.microsoft.com/office/powerpoint/2010/main" val="65260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What can OpenDSS be used for? (cont’d)</a:t>
            </a:r>
          </a:p>
        </p:txBody>
      </p:sp>
      <p:sp>
        <p:nvSpPr>
          <p:cNvPr id="27651" name="Rectangle 3"/>
          <p:cNvSpPr>
            <a:spLocks noGrp="1" noChangeArrowheads="1"/>
          </p:cNvSpPr>
          <p:nvPr>
            <p:ph type="body" idx="1"/>
          </p:nvPr>
        </p:nvSpPr>
        <p:spPr>
          <a:xfrm>
            <a:off x="457200" y="1416050"/>
            <a:ext cx="8226425" cy="4908550"/>
          </a:xfrm>
        </p:spPr>
        <p:txBody>
          <a:bodyPr/>
          <a:lstStyle/>
          <a:p>
            <a:pPr eaLnBrk="1" hangingPunct="1">
              <a:lnSpc>
                <a:spcPct val="75000"/>
              </a:lnSpc>
            </a:pPr>
            <a:r>
              <a:rPr lang="en-US" altLang="en-US" sz="1400"/>
              <a:t>Hybrid simulation of communications and power networks</a:t>
            </a:r>
          </a:p>
          <a:p>
            <a:pPr eaLnBrk="1" hangingPunct="1">
              <a:lnSpc>
                <a:spcPct val="75000"/>
              </a:lnSpc>
            </a:pPr>
            <a:r>
              <a:rPr lang="en-US" altLang="en-US" sz="1400"/>
              <a:t>Geomagnetically-Induced Current  (GIC) flow (solar storms)</a:t>
            </a:r>
          </a:p>
          <a:p>
            <a:pPr eaLnBrk="1" hangingPunct="1">
              <a:lnSpc>
                <a:spcPct val="75000"/>
              </a:lnSpc>
            </a:pPr>
            <a:r>
              <a:rPr lang="en-US" altLang="en-US" sz="1400"/>
              <a:t>Power delivery loss evaluations (EPRI Green circuits program - &gt; 80 feeders)</a:t>
            </a:r>
          </a:p>
          <a:p>
            <a:pPr eaLnBrk="1" hangingPunct="1">
              <a:lnSpc>
                <a:spcPct val="75000"/>
              </a:lnSpc>
            </a:pPr>
            <a:r>
              <a:rPr lang="en-US" altLang="en-US" sz="1400"/>
              <a:t>Voltage optimization</a:t>
            </a:r>
          </a:p>
          <a:p>
            <a:pPr eaLnBrk="1" hangingPunct="1">
              <a:lnSpc>
                <a:spcPct val="75000"/>
              </a:lnSpc>
            </a:pPr>
            <a:r>
              <a:rPr lang="en-US" altLang="en-US" sz="1400"/>
              <a:t>PEV/PHEV impact simulations</a:t>
            </a:r>
          </a:p>
          <a:p>
            <a:pPr eaLnBrk="1" hangingPunct="1">
              <a:lnSpc>
                <a:spcPct val="75000"/>
              </a:lnSpc>
            </a:pPr>
            <a:r>
              <a:rPr lang="en-US" altLang="en-US" sz="1400"/>
              <a:t>Community energy storage (EPRI Smart Grid Demo)</a:t>
            </a:r>
          </a:p>
          <a:p>
            <a:pPr eaLnBrk="1" hangingPunct="1">
              <a:lnSpc>
                <a:spcPct val="75000"/>
              </a:lnSpc>
            </a:pPr>
            <a:r>
              <a:rPr lang="en-US" altLang="en-US" sz="1400"/>
              <a:t>High-frequency harmonic/interharmonic interference</a:t>
            </a:r>
          </a:p>
          <a:p>
            <a:pPr eaLnBrk="1" hangingPunct="1">
              <a:lnSpc>
                <a:spcPct val="75000"/>
              </a:lnSpc>
            </a:pPr>
            <a:r>
              <a:rPr lang="en-US" altLang="en-US" sz="1400"/>
              <a:t>Various unusual transformer configurations</a:t>
            </a:r>
          </a:p>
          <a:p>
            <a:pPr eaLnBrk="1" hangingPunct="1">
              <a:lnSpc>
                <a:spcPct val="75000"/>
              </a:lnSpc>
            </a:pPr>
            <a:r>
              <a:rPr lang="en-US" altLang="en-US" sz="1400"/>
              <a:t>Transformer frequency response analysis</a:t>
            </a:r>
          </a:p>
          <a:p>
            <a:pPr eaLnBrk="1" hangingPunct="1">
              <a:lnSpc>
                <a:spcPct val="75000"/>
              </a:lnSpc>
            </a:pPr>
            <a:r>
              <a:rPr lang="en-US" altLang="en-US" sz="1400"/>
              <a:t>Distribution automation control algorithm assessment</a:t>
            </a:r>
          </a:p>
          <a:p>
            <a:pPr eaLnBrk="1" hangingPunct="1">
              <a:lnSpc>
                <a:spcPct val="75000"/>
              </a:lnSpc>
            </a:pPr>
            <a:r>
              <a:rPr lang="en-US" altLang="en-US" sz="1400"/>
              <a:t>Impact of tankless electric water heaters</a:t>
            </a:r>
          </a:p>
          <a:p>
            <a:pPr eaLnBrk="1" hangingPunct="1">
              <a:lnSpc>
                <a:spcPct val="75000"/>
              </a:lnSpc>
            </a:pPr>
            <a:r>
              <a:rPr lang="en-US" altLang="en-US" sz="1400"/>
              <a:t>Wind farm collector simulations</a:t>
            </a:r>
          </a:p>
          <a:p>
            <a:pPr eaLnBrk="1" hangingPunct="1">
              <a:lnSpc>
                <a:spcPct val="75000"/>
              </a:lnSpc>
            </a:pPr>
            <a:r>
              <a:rPr lang="en-US" altLang="en-US" sz="1400"/>
              <a:t>Wind farm interaction with transmission</a:t>
            </a:r>
          </a:p>
          <a:p>
            <a:pPr eaLnBrk="1" hangingPunct="1">
              <a:lnSpc>
                <a:spcPct val="75000"/>
              </a:lnSpc>
            </a:pPr>
            <a:r>
              <a:rPr lang="en-US" altLang="en-US" sz="1400"/>
              <a:t>Wind generation impact on capacitor switching and regulator/LTC tapchanger operations</a:t>
            </a:r>
          </a:p>
          <a:p>
            <a:pPr eaLnBrk="1" hangingPunct="1">
              <a:lnSpc>
                <a:spcPct val="75000"/>
              </a:lnSpc>
            </a:pPr>
            <a:r>
              <a:rPr lang="en-US" altLang="en-US" sz="1400"/>
              <a:t>Protection system simulation</a:t>
            </a:r>
          </a:p>
          <a:p>
            <a:pPr eaLnBrk="1" hangingPunct="1">
              <a:lnSpc>
                <a:spcPct val="75000"/>
              </a:lnSpc>
            </a:pPr>
            <a:r>
              <a:rPr lang="en-US" altLang="en-US" sz="1400"/>
              <a:t>Open-conductor fault conditions</a:t>
            </a:r>
          </a:p>
          <a:p>
            <a:pPr eaLnBrk="1" hangingPunct="1">
              <a:lnSpc>
                <a:spcPct val="75000"/>
              </a:lnSpc>
            </a:pPr>
            <a:r>
              <a:rPr lang="en-US" altLang="en-US" sz="1400"/>
              <a:t>Circulating currents on transmission skywires</a:t>
            </a:r>
          </a:p>
          <a:p>
            <a:pPr eaLnBrk="1" hangingPunct="1">
              <a:lnSpc>
                <a:spcPct val="75000"/>
              </a:lnSpc>
            </a:pPr>
            <a:r>
              <a:rPr lang="en-US" altLang="en-US" sz="1400"/>
              <a:t>Ground voltage rise during faults on lines</a:t>
            </a:r>
          </a:p>
          <a:p>
            <a:pPr eaLnBrk="1" hangingPunct="1">
              <a:lnSpc>
                <a:spcPct val="75000"/>
              </a:lnSpc>
            </a:pPr>
            <a:r>
              <a:rPr lang="en-US" altLang="en-US" sz="1400"/>
              <a:t>Stray voltage simulations</a:t>
            </a:r>
          </a:p>
          <a:p>
            <a:pPr eaLnBrk="1" hangingPunct="1">
              <a:lnSpc>
                <a:spcPct val="75000"/>
              </a:lnSpc>
            </a:pPr>
            <a:r>
              <a:rPr lang="en-US" altLang="en-US" sz="1400"/>
              <a:t>Industrial load harmonics studies/filter design</a:t>
            </a:r>
          </a:p>
          <a:p>
            <a:pPr eaLnBrk="1" hangingPunct="1">
              <a:lnSpc>
                <a:spcPct val="75000"/>
              </a:lnSpc>
            </a:pPr>
            <a:r>
              <a:rPr lang="en-US" altLang="en-US" sz="1400"/>
              <a:t>Distribution feeder harmonics analysis, triplen harmonic filter design</a:t>
            </a:r>
          </a:p>
          <a:p>
            <a:pPr eaLnBrk="1" hangingPunct="1">
              <a:lnSpc>
                <a:spcPct val="75000"/>
              </a:lnSpc>
            </a:pPr>
            <a:endParaRPr lang="en-US" altLang="en-US" sz="1400"/>
          </a:p>
          <a:p>
            <a:pPr eaLnBrk="1" hangingPunct="1">
              <a:lnSpc>
                <a:spcPct val="75000"/>
              </a:lnSpc>
            </a:pPr>
            <a:r>
              <a:rPr lang="en-US" altLang="en-US" sz="1400"/>
              <a:t>And many more ….</a:t>
            </a:r>
          </a:p>
          <a:p>
            <a:pPr eaLnBrk="1" hangingPunct="1">
              <a:lnSpc>
                <a:spcPct val="75000"/>
              </a:lnSpc>
              <a:buFontTx/>
              <a:buNone/>
            </a:pPr>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downloads -  Countries</a:t>
            </a:r>
          </a:p>
        </p:txBody>
      </p:sp>
      <p:pic>
        <p:nvPicPr>
          <p:cNvPr id="3" name="Picture 2"/>
          <p:cNvPicPr>
            <a:picLocks noChangeAspect="1"/>
          </p:cNvPicPr>
          <p:nvPr/>
        </p:nvPicPr>
        <p:blipFill>
          <a:blip r:embed="rId2"/>
          <a:stretch>
            <a:fillRect/>
          </a:stretch>
        </p:blipFill>
        <p:spPr>
          <a:xfrm>
            <a:off x="535577" y="1859280"/>
            <a:ext cx="7636873" cy="2969895"/>
          </a:xfrm>
          <a:prstGeom prst="rect">
            <a:avLst/>
          </a:prstGeom>
        </p:spPr>
      </p:pic>
    </p:spTree>
    <p:extLst>
      <p:ext uri="{BB962C8B-B14F-4D97-AF65-F5344CB8AC3E}">
        <p14:creationId xmlns:p14="http://schemas.microsoft.com/office/powerpoint/2010/main" val="1160593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dirty="0"/>
              <a:t>How Does </a:t>
            </a:r>
            <a:r>
              <a:rPr lang="en-US" dirty="0" err="1"/>
              <a:t>OpenDSS</a:t>
            </a:r>
            <a:r>
              <a:rPr lang="en-US" dirty="0"/>
              <a:t> Work?</a:t>
            </a:r>
          </a:p>
        </p:txBody>
      </p:sp>
    </p:spTree>
    <p:extLst>
      <p:ext uri="{BB962C8B-B14F-4D97-AF65-F5344CB8AC3E}">
        <p14:creationId xmlns:p14="http://schemas.microsoft.com/office/powerpoint/2010/main" val="1646582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lnSpcReduction="10000"/>
          </a:bodyPr>
          <a:lstStyle/>
          <a:p>
            <a:r>
              <a:rPr lang="en-US" altLang="en-US"/>
              <a:t>Nearly everything results in a </a:t>
            </a:r>
            <a:r>
              <a:rPr lang="en-US" altLang="en-US" b="1"/>
              <a:t>matrix</a:t>
            </a:r>
            <a:r>
              <a:rPr lang="en-US" altLang="en-US"/>
              <a:t> or </a:t>
            </a:r>
            <a:r>
              <a:rPr lang="en-US" altLang="en-US" b="1"/>
              <a:t>array</a:t>
            </a:r>
          </a:p>
          <a:p>
            <a:pPr lvl="1"/>
            <a:r>
              <a:rPr lang="en-US" altLang="en-US" b="1"/>
              <a:t>Nodal Admittance </a:t>
            </a:r>
            <a:r>
              <a:rPr lang="en-US" altLang="en-US"/>
              <a:t>formulation</a:t>
            </a:r>
          </a:p>
          <a:p>
            <a:pPr lvl="1"/>
            <a:r>
              <a:rPr lang="en-US" altLang="en-US"/>
              <a:t>Circuit elements modeled by primitive admittance matrices </a:t>
            </a:r>
          </a:p>
          <a:p>
            <a:pPr lvl="2"/>
            <a:r>
              <a:rPr lang="en-US" altLang="en-US" i="1"/>
              <a:t>Y</a:t>
            </a:r>
            <a:r>
              <a:rPr lang="en-US" altLang="en-US" i="1" baseline="-25000"/>
              <a:t>prim</a:t>
            </a:r>
          </a:p>
          <a:p>
            <a:pPr lvl="1"/>
            <a:r>
              <a:rPr lang="en-US" altLang="en-US" b="1"/>
              <a:t>Primitive Y </a:t>
            </a:r>
            <a:r>
              <a:rPr lang="en-US" altLang="en-US"/>
              <a:t>matrices used to build </a:t>
            </a:r>
            <a:r>
              <a:rPr lang="en-US" altLang="en-US" b="1"/>
              <a:t>System Y </a:t>
            </a:r>
            <a:r>
              <a:rPr lang="en-US" altLang="en-US"/>
              <a:t>matrix </a:t>
            </a:r>
          </a:p>
          <a:p>
            <a:pPr lvl="1">
              <a:buFontTx/>
              <a:buNone/>
            </a:pPr>
            <a:endParaRPr lang="en-US" altLang="en-US" baseline="-25000"/>
          </a:p>
          <a:p>
            <a:r>
              <a:rPr lang="en-US" altLang="en-US"/>
              <a:t>OpenDSS Works In</a:t>
            </a:r>
          </a:p>
          <a:p>
            <a:pPr lvl="1"/>
            <a:r>
              <a:rPr lang="en-US" altLang="en-US"/>
              <a:t>Phase domain</a:t>
            </a:r>
          </a:p>
          <a:p>
            <a:pPr lvl="1"/>
            <a:r>
              <a:rPr lang="en-US" altLang="en-US"/>
              <a:t>Actual volts and amps</a:t>
            </a:r>
          </a:p>
          <a:p>
            <a:pPr lvl="1"/>
            <a:r>
              <a:rPr lang="en-US" altLang="en-US"/>
              <a:t>Symmetrical components and per units not used </a:t>
            </a:r>
            <a:r>
              <a:rPr lang="en-US" altLang="en-US" i="1"/>
              <a:t>inside</a:t>
            </a:r>
            <a:r>
              <a:rPr lang="en-US" altLang="en-US"/>
              <a:t> the program !!  -- Input and output only!</a:t>
            </a:r>
          </a:p>
        </p:txBody>
      </p:sp>
    </p:spTree>
    <p:extLst>
      <p:ext uri="{BB962C8B-B14F-4D97-AF65-F5344CB8AC3E}">
        <p14:creationId xmlns:p14="http://schemas.microsoft.com/office/powerpoint/2010/main" val="377884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235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0897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a:t>Simply let </a:t>
            </a:r>
            <a:r>
              <a:rPr lang="en-US" altLang="en-US" b="1"/>
              <a:t>R, X, B, G, C</a:t>
            </a:r>
            <a:r>
              <a:rPr lang="en-US" altLang="en-US"/>
              <a:t>, etc. represent </a:t>
            </a:r>
            <a:r>
              <a:rPr lang="en-US" altLang="en-US" b="1"/>
              <a:t>3x3</a:t>
            </a:r>
            <a:r>
              <a:rPr lang="en-US" altLang="en-US"/>
              <a:t> matrix</a:t>
            </a:r>
          </a:p>
          <a:p>
            <a:pPr lvl="1"/>
            <a:r>
              <a:rPr lang="en-US" altLang="en-US"/>
              <a:t>Notation stays the same</a:t>
            </a:r>
          </a:p>
          <a:p>
            <a:endParaRPr lang="en-US" altLang="en-US"/>
          </a:p>
          <a:p>
            <a:r>
              <a:rPr lang="en-US" altLang="en-US"/>
              <a:t>And it works!</a:t>
            </a:r>
          </a:p>
          <a:p>
            <a:endParaRPr lang="en-US" altLang="en-US"/>
          </a:p>
          <a:p>
            <a:r>
              <a:rPr lang="en-US" altLang="en-US"/>
              <a:t>I1, I2, V1, V2 etc become 3x1 vectors</a:t>
            </a:r>
          </a:p>
          <a:p>
            <a:endParaRPr lang="en-US" altLang="en-US"/>
          </a:p>
          <a:p>
            <a:r>
              <a:rPr lang="en-US" altLang="en-US"/>
              <a:t>This is basically how all the Circuit Element (CktElement) models in OpenDSS work.</a:t>
            </a:r>
          </a:p>
        </p:txBody>
      </p:sp>
    </p:spTree>
    <p:extLst>
      <p:ext uri="{BB962C8B-B14F-4D97-AF65-F5344CB8AC3E}">
        <p14:creationId xmlns:p14="http://schemas.microsoft.com/office/powerpoint/2010/main" val="2453337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850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148183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lstStyle/>
          <a:p>
            <a:pPr eaLnBrk="1" hangingPunct="1"/>
            <a:r>
              <a:rPr lang="en-US" altLang="en-US"/>
              <a:t>Once the circuit model is connected properly the next step is to </a:t>
            </a:r>
            <a:r>
              <a:rPr lang="en-US" altLang="en-US" b="1">
                <a:solidFill>
                  <a:srgbClr val="FF0000"/>
                </a:solidFill>
              </a:rPr>
              <a:t>Solve</a:t>
            </a:r>
            <a:r>
              <a:rPr lang="en-US" altLang="en-US"/>
              <a:t> the base power flow</a:t>
            </a:r>
          </a:p>
          <a:p>
            <a:pPr eaLnBrk="1" hangingPunct="1"/>
            <a:r>
              <a:rPr lang="en-US" altLang="en-US"/>
              <a:t>PC elements (i.e., Loads) are usually </a:t>
            </a:r>
            <a:r>
              <a:rPr lang="en-US" altLang="en-US" b="1"/>
              <a:t>nonlinear</a:t>
            </a:r>
          </a:p>
          <a:p>
            <a:pPr eaLnBrk="1" hangingPunct="1"/>
            <a:r>
              <a:rPr lang="en-US" altLang="en-US"/>
              <a:t>Loads are linearized to a Norton equivalent based on nominal 100% rated voltage.</a:t>
            </a:r>
          </a:p>
          <a:p>
            <a:pPr lvl="1" eaLnBrk="1" hangingPunct="1"/>
            <a:r>
              <a:rPr lang="en-US" altLang="en-US"/>
              <a:t>Current source is “</a:t>
            </a:r>
            <a:r>
              <a:rPr lang="en-US" altLang="en-US" b="1"/>
              <a:t>compensation current</a:t>
            </a:r>
            <a:r>
              <a:rPr lang="en-US" altLang="en-US"/>
              <a:t>”</a:t>
            </a:r>
          </a:p>
          <a:p>
            <a:pPr lvl="1" eaLnBrk="1" hangingPunct="1"/>
            <a:r>
              <a:rPr lang="en-US" altLang="en-US"/>
              <a:t>Compensates for the nonlinear characteristic</a:t>
            </a:r>
          </a:p>
          <a:p>
            <a:pPr eaLnBrk="1" hangingPunct="1"/>
            <a:r>
              <a:rPr lang="en-US" altLang="en-US"/>
              <a:t>A </a:t>
            </a:r>
            <a:r>
              <a:rPr lang="en-US" altLang="en-US" i="1"/>
              <a:t>fixed point </a:t>
            </a:r>
            <a:r>
              <a:rPr lang="en-US" altLang="en-US"/>
              <a:t>iterative solution algorithm is employed for most solutions</a:t>
            </a:r>
          </a:p>
          <a:p>
            <a:pPr eaLnBrk="1" hangingPunct="1"/>
            <a:r>
              <a:rPr lang="en-US" altLang="en-US"/>
              <a:t>This method allows for flexible load models and is robust for most distribution systems</a:t>
            </a:r>
          </a:p>
        </p:txBody>
      </p:sp>
    </p:spTree>
    <p:extLst>
      <p:ext uri="{BB962C8B-B14F-4D97-AF65-F5344CB8AC3E}">
        <p14:creationId xmlns:p14="http://schemas.microsoft.com/office/powerpoint/2010/main" val="1904195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59942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Unbalanced Distribution System</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743200"/>
            <a:ext cx="6981340" cy="2760027"/>
          </a:xfrm>
          <a:prstGeom prst="rect">
            <a:avLst/>
          </a:prstGeom>
          <a:noFill/>
          <a:ln>
            <a:noFill/>
          </a:ln>
        </p:spPr>
      </p:pic>
      <p:sp>
        <p:nvSpPr>
          <p:cNvPr id="6" name="TextBox 5"/>
          <p:cNvSpPr txBox="1"/>
          <p:nvPr/>
        </p:nvSpPr>
        <p:spPr>
          <a:xfrm>
            <a:off x="838200" y="1752600"/>
            <a:ext cx="7315200" cy="461665"/>
          </a:xfrm>
          <a:prstGeom prst="rect">
            <a:avLst/>
          </a:prstGeom>
          <a:noFill/>
        </p:spPr>
        <p:txBody>
          <a:bodyPr wrap="square" rtlCol="0">
            <a:spAutoFit/>
          </a:bodyPr>
          <a:lstStyle/>
          <a:p>
            <a:r>
              <a:rPr lang="en-US" sz="2400" dirty="0"/>
              <a:t>This takes more than a positive-sequence model !!</a:t>
            </a:r>
          </a:p>
        </p:txBody>
      </p: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3542040" y="2894760"/>
              <a:ext cx="4593240" cy="2679480"/>
            </p14:xfrm>
          </p:contentPart>
        </mc:Choice>
        <mc:Fallback xmlns="">
          <p:pic>
            <p:nvPicPr>
              <p:cNvPr id="9" name="Ink 8"/>
              <p:cNvPicPr/>
              <p:nvPr/>
            </p:nvPicPr>
            <p:blipFill>
              <a:blip r:embed="rId4"/>
              <a:stretch>
                <a:fillRect/>
              </a:stretch>
            </p:blipFill>
            <p:spPr>
              <a:xfrm>
                <a:off x="3534480" y="2891160"/>
                <a:ext cx="4604400" cy="2690640"/>
              </a:xfrm>
              <a:prstGeom prst="rect">
                <a:avLst/>
              </a:prstGeom>
            </p:spPr>
          </p:pic>
        </mc:Fallback>
      </mc:AlternateContent>
    </p:spTree>
    <p:extLst>
      <p:ext uri="{BB962C8B-B14F-4D97-AF65-F5344CB8AC3E}">
        <p14:creationId xmlns:p14="http://schemas.microsoft.com/office/powerpoint/2010/main" val="1878325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3715952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a:t>Initial Guess at Node Voltages,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t>Compute all Injection (Compensation) Currents, </a:t>
            </a:r>
            <a:r>
              <a:rPr lang="en-US" altLang="en-US">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a:cs typeface="Times New Roman" panose="02020603050405020304" pitchFamily="18" charset="0"/>
              </a:rPr>
              <a:t>Solve for new guess at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cs typeface="Times New Roman" panose="02020603050405020304" pitchFamily="18" charset="0"/>
              </a:rPr>
              <a:t>Repeat 2 and 3 until Converged</a:t>
            </a:r>
            <a:endParaRPr lang="en-US" altLang="en-US"/>
          </a:p>
          <a:p>
            <a:pPr marL="457200" indent="-457200">
              <a:buFontTx/>
              <a:buAutoNum type="arabicPeriod"/>
            </a:pPr>
            <a:endParaRPr lang="en-US" altLang="en-US"/>
          </a:p>
          <a:p>
            <a:pPr marL="457200" indent="-457200"/>
            <a:r>
              <a:rPr lang="en-US" altLang="en-US"/>
              <a:t>Convergence is based on change in per unit voltage magnitude</a:t>
            </a:r>
          </a:p>
          <a:p>
            <a:pPr marL="857250" lvl="1" indent="-457200"/>
            <a:r>
              <a:rPr lang="en-US" altLang="en-US"/>
              <a:t>Default tolerance = 0.0001</a:t>
            </a:r>
          </a:p>
          <a:p>
            <a:pPr marL="857250" lvl="1" indent="-457200"/>
            <a:r>
              <a:rPr lang="en-US" altLang="en-US"/>
              <a:t>Good enough for distribution systems</a:t>
            </a:r>
          </a:p>
        </p:txBody>
      </p:sp>
    </p:spTree>
    <p:extLst>
      <p:ext uri="{BB962C8B-B14F-4D97-AF65-F5344CB8AC3E}">
        <p14:creationId xmlns:p14="http://schemas.microsoft.com/office/powerpoint/2010/main" val="1151891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326460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654406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57200" y="2466975"/>
            <a:ext cx="8226425" cy="914400"/>
          </a:xfrm>
          <a:noFill/>
        </p:spPr>
        <p:txBody>
          <a:bodyPr/>
          <a:lstStyle/>
          <a:p>
            <a:pPr algn="ctr" eaLnBrk="1" hangingPunct="1"/>
            <a:r>
              <a:rPr lang="en-US" altLang="en-US"/>
              <a:t>Together…Shaping the Future of Electricity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p:txBody>
          <a:bodyPr/>
          <a:lstStyle/>
          <a:p>
            <a:pPr eaLnBrk="1" hangingPunct="1"/>
            <a:r>
              <a:rPr lang="en-US" altLang="en-US"/>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27"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327738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1371600"/>
            <a:ext cx="8382000" cy="41910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2051"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388792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60" y="-152400"/>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82691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7772400" cy="914400"/>
          </a:xfrm>
        </p:spPr>
        <p:txBody>
          <a:bodyPr/>
          <a:lstStyle/>
          <a:p>
            <a:pPr eaLnBrk="1" hangingPunct="1"/>
            <a:r>
              <a:rPr lang="en-US" altLang="en-US"/>
              <a:t>Computing Annual Losses</a:t>
            </a:r>
          </a:p>
        </p:txBody>
      </p:sp>
      <p:sp>
        <p:nvSpPr>
          <p:cNvPr id="28675" name="Rectangle 3"/>
          <p:cNvSpPr>
            <a:spLocks noGrp="1" noChangeArrowheads="1"/>
          </p:cNvSpPr>
          <p:nvPr>
            <p:ph type="body" idx="1"/>
          </p:nvPr>
        </p:nvSpPr>
        <p:spPr>
          <a:xfrm>
            <a:off x="457200" y="1371600"/>
            <a:ext cx="8229600" cy="4754563"/>
          </a:xfrm>
        </p:spPr>
        <p:txBody>
          <a:bodyPr/>
          <a:lstStyle/>
          <a:p>
            <a:pPr eaLnBrk="1" hangingPunct="1">
              <a:buFontTx/>
              <a:buNone/>
            </a:pPr>
            <a:endParaRPr lang="en-US" altLang="en-US" sz="2000"/>
          </a:p>
          <a:p>
            <a:pPr eaLnBrk="1" hangingPunct="1">
              <a:buFontTx/>
              <a:buNone/>
            </a:pPr>
            <a:r>
              <a:rPr lang="en-US" altLang="en-US" sz="2000"/>
              <a:t>Peak load losses are not necessarily indicative of annual losses</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38" y="2486025"/>
            <a:ext cx="411480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t="11137" r="25760"/>
          <a:stretch>
            <a:fillRect/>
          </a:stretch>
        </p:blipFill>
        <p:spPr bwMode="auto">
          <a:xfrm>
            <a:off x="4692650" y="2597150"/>
            <a:ext cx="41148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0897738"/>
      </p:ext>
    </p:extLst>
  </p:cSld>
  <p:clrMapOvr>
    <a:masterClrMapping/>
  </p:clrMapOvr>
</p:sld>
</file>

<file path=ppt/theme/theme1.xml><?xml version="1.0" encoding="utf-8"?>
<a:theme xmlns:a="http://schemas.openxmlformats.org/drawingml/2006/main" name="2010 EPRIPowerPointTemplate">
  <a:themeElements>
    <a:clrScheme name="">
      <a:dk1>
        <a:srgbClr val="000000"/>
      </a:dk1>
      <a:lt1>
        <a:srgbClr val="FFFFFF"/>
      </a:lt1>
      <a:dk2>
        <a:srgbClr val="0013C5"/>
      </a:dk2>
      <a:lt2>
        <a:srgbClr val="B5B5B5"/>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fontScheme name="2010 EPRIPowerPoin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pitchFamily="34" charset="0"/>
          </a:defRPr>
        </a:defPPr>
      </a:lstStyle>
    </a:lnDef>
  </a:objectDefaults>
  <a:extraClrSchemeLst>
    <a:extraClrScheme>
      <a:clrScheme name="2010 EPRIPowerPoint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10 EPRIPowerPoint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10 EPRIPowerPoint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10 EPRIPowerPoint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10 EPRIPowerPoint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10 EPRIPowerPoint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10 EPRIPowerPoint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10 EPRIPowerPoint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10 EPRIPowerPoint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10 EPRIPowerPoint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10 EPRIPowerPoint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10 EPRIPowerPoint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Intro1</Template>
  <TotalTime>1142</TotalTime>
  <Words>2037</Words>
  <Application>Microsoft Office PowerPoint</Application>
  <PresentationFormat>On-screen Show (4:3)</PresentationFormat>
  <Paragraphs>412</Paragraphs>
  <Slides>54</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1" baseType="lpstr">
      <vt:lpstr>Arial</vt:lpstr>
      <vt:lpstr>Arial Black</vt:lpstr>
      <vt:lpstr>MS Sans Serif</vt:lpstr>
      <vt:lpstr>Tahoma</vt:lpstr>
      <vt:lpstr>Times New Roman</vt:lpstr>
      <vt:lpstr>2010 EPRIPowerPointTemplate</vt:lpstr>
      <vt:lpstr>Document</vt:lpstr>
      <vt:lpstr>Introduction to  OpenDSS   </vt:lpstr>
      <vt:lpstr>What is the OpenDSS?</vt:lpstr>
      <vt:lpstr>What can OpenDSS be used for?</vt:lpstr>
      <vt:lpstr>What can OpenDSS be used for? (cont’d)</vt:lpstr>
      <vt:lpstr>The Unbalanced Distribution System</vt:lpstr>
      <vt:lpstr>Typical North American Distribution System</vt:lpstr>
      <vt:lpstr>Typical European Style System</vt:lpstr>
      <vt:lpstr>Urban  Low-Voltage Network Systems</vt:lpstr>
      <vt:lpstr>Computing Annual Losses</vt:lpstr>
      <vt:lpstr>Using DSS to Determine Incremental Capacity of DG</vt:lpstr>
      <vt:lpstr>DG Dispatch</vt:lpstr>
      <vt:lpstr>Solar PV Simulation</vt:lpstr>
      <vt:lpstr>1-sec Solar Data – Cloud Transients</vt:lpstr>
      <vt:lpstr>1-sec Solar Data (2010)</vt:lpstr>
      <vt:lpstr>Power Distribution Efficiency</vt:lpstr>
      <vt:lpstr>Wind Plant 1-s Simulation</vt:lpstr>
      <vt:lpstr>PowerPoint Presentation</vt:lpstr>
      <vt:lpstr>Power Flow Visualization</vt:lpstr>
      <vt:lpstr>Special Displays  </vt:lpstr>
      <vt:lpstr>Example of an Expected DG Problem</vt:lpstr>
      <vt:lpstr>Root of Problem</vt:lpstr>
      <vt:lpstr>What is the OpenDSS? (cont’d)</vt:lpstr>
      <vt:lpstr>What is the OpenDSS? (cont’d)</vt:lpstr>
      <vt:lpstr>Time- and Location-Dependent Benefits</vt:lpstr>
      <vt:lpstr>Time- and Location-Dependent Benefits</vt:lpstr>
      <vt:lpstr>What are the Key Features?</vt:lpstr>
      <vt:lpstr>Built-in Solution Modes</vt:lpstr>
      <vt:lpstr>Controls</vt:lpstr>
      <vt:lpstr>Overall Model Concept</vt:lpstr>
      <vt:lpstr>User Interfaces Currently Implemented</vt:lpstr>
      <vt:lpstr>Validation of OpenDSS</vt:lpstr>
      <vt:lpstr>Needs Envisioned by EPRI for the Smart Grid</vt:lpstr>
      <vt:lpstr>EPRI’s Vision</vt:lpstr>
      <vt:lpstr>Plan for Future Work/Enhancements</vt:lpstr>
      <vt:lpstr>What’s Next?</vt:lpstr>
      <vt:lpstr>Getting Started:  Installation  and Basic Usage</vt:lpstr>
      <vt:lpstr>PowerPoint Presentation</vt:lpstr>
      <vt:lpstr>Main Download Page</vt:lpstr>
      <vt:lpstr>OpenDSS downloads</vt:lpstr>
      <vt:lpstr>OpenDSS downloads -  Countries</vt:lpstr>
      <vt:lpstr>How Does OpenDSS Work?</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Models  (Present version)</vt:lpstr>
      <vt:lpstr>Power Flow Solution Algorithm</vt:lpstr>
      <vt:lpstr>Putting it All Together</vt:lpstr>
      <vt:lpstr>Putting it All Together</vt:lpstr>
      <vt:lpstr>Together…Shaping the Future of Electricity</vt:lpstr>
    </vt:vector>
  </TitlesOfParts>
  <Company>EPRI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OpenDSS  Tutorial</dc:title>
  <dc:creator>EPRI</dc:creator>
  <cp:lastModifiedBy>Dugan, Roger</cp:lastModifiedBy>
  <cp:revision>105</cp:revision>
  <dcterms:created xsi:type="dcterms:W3CDTF">2010-12-13T20:05:33Z</dcterms:created>
  <dcterms:modified xsi:type="dcterms:W3CDTF">2016-09-28T17:49:41Z</dcterms:modified>
</cp:coreProperties>
</file>