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137"/>
  </p:notesMasterIdLst>
  <p:sldIdLst>
    <p:sldId id="283" r:id="rId5"/>
    <p:sldId id="591" r:id="rId6"/>
    <p:sldId id="592" r:id="rId7"/>
    <p:sldId id="354" r:id="rId8"/>
    <p:sldId id="595" r:id="rId9"/>
    <p:sldId id="596" r:id="rId10"/>
    <p:sldId id="597" r:id="rId11"/>
    <p:sldId id="598" r:id="rId12"/>
    <p:sldId id="607" r:id="rId13"/>
    <p:sldId id="608" r:id="rId14"/>
    <p:sldId id="609" r:id="rId15"/>
    <p:sldId id="610" r:id="rId16"/>
    <p:sldId id="611" r:id="rId17"/>
    <p:sldId id="612" r:id="rId18"/>
    <p:sldId id="613" r:id="rId19"/>
    <p:sldId id="614" r:id="rId20"/>
    <p:sldId id="615" r:id="rId21"/>
    <p:sldId id="616" r:id="rId22"/>
    <p:sldId id="617" r:id="rId23"/>
    <p:sldId id="594" r:id="rId24"/>
    <p:sldId id="604" r:id="rId25"/>
    <p:sldId id="602" r:id="rId26"/>
    <p:sldId id="600" r:id="rId27"/>
    <p:sldId id="601" r:id="rId28"/>
    <p:sldId id="603" r:id="rId29"/>
    <p:sldId id="606" r:id="rId30"/>
    <p:sldId id="593" r:id="rId31"/>
    <p:sldId id="605" r:id="rId32"/>
    <p:sldId id="361" r:id="rId33"/>
    <p:sldId id="357" r:id="rId34"/>
    <p:sldId id="358" r:id="rId35"/>
    <p:sldId id="359" r:id="rId36"/>
    <p:sldId id="360" r:id="rId37"/>
    <p:sldId id="437" r:id="rId38"/>
    <p:sldId id="438" r:id="rId39"/>
    <p:sldId id="439" r:id="rId40"/>
    <p:sldId id="440" r:id="rId41"/>
    <p:sldId id="441" r:id="rId42"/>
    <p:sldId id="442" r:id="rId43"/>
    <p:sldId id="443" r:id="rId44"/>
    <p:sldId id="476" r:id="rId45"/>
    <p:sldId id="477" r:id="rId46"/>
    <p:sldId id="445" r:id="rId47"/>
    <p:sldId id="483" r:id="rId48"/>
    <p:sldId id="484" r:id="rId49"/>
    <p:sldId id="485" r:id="rId50"/>
    <p:sldId id="486" r:id="rId51"/>
    <p:sldId id="487" r:id="rId52"/>
    <p:sldId id="488" r:id="rId53"/>
    <p:sldId id="489" r:id="rId54"/>
    <p:sldId id="490" r:id="rId55"/>
    <p:sldId id="491" r:id="rId56"/>
    <p:sldId id="492" r:id="rId57"/>
    <p:sldId id="493" r:id="rId58"/>
    <p:sldId id="494" r:id="rId59"/>
    <p:sldId id="495" r:id="rId60"/>
    <p:sldId id="496" r:id="rId61"/>
    <p:sldId id="497" r:id="rId62"/>
    <p:sldId id="498" r:id="rId63"/>
    <p:sldId id="482" r:id="rId64"/>
    <p:sldId id="418" r:id="rId65"/>
    <p:sldId id="419" r:id="rId66"/>
    <p:sldId id="420" r:id="rId67"/>
    <p:sldId id="421" r:id="rId68"/>
    <p:sldId id="422" r:id="rId69"/>
    <p:sldId id="423" r:id="rId70"/>
    <p:sldId id="424" r:id="rId71"/>
    <p:sldId id="425" r:id="rId72"/>
    <p:sldId id="426" r:id="rId73"/>
    <p:sldId id="427" r:id="rId74"/>
    <p:sldId id="428" r:id="rId75"/>
    <p:sldId id="429" r:id="rId76"/>
    <p:sldId id="403" r:id="rId77"/>
    <p:sldId id="410" r:id="rId78"/>
    <p:sldId id="546" r:id="rId79"/>
    <p:sldId id="547" r:id="rId80"/>
    <p:sldId id="548" r:id="rId81"/>
    <p:sldId id="551" r:id="rId82"/>
    <p:sldId id="553" r:id="rId83"/>
    <p:sldId id="554" r:id="rId84"/>
    <p:sldId id="555" r:id="rId85"/>
    <p:sldId id="556" r:id="rId86"/>
    <p:sldId id="368" r:id="rId87"/>
    <p:sldId id="375" r:id="rId88"/>
    <p:sldId id="385" r:id="rId89"/>
    <p:sldId id="377" r:id="rId90"/>
    <p:sldId id="378" r:id="rId91"/>
    <p:sldId id="379" r:id="rId92"/>
    <p:sldId id="380" r:id="rId93"/>
    <p:sldId id="381" r:id="rId94"/>
    <p:sldId id="382" r:id="rId95"/>
    <p:sldId id="383" r:id="rId96"/>
    <p:sldId id="391" r:id="rId97"/>
    <p:sldId id="457" r:id="rId98"/>
    <p:sldId id="458" r:id="rId99"/>
    <p:sldId id="459" r:id="rId100"/>
    <p:sldId id="460" r:id="rId101"/>
    <p:sldId id="461" r:id="rId102"/>
    <p:sldId id="462" r:id="rId103"/>
    <p:sldId id="463" r:id="rId104"/>
    <p:sldId id="464" r:id="rId105"/>
    <p:sldId id="465" r:id="rId106"/>
    <p:sldId id="466" r:id="rId107"/>
    <p:sldId id="467" r:id="rId108"/>
    <p:sldId id="468" r:id="rId109"/>
    <p:sldId id="469" r:id="rId110"/>
    <p:sldId id="470" r:id="rId111"/>
    <p:sldId id="471" r:id="rId112"/>
    <p:sldId id="472" r:id="rId113"/>
    <p:sldId id="473" r:id="rId114"/>
    <p:sldId id="474" r:id="rId115"/>
    <p:sldId id="475" r:id="rId116"/>
    <p:sldId id="507" r:id="rId117"/>
    <p:sldId id="509" r:id="rId118"/>
    <p:sldId id="510" r:id="rId119"/>
    <p:sldId id="511" r:id="rId120"/>
    <p:sldId id="512" r:id="rId121"/>
    <p:sldId id="587" r:id="rId122"/>
    <p:sldId id="588" r:id="rId123"/>
    <p:sldId id="589" r:id="rId124"/>
    <p:sldId id="590" r:id="rId125"/>
    <p:sldId id="513" r:id="rId126"/>
    <p:sldId id="514" r:id="rId127"/>
    <p:sldId id="508" r:id="rId128"/>
    <p:sldId id="516" r:id="rId129"/>
    <p:sldId id="517" r:id="rId130"/>
    <p:sldId id="515" r:id="rId131"/>
    <p:sldId id="518" r:id="rId132"/>
    <p:sldId id="338" r:id="rId133"/>
    <p:sldId id="618" r:id="rId134"/>
    <p:sldId id="619" r:id="rId135"/>
    <p:sldId id="339" r:id="rId136"/>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BFF"/>
    <a:srgbClr val="E4F6FE"/>
    <a:srgbClr val="D5F0F9"/>
    <a:srgbClr val="AAD2E9"/>
    <a:srgbClr val="FFEB99"/>
    <a:srgbClr val="E6CEFF"/>
    <a:srgbClr val="FFCC99"/>
    <a:srgbClr val="D4F4D4"/>
    <a:srgbClr val="FFBAC8"/>
    <a:srgbClr val="B8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34" autoAdjust="0"/>
    <p:restoredTop sz="96366" autoAdjust="0"/>
  </p:normalViewPr>
  <p:slideViewPr>
    <p:cSldViewPr snapToGrid="0">
      <p:cViewPr varScale="1">
        <p:scale>
          <a:sx n="88" d="100"/>
          <a:sy n="88" d="100"/>
        </p:scale>
        <p:origin x="1176" y="96"/>
      </p:cViewPr>
      <p:guideLst/>
    </p:cSldViewPr>
  </p:slideViewPr>
  <p:notesTextViewPr>
    <p:cViewPr>
      <p:scale>
        <a:sx n="1" d="1"/>
        <a:sy n="1" d="1"/>
      </p:scale>
      <p:origin x="0" y="0"/>
    </p:cViewPr>
  </p:notesTextViewPr>
  <p:sorterViewPr>
    <p:cViewPr varScale="1">
      <p:scale>
        <a:sx n="1" d="1"/>
        <a:sy n="1" d="1"/>
      </p:scale>
      <p:origin x="0" y="-337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6/10/2016</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9D20EA6-CBA8-4854-807F-B84412F681C3}" type="slidenum">
              <a:rPr lang="en-US" altLang="en-US" sz="1200">
                <a:solidFill>
                  <a:schemeClr val="tx1"/>
                </a:solidFill>
              </a:rPr>
              <a:pPr/>
              <a:t>5</a:t>
            </a:fld>
            <a:endParaRPr lang="en-US" altLang="en-US" sz="1200">
              <a:solidFill>
                <a:schemeClr val="tx1"/>
              </a:solidFill>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273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7102D2-0C0D-4768-BE87-9DF625276D73}" type="slidenum">
              <a:rPr lang="en-US" altLang="en-US" sz="1200">
                <a:solidFill>
                  <a:schemeClr val="tx1"/>
                </a:solidFill>
              </a:rPr>
              <a:pPr/>
              <a:t>15</a:t>
            </a:fld>
            <a:endParaRPr lang="en-US" altLang="en-US" sz="1200">
              <a:solidFill>
                <a:schemeClr val="tx1"/>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9028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4E9D3DC-F3AB-45B7-9387-60EAB005AC58}" type="slidenum">
              <a:rPr lang="en-US" altLang="en-US" sz="1200">
                <a:solidFill>
                  <a:schemeClr val="tx1"/>
                </a:solidFill>
              </a:rPr>
              <a:pPr/>
              <a:t>16</a:t>
            </a:fld>
            <a:endParaRPr lang="en-US" altLang="en-US" sz="1200">
              <a:solidFill>
                <a:schemeClr val="tx1"/>
              </a:solidFill>
            </a:endParaRPr>
          </a:p>
        </p:txBody>
      </p:sp>
      <p:sp>
        <p:nvSpPr>
          <p:cNvPr id="54275" name="Rectangle 2"/>
          <p:cNvSpPr>
            <a:spLocks noGrp="1" noRot="1" noChangeAspect="1" noChangeArrowheads="1" noTextEdit="1"/>
          </p:cNvSpPr>
          <p:nvPr>
            <p:ph type="sldImg"/>
          </p:nvPr>
        </p:nvSpPr>
        <p:spPr>
          <a:xfrm>
            <a:off x="1184275" y="695325"/>
            <a:ext cx="4648200" cy="3486150"/>
          </a:xfrm>
          <a:ln/>
        </p:spPr>
      </p:sp>
      <p:sp>
        <p:nvSpPr>
          <p:cNvPr id="5427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6242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F277F-8ED9-472C-AC5E-2DF3D0B376C5}" type="slidenum">
              <a:rPr lang="en-US" altLang="en-US" sz="1200">
                <a:solidFill>
                  <a:schemeClr val="tx1"/>
                </a:solidFill>
              </a:rPr>
              <a:pPr/>
              <a:t>17</a:t>
            </a:fld>
            <a:endParaRPr lang="en-US" altLang="en-US" sz="1200">
              <a:solidFill>
                <a:schemeClr val="tx1"/>
              </a:solidFill>
            </a:endParaRPr>
          </a:p>
        </p:txBody>
      </p:sp>
      <p:sp>
        <p:nvSpPr>
          <p:cNvPr id="55299" name="Rectangle 2"/>
          <p:cNvSpPr>
            <a:spLocks noGrp="1" noRot="1" noChangeAspect="1" noChangeArrowheads="1" noTextEdit="1"/>
          </p:cNvSpPr>
          <p:nvPr>
            <p:ph type="sldImg"/>
          </p:nvPr>
        </p:nvSpPr>
        <p:spPr>
          <a:xfrm>
            <a:off x="1184275" y="695325"/>
            <a:ext cx="4648200" cy="3486150"/>
          </a:xfrm>
          <a:ln/>
        </p:spPr>
      </p:sp>
      <p:sp>
        <p:nvSpPr>
          <p:cNvPr id="55300" name="Rectangle 3"/>
          <p:cNvSpPr>
            <a:spLocks noGrp="1" noChangeArrowheads="1"/>
          </p:cNvSpPr>
          <p:nvPr>
            <p:ph type="body" idx="1"/>
          </p:nvPr>
        </p:nvSpPr>
        <p:spPr>
          <a:xfrm>
            <a:off x="933450" y="4414838"/>
            <a:ext cx="51435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26" tIns="46864" rIns="93726" bIns="46864"/>
          <a:lstStyle/>
          <a:p>
            <a:pPr eaLnBrk="1" hangingPunct="1"/>
            <a:r>
              <a:rPr lang="en-US" altLang="en-US" smtClean="0"/>
              <a:t>The plot you see to the right is a sample case study we did where a developer wanted to install 3 750kW turbines at the end of a 10-mile distribution feeder.  Along the feeder was a voltage regulator and large intermittent load.  The concern we had was the impact the turbine output fluctuations would have on the flicker, regulator action, as well as the voltage profile along the feeder.  Utilizing software that Electrotek had developed, specifically the Distribution System Simulator, or DSS,, minor modifications were made that allowed us to simulate the wind plant fluctuation impact over time, thus giving us the ability to address the concerns at hand.</a:t>
            </a:r>
          </a:p>
          <a:p>
            <a:pPr eaLnBrk="1" hangingPunct="1"/>
            <a:r>
              <a:rPr lang="en-US" altLang="en-US" smtClean="0"/>
              <a:t>The plot you see to the right is simulation output from the DSS, over a time horizon of ~ 4 minutes.  The three turbines were modeled explicitly, along with the 5-step switched capacitor banks connected to each turbine as well as the voltage regulator upline from the wind plant.  This software allows us to make recommendations to the utility and/or wind plant developer regarding modifications necessary, if any, to allow for the wind plant to have minimal impact on the distribution feeder and surrounding customers, or perhaps even improve feeder performance.  </a:t>
            </a:r>
          </a:p>
          <a:p>
            <a:pPr eaLnBrk="1" hangingPunct="1"/>
            <a:r>
              <a:rPr lang="en-US" altLang="en-US" smtClean="0"/>
              <a:t>We also utilize this software for estimating flicker according the IEC standard 1400-21.  The software, along with data specific to the turbine being considered allows one to estimate the flicker impact BEFORE the turbine is installed.</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915480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2529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22</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5184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25</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29762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26</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56960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91B236D-1C84-470F-B704-CC209DB585F5}" type="slidenum">
              <a:rPr lang="en-US" altLang="en-US" sz="1200">
                <a:solidFill>
                  <a:schemeClr val="tx1"/>
                </a:solidFill>
              </a:rPr>
              <a:pPr/>
              <a:t>28</a:t>
            </a:fld>
            <a:endParaRPr lang="en-US" altLang="en-US" sz="1200">
              <a:solidFill>
                <a:schemeClr val="tx1"/>
              </a:solidFill>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8111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D43932-FA4D-490C-A4C8-57D0D731FE78}" type="slidenum">
              <a:rPr lang="en-US" altLang="en-US" sz="1200">
                <a:solidFill>
                  <a:schemeClr val="tx1"/>
                </a:solidFill>
              </a:rPr>
              <a:pPr/>
              <a:t>29</a:t>
            </a:fld>
            <a:endParaRPr lang="en-US" altLang="en-US" sz="1200">
              <a:solidFill>
                <a:schemeClr val="tx1"/>
              </a:solidFill>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1600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DD3F60A-C346-413C-8E31-CA227B5F6D32}" type="slidenum">
              <a:rPr lang="en-US" altLang="en-US" sz="1200">
                <a:solidFill>
                  <a:schemeClr val="tx1"/>
                </a:solidFill>
              </a:rPr>
              <a:pPr/>
              <a:t>30</a:t>
            </a:fld>
            <a:endParaRPr lang="en-US" altLang="en-US" sz="1200">
              <a:solidFill>
                <a:schemeClr val="tx1"/>
              </a:solidFill>
            </a:endParaRPr>
          </a:p>
        </p:txBody>
      </p:sp>
      <p:sp>
        <p:nvSpPr>
          <p:cNvPr id="290819" name="Rectangle 2"/>
          <p:cNvSpPr>
            <a:spLocks noGrp="1" noRot="1" noChangeAspect="1" noChangeArrowheads="1" noTextEdit="1"/>
          </p:cNvSpPr>
          <p:nvPr>
            <p:ph type="sldImg"/>
          </p:nvPr>
        </p:nvSpPr>
        <p:spPr>
          <a:xfrm>
            <a:off x="1208088" y="731838"/>
            <a:ext cx="4595812" cy="3446462"/>
          </a:xfrm>
          <a:ln/>
        </p:spPr>
      </p:sp>
      <p:sp>
        <p:nvSpPr>
          <p:cNvPr id="290820" name="Rectangle 3"/>
          <p:cNvSpPr>
            <a:spLocks noGrp="1" noChangeArrowheads="1"/>
          </p:cNvSpPr>
          <p:nvPr>
            <p:ph type="body" idx="1"/>
          </p:nvPr>
        </p:nvSpPr>
        <p:spPr>
          <a:xfrm>
            <a:off x="933450" y="4414838"/>
            <a:ext cx="5143500"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0704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F93B6A2-7E26-48CE-AF2D-7DDE8F1A3AE6}" type="slidenum">
              <a:rPr lang="en-US" altLang="en-US" sz="1200">
                <a:solidFill>
                  <a:schemeClr val="tx1"/>
                </a:solidFill>
              </a:rPr>
              <a:pPr/>
              <a:t>6</a:t>
            </a:fld>
            <a:endParaRPr lang="en-US" altLang="en-US" sz="1200">
              <a:solidFill>
                <a:schemeClr val="tx1"/>
              </a:solidFill>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1399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D6D034-C555-4544-A042-861FF7CD98B7}" type="slidenum">
              <a:rPr lang="en-US" altLang="en-US" sz="1200">
                <a:solidFill>
                  <a:schemeClr val="tx1"/>
                </a:solidFill>
              </a:rPr>
              <a:pPr/>
              <a:t>31</a:t>
            </a:fld>
            <a:endParaRPr lang="en-US" altLang="en-US" sz="1200">
              <a:solidFill>
                <a:schemeClr val="tx1"/>
              </a:solidFill>
            </a:endParaRPr>
          </a:p>
        </p:txBody>
      </p:sp>
      <p:sp>
        <p:nvSpPr>
          <p:cNvPr id="291843" name="Rectangle 2"/>
          <p:cNvSpPr>
            <a:spLocks noGrp="1" noRot="1" noChangeAspect="1" noChangeArrowheads="1" noTextEdit="1"/>
          </p:cNvSpPr>
          <p:nvPr>
            <p:ph type="sldImg"/>
          </p:nvPr>
        </p:nvSpPr>
        <p:spPr>
          <a:xfrm>
            <a:off x="1209675" y="733425"/>
            <a:ext cx="4592638" cy="3444875"/>
          </a:xfrm>
          <a:ln/>
        </p:spPr>
      </p:sp>
      <p:sp>
        <p:nvSpPr>
          <p:cNvPr id="291844" name="Rectangle 3"/>
          <p:cNvSpPr>
            <a:spLocks noGrp="1" noChangeArrowheads="1"/>
          </p:cNvSpPr>
          <p:nvPr>
            <p:ph type="body" idx="1"/>
          </p:nvPr>
        </p:nvSpPr>
        <p:spPr>
          <a:xfrm>
            <a:off x="933450" y="4416425"/>
            <a:ext cx="51435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56239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8CA9258-D716-44BA-B976-F9388FBA044A}" type="slidenum">
              <a:rPr lang="en-US" altLang="en-US" sz="1200">
                <a:solidFill>
                  <a:schemeClr val="tx1"/>
                </a:solidFill>
              </a:rPr>
              <a:pPr/>
              <a:t>32</a:t>
            </a:fld>
            <a:endParaRPr lang="en-US" altLang="en-US" sz="1200">
              <a:solidFill>
                <a:schemeClr val="tx1"/>
              </a:solidFill>
            </a:endParaRPr>
          </a:p>
        </p:txBody>
      </p:sp>
      <p:sp>
        <p:nvSpPr>
          <p:cNvPr id="292867" name="Rectangle 2"/>
          <p:cNvSpPr>
            <a:spLocks noGrp="1" noRot="1" noChangeAspect="1" noChangeArrowheads="1" noTextEdit="1"/>
          </p:cNvSpPr>
          <p:nvPr>
            <p:ph type="sldImg"/>
          </p:nvPr>
        </p:nvSpPr>
        <p:spPr>
          <a:xfrm>
            <a:off x="1209675" y="733425"/>
            <a:ext cx="4592638" cy="3444875"/>
          </a:xfrm>
          <a:ln/>
        </p:spPr>
      </p:sp>
      <p:sp>
        <p:nvSpPr>
          <p:cNvPr id="292868" name="Rectangle 3"/>
          <p:cNvSpPr>
            <a:spLocks noGrp="1" noChangeArrowheads="1"/>
          </p:cNvSpPr>
          <p:nvPr>
            <p:ph type="body" idx="1"/>
          </p:nvPr>
        </p:nvSpPr>
        <p:spPr>
          <a:xfrm>
            <a:off x="933450" y="4416425"/>
            <a:ext cx="51435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05145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D6F02E2-753A-49B1-A2E7-C8869B457277}" type="slidenum">
              <a:rPr lang="en-US" altLang="en-US" sz="1200">
                <a:solidFill>
                  <a:schemeClr val="tx1"/>
                </a:solidFill>
              </a:rPr>
              <a:pPr/>
              <a:t>33</a:t>
            </a:fld>
            <a:endParaRPr lang="en-US" altLang="en-US" sz="1200">
              <a:solidFill>
                <a:schemeClr val="tx1"/>
              </a:solidFill>
            </a:endParaRPr>
          </a:p>
        </p:txBody>
      </p:sp>
      <p:sp>
        <p:nvSpPr>
          <p:cNvPr id="293891" name="Rectangle 2"/>
          <p:cNvSpPr>
            <a:spLocks noGrp="1" noRot="1" noChangeAspect="1" noChangeArrowheads="1" noTextEdit="1"/>
          </p:cNvSpPr>
          <p:nvPr>
            <p:ph type="sldImg"/>
          </p:nvPr>
        </p:nvSpPr>
        <p:spPr>
          <a:xfrm>
            <a:off x="1209675" y="733425"/>
            <a:ext cx="4592638" cy="3444875"/>
          </a:xfrm>
          <a:ln/>
        </p:spPr>
      </p:sp>
      <p:sp>
        <p:nvSpPr>
          <p:cNvPr id="293892" name="Rectangle 3"/>
          <p:cNvSpPr>
            <a:spLocks noGrp="1" noChangeArrowheads="1"/>
          </p:cNvSpPr>
          <p:nvPr>
            <p:ph type="body" idx="1"/>
          </p:nvPr>
        </p:nvSpPr>
        <p:spPr>
          <a:xfrm>
            <a:off x="933450" y="4416425"/>
            <a:ext cx="5143500"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946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5E24517-94F7-472C-A03A-CF1D0A1F6592}" type="slidenum">
              <a:rPr lang="en-US" altLang="en-US" sz="1200">
                <a:solidFill>
                  <a:schemeClr val="tx1"/>
                </a:solidFill>
              </a:rPr>
              <a:pPr/>
              <a:t>34</a:t>
            </a:fld>
            <a:endParaRPr lang="en-US" altLang="en-US" sz="1200">
              <a:solidFill>
                <a:schemeClr val="tx1"/>
              </a:solidFill>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62958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A2C0911-CAC1-4ED8-A4EB-BB63E4766F61}" type="slidenum">
              <a:rPr lang="en-US" altLang="en-US" sz="1200">
                <a:solidFill>
                  <a:schemeClr val="tx1"/>
                </a:solidFill>
              </a:rPr>
              <a:pPr/>
              <a:t>35</a:t>
            </a:fld>
            <a:endParaRPr lang="en-US" altLang="en-US" sz="1200">
              <a:solidFill>
                <a:schemeClr val="tx1"/>
              </a:solidFill>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64963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37BFC0-43FF-4068-BCF7-CC38C8E368D9}" type="slidenum">
              <a:rPr lang="en-US" altLang="en-US" sz="1200">
                <a:solidFill>
                  <a:schemeClr val="tx1"/>
                </a:solidFill>
              </a:rPr>
              <a:pPr/>
              <a:t>36</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95397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39CFC5-DCD4-46B1-8C83-66E4A4F0058A}" type="slidenum">
              <a:rPr lang="en-US" altLang="en-US" sz="1200">
                <a:solidFill>
                  <a:schemeClr val="tx1"/>
                </a:solidFill>
              </a:rPr>
              <a:pPr/>
              <a:t>37</a:t>
            </a:fld>
            <a:endParaRPr lang="en-US" altLang="en-US" sz="1200">
              <a:solidFill>
                <a:schemeClr val="tx1"/>
              </a:solidFill>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7571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E0B90B5-8C9F-4C70-9982-E5E26531B1B0}" type="slidenum">
              <a:rPr lang="en-US" altLang="en-US" sz="1200">
                <a:solidFill>
                  <a:schemeClr val="tx1"/>
                </a:solidFill>
              </a:rPr>
              <a:pPr/>
              <a:t>38</a:t>
            </a:fld>
            <a:endParaRPr lang="en-US" altLang="en-US" sz="1200">
              <a:solidFill>
                <a:schemeClr val="tx1"/>
              </a:solidFill>
            </a:endParaRPr>
          </a:p>
        </p:txBody>
      </p:sp>
      <p:sp>
        <p:nvSpPr>
          <p:cNvPr id="304131" name="Rectangle 2"/>
          <p:cNvSpPr>
            <a:spLocks noGrp="1" noRot="1" noChangeAspect="1" noChangeArrowheads="1" noTextEdit="1"/>
          </p:cNvSpPr>
          <p:nvPr>
            <p:ph type="sldImg"/>
          </p:nvPr>
        </p:nvSpPr>
        <p:spPr>
          <a:xfrm>
            <a:off x="1184275" y="695325"/>
            <a:ext cx="4648200" cy="3486150"/>
          </a:xfrm>
          <a:ln/>
        </p:spPr>
      </p:sp>
      <p:sp>
        <p:nvSpPr>
          <p:cNvPr id="30413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78490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0D8E98C-B23B-43E5-B569-459730129F19}" type="slidenum">
              <a:rPr lang="en-US" altLang="en-US" sz="1200">
                <a:solidFill>
                  <a:schemeClr val="tx1"/>
                </a:solidFill>
              </a:rPr>
              <a:pPr/>
              <a:t>40</a:t>
            </a:fld>
            <a:endParaRPr lang="en-US" altLang="en-US" sz="1200">
              <a:solidFill>
                <a:schemeClr val="tx1"/>
              </a:solidFill>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72328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95E7E1-4C48-40F1-BACA-838554D55050}" type="slidenum">
              <a:rPr lang="en-US" altLang="en-US" sz="1200">
                <a:solidFill>
                  <a:schemeClr val="tx1"/>
                </a:solidFill>
              </a:rPr>
              <a:pPr/>
              <a:t>41</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5970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68F20EF-E34A-4590-914F-00F9194BAE53}" type="slidenum">
              <a:rPr lang="en-US" altLang="en-US" sz="1200">
                <a:solidFill>
                  <a:schemeClr val="tx1"/>
                </a:solidFill>
              </a:rPr>
              <a:pPr/>
              <a:t>8</a:t>
            </a:fld>
            <a:endParaRPr lang="en-US" altLang="en-US" sz="1200">
              <a:solidFill>
                <a:schemeClr val="tx1"/>
              </a:solidFill>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6655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50</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29087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51</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558043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52</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93031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53</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66106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54</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62202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55</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01534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56</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41465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58</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31342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59</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60983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7C49665-9625-430F-85BB-4369308FB1AA}" type="slidenum">
              <a:rPr lang="en-US" altLang="en-US" sz="1200">
                <a:solidFill>
                  <a:schemeClr val="tx1"/>
                </a:solidFill>
              </a:rPr>
              <a:pPr/>
              <a:t>61</a:t>
            </a:fld>
            <a:endParaRPr lang="en-US" altLang="en-US" sz="1200">
              <a:solidFill>
                <a:schemeClr val="tx1"/>
              </a:solidFill>
            </a:endParaRPr>
          </a:p>
        </p:txBody>
      </p:sp>
      <p:sp>
        <p:nvSpPr>
          <p:cNvPr id="349187" name="Rectangle 2"/>
          <p:cNvSpPr>
            <a:spLocks noGrp="1" noRot="1" noChangeAspect="1" noChangeArrowheads="1" noTextEdit="1"/>
          </p:cNvSpPr>
          <p:nvPr>
            <p:ph type="sldImg"/>
          </p:nvPr>
        </p:nvSpPr>
        <p:spPr>
          <a:xfrm>
            <a:off x="1181100" y="695325"/>
            <a:ext cx="4649788" cy="3486150"/>
          </a:xfrm>
          <a:ln/>
        </p:spPr>
      </p:sp>
      <p:sp>
        <p:nvSpPr>
          <p:cNvPr id="34918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7251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CF9572-CC6A-4442-8D63-ECAFF186C767}" type="slidenum">
              <a:rPr lang="en-US" altLang="en-US" sz="1200">
                <a:solidFill>
                  <a:schemeClr val="tx1"/>
                </a:solidFill>
              </a:rPr>
              <a:pPr/>
              <a:t>9</a:t>
            </a:fld>
            <a:endParaRPr lang="en-US" altLang="en-US" sz="1200">
              <a:solidFill>
                <a:schemeClr val="tx1"/>
              </a:solidFill>
            </a:endParaRPr>
          </a:p>
        </p:txBody>
      </p:sp>
      <p:sp>
        <p:nvSpPr>
          <p:cNvPr id="47107" name="Rectangle 2"/>
          <p:cNvSpPr>
            <a:spLocks noGrp="1" noRot="1" noChangeAspect="1" noChangeArrowheads="1" noTextEdit="1"/>
          </p:cNvSpPr>
          <p:nvPr>
            <p:ph type="sldImg"/>
          </p:nvPr>
        </p:nvSpPr>
        <p:spPr>
          <a:xfrm>
            <a:off x="1184275" y="695325"/>
            <a:ext cx="4648200" cy="3486150"/>
          </a:xfrm>
          <a:ln/>
        </p:spPr>
      </p:sp>
      <p:sp>
        <p:nvSpPr>
          <p:cNvPr id="47108" name="Rectangle 3"/>
          <p:cNvSpPr>
            <a:spLocks noGrp="1" noChangeArrowheads="1"/>
          </p:cNvSpPr>
          <p:nvPr>
            <p:ph type="body" idx="1"/>
          </p:nvPr>
        </p:nvSpPr>
        <p:spPr>
          <a:xfrm>
            <a:off x="933450" y="4414838"/>
            <a:ext cx="51435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73784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936E08D-FB60-426C-BED5-9B1EEF8EB642}" type="slidenum">
              <a:rPr lang="en-US" altLang="en-US" sz="1200">
                <a:solidFill>
                  <a:schemeClr val="tx1"/>
                </a:solidFill>
              </a:rPr>
              <a:pPr/>
              <a:t>62</a:t>
            </a:fld>
            <a:endParaRPr lang="en-US" altLang="en-US" sz="1200">
              <a:solidFill>
                <a:schemeClr val="tx1"/>
              </a:solidFill>
            </a:endParaRPr>
          </a:p>
        </p:txBody>
      </p:sp>
      <p:sp>
        <p:nvSpPr>
          <p:cNvPr id="350211" name="Rectangle 2"/>
          <p:cNvSpPr>
            <a:spLocks noGrp="1" noRot="1" noChangeAspect="1" noChangeArrowheads="1" noTextEdit="1"/>
          </p:cNvSpPr>
          <p:nvPr>
            <p:ph type="sldImg"/>
          </p:nvPr>
        </p:nvSpPr>
        <p:spPr>
          <a:xfrm>
            <a:off x="1181100" y="695325"/>
            <a:ext cx="4649788" cy="3486150"/>
          </a:xfrm>
          <a:ln/>
        </p:spPr>
      </p:sp>
      <p:sp>
        <p:nvSpPr>
          <p:cNvPr id="35021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3934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EA6FEB5-38BD-424C-9ED3-6ABC3C94AD1E}" type="slidenum">
              <a:rPr lang="en-US" altLang="en-US" sz="1200">
                <a:solidFill>
                  <a:schemeClr val="tx1"/>
                </a:solidFill>
              </a:rPr>
              <a:pPr/>
              <a:t>63</a:t>
            </a:fld>
            <a:endParaRPr lang="en-US" altLang="en-US" sz="1200">
              <a:solidFill>
                <a:schemeClr val="tx1"/>
              </a:solidFill>
            </a:endParaRPr>
          </a:p>
        </p:txBody>
      </p:sp>
      <p:sp>
        <p:nvSpPr>
          <p:cNvPr id="351235" name="Rectangle 2"/>
          <p:cNvSpPr>
            <a:spLocks noGrp="1" noRot="1" noChangeAspect="1" noChangeArrowheads="1" noTextEdit="1"/>
          </p:cNvSpPr>
          <p:nvPr>
            <p:ph type="sldImg"/>
          </p:nvPr>
        </p:nvSpPr>
        <p:spPr>
          <a:xfrm>
            <a:off x="1181100" y="695325"/>
            <a:ext cx="4649788" cy="3486150"/>
          </a:xfrm>
          <a:ln/>
        </p:spPr>
      </p:sp>
      <p:sp>
        <p:nvSpPr>
          <p:cNvPr id="35123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13690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BE22F9C-5F7B-4875-8052-8ABFE7B0D641}" type="slidenum">
              <a:rPr lang="en-US" altLang="en-US" sz="1200">
                <a:solidFill>
                  <a:schemeClr val="tx1"/>
                </a:solidFill>
              </a:rPr>
              <a:pPr/>
              <a:t>64</a:t>
            </a:fld>
            <a:endParaRPr lang="en-US" altLang="en-US" sz="1200">
              <a:solidFill>
                <a:schemeClr val="tx1"/>
              </a:solidFill>
            </a:endParaRPr>
          </a:p>
        </p:txBody>
      </p:sp>
      <p:sp>
        <p:nvSpPr>
          <p:cNvPr id="352259" name="Rectangle 2"/>
          <p:cNvSpPr>
            <a:spLocks noGrp="1" noRot="1" noChangeAspect="1" noChangeArrowheads="1" noTextEdit="1"/>
          </p:cNvSpPr>
          <p:nvPr>
            <p:ph type="sldImg"/>
          </p:nvPr>
        </p:nvSpPr>
        <p:spPr>
          <a:xfrm>
            <a:off x="1181100" y="695325"/>
            <a:ext cx="4649788" cy="3486150"/>
          </a:xfrm>
          <a:ln/>
        </p:spPr>
      </p:sp>
      <p:sp>
        <p:nvSpPr>
          <p:cNvPr id="35226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416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DC4A59-8560-47B1-ADC2-82D295DBA325}" type="slidenum">
              <a:rPr lang="en-US" altLang="en-US" sz="1200">
                <a:solidFill>
                  <a:schemeClr val="tx1"/>
                </a:solidFill>
              </a:rPr>
              <a:pPr/>
              <a:t>65</a:t>
            </a:fld>
            <a:endParaRPr lang="en-US" altLang="en-US" sz="1200">
              <a:solidFill>
                <a:schemeClr val="tx1"/>
              </a:solidFill>
            </a:endParaRPr>
          </a:p>
        </p:txBody>
      </p:sp>
      <p:sp>
        <p:nvSpPr>
          <p:cNvPr id="353283" name="Rectangle 2"/>
          <p:cNvSpPr>
            <a:spLocks noGrp="1" noRot="1" noChangeAspect="1" noChangeArrowheads="1" noTextEdit="1"/>
          </p:cNvSpPr>
          <p:nvPr>
            <p:ph type="sldImg"/>
          </p:nvPr>
        </p:nvSpPr>
        <p:spPr>
          <a:xfrm>
            <a:off x="1181100" y="695325"/>
            <a:ext cx="4649788" cy="3486150"/>
          </a:xfrm>
          <a:ln/>
        </p:spPr>
      </p:sp>
      <p:sp>
        <p:nvSpPr>
          <p:cNvPr id="35328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73245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356A4EE-0EAA-40A5-87FA-8308FFC658BD}" type="slidenum">
              <a:rPr lang="en-US" altLang="en-US" sz="1200">
                <a:solidFill>
                  <a:schemeClr val="tx1"/>
                </a:solidFill>
              </a:rPr>
              <a:pPr/>
              <a:t>66</a:t>
            </a:fld>
            <a:endParaRPr lang="en-US" altLang="en-US" sz="1200">
              <a:solidFill>
                <a:schemeClr val="tx1"/>
              </a:solidFill>
            </a:endParaRPr>
          </a:p>
        </p:txBody>
      </p:sp>
      <p:sp>
        <p:nvSpPr>
          <p:cNvPr id="354307" name="Rectangle 2"/>
          <p:cNvSpPr>
            <a:spLocks noGrp="1" noRot="1" noChangeAspect="1" noChangeArrowheads="1" noTextEdit="1"/>
          </p:cNvSpPr>
          <p:nvPr>
            <p:ph type="sldImg"/>
          </p:nvPr>
        </p:nvSpPr>
        <p:spPr>
          <a:xfrm>
            <a:off x="1181100" y="695325"/>
            <a:ext cx="4649788" cy="3486150"/>
          </a:xfrm>
          <a:ln/>
        </p:spPr>
      </p:sp>
      <p:sp>
        <p:nvSpPr>
          <p:cNvPr id="35430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723651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350BBC2-C087-47A1-871E-2DEFBCC2E459}" type="slidenum">
              <a:rPr lang="en-US" altLang="en-US" sz="1200">
                <a:solidFill>
                  <a:schemeClr val="tx1"/>
                </a:solidFill>
              </a:rPr>
              <a:pPr/>
              <a:t>67</a:t>
            </a:fld>
            <a:endParaRPr lang="en-US" altLang="en-US" sz="1200">
              <a:solidFill>
                <a:schemeClr val="tx1"/>
              </a:solidFill>
            </a:endParaRPr>
          </a:p>
        </p:txBody>
      </p:sp>
      <p:sp>
        <p:nvSpPr>
          <p:cNvPr id="355331" name="Rectangle 2"/>
          <p:cNvSpPr>
            <a:spLocks noGrp="1" noRot="1" noChangeAspect="1" noChangeArrowheads="1" noTextEdit="1"/>
          </p:cNvSpPr>
          <p:nvPr>
            <p:ph type="sldImg"/>
          </p:nvPr>
        </p:nvSpPr>
        <p:spPr>
          <a:xfrm>
            <a:off x="1181100" y="695325"/>
            <a:ext cx="4649788" cy="3486150"/>
          </a:xfrm>
          <a:ln/>
        </p:spPr>
      </p:sp>
      <p:sp>
        <p:nvSpPr>
          <p:cNvPr id="35533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2880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A1B3A6B-7862-4F9F-BFEA-E5A7B631B438}" type="slidenum">
              <a:rPr lang="en-US" altLang="en-US" sz="1200">
                <a:solidFill>
                  <a:schemeClr val="tx1"/>
                </a:solidFill>
              </a:rPr>
              <a:pPr/>
              <a:t>68</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81100" y="695325"/>
            <a:ext cx="4649788" cy="3486150"/>
          </a:xfrm>
          <a:ln/>
        </p:spPr>
      </p:sp>
      <p:sp>
        <p:nvSpPr>
          <p:cNvPr id="356356"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77955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D015113-839A-4A72-9076-802A0993C2F2}" type="slidenum">
              <a:rPr lang="en-US" altLang="en-US" sz="1200">
                <a:solidFill>
                  <a:schemeClr val="tx1"/>
                </a:solidFill>
              </a:rPr>
              <a:pPr/>
              <a:t>69</a:t>
            </a:fld>
            <a:endParaRPr lang="en-US" altLang="en-US" sz="1200">
              <a:solidFill>
                <a:schemeClr val="tx1"/>
              </a:solidFill>
            </a:endParaRPr>
          </a:p>
        </p:txBody>
      </p:sp>
      <p:sp>
        <p:nvSpPr>
          <p:cNvPr id="357379" name="Rectangle 2"/>
          <p:cNvSpPr>
            <a:spLocks noGrp="1" noRot="1" noChangeAspect="1" noChangeArrowheads="1" noTextEdit="1"/>
          </p:cNvSpPr>
          <p:nvPr>
            <p:ph type="sldImg"/>
          </p:nvPr>
        </p:nvSpPr>
        <p:spPr>
          <a:xfrm>
            <a:off x="1181100" y="695325"/>
            <a:ext cx="4649788" cy="3486150"/>
          </a:xfrm>
          <a:ln/>
        </p:spPr>
      </p:sp>
      <p:sp>
        <p:nvSpPr>
          <p:cNvPr id="357380" name="Rectangle 3"/>
          <p:cNvSpPr>
            <a:spLocks noGrp="1" noChangeArrowheads="1"/>
          </p:cNvSpPr>
          <p:nvPr>
            <p:ph type="body" idx="1"/>
          </p:nvPr>
        </p:nvSpPr>
        <p:spPr>
          <a:xfrm>
            <a:off x="933450" y="4414838"/>
            <a:ext cx="51435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79999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39765D6-55CA-4323-9B49-E7F6BE6E3124}" type="slidenum">
              <a:rPr lang="en-US" altLang="en-US" sz="1200">
                <a:solidFill>
                  <a:schemeClr val="tx1"/>
                </a:solidFill>
              </a:rPr>
              <a:pPr/>
              <a:t>70</a:t>
            </a:fld>
            <a:endParaRPr lang="en-US" altLang="en-US" sz="1200">
              <a:solidFill>
                <a:schemeClr val="tx1"/>
              </a:solidFill>
            </a:endParaRPr>
          </a:p>
        </p:txBody>
      </p:sp>
      <p:sp>
        <p:nvSpPr>
          <p:cNvPr id="358403" name="Rectangle 2"/>
          <p:cNvSpPr>
            <a:spLocks noGrp="1" noRot="1" noChangeAspect="1" noChangeArrowheads="1" noTextEdit="1"/>
          </p:cNvSpPr>
          <p:nvPr>
            <p:ph type="sldImg"/>
          </p:nvPr>
        </p:nvSpPr>
        <p:spPr>
          <a:xfrm>
            <a:off x="1181100" y="695325"/>
            <a:ext cx="4649788" cy="3486150"/>
          </a:xfrm>
          <a:ln/>
        </p:spPr>
      </p:sp>
      <p:sp>
        <p:nvSpPr>
          <p:cNvPr id="35840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33850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1F731E-D48C-4E18-B04D-A1EBF2711E93}" type="slidenum">
              <a:rPr lang="en-US" altLang="en-US" sz="1200">
                <a:solidFill>
                  <a:schemeClr val="tx1"/>
                </a:solidFill>
              </a:rPr>
              <a:pPr/>
              <a:t>71</a:t>
            </a:fld>
            <a:endParaRPr lang="en-US" altLang="en-US" sz="1200">
              <a:solidFill>
                <a:schemeClr val="tx1"/>
              </a:solidFill>
            </a:endParaRPr>
          </a:p>
        </p:txBody>
      </p:sp>
      <p:sp>
        <p:nvSpPr>
          <p:cNvPr id="359427" name="Rectangle 2"/>
          <p:cNvSpPr>
            <a:spLocks noGrp="1" noRot="1" noChangeAspect="1" noChangeArrowheads="1" noTextEdit="1"/>
          </p:cNvSpPr>
          <p:nvPr>
            <p:ph type="sldImg"/>
          </p:nvPr>
        </p:nvSpPr>
        <p:spPr>
          <a:xfrm>
            <a:off x="1181100" y="695325"/>
            <a:ext cx="4649788" cy="3486150"/>
          </a:xfrm>
          <a:ln/>
        </p:spPr>
      </p:sp>
      <p:sp>
        <p:nvSpPr>
          <p:cNvPr id="35942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12073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703CA0B-6817-4D6E-9B6F-F724A942BA37}" type="slidenum">
              <a:rPr lang="en-US" altLang="en-US" sz="1200">
                <a:solidFill>
                  <a:schemeClr val="tx1"/>
                </a:solidFill>
              </a:rPr>
              <a:pPr/>
              <a:t>10</a:t>
            </a:fld>
            <a:endParaRPr lang="en-US" altLang="en-US" sz="1200">
              <a:solidFill>
                <a:schemeClr val="tx1"/>
              </a:solidFill>
            </a:endParaRPr>
          </a:p>
        </p:txBody>
      </p:sp>
      <p:sp>
        <p:nvSpPr>
          <p:cNvPr id="48131" name="Rectangle 2"/>
          <p:cNvSpPr>
            <a:spLocks noGrp="1" noRot="1" noChangeAspect="1" noChangeArrowheads="1" noTextEdit="1"/>
          </p:cNvSpPr>
          <p:nvPr>
            <p:ph type="sldImg"/>
          </p:nvPr>
        </p:nvSpPr>
        <p:spPr>
          <a:xfrm>
            <a:off x="1184275" y="696913"/>
            <a:ext cx="4648200" cy="3486150"/>
          </a:xfrm>
          <a:ln/>
        </p:spPr>
      </p:sp>
      <p:sp>
        <p:nvSpPr>
          <p:cNvPr id="48132" name="Rectangle 3"/>
          <p:cNvSpPr>
            <a:spLocks noGrp="1" noChangeArrowheads="1"/>
          </p:cNvSpPr>
          <p:nvPr>
            <p:ph type="body" idx="1"/>
          </p:nvPr>
        </p:nvSpPr>
        <p:spPr>
          <a:xfrm>
            <a:off x="935038"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6024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4942BA7-22F8-4DC4-A2DC-ADD3F9C5473A}" type="slidenum">
              <a:rPr lang="en-US" altLang="en-US" sz="1200">
                <a:solidFill>
                  <a:schemeClr val="tx1"/>
                </a:solidFill>
              </a:rPr>
              <a:pPr/>
              <a:t>72</a:t>
            </a:fld>
            <a:endParaRPr lang="en-US" altLang="en-US" sz="1200">
              <a:solidFill>
                <a:schemeClr val="tx1"/>
              </a:solidFill>
            </a:endParaRPr>
          </a:p>
        </p:txBody>
      </p:sp>
      <p:sp>
        <p:nvSpPr>
          <p:cNvPr id="360451" name="Rectangle 2"/>
          <p:cNvSpPr>
            <a:spLocks noGrp="1" noRot="1" noChangeAspect="1" noChangeArrowheads="1" noTextEdit="1"/>
          </p:cNvSpPr>
          <p:nvPr>
            <p:ph type="sldImg"/>
          </p:nvPr>
        </p:nvSpPr>
        <p:spPr>
          <a:xfrm>
            <a:off x="1181100" y="695325"/>
            <a:ext cx="4649788" cy="3486150"/>
          </a:xfrm>
          <a:ln/>
        </p:spPr>
      </p:sp>
      <p:sp>
        <p:nvSpPr>
          <p:cNvPr id="36045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217070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BCC7183-5CDE-4B3A-8AE5-FC938073D114}" type="slidenum">
              <a:rPr lang="en-US" altLang="en-US" sz="1200">
                <a:solidFill>
                  <a:schemeClr val="tx1"/>
                </a:solidFill>
              </a:rPr>
              <a:pPr/>
              <a:t>74</a:t>
            </a:fld>
            <a:endParaRPr lang="en-US" altLang="en-US" sz="1200">
              <a:solidFill>
                <a:schemeClr val="tx1"/>
              </a:solidFill>
            </a:endParaRPr>
          </a:p>
        </p:txBody>
      </p:sp>
      <p:sp>
        <p:nvSpPr>
          <p:cNvPr id="337923" name="Rectangle 2"/>
          <p:cNvSpPr>
            <a:spLocks noGrp="1" noRot="1" noChangeAspect="1" noChangeArrowheads="1" noTextEdit="1"/>
          </p:cNvSpPr>
          <p:nvPr>
            <p:ph type="sldImg"/>
          </p:nvPr>
        </p:nvSpPr>
        <p:spPr>
          <a:xfrm>
            <a:off x="1120775" y="692150"/>
            <a:ext cx="4630738" cy="3473450"/>
          </a:xfrm>
          <a:ln/>
        </p:spPr>
      </p:sp>
      <p:sp>
        <p:nvSpPr>
          <p:cNvPr id="337924" name="Rectangle 3"/>
          <p:cNvSpPr>
            <a:spLocks noGrp="1" noChangeArrowheads="1"/>
          </p:cNvSpPr>
          <p:nvPr>
            <p:ph type="body" idx="1"/>
          </p:nvPr>
        </p:nvSpPr>
        <p:spPr>
          <a:xfrm>
            <a:off x="688636" y="4398207"/>
            <a:ext cx="5493176"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037187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a:ln/>
        </p:spPr>
      </p:sp>
      <p:sp>
        <p:nvSpPr>
          <p:cNvPr id="345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45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8CB8816-6737-4D78-9D05-66FF856720E6}" type="slidenum">
              <a:rPr lang="en-US" altLang="en-US" sz="1200">
                <a:solidFill>
                  <a:schemeClr val="tx1"/>
                </a:solidFill>
              </a:rPr>
              <a:pPr/>
              <a:t>75</a:t>
            </a:fld>
            <a:endParaRPr lang="en-US" altLang="en-US" sz="1200">
              <a:solidFill>
                <a:schemeClr val="tx1"/>
              </a:solidFill>
            </a:endParaRPr>
          </a:p>
        </p:txBody>
      </p:sp>
    </p:spTree>
    <p:extLst>
      <p:ext uri="{BB962C8B-B14F-4D97-AF65-F5344CB8AC3E}">
        <p14:creationId xmlns:p14="http://schemas.microsoft.com/office/powerpoint/2010/main" val="1302228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Image Placeholder 1"/>
          <p:cNvSpPr>
            <a:spLocks noGrp="1" noRot="1" noChangeAspect="1" noTextEdit="1"/>
          </p:cNvSpPr>
          <p:nvPr>
            <p:ph type="sldImg"/>
          </p:nvPr>
        </p:nvSpPr>
        <p:spPr>
          <a:ln/>
        </p:spPr>
      </p:sp>
      <p:sp>
        <p:nvSpPr>
          <p:cNvPr id="346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46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6C3B4A-3CA4-47DC-8670-3892D574C3DC}" type="slidenum">
              <a:rPr lang="en-US" altLang="en-US" sz="1200">
                <a:solidFill>
                  <a:schemeClr val="tx1"/>
                </a:solidFill>
              </a:rPr>
              <a:pPr/>
              <a:t>76</a:t>
            </a:fld>
            <a:endParaRPr lang="en-US" altLang="en-US" sz="1200">
              <a:solidFill>
                <a:schemeClr val="tx1"/>
              </a:solidFill>
            </a:endParaRPr>
          </a:p>
        </p:txBody>
      </p:sp>
    </p:spTree>
    <p:extLst>
      <p:ext uri="{BB962C8B-B14F-4D97-AF65-F5344CB8AC3E}">
        <p14:creationId xmlns:p14="http://schemas.microsoft.com/office/powerpoint/2010/main" val="3307896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6DD60F0-ECFE-4373-8E42-BF1D82F211D3}" type="slidenum">
              <a:rPr lang="en-US" altLang="en-US" sz="1200">
                <a:solidFill>
                  <a:schemeClr val="tx1"/>
                </a:solidFill>
              </a:rPr>
              <a:pPr/>
              <a:t>77</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20775" y="692150"/>
            <a:ext cx="4630738" cy="3473450"/>
          </a:xfrm>
          <a:ln/>
        </p:spPr>
      </p:sp>
      <p:sp>
        <p:nvSpPr>
          <p:cNvPr id="347140" name="Rectangle 3"/>
          <p:cNvSpPr>
            <a:spLocks noGrp="1" noChangeArrowheads="1"/>
          </p:cNvSpPr>
          <p:nvPr>
            <p:ph type="body" idx="1"/>
          </p:nvPr>
        </p:nvSpPr>
        <p:spPr>
          <a:xfrm>
            <a:off x="688636" y="4398207"/>
            <a:ext cx="5493176"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124054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E7275AD-1705-43B6-90F4-27C60EA5332E}" type="slidenum">
              <a:rPr lang="en-US" altLang="en-US" sz="1200">
                <a:solidFill>
                  <a:schemeClr val="tx1"/>
                </a:solidFill>
              </a:rPr>
              <a:pPr/>
              <a:t>78</a:t>
            </a:fld>
            <a:endParaRPr lang="en-US" altLang="en-US" sz="1200">
              <a:solidFill>
                <a:schemeClr val="tx1"/>
              </a:solidFill>
            </a:endParaRPr>
          </a:p>
        </p:txBody>
      </p:sp>
      <p:sp>
        <p:nvSpPr>
          <p:cNvPr id="350211" name="Rectangle 2"/>
          <p:cNvSpPr>
            <a:spLocks noGrp="1" noRot="1" noChangeAspect="1" noChangeArrowheads="1" noTextEdit="1"/>
          </p:cNvSpPr>
          <p:nvPr>
            <p:ph type="sldImg"/>
          </p:nvPr>
        </p:nvSpPr>
        <p:spPr>
          <a:xfrm>
            <a:off x="1120775" y="692150"/>
            <a:ext cx="4630738" cy="3473450"/>
          </a:xfrm>
          <a:ln/>
        </p:spPr>
      </p:sp>
      <p:sp>
        <p:nvSpPr>
          <p:cNvPr id="350212" name="Rectangle 3"/>
          <p:cNvSpPr>
            <a:spLocks noGrp="1" noChangeArrowheads="1"/>
          </p:cNvSpPr>
          <p:nvPr>
            <p:ph type="body" idx="1"/>
          </p:nvPr>
        </p:nvSpPr>
        <p:spPr>
          <a:xfrm>
            <a:off x="688636" y="4398207"/>
            <a:ext cx="5493176"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63900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67B46D-7447-4A7C-90D2-7B5BF7B0FECC}" type="slidenum">
              <a:rPr lang="en-US" altLang="en-US" sz="1200">
                <a:solidFill>
                  <a:schemeClr val="tx1"/>
                </a:solidFill>
              </a:rPr>
              <a:pPr/>
              <a:t>79</a:t>
            </a:fld>
            <a:endParaRPr lang="en-US" altLang="en-US" sz="1200">
              <a:solidFill>
                <a:schemeClr val="tx1"/>
              </a:solidFill>
            </a:endParaRPr>
          </a:p>
        </p:txBody>
      </p:sp>
      <p:sp>
        <p:nvSpPr>
          <p:cNvPr id="352259" name="Rectangle 2"/>
          <p:cNvSpPr>
            <a:spLocks noGrp="1" noRot="1" noChangeAspect="1" noChangeArrowheads="1" noTextEdit="1"/>
          </p:cNvSpPr>
          <p:nvPr>
            <p:ph type="sldImg"/>
          </p:nvPr>
        </p:nvSpPr>
        <p:spPr>
          <a:xfrm>
            <a:off x="1120775" y="692150"/>
            <a:ext cx="4630738" cy="3473450"/>
          </a:xfrm>
          <a:ln/>
        </p:spPr>
      </p:sp>
      <p:sp>
        <p:nvSpPr>
          <p:cNvPr id="352260" name="Rectangle 3"/>
          <p:cNvSpPr>
            <a:spLocks noGrp="1" noChangeArrowheads="1"/>
          </p:cNvSpPr>
          <p:nvPr>
            <p:ph type="body" idx="1"/>
          </p:nvPr>
        </p:nvSpPr>
        <p:spPr>
          <a:xfrm>
            <a:off x="688636" y="4398207"/>
            <a:ext cx="5493176"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946003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BD40E66-0082-47B0-860D-C4048ECF52D5}" type="slidenum">
              <a:rPr lang="en-US" altLang="en-US" sz="1200">
                <a:solidFill>
                  <a:schemeClr val="tx1"/>
                </a:solidFill>
              </a:rPr>
              <a:pPr/>
              <a:t>80</a:t>
            </a:fld>
            <a:endParaRPr lang="en-US" altLang="en-US" sz="1200">
              <a:solidFill>
                <a:schemeClr val="tx1"/>
              </a:solidFill>
            </a:endParaRPr>
          </a:p>
        </p:txBody>
      </p:sp>
      <p:sp>
        <p:nvSpPr>
          <p:cNvPr id="353283" name="Rectangle 2"/>
          <p:cNvSpPr>
            <a:spLocks noGrp="1" noRot="1" noChangeAspect="1" noChangeArrowheads="1" noTextEdit="1"/>
          </p:cNvSpPr>
          <p:nvPr>
            <p:ph type="sldImg"/>
          </p:nvPr>
        </p:nvSpPr>
        <p:spPr>
          <a:xfrm>
            <a:off x="1120775" y="692150"/>
            <a:ext cx="4630738" cy="3473450"/>
          </a:xfrm>
          <a:ln/>
        </p:spPr>
      </p:sp>
      <p:sp>
        <p:nvSpPr>
          <p:cNvPr id="353284"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384118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F952148-F896-493F-9F48-990AD15108BD}" type="slidenum">
              <a:rPr lang="en-US" altLang="en-US" sz="1200">
                <a:solidFill>
                  <a:schemeClr val="tx1"/>
                </a:solidFill>
              </a:rPr>
              <a:pPr/>
              <a:t>81</a:t>
            </a:fld>
            <a:endParaRPr lang="en-US" altLang="en-US" sz="1200">
              <a:solidFill>
                <a:schemeClr val="tx1"/>
              </a:solidFill>
            </a:endParaRPr>
          </a:p>
        </p:txBody>
      </p:sp>
      <p:sp>
        <p:nvSpPr>
          <p:cNvPr id="354307" name="Rectangle 2"/>
          <p:cNvSpPr>
            <a:spLocks noGrp="1" noRot="1" noChangeAspect="1" noChangeArrowheads="1" noTextEdit="1"/>
          </p:cNvSpPr>
          <p:nvPr>
            <p:ph type="sldImg"/>
          </p:nvPr>
        </p:nvSpPr>
        <p:spPr>
          <a:xfrm>
            <a:off x="1120775" y="692150"/>
            <a:ext cx="4630738" cy="3473450"/>
          </a:xfrm>
          <a:ln/>
        </p:spPr>
      </p:sp>
      <p:sp>
        <p:nvSpPr>
          <p:cNvPr id="354308"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88046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DC9DF94-46AD-4FFE-8C54-50B32F753CBF}" type="slidenum">
              <a:rPr lang="en-US" altLang="en-US" sz="1200">
                <a:solidFill>
                  <a:schemeClr val="tx1"/>
                </a:solidFill>
              </a:rPr>
              <a:pPr/>
              <a:t>82</a:t>
            </a:fld>
            <a:endParaRPr lang="en-US" altLang="en-US" sz="1200">
              <a:solidFill>
                <a:schemeClr val="tx1"/>
              </a:solidFill>
            </a:endParaRPr>
          </a:p>
        </p:txBody>
      </p:sp>
      <p:sp>
        <p:nvSpPr>
          <p:cNvPr id="355331" name="Rectangle 2"/>
          <p:cNvSpPr>
            <a:spLocks noGrp="1" noRot="1" noChangeAspect="1" noChangeArrowheads="1" noTextEdit="1"/>
          </p:cNvSpPr>
          <p:nvPr>
            <p:ph type="sldImg"/>
          </p:nvPr>
        </p:nvSpPr>
        <p:spPr>
          <a:xfrm>
            <a:off x="1120775" y="692150"/>
            <a:ext cx="4630738" cy="3473450"/>
          </a:xfrm>
          <a:ln/>
        </p:spPr>
      </p:sp>
      <p:sp>
        <p:nvSpPr>
          <p:cNvPr id="355332"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439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DAE58A6-BD57-41C6-A728-1DDF635B1433}" type="slidenum">
              <a:rPr lang="en-US" altLang="en-US" sz="1200">
                <a:solidFill>
                  <a:schemeClr val="tx1"/>
                </a:solidFill>
              </a:rPr>
              <a:pPr/>
              <a:t>11</a:t>
            </a:fld>
            <a:endParaRPr lang="en-US" altLang="en-US" sz="1200">
              <a:solidFill>
                <a:schemeClr val="tx1"/>
              </a:solidFill>
            </a:endParaRPr>
          </a:p>
        </p:txBody>
      </p:sp>
      <p:sp>
        <p:nvSpPr>
          <p:cNvPr id="49155" name="Rectangle 2"/>
          <p:cNvSpPr>
            <a:spLocks noGrp="1" noRot="1" noChangeAspect="1" noChangeArrowheads="1" noTextEdit="1"/>
          </p:cNvSpPr>
          <p:nvPr>
            <p:ph type="sldImg"/>
          </p:nvPr>
        </p:nvSpPr>
        <p:spPr>
          <a:xfrm>
            <a:off x="1184275" y="696913"/>
            <a:ext cx="4648200" cy="348615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743216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35A7A6B-5006-4A94-B712-FEDEA7894FD9}" type="slidenum">
              <a:rPr lang="en-US" altLang="en-US" sz="1200">
                <a:solidFill>
                  <a:schemeClr val="tx1"/>
                </a:solidFill>
              </a:rPr>
              <a:pPr/>
              <a:t>87</a:t>
            </a:fld>
            <a:endParaRPr lang="en-US" altLang="en-US" sz="1200">
              <a:solidFill>
                <a:schemeClr val="tx1"/>
              </a:solidFill>
            </a:endParaRPr>
          </a:p>
        </p:txBody>
      </p:sp>
      <p:sp>
        <p:nvSpPr>
          <p:cNvPr id="398339" name="Rectangle 2"/>
          <p:cNvSpPr>
            <a:spLocks noGrp="1" noRot="1" noChangeAspect="1" noChangeArrowheads="1" noTextEdit="1"/>
          </p:cNvSpPr>
          <p:nvPr>
            <p:ph type="sldImg"/>
          </p:nvPr>
        </p:nvSpPr>
        <p:spPr>
          <a:xfrm>
            <a:off x="1181100" y="695325"/>
            <a:ext cx="4649788" cy="3486150"/>
          </a:xfrm>
          <a:ln/>
        </p:spPr>
      </p:sp>
      <p:sp>
        <p:nvSpPr>
          <p:cNvPr id="39834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513934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79042B2-4C55-4D7A-8C51-DFAD93495EE6}" type="slidenum">
              <a:rPr lang="en-US" altLang="en-US" sz="1200">
                <a:solidFill>
                  <a:schemeClr val="tx1"/>
                </a:solidFill>
              </a:rPr>
              <a:pPr/>
              <a:t>88</a:t>
            </a:fld>
            <a:endParaRPr lang="en-US" altLang="en-US" sz="1200">
              <a:solidFill>
                <a:schemeClr val="tx1"/>
              </a:solidFill>
            </a:endParaRPr>
          </a:p>
        </p:txBody>
      </p:sp>
      <p:sp>
        <p:nvSpPr>
          <p:cNvPr id="399363" name="Rectangle 2"/>
          <p:cNvSpPr>
            <a:spLocks noGrp="1" noRot="1" noChangeAspect="1" noChangeArrowheads="1" noTextEdit="1"/>
          </p:cNvSpPr>
          <p:nvPr>
            <p:ph type="sldImg"/>
          </p:nvPr>
        </p:nvSpPr>
        <p:spPr>
          <a:xfrm>
            <a:off x="1184275" y="695325"/>
            <a:ext cx="4648200" cy="3486150"/>
          </a:xfrm>
          <a:ln/>
        </p:spPr>
      </p:sp>
      <p:sp>
        <p:nvSpPr>
          <p:cNvPr id="399364"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016515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628F01-9B24-4A03-9D32-492BB91D10CA}" type="slidenum">
              <a:rPr lang="en-US" altLang="en-US" sz="1200">
                <a:solidFill>
                  <a:schemeClr val="tx1"/>
                </a:solidFill>
              </a:rPr>
              <a:pPr/>
              <a:t>89</a:t>
            </a:fld>
            <a:endParaRPr lang="en-US" altLang="en-US" sz="1200">
              <a:solidFill>
                <a:schemeClr val="tx1"/>
              </a:solidFill>
            </a:endParaRPr>
          </a:p>
        </p:txBody>
      </p:sp>
      <p:sp>
        <p:nvSpPr>
          <p:cNvPr id="400387" name="Rectangle 2"/>
          <p:cNvSpPr>
            <a:spLocks noGrp="1" noRot="1" noChangeAspect="1" noChangeArrowheads="1" noTextEdit="1"/>
          </p:cNvSpPr>
          <p:nvPr>
            <p:ph type="sldImg"/>
          </p:nvPr>
        </p:nvSpPr>
        <p:spPr>
          <a:xfrm>
            <a:off x="1184275" y="695325"/>
            <a:ext cx="4648200" cy="3486150"/>
          </a:xfrm>
          <a:ln/>
        </p:spPr>
      </p:sp>
      <p:sp>
        <p:nvSpPr>
          <p:cNvPr id="400388"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655715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2B8F9C-EE27-4161-9FB3-FFCA3EC3B005}" type="slidenum">
              <a:rPr lang="en-US" altLang="en-US" sz="1200">
                <a:solidFill>
                  <a:schemeClr val="tx1"/>
                </a:solidFill>
              </a:rPr>
              <a:pPr/>
              <a:t>90</a:t>
            </a:fld>
            <a:endParaRPr lang="en-US" altLang="en-US" sz="1200">
              <a:solidFill>
                <a:schemeClr val="tx1"/>
              </a:solidFill>
            </a:endParaRPr>
          </a:p>
        </p:txBody>
      </p:sp>
      <p:sp>
        <p:nvSpPr>
          <p:cNvPr id="401411" name="Rectangle 2"/>
          <p:cNvSpPr>
            <a:spLocks noGrp="1" noRot="1" noChangeAspect="1" noChangeArrowheads="1" noTextEdit="1"/>
          </p:cNvSpPr>
          <p:nvPr>
            <p:ph type="sldImg"/>
          </p:nvPr>
        </p:nvSpPr>
        <p:spPr>
          <a:xfrm>
            <a:off x="1184275" y="695325"/>
            <a:ext cx="4648200" cy="3486150"/>
          </a:xfrm>
          <a:ln/>
        </p:spPr>
      </p:sp>
      <p:sp>
        <p:nvSpPr>
          <p:cNvPr id="401412"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0804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440D20A-8A3A-419C-A04B-0CA00EAB377F}" type="slidenum">
              <a:rPr lang="en-US" altLang="en-US" sz="1200">
                <a:solidFill>
                  <a:schemeClr val="tx1"/>
                </a:solidFill>
              </a:rPr>
              <a:pPr/>
              <a:t>91</a:t>
            </a:fld>
            <a:endParaRPr lang="en-US" altLang="en-US" sz="1200">
              <a:solidFill>
                <a:schemeClr val="tx1"/>
              </a:solidFill>
            </a:endParaRPr>
          </a:p>
        </p:txBody>
      </p:sp>
      <p:sp>
        <p:nvSpPr>
          <p:cNvPr id="402435" name="Rectangle 2"/>
          <p:cNvSpPr>
            <a:spLocks noGrp="1" noRot="1" noChangeAspect="1" noChangeArrowheads="1" noTextEdit="1"/>
          </p:cNvSpPr>
          <p:nvPr>
            <p:ph type="sldImg"/>
          </p:nvPr>
        </p:nvSpPr>
        <p:spPr>
          <a:xfrm>
            <a:off x="1185863" y="696913"/>
            <a:ext cx="4648200" cy="3486150"/>
          </a:xfrm>
          <a:ln/>
        </p:spPr>
      </p:sp>
      <p:sp>
        <p:nvSpPr>
          <p:cNvPr id="402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160015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460FBDD-95B1-4C0C-B0FC-825A11B0ACB5}" type="slidenum">
              <a:rPr lang="en-US" altLang="en-US" sz="1200">
                <a:solidFill>
                  <a:schemeClr val="tx1"/>
                </a:solidFill>
              </a:rPr>
              <a:pPr/>
              <a:t>92</a:t>
            </a:fld>
            <a:endParaRPr lang="en-US" altLang="en-US" sz="1200">
              <a:solidFill>
                <a:schemeClr val="tx1"/>
              </a:solidFill>
            </a:endParaRPr>
          </a:p>
        </p:txBody>
      </p:sp>
      <p:sp>
        <p:nvSpPr>
          <p:cNvPr id="403459" name="Rectangle 2"/>
          <p:cNvSpPr>
            <a:spLocks noGrp="1" noRot="1" noChangeAspect="1" noChangeArrowheads="1" noTextEdit="1"/>
          </p:cNvSpPr>
          <p:nvPr>
            <p:ph type="sldImg"/>
          </p:nvPr>
        </p:nvSpPr>
        <p:spPr>
          <a:xfrm>
            <a:off x="1185863" y="696913"/>
            <a:ext cx="4648200" cy="3486150"/>
          </a:xfrm>
          <a:ln/>
        </p:spPr>
      </p:sp>
      <p:sp>
        <p:nvSpPr>
          <p:cNvPr id="403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05951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94</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427214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95</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152075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96</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7474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97</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382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FED90C-88D3-4D9E-98E4-DC46528A1AD6}" type="slidenum">
              <a:rPr lang="en-US" altLang="en-US" sz="1200">
                <a:solidFill>
                  <a:schemeClr val="tx1"/>
                </a:solidFill>
              </a:rPr>
              <a:pPr/>
              <a:t>12</a:t>
            </a:fld>
            <a:endParaRPr lang="en-US" altLang="en-US" sz="1200">
              <a:solidFill>
                <a:schemeClr val="tx1"/>
              </a:solidFill>
            </a:endParaRPr>
          </a:p>
        </p:txBody>
      </p:sp>
      <p:sp>
        <p:nvSpPr>
          <p:cNvPr id="50179" name="Rectangle 2"/>
          <p:cNvSpPr>
            <a:spLocks noGrp="1" noRot="1" noChangeAspect="1" noChangeArrowheads="1" noTextEdit="1"/>
          </p:cNvSpPr>
          <p:nvPr>
            <p:ph type="sldImg"/>
          </p:nvPr>
        </p:nvSpPr>
        <p:spPr>
          <a:xfrm>
            <a:off x="1184275" y="695325"/>
            <a:ext cx="4648200" cy="3486150"/>
          </a:xfrm>
          <a:ln/>
        </p:spPr>
      </p:sp>
      <p:sp>
        <p:nvSpPr>
          <p:cNvPr id="50180" name="Rectangle 3"/>
          <p:cNvSpPr>
            <a:spLocks noGrp="1" noChangeArrowheads="1"/>
          </p:cNvSpPr>
          <p:nvPr>
            <p:ph type="body" idx="1"/>
          </p:nvPr>
        </p:nvSpPr>
        <p:spPr>
          <a:xfrm>
            <a:off x="701675" y="4414838"/>
            <a:ext cx="560705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487232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98</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855631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99</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72318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100</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192557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107</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563348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442865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90031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56787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5FAB7-C28A-4E5E-9F8A-E7A7D75F8FA1}" type="slidenum">
              <a:rPr lang="en-US" altLang="en-US"/>
              <a:pPr/>
              <a:t>118</a:t>
            </a:fld>
            <a:endParaRPr lang="en-US"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940167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70B03-416A-4281-98D0-065D718AE9C0}" type="slidenum">
              <a:rPr lang="en-US" altLang="en-US"/>
              <a:pPr/>
              <a:t>119</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98134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7D5EA-E9EA-4BC1-83A0-EB59750058F6}" type="slidenum">
              <a:rPr lang="en-US" altLang="en-US"/>
              <a:pPr/>
              <a:t>120</a:t>
            </a:fld>
            <a:endParaRPr lang="en-US" alt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65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88D053-0ACE-45BA-BDA9-48A12C5CAC25}" type="slidenum">
              <a:rPr lang="en-US" altLang="en-US" sz="1200">
                <a:solidFill>
                  <a:schemeClr val="tx1"/>
                </a:solidFill>
              </a:rPr>
              <a:pPr/>
              <a:t>13</a:t>
            </a:fld>
            <a:endParaRPr lang="en-US" altLang="en-US" sz="1200">
              <a:solidFill>
                <a:schemeClr val="tx1"/>
              </a:solidFill>
            </a:endParaRPr>
          </a:p>
        </p:txBody>
      </p:sp>
      <p:sp>
        <p:nvSpPr>
          <p:cNvPr id="51203" name="Rectangle 2"/>
          <p:cNvSpPr>
            <a:spLocks noGrp="1" noRot="1" noChangeAspect="1" noChangeArrowheads="1" noTextEdit="1"/>
          </p:cNvSpPr>
          <p:nvPr>
            <p:ph type="sldImg"/>
          </p:nvPr>
        </p:nvSpPr>
        <p:spPr>
          <a:xfrm>
            <a:off x="1181100" y="695325"/>
            <a:ext cx="4649788" cy="3486150"/>
          </a:xfrm>
          <a:ln/>
        </p:spPr>
      </p:sp>
      <p:sp>
        <p:nvSpPr>
          <p:cNvPr id="51204" name="Rectangle 3"/>
          <p:cNvSpPr>
            <a:spLocks noGrp="1" noChangeArrowheads="1"/>
          </p:cNvSpPr>
          <p:nvPr>
            <p:ph type="body" idx="1"/>
          </p:nvPr>
        </p:nvSpPr>
        <p:spPr>
          <a:xfrm>
            <a:off x="933450" y="4416425"/>
            <a:ext cx="51435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117460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AC5A9-4393-4A1C-891B-6925129AA064}" type="slidenum">
              <a:rPr lang="en-US" altLang="en-US"/>
              <a:pPr/>
              <a:t>121</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836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06768FA-E730-47C8-9C39-FE5254E6DBDE}" type="slidenum">
              <a:rPr lang="en-US" altLang="en-US" sz="1200">
                <a:solidFill>
                  <a:schemeClr val="tx1"/>
                </a:solidFill>
              </a:rPr>
              <a:pPr/>
              <a:t>14</a:t>
            </a:fld>
            <a:endParaRPr lang="en-US" altLang="en-US" sz="1200">
              <a:solidFill>
                <a:schemeClr val="tx1"/>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61254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4114800"/>
            <a:ext cx="4572000" cy="2286000"/>
          </a:xfrm>
        </p:spPr>
        <p:txBody>
          <a:bodyPr>
            <a:normAutofit/>
          </a:bodyPr>
          <a:lstStyle>
            <a:lvl1pPr marL="0" indent="0" algn="r">
              <a:spcAft>
                <a:spcPts val="1200"/>
              </a:spcAft>
              <a:buFontTx/>
              <a:buNone/>
              <a:defRPr sz="1800">
                <a:solidFill>
                  <a:schemeClr val="tx1"/>
                </a:solidFill>
              </a:defRPr>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274320" y="777240"/>
            <a:ext cx="4572000" cy="3108960"/>
          </a:xfrm>
        </p:spPr>
        <p:txBody>
          <a:bodyPr anchor="b">
            <a:normAutofit/>
          </a:bodyPr>
          <a:lstStyle>
            <a:lvl1pPr algn="r">
              <a:spcAft>
                <a:spcPts val="600"/>
              </a:spcAft>
              <a:defRPr sz="32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2016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5265321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27014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smtClean="0"/>
              <a:t>Click to edit Master title style</a:t>
            </a:r>
            <a:endParaRPr lang="en-US"/>
          </a:p>
        </p:txBody>
      </p:sp>
    </p:spTree>
    <p:extLst>
      <p:ext uri="{BB962C8B-B14F-4D97-AF65-F5344CB8AC3E}">
        <p14:creationId xmlns:p14="http://schemas.microsoft.com/office/powerpoint/2010/main" val="32362447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smtClean="0">
                <a:solidFill>
                  <a:schemeClr val="tx2"/>
                </a:solidFill>
              </a:rPr>
              <a:t>Together…Shaping the Future of Electricity</a:t>
            </a:r>
            <a:endParaRPr lang="en-US" sz="3000" b="1" dirty="0">
              <a:solidFill>
                <a:schemeClr val="tx2"/>
              </a:solidFill>
            </a:endParaRP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7760" y="1193994"/>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4114800"/>
            <a:ext cx="4572000" cy="2286000"/>
          </a:xfrm>
        </p:spPr>
        <p:txBody>
          <a:bodyPr>
            <a:normAutofit/>
          </a:bodyPr>
          <a:lstStyle>
            <a:lvl1pPr marL="0" indent="0" algn="r">
              <a:spcAft>
                <a:spcPts val="1200"/>
              </a:spcAft>
              <a:buFontTx/>
              <a:buNone/>
              <a:defRPr sz="1800">
                <a:solidFill>
                  <a:schemeClr val="tx1"/>
                </a:solidFill>
              </a:defRPr>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274320" y="777240"/>
            <a:ext cx="4572000" cy="3108960"/>
          </a:xfrm>
        </p:spPr>
        <p:txBody>
          <a:bodyPr anchor="b">
            <a:normAutofit/>
          </a:bodyPr>
          <a:lstStyle>
            <a:lvl1pPr algn="r">
              <a:spcAft>
                <a:spcPts val="600"/>
              </a:spcAft>
              <a:defRPr sz="32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2015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468857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7760" y="1193994"/>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4114800"/>
            <a:ext cx="4572000" cy="2286000"/>
          </a:xfrm>
        </p:spPr>
        <p:txBody>
          <a:bodyPr>
            <a:normAutofit/>
          </a:bodyPr>
          <a:lstStyle>
            <a:lvl1pPr marL="0" indent="0" algn="r">
              <a:spcAft>
                <a:spcPts val="1200"/>
              </a:spcAft>
              <a:buFontTx/>
              <a:buNone/>
              <a:defRPr sz="1800">
                <a:solidFill>
                  <a:schemeClr val="tx1"/>
                </a:solidFill>
              </a:defRPr>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274320" y="777240"/>
            <a:ext cx="4572000" cy="3108960"/>
          </a:xfrm>
        </p:spPr>
        <p:txBody>
          <a:bodyPr anchor="b">
            <a:normAutofit/>
          </a:bodyPr>
          <a:lstStyle>
            <a:lvl1pPr algn="r">
              <a:spcAft>
                <a:spcPts val="600"/>
              </a:spcAft>
              <a:defRPr sz="32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2015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1919067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4114800"/>
            <a:ext cx="4572000" cy="2286000"/>
          </a:xfrm>
        </p:spPr>
        <p:txBody>
          <a:bodyPr>
            <a:normAutofit/>
          </a:bodyPr>
          <a:lstStyle>
            <a:lvl1pPr marL="0" indent="0" algn="r">
              <a:spcAft>
                <a:spcPts val="1200"/>
              </a:spcAft>
              <a:buFontTx/>
              <a:buNone/>
              <a:defRPr sz="1800">
                <a:solidFill>
                  <a:schemeClr val="tx1"/>
                </a:solidFill>
              </a:defRPr>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274320" y="777240"/>
            <a:ext cx="4572000" cy="3108960"/>
          </a:xfrm>
        </p:spPr>
        <p:txBody>
          <a:bodyPr anchor="b">
            <a:normAutofit/>
          </a:bodyPr>
          <a:lstStyle>
            <a:lvl1pPr algn="r">
              <a:spcAft>
                <a:spcPts val="600"/>
              </a:spcAft>
              <a:defRPr sz="32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2" cstate="print"/>
          <a:stretch>
            <a:fillRect/>
          </a:stretch>
        </p:blipFill>
        <p:spPr>
          <a:xfrm>
            <a:off x="6583680" y="365760"/>
            <a:ext cx="2286000" cy="372289"/>
          </a:xfrm>
          <a:prstGeom prst="rect">
            <a:avLst/>
          </a:prstGeom>
        </p:spPr>
      </p:pic>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2015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37760" y="1193994"/>
            <a:ext cx="4206240" cy="2587752"/>
          </a:xfrm>
          <a:prstGeom prst="rect">
            <a:avLst/>
          </a:prstGeom>
          <a:effectLst>
            <a:reflection blurRad="6350" stA="35000" endPos="35000" dir="5400000" sy="-100000" algn="bl" rotWithShape="0"/>
          </a:effectLst>
        </p:spPr>
      </p:pic>
    </p:spTree>
    <p:extLst>
      <p:ext uri="{BB962C8B-B14F-4D97-AF65-F5344CB8AC3E}">
        <p14:creationId xmlns:p14="http://schemas.microsoft.com/office/powerpoint/2010/main" val="8064920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7760" y="1193994"/>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4114800"/>
            <a:ext cx="4572000" cy="2286000"/>
          </a:xfrm>
        </p:spPr>
        <p:txBody>
          <a:bodyPr>
            <a:normAutofit/>
          </a:bodyPr>
          <a:lstStyle>
            <a:lvl1pPr marL="0" indent="0" algn="r">
              <a:spcAft>
                <a:spcPts val="1200"/>
              </a:spcAft>
              <a:buFontTx/>
              <a:buNone/>
              <a:defRPr sz="1800">
                <a:solidFill>
                  <a:schemeClr val="tx1"/>
                </a:solidFill>
              </a:defRPr>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274320" y="777240"/>
            <a:ext cx="4572000" cy="3108960"/>
          </a:xfrm>
        </p:spPr>
        <p:txBody>
          <a:bodyPr anchor="b">
            <a:normAutofit/>
          </a:bodyPr>
          <a:lstStyle>
            <a:lvl1pPr algn="r">
              <a:spcAft>
                <a:spcPts val="600"/>
              </a:spcAft>
              <a:defRPr sz="32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2015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15568070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IG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7760" y="1143000"/>
            <a:ext cx="4206240" cy="2593026"/>
          </a:xfrm>
          <a:prstGeom prst="rect">
            <a:avLst/>
          </a:prstGeom>
          <a:effectLst>
            <a:reflection blurRad="6350" stA="25000" endPos="55000" dist="76200" dir="5400000" sy="-100000" algn="bl" rotWithShape="0"/>
            <a:softEdge rad="25400"/>
          </a:effectLst>
        </p:spPr>
      </p:pic>
      <p:sp>
        <p:nvSpPr>
          <p:cNvPr id="28708" name="Rectangle 36"/>
          <p:cNvSpPr>
            <a:spLocks noGrp="1" noChangeArrowheads="1"/>
          </p:cNvSpPr>
          <p:nvPr>
            <p:ph type="subTitle" sz="quarter" idx="1"/>
          </p:nvPr>
        </p:nvSpPr>
        <p:spPr>
          <a:xfrm>
            <a:off x="274320" y="4114800"/>
            <a:ext cx="4572000" cy="2286000"/>
          </a:xfrm>
        </p:spPr>
        <p:txBody>
          <a:bodyPr>
            <a:normAutofit/>
          </a:bodyPr>
          <a:lstStyle>
            <a:lvl1pPr marL="0" indent="0" algn="r">
              <a:spcAft>
                <a:spcPts val="1200"/>
              </a:spcAft>
              <a:buFontTx/>
              <a:buNone/>
              <a:defRPr sz="1800">
                <a:solidFill>
                  <a:schemeClr val="tx1"/>
                </a:solidFill>
              </a:defRPr>
            </a:lvl1pPr>
          </a:lstStyle>
          <a:p>
            <a:r>
              <a:rPr lang="en-US" smtClean="0"/>
              <a:t>Click to edit Master subtitle style</a:t>
            </a:r>
            <a:endParaRPr lang="en-US" dirty="0"/>
          </a:p>
        </p:txBody>
      </p:sp>
      <p:sp>
        <p:nvSpPr>
          <p:cNvPr id="28707" name="Rectangle 35"/>
          <p:cNvSpPr>
            <a:spLocks noGrp="1" noChangeArrowheads="1"/>
          </p:cNvSpPr>
          <p:nvPr>
            <p:ph type="ctrTitle" sz="quarter"/>
          </p:nvPr>
        </p:nvSpPr>
        <p:spPr>
          <a:xfrm>
            <a:off x="274320" y="777240"/>
            <a:ext cx="4572000" cy="3108960"/>
          </a:xfrm>
        </p:spPr>
        <p:txBody>
          <a:bodyPr anchor="b">
            <a:normAutofit/>
          </a:bodyPr>
          <a:lstStyle>
            <a:lvl1pPr algn="r">
              <a:spcAft>
                <a:spcPts val="600"/>
              </a:spcAft>
              <a:defRPr sz="3200">
                <a:solidFill>
                  <a:schemeClr val="tx2"/>
                </a:solidFill>
              </a:defRPr>
            </a:lvl1pPr>
          </a:lstStyle>
          <a:p>
            <a:r>
              <a:rPr lang="en-US" smtClean="0"/>
              <a:t>Click to edit Master title style</a:t>
            </a:r>
            <a:endParaRPr lang="en-US" dirty="0"/>
          </a:p>
        </p:txBody>
      </p:sp>
      <p:pic>
        <p:nvPicPr>
          <p:cNvPr id="7" name="Picture 6"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2015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9061644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74320" y="1005840"/>
            <a:ext cx="8595360" cy="5394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17946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32697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8111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8" name="Picture 7" descr="EPRI logo 2014_RGB.jpg"/>
          <p:cNvPicPr>
            <a:picLocks noChangeAspect="1"/>
          </p:cNvPicPr>
          <p:nvPr/>
        </p:nvPicPr>
        <p:blipFill>
          <a:blip r:embed="rId15" cstate="print"/>
          <a:stretch>
            <a:fillRect/>
          </a:stretch>
        </p:blipFill>
        <p:spPr>
          <a:xfrm>
            <a:off x="7315200" y="6492240"/>
            <a:ext cx="1554480" cy="287681"/>
          </a:xfrm>
          <a:prstGeom prst="rect">
            <a:avLst/>
          </a:prstGeom>
        </p:spPr>
      </p:pic>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14679" y="6583680"/>
            <a:ext cx="2839240" cy="200055"/>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a:t>
            </a:r>
            <a:r>
              <a:rPr lang="en-US" sz="700" dirty="0" smtClean="0">
                <a:solidFill>
                  <a:schemeClr val="bg1">
                    <a:lumMod val="50000"/>
                  </a:schemeClr>
                </a:solidFill>
                <a:cs typeface="Arial" charset="0"/>
              </a:rPr>
              <a:t>2016 </a:t>
            </a:r>
            <a:r>
              <a:rPr lang="en-US" sz="700" dirty="0">
                <a:solidFill>
                  <a:schemeClr val="bg1">
                    <a:lumMod val="50000"/>
                  </a:schemeClr>
                </a:solidFill>
                <a:cs typeface="Arial" charset="0"/>
              </a:rPr>
              <a:t>Electric Power Research Institute, Inc.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76" r:id="rId6"/>
    <p:sldLayoutId id="2147483666" r:id="rId7"/>
    <p:sldLayoutId id="2147483667" r:id="rId8"/>
    <p:sldLayoutId id="2147483668" r:id="rId9"/>
    <p:sldLayoutId id="2147483669" r:id="rId10"/>
    <p:sldLayoutId id="2147483670" r:id="rId11"/>
    <p:sldLayoutId id="2147483671" r:id="rId12"/>
    <p:sldLayoutId id="2147483677" r:id="rId13"/>
  </p:sldLayoutIdLst>
  <p:timing>
    <p:tnLst>
      <p:par>
        <p:cTn id="1" dur="indefinite" restart="never" nodeType="tmRoot"/>
      </p:par>
    </p:tnLst>
  </p:timing>
  <p:txStyles>
    <p:titleStyle>
      <a:lvl1pPr algn="l" rtl="0" eaLnBrk="1" fontAlgn="base" hangingPunct="1">
        <a:lnSpc>
          <a:spcPct val="100000"/>
        </a:lnSpc>
        <a:spcBef>
          <a:spcPct val="0"/>
        </a:spcBef>
        <a:spcAft>
          <a:spcPct val="0"/>
        </a:spcAft>
        <a:defRPr sz="24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5.emf"/><Relationship Id="rId4" Type="http://schemas.openxmlformats.org/officeDocument/2006/relationships/image" Target="../media/image1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martgrid.epri.com/SimulationTool.aspx"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2.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4.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4.wmf"/><Relationship Id="rId5" Type="http://schemas.openxmlformats.org/officeDocument/2006/relationships/oleObject" Target="../embeddings/oleObject4.bin"/><Relationship Id="rId4" Type="http://schemas.openxmlformats.org/officeDocument/2006/relationships/image" Target="../media/image45.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4114800"/>
            <a:ext cx="4572000" cy="2286000"/>
          </a:xfrm>
          <a:ln>
            <a:noFill/>
          </a:ln>
        </p:spPr>
        <p:txBody>
          <a:bodyPr/>
          <a:lstStyle/>
          <a:p>
            <a:pPr algn="r"/>
            <a:r>
              <a:rPr lang="en-US" b="1" dirty="0" smtClean="0"/>
              <a:t>Roger Dugan</a:t>
            </a:r>
            <a:br>
              <a:rPr lang="en-US" b="1" dirty="0" smtClean="0"/>
            </a:br>
            <a:r>
              <a:rPr lang="en-US" b="1" dirty="0" smtClean="0"/>
              <a:t>Sr. Technical Exec.</a:t>
            </a:r>
            <a:br>
              <a:rPr lang="en-US" b="1" dirty="0" smtClean="0"/>
            </a:br>
            <a:r>
              <a:rPr lang="en-US" b="1" dirty="0" smtClean="0"/>
              <a:t>EPRI</a:t>
            </a:r>
            <a:br>
              <a:rPr lang="en-US" b="1" dirty="0" smtClean="0"/>
            </a:br>
            <a:endParaRPr lang="en-US" b="1" dirty="0" smtClean="0"/>
          </a:p>
          <a:p>
            <a:pPr algn="r"/>
            <a:r>
              <a:rPr lang="en-US" b="1" dirty="0" err="1" smtClean="0"/>
              <a:t>Milsoft</a:t>
            </a:r>
            <a:r>
              <a:rPr lang="en-US" b="1" dirty="0" smtClean="0"/>
              <a:t> User’s Conference</a:t>
            </a:r>
            <a:br>
              <a:rPr lang="en-US" b="1" dirty="0" smtClean="0"/>
            </a:br>
            <a:r>
              <a:rPr lang="en-US" b="1" dirty="0" smtClean="0"/>
              <a:t>Orlando, FL</a:t>
            </a:r>
            <a:r>
              <a:rPr lang="en-US" dirty="0"/>
              <a:t/>
            </a:r>
            <a:br>
              <a:rPr lang="en-US" dirty="0"/>
            </a:br>
            <a:r>
              <a:rPr lang="en-US" dirty="0" smtClean="0"/>
              <a:t>June 9, 2016</a:t>
            </a:r>
            <a:endParaRPr lang="en-US" dirty="0"/>
          </a:p>
        </p:txBody>
      </p:sp>
      <p:sp>
        <p:nvSpPr>
          <p:cNvPr id="3" name="Title 2"/>
          <p:cNvSpPr>
            <a:spLocks noGrp="1"/>
          </p:cNvSpPr>
          <p:nvPr>
            <p:ph type="ctrTitle" sz="quarter"/>
          </p:nvPr>
        </p:nvSpPr>
        <p:spPr>
          <a:xfrm>
            <a:off x="274320" y="777240"/>
            <a:ext cx="4572000" cy="3108960"/>
          </a:xfrm>
          <a:ln>
            <a:noFill/>
          </a:ln>
        </p:spPr>
        <p:txBody>
          <a:bodyPr>
            <a:normAutofit/>
          </a:bodyPr>
          <a:lstStyle/>
          <a:p>
            <a:pPr algn="r"/>
            <a:r>
              <a:rPr lang="en-US" dirty="0" smtClean="0">
                <a:solidFill>
                  <a:schemeClr val="tx2"/>
                </a:solidFill>
              </a:rPr>
              <a:t>Intro to </a:t>
            </a:r>
            <a:r>
              <a:rPr lang="en-US" dirty="0" err="1" smtClean="0">
                <a:solidFill>
                  <a:schemeClr val="tx2"/>
                </a:solidFill>
              </a:rPr>
              <a:t>OpenDSS</a:t>
            </a:r>
            <a:r>
              <a:rPr lang="en-US" dirty="0" smtClean="0">
                <a:solidFill>
                  <a:schemeClr val="tx2"/>
                </a:solidFill>
              </a:rPr>
              <a:t/>
            </a:r>
            <a:br>
              <a:rPr lang="en-US" dirty="0" smtClean="0">
                <a:solidFill>
                  <a:schemeClr val="tx2"/>
                </a:solidFill>
              </a:rPr>
            </a:br>
            <a:r>
              <a:rPr lang="en-US" sz="2800" dirty="0" smtClean="0">
                <a:solidFill>
                  <a:schemeClr val="bg2"/>
                </a:solidFill>
              </a:rPr>
              <a:t>Workshop</a:t>
            </a:r>
            <a:endParaRPr lang="en-US" sz="2800" dirty="0">
              <a:solidFill>
                <a:schemeClr val="bg2"/>
              </a:solidFill>
            </a:endParaRPr>
          </a:p>
        </p:txBody>
      </p:sp>
    </p:spTree>
    <p:extLst>
      <p:ext uri="{BB962C8B-B14F-4D97-AF65-F5344CB8AC3E}">
        <p14:creationId xmlns:p14="http://schemas.microsoft.com/office/powerpoint/2010/main" val="811522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Using DSS to Determine Incremental Capacity of DG</a:t>
            </a:r>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12228"/>
          <a:stretch>
            <a:fillRect/>
          </a:stretch>
        </p:blipFill>
        <p:spPr bwMode="auto">
          <a:xfrm>
            <a:off x="0" y="1447800"/>
            <a:ext cx="45720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9375"/>
          <a:stretch>
            <a:fillRect/>
          </a:stretch>
        </p:blipFill>
        <p:spPr bwMode="auto">
          <a:xfrm>
            <a:off x="1295400" y="3886200"/>
            <a:ext cx="3200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1508"/>
          <a:stretch>
            <a:fillRect/>
          </a:stretch>
        </p:blipFill>
        <p:spPr bwMode="auto">
          <a:xfrm>
            <a:off x="5334000" y="1981200"/>
            <a:ext cx="3162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6"/>
          <p:cNvSpPr txBox="1">
            <a:spLocks noChangeArrowheads="1"/>
          </p:cNvSpPr>
          <p:nvPr/>
        </p:nvSpPr>
        <p:spPr bwMode="auto">
          <a:xfrm>
            <a:off x="4724400" y="4648200"/>
            <a:ext cx="411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“How much more power can be served at the same risk of unserved energy?”</a:t>
            </a:r>
          </a:p>
        </p:txBody>
      </p:sp>
      <p:sp>
        <p:nvSpPr>
          <p:cNvPr id="18439" name="Text Box 7"/>
          <p:cNvSpPr txBox="1">
            <a:spLocks noChangeArrowheads="1"/>
          </p:cNvSpPr>
          <p:nvPr/>
        </p:nvSpPr>
        <p:spPr bwMode="auto">
          <a:xfrm>
            <a:off x="838200" y="60198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Broad Summer Peaking System</a:t>
            </a:r>
          </a:p>
        </p:txBody>
      </p:sp>
      <p:sp>
        <p:nvSpPr>
          <p:cNvPr id="18440" name="Text Box 8"/>
          <p:cNvSpPr txBox="1">
            <a:spLocks noChangeArrowheads="1"/>
          </p:cNvSpPr>
          <p:nvPr/>
        </p:nvSpPr>
        <p:spPr bwMode="auto">
          <a:xfrm>
            <a:off x="1295400" y="15240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“Needle” Peaking System</a:t>
            </a:r>
          </a:p>
        </p:txBody>
      </p:sp>
    </p:spTree>
    <p:extLst>
      <p:ext uri="{BB962C8B-B14F-4D97-AF65-F5344CB8AC3E}">
        <p14:creationId xmlns:p14="http://schemas.microsoft.com/office/powerpoint/2010/main" val="22214771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smtClean="0"/>
              <a:t>Example Script (cont’d)</a:t>
            </a:r>
          </a:p>
        </p:txBody>
      </p:sp>
      <p:sp>
        <p:nvSpPr>
          <p:cNvPr id="15363" name="Rectangle 3"/>
          <p:cNvSpPr>
            <a:spLocks noGrp="1" noChangeArrowheads="1"/>
          </p:cNvSpPr>
          <p:nvPr>
            <p:ph type="body" idx="1"/>
          </p:nvPr>
        </p:nvSpPr>
        <p:spPr/>
        <p:txBody>
          <a:bodyPr>
            <a:normAutofit/>
          </a:bodyPr>
          <a:lstStyle/>
          <a:p>
            <a:pPr marL="0" indent="0">
              <a:buNone/>
            </a:pPr>
            <a:r>
              <a:rPr lang="en-US" sz="1200" b="1" dirty="0" smtClean="0"/>
              <a:t>Export </a:t>
            </a:r>
            <a:r>
              <a:rPr lang="en-US" sz="1200" b="1" dirty="0"/>
              <a:t>monitors m1</a:t>
            </a:r>
          </a:p>
          <a:p>
            <a:pPr marL="0" indent="0">
              <a:buNone/>
            </a:pPr>
            <a:r>
              <a:rPr lang="en-US" sz="1200" b="1" dirty="0"/>
              <a:t>Plot monitor object= m1 channels=(1 )</a:t>
            </a:r>
          </a:p>
          <a:p>
            <a:pPr marL="0" indent="0">
              <a:buNone/>
            </a:pPr>
            <a:r>
              <a:rPr lang="en-US" sz="1200" b="1" dirty="0"/>
              <a:t>Export monitors m2</a:t>
            </a:r>
          </a:p>
          <a:p>
            <a:pPr marL="0" indent="0">
              <a:buNone/>
            </a:pPr>
            <a:r>
              <a:rPr lang="en-US" sz="1200" b="1" dirty="0"/>
              <a:t>Plot monitor object= m2 channels=(1 ) base=[7200]</a:t>
            </a:r>
          </a:p>
          <a:p>
            <a:pPr marL="0" indent="0">
              <a:buNone/>
            </a:pPr>
            <a:r>
              <a:rPr lang="en-US" sz="1200" b="1" dirty="0"/>
              <a:t>Export monitors m2</a:t>
            </a:r>
          </a:p>
          <a:p>
            <a:pPr marL="0" indent="0">
              <a:buNone/>
            </a:pPr>
            <a:r>
              <a:rPr lang="en-US" sz="1200" b="1" dirty="0"/>
              <a:t>Plot monitor object= m2 channels=(9 </a:t>
            </a:r>
            <a:r>
              <a:rPr lang="en-US" sz="1200" b="1" dirty="0" smtClean="0"/>
              <a:t>)</a:t>
            </a:r>
            <a:endParaRPr lang="en-US" altLang="en-US" sz="1200" b="1" dirty="0" smtClean="0"/>
          </a:p>
        </p:txBody>
      </p:sp>
    </p:spTree>
    <p:extLst>
      <p:ext uri="{BB962C8B-B14F-4D97-AF65-F5344CB8AC3E}">
        <p14:creationId xmlns:p14="http://schemas.microsoft.com/office/powerpoint/2010/main" val="32388987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smtClean="0"/>
              <a:t>Modeling PV Systems – Variability/Ramping – Single-Panel</a:t>
            </a:r>
            <a:endParaRPr lang="en-US" dirty="0"/>
          </a:p>
        </p:txBody>
      </p:sp>
      <p:sp>
        <p:nvSpPr>
          <p:cNvPr id="187395" name="Rectangle 3"/>
          <p:cNvSpPr>
            <a:spLocks noGrp="1" noChangeArrowheads="1"/>
          </p:cNvSpPr>
          <p:nvPr>
            <p:ph idx="1"/>
          </p:nvPr>
        </p:nvSpPr>
        <p:spPr/>
        <p:txBody>
          <a:bodyPr/>
          <a:lstStyle/>
          <a:p>
            <a:pPr>
              <a:spcAft>
                <a:spcPct val="75000"/>
              </a:spcAft>
            </a:pPr>
            <a:endParaRPr lang="en-US" dirty="0" smtClean="0"/>
          </a:p>
          <a:p>
            <a:pPr>
              <a:spcAft>
                <a:spcPct val="75000"/>
              </a:spcAft>
            </a:pPr>
            <a:endParaRPr lang="en-US" dirty="0" smtClean="0"/>
          </a:p>
        </p:txBody>
      </p:sp>
      <p:pic>
        <p:nvPicPr>
          <p:cNvPr id="5122" name="Picture 2"/>
          <p:cNvPicPr>
            <a:picLocks noChangeAspect="1" noChangeArrowheads="1"/>
          </p:cNvPicPr>
          <p:nvPr/>
        </p:nvPicPr>
        <p:blipFill>
          <a:blip r:embed="rId2" cstate="print"/>
          <a:srcRect/>
          <a:stretch>
            <a:fillRect/>
          </a:stretch>
        </p:blipFill>
        <p:spPr bwMode="auto">
          <a:xfrm>
            <a:off x="986495" y="1414527"/>
            <a:ext cx="6658946" cy="4839970"/>
          </a:xfrm>
          <a:prstGeom prst="rect">
            <a:avLst/>
          </a:prstGeom>
          <a:noFill/>
          <a:ln w="9525">
            <a:noFill/>
            <a:miter lim="800000"/>
            <a:headEnd/>
            <a:tailEnd/>
          </a:ln>
          <a:effectLst/>
        </p:spPr>
      </p:pic>
    </p:spTree>
    <p:extLst>
      <p:ext uri="{BB962C8B-B14F-4D97-AF65-F5344CB8AC3E}">
        <p14:creationId xmlns:p14="http://schemas.microsoft.com/office/powerpoint/2010/main" val="17742808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smtClean="0"/>
              <a:t>Modeling PV Systems – Variability/Ramping – 1 MW PV Array (same location as Single-Panel)</a:t>
            </a:r>
            <a:endParaRPr lang="en-US" dirty="0"/>
          </a:p>
        </p:txBody>
      </p:sp>
      <p:sp>
        <p:nvSpPr>
          <p:cNvPr id="187395" name="Rectangle 3"/>
          <p:cNvSpPr>
            <a:spLocks noGrp="1" noChangeArrowheads="1"/>
          </p:cNvSpPr>
          <p:nvPr>
            <p:ph idx="1"/>
          </p:nvPr>
        </p:nvSpPr>
        <p:spPr/>
        <p:txBody>
          <a:bodyPr/>
          <a:lstStyle/>
          <a:p>
            <a:pPr>
              <a:spcAft>
                <a:spcPct val="75000"/>
              </a:spcAft>
            </a:pPr>
            <a:endParaRPr lang="en-US" dirty="0" smtClean="0"/>
          </a:p>
          <a:p>
            <a:pPr>
              <a:spcAft>
                <a:spcPct val="75000"/>
              </a:spcAft>
            </a:pPr>
            <a:endParaRPr lang="en-US" dirty="0" smtClean="0"/>
          </a:p>
        </p:txBody>
      </p:sp>
      <p:pic>
        <p:nvPicPr>
          <p:cNvPr id="6146" name="Picture 2"/>
          <p:cNvPicPr>
            <a:picLocks noChangeAspect="1" noChangeArrowheads="1"/>
          </p:cNvPicPr>
          <p:nvPr/>
        </p:nvPicPr>
        <p:blipFill>
          <a:blip r:embed="rId2" cstate="print"/>
          <a:srcRect/>
          <a:stretch>
            <a:fillRect/>
          </a:stretch>
        </p:blipFill>
        <p:spPr bwMode="auto">
          <a:xfrm>
            <a:off x="1246332" y="1475487"/>
            <a:ext cx="6505032" cy="4718050"/>
          </a:xfrm>
          <a:prstGeom prst="rect">
            <a:avLst/>
          </a:prstGeom>
          <a:noFill/>
          <a:ln w="9525">
            <a:noFill/>
            <a:miter lim="800000"/>
            <a:headEnd/>
            <a:tailEnd/>
          </a:ln>
          <a:effectLst/>
        </p:spPr>
      </p:pic>
    </p:spTree>
    <p:extLst>
      <p:ext uri="{BB962C8B-B14F-4D97-AF65-F5344CB8AC3E}">
        <p14:creationId xmlns:p14="http://schemas.microsoft.com/office/powerpoint/2010/main" val="198846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smtClean="0"/>
              <a:t>Modeling PV Systems – Variability/Ramping – Significance of Solar Irradiance Resolution</a:t>
            </a:r>
            <a:endParaRPr lang="en-US" dirty="0"/>
          </a:p>
        </p:txBody>
      </p:sp>
      <p:sp>
        <p:nvSpPr>
          <p:cNvPr id="187395" name="Rectangle 3"/>
          <p:cNvSpPr>
            <a:spLocks noGrp="1" noChangeArrowheads="1"/>
          </p:cNvSpPr>
          <p:nvPr>
            <p:ph idx="1"/>
          </p:nvPr>
        </p:nvSpPr>
        <p:spPr/>
        <p:txBody>
          <a:bodyPr/>
          <a:lstStyle/>
          <a:p>
            <a:pPr>
              <a:spcAft>
                <a:spcPct val="75000"/>
              </a:spcAft>
            </a:pPr>
            <a:endParaRPr lang="en-US" dirty="0" smtClean="0"/>
          </a:p>
          <a:p>
            <a:pPr>
              <a:spcAft>
                <a:spcPct val="75000"/>
              </a:spcAft>
            </a:pPr>
            <a:endParaRPr lang="en-US" dirty="0" smtClean="0"/>
          </a:p>
        </p:txBody>
      </p:sp>
      <p:pic>
        <p:nvPicPr>
          <p:cNvPr id="9218" name="Picture 2"/>
          <p:cNvPicPr>
            <a:picLocks noChangeAspect="1" noChangeArrowheads="1"/>
          </p:cNvPicPr>
          <p:nvPr/>
        </p:nvPicPr>
        <p:blipFill>
          <a:blip r:embed="rId2" cstate="print"/>
          <a:srcRect/>
          <a:stretch>
            <a:fillRect/>
          </a:stretch>
        </p:blipFill>
        <p:spPr bwMode="auto">
          <a:xfrm>
            <a:off x="1194614" y="1315403"/>
            <a:ext cx="6779156" cy="4914710"/>
          </a:xfrm>
          <a:prstGeom prst="rect">
            <a:avLst/>
          </a:prstGeom>
          <a:noFill/>
          <a:ln w="9525">
            <a:noFill/>
            <a:miter lim="800000"/>
            <a:headEnd/>
            <a:tailEnd/>
          </a:ln>
          <a:effectLst/>
        </p:spPr>
      </p:pic>
    </p:spTree>
    <p:extLst>
      <p:ext uri="{BB962C8B-B14F-4D97-AF65-F5344CB8AC3E}">
        <p14:creationId xmlns:p14="http://schemas.microsoft.com/office/powerpoint/2010/main" val="774683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smtClean="0"/>
              <a:t>Modeling PV Systems for Distribution System Impact Assessment – Fault Response</a:t>
            </a:r>
            <a:endParaRPr lang="en-US" dirty="0"/>
          </a:p>
        </p:txBody>
      </p:sp>
      <p:sp>
        <p:nvSpPr>
          <p:cNvPr id="187395" name="Rectangle 3"/>
          <p:cNvSpPr>
            <a:spLocks noGrp="1" noChangeArrowheads="1"/>
          </p:cNvSpPr>
          <p:nvPr>
            <p:ph idx="1"/>
          </p:nvPr>
        </p:nvSpPr>
        <p:spPr/>
        <p:txBody>
          <a:bodyPr>
            <a:normAutofit/>
          </a:bodyPr>
          <a:lstStyle/>
          <a:p>
            <a:pPr>
              <a:spcAft>
                <a:spcPct val="75000"/>
              </a:spcAft>
            </a:pPr>
            <a:r>
              <a:rPr lang="en-US" dirty="0" smtClean="0"/>
              <a:t>Fault current contribution</a:t>
            </a:r>
          </a:p>
          <a:p>
            <a:pPr>
              <a:spcAft>
                <a:spcPct val="75000"/>
              </a:spcAft>
            </a:pPr>
            <a:r>
              <a:rPr lang="en-US" dirty="0" smtClean="0"/>
              <a:t>‘Rule-of-thumb’:  2 x Full Output Rating of Inverter for 1 cycle (three-phase fault)</a:t>
            </a:r>
          </a:p>
          <a:p>
            <a:pPr>
              <a:spcAft>
                <a:spcPct val="75000"/>
              </a:spcAft>
            </a:pPr>
            <a:r>
              <a:rPr lang="en-US" dirty="0" smtClean="0"/>
              <a:t>Other testing has been performed by Southern California Edison, NREL, PV inverter manufacturers, etc</a:t>
            </a:r>
          </a:p>
          <a:p>
            <a:pPr>
              <a:spcAft>
                <a:spcPct val="75000"/>
              </a:spcAft>
            </a:pPr>
            <a:r>
              <a:rPr lang="en-US" dirty="0" smtClean="0"/>
              <a:t>NREL</a:t>
            </a:r>
          </a:p>
          <a:p>
            <a:pPr lvl="1">
              <a:spcAft>
                <a:spcPct val="75000"/>
              </a:spcAft>
            </a:pPr>
            <a:r>
              <a:rPr lang="en-US" dirty="0" smtClean="0"/>
              <a:t>1 kW inverter: 4 x pre-fault output current for 1.6 ms</a:t>
            </a:r>
          </a:p>
          <a:p>
            <a:pPr>
              <a:spcAft>
                <a:spcPct val="75000"/>
              </a:spcAft>
            </a:pPr>
            <a:r>
              <a:rPr lang="en-US" dirty="0" smtClean="0"/>
              <a:t>PV Inverter Manufacturer (un-named)</a:t>
            </a:r>
          </a:p>
          <a:p>
            <a:pPr lvl="1">
              <a:spcAft>
                <a:spcPct val="75000"/>
              </a:spcAft>
            </a:pPr>
            <a:r>
              <a:rPr lang="en-US" dirty="0" smtClean="0"/>
              <a:t>500 </a:t>
            </a:r>
            <a:r>
              <a:rPr lang="en-US" dirty="0" err="1" smtClean="0"/>
              <a:t>kva</a:t>
            </a:r>
            <a:r>
              <a:rPr lang="en-US" dirty="0" smtClean="0"/>
              <a:t> grid-tied:  2 – 3 times pre-fault output current for up to 4.25 ms</a:t>
            </a:r>
          </a:p>
          <a:p>
            <a:pPr>
              <a:spcAft>
                <a:spcPct val="75000"/>
              </a:spcAft>
            </a:pPr>
            <a:endParaRPr lang="en-US" dirty="0" smtClean="0"/>
          </a:p>
          <a:p>
            <a:pPr>
              <a:spcAft>
                <a:spcPct val="75000"/>
              </a:spcAft>
            </a:pPr>
            <a:endParaRPr lang="en-US" dirty="0" smtClean="0"/>
          </a:p>
        </p:txBody>
      </p:sp>
    </p:spTree>
    <p:extLst>
      <p:ext uri="{BB962C8B-B14F-4D97-AF65-F5344CB8AC3E}">
        <p14:creationId xmlns:p14="http://schemas.microsoft.com/office/powerpoint/2010/main" val="25091677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smtClean="0"/>
              <a:t>Modeling PV Systems for Distribution System Impact Assessment – Harmonic Response</a:t>
            </a:r>
            <a:endParaRPr lang="en-US" dirty="0"/>
          </a:p>
        </p:txBody>
      </p:sp>
      <p:sp>
        <p:nvSpPr>
          <p:cNvPr id="187395" name="Rectangle 3"/>
          <p:cNvSpPr>
            <a:spLocks noGrp="1" noChangeArrowheads="1"/>
          </p:cNvSpPr>
          <p:nvPr>
            <p:ph idx="1"/>
          </p:nvPr>
        </p:nvSpPr>
        <p:spPr/>
        <p:txBody>
          <a:bodyPr>
            <a:noAutofit/>
          </a:bodyPr>
          <a:lstStyle/>
          <a:p>
            <a:pPr>
              <a:spcAft>
                <a:spcPct val="75000"/>
              </a:spcAft>
            </a:pPr>
            <a:r>
              <a:rPr lang="en-US" sz="2000" dirty="0" smtClean="0"/>
              <a:t>Single units – Model as current sources</a:t>
            </a:r>
          </a:p>
          <a:p>
            <a:pPr lvl="1">
              <a:spcAft>
                <a:spcPct val="75000"/>
              </a:spcAft>
            </a:pPr>
            <a:r>
              <a:rPr lang="en-US" sz="2000" dirty="0" smtClean="0"/>
              <a:t>Typically below IEEE 519-1992 current injection limits for generation equipment, especially at low harmonic orders</a:t>
            </a:r>
          </a:p>
          <a:p>
            <a:pPr lvl="1">
              <a:spcAft>
                <a:spcPct val="75000"/>
              </a:spcAft>
            </a:pPr>
            <a:endParaRPr lang="en-US" sz="2000" dirty="0" smtClean="0"/>
          </a:p>
          <a:p>
            <a:pPr lvl="1">
              <a:spcAft>
                <a:spcPct val="75000"/>
              </a:spcAft>
            </a:pPr>
            <a:endParaRPr lang="en-US" sz="2000" dirty="0" smtClean="0"/>
          </a:p>
          <a:p>
            <a:pPr lvl="1">
              <a:spcAft>
                <a:spcPct val="75000"/>
              </a:spcAft>
            </a:pPr>
            <a:endParaRPr lang="en-US" sz="2000" dirty="0" smtClean="0"/>
          </a:p>
          <a:p>
            <a:pPr lvl="1">
              <a:spcAft>
                <a:spcPct val="75000"/>
              </a:spcAft>
            </a:pPr>
            <a:endParaRPr lang="en-US" sz="2000" dirty="0" smtClean="0"/>
          </a:p>
          <a:p>
            <a:pPr lvl="1">
              <a:spcAft>
                <a:spcPct val="75000"/>
              </a:spcAft>
            </a:pPr>
            <a:endParaRPr lang="en-US" sz="2000" dirty="0" smtClean="0"/>
          </a:p>
          <a:p>
            <a:pPr lvl="1">
              <a:spcAft>
                <a:spcPct val="75000"/>
              </a:spcAft>
              <a:buNone/>
            </a:pPr>
            <a:endParaRPr lang="en-US" sz="2000" dirty="0" smtClean="0"/>
          </a:p>
          <a:p>
            <a:pPr lvl="1">
              <a:spcAft>
                <a:spcPct val="75000"/>
              </a:spcAft>
              <a:buNone/>
            </a:pPr>
            <a:r>
              <a:rPr lang="en-US" sz="1600" dirty="0" smtClean="0"/>
              <a:t>Multiple units – Model as current sources with cancellation at higher order harmonics</a:t>
            </a:r>
          </a:p>
          <a:p>
            <a:pPr lvl="1">
              <a:spcAft>
                <a:spcPct val="75000"/>
              </a:spcAft>
            </a:pPr>
            <a:endParaRPr lang="en-US" dirty="0" smtClean="0"/>
          </a:p>
        </p:txBody>
      </p:sp>
      <p:pic>
        <p:nvPicPr>
          <p:cNvPr id="13314" name="Picture 2"/>
          <p:cNvPicPr>
            <a:picLocks noChangeAspect="1" noChangeArrowheads="1"/>
          </p:cNvPicPr>
          <p:nvPr/>
        </p:nvPicPr>
        <p:blipFill>
          <a:blip r:embed="rId2" cstate="print"/>
          <a:srcRect/>
          <a:stretch>
            <a:fillRect/>
          </a:stretch>
        </p:blipFill>
        <p:spPr bwMode="auto">
          <a:xfrm>
            <a:off x="208879" y="2473214"/>
            <a:ext cx="4822825" cy="3303587"/>
          </a:xfrm>
          <a:prstGeom prst="rect">
            <a:avLst/>
          </a:prstGeom>
          <a:noFill/>
          <a:ln w="9525">
            <a:noFill/>
            <a:miter lim="800000"/>
            <a:headEnd/>
            <a:tailEnd/>
          </a:ln>
          <a:effectLst/>
        </p:spPr>
      </p:pic>
      <p:pic>
        <p:nvPicPr>
          <p:cNvPr id="5" name="Picture 4"/>
          <p:cNvPicPr/>
          <p:nvPr/>
        </p:nvPicPr>
        <p:blipFill>
          <a:blip r:embed="rId3" cstate="print"/>
          <a:srcRect/>
          <a:stretch>
            <a:fillRect/>
          </a:stretch>
        </p:blipFill>
        <p:spPr bwMode="auto">
          <a:xfrm>
            <a:off x="4346575" y="2473214"/>
            <a:ext cx="4797425" cy="3277870"/>
          </a:xfrm>
          <a:prstGeom prst="rect">
            <a:avLst/>
          </a:prstGeom>
          <a:noFill/>
          <a:ln w="9525">
            <a:noFill/>
            <a:miter lim="800000"/>
            <a:headEnd/>
            <a:tailEnd/>
          </a:ln>
        </p:spPr>
      </p:pic>
    </p:spTree>
    <p:extLst>
      <p:ext uri="{BB962C8B-B14F-4D97-AF65-F5344CB8AC3E}">
        <p14:creationId xmlns:p14="http://schemas.microsoft.com/office/powerpoint/2010/main" val="29576607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smtClean="0"/>
              <a:t>Modeling PV Systems for Distribution System Impact Assessment – Anti-Islanding</a:t>
            </a:r>
            <a:endParaRPr lang="en-US" dirty="0"/>
          </a:p>
        </p:txBody>
      </p:sp>
      <p:sp>
        <p:nvSpPr>
          <p:cNvPr id="187395" name="Rectangle 3"/>
          <p:cNvSpPr>
            <a:spLocks noGrp="1" noChangeArrowheads="1"/>
          </p:cNvSpPr>
          <p:nvPr>
            <p:ph idx="1"/>
          </p:nvPr>
        </p:nvSpPr>
        <p:spPr/>
        <p:txBody>
          <a:bodyPr>
            <a:normAutofit/>
          </a:bodyPr>
          <a:lstStyle/>
          <a:p>
            <a:pPr>
              <a:spcAft>
                <a:spcPct val="75000"/>
              </a:spcAft>
            </a:pPr>
            <a:r>
              <a:rPr lang="en-US" sz="2200" dirty="0" smtClean="0"/>
              <a:t>Difficult to model without explicit knowledge of the anti-islanding scheme implementation details for the PV System</a:t>
            </a:r>
          </a:p>
          <a:p>
            <a:pPr>
              <a:spcAft>
                <a:spcPct val="75000"/>
              </a:spcAft>
            </a:pPr>
            <a:r>
              <a:rPr lang="en-US" sz="2200" dirty="0" smtClean="0"/>
              <a:t>Implementation details for the PV Systems are usually ‘trade secrets’ and therefore not publicly available for use</a:t>
            </a:r>
          </a:p>
          <a:p>
            <a:pPr>
              <a:spcAft>
                <a:spcPct val="75000"/>
              </a:spcAft>
            </a:pPr>
            <a:r>
              <a:rPr lang="en-US" sz="2200" dirty="0" smtClean="0"/>
              <a:t>See, for more information on approaches: “</a:t>
            </a:r>
            <a:r>
              <a:rPr lang="en-US" sz="2200" i="1" dirty="0" smtClean="0"/>
              <a:t>Evaluation of Islanding Detection Methods for Photovoltaic Utility Interactive Power Systems</a:t>
            </a:r>
            <a:r>
              <a:rPr lang="en-US" sz="2200" dirty="0" smtClean="0"/>
              <a:t>”, International Energy Agency, March 2002.</a:t>
            </a:r>
          </a:p>
          <a:p>
            <a:pPr>
              <a:spcAft>
                <a:spcPct val="75000"/>
              </a:spcAft>
            </a:pPr>
            <a:r>
              <a:rPr lang="en-US" sz="2200" dirty="0" smtClean="0"/>
              <a:t>Precise re-creation of events in EMTP-like programs, from ‘in-the-field’ system event recordings will likely be difficult with generic models of anti-islanding approaches</a:t>
            </a:r>
          </a:p>
        </p:txBody>
      </p:sp>
    </p:spTree>
    <p:extLst>
      <p:ext uri="{BB962C8B-B14F-4D97-AF65-F5344CB8AC3E}">
        <p14:creationId xmlns:p14="http://schemas.microsoft.com/office/powerpoint/2010/main" val="23912365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p:txBody>
          <a:bodyPr/>
          <a:lstStyle/>
          <a:p>
            <a:r>
              <a:rPr lang="en-US" dirty="0" smtClean="0"/>
              <a:t>‘Smart’ Inverter Control in the </a:t>
            </a:r>
            <a:r>
              <a:rPr lang="en-US" dirty="0" err="1" smtClean="0"/>
              <a:t>OpenDSS</a:t>
            </a:r>
            <a:endParaRPr lang="en-US" altLang="en-US" dirty="0" smtClean="0"/>
          </a:p>
        </p:txBody>
      </p:sp>
      <p:sp>
        <p:nvSpPr>
          <p:cNvPr id="119811" name="Rectangle 3"/>
          <p:cNvSpPr>
            <a:spLocks noGrp="1" noChangeArrowheads="1"/>
          </p:cNvSpPr>
          <p:nvPr>
            <p:ph type="subTitle" idx="1"/>
          </p:nvPr>
        </p:nvSpPr>
        <p:spPr/>
        <p:txBody>
          <a:bodyPr/>
          <a:lstStyle/>
          <a:p>
            <a:pPr eaLnBrk="1" hangingPunct="1"/>
            <a:r>
              <a:rPr lang="en-US" altLang="en-US" dirty="0" err="1" smtClean="0"/>
              <a:t>InvControl</a:t>
            </a:r>
            <a:endParaRPr lang="en-US" altLang="en-US" dirty="0" smtClean="0"/>
          </a:p>
        </p:txBody>
      </p:sp>
    </p:spTree>
    <p:extLst>
      <p:ext uri="{BB962C8B-B14F-4D97-AF65-F5344CB8AC3E}">
        <p14:creationId xmlns:p14="http://schemas.microsoft.com/office/powerpoint/2010/main" val="32674486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err="1" smtClean="0"/>
              <a:t>InvControl</a:t>
            </a:r>
            <a:r>
              <a:rPr lang="en-US" altLang="en-US" dirty="0" smtClean="0"/>
              <a:t> Control Object</a:t>
            </a:r>
          </a:p>
        </p:txBody>
      </p:sp>
      <p:sp>
        <p:nvSpPr>
          <p:cNvPr id="3" name="Content Placeholder 2"/>
          <p:cNvSpPr>
            <a:spLocks noGrp="1"/>
          </p:cNvSpPr>
          <p:nvPr>
            <p:ph idx="1"/>
          </p:nvPr>
        </p:nvSpPr>
        <p:spPr/>
        <p:txBody>
          <a:bodyPr>
            <a:normAutofit fontScale="92500" lnSpcReduction="20000"/>
          </a:bodyPr>
          <a:lstStyle/>
          <a:p>
            <a:pPr>
              <a:defRPr/>
            </a:pPr>
            <a:r>
              <a:rPr lang="en-US" dirty="0" smtClean="0"/>
              <a:t>Works in conjunction with </a:t>
            </a:r>
            <a:r>
              <a:rPr lang="en-US" dirty="0" err="1" smtClean="0"/>
              <a:t>PVSystem</a:t>
            </a:r>
            <a:r>
              <a:rPr lang="en-US" dirty="0" smtClean="0"/>
              <a:t> object(s) to control the </a:t>
            </a:r>
            <a:r>
              <a:rPr lang="en-US" dirty="0" err="1" smtClean="0"/>
              <a:t>PVSystem</a:t>
            </a:r>
            <a:r>
              <a:rPr lang="en-US" dirty="0" smtClean="0"/>
              <a:t>(s) output according to ‘smart’ inverter functions</a:t>
            </a:r>
          </a:p>
          <a:p>
            <a:pPr>
              <a:defRPr/>
            </a:pPr>
            <a:r>
              <a:rPr lang="en-US" dirty="0" smtClean="0"/>
              <a:t>Three modes currently available:</a:t>
            </a:r>
          </a:p>
          <a:p>
            <a:pPr lvl="1">
              <a:defRPr/>
            </a:pPr>
            <a:r>
              <a:rPr lang="en-US" dirty="0" smtClean="0"/>
              <a:t>Volt-</a:t>
            </a:r>
            <a:r>
              <a:rPr lang="en-US" dirty="0" err="1" smtClean="0"/>
              <a:t>var</a:t>
            </a:r>
            <a:endParaRPr lang="en-US" dirty="0" smtClean="0"/>
          </a:p>
          <a:p>
            <a:pPr lvl="2">
              <a:defRPr/>
            </a:pPr>
            <a:r>
              <a:rPr lang="en-US" dirty="0" smtClean="0"/>
              <a:t>Follows a voltage versus reactive power curve and changes the reactive power generation (capacitive) or reactive power absorption (inductive) according to the terminal voltage at each </a:t>
            </a:r>
            <a:r>
              <a:rPr lang="en-US" dirty="0" err="1" smtClean="0"/>
              <a:t>PVSystem</a:t>
            </a:r>
            <a:endParaRPr lang="en-US" dirty="0" smtClean="0"/>
          </a:p>
          <a:p>
            <a:pPr lvl="2">
              <a:defRPr/>
            </a:pPr>
            <a:endParaRPr lang="en-US" dirty="0" smtClean="0"/>
          </a:p>
          <a:p>
            <a:pPr lvl="1">
              <a:defRPr/>
            </a:pPr>
            <a:r>
              <a:rPr lang="en-US" dirty="0" smtClean="0"/>
              <a:t>Volt-watt</a:t>
            </a:r>
          </a:p>
          <a:p>
            <a:pPr lvl="2">
              <a:defRPr/>
            </a:pPr>
            <a:r>
              <a:rPr lang="en-US" dirty="0"/>
              <a:t>Follows a voltage versus </a:t>
            </a:r>
            <a:r>
              <a:rPr lang="en-US" dirty="0" smtClean="0"/>
              <a:t>active </a:t>
            </a:r>
            <a:r>
              <a:rPr lang="en-US" dirty="0"/>
              <a:t>power curve and changes the </a:t>
            </a:r>
            <a:r>
              <a:rPr lang="en-US" dirty="0" smtClean="0"/>
              <a:t>active power output </a:t>
            </a:r>
            <a:r>
              <a:rPr lang="en-US" dirty="0"/>
              <a:t>according to the terminal voltage at each </a:t>
            </a:r>
            <a:r>
              <a:rPr lang="en-US" dirty="0" err="1" smtClean="0"/>
              <a:t>PVSystem</a:t>
            </a:r>
            <a:r>
              <a:rPr lang="en-US" dirty="0" smtClean="0"/>
              <a:t> (within the limits of the present irradiance)</a:t>
            </a:r>
          </a:p>
          <a:p>
            <a:pPr lvl="2">
              <a:defRPr/>
            </a:pPr>
            <a:endParaRPr lang="en-US" dirty="0"/>
          </a:p>
          <a:p>
            <a:pPr lvl="1">
              <a:defRPr/>
            </a:pPr>
            <a:r>
              <a:rPr lang="en-US" dirty="0" smtClean="0"/>
              <a:t>Dynamic Reactive Current (DRC)</a:t>
            </a:r>
          </a:p>
          <a:p>
            <a:pPr lvl="2">
              <a:defRPr/>
            </a:pPr>
            <a:r>
              <a:rPr lang="en-US" dirty="0" smtClean="0"/>
              <a:t>Has several settings that change the reactive power generation or absorption in response to fast changes in terminal voltage (e.g., during a sag or swell)</a:t>
            </a:r>
          </a:p>
          <a:p>
            <a:pPr>
              <a:defRPr/>
            </a:pPr>
            <a:endParaRPr lang="en-US" dirty="0" smtClean="0"/>
          </a:p>
          <a:p>
            <a:pPr>
              <a:defRPr/>
            </a:pPr>
            <a:endParaRPr lang="en-US" dirty="0"/>
          </a:p>
        </p:txBody>
      </p:sp>
    </p:spTree>
    <p:extLst>
      <p:ext uri="{BB962C8B-B14F-4D97-AF65-F5344CB8AC3E}">
        <p14:creationId xmlns:p14="http://schemas.microsoft.com/office/powerpoint/2010/main" val="39974520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smtClean="0"/>
              <a:t>Volt-</a:t>
            </a:r>
            <a:r>
              <a:rPr lang="en-US" altLang="en-US" dirty="0" err="1" smtClean="0"/>
              <a:t>var</a:t>
            </a:r>
            <a:r>
              <a:rPr lang="en-US" altLang="en-US" dirty="0" smtClean="0"/>
              <a:t> Control Mode – Example Volt-</a:t>
            </a:r>
            <a:r>
              <a:rPr lang="en-US" altLang="en-US" dirty="0" err="1" smtClean="0"/>
              <a:t>var</a:t>
            </a:r>
            <a:r>
              <a:rPr lang="en-US" altLang="en-US" dirty="0" smtClean="0"/>
              <a:t> Curve</a:t>
            </a:r>
          </a:p>
        </p:txBody>
      </p:sp>
      <p:sp>
        <p:nvSpPr>
          <p:cNvPr id="3" name="Content Placeholder 2"/>
          <p:cNvSpPr>
            <a:spLocks noGrp="1"/>
          </p:cNvSpPr>
          <p:nvPr>
            <p:ph idx="1"/>
          </p:nvPr>
        </p:nvSpPr>
        <p:spPr/>
        <p:txBody>
          <a:bodyPr>
            <a:normAutofit/>
          </a:bodyPr>
          <a:lstStyle/>
          <a:p>
            <a:pPr>
              <a:defRPr/>
            </a:pPr>
            <a:endParaRPr lang="en-US" dirty="0" smtClean="0"/>
          </a:p>
          <a:p>
            <a:pPr>
              <a:defRPr/>
            </a:pPr>
            <a:endParaRPr lang="en-US" dirty="0"/>
          </a:p>
        </p:txBody>
      </p:sp>
      <p:pic>
        <p:nvPicPr>
          <p:cNvPr id="5" name="Picture 4"/>
          <p:cNvPicPr/>
          <p:nvPr/>
        </p:nvPicPr>
        <p:blipFill>
          <a:blip r:embed="rId2" cstate="print"/>
          <a:srcRect/>
          <a:stretch>
            <a:fillRect/>
          </a:stretch>
        </p:blipFill>
        <p:spPr bwMode="auto">
          <a:xfrm>
            <a:off x="1517822" y="1635125"/>
            <a:ext cx="5943600" cy="4319270"/>
          </a:xfrm>
          <a:prstGeom prst="rect">
            <a:avLst/>
          </a:prstGeom>
          <a:noFill/>
          <a:ln w="9525">
            <a:noFill/>
            <a:miter lim="800000"/>
            <a:headEnd/>
            <a:tailEnd/>
          </a:ln>
        </p:spPr>
      </p:pic>
    </p:spTree>
    <p:extLst>
      <p:ext uri="{BB962C8B-B14F-4D97-AF65-F5344CB8AC3E}">
        <p14:creationId xmlns:p14="http://schemas.microsoft.com/office/powerpoint/2010/main" val="1947042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DG Dispatch</a:t>
            </a:r>
          </a:p>
        </p:txBody>
      </p:sp>
      <p:sp>
        <p:nvSpPr>
          <p:cNvPr id="19459" name="Rectangle 3"/>
          <p:cNvSpPr>
            <a:spLocks noChangeArrowheads="1"/>
          </p:cNvSpPr>
          <p:nvPr/>
        </p:nvSpPr>
        <p:spPr bwMode="auto">
          <a:xfrm>
            <a:off x="222885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194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7361"/>
          <a:stretch>
            <a:fillRect/>
          </a:stretch>
        </p:blipFill>
        <p:spPr bwMode="auto">
          <a:xfrm>
            <a:off x="914400" y="1524000"/>
            <a:ext cx="79248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3118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err="1" smtClean="0"/>
              <a:t>InvControl</a:t>
            </a:r>
            <a:r>
              <a:rPr lang="en-US" altLang="en-US" dirty="0" smtClean="0"/>
              <a:t> in Volt-</a:t>
            </a:r>
            <a:r>
              <a:rPr lang="en-US" altLang="en-US" dirty="0" err="1" smtClean="0"/>
              <a:t>var</a:t>
            </a:r>
            <a:r>
              <a:rPr lang="en-US" altLang="en-US" dirty="0" smtClean="0"/>
              <a:t> Mode – Script</a:t>
            </a:r>
          </a:p>
        </p:txBody>
      </p:sp>
      <p:sp>
        <p:nvSpPr>
          <p:cNvPr id="3" name="Content Placeholder 2"/>
          <p:cNvSpPr>
            <a:spLocks noGrp="1"/>
          </p:cNvSpPr>
          <p:nvPr>
            <p:ph idx="1"/>
          </p:nvPr>
        </p:nvSpPr>
        <p:spPr/>
        <p:txBody>
          <a:bodyPr>
            <a:normAutofit/>
          </a:bodyPr>
          <a:lstStyle/>
          <a:p>
            <a:pPr marL="0" indent="0">
              <a:buNone/>
            </a:pPr>
            <a:r>
              <a:rPr lang="en-US" sz="1400" dirty="0"/>
              <a:t>New PVSystem.</a:t>
            </a:r>
            <a:r>
              <a:rPr lang="en-US" sz="1400" b="1" dirty="0"/>
              <a:t>3P_ExistingSite4</a:t>
            </a:r>
            <a:r>
              <a:rPr lang="en-US" sz="1400" dirty="0"/>
              <a:t> phases=3 bus1=B51854_sec kV=0.4157 kVA=523</a:t>
            </a:r>
            <a:br>
              <a:rPr lang="en-US" sz="1400" dirty="0"/>
            </a:br>
            <a:r>
              <a:rPr lang="en-US" sz="1400" dirty="0"/>
              <a:t>~  irradiance=1 </a:t>
            </a:r>
            <a:r>
              <a:rPr lang="en-US" sz="1400" dirty="0" err="1"/>
              <a:t>Pmpp</a:t>
            </a:r>
            <a:r>
              <a:rPr lang="en-US" sz="1400" dirty="0"/>
              <a:t>=475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3P_ExistingSite1</a:t>
            </a:r>
            <a:r>
              <a:rPr lang="en-US" sz="1400" dirty="0"/>
              <a:t> phases=3 bus1=X_5865228330A kV=0.4157 kVA=314</a:t>
            </a:r>
            <a:br>
              <a:rPr lang="en-US" sz="1400" dirty="0"/>
            </a:br>
            <a:r>
              <a:rPr lang="en-US" sz="1400" dirty="0"/>
              <a:t>~ irradiance=1 </a:t>
            </a:r>
            <a:r>
              <a:rPr lang="en-US" sz="1400" dirty="0" err="1"/>
              <a:t>Pmpp</a:t>
            </a:r>
            <a:r>
              <a:rPr lang="en-US" sz="1400" dirty="0"/>
              <a:t>=285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3P_ExistingSite3</a:t>
            </a:r>
            <a:r>
              <a:rPr lang="en-US" sz="1400" dirty="0"/>
              <a:t> phases=3 bus1=X_5891328219_Cust1 kV=0.4157</a:t>
            </a:r>
            <a:br>
              <a:rPr lang="en-US" sz="1400" dirty="0"/>
            </a:br>
            <a:r>
              <a:rPr lang="en-US" sz="1400" dirty="0"/>
              <a:t>~ kVA=836 irradiance=1 </a:t>
            </a:r>
            <a:r>
              <a:rPr lang="en-US" sz="1400" dirty="0" err="1"/>
              <a:t>Pmpp</a:t>
            </a:r>
            <a:r>
              <a:rPr lang="en-US" sz="1400" dirty="0"/>
              <a:t>=760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3P_ExistingSite2</a:t>
            </a:r>
            <a:r>
              <a:rPr lang="en-US" sz="1400" dirty="0"/>
              <a:t> phases=3 bus1=B4832_sec kV=0.4157 kVA=209</a:t>
            </a:r>
            <a:br>
              <a:rPr lang="en-US" sz="1400" dirty="0"/>
            </a:br>
            <a:r>
              <a:rPr lang="en-US" sz="1400" dirty="0"/>
              <a:t>~ irradiance=1 </a:t>
            </a:r>
            <a:r>
              <a:rPr lang="en-US" sz="1400" dirty="0" err="1"/>
              <a:t>Pmpp</a:t>
            </a:r>
            <a:r>
              <a:rPr lang="en-US" sz="1400" dirty="0"/>
              <a:t>=190 pf=1 %</a:t>
            </a:r>
            <a:r>
              <a:rPr lang="en-US" sz="1400" dirty="0" err="1"/>
              <a:t>cutin</a:t>
            </a:r>
            <a:r>
              <a:rPr lang="en-US" sz="1400" dirty="0"/>
              <a:t>=0.1 %cutout=0.1 </a:t>
            </a:r>
            <a:r>
              <a:rPr lang="en-US" sz="1400" dirty="0" smtClean="0"/>
              <a:t>yearly=</a:t>
            </a:r>
            <a:r>
              <a:rPr lang="en-US" sz="1400" dirty="0" err="1" smtClean="0"/>
              <a:t>PV_ls</a:t>
            </a:r>
            <a:endParaRPr lang="en-US" sz="1400" dirty="0" smtClean="0"/>
          </a:p>
          <a:p>
            <a:pPr marL="0" indent="0">
              <a:buNone/>
            </a:pPr>
            <a:endParaRPr lang="en-US" sz="1200" dirty="0"/>
          </a:p>
          <a:p>
            <a:pPr marL="0" indent="0">
              <a:buNone/>
            </a:pPr>
            <a:r>
              <a:rPr lang="en-US" sz="1400" dirty="0"/>
              <a:t>New </a:t>
            </a:r>
            <a:r>
              <a:rPr lang="en-US" sz="1400" dirty="0" err="1"/>
              <a:t>XYCurve.vv_curve</a:t>
            </a:r>
            <a:r>
              <a:rPr lang="en-US" sz="1400" dirty="0"/>
              <a:t> </a:t>
            </a:r>
            <a:r>
              <a:rPr lang="en-US" sz="1400" dirty="0" err="1"/>
              <a:t>npts</a:t>
            </a:r>
            <a:r>
              <a:rPr lang="en-US" sz="1400" dirty="0"/>
              <a:t>=4 </a:t>
            </a:r>
            <a:r>
              <a:rPr lang="en-US" sz="1400" dirty="0" err="1"/>
              <a:t>Yarray</a:t>
            </a:r>
            <a:r>
              <a:rPr lang="en-US" sz="1400" dirty="0"/>
              <a:t>=(1.0,1.0,-1.0,-1.0)</a:t>
            </a:r>
            <a:br>
              <a:rPr lang="en-US" sz="1400" dirty="0"/>
            </a:br>
            <a:r>
              <a:rPr lang="en-US" sz="1400" dirty="0"/>
              <a:t>~ </a:t>
            </a:r>
            <a:r>
              <a:rPr lang="en-US" sz="1400" dirty="0" err="1"/>
              <a:t>XArray</a:t>
            </a:r>
            <a:r>
              <a:rPr lang="en-US" sz="1400" dirty="0"/>
              <a:t>=(0.5,0.95,1.05,1.5</a:t>
            </a:r>
            <a:r>
              <a:rPr lang="en-US" sz="1400" dirty="0" smtClean="0"/>
              <a:t>)</a:t>
            </a:r>
          </a:p>
          <a:p>
            <a:pPr marL="0" indent="0">
              <a:buNone/>
            </a:pPr>
            <a:endParaRPr lang="en-US" sz="1400" dirty="0"/>
          </a:p>
          <a:p>
            <a:pPr marL="0" indent="0">
              <a:buNone/>
            </a:pPr>
            <a:r>
              <a:rPr lang="en-US" sz="1400" dirty="0"/>
              <a:t>New </a:t>
            </a:r>
            <a:r>
              <a:rPr lang="en-US" sz="1400" dirty="0" err="1"/>
              <a:t>InvControl.InvPVCtrl</a:t>
            </a:r>
            <a:r>
              <a:rPr lang="en-US" sz="1400" dirty="0"/>
              <a:t> mode=VOLTVAR </a:t>
            </a:r>
            <a:r>
              <a:rPr lang="en-US" sz="1400" dirty="0" err="1"/>
              <a:t>voltage_curvex_ref</a:t>
            </a:r>
            <a:r>
              <a:rPr lang="en-US" sz="1400" dirty="0"/>
              <a:t>=rated</a:t>
            </a:r>
            <a:br>
              <a:rPr lang="en-US" sz="1400" dirty="0"/>
            </a:br>
            <a:r>
              <a:rPr lang="en-US" sz="1400" dirty="0"/>
              <a:t>~ vvc_curve1=</a:t>
            </a:r>
            <a:r>
              <a:rPr lang="en-US" sz="1400" dirty="0" err="1"/>
              <a:t>vv_curve</a:t>
            </a:r>
            <a:r>
              <a:rPr lang="en-US" sz="1400" dirty="0"/>
              <a:t> </a:t>
            </a:r>
            <a:r>
              <a:rPr lang="en-US" sz="1400" dirty="0" err="1"/>
              <a:t>EventLog</a:t>
            </a:r>
            <a:r>
              <a:rPr lang="en-US" sz="1400" dirty="0"/>
              <a:t>=yes</a:t>
            </a:r>
            <a:endParaRPr lang="en-US" sz="1300" dirty="0" smtClean="0"/>
          </a:p>
          <a:p>
            <a:pPr>
              <a:defRPr/>
            </a:pPr>
            <a:endParaRPr lang="en-US" dirty="0"/>
          </a:p>
        </p:txBody>
      </p:sp>
    </p:spTree>
    <p:extLst>
      <p:ext uri="{BB962C8B-B14F-4D97-AF65-F5344CB8AC3E}">
        <p14:creationId xmlns:p14="http://schemas.microsoft.com/office/powerpoint/2010/main" val="22951497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smtClean="0"/>
              <a:t>Volt-watt Control Mode – Example Volt-watt Curve</a:t>
            </a:r>
          </a:p>
        </p:txBody>
      </p:sp>
      <p:pic>
        <p:nvPicPr>
          <p:cNvPr id="4" name="Content Placeholder 3"/>
          <p:cNvPicPr>
            <a:picLocks noGrp="1"/>
          </p:cNvPicPr>
          <p:nvPr>
            <p:ph idx="1"/>
          </p:nvPr>
        </p:nvPicPr>
        <p:blipFill>
          <a:blip r:embed="rId2" cstate="print"/>
          <a:srcRect/>
          <a:stretch>
            <a:fillRect/>
          </a:stretch>
        </p:blipFill>
        <p:spPr bwMode="auto">
          <a:xfrm>
            <a:off x="714857" y="2036982"/>
            <a:ext cx="7714286" cy="3514286"/>
          </a:xfrm>
          <a:prstGeom prst="rect">
            <a:avLst/>
          </a:prstGeom>
          <a:noFill/>
          <a:ln w="9525">
            <a:noFill/>
            <a:miter lim="800000"/>
            <a:headEnd/>
            <a:tailEnd/>
          </a:ln>
        </p:spPr>
      </p:pic>
    </p:spTree>
    <p:extLst>
      <p:ext uri="{BB962C8B-B14F-4D97-AF65-F5344CB8AC3E}">
        <p14:creationId xmlns:p14="http://schemas.microsoft.com/office/powerpoint/2010/main" val="247532225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smtClean="0"/>
              <a:t>DRC Control Mode – Settings Curve</a:t>
            </a:r>
          </a:p>
        </p:txBody>
      </p:sp>
      <p:pic>
        <p:nvPicPr>
          <p:cNvPr id="5" name="Content Placeholder 4"/>
          <p:cNvPicPr>
            <a:picLocks noGrp="1"/>
          </p:cNvPicPr>
          <p:nvPr>
            <p:ph idx="1"/>
          </p:nvPr>
        </p:nvPicPr>
        <p:blipFill>
          <a:blip r:embed="rId2" cstate="print"/>
          <a:srcRect/>
          <a:stretch>
            <a:fillRect/>
          </a:stretch>
        </p:blipFill>
        <p:spPr bwMode="auto">
          <a:xfrm>
            <a:off x="365125" y="1350810"/>
            <a:ext cx="8413750" cy="4886630"/>
          </a:xfrm>
          <a:prstGeom prst="rect">
            <a:avLst/>
          </a:prstGeom>
          <a:noFill/>
          <a:ln w="9525">
            <a:noFill/>
            <a:miter lim="800000"/>
            <a:headEnd/>
            <a:tailEnd/>
          </a:ln>
        </p:spPr>
      </p:pic>
    </p:spTree>
    <p:extLst>
      <p:ext uri="{BB962C8B-B14F-4D97-AF65-F5344CB8AC3E}">
        <p14:creationId xmlns:p14="http://schemas.microsoft.com/office/powerpoint/2010/main" val="426788845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sz="quarter" idx="1"/>
          </p:nvPr>
        </p:nvSpPr>
        <p:spPr/>
        <p:txBody>
          <a:bodyPr/>
          <a:lstStyle/>
          <a:p>
            <a:r>
              <a:rPr lang="en-US" dirty="0" smtClean="0"/>
              <a:t>See “</a:t>
            </a:r>
            <a:r>
              <a:rPr lang="en-US" dirty="0" err="1" smtClean="0"/>
              <a:t>OpenDSS</a:t>
            </a:r>
            <a:r>
              <a:rPr lang="en-US" dirty="0" smtClean="0"/>
              <a:t> STORAGE Element.PDF” in </a:t>
            </a:r>
            <a:r>
              <a:rPr lang="en-US" dirty="0" err="1" smtClean="0"/>
              <a:t>Distrib</a:t>
            </a:r>
            <a:r>
              <a:rPr lang="en-US" dirty="0" smtClean="0"/>
              <a:t>\DOC folder</a:t>
            </a:r>
            <a:endParaRPr lang="en-US" dirty="0"/>
          </a:p>
        </p:txBody>
      </p:sp>
      <p:sp>
        <p:nvSpPr>
          <p:cNvPr id="3" name="Title 2"/>
          <p:cNvSpPr>
            <a:spLocks noGrp="1"/>
          </p:cNvSpPr>
          <p:nvPr>
            <p:ph type="ctrTitle" sz="quarter"/>
          </p:nvPr>
        </p:nvSpPr>
        <p:spPr/>
        <p:txBody>
          <a:bodyPr/>
          <a:lstStyle/>
          <a:p>
            <a:r>
              <a:rPr lang="en-US" dirty="0" smtClean="0"/>
              <a:t>Scripting Storage Models</a:t>
            </a:r>
            <a:endParaRPr lang="en-US" dirty="0"/>
          </a:p>
        </p:txBody>
      </p:sp>
    </p:spTree>
    <p:extLst>
      <p:ext uri="{BB962C8B-B14F-4D97-AF65-F5344CB8AC3E}">
        <p14:creationId xmlns:p14="http://schemas.microsoft.com/office/powerpoint/2010/main" val="9799547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title"/>
          </p:nvPr>
        </p:nvSpPr>
        <p:spPr/>
        <p:txBody>
          <a:bodyPr>
            <a:normAutofit/>
          </a:bodyPr>
          <a:lstStyle/>
          <a:p>
            <a:r>
              <a:rPr lang="en-US" altLang="en-US" sz="3200" dirty="0" smtClean="0"/>
              <a:t>Storage Element Model in EPRI’s </a:t>
            </a:r>
            <a:r>
              <a:rPr lang="en-US" altLang="en-US" sz="3200" dirty="0" err="1" smtClean="0"/>
              <a:t>OpenDSS</a:t>
            </a:r>
            <a:endParaRPr lang="en-US" altLang="en-US" sz="3200" dirty="0" smtClean="0"/>
          </a:p>
        </p:txBody>
      </p:sp>
      <p:sp>
        <p:nvSpPr>
          <p:cNvPr id="210947" name="Rectangle 3"/>
          <p:cNvSpPr>
            <a:spLocks noChangeArrowheads="1"/>
          </p:cNvSpPr>
          <p:nvPr/>
        </p:nvSpPr>
        <p:spPr bwMode="auto">
          <a:xfrm>
            <a:off x="2257097" y="2929758"/>
            <a:ext cx="4953000" cy="33528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48" name="Rectangle 4"/>
          <p:cNvSpPr>
            <a:spLocks noChangeArrowheads="1"/>
          </p:cNvSpPr>
          <p:nvPr/>
        </p:nvSpPr>
        <p:spPr bwMode="auto">
          <a:xfrm>
            <a:off x="2333297" y="4148958"/>
            <a:ext cx="304800" cy="990600"/>
          </a:xfrm>
          <a:prstGeom prst="rect">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49" name="Rectangle 5"/>
          <p:cNvSpPr>
            <a:spLocks noChangeArrowheads="1"/>
          </p:cNvSpPr>
          <p:nvPr/>
        </p:nvSpPr>
        <p:spPr bwMode="auto">
          <a:xfrm>
            <a:off x="3704897" y="3463158"/>
            <a:ext cx="1066800" cy="304800"/>
          </a:xfrm>
          <a:prstGeom prst="rect">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50" name="AutoShape 6"/>
          <p:cNvSpPr>
            <a:spLocks noChangeArrowheads="1"/>
          </p:cNvSpPr>
          <p:nvPr/>
        </p:nvSpPr>
        <p:spPr bwMode="auto">
          <a:xfrm rot="5400000">
            <a:off x="2866697" y="3386958"/>
            <a:ext cx="457200" cy="457200"/>
          </a:xfrm>
          <a:prstGeom prst="flowChartCollate">
            <a:avLst/>
          </a:prstGeom>
          <a:solidFill>
            <a:schemeClr val="bg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51" name="Line 7"/>
          <p:cNvSpPr>
            <a:spLocks noChangeShapeType="1"/>
          </p:cNvSpPr>
          <p:nvPr/>
        </p:nvSpPr>
        <p:spPr bwMode="auto">
          <a:xfrm>
            <a:off x="1571297" y="5520558"/>
            <a:ext cx="4648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2" name="Line 8"/>
          <p:cNvSpPr>
            <a:spLocks noChangeShapeType="1"/>
          </p:cNvSpPr>
          <p:nvPr/>
        </p:nvSpPr>
        <p:spPr bwMode="auto">
          <a:xfrm>
            <a:off x="1647497" y="3615558"/>
            <a:ext cx="1219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3" name="Line 9"/>
          <p:cNvSpPr>
            <a:spLocks noChangeShapeType="1"/>
          </p:cNvSpPr>
          <p:nvPr/>
        </p:nvSpPr>
        <p:spPr bwMode="auto">
          <a:xfrm rot="5400000">
            <a:off x="2218997" y="3882258"/>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4" name="Line 10"/>
          <p:cNvSpPr>
            <a:spLocks noChangeShapeType="1"/>
          </p:cNvSpPr>
          <p:nvPr/>
        </p:nvSpPr>
        <p:spPr bwMode="auto">
          <a:xfrm>
            <a:off x="4771697" y="3615558"/>
            <a:ext cx="1447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5" name="Line 11"/>
          <p:cNvSpPr>
            <a:spLocks noChangeShapeType="1"/>
          </p:cNvSpPr>
          <p:nvPr/>
        </p:nvSpPr>
        <p:spPr bwMode="auto">
          <a:xfrm rot="5400000">
            <a:off x="2295197" y="5330058"/>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6" name="Line 12"/>
          <p:cNvSpPr>
            <a:spLocks noChangeShapeType="1"/>
          </p:cNvSpPr>
          <p:nvPr/>
        </p:nvSpPr>
        <p:spPr bwMode="auto">
          <a:xfrm rot="5400000">
            <a:off x="6028997" y="5330058"/>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7" name="Line 13"/>
          <p:cNvSpPr>
            <a:spLocks noChangeShapeType="1"/>
          </p:cNvSpPr>
          <p:nvPr/>
        </p:nvSpPr>
        <p:spPr bwMode="auto">
          <a:xfrm>
            <a:off x="3323897" y="3615558"/>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8" name="Text Box 14"/>
          <p:cNvSpPr txBox="1">
            <a:spLocks noChangeArrowheads="1"/>
          </p:cNvSpPr>
          <p:nvPr/>
        </p:nvSpPr>
        <p:spPr bwMode="auto">
          <a:xfrm>
            <a:off x="3933497" y="2396358"/>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 Eff. Charge/Discharge</a:t>
            </a:r>
          </a:p>
        </p:txBody>
      </p:sp>
      <p:sp>
        <p:nvSpPr>
          <p:cNvPr id="210959" name="Line 15"/>
          <p:cNvSpPr>
            <a:spLocks noChangeShapeType="1"/>
          </p:cNvSpPr>
          <p:nvPr/>
        </p:nvSpPr>
        <p:spPr bwMode="auto">
          <a:xfrm flipH="1">
            <a:off x="4390697" y="2777358"/>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0" name="Text Box 16"/>
          <p:cNvSpPr txBox="1">
            <a:spLocks noChangeArrowheads="1"/>
          </p:cNvSpPr>
          <p:nvPr/>
        </p:nvSpPr>
        <p:spPr bwMode="auto">
          <a:xfrm>
            <a:off x="352097" y="2396358"/>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Idle | Discharge | Charge</a:t>
            </a:r>
          </a:p>
        </p:txBody>
      </p:sp>
      <p:sp>
        <p:nvSpPr>
          <p:cNvPr id="210961" name="Line 17"/>
          <p:cNvSpPr>
            <a:spLocks noChangeShapeType="1"/>
          </p:cNvSpPr>
          <p:nvPr/>
        </p:nvSpPr>
        <p:spPr bwMode="auto">
          <a:xfrm>
            <a:off x="2866697" y="2777358"/>
            <a:ext cx="228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2" name="Text Box 18"/>
          <p:cNvSpPr txBox="1">
            <a:spLocks noChangeArrowheads="1"/>
          </p:cNvSpPr>
          <p:nvPr/>
        </p:nvSpPr>
        <p:spPr bwMode="auto">
          <a:xfrm>
            <a:off x="275897" y="4453758"/>
            <a:ext cx="1600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Idling Losses</a:t>
            </a:r>
          </a:p>
        </p:txBody>
      </p:sp>
      <p:sp>
        <p:nvSpPr>
          <p:cNvPr id="210963" name="Line 19"/>
          <p:cNvSpPr>
            <a:spLocks noChangeShapeType="1"/>
          </p:cNvSpPr>
          <p:nvPr/>
        </p:nvSpPr>
        <p:spPr bwMode="auto">
          <a:xfrm>
            <a:off x="1876097" y="460615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4" name="Line 20"/>
          <p:cNvSpPr>
            <a:spLocks noChangeShapeType="1"/>
          </p:cNvSpPr>
          <p:nvPr/>
        </p:nvSpPr>
        <p:spPr bwMode="auto">
          <a:xfrm>
            <a:off x="580697" y="3767958"/>
            <a:ext cx="914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65" name="Text Box 21"/>
          <p:cNvSpPr txBox="1">
            <a:spLocks noChangeArrowheads="1"/>
          </p:cNvSpPr>
          <p:nvPr/>
        </p:nvSpPr>
        <p:spPr bwMode="auto">
          <a:xfrm>
            <a:off x="275897" y="3234558"/>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kW, kvar</a:t>
            </a:r>
          </a:p>
        </p:txBody>
      </p:sp>
      <p:sp>
        <p:nvSpPr>
          <p:cNvPr id="210966" name="AutoShape 22"/>
          <p:cNvSpPr>
            <a:spLocks noChangeArrowheads="1"/>
          </p:cNvSpPr>
          <p:nvPr/>
        </p:nvSpPr>
        <p:spPr bwMode="auto">
          <a:xfrm>
            <a:off x="5381297" y="4148958"/>
            <a:ext cx="1600200" cy="990600"/>
          </a:xfrm>
          <a:prstGeom prst="flowChartMagneticDisk">
            <a:avLst/>
          </a:prstGeom>
          <a:solidFill>
            <a:schemeClr val="bg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0967" name="Text Box 23"/>
          <p:cNvSpPr txBox="1">
            <a:spLocks noChangeArrowheads="1"/>
          </p:cNvSpPr>
          <p:nvPr/>
        </p:nvSpPr>
        <p:spPr bwMode="auto">
          <a:xfrm>
            <a:off x="5457497" y="445375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kWh STORED</a:t>
            </a:r>
          </a:p>
        </p:txBody>
      </p:sp>
      <p:sp>
        <p:nvSpPr>
          <p:cNvPr id="210968" name="Line 24"/>
          <p:cNvSpPr>
            <a:spLocks noChangeShapeType="1"/>
          </p:cNvSpPr>
          <p:nvPr/>
        </p:nvSpPr>
        <p:spPr bwMode="auto">
          <a:xfrm rot="5400000">
            <a:off x="5876597" y="3958458"/>
            <a:ext cx="685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69" name="Text Box 25"/>
          <p:cNvSpPr txBox="1">
            <a:spLocks noChangeArrowheads="1"/>
          </p:cNvSpPr>
          <p:nvPr/>
        </p:nvSpPr>
        <p:spPr bwMode="auto">
          <a:xfrm>
            <a:off x="7362497" y="2929758"/>
            <a:ext cx="1600200" cy="230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Other Key Properties</a:t>
            </a:r>
          </a:p>
          <a:p>
            <a:pPr algn="l"/>
            <a:r>
              <a:rPr lang="en-US" altLang="en-US"/>
              <a:t>% Reserve</a:t>
            </a:r>
            <a:br>
              <a:rPr lang="en-US" altLang="en-US"/>
            </a:br>
            <a:r>
              <a:rPr lang="en-US" altLang="en-US"/>
              <a:t>kWhRated</a:t>
            </a:r>
            <a:br>
              <a:rPr lang="en-US" altLang="en-US"/>
            </a:br>
            <a:r>
              <a:rPr lang="en-US" altLang="en-US"/>
              <a:t>kWhStored</a:t>
            </a:r>
            <a:br>
              <a:rPr lang="en-US" altLang="en-US"/>
            </a:br>
            <a:r>
              <a:rPr lang="en-US" altLang="en-US"/>
              <a:t>%Stored</a:t>
            </a:r>
            <a:br>
              <a:rPr lang="en-US" altLang="en-US"/>
            </a:br>
            <a:r>
              <a:rPr lang="en-US" altLang="en-US"/>
              <a:t>kWRated</a:t>
            </a:r>
          </a:p>
          <a:p>
            <a:pPr algn="l"/>
            <a:r>
              <a:rPr lang="en-US" altLang="en-US"/>
              <a:t>etc.</a:t>
            </a:r>
          </a:p>
        </p:txBody>
      </p:sp>
    </p:spTree>
    <p:extLst>
      <p:ext uri="{BB962C8B-B14F-4D97-AF65-F5344CB8AC3E}">
        <p14:creationId xmlns:p14="http://schemas.microsoft.com/office/powerpoint/2010/main" val="26214482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AutoShape 2"/>
          <p:cNvSpPr>
            <a:spLocks noChangeArrowheads="1"/>
          </p:cNvSpPr>
          <p:nvPr/>
        </p:nvSpPr>
        <p:spPr bwMode="auto">
          <a:xfrm>
            <a:off x="3859924" y="4357687"/>
            <a:ext cx="457200" cy="1219200"/>
          </a:xfrm>
          <a:prstGeom prst="lightningBolt">
            <a:avLst/>
          </a:prstGeom>
          <a:solidFill>
            <a:srgbClr val="FFFFFF"/>
          </a:solidFill>
          <a:ln w="9525" algn="ctr">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1" name="Rectangle 3"/>
          <p:cNvSpPr>
            <a:spLocks noGrp="1"/>
          </p:cNvSpPr>
          <p:nvPr>
            <p:ph type="title"/>
          </p:nvPr>
        </p:nvSpPr>
        <p:spPr/>
        <p:txBody>
          <a:bodyPr/>
          <a:lstStyle/>
          <a:p>
            <a:r>
              <a:rPr lang="en-US" altLang="en-US" sz="3200" smtClean="0"/>
              <a:t>StorageController Element in OpenDSS</a:t>
            </a:r>
          </a:p>
        </p:txBody>
      </p:sp>
      <p:sp>
        <p:nvSpPr>
          <p:cNvPr id="211972" name="Rectangle 4"/>
          <p:cNvSpPr>
            <a:spLocks noChangeArrowheads="1"/>
          </p:cNvSpPr>
          <p:nvPr/>
        </p:nvSpPr>
        <p:spPr bwMode="auto">
          <a:xfrm>
            <a:off x="1192924" y="2300287"/>
            <a:ext cx="3200400" cy="22860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Discharge Mode</a:t>
            </a:r>
            <a:br>
              <a:rPr lang="en-US" altLang="en-US" sz="1800"/>
            </a:br>
            <a:r>
              <a:rPr lang="en-US" altLang="en-US" sz="1800"/>
              <a:t>Charge Mode</a:t>
            </a:r>
            <a:br>
              <a:rPr lang="en-US" altLang="en-US" sz="1800"/>
            </a:br>
            <a:r>
              <a:rPr lang="en-US" altLang="en-US" sz="1800"/>
              <a:t>kW Target</a:t>
            </a:r>
            <a:br>
              <a:rPr lang="en-US" altLang="en-US" sz="1800"/>
            </a:br>
            <a:r>
              <a:rPr lang="en-US" altLang="en-US" sz="1800"/>
              <a:t>Discharge Time</a:t>
            </a:r>
            <a:br>
              <a:rPr lang="en-US" altLang="en-US" sz="1800"/>
            </a:br>
            <a:r>
              <a:rPr lang="en-US" altLang="en-US" sz="1800"/>
              <a:t>Total Fleet kW Capacity</a:t>
            </a:r>
            <a:br>
              <a:rPr lang="en-US" altLang="en-US" sz="1800"/>
            </a:br>
            <a:r>
              <a:rPr lang="en-US" altLang="en-US" sz="1800"/>
              <a:t>Total Fleet kWh</a:t>
            </a:r>
          </a:p>
          <a:p>
            <a:r>
              <a:rPr lang="en-US" altLang="en-US" sz="1800"/>
              <a:t> et. al.</a:t>
            </a:r>
          </a:p>
        </p:txBody>
      </p:sp>
      <p:sp>
        <p:nvSpPr>
          <p:cNvPr id="211973" name="Oval 5"/>
          <p:cNvSpPr>
            <a:spLocks noChangeArrowheads="1"/>
          </p:cNvSpPr>
          <p:nvPr/>
        </p:nvSpPr>
        <p:spPr bwMode="auto">
          <a:xfrm>
            <a:off x="1269124" y="5348287"/>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4" name="Oval 6"/>
          <p:cNvSpPr>
            <a:spLocks noChangeArrowheads="1"/>
          </p:cNvSpPr>
          <p:nvPr/>
        </p:nvSpPr>
        <p:spPr bwMode="auto">
          <a:xfrm>
            <a:off x="1573924" y="5348287"/>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75" name="Line 7"/>
          <p:cNvSpPr>
            <a:spLocks noChangeShapeType="1"/>
          </p:cNvSpPr>
          <p:nvPr/>
        </p:nvSpPr>
        <p:spPr bwMode="auto">
          <a:xfrm flipH="1">
            <a:off x="659524" y="5729287"/>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6" name="Line 8"/>
          <p:cNvSpPr>
            <a:spLocks noChangeShapeType="1"/>
          </p:cNvSpPr>
          <p:nvPr/>
        </p:nvSpPr>
        <p:spPr bwMode="auto">
          <a:xfrm>
            <a:off x="2259724" y="5729287"/>
            <a:ext cx="579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1977" name="Group 9"/>
          <p:cNvGrpSpPr>
            <a:grpSpLocks/>
          </p:cNvGrpSpPr>
          <p:nvPr/>
        </p:nvGrpSpPr>
        <p:grpSpPr bwMode="auto">
          <a:xfrm>
            <a:off x="2945524" y="5729287"/>
            <a:ext cx="304800" cy="457200"/>
            <a:chOff x="2112" y="3504"/>
            <a:chExt cx="192" cy="288"/>
          </a:xfrm>
        </p:grpSpPr>
        <p:sp>
          <p:nvSpPr>
            <p:cNvPr id="212018" name="Line 10"/>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9" name="Rectangle 11"/>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78" name="Group 12"/>
          <p:cNvGrpSpPr>
            <a:grpSpLocks/>
          </p:cNvGrpSpPr>
          <p:nvPr/>
        </p:nvGrpSpPr>
        <p:grpSpPr bwMode="auto">
          <a:xfrm>
            <a:off x="3402724" y="5729287"/>
            <a:ext cx="304800" cy="457200"/>
            <a:chOff x="2112" y="3504"/>
            <a:chExt cx="192" cy="288"/>
          </a:xfrm>
        </p:grpSpPr>
        <p:sp>
          <p:nvSpPr>
            <p:cNvPr id="212016" name="Line 13"/>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7" name="Rectangle 14"/>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79" name="Group 15"/>
          <p:cNvGrpSpPr>
            <a:grpSpLocks/>
          </p:cNvGrpSpPr>
          <p:nvPr/>
        </p:nvGrpSpPr>
        <p:grpSpPr bwMode="auto">
          <a:xfrm>
            <a:off x="3859924" y="5729287"/>
            <a:ext cx="304800" cy="457200"/>
            <a:chOff x="2112" y="3504"/>
            <a:chExt cx="192" cy="288"/>
          </a:xfrm>
        </p:grpSpPr>
        <p:sp>
          <p:nvSpPr>
            <p:cNvPr id="212014" name="Line 16"/>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5" name="Rectangle 17"/>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0" name="Group 18"/>
          <p:cNvGrpSpPr>
            <a:grpSpLocks/>
          </p:cNvGrpSpPr>
          <p:nvPr/>
        </p:nvGrpSpPr>
        <p:grpSpPr bwMode="auto">
          <a:xfrm>
            <a:off x="4317124" y="5729287"/>
            <a:ext cx="304800" cy="457200"/>
            <a:chOff x="2112" y="3504"/>
            <a:chExt cx="192" cy="288"/>
          </a:xfrm>
        </p:grpSpPr>
        <p:sp>
          <p:nvSpPr>
            <p:cNvPr id="212012" name="Line 19"/>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3" name="Rectangle 20"/>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1" name="Group 21"/>
          <p:cNvGrpSpPr>
            <a:grpSpLocks/>
          </p:cNvGrpSpPr>
          <p:nvPr/>
        </p:nvGrpSpPr>
        <p:grpSpPr bwMode="auto">
          <a:xfrm>
            <a:off x="4774324" y="5729287"/>
            <a:ext cx="304800" cy="457200"/>
            <a:chOff x="2112" y="3504"/>
            <a:chExt cx="192" cy="288"/>
          </a:xfrm>
        </p:grpSpPr>
        <p:sp>
          <p:nvSpPr>
            <p:cNvPr id="212010" name="Line 22"/>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1" name="Rectangle 23"/>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2" name="Group 24"/>
          <p:cNvGrpSpPr>
            <a:grpSpLocks/>
          </p:cNvGrpSpPr>
          <p:nvPr/>
        </p:nvGrpSpPr>
        <p:grpSpPr bwMode="auto">
          <a:xfrm>
            <a:off x="5231524" y="5729287"/>
            <a:ext cx="304800" cy="457200"/>
            <a:chOff x="2112" y="3504"/>
            <a:chExt cx="192" cy="288"/>
          </a:xfrm>
        </p:grpSpPr>
        <p:sp>
          <p:nvSpPr>
            <p:cNvPr id="212008" name="Line 25"/>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9" name="Rectangle 26"/>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3" name="Group 27"/>
          <p:cNvGrpSpPr>
            <a:grpSpLocks/>
          </p:cNvGrpSpPr>
          <p:nvPr/>
        </p:nvGrpSpPr>
        <p:grpSpPr bwMode="auto">
          <a:xfrm>
            <a:off x="5688724" y="5729287"/>
            <a:ext cx="304800" cy="457200"/>
            <a:chOff x="2112" y="3504"/>
            <a:chExt cx="192" cy="288"/>
          </a:xfrm>
        </p:grpSpPr>
        <p:sp>
          <p:nvSpPr>
            <p:cNvPr id="212006" name="Line 28"/>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7" name="Rectangle 29"/>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4" name="Group 30"/>
          <p:cNvGrpSpPr>
            <a:grpSpLocks/>
          </p:cNvGrpSpPr>
          <p:nvPr/>
        </p:nvGrpSpPr>
        <p:grpSpPr bwMode="auto">
          <a:xfrm>
            <a:off x="6145924" y="5729287"/>
            <a:ext cx="304800" cy="457200"/>
            <a:chOff x="2112" y="3504"/>
            <a:chExt cx="192" cy="288"/>
          </a:xfrm>
        </p:grpSpPr>
        <p:sp>
          <p:nvSpPr>
            <p:cNvPr id="212004" name="Line 31"/>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5" name="Rectangle 32"/>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5" name="Group 33"/>
          <p:cNvGrpSpPr>
            <a:grpSpLocks/>
          </p:cNvGrpSpPr>
          <p:nvPr/>
        </p:nvGrpSpPr>
        <p:grpSpPr bwMode="auto">
          <a:xfrm>
            <a:off x="6603124" y="5729287"/>
            <a:ext cx="304800" cy="457200"/>
            <a:chOff x="2112" y="3504"/>
            <a:chExt cx="192" cy="288"/>
          </a:xfrm>
        </p:grpSpPr>
        <p:sp>
          <p:nvSpPr>
            <p:cNvPr id="212002" name="Line 34"/>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3" name="Rectangle 35"/>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6" name="Group 36"/>
          <p:cNvGrpSpPr>
            <a:grpSpLocks/>
          </p:cNvGrpSpPr>
          <p:nvPr/>
        </p:nvGrpSpPr>
        <p:grpSpPr bwMode="auto">
          <a:xfrm>
            <a:off x="7136524" y="5729287"/>
            <a:ext cx="304800" cy="457200"/>
            <a:chOff x="2112" y="3504"/>
            <a:chExt cx="192" cy="288"/>
          </a:xfrm>
        </p:grpSpPr>
        <p:sp>
          <p:nvSpPr>
            <p:cNvPr id="212000" name="Line 37"/>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1" name="Rectangle 38"/>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grpSp>
        <p:nvGrpSpPr>
          <p:cNvPr id="211987" name="Group 39"/>
          <p:cNvGrpSpPr>
            <a:grpSpLocks/>
          </p:cNvGrpSpPr>
          <p:nvPr/>
        </p:nvGrpSpPr>
        <p:grpSpPr bwMode="auto">
          <a:xfrm>
            <a:off x="7593724" y="5729287"/>
            <a:ext cx="304800" cy="457200"/>
            <a:chOff x="2112" y="3504"/>
            <a:chExt cx="192" cy="288"/>
          </a:xfrm>
        </p:grpSpPr>
        <p:sp>
          <p:nvSpPr>
            <p:cNvPr id="211998" name="Line 40"/>
            <p:cNvSpPr>
              <a:spLocks noChangeShapeType="1"/>
            </p:cNvSpPr>
            <p:nvPr/>
          </p:nvSpPr>
          <p:spPr bwMode="auto">
            <a:xfrm>
              <a:off x="2208" y="35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9" name="Rectangle 41"/>
            <p:cNvSpPr>
              <a:spLocks noChangeArrowheads="1"/>
            </p:cNvSpPr>
            <p:nvPr/>
          </p:nvSpPr>
          <p:spPr bwMode="auto">
            <a:xfrm>
              <a:off x="2112" y="3648"/>
              <a:ext cx="192" cy="144"/>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sp>
        <p:nvSpPr>
          <p:cNvPr id="211988" name="Text Box 42"/>
          <p:cNvSpPr txBox="1">
            <a:spLocks noChangeArrowheads="1"/>
          </p:cNvSpPr>
          <p:nvPr/>
        </p:nvSpPr>
        <p:spPr bwMode="auto">
          <a:xfrm>
            <a:off x="3707524" y="6491287"/>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Storage “Fleet”</a:t>
            </a:r>
          </a:p>
        </p:txBody>
      </p:sp>
      <p:sp>
        <p:nvSpPr>
          <p:cNvPr id="211989" name="Text Box 43"/>
          <p:cNvSpPr txBox="1">
            <a:spLocks noChangeArrowheads="1"/>
          </p:cNvSpPr>
          <p:nvPr/>
        </p:nvSpPr>
        <p:spPr bwMode="auto">
          <a:xfrm>
            <a:off x="888124" y="6338887"/>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Substation</a:t>
            </a:r>
          </a:p>
        </p:txBody>
      </p:sp>
      <p:sp>
        <p:nvSpPr>
          <p:cNvPr id="211990" name="Line 44"/>
          <p:cNvSpPr>
            <a:spLocks noChangeShapeType="1"/>
          </p:cNvSpPr>
          <p:nvPr/>
        </p:nvSpPr>
        <p:spPr bwMode="auto">
          <a:xfrm>
            <a:off x="2716924" y="4586287"/>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1" name="Text Box 45"/>
          <p:cNvSpPr txBox="1">
            <a:spLocks noChangeArrowheads="1"/>
          </p:cNvSpPr>
          <p:nvPr/>
        </p:nvSpPr>
        <p:spPr bwMode="auto">
          <a:xfrm>
            <a:off x="2107324" y="5043487"/>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V, I</a:t>
            </a:r>
          </a:p>
        </p:txBody>
      </p:sp>
      <p:sp>
        <p:nvSpPr>
          <p:cNvPr id="211992" name="Oval 46"/>
          <p:cNvSpPr>
            <a:spLocks noChangeArrowheads="1"/>
          </p:cNvSpPr>
          <p:nvPr/>
        </p:nvSpPr>
        <p:spPr bwMode="auto">
          <a:xfrm>
            <a:off x="2488324" y="5500687"/>
            <a:ext cx="5867400" cy="990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93" name="Text Box 47"/>
          <p:cNvSpPr txBox="1">
            <a:spLocks noChangeArrowheads="1"/>
          </p:cNvSpPr>
          <p:nvPr/>
        </p:nvSpPr>
        <p:spPr bwMode="auto">
          <a:xfrm>
            <a:off x="4393324" y="4814887"/>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Comm Link</a:t>
            </a:r>
          </a:p>
        </p:txBody>
      </p:sp>
      <p:sp>
        <p:nvSpPr>
          <p:cNvPr id="211994" name="Text Box 48"/>
          <p:cNvSpPr txBox="1">
            <a:spLocks noChangeArrowheads="1"/>
          </p:cNvSpPr>
          <p:nvPr/>
        </p:nvSpPr>
        <p:spPr bwMode="auto">
          <a:xfrm>
            <a:off x="5383924" y="1995487"/>
            <a:ext cx="2895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Time + Discharge rate</a:t>
            </a:r>
            <a:br>
              <a:rPr lang="en-US" altLang="en-US" sz="1800"/>
            </a:br>
            <a:r>
              <a:rPr lang="en-US" altLang="en-US" sz="1800"/>
              <a:t>Peak Shaving</a:t>
            </a:r>
            <a:br>
              <a:rPr lang="en-US" altLang="en-US" sz="1800"/>
            </a:br>
            <a:r>
              <a:rPr lang="en-US" altLang="en-US" sz="1800"/>
              <a:t>Load Following</a:t>
            </a:r>
            <a:br>
              <a:rPr lang="en-US" altLang="en-US" sz="1800"/>
            </a:br>
            <a:r>
              <a:rPr lang="en-US" altLang="en-US" sz="1800"/>
              <a:t>Loadshape</a:t>
            </a:r>
          </a:p>
        </p:txBody>
      </p:sp>
      <p:sp>
        <p:nvSpPr>
          <p:cNvPr id="211995" name="AutoShape 49"/>
          <p:cNvSpPr>
            <a:spLocks/>
          </p:cNvSpPr>
          <p:nvPr/>
        </p:nvSpPr>
        <p:spPr bwMode="auto">
          <a:xfrm>
            <a:off x="4926724" y="1995487"/>
            <a:ext cx="533400" cy="1219200"/>
          </a:xfrm>
          <a:prstGeom prst="leftBrace">
            <a:avLst>
              <a:gd name="adj1" fmla="val 190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11996" name="Line 50"/>
          <p:cNvSpPr>
            <a:spLocks noChangeShapeType="1"/>
          </p:cNvSpPr>
          <p:nvPr/>
        </p:nvSpPr>
        <p:spPr bwMode="auto">
          <a:xfrm flipH="1">
            <a:off x="3707524" y="2605087"/>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7" name="Line 51"/>
          <p:cNvSpPr>
            <a:spLocks noChangeShapeType="1"/>
          </p:cNvSpPr>
          <p:nvPr/>
        </p:nvSpPr>
        <p:spPr bwMode="auto">
          <a:xfrm flipV="1">
            <a:off x="2640724" y="4891087"/>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512821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3" cstate="print"/>
          <a:srcRect/>
          <a:stretch>
            <a:fillRect/>
          </a:stretch>
        </p:blipFill>
        <p:spPr bwMode="auto">
          <a:xfrm>
            <a:off x="1355834" y="2246531"/>
            <a:ext cx="6432331" cy="4399034"/>
          </a:xfrm>
          <a:prstGeom prst="rect">
            <a:avLst/>
          </a:prstGeom>
          <a:noFill/>
          <a:ln w="9525">
            <a:noFill/>
            <a:miter lim="800000"/>
            <a:headEnd/>
            <a:tailEnd/>
          </a:ln>
        </p:spPr>
      </p:pic>
      <p:sp>
        <p:nvSpPr>
          <p:cNvPr id="232451" name="Title 2"/>
          <p:cNvSpPr>
            <a:spLocks noGrp="1"/>
          </p:cNvSpPr>
          <p:nvPr>
            <p:ph type="title"/>
          </p:nvPr>
        </p:nvSpPr>
        <p:spPr/>
        <p:txBody>
          <a:bodyPr>
            <a:normAutofit fontScale="90000"/>
          </a:bodyPr>
          <a:lstStyle/>
          <a:p>
            <a:r>
              <a:rPr lang="en-US" sz="3600" dirty="0" smtClean="0"/>
              <a:t>Simple Peak Shave Example</a:t>
            </a:r>
            <a:br>
              <a:rPr lang="en-US" sz="3600" dirty="0" smtClean="0"/>
            </a:br>
            <a:r>
              <a:rPr lang="en-US" sz="3600" dirty="0" smtClean="0"/>
              <a:t>with 3-Hour Storage</a:t>
            </a:r>
          </a:p>
        </p:txBody>
      </p:sp>
      <p:sp>
        <p:nvSpPr>
          <p:cNvPr id="4" name="TextBox 3"/>
          <p:cNvSpPr txBox="1"/>
          <p:nvPr/>
        </p:nvSpPr>
        <p:spPr>
          <a:xfrm>
            <a:off x="7010400" y="2924503"/>
            <a:ext cx="2133600" cy="646331"/>
          </a:xfrm>
          <a:prstGeom prst="rect">
            <a:avLst/>
          </a:prstGeom>
          <a:solidFill>
            <a:schemeClr val="bg1"/>
          </a:solidFill>
          <a:ln>
            <a:solidFill>
              <a:schemeClr val="tx1"/>
            </a:solidFill>
          </a:ln>
        </p:spPr>
        <p:txBody>
          <a:bodyPr wrap="square" rtlCol="0">
            <a:spAutoFit/>
          </a:bodyPr>
          <a:lstStyle/>
          <a:p>
            <a:r>
              <a:rPr lang="en-US" sz="1200" dirty="0" smtClean="0"/>
              <a:t>From EPRI </a:t>
            </a:r>
          </a:p>
          <a:p>
            <a:r>
              <a:rPr lang="en-US" sz="1200" dirty="0" smtClean="0"/>
              <a:t>Smart Grid Demo - AEP </a:t>
            </a:r>
          </a:p>
          <a:p>
            <a:r>
              <a:rPr lang="en-US" sz="1200" dirty="0" smtClean="0"/>
              <a:t>Community Energy Storage </a:t>
            </a:r>
            <a:endParaRPr lang="en-US" sz="1200" dirty="0"/>
          </a:p>
        </p:txBody>
      </p:sp>
    </p:spTree>
    <p:extLst>
      <p:ext uri="{BB962C8B-B14F-4D97-AF65-F5344CB8AC3E}">
        <p14:creationId xmlns:p14="http://schemas.microsoft.com/office/powerpoint/2010/main" val="33415854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 on Peak Shaving Application</a:t>
            </a:r>
            <a:endParaRPr lang="en-US" dirty="0"/>
          </a:p>
        </p:txBody>
      </p:sp>
      <p:sp>
        <p:nvSpPr>
          <p:cNvPr id="4" name="Slide Number Placeholder 3"/>
          <p:cNvSpPr>
            <a:spLocks noGrp="1"/>
          </p:cNvSpPr>
          <p:nvPr>
            <p:ph type="sldNum" sz="quarter" idx="4294967295"/>
          </p:nvPr>
        </p:nvSpPr>
        <p:spPr>
          <a:xfrm>
            <a:off x="7010400" y="0"/>
            <a:ext cx="2133600" cy="365125"/>
          </a:xfrm>
          <a:prstGeom prst="rect">
            <a:avLst/>
          </a:prstGeom>
        </p:spPr>
        <p:txBody>
          <a:bodyPr/>
          <a:lstStyle/>
          <a:p>
            <a:pPr>
              <a:defRPr/>
            </a:pPr>
            <a:fld id="{DBC7085F-A741-48DB-A9ED-0DAD3944AAF1}" type="slidenum">
              <a:rPr lang="en-US" smtClean="0"/>
              <a:pPr>
                <a:defRPr/>
              </a:pPr>
              <a:t>117</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92901" y="1876096"/>
            <a:ext cx="6881368" cy="4708965"/>
          </a:xfrm>
          <a:prstGeom prst="rect">
            <a:avLst/>
          </a:prstGeom>
          <a:noFill/>
          <a:ln w="9525">
            <a:noFill/>
            <a:miter lim="800000"/>
            <a:headEnd/>
            <a:tailEnd/>
          </a:ln>
        </p:spPr>
      </p:pic>
    </p:spTree>
    <p:extLst>
      <p:ext uri="{BB962C8B-B14F-4D97-AF65-F5344CB8AC3E}">
        <p14:creationId xmlns:p14="http://schemas.microsoft.com/office/powerpoint/2010/main" val="19762072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463550"/>
            <a:ext cx="8677275" cy="5934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05079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463550"/>
            <a:ext cx="8677275" cy="5934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Oval 3"/>
          <p:cNvSpPr>
            <a:spLocks noChangeArrowheads="1"/>
          </p:cNvSpPr>
          <p:nvPr/>
        </p:nvSpPr>
        <p:spPr bwMode="auto">
          <a:xfrm>
            <a:off x="4876800" y="2057400"/>
            <a:ext cx="762000" cy="838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Text Box 4"/>
          <p:cNvSpPr txBox="1">
            <a:spLocks noChangeArrowheads="1"/>
          </p:cNvSpPr>
          <p:nvPr/>
        </p:nvSpPr>
        <p:spPr bwMode="auto">
          <a:xfrm>
            <a:off x="2057400" y="4648200"/>
            <a:ext cx="22098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00" b="1">
                <a:solidFill>
                  <a:srgbClr val="FF0000"/>
                </a:solidFill>
              </a:rPr>
              <a:t>“Ran Out of Gas”</a:t>
            </a:r>
          </a:p>
        </p:txBody>
      </p:sp>
      <p:sp>
        <p:nvSpPr>
          <p:cNvPr id="19461" name="Line 5"/>
          <p:cNvSpPr>
            <a:spLocks noChangeShapeType="1"/>
          </p:cNvSpPr>
          <p:nvPr/>
        </p:nvSpPr>
        <p:spPr bwMode="auto">
          <a:xfrm flipH="1">
            <a:off x="3810000" y="2819400"/>
            <a:ext cx="1219200" cy="1752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93827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Solar PV Simulation – 1 h step size</a:t>
            </a:r>
          </a:p>
        </p:txBody>
      </p:sp>
      <p:pic>
        <p:nvPicPr>
          <p:cNvPr id="204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375" y="1624013"/>
            <a:ext cx="746125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78191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463550"/>
            <a:ext cx="8677275" cy="5934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7453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463550"/>
            <a:ext cx="8677275" cy="5934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Oval 3"/>
          <p:cNvSpPr>
            <a:spLocks noChangeArrowheads="1"/>
          </p:cNvSpPr>
          <p:nvPr/>
        </p:nvSpPr>
        <p:spPr bwMode="auto">
          <a:xfrm>
            <a:off x="4495800" y="2667000"/>
            <a:ext cx="533400" cy="1219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Oval 4"/>
          <p:cNvSpPr>
            <a:spLocks noChangeArrowheads="1"/>
          </p:cNvSpPr>
          <p:nvPr/>
        </p:nvSpPr>
        <p:spPr bwMode="auto">
          <a:xfrm>
            <a:off x="6019800" y="2514600"/>
            <a:ext cx="304800" cy="685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Text Box 5"/>
          <p:cNvSpPr txBox="1">
            <a:spLocks noChangeArrowheads="1"/>
          </p:cNvSpPr>
          <p:nvPr/>
        </p:nvSpPr>
        <p:spPr bwMode="auto">
          <a:xfrm>
            <a:off x="1981200" y="4724400"/>
            <a:ext cx="21336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00" b="1">
                <a:solidFill>
                  <a:srgbClr val="FF0000"/>
                </a:solidFill>
              </a:rPr>
              <a:t>12:00 is too early</a:t>
            </a:r>
          </a:p>
        </p:txBody>
      </p:sp>
      <p:sp>
        <p:nvSpPr>
          <p:cNvPr id="17414" name="Line 6"/>
          <p:cNvSpPr>
            <a:spLocks noChangeShapeType="1"/>
          </p:cNvSpPr>
          <p:nvPr/>
        </p:nvSpPr>
        <p:spPr bwMode="auto">
          <a:xfrm flipH="1">
            <a:off x="3581400" y="3505200"/>
            <a:ext cx="914400" cy="1143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Text Box 7"/>
          <p:cNvSpPr txBox="1">
            <a:spLocks noChangeArrowheads="1"/>
          </p:cNvSpPr>
          <p:nvPr/>
        </p:nvSpPr>
        <p:spPr bwMode="auto">
          <a:xfrm>
            <a:off x="5638800" y="4876800"/>
            <a:ext cx="18288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00" b="1">
                <a:solidFill>
                  <a:srgbClr val="FF0000"/>
                </a:solidFill>
              </a:rPr>
              <a:t>Load declines </a:t>
            </a:r>
            <a:br>
              <a:rPr lang="en-US" altLang="en-US" sz="1800" b="1">
                <a:solidFill>
                  <a:srgbClr val="FF0000"/>
                </a:solidFill>
              </a:rPr>
            </a:br>
            <a:r>
              <a:rPr lang="en-US" altLang="en-US" sz="1800" b="1">
                <a:solidFill>
                  <a:srgbClr val="FF0000"/>
                </a:solidFill>
              </a:rPr>
              <a:t>after 12:00</a:t>
            </a:r>
          </a:p>
        </p:txBody>
      </p:sp>
      <p:sp>
        <p:nvSpPr>
          <p:cNvPr id="17416" name="Line 8"/>
          <p:cNvSpPr>
            <a:spLocks noChangeShapeType="1"/>
          </p:cNvSpPr>
          <p:nvPr/>
        </p:nvSpPr>
        <p:spPr bwMode="auto">
          <a:xfrm>
            <a:off x="6172200" y="3200400"/>
            <a:ext cx="152400" cy="1752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731341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Storage to Extend Solar PV</a:t>
            </a:r>
            <a:endParaRPr lang="en-US" dirty="0"/>
          </a:p>
        </p:txBody>
      </p:sp>
      <p:sp>
        <p:nvSpPr>
          <p:cNvPr id="3" name="Slide Number Placeholder 2"/>
          <p:cNvSpPr>
            <a:spLocks noGrp="1"/>
          </p:cNvSpPr>
          <p:nvPr>
            <p:ph type="sldNum" sz="quarter" idx="4294967295"/>
          </p:nvPr>
        </p:nvSpPr>
        <p:spPr>
          <a:xfrm>
            <a:off x="7010400" y="0"/>
            <a:ext cx="2133600" cy="365125"/>
          </a:xfrm>
          <a:prstGeom prst="rect">
            <a:avLst/>
          </a:prstGeom>
        </p:spPr>
        <p:txBody>
          <a:bodyPr/>
          <a:lstStyle/>
          <a:p>
            <a:pPr>
              <a:defRPr/>
            </a:pPr>
            <a:fld id="{DD4E3F67-2221-4A6C-A554-369E8559BBD5}" type="slidenum">
              <a:rPr lang="en-US" smtClean="0"/>
              <a:pPr>
                <a:defRPr/>
              </a:pPr>
              <a:t>122</a:t>
            </a:fld>
            <a:endParaRPr lang="en-US" dirty="0"/>
          </a:p>
        </p:txBody>
      </p:sp>
      <p:pic>
        <p:nvPicPr>
          <p:cNvPr id="3074" name="Picture 5"/>
          <p:cNvPicPr>
            <a:picLocks noChangeAspect="1" noChangeArrowheads="1"/>
          </p:cNvPicPr>
          <p:nvPr/>
        </p:nvPicPr>
        <p:blipFill>
          <a:blip r:embed="rId2" cstate="print"/>
          <a:srcRect/>
          <a:stretch>
            <a:fillRect/>
          </a:stretch>
        </p:blipFill>
        <p:spPr bwMode="auto">
          <a:xfrm>
            <a:off x="1087820" y="2063751"/>
            <a:ext cx="7049207" cy="3886200"/>
          </a:xfrm>
          <a:prstGeom prst="rect">
            <a:avLst/>
          </a:prstGeom>
          <a:noFill/>
          <a:ln w="9525">
            <a:noFill/>
            <a:miter lim="800000"/>
            <a:headEnd/>
            <a:tailEnd/>
          </a:ln>
        </p:spPr>
      </p:pic>
      <p:sp>
        <p:nvSpPr>
          <p:cNvPr id="5" name="TextBox 4"/>
          <p:cNvSpPr txBox="1"/>
          <p:nvPr/>
        </p:nvSpPr>
        <p:spPr>
          <a:xfrm>
            <a:off x="1087821" y="6178551"/>
            <a:ext cx="7315200" cy="461665"/>
          </a:xfrm>
          <a:prstGeom prst="rect">
            <a:avLst/>
          </a:prstGeom>
          <a:noFill/>
        </p:spPr>
        <p:txBody>
          <a:bodyPr wrap="square" rtlCol="0">
            <a:spAutoFit/>
          </a:bodyPr>
          <a:lstStyle/>
          <a:p>
            <a:r>
              <a:rPr lang="en-US" sz="1200" dirty="0" smtClean="0"/>
              <a:t>Source: EPRI, 2012, </a:t>
            </a:r>
            <a:r>
              <a:rPr lang="en-US" sz="1200" i="1" dirty="0" smtClean="0"/>
              <a:t>Analysis of Distribution System Effects of Energy Storage Through Simulation and Modeling</a:t>
            </a:r>
            <a:r>
              <a:rPr lang="en-US" sz="1200" dirty="0" smtClean="0"/>
              <a:t>, Palo Alto, CA, US. 1024285</a:t>
            </a:r>
            <a:endParaRPr lang="en-US" sz="1200" dirty="0"/>
          </a:p>
        </p:txBody>
      </p:sp>
    </p:spTree>
    <p:extLst>
      <p:ext uri="{BB962C8B-B14F-4D97-AF65-F5344CB8AC3E}">
        <p14:creationId xmlns:p14="http://schemas.microsoft.com/office/powerpoint/2010/main" val="37245154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Storage for Smoothing PV</a:t>
            </a:r>
            <a:endParaRPr lang="en-US" dirty="0"/>
          </a:p>
        </p:txBody>
      </p:sp>
      <p:sp>
        <p:nvSpPr>
          <p:cNvPr id="3" name="Slide Number Placeholder 2"/>
          <p:cNvSpPr>
            <a:spLocks noGrp="1"/>
          </p:cNvSpPr>
          <p:nvPr>
            <p:ph type="sldNum" sz="quarter" idx="4294967295"/>
          </p:nvPr>
        </p:nvSpPr>
        <p:spPr>
          <a:xfrm>
            <a:off x="7010400" y="0"/>
            <a:ext cx="2133600" cy="365125"/>
          </a:xfrm>
          <a:prstGeom prst="rect">
            <a:avLst/>
          </a:prstGeom>
        </p:spPr>
        <p:txBody>
          <a:bodyPr/>
          <a:lstStyle/>
          <a:p>
            <a:pPr>
              <a:defRPr/>
            </a:pPr>
            <a:fld id="{DD4E3F67-2221-4A6C-A554-369E8559BBD5}" type="slidenum">
              <a:rPr lang="en-US" smtClean="0"/>
              <a:pPr>
                <a:defRPr/>
              </a:pPr>
              <a:t>123</a:t>
            </a:fld>
            <a:endParaRPr lang="en-US" dirty="0"/>
          </a:p>
        </p:txBody>
      </p:sp>
      <p:pic>
        <p:nvPicPr>
          <p:cNvPr id="4098" name="Picture 10" descr="PV+ES_RR.bmp"/>
          <p:cNvPicPr>
            <a:picLocks noChangeAspect="1" noChangeArrowheads="1"/>
          </p:cNvPicPr>
          <p:nvPr/>
        </p:nvPicPr>
        <p:blipFill>
          <a:blip r:embed="rId2" cstate="print"/>
          <a:srcRect/>
          <a:stretch>
            <a:fillRect/>
          </a:stretch>
        </p:blipFill>
        <p:spPr bwMode="auto">
          <a:xfrm>
            <a:off x="1981200" y="2212428"/>
            <a:ext cx="5181600" cy="4437133"/>
          </a:xfrm>
          <a:prstGeom prst="rect">
            <a:avLst/>
          </a:prstGeom>
          <a:noFill/>
          <a:ln w="9525">
            <a:noFill/>
            <a:miter lim="800000"/>
            <a:headEnd/>
            <a:tailEnd/>
          </a:ln>
        </p:spPr>
      </p:pic>
    </p:spTree>
    <p:extLst>
      <p:ext uri="{BB962C8B-B14F-4D97-AF65-F5344CB8AC3E}">
        <p14:creationId xmlns:p14="http://schemas.microsoft.com/office/powerpoint/2010/main" val="36237866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 with Controller</a:t>
            </a:r>
            <a:endParaRPr lang="en-US" dirty="0"/>
          </a:p>
        </p:txBody>
      </p:sp>
      <p:sp>
        <p:nvSpPr>
          <p:cNvPr id="5" name="Content Placeholder 4"/>
          <p:cNvSpPr>
            <a:spLocks noGrp="1"/>
          </p:cNvSpPr>
          <p:nvPr>
            <p:ph idx="1"/>
          </p:nvPr>
        </p:nvSpPr>
        <p:spPr/>
        <p:txBody>
          <a:bodyPr>
            <a:noAutofit/>
          </a:bodyPr>
          <a:lstStyle/>
          <a:p>
            <a:pPr marL="0" indent="0">
              <a:buNone/>
            </a:pPr>
            <a:r>
              <a:rPr lang="en-US" sz="1400" b="1" dirty="0"/>
              <a:t>Clear</a:t>
            </a:r>
            <a:endParaRPr lang="en-US" sz="1400" dirty="0"/>
          </a:p>
          <a:p>
            <a:pPr marL="0" indent="0">
              <a:buNone/>
            </a:pPr>
            <a:r>
              <a:rPr lang="en-US" sz="1400" b="1" dirty="0"/>
              <a:t>New </a:t>
            </a:r>
            <a:r>
              <a:rPr lang="en-US" sz="1400" b="1" dirty="0" err="1"/>
              <a:t>Circuit.TestStorage</a:t>
            </a:r>
            <a:endParaRPr lang="en-US" sz="1400" dirty="0"/>
          </a:p>
          <a:p>
            <a:pPr marL="0" indent="0">
              <a:buNone/>
            </a:pPr>
            <a:r>
              <a:rPr lang="en-US" sz="1400" b="1" dirty="0"/>
              <a:t>~ </a:t>
            </a:r>
            <a:r>
              <a:rPr lang="en-US" sz="1400" b="1" dirty="0" err="1"/>
              <a:t>BasekV</a:t>
            </a:r>
            <a:r>
              <a:rPr lang="en-US" sz="1400" b="1" dirty="0"/>
              <a:t>=12.47</a:t>
            </a:r>
            <a:endParaRPr lang="en-US" sz="1400" dirty="0"/>
          </a:p>
          <a:p>
            <a:pPr marL="0" indent="0">
              <a:buNone/>
            </a:pPr>
            <a:r>
              <a:rPr lang="en-US" sz="1400" b="1" dirty="0"/>
              <a:t>New Line.Line1  Bus1=</a:t>
            </a:r>
            <a:r>
              <a:rPr lang="en-US" sz="1400" b="1" dirty="0" err="1"/>
              <a:t>Sourcebus</a:t>
            </a:r>
            <a:r>
              <a:rPr lang="en-US" sz="1400" b="1" dirty="0"/>
              <a:t>  </a:t>
            </a:r>
            <a:r>
              <a:rPr lang="en-US" sz="1400" b="1" dirty="0" err="1"/>
              <a:t>LoadBus</a:t>
            </a:r>
            <a:r>
              <a:rPr lang="en-US" sz="1400" b="1" dirty="0"/>
              <a:t>   ! default line</a:t>
            </a:r>
            <a:endParaRPr lang="en-US" sz="1400" dirty="0"/>
          </a:p>
          <a:p>
            <a:pPr marL="0" indent="0">
              <a:buNone/>
            </a:pPr>
            <a:r>
              <a:rPr lang="en-US" sz="1400" b="1" dirty="0"/>
              <a:t>New </a:t>
            </a:r>
            <a:r>
              <a:rPr lang="en-US" sz="1400" b="1" dirty="0" err="1"/>
              <a:t>Loadshape.DailyShape</a:t>
            </a:r>
            <a:r>
              <a:rPr lang="en-US" sz="1400" b="1" dirty="0"/>
              <a:t>  </a:t>
            </a:r>
            <a:r>
              <a:rPr lang="en-US" sz="1400" b="1" dirty="0" err="1"/>
              <a:t>npts</a:t>
            </a:r>
            <a:r>
              <a:rPr lang="en-US" sz="1400" b="1" dirty="0"/>
              <a:t>=96  </a:t>
            </a:r>
            <a:r>
              <a:rPr lang="en-US" sz="1400" b="1" dirty="0" err="1"/>
              <a:t>minterval</a:t>
            </a:r>
            <a:r>
              <a:rPr lang="en-US" sz="1400" b="1" dirty="0"/>
              <a:t>=15 </a:t>
            </a:r>
            <a:r>
              <a:rPr lang="en-US" sz="1400" b="1" dirty="0" err="1"/>
              <a:t>mult</a:t>
            </a:r>
            <a:r>
              <a:rPr lang="en-US" sz="1400" b="1" dirty="0"/>
              <a:t>=[file=storagetestshape.csv]</a:t>
            </a:r>
            <a:endParaRPr lang="en-US" sz="1400" dirty="0"/>
          </a:p>
          <a:p>
            <a:pPr marL="0" indent="0">
              <a:buNone/>
            </a:pPr>
            <a:r>
              <a:rPr lang="en-US" sz="1400" b="1" dirty="0">
                <a:solidFill>
                  <a:srgbClr val="FF0000"/>
                </a:solidFill>
              </a:rPr>
              <a:t>New </a:t>
            </a:r>
            <a:r>
              <a:rPr lang="en-US" sz="1400" b="1" dirty="0" err="1">
                <a:solidFill>
                  <a:srgbClr val="FF0000"/>
                </a:solidFill>
              </a:rPr>
              <a:t>Storage.Battery</a:t>
            </a:r>
            <a:r>
              <a:rPr lang="en-US" sz="1400" b="1" dirty="0">
                <a:solidFill>
                  <a:srgbClr val="FF0000"/>
                </a:solidFill>
              </a:rPr>
              <a:t> phases=3 Bus1=</a:t>
            </a:r>
            <a:r>
              <a:rPr lang="en-US" sz="1400" b="1" dirty="0" err="1">
                <a:solidFill>
                  <a:srgbClr val="FF0000"/>
                </a:solidFill>
              </a:rPr>
              <a:t>loadbus</a:t>
            </a:r>
            <a:r>
              <a:rPr lang="en-US" sz="1400" b="1" dirty="0">
                <a:solidFill>
                  <a:srgbClr val="FF0000"/>
                </a:solidFill>
              </a:rPr>
              <a:t> kV=12.47  kW=250  </a:t>
            </a:r>
            <a:r>
              <a:rPr lang="en-US" sz="1400" b="1" dirty="0" err="1">
                <a:solidFill>
                  <a:srgbClr val="FF0000"/>
                </a:solidFill>
              </a:rPr>
              <a:t>kWrated</a:t>
            </a:r>
            <a:r>
              <a:rPr lang="en-US" sz="1400" b="1" dirty="0">
                <a:solidFill>
                  <a:srgbClr val="FF0000"/>
                </a:solidFill>
              </a:rPr>
              <a:t>=250  </a:t>
            </a:r>
            <a:r>
              <a:rPr lang="en-US" sz="1400" b="1" dirty="0" err="1">
                <a:solidFill>
                  <a:srgbClr val="FF0000"/>
                </a:solidFill>
              </a:rPr>
              <a:t>kWhrated</a:t>
            </a:r>
            <a:r>
              <a:rPr lang="en-US" sz="1400" b="1" dirty="0">
                <a:solidFill>
                  <a:srgbClr val="FF0000"/>
                </a:solidFill>
              </a:rPr>
              <a:t>=1000 </a:t>
            </a:r>
            <a:endParaRPr lang="en-US" sz="1400" dirty="0">
              <a:solidFill>
                <a:srgbClr val="FF0000"/>
              </a:solidFill>
            </a:endParaRPr>
          </a:p>
          <a:p>
            <a:pPr marL="0" indent="0">
              <a:buNone/>
            </a:pPr>
            <a:r>
              <a:rPr lang="en-US" sz="1400" b="1" dirty="0">
                <a:solidFill>
                  <a:srgbClr val="FF0000"/>
                </a:solidFill>
              </a:rPr>
              <a:t>~ </a:t>
            </a:r>
            <a:r>
              <a:rPr lang="en-US" sz="1400" b="1" dirty="0" err="1">
                <a:solidFill>
                  <a:srgbClr val="FF0000"/>
                </a:solidFill>
              </a:rPr>
              <a:t>dispmode</a:t>
            </a:r>
            <a:r>
              <a:rPr lang="en-US" sz="1400" b="1" dirty="0">
                <a:solidFill>
                  <a:srgbClr val="FF0000"/>
                </a:solidFill>
              </a:rPr>
              <a:t>=follow  daily=</a:t>
            </a:r>
            <a:r>
              <a:rPr lang="en-US" sz="1400" b="1" dirty="0" err="1">
                <a:solidFill>
                  <a:srgbClr val="FF0000"/>
                </a:solidFill>
              </a:rPr>
              <a:t>dailyshape</a:t>
            </a:r>
            <a:endParaRPr lang="en-US" sz="1400" dirty="0">
              <a:solidFill>
                <a:srgbClr val="FF0000"/>
              </a:solidFill>
            </a:endParaRPr>
          </a:p>
          <a:p>
            <a:pPr marL="0" indent="0">
              <a:buNone/>
            </a:pPr>
            <a:r>
              <a:rPr lang="en-US" sz="1400" b="1" dirty="0"/>
              <a:t>set </a:t>
            </a:r>
            <a:r>
              <a:rPr lang="en-US" sz="1400" b="1" dirty="0" err="1"/>
              <a:t>voltagebase</a:t>
            </a:r>
            <a:r>
              <a:rPr lang="en-US" sz="1400" b="1" dirty="0"/>
              <a:t>=[12.47]</a:t>
            </a:r>
            <a:endParaRPr lang="en-US" sz="1400" dirty="0"/>
          </a:p>
          <a:p>
            <a:pPr marL="0" indent="0">
              <a:buNone/>
            </a:pPr>
            <a:r>
              <a:rPr lang="en-US" sz="1400" b="1" dirty="0" err="1"/>
              <a:t>calcv</a:t>
            </a:r>
            <a:endParaRPr lang="en-US" sz="1400" dirty="0"/>
          </a:p>
          <a:p>
            <a:pPr marL="0" indent="0">
              <a:buNone/>
            </a:pPr>
            <a:r>
              <a:rPr lang="en-US" sz="1400" b="1" dirty="0"/>
              <a:t>new </a:t>
            </a:r>
            <a:r>
              <a:rPr lang="en-US" sz="1400" b="1" dirty="0" err="1"/>
              <a:t>monitor.PQ</a:t>
            </a:r>
            <a:r>
              <a:rPr lang="en-US" sz="1400" b="1" dirty="0"/>
              <a:t> </a:t>
            </a:r>
            <a:r>
              <a:rPr lang="en-US" sz="1400" b="1" dirty="0" err="1"/>
              <a:t>storage.battery</a:t>
            </a:r>
            <a:r>
              <a:rPr lang="en-US" sz="1400" b="1" dirty="0"/>
              <a:t> 1 </a:t>
            </a:r>
            <a:r>
              <a:rPr lang="en-US" sz="1400" b="1" dirty="0" err="1"/>
              <a:t>ppolar</a:t>
            </a:r>
            <a:r>
              <a:rPr lang="en-US" sz="1400" b="1" dirty="0"/>
              <a:t>=no mode=1</a:t>
            </a:r>
            <a:endParaRPr lang="en-US" sz="1400" dirty="0"/>
          </a:p>
          <a:p>
            <a:pPr marL="0" indent="0">
              <a:buNone/>
            </a:pPr>
            <a:r>
              <a:rPr lang="en-US" sz="1400" b="1" dirty="0"/>
              <a:t>new </a:t>
            </a:r>
            <a:r>
              <a:rPr lang="en-US" sz="1400" b="1" dirty="0" err="1"/>
              <a:t>monitor.Vars</a:t>
            </a:r>
            <a:r>
              <a:rPr lang="en-US" sz="1400" b="1" dirty="0"/>
              <a:t> </a:t>
            </a:r>
            <a:r>
              <a:rPr lang="en-US" sz="1400" b="1" dirty="0" err="1"/>
              <a:t>storage.battery</a:t>
            </a:r>
            <a:r>
              <a:rPr lang="en-US" sz="1400" b="1" dirty="0"/>
              <a:t> 1 mode=3</a:t>
            </a:r>
            <a:endParaRPr lang="en-US" sz="1400" dirty="0"/>
          </a:p>
          <a:p>
            <a:pPr marL="0" indent="0">
              <a:buNone/>
            </a:pPr>
            <a:r>
              <a:rPr lang="en-US" sz="1400" b="1" dirty="0"/>
              <a:t>solve</a:t>
            </a:r>
            <a:endParaRPr lang="en-US" sz="1400" dirty="0"/>
          </a:p>
          <a:p>
            <a:pPr marL="0" indent="0">
              <a:buNone/>
            </a:pPr>
            <a:r>
              <a:rPr lang="en-US" sz="1400" b="1" dirty="0"/>
              <a:t>solve mode=daily step=15m number=(2 96 *)</a:t>
            </a:r>
            <a:endParaRPr lang="en-US" sz="1400" dirty="0"/>
          </a:p>
          <a:p>
            <a:pPr marL="0" indent="0">
              <a:buNone/>
            </a:pPr>
            <a:r>
              <a:rPr lang="en-US" sz="1400" b="1" dirty="0"/>
              <a:t>show mon PQ</a:t>
            </a:r>
            <a:endParaRPr lang="en-US" sz="1400" dirty="0"/>
          </a:p>
          <a:p>
            <a:pPr marL="0" indent="0">
              <a:buNone/>
            </a:pPr>
            <a:r>
              <a:rPr lang="en-US" sz="1400" b="1" dirty="0"/>
              <a:t>show mon </a:t>
            </a:r>
            <a:r>
              <a:rPr lang="en-US" sz="1400" b="1" dirty="0" err="1"/>
              <a:t>vars</a:t>
            </a:r>
            <a:endParaRPr lang="en-US" sz="1400" dirty="0"/>
          </a:p>
          <a:p>
            <a:pPr marL="0" indent="0">
              <a:buNone/>
              <a:tabLst>
                <a:tab pos="1423988" algn="l"/>
              </a:tabLst>
            </a:pPr>
            <a:endParaRPr lang="en-US" sz="1400" dirty="0"/>
          </a:p>
        </p:txBody>
      </p:sp>
    </p:spTree>
    <p:extLst>
      <p:ext uri="{BB962C8B-B14F-4D97-AF65-F5344CB8AC3E}">
        <p14:creationId xmlns:p14="http://schemas.microsoft.com/office/powerpoint/2010/main" val="20442825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Loadshape</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2" y="1397000"/>
            <a:ext cx="6683375" cy="448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6473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r="29044"/>
          <a:stretch>
            <a:fillRect/>
          </a:stretch>
        </p:blipFill>
        <p:spPr bwMode="auto">
          <a:xfrm>
            <a:off x="1947864" y="914083"/>
            <a:ext cx="5532436" cy="511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4540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 with </a:t>
            </a:r>
            <a:r>
              <a:rPr lang="en-US" dirty="0" err="1" smtClean="0"/>
              <a:t>DynaDLL</a:t>
            </a:r>
            <a:endParaRPr lang="en-US" dirty="0"/>
          </a:p>
        </p:txBody>
      </p:sp>
      <p:sp>
        <p:nvSpPr>
          <p:cNvPr id="5" name="Content Placeholder 4"/>
          <p:cNvSpPr>
            <a:spLocks noGrp="1"/>
          </p:cNvSpPr>
          <p:nvPr>
            <p:ph idx="1"/>
          </p:nvPr>
        </p:nvSpPr>
        <p:spPr/>
        <p:txBody>
          <a:bodyPr>
            <a:normAutofit fontScale="32500" lnSpcReduction="20000"/>
          </a:bodyPr>
          <a:lstStyle/>
          <a:p>
            <a:pPr marL="0" indent="0">
              <a:buNone/>
              <a:tabLst>
                <a:tab pos="1423988" algn="l"/>
              </a:tabLst>
            </a:pPr>
            <a:r>
              <a:rPr lang="en-US" dirty="0" smtClean="0"/>
              <a:t>clear</a:t>
            </a:r>
            <a:endParaRPr lang="en-US" dirty="0"/>
          </a:p>
          <a:p>
            <a:pPr marL="0" indent="0">
              <a:buNone/>
              <a:tabLst>
                <a:tab pos="1423988" algn="l"/>
              </a:tabLst>
            </a:pPr>
            <a:r>
              <a:rPr lang="en-US" dirty="0" smtClean="0"/>
              <a:t>New </a:t>
            </a:r>
            <a:r>
              <a:rPr lang="en-US" dirty="0" err="1"/>
              <a:t>Circuit.SimpleStore</a:t>
            </a:r>
            <a:r>
              <a:rPr lang="en-US" dirty="0"/>
              <a:t>     ! Creates voltage source  (</a:t>
            </a:r>
            <a:r>
              <a:rPr lang="en-US" dirty="0" err="1"/>
              <a:t>Vsource.Source</a:t>
            </a:r>
            <a:r>
              <a:rPr lang="en-US" dirty="0"/>
              <a:t>)</a:t>
            </a:r>
          </a:p>
          <a:p>
            <a:pPr marL="0" indent="0">
              <a:buNone/>
              <a:tabLst>
                <a:tab pos="1423988" algn="l"/>
              </a:tabLst>
            </a:pPr>
            <a:endParaRPr lang="en-US" dirty="0"/>
          </a:p>
          <a:p>
            <a:pPr marL="0" indent="0">
              <a:buNone/>
              <a:tabLst>
                <a:tab pos="1423988" algn="l"/>
              </a:tabLst>
            </a:pPr>
            <a:r>
              <a:rPr lang="en-US" dirty="0"/>
              <a:t>Edit </a:t>
            </a:r>
            <a:r>
              <a:rPr lang="en-US" dirty="0" err="1"/>
              <a:t>Vsource.Source</a:t>
            </a:r>
            <a:r>
              <a:rPr lang="en-US" dirty="0"/>
              <a:t> </a:t>
            </a:r>
            <a:r>
              <a:rPr lang="en-US" dirty="0" err="1"/>
              <a:t>BasekV</a:t>
            </a:r>
            <a:r>
              <a:rPr lang="en-US" dirty="0"/>
              <a:t>=115 pu=1.02  ISC3=30000  ISC1=25000  !Define source V and Z</a:t>
            </a:r>
          </a:p>
          <a:p>
            <a:pPr marL="0" indent="0">
              <a:buNone/>
              <a:tabLst>
                <a:tab pos="1423988" algn="l"/>
              </a:tabLst>
            </a:pPr>
            <a:endParaRPr lang="en-US" dirty="0"/>
          </a:p>
          <a:p>
            <a:pPr marL="0" indent="0">
              <a:buNone/>
              <a:tabLst>
                <a:tab pos="1423988" algn="l"/>
              </a:tabLst>
            </a:pPr>
            <a:r>
              <a:rPr lang="en-US" dirty="0"/>
              <a:t>New Transformer.TR1 XHL=10</a:t>
            </a:r>
          </a:p>
          <a:p>
            <a:pPr marL="0" indent="0">
              <a:buNone/>
              <a:tabLst>
                <a:tab pos="1423988" algn="l"/>
              </a:tabLst>
            </a:pPr>
            <a:r>
              <a:rPr lang="en-US" dirty="0"/>
              <a:t>~ Buses=[</a:t>
            </a:r>
            <a:r>
              <a:rPr lang="en-US" dirty="0" err="1"/>
              <a:t>SourceBus</a:t>
            </a:r>
            <a:r>
              <a:rPr lang="en-US" dirty="0"/>
              <a:t>, </a:t>
            </a:r>
            <a:r>
              <a:rPr lang="en-US" dirty="0" err="1"/>
              <a:t>Sub_Bus</a:t>
            </a:r>
            <a:r>
              <a:rPr lang="en-US" dirty="0"/>
              <a:t>] </a:t>
            </a:r>
          </a:p>
          <a:p>
            <a:pPr marL="0" indent="0">
              <a:buNone/>
              <a:tabLst>
                <a:tab pos="1423988" algn="l"/>
              </a:tabLst>
            </a:pPr>
            <a:r>
              <a:rPr lang="en-US" dirty="0"/>
              <a:t>~ Conns=[Delta Wye] </a:t>
            </a:r>
          </a:p>
          <a:p>
            <a:pPr marL="0" indent="0">
              <a:buNone/>
              <a:tabLst>
                <a:tab pos="1423988" algn="l"/>
              </a:tabLst>
            </a:pPr>
            <a:r>
              <a:rPr lang="en-US" dirty="0"/>
              <a:t>~ </a:t>
            </a:r>
            <a:r>
              <a:rPr lang="en-US" dirty="0" err="1"/>
              <a:t>kVs</a:t>
            </a:r>
            <a:r>
              <a:rPr lang="en-US" dirty="0"/>
              <a:t>= [115 12.47]</a:t>
            </a:r>
          </a:p>
          <a:p>
            <a:pPr marL="0" indent="0">
              <a:buNone/>
              <a:tabLst>
                <a:tab pos="1423988" algn="l"/>
              </a:tabLst>
            </a:pPr>
            <a:r>
              <a:rPr lang="en-US" dirty="0"/>
              <a:t>~ </a:t>
            </a:r>
            <a:r>
              <a:rPr lang="en-US" dirty="0" err="1"/>
              <a:t>kVAs</a:t>
            </a:r>
            <a:r>
              <a:rPr lang="en-US" dirty="0"/>
              <a:t>=[200000 200000] </a:t>
            </a:r>
          </a:p>
          <a:p>
            <a:pPr marL="0" indent="0">
              <a:buNone/>
              <a:tabLst>
                <a:tab pos="1423988" algn="l"/>
              </a:tabLst>
            </a:pPr>
            <a:r>
              <a:rPr lang="en-US" dirty="0" smtClean="0"/>
              <a:t>New </a:t>
            </a:r>
            <a:r>
              <a:rPr lang="en-US" dirty="0"/>
              <a:t>Linecode.336ACSR R1=0.058 X1=.1206 R0=.1784 X0=.4047 C1=3.4 C0=1.6 Units=</a:t>
            </a:r>
            <a:r>
              <a:rPr lang="en-US" dirty="0" err="1"/>
              <a:t>kft</a:t>
            </a:r>
            <a:endParaRPr lang="en-US" dirty="0"/>
          </a:p>
          <a:p>
            <a:pPr marL="0" indent="0">
              <a:buNone/>
              <a:tabLst>
                <a:tab pos="1423988" algn="l"/>
              </a:tabLst>
            </a:pPr>
            <a:r>
              <a:rPr lang="en-US" dirty="0" smtClean="0"/>
              <a:t>New </a:t>
            </a:r>
            <a:r>
              <a:rPr lang="en-US" dirty="0"/>
              <a:t>Line.LINE1 Bus1=</a:t>
            </a:r>
            <a:r>
              <a:rPr lang="en-US" dirty="0" err="1"/>
              <a:t>Sub_Bus</a:t>
            </a:r>
            <a:r>
              <a:rPr lang="en-US" dirty="0"/>
              <a:t> Bus2=</a:t>
            </a:r>
            <a:r>
              <a:rPr lang="en-US" dirty="0" err="1"/>
              <a:t>LoadBus</a:t>
            </a:r>
            <a:r>
              <a:rPr lang="en-US" dirty="0"/>
              <a:t> </a:t>
            </a:r>
            <a:r>
              <a:rPr lang="en-US" dirty="0" err="1"/>
              <a:t>Linecode</a:t>
            </a:r>
            <a:r>
              <a:rPr lang="en-US" dirty="0"/>
              <a:t>=336ACSR Length=0.011 Units=</a:t>
            </a:r>
            <a:r>
              <a:rPr lang="en-US" dirty="0" err="1"/>
              <a:t>Mi</a:t>
            </a:r>
            <a:r>
              <a:rPr lang="en-US" dirty="0"/>
              <a:t> </a:t>
            </a:r>
          </a:p>
          <a:p>
            <a:pPr marL="0" indent="0">
              <a:buNone/>
              <a:tabLst>
                <a:tab pos="1423988" algn="l"/>
              </a:tabLst>
            </a:pPr>
            <a:endParaRPr lang="en-US" dirty="0"/>
          </a:p>
          <a:p>
            <a:pPr marL="0" indent="0">
              <a:buNone/>
              <a:tabLst>
                <a:tab pos="1423988" algn="l"/>
              </a:tabLst>
            </a:pPr>
            <a:r>
              <a:rPr lang="en-US" dirty="0"/>
              <a:t>New </a:t>
            </a:r>
            <a:r>
              <a:rPr lang="en-US" dirty="0" err="1"/>
              <a:t>Transformer.MVLV</a:t>
            </a:r>
            <a:r>
              <a:rPr lang="en-US" dirty="0"/>
              <a:t>  XHL = 5</a:t>
            </a:r>
          </a:p>
          <a:p>
            <a:pPr marL="0" indent="0">
              <a:buNone/>
              <a:tabLst>
                <a:tab pos="1423988" algn="l"/>
              </a:tabLst>
            </a:pPr>
            <a:r>
              <a:rPr lang="en-US" dirty="0"/>
              <a:t>~ Buses=[</a:t>
            </a:r>
            <a:r>
              <a:rPr lang="en-US" dirty="0" err="1"/>
              <a:t>LoadBus</a:t>
            </a:r>
            <a:r>
              <a:rPr lang="en-US" dirty="0"/>
              <a:t> </a:t>
            </a:r>
            <a:r>
              <a:rPr lang="en-US" dirty="0" err="1"/>
              <a:t>LVBus</a:t>
            </a:r>
            <a:r>
              <a:rPr lang="en-US" dirty="0"/>
              <a:t>] </a:t>
            </a:r>
          </a:p>
          <a:p>
            <a:pPr marL="0" indent="0">
              <a:buNone/>
              <a:tabLst>
                <a:tab pos="1423988" algn="l"/>
              </a:tabLst>
            </a:pPr>
            <a:r>
              <a:rPr lang="en-US" dirty="0"/>
              <a:t>~ Conns=[Delta Wye] </a:t>
            </a:r>
          </a:p>
          <a:p>
            <a:pPr marL="0" indent="0">
              <a:buNone/>
              <a:tabLst>
                <a:tab pos="1423988" algn="l"/>
              </a:tabLst>
            </a:pPr>
            <a:r>
              <a:rPr lang="en-US" dirty="0"/>
              <a:t>~ </a:t>
            </a:r>
            <a:r>
              <a:rPr lang="en-US" dirty="0" err="1"/>
              <a:t>kVs</a:t>
            </a:r>
            <a:r>
              <a:rPr lang="en-US" dirty="0"/>
              <a:t>= [12.47  .400] </a:t>
            </a:r>
          </a:p>
          <a:p>
            <a:pPr marL="0" indent="0">
              <a:buNone/>
              <a:tabLst>
                <a:tab pos="1423988" algn="l"/>
              </a:tabLst>
            </a:pPr>
            <a:r>
              <a:rPr lang="en-US" dirty="0"/>
              <a:t>~ </a:t>
            </a:r>
            <a:r>
              <a:rPr lang="en-US" dirty="0" err="1"/>
              <a:t>kVAs</a:t>
            </a:r>
            <a:r>
              <a:rPr lang="en-US" dirty="0"/>
              <a:t>=[300 300]</a:t>
            </a:r>
          </a:p>
          <a:p>
            <a:pPr marL="0" indent="0">
              <a:buNone/>
              <a:tabLst>
                <a:tab pos="1423988" algn="l"/>
              </a:tabLst>
            </a:pPr>
            <a:endParaRPr lang="en-US" dirty="0"/>
          </a:p>
          <a:p>
            <a:pPr marL="0" indent="0">
              <a:buNone/>
              <a:tabLst>
                <a:tab pos="1423988" algn="l"/>
              </a:tabLst>
            </a:pPr>
            <a:r>
              <a:rPr lang="en-US" dirty="0"/>
              <a:t>New Storage.Store1 phases=3 Bus1=</a:t>
            </a:r>
            <a:r>
              <a:rPr lang="en-US" dirty="0" err="1"/>
              <a:t>LVBus</a:t>
            </a:r>
            <a:r>
              <a:rPr lang="en-US" dirty="0"/>
              <a:t> kV=0.400 conn=Delta kVA=60 </a:t>
            </a:r>
          </a:p>
          <a:p>
            <a:pPr marL="0" indent="0">
              <a:buNone/>
              <a:tabLst>
                <a:tab pos="1423988" algn="l"/>
              </a:tabLst>
            </a:pPr>
            <a:r>
              <a:rPr lang="en-US" dirty="0"/>
              <a:t>~ </a:t>
            </a:r>
            <a:r>
              <a:rPr lang="en-US" dirty="0" err="1"/>
              <a:t>kWrated</a:t>
            </a:r>
            <a:r>
              <a:rPr lang="en-US" dirty="0"/>
              <a:t>=60 </a:t>
            </a:r>
            <a:r>
              <a:rPr lang="en-US" dirty="0" err="1"/>
              <a:t>kWHrated</a:t>
            </a:r>
            <a:r>
              <a:rPr lang="en-US" dirty="0"/>
              <a:t>=   0.20833  %reserve=50    // 750 kW-s (kJ)</a:t>
            </a:r>
          </a:p>
          <a:p>
            <a:pPr marL="0" indent="0">
              <a:buNone/>
              <a:tabLst>
                <a:tab pos="1423988" algn="l"/>
              </a:tabLst>
            </a:pPr>
            <a:r>
              <a:rPr lang="en-US" dirty="0"/>
              <a:t>~ state=discharge</a:t>
            </a:r>
          </a:p>
          <a:p>
            <a:pPr marL="0" indent="0">
              <a:buNone/>
              <a:tabLst>
                <a:tab pos="1423988" algn="l"/>
              </a:tabLst>
            </a:pPr>
            <a:r>
              <a:rPr lang="en-US" dirty="0"/>
              <a:t>~ kW=50  PF=1</a:t>
            </a:r>
          </a:p>
          <a:p>
            <a:pPr marL="0" indent="0">
              <a:buNone/>
              <a:tabLst>
                <a:tab pos="1423988" algn="l"/>
              </a:tabLst>
            </a:pPr>
            <a:r>
              <a:rPr lang="en-US" dirty="0"/>
              <a:t>~ </a:t>
            </a:r>
            <a:r>
              <a:rPr lang="en-US" dirty="0" err="1">
                <a:solidFill>
                  <a:srgbClr val="FF0000"/>
                </a:solidFill>
              </a:rPr>
              <a:t>DynaDLL</a:t>
            </a:r>
            <a:r>
              <a:rPr lang="en-US" dirty="0">
                <a:solidFill>
                  <a:srgbClr val="FF0000"/>
                </a:solidFill>
              </a:rPr>
              <a:t>="C:\Users\prdu001\OpenDSS\Source\DESS1\Dess1.DLL"   </a:t>
            </a:r>
          </a:p>
          <a:p>
            <a:pPr marL="0" indent="0">
              <a:buNone/>
              <a:tabLst>
                <a:tab pos="1423988" algn="l"/>
              </a:tabLst>
            </a:pPr>
            <a:r>
              <a:rPr lang="en-US" dirty="0"/>
              <a:t>!  ~ </a:t>
            </a:r>
            <a:r>
              <a:rPr lang="en-US" dirty="0" err="1"/>
              <a:t>DynaData</a:t>
            </a:r>
            <a:r>
              <a:rPr lang="en-US" dirty="0"/>
              <a:t>=(help)</a:t>
            </a:r>
          </a:p>
          <a:p>
            <a:pPr marL="0" indent="0">
              <a:buNone/>
              <a:tabLst>
                <a:tab pos="1423988" algn="l"/>
              </a:tabLst>
            </a:pPr>
            <a:r>
              <a:rPr lang="en-US" dirty="0"/>
              <a:t>~ </a:t>
            </a:r>
            <a:r>
              <a:rPr lang="en-US" dirty="0" err="1"/>
              <a:t>DynaData</a:t>
            </a:r>
            <a:r>
              <a:rPr lang="en-US" dirty="0"/>
              <a:t>=(file=</a:t>
            </a:r>
            <a:r>
              <a:rPr lang="en-US" dirty="0" err="1"/>
              <a:t>DESSModel_Test.TxT</a:t>
            </a:r>
            <a:r>
              <a:rPr lang="en-US" dirty="0"/>
              <a:t>)</a:t>
            </a:r>
          </a:p>
          <a:p>
            <a:pPr marL="0" indent="0">
              <a:buNone/>
              <a:tabLst>
                <a:tab pos="1423988" algn="l"/>
              </a:tabLst>
            </a:pPr>
            <a:endParaRPr lang="en-US" dirty="0"/>
          </a:p>
          <a:p>
            <a:pPr marL="0" indent="0">
              <a:buNone/>
              <a:tabLst>
                <a:tab pos="1423988" algn="l"/>
              </a:tabLst>
            </a:pPr>
            <a:r>
              <a:rPr lang="en-US" dirty="0"/>
              <a:t>// New Load.LOAD1 Bus1=</a:t>
            </a:r>
            <a:r>
              <a:rPr lang="en-US" dirty="0" err="1"/>
              <a:t>LoadBus</a:t>
            </a:r>
            <a:r>
              <a:rPr lang="en-US" dirty="0"/>
              <a:t> kV=12.47 kW=1000 PF=.95 model=4 </a:t>
            </a:r>
            <a:r>
              <a:rPr lang="en-US" dirty="0" err="1"/>
              <a:t>cvrwatts</a:t>
            </a:r>
            <a:r>
              <a:rPr lang="en-US" dirty="0"/>
              <a:t>=1.2</a:t>
            </a:r>
          </a:p>
          <a:p>
            <a:pPr marL="0" indent="0">
              <a:buNone/>
              <a:tabLst>
                <a:tab pos="1423988" algn="l"/>
              </a:tabLst>
            </a:pPr>
            <a:r>
              <a:rPr lang="en-US" dirty="0"/>
              <a:t>Solve</a:t>
            </a:r>
          </a:p>
        </p:txBody>
      </p:sp>
    </p:spTree>
    <p:extLst>
      <p:ext uri="{BB962C8B-B14F-4D97-AF65-F5344CB8AC3E}">
        <p14:creationId xmlns:p14="http://schemas.microsoft.com/office/powerpoint/2010/main" val="13450694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 with Controller</a:t>
            </a:r>
            <a:endParaRPr lang="en-US" dirty="0"/>
          </a:p>
        </p:txBody>
      </p:sp>
      <p:sp>
        <p:nvSpPr>
          <p:cNvPr id="5" name="Content Placeholder 4"/>
          <p:cNvSpPr>
            <a:spLocks noGrp="1"/>
          </p:cNvSpPr>
          <p:nvPr>
            <p:ph idx="1"/>
          </p:nvPr>
        </p:nvSpPr>
        <p:spPr/>
        <p:txBody>
          <a:bodyPr>
            <a:normAutofit/>
          </a:bodyPr>
          <a:lstStyle/>
          <a:p>
            <a:pPr marL="0" indent="0">
              <a:buNone/>
            </a:pPr>
            <a:r>
              <a:rPr lang="en-US" b="1" dirty="0"/>
              <a:t>new </a:t>
            </a:r>
            <a:r>
              <a:rPr lang="en-US" b="1" dirty="0" err="1"/>
              <a:t>Storage.battery</a:t>
            </a:r>
            <a:r>
              <a:rPr lang="en-US" b="1" dirty="0"/>
              <a:t> phases=3 bus1=</a:t>
            </a:r>
            <a:r>
              <a:rPr lang="en-US" b="1" dirty="0" err="1"/>
              <a:t>loadbus</a:t>
            </a:r>
            <a:r>
              <a:rPr lang="en-US" b="1" dirty="0"/>
              <a:t>  </a:t>
            </a:r>
            <a:r>
              <a:rPr lang="en-US" b="1" dirty="0" err="1"/>
              <a:t>kv</a:t>
            </a:r>
            <a:r>
              <a:rPr lang="en-US" b="1" dirty="0"/>
              <a:t>=12.47  </a:t>
            </a:r>
            <a:endParaRPr lang="en-US" dirty="0"/>
          </a:p>
          <a:p>
            <a:pPr marL="0" indent="0">
              <a:buNone/>
            </a:pPr>
            <a:r>
              <a:rPr lang="en-US" b="1" dirty="0"/>
              <a:t>~ </a:t>
            </a:r>
            <a:r>
              <a:rPr lang="en-US" b="1" dirty="0" err="1"/>
              <a:t>kwrated</a:t>
            </a:r>
            <a:r>
              <a:rPr lang="en-US" b="1" dirty="0"/>
              <a:t>=250 </a:t>
            </a:r>
            <a:r>
              <a:rPr lang="en-US" b="1" dirty="0" err="1"/>
              <a:t>kwhrated</a:t>
            </a:r>
            <a:r>
              <a:rPr lang="en-US" b="1" dirty="0"/>
              <a:t>=1000 </a:t>
            </a:r>
            <a:endParaRPr lang="en-US" b="1" dirty="0" smtClean="0"/>
          </a:p>
          <a:p>
            <a:pPr marL="0" indent="0">
              <a:buNone/>
            </a:pPr>
            <a:endParaRPr lang="en-US" b="1" dirty="0"/>
          </a:p>
          <a:p>
            <a:pPr marL="0" indent="0">
              <a:buNone/>
            </a:pPr>
            <a:endParaRPr lang="en-US" dirty="0"/>
          </a:p>
          <a:p>
            <a:pPr marL="0" indent="0">
              <a:buNone/>
            </a:pPr>
            <a:r>
              <a:rPr lang="en-US" b="1" dirty="0"/>
              <a:t>new </a:t>
            </a:r>
            <a:r>
              <a:rPr lang="en-US" b="1" dirty="0" err="1"/>
              <a:t>StorageController.battery</a:t>
            </a:r>
            <a:r>
              <a:rPr lang="en-US" b="1" dirty="0"/>
              <a:t> element=line.Line1   </a:t>
            </a:r>
            <a:endParaRPr lang="en-US" dirty="0"/>
          </a:p>
          <a:p>
            <a:pPr marL="0" indent="0">
              <a:buNone/>
            </a:pPr>
            <a:r>
              <a:rPr lang="en-US" b="1" dirty="0"/>
              <a:t>~ %Reserve=20.0 </a:t>
            </a:r>
            <a:endParaRPr lang="en-US" dirty="0"/>
          </a:p>
          <a:p>
            <a:pPr marL="0" indent="0">
              <a:buNone/>
            </a:pPr>
            <a:r>
              <a:rPr lang="en-US" b="1" dirty="0"/>
              <a:t>~ </a:t>
            </a:r>
            <a:r>
              <a:rPr lang="en-US" b="1" dirty="0" err="1"/>
              <a:t>ModeCharge</a:t>
            </a:r>
            <a:r>
              <a:rPr lang="en-US" b="1" dirty="0"/>
              <a:t>=</a:t>
            </a:r>
            <a:r>
              <a:rPr lang="en-US" b="1" dirty="0" err="1"/>
              <a:t>Loadshape</a:t>
            </a:r>
            <a:r>
              <a:rPr lang="en-US" b="1" dirty="0"/>
              <a:t> </a:t>
            </a:r>
            <a:endParaRPr lang="en-US" dirty="0"/>
          </a:p>
          <a:p>
            <a:pPr marL="0" indent="0">
              <a:buNone/>
            </a:pPr>
            <a:r>
              <a:rPr lang="en-US" b="1" dirty="0"/>
              <a:t>~ </a:t>
            </a:r>
            <a:r>
              <a:rPr lang="en-US" b="1" dirty="0" err="1"/>
              <a:t>ModeDischarge</a:t>
            </a:r>
            <a:r>
              <a:rPr lang="en-US" b="1" dirty="0"/>
              <a:t>=</a:t>
            </a:r>
            <a:r>
              <a:rPr lang="en-US" b="1" dirty="0" err="1"/>
              <a:t>Loadshape</a:t>
            </a:r>
            <a:r>
              <a:rPr lang="en-US" b="1" dirty="0"/>
              <a:t> </a:t>
            </a:r>
            <a:endParaRPr lang="en-US" dirty="0"/>
          </a:p>
          <a:p>
            <a:pPr marL="0" indent="0">
              <a:buNone/>
            </a:pPr>
            <a:r>
              <a:rPr lang="en-US" b="1" dirty="0"/>
              <a:t>~ Yearly=</a:t>
            </a:r>
            <a:r>
              <a:rPr lang="en-US" b="1" dirty="0" err="1"/>
              <a:t>ls_bat_cntrl</a:t>
            </a:r>
            <a:r>
              <a:rPr lang="en-US" b="1" dirty="0"/>
              <a:t>  </a:t>
            </a:r>
            <a:endParaRPr lang="en-US" dirty="0"/>
          </a:p>
          <a:p>
            <a:pPr marL="0" indent="0">
              <a:buNone/>
            </a:pPr>
            <a:r>
              <a:rPr lang="en-US" b="1" dirty="0"/>
              <a:t>~ </a:t>
            </a:r>
            <a:r>
              <a:rPr lang="en-US" b="1" dirty="0" err="1"/>
              <a:t>EventLog</a:t>
            </a:r>
            <a:r>
              <a:rPr lang="en-US" b="1" dirty="0"/>
              <a:t>=Yes</a:t>
            </a:r>
            <a:endParaRPr lang="en-US" dirty="0"/>
          </a:p>
        </p:txBody>
      </p:sp>
    </p:spTree>
    <p:extLst>
      <p:ext uri="{BB962C8B-B14F-4D97-AF65-F5344CB8AC3E}">
        <p14:creationId xmlns:p14="http://schemas.microsoft.com/office/powerpoint/2010/main" val="6466936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Model for Direct-Connect Y-connected DG to avoid convergence issue</a:t>
            </a:r>
            <a:endParaRPr lang="en-US" dirty="0"/>
          </a:p>
        </p:txBody>
      </p:sp>
      <p:pic>
        <p:nvPicPr>
          <p:cNvPr id="1026" name="Picture 2" descr="Generator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1100138"/>
            <a:ext cx="5027301" cy="323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274320" y="4332130"/>
            <a:ext cx="8595360" cy="1954369"/>
          </a:xfrm>
          <a:prstGeom prst="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l">
              <a:spcBef>
                <a:spcPct val="0"/>
              </a:spcBef>
              <a:spcAft>
                <a:spcPts val="0"/>
              </a:spcAft>
            </a:pPr>
            <a:r>
              <a:rPr lang="en-US" sz="2400" b="1" dirty="0">
                <a:solidFill>
                  <a:schemeClr val="bg1"/>
                </a:solidFill>
                <a:latin typeface="Arial Narrow" panose="020B0606020202030204" pitchFamily="34" charset="0"/>
              </a:rPr>
              <a:t>Insert a </a:t>
            </a:r>
            <a:r>
              <a:rPr lang="en-US" sz="2400" b="1" dirty="0" err="1">
                <a:solidFill>
                  <a:schemeClr val="bg1"/>
                </a:solidFill>
                <a:latin typeface="Arial Narrow" panose="020B0606020202030204" pitchFamily="34" charset="0"/>
              </a:rPr>
              <a:t>Yn</a:t>
            </a:r>
            <a:r>
              <a:rPr lang="en-US" sz="2400" b="1" dirty="0">
                <a:solidFill>
                  <a:schemeClr val="bg1"/>
                </a:solidFill>
                <a:latin typeface="Arial Narrow" panose="020B0606020202030204" pitchFamily="34" charset="0"/>
              </a:rPr>
              <a:t>-D Transformer in Series with delta-connected DG to achieve Y </a:t>
            </a:r>
            <a:r>
              <a:rPr lang="en-US" sz="2400" b="1" dirty="0" smtClean="0">
                <a:solidFill>
                  <a:schemeClr val="bg1"/>
                </a:solidFill>
                <a:latin typeface="Arial Narrow" panose="020B0606020202030204" pitchFamily="34" charset="0"/>
              </a:rPr>
              <a:t>direct to avoid numerical problems in </a:t>
            </a:r>
            <a:r>
              <a:rPr lang="en-US" sz="2400" b="1" dirty="0" err="1" smtClean="0">
                <a:solidFill>
                  <a:schemeClr val="bg1"/>
                </a:solidFill>
                <a:latin typeface="Arial Narrow" panose="020B0606020202030204" pitchFamily="34" charset="0"/>
              </a:rPr>
              <a:t>OpenDSS</a:t>
            </a:r>
            <a:r>
              <a:rPr lang="en-US" sz="2400" b="1" dirty="0" smtClean="0">
                <a:solidFill>
                  <a:schemeClr val="bg1"/>
                </a:solidFill>
                <a:latin typeface="Arial Narrow" panose="020B0606020202030204" pitchFamily="34" charset="0"/>
              </a:rPr>
              <a:t>. </a:t>
            </a:r>
            <a:br>
              <a:rPr lang="en-US" sz="2400" b="1" dirty="0" smtClean="0">
                <a:solidFill>
                  <a:schemeClr val="bg1"/>
                </a:solidFill>
                <a:latin typeface="Arial Narrow" panose="020B0606020202030204" pitchFamily="34" charset="0"/>
              </a:rPr>
            </a:b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400" b="1" dirty="0" smtClean="0">
                <a:solidFill>
                  <a:schemeClr val="bg1"/>
                </a:solidFill>
                <a:latin typeface="Arial Narrow" panose="020B0606020202030204" pitchFamily="34" charset="0"/>
              </a:rPr>
              <a:t>Set Transformer XHL = DG’s %X</a:t>
            </a:r>
            <a:r>
              <a:rPr lang="en-US" sz="2400" b="1" baseline="-25000" dirty="0" smtClean="0">
                <a:solidFill>
                  <a:schemeClr val="bg1"/>
                </a:solidFill>
                <a:latin typeface="Arial Narrow" panose="020B0606020202030204" pitchFamily="34" charset="0"/>
              </a:rPr>
              <a:t>0 </a:t>
            </a:r>
            <a:endParaRPr lang="en-US" sz="2400" b="1" baseline="-25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48098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1-s Solar Data – Cloud Transients</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0"/>
            <a:ext cx="63992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5"/>
          <p:cNvSpPr txBox="1">
            <a:spLocks noChangeArrowheads="1"/>
          </p:cNvSpPr>
          <p:nvPr/>
        </p:nvSpPr>
        <p:spPr bwMode="auto">
          <a:xfrm>
            <a:off x="3200400" y="5791200"/>
            <a:ext cx="3124200" cy="590550"/>
          </a:xfrm>
          <a:prstGeom prst="rect">
            <a:avLst/>
          </a:prstGeom>
          <a:solidFill>
            <a:schemeClr val="bg1"/>
          </a:solidFill>
          <a:ln w="9525">
            <a:solidFill>
              <a:schemeClr val="tx1"/>
            </a:solidFill>
            <a:miter lim="800000"/>
            <a:headEnd/>
            <a:tailEnd/>
          </a:ln>
        </p:spPr>
        <p:txBody>
          <a:bodyPr>
            <a:spAutoFit/>
          </a:bodyPr>
          <a:lstStyle>
            <a:lvl1pPr>
              <a:tabLst>
                <a:tab pos="0" algn="l"/>
              </a:tabLst>
              <a:defRPr sz="1600">
                <a:solidFill>
                  <a:srgbClr val="000000"/>
                </a:solidFill>
                <a:latin typeface="Arial" panose="020B0604020202020204" pitchFamily="34" charset="0"/>
              </a:defRPr>
            </a:lvl1pPr>
            <a:lvl2pPr marL="742950" indent="-285750">
              <a:tabLst>
                <a:tab pos="0" algn="l"/>
              </a:tabLst>
              <a:defRPr sz="1600">
                <a:solidFill>
                  <a:srgbClr val="000000"/>
                </a:solidFill>
                <a:latin typeface="Arial" panose="020B0604020202020204" pitchFamily="34" charset="0"/>
              </a:defRPr>
            </a:lvl2pPr>
            <a:lvl3pPr marL="1143000" indent="-228600">
              <a:tabLst>
                <a:tab pos="0" algn="l"/>
              </a:tabLst>
              <a:defRPr sz="1600">
                <a:solidFill>
                  <a:srgbClr val="000000"/>
                </a:solidFill>
                <a:latin typeface="Arial" panose="020B0604020202020204" pitchFamily="34" charset="0"/>
              </a:defRPr>
            </a:lvl3pPr>
            <a:lvl4pPr marL="1600200" indent="-228600">
              <a:tabLst>
                <a:tab pos="0" algn="l"/>
              </a:tabLst>
              <a:defRPr sz="1600">
                <a:solidFill>
                  <a:srgbClr val="000000"/>
                </a:solidFill>
                <a:latin typeface="Arial" panose="020B0604020202020204" pitchFamily="34" charset="0"/>
              </a:defRPr>
            </a:lvl4pPr>
            <a:lvl5pPr marL="2057400" indent="-228600">
              <a:tabLst>
                <a:tab pos="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9pPr>
          </a:lstStyle>
          <a:p>
            <a:r>
              <a:rPr lang="en-US" altLang="en-US"/>
              <a:t>Impact on Feeder Voltage ??</a:t>
            </a:r>
            <a:br>
              <a:rPr lang="en-US" altLang="en-US"/>
            </a:br>
            <a:endParaRPr lang="en-US" altLang="en-US"/>
          </a:p>
        </p:txBody>
      </p:sp>
    </p:spTree>
    <p:extLst>
      <p:ext uri="{BB962C8B-B14F-4D97-AF65-F5344CB8AC3E}">
        <p14:creationId xmlns:p14="http://schemas.microsoft.com/office/powerpoint/2010/main" val="241144264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Monte Carlo Fault Example</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572921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Concept: One-Line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0" y="1581965"/>
            <a:ext cx="8621310" cy="3863492"/>
          </a:xfrm>
          <a:prstGeom prst="rect">
            <a:avLst/>
          </a:prstGeom>
        </p:spPr>
      </p:pic>
    </p:spTree>
    <p:extLst>
      <p:ext uri="{BB962C8B-B14F-4D97-AF65-F5344CB8AC3E}">
        <p14:creationId xmlns:p14="http://schemas.microsoft.com/office/powerpoint/2010/main" val="17559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1-sec Solar Data (2010)</a:t>
            </a:r>
          </a:p>
        </p:txBody>
      </p:sp>
      <p:grpSp>
        <p:nvGrpSpPr>
          <p:cNvPr id="22531" name="Group 16"/>
          <p:cNvGrpSpPr>
            <a:grpSpLocks/>
          </p:cNvGrpSpPr>
          <p:nvPr/>
        </p:nvGrpSpPr>
        <p:grpSpPr bwMode="auto">
          <a:xfrm>
            <a:off x="1066800" y="1371600"/>
            <a:ext cx="6124575" cy="5019675"/>
            <a:chOff x="672" y="864"/>
            <a:chExt cx="3858" cy="3162"/>
          </a:xfrm>
        </p:grpSpPr>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864"/>
              <a:ext cx="3858"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Oval 5"/>
            <p:cNvSpPr>
              <a:spLocks noChangeArrowheads="1"/>
            </p:cNvSpPr>
            <p:nvPr/>
          </p:nvSpPr>
          <p:spPr bwMode="auto">
            <a:xfrm>
              <a:off x="1392"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2534" name="Oval 6"/>
            <p:cNvSpPr>
              <a:spLocks noChangeArrowheads="1"/>
            </p:cNvSpPr>
            <p:nvPr/>
          </p:nvSpPr>
          <p:spPr bwMode="auto">
            <a:xfrm>
              <a:off x="2304"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2535" name="Oval 8"/>
            <p:cNvSpPr>
              <a:spLocks noChangeArrowheads="1"/>
            </p:cNvSpPr>
            <p:nvPr/>
          </p:nvSpPr>
          <p:spPr bwMode="auto">
            <a:xfrm>
              <a:off x="2736" y="960"/>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2536" name="Oval 9"/>
            <p:cNvSpPr>
              <a:spLocks noChangeArrowheads="1"/>
            </p:cNvSpPr>
            <p:nvPr/>
          </p:nvSpPr>
          <p:spPr bwMode="auto">
            <a:xfrm>
              <a:off x="3024" y="19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2537" name="Oval 10"/>
            <p:cNvSpPr>
              <a:spLocks noChangeArrowheads="1"/>
            </p:cNvSpPr>
            <p:nvPr/>
          </p:nvSpPr>
          <p:spPr bwMode="auto">
            <a:xfrm>
              <a:off x="1440" y="912"/>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2538" name="Text Box 11"/>
            <p:cNvSpPr txBox="1">
              <a:spLocks noChangeArrowheads="1"/>
            </p:cNvSpPr>
            <p:nvPr/>
          </p:nvSpPr>
          <p:spPr bwMode="auto">
            <a:xfrm>
              <a:off x="2256" y="3168"/>
              <a:ext cx="2016" cy="237"/>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Regulator Operations</a:t>
              </a:r>
            </a:p>
          </p:txBody>
        </p:sp>
        <p:sp>
          <p:nvSpPr>
            <p:cNvPr id="22539" name="Line 12"/>
            <p:cNvSpPr>
              <a:spLocks noChangeShapeType="1"/>
            </p:cNvSpPr>
            <p:nvPr/>
          </p:nvSpPr>
          <p:spPr bwMode="auto">
            <a:xfrm flipV="1">
              <a:off x="2880" y="2352"/>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2540" name="Line 13"/>
            <p:cNvSpPr>
              <a:spLocks noChangeShapeType="1"/>
            </p:cNvSpPr>
            <p:nvPr/>
          </p:nvSpPr>
          <p:spPr bwMode="auto">
            <a:xfrm flipH="1" flipV="1">
              <a:off x="2544" y="2400"/>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2541" name="Line 14"/>
            <p:cNvSpPr>
              <a:spLocks noChangeShapeType="1"/>
            </p:cNvSpPr>
            <p:nvPr/>
          </p:nvSpPr>
          <p:spPr bwMode="auto">
            <a:xfrm flipV="1">
              <a:off x="2832" y="1248"/>
              <a:ext cx="192"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2542" name="Line 15"/>
            <p:cNvSpPr>
              <a:spLocks noChangeShapeType="1"/>
            </p:cNvSpPr>
            <p:nvPr/>
          </p:nvSpPr>
          <p:spPr bwMode="auto">
            <a:xfrm flipH="1" flipV="1">
              <a:off x="1680" y="2400"/>
              <a:ext cx="912"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extLst>
      <p:ext uri="{BB962C8B-B14F-4D97-AF65-F5344CB8AC3E}">
        <p14:creationId xmlns:p14="http://schemas.microsoft.com/office/powerpoint/2010/main" val="42364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Root of Problem</a:t>
            </a:r>
          </a:p>
        </p:txBody>
      </p:sp>
      <p:sp>
        <p:nvSpPr>
          <p:cNvPr id="23555" name="Rectangle 3"/>
          <p:cNvSpPr>
            <a:spLocks noChangeArrowheads="1"/>
          </p:cNvSpPr>
          <p:nvPr/>
        </p:nvSpPr>
        <p:spPr bwMode="auto">
          <a:xfrm>
            <a:off x="0" y="204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nvGrpSpPr>
          <p:cNvPr id="23556" name="Group 4"/>
          <p:cNvGrpSpPr>
            <a:grpSpLocks noChangeAspect="1"/>
          </p:cNvGrpSpPr>
          <p:nvPr/>
        </p:nvGrpSpPr>
        <p:grpSpPr bwMode="auto">
          <a:xfrm>
            <a:off x="1143000" y="1981200"/>
            <a:ext cx="4648200" cy="4343400"/>
            <a:chOff x="2362" y="3630"/>
            <a:chExt cx="12656" cy="11822"/>
          </a:xfrm>
        </p:grpSpPr>
        <p:sp>
          <p:nvSpPr>
            <p:cNvPr id="23559" name="AutoShape 5"/>
            <p:cNvSpPr>
              <a:spLocks noChangeAspect="1" noChangeArrowheads="1" noTextEdit="1"/>
            </p:cNvSpPr>
            <p:nvPr/>
          </p:nvSpPr>
          <p:spPr bwMode="auto">
            <a:xfrm>
              <a:off x="2362" y="3630"/>
              <a:ext cx="12656" cy="1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60" name="Rectangle 6"/>
            <p:cNvSpPr>
              <a:spLocks noChangeArrowheads="1"/>
            </p:cNvSpPr>
            <p:nvPr/>
          </p:nvSpPr>
          <p:spPr bwMode="auto">
            <a:xfrm>
              <a:off x="2362" y="4397"/>
              <a:ext cx="12656" cy="10355"/>
            </a:xfrm>
            <a:prstGeom prst="rect">
              <a:avLst/>
            </a:prstGeom>
            <a:solidFill>
              <a:srgbClr val="FFFFFF"/>
            </a:solidFill>
            <a:ln w="9525">
              <a:solidFill>
                <a:srgbClr val="FFFFFF"/>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561" name="Rectangle 7"/>
            <p:cNvSpPr>
              <a:spLocks noChangeArrowheads="1"/>
            </p:cNvSpPr>
            <p:nvPr/>
          </p:nvSpPr>
          <p:spPr bwMode="auto">
            <a:xfrm>
              <a:off x="7218" y="3816"/>
              <a:ext cx="5639"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Voltage Profile w/ DG</a:t>
              </a:r>
              <a:endParaRPr lang="en-US" altLang="en-US" sz="1800">
                <a:solidFill>
                  <a:schemeClr val="tx1"/>
                </a:solidFill>
                <a:ea typeface="Times New Roman" panose="02020603050405020304" pitchFamily="18" charset="0"/>
                <a:cs typeface="MS Sans Serif" charset="0"/>
              </a:endParaRPr>
            </a:p>
          </p:txBody>
        </p:sp>
        <p:sp>
          <p:nvSpPr>
            <p:cNvPr id="23562" name="Line 8"/>
            <p:cNvSpPr>
              <a:spLocks noChangeShapeType="1"/>
            </p:cNvSpPr>
            <p:nvPr/>
          </p:nvSpPr>
          <p:spPr bwMode="auto">
            <a:xfrm>
              <a:off x="482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9"/>
            <p:cNvSpPr>
              <a:spLocks noChangeShapeType="1"/>
            </p:cNvSpPr>
            <p:nvPr/>
          </p:nvSpPr>
          <p:spPr bwMode="auto">
            <a:xfrm>
              <a:off x="568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0"/>
            <p:cNvSpPr>
              <a:spLocks noChangeShapeType="1"/>
            </p:cNvSpPr>
            <p:nvPr/>
          </p:nvSpPr>
          <p:spPr bwMode="auto">
            <a:xfrm>
              <a:off x="656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Line 11"/>
            <p:cNvSpPr>
              <a:spLocks noChangeShapeType="1"/>
            </p:cNvSpPr>
            <p:nvPr/>
          </p:nvSpPr>
          <p:spPr bwMode="auto">
            <a:xfrm>
              <a:off x="741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12"/>
            <p:cNvSpPr>
              <a:spLocks noChangeShapeType="1"/>
            </p:cNvSpPr>
            <p:nvPr/>
          </p:nvSpPr>
          <p:spPr bwMode="auto">
            <a:xfrm>
              <a:off x="829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13"/>
            <p:cNvSpPr>
              <a:spLocks noChangeShapeType="1"/>
            </p:cNvSpPr>
            <p:nvPr/>
          </p:nvSpPr>
          <p:spPr bwMode="auto">
            <a:xfrm>
              <a:off x="915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4"/>
            <p:cNvSpPr>
              <a:spLocks noChangeShapeType="1"/>
            </p:cNvSpPr>
            <p:nvPr/>
          </p:nvSpPr>
          <p:spPr bwMode="auto">
            <a:xfrm>
              <a:off x="1000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5"/>
            <p:cNvSpPr>
              <a:spLocks noChangeShapeType="1"/>
            </p:cNvSpPr>
            <p:nvPr/>
          </p:nvSpPr>
          <p:spPr bwMode="auto">
            <a:xfrm>
              <a:off x="1091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6"/>
            <p:cNvSpPr>
              <a:spLocks noChangeShapeType="1"/>
            </p:cNvSpPr>
            <p:nvPr/>
          </p:nvSpPr>
          <p:spPr bwMode="auto">
            <a:xfrm>
              <a:off x="1176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17"/>
            <p:cNvSpPr>
              <a:spLocks noChangeShapeType="1"/>
            </p:cNvSpPr>
            <p:nvPr/>
          </p:nvSpPr>
          <p:spPr bwMode="auto">
            <a:xfrm>
              <a:off x="1264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18"/>
            <p:cNvSpPr>
              <a:spLocks noChangeShapeType="1"/>
            </p:cNvSpPr>
            <p:nvPr/>
          </p:nvSpPr>
          <p:spPr bwMode="auto">
            <a:xfrm>
              <a:off x="1350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19"/>
            <p:cNvSpPr>
              <a:spLocks noChangeShapeType="1"/>
            </p:cNvSpPr>
            <p:nvPr/>
          </p:nvSpPr>
          <p:spPr bwMode="auto">
            <a:xfrm>
              <a:off x="1435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Line 20"/>
            <p:cNvSpPr>
              <a:spLocks noChangeShapeType="1"/>
            </p:cNvSpPr>
            <p:nvPr/>
          </p:nvSpPr>
          <p:spPr bwMode="auto">
            <a:xfrm>
              <a:off x="3872" y="14039"/>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Rectangle 21"/>
            <p:cNvSpPr>
              <a:spLocks noChangeArrowheads="1"/>
            </p:cNvSpPr>
            <p:nvPr/>
          </p:nvSpPr>
          <p:spPr bwMode="auto">
            <a:xfrm>
              <a:off x="3501" y="14039"/>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0.0</a:t>
              </a:r>
              <a:endParaRPr lang="en-US" altLang="en-US" sz="1800">
                <a:solidFill>
                  <a:schemeClr val="tx1"/>
                </a:solidFill>
                <a:ea typeface="Times New Roman" panose="02020603050405020304" pitchFamily="18" charset="0"/>
                <a:cs typeface="MS Sans Serif" charset="0"/>
              </a:endParaRPr>
            </a:p>
          </p:txBody>
        </p:sp>
        <p:sp>
          <p:nvSpPr>
            <p:cNvPr id="23576" name="Line 22"/>
            <p:cNvSpPr>
              <a:spLocks noChangeShapeType="1"/>
            </p:cNvSpPr>
            <p:nvPr/>
          </p:nvSpPr>
          <p:spPr bwMode="auto">
            <a:xfrm>
              <a:off x="741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Rectangle 23"/>
            <p:cNvSpPr>
              <a:spLocks noChangeArrowheads="1"/>
            </p:cNvSpPr>
            <p:nvPr/>
          </p:nvSpPr>
          <p:spPr bwMode="auto">
            <a:xfrm>
              <a:off x="7262"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2.0</a:t>
              </a:r>
              <a:endParaRPr lang="en-US" altLang="en-US" sz="1800">
                <a:solidFill>
                  <a:schemeClr val="tx1"/>
                </a:solidFill>
                <a:ea typeface="Times New Roman" panose="02020603050405020304" pitchFamily="18" charset="0"/>
                <a:cs typeface="MS Sans Serif" charset="0"/>
              </a:endParaRPr>
            </a:p>
          </p:txBody>
        </p:sp>
        <p:sp>
          <p:nvSpPr>
            <p:cNvPr id="23578" name="Line 24"/>
            <p:cNvSpPr>
              <a:spLocks noChangeShapeType="1"/>
            </p:cNvSpPr>
            <p:nvPr/>
          </p:nvSpPr>
          <p:spPr bwMode="auto">
            <a:xfrm>
              <a:off x="10910"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Rectangle 25"/>
            <p:cNvSpPr>
              <a:spLocks noChangeArrowheads="1"/>
            </p:cNvSpPr>
            <p:nvPr/>
          </p:nvSpPr>
          <p:spPr bwMode="auto">
            <a:xfrm>
              <a:off x="1075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4.0</a:t>
              </a:r>
              <a:endParaRPr lang="en-US" altLang="en-US" sz="1800">
                <a:solidFill>
                  <a:schemeClr val="tx1"/>
                </a:solidFill>
                <a:ea typeface="Times New Roman" panose="02020603050405020304" pitchFamily="18" charset="0"/>
                <a:cs typeface="MS Sans Serif" charset="0"/>
              </a:endParaRPr>
            </a:p>
          </p:txBody>
        </p:sp>
        <p:sp>
          <p:nvSpPr>
            <p:cNvPr id="23580" name="Line 26"/>
            <p:cNvSpPr>
              <a:spLocks noChangeShapeType="1"/>
            </p:cNvSpPr>
            <p:nvPr/>
          </p:nvSpPr>
          <p:spPr bwMode="auto">
            <a:xfrm>
              <a:off x="1435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Rectangle 27"/>
            <p:cNvSpPr>
              <a:spLocks noChangeArrowheads="1"/>
            </p:cNvSpPr>
            <p:nvPr/>
          </p:nvSpPr>
          <p:spPr bwMode="auto">
            <a:xfrm>
              <a:off x="1420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6.0</a:t>
              </a:r>
              <a:endParaRPr lang="en-US" altLang="en-US" sz="1800">
                <a:solidFill>
                  <a:schemeClr val="tx1"/>
                </a:solidFill>
                <a:ea typeface="Times New Roman" panose="02020603050405020304" pitchFamily="18" charset="0"/>
                <a:cs typeface="MS Sans Serif" charset="0"/>
              </a:endParaRPr>
            </a:p>
          </p:txBody>
        </p:sp>
        <p:sp>
          <p:nvSpPr>
            <p:cNvPr id="23582" name="Rectangle 28"/>
            <p:cNvSpPr>
              <a:spLocks noChangeArrowheads="1"/>
            </p:cNvSpPr>
            <p:nvPr/>
          </p:nvSpPr>
          <p:spPr bwMode="auto">
            <a:xfrm>
              <a:off x="4430" y="14783"/>
              <a:ext cx="8086"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Distance from Substation (km)</a:t>
              </a:r>
              <a:endParaRPr lang="en-US" altLang="en-US" sz="1800">
                <a:solidFill>
                  <a:schemeClr val="tx1"/>
                </a:solidFill>
                <a:ea typeface="Times New Roman" panose="02020603050405020304" pitchFamily="18" charset="0"/>
                <a:cs typeface="MS Sans Serif" charset="0"/>
              </a:endParaRPr>
            </a:p>
          </p:txBody>
        </p:sp>
        <p:sp>
          <p:nvSpPr>
            <p:cNvPr id="23583" name="Line 29"/>
            <p:cNvSpPr>
              <a:spLocks noChangeShapeType="1"/>
            </p:cNvSpPr>
            <p:nvPr/>
          </p:nvSpPr>
          <p:spPr bwMode="auto">
            <a:xfrm flipH="1">
              <a:off x="3686" y="13908"/>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Rectangle 30"/>
            <p:cNvSpPr>
              <a:spLocks noChangeArrowheads="1"/>
            </p:cNvSpPr>
            <p:nvPr/>
          </p:nvSpPr>
          <p:spPr bwMode="auto">
            <a:xfrm>
              <a:off x="2385" y="13389"/>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0.90</a:t>
              </a:r>
              <a:endParaRPr lang="en-US" altLang="en-US" sz="1800">
                <a:solidFill>
                  <a:schemeClr val="tx1"/>
                </a:solidFill>
                <a:ea typeface="Times New Roman" panose="02020603050405020304" pitchFamily="18" charset="0"/>
                <a:cs typeface="MS Sans Serif" charset="0"/>
              </a:endParaRPr>
            </a:p>
          </p:txBody>
        </p:sp>
        <p:sp>
          <p:nvSpPr>
            <p:cNvPr id="23585" name="Line 31"/>
            <p:cNvSpPr>
              <a:spLocks noChangeShapeType="1"/>
            </p:cNvSpPr>
            <p:nvPr/>
          </p:nvSpPr>
          <p:spPr bwMode="auto">
            <a:xfrm flipH="1">
              <a:off x="3686" y="11603"/>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Rectangle 32"/>
            <p:cNvSpPr>
              <a:spLocks noChangeArrowheads="1"/>
            </p:cNvSpPr>
            <p:nvPr/>
          </p:nvSpPr>
          <p:spPr bwMode="auto">
            <a:xfrm>
              <a:off x="2385" y="1125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0.95</a:t>
              </a:r>
              <a:endParaRPr lang="en-US" altLang="en-US" sz="1800">
                <a:solidFill>
                  <a:schemeClr val="tx1"/>
                </a:solidFill>
                <a:ea typeface="Times New Roman" panose="02020603050405020304" pitchFamily="18" charset="0"/>
                <a:cs typeface="MS Sans Serif" charset="0"/>
              </a:endParaRPr>
            </a:p>
          </p:txBody>
        </p:sp>
        <p:sp>
          <p:nvSpPr>
            <p:cNvPr id="23587" name="Line 33"/>
            <p:cNvSpPr>
              <a:spLocks noChangeShapeType="1"/>
            </p:cNvSpPr>
            <p:nvPr/>
          </p:nvSpPr>
          <p:spPr bwMode="auto">
            <a:xfrm flipH="1">
              <a:off x="3686" y="9302"/>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Rectangle 34"/>
            <p:cNvSpPr>
              <a:spLocks noChangeArrowheads="1"/>
            </p:cNvSpPr>
            <p:nvPr/>
          </p:nvSpPr>
          <p:spPr bwMode="auto">
            <a:xfrm>
              <a:off x="2385" y="902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1.00</a:t>
              </a:r>
              <a:endParaRPr lang="en-US" altLang="en-US" sz="1800">
                <a:solidFill>
                  <a:schemeClr val="tx1"/>
                </a:solidFill>
                <a:ea typeface="Times New Roman" panose="02020603050405020304" pitchFamily="18" charset="0"/>
                <a:cs typeface="MS Sans Serif" charset="0"/>
              </a:endParaRPr>
            </a:p>
          </p:txBody>
        </p:sp>
        <p:sp>
          <p:nvSpPr>
            <p:cNvPr id="23589" name="Line 35"/>
            <p:cNvSpPr>
              <a:spLocks noChangeShapeType="1"/>
            </p:cNvSpPr>
            <p:nvPr/>
          </p:nvSpPr>
          <p:spPr bwMode="auto">
            <a:xfrm flipH="1">
              <a:off x="3686" y="6976"/>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Rectangle 36"/>
            <p:cNvSpPr>
              <a:spLocks noChangeArrowheads="1"/>
            </p:cNvSpPr>
            <p:nvPr/>
          </p:nvSpPr>
          <p:spPr bwMode="auto">
            <a:xfrm>
              <a:off x="2385" y="6604"/>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1.05</a:t>
              </a:r>
              <a:endParaRPr lang="en-US" altLang="en-US" sz="1800">
                <a:solidFill>
                  <a:schemeClr val="tx1"/>
                </a:solidFill>
                <a:ea typeface="Times New Roman" panose="02020603050405020304" pitchFamily="18" charset="0"/>
                <a:cs typeface="MS Sans Serif" charset="0"/>
              </a:endParaRPr>
            </a:p>
          </p:txBody>
        </p:sp>
        <p:sp>
          <p:nvSpPr>
            <p:cNvPr id="23591" name="Rectangle 37"/>
            <p:cNvSpPr>
              <a:spLocks noChangeArrowheads="1"/>
            </p:cNvSpPr>
            <p:nvPr/>
          </p:nvSpPr>
          <p:spPr bwMode="auto">
            <a:xfrm>
              <a:off x="2385" y="4559"/>
              <a:ext cx="1085"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1.10</a:t>
              </a:r>
              <a:endParaRPr lang="en-US" altLang="en-US" sz="1800">
                <a:solidFill>
                  <a:schemeClr val="tx1"/>
                </a:solidFill>
                <a:ea typeface="Times New Roman" panose="02020603050405020304" pitchFamily="18" charset="0"/>
                <a:cs typeface="MS Sans Serif" charset="0"/>
              </a:endParaRPr>
            </a:p>
          </p:txBody>
        </p:sp>
        <p:sp>
          <p:nvSpPr>
            <p:cNvPr id="23592" name="Rectangle 38"/>
            <p:cNvSpPr>
              <a:spLocks noChangeArrowheads="1"/>
            </p:cNvSpPr>
            <p:nvPr/>
          </p:nvSpPr>
          <p:spPr bwMode="auto">
            <a:xfrm>
              <a:off x="2571" y="3630"/>
              <a:ext cx="3160"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p.u. Voltage</a:t>
              </a:r>
              <a:endParaRPr lang="en-US" altLang="en-US" sz="1800">
                <a:solidFill>
                  <a:schemeClr val="tx1"/>
                </a:solidFill>
                <a:ea typeface="Times New Roman" panose="02020603050405020304" pitchFamily="18" charset="0"/>
                <a:cs typeface="MS Sans Serif" charset="0"/>
              </a:endParaRPr>
            </a:p>
          </p:txBody>
        </p:sp>
        <p:sp>
          <p:nvSpPr>
            <p:cNvPr id="23593" name="Rectangle 39"/>
            <p:cNvSpPr>
              <a:spLocks noChangeArrowheads="1"/>
            </p:cNvSpPr>
            <p:nvPr/>
          </p:nvSpPr>
          <p:spPr bwMode="auto">
            <a:xfrm>
              <a:off x="3745" y="4702"/>
              <a:ext cx="10898" cy="9283"/>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594" name="Line 40"/>
            <p:cNvSpPr>
              <a:spLocks noChangeShapeType="1"/>
            </p:cNvSpPr>
            <p:nvPr/>
          </p:nvSpPr>
          <p:spPr bwMode="auto">
            <a:xfrm flipV="1">
              <a:off x="482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Line 41"/>
            <p:cNvSpPr>
              <a:spLocks noChangeShapeType="1"/>
            </p:cNvSpPr>
            <p:nvPr/>
          </p:nvSpPr>
          <p:spPr bwMode="auto">
            <a:xfrm flipV="1">
              <a:off x="568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Line 42"/>
            <p:cNvSpPr>
              <a:spLocks noChangeShapeType="1"/>
            </p:cNvSpPr>
            <p:nvPr/>
          </p:nvSpPr>
          <p:spPr bwMode="auto">
            <a:xfrm flipV="1">
              <a:off x="656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7" name="Line 43"/>
            <p:cNvSpPr>
              <a:spLocks noChangeShapeType="1"/>
            </p:cNvSpPr>
            <p:nvPr/>
          </p:nvSpPr>
          <p:spPr bwMode="auto">
            <a:xfrm flipV="1">
              <a:off x="741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8" name="Line 44"/>
            <p:cNvSpPr>
              <a:spLocks noChangeShapeType="1"/>
            </p:cNvSpPr>
            <p:nvPr/>
          </p:nvSpPr>
          <p:spPr bwMode="auto">
            <a:xfrm flipV="1">
              <a:off x="829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9" name="Line 45"/>
            <p:cNvSpPr>
              <a:spLocks noChangeShapeType="1"/>
            </p:cNvSpPr>
            <p:nvPr/>
          </p:nvSpPr>
          <p:spPr bwMode="auto">
            <a:xfrm flipV="1">
              <a:off x="915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0" name="Line 46"/>
            <p:cNvSpPr>
              <a:spLocks noChangeShapeType="1"/>
            </p:cNvSpPr>
            <p:nvPr/>
          </p:nvSpPr>
          <p:spPr bwMode="auto">
            <a:xfrm flipV="1">
              <a:off x="1000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Line 47"/>
            <p:cNvSpPr>
              <a:spLocks noChangeShapeType="1"/>
            </p:cNvSpPr>
            <p:nvPr/>
          </p:nvSpPr>
          <p:spPr bwMode="auto">
            <a:xfrm flipV="1">
              <a:off x="1091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48"/>
            <p:cNvSpPr>
              <a:spLocks noChangeShapeType="1"/>
            </p:cNvSpPr>
            <p:nvPr/>
          </p:nvSpPr>
          <p:spPr bwMode="auto">
            <a:xfrm flipV="1">
              <a:off x="1176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49"/>
            <p:cNvSpPr>
              <a:spLocks noChangeShapeType="1"/>
            </p:cNvSpPr>
            <p:nvPr/>
          </p:nvSpPr>
          <p:spPr bwMode="auto">
            <a:xfrm flipV="1">
              <a:off x="1264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Line 50"/>
            <p:cNvSpPr>
              <a:spLocks noChangeShapeType="1"/>
            </p:cNvSpPr>
            <p:nvPr/>
          </p:nvSpPr>
          <p:spPr bwMode="auto">
            <a:xfrm flipV="1">
              <a:off x="1350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5" name="Line 51"/>
            <p:cNvSpPr>
              <a:spLocks noChangeShapeType="1"/>
            </p:cNvSpPr>
            <p:nvPr/>
          </p:nvSpPr>
          <p:spPr bwMode="auto">
            <a:xfrm flipV="1">
              <a:off x="1435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6" name="Line 52"/>
            <p:cNvSpPr>
              <a:spLocks noChangeShapeType="1"/>
            </p:cNvSpPr>
            <p:nvPr/>
          </p:nvSpPr>
          <p:spPr bwMode="auto">
            <a:xfrm>
              <a:off x="3745" y="13962"/>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7" name="Line 53"/>
            <p:cNvSpPr>
              <a:spLocks noChangeShapeType="1"/>
            </p:cNvSpPr>
            <p:nvPr/>
          </p:nvSpPr>
          <p:spPr bwMode="auto">
            <a:xfrm>
              <a:off x="3745" y="116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54"/>
            <p:cNvSpPr>
              <a:spLocks noChangeShapeType="1"/>
            </p:cNvSpPr>
            <p:nvPr/>
          </p:nvSpPr>
          <p:spPr bwMode="auto">
            <a:xfrm>
              <a:off x="3745" y="93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9" name="Line 55"/>
            <p:cNvSpPr>
              <a:spLocks noChangeShapeType="1"/>
            </p:cNvSpPr>
            <p:nvPr/>
          </p:nvSpPr>
          <p:spPr bwMode="auto">
            <a:xfrm>
              <a:off x="3745" y="7030"/>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10" name="Line 56"/>
            <p:cNvSpPr>
              <a:spLocks noChangeShapeType="1"/>
            </p:cNvSpPr>
            <p:nvPr/>
          </p:nvSpPr>
          <p:spPr bwMode="auto">
            <a:xfrm>
              <a:off x="3965" y="7599"/>
              <a:ext cx="682"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1" name="Line 57"/>
            <p:cNvSpPr>
              <a:spLocks noChangeShapeType="1"/>
            </p:cNvSpPr>
            <p:nvPr/>
          </p:nvSpPr>
          <p:spPr bwMode="auto">
            <a:xfrm>
              <a:off x="3965" y="7599"/>
              <a:ext cx="682"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2" name="Line 58"/>
            <p:cNvSpPr>
              <a:spLocks noChangeShapeType="1"/>
            </p:cNvSpPr>
            <p:nvPr/>
          </p:nvSpPr>
          <p:spPr bwMode="auto">
            <a:xfrm>
              <a:off x="3965" y="7599"/>
              <a:ext cx="682" cy="2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Line 59"/>
            <p:cNvSpPr>
              <a:spLocks noChangeShapeType="1"/>
            </p:cNvSpPr>
            <p:nvPr/>
          </p:nvSpPr>
          <p:spPr bwMode="auto">
            <a:xfrm>
              <a:off x="4647" y="8017"/>
              <a:ext cx="503" cy="2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Line 60"/>
            <p:cNvSpPr>
              <a:spLocks noChangeShapeType="1"/>
            </p:cNvSpPr>
            <p:nvPr/>
          </p:nvSpPr>
          <p:spPr bwMode="auto">
            <a:xfrm>
              <a:off x="4647" y="7645"/>
              <a:ext cx="50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61"/>
            <p:cNvSpPr>
              <a:spLocks noChangeShapeType="1"/>
            </p:cNvSpPr>
            <p:nvPr/>
          </p:nvSpPr>
          <p:spPr bwMode="auto">
            <a:xfrm>
              <a:off x="4647" y="7885"/>
              <a:ext cx="503"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Line 62"/>
            <p:cNvSpPr>
              <a:spLocks noChangeShapeType="1"/>
            </p:cNvSpPr>
            <p:nvPr/>
          </p:nvSpPr>
          <p:spPr bwMode="auto">
            <a:xfrm>
              <a:off x="5150" y="8303"/>
              <a:ext cx="354" cy="19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Line 63"/>
            <p:cNvSpPr>
              <a:spLocks noChangeShapeType="1"/>
            </p:cNvSpPr>
            <p:nvPr/>
          </p:nvSpPr>
          <p:spPr bwMode="auto">
            <a:xfrm>
              <a:off x="5150" y="7645"/>
              <a:ext cx="354"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64"/>
            <p:cNvSpPr>
              <a:spLocks noChangeShapeType="1"/>
            </p:cNvSpPr>
            <p:nvPr/>
          </p:nvSpPr>
          <p:spPr bwMode="auto">
            <a:xfrm>
              <a:off x="5150" y="8083"/>
              <a:ext cx="354"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65"/>
            <p:cNvSpPr>
              <a:spLocks noChangeShapeType="1"/>
            </p:cNvSpPr>
            <p:nvPr/>
          </p:nvSpPr>
          <p:spPr bwMode="auto">
            <a:xfrm>
              <a:off x="5504" y="8502"/>
              <a:ext cx="549" cy="2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66"/>
            <p:cNvSpPr>
              <a:spLocks noChangeShapeType="1"/>
            </p:cNvSpPr>
            <p:nvPr/>
          </p:nvSpPr>
          <p:spPr bwMode="auto">
            <a:xfrm>
              <a:off x="5504" y="7665"/>
              <a:ext cx="549"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67"/>
            <p:cNvSpPr>
              <a:spLocks noChangeShapeType="1"/>
            </p:cNvSpPr>
            <p:nvPr/>
          </p:nvSpPr>
          <p:spPr bwMode="auto">
            <a:xfrm>
              <a:off x="5504" y="8192"/>
              <a:ext cx="549" cy="17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68"/>
            <p:cNvSpPr>
              <a:spLocks noChangeShapeType="1"/>
            </p:cNvSpPr>
            <p:nvPr/>
          </p:nvSpPr>
          <p:spPr bwMode="auto">
            <a:xfrm>
              <a:off x="6053" y="8742"/>
              <a:ext cx="682" cy="1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69"/>
            <p:cNvSpPr>
              <a:spLocks noChangeShapeType="1"/>
            </p:cNvSpPr>
            <p:nvPr/>
          </p:nvSpPr>
          <p:spPr bwMode="auto">
            <a:xfrm>
              <a:off x="6053" y="7688"/>
              <a:ext cx="68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4" name="Line 70"/>
            <p:cNvSpPr>
              <a:spLocks noChangeShapeType="1"/>
            </p:cNvSpPr>
            <p:nvPr/>
          </p:nvSpPr>
          <p:spPr bwMode="auto">
            <a:xfrm>
              <a:off x="6053" y="8370"/>
              <a:ext cx="682"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5" name="Line 71"/>
            <p:cNvSpPr>
              <a:spLocks noChangeShapeType="1"/>
            </p:cNvSpPr>
            <p:nvPr/>
          </p:nvSpPr>
          <p:spPr bwMode="auto">
            <a:xfrm>
              <a:off x="6735" y="8850"/>
              <a:ext cx="352"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6" name="Line 72"/>
            <p:cNvSpPr>
              <a:spLocks noChangeShapeType="1"/>
            </p:cNvSpPr>
            <p:nvPr/>
          </p:nvSpPr>
          <p:spPr bwMode="auto">
            <a:xfrm flipV="1">
              <a:off x="6735" y="7665"/>
              <a:ext cx="352"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7" name="Line 73"/>
            <p:cNvSpPr>
              <a:spLocks noChangeShapeType="1"/>
            </p:cNvSpPr>
            <p:nvPr/>
          </p:nvSpPr>
          <p:spPr bwMode="auto">
            <a:xfrm>
              <a:off x="6735" y="8412"/>
              <a:ext cx="35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8" name="Line 74"/>
            <p:cNvSpPr>
              <a:spLocks noChangeShapeType="1"/>
            </p:cNvSpPr>
            <p:nvPr/>
          </p:nvSpPr>
          <p:spPr bwMode="auto">
            <a:xfrm>
              <a:off x="7087" y="8897"/>
              <a:ext cx="217" cy="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9" name="Line 75"/>
            <p:cNvSpPr>
              <a:spLocks noChangeShapeType="1"/>
            </p:cNvSpPr>
            <p:nvPr/>
          </p:nvSpPr>
          <p:spPr bwMode="auto">
            <a:xfrm>
              <a:off x="7087" y="7665"/>
              <a:ext cx="21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0" name="Line 76"/>
            <p:cNvSpPr>
              <a:spLocks noChangeShapeType="1"/>
            </p:cNvSpPr>
            <p:nvPr/>
          </p:nvSpPr>
          <p:spPr bwMode="auto">
            <a:xfrm>
              <a:off x="7087" y="8435"/>
              <a:ext cx="217"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77"/>
            <p:cNvSpPr>
              <a:spLocks noChangeShapeType="1"/>
            </p:cNvSpPr>
            <p:nvPr/>
          </p:nvSpPr>
          <p:spPr bwMode="auto">
            <a:xfrm>
              <a:off x="7304" y="8915"/>
              <a:ext cx="596"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78"/>
            <p:cNvSpPr>
              <a:spLocks noChangeShapeType="1"/>
            </p:cNvSpPr>
            <p:nvPr/>
          </p:nvSpPr>
          <p:spPr bwMode="auto">
            <a:xfrm>
              <a:off x="7304" y="7665"/>
              <a:ext cx="59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79"/>
            <p:cNvSpPr>
              <a:spLocks noChangeShapeType="1"/>
            </p:cNvSpPr>
            <p:nvPr/>
          </p:nvSpPr>
          <p:spPr bwMode="auto">
            <a:xfrm>
              <a:off x="7304" y="8455"/>
              <a:ext cx="596"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80"/>
            <p:cNvSpPr>
              <a:spLocks noChangeShapeType="1"/>
            </p:cNvSpPr>
            <p:nvPr/>
          </p:nvSpPr>
          <p:spPr bwMode="auto">
            <a:xfrm>
              <a:off x="7900" y="8962"/>
              <a:ext cx="1317"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5" name="Line 81"/>
            <p:cNvSpPr>
              <a:spLocks noChangeShapeType="1"/>
            </p:cNvSpPr>
            <p:nvPr/>
          </p:nvSpPr>
          <p:spPr bwMode="auto">
            <a:xfrm flipV="1">
              <a:off x="7900" y="7622"/>
              <a:ext cx="1317"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6" name="Line 82"/>
            <p:cNvSpPr>
              <a:spLocks noChangeShapeType="1"/>
            </p:cNvSpPr>
            <p:nvPr/>
          </p:nvSpPr>
          <p:spPr bwMode="auto">
            <a:xfrm>
              <a:off x="7900" y="8455"/>
              <a:ext cx="1317"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7" name="Line 83"/>
            <p:cNvSpPr>
              <a:spLocks noChangeShapeType="1"/>
            </p:cNvSpPr>
            <p:nvPr/>
          </p:nvSpPr>
          <p:spPr bwMode="auto">
            <a:xfrm>
              <a:off x="9217" y="7599"/>
              <a:ext cx="616"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8" name="Line 84"/>
            <p:cNvSpPr>
              <a:spLocks noChangeShapeType="1"/>
            </p:cNvSpPr>
            <p:nvPr/>
          </p:nvSpPr>
          <p:spPr bwMode="auto">
            <a:xfrm flipV="1">
              <a:off x="9217" y="7557"/>
              <a:ext cx="616"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9" name="Line 85"/>
            <p:cNvSpPr>
              <a:spLocks noChangeShapeType="1"/>
            </p:cNvSpPr>
            <p:nvPr/>
          </p:nvSpPr>
          <p:spPr bwMode="auto">
            <a:xfrm flipV="1">
              <a:off x="9217" y="7665"/>
              <a:ext cx="616"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0" name="Line 86"/>
            <p:cNvSpPr>
              <a:spLocks noChangeShapeType="1"/>
            </p:cNvSpPr>
            <p:nvPr/>
          </p:nvSpPr>
          <p:spPr bwMode="auto">
            <a:xfrm>
              <a:off x="9833" y="7622"/>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1" name="Line 87"/>
            <p:cNvSpPr>
              <a:spLocks noChangeShapeType="1"/>
            </p:cNvSpPr>
            <p:nvPr/>
          </p:nvSpPr>
          <p:spPr bwMode="auto">
            <a:xfrm flipV="1">
              <a:off x="9833" y="7490"/>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2" name="Line 88"/>
            <p:cNvSpPr>
              <a:spLocks noChangeShapeType="1"/>
            </p:cNvSpPr>
            <p:nvPr/>
          </p:nvSpPr>
          <p:spPr bwMode="auto">
            <a:xfrm flipV="1">
              <a:off x="9833" y="7645"/>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3" name="Line 89"/>
            <p:cNvSpPr>
              <a:spLocks noChangeShapeType="1"/>
            </p:cNvSpPr>
            <p:nvPr/>
          </p:nvSpPr>
          <p:spPr bwMode="auto">
            <a:xfrm>
              <a:off x="10251" y="7622"/>
              <a:ext cx="437"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4" name="Line 90"/>
            <p:cNvSpPr>
              <a:spLocks noChangeShapeType="1"/>
            </p:cNvSpPr>
            <p:nvPr/>
          </p:nvSpPr>
          <p:spPr bwMode="auto">
            <a:xfrm>
              <a:off x="10251" y="7490"/>
              <a:ext cx="437"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5" name="Line 91"/>
            <p:cNvSpPr>
              <a:spLocks noChangeShapeType="1"/>
            </p:cNvSpPr>
            <p:nvPr/>
          </p:nvSpPr>
          <p:spPr bwMode="auto">
            <a:xfrm>
              <a:off x="10251" y="7645"/>
              <a:ext cx="437"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6" name="Line 92"/>
            <p:cNvSpPr>
              <a:spLocks noChangeShapeType="1"/>
            </p:cNvSpPr>
            <p:nvPr/>
          </p:nvSpPr>
          <p:spPr bwMode="auto">
            <a:xfrm>
              <a:off x="10688" y="7645"/>
              <a:ext cx="462" cy="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7" name="Line 93"/>
            <p:cNvSpPr>
              <a:spLocks noChangeShapeType="1"/>
            </p:cNvSpPr>
            <p:nvPr/>
          </p:nvSpPr>
          <p:spPr bwMode="auto">
            <a:xfrm>
              <a:off x="10688" y="7513"/>
              <a:ext cx="46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Line 94"/>
            <p:cNvSpPr>
              <a:spLocks noChangeShapeType="1"/>
            </p:cNvSpPr>
            <p:nvPr/>
          </p:nvSpPr>
          <p:spPr bwMode="auto">
            <a:xfrm flipV="1">
              <a:off x="10688" y="7665"/>
              <a:ext cx="46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9" name="Line 95"/>
            <p:cNvSpPr>
              <a:spLocks noChangeShapeType="1"/>
            </p:cNvSpPr>
            <p:nvPr/>
          </p:nvSpPr>
          <p:spPr bwMode="auto">
            <a:xfrm>
              <a:off x="11150" y="7712"/>
              <a:ext cx="573"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0" name="Line 96"/>
            <p:cNvSpPr>
              <a:spLocks noChangeShapeType="1"/>
            </p:cNvSpPr>
            <p:nvPr/>
          </p:nvSpPr>
          <p:spPr bwMode="auto">
            <a:xfrm flipV="1">
              <a:off x="11150" y="7490"/>
              <a:ext cx="57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1" name="Line 97"/>
            <p:cNvSpPr>
              <a:spLocks noChangeShapeType="1"/>
            </p:cNvSpPr>
            <p:nvPr/>
          </p:nvSpPr>
          <p:spPr bwMode="auto">
            <a:xfrm>
              <a:off x="11150" y="7665"/>
              <a:ext cx="573"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2" name="Line 98"/>
            <p:cNvSpPr>
              <a:spLocks noChangeShapeType="1"/>
            </p:cNvSpPr>
            <p:nvPr/>
          </p:nvSpPr>
          <p:spPr bwMode="auto">
            <a:xfrm>
              <a:off x="11723" y="7777"/>
              <a:ext cx="173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3" name="Line 99"/>
            <p:cNvSpPr>
              <a:spLocks noChangeShapeType="1"/>
            </p:cNvSpPr>
            <p:nvPr/>
          </p:nvSpPr>
          <p:spPr bwMode="auto">
            <a:xfrm>
              <a:off x="11723" y="7490"/>
              <a:ext cx="173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4" name="Line 100"/>
            <p:cNvSpPr>
              <a:spLocks noChangeShapeType="1"/>
            </p:cNvSpPr>
            <p:nvPr/>
          </p:nvSpPr>
          <p:spPr bwMode="auto">
            <a:xfrm>
              <a:off x="11723" y="7665"/>
              <a:ext cx="173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5" name="Line 101"/>
            <p:cNvSpPr>
              <a:spLocks noChangeShapeType="1"/>
            </p:cNvSpPr>
            <p:nvPr/>
          </p:nvSpPr>
          <p:spPr bwMode="auto">
            <a:xfrm flipV="1">
              <a:off x="10251" y="7533"/>
              <a:ext cx="481" cy="8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6" name="Line 102"/>
            <p:cNvSpPr>
              <a:spLocks noChangeShapeType="1"/>
            </p:cNvSpPr>
            <p:nvPr/>
          </p:nvSpPr>
          <p:spPr bwMode="auto">
            <a:xfrm flipV="1">
              <a:off x="10251" y="7402"/>
              <a:ext cx="481" cy="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7" name="Line 103"/>
            <p:cNvSpPr>
              <a:spLocks noChangeShapeType="1"/>
            </p:cNvSpPr>
            <p:nvPr/>
          </p:nvSpPr>
          <p:spPr bwMode="auto">
            <a:xfrm flipV="1">
              <a:off x="10251" y="7599"/>
              <a:ext cx="481"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8" name="Line 104"/>
            <p:cNvSpPr>
              <a:spLocks noChangeShapeType="1"/>
            </p:cNvSpPr>
            <p:nvPr/>
          </p:nvSpPr>
          <p:spPr bwMode="auto">
            <a:xfrm flipV="1">
              <a:off x="10732" y="7402"/>
              <a:ext cx="945" cy="13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9" name="Line 105"/>
            <p:cNvSpPr>
              <a:spLocks noChangeShapeType="1"/>
            </p:cNvSpPr>
            <p:nvPr/>
          </p:nvSpPr>
          <p:spPr bwMode="auto">
            <a:xfrm flipV="1">
              <a:off x="10732" y="7227"/>
              <a:ext cx="945" cy="17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0" name="Line 106"/>
            <p:cNvSpPr>
              <a:spLocks noChangeShapeType="1"/>
            </p:cNvSpPr>
            <p:nvPr/>
          </p:nvSpPr>
          <p:spPr bwMode="auto">
            <a:xfrm flipV="1">
              <a:off x="10732" y="7490"/>
              <a:ext cx="945"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1" name="Line 107"/>
            <p:cNvSpPr>
              <a:spLocks noChangeShapeType="1"/>
            </p:cNvSpPr>
            <p:nvPr/>
          </p:nvSpPr>
          <p:spPr bwMode="auto">
            <a:xfrm flipV="1">
              <a:off x="11677" y="7317"/>
              <a:ext cx="529"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2" name="Line 108"/>
            <p:cNvSpPr>
              <a:spLocks noChangeShapeType="1"/>
            </p:cNvSpPr>
            <p:nvPr/>
          </p:nvSpPr>
          <p:spPr bwMode="auto">
            <a:xfrm flipV="1">
              <a:off x="11677" y="7118"/>
              <a:ext cx="529" cy="1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3" name="Line 109"/>
            <p:cNvSpPr>
              <a:spLocks noChangeShapeType="1"/>
            </p:cNvSpPr>
            <p:nvPr/>
          </p:nvSpPr>
          <p:spPr bwMode="auto">
            <a:xfrm flipV="1">
              <a:off x="11677" y="7448"/>
              <a:ext cx="529"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4" name="Line 110"/>
            <p:cNvSpPr>
              <a:spLocks noChangeShapeType="1"/>
            </p:cNvSpPr>
            <p:nvPr/>
          </p:nvSpPr>
          <p:spPr bwMode="auto">
            <a:xfrm flipV="1">
              <a:off x="12206" y="7095"/>
              <a:ext cx="1384" cy="2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5" name="Line 111"/>
            <p:cNvSpPr>
              <a:spLocks noChangeShapeType="1"/>
            </p:cNvSpPr>
            <p:nvPr/>
          </p:nvSpPr>
          <p:spPr bwMode="auto">
            <a:xfrm flipV="1">
              <a:off x="12206" y="6809"/>
              <a:ext cx="1384" cy="3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112"/>
            <p:cNvSpPr>
              <a:spLocks noChangeShapeType="1"/>
            </p:cNvSpPr>
            <p:nvPr/>
          </p:nvSpPr>
          <p:spPr bwMode="auto">
            <a:xfrm flipV="1">
              <a:off x="12206" y="7250"/>
              <a:ext cx="1384"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113"/>
            <p:cNvSpPr>
              <a:spLocks noChangeShapeType="1"/>
            </p:cNvSpPr>
            <p:nvPr/>
          </p:nvSpPr>
          <p:spPr bwMode="auto">
            <a:xfrm flipV="1">
              <a:off x="9833" y="7599"/>
              <a:ext cx="46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114"/>
            <p:cNvSpPr>
              <a:spLocks noChangeShapeType="1"/>
            </p:cNvSpPr>
            <p:nvPr/>
          </p:nvSpPr>
          <p:spPr bwMode="auto">
            <a:xfrm>
              <a:off x="9833" y="7557"/>
              <a:ext cx="46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9" name="Line 115"/>
            <p:cNvSpPr>
              <a:spLocks noChangeShapeType="1"/>
            </p:cNvSpPr>
            <p:nvPr/>
          </p:nvSpPr>
          <p:spPr bwMode="auto">
            <a:xfrm>
              <a:off x="9833" y="7665"/>
              <a:ext cx="46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116"/>
            <p:cNvSpPr>
              <a:spLocks noChangeShapeType="1"/>
            </p:cNvSpPr>
            <p:nvPr/>
          </p:nvSpPr>
          <p:spPr bwMode="auto">
            <a:xfrm>
              <a:off x="10293" y="7599"/>
              <a:ext cx="33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117"/>
            <p:cNvSpPr>
              <a:spLocks noChangeShapeType="1"/>
            </p:cNvSpPr>
            <p:nvPr/>
          </p:nvSpPr>
          <p:spPr bwMode="auto">
            <a:xfrm>
              <a:off x="10293" y="7599"/>
              <a:ext cx="33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2" name="Line 118"/>
            <p:cNvSpPr>
              <a:spLocks noChangeShapeType="1"/>
            </p:cNvSpPr>
            <p:nvPr/>
          </p:nvSpPr>
          <p:spPr bwMode="auto">
            <a:xfrm flipV="1">
              <a:off x="10293" y="7645"/>
              <a:ext cx="330"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3" name="Line 119"/>
            <p:cNvSpPr>
              <a:spLocks noChangeShapeType="1"/>
            </p:cNvSpPr>
            <p:nvPr/>
          </p:nvSpPr>
          <p:spPr bwMode="auto">
            <a:xfrm>
              <a:off x="10623" y="7622"/>
              <a:ext cx="1232"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4" name="Line 120"/>
            <p:cNvSpPr>
              <a:spLocks noChangeShapeType="1"/>
            </p:cNvSpPr>
            <p:nvPr/>
          </p:nvSpPr>
          <p:spPr bwMode="auto">
            <a:xfrm>
              <a:off x="10623" y="7622"/>
              <a:ext cx="1232"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5" name="Line 121"/>
            <p:cNvSpPr>
              <a:spLocks noChangeShapeType="1"/>
            </p:cNvSpPr>
            <p:nvPr/>
          </p:nvSpPr>
          <p:spPr bwMode="auto">
            <a:xfrm flipV="1">
              <a:off x="10623" y="7580"/>
              <a:ext cx="123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6" name="Line 122"/>
            <p:cNvSpPr>
              <a:spLocks noChangeShapeType="1"/>
            </p:cNvSpPr>
            <p:nvPr/>
          </p:nvSpPr>
          <p:spPr bwMode="auto">
            <a:xfrm>
              <a:off x="11855" y="7665"/>
              <a:ext cx="79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7" name="Line 123"/>
            <p:cNvSpPr>
              <a:spLocks noChangeShapeType="1"/>
            </p:cNvSpPr>
            <p:nvPr/>
          </p:nvSpPr>
          <p:spPr bwMode="auto">
            <a:xfrm>
              <a:off x="11855" y="7688"/>
              <a:ext cx="79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8" name="Line 124"/>
            <p:cNvSpPr>
              <a:spLocks noChangeShapeType="1"/>
            </p:cNvSpPr>
            <p:nvPr/>
          </p:nvSpPr>
          <p:spPr bwMode="auto">
            <a:xfrm flipV="1">
              <a:off x="11855" y="7557"/>
              <a:ext cx="79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9" name="Line 125"/>
            <p:cNvSpPr>
              <a:spLocks noChangeShapeType="1"/>
            </p:cNvSpPr>
            <p:nvPr/>
          </p:nvSpPr>
          <p:spPr bwMode="auto">
            <a:xfrm>
              <a:off x="12645" y="7688"/>
              <a:ext cx="46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0" name="Line 126"/>
            <p:cNvSpPr>
              <a:spLocks noChangeShapeType="1"/>
            </p:cNvSpPr>
            <p:nvPr/>
          </p:nvSpPr>
          <p:spPr bwMode="auto">
            <a:xfrm>
              <a:off x="12645" y="7730"/>
              <a:ext cx="46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1" name="Line 127"/>
            <p:cNvSpPr>
              <a:spLocks noChangeShapeType="1"/>
            </p:cNvSpPr>
            <p:nvPr/>
          </p:nvSpPr>
          <p:spPr bwMode="auto">
            <a:xfrm flipV="1">
              <a:off x="12645" y="7533"/>
              <a:ext cx="46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2" name="Line 128"/>
            <p:cNvSpPr>
              <a:spLocks noChangeShapeType="1"/>
            </p:cNvSpPr>
            <p:nvPr/>
          </p:nvSpPr>
          <p:spPr bwMode="auto">
            <a:xfrm>
              <a:off x="13105" y="7688"/>
              <a:ext cx="39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3" name="Line 129"/>
            <p:cNvSpPr>
              <a:spLocks noChangeShapeType="1"/>
            </p:cNvSpPr>
            <p:nvPr/>
          </p:nvSpPr>
          <p:spPr bwMode="auto">
            <a:xfrm>
              <a:off x="13105" y="7753"/>
              <a:ext cx="39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4" name="Line 130"/>
            <p:cNvSpPr>
              <a:spLocks noChangeShapeType="1"/>
            </p:cNvSpPr>
            <p:nvPr/>
          </p:nvSpPr>
          <p:spPr bwMode="auto">
            <a:xfrm flipV="1">
              <a:off x="13105" y="7513"/>
              <a:ext cx="395"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5" name="Line 131"/>
            <p:cNvSpPr>
              <a:spLocks noChangeShapeType="1"/>
            </p:cNvSpPr>
            <p:nvPr/>
          </p:nvSpPr>
          <p:spPr bwMode="auto">
            <a:xfrm>
              <a:off x="13500" y="7688"/>
              <a:ext cx="39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6" name="Line 132"/>
            <p:cNvSpPr>
              <a:spLocks noChangeShapeType="1"/>
            </p:cNvSpPr>
            <p:nvPr/>
          </p:nvSpPr>
          <p:spPr bwMode="auto">
            <a:xfrm>
              <a:off x="13500" y="7753"/>
              <a:ext cx="395"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7" name="Line 133"/>
            <p:cNvSpPr>
              <a:spLocks noChangeShapeType="1"/>
            </p:cNvSpPr>
            <p:nvPr/>
          </p:nvSpPr>
          <p:spPr bwMode="auto">
            <a:xfrm>
              <a:off x="13500" y="7513"/>
              <a:ext cx="39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8" name="Line 134"/>
            <p:cNvSpPr>
              <a:spLocks noChangeShapeType="1"/>
            </p:cNvSpPr>
            <p:nvPr/>
          </p:nvSpPr>
          <p:spPr bwMode="auto">
            <a:xfrm>
              <a:off x="13895" y="7712"/>
              <a:ext cx="50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9" name="Line 135"/>
            <p:cNvSpPr>
              <a:spLocks noChangeShapeType="1"/>
            </p:cNvSpPr>
            <p:nvPr/>
          </p:nvSpPr>
          <p:spPr bwMode="auto">
            <a:xfrm>
              <a:off x="13895" y="7777"/>
              <a:ext cx="508"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0" name="Line 136"/>
            <p:cNvSpPr>
              <a:spLocks noChangeShapeType="1"/>
            </p:cNvSpPr>
            <p:nvPr/>
          </p:nvSpPr>
          <p:spPr bwMode="auto">
            <a:xfrm>
              <a:off x="13895" y="7513"/>
              <a:ext cx="50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1" name="Line 137"/>
            <p:cNvSpPr>
              <a:spLocks noChangeShapeType="1"/>
            </p:cNvSpPr>
            <p:nvPr/>
          </p:nvSpPr>
          <p:spPr bwMode="auto">
            <a:xfrm flipV="1">
              <a:off x="10623" y="7557"/>
              <a:ext cx="724"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2" name="Line 138"/>
            <p:cNvSpPr>
              <a:spLocks noChangeShapeType="1"/>
            </p:cNvSpPr>
            <p:nvPr/>
          </p:nvSpPr>
          <p:spPr bwMode="auto">
            <a:xfrm flipV="1">
              <a:off x="10623" y="7557"/>
              <a:ext cx="724"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3" name="Line 139"/>
            <p:cNvSpPr>
              <a:spLocks noChangeShapeType="1"/>
            </p:cNvSpPr>
            <p:nvPr/>
          </p:nvSpPr>
          <p:spPr bwMode="auto">
            <a:xfrm flipV="1">
              <a:off x="10623" y="7599"/>
              <a:ext cx="724"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4" name="Line 140"/>
            <p:cNvSpPr>
              <a:spLocks noChangeShapeType="1"/>
            </p:cNvSpPr>
            <p:nvPr/>
          </p:nvSpPr>
          <p:spPr bwMode="auto">
            <a:xfrm flipV="1">
              <a:off x="11347" y="7533"/>
              <a:ext cx="178"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5" name="Line 141"/>
            <p:cNvSpPr>
              <a:spLocks noChangeShapeType="1"/>
            </p:cNvSpPr>
            <p:nvPr/>
          </p:nvSpPr>
          <p:spPr bwMode="auto">
            <a:xfrm flipV="1">
              <a:off x="11347" y="7533"/>
              <a:ext cx="178"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6" name="Line 142"/>
            <p:cNvSpPr>
              <a:spLocks noChangeShapeType="1"/>
            </p:cNvSpPr>
            <p:nvPr/>
          </p:nvSpPr>
          <p:spPr bwMode="auto">
            <a:xfrm>
              <a:off x="11347" y="7599"/>
              <a:ext cx="17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7" name="Line 143"/>
            <p:cNvSpPr>
              <a:spLocks noChangeShapeType="1"/>
            </p:cNvSpPr>
            <p:nvPr/>
          </p:nvSpPr>
          <p:spPr bwMode="auto">
            <a:xfrm flipV="1">
              <a:off x="11525" y="7448"/>
              <a:ext cx="790"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8" name="Line 144"/>
            <p:cNvSpPr>
              <a:spLocks noChangeShapeType="1"/>
            </p:cNvSpPr>
            <p:nvPr/>
          </p:nvSpPr>
          <p:spPr bwMode="auto">
            <a:xfrm flipV="1">
              <a:off x="11525" y="7467"/>
              <a:ext cx="790"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9" name="Line 145"/>
            <p:cNvSpPr>
              <a:spLocks noChangeShapeType="1"/>
            </p:cNvSpPr>
            <p:nvPr/>
          </p:nvSpPr>
          <p:spPr bwMode="auto">
            <a:xfrm flipV="1">
              <a:off x="11525" y="7557"/>
              <a:ext cx="790"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0" name="Line 146"/>
            <p:cNvSpPr>
              <a:spLocks noChangeShapeType="1"/>
            </p:cNvSpPr>
            <p:nvPr/>
          </p:nvSpPr>
          <p:spPr bwMode="auto">
            <a:xfrm flipV="1">
              <a:off x="12315" y="7402"/>
              <a:ext cx="330"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1" name="Line 147"/>
            <p:cNvSpPr>
              <a:spLocks noChangeShapeType="1"/>
            </p:cNvSpPr>
            <p:nvPr/>
          </p:nvSpPr>
          <p:spPr bwMode="auto">
            <a:xfrm flipV="1">
              <a:off x="12315" y="7425"/>
              <a:ext cx="33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2" name="Line 148"/>
            <p:cNvSpPr>
              <a:spLocks noChangeShapeType="1"/>
            </p:cNvSpPr>
            <p:nvPr/>
          </p:nvSpPr>
          <p:spPr bwMode="auto">
            <a:xfrm flipV="1">
              <a:off x="12315" y="7533"/>
              <a:ext cx="33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3" name="Line 149"/>
            <p:cNvSpPr>
              <a:spLocks noChangeShapeType="1"/>
            </p:cNvSpPr>
            <p:nvPr/>
          </p:nvSpPr>
          <p:spPr bwMode="auto">
            <a:xfrm flipV="1">
              <a:off x="12645" y="7358"/>
              <a:ext cx="418"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4" name="Line 150"/>
            <p:cNvSpPr>
              <a:spLocks noChangeShapeType="1"/>
            </p:cNvSpPr>
            <p:nvPr/>
          </p:nvSpPr>
          <p:spPr bwMode="auto">
            <a:xfrm flipV="1">
              <a:off x="12645" y="7358"/>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5" name="Line 151"/>
            <p:cNvSpPr>
              <a:spLocks noChangeShapeType="1"/>
            </p:cNvSpPr>
            <p:nvPr/>
          </p:nvSpPr>
          <p:spPr bwMode="auto">
            <a:xfrm flipV="1">
              <a:off x="12645" y="7513"/>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6" name="Line 152"/>
            <p:cNvSpPr>
              <a:spLocks noChangeShapeType="1"/>
            </p:cNvSpPr>
            <p:nvPr/>
          </p:nvSpPr>
          <p:spPr bwMode="auto">
            <a:xfrm flipV="1">
              <a:off x="13063" y="7317"/>
              <a:ext cx="437" cy="4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7" name="Line 153"/>
            <p:cNvSpPr>
              <a:spLocks noChangeShapeType="1"/>
            </p:cNvSpPr>
            <p:nvPr/>
          </p:nvSpPr>
          <p:spPr bwMode="auto">
            <a:xfrm flipV="1">
              <a:off x="13063" y="7317"/>
              <a:ext cx="437"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8" name="Line 154"/>
            <p:cNvSpPr>
              <a:spLocks noChangeShapeType="1"/>
            </p:cNvSpPr>
            <p:nvPr/>
          </p:nvSpPr>
          <p:spPr bwMode="auto">
            <a:xfrm flipV="1">
              <a:off x="13063" y="7467"/>
              <a:ext cx="437"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9" name="Line 155"/>
            <p:cNvSpPr>
              <a:spLocks noChangeShapeType="1"/>
            </p:cNvSpPr>
            <p:nvPr/>
          </p:nvSpPr>
          <p:spPr bwMode="auto">
            <a:xfrm>
              <a:off x="11525" y="7533"/>
              <a:ext cx="372"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0" name="Line 156"/>
            <p:cNvSpPr>
              <a:spLocks noChangeShapeType="1"/>
            </p:cNvSpPr>
            <p:nvPr/>
          </p:nvSpPr>
          <p:spPr bwMode="auto">
            <a:xfrm>
              <a:off x="11525" y="7533"/>
              <a:ext cx="37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1" name="Line 157"/>
            <p:cNvSpPr>
              <a:spLocks noChangeShapeType="1"/>
            </p:cNvSpPr>
            <p:nvPr/>
          </p:nvSpPr>
          <p:spPr bwMode="auto">
            <a:xfrm>
              <a:off x="11525" y="7599"/>
              <a:ext cx="37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2" name="Line 158"/>
            <p:cNvSpPr>
              <a:spLocks noChangeShapeType="1"/>
            </p:cNvSpPr>
            <p:nvPr/>
          </p:nvSpPr>
          <p:spPr bwMode="auto">
            <a:xfrm>
              <a:off x="9217" y="9047"/>
              <a:ext cx="418"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3" name="Line 159"/>
            <p:cNvSpPr>
              <a:spLocks noChangeShapeType="1"/>
            </p:cNvSpPr>
            <p:nvPr/>
          </p:nvSpPr>
          <p:spPr bwMode="auto">
            <a:xfrm>
              <a:off x="9217" y="7622"/>
              <a:ext cx="418"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4" name="Line 160"/>
            <p:cNvSpPr>
              <a:spLocks noChangeShapeType="1"/>
            </p:cNvSpPr>
            <p:nvPr/>
          </p:nvSpPr>
          <p:spPr bwMode="auto">
            <a:xfrm>
              <a:off x="9217" y="8567"/>
              <a:ext cx="418" cy="8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5" name="Line 161"/>
            <p:cNvSpPr>
              <a:spLocks noChangeShapeType="1"/>
            </p:cNvSpPr>
            <p:nvPr/>
          </p:nvSpPr>
          <p:spPr bwMode="auto">
            <a:xfrm>
              <a:off x="9635" y="9093"/>
              <a:ext cx="307"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6" name="Line 162"/>
            <p:cNvSpPr>
              <a:spLocks noChangeShapeType="1"/>
            </p:cNvSpPr>
            <p:nvPr/>
          </p:nvSpPr>
          <p:spPr bwMode="auto">
            <a:xfrm>
              <a:off x="9635" y="7688"/>
              <a:ext cx="307"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7" name="Line 163"/>
            <p:cNvSpPr>
              <a:spLocks noChangeShapeType="1"/>
            </p:cNvSpPr>
            <p:nvPr/>
          </p:nvSpPr>
          <p:spPr bwMode="auto">
            <a:xfrm>
              <a:off x="9635" y="8652"/>
              <a:ext cx="307"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8" name="Line 164"/>
            <p:cNvSpPr>
              <a:spLocks noChangeShapeType="1"/>
            </p:cNvSpPr>
            <p:nvPr/>
          </p:nvSpPr>
          <p:spPr bwMode="auto">
            <a:xfrm>
              <a:off x="9942" y="9113"/>
              <a:ext cx="61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19" name="Line 165"/>
            <p:cNvSpPr>
              <a:spLocks noChangeShapeType="1"/>
            </p:cNvSpPr>
            <p:nvPr/>
          </p:nvSpPr>
          <p:spPr bwMode="auto">
            <a:xfrm>
              <a:off x="9942" y="7712"/>
              <a:ext cx="615" cy="8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0" name="Line 166"/>
            <p:cNvSpPr>
              <a:spLocks noChangeShapeType="1"/>
            </p:cNvSpPr>
            <p:nvPr/>
          </p:nvSpPr>
          <p:spPr bwMode="auto">
            <a:xfrm>
              <a:off x="9942" y="8718"/>
              <a:ext cx="615"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1" name="Line 167"/>
            <p:cNvSpPr>
              <a:spLocks noChangeShapeType="1"/>
            </p:cNvSpPr>
            <p:nvPr/>
          </p:nvSpPr>
          <p:spPr bwMode="auto">
            <a:xfrm>
              <a:off x="10557" y="9137"/>
              <a:ext cx="725"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2" name="Line 168"/>
            <p:cNvSpPr>
              <a:spLocks noChangeShapeType="1"/>
            </p:cNvSpPr>
            <p:nvPr/>
          </p:nvSpPr>
          <p:spPr bwMode="auto">
            <a:xfrm>
              <a:off x="10557" y="7797"/>
              <a:ext cx="725"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3" name="Line 169"/>
            <p:cNvSpPr>
              <a:spLocks noChangeShapeType="1"/>
            </p:cNvSpPr>
            <p:nvPr/>
          </p:nvSpPr>
          <p:spPr bwMode="auto">
            <a:xfrm>
              <a:off x="10557" y="8830"/>
              <a:ext cx="725" cy="13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4" name="Line 170"/>
            <p:cNvSpPr>
              <a:spLocks noChangeShapeType="1"/>
            </p:cNvSpPr>
            <p:nvPr/>
          </p:nvSpPr>
          <p:spPr bwMode="auto">
            <a:xfrm flipV="1">
              <a:off x="11282" y="9160"/>
              <a:ext cx="573" cy="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5" name="Line 171"/>
            <p:cNvSpPr>
              <a:spLocks noChangeShapeType="1"/>
            </p:cNvSpPr>
            <p:nvPr/>
          </p:nvSpPr>
          <p:spPr bwMode="auto">
            <a:xfrm>
              <a:off x="11282" y="7820"/>
              <a:ext cx="57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6" name="Line 172"/>
            <p:cNvSpPr>
              <a:spLocks noChangeShapeType="1"/>
            </p:cNvSpPr>
            <p:nvPr/>
          </p:nvSpPr>
          <p:spPr bwMode="auto">
            <a:xfrm>
              <a:off x="11282" y="8962"/>
              <a:ext cx="573"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7" name="Line 173"/>
            <p:cNvSpPr>
              <a:spLocks noChangeShapeType="1"/>
            </p:cNvSpPr>
            <p:nvPr/>
          </p:nvSpPr>
          <p:spPr bwMode="auto">
            <a:xfrm>
              <a:off x="9217" y="9047"/>
              <a:ext cx="94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8" name="Line 174"/>
            <p:cNvSpPr>
              <a:spLocks noChangeShapeType="1"/>
            </p:cNvSpPr>
            <p:nvPr/>
          </p:nvSpPr>
          <p:spPr bwMode="auto">
            <a:xfrm>
              <a:off x="9217" y="7622"/>
              <a:ext cx="94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29" name="Line 175"/>
            <p:cNvSpPr>
              <a:spLocks noChangeShapeType="1"/>
            </p:cNvSpPr>
            <p:nvPr/>
          </p:nvSpPr>
          <p:spPr bwMode="auto">
            <a:xfrm>
              <a:off x="9217" y="8567"/>
              <a:ext cx="94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0" name="Line 176"/>
            <p:cNvSpPr>
              <a:spLocks noChangeShapeType="1"/>
            </p:cNvSpPr>
            <p:nvPr/>
          </p:nvSpPr>
          <p:spPr bwMode="auto">
            <a:xfrm>
              <a:off x="7304" y="8915"/>
              <a:ext cx="46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1" name="Line 177"/>
            <p:cNvSpPr>
              <a:spLocks noChangeShapeType="1"/>
            </p:cNvSpPr>
            <p:nvPr/>
          </p:nvSpPr>
          <p:spPr bwMode="auto">
            <a:xfrm>
              <a:off x="7304" y="7665"/>
              <a:ext cx="464"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2" name="Line 178"/>
            <p:cNvSpPr>
              <a:spLocks noChangeShapeType="1"/>
            </p:cNvSpPr>
            <p:nvPr/>
          </p:nvSpPr>
          <p:spPr bwMode="auto">
            <a:xfrm>
              <a:off x="7304" y="8455"/>
              <a:ext cx="464"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3" name="Line 179"/>
            <p:cNvSpPr>
              <a:spLocks noChangeShapeType="1"/>
            </p:cNvSpPr>
            <p:nvPr/>
          </p:nvSpPr>
          <p:spPr bwMode="auto">
            <a:xfrm>
              <a:off x="7768" y="8915"/>
              <a:ext cx="48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4" name="Line 180"/>
            <p:cNvSpPr>
              <a:spLocks noChangeShapeType="1"/>
            </p:cNvSpPr>
            <p:nvPr/>
          </p:nvSpPr>
          <p:spPr bwMode="auto">
            <a:xfrm>
              <a:off x="7768" y="7688"/>
              <a:ext cx="481"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5" name="Line 181"/>
            <p:cNvSpPr>
              <a:spLocks noChangeShapeType="1"/>
            </p:cNvSpPr>
            <p:nvPr/>
          </p:nvSpPr>
          <p:spPr bwMode="auto">
            <a:xfrm flipV="1">
              <a:off x="7768" y="8435"/>
              <a:ext cx="48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6" name="Line 182"/>
            <p:cNvSpPr>
              <a:spLocks noChangeShapeType="1"/>
            </p:cNvSpPr>
            <p:nvPr/>
          </p:nvSpPr>
          <p:spPr bwMode="auto">
            <a:xfrm>
              <a:off x="6053" y="8742"/>
              <a:ext cx="1405"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7" name="Line 183"/>
            <p:cNvSpPr>
              <a:spLocks noChangeShapeType="1"/>
            </p:cNvSpPr>
            <p:nvPr/>
          </p:nvSpPr>
          <p:spPr bwMode="auto">
            <a:xfrm>
              <a:off x="6053" y="7688"/>
              <a:ext cx="1405" cy="19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8" name="Line 184"/>
            <p:cNvSpPr>
              <a:spLocks noChangeShapeType="1"/>
            </p:cNvSpPr>
            <p:nvPr/>
          </p:nvSpPr>
          <p:spPr bwMode="auto">
            <a:xfrm>
              <a:off x="6053" y="8370"/>
              <a:ext cx="1405" cy="34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9" name="Line 185"/>
            <p:cNvSpPr>
              <a:spLocks noChangeShapeType="1"/>
            </p:cNvSpPr>
            <p:nvPr/>
          </p:nvSpPr>
          <p:spPr bwMode="auto">
            <a:xfrm>
              <a:off x="7458" y="9160"/>
              <a:ext cx="659" cy="1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0" name="Line 186"/>
            <p:cNvSpPr>
              <a:spLocks noChangeShapeType="1"/>
            </p:cNvSpPr>
            <p:nvPr/>
          </p:nvSpPr>
          <p:spPr bwMode="auto">
            <a:xfrm>
              <a:off x="7458" y="7885"/>
              <a:ext cx="659" cy="13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1" name="Line 187"/>
            <p:cNvSpPr>
              <a:spLocks noChangeShapeType="1"/>
            </p:cNvSpPr>
            <p:nvPr/>
          </p:nvSpPr>
          <p:spPr bwMode="auto">
            <a:xfrm>
              <a:off x="7458" y="8718"/>
              <a:ext cx="659"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2" name="Line 188"/>
            <p:cNvSpPr>
              <a:spLocks noChangeShapeType="1"/>
            </p:cNvSpPr>
            <p:nvPr/>
          </p:nvSpPr>
          <p:spPr bwMode="auto">
            <a:xfrm>
              <a:off x="8117" y="9292"/>
              <a:ext cx="44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3" name="Line 189"/>
            <p:cNvSpPr>
              <a:spLocks noChangeShapeType="1"/>
            </p:cNvSpPr>
            <p:nvPr/>
          </p:nvSpPr>
          <p:spPr bwMode="auto">
            <a:xfrm>
              <a:off x="8117" y="8017"/>
              <a:ext cx="441"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4" name="Line 190"/>
            <p:cNvSpPr>
              <a:spLocks noChangeShapeType="1"/>
            </p:cNvSpPr>
            <p:nvPr/>
          </p:nvSpPr>
          <p:spPr bwMode="auto">
            <a:xfrm>
              <a:off x="8117" y="8765"/>
              <a:ext cx="441"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5" name="Line 191"/>
            <p:cNvSpPr>
              <a:spLocks noChangeShapeType="1"/>
            </p:cNvSpPr>
            <p:nvPr/>
          </p:nvSpPr>
          <p:spPr bwMode="auto">
            <a:xfrm>
              <a:off x="8558" y="9357"/>
              <a:ext cx="439"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6" name="Line 192"/>
            <p:cNvSpPr>
              <a:spLocks noChangeShapeType="1"/>
            </p:cNvSpPr>
            <p:nvPr/>
          </p:nvSpPr>
          <p:spPr bwMode="auto">
            <a:xfrm>
              <a:off x="8558" y="8060"/>
              <a:ext cx="439" cy="4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7" name="Line 193"/>
            <p:cNvSpPr>
              <a:spLocks noChangeShapeType="1"/>
            </p:cNvSpPr>
            <p:nvPr/>
          </p:nvSpPr>
          <p:spPr bwMode="auto">
            <a:xfrm>
              <a:off x="8558" y="8830"/>
              <a:ext cx="439"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8" name="Line 194"/>
            <p:cNvSpPr>
              <a:spLocks noChangeShapeType="1"/>
            </p:cNvSpPr>
            <p:nvPr/>
          </p:nvSpPr>
          <p:spPr bwMode="auto">
            <a:xfrm>
              <a:off x="8997" y="9423"/>
              <a:ext cx="328"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9" name="Line 195"/>
            <p:cNvSpPr>
              <a:spLocks noChangeShapeType="1"/>
            </p:cNvSpPr>
            <p:nvPr/>
          </p:nvSpPr>
          <p:spPr bwMode="auto">
            <a:xfrm>
              <a:off x="8997" y="8107"/>
              <a:ext cx="328"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0" name="Line 196"/>
            <p:cNvSpPr>
              <a:spLocks noChangeShapeType="1"/>
            </p:cNvSpPr>
            <p:nvPr/>
          </p:nvSpPr>
          <p:spPr bwMode="auto">
            <a:xfrm>
              <a:off x="8997" y="8850"/>
              <a:ext cx="328"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1" name="Line 197"/>
            <p:cNvSpPr>
              <a:spLocks noChangeShapeType="1"/>
            </p:cNvSpPr>
            <p:nvPr/>
          </p:nvSpPr>
          <p:spPr bwMode="auto">
            <a:xfrm>
              <a:off x="9325" y="9488"/>
              <a:ext cx="442"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2" name="Line 198"/>
            <p:cNvSpPr>
              <a:spLocks noChangeShapeType="1"/>
            </p:cNvSpPr>
            <p:nvPr/>
          </p:nvSpPr>
          <p:spPr bwMode="auto">
            <a:xfrm>
              <a:off x="9325" y="8148"/>
              <a:ext cx="442" cy="4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3" name="Line 199"/>
            <p:cNvSpPr>
              <a:spLocks noChangeShapeType="1"/>
            </p:cNvSpPr>
            <p:nvPr/>
          </p:nvSpPr>
          <p:spPr bwMode="auto">
            <a:xfrm>
              <a:off x="9325" y="8897"/>
              <a:ext cx="442" cy="4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4" name="Line 200"/>
            <p:cNvSpPr>
              <a:spLocks noChangeShapeType="1"/>
            </p:cNvSpPr>
            <p:nvPr/>
          </p:nvSpPr>
          <p:spPr bwMode="auto">
            <a:xfrm>
              <a:off x="9767" y="9532"/>
              <a:ext cx="438"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5" name="Line 201"/>
            <p:cNvSpPr>
              <a:spLocks noChangeShapeType="1"/>
            </p:cNvSpPr>
            <p:nvPr/>
          </p:nvSpPr>
          <p:spPr bwMode="auto">
            <a:xfrm>
              <a:off x="9767" y="8192"/>
              <a:ext cx="438"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6" name="Line 202"/>
            <p:cNvSpPr>
              <a:spLocks noChangeShapeType="1"/>
            </p:cNvSpPr>
            <p:nvPr/>
          </p:nvSpPr>
          <p:spPr bwMode="auto">
            <a:xfrm>
              <a:off x="9767" y="8938"/>
              <a:ext cx="438"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7" name="Line 203"/>
            <p:cNvSpPr>
              <a:spLocks noChangeShapeType="1"/>
            </p:cNvSpPr>
            <p:nvPr/>
          </p:nvSpPr>
          <p:spPr bwMode="auto">
            <a:xfrm>
              <a:off x="10205" y="9555"/>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8" name="Line 204"/>
            <p:cNvSpPr>
              <a:spLocks noChangeShapeType="1"/>
            </p:cNvSpPr>
            <p:nvPr/>
          </p:nvSpPr>
          <p:spPr bwMode="auto">
            <a:xfrm flipV="1">
              <a:off x="10205" y="8215"/>
              <a:ext cx="418"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9" name="Line 205"/>
            <p:cNvSpPr>
              <a:spLocks noChangeShapeType="1"/>
            </p:cNvSpPr>
            <p:nvPr/>
          </p:nvSpPr>
          <p:spPr bwMode="auto">
            <a:xfrm>
              <a:off x="10205" y="8962"/>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0" name="Line 206"/>
            <p:cNvSpPr>
              <a:spLocks noChangeShapeType="1"/>
            </p:cNvSpPr>
            <p:nvPr/>
          </p:nvSpPr>
          <p:spPr bwMode="auto">
            <a:xfrm>
              <a:off x="10623" y="9555"/>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1" name="Line 207"/>
            <p:cNvSpPr>
              <a:spLocks noChangeShapeType="1"/>
            </p:cNvSpPr>
            <p:nvPr/>
          </p:nvSpPr>
          <p:spPr bwMode="auto">
            <a:xfrm>
              <a:off x="10623" y="821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2" name="Line 208"/>
            <p:cNvSpPr>
              <a:spLocks noChangeShapeType="1"/>
            </p:cNvSpPr>
            <p:nvPr/>
          </p:nvSpPr>
          <p:spPr bwMode="auto">
            <a:xfrm>
              <a:off x="10623" y="8982"/>
              <a:ext cx="44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3" name="Line 209"/>
            <p:cNvSpPr>
              <a:spLocks noChangeShapeType="1"/>
            </p:cNvSpPr>
            <p:nvPr/>
          </p:nvSpPr>
          <p:spPr bwMode="auto">
            <a:xfrm>
              <a:off x="11065" y="9555"/>
              <a:ext cx="140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4" name="Line 210"/>
            <p:cNvSpPr>
              <a:spLocks noChangeShapeType="1"/>
            </p:cNvSpPr>
            <p:nvPr/>
          </p:nvSpPr>
          <p:spPr bwMode="auto">
            <a:xfrm>
              <a:off x="11065" y="8215"/>
              <a:ext cx="140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5" name="Line 211"/>
            <p:cNvSpPr>
              <a:spLocks noChangeShapeType="1"/>
            </p:cNvSpPr>
            <p:nvPr/>
          </p:nvSpPr>
          <p:spPr bwMode="auto">
            <a:xfrm>
              <a:off x="11065" y="8982"/>
              <a:ext cx="140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6" name="Line 212"/>
            <p:cNvSpPr>
              <a:spLocks noChangeShapeType="1"/>
            </p:cNvSpPr>
            <p:nvPr/>
          </p:nvSpPr>
          <p:spPr bwMode="auto">
            <a:xfrm>
              <a:off x="9767" y="9532"/>
              <a:ext cx="263"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7" name="Line 213"/>
            <p:cNvSpPr>
              <a:spLocks noChangeShapeType="1"/>
            </p:cNvSpPr>
            <p:nvPr/>
          </p:nvSpPr>
          <p:spPr bwMode="auto">
            <a:xfrm>
              <a:off x="9767" y="8192"/>
              <a:ext cx="26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8" name="Line 214"/>
            <p:cNvSpPr>
              <a:spLocks noChangeShapeType="1"/>
            </p:cNvSpPr>
            <p:nvPr/>
          </p:nvSpPr>
          <p:spPr bwMode="auto">
            <a:xfrm>
              <a:off x="9767" y="8938"/>
              <a:ext cx="263"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9" name="Line 215"/>
            <p:cNvSpPr>
              <a:spLocks noChangeShapeType="1"/>
            </p:cNvSpPr>
            <p:nvPr/>
          </p:nvSpPr>
          <p:spPr bwMode="auto">
            <a:xfrm>
              <a:off x="7458" y="9160"/>
              <a:ext cx="527"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0" name="Line 216"/>
            <p:cNvSpPr>
              <a:spLocks noChangeShapeType="1"/>
            </p:cNvSpPr>
            <p:nvPr/>
          </p:nvSpPr>
          <p:spPr bwMode="auto">
            <a:xfrm>
              <a:off x="7458" y="7885"/>
              <a:ext cx="52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1" name="Line 217"/>
            <p:cNvSpPr>
              <a:spLocks noChangeShapeType="1"/>
            </p:cNvSpPr>
            <p:nvPr/>
          </p:nvSpPr>
          <p:spPr bwMode="auto">
            <a:xfrm>
              <a:off x="7458" y="8718"/>
              <a:ext cx="527"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2" name="Line 218"/>
            <p:cNvSpPr>
              <a:spLocks noChangeShapeType="1"/>
            </p:cNvSpPr>
            <p:nvPr/>
          </p:nvSpPr>
          <p:spPr bwMode="auto">
            <a:xfrm>
              <a:off x="7985" y="9202"/>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3" name="Line 219"/>
            <p:cNvSpPr>
              <a:spLocks noChangeShapeType="1"/>
            </p:cNvSpPr>
            <p:nvPr/>
          </p:nvSpPr>
          <p:spPr bwMode="auto">
            <a:xfrm>
              <a:off x="7985" y="788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4" name="Line 220"/>
            <p:cNvSpPr>
              <a:spLocks noChangeShapeType="1"/>
            </p:cNvSpPr>
            <p:nvPr/>
          </p:nvSpPr>
          <p:spPr bwMode="auto">
            <a:xfrm>
              <a:off x="7985" y="8765"/>
              <a:ext cx="44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5" name="Line 221"/>
            <p:cNvSpPr>
              <a:spLocks noChangeShapeType="1"/>
            </p:cNvSpPr>
            <p:nvPr/>
          </p:nvSpPr>
          <p:spPr bwMode="auto">
            <a:xfrm>
              <a:off x="8427" y="9202"/>
              <a:ext cx="461"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6" name="Line 222"/>
            <p:cNvSpPr>
              <a:spLocks noChangeShapeType="1"/>
            </p:cNvSpPr>
            <p:nvPr/>
          </p:nvSpPr>
          <p:spPr bwMode="auto">
            <a:xfrm flipV="1">
              <a:off x="8427" y="7862"/>
              <a:ext cx="461"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7" name="Line 223"/>
            <p:cNvSpPr>
              <a:spLocks noChangeShapeType="1"/>
            </p:cNvSpPr>
            <p:nvPr/>
          </p:nvSpPr>
          <p:spPr bwMode="auto">
            <a:xfrm>
              <a:off x="8427" y="8830"/>
              <a:ext cx="46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8" name="Line 224"/>
            <p:cNvSpPr>
              <a:spLocks noChangeShapeType="1"/>
            </p:cNvSpPr>
            <p:nvPr/>
          </p:nvSpPr>
          <p:spPr bwMode="auto">
            <a:xfrm>
              <a:off x="8888" y="9225"/>
              <a:ext cx="372"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9" name="Line 225"/>
            <p:cNvSpPr>
              <a:spLocks noChangeShapeType="1"/>
            </p:cNvSpPr>
            <p:nvPr/>
          </p:nvSpPr>
          <p:spPr bwMode="auto">
            <a:xfrm flipV="1">
              <a:off x="8888" y="7843"/>
              <a:ext cx="372" cy="1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0" name="Line 226"/>
            <p:cNvSpPr>
              <a:spLocks noChangeShapeType="1"/>
            </p:cNvSpPr>
            <p:nvPr/>
          </p:nvSpPr>
          <p:spPr bwMode="auto">
            <a:xfrm>
              <a:off x="8888" y="8850"/>
              <a:ext cx="37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1" name="Line 227"/>
            <p:cNvSpPr>
              <a:spLocks noChangeShapeType="1"/>
            </p:cNvSpPr>
            <p:nvPr/>
          </p:nvSpPr>
          <p:spPr bwMode="auto">
            <a:xfrm>
              <a:off x="9260" y="9245"/>
              <a:ext cx="507"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2" name="Line 228"/>
            <p:cNvSpPr>
              <a:spLocks noChangeShapeType="1"/>
            </p:cNvSpPr>
            <p:nvPr/>
          </p:nvSpPr>
          <p:spPr bwMode="auto">
            <a:xfrm>
              <a:off x="9260" y="7843"/>
              <a:ext cx="50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3" name="Line 229"/>
            <p:cNvSpPr>
              <a:spLocks noChangeShapeType="1"/>
            </p:cNvSpPr>
            <p:nvPr/>
          </p:nvSpPr>
          <p:spPr bwMode="auto">
            <a:xfrm>
              <a:off x="9260" y="8873"/>
              <a:ext cx="507"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4" name="Line 230"/>
            <p:cNvSpPr>
              <a:spLocks noChangeShapeType="1"/>
            </p:cNvSpPr>
            <p:nvPr/>
          </p:nvSpPr>
          <p:spPr bwMode="auto">
            <a:xfrm>
              <a:off x="9767" y="9245"/>
              <a:ext cx="616"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5" name="Line 231"/>
            <p:cNvSpPr>
              <a:spLocks noChangeShapeType="1"/>
            </p:cNvSpPr>
            <p:nvPr/>
          </p:nvSpPr>
          <p:spPr bwMode="auto">
            <a:xfrm>
              <a:off x="9767" y="7843"/>
              <a:ext cx="61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6" name="Line 232"/>
            <p:cNvSpPr>
              <a:spLocks noChangeShapeType="1"/>
            </p:cNvSpPr>
            <p:nvPr/>
          </p:nvSpPr>
          <p:spPr bwMode="auto">
            <a:xfrm>
              <a:off x="9767" y="8897"/>
              <a:ext cx="616" cy="1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7" name="Line 233"/>
            <p:cNvSpPr>
              <a:spLocks noChangeShapeType="1"/>
            </p:cNvSpPr>
            <p:nvPr/>
          </p:nvSpPr>
          <p:spPr bwMode="auto">
            <a:xfrm>
              <a:off x="10383" y="9245"/>
              <a:ext cx="349"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8" name="Line 234"/>
            <p:cNvSpPr>
              <a:spLocks noChangeShapeType="1"/>
            </p:cNvSpPr>
            <p:nvPr/>
          </p:nvSpPr>
          <p:spPr bwMode="auto">
            <a:xfrm>
              <a:off x="10383" y="7843"/>
              <a:ext cx="349"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9" name="Line 235"/>
            <p:cNvSpPr>
              <a:spLocks noChangeShapeType="1"/>
            </p:cNvSpPr>
            <p:nvPr/>
          </p:nvSpPr>
          <p:spPr bwMode="auto">
            <a:xfrm>
              <a:off x="10383" y="8915"/>
              <a:ext cx="349"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90" name="Line 236"/>
            <p:cNvSpPr>
              <a:spLocks noChangeShapeType="1"/>
            </p:cNvSpPr>
            <p:nvPr/>
          </p:nvSpPr>
          <p:spPr bwMode="auto">
            <a:xfrm>
              <a:off x="3965" y="7030"/>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91" name="Line 237"/>
            <p:cNvSpPr>
              <a:spLocks noChangeShapeType="1"/>
            </p:cNvSpPr>
            <p:nvPr/>
          </p:nvSpPr>
          <p:spPr bwMode="auto">
            <a:xfrm>
              <a:off x="3965" y="11657"/>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92" name="Rectangle 238"/>
            <p:cNvSpPr>
              <a:spLocks noChangeArrowheads="1"/>
            </p:cNvSpPr>
            <p:nvPr/>
          </p:nvSpPr>
          <p:spPr bwMode="auto">
            <a:xfrm>
              <a:off x="3745" y="4702"/>
              <a:ext cx="10878" cy="9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793" name="Oval 239"/>
            <p:cNvSpPr>
              <a:spLocks noChangeArrowheads="1"/>
            </p:cNvSpPr>
            <p:nvPr/>
          </p:nvSpPr>
          <p:spPr bwMode="auto">
            <a:xfrm>
              <a:off x="11680" y="6046"/>
              <a:ext cx="2602" cy="20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794" name="Rectangle 240"/>
            <p:cNvSpPr>
              <a:spLocks noChangeArrowheads="1"/>
            </p:cNvSpPr>
            <p:nvPr/>
          </p:nvSpPr>
          <p:spPr bwMode="auto">
            <a:xfrm>
              <a:off x="7032" y="5117"/>
              <a:ext cx="3718"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High Voltages</a:t>
              </a:r>
              <a:endParaRPr lang="en-US" altLang="en-US" sz="1800">
                <a:solidFill>
                  <a:schemeClr val="tx1"/>
                </a:solidFill>
                <a:ea typeface="Times New Roman" panose="02020603050405020304" pitchFamily="18" charset="0"/>
                <a:cs typeface="MS Sans Serif" charset="0"/>
              </a:endParaRPr>
            </a:p>
          </p:txBody>
        </p:sp>
        <p:sp>
          <p:nvSpPr>
            <p:cNvPr id="23795" name="Line 241"/>
            <p:cNvSpPr>
              <a:spLocks noChangeShapeType="1"/>
            </p:cNvSpPr>
            <p:nvPr/>
          </p:nvSpPr>
          <p:spPr bwMode="auto">
            <a:xfrm>
              <a:off x="11122" y="5861"/>
              <a:ext cx="93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557" name="Rectangle 242"/>
          <p:cNvSpPr>
            <a:spLocks noChangeArrowheads="1"/>
          </p:cNvSpPr>
          <p:nvPr/>
        </p:nvSpPr>
        <p:spPr bwMode="auto">
          <a:xfrm>
            <a:off x="0" y="480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47700" algn="l"/>
                <a:tab pos="-190500" algn="l"/>
                <a:tab pos="457200" algn="l"/>
              </a:tabLst>
              <a:defRPr sz="1600">
                <a:solidFill>
                  <a:srgbClr val="000000"/>
                </a:solidFill>
                <a:latin typeface="Arial" panose="020B0604020202020204" pitchFamily="34" charset="0"/>
              </a:defRPr>
            </a:lvl1pPr>
            <a:lvl2pPr marL="742950" indent="-285750">
              <a:tabLst>
                <a:tab pos="-647700" algn="l"/>
                <a:tab pos="-190500" algn="l"/>
                <a:tab pos="457200" algn="l"/>
              </a:tabLst>
              <a:defRPr sz="1600">
                <a:solidFill>
                  <a:srgbClr val="000000"/>
                </a:solidFill>
                <a:latin typeface="Arial" panose="020B0604020202020204" pitchFamily="34" charset="0"/>
              </a:defRPr>
            </a:lvl2pPr>
            <a:lvl3pPr marL="1143000" indent="-228600">
              <a:tabLst>
                <a:tab pos="-647700" algn="l"/>
                <a:tab pos="-190500" algn="l"/>
                <a:tab pos="457200" algn="l"/>
              </a:tabLst>
              <a:defRPr sz="1600">
                <a:solidFill>
                  <a:srgbClr val="000000"/>
                </a:solidFill>
                <a:latin typeface="Arial" panose="020B0604020202020204" pitchFamily="34" charset="0"/>
              </a:defRPr>
            </a:lvl3pPr>
            <a:lvl4pPr marL="1600200" indent="-228600">
              <a:tabLst>
                <a:tab pos="-647700" algn="l"/>
                <a:tab pos="-190500" algn="l"/>
                <a:tab pos="457200" algn="l"/>
              </a:tabLst>
              <a:defRPr sz="1600">
                <a:solidFill>
                  <a:srgbClr val="000000"/>
                </a:solidFill>
                <a:latin typeface="Arial" panose="020B0604020202020204" pitchFamily="34" charset="0"/>
              </a:defRPr>
            </a:lvl4pPr>
            <a:lvl5pPr marL="2057400" indent="-228600">
              <a:tabLst>
                <a:tab pos="-647700" algn="l"/>
                <a:tab pos="-190500" algn="l"/>
                <a:tab pos="45720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cs typeface="Arial" panose="020B0604020202020204" pitchFamily="34" charset="0"/>
            </a:endParaRPr>
          </a:p>
        </p:txBody>
      </p:sp>
      <p:sp>
        <p:nvSpPr>
          <p:cNvPr id="23558" name="Text Box 243"/>
          <p:cNvSpPr txBox="1">
            <a:spLocks noChangeArrowheads="1"/>
          </p:cNvSpPr>
          <p:nvPr/>
        </p:nvSpPr>
        <p:spPr bwMode="auto">
          <a:xfrm>
            <a:off x="5715000" y="2438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cs typeface="Arial" panose="020B0604020202020204" pitchFamily="34" charset="0"/>
              </a:rPr>
              <a:t>Distribution Systems designed for voltage DROP, not voltage RISE.</a:t>
            </a:r>
          </a:p>
        </p:txBody>
      </p:sp>
    </p:spTree>
    <p:extLst>
      <p:ext uri="{BB962C8B-B14F-4D97-AF65-F5344CB8AC3E}">
        <p14:creationId xmlns:p14="http://schemas.microsoft.com/office/powerpoint/2010/main" val="808738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Power Distribution Efficiency</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162175"/>
            <a:ext cx="4038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672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511175" y="4916488"/>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Light Load Week</a:t>
            </a:r>
          </a:p>
        </p:txBody>
      </p:sp>
      <p:sp>
        <p:nvSpPr>
          <p:cNvPr id="24582" name="Text Box 6"/>
          <p:cNvSpPr txBox="1">
            <a:spLocks noChangeArrowheads="1"/>
          </p:cNvSpPr>
          <p:nvPr/>
        </p:nvSpPr>
        <p:spPr bwMode="auto">
          <a:xfrm>
            <a:off x="5029200" y="309245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Peak Load Week</a:t>
            </a:r>
          </a:p>
        </p:txBody>
      </p:sp>
    </p:spTree>
    <p:extLst>
      <p:ext uri="{BB962C8B-B14F-4D97-AF65-F5344CB8AC3E}">
        <p14:creationId xmlns:p14="http://schemas.microsoft.com/office/powerpoint/2010/main" val="2880914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Wind Plant 1-s Simulation</a:t>
            </a:r>
          </a:p>
        </p:txBody>
      </p:sp>
      <p:pic>
        <p:nvPicPr>
          <p:cNvPr id="2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590800"/>
            <a:ext cx="4495800" cy="2981325"/>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pic>
        <p:nvPicPr>
          <p:cNvPr id="2560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447800"/>
            <a:ext cx="4495800" cy="3005138"/>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33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23950"/>
            <a:ext cx="79248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2"/>
          <p:cNvSpPr>
            <a:spLocks noGrp="1"/>
          </p:cNvSpPr>
          <p:nvPr>
            <p:ph type="title"/>
          </p:nvPr>
        </p:nvSpPr>
        <p:spPr/>
        <p:txBody>
          <a:bodyPr/>
          <a:lstStyle/>
          <a:p>
            <a:r>
              <a:rPr lang="en-US" altLang="en-US" smtClean="0"/>
              <a:t>Storage Modeling Simple Peak Shave Example</a:t>
            </a:r>
          </a:p>
        </p:txBody>
      </p:sp>
    </p:spTree>
    <p:extLst>
      <p:ext uri="{BB962C8B-B14F-4D97-AF65-F5344CB8AC3E}">
        <p14:creationId xmlns:p14="http://schemas.microsoft.com/office/powerpoint/2010/main" val="3091352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Dynamics Storage Simulation</a:t>
            </a:r>
          </a:p>
        </p:txBody>
      </p:sp>
      <p:pic>
        <p:nvPicPr>
          <p:cNvPr id="27651" name="Picture 2" descr="DynamicsSim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5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3"/>
          <p:cNvSpPr txBox="1">
            <a:spLocks noChangeArrowheads="1"/>
          </p:cNvSpPr>
          <p:nvPr/>
        </p:nvSpPr>
        <p:spPr bwMode="auto">
          <a:xfrm>
            <a:off x="1905000" y="5791200"/>
            <a:ext cx="5257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100"/>
              <a:t>(Requires separately-licensed DLL)</a:t>
            </a:r>
          </a:p>
        </p:txBody>
      </p:sp>
    </p:spTree>
    <p:extLst>
      <p:ext uri="{BB962C8B-B14F-4D97-AF65-F5344CB8AC3E}">
        <p14:creationId xmlns:p14="http://schemas.microsoft.com/office/powerpoint/2010/main" val="2499989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err="1" smtClean="0"/>
              <a:t>OpenDSS</a:t>
            </a:r>
            <a:endParaRPr lang="en-US" altLang="en-US" dirty="0" smtClean="0"/>
          </a:p>
        </p:txBody>
      </p:sp>
      <p:sp>
        <p:nvSpPr>
          <p:cNvPr id="21507" name="Content Placeholder 2"/>
          <p:cNvSpPr>
            <a:spLocks noGrp="1"/>
          </p:cNvSpPr>
          <p:nvPr>
            <p:ph idx="1"/>
          </p:nvPr>
        </p:nvSpPr>
        <p:spPr/>
        <p:txBody>
          <a:bodyPr/>
          <a:lstStyle/>
          <a:p>
            <a:r>
              <a:rPr lang="en-US" altLang="en-US" dirty="0" smtClean="0"/>
              <a:t>DSS was developed in 1997 to enable analysis of disruptive technologies such as DER</a:t>
            </a:r>
          </a:p>
          <a:p>
            <a:r>
              <a:rPr lang="en-US" altLang="en-US" dirty="0" smtClean="0"/>
              <a:t>DSS acquired by EPRI in 2004 </a:t>
            </a:r>
          </a:p>
          <a:p>
            <a:r>
              <a:rPr lang="en-US" altLang="en-US" dirty="0" smtClean="0"/>
              <a:t>Made open source and renamed </a:t>
            </a:r>
            <a:r>
              <a:rPr lang="en-US" altLang="en-US" dirty="0" err="1" smtClean="0"/>
              <a:t>OpenDSS</a:t>
            </a:r>
            <a:r>
              <a:rPr lang="en-US" altLang="en-US" dirty="0" smtClean="0"/>
              <a:t> in 2008</a:t>
            </a:r>
          </a:p>
          <a:p>
            <a:pPr lvl="1"/>
            <a:r>
              <a:rPr lang="en-US" altLang="en-US" dirty="0" smtClean="0"/>
              <a:t>To speed industry advancements in grid modernization</a:t>
            </a:r>
          </a:p>
          <a:p>
            <a:pPr lvl="1"/>
            <a:r>
              <a:rPr lang="en-US" altLang="en-US" dirty="0" smtClean="0"/>
              <a:t>Over 35,000 downloads since 2008</a:t>
            </a:r>
          </a:p>
          <a:p>
            <a:pPr lvl="1"/>
            <a:r>
              <a:rPr lang="en-US" altLang="en-US" dirty="0" smtClean="0"/>
              <a:t>&gt; 170 countries</a:t>
            </a:r>
          </a:p>
          <a:p>
            <a:pPr lvl="1"/>
            <a:r>
              <a:rPr lang="en-US" altLang="en-US" dirty="0" smtClean="0"/>
              <a:t>US, China, Canada, and UK lead in downloads</a:t>
            </a:r>
          </a:p>
          <a:p>
            <a:endParaRPr lang="en-US" altLang="en-US" dirty="0" smtClean="0"/>
          </a:p>
        </p:txBody>
      </p:sp>
      <p:cxnSp>
        <p:nvCxnSpPr>
          <p:cNvPr id="3" name="Straight Arrow Connector 2"/>
          <p:cNvCxnSpPr/>
          <p:nvPr/>
        </p:nvCxnSpPr>
        <p:spPr bwMode="auto">
          <a:xfrm flipV="1">
            <a:off x="1475232" y="1962912"/>
            <a:ext cx="4133088" cy="1511808"/>
          </a:xfrm>
          <a:prstGeom prst="straightConnector1">
            <a:avLst/>
          </a:prstGeom>
          <a:solidFill>
            <a:schemeClr val="accent1"/>
          </a:solidFill>
          <a:ln w="57150" cap="flat" cmpd="sng" algn="ctr">
            <a:solidFill>
              <a:schemeClr val="accent2">
                <a:lumMod val="60000"/>
                <a:lumOff val="40000"/>
              </a:schemeClr>
            </a:solidFill>
            <a:prstDash val="solid"/>
            <a:round/>
            <a:headEnd type="none" w="med" len="med"/>
            <a:tailEnd type="triangle"/>
          </a:ln>
          <a:effectLst/>
        </p:spPr>
      </p:cxnSp>
      <p:sp>
        <p:nvSpPr>
          <p:cNvPr id="4" name="Rectangle 3"/>
          <p:cNvSpPr/>
          <p:nvPr/>
        </p:nvSpPr>
        <p:spPr>
          <a:xfrm>
            <a:off x="5608320" y="1409490"/>
            <a:ext cx="2300630" cy="923330"/>
          </a:xfrm>
          <a:prstGeom prst="rect">
            <a:avLst/>
          </a:prstGeom>
          <a:noFill/>
        </p:spPr>
        <p:txBody>
          <a:bodyPr wrap="none" lIns="91440" tIns="45720" rIns="91440" bIns="45720">
            <a:spAutoFit/>
          </a:bodyPr>
          <a:lstStyle/>
          <a:p>
            <a:pPr algn="ctr"/>
            <a:r>
              <a:rPr lang="en-US" altLang="en-US" sz="5400" b="1" cap="none" spc="0" dirty="0" smtClean="0">
                <a:ln w="22225">
                  <a:solidFill>
                    <a:schemeClr val="accent2"/>
                  </a:solidFill>
                  <a:prstDash val="solid"/>
                </a:ln>
                <a:solidFill>
                  <a:schemeClr val="accent2">
                    <a:lumMod val="40000"/>
                    <a:lumOff val="60000"/>
                  </a:schemeClr>
                </a:solidFill>
                <a:effectLst/>
              </a:rPr>
              <a:t>47,000</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110113" y="4476095"/>
            <a:ext cx="5301452"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Brazil and India</a:t>
            </a:r>
            <a:endParaRPr lang="en-US" sz="5400" b="1" cap="none" spc="0" dirty="0">
              <a:ln w="22225">
                <a:solidFill>
                  <a:schemeClr val="accent2"/>
                </a:solidFill>
                <a:prstDash val="solid"/>
              </a:ln>
              <a:solidFill>
                <a:schemeClr val="accent2">
                  <a:lumMod val="40000"/>
                  <a:lumOff val="60000"/>
                </a:schemeClr>
              </a:solidFill>
              <a:effectLst/>
            </a:endParaRPr>
          </a:p>
        </p:txBody>
      </p:sp>
      <p:cxnSp>
        <p:nvCxnSpPr>
          <p:cNvPr id="8" name="Straight Arrow Connector 7"/>
          <p:cNvCxnSpPr/>
          <p:nvPr/>
        </p:nvCxnSpPr>
        <p:spPr bwMode="auto">
          <a:xfrm>
            <a:off x="2133600" y="4045796"/>
            <a:ext cx="231648" cy="571076"/>
          </a:xfrm>
          <a:prstGeom prst="straightConnector1">
            <a:avLst/>
          </a:prstGeom>
          <a:solidFill>
            <a:schemeClr val="accent1"/>
          </a:solidFill>
          <a:ln w="57150" cap="flat" cmpd="sng" algn="ctr">
            <a:solidFill>
              <a:schemeClr val="accent2">
                <a:lumMod val="60000"/>
                <a:lumOff val="40000"/>
              </a:schemeClr>
            </a:solidFill>
            <a:prstDash val="solid"/>
            <a:round/>
            <a:headEnd type="none" w="med" len="med"/>
            <a:tailEnd type="triangle"/>
          </a:ln>
          <a:effectLst/>
        </p:spPr>
      </p:cxnSp>
    </p:spTree>
    <p:extLst>
      <p:ext uri="{BB962C8B-B14F-4D97-AF65-F5344CB8AC3E}">
        <p14:creationId xmlns:p14="http://schemas.microsoft.com/office/powerpoint/2010/main" val="3672427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911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85" y="2350356"/>
            <a:ext cx="7133333" cy="4066667"/>
          </a:xfrm>
          <a:prstGeom prst="rect">
            <a:avLst/>
          </a:prstGeom>
        </p:spPr>
      </p:pic>
      <p:sp>
        <p:nvSpPr>
          <p:cNvPr id="61442" name="Title 1"/>
          <p:cNvSpPr>
            <a:spLocks noGrp="1"/>
          </p:cNvSpPr>
          <p:nvPr>
            <p:ph type="title"/>
          </p:nvPr>
        </p:nvSpPr>
        <p:spPr/>
        <p:txBody>
          <a:bodyPr/>
          <a:lstStyle/>
          <a:p>
            <a:r>
              <a:rPr lang="en-US" altLang="en-US" dirty="0" smtClean="0"/>
              <a:t>Installing</a:t>
            </a:r>
          </a:p>
        </p:txBody>
      </p:sp>
      <p:sp>
        <p:nvSpPr>
          <p:cNvPr id="3" name="Content Placeholder 2"/>
          <p:cNvSpPr>
            <a:spLocks noGrp="1"/>
          </p:cNvSpPr>
          <p:nvPr>
            <p:ph idx="1"/>
          </p:nvPr>
        </p:nvSpPr>
        <p:spPr/>
        <p:txBody>
          <a:bodyPr>
            <a:normAutofit/>
          </a:bodyPr>
          <a:lstStyle/>
          <a:p>
            <a:pPr eaLnBrk="1" hangingPunct="1">
              <a:tabLst>
                <a:tab pos="4119563" algn="l"/>
              </a:tabLst>
              <a:defRPr/>
            </a:pPr>
            <a:r>
              <a:rPr lang="en-US" dirty="0" smtClean="0"/>
              <a:t>EPRI Link Page</a:t>
            </a:r>
          </a:p>
          <a:p>
            <a:pPr marL="455613" lvl="2" indent="-173038">
              <a:tabLst>
                <a:tab pos="4119563" algn="l"/>
              </a:tabLst>
              <a:defRPr/>
            </a:pPr>
            <a:r>
              <a:rPr lang="en-US" dirty="0">
                <a:hlinkClick r:id="rId3"/>
              </a:rPr>
              <a:t>http://</a:t>
            </a:r>
            <a:r>
              <a:rPr lang="en-US" dirty="0" smtClean="0">
                <a:hlinkClick r:id="rId3"/>
              </a:rPr>
              <a:t>smartgrid.epri.com/SimulationTool.aspx</a:t>
            </a:r>
            <a:endParaRPr lang="en-US" dirty="0" smtClean="0"/>
          </a:p>
          <a:p>
            <a:pPr marL="344488" indent="-457200" eaLnBrk="1" hangingPunct="1">
              <a:tabLst>
                <a:tab pos="4119563" algn="l"/>
              </a:tabLst>
              <a:defRPr/>
            </a:pPr>
            <a:endParaRPr lang="en-US" sz="2000" dirty="0" smtClean="0">
              <a:cs typeface="Arial" pitchFamily="34" charset="0"/>
            </a:endParaRPr>
          </a:p>
          <a:p>
            <a:pPr marL="344488" indent="-457200" eaLnBrk="1" hangingPunct="1">
              <a:tabLst>
                <a:tab pos="4119563" algn="l"/>
              </a:tabLst>
              <a:defRPr/>
            </a:pPr>
            <a:endParaRPr lang="en-US" sz="2000" dirty="0" smtClean="0">
              <a:cs typeface="Arial" pitchFamily="34" charset="0"/>
            </a:endParaRPr>
          </a:p>
          <a:p>
            <a:pPr>
              <a:defRPr/>
            </a:pPr>
            <a:endParaRPr lang="en-US" dirty="0"/>
          </a:p>
        </p:txBody>
      </p:sp>
    </p:spTree>
    <p:extLst>
      <p:ext uri="{BB962C8B-B14F-4D97-AF65-F5344CB8AC3E}">
        <p14:creationId xmlns:p14="http://schemas.microsoft.com/office/powerpoint/2010/main" val="4161485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smtClean="0"/>
              <a:t>EPRI Links Page</a:t>
            </a:r>
          </a:p>
          <a:p>
            <a:pPr lvl="1" eaLnBrk="1" hangingPunct="1">
              <a:lnSpc>
                <a:spcPct val="75000"/>
              </a:lnSpc>
            </a:pPr>
            <a:r>
              <a:rPr lang="en-US" altLang="en-US" sz="1600" b="1" dirty="0" smtClean="0"/>
              <a:t>http://smartgrid.epri.com/SimulationTool.aspx</a:t>
            </a:r>
          </a:p>
          <a:p>
            <a:pPr lvl="1" eaLnBrk="1" hangingPunct="1">
              <a:lnSpc>
                <a:spcPct val="75000"/>
              </a:lnSpc>
            </a:pPr>
            <a:endParaRPr lang="en-US" altLang="en-US" sz="1600" b="1" dirty="0" smtClean="0"/>
          </a:p>
          <a:p>
            <a:pPr eaLnBrk="1" hangingPunct="1">
              <a:lnSpc>
                <a:spcPct val="75000"/>
              </a:lnSpc>
            </a:pPr>
            <a:r>
              <a:rPr lang="en-US" altLang="en-US" sz="2000" dirty="0" err="1" smtClean="0"/>
              <a:t>OpenDSS</a:t>
            </a:r>
            <a:r>
              <a:rPr lang="en-US" altLang="en-US" sz="2000" dirty="0" smtClean="0"/>
              <a:t> Download Files:</a:t>
            </a:r>
          </a:p>
          <a:p>
            <a:pPr lvl="1" eaLnBrk="1" hangingPunct="1">
              <a:lnSpc>
                <a:spcPct val="75000"/>
              </a:lnSpc>
            </a:pPr>
            <a:r>
              <a:rPr lang="en-US" altLang="en-US" sz="1400" b="1" dirty="0" smtClean="0"/>
              <a:t>http://sourceforge.net/projects/electricdss/files/</a:t>
            </a:r>
          </a:p>
          <a:p>
            <a:pPr eaLnBrk="1" hangingPunct="1">
              <a:lnSpc>
                <a:spcPct val="75000"/>
              </a:lnSpc>
            </a:pPr>
            <a:endParaRPr lang="en-US" altLang="en-US" sz="900" b="1" dirty="0" smtClean="0"/>
          </a:p>
          <a:p>
            <a:pPr eaLnBrk="1" hangingPunct="1">
              <a:lnSpc>
                <a:spcPct val="75000"/>
              </a:lnSpc>
            </a:pPr>
            <a:endParaRPr lang="en-US" altLang="en-US" sz="900" dirty="0" smtClean="0"/>
          </a:p>
          <a:p>
            <a:pPr eaLnBrk="1" hangingPunct="1">
              <a:lnSpc>
                <a:spcPct val="75000"/>
              </a:lnSpc>
            </a:pPr>
            <a:r>
              <a:rPr lang="en-US" altLang="en-US" sz="2000" dirty="0" smtClean="0"/>
              <a:t>Top level of Main  Repository</a:t>
            </a:r>
          </a:p>
          <a:p>
            <a:pPr eaLnBrk="1" hangingPunct="1">
              <a:lnSpc>
                <a:spcPct val="75000"/>
              </a:lnSpc>
            </a:pPr>
            <a:endParaRPr lang="en-US" altLang="en-US" sz="900" dirty="0" smtClean="0"/>
          </a:p>
          <a:p>
            <a:pPr lvl="1" eaLnBrk="1" hangingPunct="1">
              <a:lnSpc>
                <a:spcPct val="75000"/>
              </a:lnSpc>
            </a:pPr>
            <a:endParaRPr lang="en-US" altLang="en-US" sz="1600" b="1" dirty="0" smtClean="0"/>
          </a:p>
        </p:txBody>
      </p:sp>
      <p:pic>
        <p:nvPicPr>
          <p:cNvPr id="49156" name="Picture 4" descr="PPTF6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111227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Both 32-bit and 64-bit Versions of </a:t>
            </a:r>
            <a:r>
              <a:rPr lang="en-US" dirty="0" err="1" smtClean="0"/>
              <a:t>OpenDSS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244598"/>
            <a:ext cx="8598746" cy="3770313"/>
          </a:xfrm>
          <a:prstGeom prst="rect">
            <a:avLst/>
          </a:prstGeom>
        </p:spPr>
      </p:pic>
      <p:sp>
        <p:nvSpPr>
          <p:cNvPr id="4" name="TextBox 3"/>
          <p:cNvSpPr txBox="1"/>
          <p:nvPr/>
        </p:nvSpPr>
        <p:spPr>
          <a:xfrm>
            <a:off x="671513" y="5343525"/>
            <a:ext cx="7886700" cy="830997"/>
          </a:xfrm>
          <a:prstGeom prst="rect">
            <a:avLst/>
          </a:prstGeom>
          <a:noFill/>
        </p:spPr>
        <p:txBody>
          <a:bodyPr wrap="square" rtlCol="0">
            <a:spAutoFit/>
          </a:bodyPr>
          <a:lstStyle/>
          <a:p>
            <a:r>
              <a:rPr lang="en-US" dirty="0" smtClean="0"/>
              <a:t>DG Screener and Excel typically use </a:t>
            </a:r>
            <a:r>
              <a:rPr lang="en-US" b="1" dirty="0" smtClean="0"/>
              <a:t>32-bit</a:t>
            </a:r>
            <a:r>
              <a:rPr lang="en-US" dirty="0" smtClean="0"/>
              <a:t> </a:t>
            </a:r>
            <a:r>
              <a:rPr lang="en-US" dirty="0" err="1" smtClean="0"/>
              <a:t>OpenDSS</a:t>
            </a:r>
            <a:r>
              <a:rPr lang="en-US" dirty="0" smtClean="0"/>
              <a:t>, but both versions must be installed to get 32-bit server fully installed. </a:t>
            </a:r>
            <a:br>
              <a:rPr lang="en-US" dirty="0" smtClean="0"/>
            </a:br>
            <a:r>
              <a:rPr lang="en-US" dirty="0" smtClean="0"/>
              <a:t>Windows will figure out which one needs to be executed.  Magic!!</a:t>
            </a:r>
            <a:endParaRPr lang="en-US" dirty="0"/>
          </a:p>
        </p:txBody>
      </p:sp>
    </p:spTree>
    <p:extLst>
      <p:ext uri="{BB962C8B-B14F-4D97-AF65-F5344CB8AC3E}">
        <p14:creationId xmlns:p14="http://schemas.microsoft.com/office/powerpoint/2010/main" val="1854441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OpenDSS</a:t>
            </a:r>
            <a:r>
              <a:rPr lang="en-US" dirty="0" smtClean="0"/>
              <a:t> Files Installed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313" y="20955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smtClean="0"/>
              <a:t>Main Program Files</a:t>
            </a:r>
            <a:endParaRPr lang="en-US" dirty="0"/>
          </a:p>
        </p:txBody>
      </p:sp>
    </p:spTree>
    <p:extLst>
      <p:ext uri="{BB962C8B-B14F-4D97-AF65-F5344CB8AC3E}">
        <p14:creationId xmlns:p14="http://schemas.microsoft.com/office/powerpoint/2010/main" val="1640846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smtClean="0"/>
              <a:t>Key Files in Doc Folder</a:t>
            </a:r>
          </a:p>
        </p:txBody>
      </p:sp>
      <p:sp>
        <p:nvSpPr>
          <p:cNvPr id="3" name="Content Placeholder 2"/>
          <p:cNvSpPr>
            <a:spLocks noGrp="1"/>
          </p:cNvSpPr>
          <p:nvPr>
            <p:ph idx="1"/>
          </p:nvPr>
        </p:nvSpPr>
        <p:spPr>
          <a:xfrm>
            <a:off x="438093" y="814771"/>
            <a:ext cx="8595360" cy="5394960"/>
          </a:xfrm>
        </p:spPr>
        <p:txBody>
          <a:bodyPr/>
          <a:lstStyle/>
          <a:p>
            <a:endParaRPr lang="en-US" dirty="0" smtClean="0"/>
          </a:p>
          <a:p>
            <a:endParaRPr lang="en-US" dirty="0"/>
          </a:p>
          <a:p>
            <a:r>
              <a:rPr lang="en-US" dirty="0" smtClean="0"/>
              <a:t>Getting </a:t>
            </a:r>
            <a:r>
              <a:rPr lang="en-US" dirty="0"/>
              <a:t>Started With OpenDSS.pdf</a:t>
            </a:r>
          </a:p>
          <a:p>
            <a:r>
              <a:rPr lang="en-US" dirty="0" smtClean="0"/>
              <a:t>OpenDSSPrimer.pdf</a:t>
            </a:r>
          </a:p>
          <a:p>
            <a:r>
              <a:rPr lang="en-US" dirty="0" smtClean="0"/>
              <a:t>OpenDSSManual.pdf</a:t>
            </a:r>
          </a:p>
          <a:p>
            <a:r>
              <a:rPr lang="en-US" dirty="0" err="1"/>
              <a:t>OpenDSS</a:t>
            </a:r>
            <a:r>
              <a:rPr lang="en-US" dirty="0"/>
              <a:t> Cheatsheet.pdf</a:t>
            </a:r>
          </a:p>
          <a:p>
            <a:endParaRPr lang="en-US" dirty="0"/>
          </a:p>
        </p:txBody>
      </p:sp>
    </p:spTree>
    <p:extLst>
      <p:ext uri="{BB962C8B-B14F-4D97-AF65-F5344CB8AC3E}">
        <p14:creationId xmlns:p14="http://schemas.microsoft.com/office/powerpoint/2010/main" val="1618367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smtClean="0"/>
              <a:t>Discussion Forum &amp; News for </a:t>
            </a:r>
            <a:r>
              <a:rPr lang="en-US" altLang="en-US" dirty="0" err="1" smtClean="0"/>
              <a:t>OpenDSS</a:t>
            </a:r>
            <a:endParaRPr lang="en-US" altLang="en-US" dirty="0" smtClean="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smtClean="0"/>
          </a:p>
          <a:p>
            <a:pPr eaLnBrk="1" hangingPunct="1">
              <a:lnSpc>
                <a:spcPct val="75000"/>
              </a:lnSpc>
            </a:pPr>
            <a:endParaRPr lang="en-US" altLang="en-US" sz="900" dirty="0" smtClean="0"/>
          </a:p>
          <a:p>
            <a:pPr lvl="1" eaLnBrk="1" hangingPunct="1">
              <a:lnSpc>
                <a:spcPct val="75000"/>
              </a:lnSpc>
            </a:pPr>
            <a:endParaRPr lang="en-US" altLang="en-US" sz="1600" b="1" dirty="0" smtClean="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265484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Distribution Systems and Modeling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9204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Validation of OpenDSS</a:t>
            </a:r>
          </a:p>
        </p:txBody>
      </p:sp>
      <p:sp>
        <p:nvSpPr>
          <p:cNvPr id="29699" name="Rectangle 3"/>
          <p:cNvSpPr>
            <a:spLocks noGrp="1" noChangeArrowheads="1"/>
          </p:cNvSpPr>
          <p:nvPr>
            <p:ph type="body" idx="1"/>
          </p:nvPr>
        </p:nvSpPr>
        <p:spPr/>
        <p:txBody>
          <a:bodyPr/>
          <a:lstStyle/>
          <a:p>
            <a:pPr eaLnBrk="1" hangingPunct="1">
              <a:lnSpc>
                <a:spcPct val="100000"/>
              </a:lnSpc>
            </a:pPr>
            <a:r>
              <a:rPr lang="en-US" altLang="en-US" sz="2000" dirty="0" smtClean="0"/>
              <a:t>EPRI routinely checks </a:t>
            </a:r>
            <a:r>
              <a:rPr lang="en-US" altLang="en-US" sz="2000" dirty="0" err="1" smtClean="0"/>
              <a:t>OpenDSS</a:t>
            </a:r>
            <a:r>
              <a:rPr lang="en-US" altLang="en-US" sz="2000" dirty="0" smtClean="0"/>
              <a:t> power flow results against CYME, </a:t>
            </a:r>
            <a:r>
              <a:rPr lang="en-US" altLang="en-US" sz="2000" dirty="0" err="1" smtClean="0"/>
              <a:t>Synergi</a:t>
            </a:r>
            <a:r>
              <a:rPr lang="en-US" altLang="en-US" sz="2000" dirty="0" smtClean="0"/>
              <a:t>, </a:t>
            </a:r>
            <a:r>
              <a:rPr lang="en-US" altLang="en-US" sz="2000" dirty="0" err="1" smtClean="0"/>
              <a:t>WindMil</a:t>
            </a:r>
            <a:r>
              <a:rPr lang="en-US" altLang="en-US" sz="2000" dirty="0" smtClean="0"/>
              <a:t>, and other programs after converting data sets for various projects.</a:t>
            </a:r>
          </a:p>
          <a:p>
            <a:pPr eaLnBrk="1" hangingPunct="1">
              <a:lnSpc>
                <a:spcPct val="100000"/>
              </a:lnSpc>
            </a:pPr>
            <a:r>
              <a:rPr lang="en-US" altLang="en-US" sz="2000" dirty="0" smtClean="0"/>
              <a:t>The </a:t>
            </a:r>
            <a:r>
              <a:rPr lang="en-US" altLang="en-US" sz="2000" dirty="0" err="1" smtClean="0"/>
              <a:t>OpenDSS</a:t>
            </a:r>
            <a:r>
              <a:rPr lang="en-US" altLang="en-US" sz="2000" dirty="0" smtClean="0"/>
              <a:t> program has been benchmarked against all the IEEE Test Feeders </a:t>
            </a:r>
          </a:p>
          <a:p>
            <a:pPr lvl="1" eaLnBrk="1" hangingPunct="1">
              <a:lnSpc>
                <a:spcPct val="100000"/>
              </a:lnSpc>
            </a:pPr>
            <a:r>
              <a:rPr lang="en-US" altLang="en-US" sz="2000" dirty="0" smtClean="0"/>
              <a:t>(</a:t>
            </a:r>
            <a:r>
              <a:rPr lang="en-US" altLang="en-US" sz="2000" dirty="0" smtClean="0">
                <a:hlinkClick r:id="rId3"/>
              </a:rPr>
              <a:t>http://ewh.ieee.org/soc/pes/dsacom/testfeeders/</a:t>
            </a:r>
            <a:r>
              <a:rPr lang="en-US" altLang="en-US" sz="2000" dirty="0" smtClean="0"/>
              <a:t>). </a:t>
            </a:r>
          </a:p>
          <a:p>
            <a:pPr lvl="1" eaLnBrk="1" hangingPunct="1">
              <a:lnSpc>
                <a:spcPct val="100000"/>
              </a:lnSpc>
            </a:pPr>
            <a:r>
              <a:rPr lang="en-US" altLang="en-US" sz="2000" dirty="0" err="1" smtClean="0"/>
              <a:t>OpenDSS</a:t>
            </a:r>
            <a:r>
              <a:rPr lang="en-US" altLang="en-US" sz="2000" dirty="0" smtClean="0"/>
              <a:t> was used to develop the NEV test feeder and the 8500-node test feeder. </a:t>
            </a:r>
          </a:p>
          <a:p>
            <a:pPr lvl="1" eaLnBrk="1" hangingPunct="1">
              <a:lnSpc>
                <a:spcPct val="100000"/>
              </a:lnSpc>
            </a:pPr>
            <a:r>
              <a:rPr lang="en-US" altLang="en-US" sz="2000" dirty="0" smtClean="0"/>
              <a:t>Being used to develop the DG Protection test feeder</a:t>
            </a:r>
          </a:p>
          <a:p>
            <a:pPr eaLnBrk="1" hangingPunct="1">
              <a:lnSpc>
                <a:spcPct val="100000"/>
              </a:lnSpc>
            </a:pPr>
            <a:r>
              <a:rPr lang="en-US" altLang="en-US" sz="2000" dirty="0" smtClean="0"/>
              <a:t>For the EPRI Green Circuits project, computed load characteristics were calibrated against measured data.</a:t>
            </a:r>
          </a:p>
          <a:p>
            <a:pPr eaLnBrk="1" hangingPunct="1">
              <a:lnSpc>
                <a:spcPct val="100000"/>
              </a:lnSpc>
            </a:pPr>
            <a:endParaRPr lang="en-US" altLang="en-US" sz="2000" dirty="0" smtClean="0"/>
          </a:p>
        </p:txBody>
      </p:sp>
    </p:spTree>
    <p:extLst>
      <p:ext uri="{BB962C8B-B14F-4D97-AF65-F5344CB8AC3E}">
        <p14:creationId xmlns:p14="http://schemas.microsoft.com/office/powerpoint/2010/main" val="545467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dirty="0" err="1" smtClean="0"/>
              <a:t>OpenDSS</a:t>
            </a:r>
            <a:r>
              <a:rPr lang="en-US" altLang="en-US" dirty="0"/>
              <a:t> </a:t>
            </a:r>
            <a:r>
              <a:rPr lang="en-US" altLang="en-US" dirty="0" smtClean="0"/>
              <a:t>is Basically a Nodal Admittance Solver</a:t>
            </a:r>
            <a:endParaRPr lang="en-US" altLang="en-US" dirty="0"/>
          </a:p>
        </p:txBody>
      </p:sp>
      <p:sp>
        <p:nvSpPr>
          <p:cNvPr id="12291" name="Rectangle 3"/>
          <p:cNvSpPr>
            <a:spLocks noGrp="1" noChangeArrowheads="1"/>
          </p:cNvSpPr>
          <p:nvPr>
            <p:ph type="body" idx="1"/>
          </p:nvPr>
        </p:nvSpPr>
        <p:spPr/>
        <p:txBody>
          <a:bodyPr/>
          <a:lstStyle/>
          <a:p>
            <a:pPr marL="0" indent="0" eaLnBrk="1" hangingPunct="1">
              <a:buNone/>
            </a:pPr>
            <a:endParaRPr lang="en-US" altLang="en-US" dirty="0" smtClean="0"/>
          </a:p>
          <a:p>
            <a:pPr eaLnBrk="1" hangingPunct="1"/>
            <a:r>
              <a:rPr lang="en-US" altLang="en-US" dirty="0" err="1" smtClean="0"/>
              <a:t>OpenDSS</a:t>
            </a:r>
            <a:r>
              <a:rPr lang="en-US" altLang="en-US" dirty="0" smtClean="0"/>
              <a:t> is a script-driven, frequency-domain electrical circuit simulation tool</a:t>
            </a:r>
          </a:p>
          <a:p>
            <a:pPr lvl="1"/>
            <a:r>
              <a:rPr lang="en-US" altLang="en-US" dirty="0" smtClean="0"/>
              <a:t>It uses a basic nodal admittance circuit model that could be used for a wide variety of ac circuit analysis applications</a:t>
            </a:r>
          </a:p>
          <a:p>
            <a:pPr eaLnBrk="1" hangingPunct="1"/>
            <a:endParaRPr lang="en-US" altLang="en-US" dirty="0" smtClean="0"/>
          </a:p>
          <a:p>
            <a:pPr eaLnBrk="1" hangingPunct="1"/>
            <a:r>
              <a:rPr lang="en-US" altLang="en-US" dirty="0" err="1" smtClean="0"/>
              <a:t>OpenDSS</a:t>
            </a:r>
            <a:r>
              <a:rPr lang="en-US" altLang="en-US" dirty="0" smtClean="0"/>
              <a:t> has specific models for:</a:t>
            </a:r>
          </a:p>
          <a:p>
            <a:pPr lvl="1" eaLnBrk="1" hangingPunct="1"/>
            <a:r>
              <a:rPr lang="en-US" altLang="en-US" dirty="0" smtClean="0"/>
              <a:t>Supporting </a:t>
            </a:r>
            <a:r>
              <a:rPr lang="en-US" altLang="en-US" b="1" dirty="0" smtClean="0"/>
              <a:t>utility distribution system</a:t>
            </a:r>
            <a:r>
              <a:rPr lang="en-US" altLang="en-US" dirty="0" smtClean="0"/>
              <a:t> analysis</a:t>
            </a:r>
          </a:p>
          <a:p>
            <a:pPr lvl="1" eaLnBrk="1" hangingPunct="1"/>
            <a:r>
              <a:rPr lang="en-US" altLang="en-US" dirty="0" smtClean="0"/>
              <a:t>Initially designed for the </a:t>
            </a:r>
            <a:r>
              <a:rPr lang="en-US" altLang="en-US" b="1" dirty="0" smtClean="0"/>
              <a:t>unbalanced, multi-phase North American </a:t>
            </a:r>
            <a:r>
              <a:rPr lang="en-US" altLang="en-US" dirty="0" smtClean="0"/>
              <a:t>power distribution systems</a:t>
            </a:r>
          </a:p>
          <a:p>
            <a:pPr lvl="1" eaLnBrk="1" hangingPunct="1"/>
            <a:r>
              <a:rPr lang="en-US" altLang="en-US" dirty="0" smtClean="0"/>
              <a:t>Can also model European-style systems</a:t>
            </a:r>
          </a:p>
          <a:p>
            <a:pPr lvl="3" eaLnBrk="1" hangingPunct="1"/>
            <a:r>
              <a:rPr lang="en-US" altLang="en-US" dirty="0" smtClean="0"/>
              <a:t>These typically have a simpler structure</a:t>
            </a:r>
          </a:p>
          <a:p>
            <a:pPr eaLnBrk="1" hangingPunct="1"/>
            <a:endParaRPr lang="en-US" altLang="en-US" dirty="0" smtClean="0"/>
          </a:p>
        </p:txBody>
      </p:sp>
    </p:spTree>
    <p:extLst>
      <p:ext uri="{BB962C8B-B14F-4D97-AF65-F5344CB8AC3E}">
        <p14:creationId xmlns:p14="http://schemas.microsoft.com/office/powerpoint/2010/main" val="519118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 List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063" y="1127125"/>
            <a:ext cx="2809875" cy="5153025"/>
          </a:xfrm>
        </p:spPr>
      </p:pic>
    </p:spTree>
    <p:extLst>
      <p:ext uri="{BB962C8B-B14F-4D97-AF65-F5344CB8AC3E}">
        <p14:creationId xmlns:p14="http://schemas.microsoft.com/office/powerpoint/2010/main" val="783071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dirty="0" smtClean="0"/>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56" name="Document" r:id="rId4" imgW="5477400" imgH="1430640" progId="Word.Document.8">
                  <p:embed/>
                </p:oleObj>
              </mc:Choice>
              <mc:Fallback>
                <p:oleObj name="Document" r:id="rId4" imgW="5477400" imgH="14306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349806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smtClean="0"/>
              <a:t>Typical European Style System</a:t>
            </a:r>
          </a:p>
        </p:txBody>
      </p:sp>
      <p:sp>
        <p:nvSpPr>
          <p:cNvPr id="2053" name="Rectangle 4"/>
          <p:cNvSpPr>
            <a:spLocks noGrp="1" noChangeArrowheads="1"/>
          </p:cNvSpPr>
          <p:nvPr>
            <p:ph type="body" idx="1"/>
          </p:nvPr>
        </p:nvSpPr>
        <p:spPr/>
        <p:txBody>
          <a:bodyPr/>
          <a:lstStyle/>
          <a:p>
            <a:pPr lvl="1"/>
            <a:r>
              <a:rPr lang="en-US" altLang="en-US" smtClean="0">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80" name="Document" r:id="rId4" imgW="5448960" imgH="2586960" progId="Word.Document.8">
                  <p:embed/>
                </p:oleObj>
              </mc:Choice>
              <mc:Fallback>
                <p:oleObj name="Document" r:id="rId4" imgW="5448960" imgH="25869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2522879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smtClean="0"/>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104" name="Document" r:id="rId4" imgW="5258520" imgH="2640960" progId="Word.Document.8">
                  <p:embed/>
                </p:oleObj>
              </mc:Choice>
              <mc:Fallback>
                <p:oleObj name="Document" r:id="rId4" imgW="5258520" imgH="26409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48110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Comparison of Distribution Systems</a:t>
            </a:r>
          </a:p>
        </p:txBody>
      </p:sp>
      <p:sp>
        <p:nvSpPr>
          <p:cNvPr id="14339" name="Rectangle 3"/>
          <p:cNvSpPr>
            <a:spLocks noGrp="1" noChangeArrowheads="1"/>
          </p:cNvSpPr>
          <p:nvPr>
            <p:ph type="body" sz="half" idx="1"/>
          </p:nvPr>
        </p:nvSpPr>
        <p:spPr/>
        <p:txBody>
          <a:bodyPr/>
          <a:lstStyle/>
          <a:p>
            <a:pPr>
              <a:lnSpc>
                <a:spcPct val="90000"/>
              </a:lnSpc>
            </a:pPr>
            <a:r>
              <a:rPr lang="en-US" altLang="en-US" sz="2200" b="1" smtClean="0"/>
              <a:t>North American System</a:t>
            </a:r>
          </a:p>
          <a:p>
            <a:pPr lvl="1">
              <a:lnSpc>
                <a:spcPct val="90000"/>
              </a:lnSpc>
            </a:pPr>
            <a:r>
              <a:rPr lang="en-US" altLang="en-US" sz="2200" smtClean="0"/>
              <a:t>Primary (MV) system is extensive, complex</a:t>
            </a:r>
          </a:p>
          <a:p>
            <a:pPr lvl="1">
              <a:lnSpc>
                <a:spcPct val="90000"/>
              </a:lnSpc>
            </a:pPr>
            <a:r>
              <a:rPr lang="en-US" altLang="en-US" sz="2200" smtClean="0"/>
              <a:t>Secondary (LV) is short</a:t>
            </a:r>
          </a:p>
          <a:p>
            <a:pPr lvl="1">
              <a:lnSpc>
                <a:spcPct val="90000"/>
              </a:lnSpc>
            </a:pPr>
            <a:r>
              <a:rPr lang="en-US" altLang="en-US" sz="2200" smtClean="0"/>
              <a:t>4-5 houses per distribution transformer</a:t>
            </a:r>
          </a:p>
          <a:p>
            <a:pPr lvl="2">
              <a:lnSpc>
                <a:spcPct val="90000"/>
              </a:lnSpc>
            </a:pPr>
            <a:r>
              <a:rPr lang="en-US" altLang="en-US" smtClean="0"/>
              <a:t>120/240 V single-phase (“split phase”) service</a:t>
            </a:r>
          </a:p>
          <a:p>
            <a:pPr lvl="1">
              <a:lnSpc>
                <a:spcPct val="90000"/>
              </a:lnSpc>
            </a:pPr>
            <a:r>
              <a:rPr lang="en-US" altLang="en-US" sz="2200" smtClean="0"/>
              <a:t>1 Industrial customer per distribution transformer</a:t>
            </a:r>
          </a:p>
          <a:p>
            <a:pPr lvl="2">
              <a:lnSpc>
                <a:spcPct val="90000"/>
              </a:lnSpc>
            </a:pPr>
            <a:r>
              <a:rPr lang="en-US" altLang="en-US" smtClean="0"/>
              <a:t>Or multiple transformers per customer</a:t>
            </a:r>
          </a:p>
          <a:p>
            <a:pPr lvl="1">
              <a:lnSpc>
                <a:spcPct val="90000"/>
              </a:lnSpc>
            </a:pPr>
            <a:r>
              <a:rPr lang="en-US" altLang="en-US" sz="2200" smtClean="0"/>
              <a:t>Extended by adding transformer + wire</a:t>
            </a:r>
          </a:p>
        </p:txBody>
      </p:sp>
      <p:sp>
        <p:nvSpPr>
          <p:cNvPr id="14340" name="Rectangle 4"/>
          <p:cNvSpPr>
            <a:spLocks noGrp="1" noChangeArrowheads="1"/>
          </p:cNvSpPr>
          <p:nvPr>
            <p:ph type="body" sz="half" idx="2"/>
          </p:nvPr>
        </p:nvSpPr>
        <p:spPr/>
        <p:txBody>
          <a:bodyPr/>
          <a:lstStyle/>
          <a:p>
            <a:r>
              <a:rPr lang="en-US" altLang="en-US" sz="2200" b="1" smtClean="0"/>
              <a:t>European Style System</a:t>
            </a:r>
          </a:p>
          <a:p>
            <a:pPr lvl="1"/>
            <a:r>
              <a:rPr lang="en-US" altLang="en-US" sz="2200" smtClean="0"/>
              <a:t>MV System has simpler structure</a:t>
            </a:r>
          </a:p>
          <a:p>
            <a:pPr lvl="1"/>
            <a:r>
              <a:rPr lang="en-US" altLang="en-US" sz="2200" smtClean="0"/>
              <a:t>LV System (400 V) is extensive</a:t>
            </a:r>
          </a:p>
          <a:p>
            <a:pPr lvl="1"/>
            <a:r>
              <a:rPr lang="en-US" altLang="en-US" sz="2200" smtClean="0"/>
              <a:t>Perhaps 100 residences on MV/LV transformer</a:t>
            </a:r>
          </a:p>
          <a:p>
            <a:pPr lvl="2"/>
            <a:r>
              <a:rPr lang="en-US" altLang="en-US" smtClean="0"/>
              <a:t>230/400 V 3-phase</a:t>
            </a:r>
          </a:p>
          <a:p>
            <a:pPr lvl="1"/>
            <a:r>
              <a:rPr lang="en-US" altLang="en-US" sz="2200" smtClean="0"/>
              <a:t>Extended by adding wire</a:t>
            </a:r>
          </a:p>
          <a:p>
            <a:pPr lvl="2"/>
            <a:r>
              <a:rPr lang="en-US" altLang="en-US" smtClean="0"/>
              <a:t>Fewer transformers</a:t>
            </a:r>
          </a:p>
        </p:txBody>
      </p:sp>
    </p:spTree>
    <p:extLst>
      <p:ext uri="{BB962C8B-B14F-4D97-AF65-F5344CB8AC3E}">
        <p14:creationId xmlns:p14="http://schemas.microsoft.com/office/powerpoint/2010/main" val="2618965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What is the OpenDSS? </a:t>
            </a:r>
          </a:p>
        </p:txBody>
      </p:sp>
      <p:sp>
        <p:nvSpPr>
          <p:cNvPr id="22531" name="Rectangle 3"/>
          <p:cNvSpPr>
            <a:spLocks noGrp="1" noChangeArrowheads="1"/>
          </p:cNvSpPr>
          <p:nvPr>
            <p:ph type="body" idx="1"/>
          </p:nvPr>
        </p:nvSpPr>
        <p:spPr/>
        <p:txBody>
          <a:bodyPr/>
          <a:lstStyle/>
          <a:p>
            <a:pPr eaLnBrk="1" hangingPunct="1"/>
            <a:r>
              <a:rPr lang="en-US" altLang="en-US" dirty="0" smtClean="0"/>
              <a:t>Heritage of </a:t>
            </a:r>
            <a:r>
              <a:rPr lang="en-US" altLang="en-US" dirty="0" err="1" smtClean="0"/>
              <a:t>OpenDSS</a:t>
            </a:r>
            <a:endParaRPr lang="en-US" altLang="en-US" dirty="0" smtClean="0"/>
          </a:p>
          <a:p>
            <a:pPr lvl="1" eaLnBrk="1" hangingPunct="1"/>
            <a:r>
              <a:rPr lang="en-US" altLang="en-US" b="1" dirty="0" smtClean="0"/>
              <a:t>Harmonics solvers</a:t>
            </a:r>
            <a:r>
              <a:rPr lang="en-US" altLang="en-US" dirty="0" smtClean="0"/>
              <a:t> rather than </a:t>
            </a:r>
            <a:r>
              <a:rPr lang="en-US" altLang="en-US" b="1" dirty="0" smtClean="0"/>
              <a:t>power flow</a:t>
            </a:r>
          </a:p>
          <a:p>
            <a:pPr lvl="2" eaLnBrk="1" hangingPunct="1"/>
            <a:r>
              <a:rPr lang="en-US" altLang="en-US" dirty="0" smtClean="0"/>
              <a:t>Gives </a:t>
            </a:r>
            <a:r>
              <a:rPr lang="en-US" altLang="en-US" dirty="0" err="1" smtClean="0"/>
              <a:t>OpenDSS</a:t>
            </a:r>
            <a:r>
              <a:rPr lang="en-US" altLang="en-US" dirty="0" smtClean="0"/>
              <a:t> extraordinary distribution system modeling capability</a:t>
            </a:r>
          </a:p>
          <a:p>
            <a:pPr lvl="1" eaLnBrk="1" hangingPunct="1"/>
            <a:r>
              <a:rPr lang="en-US" altLang="en-US" dirty="0" smtClean="0"/>
              <a:t>Simpler to solve the power flow problem with a harmonics solver than vice-versa</a:t>
            </a:r>
          </a:p>
          <a:p>
            <a:pPr eaLnBrk="1" hangingPunct="1"/>
            <a:r>
              <a:rPr lang="en-US" altLang="en-US" dirty="0" smtClean="0"/>
              <a:t>Supports all </a:t>
            </a:r>
            <a:r>
              <a:rPr lang="en-US" altLang="en-US" b="1" dirty="0" err="1" smtClean="0"/>
              <a:t>rms</a:t>
            </a:r>
            <a:r>
              <a:rPr lang="en-US" altLang="en-US" b="1" dirty="0" smtClean="0"/>
              <a:t> steady-state </a:t>
            </a:r>
            <a:r>
              <a:rPr lang="en-US" altLang="en-US" dirty="0" smtClean="0"/>
              <a:t>(i.e., frequency domain) analyses commonly performed for utility distribution system planning</a:t>
            </a:r>
          </a:p>
          <a:p>
            <a:pPr lvl="1" eaLnBrk="1" hangingPunct="1"/>
            <a:r>
              <a:rPr lang="en-US" altLang="en-US" dirty="0" smtClean="0"/>
              <a:t>And many new types of analyses</a:t>
            </a:r>
          </a:p>
          <a:p>
            <a:pPr lvl="1" eaLnBrk="1" hangingPunct="1"/>
            <a:r>
              <a:rPr lang="en-US" altLang="en-US" dirty="0" smtClean="0"/>
              <a:t>Original purpose in 1997: DG interconnection analysis</a:t>
            </a:r>
          </a:p>
          <a:p>
            <a:pPr eaLnBrk="1" hangingPunct="1">
              <a:buFontTx/>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6435935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What is the OpenDSS? (cont’d)</a:t>
            </a:r>
          </a:p>
        </p:txBody>
      </p:sp>
      <p:sp>
        <p:nvSpPr>
          <p:cNvPr id="23555" name="Rectangle 3"/>
          <p:cNvSpPr>
            <a:spLocks noGrp="1" noChangeArrowheads="1"/>
          </p:cNvSpPr>
          <p:nvPr>
            <p:ph type="body" idx="1"/>
          </p:nvPr>
        </p:nvSpPr>
        <p:spPr/>
        <p:txBody>
          <a:bodyPr/>
          <a:lstStyle/>
          <a:p>
            <a:pPr eaLnBrk="1" hangingPunct="1"/>
            <a:r>
              <a:rPr lang="en-US" altLang="en-US" dirty="0" smtClean="0"/>
              <a:t>What it is </a:t>
            </a:r>
            <a:r>
              <a:rPr lang="en-US" altLang="en-US" u="sng" dirty="0" smtClean="0"/>
              <a:t>NOT</a:t>
            </a:r>
          </a:p>
          <a:p>
            <a:pPr lvl="1" eaLnBrk="1" hangingPunct="1"/>
            <a:r>
              <a:rPr lang="en-US" altLang="en-US" dirty="0" smtClean="0"/>
              <a:t>An </a:t>
            </a:r>
            <a:r>
              <a:rPr lang="en-US" altLang="en-US" i="1" dirty="0" smtClean="0"/>
              <a:t>Electromagnetic</a:t>
            </a:r>
            <a:r>
              <a:rPr lang="en-US" altLang="en-US" dirty="0" smtClean="0"/>
              <a:t> transients solver (Time Domain)</a:t>
            </a:r>
          </a:p>
          <a:p>
            <a:pPr lvl="2" eaLnBrk="1" hangingPunct="1"/>
            <a:r>
              <a:rPr lang="en-US" altLang="en-US" dirty="0" smtClean="0"/>
              <a:t>It can solve </a:t>
            </a:r>
            <a:r>
              <a:rPr lang="en-US" altLang="en-US" i="1" dirty="0" smtClean="0"/>
              <a:t>Electromechanical transients</a:t>
            </a:r>
          </a:p>
          <a:p>
            <a:pPr lvl="3" eaLnBrk="1" hangingPunct="1"/>
            <a:r>
              <a:rPr lang="en-US" altLang="en-US" dirty="0" smtClean="0"/>
              <a:t>Frequency Domain =&gt; “Dynamics” mode</a:t>
            </a:r>
          </a:p>
          <a:p>
            <a:pPr lvl="3" eaLnBrk="1" hangingPunct="1"/>
            <a:r>
              <a:rPr lang="en-US" altLang="en-US" dirty="0" smtClean="0"/>
              <a:t>All solutions are in </a:t>
            </a:r>
            <a:r>
              <a:rPr lang="en-US" altLang="en-US" b="1" i="1" dirty="0" smtClean="0"/>
              <a:t>phasors </a:t>
            </a:r>
            <a:r>
              <a:rPr lang="en-US" altLang="en-US" dirty="0" smtClean="0"/>
              <a:t>(complex math)</a:t>
            </a:r>
          </a:p>
          <a:p>
            <a:pPr lvl="1" eaLnBrk="1" hangingPunct="1"/>
            <a:r>
              <a:rPr lang="en-US" altLang="en-US" dirty="0" smtClean="0"/>
              <a:t>Not a “Power Flow” program</a:t>
            </a:r>
          </a:p>
          <a:p>
            <a:pPr lvl="1" eaLnBrk="1" hangingPunct="1"/>
            <a:r>
              <a:rPr lang="en-US" altLang="en-US" dirty="0" smtClean="0"/>
              <a:t>Not a radial circuit solver</a:t>
            </a:r>
          </a:p>
          <a:p>
            <a:pPr lvl="2" eaLnBrk="1" hangingPunct="1"/>
            <a:r>
              <a:rPr lang="en-US" altLang="en-US" dirty="0" smtClean="0"/>
              <a:t>Does meshed networks with equal ease</a:t>
            </a:r>
          </a:p>
          <a:p>
            <a:pPr lvl="1" eaLnBrk="1" hangingPunct="1"/>
            <a:r>
              <a:rPr lang="en-US" altLang="en-US" dirty="0" smtClean="0"/>
              <a:t>Not a distribution data management tool</a:t>
            </a:r>
          </a:p>
          <a:p>
            <a:pPr lvl="2" eaLnBrk="1" hangingPunct="1"/>
            <a:r>
              <a:rPr lang="en-US" altLang="en-US" dirty="0" smtClean="0"/>
              <a:t>It is a </a:t>
            </a:r>
            <a:r>
              <a:rPr lang="en-US" altLang="en-US" i="1" dirty="0" smtClean="0"/>
              <a:t>simulation engine </a:t>
            </a:r>
            <a:r>
              <a:rPr lang="en-US" altLang="en-US" dirty="0" smtClean="0"/>
              <a:t>designed to work with data extracted from one or more utility databases</a:t>
            </a:r>
          </a:p>
          <a:p>
            <a:pPr eaLnBrk="1" hangingPunct="1"/>
            <a:endParaRPr lang="en-US" altLang="en-US" dirty="0" smtClean="0"/>
          </a:p>
        </p:txBody>
      </p:sp>
    </p:spTree>
    <p:extLst>
      <p:ext uri="{BB962C8B-B14F-4D97-AF65-F5344CB8AC3E}">
        <p14:creationId xmlns:p14="http://schemas.microsoft.com/office/powerpoint/2010/main" val="42526471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Built-in Solution Modes</a:t>
            </a:r>
          </a:p>
        </p:txBody>
      </p:sp>
      <p:sp>
        <p:nvSpPr>
          <p:cNvPr id="24579" name="Rectangle 3"/>
          <p:cNvSpPr>
            <a:spLocks noGrp="1" noChangeArrowheads="1"/>
          </p:cNvSpPr>
          <p:nvPr>
            <p:ph type="body" idx="1"/>
          </p:nvPr>
        </p:nvSpPr>
        <p:spPr/>
        <p:txBody>
          <a:bodyPr/>
          <a:lstStyle/>
          <a:p>
            <a:pPr eaLnBrk="1" hangingPunct="1"/>
            <a:r>
              <a:rPr lang="en-US" altLang="en-US" smtClean="0"/>
              <a:t>Snapshot (static) Power Flow </a:t>
            </a:r>
          </a:p>
          <a:p>
            <a:pPr eaLnBrk="1" hangingPunct="1"/>
            <a:r>
              <a:rPr lang="en-US" altLang="en-US" smtClean="0"/>
              <a:t>Direct (non-iterative)</a:t>
            </a:r>
          </a:p>
          <a:p>
            <a:pPr eaLnBrk="1" hangingPunct="1"/>
            <a:r>
              <a:rPr lang="en-US" altLang="en-US" smtClean="0"/>
              <a:t>Daily mode (default: 24 1-hr increments)</a:t>
            </a:r>
          </a:p>
          <a:p>
            <a:pPr eaLnBrk="1" hangingPunct="1"/>
            <a:r>
              <a:rPr lang="en-US" altLang="en-US" smtClean="0"/>
              <a:t>Yearly mode (default 8760 1-hr increments)</a:t>
            </a:r>
          </a:p>
          <a:p>
            <a:pPr eaLnBrk="1" hangingPunct="1"/>
            <a:r>
              <a:rPr lang="en-US" altLang="en-US" smtClean="0"/>
              <a:t>Duty cycle (1 to 5s increments)</a:t>
            </a:r>
          </a:p>
          <a:p>
            <a:pPr eaLnBrk="1" hangingPunct="1"/>
            <a:r>
              <a:rPr lang="en-US" altLang="en-US" smtClean="0"/>
              <a:t>Dynamics (electromechanical transients)</a:t>
            </a:r>
          </a:p>
          <a:p>
            <a:pPr eaLnBrk="1" hangingPunct="1"/>
            <a:r>
              <a:rPr lang="en-US" altLang="en-US" smtClean="0"/>
              <a:t>Fault study</a:t>
            </a:r>
          </a:p>
          <a:p>
            <a:pPr eaLnBrk="1" hangingPunct="1"/>
            <a:r>
              <a:rPr lang="en-US" altLang="en-US" smtClean="0"/>
              <a:t>Monte carlo fault study</a:t>
            </a:r>
          </a:p>
          <a:p>
            <a:pPr eaLnBrk="1" hangingPunct="1"/>
            <a:r>
              <a:rPr lang="en-US" altLang="en-US" smtClean="0"/>
              <a:t>Harmonics</a:t>
            </a:r>
          </a:p>
          <a:p>
            <a:pPr eaLnBrk="1" hangingPunct="1"/>
            <a:r>
              <a:rPr lang="en-US" altLang="en-US" smtClean="0"/>
              <a:t>Custom user-defined solutions</a:t>
            </a:r>
          </a:p>
          <a:p>
            <a:pPr eaLnBrk="1" hangingPunct="1"/>
            <a:endParaRPr lang="en-US" altLang="en-US" smtClean="0"/>
          </a:p>
        </p:txBody>
      </p:sp>
    </p:spTree>
    <p:extLst>
      <p:ext uri="{BB962C8B-B14F-4D97-AF65-F5344CB8AC3E}">
        <p14:creationId xmlns:p14="http://schemas.microsoft.com/office/powerpoint/2010/main" val="32627129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Controls</a:t>
            </a:r>
          </a:p>
        </p:txBody>
      </p:sp>
      <p:sp>
        <p:nvSpPr>
          <p:cNvPr id="25603" name="Rectangle 3"/>
          <p:cNvSpPr>
            <a:spLocks noGrp="1" noChangeArrowheads="1"/>
          </p:cNvSpPr>
          <p:nvPr>
            <p:ph type="body" idx="1"/>
          </p:nvPr>
        </p:nvSpPr>
        <p:spPr/>
        <p:txBody>
          <a:bodyPr/>
          <a:lstStyle/>
          <a:p>
            <a:pPr eaLnBrk="1" hangingPunct="1"/>
            <a:r>
              <a:rPr lang="en-US" altLang="en-US" dirty="0" smtClean="0"/>
              <a:t>A key feature is that </a:t>
            </a:r>
            <a:r>
              <a:rPr lang="en-US" altLang="en-US" b="1" dirty="0" smtClean="0"/>
              <a:t>controls are modeled separately </a:t>
            </a:r>
            <a:r>
              <a:rPr lang="en-US" altLang="en-US" dirty="0" smtClean="0"/>
              <a:t>from the devices being controlled</a:t>
            </a:r>
          </a:p>
          <a:p>
            <a:pPr lvl="1" eaLnBrk="1" hangingPunct="1"/>
            <a:r>
              <a:rPr lang="en-US" altLang="en-US" dirty="0" smtClean="0"/>
              <a:t>Capacitors</a:t>
            </a:r>
          </a:p>
          <a:p>
            <a:pPr lvl="1" eaLnBrk="1" hangingPunct="1"/>
            <a:r>
              <a:rPr lang="en-US" altLang="en-US" dirty="0" smtClean="0"/>
              <a:t>Regulators/</a:t>
            </a:r>
            <a:r>
              <a:rPr lang="en-US" altLang="en-US" dirty="0" err="1" smtClean="0"/>
              <a:t>tapchangers</a:t>
            </a:r>
            <a:endParaRPr lang="en-US" altLang="en-US" dirty="0" smtClean="0"/>
          </a:p>
          <a:p>
            <a:pPr lvl="1" eaLnBrk="1" hangingPunct="1"/>
            <a:r>
              <a:rPr lang="en-US" altLang="en-US" dirty="0" smtClean="0"/>
              <a:t>Storage controllers</a:t>
            </a:r>
          </a:p>
          <a:p>
            <a:pPr lvl="1" eaLnBrk="1" hangingPunct="1"/>
            <a:r>
              <a:rPr lang="en-US" altLang="en-US" dirty="0" smtClean="0"/>
              <a:t>Inverter control</a:t>
            </a:r>
          </a:p>
          <a:p>
            <a:pPr lvl="1" eaLnBrk="1" hangingPunct="1"/>
            <a:r>
              <a:rPr lang="en-US" altLang="en-US" dirty="0" smtClean="0"/>
              <a:t>Switch control</a:t>
            </a:r>
          </a:p>
          <a:p>
            <a:pPr lvl="1" eaLnBrk="1" hangingPunct="1"/>
            <a:r>
              <a:rPr lang="en-US" altLang="en-US" dirty="0" smtClean="0"/>
              <a:t>Relays, Reclosers, and Fuses are controls</a:t>
            </a:r>
          </a:p>
        </p:txBody>
      </p:sp>
    </p:spTree>
    <p:extLst>
      <p:ext uri="{BB962C8B-B14F-4D97-AF65-F5344CB8AC3E}">
        <p14:creationId xmlns:p14="http://schemas.microsoft.com/office/powerpoint/2010/main" val="846256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143000" y="1676400"/>
            <a:ext cx="6446838" cy="4614863"/>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6627" name="Rectangle 3"/>
          <p:cNvSpPr>
            <a:spLocks noGrp="1" noChangeArrowheads="1"/>
          </p:cNvSpPr>
          <p:nvPr>
            <p:ph type="title"/>
          </p:nvPr>
        </p:nvSpPr>
        <p:spPr/>
        <p:txBody>
          <a:bodyPr/>
          <a:lstStyle/>
          <a:p>
            <a:pPr eaLnBrk="1" hangingPunct="1"/>
            <a:r>
              <a:rPr lang="en-US" altLang="en-US" smtClean="0"/>
              <a:t>Overall Model Concept (1997)</a:t>
            </a:r>
          </a:p>
        </p:txBody>
      </p:sp>
      <p:sp>
        <p:nvSpPr>
          <p:cNvPr id="26628"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66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9600" y="1871663"/>
            <a:ext cx="4452938" cy="42910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79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altLang="en-US" smtClean="0"/>
              <a:t>Control Modes</a:t>
            </a:r>
            <a:br>
              <a:rPr lang="en-US" altLang="en-US" smtClean="0"/>
            </a:br>
            <a:endParaRPr lang="en-US" altLang="en-US" smtClean="0"/>
          </a:p>
        </p:txBody>
      </p:sp>
      <p:sp>
        <p:nvSpPr>
          <p:cNvPr id="27651" name="Content Placeholder 2"/>
          <p:cNvSpPr>
            <a:spLocks noGrp="1"/>
          </p:cNvSpPr>
          <p:nvPr>
            <p:ph idx="1"/>
          </p:nvPr>
        </p:nvSpPr>
        <p:spPr/>
        <p:txBody>
          <a:bodyPr/>
          <a:lstStyle/>
          <a:p>
            <a:pPr eaLnBrk="1" hangingPunct="1"/>
            <a:r>
              <a:rPr lang="en-US" altLang="en-US" smtClean="0"/>
              <a:t>Static</a:t>
            </a:r>
          </a:p>
          <a:p>
            <a:pPr lvl="1" eaLnBrk="1" hangingPunct="1"/>
            <a:r>
              <a:rPr lang="en-US" altLang="en-US" smtClean="0"/>
              <a:t>Power flows with large time steps</a:t>
            </a:r>
          </a:p>
          <a:p>
            <a:pPr lvl="1" eaLnBrk="1" hangingPunct="1"/>
            <a:endParaRPr lang="en-US" altLang="en-US" smtClean="0"/>
          </a:p>
          <a:p>
            <a:pPr eaLnBrk="1" hangingPunct="1"/>
            <a:r>
              <a:rPr lang="en-US" altLang="en-US" smtClean="0"/>
              <a:t>Time</a:t>
            </a:r>
          </a:p>
          <a:p>
            <a:pPr lvl="1" eaLnBrk="1" hangingPunct="1"/>
            <a:r>
              <a:rPr lang="en-US" altLang="en-US" smtClean="0"/>
              <a:t>Control queue employed to delay actions</a:t>
            </a:r>
          </a:p>
          <a:p>
            <a:pPr lvl="1" eaLnBrk="1" hangingPunct="1"/>
            <a:r>
              <a:rPr lang="en-US" altLang="en-US" smtClean="0"/>
              <a:t>Control acts when time is reached</a:t>
            </a:r>
          </a:p>
          <a:p>
            <a:pPr lvl="1" eaLnBrk="1" hangingPunct="1"/>
            <a:endParaRPr lang="en-US" altLang="en-US" smtClean="0"/>
          </a:p>
          <a:p>
            <a:pPr eaLnBrk="1" hangingPunct="1"/>
            <a:r>
              <a:rPr lang="en-US" altLang="en-US" smtClean="0"/>
              <a:t>Event</a:t>
            </a:r>
          </a:p>
          <a:p>
            <a:endParaRPr lang="en-US" altLang="en-US" smtClean="0"/>
          </a:p>
        </p:txBody>
      </p:sp>
    </p:spTree>
    <p:extLst>
      <p:ext uri="{BB962C8B-B14F-4D97-AF65-F5344CB8AC3E}">
        <p14:creationId xmlns:p14="http://schemas.microsoft.com/office/powerpoint/2010/main" val="2664260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a:t>
            </a:r>
            <a:r>
              <a:rPr lang="en-US" dirty="0" err="1" smtClean="0"/>
              <a:t>OpenDSS</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77919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User Interfaces Currently Implemented</a:t>
            </a:r>
          </a:p>
        </p:txBody>
      </p:sp>
      <p:sp>
        <p:nvSpPr>
          <p:cNvPr id="21507" name="Rectangle 3"/>
          <p:cNvSpPr>
            <a:spLocks noGrp="1" noChangeArrowheads="1"/>
          </p:cNvSpPr>
          <p:nvPr>
            <p:ph type="body" idx="1"/>
          </p:nvPr>
        </p:nvSpPr>
        <p:spPr/>
        <p:txBody>
          <a:bodyPr/>
          <a:lstStyle/>
          <a:p>
            <a:pPr marL="457200" indent="-457200" eaLnBrk="1" hangingPunct="1">
              <a:defRPr/>
            </a:pPr>
            <a:r>
              <a:rPr lang="en-US" dirty="0" smtClean="0"/>
              <a:t>A </a:t>
            </a:r>
            <a:r>
              <a:rPr lang="en-US" b="1" dirty="0" smtClean="0"/>
              <a:t>stand-alone executable </a:t>
            </a:r>
            <a:r>
              <a:rPr lang="en-US" dirty="0" smtClean="0"/>
              <a:t>program that provides a text-based interface (multiple windows) </a:t>
            </a:r>
          </a:p>
          <a:p>
            <a:pPr marL="744538" lvl="1" indent="-457200" eaLnBrk="1" hangingPunct="1">
              <a:defRPr/>
            </a:pPr>
            <a:r>
              <a:rPr lang="en-US" dirty="0" smtClean="0"/>
              <a:t>Some graphical output is also provided. </a:t>
            </a:r>
          </a:p>
          <a:p>
            <a:pPr marL="744538" lvl="1" indent="-457200" eaLnBrk="1" hangingPunct="1">
              <a:defRPr/>
            </a:pPr>
            <a:r>
              <a:rPr lang="en-US" dirty="0" smtClean="0"/>
              <a:t>No graphical input is provided.</a:t>
            </a:r>
          </a:p>
          <a:p>
            <a:pPr marL="457200" indent="-457200" eaLnBrk="1" hangingPunct="1">
              <a:defRPr/>
            </a:pPr>
            <a:r>
              <a:rPr lang="en-US" dirty="0" smtClean="0"/>
              <a:t>An </a:t>
            </a:r>
            <a:r>
              <a:rPr lang="en-US" b="1" dirty="0" smtClean="0"/>
              <a:t>in-process COM server</a:t>
            </a:r>
            <a:r>
              <a:rPr lang="en-US" dirty="0" smtClean="0"/>
              <a:t> (for Windows) that supports driving the simulator from user-written programs. </a:t>
            </a:r>
          </a:p>
          <a:p>
            <a:pPr marL="857250" lvl="1" indent="-457200" eaLnBrk="1" hangingPunct="1">
              <a:defRPr/>
            </a:pPr>
            <a:r>
              <a:rPr lang="en-US" dirty="0" smtClean="0"/>
              <a:t>32-bit and 64-bit (New in 2012)</a:t>
            </a:r>
          </a:p>
          <a:p>
            <a:pPr marL="514350" indent="-457200">
              <a:defRPr/>
            </a:pPr>
            <a:r>
              <a:rPr lang="en-US" dirty="0" smtClean="0"/>
              <a:t>A </a:t>
            </a:r>
            <a:r>
              <a:rPr lang="en-US" b="1" dirty="0" smtClean="0"/>
              <a:t>Direct DLL interface </a:t>
            </a:r>
            <a:r>
              <a:rPr lang="en-US" dirty="0" smtClean="0"/>
              <a:t>for user-written programs on HPCs and servers</a:t>
            </a:r>
          </a:p>
          <a:p>
            <a:pPr marL="457200" indent="-457200" eaLnBrk="1" hangingPunct="1">
              <a:defRPr/>
            </a:pPr>
            <a:r>
              <a:rPr lang="en-US" b="1" dirty="0" smtClean="0"/>
              <a:t>EPRI Program 174</a:t>
            </a:r>
            <a:r>
              <a:rPr lang="en-US" dirty="0" smtClean="0"/>
              <a:t> funders have access to </a:t>
            </a:r>
            <a:r>
              <a:rPr lang="en-US" i="1" dirty="0" err="1" smtClean="0"/>
              <a:t>DGScreener</a:t>
            </a:r>
            <a:r>
              <a:rPr lang="en-US" i="1" dirty="0" smtClean="0"/>
              <a:t>, </a:t>
            </a:r>
            <a:r>
              <a:rPr lang="en-US" dirty="0" smtClean="0"/>
              <a:t>an interface to </a:t>
            </a:r>
            <a:r>
              <a:rPr lang="en-US" dirty="0" err="1" smtClean="0"/>
              <a:t>OpenDSS</a:t>
            </a:r>
            <a:endParaRPr lang="en-US" dirty="0" smtClean="0"/>
          </a:p>
          <a:p>
            <a:pPr marL="457200" indent="-457200" eaLnBrk="1" hangingPunct="1">
              <a:defRPr/>
            </a:pPr>
            <a:endParaRPr lang="en-US" dirty="0" smtClean="0"/>
          </a:p>
        </p:txBody>
      </p:sp>
    </p:spTree>
    <p:extLst>
      <p:ext uri="{BB962C8B-B14F-4D97-AF65-F5344CB8AC3E}">
        <p14:creationId xmlns:p14="http://schemas.microsoft.com/office/powerpoint/2010/main" val="26942858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Why Scripting and COM?</a:t>
            </a:r>
          </a:p>
        </p:txBody>
      </p:sp>
      <p:sp>
        <p:nvSpPr>
          <p:cNvPr id="21507" name="Rectangle 3"/>
          <p:cNvSpPr>
            <a:spLocks noGrp="1" noChangeArrowheads="1"/>
          </p:cNvSpPr>
          <p:nvPr>
            <p:ph type="body" idx="1"/>
          </p:nvPr>
        </p:nvSpPr>
        <p:spPr/>
        <p:txBody>
          <a:bodyPr/>
          <a:lstStyle/>
          <a:p>
            <a:pPr marL="457200" indent="-457200" eaLnBrk="1" hangingPunct="1">
              <a:defRPr/>
            </a:pPr>
            <a:r>
              <a:rPr lang="en-US" dirty="0" smtClean="0"/>
              <a:t>More flexible</a:t>
            </a:r>
            <a:r>
              <a:rPr lang="en-US" dirty="0"/>
              <a:t> </a:t>
            </a:r>
            <a:r>
              <a:rPr lang="en-US" dirty="0" smtClean="0"/>
              <a:t>than static dialog forms</a:t>
            </a:r>
          </a:p>
          <a:p>
            <a:pPr marL="457200" indent="-457200" eaLnBrk="1" hangingPunct="1">
              <a:defRPr/>
            </a:pPr>
            <a:r>
              <a:rPr lang="en-US" dirty="0" smtClean="0"/>
              <a:t>No two Smart Grid simulations alike</a:t>
            </a:r>
          </a:p>
          <a:p>
            <a:pPr marL="457200" indent="-457200" eaLnBrk="1" hangingPunct="1">
              <a:defRPr/>
            </a:pPr>
            <a:r>
              <a:rPr lang="en-US" dirty="0" smtClean="0"/>
              <a:t>Not possible to predict what users will want to do</a:t>
            </a:r>
          </a:p>
          <a:p>
            <a:pPr marL="800100" lvl="1" indent="-457200">
              <a:defRPr/>
            </a:pPr>
            <a:r>
              <a:rPr lang="en-US" b="1" dirty="0" smtClean="0"/>
              <a:t>COM = Component Object Model</a:t>
            </a:r>
          </a:p>
          <a:p>
            <a:pPr marL="800100" lvl="1" indent="-457200">
              <a:defRPr/>
            </a:pPr>
            <a:r>
              <a:rPr lang="en-US" dirty="0" smtClean="0"/>
              <a:t>Supported by nearly all programming languages, Microsoft Office, MATLAB, Python, </a:t>
            </a:r>
            <a:r>
              <a:rPr lang="en-US" dirty="0" err="1" smtClean="0"/>
              <a:t>etc</a:t>
            </a:r>
            <a:r>
              <a:rPr lang="en-US" dirty="0" smtClean="0"/>
              <a:t> that run on Windows</a:t>
            </a:r>
          </a:p>
          <a:p>
            <a:pPr marL="800100" lvl="1" indent="-457200">
              <a:defRPr/>
            </a:pPr>
            <a:r>
              <a:rPr lang="en-US" dirty="0" smtClean="0"/>
              <a:t>Allows user to write their own algorithms</a:t>
            </a:r>
          </a:p>
          <a:p>
            <a:pPr marL="1082675" lvl="2" indent="-457200">
              <a:defRPr/>
            </a:pPr>
            <a:r>
              <a:rPr lang="en-US" dirty="0" smtClean="0"/>
              <a:t>For things like DA controllers</a:t>
            </a:r>
            <a:r>
              <a:rPr lang="en-US" dirty="0"/>
              <a:t> </a:t>
            </a:r>
            <a:r>
              <a:rPr lang="en-US" dirty="0" smtClean="0"/>
              <a:t>and DMS simulators</a:t>
            </a:r>
          </a:p>
          <a:p>
            <a:pPr marL="1082675" lvl="2" indent="-457200">
              <a:defRPr/>
            </a:pPr>
            <a:r>
              <a:rPr lang="en-US" dirty="0" smtClean="0"/>
              <a:t>Co-simulation of power and communications</a:t>
            </a:r>
          </a:p>
          <a:p>
            <a:pPr marL="800100" lvl="1" indent="-457200">
              <a:defRPr/>
            </a:pPr>
            <a:r>
              <a:rPr lang="en-US" dirty="0" smtClean="0"/>
              <a:t>COM is not familiar to most power engineers but is powerful means of scripting</a:t>
            </a:r>
          </a:p>
        </p:txBody>
      </p:sp>
    </p:spTree>
    <p:extLst>
      <p:ext uri="{BB962C8B-B14F-4D97-AF65-F5344CB8AC3E}">
        <p14:creationId xmlns:p14="http://schemas.microsoft.com/office/powerpoint/2010/main" val="726066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a:t>
            </a:r>
            <a:endParaRPr lang="en-US" dirty="0"/>
          </a:p>
        </p:txBody>
      </p:sp>
      <p:sp>
        <p:nvSpPr>
          <p:cNvPr id="3" name="Content Placeholder 2"/>
          <p:cNvSpPr>
            <a:spLocks noGrp="1"/>
          </p:cNvSpPr>
          <p:nvPr>
            <p:ph idx="1"/>
          </p:nvPr>
        </p:nvSpPr>
        <p:spPr/>
        <p:txBody>
          <a:bodyPr/>
          <a:lstStyle/>
          <a:p>
            <a:r>
              <a:rPr lang="en-US" dirty="0" smtClean="0"/>
              <a:t>COM = Component Object Model</a:t>
            </a:r>
          </a:p>
          <a:p>
            <a:r>
              <a:rPr lang="en-US" dirty="0" smtClean="0"/>
              <a:t>A</a:t>
            </a:r>
            <a:r>
              <a:rPr lang="en-US" dirty="0"/>
              <a:t> binary-interface standard for software </a:t>
            </a:r>
            <a:r>
              <a:rPr lang="en-US" dirty="0" smtClean="0"/>
              <a:t>components introduced </a:t>
            </a:r>
            <a:r>
              <a:rPr lang="en-US" dirty="0"/>
              <a:t>by </a:t>
            </a:r>
            <a:r>
              <a:rPr lang="en-US" dirty="0" smtClean="0"/>
              <a:t>Microsoft</a:t>
            </a:r>
            <a:r>
              <a:rPr lang="en-US" dirty="0"/>
              <a:t> in </a:t>
            </a:r>
            <a:r>
              <a:rPr lang="en-US" dirty="0" smtClean="0"/>
              <a:t>1993</a:t>
            </a:r>
          </a:p>
          <a:p>
            <a:r>
              <a:rPr lang="en-US" dirty="0" smtClean="0"/>
              <a:t>Related technologies</a:t>
            </a:r>
          </a:p>
          <a:p>
            <a:pPr lvl="1"/>
            <a:r>
              <a:rPr lang="fr-FR" dirty="0"/>
              <a:t> OLE, OLE Automation, ActiveX, COM+, </a:t>
            </a:r>
            <a:r>
              <a:rPr lang="fr-FR" dirty="0" smtClean="0"/>
              <a:t>DCOM</a:t>
            </a:r>
            <a:endParaRPr lang="fr-FR" dirty="0"/>
          </a:p>
          <a:p>
            <a:r>
              <a:rPr lang="en-US" dirty="0" smtClean="0"/>
              <a:t>A </a:t>
            </a:r>
            <a:r>
              <a:rPr lang="en-US" dirty="0"/>
              <a:t>language-neutral way of implementing objects that can be used in environments different from the one in which they were </a:t>
            </a:r>
            <a:r>
              <a:rPr lang="en-US" dirty="0" smtClean="0"/>
              <a:t>created</a:t>
            </a:r>
          </a:p>
          <a:p>
            <a:r>
              <a:rPr lang="en-US" dirty="0" smtClean="0"/>
              <a:t>Microsoft Office tools like Excel and Work can be </a:t>
            </a:r>
            <a:r>
              <a:rPr lang="en-US" i="1" dirty="0" smtClean="0"/>
              <a:t>Automated </a:t>
            </a:r>
            <a:r>
              <a:rPr lang="en-US" dirty="0" smtClean="0"/>
              <a:t>via COM</a:t>
            </a:r>
          </a:p>
          <a:p>
            <a:pPr lvl="1"/>
            <a:r>
              <a:rPr lang="en-US" dirty="0" smtClean="0"/>
              <a:t>And VBA supports automating other apps via COM</a:t>
            </a:r>
            <a:endParaRPr lang="en-US" dirty="0"/>
          </a:p>
        </p:txBody>
      </p:sp>
    </p:spTree>
    <p:extLst>
      <p:ext uri="{BB962C8B-B14F-4D97-AF65-F5344CB8AC3E}">
        <p14:creationId xmlns:p14="http://schemas.microsoft.com/office/powerpoint/2010/main" val="189756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smtClean="0"/>
              <a:t>How Does </a:t>
            </a:r>
            <a:r>
              <a:rPr lang="en-US" dirty="0" err="1" smtClean="0"/>
              <a:t>OpenDSS</a:t>
            </a:r>
            <a:r>
              <a:rPr lang="en-US" dirty="0" smtClean="0"/>
              <a:t> Work?</a:t>
            </a:r>
            <a:endParaRPr lang="en-US" dirty="0"/>
          </a:p>
        </p:txBody>
      </p:sp>
    </p:spTree>
    <p:extLst>
      <p:ext uri="{BB962C8B-B14F-4D97-AF65-F5344CB8AC3E}">
        <p14:creationId xmlns:p14="http://schemas.microsoft.com/office/powerpoint/2010/main" val="37611533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The Math …</a:t>
            </a:r>
          </a:p>
        </p:txBody>
      </p:sp>
      <p:sp>
        <p:nvSpPr>
          <p:cNvPr id="70659" name="Content Placeholder 2"/>
          <p:cNvSpPr>
            <a:spLocks noGrp="1"/>
          </p:cNvSpPr>
          <p:nvPr>
            <p:ph idx="1"/>
          </p:nvPr>
        </p:nvSpPr>
        <p:spPr/>
        <p:txBody>
          <a:bodyPr>
            <a:normAutofit/>
          </a:bodyPr>
          <a:lstStyle/>
          <a:p>
            <a:r>
              <a:rPr lang="en-US" altLang="en-US" smtClean="0"/>
              <a:t>Nearly everything results in a </a:t>
            </a:r>
            <a:r>
              <a:rPr lang="en-US" altLang="en-US" b="1" smtClean="0"/>
              <a:t>matrix</a:t>
            </a:r>
            <a:r>
              <a:rPr lang="en-US" altLang="en-US" smtClean="0"/>
              <a:t> or </a:t>
            </a:r>
            <a:r>
              <a:rPr lang="en-US" altLang="en-US" b="1" smtClean="0"/>
              <a:t>array</a:t>
            </a:r>
          </a:p>
          <a:p>
            <a:pPr lvl="1"/>
            <a:r>
              <a:rPr lang="en-US" altLang="en-US" b="1" smtClean="0"/>
              <a:t>Nodal Admittance </a:t>
            </a:r>
            <a:r>
              <a:rPr lang="en-US" altLang="en-US" smtClean="0"/>
              <a:t>formulation</a:t>
            </a:r>
          </a:p>
          <a:p>
            <a:pPr lvl="1"/>
            <a:r>
              <a:rPr lang="en-US" altLang="en-US" smtClean="0"/>
              <a:t>Circuit elements modeled by primitive admittance matrices </a:t>
            </a:r>
          </a:p>
          <a:p>
            <a:pPr lvl="2"/>
            <a:r>
              <a:rPr lang="en-US" altLang="en-US" i="1" smtClean="0"/>
              <a:t>Y</a:t>
            </a:r>
            <a:r>
              <a:rPr lang="en-US" altLang="en-US" i="1" baseline="-25000" smtClean="0"/>
              <a:t>prim</a:t>
            </a:r>
          </a:p>
          <a:p>
            <a:pPr lvl="1"/>
            <a:r>
              <a:rPr lang="en-US" altLang="en-US" b="1" smtClean="0"/>
              <a:t>Primitive Y </a:t>
            </a:r>
            <a:r>
              <a:rPr lang="en-US" altLang="en-US" smtClean="0"/>
              <a:t>matrices used to build </a:t>
            </a:r>
            <a:r>
              <a:rPr lang="en-US" altLang="en-US" b="1" smtClean="0"/>
              <a:t>System Y </a:t>
            </a:r>
            <a:r>
              <a:rPr lang="en-US" altLang="en-US" smtClean="0"/>
              <a:t>matrix </a:t>
            </a:r>
          </a:p>
          <a:p>
            <a:pPr lvl="1">
              <a:buFontTx/>
              <a:buNone/>
            </a:pPr>
            <a:endParaRPr lang="en-US" altLang="en-US" baseline="-25000" smtClean="0"/>
          </a:p>
          <a:p>
            <a:r>
              <a:rPr lang="en-US" altLang="en-US" smtClean="0"/>
              <a:t>OpenDSS Works In</a:t>
            </a:r>
          </a:p>
          <a:p>
            <a:pPr lvl="1"/>
            <a:r>
              <a:rPr lang="en-US" altLang="en-US" smtClean="0"/>
              <a:t>Phase domain</a:t>
            </a:r>
          </a:p>
          <a:p>
            <a:pPr lvl="1"/>
            <a:r>
              <a:rPr lang="en-US" altLang="en-US" smtClean="0"/>
              <a:t>Actual volts and amps</a:t>
            </a:r>
          </a:p>
          <a:p>
            <a:pPr lvl="1"/>
            <a:r>
              <a:rPr lang="en-US" altLang="en-US" smtClean="0"/>
              <a:t>Symmetrical components and per units not used </a:t>
            </a:r>
            <a:r>
              <a:rPr lang="en-US" altLang="en-US" i="1" smtClean="0"/>
              <a:t>inside</a:t>
            </a:r>
            <a:r>
              <a:rPr lang="en-US" altLang="en-US" smtClean="0"/>
              <a:t> the program !!  -- Input and output only!</a:t>
            </a:r>
          </a:p>
        </p:txBody>
      </p:sp>
    </p:spTree>
    <p:extLst>
      <p:ext uri="{BB962C8B-B14F-4D97-AF65-F5344CB8AC3E}">
        <p14:creationId xmlns:p14="http://schemas.microsoft.com/office/powerpoint/2010/main" val="31963350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smtClean="0"/>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8002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smtClean="0"/>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2868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What about 3-phase elements?</a:t>
            </a:r>
          </a:p>
        </p:txBody>
      </p:sp>
      <p:sp>
        <p:nvSpPr>
          <p:cNvPr id="73731" name="Content Placeholder 2"/>
          <p:cNvSpPr>
            <a:spLocks noGrp="1"/>
          </p:cNvSpPr>
          <p:nvPr>
            <p:ph idx="1"/>
          </p:nvPr>
        </p:nvSpPr>
        <p:spPr/>
        <p:txBody>
          <a:bodyPr/>
          <a:lstStyle/>
          <a:p>
            <a:r>
              <a:rPr lang="en-US" altLang="en-US" smtClean="0"/>
              <a:t>Simply let </a:t>
            </a:r>
            <a:r>
              <a:rPr lang="en-US" altLang="en-US" b="1" smtClean="0"/>
              <a:t>R, X, B, G, C</a:t>
            </a:r>
            <a:r>
              <a:rPr lang="en-US" altLang="en-US" smtClean="0"/>
              <a:t>, etc. represent </a:t>
            </a:r>
            <a:r>
              <a:rPr lang="en-US" altLang="en-US" b="1" smtClean="0"/>
              <a:t>3x3</a:t>
            </a:r>
            <a:r>
              <a:rPr lang="en-US" altLang="en-US" smtClean="0"/>
              <a:t> matrix</a:t>
            </a:r>
          </a:p>
          <a:p>
            <a:pPr lvl="1"/>
            <a:r>
              <a:rPr lang="en-US" altLang="en-US" smtClean="0"/>
              <a:t>Notation stays the same</a:t>
            </a:r>
          </a:p>
          <a:p>
            <a:endParaRPr lang="en-US" altLang="en-US" smtClean="0"/>
          </a:p>
          <a:p>
            <a:r>
              <a:rPr lang="en-US" altLang="en-US" smtClean="0"/>
              <a:t>And it works!</a:t>
            </a:r>
          </a:p>
          <a:p>
            <a:endParaRPr lang="en-US" altLang="en-US" smtClean="0"/>
          </a:p>
          <a:p>
            <a:r>
              <a:rPr lang="en-US" altLang="en-US" smtClean="0"/>
              <a:t>I1, I2, V1, V2 etc become 3x1 vectors</a:t>
            </a:r>
          </a:p>
          <a:p>
            <a:endParaRPr lang="en-US" altLang="en-US" smtClean="0"/>
          </a:p>
          <a:p>
            <a:r>
              <a:rPr lang="en-US" altLang="en-US" smtClean="0"/>
              <a:t>This is basically how all the Circuit Element (CktElement) models in OpenDSS work.</a:t>
            </a:r>
          </a:p>
        </p:txBody>
      </p:sp>
    </p:spTree>
    <p:extLst>
      <p:ext uri="{BB962C8B-B14F-4D97-AF65-F5344CB8AC3E}">
        <p14:creationId xmlns:p14="http://schemas.microsoft.com/office/powerpoint/2010/main" val="3971924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smtClean="0"/>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07543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98969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What can OpenDSS be used for?</a:t>
            </a:r>
          </a:p>
        </p:txBody>
      </p:sp>
      <p:sp>
        <p:nvSpPr>
          <p:cNvPr id="31747" name="Rectangle 3"/>
          <p:cNvSpPr>
            <a:spLocks noGrp="1" noChangeArrowheads="1"/>
          </p:cNvSpPr>
          <p:nvPr>
            <p:ph type="body" idx="1"/>
          </p:nvPr>
        </p:nvSpPr>
        <p:spPr/>
        <p:txBody>
          <a:bodyPr/>
          <a:lstStyle/>
          <a:p>
            <a:pPr eaLnBrk="1" hangingPunct="1">
              <a:lnSpc>
                <a:spcPct val="100000"/>
              </a:lnSpc>
            </a:pPr>
            <a:r>
              <a:rPr lang="en-US" altLang="en-US" sz="2800" smtClean="0"/>
              <a:t>Simple power flow (unbalanced, n-phase)</a:t>
            </a:r>
          </a:p>
          <a:p>
            <a:pPr eaLnBrk="1" hangingPunct="1">
              <a:lnSpc>
                <a:spcPct val="100000"/>
              </a:lnSpc>
            </a:pPr>
            <a:r>
              <a:rPr lang="en-US" altLang="en-US" sz="2800" smtClean="0"/>
              <a:t>Daily loading simulations</a:t>
            </a:r>
          </a:p>
          <a:p>
            <a:pPr eaLnBrk="1" hangingPunct="1">
              <a:lnSpc>
                <a:spcPct val="100000"/>
              </a:lnSpc>
            </a:pPr>
            <a:r>
              <a:rPr lang="en-US" altLang="en-US" sz="2800" smtClean="0"/>
              <a:t>Yearly loading simulations</a:t>
            </a:r>
          </a:p>
          <a:p>
            <a:pPr eaLnBrk="1" hangingPunct="1">
              <a:lnSpc>
                <a:spcPct val="100000"/>
              </a:lnSpc>
            </a:pPr>
            <a:r>
              <a:rPr lang="en-US" altLang="en-US" sz="2800" smtClean="0"/>
              <a:t>Duty cycle simulations</a:t>
            </a:r>
          </a:p>
          <a:p>
            <a:pPr lvl="1" eaLnBrk="1" hangingPunct="1">
              <a:lnSpc>
                <a:spcPct val="100000"/>
              </a:lnSpc>
            </a:pPr>
            <a:r>
              <a:rPr lang="en-US" altLang="en-US" sz="2800" smtClean="0"/>
              <a:t>Impulse loads</a:t>
            </a:r>
          </a:p>
          <a:p>
            <a:pPr lvl="2" eaLnBrk="1" hangingPunct="1">
              <a:lnSpc>
                <a:spcPct val="100000"/>
              </a:lnSpc>
            </a:pPr>
            <a:r>
              <a:rPr lang="en-US" altLang="en-US" sz="2800" smtClean="0"/>
              <a:t>Rock crushers</a:t>
            </a:r>
          </a:p>
          <a:p>
            <a:pPr lvl="2" eaLnBrk="1" hangingPunct="1">
              <a:lnSpc>
                <a:spcPct val="100000"/>
              </a:lnSpc>
            </a:pPr>
            <a:r>
              <a:rPr lang="en-US" altLang="en-US" sz="2800" smtClean="0"/>
              <a:t>Car crushers</a:t>
            </a:r>
          </a:p>
          <a:p>
            <a:pPr lvl="1" eaLnBrk="1" hangingPunct="1">
              <a:lnSpc>
                <a:spcPct val="100000"/>
              </a:lnSpc>
            </a:pPr>
            <a:r>
              <a:rPr lang="en-US" altLang="en-US" sz="2800" smtClean="0"/>
              <a:t>Renewable generation</a:t>
            </a:r>
          </a:p>
        </p:txBody>
      </p:sp>
    </p:spTree>
    <p:extLst>
      <p:ext uri="{BB962C8B-B14F-4D97-AF65-F5344CB8AC3E}">
        <p14:creationId xmlns:p14="http://schemas.microsoft.com/office/powerpoint/2010/main" val="621964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Solving the Power Flow</a:t>
            </a:r>
          </a:p>
        </p:txBody>
      </p:sp>
      <p:sp>
        <p:nvSpPr>
          <p:cNvPr id="76803" name="Rectangle 3"/>
          <p:cNvSpPr>
            <a:spLocks noGrp="1" noChangeArrowheads="1"/>
          </p:cNvSpPr>
          <p:nvPr>
            <p:ph type="body" idx="1"/>
          </p:nvPr>
        </p:nvSpPr>
        <p:spPr/>
        <p:txBody>
          <a:bodyPr/>
          <a:lstStyle/>
          <a:p>
            <a:pPr eaLnBrk="1" hangingPunct="1"/>
            <a:r>
              <a:rPr lang="en-US" altLang="en-US" dirty="0" smtClean="0"/>
              <a:t>Once the circuit model is connected properly the next step is to </a:t>
            </a:r>
            <a:r>
              <a:rPr lang="en-US" altLang="en-US" b="1" dirty="0" smtClean="0">
                <a:solidFill>
                  <a:srgbClr val="FF0000"/>
                </a:solidFill>
              </a:rPr>
              <a:t>Solve</a:t>
            </a:r>
            <a:r>
              <a:rPr lang="en-US" altLang="en-US" dirty="0" smtClean="0"/>
              <a:t> the base power flow</a:t>
            </a:r>
          </a:p>
          <a:p>
            <a:pPr eaLnBrk="1" hangingPunct="1"/>
            <a:r>
              <a:rPr lang="en-US" altLang="en-US" b="1" dirty="0" smtClean="0"/>
              <a:t>PC</a:t>
            </a:r>
            <a:r>
              <a:rPr lang="en-US" altLang="en-US" dirty="0" smtClean="0"/>
              <a:t> elements (i.e., Loads) are usually </a:t>
            </a:r>
            <a:r>
              <a:rPr lang="en-US" altLang="en-US" b="1" dirty="0" smtClean="0"/>
              <a:t>nonlinear</a:t>
            </a:r>
          </a:p>
          <a:p>
            <a:pPr eaLnBrk="1" hangingPunct="1"/>
            <a:r>
              <a:rPr lang="en-US" altLang="en-US" dirty="0" smtClean="0"/>
              <a:t>Loads are linearized to a Norton equivalent based on nominal 100% rated voltage.</a:t>
            </a:r>
          </a:p>
          <a:p>
            <a:pPr lvl="1" eaLnBrk="1" hangingPunct="1"/>
            <a:r>
              <a:rPr lang="en-US" altLang="en-US" dirty="0" smtClean="0"/>
              <a:t>Current source is “</a:t>
            </a:r>
            <a:r>
              <a:rPr lang="en-US" altLang="en-US" b="1" dirty="0" smtClean="0"/>
              <a:t>compensation current</a:t>
            </a:r>
            <a:r>
              <a:rPr lang="en-US" altLang="en-US" dirty="0" smtClean="0"/>
              <a:t>”</a:t>
            </a:r>
          </a:p>
          <a:p>
            <a:pPr lvl="1" eaLnBrk="1" hangingPunct="1"/>
            <a:r>
              <a:rPr lang="en-US" altLang="en-US" dirty="0" smtClean="0"/>
              <a:t>Compensates for the nonlinear characteristic</a:t>
            </a:r>
          </a:p>
          <a:p>
            <a:pPr eaLnBrk="1" hangingPunct="1"/>
            <a:r>
              <a:rPr lang="en-US" altLang="en-US" dirty="0" smtClean="0"/>
              <a:t>A </a:t>
            </a:r>
            <a:r>
              <a:rPr lang="en-US" altLang="en-US" i="1" dirty="0" smtClean="0"/>
              <a:t>fixed point </a:t>
            </a:r>
            <a:r>
              <a:rPr lang="en-US" altLang="en-US" dirty="0" smtClean="0"/>
              <a:t>iterative solution algorithm is employed for most solutions</a:t>
            </a:r>
          </a:p>
          <a:p>
            <a:pPr eaLnBrk="1" hangingPunct="1"/>
            <a:r>
              <a:rPr lang="en-US" altLang="en-US" dirty="0" smtClean="0"/>
              <a:t>This method allows for flexible load models and is robust for most distribution systems</a:t>
            </a:r>
          </a:p>
        </p:txBody>
      </p:sp>
    </p:spTree>
    <p:extLst>
      <p:ext uri="{BB962C8B-B14F-4D97-AF65-F5344CB8AC3E}">
        <p14:creationId xmlns:p14="http://schemas.microsoft.com/office/powerpoint/2010/main" val="3142151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1104086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188756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15381935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smtClean="0"/>
              <a:t>1:Standard constant P+jQ load. (Default)</a:t>
            </a:r>
          </a:p>
          <a:p>
            <a:pPr eaLnBrk="1" hangingPunct="1">
              <a:buFontTx/>
              <a:buNone/>
            </a:pPr>
            <a:r>
              <a:rPr lang="en-US" altLang="en-US" smtClean="0"/>
              <a:t>2:Constant impedance load. </a:t>
            </a:r>
          </a:p>
          <a:p>
            <a:pPr eaLnBrk="1" hangingPunct="1">
              <a:buFontTx/>
              <a:buNone/>
            </a:pPr>
            <a:r>
              <a:rPr lang="en-US" altLang="en-US" smtClean="0"/>
              <a:t>3:Const P, Quadratic Q (like a motor).</a:t>
            </a:r>
          </a:p>
          <a:p>
            <a:pPr eaLnBrk="1" hangingPunct="1">
              <a:buFontTx/>
              <a:buNone/>
            </a:pPr>
            <a:r>
              <a:rPr lang="en-US" altLang="en-US" smtClean="0"/>
              <a:t>4:Nominal Linear P, Quadratic Q (feeder mix). </a:t>
            </a:r>
            <a:br>
              <a:rPr lang="en-US" altLang="en-US" smtClean="0"/>
            </a:br>
            <a:r>
              <a:rPr lang="en-US" altLang="en-US" smtClean="0"/>
              <a:t> Use this with CVRfactor.</a:t>
            </a:r>
          </a:p>
          <a:p>
            <a:pPr eaLnBrk="1" hangingPunct="1">
              <a:buFontTx/>
              <a:buNone/>
            </a:pPr>
            <a:r>
              <a:rPr lang="en-US" altLang="en-US" smtClean="0"/>
              <a:t>5:Constant Current Magnitude</a:t>
            </a:r>
          </a:p>
          <a:p>
            <a:pPr eaLnBrk="1" hangingPunct="1">
              <a:buFontTx/>
              <a:buNone/>
            </a:pPr>
            <a:r>
              <a:rPr lang="en-US" altLang="en-US" smtClean="0"/>
              <a:t>6:Const P, Fixed Q</a:t>
            </a:r>
          </a:p>
          <a:p>
            <a:pPr eaLnBrk="1" hangingPunct="1">
              <a:buFontTx/>
              <a:buNone/>
            </a:pPr>
            <a:r>
              <a:rPr lang="en-US" altLang="en-US" smtClean="0"/>
              <a:t>7:Const P, Fixed Impedance Q</a:t>
            </a:r>
          </a:p>
          <a:p>
            <a:pPr eaLnBrk="1" hangingPunct="1">
              <a:buFontTx/>
              <a:buNone/>
            </a:pPr>
            <a:r>
              <a:rPr lang="en-US" altLang="en-US" smtClean="0"/>
              <a:t>8: Special ZIP load model</a:t>
            </a:r>
          </a:p>
        </p:txBody>
      </p:sp>
    </p:spTree>
    <p:extLst>
      <p:ext uri="{BB962C8B-B14F-4D97-AF65-F5344CB8AC3E}">
        <p14:creationId xmlns:p14="http://schemas.microsoft.com/office/powerpoint/2010/main" val="1827764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smtClean="0"/>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smtClean="0"/>
              <a:t>When the voltage goes out of the normal range for a load the model </a:t>
            </a:r>
            <a:r>
              <a:rPr lang="en-US" altLang="en-US" u="sng" dirty="0" smtClean="0"/>
              <a:t>reverts to a linear load</a:t>
            </a:r>
            <a:r>
              <a:rPr lang="en-US" altLang="en-US" dirty="0" smtClean="0"/>
              <a:t> model</a:t>
            </a:r>
          </a:p>
          <a:p>
            <a:pPr eaLnBrk="1" hangingPunct="1"/>
            <a:endParaRPr lang="en-US" altLang="en-US" dirty="0" smtClean="0"/>
          </a:p>
          <a:p>
            <a:pPr lvl="1" eaLnBrk="1" hangingPunct="1"/>
            <a:r>
              <a:rPr lang="en-US" altLang="en-US" dirty="0" smtClean="0"/>
              <a:t>This generally guarantees convergence</a:t>
            </a:r>
          </a:p>
          <a:p>
            <a:pPr lvl="2" eaLnBrk="1" hangingPunct="1"/>
            <a:r>
              <a:rPr lang="en-US" altLang="en-US" dirty="0" smtClean="0"/>
              <a:t>Even when a fault is applied</a:t>
            </a:r>
          </a:p>
          <a:p>
            <a:pPr lvl="2" eaLnBrk="1" hangingPunct="1"/>
            <a:endParaRPr lang="en-US" altLang="en-US" dirty="0" smtClean="0"/>
          </a:p>
          <a:p>
            <a:pPr lvl="1" eaLnBrk="1" hangingPunct="1"/>
            <a:r>
              <a:rPr lang="en-US" altLang="en-US" dirty="0" smtClean="0"/>
              <a:t>This script changes break points to +/- 10%:</a:t>
            </a:r>
          </a:p>
          <a:p>
            <a:pPr lvl="2" eaLnBrk="1" hangingPunct="1"/>
            <a:r>
              <a:rPr lang="en-US" altLang="en-US" dirty="0" smtClean="0"/>
              <a:t>Load.Load1.Vmaxpu=1.10</a:t>
            </a:r>
          </a:p>
          <a:p>
            <a:pPr lvl="2" eaLnBrk="1" hangingPunct="1"/>
            <a:r>
              <a:rPr lang="en-US" altLang="en-US" dirty="0" smtClean="0"/>
              <a:t>Load.Load1.Vminpu=0.90</a:t>
            </a:r>
          </a:p>
          <a:p>
            <a:pPr lvl="2" eaLnBrk="1" hangingPunct="1"/>
            <a:endParaRPr lang="en-US" altLang="en-US" dirty="0" smtClean="0"/>
          </a:p>
          <a:p>
            <a:pPr lvl="1" eaLnBrk="1" hangingPunct="1"/>
            <a:r>
              <a:rPr lang="en-US" altLang="en-US" sz="1800" dirty="0" smtClean="0"/>
              <a:t>Note: to solve some of the IEEE Radial Test feeders and match the published results, you have to set </a:t>
            </a:r>
            <a:r>
              <a:rPr lang="en-US" altLang="en-US" sz="1800" dirty="0" err="1" smtClean="0"/>
              <a:t>Vminpu</a:t>
            </a:r>
            <a:r>
              <a:rPr lang="en-US" altLang="en-US" sz="1800" dirty="0" smtClean="0"/>
              <a:t> to less than the lowest voltage published (usually about 0.80 per unit)</a:t>
            </a:r>
          </a:p>
        </p:txBody>
      </p:sp>
    </p:spTree>
    <p:extLst>
      <p:ext uri="{BB962C8B-B14F-4D97-AF65-F5344CB8AC3E}">
        <p14:creationId xmlns:p14="http://schemas.microsoft.com/office/powerpoint/2010/main" val="29614089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868299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smtClean="0"/>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smtClean="0"/>
              <a:t>Initial Guess at Node Voltages, </a:t>
            </a:r>
            <a:r>
              <a:rPr lang="en-US" altLang="en-US" smtClean="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mtClean="0"/>
              <a:t>Compute all Injection (Compensation) Currents, </a:t>
            </a:r>
            <a:r>
              <a:rPr lang="en-US" altLang="en-US" smtClean="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mtClean="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mtClean="0">
                <a:cs typeface="Times New Roman" panose="02020603050405020304" pitchFamily="18" charset="0"/>
              </a:rPr>
              <a:t>Solve for new guess at </a:t>
            </a:r>
            <a:r>
              <a:rPr lang="en-US" altLang="en-US" smtClean="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mtClean="0">
                <a:cs typeface="Times New Roman" panose="02020603050405020304" pitchFamily="18" charset="0"/>
              </a:rPr>
              <a:t>Repeat 2 and 3 until Converged</a:t>
            </a:r>
            <a:endParaRPr lang="en-US" altLang="en-US" smtClean="0"/>
          </a:p>
          <a:p>
            <a:pPr marL="457200" indent="-457200">
              <a:buFontTx/>
              <a:buAutoNum type="arabicPeriod"/>
            </a:pPr>
            <a:endParaRPr lang="en-US" altLang="en-US" smtClean="0"/>
          </a:p>
          <a:p>
            <a:pPr marL="457200" indent="-457200"/>
            <a:r>
              <a:rPr lang="en-US" altLang="en-US" smtClean="0"/>
              <a:t>Convergence is based on change in per unit voltage magnitude</a:t>
            </a:r>
          </a:p>
          <a:p>
            <a:pPr marL="857250" lvl="1" indent="-457200"/>
            <a:r>
              <a:rPr lang="en-US" altLang="en-US" smtClean="0"/>
              <a:t>Default tolerance = 0.0001</a:t>
            </a:r>
          </a:p>
          <a:p>
            <a:pPr marL="857250" lvl="1" indent="-457200"/>
            <a:r>
              <a:rPr lang="en-US" altLang="en-US" smtClean="0"/>
              <a:t>Good enough for distribution systems</a:t>
            </a:r>
          </a:p>
        </p:txBody>
      </p:sp>
    </p:spTree>
    <p:extLst>
      <p:ext uri="{BB962C8B-B14F-4D97-AF65-F5344CB8AC3E}">
        <p14:creationId xmlns:p14="http://schemas.microsoft.com/office/powerpoint/2010/main" val="42085387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854818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1821590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What has OpenDSS be used for? </a:t>
            </a:r>
          </a:p>
        </p:txBody>
      </p:sp>
      <p:sp>
        <p:nvSpPr>
          <p:cNvPr id="32771" name="Rectangle 3"/>
          <p:cNvSpPr>
            <a:spLocks noGrp="1" noChangeArrowheads="1"/>
          </p:cNvSpPr>
          <p:nvPr>
            <p:ph type="body" idx="1"/>
          </p:nvPr>
        </p:nvSpPr>
        <p:spPr>
          <a:xfrm>
            <a:off x="457200" y="1416050"/>
            <a:ext cx="8226425" cy="4908550"/>
          </a:xfrm>
        </p:spPr>
        <p:txBody>
          <a:bodyPr>
            <a:normAutofit fontScale="92500" lnSpcReduction="10000"/>
          </a:bodyPr>
          <a:lstStyle/>
          <a:p>
            <a:pPr eaLnBrk="1" hangingPunct="1">
              <a:lnSpc>
                <a:spcPct val="75000"/>
              </a:lnSpc>
            </a:pPr>
            <a:r>
              <a:rPr lang="en-US" altLang="en-US" sz="1400" smtClean="0"/>
              <a:t>Hybrid simulation of communications and power networks</a:t>
            </a:r>
          </a:p>
          <a:p>
            <a:pPr eaLnBrk="1" hangingPunct="1">
              <a:lnSpc>
                <a:spcPct val="75000"/>
              </a:lnSpc>
            </a:pPr>
            <a:r>
              <a:rPr lang="en-US" altLang="en-US" sz="1400" smtClean="0"/>
              <a:t>Geomagnetically-Induced Current  (GIC) flow (solar storms)</a:t>
            </a:r>
          </a:p>
          <a:p>
            <a:pPr eaLnBrk="1" hangingPunct="1">
              <a:lnSpc>
                <a:spcPct val="75000"/>
              </a:lnSpc>
            </a:pPr>
            <a:r>
              <a:rPr lang="en-US" altLang="en-US" sz="1400" smtClean="0"/>
              <a:t>Power delivery loss evaluations (EPRI Green circuits program - &gt; 80 feeders)</a:t>
            </a:r>
          </a:p>
          <a:p>
            <a:pPr eaLnBrk="1" hangingPunct="1">
              <a:lnSpc>
                <a:spcPct val="75000"/>
              </a:lnSpc>
            </a:pPr>
            <a:r>
              <a:rPr lang="en-US" altLang="en-US" sz="1400" smtClean="0"/>
              <a:t>Voltage optimization</a:t>
            </a:r>
          </a:p>
          <a:p>
            <a:pPr eaLnBrk="1" hangingPunct="1">
              <a:lnSpc>
                <a:spcPct val="75000"/>
              </a:lnSpc>
            </a:pPr>
            <a:r>
              <a:rPr lang="en-US" altLang="en-US" sz="1400" smtClean="0"/>
              <a:t>PEV/PHEV impact simulations</a:t>
            </a:r>
          </a:p>
          <a:p>
            <a:pPr eaLnBrk="1" hangingPunct="1">
              <a:lnSpc>
                <a:spcPct val="75000"/>
              </a:lnSpc>
            </a:pPr>
            <a:r>
              <a:rPr lang="en-US" altLang="en-US" sz="1400" smtClean="0"/>
              <a:t>Community energy storage (EPRI Smart Grid Demo)</a:t>
            </a:r>
          </a:p>
          <a:p>
            <a:pPr eaLnBrk="1" hangingPunct="1">
              <a:lnSpc>
                <a:spcPct val="75000"/>
              </a:lnSpc>
            </a:pPr>
            <a:r>
              <a:rPr lang="en-US" altLang="en-US" sz="1400" smtClean="0"/>
              <a:t>High-frequency harmonic/interharmonic interference</a:t>
            </a:r>
          </a:p>
          <a:p>
            <a:pPr eaLnBrk="1" hangingPunct="1">
              <a:lnSpc>
                <a:spcPct val="75000"/>
              </a:lnSpc>
            </a:pPr>
            <a:r>
              <a:rPr lang="en-US" altLang="en-US" sz="1400" smtClean="0"/>
              <a:t>Various unusual transformer configurations</a:t>
            </a:r>
          </a:p>
          <a:p>
            <a:pPr eaLnBrk="1" hangingPunct="1">
              <a:lnSpc>
                <a:spcPct val="75000"/>
              </a:lnSpc>
            </a:pPr>
            <a:r>
              <a:rPr lang="en-US" altLang="en-US" sz="1400" smtClean="0"/>
              <a:t>Transformer frequency response analysis</a:t>
            </a:r>
          </a:p>
          <a:p>
            <a:pPr eaLnBrk="1" hangingPunct="1">
              <a:lnSpc>
                <a:spcPct val="75000"/>
              </a:lnSpc>
            </a:pPr>
            <a:r>
              <a:rPr lang="en-US" altLang="en-US" sz="1400" smtClean="0"/>
              <a:t>Distribution automation control algorithm assessment</a:t>
            </a:r>
          </a:p>
          <a:p>
            <a:pPr eaLnBrk="1" hangingPunct="1">
              <a:lnSpc>
                <a:spcPct val="75000"/>
              </a:lnSpc>
            </a:pPr>
            <a:r>
              <a:rPr lang="en-US" altLang="en-US" sz="1400" smtClean="0"/>
              <a:t>Impact of tankless electric water heaters</a:t>
            </a:r>
          </a:p>
          <a:p>
            <a:pPr eaLnBrk="1" hangingPunct="1">
              <a:lnSpc>
                <a:spcPct val="75000"/>
              </a:lnSpc>
            </a:pPr>
            <a:r>
              <a:rPr lang="en-US" altLang="en-US" sz="1400" smtClean="0"/>
              <a:t>Wind farm collector simulations</a:t>
            </a:r>
          </a:p>
          <a:p>
            <a:pPr eaLnBrk="1" hangingPunct="1">
              <a:lnSpc>
                <a:spcPct val="75000"/>
              </a:lnSpc>
            </a:pPr>
            <a:r>
              <a:rPr lang="en-US" altLang="en-US" sz="1400" smtClean="0"/>
              <a:t>Wind farm interaction with transmission</a:t>
            </a:r>
          </a:p>
          <a:p>
            <a:pPr eaLnBrk="1" hangingPunct="1">
              <a:lnSpc>
                <a:spcPct val="75000"/>
              </a:lnSpc>
            </a:pPr>
            <a:r>
              <a:rPr lang="en-US" altLang="en-US" sz="1400" smtClean="0"/>
              <a:t>Wind generation impact on capacitor switching and regulator/LTC tapchanger operations</a:t>
            </a:r>
          </a:p>
          <a:p>
            <a:pPr eaLnBrk="1" hangingPunct="1">
              <a:lnSpc>
                <a:spcPct val="75000"/>
              </a:lnSpc>
            </a:pPr>
            <a:r>
              <a:rPr lang="en-US" altLang="en-US" sz="1400" smtClean="0"/>
              <a:t>Protection system simulation</a:t>
            </a:r>
          </a:p>
          <a:p>
            <a:pPr eaLnBrk="1" hangingPunct="1">
              <a:lnSpc>
                <a:spcPct val="75000"/>
              </a:lnSpc>
            </a:pPr>
            <a:r>
              <a:rPr lang="en-US" altLang="en-US" sz="1400" smtClean="0"/>
              <a:t>Open-conductor fault conditions</a:t>
            </a:r>
          </a:p>
          <a:p>
            <a:pPr eaLnBrk="1" hangingPunct="1">
              <a:lnSpc>
                <a:spcPct val="75000"/>
              </a:lnSpc>
            </a:pPr>
            <a:r>
              <a:rPr lang="en-US" altLang="en-US" sz="1400" smtClean="0"/>
              <a:t>Circulating currents on transmission skywires</a:t>
            </a:r>
          </a:p>
          <a:p>
            <a:pPr eaLnBrk="1" hangingPunct="1">
              <a:lnSpc>
                <a:spcPct val="75000"/>
              </a:lnSpc>
            </a:pPr>
            <a:r>
              <a:rPr lang="en-US" altLang="en-US" sz="1400" smtClean="0"/>
              <a:t>Ground voltage rise during faults on lines</a:t>
            </a:r>
          </a:p>
          <a:p>
            <a:pPr eaLnBrk="1" hangingPunct="1">
              <a:lnSpc>
                <a:spcPct val="75000"/>
              </a:lnSpc>
            </a:pPr>
            <a:r>
              <a:rPr lang="en-US" altLang="en-US" sz="1400" smtClean="0"/>
              <a:t>Stray voltage simulations</a:t>
            </a:r>
          </a:p>
          <a:p>
            <a:pPr eaLnBrk="1" hangingPunct="1">
              <a:lnSpc>
                <a:spcPct val="75000"/>
              </a:lnSpc>
            </a:pPr>
            <a:r>
              <a:rPr lang="en-US" altLang="en-US" sz="1400" smtClean="0"/>
              <a:t>Industrial load harmonics studies/filter design</a:t>
            </a:r>
          </a:p>
          <a:p>
            <a:pPr eaLnBrk="1" hangingPunct="1">
              <a:lnSpc>
                <a:spcPct val="75000"/>
              </a:lnSpc>
            </a:pPr>
            <a:r>
              <a:rPr lang="en-US" altLang="en-US" sz="1400" smtClean="0"/>
              <a:t>Distribution feeder harmonics analysis, triplen harmonic filter design</a:t>
            </a:r>
          </a:p>
          <a:p>
            <a:pPr eaLnBrk="1" hangingPunct="1">
              <a:lnSpc>
                <a:spcPct val="75000"/>
              </a:lnSpc>
            </a:pPr>
            <a:endParaRPr lang="en-US" altLang="en-US" sz="1400" smtClean="0"/>
          </a:p>
          <a:p>
            <a:pPr eaLnBrk="1" hangingPunct="1">
              <a:lnSpc>
                <a:spcPct val="75000"/>
              </a:lnSpc>
            </a:pPr>
            <a:r>
              <a:rPr lang="en-US" altLang="en-US" sz="1400" smtClean="0"/>
              <a:t>And many more ….</a:t>
            </a:r>
          </a:p>
          <a:p>
            <a:pPr eaLnBrk="1" hangingPunct="1">
              <a:lnSpc>
                <a:spcPct val="75000"/>
              </a:lnSpc>
              <a:buFontTx/>
              <a:buNone/>
            </a:pPr>
            <a:endParaRPr lang="en-US" altLang="en-US" sz="1400" smtClean="0"/>
          </a:p>
        </p:txBody>
      </p:sp>
    </p:spTree>
    <p:extLst>
      <p:ext uri="{BB962C8B-B14F-4D97-AF65-F5344CB8AC3E}">
        <p14:creationId xmlns:p14="http://schemas.microsoft.com/office/powerpoint/2010/main" val="3370691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a:t>Circuit Modeling Basics in </a:t>
            </a:r>
            <a:r>
              <a:rPr lang="en-US" dirty="0" err="1"/>
              <a:t>OpenDSS</a:t>
            </a:r>
            <a:endParaRPr lang="en-US" dirty="0"/>
          </a:p>
        </p:txBody>
      </p:sp>
    </p:spTree>
    <p:extLst>
      <p:ext uri="{BB962C8B-B14F-4D97-AF65-F5344CB8AC3E}">
        <p14:creationId xmlns:p14="http://schemas.microsoft.com/office/powerpoint/2010/main" val="19812548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DSS Bus Model  (Bus </a:t>
            </a:r>
            <a:r>
              <a:rPr lang="en-US" altLang="en-US" smtClean="0">
                <a:cs typeface="Arial" panose="020B0604020202020204" pitchFamily="34" charset="0"/>
              </a:rPr>
              <a:t>≠</a:t>
            </a:r>
            <a:r>
              <a:rPr lang="en-US" altLang="en-US" smtClean="0"/>
              <a:t> Node)</a:t>
            </a:r>
          </a:p>
        </p:txBody>
      </p:sp>
      <p:pic>
        <p:nvPicPr>
          <p:cNvPr id="860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Referring to Buses and Nodes  (A Bus has 1 or more Nodes)</a:t>
            </a:r>
          </a:p>
          <a:p>
            <a:pPr algn="l"/>
            <a:r>
              <a:rPr lang="en-US" altLang="en-US"/>
              <a:t>     </a:t>
            </a:r>
            <a:r>
              <a:rPr lang="en-US" altLang="en-US" b="1"/>
              <a:t>Bus1=</a:t>
            </a:r>
            <a:r>
              <a:rPr lang="en-US" altLang="en-US" b="1" i="1"/>
              <a:t>BusName.1.2.3.0</a:t>
            </a:r>
          </a:p>
          <a:p>
            <a:pPr algn="l"/>
            <a:r>
              <a:rPr lang="en-US" altLang="en-US"/>
              <a:t>(This is the default for a 3-phase circuit element)</a:t>
            </a:r>
          </a:p>
          <a:p>
            <a:pPr algn="l"/>
            <a:r>
              <a:rPr lang="en-US" altLang="en-US"/>
              <a:t>Shorthand notation for taking the default</a:t>
            </a:r>
          </a:p>
          <a:p>
            <a:pPr algn="l"/>
            <a:r>
              <a:rPr lang="en-US" altLang="en-US"/>
              <a:t>    </a:t>
            </a:r>
            <a:r>
              <a:rPr lang="en-US" altLang="en-US" b="1"/>
              <a:t>Bus1=</a:t>
            </a:r>
            <a:r>
              <a:rPr lang="en-US" altLang="en-US" b="1" i="1"/>
              <a:t>BusName</a:t>
            </a:r>
            <a:r>
              <a:rPr lang="en-US" altLang="en-US" i="1"/>
              <a:t>    </a:t>
            </a:r>
          </a:p>
          <a:p>
            <a:pPr algn="l"/>
            <a:r>
              <a:rPr lang="en-US" altLang="en-US" i="1"/>
              <a:t>Note: </a:t>
            </a:r>
            <a:r>
              <a:rPr lang="en-US" altLang="en-US"/>
              <a:t>Sometimes this can bite you (e.g. – Transformers, or capacitors with ungrounded neutrals)</a:t>
            </a:r>
          </a:p>
        </p:txBody>
      </p:sp>
      <p:sp>
        <p:nvSpPr>
          <p:cNvPr id="8602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8602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602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602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8602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12705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smtClean="0"/>
              <a:t>DSS Terminal Definition</a:t>
            </a:r>
          </a:p>
        </p:txBody>
      </p:sp>
      <p:pic>
        <p:nvPicPr>
          <p:cNvPr id="870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8704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8704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704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3241254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smtClean="0"/>
              <a:t>Power Delivery Elements</a:t>
            </a:r>
          </a:p>
        </p:txBody>
      </p:sp>
      <p:pic>
        <p:nvPicPr>
          <p:cNvPr id="880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8163865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Power Conversion Elements</a:t>
            </a:r>
          </a:p>
        </p:txBody>
      </p:sp>
      <p:sp>
        <p:nvSpPr>
          <p:cNvPr id="4100" name="Rectangle 3"/>
          <p:cNvSpPr>
            <a:spLocks noGrp="1" noChangeArrowheads="1"/>
          </p:cNvSpPr>
          <p:nvPr>
            <p:ph type="body" idx="1"/>
          </p:nvPr>
        </p:nvSpPr>
        <p:spPr>
          <a:xfrm>
            <a:off x="3702050" y="1416050"/>
            <a:ext cx="4981575" cy="4935538"/>
          </a:xfrm>
        </p:spPr>
        <p:txBody>
          <a:bodyPr/>
          <a:lstStyle/>
          <a:p>
            <a:pPr eaLnBrk="1" hangingPunct="1"/>
            <a:r>
              <a:rPr lang="en-US" altLang="en-US" smtClean="0"/>
              <a:t>Power Conversion (PC) elements are typically connected in “shunt” with the Power Delivery (PD) elements</a:t>
            </a:r>
          </a:p>
          <a:p>
            <a:pPr eaLnBrk="1" hangingPunct="1"/>
            <a:r>
              <a:rPr lang="en-US" altLang="en-US" smtClean="0"/>
              <a:t>PC Elements may be nonlinear</a:t>
            </a:r>
          </a:p>
          <a:p>
            <a:pPr eaLnBrk="1" hangingPunct="1"/>
            <a:r>
              <a:rPr lang="en-US" altLang="en-US" smtClean="0"/>
              <a:t>Described some function of V</a:t>
            </a:r>
          </a:p>
          <a:p>
            <a:pPr lvl="1" eaLnBrk="1" hangingPunct="1"/>
            <a:r>
              <a:rPr lang="en-US" altLang="en-US" smtClean="0"/>
              <a:t>May be linear</a:t>
            </a:r>
          </a:p>
          <a:p>
            <a:pPr lvl="1" eaLnBrk="1" hangingPunct="1"/>
            <a:r>
              <a:rPr lang="en-US" altLang="en-US" smtClean="0"/>
              <a:t>e.g., Vsource, Isource</a:t>
            </a:r>
          </a:p>
          <a:p>
            <a:pPr eaLnBrk="1" hangingPunct="1"/>
            <a:r>
              <a:rPr lang="en-US" altLang="en-US" smtClean="0"/>
              <a:t>May have more than one terminal, but typically one</a:t>
            </a:r>
          </a:p>
          <a:p>
            <a:pPr lvl="1" eaLnBrk="1" hangingPunct="1"/>
            <a:r>
              <a:rPr lang="en-US" altLang="en-US" smtClean="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4127" name="Equation" r:id="rId5" imgW="266469" imgH="393359" progId="Equation.3">
                  <p:embed/>
                </p:oleObj>
              </mc:Choice>
              <mc:Fallback>
                <p:oleObj name="Equation" r:id="rId5" imgW="266469" imgH="39335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57349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mtClean="0"/>
              <a:t>Specifying Bus Connections</a:t>
            </a:r>
          </a:p>
        </p:txBody>
      </p:sp>
      <p:sp>
        <p:nvSpPr>
          <p:cNvPr id="89091" name="Rectangle 3"/>
          <p:cNvSpPr>
            <a:spLocks noGrp="1" noChangeArrowheads="1"/>
          </p:cNvSpPr>
          <p:nvPr>
            <p:ph type="body" idx="1"/>
          </p:nvPr>
        </p:nvSpPr>
        <p:spPr/>
        <p:txBody>
          <a:bodyPr/>
          <a:lstStyle/>
          <a:p>
            <a:pPr eaLnBrk="1" hangingPunct="1"/>
            <a:r>
              <a:rPr lang="en-US" altLang="en-US" sz="3200" smtClean="0"/>
              <a:t>Shorthand (implicit)</a:t>
            </a:r>
          </a:p>
          <a:p>
            <a:pPr lvl="1" eaLnBrk="1" hangingPunct="1"/>
            <a:r>
              <a:rPr lang="en-US" altLang="en-US" sz="2000" b="1" smtClean="0">
                <a:solidFill>
                  <a:schemeClr val="tx2"/>
                </a:solidFill>
              </a:rPr>
              <a:t>New Load.LOAD1 Bus1=LOADBUS</a:t>
            </a:r>
          </a:p>
          <a:p>
            <a:pPr lvl="2" eaLnBrk="1" hangingPunct="1"/>
            <a:r>
              <a:rPr lang="en-US" altLang="en-US" smtClean="0"/>
              <a:t>Assumes standard 3-phase connection by default</a:t>
            </a:r>
          </a:p>
          <a:p>
            <a:pPr lvl="1" eaLnBrk="1" hangingPunct="1">
              <a:buFontTx/>
              <a:buNone/>
            </a:pPr>
            <a:endParaRPr lang="en-US" altLang="en-US" sz="3200" smtClean="0"/>
          </a:p>
        </p:txBody>
      </p:sp>
      <p:sp>
        <p:nvSpPr>
          <p:cNvPr id="89092" name="AutoShape 4"/>
          <p:cNvSpPr>
            <a:spLocks noChangeAspect="1" noChangeArrowheads="1" noTextEdit="1"/>
          </p:cNvSpPr>
          <p:nvPr/>
        </p:nvSpPr>
        <p:spPr bwMode="auto">
          <a:xfrm>
            <a:off x="3643313" y="2962275"/>
            <a:ext cx="1577975"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3" name="Rectangle 5"/>
          <p:cNvSpPr>
            <a:spLocks noChangeArrowheads="1"/>
          </p:cNvSpPr>
          <p:nvPr/>
        </p:nvSpPr>
        <p:spPr bwMode="auto">
          <a:xfrm>
            <a:off x="3846513" y="3192463"/>
            <a:ext cx="185737" cy="246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9094" name="Rectangle 6"/>
          <p:cNvSpPr>
            <a:spLocks noChangeArrowheads="1"/>
          </p:cNvSpPr>
          <p:nvPr/>
        </p:nvSpPr>
        <p:spPr bwMode="auto">
          <a:xfrm>
            <a:off x="3649663" y="3192463"/>
            <a:ext cx="382587" cy="24606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9095" name="Freeform 7"/>
          <p:cNvSpPr>
            <a:spLocks/>
          </p:cNvSpPr>
          <p:nvPr/>
        </p:nvSpPr>
        <p:spPr bwMode="auto">
          <a:xfrm>
            <a:off x="3892550" y="55133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096" name="Freeform 8"/>
          <p:cNvSpPr>
            <a:spLocks/>
          </p:cNvSpPr>
          <p:nvPr/>
        </p:nvSpPr>
        <p:spPr bwMode="auto">
          <a:xfrm>
            <a:off x="3892550" y="55133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10"/>
                </a:lnTo>
                <a:lnTo>
                  <a:pt x="82" y="4"/>
                </a:lnTo>
                <a:lnTo>
                  <a:pt x="71" y="0"/>
                </a:lnTo>
                <a:lnTo>
                  <a:pt x="59" y="0"/>
                </a:lnTo>
                <a:lnTo>
                  <a:pt x="47" y="0"/>
                </a:lnTo>
                <a:lnTo>
                  <a:pt x="38" y="4"/>
                </a:lnTo>
                <a:lnTo>
                  <a:pt x="26" y="10"/>
                </a:lnTo>
                <a:lnTo>
                  <a:pt x="18" y="17"/>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7" name="Line 9"/>
          <p:cNvSpPr>
            <a:spLocks noChangeShapeType="1"/>
          </p:cNvSpPr>
          <p:nvPr/>
        </p:nvSpPr>
        <p:spPr bwMode="auto">
          <a:xfrm>
            <a:off x="3876675" y="6303963"/>
            <a:ext cx="1254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8" name="Line 10"/>
          <p:cNvSpPr>
            <a:spLocks noChangeShapeType="1"/>
          </p:cNvSpPr>
          <p:nvPr/>
        </p:nvSpPr>
        <p:spPr bwMode="auto">
          <a:xfrm>
            <a:off x="3814763" y="6242050"/>
            <a:ext cx="2492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9" name="Line 11"/>
          <p:cNvSpPr>
            <a:spLocks noChangeShapeType="1"/>
          </p:cNvSpPr>
          <p:nvPr/>
        </p:nvSpPr>
        <p:spPr bwMode="auto">
          <a:xfrm>
            <a:off x="3752850" y="6180138"/>
            <a:ext cx="3730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0" name="Line 12"/>
          <p:cNvSpPr>
            <a:spLocks noChangeShapeType="1"/>
          </p:cNvSpPr>
          <p:nvPr/>
        </p:nvSpPr>
        <p:spPr bwMode="auto">
          <a:xfrm>
            <a:off x="3938588" y="5561013"/>
            <a:ext cx="0" cy="6191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1" name="Freeform 13"/>
          <p:cNvSpPr>
            <a:spLocks/>
          </p:cNvSpPr>
          <p:nvPr/>
        </p:nvSpPr>
        <p:spPr bwMode="auto">
          <a:xfrm>
            <a:off x="3892550" y="5281613"/>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2" name="Freeform 14"/>
          <p:cNvSpPr>
            <a:spLocks/>
          </p:cNvSpPr>
          <p:nvPr/>
        </p:nvSpPr>
        <p:spPr bwMode="auto">
          <a:xfrm>
            <a:off x="3892550" y="5281613"/>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6"/>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6"/>
                </a:lnTo>
                <a:lnTo>
                  <a:pt x="2" y="47"/>
                </a:lnTo>
                <a:lnTo>
                  <a:pt x="0" y="59"/>
                </a:lnTo>
                <a:lnTo>
                  <a:pt x="2" y="71"/>
                </a:lnTo>
                <a:lnTo>
                  <a:pt x="6" y="80"/>
                </a:lnTo>
                <a:lnTo>
                  <a:pt x="10" y="90"/>
                </a:lnTo>
                <a:lnTo>
                  <a:pt x="18" y="100"/>
                </a:lnTo>
                <a:lnTo>
                  <a:pt x="26" y="108"/>
                </a:lnTo>
                <a:lnTo>
                  <a:pt x="38" y="112"/>
                </a:lnTo>
                <a:lnTo>
                  <a:pt x="47" y="115"/>
                </a:lnTo>
                <a:lnTo>
                  <a:pt x="59" y="117"/>
                </a:lnTo>
                <a:lnTo>
                  <a:pt x="71" y="115"/>
                </a:lnTo>
                <a:lnTo>
                  <a:pt x="82" y="112"/>
                </a:lnTo>
                <a:lnTo>
                  <a:pt x="92" y="108"/>
                </a:lnTo>
                <a:lnTo>
                  <a:pt x="100" y="100"/>
                </a:lnTo>
                <a:lnTo>
                  <a:pt x="108" y="90"/>
                </a:lnTo>
                <a:lnTo>
                  <a:pt x="114" y="80"/>
                </a:lnTo>
                <a:lnTo>
                  <a:pt x="118" y="71"/>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03" name="Freeform 15"/>
          <p:cNvSpPr>
            <a:spLocks/>
          </p:cNvSpPr>
          <p:nvPr/>
        </p:nvSpPr>
        <p:spPr bwMode="auto">
          <a:xfrm>
            <a:off x="3892550" y="504983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4" name="Freeform 16"/>
          <p:cNvSpPr>
            <a:spLocks/>
          </p:cNvSpPr>
          <p:nvPr/>
        </p:nvSpPr>
        <p:spPr bwMode="auto">
          <a:xfrm>
            <a:off x="3892550" y="504983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8"/>
                </a:lnTo>
                <a:lnTo>
                  <a:pt x="2" y="70"/>
                </a:lnTo>
                <a:lnTo>
                  <a:pt x="6" y="80"/>
                </a:lnTo>
                <a:lnTo>
                  <a:pt x="10" y="90"/>
                </a:lnTo>
                <a:lnTo>
                  <a:pt x="18" y="99"/>
                </a:lnTo>
                <a:lnTo>
                  <a:pt x="26" y="107"/>
                </a:lnTo>
                <a:lnTo>
                  <a:pt x="38" y="111"/>
                </a:lnTo>
                <a:lnTo>
                  <a:pt x="47" y="115"/>
                </a:lnTo>
                <a:lnTo>
                  <a:pt x="59" y="117"/>
                </a:lnTo>
                <a:lnTo>
                  <a:pt x="71" y="115"/>
                </a:lnTo>
                <a:lnTo>
                  <a:pt x="82" y="111"/>
                </a:lnTo>
                <a:lnTo>
                  <a:pt x="92" y="107"/>
                </a:lnTo>
                <a:lnTo>
                  <a:pt x="100" y="99"/>
                </a:lnTo>
                <a:lnTo>
                  <a:pt x="108" y="90"/>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05" name="Freeform 17"/>
          <p:cNvSpPr>
            <a:spLocks/>
          </p:cNvSpPr>
          <p:nvPr/>
        </p:nvSpPr>
        <p:spPr bwMode="auto">
          <a:xfrm>
            <a:off x="3892550" y="4818063"/>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6" name="Freeform 18"/>
          <p:cNvSpPr>
            <a:spLocks/>
          </p:cNvSpPr>
          <p:nvPr/>
        </p:nvSpPr>
        <p:spPr bwMode="auto">
          <a:xfrm>
            <a:off x="3892550" y="4818063"/>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6"/>
                </a:lnTo>
                <a:lnTo>
                  <a:pt x="114" y="35"/>
                </a:lnTo>
                <a:lnTo>
                  <a:pt x="108" y="25"/>
                </a:lnTo>
                <a:lnTo>
                  <a:pt x="100" y="17"/>
                </a:lnTo>
                <a:lnTo>
                  <a:pt x="92" y="9"/>
                </a:lnTo>
                <a:lnTo>
                  <a:pt x="82" y="3"/>
                </a:lnTo>
                <a:lnTo>
                  <a:pt x="71" y="0"/>
                </a:lnTo>
                <a:lnTo>
                  <a:pt x="59" y="0"/>
                </a:lnTo>
                <a:lnTo>
                  <a:pt x="47" y="0"/>
                </a:lnTo>
                <a:lnTo>
                  <a:pt x="38" y="3"/>
                </a:lnTo>
                <a:lnTo>
                  <a:pt x="26" y="9"/>
                </a:lnTo>
                <a:lnTo>
                  <a:pt x="18" y="17"/>
                </a:lnTo>
                <a:lnTo>
                  <a:pt x="10" y="25"/>
                </a:lnTo>
                <a:lnTo>
                  <a:pt x="6" y="35"/>
                </a:lnTo>
                <a:lnTo>
                  <a:pt x="2" y="46"/>
                </a:lnTo>
                <a:lnTo>
                  <a:pt x="0" y="58"/>
                </a:lnTo>
                <a:lnTo>
                  <a:pt x="2" y="70"/>
                </a:lnTo>
                <a:lnTo>
                  <a:pt x="6" y="79"/>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79"/>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07" name="Freeform 19"/>
          <p:cNvSpPr>
            <a:spLocks/>
          </p:cNvSpPr>
          <p:nvPr/>
        </p:nvSpPr>
        <p:spPr bwMode="auto">
          <a:xfrm>
            <a:off x="3892550" y="458628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8" name="Freeform 20"/>
          <p:cNvSpPr>
            <a:spLocks/>
          </p:cNvSpPr>
          <p:nvPr/>
        </p:nvSpPr>
        <p:spPr bwMode="auto">
          <a:xfrm>
            <a:off x="3892550" y="4586288"/>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5"/>
                </a:lnTo>
                <a:lnTo>
                  <a:pt x="100" y="18"/>
                </a:lnTo>
                <a:lnTo>
                  <a:pt x="92" y="10"/>
                </a:lnTo>
                <a:lnTo>
                  <a:pt x="82" y="4"/>
                </a:lnTo>
                <a:lnTo>
                  <a:pt x="71" y="0"/>
                </a:lnTo>
                <a:lnTo>
                  <a:pt x="59" y="0"/>
                </a:lnTo>
                <a:lnTo>
                  <a:pt x="47" y="0"/>
                </a:lnTo>
                <a:lnTo>
                  <a:pt x="38" y="4"/>
                </a:lnTo>
                <a:lnTo>
                  <a:pt x="26" y="10"/>
                </a:lnTo>
                <a:lnTo>
                  <a:pt x="18" y="18"/>
                </a:lnTo>
                <a:lnTo>
                  <a:pt x="10" y="25"/>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09" name="Freeform 21"/>
          <p:cNvSpPr>
            <a:spLocks/>
          </p:cNvSpPr>
          <p:nvPr/>
        </p:nvSpPr>
        <p:spPr bwMode="auto">
          <a:xfrm>
            <a:off x="3892550" y="4400550"/>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0" name="Freeform 22"/>
          <p:cNvSpPr>
            <a:spLocks/>
          </p:cNvSpPr>
          <p:nvPr/>
        </p:nvSpPr>
        <p:spPr bwMode="auto">
          <a:xfrm>
            <a:off x="3892550" y="4400550"/>
            <a:ext cx="93663" cy="92075"/>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9"/>
                </a:moveTo>
                <a:lnTo>
                  <a:pt x="118" y="47"/>
                </a:lnTo>
                <a:lnTo>
                  <a:pt x="114" y="35"/>
                </a:lnTo>
                <a:lnTo>
                  <a:pt x="108" y="26"/>
                </a:lnTo>
                <a:lnTo>
                  <a:pt x="100" y="18"/>
                </a:lnTo>
                <a:lnTo>
                  <a:pt x="92" y="10"/>
                </a:lnTo>
                <a:lnTo>
                  <a:pt x="82" y="4"/>
                </a:lnTo>
                <a:lnTo>
                  <a:pt x="71" y="0"/>
                </a:lnTo>
                <a:lnTo>
                  <a:pt x="59" y="0"/>
                </a:lnTo>
                <a:lnTo>
                  <a:pt x="47" y="0"/>
                </a:lnTo>
                <a:lnTo>
                  <a:pt x="38" y="4"/>
                </a:lnTo>
                <a:lnTo>
                  <a:pt x="26" y="10"/>
                </a:lnTo>
                <a:lnTo>
                  <a:pt x="18" y="18"/>
                </a:lnTo>
                <a:lnTo>
                  <a:pt x="10" y="26"/>
                </a:lnTo>
                <a:lnTo>
                  <a:pt x="6" y="35"/>
                </a:lnTo>
                <a:lnTo>
                  <a:pt x="2" y="47"/>
                </a:lnTo>
                <a:lnTo>
                  <a:pt x="0" y="59"/>
                </a:lnTo>
                <a:lnTo>
                  <a:pt x="2" y="70"/>
                </a:lnTo>
                <a:lnTo>
                  <a:pt x="6" y="80"/>
                </a:lnTo>
                <a:lnTo>
                  <a:pt x="10" y="90"/>
                </a:lnTo>
                <a:lnTo>
                  <a:pt x="18" y="100"/>
                </a:lnTo>
                <a:lnTo>
                  <a:pt x="26" y="107"/>
                </a:lnTo>
                <a:lnTo>
                  <a:pt x="38" y="111"/>
                </a:lnTo>
                <a:lnTo>
                  <a:pt x="47" y="115"/>
                </a:lnTo>
                <a:lnTo>
                  <a:pt x="59" y="117"/>
                </a:lnTo>
                <a:lnTo>
                  <a:pt x="71" y="115"/>
                </a:lnTo>
                <a:lnTo>
                  <a:pt x="82" y="111"/>
                </a:lnTo>
                <a:lnTo>
                  <a:pt x="92" y="107"/>
                </a:lnTo>
                <a:lnTo>
                  <a:pt x="100" y="100"/>
                </a:lnTo>
                <a:lnTo>
                  <a:pt x="108" y="90"/>
                </a:lnTo>
                <a:lnTo>
                  <a:pt x="114" y="80"/>
                </a:lnTo>
                <a:lnTo>
                  <a:pt x="118" y="70"/>
                </a:lnTo>
                <a:lnTo>
                  <a:pt x="118" y="5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1" name="Rectangle 23"/>
          <p:cNvSpPr>
            <a:spLocks noChangeArrowheads="1"/>
          </p:cNvSpPr>
          <p:nvPr/>
        </p:nvSpPr>
        <p:spPr bwMode="auto">
          <a:xfrm>
            <a:off x="3702050" y="538003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0</a:t>
            </a:r>
            <a:endParaRPr lang="en-US" altLang="en-US"/>
          </a:p>
        </p:txBody>
      </p:sp>
      <p:sp>
        <p:nvSpPr>
          <p:cNvPr id="89112" name="Rectangle 24"/>
          <p:cNvSpPr>
            <a:spLocks noChangeArrowheads="1"/>
          </p:cNvSpPr>
          <p:nvPr/>
        </p:nvSpPr>
        <p:spPr bwMode="auto">
          <a:xfrm>
            <a:off x="3702050" y="5124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1</a:t>
            </a:r>
            <a:endParaRPr lang="en-US" altLang="en-US"/>
          </a:p>
        </p:txBody>
      </p:sp>
      <p:sp>
        <p:nvSpPr>
          <p:cNvPr id="89113" name="Rectangle 25"/>
          <p:cNvSpPr>
            <a:spLocks noChangeArrowheads="1"/>
          </p:cNvSpPr>
          <p:nvPr/>
        </p:nvSpPr>
        <p:spPr bwMode="auto">
          <a:xfrm>
            <a:off x="3702050" y="48704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2</a:t>
            </a:r>
            <a:endParaRPr lang="en-US" altLang="en-US"/>
          </a:p>
        </p:txBody>
      </p:sp>
      <p:sp>
        <p:nvSpPr>
          <p:cNvPr id="89114" name="Rectangle 26"/>
          <p:cNvSpPr>
            <a:spLocks noChangeArrowheads="1"/>
          </p:cNvSpPr>
          <p:nvPr/>
        </p:nvSpPr>
        <p:spPr bwMode="auto">
          <a:xfrm>
            <a:off x="3702050" y="466090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3</a:t>
            </a:r>
            <a:endParaRPr lang="en-US" altLang="en-US"/>
          </a:p>
        </p:txBody>
      </p:sp>
      <p:sp>
        <p:nvSpPr>
          <p:cNvPr id="89115" name="Rectangle 27"/>
          <p:cNvSpPr>
            <a:spLocks noChangeArrowheads="1"/>
          </p:cNvSpPr>
          <p:nvPr/>
        </p:nvSpPr>
        <p:spPr bwMode="auto">
          <a:xfrm>
            <a:off x="3702050" y="4429125"/>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4</a:t>
            </a:r>
            <a:endParaRPr lang="en-US" altLang="en-US"/>
          </a:p>
        </p:txBody>
      </p:sp>
      <p:sp>
        <p:nvSpPr>
          <p:cNvPr id="89116" name="Rectangle 28"/>
          <p:cNvSpPr>
            <a:spLocks noChangeArrowheads="1"/>
          </p:cNvSpPr>
          <p:nvPr/>
        </p:nvSpPr>
        <p:spPr bwMode="auto">
          <a:xfrm>
            <a:off x="3702050" y="42433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5</a:t>
            </a:r>
            <a:endParaRPr lang="en-US" altLang="en-US"/>
          </a:p>
        </p:txBody>
      </p:sp>
      <p:sp>
        <p:nvSpPr>
          <p:cNvPr id="89117" name="Freeform 29"/>
          <p:cNvSpPr>
            <a:spLocks/>
          </p:cNvSpPr>
          <p:nvPr/>
        </p:nvSpPr>
        <p:spPr bwMode="auto">
          <a:xfrm>
            <a:off x="3892550" y="41671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8" name="Freeform 30"/>
          <p:cNvSpPr>
            <a:spLocks/>
          </p:cNvSpPr>
          <p:nvPr/>
        </p:nvSpPr>
        <p:spPr bwMode="auto">
          <a:xfrm>
            <a:off x="3892550" y="4167188"/>
            <a:ext cx="93663" cy="93662"/>
          </a:xfrm>
          <a:custGeom>
            <a:avLst/>
            <a:gdLst>
              <a:gd name="T0" fmla="*/ 2147483647 w 118"/>
              <a:gd name="T1" fmla="*/ 2147483647 h 117"/>
              <a:gd name="T2" fmla="*/ 2147483647 w 118"/>
              <a:gd name="T3" fmla="*/ 2147483647 h 117"/>
              <a:gd name="T4" fmla="*/ 2147483647 w 118"/>
              <a:gd name="T5" fmla="*/ 2147483647 h 117"/>
              <a:gd name="T6" fmla="*/ 2147483647 w 118"/>
              <a:gd name="T7" fmla="*/ 2147483647 h 117"/>
              <a:gd name="T8" fmla="*/ 2147483647 w 118"/>
              <a:gd name="T9" fmla="*/ 2147483647 h 117"/>
              <a:gd name="T10" fmla="*/ 2147483647 w 118"/>
              <a:gd name="T11" fmla="*/ 2147483647 h 117"/>
              <a:gd name="T12" fmla="*/ 2147483647 w 118"/>
              <a:gd name="T13" fmla="*/ 2147483647 h 117"/>
              <a:gd name="T14" fmla="*/ 2147483647 w 118"/>
              <a:gd name="T15" fmla="*/ 0 h 117"/>
              <a:gd name="T16" fmla="*/ 2147483647 w 118"/>
              <a:gd name="T17" fmla="*/ 0 h 117"/>
              <a:gd name="T18" fmla="*/ 2147483647 w 118"/>
              <a:gd name="T19" fmla="*/ 0 h 117"/>
              <a:gd name="T20" fmla="*/ 2147483647 w 118"/>
              <a:gd name="T21" fmla="*/ 2147483647 h 117"/>
              <a:gd name="T22" fmla="*/ 2147483647 w 118"/>
              <a:gd name="T23" fmla="*/ 2147483647 h 117"/>
              <a:gd name="T24" fmla="*/ 2147483647 w 118"/>
              <a:gd name="T25" fmla="*/ 2147483647 h 117"/>
              <a:gd name="T26" fmla="*/ 2147483647 w 118"/>
              <a:gd name="T27" fmla="*/ 2147483647 h 117"/>
              <a:gd name="T28" fmla="*/ 2147483647 w 118"/>
              <a:gd name="T29" fmla="*/ 2147483647 h 117"/>
              <a:gd name="T30" fmla="*/ 2147483647 w 118"/>
              <a:gd name="T31" fmla="*/ 2147483647 h 117"/>
              <a:gd name="T32" fmla="*/ 0 w 118"/>
              <a:gd name="T33" fmla="*/ 2147483647 h 117"/>
              <a:gd name="T34" fmla="*/ 2147483647 w 118"/>
              <a:gd name="T35" fmla="*/ 2147483647 h 117"/>
              <a:gd name="T36" fmla="*/ 2147483647 w 118"/>
              <a:gd name="T37" fmla="*/ 2147483647 h 117"/>
              <a:gd name="T38" fmla="*/ 2147483647 w 118"/>
              <a:gd name="T39" fmla="*/ 2147483647 h 117"/>
              <a:gd name="T40" fmla="*/ 2147483647 w 118"/>
              <a:gd name="T41" fmla="*/ 2147483647 h 117"/>
              <a:gd name="T42" fmla="*/ 2147483647 w 118"/>
              <a:gd name="T43" fmla="*/ 2147483647 h 117"/>
              <a:gd name="T44" fmla="*/ 2147483647 w 118"/>
              <a:gd name="T45" fmla="*/ 2147483647 h 117"/>
              <a:gd name="T46" fmla="*/ 2147483647 w 118"/>
              <a:gd name="T47" fmla="*/ 2147483647 h 117"/>
              <a:gd name="T48" fmla="*/ 2147483647 w 118"/>
              <a:gd name="T49" fmla="*/ 2147483647 h 117"/>
              <a:gd name="T50" fmla="*/ 2147483647 w 118"/>
              <a:gd name="T51" fmla="*/ 2147483647 h 117"/>
              <a:gd name="T52" fmla="*/ 2147483647 w 118"/>
              <a:gd name="T53" fmla="*/ 2147483647 h 117"/>
              <a:gd name="T54" fmla="*/ 2147483647 w 118"/>
              <a:gd name="T55" fmla="*/ 2147483647 h 117"/>
              <a:gd name="T56" fmla="*/ 2147483647 w 118"/>
              <a:gd name="T57" fmla="*/ 2147483647 h 117"/>
              <a:gd name="T58" fmla="*/ 2147483647 w 118"/>
              <a:gd name="T59" fmla="*/ 2147483647 h 117"/>
              <a:gd name="T60" fmla="*/ 2147483647 w 118"/>
              <a:gd name="T61" fmla="*/ 2147483647 h 117"/>
              <a:gd name="T62" fmla="*/ 2147483647 w 118"/>
              <a:gd name="T63" fmla="*/ 2147483647 h 117"/>
              <a:gd name="T64" fmla="*/ 2147483647 w 118"/>
              <a:gd name="T65" fmla="*/ 214748364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17"/>
              <a:gd name="T101" fmla="*/ 118 w 11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17">
                <a:moveTo>
                  <a:pt x="118" y="58"/>
                </a:moveTo>
                <a:lnTo>
                  <a:pt x="118" y="47"/>
                </a:lnTo>
                <a:lnTo>
                  <a:pt x="114" y="35"/>
                </a:lnTo>
                <a:lnTo>
                  <a:pt x="108" y="25"/>
                </a:lnTo>
                <a:lnTo>
                  <a:pt x="100" y="17"/>
                </a:lnTo>
                <a:lnTo>
                  <a:pt x="92" y="9"/>
                </a:lnTo>
                <a:lnTo>
                  <a:pt x="82" y="4"/>
                </a:lnTo>
                <a:lnTo>
                  <a:pt x="71" y="0"/>
                </a:lnTo>
                <a:lnTo>
                  <a:pt x="59" y="0"/>
                </a:lnTo>
                <a:lnTo>
                  <a:pt x="47" y="0"/>
                </a:lnTo>
                <a:lnTo>
                  <a:pt x="38" y="4"/>
                </a:lnTo>
                <a:lnTo>
                  <a:pt x="26" y="9"/>
                </a:lnTo>
                <a:lnTo>
                  <a:pt x="18" y="17"/>
                </a:lnTo>
                <a:lnTo>
                  <a:pt x="10" y="25"/>
                </a:lnTo>
                <a:lnTo>
                  <a:pt x="6" y="35"/>
                </a:lnTo>
                <a:lnTo>
                  <a:pt x="2" y="47"/>
                </a:lnTo>
                <a:lnTo>
                  <a:pt x="0" y="58"/>
                </a:lnTo>
                <a:lnTo>
                  <a:pt x="2" y="70"/>
                </a:lnTo>
                <a:lnTo>
                  <a:pt x="6" y="80"/>
                </a:lnTo>
                <a:lnTo>
                  <a:pt x="10" y="89"/>
                </a:lnTo>
                <a:lnTo>
                  <a:pt x="18" y="99"/>
                </a:lnTo>
                <a:lnTo>
                  <a:pt x="26" y="107"/>
                </a:lnTo>
                <a:lnTo>
                  <a:pt x="38" y="111"/>
                </a:lnTo>
                <a:lnTo>
                  <a:pt x="47" y="115"/>
                </a:lnTo>
                <a:lnTo>
                  <a:pt x="59" y="117"/>
                </a:lnTo>
                <a:lnTo>
                  <a:pt x="71" y="115"/>
                </a:lnTo>
                <a:lnTo>
                  <a:pt x="82" y="111"/>
                </a:lnTo>
                <a:lnTo>
                  <a:pt x="92" y="107"/>
                </a:lnTo>
                <a:lnTo>
                  <a:pt x="100" y="99"/>
                </a:lnTo>
                <a:lnTo>
                  <a:pt x="108" y="89"/>
                </a:lnTo>
                <a:lnTo>
                  <a:pt x="114" y="80"/>
                </a:lnTo>
                <a:lnTo>
                  <a:pt x="118" y="70"/>
                </a:lnTo>
                <a:lnTo>
                  <a:pt x="118" y="5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9" name="Rectangle 31"/>
          <p:cNvSpPr>
            <a:spLocks noChangeArrowheads="1"/>
          </p:cNvSpPr>
          <p:nvPr/>
        </p:nvSpPr>
        <p:spPr bwMode="auto">
          <a:xfrm>
            <a:off x="3702050" y="3963988"/>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a:t>6</a:t>
            </a:r>
            <a:endParaRPr lang="en-US" altLang="en-US"/>
          </a:p>
        </p:txBody>
      </p:sp>
      <p:sp>
        <p:nvSpPr>
          <p:cNvPr id="89120" name="Freeform 32"/>
          <p:cNvSpPr>
            <a:spLocks noEditPoints="1"/>
          </p:cNvSpPr>
          <p:nvPr/>
        </p:nvSpPr>
        <p:spPr bwMode="auto">
          <a:xfrm>
            <a:off x="3938588" y="3328988"/>
            <a:ext cx="3175" cy="561975"/>
          </a:xfrm>
          <a:custGeom>
            <a:avLst/>
            <a:gdLst>
              <a:gd name="T0" fmla="*/ 0 w 6"/>
              <a:gd name="T1" fmla="*/ 2147483647 h 708"/>
              <a:gd name="T2" fmla="*/ 2147483647 w 6"/>
              <a:gd name="T3" fmla="*/ 2147483647 h 708"/>
              <a:gd name="T4" fmla="*/ 2147483647 w 6"/>
              <a:gd name="T5" fmla="*/ 2147483647 h 708"/>
              <a:gd name="T6" fmla="*/ 2147483647 w 6"/>
              <a:gd name="T7" fmla="*/ 2147483647 h 708"/>
              <a:gd name="T8" fmla="*/ 0 w 6"/>
              <a:gd name="T9" fmla="*/ 2147483647 h 708"/>
              <a:gd name="T10" fmla="*/ 0 w 6"/>
              <a:gd name="T11" fmla="*/ 2147483647 h 708"/>
              <a:gd name="T12" fmla="*/ 0 w 6"/>
              <a:gd name="T13" fmla="*/ 2147483647 h 708"/>
              <a:gd name="T14" fmla="*/ 2147483647 w 6"/>
              <a:gd name="T15" fmla="*/ 2147483647 h 708"/>
              <a:gd name="T16" fmla="*/ 2147483647 w 6"/>
              <a:gd name="T17" fmla="*/ 2147483647 h 708"/>
              <a:gd name="T18" fmla="*/ 2147483647 w 6"/>
              <a:gd name="T19" fmla="*/ 2147483647 h 708"/>
              <a:gd name="T20" fmla="*/ 0 w 6"/>
              <a:gd name="T21" fmla="*/ 2147483647 h 708"/>
              <a:gd name="T22" fmla="*/ 0 w 6"/>
              <a:gd name="T23" fmla="*/ 2147483647 h 708"/>
              <a:gd name="T24" fmla="*/ 0 w 6"/>
              <a:gd name="T25" fmla="*/ 2147483647 h 708"/>
              <a:gd name="T26" fmla="*/ 2147483647 w 6"/>
              <a:gd name="T27" fmla="*/ 2147483647 h 708"/>
              <a:gd name="T28" fmla="*/ 2147483647 w 6"/>
              <a:gd name="T29" fmla="*/ 2147483647 h 708"/>
              <a:gd name="T30" fmla="*/ 2147483647 w 6"/>
              <a:gd name="T31" fmla="*/ 2147483647 h 708"/>
              <a:gd name="T32" fmla="*/ 0 w 6"/>
              <a:gd name="T33" fmla="*/ 2147483647 h 708"/>
              <a:gd name="T34" fmla="*/ 0 w 6"/>
              <a:gd name="T35" fmla="*/ 2147483647 h 708"/>
              <a:gd name="T36" fmla="*/ 0 w 6"/>
              <a:gd name="T37" fmla="*/ 2147483647 h 708"/>
              <a:gd name="T38" fmla="*/ 2147483647 w 6"/>
              <a:gd name="T39" fmla="*/ 2147483647 h 708"/>
              <a:gd name="T40" fmla="*/ 2147483647 w 6"/>
              <a:gd name="T41" fmla="*/ 2147483647 h 708"/>
              <a:gd name="T42" fmla="*/ 2147483647 w 6"/>
              <a:gd name="T43" fmla="*/ 2147483647 h 708"/>
              <a:gd name="T44" fmla="*/ 0 w 6"/>
              <a:gd name="T45" fmla="*/ 2147483647 h 708"/>
              <a:gd name="T46" fmla="*/ 0 w 6"/>
              <a:gd name="T47" fmla="*/ 2147483647 h 708"/>
              <a:gd name="T48" fmla="*/ 0 w 6"/>
              <a:gd name="T49" fmla="*/ 2147483647 h 708"/>
              <a:gd name="T50" fmla="*/ 2147483647 w 6"/>
              <a:gd name="T51" fmla="*/ 2147483647 h 708"/>
              <a:gd name="T52" fmla="*/ 2147483647 w 6"/>
              <a:gd name="T53" fmla="*/ 2147483647 h 708"/>
              <a:gd name="T54" fmla="*/ 2147483647 w 6"/>
              <a:gd name="T55" fmla="*/ 2147483647 h 708"/>
              <a:gd name="T56" fmla="*/ 0 w 6"/>
              <a:gd name="T57" fmla="*/ 2147483647 h 708"/>
              <a:gd name="T58" fmla="*/ 0 w 6"/>
              <a:gd name="T59" fmla="*/ 2147483647 h 708"/>
              <a:gd name="T60" fmla="*/ 0 w 6"/>
              <a:gd name="T61" fmla="*/ 2147483647 h 708"/>
              <a:gd name="T62" fmla="*/ 2147483647 w 6"/>
              <a:gd name="T63" fmla="*/ 2147483647 h 708"/>
              <a:gd name="T64" fmla="*/ 2147483647 w 6"/>
              <a:gd name="T65" fmla="*/ 2147483647 h 708"/>
              <a:gd name="T66" fmla="*/ 2147483647 w 6"/>
              <a:gd name="T67" fmla="*/ 2147483647 h 708"/>
              <a:gd name="T68" fmla="*/ 0 w 6"/>
              <a:gd name="T69" fmla="*/ 2147483647 h 708"/>
              <a:gd name="T70" fmla="*/ 0 w 6"/>
              <a:gd name="T71" fmla="*/ 2147483647 h 708"/>
              <a:gd name="T72" fmla="*/ 0 w 6"/>
              <a:gd name="T73" fmla="*/ 2147483647 h 708"/>
              <a:gd name="T74" fmla="*/ 2147483647 w 6"/>
              <a:gd name="T75" fmla="*/ 2147483647 h 708"/>
              <a:gd name="T76" fmla="*/ 2147483647 w 6"/>
              <a:gd name="T77" fmla="*/ 2147483647 h 708"/>
              <a:gd name="T78" fmla="*/ 2147483647 w 6"/>
              <a:gd name="T79" fmla="*/ 2147483647 h 708"/>
              <a:gd name="T80" fmla="*/ 0 w 6"/>
              <a:gd name="T81" fmla="*/ 2147483647 h 708"/>
              <a:gd name="T82" fmla="*/ 0 w 6"/>
              <a:gd name="T83" fmla="*/ 2147483647 h 708"/>
              <a:gd name="T84" fmla="*/ 0 w 6"/>
              <a:gd name="T85" fmla="*/ 2147483647 h 708"/>
              <a:gd name="T86" fmla="*/ 2147483647 w 6"/>
              <a:gd name="T87" fmla="*/ 2147483647 h 708"/>
              <a:gd name="T88" fmla="*/ 2147483647 w 6"/>
              <a:gd name="T89" fmla="*/ 2147483647 h 708"/>
              <a:gd name="T90" fmla="*/ 2147483647 w 6"/>
              <a:gd name="T91" fmla="*/ 2147483647 h 708"/>
              <a:gd name="T92" fmla="*/ 0 w 6"/>
              <a:gd name="T93" fmla="*/ 2147483647 h 708"/>
              <a:gd name="T94" fmla="*/ 0 w 6"/>
              <a:gd name="T95" fmla="*/ 2147483647 h 708"/>
              <a:gd name="T96" fmla="*/ 0 w 6"/>
              <a:gd name="T97" fmla="*/ 2147483647 h 708"/>
              <a:gd name="T98" fmla="*/ 2147483647 w 6"/>
              <a:gd name="T99" fmla="*/ 2147483647 h 708"/>
              <a:gd name="T100" fmla="*/ 2147483647 w 6"/>
              <a:gd name="T101" fmla="*/ 2147483647 h 708"/>
              <a:gd name="T102" fmla="*/ 2147483647 w 6"/>
              <a:gd name="T103" fmla="*/ 2147483647 h 708"/>
              <a:gd name="T104" fmla="*/ 0 w 6"/>
              <a:gd name="T105" fmla="*/ 2147483647 h 708"/>
              <a:gd name="T106" fmla="*/ 0 w 6"/>
              <a:gd name="T107" fmla="*/ 2147483647 h 708"/>
              <a:gd name="T108" fmla="*/ 0 w 6"/>
              <a:gd name="T109" fmla="*/ 2147483647 h 708"/>
              <a:gd name="T110" fmla="*/ 2147483647 w 6"/>
              <a:gd name="T111" fmla="*/ 0 h 708"/>
              <a:gd name="T112" fmla="*/ 2147483647 w 6"/>
              <a:gd name="T113" fmla="*/ 2147483647 h 708"/>
              <a:gd name="T114" fmla="*/ 2147483647 w 6"/>
              <a:gd name="T115" fmla="*/ 2147483647 h 708"/>
              <a:gd name="T116" fmla="*/ 0 w 6"/>
              <a:gd name="T117" fmla="*/ 2147483647 h 708"/>
              <a:gd name="T118" fmla="*/ 0 w 6"/>
              <a:gd name="T119" fmla="*/ 2147483647 h 7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
              <a:gd name="T181" fmla="*/ 0 h 708"/>
              <a:gd name="T182" fmla="*/ 6 w 6"/>
              <a:gd name="T183" fmla="*/ 708 h 7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 h="708">
                <a:moveTo>
                  <a:pt x="0" y="706"/>
                </a:moveTo>
                <a:lnTo>
                  <a:pt x="0" y="661"/>
                </a:lnTo>
                <a:lnTo>
                  <a:pt x="0" y="659"/>
                </a:lnTo>
                <a:lnTo>
                  <a:pt x="2" y="659"/>
                </a:lnTo>
                <a:lnTo>
                  <a:pt x="4" y="659"/>
                </a:lnTo>
                <a:lnTo>
                  <a:pt x="6" y="661"/>
                </a:lnTo>
                <a:lnTo>
                  <a:pt x="6" y="706"/>
                </a:lnTo>
                <a:lnTo>
                  <a:pt x="4" y="708"/>
                </a:lnTo>
                <a:lnTo>
                  <a:pt x="2" y="708"/>
                </a:lnTo>
                <a:lnTo>
                  <a:pt x="0" y="708"/>
                </a:lnTo>
                <a:lnTo>
                  <a:pt x="0" y="706"/>
                </a:lnTo>
                <a:close/>
                <a:moveTo>
                  <a:pt x="0" y="630"/>
                </a:moveTo>
                <a:lnTo>
                  <a:pt x="0" y="587"/>
                </a:lnTo>
                <a:lnTo>
                  <a:pt x="0" y="585"/>
                </a:lnTo>
                <a:lnTo>
                  <a:pt x="2" y="583"/>
                </a:lnTo>
                <a:lnTo>
                  <a:pt x="4" y="585"/>
                </a:lnTo>
                <a:lnTo>
                  <a:pt x="6" y="587"/>
                </a:lnTo>
                <a:lnTo>
                  <a:pt x="6" y="630"/>
                </a:lnTo>
                <a:lnTo>
                  <a:pt x="4" y="632"/>
                </a:lnTo>
                <a:lnTo>
                  <a:pt x="2" y="634"/>
                </a:lnTo>
                <a:lnTo>
                  <a:pt x="0" y="632"/>
                </a:lnTo>
                <a:lnTo>
                  <a:pt x="0" y="630"/>
                </a:lnTo>
                <a:close/>
                <a:moveTo>
                  <a:pt x="0" y="556"/>
                </a:moveTo>
                <a:lnTo>
                  <a:pt x="0" y="513"/>
                </a:lnTo>
                <a:lnTo>
                  <a:pt x="0" y="509"/>
                </a:lnTo>
                <a:lnTo>
                  <a:pt x="2" y="509"/>
                </a:lnTo>
                <a:lnTo>
                  <a:pt x="4" y="509"/>
                </a:lnTo>
                <a:lnTo>
                  <a:pt x="6" y="513"/>
                </a:lnTo>
                <a:lnTo>
                  <a:pt x="6" y="556"/>
                </a:lnTo>
                <a:lnTo>
                  <a:pt x="4" y="558"/>
                </a:lnTo>
                <a:lnTo>
                  <a:pt x="2" y="560"/>
                </a:lnTo>
                <a:lnTo>
                  <a:pt x="0" y="558"/>
                </a:lnTo>
                <a:lnTo>
                  <a:pt x="0" y="556"/>
                </a:lnTo>
                <a:close/>
                <a:moveTo>
                  <a:pt x="0" y="482"/>
                </a:moveTo>
                <a:lnTo>
                  <a:pt x="0" y="437"/>
                </a:lnTo>
                <a:lnTo>
                  <a:pt x="0" y="435"/>
                </a:lnTo>
                <a:lnTo>
                  <a:pt x="2" y="435"/>
                </a:lnTo>
                <a:lnTo>
                  <a:pt x="4" y="435"/>
                </a:lnTo>
                <a:lnTo>
                  <a:pt x="6" y="437"/>
                </a:lnTo>
                <a:lnTo>
                  <a:pt x="6" y="482"/>
                </a:lnTo>
                <a:lnTo>
                  <a:pt x="4" y="484"/>
                </a:lnTo>
                <a:lnTo>
                  <a:pt x="2" y="484"/>
                </a:lnTo>
                <a:lnTo>
                  <a:pt x="0" y="484"/>
                </a:lnTo>
                <a:lnTo>
                  <a:pt x="0" y="482"/>
                </a:lnTo>
                <a:close/>
                <a:moveTo>
                  <a:pt x="0" y="406"/>
                </a:moveTo>
                <a:lnTo>
                  <a:pt x="0" y="363"/>
                </a:lnTo>
                <a:lnTo>
                  <a:pt x="0" y="361"/>
                </a:lnTo>
                <a:lnTo>
                  <a:pt x="2" y="359"/>
                </a:lnTo>
                <a:lnTo>
                  <a:pt x="4" y="361"/>
                </a:lnTo>
                <a:lnTo>
                  <a:pt x="6" y="363"/>
                </a:lnTo>
                <a:lnTo>
                  <a:pt x="6" y="406"/>
                </a:lnTo>
                <a:lnTo>
                  <a:pt x="4" y="408"/>
                </a:lnTo>
                <a:lnTo>
                  <a:pt x="2" y="409"/>
                </a:lnTo>
                <a:lnTo>
                  <a:pt x="0" y="408"/>
                </a:lnTo>
                <a:lnTo>
                  <a:pt x="0" y="406"/>
                </a:lnTo>
                <a:close/>
                <a:moveTo>
                  <a:pt x="0" y="331"/>
                </a:moveTo>
                <a:lnTo>
                  <a:pt x="0" y="287"/>
                </a:lnTo>
                <a:lnTo>
                  <a:pt x="0" y="285"/>
                </a:lnTo>
                <a:lnTo>
                  <a:pt x="2" y="285"/>
                </a:lnTo>
                <a:lnTo>
                  <a:pt x="4" y="285"/>
                </a:lnTo>
                <a:lnTo>
                  <a:pt x="6" y="287"/>
                </a:lnTo>
                <a:lnTo>
                  <a:pt x="6" y="331"/>
                </a:lnTo>
                <a:lnTo>
                  <a:pt x="4" y="333"/>
                </a:lnTo>
                <a:lnTo>
                  <a:pt x="2" y="333"/>
                </a:lnTo>
                <a:lnTo>
                  <a:pt x="0" y="333"/>
                </a:lnTo>
                <a:lnTo>
                  <a:pt x="0" y="331"/>
                </a:lnTo>
                <a:close/>
                <a:moveTo>
                  <a:pt x="0" y="255"/>
                </a:moveTo>
                <a:lnTo>
                  <a:pt x="0" y="213"/>
                </a:lnTo>
                <a:lnTo>
                  <a:pt x="0" y="211"/>
                </a:lnTo>
                <a:lnTo>
                  <a:pt x="2" y="209"/>
                </a:lnTo>
                <a:lnTo>
                  <a:pt x="4" y="211"/>
                </a:lnTo>
                <a:lnTo>
                  <a:pt x="6" y="213"/>
                </a:lnTo>
                <a:lnTo>
                  <a:pt x="6" y="255"/>
                </a:lnTo>
                <a:lnTo>
                  <a:pt x="4" y="257"/>
                </a:lnTo>
                <a:lnTo>
                  <a:pt x="2" y="259"/>
                </a:lnTo>
                <a:lnTo>
                  <a:pt x="0" y="257"/>
                </a:lnTo>
                <a:lnTo>
                  <a:pt x="0" y="255"/>
                </a:lnTo>
                <a:close/>
                <a:moveTo>
                  <a:pt x="0" y="181"/>
                </a:moveTo>
                <a:lnTo>
                  <a:pt x="0" y="138"/>
                </a:lnTo>
                <a:lnTo>
                  <a:pt x="0" y="135"/>
                </a:lnTo>
                <a:lnTo>
                  <a:pt x="2" y="135"/>
                </a:lnTo>
                <a:lnTo>
                  <a:pt x="4" y="135"/>
                </a:lnTo>
                <a:lnTo>
                  <a:pt x="6" y="138"/>
                </a:lnTo>
                <a:lnTo>
                  <a:pt x="6" y="181"/>
                </a:lnTo>
                <a:lnTo>
                  <a:pt x="4" y="183"/>
                </a:lnTo>
                <a:lnTo>
                  <a:pt x="2" y="185"/>
                </a:lnTo>
                <a:lnTo>
                  <a:pt x="0" y="183"/>
                </a:lnTo>
                <a:lnTo>
                  <a:pt x="0" y="181"/>
                </a:lnTo>
                <a:close/>
                <a:moveTo>
                  <a:pt x="0" y="107"/>
                </a:moveTo>
                <a:lnTo>
                  <a:pt x="0" y="62"/>
                </a:lnTo>
                <a:lnTo>
                  <a:pt x="0" y="60"/>
                </a:lnTo>
                <a:lnTo>
                  <a:pt x="2" y="60"/>
                </a:lnTo>
                <a:lnTo>
                  <a:pt x="4" y="60"/>
                </a:lnTo>
                <a:lnTo>
                  <a:pt x="6" y="62"/>
                </a:lnTo>
                <a:lnTo>
                  <a:pt x="6" y="107"/>
                </a:lnTo>
                <a:lnTo>
                  <a:pt x="4" y="109"/>
                </a:lnTo>
                <a:lnTo>
                  <a:pt x="2" y="109"/>
                </a:lnTo>
                <a:lnTo>
                  <a:pt x="0" y="109"/>
                </a:lnTo>
                <a:lnTo>
                  <a:pt x="0" y="107"/>
                </a:lnTo>
                <a:close/>
                <a:moveTo>
                  <a:pt x="0" y="31"/>
                </a:moveTo>
                <a:lnTo>
                  <a:pt x="0" y="4"/>
                </a:lnTo>
                <a:lnTo>
                  <a:pt x="0" y="2"/>
                </a:lnTo>
                <a:lnTo>
                  <a:pt x="2" y="0"/>
                </a:lnTo>
                <a:lnTo>
                  <a:pt x="4" y="2"/>
                </a:lnTo>
                <a:lnTo>
                  <a:pt x="6" y="4"/>
                </a:lnTo>
                <a:lnTo>
                  <a:pt x="6" y="31"/>
                </a:lnTo>
                <a:lnTo>
                  <a:pt x="4" y="33"/>
                </a:lnTo>
                <a:lnTo>
                  <a:pt x="2" y="35"/>
                </a:lnTo>
                <a:lnTo>
                  <a:pt x="0" y="33"/>
                </a:lnTo>
                <a:lnTo>
                  <a:pt x="0" y="31"/>
                </a:lnTo>
                <a:close/>
              </a:path>
            </a:pathLst>
          </a:custGeom>
          <a:solidFill>
            <a:srgbClr val="000000"/>
          </a:solidFill>
          <a:ln w="1588">
            <a:solidFill>
              <a:srgbClr val="000000"/>
            </a:solidFill>
            <a:prstDash val="solid"/>
            <a:round/>
            <a:headEnd/>
            <a:tailEnd/>
          </a:ln>
        </p:spPr>
        <p:txBody>
          <a:bodyPr/>
          <a:lstStyle/>
          <a:p>
            <a:endParaRPr lang="en-US"/>
          </a:p>
        </p:txBody>
      </p:sp>
      <p:sp>
        <p:nvSpPr>
          <p:cNvPr id="89121" name="Rectangle 33"/>
          <p:cNvSpPr>
            <a:spLocks noChangeArrowheads="1"/>
          </p:cNvSpPr>
          <p:nvPr/>
        </p:nvSpPr>
        <p:spPr bwMode="auto">
          <a:xfrm>
            <a:off x="4497388" y="4586288"/>
            <a:ext cx="6969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9122" name="Rectangle 34"/>
          <p:cNvSpPr>
            <a:spLocks noChangeArrowheads="1"/>
          </p:cNvSpPr>
          <p:nvPr/>
        </p:nvSpPr>
        <p:spPr bwMode="auto">
          <a:xfrm>
            <a:off x="4497388" y="4586288"/>
            <a:ext cx="696912" cy="106680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9123" name="Rectangle 35"/>
          <p:cNvSpPr>
            <a:spLocks noChangeArrowheads="1"/>
          </p:cNvSpPr>
          <p:nvPr/>
        </p:nvSpPr>
        <p:spPr bwMode="auto">
          <a:xfrm>
            <a:off x="3529013" y="2944813"/>
            <a:ext cx="7858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LOADBUS</a:t>
            </a:r>
            <a:endParaRPr lang="en-US" altLang="en-US" b="1"/>
          </a:p>
        </p:txBody>
      </p:sp>
      <p:sp>
        <p:nvSpPr>
          <p:cNvPr id="89124" name="Line 36"/>
          <p:cNvSpPr>
            <a:spLocks noChangeShapeType="1"/>
          </p:cNvSpPr>
          <p:nvPr/>
        </p:nvSpPr>
        <p:spPr bwMode="auto">
          <a:xfrm>
            <a:off x="3938588" y="486410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5" name="Line 37"/>
          <p:cNvSpPr>
            <a:spLocks noChangeShapeType="1"/>
          </p:cNvSpPr>
          <p:nvPr/>
        </p:nvSpPr>
        <p:spPr bwMode="auto">
          <a:xfrm>
            <a:off x="3938588" y="5095875"/>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6" name="Line 38"/>
          <p:cNvSpPr>
            <a:spLocks noChangeShapeType="1"/>
          </p:cNvSpPr>
          <p:nvPr/>
        </p:nvSpPr>
        <p:spPr bwMode="auto">
          <a:xfrm>
            <a:off x="3938588" y="5327650"/>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7" name="Line 39"/>
          <p:cNvSpPr>
            <a:spLocks noChangeShapeType="1"/>
          </p:cNvSpPr>
          <p:nvPr/>
        </p:nvSpPr>
        <p:spPr bwMode="auto">
          <a:xfrm>
            <a:off x="3938588" y="5561013"/>
            <a:ext cx="5588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8" name="Rectangle 40"/>
          <p:cNvSpPr>
            <a:spLocks noChangeArrowheads="1"/>
          </p:cNvSpPr>
          <p:nvPr/>
        </p:nvSpPr>
        <p:spPr bwMode="auto">
          <a:xfrm>
            <a:off x="4675188" y="465296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LOAD</a:t>
            </a:r>
            <a:endParaRPr lang="en-US" altLang="en-US" b="1"/>
          </a:p>
        </p:txBody>
      </p:sp>
    </p:spTree>
    <p:extLst>
      <p:ext uri="{BB962C8B-B14F-4D97-AF65-F5344CB8AC3E}">
        <p14:creationId xmlns:p14="http://schemas.microsoft.com/office/powerpoint/2010/main" val="1826363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smtClean="0"/>
              <a:t>Specifying Bus Connections</a:t>
            </a:r>
          </a:p>
        </p:txBody>
      </p:sp>
      <p:sp>
        <p:nvSpPr>
          <p:cNvPr id="90115" name="Rectangle 3"/>
          <p:cNvSpPr>
            <a:spLocks noGrp="1" noChangeArrowheads="1"/>
          </p:cNvSpPr>
          <p:nvPr>
            <p:ph type="body" idx="1"/>
          </p:nvPr>
        </p:nvSpPr>
        <p:spPr>
          <a:xfrm>
            <a:off x="2541588" y="1416050"/>
            <a:ext cx="6142037" cy="4935538"/>
          </a:xfrm>
        </p:spPr>
        <p:txBody>
          <a:bodyPr/>
          <a:lstStyle/>
          <a:p>
            <a:pPr eaLnBrk="1" hangingPunct="1">
              <a:buFontTx/>
              <a:buNone/>
            </a:pPr>
            <a:endParaRPr lang="en-US" altLang="en-US" smtClean="0"/>
          </a:p>
          <a:p>
            <a:pPr eaLnBrk="1" hangingPunct="1"/>
            <a:r>
              <a:rPr lang="en-US" altLang="en-US" sz="3200" smtClean="0"/>
              <a:t>Explicit</a:t>
            </a:r>
          </a:p>
          <a:p>
            <a:pPr lvl="1" eaLnBrk="1" hangingPunct="1"/>
            <a:r>
              <a:rPr lang="en-US" altLang="en-US" sz="2000" b="1" smtClean="0">
                <a:solidFill>
                  <a:schemeClr val="tx2"/>
                </a:solidFill>
              </a:rPr>
              <a:t>New Load.LOAD1 Bus1=LOADBUS.1.2.3.0</a:t>
            </a:r>
          </a:p>
          <a:p>
            <a:pPr lvl="3" eaLnBrk="1" hangingPunct="1"/>
            <a:r>
              <a:rPr lang="en-US" altLang="en-US" smtClean="0"/>
              <a:t>Explicitly defines which node</a:t>
            </a:r>
            <a:r>
              <a:rPr lang="en-US" altLang="en-US" sz="3200" smtClean="0"/>
              <a:t> </a:t>
            </a:r>
          </a:p>
          <a:p>
            <a:pPr lvl="1" eaLnBrk="1" hangingPunct="1"/>
            <a:r>
              <a:rPr lang="en-US" altLang="en-US" sz="2000" b="1" smtClean="0">
                <a:solidFill>
                  <a:schemeClr val="tx2"/>
                </a:solidFill>
              </a:rPr>
              <a:t>New Load.1-PHASELOAD Phases=1 Bus1=LOADBUS.2.0</a:t>
            </a:r>
          </a:p>
          <a:p>
            <a:pPr lvl="3" eaLnBrk="1" hangingPunct="1"/>
            <a:r>
              <a:rPr lang="en-US" altLang="en-US" smtClean="0"/>
              <a:t>Connects 1-phase load to </a:t>
            </a:r>
            <a:br>
              <a:rPr lang="en-US" altLang="en-US" smtClean="0"/>
            </a:br>
            <a:r>
              <a:rPr lang="en-US" altLang="en-US" smtClean="0"/>
              <a:t>Node 2 and ground</a:t>
            </a:r>
          </a:p>
          <a:p>
            <a:pPr lvl="1" eaLnBrk="1" hangingPunct="1">
              <a:buFontTx/>
              <a:buNone/>
            </a:pPr>
            <a:endParaRPr lang="en-US" altLang="en-US" sz="3200" smtClean="0"/>
          </a:p>
        </p:txBody>
      </p:sp>
      <p:pic>
        <p:nvPicPr>
          <p:cNvPr id="901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3" y="1757363"/>
            <a:ext cx="2205037"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Text Box 5"/>
          <p:cNvSpPr txBox="1">
            <a:spLocks noChangeArrowheads="1"/>
          </p:cNvSpPr>
          <p:nvPr/>
        </p:nvSpPr>
        <p:spPr bwMode="auto">
          <a:xfrm>
            <a:off x="285750" y="5919788"/>
            <a:ext cx="2525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1-Phase Load Example</a:t>
            </a:r>
          </a:p>
        </p:txBody>
      </p:sp>
      <p:sp>
        <p:nvSpPr>
          <p:cNvPr id="90118" name="Line 6"/>
          <p:cNvSpPr>
            <a:spLocks noChangeShapeType="1"/>
          </p:cNvSpPr>
          <p:nvPr/>
        </p:nvSpPr>
        <p:spPr bwMode="auto">
          <a:xfrm flipH="1">
            <a:off x="2212975" y="3894138"/>
            <a:ext cx="7381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84577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t>Specifying Bus Connections</a:t>
            </a:r>
          </a:p>
        </p:txBody>
      </p:sp>
      <p:sp>
        <p:nvSpPr>
          <p:cNvPr id="91139" name="Rectangle 3"/>
          <p:cNvSpPr>
            <a:spLocks noGrp="1" noChangeArrowheads="1"/>
          </p:cNvSpPr>
          <p:nvPr>
            <p:ph type="body" idx="1"/>
          </p:nvPr>
        </p:nvSpPr>
        <p:spPr/>
        <p:txBody>
          <a:bodyPr/>
          <a:lstStyle/>
          <a:p>
            <a:pPr eaLnBrk="1" hangingPunct="1"/>
            <a:r>
              <a:rPr lang="en-US" altLang="en-US" sz="3200" smtClean="0"/>
              <a:t>Default Bus templates </a:t>
            </a:r>
          </a:p>
          <a:p>
            <a:pPr lvl="2" eaLnBrk="1" hangingPunct="1"/>
            <a:r>
              <a:rPr lang="en-US" altLang="en-US" smtClean="0"/>
              <a:t>Node connections assumed if not explicitly declared</a:t>
            </a:r>
          </a:p>
          <a:p>
            <a:pPr lvl="1" eaLnBrk="1" hangingPunct="1"/>
            <a:r>
              <a:rPr lang="en-US" altLang="en-US" sz="3200" smtClean="0"/>
              <a:t>Element declared Phases=1</a:t>
            </a:r>
          </a:p>
          <a:p>
            <a:pPr lvl="2" eaLnBrk="1" hangingPunct="1"/>
            <a:r>
              <a:rPr lang="en-US" altLang="en-US" sz="3200" b="1" smtClean="0">
                <a:solidFill>
                  <a:schemeClr val="tx2"/>
                </a:solidFill>
              </a:rPr>
              <a:t>… </a:t>
            </a:r>
            <a:r>
              <a:rPr lang="en-US" altLang="en-US" sz="2000" b="1" smtClean="0">
                <a:solidFill>
                  <a:schemeClr val="tx2"/>
                </a:solidFill>
              </a:rPr>
              <a:t>LOADBUS.1.0.0.0.0.0.0.0.0.0.</a:t>
            </a:r>
            <a:r>
              <a:rPr lang="en-US" altLang="en-US" sz="3200" smtClean="0"/>
              <a:t> …</a:t>
            </a:r>
          </a:p>
          <a:p>
            <a:pPr lvl="1" eaLnBrk="1" hangingPunct="1"/>
            <a:r>
              <a:rPr lang="en-US" altLang="en-US" sz="3200" smtClean="0"/>
              <a:t>Element declared Phases=2</a:t>
            </a:r>
          </a:p>
          <a:p>
            <a:pPr lvl="2" eaLnBrk="1" hangingPunct="1"/>
            <a:r>
              <a:rPr lang="en-US" altLang="en-US" sz="3200" b="1" smtClean="0">
                <a:solidFill>
                  <a:schemeClr val="tx2"/>
                </a:solidFill>
              </a:rPr>
              <a:t>… </a:t>
            </a:r>
            <a:r>
              <a:rPr lang="en-US" altLang="en-US" sz="2000" b="1" smtClean="0">
                <a:solidFill>
                  <a:schemeClr val="tx2"/>
                </a:solidFill>
              </a:rPr>
              <a:t>LOADBUS.1.2.0.0.0.0.0.0.0.0.</a:t>
            </a:r>
            <a:r>
              <a:rPr lang="en-US" altLang="en-US" sz="3200" smtClean="0"/>
              <a:t> …</a:t>
            </a:r>
          </a:p>
          <a:p>
            <a:pPr lvl="1" eaLnBrk="1" hangingPunct="1"/>
            <a:r>
              <a:rPr lang="en-US" altLang="en-US" sz="3200" smtClean="0"/>
              <a:t>Element declared Phases=3</a:t>
            </a:r>
          </a:p>
          <a:p>
            <a:pPr lvl="2" eaLnBrk="1" hangingPunct="1"/>
            <a:r>
              <a:rPr lang="en-US" altLang="en-US" sz="3200" b="1" smtClean="0">
                <a:solidFill>
                  <a:schemeClr val="tx2"/>
                </a:solidFill>
              </a:rPr>
              <a:t>… </a:t>
            </a:r>
            <a:r>
              <a:rPr lang="en-US" altLang="en-US" sz="2000" b="1" smtClean="0">
                <a:solidFill>
                  <a:schemeClr val="tx2"/>
                </a:solidFill>
              </a:rPr>
              <a:t>LOADBUS.1.2.3.0.0.0.0.0.0.0.</a:t>
            </a:r>
            <a:r>
              <a:rPr lang="en-US" altLang="en-US" sz="3200" smtClean="0"/>
              <a:t> …</a:t>
            </a:r>
          </a:p>
        </p:txBody>
      </p:sp>
    </p:spTree>
    <p:extLst>
      <p:ext uri="{BB962C8B-B14F-4D97-AF65-F5344CB8AC3E}">
        <p14:creationId xmlns:p14="http://schemas.microsoft.com/office/powerpoint/2010/main" val="4148630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mtClean="0"/>
              <a:t>Specifying Bus Connections</a:t>
            </a:r>
          </a:p>
        </p:txBody>
      </p:sp>
      <p:sp>
        <p:nvSpPr>
          <p:cNvPr id="92163" name="Rectangle 3"/>
          <p:cNvSpPr>
            <a:spLocks noGrp="1" noChangeArrowheads="1"/>
          </p:cNvSpPr>
          <p:nvPr>
            <p:ph type="body" idx="1"/>
          </p:nvPr>
        </p:nvSpPr>
        <p:spPr/>
        <p:txBody>
          <a:bodyPr/>
          <a:lstStyle/>
          <a:p>
            <a:pPr lvl="1" eaLnBrk="1" hangingPunct="1">
              <a:buFontTx/>
              <a:buNone/>
            </a:pPr>
            <a:r>
              <a:rPr lang="en-US" altLang="en-US" sz="3200" dirty="0" smtClean="0"/>
              <a:t>Ungrounded-Wye Specification</a:t>
            </a:r>
          </a:p>
          <a:p>
            <a:pPr lvl="1" eaLnBrk="1" hangingPunct="1"/>
            <a:r>
              <a:rPr lang="en-US" altLang="en-US" sz="2000" b="1" dirty="0" smtClean="0">
                <a:solidFill>
                  <a:schemeClr val="tx2"/>
                </a:solidFill>
              </a:rPr>
              <a:t>Bus1=LOADBUS.1.2.3.4 </a:t>
            </a:r>
            <a:r>
              <a:rPr lang="en-US" altLang="en-US" sz="2000" b="1" dirty="0" smtClean="0"/>
              <a:t>  </a:t>
            </a:r>
            <a:r>
              <a:rPr lang="en-US" altLang="en-US" sz="2000" b="1" dirty="0" smtClean="0">
                <a:latin typeface="Courier New" panose="02070309020205020404" pitchFamily="49" charset="0"/>
              </a:rPr>
              <a:t> </a:t>
            </a:r>
            <a:r>
              <a:rPr lang="en-US" altLang="en-US" sz="2000" dirty="0" smtClean="0"/>
              <a:t>(or some other unused Node number)</a:t>
            </a:r>
            <a:endParaRPr lang="en-US" altLang="en-US" sz="3200" dirty="0" smtClean="0"/>
          </a:p>
          <a:p>
            <a:pPr lvl="1" eaLnBrk="1" hangingPunct="1"/>
            <a:endParaRPr lang="en-US" altLang="en-US" sz="3200" dirty="0" smtClean="0"/>
          </a:p>
        </p:txBody>
      </p:sp>
      <p:sp>
        <p:nvSpPr>
          <p:cNvPr id="92164" name="Oval 4"/>
          <p:cNvSpPr>
            <a:spLocks noChangeArrowheads="1"/>
          </p:cNvSpPr>
          <p:nvPr/>
        </p:nvSpPr>
        <p:spPr bwMode="auto">
          <a:xfrm>
            <a:off x="3552825" y="1584325"/>
            <a:ext cx="341313" cy="374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921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8288" y="2532063"/>
            <a:ext cx="2233612"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Line 6"/>
          <p:cNvSpPr>
            <a:spLocks noChangeShapeType="1"/>
          </p:cNvSpPr>
          <p:nvPr/>
        </p:nvSpPr>
        <p:spPr bwMode="auto">
          <a:xfrm flipH="1">
            <a:off x="4651375" y="3235325"/>
            <a:ext cx="1601788" cy="1198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2167" name="Text Box 7"/>
          <p:cNvSpPr txBox="1">
            <a:spLocks noChangeArrowheads="1"/>
          </p:cNvSpPr>
          <p:nvPr/>
        </p:nvSpPr>
        <p:spPr bwMode="auto">
          <a:xfrm>
            <a:off x="6311900" y="2949575"/>
            <a:ext cx="2644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a:t>Voltage at this Node is explicitly computed </a:t>
            </a:r>
            <a:br>
              <a:rPr lang="en-US" altLang="en-US" sz="1800"/>
            </a:br>
            <a:r>
              <a:rPr lang="en-US" altLang="en-US" sz="1800"/>
              <a:t>(just like any other Node)</a:t>
            </a:r>
          </a:p>
        </p:txBody>
      </p:sp>
    </p:spTree>
    <p:extLst>
      <p:ext uri="{BB962C8B-B14F-4D97-AF65-F5344CB8AC3E}">
        <p14:creationId xmlns:p14="http://schemas.microsoft.com/office/powerpoint/2010/main" val="1039944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650875" y="204788"/>
            <a:ext cx="8226425" cy="914400"/>
          </a:xfrm>
        </p:spPr>
        <p:txBody>
          <a:bodyPr/>
          <a:lstStyle/>
          <a:p>
            <a:pPr eaLnBrk="1" hangingPunct="1"/>
            <a:r>
              <a:rPr lang="en-US" altLang="en-US" smtClean="0"/>
              <a:t>Possible Gotcha: Specifying Two Ungrounded-Wye Capacitors on Same Bus</a:t>
            </a:r>
          </a:p>
        </p:txBody>
      </p:sp>
      <p:pic>
        <p:nvPicPr>
          <p:cNvPr id="931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3925" y="1344613"/>
            <a:ext cx="24257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Text Box 4"/>
          <p:cNvSpPr txBox="1">
            <a:spLocks noChangeArrowheads="1"/>
          </p:cNvSpPr>
          <p:nvPr/>
        </p:nvSpPr>
        <p:spPr bwMode="auto">
          <a:xfrm>
            <a:off x="5243513" y="5221288"/>
            <a:ext cx="3735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Bus1=MyBus  Bus2=MyBus.4.4.4</a:t>
            </a:r>
          </a:p>
        </p:txBody>
      </p:sp>
      <p:sp>
        <p:nvSpPr>
          <p:cNvPr id="93189" name="Text Box 5"/>
          <p:cNvSpPr txBox="1">
            <a:spLocks noChangeArrowheads="1"/>
          </p:cNvSpPr>
          <p:nvPr/>
        </p:nvSpPr>
        <p:spPr bwMode="auto">
          <a:xfrm>
            <a:off x="0" y="2355850"/>
            <a:ext cx="439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Bus1=MyBus.1.2.3  Bus2=MyBus.5.5.5</a:t>
            </a:r>
          </a:p>
        </p:txBody>
      </p:sp>
      <p:sp>
        <p:nvSpPr>
          <p:cNvPr id="93190" name="Text Box 6"/>
          <p:cNvSpPr txBox="1">
            <a:spLocks noChangeArrowheads="1"/>
          </p:cNvSpPr>
          <p:nvPr/>
        </p:nvSpPr>
        <p:spPr bwMode="auto">
          <a:xfrm>
            <a:off x="3457575" y="1363663"/>
            <a:ext cx="3735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93191" name="Text Box 7"/>
          <p:cNvSpPr txBox="1">
            <a:spLocks noChangeArrowheads="1"/>
          </p:cNvSpPr>
          <p:nvPr/>
        </p:nvSpPr>
        <p:spPr bwMode="auto">
          <a:xfrm>
            <a:off x="5838825" y="2266950"/>
            <a:ext cx="28543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Neutrals are not connected to each other in this specification!</a:t>
            </a:r>
          </a:p>
        </p:txBody>
      </p:sp>
      <p:sp>
        <p:nvSpPr>
          <p:cNvPr id="93192" name="Line 8"/>
          <p:cNvSpPr>
            <a:spLocks noChangeShapeType="1"/>
          </p:cNvSpPr>
          <p:nvPr/>
        </p:nvSpPr>
        <p:spPr bwMode="auto">
          <a:xfrm flipH="1">
            <a:off x="4879975" y="2457450"/>
            <a:ext cx="981075" cy="450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3193" name="Line 9"/>
          <p:cNvSpPr>
            <a:spLocks noChangeShapeType="1"/>
          </p:cNvSpPr>
          <p:nvPr/>
        </p:nvSpPr>
        <p:spPr bwMode="auto">
          <a:xfrm flipH="1">
            <a:off x="4781550" y="2589213"/>
            <a:ext cx="1079500" cy="969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022158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What’s Next?</a:t>
            </a:r>
          </a:p>
        </p:txBody>
      </p:sp>
      <p:sp>
        <p:nvSpPr>
          <p:cNvPr id="34819" name="Content Placeholder 2"/>
          <p:cNvSpPr>
            <a:spLocks noGrp="1"/>
          </p:cNvSpPr>
          <p:nvPr>
            <p:ph idx="1"/>
          </p:nvPr>
        </p:nvSpPr>
        <p:spPr/>
        <p:txBody>
          <a:bodyPr/>
          <a:lstStyle/>
          <a:p>
            <a:r>
              <a:rPr lang="en-US" altLang="en-US" smtClean="0"/>
              <a:t>It’s time to address other Distribution System Analysis problems</a:t>
            </a:r>
          </a:p>
          <a:p>
            <a:pPr lvl="1"/>
            <a:r>
              <a:rPr lang="en-US" altLang="en-US" smtClean="0"/>
              <a:t>Microgrids</a:t>
            </a:r>
          </a:p>
          <a:p>
            <a:pPr lvl="1"/>
            <a:r>
              <a:rPr lang="en-US" altLang="en-US" smtClean="0"/>
              <a:t>Advanced inverters</a:t>
            </a:r>
          </a:p>
          <a:p>
            <a:pPr lvl="1"/>
            <a:r>
              <a:rPr lang="en-US" altLang="en-US" smtClean="0"/>
              <a:t>Probabilistic planning</a:t>
            </a:r>
          </a:p>
          <a:p>
            <a:pPr lvl="1"/>
            <a:r>
              <a:rPr lang="en-US" altLang="en-US" smtClean="0"/>
              <a:t>DMS and DA </a:t>
            </a:r>
          </a:p>
          <a:p>
            <a:pPr lvl="1"/>
            <a:r>
              <a:rPr lang="en-US" altLang="en-US" smtClean="0"/>
              <a:t>Communications and control latency</a:t>
            </a:r>
          </a:p>
          <a:p>
            <a:pPr lvl="1"/>
            <a:r>
              <a:rPr lang="en-US" altLang="en-US" smtClean="0"/>
              <a:t>Masking of load growth by PV and other DG</a:t>
            </a:r>
          </a:p>
          <a:p>
            <a:pPr lvl="1"/>
            <a:r>
              <a:rPr lang="en-US" altLang="en-US" smtClean="0"/>
              <a:t>Recloser siting</a:t>
            </a:r>
          </a:p>
          <a:p>
            <a:pPr lvl="1"/>
            <a:r>
              <a:rPr lang="en-US" altLang="en-US" smtClean="0"/>
              <a:t>Training next generation distribution engineer for the “Integrated Grid”</a:t>
            </a:r>
          </a:p>
        </p:txBody>
      </p:sp>
    </p:spTree>
    <p:extLst>
      <p:ext uri="{BB962C8B-B14F-4D97-AF65-F5344CB8AC3E}">
        <p14:creationId xmlns:p14="http://schemas.microsoft.com/office/powerpoint/2010/main" val="38644449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smtClean="0"/>
              <a:t>Circuit Element Conductors are Connected to the Nodes of Buses</a:t>
            </a:r>
          </a:p>
        </p:txBody>
      </p:sp>
      <p:pic>
        <p:nvPicPr>
          <p:cNvPr id="942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366963"/>
            <a:ext cx="3962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6963"/>
            <a:ext cx="3960813"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Rectangle 5"/>
          <p:cNvSpPr>
            <a:spLocks noChangeArrowheads="1"/>
          </p:cNvSpPr>
          <p:nvPr/>
        </p:nvSpPr>
        <p:spPr bwMode="auto">
          <a:xfrm>
            <a:off x="4495800" y="2438400"/>
            <a:ext cx="381000" cy="23622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4214" name="Oval 6"/>
          <p:cNvSpPr>
            <a:spLocks noChangeArrowheads="1"/>
          </p:cNvSpPr>
          <p:nvPr/>
        </p:nvSpPr>
        <p:spPr bwMode="auto">
          <a:xfrm>
            <a:off x="4648200" y="28956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4215" name="Oval 7"/>
          <p:cNvSpPr>
            <a:spLocks noChangeArrowheads="1"/>
          </p:cNvSpPr>
          <p:nvPr/>
        </p:nvSpPr>
        <p:spPr bwMode="auto">
          <a:xfrm>
            <a:off x="4648200" y="3200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4216" name="Oval 8"/>
          <p:cNvSpPr>
            <a:spLocks noChangeArrowheads="1"/>
          </p:cNvSpPr>
          <p:nvPr/>
        </p:nvSpPr>
        <p:spPr bwMode="auto">
          <a:xfrm>
            <a:off x="4648200" y="348615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4217" name="Oval 9"/>
          <p:cNvSpPr>
            <a:spLocks noChangeArrowheads="1"/>
          </p:cNvSpPr>
          <p:nvPr/>
        </p:nvSpPr>
        <p:spPr bwMode="auto">
          <a:xfrm>
            <a:off x="4648200" y="4343400"/>
            <a:ext cx="76200" cy="76200"/>
          </a:xfrm>
          <a:prstGeom prst="ellipse">
            <a:avLst/>
          </a:prstGeom>
          <a:solidFill>
            <a:schemeClr val="accent1"/>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4218" name="Line 10"/>
          <p:cNvSpPr>
            <a:spLocks noChangeShapeType="1"/>
          </p:cNvSpPr>
          <p:nvPr/>
        </p:nvSpPr>
        <p:spPr bwMode="auto">
          <a:xfrm flipV="1">
            <a:off x="4295775" y="3248025"/>
            <a:ext cx="406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19" name="Line 11"/>
          <p:cNvSpPr>
            <a:spLocks noChangeShapeType="1"/>
          </p:cNvSpPr>
          <p:nvPr/>
        </p:nvSpPr>
        <p:spPr bwMode="auto">
          <a:xfrm>
            <a:off x="4314825" y="3267075"/>
            <a:ext cx="368300"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0" name="Line 12"/>
          <p:cNvSpPr>
            <a:spLocks noChangeShapeType="1"/>
          </p:cNvSpPr>
          <p:nvPr/>
        </p:nvSpPr>
        <p:spPr bwMode="auto">
          <a:xfrm flipV="1">
            <a:off x="4308475" y="2930525"/>
            <a:ext cx="384175" cy="63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1" name="Line 13"/>
          <p:cNvSpPr>
            <a:spLocks noChangeShapeType="1"/>
          </p:cNvSpPr>
          <p:nvPr/>
        </p:nvSpPr>
        <p:spPr bwMode="auto">
          <a:xfrm>
            <a:off x="4695825" y="3511550"/>
            <a:ext cx="393700" cy="3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2" name="Line 14"/>
          <p:cNvSpPr>
            <a:spLocks noChangeShapeType="1"/>
          </p:cNvSpPr>
          <p:nvPr/>
        </p:nvSpPr>
        <p:spPr bwMode="auto">
          <a:xfrm>
            <a:off x="4314825" y="3981450"/>
            <a:ext cx="36830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3" name="Line 15"/>
          <p:cNvSpPr>
            <a:spLocks noChangeShapeType="1"/>
          </p:cNvSpPr>
          <p:nvPr/>
        </p:nvSpPr>
        <p:spPr bwMode="auto">
          <a:xfrm flipH="1">
            <a:off x="4686300" y="3987800"/>
            <a:ext cx="40322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4" name="Line 16"/>
          <p:cNvSpPr>
            <a:spLocks noChangeShapeType="1"/>
          </p:cNvSpPr>
          <p:nvPr/>
        </p:nvSpPr>
        <p:spPr bwMode="auto">
          <a:xfrm flipH="1" flipV="1">
            <a:off x="4695825" y="2927350"/>
            <a:ext cx="406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5" name="Line 17"/>
          <p:cNvSpPr>
            <a:spLocks noChangeShapeType="1"/>
          </p:cNvSpPr>
          <p:nvPr/>
        </p:nvSpPr>
        <p:spPr bwMode="auto">
          <a:xfrm flipH="1" flipV="1">
            <a:off x="4686300" y="3235325"/>
            <a:ext cx="403225" cy="3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6" name="Text Box 18"/>
          <p:cNvSpPr txBox="1">
            <a:spLocks noChangeArrowheads="1"/>
          </p:cNvSpPr>
          <p:nvPr/>
        </p:nvSpPr>
        <p:spPr bwMode="auto">
          <a:xfrm>
            <a:off x="4298950" y="2079625"/>
            <a:ext cx="1012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MyBus</a:t>
            </a:r>
          </a:p>
        </p:txBody>
      </p:sp>
      <p:sp>
        <p:nvSpPr>
          <p:cNvPr id="94227" name="Line 19"/>
          <p:cNvSpPr>
            <a:spLocks noChangeShapeType="1"/>
          </p:cNvSpPr>
          <p:nvPr/>
        </p:nvSpPr>
        <p:spPr bwMode="auto">
          <a:xfrm>
            <a:off x="4679950" y="4387850"/>
            <a:ext cx="0" cy="774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8" name="Line 20"/>
          <p:cNvSpPr>
            <a:spLocks noChangeShapeType="1"/>
          </p:cNvSpPr>
          <p:nvPr/>
        </p:nvSpPr>
        <p:spPr bwMode="auto">
          <a:xfrm>
            <a:off x="4508500" y="5168900"/>
            <a:ext cx="361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29" name="Line 21"/>
          <p:cNvSpPr>
            <a:spLocks noChangeShapeType="1"/>
          </p:cNvSpPr>
          <p:nvPr/>
        </p:nvSpPr>
        <p:spPr bwMode="auto">
          <a:xfrm>
            <a:off x="4610100" y="5222875"/>
            <a:ext cx="19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0" name="Line 22"/>
          <p:cNvSpPr>
            <a:spLocks noChangeShapeType="1"/>
          </p:cNvSpPr>
          <p:nvPr/>
        </p:nvSpPr>
        <p:spPr bwMode="auto">
          <a:xfrm>
            <a:off x="4667250" y="5280025"/>
            <a:ext cx="82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1" name="Text Box 23"/>
          <p:cNvSpPr txBox="1">
            <a:spLocks noChangeArrowheads="1"/>
          </p:cNvSpPr>
          <p:nvPr/>
        </p:nvSpPr>
        <p:spPr bwMode="auto">
          <a:xfrm>
            <a:off x="485775" y="5657850"/>
            <a:ext cx="8277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Convention: A </a:t>
            </a:r>
            <a:r>
              <a:rPr lang="en-US" altLang="en-US" i="1"/>
              <a:t>Terminal</a:t>
            </a:r>
            <a:r>
              <a:rPr lang="en-US" altLang="en-US"/>
              <a:t> can be connected to only one </a:t>
            </a:r>
            <a:r>
              <a:rPr lang="en-US" altLang="en-US" i="1"/>
              <a:t>Bus</a:t>
            </a:r>
            <a:r>
              <a:rPr lang="en-US" altLang="en-US"/>
              <a:t>.  </a:t>
            </a:r>
            <a:br>
              <a:rPr lang="en-US" altLang="en-US"/>
            </a:br>
            <a:r>
              <a:rPr lang="en-US" altLang="en-US"/>
              <a:t>You can have any number of </a:t>
            </a:r>
            <a:r>
              <a:rPr lang="en-US" altLang="en-US" i="1"/>
              <a:t>Nodes </a:t>
            </a:r>
            <a:r>
              <a:rPr lang="en-US" altLang="en-US"/>
              <a:t> at a bus.</a:t>
            </a:r>
          </a:p>
        </p:txBody>
      </p:sp>
      <p:sp>
        <p:nvSpPr>
          <p:cNvPr id="94232" name="Text Box 24"/>
          <p:cNvSpPr txBox="1">
            <a:spLocks noChangeArrowheads="1"/>
          </p:cNvSpPr>
          <p:nvPr/>
        </p:nvSpPr>
        <p:spPr bwMode="auto">
          <a:xfrm>
            <a:off x="4419600" y="344487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1</a:t>
            </a:r>
          </a:p>
        </p:txBody>
      </p:sp>
      <p:sp>
        <p:nvSpPr>
          <p:cNvPr id="94233" name="Text Box 25"/>
          <p:cNvSpPr txBox="1">
            <a:spLocks noChangeArrowheads="1"/>
          </p:cNvSpPr>
          <p:nvPr/>
        </p:nvSpPr>
        <p:spPr bwMode="auto">
          <a:xfrm>
            <a:off x="4416425" y="30575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2</a:t>
            </a:r>
          </a:p>
        </p:txBody>
      </p:sp>
      <p:sp>
        <p:nvSpPr>
          <p:cNvPr id="94234" name="Text Box 26"/>
          <p:cNvSpPr txBox="1">
            <a:spLocks noChangeArrowheads="1"/>
          </p:cNvSpPr>
          <p:nvPr/>
        </p:nvSpPr>
        <p:spPr bwMode="auto">
          <a:xfrm>
            <a:off x="4473575" y="26225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3</a:t>
            </a:r>
          </a:p>
        </p:txBody>
      </p:sp>
      <p:sp>
        <p:nvSpPr>
          <p:cNvPr id="94235" name="Text Box 27"/>
          <p:cNvSpPr txBox="1">
            <a:spLocks noChangeArrowheads="1"/>
          </p:cNvSpPr>
          <p:nvPr/>
        </p:nvSpPr>
        <p:spPr bwMode="auto">
          <a:xfrm>
            <a:off x="4498975" y="40513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0</a:t>
            </a:r>
          </a:p>
        </p:txBody>
      </p:sp>
      <p:sp>
        <p:nvSpPr>
          <p:cNvPr id="94236" name="Text Box 28"/>
          <p:cNvSpPr txBox="1">
            <a:spLocks noChangeArrowheads="1"/>
          </p:cNvSpPr>
          <p:nvPr/>
        </p:nvSpPr>
        <p:spPr bwMode="auto">
          <a:xfrm>
            <a:off x="5418138" y="4445000"/>
            <a:ext cx="30003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Bus1 = MyBus . . .</a:t>
            </a:r>
          </a:p>
          <a:p>
            <a:r>
              <a:rPr lang="en-US" altLang="en-US" sz="1000" b="1"/>
              <a:t>(take the default)</a:t>
            </a:r>
          </a:p>
        </p:txBody>
      </p:sp>
      <p:sp>
        <p:nvSpPr>
          <p:cNvPr id="94237" name="Text Box 29"/>
          <p:cNvSpPr txBox="1">
            <a:spLocks noChangeArrowheads="1"/>
          </p:cNvSpPr>
          <p:nvPr/>
        </p:nvSpPr>
        <p:spPr bwMode="auto">
          <a:xfrm>
            <a:off x="1060450" y="4473575"/>
            <a:ext cx="322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 . . Bus2 = MyBus.2.1.3.0  . . .</a:t>
            </a:r>
          </a:p>
        </p:txBody>
      </p:sp>
      <p:sp>
        <p:nvSpPr>
          <p:cNvPr id="94238" name="Text Box 30"/>
          <p:cNvSpPr txBox="1">
            <a:spLocks noChangeArrowheads="1"/>
          </p:cNvSpPr>
          <p:nvPr/>
        </p:nvSpPr>
        <p:spPr bwMode="auto">
          <a:xfrm>
            <a:off x="1695450" y="4902200"/>
            <a:ext cx="204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000" b="1"/>
              <a:t>(Explicitly define connections)</a:t>
            </a:r>
          </a:p>
        </p:txBody>
      </p:sp>
    </p:spTree>
    <p:extLst>
      <p:ext uri="{BB962C8B-B14F-4D97-AF65-F5344CB8AC3E}">
        <p14:creationId xmlns:p14="http://schemas.microsoft.com/office/powerpoint/2010/main" val="17760672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mtClean="0"/>
              <a:t>Example: Connections for 1-Phase Residential Transformer Used in North America</a:t>
            </a:r>
          </a:p>
        </p:txBody>
      </p:sp>
      <p:pic>
        <p:nvPicPr>
          <p:cNvPr id="95235" name="Picture 3" descr="Distbution_Transfor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881438"/>
            <a:ext cx="34956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304800" y="1401763"/>
            <a:ext cx="83312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70000"/>
              </a:lnSpc>
            </a:pPr>
            <a:r>
              <a:rPr lang="en-US" altLang="en-US" b="1">
                <a:solidFill>
                  <a:srgbClr val="808080"/>
                </a:solidFill>
              </a:rPr>
              <a:t>! Line-to-Neutral Connected 1-phase Center-tapped transformer</a:t>
            </a:r>
          </a:p>
          <a:p>
            <a:pPr algn="l">
              <a:lnSpc>
                <a:spcPct val="70000"/>
              </a:lnSpc>
            </a:pPr>
            <a:r>
              <a:rPr lang="en-US" altLang="en-US" b="1">
                <a:solidFill>
                  <a:schemeClr val="tx1"/>
                </a:solidFill>
              </a:rPr>
              <a:t>New  Transformer.Example_1-ph  phases=1  Windings=3</a:t>
            </a:r>
            <a:r>
              <a:rPr lang="en-US" altLang="en-US">
                <a:solidFill>
                  <a:schemeClr val="tx1"/>
                </a:solidFill>
              </a:rPr>
              <a:t> </a:t>
            </a:r>
          </a:p>
          <a:p>
            <a:pPr algn="l">
              <a:lnSpc>
                <a:spcPct val="70000"/>
              </a:lnSpc>
            </a:pPr>
            <a:r>
              <a:rPr lang="en-US" altLang="en-US" b="1">
                <a:solidFill>
                  <a:srgbClr val="808080"/>
                </a:solidFill>
              </a:rPr>
              <a:t>! Typical impedances for small transformer with interlaced secondaries	</a:t>
            </a:r>
          </a:p>
          <a:p>
            <a:pPr algn="l">
              <a:lnSpc>
                <a:spcPct val="70000"/>
              </a:lnSpc>
            </a:pPr>
            <a:r>
              <a:rPr lang="en-US" altLang="en-US" b="1">
                <a:solidFill>
                  <a:schemeClr val="tx1"/>
                </a:solidFill>
              </a:rPr>
              <a:t>~ Xhl=2.04    Xht=2.04    Xlt=1.36    %noloadloss=.2</a:t>
            </a:r>
          </a:p>
          <a:p>
            <a:pPr algn="l">
              <a:lnSpc>
                <a:spcPct val="70000"/>
              </a:lnSpc>
            </a:pPr>
            <a:r>
              <a:rPr lang="en-US" altLang="en-US" b="1">
                <a:solidFill>
                  <a:srgbClr val="808080"/>
                </a:solidFill>
              </a:rPr>
              <a:t>! Winding Definitions	</a:t>
            </a:r>
          </a:p>
          <a:p>
            <a:pPr algn="l">
              <a:lnSpc>
                <a:spcPct val="70000"/>
              </a:lnSpc>
            </a:pPr>
            <a:r>
              <a:rPr lang="en-US" altLang="en-US" b="1">
                <a:solidFill>
                  <a:schemeClr val="tx1"/>
                </a:solidFill>
              </a:rPr>
              <a:t>~ wdg=1   Bus=Bus1.1.0   kV=7.2    kVA=25   %R=0.6   Conn=wye</a:t>
            </a:r>
          </a:p>
          <a:p>
            <a:pPr algn="l">
              <a:lnSpc>
                <a:spcPct val="70000"/>
              </a:lnSpc>
            </a:pPr>
            <a:r>
              <a:rPr lang="en-US" altLang="en-US" b="1"/>
              <a:t>~ wdg=2   Bus=Bus2.1.0   kV=0.12  kVA=25   %R=1.2   Conn=wye</a:t>
            </a:r>
          </a:p>
          <a:p>
            <a:pPr algn="l">
              <a:lnSpc>
                <a:spcPct val="70000"/>
              </a:lnSpc>
            </a:pPr>
            <a:r>
              <a:rPr lang="en-US" altLang="en-US" b="1"/>
              <a:t>~ Wdg=3  Bus=Bus2.0.2   kV=0.12   kVA=25  %R=1.2   Conn=wye</a:t>
            </a:r>
          </a:p>
        </p:txBody>
      </p:sp>
      <p:sp>
        <p:nvSpPr>
          <p:cNvPr id="95237" name="Text Box 5"/>
          <p:cNvSpPr txBox="1">
            <a:spLocks noChangeArrowheads="1"/>
          </p:cNvSpPr>
          <p:nvPr/>
        </p:nvSpPr>
        <p:spPr bwMode="auto">
          <a:xfrm>
            <a:off x="352425" y="4340225"/>
            <a:ext cx="29638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Note: You may use </a:t>
            </a:r>
            <a:r>
              <a:rPr lang="en-US" altLang="en-US" i="1"/>
              <a:t>XfmrCode</a:t>
            </a:r>
            <a:r>
              <a:rPr lang="en-US" altLang="en-US"/>
              <a:t> to define a library of transformer definitions that are used repeatedly (like </a:t>
            </a:r>
            <a:r>
              <a:rPr lang="en-US" altLang="en-US" i="1"/>
              <a:t>LineCode</a:t>
            </a:r>
            <a:r>
              <a:rPr lang="en-US" altLang="en-US"/>
              <a:t> for Line elements)</a:t>
            </a:r>
          </a:p>
        </p:txBody>
      </p:sp>
    </p:spTree>
    <p:extLst>
      <p:ext uri="{BB962C8B-B14F-4D97-AF65-F5344CB8AC3E}">
        <p14:creationId xmlns:p14="http://schemas.microsoft.com/office/powerpoint/2010/main" val="3429779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en-US" smtClean="0"/>
              <a:t>All Terminals of a Circuit Element Have Same Number of Conductors</a:t>
            </a:r>
          </a:p>
        </p:txBody>
      </p:sp>
      <p:pic>
        <p:nvPicPr>
          <p:cNvPr id="96259" name="Picture 3" descr="DeltaWyeTransformers"/>
          <p:cNvPicPr>
            <a:picLocks noChangeAspect="1" noChangeArrowheads="1"/>
          </p:cNvPicPr>
          <p:nvPr/>
        </p:nvPicPr>
        <p:blipFill>
          <a:blip r:embed="rId3">
            <a:extLst>
              <a:ext uri="{28A0092B-C50C-407E-A947-70E740481C1C}">
                <a14:useLocalDpi xmlns:a14="http://schemas.microsoft.com/office/drawing/2010/main" val="0"/>
              </a:ext>
            </a:extLst>
          </a:blip>
          <a:srcRect t="7692"/>
          <a:stretch>
            <a:fillRect/>
          </a:stretch>
        </p:blipFill>
        <p:spPr bwMode="auto">
          <a:xfrm>
            <a:off x="1981200" y="1371600"/>
            <a:ext cx="4821238"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6260" name="Text Box 4"/>
          <p:cNvSpPr txBox="1">
            <a:spLocks noChangeArrowheads="1"/>
          </p:cNvSpPr>
          <p:nvPr/>
        </p:nvSpPr>
        <p:spPr bwMode="auto">
          <a:xfrm>
            <a:off x="152400" y="1676400"/>
            <a:ext cx="198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3-Phase Transformer</a:t>
            </a:r>
          </a:p>
        </p:txBody>
      </p:sp>
    </p:spTree>
    <p:extLst>
      <p:ext uri="{BB962C8B-B14F-4D97-AF65-F5344CB8AC3E}">
        <p14:creationId xmlns:p14="http://schemas.microsoft.com/office/powerpoint/2010/main" val="20549814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sz="quarter" idx="1"/>
          </p:nvPr>
        </p:nvSpPr>
        <p:spPr/>
        <p:txBody>
          <a:bodyPr/>
          <a:lstStyle/>
          <a:p>
            <a:r>
              <a:rPr lang="en-US" dirty="0" smtClean="0"/>
              <a:t>Example Circuit</a:t>
            </a:r>
            <a:endParaRPr lang="en-US" dirty="0"/>
          </a:p>
        </p:txBody>
      </p:sp>
      <p:sp>
        <p:nvSpPr>
          <p:cNvPr id="4" name="Title 3"/>
          <p:cNvSpPr>
            <a:spLocks noGrp="1"/>
          </p:cNvSpPr>
          <p:nvPr>
            <p:ph type="ctrTitle" sz="quarter"/>
          </p:nvPr>
        </p:nvSpPr>
        <p:spPr/>
        <p:txBody>
          <a:bodyPr/>
          <a:lstStyle/>
          <a:p>
            <a:r>
              <a:rPr lang="en-US" dirty="0" err="1" smtClean="0"/>
              <a:t>OpenDSS</a:t>
            </a:r>
            <a:r>
              <a:rPr lang="en-US" dirty="0" smtClean="0"/>
              <a:t> Scripting Basics</a:t>
            </a:r>
            <a:endParaRPr lang="en-US" dirty="0"/>
          </a:p>
        </p:txBody>
      </p:sp>
    </p:spTree>
    <p:extLst>
      <p:ext uri="{BB962C8B-B14F-4D97-AF65-F5344CB8AC3E}">
        <p14:creationId xmlns:p14="http://schemas.microsoft.com/office/powerpoint/2010/main" val="19737296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en-US" dirty="0" smtClean="0"/>
              <a:t>A Basic Script</a:t>
            </a:r>
          </a:p>
        </p:txBody>
      </p:sp>
      <p:pic>
        <p:nvPicPr>
          <p:cNvPr id="101379"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09696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Text Box 4"/>
          <p:cNvSpPr txBox="1">
            <a:spLocks noChangeArrowheads="1"/>
          </p:cNvSpPr>
          <p:nvPr/>
        </p:nvSpPr>
        <p:spPr bwMode="auto">
          <a:xfrm>
            <a:off x="472440" y="2925763"/>
            <a:ext cx="83058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smtClean="0">
                <a:latin typeface="Courier New" panose="02070309020205020404" pitchFamily="49" charset="0"/>
              </a:rPr>
              <a:t>Clear</a:t>
            </a:r>
          </a:p>
          <a:p>
            <a:pPr algn="l"/>
            <a:r>
              <a:rPr lang="en-US" altLang="en-US" sz="1200" b="1" dirty="0" smtClean="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a:t>
            </a:r>
            <a:r>
              <a:rPr lang="en-US" altLang="en-US" sz="1200" b="1" dirty="0" err="1">
                <a:latin typeface="Courier New" panose="02070309020205020404" pitchFamily="49" charset="0"/>
              </a:rPr>
              <a:t>pu</a:t>
            </a:r>
            <a:r>
              <a:rPr lang="en-US" altLang="en-US" sz="1200" b="1" dirty="0">
                <a:latin typeface="Courier New" panose="02070309020205020404" pitchFamily="49" charset="0"/>
              </a:rPr>
              <a:t>=1.05  ISC3=3000  ISC1=2500  !Define source V and </a:t>
            </a:r>
            <a:r>
              <a:rPr lang="en-US" altLang="en-US" sz="1200" b="1" dirty="0" smtClean="0">
                <a:latin typeface="Courier New" panose="02070309020205020404" pitchFamily="49" charset="0"/>
              </a:rPr>
              <a:t>Z</a:t>
            </a:r>
          </a:p>
          <a:p>
            <a:pPr algn="l"/>
            <a:r>
              <a:rPr lang="en-US" altLang="en-US" sz="1200" b="1" dirty="0" err="1">
                <a:latin typeface="Courier New" panose="02070309020205020404" pitchFamily="49" charset="0"/>
              </a:rPr>
              <a:t>Var</a:t>
            </a:r>
            <a:r>
              <a:rPr lang="en-US" altLang="en-US" sz="1200" b="1" dirty="0">
                <a:latin typeface="Courier New" panose="02070309020205020404" pitchFamily="49" charset="0"/>
              </a:rPr>
              <a:t> @</a:t>
            </a:r>
            <a:r>
              <a:rPr lang="en-US" altLang="en-US" sz="1200" b="1" dirty="0" smtClean="0">
                <a:latin typeface="Courier New" panose="02070309020205020404" pitchFamily="49" charset="0"/>
              </a:rPr>
              <a:t>MV1=12.47</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@MV1]</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a:t>
            </a:r>
            <a:r>
              <a:rPr lang="en-US" altLang="en-US" sz="1200" b="1" dirty="0" err="1">
                <a:latin typeface="Courier New" panose="02070309020205020404" pitchFamily="49" charset="0"/>
              </a:rPr>
              <a:t>Mi</a:t>
            </a:r>
            <a:r>
              <a:rPr lang="en-US" altLang="en-US" sz="1200" b="1" dirty="0">
                <a:latin typeface="Courier New" panose="02070309020205020404" pitchFamily="49" charset="0"/>
              </a:rPr>
              <a:t>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smtClean="0">
                <a:latin typeface="Courier New" panose="02070309020205020404" pitchFamily="49" charset="0"/>
              </a:rPr>
              <a:t>set </a:t>
            </a:r>
            <a:r>
              <a:rPr lang="en-US" altLang="en-US" sz="1200" b="1" dirty="0" err="1" smtClean="0">
                <a:latin typeface="Courier New" panose="02070309020205020404" pitchFamily="49" charset="0"/>
              </a:rPr>
              <a:t>voltagebases</a:t>
            </a:r>
            <a:r>
              <a:rPr lang="en-US" altLang="en-US" sz="1200" b="1" dirty="0" smtClean="0">
                <a:latin typeface="Courier New" panose="02070309020205020404" pitchFamily="49" charset="0"/>
              </a:rPr>
              <a:t>=[115 @MV1]</a:t>
            </a:r>
          </a:p>
          <a:p>
            <a:pPr algn="l"/>
            <a:r>
              <a:rPr lang="en-US" altLang="en-US" sz="1200" b="1" dirty="0" err="1" smtClean="0">
                <a:latin typeface="Courier New" panose="02070309020205020404" pitchFamily="49" charset="0"/>
              </a:rPr>
              <a:t>Calcvoltagebases</a:t>
            </a:r>
            <a:endParaRPr lang="en-US" altLang="en-US" sz="1200" b="1" dirty="0" smtClean="0">
              <a:latin typeface="Courier New" panose="02070309020205020404" pitchFamily="49" charset="0"/>
            </a:endParaRPr>
          </a:p>
          <a:p>
            <a:pPr algn="l"/>
            <a:r>
              <a:rPr lang="en-US" altLang="en-US" sz="1200" b="1" dirty="0" smtClean="0">
                <a:latin typeface="Courier New" panose="02070309020205020404" pitchFamily="49" charset="0"/>
              </a:rPr>
              <a:t>Solve</a:t>
            </a:r>
            <a:endParaRPr lang="en-US" altLang="en-US" sz="1200" b="1" dirty="0">
              <a:latin typeface="Courier New" panose="02070309020205020404" pitchFamily="49" charset="0"/>
            </a:endParaRPr>
          </a:p>
        </p:txBody>
      </p:sp>
    </p:spTree>
    <p:extLst>
      <p:ext uri="{BB962C8B-B14F-4D97-AF65-F5344CB8AC3E}">
        <p14:creationId xmlns:p14="http://schemas.microsoft.com/office/powerpoint/2010/main" val="41043269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ubtitle 4"/>
          <p:cNvSpPr>
            <a:spLocks noGrp="1"/>
          </p:cNvSpPr>
          <p:nvPr>
            <p:ph type="subTitle" sz="quarter" idx="1"/>
          </p:nvPr>
        </p:nvSpPr>
        <p:spPr/>
        <p:txBody>
          <a:bodyPr/>
          <a:lstStyle/>
          <a:p>
            <a:pPr eaLnBrk="1" hangingPunct="1"/>
            <a:r>
              <a:rPr lang="en-US" altLang="en-US" dirty="0" smtClean="0"/>
              <a:t>How to organize scripts for larger problems </a:t>
            </a:r>
          </a:p>
          <a:p>
            <a:pPr eaLnBrk="1" hangingPunct="1"/>
            <a:r>
              <a:rPr lang="en-US" altLang="en-US" dirty="0" smtClean="0"/>
              <a:t>Examination of how the IEEE 8500-Node Test Feeder model is organized</a:t>
            </a:r>
          </a:p>
          <a:p>
            <a:pPr eaLnBrk="1" hangingPunct="1"/>
            <a:endParaRPr lang="en-US" altLang="en-US" dirty="0" smtClean="0"/>
          </a:p>
        </p:txBody>
      </p:sp>
      <p:sp>
        <p:nvSpPr>
          <p:cNvPr id="108547" name="Title 3"/>
          <p:cNvSpPr>
            <a:spLocks noGrp="1"/>
          </p:cNvSpPr>
          <p:nvPr>
            <p:ph type="ctrTitle" sz="quarter"/>
          </p:nvPr>
        </p:nvSpPr>
        <p:spPr/>
        <p:txBody>
          <a:bodyPr/>
          <a:lstStyle/>
          <a:p>
            <a:pPr eaLnBrk="1" hangingPunct="1"/>
            <a:r>
              <a:rPr lang="en-US" altLang="en-US" smtClean="0"/>
              <a:t>Scripting for Larger Circuits</a:t>
            </a:r>
          </a:p>
        </p:txBody>
      </p:sp>
    </p:spTree>
    <p:extLst>
      <p:ext uri="{BB962C8B-B14F-4D97-AF65-F5344CB8AC3E}">
        <p14:creationId xmlns:p14="http://schemas.microsoft.com/office/powerpoint/2010/main" val="34221773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smtClean="0"/>
              <a:t>Scripting Large Circuits</a:t>
            </a:r>
          </a:p>
        </p:txBody>
      </p:sp>
      <p:sp>
        <p:nvSpPr>
          <p:cNvPr id="109571" name="Content Placeholder 2"/>
          <p:cNvSpPr>
            <a:spLocks noGrp="1"/>
          </p:cNvSpPr>
          <p:nvPr>
            <p:ph idx="1"/>
          </p:nvPr>
        </p:nvSpPr>
        <p:spPr/>
        <p:txBody>
          <a:bodyPr/>
          <a:lstStyle/>
          <a:p>
            <a:r>
              <a:rPr lang="en-US" altLang="en-US" smtClean="0"/>
              <a:t>For small circuits, often put all the scripts in one file</a:t>
            </a:r>
          </a:p>
          <a:p>
            <a:pPr lvl="1"/>
            <a:r>
              <a:rPr lang="en-US" altLang="en-US" smtClean="0"/>
              <a:t>Some IEEE test feeder examples are mostly in one file</a:t>
            </a:r>
          </a:p>
          <a:p>
            <a:r>
              <a:rPr lang="en-US" altLang="en-US" smtClean="0"/>
              <a:t>When you have large amounts of data, a more disciplined approach is recommended using multiple files:</a:t>
            </a:r>
          </a:p>
          <a:p>
            <a:endParaRPr lang="en-US" altLang="en-US" smtClean="0"/>
          </a:p>
          <a:p>
            <a:r>
              <a:rPr lang="en-US" altLang="en-US" b="1" smtClean="0"/>
              <a:t>Redirect</a:t>
            </a:r>
            <a:r>
              <a:rPr lang="en-US" altLang="en-US" smtClean="0"/>
              <a:t> Command</a:t>
            </a:r>
          </a:p>
          <a:p>
            <a:pPr lvl="1"/>
            <a:r>
              <a:rPr lang="en-US" altLang="en-US" smtClean="0"/>
              <a:t>Redirects the input to another file</a:t>
            </a:r>
          </a:p>
          <a:p>
            <a:pPr lvl="1"/>
            <a:r>
              <a:rPr lang="en-US" altLang="en-US" smtClean="0"/>
              <a:t>Returns to home directory</a:t>
            </a:r>
          </a:p>
          <a:p>
            <a:r>
              <a:rPr lang="en-US" altLang="en-US" b="1" smtClean="0"/>
              <a:t>Compile</a:t>
            </a:r>
            <a:r>
              <a:rPr lang="en-US" altLang="en-US" smtClean="0"/>
              <a:t> Command</a:t>
            </a:r>
          </a:p>
          <a:p>
            <a:pPr lvl="1"/>
            <a:r>
              <a:rPr lang="en-US" altLang="en-US" smtClean="0"/>
              <a:t>Same as Redirect except repositions home directory</a:t>
            </a:r>
          </a:p>
        </p:txBody>
      </p:sp>
    </p:spTree>
    <p:extLst>
      <p:ext uri="{BB962C8B-B14F-4D97-AF65-F5344CB8AC3E}">
        <p14:creationId xmlns:p14="http://schemas.microsoft.com/office/powerpoint/2010/main" val="22945716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mtClean="0"/>
              <a:t>Organizing Your Main Screen</a:t>
            </a:r>
          </a:p>
        </p:txBody>
      </p:sp>
      <p:sp>
        <p:nvSpPr>
          <p:cNvPr id="110595" name="Rectangle 3"/>
          <p:cNvSpPr>
            <a:spLocks noGrp="1" noChangeArrowheads="1"/>
          </p:cNvSpPr>
          <p:nvPr>
            <p:ph type="body" idx="1"/>
          </p:nvPr>
        </p:nvSpPr>
        <p:spPr/>
        <p:txBody>
          <a:bodyPr/>
          <a:lstStyle/>
          <a:p>
            <a:pPr eaLnBrk="1" hangingPunct="1"/>
            <a:r>
              <a:rPr lang="en-US" altLang="en-US" smtClean="0"/>
              <a:t>OpenDSS.exe saves all windows on the main screen </a:t>
            </a:r>
          </a:p>
          <a:p>
            <a:pPr lvl="1" eaLnBrk="1" hangingPunct="1"/>
            <a:r>
              <a:rPr lang="en-US" altLang="en-US" smtClean="0"/>
              <a:t>They appear where you left them when you shut down</a:t>
            </a:r>
          </a:p>
          <a:p>
            <a:pPr lvl="1" eaLnBrk="1" hangingPunct="1"/>
            <a:r>
              <a:rPr lang="en-US" altLang="en-US" smtClean="0"/>
              <a:t>The next time you start up, you can resume your work</a:t>
            </a:r>
          </a:p>
          <a:p>
            <a:pPr lvl="1" eaLnBrk="1" hangingPunct="1"/>
            <a:endParaRPr lang="en-US" altLang="en-US" smtClean="0"/>
          </a:p>
          <a:p>
            <a:pPr eaLnBrk="1" hangingPunct="1"/>
            <a:r>
              <a:rPr lang="en-US" altLang="en-US" smtClean="0"/>
              <a:t>Values are saved in the </a:t>
            </a:r>
            <a:r>
              <a:rPr lang="en-US" altLang="en-US" i="1" smtClean="0"/>
              <a:t>Windows Registry</a:t>
            </a:r>
          </a:p>
          <a:p>
            <a:pPr eaLnBrk="1" hangingPunct="1"/>
            <a:endParaRPr lang="en-US" altLang="en-US" i="1" smtClean="0"/>
          </a:p>
          <a:p>
            <a:pPr eaLnBrk="1" hangingPunct="1"/>
            <a:r>
              <a:rPr lang="en-US" altLang="en-US" smtClean="0"/>
              <a:t>Come up with a way you are comfortable with</a:t>
            </a:r>
          </a:p>
          <a:p>
            <a:pPr eaLnBrk="1" hangingPunct="1">
              <a:buFontTx/>
              <a:buNone/>
            </a:pPr>
            <a:endParaRPr lang="en-US" altLang="en-US" smtClean="0"/>
          </a:p>
        </p:txBody>
      </p:sp>
    </p:spTree>
    <p:extLst>
      <p:ext uri="{BB962C8B-B14F-4D97-AF65-F5344CB8AC3E}">
        <p14:creationId xmlns:p14="http://schemas.microsoft.com/office/powerpoint/2010/main" val="2513906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en-US" smtClean="0"/>
              <a:t>A Common Sense Structuring of Script Files</a:t>
            </a:r>
          </a:p>
        </p:txBody>
      </p:sp>
      <p:sp>
        <p:nvSpPr>
          <p:cNvPr id="113667"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13668"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13669"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13670"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13671"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13672"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13673"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13674"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3675"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13676" name="Text Box 12"/>
          <p:cNvSpPr txBox="1">
            <a:spLocks noChangeArrowheads="1"/>
          </p:cNvSpPr>
          <p:nvPr/>
        </p:nvSpPr>
        <p:spPr bwMode="auto">
          <a:xfrm>
            <a:off x="685800" y="34290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Put a “Clear” in here</a:t>
            </a:r>
          </a:p>
        </p:txBody>
      </p:sp>
      <p:sp>
        <p:nvSpPr>
          <p:cNvPr id="113677"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3678"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13679"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13680"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13681"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13682"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3683"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13684"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13685"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3686" name="Freeform 22"/>
          <p:cNvSpPr>
            <a:spLocks/>
          </p:cNvSpPr>
          <p:nvPr/>
        </p:nvSpPr>
        <p:spPr bwMode="auto">
          <a:xfrm>
            <a:off x="1447800" y="1905000"/>
            <a:ext cx="685800" cy="2286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87" name="Freeform 23"/>
          <p:cNvSpPr>
            <a:spLocks/>
          </p:cNvSpPr>
          <p:nvPr/>
        </p:nvSpPr>
        <p:spPr bwMode="auto">
          <a:xfrm>
            <a:off x="3429000" y="2362200"/>
            <a:ext cx="685800" cy="2286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88" name="Freeform 24"/>
          <p:cNvSpPr>
            <a:spLocks/>
          </p:cNvSpPr>
          <p:nvPr/>
        </p:nvSpPr>
        <p:spPr bwMode="auto">
          <a:xfrm>
            <a:off x="3429000" y="25908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89" name="Freeform 25"/>
          <p:cNvSpPr>
            <a:spLocks/>
          </p:cNvSpPr>
          <p:nvPr/>
        </p:nvSpPr>
        <p:spPr bwMode="auto">
          <a:xfrm>
            <a:off x="3429000" y="30480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0" name="Freeform 26"/>
          <p:cNvSpPr>
            <a:spLocks/>
          </p:cNvSpPr>
          <p:nvPr/>
        </p:nvSpPr>
        <p:spPr bwMode="auto">
          <a:xfrm>
            <a:off x="3429000" y="34290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1" name="Freeform 27"/>
          <p:cNvSpPr>
            <a:spLocks/>
          </p:cNvSpPr>
          <p:nvPr/>
        </p:nvSpPr>
        <p:spPr bwMode="auto">
          <a:xfrm>
            <a:off x="3429000" y="38862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2" name="Freeform 28"/>
          <p:cNvSpPr>
            <a:spLocks/>
          </p:cNvSpPr>
          <p:nvPr/>
        </p:nvSpPr>
        <p:spPr bwMode="auto">
          <a:xfrm>
            <a:off x="3429000" y="4191000"/>
            <a:ext cx="685800" cy="762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3" name="Freeform 29"/>
          <p:cNvSpPr>
            <a:spLocks/>
          </p:cNvSpPr>
          <p:nvPr/>
        </p:nvSpPr>
        <p:spPr bwMode="auto">
          <a:xfrm>
            <a:off x="3429000" y="49530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4" name="Freeform 30"/>
          <p:cNvSpPr>
            <a:spLocks/>
          </p:cNvSpPr>
          <p:nvPr/>
        </p:nvSpPr>
        <p:spPr bwMode="auto">
          <a:xfrm>
            <a:off x="3429000" y="5334000"/>
            <a:ext cx="685800" cy="4572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5" name="Freeform 31"/>
          <p:cNvSpPr>
            <a:spLocks/>
          </p:cNvSpPr>
          <p:nvPr/>
        </p:nvSpPr>
        <p:spPr bwMode="auto">
          <a:xfrm>
            <a:off x="3429000" y="5791200"/>
            <a:ext cx="685800" cy="381000"/>
          </a:xfrm>
          <a:custGeom>
            <a:avLst/>
            <a:gdLst>
              <a:gd name="T0" fmla="*/ 0 w 432"/>
              <a:gd name="T1" fmla="*/ 0 h 192"/>
              <a:gd name="T2" fmla="*/ 0 w 432"/>
              <a:gd name="T3" fmla="*/ 2147483647 h 192"/>
              <a:gd name="T4" fmla="*/ 2147483647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6"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15831879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smtClean="0"/>
              <a:t>Organizing Your Master File</a:t>
            </a:r>
          </a:p>
        </p:txBody>
      </p:sp>
      <p:pic>
        <p:nvPicPr>
          <p:cNvPr id="115715" name="Picture 3" descr="Maste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8199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Line 4"/>
          <p:cNvSpPr>
            <a:spLocks noChangeShapeType="1"/>
          </p:cNvSpPr>
          <p:nvPr/>
        </p:nvSpPr>
        <p:spPr bwMode="auto">
          <a:xfrm flipH="1">
            <a:off x="1143000" y="16002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5717" name="Text Box 5"/>
          <p:cNvSpPr txBox="1">
            <a:spLocks noChangeArrowheads="1"/>
          </p:cNvSpPr>
          <p:nvPr/>
        </p:nvSpPr>
        <p:spPr bwMode="auto">
          <a:xfrm>
            <a:off x="3048000" y="1447800"/>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 Compile Doesn’t Fail</a:t>
            </a:r>
          </a:p>
        </p:txBody>
      </p:sp>
      <p:sp>
        <p:nvSpPr>
          <p:cNvPr id="115718" name="AutoShape 6"/>
          <p:cNvSpPr>
            <a:spLocks/>
          </p:cNvSpPr>
          <p:nvPr/>
        </p:nvSpPr>
        <p:spPr bwMode="auto">
          <a:xfrm>
            <a:off x="2665413" y="2566988"/>
            <a:ext cx="519112" cy="925512"/>
          </a:xfrm>
          <a:prstGeom prst="rightBrace">
            <a:avLst>
              <a:gd name="adj1" fmla="val 148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5719" name="Text Box 7"/>
          <p:cNvSpPr txBox="1">
            <a:spLocks noChangeArrowheads="1"/>
          </p:cNvSpPr>
          <p:nvPr/>
        </p:nvSpPr>
        <p:spPr bwMode="auto">
          <a:xfrm>
            <a:off x="3201988" y="28463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General Library Data</a:t>
            </a:r>
          </a:p>
        </p:txBody>
      </p:sp>
      <p:sp>
        <p:nvSpPr>
          <p:cNvPr id="115720" name="AutoShape 8"/>
          <p:cNvSpPr>
            <a:spLocks/>
          </p:cNvSpPr>
          <p:nvPr/>
        </p:nvSpPr>
        <p:spPr bwMode="auto">
          <a:xfrm>
            <a:off x="3171825" y="3876675"/>
            <a:ext cx="298450" cy="517525"/>
          </a:xfrm>
          <a:prstGeom prst="rightBrace">
            <a:avLst>
              <a:gd name="adj1" fmla="val 144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5721" name="Text Box 9"/>
          <p:cNvSpPr txBox="1">
            <a:spLocks noChangeArrowheads="1"/>
          </p:cNvSpPr>
          <p:nvPr/>
        </p:nvSpPr>
        <p:spPr bwMode="auto">
          <a:xfrm>
            <a:off x="3500438" y="39258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for this Model</a:t>
            </a:r>
          </a:p>
        </p:txBody>
      </p:sp>
      <p:sp>
        <p:nvSpPr>
          <p:cNvPr id="115722" name="Text Box 10"/>
          <p:cNvSpPr txBox="1">
            <a:spLocks noChangeArrowheads="1"/>
          </p:cNvSpPr>
          <p:nvPr/>
        </p:nvSpPr>
        <p:spPr bwMode="auto">
          <a:xfrm>
            <a:off x="4175125" y="4718050"/>
            <a:ext cx="3886200" cy="954088"/>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Let OpenDSS Define the Voltage Bases</a:t>
            </a:r>
          </a:p>
          <a:p>
            <a:r>
              <a:rPr lang="en-US" altLang="en-US"/>
              <a:t>(You can do this explicitly with SetkVBase command)</a:t>
            </a:r>
          </a:p>
        </p:txBody>
      </p:sp>
      <p:sp>
        <p:nvSpPr>
          <p:cNvPr id="115723" name="Line 11"/>
          <p:cNvSpPr>
            <a:spLocks noChangeShapeType="1"/>
          </p:cNvSpPr>
          <p:nvPr/>
        </p:nvSpPr>
        <p:spPr bwMode="auto">
          <a:xfrm flipH="1" flipV="1">
            <a:off x="3735388" y="4781550"/>
            <a:ext cx="561975" cy="109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446036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EPRI’s Vision</a:t>
            </a:r>
          </a:p>
        </p:txBody>
      </p:sp>
      <p:sp>
        <p:nvSpPr>
          <p:cNvPr id="35843" name="Rectangle 3"/>
          <p:cNvSpPr>
            <a:spLocks noGrp="1" noChangeArrowheads="1"/>
          </p:cNvSpPr>
          <p:nvPr>
            <p:ph type="body" idx="1"/>
          </p:nvPr>
        </p:nvSpPr>
        <p:spPr/>
        <p:txBody>
          <a:bodyPr/>
          <a:lstStyle/>
          <a:p>
            <a:r>
              <a:rPr lang="en-US" altLang="en-US" smtClean="0"/>
              <a:t>Distribution planning and distribution management systems (DMS) will converge </a:t>
            </a:r>
          </a:p>
          <a:p>
            <a:pPr lvl="1"/>
            <a:r>
              <a:rPr lang="en-US" altLang="en-US" smtClean="0"/>
              <a:t>Into a unified set of analysis tools. </a:t>
            </a:r>
          </a:p>
          <a:p>
            <a:r>
              <a:rPr lang="en-US" altLang="en-US" sz="2800" b="1" smtClean="0"/>
              <a:t>Real-time analysis and planning analysis will merge into common tools. </a:t>
            </a:r>
          </a:p>
          <a:p>
            <a:r>
              <a:rPr lang="en-US" altLang="en-US" smtClean="0"/>
              <a:t>Distribution system analysis tools will continue to play an important role, </a:t>
            </a:r>
          </a:p>
          <a:p>
            <a:pPr lvl="1"/>
            <a:r>
              <a:rPr lang="en-US" altLang="en-US" smtClean="0"/>
              <a:t>Although they might appear in a much different form than today.</a:t>
            </a:r>
          </a:p>
          <a:p>
            <a:pPr>
              <a:buFontTx/>
              <a:buNone/>
            </a:pPr>
            <a:endParaRPr lang="en-US" altLang="en-US" smtClean="0"/>
          </a:p>
        </p:txBody>
      </p:sp>
    </p:spTree>
    <p:extLst>
      <p:ext uri="{BB962C8B-B14F-4D97-AF65-F5344CB8AC3E}">
        <p14:creationId xmlns:p14="http://schemas.microsoft.com/office/powerpoint/2010/main" val="30038553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altLang="en-US" smtClean="0"/>
              <a:t>Example:</a:t>
            </a:r>
            <a:br>
              <a:rPr lang="en-US" altLang="en-US" smtClean="0"/>
            </a:br>
            <a:r>
              <a:rPr lang="en-US" altLang="en-US" smtClean="0"/>
              <a:t/>
            </a:r>
            <a:br>
              <a:rPr lang="en-US" altLang="en-US" smtClean="0"/>
            </a:br>
            <a:r>
              <a:rPr lang="en-US" altLang="en-US" smtClean="0"/>
              <a:t>IEEE 8500-Node Test Feeder</a:t>
            </a:r>
          </a:p>
        </p:txBody>
      </p:sp>
      <p:sp>
        <p:nvSpPr>
          <p:cNvPr id="116739"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30797160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en-US" smtClean="0"/>
              <a:t>Main Part of “Run” File</a:t>
            </a:r>
          </a:p>
        </p:txBody>
      </p:sp>
      <p:sp>
        <p:nvSpPr>
          <p:cNvPr id="117763" name="Text Box 3"/>
          <p:cNvSpPr txBox="1">
            <a:spLocks noChangeArrowheads="1"/>
          </p:cNvSpPr>
          <p:nvPr/>
        </p:nvSpPr>
        <p:spPr bwMode="auto">
          <a:xfrm>
            <a:off x="990600" y="3667125"/>
            <a:ext cx="81534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endParaRPr lang="en-US" altLang="en-US" sz="1200" b="1">
              <a:latin typeface="Courier New" panose="02070309020205020404" pitchFamily="49" charset="0"/>
            </a:endParaRPr>
          </a:p>
          <a:p>
            <a:pPr algn="l"/>
            <a:r>
              <a:rPr lang="en-US" altLang="en-US" sz="1400" b="1">
                <a:latin typeface="Courier New" panose="02070309020205020404" pitchFamily="49" charset="0"/>
              </a:rPr>
              <a:t>Compile (C:\DSSdata\IEEETest\8500Node\Master-unbal.dss)</a:t>
            </a:r>
          </a:p>
          <a:p>
            <a:pPr algn="l"/>
            <a:r>
              <a:rPr lang="en-US" altLang="en-US" sz="1400" b="1">
                <a:latin typeface="Courier New" panose="02070309020205020404" pitchFamily="49" charset="0"/>
              </a:rPr>
              <a:t>! Put an Energymeter at the head of the feeder</a:t>
            </a:r>
            <a:br>
              <a:rPr lang="en-US" altLang="en-US" sz="1400" b="1">
                <a:latin typeface="Courier New" panose="02070309020205020404" pitchFamily="49" charset="0"/>
              </a:rPr>
            </a:br>
            <a:r>
              <a:rPr lang="en-US" altLang="en-US" sz="1400" b="1">
                <a:latin typeface="Courier New" panose="02070309020205020404" pitchFamily="49" charset="0"/>
              </a:rPr>
              <a:t>New Energymeter.m1 Line.ln5815900-1 1   </a:t>
            </a:r>
            <a:br>
              <a:rPr lang="en-US" altLang="en-US" sz="1400" b="1">
                <a:latin typeface="Courier New" panose="02070309020205020404" pitchFamily="49" charset="0"/>
              </a:rPr>
            </a:br>
            <a:endParaRPr lang="en-US" altLang="en-US" sz="1400" b="1">
              <a:latin typeface="Courier New" panose="02070309020205020404" pitchFamily="49" charset="0"/>
            </a:endParaRPr>
          </a:p>
          <a:p>
            <a:pPr algn="l"/>
            <a:r>
              <a:rPr lang="en-US" altLang="en-US" sz="1400" b="1">
                <a:latin typeface="Courier New" panose="02070309020205020404" pitchFamily="49" charset="0"/>
              </a:rPr>
              <a:t>! Sometimes the solution takes more than the default 15 iterations</a:t>
            </a:r>
            <a:br>
              <a:rPr lang="en-US" altLang="en-US" sz="1400" b="1">
                <a:latin typeface="Courier New" panose="02070309020205020404" pitchFamily="49" charset="0"/>
              </a:rPr>
            </a:br>
            <a:r>
              <a:rPr lang="en-US" altLang="en-US" sz="1400" b="1">
                <a:latin typeface="Courier New" panose="02070309020205020404" pitchFamily="49" charset="0"/>
              </a:rPr>
              <a:t>Set Maxiterations=20 </a:t>
            </a:r>
            <a:br>
              <a:rPr lang="en-US" altLang="en-US" sz="1400" b="1">
                <a:latin typeface="Courier New" panose="02070309020205020404" pitchFamily="49" charset="0"/>
              </a:rPr>
            </a:br>
            <a:endParaRPr lang="en-US" altLang="en-US" sz="1400" b="1">
              <a:latin typeface="Courier New" panose="02070309020205020404" pitchFamily="49" charset="0"/>
            </a:endParaRPr>
          </a:p>
          <a:p>
            <a:pPr algn="l"/>
            <a:r>
              <a:rPr lang="en-US" altLang="en-US" sz="1400" b="1">
                <a:latin typeface="Courier New" panose="02070309020205020404" pitchFamily="49" charset="0"/>
              </a:rPr>
              <a:t>Solve</a:t>
            </a:r>
          </a:p>
          <a:p>
            <a:pPr algn="l"/>
            <a:endParaRPr lang="en-US" altLang="en-US" sz="1400" b="1">
              <a:latin typeface="Courier New" panose="02070309020205020404" pitchFamily="49" charset="0"/>
            </a:endParaRPr>
          </a:p>
        </p:txBody>
      </p:sp>
      <p:sp>
        <p:nvSpPr>
          <p:cNvPr id="117764" name="Text Box 4"/>
          <p:cNvSpPr txBox="1">
            <a:spLocks noChangeArrowheads="1"/>
          </p:cNvSpPr>
          <p:nvPr/>
        </p:nvSpPr>
        <p:spPr bwMode="auto">
          <a:xfrm>
            <a:off x="354013" y="1524000"/>
            <a:ext cx="791527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buFontTx/>
              <a:buAutoNum type="arabicPeriod"/>
            </a:pPr>
            <a:r>
              <a:rPr lang="en-US" altLang="en-US" sz="2400" b="1"/>
              <a:t>Compile base circuit description</a:t>
            </a:r>
          </a:p>
          <a:p>
            <a:pPr algn="l">
              <a:buFontTx/>
              <a:buAutoNum type="arabicPeriod"/>
            </a:pPr>
            <a:r>
              <a:rPr lang="en-US" altLang="en-US" sz="2400" b="1"/>
              <a:t>Add an energymeter not in base description</a:t>
            </a:r>
          </a:p>
          <a:p>
            <a:pPr algn="l">
              <a:buFontTx/>
              <a:buAutoNum type="arabicPeriod"/>
            </a:pPr>
            <a:r>
              <a:rPr lang="en-US" altLang="en-US" sz="2400" b="1"/>
              <a:t>Change an option</a:t>
            </a:r>
          </a:p>
          <a:p>
            <a:pPr algn="l">
              <a:buFontTx/>
              <a:buAutoNum type="arabicPeriod"/>
            </a:pPr>
            <a:r>
              <a:rPr lang="en-US" altLang="en-US" sz="2400" b="1"/>
              <a:t>Solve</a:t>
            </a:r>
          </a:p>
        </p:txBody>
      </p:sp>
    </p:spTree>
    <p:extLst>
      <p:ext uri="{BB962C8B-B14F-4D97-AF65-F5344CB8AC3E}">
        <p14:creationId xmlns:p14="http://schemas.microsoft.com/office/powerpoint/2010/main" val="15639462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en-US" smtClean="0"/>
              <a:t>The Master File</a:t>
            </a:r>
          </a:p>
        </p:txBody>
      </p:sp>
      <p:sp>
        <p:nvSpPr>
          <p:cNvPr id="118787" name="Rectangle 3"/>
          <p:cNvSpPr>
            <a:spLocks noGrp="1" noChangeArrowheads="1"/>
          </p:cNvSpPr>
          <p:nvPr>
            <p:ph type="body" idx="1"/>
          </p:nvPr>
        </p:nvSpPr>
        <p:spPr/>
        <p:txBody>
          <a:bodyPr>
            <a:normAutofit/>
          </a:bodyPr>
          <a:lstStyle/>
          <a:p>
            <a:pPr eaLnBrk="1" hangingPunct="1">
              <a:lnSpc>
                <a:spcPct val="75000"/>
              </a:lnSpc>
              <a:buFontTx/>
              <a:buNone/>
            </a:pPr>
            <a:r>
              <a:rPr lang="en-US" altLang="en-US" sz="1200" dirty="0" smtClean="0"/>
              <a:t>Clear</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New Circuit.IEEE8500u  </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Make the source stiff with small impedance</a:t>
            </a:r>
          </a:p>
          <a:p>
            <a:pPr eaLnBrk="1" hangingPunct="1">
              <a:lnSpc>
                <a:spcPct val="75000"/>
              </a:lnSpc>
              <a:buFontTx/>
              <a:buNone/>
            </a:pPr>
            <a:r>
              <a:rPr lang="en-US" altLang="en-US" sz="1200" dirty="0" smtClean="0"/>
              <a:t>~ </a:t>
            </a:r>
            <a:r>
              <a:rPr lang="en-US" altLang="en-US" sz="1200" dirty="0" err="1" smtClean="0"/>
              <a:t>pu</a:t>
            </a:r>
            <a:r>
              <a:rPr lang="en-US" altLang="en-US" sz="1200" dirty="0" smtClean="0"/>
              <a:t>=1.05  r1=0  x1=0.001  r0=0  x0=0.001  </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Redirect  LineCodes2.dss</a:t>
            </a:r>
          </a:p>
          <a:p>
            <a:pPr eaLnBrk="1" hangingPunct="1">
              <a:lnSpc>
                <a:spcPct val="75000"/>
              </a:lnSpc>
              <a:buFontTx/>
              <a:buNone/>
            </a:pPr>
            <a:r>
              <a:rPr lang="en-US" altLang="en-US" sz="1200" dirty="0" smtClean="0"/>
              <a:t>Redirect  </a:t>
            </a:r>
            <a:r>
              <a:rPr lang="en-US" altLang="en-US" sz="1200" dirty="0" err="1" smtClean="0"/>
              <a:t>Triplex_Linecodes.dss</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Redirect  </a:t>
            </a:r>
            <a:r>
              <a:rPr lang="en-US" altLang="en-US" sz="1200" dirty="0" err="1" smtClean="0"/>
              <a:t>Lines.dss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Transformers.dss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LoadXfmrs.dss</a:t>
            </a:r>
            <a:r>
              <a:rPr lang="en-US" altLang="en-US" sz="1200" dirty="0" smtClean="0"/>
              <a:t>    ! Load Transformers</a:t>
            </a:r>
          </a:p>
          <a:p>
            <a:pPr eaLnBrk="1" hangingPunct="1">
              <a:lnSpc>
                <a:spcPct val="75000"/>
              </a:lnSpc>
              <a:buFontTx/>
              <a:buNone/>
            </a:pPr>
            <a:r>
              <a:rPr lang="en-US" altLang="en-US" sz="1200" dirty="0" smtClean="0"/>
              <a:t>Redirect  </a:t>
            </a:r>
            <a:r>
              <a:rPr lang="en-US" altLang="en-US" sz="1200" dirty="0" err="1" smtClean="0"/>
              <a:t>Triplex_Lines.dss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UnbalancedLoads.dss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Capacitors.dss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CapControls.dss</a:t>
            </a:r>
            <a:endParaRPr lang="en-US" altLang="en-US" sz="1200" dirty="0" smtClean="0"/>
          </a:p>
          <a:p>
            <a:pPr eaLnBrk="1" hangingPunct="1">
              <a:lnSpc>
                <a:spcPct val="75000"/>
              </a:lnSpc>
              <a:buFontTx/>
              <a:buNone/>
            </a:pPr>
            <a:r>
              <a:rPr lang="en-US" altLang="en-US" sz="1200" dirty="0" smtClean="0"/>
              <a:t>Redirect  </a:t>
            </a:r>
            <a:r>
              <a:rPr lang="en-US" altLang="en-US" sz="1200" dirty="0" err="1" smtClean="0"/>
              <a:t>Regulators.dss</a:t>
            </a:r>
            <a:endParaRPr lang="en-US" altLang="en-US" sz="1200" dirty="0" smtClean="0"/>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Let DSS estimate the voltage bases</a:t>
            </a:r>
          </a:p>
          <a:p>
            <a:pPr eaLnBrk="1" hangingPunct="1">
              <a:lnSpc>
                <a:spcPct val="75000"/>
              </a:lnSpc>
              <a:buFontTx/>
              <a:buNone/>
            </a:pPr>
            <a:r>
              <a:rPr lang="en-US" altLang="en-US" sz="1200" dirty="0" smtClean="0"/>
              <a:t>Set </a:t>
            </a:r>
            <a:r>
              <a:rPr lang="en-US" altLang="en-US" sz="1200" dirty="0" err="1" smtClean="0"/>
              <a:t>voltagebases</a:t>
            </a:r>
            <a:r>
              <a:rPr lang="en-US" altLang="en-US" sz="1200" dirty="0" smtClean="0"/>
              <a:t>=[115, 12.47,  0.48, 0.208]</a:t>
            </a:r>
          </a:p>
          <a:p>
            <a:pPr eaLnBrk="1" hangingPunct="1">
              <a:lnSpc>
                <a:spcPct val="75000"/>
              </a:lnSpc>
              <a:buFontTx/>
              <a:buNone/>
            </a:pPr>
            <a:r>
              <a:rPr lang="en-US" altLang="en-US" sz="1200" dirty="0" err="1" smtClean="0"/>
              <a:t>Calcvoltagebases</a:t>
            </a:r>
            <a:r>
              <a:rPr lang="en-US" altLang="en-US" sz="1200" dirty="0" smtClean="0"/>
              <a:t>     ! This also establishes the bus list</a:t>
            </a:r>
          </a:p>
          <a:p>
            <a:pPr eaLnBrk="1" hangingPunct="1">
              <a:lnSpc>
                <a:spcPct val="75000"/>
              </a:lnSpc>
              <a:buFontTx/>
              <a:buNone/>
            </a:pPr>
            <a:endParaRPr lang="en-US" altLang="en-US" sz="1200" dirty="0" smtClean="0"/>
          </a:p>
          <a:p>
            <a:pPr eaLnBrk="1" hangingPunct="1">
              <a:lnSpc>
                <a:spcPct val="75000"/>
              </a:lnSpc>
              <a:buFontTx/>
              <a:buNone/>
            </a:pPr>
            <a:r>
              <a:rPr lang="en-US" altLang="en-US" sz="1200" dirty="0" smtClean="0"/>
              <a:t>! Load in bus </a:t>
            </a:r>
            <a:r>
              <a:rPr lang="en-US" altLang="en-US" sz="1200" dirty="0" err="1" smtClean="0"/>
              <a:t>coordintes</a:t>
            </a:r>
            <a:r>
              <a:rPr lang="en-US" altLang="en-US" sz="1200" dirty="0" smtClean="0"/>
              <a:t> now that bus list is established</a:t>
            </a:r>
          </a:p>
          <a:p>
            <a:pPr eaLnBrk="1" hangingPunct="1">
              <a:lnSpc>
                <a:spcPct val="75000"/>
              </a:lnSpc>
              <a:buFontTx/>
              <a:buNone/>
            </a:pPr>
            <a:r>
              <a:rPr lang="en-US" altLang="en-US" sz="1200" dirty="0" err="1" smtClean="0"/>
              <a:t>Buscoords</a:t>
            </a:r>
            <a:r>
              <a:rPr lang="en-US" altLang="en-US" sz="1200" dirty="0" smtClean="0"/>
              <a:t>  </a:t>
            </a:r>
            <a:r>
              <a:rPr lang="en-US" altLang="en-US" sz="1200" dirty="0" err="1" smtClean="0"/>
              <a:t>Buscoords.dss</a:t>
            </a:r>
            <a:endParaRPr lang="en-US" altLang="en-US" sz="1200" dirty="0" smtClean="0"/>
          </a:p>
        </p:txBody>
      </p:sp>
    </p:spTree>
    <p:extLst>
      <p:ext uri="{BB962C8B-B14F-4D97-AF65-F5344CB8AC3E}">
        <p14:creationId xmlns:p14="http://schemas.microsoft.com/office/powerpoint/2010/main" val="40797580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r>
              <a:rPr lang="en-US" dirty="0" smtClean="0"/>
              <a:t>An Example of COM Interface Driver</a:t>
            </a:r>
            <a:endParaRPr lang="en-US" dirty="0"/>
          </a:p>
        </p:txBody>
      </p:sp>
      <p:sp>
        <p:nvSpPr>
          <p:cNvPr id="7" name="Title 6"/>
          <p:cNvSpPr>
            <a:spLocks noGrp="1"/>
          </p:cNvSpPr>
          <p:nvPr>
            <p:ph type="ctrTitle" sz="quarter"/>
          </p:nvPr>
        </p:nvSpPr>
        <p:spPr/>
        <p:txBody>
          <a:bodyPr/>
          <a:lstStyle/>
          <a:p>
            <a:r>
              <a:rPr lang="en-US" dirty="0" err="1" smtClean="0"/>
              <a:t>DGScreener</a:t>
            </a:r>
            <a:r>
              <a:rPr lang="en-US" dirty="0" smtClean="0"/>
              <a:t> Connection to </a:t>
            </a:r>
            <a:r>
              <a:rPr lang="en-US" dirty="0" err="1" smtClean="0"/>
              <a:t>OpenDSS</a:t>
            </a:r>
            <a:endParaRPr lang="en-US" dirty="0"/>
          </a:p>
        </p:txBody>
      </p:sp>
    </p:spTree>
    <p:extLst>
      <p:ext uri="{BB962C8B-B14F-4D97-AF65-F5344CB8AC3E}">
        <p14:creationId xmlns:p14="http://schemas.microsoft.com/office/powerpoint/2010/main" val="31970669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563" y="150608"/>
            <a:ext cx="8595360" cy="731520"/>
          </a:xfrm>
        </p:spPr>
        <p:txBody>
          <a:bodyPr/>
          <a:lstStyle/>
          <a:p>
            <a:r>
              <a:rPr lang="en-US" dirty="0" smtClean="0"/>
              <a:t>DG Screener Structure</a:t>
            </a:r>
            <a:endParaRPr lang="en-US" dirty="0"/>
          </a:p>
        </p:txBody>
      </p:sp>
      <p:sp>
        <p:nvSpPr>
          <p:cNvPr id="2" name="Rectangle 1"/>
          <p:cNvSpPr/>
          <p:nvPr/>
        </p:nvSpPr>
        <p:spPr bwMode="auto">
          <a:xfrm>
            <a:off x="3270324" y="2754275"/>
            <a:ext cx="3216536" cy="2119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r>
              <a:rPr kumimoji="0" lang="en-US" sz="3600" b="1" i="0" u="none" strike="noStrike" cap="none" normalizeH="0" baseline="0" dirty="0" err="1" smtClean="0">
                <a:ln>
                  <a:noFill/>
                </a:ln>
                <a:solidFill>
                  <a:schemeClr val="bg1"/>
                </a:solidFill>
                <a:effectLst/>
                <a:latin typeface="Arial" charset="0"/>
              </a:rPr>
              <a:t>OpenDSS</a:t>
            </a:r>
            <a:endParaRPr kumimoji="0" lang="en-US" sz="3600" b="1" i="0" u="none" strike="noStrike" cap="none" normalizeH="0" baseline="0" dirty="0" smtClean="0">
              <a:ln>
                <a:noFill/>
              </a:ln>
              <a:solidFill>
                <a:schemeClr val="bg1"/>
              </a:solidFill>
              <a:effectLst/>
              <a:latin typeface="Arial" charset="0"/>
            </a:endParaRPr>
          </a:p>
        </p:txBody>
      </p:sp>
      <p:sp>
        <p:nvSpPr>
          <p:cNvPr id="3" name="Rectangle 2"/>
          <p:cNvSpPr/>
          <p:nvPr/>
        </p:nvSpPr>
        <p:spPr bwMode="auto">
          <a:xfrm>
            <a:off x="3259567" y="1032734"/>
            <a:ext cx="3216536" cy="882128"/>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DG Screener</a:t>
            </a:r>
          </a:p>
        </p:txBody>
      </p:sp>
      <p:cxnSp>
        <p:nvCxnSpPr>
          <p:cNvPr id="8" name="Straight Arrow Connector 7"/>
          <p:cNvCxnSpPr/>
          <p:nvPr/>
        </p:nvCxnSpPr>
        <p:spPr bwMode="auto">
          <a:xfrm>
            <a:off x="3550023" y="1914862"/>
            <a:ext cx="0" cy="839413"/>
          </a:xfrm>
          <a:prstGeom prst="straightConnector1">
            <a:avLst/>
          </a:prstGeom>
          <a:solidFill>
            <a:schemeClr val="accent1"/>
          </a:solidFill>
          <a:ln w="38100" cap="flat" cmpd="sng" algn="ctr">
            <a:solidFill>
              <a:schemeClr val="tx1"/>
            </a:solidFill>
            <a:prstDash val="solid"/>
            <a:round/>
            <a:headEnd type="triangle"/>
            <a:tailEnd type="triangle"/>
          </a:ln>
          <a:effectLst/>
        </p:spPr>
      </p:cxnSp>
      <p:sp>
        <p:nvSpPr>
          <p:cNvPr id="9" name="TextBox 8"/>
          <p:cNvSpPr txBox="1"/>
          <p:nvPr/>
        </p:nvSpPr>
        <p:spPr>
          <a:xfrm>
            <a:off x="623943" y="2033196"/>
            <a:ext cx="2474259" cy="707886"/>
          </a:xfrm>
          <a:prstGeom prst="rect">
            <a:avLst/>
          </a:prstGeom>
          <a:noFill/>
        </p:spPr>
        <p:txBody>
          <a:bodyPr wrap="square" rtlCol="0">
            <a:spAutoFit/>
          </a:bodyPr>
          <a:lstStyle/>
          <a:p>
            <a:r>
              <a:rPr lang="en-US" dirty="0" smtClean="0"/>
              <a:t>DSS Scripts</a:t>
            </a:r>
          </a:p>
          <a:p>
            <a:r>
              <a:rPr lang="en-US" dirty="0" smtClean="0"/>
              <a:t>(Text)</a:t>
            </a:r>
            <a:endParaRPr lang="en-US" dirty="0"/>
          </a:p>
        </p:txBody>
      </p:sp>
      <p:sp>
        <p:nvSpPr>
          <p:cNvPr id="10" name="TextBox 9"/>
          <p:cNvSpPr txBox="1"/>
          <p:nvPr/>
        </p:nvSpPr>
        <p:spPr>
          <a:xfrm>
            <a:off x="6605194" y="1954347"/>
            <a:ext cx="2119255" cy="584775"/>
          </a:xfrm>
          <a:prstGeom prst="rect">
            <a:avLst/>
          </a:prstGeom>
          <a:noFill/>
        </p:spPr>
        <p:txBody>
          <a:bodyPr wrap="square" rtlCol="0">
            <a:spAutoFit/>
          </a:bodyPr>
          <a:lstStyle/>
          <a:p>
            <a:r>
              <a:rPr lang="en-US" dirty="0" err="1" smtClean="0"/>
              <a:t>OpenDSS</a:t>
            </a:r>
            <a:r>
              <a:rPr lang="en-US" dirty="0" smtClean="0"/>
              <a:t> COM Interface</a:t>
            </a:r>
            <a:endParaRPr lang="en-US" dirty="0"/>
          </a:p>
        </p:txBody>
      </p:sp>
      <p:sp>
        <p:nvSpPr>
          <p:cNvPr id="11" name="Rectangle 10"/>
          <p:cNvSpPr/>
          <p:nvPr/>
        </p:nvSpPr>
        <p:spPr bwMode="auto">
          <a:xfrm>
            <a:off x="4550485" y="2523587"/>
            <a:ext cx="161365" cy="2151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12" name="Rectangle 11"/>
          <p:cNvSpPr/>
          <p:nvPr/>
        </p:nvSpPr>
        <p:spPr bwMode="auto">
          <a:xfrm>
            <a:off x="4851698" y="2523587"/>
            <a:ext cx="161365" cy="2151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13" name="Rectangle 12"/>
          <p:cNvSpPr/>
          <p:nvPr/>
        </p:nvSpPr>
        <p:spPr bwMode="auto">
          <a:xfrm>
            <a:off x="5152911" y="2539122"/>
            <a:ext cx="161365" cy="2151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14" name="Rectangle 13"/>
          <p:cNvSpPr/>
          <p:nvPr/>
        </p:nvSpPr>
        <p:spPr bwMode="auto">
          <a:xfrm>
            <a:off x="5454124" y="2539122"/>
            <a:ext cx="161365" cy="2151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15" name="Rectangle 14"/>
          <p:cNvSpPr/>
          <p:nvPr/>
        </p:nvSpPr>
        <p:spPr bwMode="auto">
          <a:xfrm>
            <a:off x="5755337" y="2539122"/>
            <a:ext cx="161365" cy="2151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16" name="Rectangle 15"/>
          <p:cNvSpPr/>
          <p:nvPr/>
        </p:nvSpPr>
        <p:spPr bwMode="auto">
          <a:xfrm>
            <a:off x="6056550" y="2539122"/>
            <a:ext cx="161365" cy="2151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cxnSp>
        <p:nvCxnSpPr>
          <p:cNvPr id="17" name="Straight Arrow Connector 16"/>
          <p:cNvCxnSpPr/>
          <p:nvPr/>
        </p:nvCxnSpPr>
        <p:spPr bwMode="auto">
          <a:xfrm>
            <a:off x="4631167" y="1914862"/>
            <a:ext cx="0" cy="624260"/>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19" name="Straight Arrow Connector 18"/>
          <p:cNvCxnSpPr/>
          <p:nvPr/>
        </p:nvCxnSpPr>
        <p:spPr bwMode="auto">
          <a:xfrm>
            <a:off x="4932380" y="1899327"/>
            <a:ext cx="0" cy="624260"/>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20" name="Straight Arrow Connector 19"/>
          <p:cNvCxnSpPr/>
          <p:nvPr/>
        </p:nvCxnSpPr>
        <p:spPr bwMode="auto">
          <a:xfrm>
            <a:off x="5233593" y="1899327"/>
            <a:ext cx="0" cy="624260"/>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21" name="Straight Arrow Connector 20"/>
          <p:cNvCxnSpPr/>
          <p:nvPr/>
        </p:nvCxnSpPr>
        <p:spPr bwMode="auto">
          <a:xfrm>
            <a:off x="5534806" y="1899327"/>
            <a:ext cx="0" cy="624260"/>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22" name="Straight Arrow Connector 21"/>
          <p:cNvCxnSpPr/>
          <p:nvPr/>
        </p:nvCxnSpPr>
        <p:spPr bwMode="auto">
          <a:xfrm>
            <a:off x="5836019" y="1914862"/>
            <a:ext cx="0" cy="624260"/>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23" name="Straight Arrow Connector 22"/>
          <p:cNvCxnSpPr/>
          <p:nvPr/>
        </p:nvCxnSpPr>
        <p:spPr bwMode="auto">
          <a:xfrm>
            <a:off x="6137232" y="1914862"/>
            <a:ext cx="0" cy="624260"/>
          </a:xfrm>
          <a:prstGeom prst="straightConnector1">
            <a:avLst/>
          </a:prstGeom>
          <a:solidFill>
            <a:schemeClr val="accent1"/>
          </a:solidFill>
          <a:ln w="38100" cap="flat" cmpd="sng" algn="ctr">
            <a:solidFill>
              <a:schemeClr val="tx1"/>
            </a:solidFill>
            <a:prstDash val="solid"/>
            <a:round/>
            <a:headEnd type="triangle"/>
            <a:tailEnd type="triangle"/>
          </a:ln>
          <a:effectLst/>
        </p:spPr>
      </p:cxnSp>
      <p:sp>
        <p:nvSpPr>
          <p:cNvPr id="24" name="Oval 23"/>
          <p:cNvSpPr/>
          <p:nvPr/>
        </p:nvSpPr>
        <p:spPr bwMode="auto">
          <a:xfrm>
            <a:off x="4389120" y="2130014"/>
            <a:ext cx="1936376" cy="20455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cxnSp>
        <p:nvCxnSpPr>
          <p:cNvPr id="26" name="Straight Connector 25"/>
          <p:cNvCxnSpPr>
            <a:stCxn id="24" idx="6"/>
          </p:cNvCxnSpPr>
          <p:nvPr/>
        </p:nvCxnSpPr>
        <p:spPr bwMode="auto">
          <a:xfrm flipV="1">
            <a:off x="6325496" y="2130014"/>
            <a:ext cx="570156" cy="10227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Flowchart: Magnetic Disk 26"/>
          <p:cNvSpPr/>
          <p:nvPr/>
        </p:nvSpPr>
        <p:spPr bwMode="auto">
          <a:xfrm>
            <a:off x="3205778" y="5395515"/>
            <a:ext cx="591671" cy="441064"/>
          </a:xfrm>
          <a:prstGeom prst="flowChartMagneticDisk">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28" name="Flowchart: Magnetic Disk 27"/>
          <p:cNvSpPr/>
          <p:nvPr/>
        </p:nvSpPr>
        <p:spPr bwMode="auto">
          <a:xfrm>
            <a:off x="4173965" y="5395515"/>
            <a:ext cx="591671" cy="441064"/>
          </a:xfrm>
          <a:prstGeom prst="flowChartMagneticDisk">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sp>
        <p:nvSpPr>
          <p:cNvPr id="29" name="Flowchart: Magnetic Disk 28"/>
          <p:cNvSpPr/>
          <p:nvPr/>
        </p:nvSpPr>
        <p:spPr bwMode="auto">
          <a:xfrm>
            <a:off x="5873669" y="5395515"/>
            <a:ext cx="591671" cy="441064"/>
          </a:xfrm>
          <a:prstGeom prst="flowChartMagneticDisk">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p:txBody>
      </p:sp>
      <p:cxnSp>
        <p:nvCxnSpPr>
          <p:cNvPr id="30" name="Straight Arrow Connector 29"/>
          <p:cNvCxnSpPr/>
          <p:nvPr/>
        </p:nvCxnSpPr>
        <p:spPr bwMode="auto">
          <a:xfrm>
            <a:off x="3501613" y="4873531"/>
            <a:ext cx="0" cy="602428"/>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32" name="Straight Arrow Connector 31"/>
          <p:cNvCxnSpPr/>
          <p:nvPr/>
        </p:nvCxnSpPr>
        <p:spPr bwMode="auto">
          <a:xfrm>
            <a:off x="4469800" y="4873531"/>
            <a:ext cx="0" cy="602428"/>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33" name="Straight Arrow Connector 32"/>
          <p:cNvCxnSpPr/>
          <p:nvPr/>
        </p:nvCxnSpPr>
        <p:spPr bwMode="auto">
          <a:xfrm>
            <a:off x="6201776" y="4873531"/>
            <a:ext cx="0" cy="602428"/>
          </a:xfrm>
          <a:prstGeom prst="straightConnector1">
            <a:avLst/>
          </a:prstGeom>
          <a:solidFill>
            <a:schemeClr val="accent1"/>
          </a:solidFill>
          <a:ln w="38100" cap="flat" cmpd="sng" algn="ctr">
            <a:solidFill>
              <a:schemeClr val="tx1"/>
            </a:solidFill>
            <a:prstDash val="solid"/>
            <a:round/>
            <a:headEnd type="triangle"/>
            <a:tailEnd type="triangle"/>
          </a:ln>
          <a:effectLst/>
        </p:spPr>
      </p:cxnSp>
      <p:cxnSp>
        <p:nvCxnSpPr>
          <p:cNvPr id="34" name="Straight Connector 33"/>
          <p:cNvCxnSpPr/>
          <p:nvPr/>
        </p:nvCxnSpPr>
        <p:spPr bwMode="auto">
          <a:xfrm flipV="1">
            <a:off x="2476949" y="2334568"/>
            <a:ext cx="1073074" cy="754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extBox 35"/>
          <p:cNvSpPr txBox="1"/>
          <p:nvPr/>
        </p:nvSpPr>
        <p:spPr>
          <a:xfrm>
            <a:off x="2845393" y="5836579"/>
            <a:ext cx="2474259" cy="584775"/>
          </a:xfrm>
          <a:prstGeom prst="rect">
            <a:avLst/>
          </a:prstGeom>
          <a:noFill/>
        </p:spPr>
        <p:txBody>
          <a:bodyPr wrap="square" rtlCol="0">
            <a:spAutoFit/>
          </a:bodyPr>
          <a:lstStyle/>
          <a:p>
            <a:r>
              <a:rPr lang="en-US" dirty="0" smtClean="0"/>
              <a:t>Circuit Templates and Case Files</a:t>
            </a:r>
            <a:endParaRPr lang="en-US" dirty="0"/>
          </a:p>
        </p:txBody>
      </p:sp>
      <p:sp>
        <p:nvSpPr>
          <p:cNvPr id="37" name="TextBox 36"/>
          <p:cNvSpPr txBox="1"/>
          <p:nvPr/>
        </p:nvSpPr>
        <p:spPr>
          <a:xfrm>
            <a:off x="5658522" y="5846879"/>
            <a:ext cx="2474259" cy="338554"/>
          </a:xfrm>
          <a:prstGeom prst="rect">
            <a:avLst/>
          </a:prstGeom>
          <a:noFill/>
        </p:spPr>
        <p:txBody>
          <a:bodyPr wrap="square" rtlCol="0">
            <a:spAutoFit/>
          </a:bodyPr>
          <a:lstStyle/>
          <a:p>
            <a:r>
              <a:rPr lang="en-US" dirty="0" smtClean="0"/>
              <a:t>General </a:t>
            </a:r>
            <a:r>
              <a:rPr lang="en-US" dirty="0" err="1" smtClean="0"/>
              <a:t>OpenDSS</a:t>
            </a:r>
            <a:r>
              <a:rPr lang="en-US" dirty="0" smtClean="0"/>
              <a:t> Files</a:t>
            </a:r>
            <a:endParaRPr lang="en-US" dirty="0"/>
          </a:p>
        </p:txBody>
      </p:sp>
    </p:spTree>
    <p:extLst>
      <p:ext uri="{BB962C8B-B14F-4D97-AF65-F5344CB8AC3E}">
        <p14:creationId xmlns:p14="http://schemas.microsoft.com/office/powerpoint/2010/main" val="38593586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OpenDSS</a:t>
            </a:r>
            <a:r>
              <a:rPr lang="en-US" dirty="0" smtClean="0"/>
              <a:t> COM Interface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14620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smtClean="0"/>
              <a:t>Two Implementations of OpenDSS</a:t>
            </a:r>
          </a:p>
        </p:txBody>
      </p:sp>
      <p:sp>
        <p:nvSpPr>
          <p:cNvPr id="134147" name="Content Placeholder 2"/>
          <p:cNvSpPr>
            <a:spLocks noGrp="1"/>
          </p:cNvSpPr>
          <p:nvPr>
            <p:ph idx="1"/>
          </p:nvPr>
        </p:nvSpPr>
        <p:spPr/>
        <p:txBody>
          <a:bodyPr/>
          <a:lstStyle/>
          <a:p>
            <a:r>
              <a:rPr lang="en-US" altLang="en-US" b="1" smtClean="0"/>
              <a:t>Stand-alone EXE</a:t>
            </a:r>
          </a:p>
          <a:p>
            <a:pPr lvl="1"/>
            <a:r>
              <a:rPr lang="en-US" altLang="en-US" smtClean="0"/>
              <a:t>32-bit</a:t>
            </a:r>
          </a:p>
          <a:p>
            <a:pPr lvl="1"/>
            <a:r>
              <a:rPr lang="en-US" altLang="en-US" smtClean="0"/>
              <a:t>64-bit</a:t>
            </a:r>
          </a:p>
          <a:p>
            <a:pPr lvl="1"/>
            <a:r>
              <a:rPr lang="en-US" altLang="en-US" smtClean="0"/>
              <a:t>Use this to develop text scripts to study problems</a:t>
            </a:r>
          </a:p>
          <a:p>
            <a:r>
              <a:rPr lang="en-US" altLang="en-US" b="1" smtClean="0"/>
              <a:t>In-Process COM Server</a:t>
            </a:r>
          </a:p>
          <a:p>
            <a:pPr lvl="1"/>
            <a:r>
              <a:rPr lang="en-US" altLang="en-US" smtClean="0"/>
              <a:t>32-bit</a:t>
            </a:r>
          </a:p>
          <a:p>
            <a:pPr lvl="1"/>
            <a:r>
              <a:rPr lang="en-US" altLang="en-US" smtClean="0"/>
              <a:t>64-bit</a:t>
            </a:r>
          </a:p>
          <a:p>
            <a:pPr lvl="1"/>
            <a:r>
              <a:rPr lang="en-US" altLang="en-US" smtClean="0"/>
              <a:t>Use this to link OpenDSS to other programs</a:t>
            </a:r>
          </a:p>
          <a:p>
            <a:pPr lvl="2"/>
            <a:r>
              <a:rPr lang="en-US" altLang="en-US" smtClean="0"/>
              <a:t>Automate the program</a:t>
            </a:r>
          </a:p>
          <a:p>
            <a:pPr lvl="2"/>
            <a:r>
              <a:rPr lang="en-US" altLang="en-US" smtClean="0"/>
              <a:t>Execute complex algorithms</a:t>
            </a:r>
          </a:p>
        </p:txBody>
      </p:sp>
    </p:spTree>
    <p:extLst>
      <p:ext uri="{BB962C8B-B14F-4D97-AF65-F5344CB8AC3E}">
        <p14:creationId xmlns:p14="http://schemas.microsoft.com/office/powerpoint/2010/main" val="9062188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en-US" smtClean="0"/>
              <a:t>DSS Structure</a:t>
            </a:r>
          </a:p>
        </p:txBody>
      </p:sp>
      <p:sp>
        <p:nvSpPr>
          <p:cNvPr id="135171"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135172"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5173"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4"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5"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6"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7"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8"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9"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0"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1"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2"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3"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4"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5"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135186" name="Text Box 18"/>
          <p:cNvSpPr txBox="1">
            <a:spLocks noChangeArrowheads="1"/>
          </p:cNvSpPr>
          <p:nvPr/>
        </p:nvSpPr>
        <p:spPr bwMode="auto">
          <a:xfrm>
            <a:off x="381000" y="1752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135187" name="Line 19"/>
          <p:cNvSpPr>
            <a:spLocks noChangeShapeType="1"/>
          </p:cNvSpPr>
          <p:nvPr/>
        </p:nvSpPr>
        <p:spPr bwMode="auto">
          <a:xfrm>
            <a:off x="1524000" y="1981200"/>
            <a:ext cx="838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88"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5189"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0"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135191"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135192"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135193"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5194"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5195" name="Text Box 18"/>
          <p:cNvSpPr txBox="1">
            <a:spLocks noChangeArrowheads="1"/>
          </p:cNvSpPr>
          <p:nvPr/>
        </p:nvSpPr>
        <p:spPr bwMode="auto">
          <a:xfrm>
            <a:off x="18288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eaLnBrk="1" hangingPunct="1"/>
            <a:r>
              <a:rPr lang="en-US" altLang="en-US" sz="1800">
                <a:solidFill>
                  <a:schemeClr val="tx1"/>
                </a:solidFill>
              </a:rPr>
              <a:t>Text</a:t>
            </a:r>
          </a:p>
        </p:txBody>
      </p:sp>
    </p:spTree>
    <p:extLst>
      <p:ext uri="{BB962C8B-B14F-4D97-AF65-F5344CB8AC3E}">
        <p14:creationId xmlns:p14="http://schemas.microsoft.com/office/powerpoint/2010/main" val="514439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en-US" smtClean="0"/>
              <a:t>OpenDSSEngine.DSS is Registered</a:t>
            </a:r>
          </a:p>
        </p:txBody>
      </p:sp>
      <p:pic>
        <p:nvPicPr>
          <p:cNvPr id="136195"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136197"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6198"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6199"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136200"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6201"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136202"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2987930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en-US" smtClean="0"/>
              <a:t>Linking Your Program to the COM Server</a:t>
            </a:r>
          </a:p>
        </p:txBody>
      </p:sp>
      <p:sp>
        <p:nvSpPr>
          <p:cNvPr id="137219" name="Rectangle 3"/>
          <p:cNvSpPr>
            <a:spLocks noGrp="1" noChangeArrowheads="1"/>
          </p:cNvSpPr>
          <p:nvPr>
            <p:ph type="body" idx="1"/>
          </p:nvPr>
        </p:nvSpPr>
        <p:spPr/>
        <p:txBody>
          <a:bodyPr/>
          <a:lstStyle/>
          <a:p>
            <a:pPr eaLnBrk="1" hangingPunct="1">
              <a:buFontTx/>
              <a:buNone/>
            </a:pPr>
            <a:r>
              <a:rPr lang="en-US" altLang="en-US" dirty="0" smtClean="0"/>
              <a:t>Examples of accessing the COM server in various languages</a:t>
            </a:r>
          </a:p>
          <a:p>
            <a:pPr eaLnBrk="1" hangingPunct="1"/>
            <a:r>
              <a:rPr lang="en-US" altLang="en-US" dirty="0" smtClean="0"/>
              <a:t>In MATLAB:</a:t>
            </a:r>
          </a:p>
          <a:p>
            <a:pPr lvl="1" eaLnBrk="1" hangingPunct="1"/>
            <a:r>
              <a:rPr lang="en-US" altLang="en-US" sz="1800" b="1" dirty="0" err="1" smtClean="0">
                <a:latin typeface="Courier New" panose="02070309020205020404" pitchFamily="49" charset="0"/>
              </a:rPr>
              <a:t>DSSobj</a:t>
            </a:r>
            <a:r>
              <a:rPr lang="en-US" altLang="en-US" sz="1800" b="1" dirty="0" smtClean="0">
                <a:latin typeface="Courier New" panose="02070309020205020404" pitchFamily="49" charset="0"/>
              </a:rPr>
              <a:t> = </a:t>
            </a:r>
            <a:r>
              <a:rPr lang="en-US" altLang="en-US" sz="1800" b="1" dirty="0" err="1" smtClean="0">
                <a:latin typeface="Courier New" panose="02070309020205020404" pitchFamily="49" charset="0"/>
              </a:rPr>
              <a:t>actxserver</a:t>
            </a:r>
            <a:r>
              <a:rPr lang="en-US" altLang="en-US" sz="1800" b="1" dirty="0" smtClean="0">
                <a:latin typeface="Courier New" panose="02070309020205020404" pitchFamily="49" charset="0"/>
              </a:rPr>
              <a:t>(‘</a:t>
            </a:r>
            <a:r>
              <a:rPr lang="en-US" altLang="en-US" sz="1800" b="1" dirty="0" err="1" smtClean="0">
                <a:latin typeface="Courier New" panose="02070309020205020404" pitchFamily="49" charset="0"/>
              </a:rPr>
              <a:t>OpenDSSEngine.DSS</a:t>
            </a:r>
            <a:r>
              <a:rPr lang="en-US" altLang="en-US" sz="1800" b="1" dirty="0" smtClean="0">
                <a:latin typeface="Courier New" panose="02070309020205020404" pitchFamily="49" charset="0"/>
              </a:rPr>
              <a:t>’);</a:t>
            </a:r>
          </a:p>
          <a:p>
            <a:pPr eaLnBrk="1" hangingPunct="1"/>
            <a:r>
              <a:rPr lang="en-US" altLang="en-US" dirty="0" smtClean="0"/>
              <a:t>In VBA:</a:t>
            </a:r>
          </a:p>
          <a:p>
            <a:pPr lvl="1" eaLnBrk="1" hangingPunct="1"/>
            <a:r>
              <a:rPr lang="en-US" altLang="en-US" sz="1800" b="1" dirty="0" smtClean="0">
                <a:latin typeface="Courier New" panose="02070309020205020404" pitchFamily="49" charset="0"/>
              </a:rPr>
              <a:t>Public </a:t>
            </a:r>
            <a:r>
              <a:rPr lang="en-US" altLang="en-US" sz="1800" b="1" dirty="0" err="1" smtClean="0">
                <a:latin typeface="Courier New" panose="02070309020205020404" pitchFamily="49" charset="0"/>
              </a:rPr>
              <a:t>DSSobj</a:t>
            </a:r>
            <a:r>
              <a:rPr lang="en-US" altLang="en-US" sz="1800" b="1" dirty="0" smtClean="0">
                <a:latin typeface="Courier New" panose="02070309020205020404" pitchFamily="49" charset="0"/>
              </a:rPr>
              <a:t> As </a:t>
            </a:r>
            <a:r>
              <a:rPr lang="en-US" altLang="en-US" sz="1800" b="1" dirty="0" err="1" smtClean="0">
                <a:latin typeface="Courier New" panose="02070309020205020404" pitchFamily="49" charset="0"/>
              </a:rPr>
              <a:t>OpenDSSEngine.DSS</a:t>
            </a:r>
            <a:r>
              <a:rPr lang="en-US" altLang="en-US" sz="1800" b="1" dirty="0" smtClean="0">
                <a:latin typeface="Courier New" panose="02070309020205020404" pitchFamily="49" charset="0"/>
              </a:rPr>
              <a:t/>
            </a:r>
            <a:br>
              <a:rPr lang="en-US" altLang="en-US" sz="1800" b="1" dirty="0" smtClean="0">
                <a:latin typeface="Courier New" panose="02070309020205020404" pitchFamily="49" charset="0"/>
              </a:rPr>
            </a:br>
            <a:r>
              <a:rPr lang="en-US" altLang="en-US" sz="1800" b="1" dirty="0" smtClean="0">
                <a:latin typeface="Courier New" panose="02070309020205020404" pitchFamily="49" charset="0"/>
              </a:rPr>
              <a:t>Set </a:t>
            </a:r>
            <a:r>
              <a:rPr lang="en-US" altLang="en-US" sz="1800" b="1" dirty="0" err="1" smtClean="0">
                <a:latin typeface="Courier New" panose="02070309020205020404" pitchFamily="49" charset="0"/>
              </a:rPr>
              <a:t>DSSobj</a:t>
            </a:r>
            <a:r>
              <a:rPr lang="en-US" altLang="en-US" sz="1800" b="1" dirty="0" smtClean="0">
                <a:latin typeface="Courier New" panose="02070309020205020404" pitchFamily="49" charset="0"/>
              </a:rPr>
              <a:t> = New </a:t>
            </a:r>
            <a:r>
              <a:rPr lang="en-US" altLang="en-US" sz="1800" b="1" dirty="0" err="1" smtClean="0">
                <a:latin typeface="Courier New" panose="02070309020205020404" pitchFamily="49" charset="0"/>
              </a:rPr>
              <a:t>OpenDSSEngine.DSS</a:t>
            </a:r>
            <a:endParaRPr lang="en-US" altLang="en-US" sz="1800" b="1" dirty="0" smtClean="0">
              <a:latin typeface="Courier New" panose="02070309020205020404" pitchFamily="49" charset="0"/>
            </a:endParaRPr>
          </a:p>
          <a:p>
            <a:pPr eaLnBrk="1" hangingPunct="1"/>
            <a:r>
              <a:rPr lang="en-US" altLang="en-US" dirty="0" smtClean="0"/>
              <a:t>In </a:t>
            </a:r>
            <a:r>
              <a:rPr lang="en-US" altLang="en-US" dirty="0" err="1" smtClean="0"/>
              <a:t>Dephi</a:t>
            </a:r>
            <a:endParaRPr lang="en-US" altLang="en-US" dirty="0" smtClean="0"/>
          </a:p>
          <a:p>
            <a:pPr lvl="1" eaLnBrk="1" hangingPunct="1"/>
            <a:r>
              <a:rPr lang="en-US" altLang="en-US" sz="1800" b="1" dirty="0" smtClean="0">
                <a:latin typeface="Courier New" panose="02070309020205020404" pitchFamily="49" charset="0"/>
              </a:rPr>
              <a:t>{Import Type Library}</a:t>
            </a:r>
          </a:p>
          <a:p>
            <a:pPr lvl="1" eaLnBrk="1" hangingPunct="1"/>
            <a:r>
              <a:rPr lang="en-US" altLang="en-US" sz="1800" b="1" dirty="0" smtClean="0">
                <a:latin typeface="Courier New" panose="02070309020205020404" pitchFamily="49" charset="0"/>
              </a:rPr>
              <a:t>Type </a:t>
            </a:r>
            <a:r>
              <a:rPr lang="en-US" altLang="en-US" sz="1800" b="1" dirty="0" err="1" smtClean="0">
                <a:latin typeface="Courier New" panose="02070309020205020404" pitchFamily="49" charset="0"/>
              </a:rPr>
              <a:t>DSSObj</a:t>
            </a:r>
            <a:r>
              <a:rPr lang="en-US" altLang="en-US" sz="1800" b="1" dirty="0" smtClean="0">
                <a:latin typeface="Courier New" panose="02070309020205020404" pitchFamily="49" charset="0"/>
              </a:rPr>
              <a:t> : IDSS;      </a:t>
            </a:r>
            <a:r>
              <a:rPr lang="en-US" altLang="en-US" sz="1800" b="1" dirty="0" smtClean="0">
                <a:solidFill>
                  <a:srgbClr val="FF0000"/>
                </a:solidFill>
                <a:latin typeface="Calibri" panose="020F0502020204030204" pitchFamily="34" charset="0"/>
                <a:sym typeface="Wingdings" panose="05000000000000000000" pitchFamily="2" charset="2"/>
              </a:rPr>
              <a:t> This is how DG Screener does it!</a:t>
            </a:r>
            <a:endParaRPr lang="en-US" altLang="en-US" sz="1800" b="1" dirty="0" smtClean="0">
              <a:solidFill>
                <a:srgbClr val="FF0000"/>
              </a:solidFill>
              <a:latin typeface="Calibri" panose="020F0502020204030204" pitchFamily="34" charset="0"/>
            </a:endParaRPr>
          </a:p>
          <a:p>
            <a:pPr lvl="1" eaLnBrk="1" hangingPunct="1"/>
            <a:r>
              <a:rPr lang="en-US" altLang="en-US" sz="1800" b="1" dirty="0" smtClean="0">
                <a:latin typeface="Courier New" panose="02070309020205020404" pitchFamily="49" charset="0"/>
              </a:rPr>
              <a:t>…</a:t>
            </a:r>
          </a:p>
          <a:p>
            <a:pPr lvl="1" eaLnBrk="1" hangingPunct="1"/>
            <a:r>
              <a:rPr lang="en-US" altLang="en-US" sz="1800" b="1" dirty="0" err="1" smtClean="0">
                <a:latin typeface="Courier New" panose="02070309020205020404" pitchFamily="49" charset="0"/>
              </a:rPr>
              <a:t>DSSObj</a:t>
            </a:r>
            <a:r>
              <a:rPr lang="en-US" altLang="en-US" sz="1800" b="1" dirty="0" smtClean="0">
                <a:latin typeface="Courier New" panose="02070309020205020404" pitchFamily="49" charset="0"/>
              </a:rPr>
              <a:t> := </a:t>
            </a:r>
            <a:r>
              <a:rPr lang="en-US" altLang="en-US" sz="1800" b="1" dirty="0" err="1" smtClean="0">
                <a:latin typeface="Courier New" panose="02070309020205020404" pitchFamily="49" charset="0"/>
              </a:rPr>
              <a:t>coDSS.Create</a:t>
            </a:r>
            <a:r>
              <a:rPr lang="en-US" altLang="en-US" sz="1800" b="1" dirty="0" smtClean="0">
                <a:latin typeface="Courier New" panose="02070309020205020404" pitchFamily="49" charset="0"/>
              </a:rPr>
              <a:t>;</a:t>
            </a:r>
          </a:p>
          <a:p>
            <a:pPr eaLnBrk="1" hangingPunct="1">
              <a:buFontTx/>
              <a:buNone/>
            </a:pPr>
            <a:endParaRPr lang="en-US" altLang="en-US" sz="1800" dirty="0" smtClean="0">
              <a:latin typeface="Courier New" panose="02070309020205020404" pitchFamily="49" charset="0"/>
            </a:endParaRPr>
          </a:p>
          <a:p>
            <a:pPr lvl="1" eaLnBrk="1" hangingPunct="1"/>
            <a:endParaRPr lang="en-US" altLang="en-US" sz="1600" dirty="0" smtClean="0">
              <a:latin typeface="Courier New" panose="02070309020205020404" pitchFamily="49" charset="0"/>
            </a:endParaRPr>
          </a:p>
          <a:p>
            <a:pPr eaLnBrk="1" hangingPunct="1"/>
            <a:endParaRPr lang="en-US" altLang="en-US" dirty="0" smtClean="0"/>
          </a:p>
        </p:txBody>
      </p:sp>
    </p:spTree>
    <p:extLst>
      <p:ext uri="{BB962C8B-B14F-4D97-AF65-F5344CB8AC3E}">
        <p14:creationId xmlns:p14="http://schemas.microsoft.com/office/powerpoint/2010/main" val="1957668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7772400" cy="914400"/>
          </a:xfrm>
        </p:spPr>
        <p:txBody>
          <a:bodyPr/>
          <a:lstStyle/>
          <a:p>
            <a:pPr eaLnBrk="1" hangingPunct="1"/>
            <a:r>
              <a:rPr lang="en-US" altLang="en-US" smtClean="0"/>
              <a:t>Computing Annual Losses</a:t>
            </a:r>
          </a:p>
        </p:txBody>
      </p:sp>
      <p:sp>
        <p:nvSpPr>
          <p:cNvPr id="17411" name="Rectangle 3"/>
          <p:cNvSpPr>
            <a:spLocks noGrp="1" noChangeArrowheads="1"/>
          </p:cNvSpPr>
          <p:nvPr>
            <p:ph type="body" idx="1"/>
          </p:nvPr>
        </p:nvSpPr>
        <p:spPr>
          <a:xfrm>
            <a:off x="457200" y="1371600"/>
            <a:ext cx="8229600" cy="4754563"/>
          </a:xfrm>
        </p:spPr>
        <p:txBody>
          <a:bodyPr/>
          <a:lstStyle/>
          <a:p>
            <a:pPr eaLnBrk="1" hangingPunct="1">
              <a:buFontTx/>
              <a:buNone/>
            </a:pPr>
            <a:endParaRPr lang="en-US" altLang="en-US" sz="2000" smtClean="0"/>
          </a:p>
          <a:p>
            <a:pPr eaLnBrk="1" hangingPunct="1">
              <a:buFontTx/>
              <a:buNone/>
            </a:pPr>
            <a:r>
              <a:rPr lang="en-US" altLang="en-US" sz="2000" smtClean="0"/>
              <a:t>Peak load losses are not necessarily indicative of annual losses</a:t>
            </a:r>
          </a:p>
        </p:txBody>
      </p:sp>
      <p:pic>
        <p:nvPicPr>
          <p:cNvPr id="174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8" y="2486025"/>
            <a:ext cx="41148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11137" r="25760"/>
          <a:stretch>
            <a:fillRect/>
          </a:stretch>
        </p:blipFill>
        <p:spPr bwMode="auto">
          <a:xfrm>
            <a:off x="4692650" y="2597150"/>
            <a:ext cx="41148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707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en-US" smtClean="0"/>
              <a:t>Linking Your Program to the COM Server, 2</a:t>
            </a:r>
          </a:p>
        </p:txBody>
      </p:sp>
      <p:sp>
        <p:nvSpPr>
          <p:cNvPr id="138243" name="Rectangle 3"/>
          <p:cNvSpPr>
            <a:spLocks noGrp="1" noChangeArrowheads="1"/>
          </p:cNvSpPr>
          <p:nvPr>
            <p:ph type="body" idx="1"/>
          </p:nvPr>
        </p:nvSpPr>
        <p:spPr/>
        <p:txBody>
          <a:bodyPr/>
          <a:lstStyle/>
          <a:p>
            <a:pPr eaLnBrk="1" hangingPunct="1"/>
            <a:r>
              <a:rPr lang="en-US" altLang="en-US" smtClean="0"/>
              <a:t>In PYTHON:</a:t>
            </a:r>
          </a:p>
          <a:p>
            <a:pPr lvl="1" eaLnBrk="1" hangingPunct="1"/>
            <a:r>
              <a:rPr lang="en-US" altLang="en-US" sz="1800" b="1" smtClean="0">
                <a:latin typeface="Courier New" panose="02070309020205020404" pitchFamily="49" charset="0"/>
                <a:cs typeface="Courier New" panose="02070309020205020404" pitchFamily="49" charset="0"/>
              </a:rPr>
              <a:t>Import win32com.client</a:t>
            </a:r>
          </a:p>
          <a:p>
            <a:pPr lvl="1" eaLnBrk="1" hangingPunct="1"/>
            <a:r>
              <a:rPr lang="en-US" altLang="en-US" sz="1800" b="1" smtClean="0">
                <a:latin typeface="Courier New" panose="02070309020205020404" pitchFamily="49" charset="0"/>
                <a:cs typeface="Courier New" panose="02070309020205020404" pitchFamily="49" charset="0"/>
              </a:rPr>
              <a:t>Class DSS:</a:t>
            </a:r>
          </a:p>
          <a:p>
            <a:pPr lvl="1" eaLnBrk="1" hangingPunct="1"/>
            <a:r>
              <a:rPr lang="en-US" altLang="en-US" sz="1800" b="1" smtClean="0">
                <a:latin typeface="Courier New" panose="02070309020205020404" pitchFamily="49" charset="0"/>
              </a:rPr>
              <a:t>self.engine = win32com.client.Dispatch("OpenDSSEngine.DSS")</a:t>
            </a:r>
          </a:p>
          <a:p>
            <a:pPr eaLnBrk="1" hangingPunct="1"/>
            <a:endParaRPr lang="en-US" altLang="en-US" sz="1800" b="1" smtClean="0">
              <a:latin typeface="Courier New" panose="02070309020205020404" pitchFamily="49" charset="0"/>
            </a:endParaRPr>
          </a:p>
          <a:p>
            <a:pPr eaLnBrk="1" hangingPunct="1"/>
            <a:r>
              <a:rPr lang="en-US" altLang="en-US" sz="1800" b="1" smtClean="0">
                <a:latin typeface="Courier New" panose="02070309020205020404" pitchFamily="49" charset="0"/>
              </a:rPr>
              <a:t>In C#:</a:t>
            </a:r>
          </a:p>
          <a:p>
            <a:pPr lvl="1" eaLnBrk="1" hangingPunct="1"/>
            <a:r>
              <a:rPr lang="en-US" altLang="en-US" sz="1800" b="1" smtClean="0">
                <a:latin typeface="Courier New" panose="02070309020205020404" pitchFamily="49" charset="0"/>
              </a:rPr>
              <a:t>(Project &gt;Add Reference   … select OpenDSSEngine)</a:t>
            </a:r>
          </a:p>
          <a:p>
            <a:pPr lvl="1" eaLnBrk="1" hangingPunct="1"/>
            <a:endParaRPr lang="en-US" altLang="en-US" sz="1800" b="1" smtClean="0">
              <a:latin typeface="Courier New" panose="02070309020205020404" pitchFamily="49" charset="0"/>
            </a:endParaRPr>
          </a:p>
          <a:p>
            <a:pPr lvl="1" eaLnBrk="1" hangingPunct="1"/>
            <a:r>
              <a:rPr lang="en-US" altLang="en-US" sz="1800" b="1" smtClean="0">
                <a:latin typeface="Courier New" panose="02070309020205020404" pitchFamily="49" charset="0"/>
              </a:rPr>
              <a:t>Using OpenDSSEngine;</a:t>
            </a:r>
          </a:p>
          <a:p>
            <a:pPr lvl="1" eaLnBrk="1" hangingPunct="1"/>
            <a:r>
              <a:rPr lang="en-US" altLang="en-US" sz="1800" b="1" smtClean="0">
                <a:latin typeface="Courier New" panose="02070309020205020404" pitchFamily="49" charset="0"/>
              </a:rPr>
              <a:t>Public DSS DSSObj;</a:t>
            </a:r>
          </a:p>
          <a:p>
            <a:pPr lvl="1" eaLnBrk="1" hangingPunct="1"/>
            <a:r>
              <a:rPr lang="en-US" altLang="en-US" sz="1800" b="1" smtClean="0">
                <a:latin typeface="Courier New" panose="02070309020205020404" pitchFamily="49" charset="0"/>
              </a:rPr>
              <a:t>DSSObj = new DSS();</a:t>
            </a:r>
          </a:p>
          <a:p>
            <a:pPr eaLnBrk="1" hangingPunct="1">
              <a:buFontTx/>
              <a:buNone/>
            </a:pPr>
            <a:endParaRPr lang="en-US" altLang="en-US" sz="1800" smtClean="0">
              <a:latin typeface="Courier New" panose="02070309020205020404" pitchFamily="49" charset="0"/>
            </a:endParaRPr>
          </a:p>
          <a:p>
            <a:pPr lvl="1" eaLnBrk="1" hangingPunct="1"/>
            <a:endParaRPr lang="en-US" altLang="en-US" sz="1600" smtClean="0">
              <a:latin typeface="Courier New" panose="02070309020205020404" pitchFamily="49" charset="0"/>
            </a:endParaRPr>
          </a:p>
          <a:p>
            <a:pPr eaLnBrk="1" hangingPunct="1"/>
            <a:endParaRPr lang="en-US" altLang="en-US" smtClean="0"/>
          </a:p>
        </p:txBody>
      </p:sp>
    </p:spTree>
    <p:extLst>
      <p:ext uri="{BB962C8B-B14F-4D97-AF65-F5344CB8AC3E}">
        <p14:creationId xmlns:p14="http://schemas.microsoft.com/office/powerpoint/2010/main" val="8702321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en-US" smtClean="0"/>
              <a:t>OpenDSS COM Interfaces</a:t>
            </a:r>
          </a:p>
        </p:txBody>
      </p:sp>
      <p:sp>
        <p:nvSpPr>
          <p:cNvPr id="139267" name="Rectangle 3"/>
          <p:cNvSpPr>
            <a:spLocks noGrp="1" noChangeArrowheads="1"/>
          </p:cNvSpPr>
          <p:nvPr>
            <p:ph type="body" idx="1"/>
          </p:nvPr>
        </p:nvSpPr>
        <p:spPr/>
        <p:txBody>
          <a:bodyPr/>
          <a:lstStyle/>
          <a:p>
            <a:pPr eaLnBrk="1" hangingPunct="1">
              <a:lnSpc>
                <a:spcPct val="85000"/>
              </a:lnSpc>
            </a:pPr>
            <a:r>
              <a:rPr lang="en-US" altLang="en-US" smtClean="0"/>
              <a:t>There are many interfaces supplied by the COM server</a:t>
            </a:r>
          </a:p>
          <a:p>
            <a:pPr eaLnBrk="1" hangingPunct="1">
              <a:lnSpc>
                <a:spcPct val="85000"/>
              </a:lnSpc>
            </a:pPr>
            <a:endParaRPr lang="en-US" altLang="en-US" smtClean="0"/>
          </a:p>
          <a:p>
            <a:pPr eaLnBrk="1" hangingPunct="1">
              <a:lnSpc>
                <a:spcPct val="85000"/>
              </a:lnSpc>
            </a:pPr>
            <a:r>
              <a:rPr lang="en-US" altLang="en-US" smtClean="0"/>
              <a:t>There is one registered </a:t>
            </a:r>
            <a:r>
              <a:rPr lang="en-US" altLang="en-US" i="1" smtClean="0"/>
              <a:t>In-Process COM</a:t>
            </a:r>
            <a:r>
              <a:rPr lang="en-US" altLang="en-US" smtClean="0"/>
              <a:t> interface:</a:t>
            </a:r>
          </a:p>
          <a:p>
            <a:pPr lvl="1" eaLnBrk="1" hangingPunct="1">
              <a:lnSpc>
                <a:spcPct val="85000"/>
              </a:lnSpc>
            </a:pPr>
            <a:r>
              <a:rPr lang="en-US" altLang="en-US" b="1" i="1" smtClean="0"/>
              <a:t>OpenDSSEngine.DSS</a:t>
            </a:r>
          </a:p>
          <a:p>
            <a:pPr lvl="2" eaLnBrk="1" hangingPunct="1">
              <a:lnSpc>
                <a:spcPct val="85000"/>
              </a:lnSpc>
            </a:pPr>
            <a:r>
              <a:rPr lang="en-US" altLang="en-US" smtClean="0"/>
              <a:t>The DSS interface is the one your program instantiates</a:t>
            </a:r>
          </a:p>
          <a:p>
            <a:pPr lvl="2" eaLnBrk="1" hangingPunct="1">
              <a:lnSpc>
                <a:spcPct val="85000"/>
              </a:lnSpc>
            </a:pPr>
            <a:r>
              <a:rPr lang="en-US" altLang="en-US" smtClean="0"/>
              <a:t>The DSS interface then creates all the others.</a:t>
            </a:r>
          </a:p>
          <a:p>
            <a:pPr lvl="2" eaLnBrk="1" hangingPunct="1">
              <a:lnSpc>
                <a:spcPct val="85000"/>
              </a:lnSpc>
            </a:pPr>
            <a:r>
              <a:rPr lang="en-US" altLang="en-US" smtClean="0"/>
              <a:t>This is for simplicity for users who are not necessarily familiar with COM programming</a:t>
            </a:r>
          </a:p>
        </p:txBody>
      </p:sp>
    </p:spTree>
    <p:extLst>
      <p:ext uri="{BB962C8B-B14F-4D97-AF65-F5344CB8AC3E}">
        <p14:creationId xmlns:p14="http://schemas.microsoft.com/office/powerpoint/2010/main" val="26493508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en-US" smtClean="0"/>
              <a:t>“Active objects” concept</a:t>
            </a:r>
          </a:p>
        </p:txBody>
      </p:sp>
      <p:sp>
        <p:nvSpPr>
          <p:cNvPr id="140291" name="Rectangle 3"/>
          <p:cNvSpPr>
            <a:spLocks noGrp="1" noChangeArrowheads="1"/>
          </p:cNvSpPr>
          <p:nvPr>
            <p:ph type="body" idx="1"/>
          </p:nvPr>
        </p:nvSpPr>
        <p:spPr/>
        <p:txBody>
          <a:bodyPr/>
          <a:lstStyle/>
          <a:p>
            <a:pPr eaLnBrk="1" hangingPunct="1">
              <a:lnSpc>
                <a:spcPct val="85000"/>
              </a:lnSpc>
              <a:buFontTx/>
              <a:buNone/>
            </a:pPr>
            <a:r>
              <a:rPr lang="en-US" altLang="en-US" smtClean="0"/>
              <a:t>.The interfaces generally act on the </a:t>
            </a:r>
            <a:r>
              <a:rPr lang="en-US" altLang="en-US" b="1" u="sng" smtClean="0"/>
              <a:t>ACTIVE object</a:t>
            </a:r>
          </a:p>
          <a:p>
            <a:pPr lvl="1" eaLnBrk="1" hangingPunct="1">
              <a:lnSpc>
                <a:spcPct val="85000"/>
              </a:lnSpc>
            </a:pPr>
            <a:r>
              <a:rPr lang="en-US" altLang="en-US" smtClean="0"/>
              <a:t>Active circuit, </a:t>
            </a:r>
          </a:p>
          <a:p>
            <a:pPr lvl="1" eaLnBrk="1" hangingPunct="1">
              <a:lnSpc>
                <a:spcPct val="85000"/>
              </a:lnSpc>
            </a:pPr>
            <a:r>
              <a:rPr lang="en-US" altLang="en-US" smtClean="0"/>
              <a:t>Active circuit element, </a:t>
            </a:r>
          </a:p>
          <a:p>
            <a:pPr lvl="1" eaLnBrk="1" hangingPunct="1">
              <a:lnSpc>
                <a:spcPct val="85000"/>
              </a:lnSpc>
            </a:pPr>
            <a:r>
              <a:rPr lang="en-US" altLang="en-US" smtClean="0"/>
              <a:t>Active bus, etc.</a:t>
            </a:r>
          </a:p>
          <a:p>
            <a:pPr lvl="1" eaLnBrk="1" hangingPunct="1">
              <a:lnSpc>
                <a:spcPct val="85000"/>
              </a:lnSpc>
            </a:pPr>
            <a:endParaRPr lang="en-US" altLang="en-US" smtClean="0"/>
          </a:p>
          <a:p>
            <a:pPr eaLnBrk="1" hangingPunct="1">
              <a:lnSpc>
                <a:spcPct val="85000"/>
              </a:lnSpc>
            </a:pPr>
            <a:r>
              <a:rPr lang="en-US" altLang="en-US" smtClean="0"/>
              <a:t>The interfaces generally point to the active object</a:t>
            </a:r>
          </a:p>
          <a:p>
            <a:pPr lvl="1" eaLnBrk="1" hangingPunct="1">
              <a:lnSpc>
                <a:spcPct val="85000"/>
              </a:lnSpc>
            </a:pPr>
            <a:r>
              <a:rPr lang="en-US" altLang="en-US" smtClean="0"/>
              <a:t>To work with another object, change the active object</a:t>
            </a:r>
          </a:p>
          <a:p>
            <a:pPr lvl="2" eaLnBrk="1" hangingPunct="1">
              <a:lnSpc>
                <a:spcPct val="85000"/>
              </a:lnSpc>
            </a:pPr>
            <a:r>
              <a:rPr lang="en-US" altLang="en-US" smtClean="0"/>
              <a:t>There are methods for selecting objects</a:t>
            </a:r>
          </a:p>
          <a:p>
            <a:pPr lvl="2" eaLnBrk="1" hangingPunct="1">
              <a:lnSpc>
                <a:spcPct val="85000"/>
              </a:lnSpc>
            </a:pPr>
            <a:r>
              <a:rPr lang="en-US" altLang="en-US" smtClean="0"/>
              <a:t>You may also use script commands</a:t>
            </a:r>
          </a:p>
        </p:txBody>
      </p:sp>
    </p:spTree>
    <p:extLst>
      <p:ext uri="{BB962C8B-B14F-4D97-AF65-F5344CB8AC3E}">
        <p14:creationId xmlns:p14="http://schemas.microsoft.com/office/powerpoint/2010/main" val="99070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 Interface </a:t>
            </a:r>
            <a:endParaRPr lang="en-US" dirty="0"/>
          </a:p>
        </p:txBody>
      </p:sp>
      <p:sp>
        <p:nvSpPr>
          <p:cNvPr id="3" name="Content Placeholder 2"/>
          <p:cNvSpPr>
            <a:spLocks noGrp="1"/>
          </p:cNvSpPr>
          <p:nvPr>
            <p:ph idx="1"/>
          </p:nvPr>
        </p:nvSpPr>
        <p:spPr/>
        <p:txBody>
          <a:bodyPr/>
          <a:lstStyle/>
          <a:p>
            <a:r>
              <a:rPr lang="en-US" dirty="0" smtClean="0"/>
              <a:t>The easiest way for most users to view the </a:t>
            </a:r>
            <a:r>
              <a:rPr lang="en-US" dirty="0" err="1" smtClean="0"/>
              <a:t>OpenDSS</a:t>
            </a:r>
            <a:r>
              <a:rPr lang="en-US" dirty="0" smtClean="0"/>
              <a:t> COM interface is to use Microsoft Excel</a:t>
            </a:r>
          </a:p>
          <a:p>
            <a:r>
              <a:rPr lang="en-US" dirty="0" smtClean="0"/>
              <a:t>Procedure</a:t>
            </a:r>
          </a:p>
          <a:p>
            <a:pPr lvl="1"/>
            <a:r>
              <a:rPr lang="en-US" dirty="0" smtClean="0"/>
              <a:t>Start Excel</a:t>
            </a:r>
          </a:p>
          <a:p>
            <a:pPr lvl="1"/>
            <a:r>
              <a:rPr lang="en-US" dirty="0" smtClean="0"/>
              <a:t>Alt-F11 to open VBA Editor</a:t>
            </a:r>
          </a:p>
          <a:p>
            <a:pPr lvl="1"/>
            <a:r>
              <a:rPr lang="en-US" dirty="0" smtClean="0"/>
              <a:t>Connect to </a:t>
            </a:r>
            <a:r>
              <a:rPr lang="en-US" dirty="0" err="1" smtClean="0"/>
              <a:t>OpenDSS</a:t>
            </a:r>
            <a:r>
              <a:rPr lang="en-US" dirty="0" smtClean="0"/>
              <a:t> Engine via Tools&gt;References</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2" y="3698063"/>
            <a:ext cx="2105025" cy="1762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392" y="3402419"/>
            <a:ext cx="3930750" cy="3128556"/>
          </a:xfrm>
          <a:prstGeom prst="rect">
            <a:avLst/>
          </a:prstGeom>
        </p:spPr>
      </p:pic>
    </p:spTree>
    <p:extLst>
      <p:ext uri="{BB962C8B-B14F-4D97-AF65-F5344CB8AC3E}">
        <p14:creationId xmlns:p14="http://schemas.microsoft.com/office/powerpoint/2010/main" val="31950071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p:txBody>
          <a:bodyPr/>
          <a:lstStyle/>
          <a:p>
            <a:r>
              <a:rPr lang="en-US" dirty="0" err="1"/>
              <a:t>Loadshapes</a:t>
            </a:r>
            <a:r>
              <a:rPr lang="en-US" dirty="0"/>
              <a:t> and Smart Grid </a:t>
            </a:r>
            <a:r>
              <a:rPr lang="en-US" dirty="0" smtClean="0"/>
              <a:t>Simulation:</a:t>
            </a:r>
            <a:br>
              <a:rPr lang="en-US" dirty="0" smtClean="0"/>
            </a:br>
            <a:r>
              <a:rPr lang="en-US" dirty="0" smtClean="0"/>
              <a:t>The </a:t>
            </a:r>
            <a:r>
              <a:rPr lang="en-US" dirty="0"/>
              <a:t>Key to Dynamic Modeling</a:t>
            </a:r>
            <a:endParaRPr lang="en-US" altLang="en-US" dirty="0" smtClean="0"/>
          </a:p>
        </p:txBody>
      </p:sp>
      <p:sp>
        <p:nvSpPr>
          <p:cNvPr id="119811" name="Rectangle 3"/>
          <p:cNvSpPr>
            <a:spLocks noGrp="1" noChangeArrowheads="1"/>
          </p:cNvSpPr>
          <p:nvPr>
            <p:ph type="subTitle" idx="1"/>
          </p:nvPr>
        </p:nvSpPr>
        <p:spPr/>
        <p:txBody>
          <a:bodyPr/>
          <a:lstStyle/>
          <a:p>
            <a:pPr eaLnBrk="1" hangingPunct="1"/>
            <a:endParaRPr lang="en-US" altLang="en-US" smtClean="0"/>
          </a:p>
        </p:txBody>
      </p:sp>
    </p:spTree>
    <p:extLst>
      <p:ext uri="{BB962C8B-B14F-4D97-AF65-F5344CB8AC3E}">
        <p14:creationId xmlns:p14="http://schemas.microsoft.com/office/powerpoint/2010/main" val="20165568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smtClean="0"/>
              <a:t>Modeling Solar PV</a:t>
            </a:r>
            <a:endParaRPr lang="en-US" altLang="en-US" dirty="0" smtClean="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51390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err="1" smtClean="0"/>
              <a:t>PVSystem</a:t>
            </a:r>
            <a:r>
              <a:rPr lang="en-US" altLang="en-US" dirty="0" smtClean="0"/>
              <a:t> in the </a:t>
            </a:r>
            <a:r>
              <a:rPr lang="en-US" altLang="en-US" dirty="0" err="1" smtClean="0"/>
              <a:t>OpenDSS</a:t>
            </a:r>
            <a:r>
              <a:rPr lang="en-US" altLang="en-US" dirty="0" smtClean="0"/>
              <a:t> </a:t>
            </a:r>
          </a:p>
        </p:txBody>
      </p:sp>
      <p:sp>
        <p:nvSpPr>
          <p:cNvPr id="14339" name="Rectangle 3"/>
          <p:cNvSpPr>
            <a:spLocks noGrp="1" noChangeArrowheads="1"/>
          </p:cNvSpPr>
          <p:nvPr>
            <p:ph type="body" idx="1"/>
          </p:nvPr>
        </p:nvSpPr>
        <p:spPr/>
        <p:txBody>
          <a:bodyPr/>
          <a:lstStyle/>
          <a:p>
            <a:r>
              <a:rPr lang="en-US" altLang="en-US" dirty="0" smtClean="0"/>
              <a:t>The </a:t>
            </a:r>
            <a:r>
              <a:rPr lang="en-US" altLang="en-US" dirty="0" err="1" smtClean="0"/>
              <a:t>PVSystem</a:t>
            </a:r>
            <a:r>
              <a:rPr lang="en-US" altLang="en-US" dirty="0" smtClean="0"/>
              <a:t> </a:t>
            </a:r>
            <a:r>
              <a:rPr lang="en-US" dirty="0" smtClean="0"/>
              <a:t>model </a:t>
            </a:r>
            <a:r>
              <a:rPr lang="en-US" dirty="0"/>
              <a:t>combines a model of the PV array and the PV inverter into one convenient model to use for distribution system impacts </a:t>
            </a:r>
            <a:r>
              <a:rPr lang="en-US" dirty="0" smtClean="0"/>
              <a:t>studies</a:t>
            </a:r>
            <a:endParaRPr lang="en-US" altLang="en-US" dirty="0" smtClean="0"/>
          </a:p>
          <a:p>
            <a:pPr eaLnBrk="1" hangingPunct="1">
              <a:buFontTx/>
              <a:buNone/>
            </a:pPr>
            <a:endParaRPr lang="en-US" altLang="en-US" dirty="0" smtClean="0"/>
          </a:p>
          <a:p>
            <a:pPr eaLnBrk="1" hangingPunct="1"/>
            <a:endParaRPr lang="en-US" altLang="en-US" dirty="0" smtClean="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567" y="2570206"/>
            <a:ext cx="4800600" cy="3611563"/>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1031690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Example Script </a:t>
            </a:r>
          </a:p>
        </p:txBody>
      </p:sp>
      <p:sp>
        <p:nvSpPr>
          <p:cNvPr id="14339" name="Rectangle 3"/>
          <p:cNvSpPr>
            <a:spLocks noGrp="1" noChangeArrowheads="1"/>
          </p:cNvSpPr>
          <p:nvPr>
            <p:ph type="body" idx="1"/>
          </p:nvPr>
        </p:nvSpPr>
        <p:spPr/>
        <p:txBody>
          <a:bodyPr/>
          <a:lstStyle/>
          <a:p>
            <a:r>
              <a:rPr lang="en-US" dirty="0"/>
              <a:t>This example defines a PV system with a panel </a:t>
            </a:r>
            <a:r>
              <a:rPr lang="en-US" dirty="0" err="1"/>
              <a:t>Pmpp</a:t>
            </a:r>
            <a:r>
              <a:rPr lang="en-US" dirty="0"/>
              <a:t> of 500 kW at 1 kW/m</a:t>
            </a:r>
            <a:r>
              <a:rPr lang="en-US" baseline="30000" dirty="0"/>
              <a:t>2</a:t>
            </a:r>
            <a:r>
              <a:rPr lang="en-US" dirty="0"/>
              <a:t> irradiance and a panel temperature of 25</a:t>
            </a:r>
            <a:r>
              <a:rPr lang="en-US" dirty="0">
                <a:sym typeface="Symbol" panose="05050102010706020507" pitchFamily="18" charset="2"/>
              </a:rPr>
              <a:t></a:t>
            </a:r>
            <a:r>
              <a:rPr lang="en-US" dirty="0"/>
              <a:t>C. The inverter is rated at 500 kVA. A PF of 1.0 is assumed for this example</a:t>
            </a:r>
            <a:r>
              <a:rPr lang="en-US" dirty="0" smtClean="0"/>
              <a:t>.</a:t>
            </a:r>
          </a:p>
          <a:p>
            <a:r>
              <a:rPr lang="en-US" altLang="en-US" dirty="0" smtClean="0"/>
              <a:t>Can also be used with the </a:t>
            </a:r>
            <a:r>
              <a:rPr lang="en-US" altLang="en-US" dirty="0" err="1" smtClean="0"/>
              <a:t>InvControl</a:t>
            </a:r>
            <a:r>
              <a:rPr lang="en-US" altLang="en-US" dirty="0" smtClean="0"/>
              <a:t> control object that implements advanced (‘smart’) inverter functions such as volt-</a:t>
            </a:r>
            <a:r>
              <a:rPr lang="en-US" altLang="en-US" dirty="0" err="1" smtClean="0"/>
              <a:t>var</a:t>
            </a:r>
            <a:r>
              <a:rPr lang="en-US" altLang="en-US" dirty="0" smtClean="0"/>
              <a:t>, volt-watt, and dynamic reactive current.</a:t>
            </a:r>
          </a:p>
          <a:p>
            <a:r>
              <a:rPr lang="en-US" altLang="en-US" dirty="0" err="1" smtClean="0"/>
              <a:t>InvControl</a:t>
            </a:r>
            <a:r>
              <a:rPr lang="en-US" altLang="en-US" dirty="0" smtClean="0"/>
              <a:t> usage to be covered later today</a:t>
            </a:r>
          </a:p>
          <a:p>
            <a:pPr eaLnBrk="1" hangingPunct="1">
              <a:buFontTx/>
              <a:buNone/>
            </a:pPr>
            <a:endParaRPr lang="en-US" altLang="en-US" dirty="0" smtClean="0"/>
          </a:p>
          <a:p>
            <a:pPr eaLnBrk="1" hangingPunct="1"/>
            <a:endParaRPr lang="en-US" altLang="en-US" dirty="0" smtClean="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918928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smtClean="0"/>
              <a:t>Example Script</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r>
              <a:rPr lang="en-US" sz="4800" b="1" dirty="0"/>
              <a:t>clear</a:t>
            </a:r>
          </a:p>
          <a:p>
            <a:pPr marL="0" indent="0">
              <a:buNone/>
            </a:pPr>
            <a:r>
              <a:rPr lang="en-US" sz="4800" b="1" dirty="0"/>
              <a:t> </a:t>
            </a:r>
          </a:p>
          <a:p>
            <a:pPr marL="0" indent="0">
              <a:buNone/>
            </a:pPr>
            <a:r>
              <a:rPr lang="en-US" sz="4800" b="1" dirty="0"/>
              <a:t>New </a:t>
            </a:r>
            <a:r>
              <a:rPr lang="en-US" sz="4800" b="1" dirty="0" err="1"/>
              <a:t>Circuit.PVSystem</a:t>
            </a:r>
            <a:r>
              <a:rPr lang="en-US" sz="4800" b="1" dirty="0"/>
              <a:t>  </a:t>
            </a:r>
            <a:r>
              <a:rPr lang="en-US" sz="4800" b="1" dirty="0" err="1"/>
              <a:t>basekv</a:t>
            </a:r>
            <a:r>
              <a:rPr lang="en-US" sz="4800" b="1" dirty="0"/>
              <a:t>=12.47  Isc3=1000 Isc1=900</a:t>
            </a:r>
          </a:p>
          <a:p>
            <a:pPr marL="0" indent="0">
              <a:buNone/>
            </a:pPr>
            <a:r>
              <a:rPr lang="en-US" sz="4800" b="1" dirty="0"/>
              <a:t> </a:t>
            </a:r>
          </a:p>
          <a:p>
            <a:pPr marL="0" indent="0">
              <a:buNone/>
            </a:pPr>
            <a:r>
              <a:rPr lang="en-US" sz="4800" b="1" dirty="0"/>
              <a:t>// P-T curve is per unit of rated </a:t>
            </a:r>
            <a:r>
              <a:rPr lang="en-US" sz="4800" b="1" dirty="0" err="1"/>
              <a:t>Pmpp</a:t>
            </a:r>
            <a:r>
              <a:rPr lang="en-US" sz="4800" b="1" dirty="0"/>
              <a:t> vs temperature</a:t>
            </a:r>
          </a:p>
          <a:p>
            <a:pPr marL="0" indent="0">
              <a:buNone/>
            </a:pPr>
            <a:r>
              <a:rPr lang="en-US" sz="4800" b="1" dirty="0"/>
              <a:t>// This one is for a </a:t>
            </a:r>
            <a:r>
              <a:rPr lang="en-US" sz="4800" b="1" dirty="0" err="1"/>
              <a:t>Pmpp</a:t>
            </a:r>
            <a:r>
              <a:rPr lang="en-US" sz="4800" b="1" dirty="0"/>
              <a:t> stated at 25 </a:t>
            </a:r>
            <a:r>
              <a:rPr lang="en-US" sz="4800" b="1" dirty="0" err="1"/>
              <a:t>deg</a:t>
            </a:r>
            <a:endParaRPr lang="en-US" sz="4800" b="1" dirty="0"/>
          </a:p>
          <a:p>
            <a:pPr marL="0" indent="0">
              <a:buNone/>
            </a:pPr>
            <a:r>
              <a:rPr lang="en-US" sz="4800" b="1" dirty="0"/>
              <a:t>New </a:t>
            </a:r>
            <a:r>
              <a:rPr lang="en-US" sz="4800" b="1" dirty="0" err="1"/>
              <a:t>XYCurve.MyPvsT</a:t>
            </a:r>
            <a:r>
              <a:rPr lang="en-US" sz="4800" b="1" dirty="0"/>
              <a:t> </a:t>
            </a:r>
            <a:r>
              <a:rPr lang="en-US" sz="4800" b="1" dirty="0" err="1"/>
              <a:t>npts</a:t>
            </a:r>
            <a:r>
              <a:rPr lang="en-US" sz="4800" b="1" dirty="0"/>
              <a:t>=4  </a:t>
            </a:r>
            <a:r>
              <a:rPr lang="en-US" sz="4800" b="1" dirty="0" err="1"/>
              <a:t>xarray</a:t>
            </a:r>
            <a:r>
              <a:rPr lang="en-US" sz="4800" b="1" dirty="0"/>
              <a:t>=[0  25  75  100]  </a:t>
            </a:r>
            <a:r>
              <a:rPr lang="en-US" sz="4800" b="1" dirty="0" err="1"/>
              <a:t>yarray</a:t>
            </a:r>
            <a:r>
              <a:rPr lang="en-US" sz="4800" b="1" dirty="0"/>
              <a:t>=[1.2 1.0 0.8  0.6] </a:t>
            </a:r>
          </a:p>
          <a:p>
            <a:pPr marL="0" indent="0">
              <a:buNone/>
            </a:pPr>
            <a:r>
              <a:rPr lang="en-US" sz="4800" b="1" dirty="0"/>
              <a:t> </a:t>
            </a:r>
          </a:p>
          <a:p>
            <a:pPr marL="0" indent="0">
              <a:buNone/>
            </a:pPr>
            <a:r>
              <a:rPr lang="en-US" sz="4800" b="1" dirty="0"/>
              <a:t>// efficiency curve is per unit </a:t>
            </a:r>
            <a:r>
              <a:rPr lang="en-US" sz="4800" b="1" dirty="0" err="1"/>
              <a:t>eff</a:t>
            </a:r>
            <a:r>
              <a:rPr lang="en-US" sz="4800" b="1" dirty="0"/>
              <a:t> vs per unit power</a:t>
            </a:r>
          </a:p>
          <a:p>
            <a:pPr marL="0" indent="0">
              <a:buNone/>
            </a:pPr>
            <a:r>
              <a:rPr lang="en-US" sz="4800" b="1" dirty="0"/>
              <a:t>New </a:t>
            </a:r>
            <a:r>
              <a:rPr lang="en-US" sz="4800" b="1" dirty="0" err="1"/>
              <a:t>XYCurve.MyEff</a:t>
            </a:r>
            <a:r>
              <a:rPr lang="en-US" sz="4800" b="1" dirty="0"/>
              <a:t> </a:t>
            </a:r>
            <a:r>
              <a:rPr lang="en-US" sz="4800" b="1" dirty="0" err="1"/>
              <a:t>npts</a:t>
            </a:r>
            <a:r>
              <a:rPr lang="en-US" sz="4800" b="1" dirty="0"/>
              <a:t>=4  </a:t>
            </a:r>
            <a:r>
              <a:rPr lang="en-US" sz="4800" b="1" dirty="0" err="1"/>
              <a:t>xarray</a:t>
            </a:r>
            <a:r>
              <a:rPr lang="en-US" sz="4800" b="1" dirty="0"/>
              <a:t>=[.1  .2  .4  1.0]  </a:t>
            </a:r>
            <a:r>
              <a:rPr lang="en-US" sz="4800" b="1" dirty="0" err="1"/>
              <a:t>yarray</a:t>
            </a:r>
            <a:r>
              <a:rPr lang="en-US" sz="4800" b="1" dirty="0"/>
              <a:t>=[.86  .9  .93  .97]  </a:t>
            </a:r>
          </a:p>
          <a:p>
            <a:pPr marL="0" indent="0">
              <a:buNone/>
            </a:pPr>
            <a:r>
              <a:rPr lang="en-US" sz="4800" b="1" dirty="0"/>
              <a:t> </a:t>
            </a:r>
          </a:p>
          <a:p>
            <a:pPr marL="0" indent="0">
              <a:buNone/>
            </a:pPr>
            <a:r>
              <a:rPr lang="en-US" sz="4800" b="1" dirty="0"/>
              <a:t>// per unit irradiance curve (per unit if "irradiance" property)</a:t>
            </a:r>
          </a:p>
          <a:p>
            <a:pPr marL="0" indent="0">
              <a:buNone/>
            </a:pPr>
            <a:r>
              <a:rPr lang="en-US" sz="4800" b="1" dirty="0"/>
              <a:t>New </a:t>
            </a:r>
            <a:r>
              <a:rPr lang="en-US" sz="4800" b="1" dirty="0" err="1"/>
              <a:t>Loadshape.MyIrrad</a:t>
            </a:r>
            <a:r>
              <a:rPr lang="en-US" sz="4800" b="1" dirty="0"/>
              <a:t> </a:t>
            </a:r>
            <a:r>
              <a:rPr lang="en-US" sz="4800" b="1" dirty="0" err="1"/>
              <a:t>npts</a:t>
            </a:r>
            <a:r>
              <a:rPr lang="en-US" sz="4800" b="1" dirty="0"/>
              <a:t>=24 interval=1 </a:t>
            </a:r>
            <a:r>
              <a:rPr lang="en-US" sz="4800" b="1" dirty="0" err="1"/>
              <a:t>mult</a:t>
            </a:r>
            <a:r>
              <a:rPr lang="en-US" sz="4800" b="1" dirty="0"/>
              <a:t>=[0 0 0 0 0 0 .1 .2 .3  .5  .8  .9  1.0  1.0  .99  .9  .7  .4  .1 0  0  0  0  0]</a:t>
            </a:r>
          </a:p>
          <a:p>
            <a:pPr marL="0" indent="0">
              <a:buNone/>
            </a:pPr>
            <a:r>
              <a:rPr lang="en-US" sz="4800" b="1" dirty="0"/>
              <a:t> </a:t>
            </a:r>
          </a:p>
          <a:p>
            <a:pPr marL="0" indent="0">
              <a:buNone/>
            </a:pPr>
            <a:r>
              <a:rPr lang="en-US" sz="4800" b="1" dirty="0"/>
              <a:t>// 24-hr temp shape curve</a:t>
            </a:r>
          </a:p>
          <a:p>
            <a:pPr marL="0" indent="0">
              <a:buNone/>
            </a:pPr>
            <a:r>
              <a:rPr lang="en-US" sz="4800" b="1" dirty="0"/>
              <a:t>New </a:t>
            </a:r>
            <a:r>
              <a:rPr lang="en-US" sz="4800" b="1" dirty="0" err="1"/>
              <a:t>Tshape.MyTemp</a:t>
            </a:r>
            <a:r>
              <a:rPr lang="en-US" sz="4800" b="1" dirty="0"/>
              <a:t> </a:t>
            </a:r>
            <a:r>
              <a:rPr lang="en-US" sz="4800" b="1" dirty="0" err="1"/>
              <a:t>npts</a:t>
            </a:r>
            <a:r>
              <a:rPr lang="en-US" sz="4800" b="1" dirty="0"/>
              <a:t>=24 interval=1 temp=[25, 25, 25, 25, 25, 25, 25, 25, 35, 40, 45, 50  60 60  55 40  35  30  25 25 25 25 25 25]</a:t>
            </a:r>
          </a:p>
          <a:p>
            <a:pPr marL="0" indent="0">
              <a:buNone/>
            </a:pPr>
            <a:r>
              <a:rPr lang="en-US" sz="4800" b="1" dirty="0"/>
              <a:t> </a:t>
            </a:r>
          </a:p>
          <a:p>
            <a:pPr marL="0" indent="0">
              <a:buNone/>
            </a:pPr>
            <a:r>
              <a:rPr lang="en-US" sz="4800" b="1" dirty="0"/>
              <a:t>// **** plot </a:t>
            </a:r>
            <a:r>
              <a:rPr lang="en-US" sz="4800" b="1" dirty="0" err="1"/>
              <a:t>tshape</a:t>
            </a:r>
            <a:r>
              <a:rPr lang="en-US" sz="4800" b="1" dirty="0"/>
              <a:t> object=</a:t>
            </a:r>
            <a:r>
              <a:rPr lang="en-US" sz="4800" b="1" dirty="0" err="1"/>
              <a:t>mytemp</a:t>
            </a:r>
            <a:endParaRPr lang="en-US" sz="4800" b="1" dirty="0"/>
          </a:p>
          <a:p>
            <a:pPr marL="0" indent="0">
              <a:buNone/>
            </a:pPr>
            <a:r>
              <a:rPr lang="en-US" sz="4800" b="1" dirty="0"/>
              <a:t> </a:t>
            </a:r>
          </a:p>
          <a:p>
            <a:pPr marL="0" indent="0">
              <a:buNone/>
            </a:pPr>
            <a:r>
              <a:rPr lang="en-US" sz="4800" b="1" dirty="0"/>
              <a:t>// take the default line</a:t>
            </a:r>
          </a:p>
          <a:p>
            <a:pPr marL="0" indent="0">
              <a:buNone/>
            </a:pPr>
            <a:r>
              <a:rPr lang="en-US" sz="4800" b="1" dirty="0"/>
              <a:t>New Line.line1 Bus1=</a:t>
            </a:r>
            <a:r>
              <a:rPr lang="en-US" sz="4800" b="1" dirty="0" err="1"/>
              <a:t>sourcebus</a:t>
            </a:r>
            <a:r>
              <a:rPr lang="en-US" sz="4800" b="1" dirty="0"/>
              <a:t> bus2=</a:t>
            </a:r>
            <a:r>
              <a:rPr lang="en-US" sz="4800" b="1" dirty="0" err="1"/>
              <a:t>PVbus</a:t>
            </a:r>
            <a:r>
              <a:rPr lang="en-US" sz="4800" b="1" dirty="0"/>
              <a:t>  Length=2</a:t>
            </a:r>
          </a:p>
          <a:p>
            <a:pPr marL="0" indent="0">
              <a:buNone/>
            </a:pPr>
            <a:r>
              <a:rPr lang="en-US" sz="4800" b="1" dirty="0"/>
              <a:t> </a:t>
            </a:r>
          </a:p>
        </p:txBody>
      </p:sp>
    </p:spTree>
    <p:extLst>
      <p:ext uri="{BB962C8B-B14F-4D97-AF65-F5344CB8AC3E}">
        <p14:creationId xmlns:p14="http://schemas.microsoft.com/office/powerpoint/2010/main" val="13063036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smtClean="0"/>
              <a:t>Example Script (cont’d)</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endParaRPr lang="en-US" sz="4800" b="1" dirty="0"/>
          </a:p>
          <a:p>
            <a:pPr marL="0" indent="0">
              <a:buNone/>
            </a:pPr>
            <a:r>
              <a:rPr lang="en-US" sz="6400" b="1" dirty="0"/>
              <a:t>!</a:t>
            </a:r>
            <a:r>
              <a:rPr lang="en-US" sz="6400" b="1" dirty="0" smtClean="0"/>
              <a:t> PV </a:t>
            </a:r>
            <a:r>
              <a:rPr lang="en-US" sz="6400" b="1" dirty="0"/>
              <a:t>definition</a:t>
            </a:r>
          </a:p>
          <a:p>
            <a:pPr marL="0" indent="0">
              <a:buNone/>
            </a:pPr>
            <a:r>
              <a:rPr lang="en-US" sz="6400" b="1" dirty="0"/>
              <a:t>New </a:t>
            </a:r>
            <a:r>
              <a:rPr lang="en-US" sz="6400" b="1" dirty="0" err="1"/>
              <a:t>PVSystem.PV</a:t>
            </a:r>
            <a:r>
              <a:rPr lang="en-US" sz="6400" b="1" dirty="0"/>
              <a:t> phases=3 bus1=</a:t>
            </a:r>
            <a:r>
              <a:rPr lang="en-US" sz="6400" b="1" dirty="0" err="1"/>
              <a:t>PVbus</a:t>
            </a:r>
            <a:r>
              <a:rPr lang="en-US" sz="6400" b="1" dirty="0"/>
              <a:t> kV=12.47  kVA=500  </a:t>
            </a:r>
            <a:r>
              <a:rPr lang="en-US" sz="6400" b="1" dirty="0" err="1"/>
              <a:t>irrad</a:t>
            </a:r>
            <a:r>
              <a:rPr lang="en-US" sz="6400" b="1" dirty="0"/>
              <a:t>=0.8  </a:t>
            </a:r>
            <a:r>
              <a:rPr lang="en-US" sz="6400" b="1" dirty="0" err="1"/>
              <a:t>Pmpp</a:t>
            </a:r>
            <a:r>
              <a:rPr lang="en-US" sz="6400" b="1" dirty="0"/>
              <a:t>=500 </a:t>
            </a:r>
          </a:p>
          <a:p>
            <a:pPr marL="0" indent="0">
              <a:buNone/>
            </a:pPr>
            <a:r>
              <a:rPr lang="en-US" sz="6400" b="1" dirty="0"/>
              <a:t>~ temperature=25 PF=1  </a:t>
            </a:r>
            <a:r>
              <a:rPr lang="en-US" sz="6400" b="1" dirty="0" err="1"/>
              <a:t>effcurve</a:t>
            </a:r>
            <a:r>
              <a:rPr lang="en-US" sz="6400" b="1" dirty="0"/>
              <a:t>=</a:t>
            </a:r>
            <a:r>
              <a:rPr lang="en-US" sz="6400" b="1" dirty="0" err="1"/>
              <a:t>Myeff</a:t>
            </a:r>
            <a:r>
              <a:rPr lang="en-US" sz="6400" b="1" dirty="0"/>
              <a:t>  P-</a:t>
            </a:r>
            <a:r>
              <a:rPr lang="en-US" sz="6400" b="1" dirty="0" err="1"/>
              <a:t>TCurve</a:t>
            </a:r>
            <a:r>
              <a:rPr lang="en-US" sz="6400" b="1" dirty="0"/>
              <a:t>=</a:t>
            </a:r>
            <a:r>
              <a:rPr lang="en-US" sz="6400" b="1" dirty="0" err="1"/>
              <a:t>MyPvsT</a:t>
            </a:r>
            <a:r>
              <a:rPr lang="en-US" sz="6400" b="1" dirty="0"/>
              <a:t> </a:t>
            </a:r>
          </a:p>
          <a:p>
            <a:pPr marL="0" indent="0">
              <a:buNone/>
            </a:pPr>
            <a:r>
              <a:rPr lang="en-US" sz="6400" b="1" dirty="0"/>
              <a:t>~ Daily=</a:t>
            </a:r>
            <a:r>
              <a:rPr lang="en-US" sz="6400" b="1" dirty="0" err="1"/>
              <a:t>MyIrrad</a:t>
            </a:r>
            <a:r>
              <a:rPr lang="en-US" sz="6400" b="1" dirty="0"/>
              <a:t>  </a:t>
            </a:r>
            <a:r>
              <a:rPr lang="en-US" sz="6400" b="1" dirty="0" err="1"/>
              <a:t>TDaily</a:t>
            </a:r>
            <a:r>
              <a:rPr lang="en-US" sz="6400" b="1" dirty="0"/>
              <a:t>=</a:t>
            </a:r>
            <a:r>
              <a:rPr lang="en-US" sz="6400" b="1" dirty="0" err="1"/>
              <a:t>MyTemp</a:t>
            </a:r>
            <a:r>
              <a:rPr lang="en-US" sz="6400" b="1" dirty="0"/>
              <a:t> </a:t>
            </a:r>
            <a:endParaRPr lang="en-US" sz="4800" b="1" dirty="0"/>
          </a:p>
          <a:p>
            <a:pPr marL="0" indent="0">
              <a:buNone/>
            </a:pPr>
            <a:r>
              <a:rPr lang="en-US" sz="4800" b="1" dirty="0"/>
              <a:t> </a:t>
            </a:r>
          </a:p>
          <a:p>
            <a:pPr marL="0" indent="0">
              <a:buNone/>
            </a:pPr>
            <a:r>
              <a:rPr lang="en-US" sz="4800" b="1" dirty="0"/>
              <a:t>set </a:t>
            </a:r>
            <a:r>
              <a:rPr lang="en-US" sz="4800" b="1" dirty="0" err="1"/>
              <a:t>voltagebases</a:t>
            </a:r>
            <a:r>
              <a:rPr lang="en-US" sz="4800" b="1" dirty="0"/>
              <a:t>=[12.47]</a:t>
            </a:r>
          </a:p>
          <a:p>
            <a:pPr marL="0" indent="0">
              <a:buNone/>
            </a:pPr>
            <a:r>
              <a:rPr lang="en-US" sz="4800" b="1" dirty="0" err="1"/>
              <a:t>calcv</a:t>
            </a:r>
            <a:endParaRPr lang="en-US" sz="4800" b="1" dirty="0"/>
          </a:p>
          <a:p>
            <a:pPr marL="0" indent="0">
              <a:buNone/>
            </a:pPr>
            <a:r>
              <a:rPr lang="en-US" sz="4800" b="1" dirty="0"/>
              <a:t> </a:t>
            </a:r>
          </a:p>
          <a:p>
            <a:pPr marL="0" indent="0">
              <a:buNone/>
            </a:pPr>
            <a:r>
              <a:rPr lang="en-US" sz="4800" b="1" dirty="0"/>
              <a:t>solve  ! solves at the specified irradiance and temperature</a:t>
            </a:r>
          </a:p>
          <a:p>
            <a:pPr marL="0" indent="0">
              <a:buNone/>
            </a:pPr>
            <a:r>
              <a:rPr lang="en-US" sz="4800" b="1" dirty="0"/>
              <a:t> </a:t>
            </a:r>
          </a:p>
          <a:p>
            <a:pPr marL="0" indent="0">
              <a:buNone/>
            </a:pPr>
            <a:r>
              <a:rPr lang="en-US" sz="4800" b="1" dirty="0"/>
              <a:t>new monitor.m1 </a:t>
            </a:r>
            <a:r>
              <a:rPr lang="en-US" sz="4800" b="1" dirty="0" err="1"/>
              <a:t>PVSystem.PV</a:t>
            </a:r>
            <a:r>
              <a:rPr lang="en-US" sz="4800" b="1" dirty="0"/>
              <a:t>  1 mode=1 </a:t>
            </a:r>
            <a:r>
              <a:rPr lang="en-US" sz="4800" b="1" dirty="0" err="1"/>
              <a:t>ppolar</a:t>
            </a:r>
            <a:r>
              <a:rPr lang="en-US" sz="4800" b="1" dirty="0"/>
              <a:t>=no</a:t>
            </a:r>
          </a:p>
          <a:p>
            <a:pPr marL="0" indent="0">
              <a:buNone/>
            </a:pPr>
            <a:r>
              <a:rPr lang="en-US" sz="4800" b="1" dirty="0"/>
              <a:t>new monitor.m2 </a:t>
            </a:r>
            <a:r>
              <a:rPr lang="en-US" sz="4800" b="1" dirty="0" err="1"/>
              <a:t>PVSystem.PV</a:t>
            </a:r>
            <a:r>
              <a:rPr lang="en-US" sz="4800" b="1" dirty="0"/>
              <a:t>  1 </a:t>
            </a:r>
          </a:p>
          <a:p>
            <a:pPr marL="0" indent="0">
              <a:buNone/>
            </a:pPr>
            <a:r>
              <a:rPr lang="en-US" sz="4800" b="1" dirty="0"/>
              <a:t> </a:t>
            </a:r>
          </a:p>
          <a:p>
            <a:pPr marL="0" indent="0">
              <a:buNone/>
            </a:pPr>
            <a:r>
              <a:rPr lang="en-US" sz="4800" b="1" dirty="0"/>
              <a:t>solve</a:t>
            </a:r>
          </a:p>
          <a:p>
            <a:pPr marL="0" indent="0">
              <a:buNone/>
            </a:pPr>
            <a:r>
              <a:rPr lang="en-US" sz="4800" b="1" dirty="0"/>
              <a:t>solve mode=daily</a:t>
            </a:r>
          </a:p>
          <a:p>
            <a:pPr marL="0" indent="0">
              <a:buNone/>
            </a:pPr>
            <a:r>
              <a:rPr lang="en-US" sz="4800" b="1" dirty="0"/>
              <a:t> </a:t>
            </a:r>
          </a:p>
          <a:p>
            <a:pPr marL="0" indent="0">
              <a:buNone/>
            </a:pPr>
            <a:r>
              <a:rPr lang="en-US" sz="4800" b="1" dirty="0"/>
              <a:t>show mon m1</a:t>
            </a:r>
          </a:p>
          <a:p>
            <a:pPr marL="0" indent="0">
              <a:buNone/>
            </a:pPr>
            <a:r>
              <a:rPr lang="en-US" sz="4800" b="1" dirty="0"/>
              <a:t>show mon m2</a:t>
            </a:r>
          </a:p>
          <a:p>
            <a:pPr marL="0" indent="0">
              <a:buNone/>
            </a:pPr>
            <a:r>
              <a:rPr lang="en-US" sz="4800" b="1" dirty="0"/>
              <a:t> </a:t>
            </a:r>
          </a:p>
          <a:p>
            <a:pPr marL="0" indent="0">
              <a:buNone/>
            </a:pPr>
            <a:endParaRPr lang="en-US" altLang="en-US" sz="1200" dirty="0" smtClean="0"/>
          </a:p>
        </p:txBody>
      </p:sp>
    </p:spTree>
    <p:extLst>
      <p:ext uri="{BB962C8B-B14F-4D97-AF65-F5344CB8AC3E}">
        <p14:creationId xmlns:p14="http://schemas.microsoft.com/office/powerpoint/2010/main" val="327416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2014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ank.potx" id="{AAFB9D1B-35E4-40DD-BFF2-72A69482738E}" vid="{BD943182-28FE-48A7-B4D8-370F934635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EBDA1C-3F33-4EE3-BDED-78F5DE9DBDF2}">
  <ds:schemaRefs>
    <ds:schemaRef ds:uri="http://schemas.microsoft.com/sharepoint/v3/contenttype/forms"/>
  </ds:schemaRefs>
</ds:datastoreItem>
</file>

<file path=customXml/itemProps2.xml><?xml version="1.0" encoding="utf-8"?>
<ds:datastoreItem xmlns:ds="http://schemas.openxmlformats.org/officeDocument/2006/customXml" ds:itemID="{E7072DC6-9302-4FAA-A99E-EA9C9ED5BCA5}">
  <ds:schemaRefs>
    <ds:schemaRef ds:uri="http://schemas.openxmlformats.org/package/2006/metadata/core-properties"/>
    <ds:schemaRef ds:uri="http://www.w3.org/XML/1998/namespace"/>
    <ds:schemaRef ds:uri="http://schemas.microsoft.com/office/2006/metadata/properties"/>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9d4eb815-23ed-48d9-b0c1-2b9ce0016f4e"/>
  </ds:schemaRefs>
</ds:datastoreItem>
</file>

<file path=customXml/itemProps3.xml><?xml version="1.0" encoding="utf-8"?>
<ds:datastoreItem xmlns:ds="http://schemas.openxmlformats.org/officeDocument/2006/customXml" ds:itemID="{0AA014E7-6418-4043-883B-C28489D9B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2015 PowerPoint-Template</Template>
  <TotalTime>757</TotalTime>
  <Words>4480</Words>
  <Application>Microsoft Office PowerPoint</Application>
  <PresentationFormat>On-screen Show (4:3)</PresentationFormat>
  <Paragraphs>956</Paragraphs>
  <Slides>132</Slides>
  <Notes>80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132</vt:i4>
      </vt:variant>
    </vt:vector>
  </HeadingPairs>
  <TitlesOfParts>
    <vt:vector size="145" baseType="lpstr">
      <vt:lpstr>Arial</vt:lpstr>
      <vt:lpstr>Arial Black</vt:lpstr>
      <vt:lpstr>Arial Narrow</vt:lpstr>
      <vt:lpstr>Calibri</vt:lpstr>
      <vt:lpstr>Courier New</vt:lpstr>
      <vt:lpstr>MS Sans Serif</vt:lpstr>
      <vt:lpstr>Symbol</vt:lpstr>
      <vt:lpstr>Tahoma</vt:lpstr>
      <vt:lpstr>Times New Roman</vt:lpstr>
      <vt:lpstr>Wingdings</vt:lpstr>
      <vt:lpstr>1_2014 PowerPoint Theme</vt:lpstr>
      <vt:lpstr>Document</vt:lpstr>
      <vt:lpstr>Equation</vt:lpstr>
      <vt:lpstr>Intro to OpenDSS Workshop</vt:lpstr>
      <vt:lpstr>OpenDSS</vt:lpstr>
      <vt:lpstr>Country List  …</vt:lpstr>
      <vt:lpstr>What Can You Do with OpenDSS?</vt:lpstr>
      <vt:lpstr>What can OpenDSS be used for?</vt:lpstr>
      <vt:lpstr>What has OpenDSS be used for? </vt:lpstr>
      <vt:lpstr>What’s Next?</vt:lpstr>
      <vt:lpstr>EPRI’s Vision</vt:lpstr>
      <vt:lpstr>Computing Annual Losses</vt:lpstr>
      <vt:lpstr>Using DSS to Determine Incremental Capacity of DG</vt:lpstr>
      <vt:lpstr>DG Dispatch</vt:lpstr>
      <vt:lpstr>Solar PV Simulation – 1 h step size</vt:lpstr>
      <vt:lpstr>1-s Solar Data – Cloud Transients</vt:lpstr>
      <vt:lpstr>1-sec Solar Data (2010)</vt:lpstr>
      <vt:lpstr>Root of Problem</vt:lpstr>
      <vt:lpstr>Power Distribution Efficiency</vt:lpstr>
      <vt:lpstr>Wind Plant 1-s Simulation</vt:lpstr>
      <vt:lpstr>Storage Modeling Simple Peak Shave Example</vt:lpstr>
      <vt:lpstr>Dynamics Storage Simulation</vt:lpstr>
      <vt:lpstr>Getting Started</vt:lpstr>
      <vt:lpstr>Installing</vt:lpstr>
      <vt:lpstr>SourceForge.Net Links for OpenDSS</vt:lpstr>
      <vt:lpstr>Install Both 32-bit and 64-bit Versions of OpenDSS</vt:lpstr>
      <vt:lpstr>OpenDSS Files Installed</vt:lpstr>
      <vt:lpstr>Key Files in Doc Folder</vt:lpstr>
      <vt:lpstr>Discussion Forum &amp; News for OpenDSS</vt:lpstr>
      <vt:lpstr>Introduction to Distribution Systems and Modeling</vt:lpstr>
      <vt:lpstr>Validation of OpenDSS</vt:lpstr>
      <vt:lpstr>OpenDSS is Basically a Nodal Admittance Solver</vt:lpstr>
      <vt:lpstr>Typical North American Distribution System</vt:lpstr>
      <vt:lpstr>Typical European Style System</vt:lpstr>
      <vt:lpstr>Comparisons of Systems</vt:lpstr>
      <vt:lpstr>Comparison of Distribution Systems</vt:lpstr>
      <vt:lpstr>What is the OpenDSS? </vt:lpstr>
      <vt:lpstr>What is the OpenDSS? (cont’d)</vt:lpstr>
      <vt:lpstr>Built-in Solution Modes</vt:lpstr>
      <vt:lpstr>Controls</vt:lpstr>
      <vt:lpstr>Overall Model Concept (1997)</vt:lpstr>
      <vt:lpstr>Control Modes </vt:lpstr>
      <vt:lpstr>User Interfaces Currently Implemented</vt:lpstr>
      <vt:lpstr>Why Scripting and COM?</vt:lpstr>
      <vt:lpstr>What is COM?</vt:lpstr>
      <vt:lpstr>How Does OpenDSS Work?</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Circuit Modeling Basics in OpenDSS</vt:lpstr>
      <vt:lpstr>DSS Bus Model  (Bus ≠ Node)</vt:lpstr>
      <vt:lpstr>DSS Terminal Definition</vt:lpstr>
      <vt:lpstr>Power Delivery Elements</vt:lpstr>
      <vt:lpstr>Power Conversion Elements</vt:lpstr>
      <vt:lpstr>Specifying Bus Connections</vt:lpstr>
      <vt:lpstr>Specifying Bus Connections</vt:lpstr>
      <vt:lpstr>Specifying Bus Connections</vt:lpstr>
      <vt:lpstr>Specifying Bus Connections</vt:lpstr>
      <vt:lpstr>Possible Gotcha: Specifying Two Ungrounded-Wye Capacitors on Same Bus</vt:lpstr>
      <vt:lpstr>Circuit Element Conductors are Connected to the Nodes of Buses</vt:lpstr>
      <vt:lpstr>Example: Connections for 1-Phase Residential Transformer Used in North America</vt:lpstr>
      <vt:lpstr>All Terminals of a Circuit Element Have Same Number of Conductors</vt:lpstr>
      <vt:lpstr>OpenDSS Scripting Basics</vt:lpstr>
      <vt:lpstr>A Basic Script</vt:lpstr>
      <vt:lpstr>Scripting for Larger Circuits</vt:lpstr>
      <vt:lpstr>Scripting Large Circuits</vt:lpstr>
      <vt:lpstr>Organizing Your Main Screen</vt:lpstr>
      <vt:lpstr>A Common Sense Structuring of Script Files</vt:lpstr>
      <vt:lpstr>Organizing Your Master File</vt:lpstr>
      <vt:lpstr>Example:  IEEE 8500-Node Test Feeder</vt:lpstr>
      <vt:lpstr>Main Part of “Run” File</vt:lpstr>
      <vt:lpstr>The Master File</vt:lpstr>
      <vt:lpstr>DGScreener Connection to OpenDSS</vt:lpstr>
      <vt:lpstr>DG Screener Structure</vt:lpstr>
      <vt:lpstr>OpenDSS COM Interface</vt:lpstr>
      <vt:lpstr>Two Implementations of OpenDSS</vt:lpstr>
      <vt:lpstr>DSS Structure</vt:lpstr>
      <vt:lpstr>OpenDSSEngine.DSS is Registered</vt:lpstr>
      <vt:lpstr>Linking Your Program to the COM Server</vt:lpstr>
      <vt:lpstr>Linking Your Program to the COM Server, 2</vt:lpstr>
      <vt:lpstr>OpenDSS COM Interfaces</vt:lpstr>
      <vt:lpstr>“Active objects” concept</vt:lpstr>
      <vt:lpstr>Viewing the COM Interface </vt:lpstr>
      <vt:lpstr>Loadshapes and Smart Grid Simulation: The Key to Dynamic Modeling</vt:lpstr>
      <vt:lpstr>Modeling Solar PV</vt:lpstr>
      <vt:lpstr>PVSystem in the OpenDSS </vt:lpstr>
      <vt:lpstr>Example Script </vt:lpstr>
      <vt:lpstr>Example Script</vt:lpstr>
      <vt:lpstr>Example Script (cont’d)</vt:lpstr>
      <vt:lpstr>Example Script (cont’d)</vt:lpstr>
      <vt:lpstr>Modeling PV Systems – Variability/Ramping – Single-Panel</vt:lpstr>
      <vt:lpstr>Modeling PV Systems – Variability/Ramping – 1 MW PV Array (same location as Single-Panel)</vt:lpstr>
      <vt:lpstr>Modeling PV Systems – Variability/Ramping – Significance of Solar Irradiance Resolution</vt:lpstr>
      <vt:lpstr>Modeling PV Systems for Distribution System Impact Assessment – Fault Response</vt:lpstr>
      <vt:lpstr>Modeling PV Systems for Distribution System Impact Assessment – Harmonic Response</vt:lpstr>
      <vt:lpstr>Modeling PV Systems for Distribution System Impact Assessment – Anti-Islanding</vt:lpstr>
      <vt:lpstr>‘Smart’ Inverter Control in the OpenDSS</vt:lpstr>
      <vt:lpstr>InvControl Control Object</vt:lpstr>
      <vt:lpstr>Volt-var Control Mode – Example Volt-var Curve</vt:lpstr>
      <vt:lpstr>InvControl in Volt-var Mode – Script</vt:lpstr>
      <vt:lpstr>Volt-watt Control Mode – Example Volt-watt Curve</vt:lpstr>
      <vt:lpstr>DRC Control Mode – Settings Curve</vt:lpstr>
      <vt:lpstr>Scripting Storage Models</vt:lpstr>
      <vt:lpstr>Storage Element Model in EPRI’s OpenDSS</vt:lpstr>
      <vt:lpstr>StorageController Element in OpenDSS</vt:lpstr>
      <vt:lpstr>Simple Peak Shave Example with 3-Hour Storage</vt:lpstr>
      <vt:lpstr>Detail on Peak Shaving Application</vt:lpstr>
      <vt:lpstr>PowerPoint Presentation</vt:lpstr>
      <vt:lpstr>PowerPoint Presentation</vt:lpstr>
      <vt:lpstr>PowerPoint Presentation</vt:lpstr>
      <vt:lpstr>PowerPoint Presentation</vt:lpstr>
      <vt:lpstr>Using Storage to Extend Solar PV</vt:lpstr>
      <vt:lpstr>Using Storage for Smoothing PV</vt:lpstr>
      <vt:lpstr>Storage with Controller</vt:lpstr>
      <vt:lpstr>The Loadshape</vt:lpstr>
      <vt:lpstr>Result …</vt:lpstr>
      <vt:lpstr>Storage with DynaDLL</vt:lpstr>
      <vt:lpstr>Storage with Controller</vt:lpstr>
      <vt:lpstr>Model for Direct-Connect Y-connected DG to avoid convergence issue</vt:lpstr>
      <vt:lpstr>Monte Carlo Fault Example</vt:lpstr>
      <vt:lpstr>Concept: One-Line Diagram</vt:lpstr>
      <vt:lpstr>PowerPoint Presentation</vt:lpstr>
    </vt:vector>
  </TitlesOfParts>
  <Company>Electric Power Research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EPRI Default</dc:title>
  <dc:subject>Version 1.4</dc:subject>
  <dc:creator>Dugan, Roger</dc:creator>
  <dc:description>© 2015 Electric Power Research Institute, Inc. All rights reserved.</dc:description>
  <cp:lastModifiedBy>Dugan, Roger</cp:lastModifiedBy>
  <cp:revision>56</cp:revision>
  <cp:lastPrinted>2016-03-18T20:53:13Z</cp:lastPrinted>
  <dcterms:created xsi:type="dcterms:W3CDTF">2015-06-22T14:26:05Z</dcterms:created>
  <dcterms:modified xsi:type="dcterms:W3CDTF">2016-06-10T13:55:39Z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