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2" r:id="rId3"/>
    <p:sldId id="283" r:id="rId4"/>
    <p:sldId id="263" r:id="rId5"/>
    <p:sldId id="303" r:id="rId6"/>
    <p:sldId id="274" r:id="rId7"/>
    <p:sldId id="293" r:id="rId8"/>
    <p:sldId id="294" r:id="rId9"/>
    <p:sldId id="295" r:id="rId10"/>
    <p:sldId id="297" r:id="rId11"/>
    <p:sldId id="301" r:id="rId12"/>
    <p:sldId id="300"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114" autoAdjust="0"/>
  </p:normalViewPr>
  <p:slideViewPr>
    <p:cSldViewPr snapToGrid="0">
      <p:cViewPr varScale="1">
        <p:scale>
          <a:sx n="86" d="100"/>
          <a:sy n="86" d="100"/>
        </p:scale>
        <p:origin x="1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79E84-9AF7-4523-A96B-97D99BD2F8F9}" type="datetimeFigureOut">
              <a:rPr lang="en-US" smtClean="0"/>
              <a:t>3/9/24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FDF46-847E-4215-B394-2FE4EB3AF6D9}" type="slidenum">
              <a:rPr lang="en-US" smtClean="0"/>
              <a:t>‹#›</a:t>
            </a:fld>
            <a:endParaRPr lang="en-US"/>
          </a:p>
        </p:txBody>
      </p:sp>
    </p:spTree>
    <p:extLst>
      <p:ext uri="{BB962C8B-B14F-4D97-AF65-F5344CB8AC3E}">
        <p14:creationId xmlns:p14="http://schemas.microsoft.com/office/powerpoint/2010/main" val="324278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Hi…….…My name is Willis Jones and along with my partner Kristin Henderson we are excited to share part 2 of our statistical analysis of craft beers and breweries</a:t>
            </a:r>
          </a:p>
          <a:p>
            <a:endParaRPr lang="en-US" dirty="0"/>
          </a:p>
          <a:p>
            <a:endParaRPr lang="en-US" dirty="0"/>
          </a:p>
          <a:p>
            <a:r>
              <a:rPr lang="en-US" dirty="0"/>
              <a:t>This presentation  will be a continuation of out last video where we used beer and brewery data to provide insights into the craft beer industry</a:t>
            </a:r>
            <a:endParaRPr lang="en-US" sz="1200" dirty="0"/>
          </a:p>
          <a:p>
            <a:endParaRPr lang="en-US" sz="1200" dirty="0"/>
          </a:p>
        </p:txBody>
      </p:sp>
      <p:sp>
        <p:nvSpPr>
          <p:cNvPr id="4" name="Slide Number Placeholder 3"/>
          <p:cNvSpPr>
            <a:spLocks noGrp="1"/>
          </p:cNvSpPr>
          <p:nvPr>
            <p:ph type="sldNum" sz="quarter" idx="5"/>
          </p:nvPr>
        </p:nvSpPr>
        <p:spPr/>
        <p:txBody>
          <a:bodyPr/>
          <a:lstStyle/>
          <a:p>
            <a:fld id="{D1FFDF46-847E-4215-B394-2FE4EB3AF6D9}" type="slidenum">
              <a:rPr lang="en-US" smtClean="0"/>
              <a:t>1</a:t>
            </a:fld>
            <a:endParaRPr lang="en-US"/>
          </a:p>
        </p:txBody>
      </p:sp>
    </p:spTree>
    <p:extLst>
      <p:ext uri="{BB962C8B-B14F-4D97-AF65-F5344CB8AC3E}">
        <p14:creationId xmlns:p14="http://schemas.microsoft.com/office/powerpoint/2010/main" val="404153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let's explore potential market expansion opportunities.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Specifically, which states might offer room for growth, and which two most popular beer styles nationwide are not currently being produced in those states?</a:t>
            </a:r>
          </a:p>
        </p:txBody>
      </p:sp>
      <p:sp>
        <p:nvSpPr>
          <p:cNvPr id="4" name="Slide Number Placeholder 3"/>
          <p:cNvSpPr>
            <a:spLocks noGrp="1"/>
          </p:cNvSpPr>
          <p:nvPr>
            <p:ph type="sldNum" sz="quarter" idx="5"/>
          </p:nvPr>
        </p:nvSpPr>
        <p:spPr/>
        <p:txBody>
          <a:bodyPr/>
          <a:lstStyle/>
          <a:p>
            <a:fld id="{D1FFDF46-847E-4215-B394-2FE4EB3AF6D9}" type="slidenum">
              <a:rPr lang="en-US" smtClean="0"/>
              <a:t>10</a:t>
            </a:fld>
            <a:endParaRPr lang="en-US"/>
          </a:p>
        </p:txBody>
      </p:sp>
    </p:spTree>
    <p:extLst>
      <p:ext uri="{BB962C8B-B14F-4D97-AF65-F5344CB8AC3E}">
        <p14:creationId xmlns:p14="http://schemas.microsoft.com/office/powerpoint/2010/main" val="283007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we quantified the number of breweries per capita in each state and identified a second-tier cluster around the 75th percentile shown in blue and a third cluster above the median shown in red.</a:t>
            </a:r>
          </a:p>
        </p:txBody>
      </p:sp>
      <p:sp>
        <p:nvSpPr>
          <p:cNvPr id="4" name="Slide Number Placeholder 3"/>
          <p:cNvSpPr>
            <a:spLocks noGrp="1"/>
          </p:cNvSpPr>
          <p:nvPr>
            <p:ph type="sldNum" sz="quarter" idx="5"/>
          </p:nvPr>
        </p:nvSpPr>
        <p:spPr/>
        <p:txBody>
          <a:bodyPr/>
          <a:lstStyle/>
          <a:p>
            <a:fld id="{D1FFDF46-847E-4215-B394-2FE4EB3AF6D9}" type="slidenum">
              <a:rPr lang="en-US" smtClean="0"/>
              <a:t>11</a:t>
            </a:fld>
            <a:endParaRPr lang="en-US"/>
          </a:p>
        </p:txBody>
      </p:sp>
    </p:spTree>
    <p:extLst>
      <p:ext uri="{BB962C8B-B14F-4D97-AF65-F5344CB8AC3E}">
        <p14:creationId xmlns:p14="http://schemas.microsoft.com/office/powerpoint/2010/main" val="189086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then examined the ten most popular beers in the country, as shown on the left.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Many of these popular beers are already produced in states around the 75th percentile but not in the nine states above the median.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7 out of these 9 states do not currently produce at least 1 of the top 5 most popular beer styles.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Referencing the table on the right, we highlight the most popular beers not currently produced in each state.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Given the absence of popular beer styles in these markets, expanding production to include them and targeting these emerging markets could be worthwhile strategy.</a:t>
            </a:r>
          </a:p>
        </p:txBody>
      </p:sp>
      <p:sp>
        <p:nvSpPr>
          <p:cNvPr id="4" name="Slide Number Placeholder 3"/>
          <p:cNvSpPr>
            <a:spLocks noGrp="1"/>
          </p:cNvSpPr>
          <p:nvPr>
            <p:ph type="sldNum" sz="quarter" idx="5"/>
          </p:nvPr>
        </p:nvSpPr>
        <p:spPr/>
        <p:txBody>
          <a:bodyPr/>
          <a:lstStyle/>
          <a:p>
            <a:fld id="{8EEEAD45-1F5E-3A43-B448-A0614A150862}" type="slidenum">
              <a:rPr lang="en-US" smtClean="0"/>
              <a:t>12</a:t>
            </a:fld>
            <a:endParaRPr lang="en-US"/>
          </a:p>
        </p:txBody>
      </p:sp>
    </p:spTree>
    <p:extLst>
      <p:ext uri="{BB962C8B-B14F-4D97-AF65-F5344CB8AC3E}">
        <p14:creationId xmlns:p14="http://schemas.microsoft.com/office/powerpoint/2010/main" val="112320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a:t>
            </a:r>
          </a:p>
          <a:p>
            <a:endParaRPr lang="en-US" dirty="0"/>
          </a:p>
          <a:p>
            <a:r>
              <a:rPr lang="en-US" dirty="0"/>
              <a:t>Alcohol by volume and international bitterness units</a:t>
            </a:r>
          </a:p>
        </p:txBody>
      </p:sp>
      <p:sp>
        <p:nvSpPr>
          <p:cNvPr id="4" name="Slide Number Placeholder 3"/>
          <p:cNvSpPr>
            <a:spLocks noGrp="1"/>
          </p:cNvSpPr>
          <p:nvPr>
            <p:ph type="sldNum" sz="quarter" idx="5"/>
          </p:nvPr>
        </p:nvSpPr>
        <p:spPr/>
        <p:txBody>
          <a:bodyPr/>
          <a:lstStyle/>
          <a:p>
            <a:fld id="{D1FFDF46-847E-4215-B394-2FE4EB3AF6D9}" type="slidenum">
              <a:rPr lang="en-US" smtClean="0"/>
              <a:t>13</a:t>
            </a:fld>
            <a:endParaRPr lang="en-US"/>
          </a:p>
        </p:txBody>
      </p:sp>
    </p:spTree>
    <p:extLst>
      <p:ext uri="{BB962C8B-B14F-4D97-AF65-F5344CB8AC3E}">
        <p14:creationId xmlns:p14="http://schemas.microsoft.com/office/powerpoint/2010/main" val="4704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Thank you very much. </a:t>
            </a:r>
          </a:p>
          <a:p>
            <a:pPr marL="171450" indent="-171450">
              <a:buFont typeface="Arial"/>
              <a:buChar char="•"/>
            </a:pPr>
            <a:r>
              <a:rPr lang="en-US" dirty="0"/>
              <a:t>If you would like further analysis of these data, we can certainly follow up with you.  </a:t>
            </a:r>
          </a:p>
          <a:p>
            <a:pPr marL="171450" indent="-171450">
              <a:buFont typeface="Arial"/>
              <a:buChar char="•"/>
            </a:pPr>
            <a:r>
              <a:rPr lang="en-US" dirty="0"/>
              <a:t>Here is our contact information. </a:t>
            </a:r>
          </a:p>
          <a:p>
            <a:endParaRPr lang="en-US" dirty="0">
              <a:latin typeface="Calibri"/>
              <a:ea typeface="Calibri"/>
              <a:cs typeface="Calibri"/>
            </a:endParaRPr>
          </a:p>
          <a:p>
            <a:r>
              <a:rPr lang="en-US" dirty="0">
                <a:latin typeface="Calibri"/>
                <a:ea typeface="Calibri"/>
                <a:cs typeface="Calibri"/>
              </a:rPr>
              <a:t>Thanks and have a great rest of your day.</a:t>
            </a:r>
          </a:p>
        </p:txBody>
      </p:sp>
      <p:sp>
        <p:nvSpPr>
          <p:cNvPr id="4" name="Slide Number Placeholder 3"/>
          <p:cNvSpPr>
            <a:spLocks noGrp="1"/>
          </p:cNvSpPr>
          <p:nvPr>
            <p:ph type="sldNum" sz="quarter" idx="5"/>
          </p:nvPr>
        </p:nvSpPr>
        <p:spPr/>
        <p:txBody>
          <a:bodyPr/>
          <a:lstStyle/>
          <a:p>
            <a:fld id="{D1FFDF46-847E-4215-B394-2FE4EB3AF6D9}" type="slidenum">
              <a:rPr lang="en-US" smtClean="0"/>
              <a:t>14</a:t>
            </a:fld>
            <a:endParaRPr lang="en-US"/>
          </a:p>
        </p:txBody>
      </p:sp>
    </p:spTree>
    <p:extLst>
      <p:ext uri="{BB962C8B-B14F-4D97-AF65-F5344CB8AC3E}">
        <p14:creationId xmlns:p14="http://schemas.microsoft.com/office/powerpoint/2010/main" val="238445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review, in our first presentation we answered the following questions for you all.  The slide deck addressing these questions has been provided to you.  </a:t>
            </a:r>
          </a:p>
          <a:p>
            <a:endParaRPr lang="en-US" dirty="0"/>
          </a:p>
          <a:p>
            <a:r>
              <a:rPr lang="en-US" dirty="0"/>
              <a:t>In this presentation, we are going to expand our answers for few of these previously asked questions and answer a couple of new questions related to the data you provided.</a:t>
            </a:r>
          </a:p>
        </p:txBody>
      </p:sp>
      <p:sp>
        <p:nvSpPr>
          <p:cNvPr id="4" name="Slide Number Placeholder 3"/>
          <p:cNvSpPr>
            <a:spLocks noGrp="1"/>
          </p:cNvSpPr>
          <p:nvPr>
            <p:ph type="sldNum" sz="quarter" idx="5"/>
          </p:nvPr>
        </p:nvSpPr>
        <p:spPr/>
        <p:txBody>
          <a:bodyPr/>
          <a:lstStyle/>
          <a:p>
            <a:fld id="{D1FFDF46-847E-4215-B394-2FE4EB3AF6D9}" type="slidenum">
              <a:rPr lang="en-US" smtClean="0"/>
              <a:t>2</a:t>
            </a:fld>
            <a:endParaRPr lang="en-US"/>
          </a:p>
        </p:txBody>
      </p:sp>
    </p:spTree>
    <p:extLst>
      <p:ext uri="{BB962C8B-B14F-4D97-AF65-F5344CB8AC3E}">
        <p14:creationId xmlns:p14="http://schemas.microsoft.com/office/powerpoint/2010/main" val="181216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previous presentation, we were asked to talk about missing data.  </a:t>
            </a:r>
          </a:p>
        </p:txBody>
      </p:sp>
      <p:sp>
        <p:nvSpPr>
          <p:cNvPr id="4" name="Slide Number Placeholder 3"/>
          <p:cNvSpPr>
            <a:spLocks noGrp="1"/>
          </p:cNvSpPr>
          <p:nvPr>
            <p:ph type="sldNum" sz="quarter" idx="5"/>
          </p:nvPr>
        </p:nvSpPr>
        <p:spPr/>
        <p:txBody>
          <a:bodyPr/>
          <a:lstStyle/>
          <a:p>
            <a:fld id="{D1FFDF46-847E-4215-B394-2FE4EB3AF6D9}" type="slidenum">
              <a:rPr lang="en-US" smtClean="0"/>
              <a:t>3</a:t>
            </a:fld>
            <a:endParaRPr lang="en-US"/>
          </a:p>
        </p:txBody>
      </p:sp>
    </p:spTree>
    <p:extLst>
      <p:ext uri="{BB962C8B-B14F-4D97-AF65-F5344CB8AC3E}">
        <p14:creationId xmlns:p14="http://schemas.microsoft.com/office/powerpoint/2010/main" val="320703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noted that most of the variable in the dataset were without missing data.  However, 41% of the data for International bitterness units was missing.  </a:t>
            </a:r>
          </a:p>
          <a:p>
            <a:endParaRPr lang="en-US" dirty="0"/>
          </a:p>
          <a:p>
            <a:r>
              <a:rPr lang="en-US" dirty="0"/>
              <a:t>In our previous presentation, we noted that we dropped these missing observations…</a:t>
            </a:r>
          </a:p>
          <a:p>
            <a:endParaRPr lang="en-US" dirty="0"/>
          </a:p>
          <a:p>
            <a:r>
              <a:rPr lang="en-US" dirty="0"/>
              <a:t>However, we attempted to further explore the mechanism that caused this missing and determined that we would input missing IBU values with the median  value of IBU based on the style of the beer.  We describe this process in our full report. </a:t>
            </a:r>
          </a:p>
          <a:p>
            <a:endParaRPr lang="en-US" dirty="0"/>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4</a:t>
            </a:fld>
            <a:endParaRPr lang="en-US"/>
          </a:p>
        </p:txBody>
      </p:sp>
    </p:spTree>
    <p:extLst>
      <p:ext uri="{BB962C8B-B14F-4D97-AF65-F5344CB8AC3E}">
        <p14:creationId xmlns:p14="http://schemas.microsoft.com/office/powerpoint/2010/main" val="796520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imputation process, we were left with only 2.16% missing data on the IBU variable.  These were for beer styles that did not have any values for IBU in the original dataset we were provided.</a:t>
            </a:r>
          </a:p>
          <a:p>
            <a:endParaRPr lang="en-US" dirty="0"/>
          </a:p>
          <a:p>
            <a:r>
              <a:rPr lang="en-US" dirty="0"/>
              <a:t>We assumed all the remaining missing data were missing completely at random and deleted the observations.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5</a:t>
            </a:fld>
            <a:endParaRPr lang="en-US"/>
          </a:p>
        </p:txBody>
      </p:sp>
    </p:spTree>
    <p:extLst>
      <p:ext uri="{BB962C8B-B14F-4D97-AF65-F5344CB8AC3E}">
        <p14:creationId xmlns:p14="http://schemas.microsoft.com/office/powerpoint/2010/main" val="117896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With this </a:t>
            </a:r>
            <a:r>
              <a:rPr lang="en-US" b="0" i="0" dirty="0" err="1">
                <a:solidFill>
                  <a:srgbClr val="0D0D0D"/>
                </a:solidFill>
                <a:effectLst/>
                <a:latin typeface="Söhne"/>
              </a:rPr>
              <a:t>inputated</a:t>
            </a:r>
            <a:r>
              <a:rPr lang="en-US" b="0" i="0" dirty="0">
                <a:solidFill>
                  <a:srgbClr val="0D0D0D"/>
                </a:solidFill>
                <a:effectLst/>
                <a:latin typeface="Söhne"/>
              </a:rPr>
              <a:t> data, we reran our analysis of the correlation between alcohol per volume and IBU.  </a:t>
            </a:r>
          </a:p>
          <a:p>
            <a:endParaRPr lang="en-US" b="0" i="0" dirty="0">
              <a:solidFill>
                <a:srgbClr val="0D0D0D"/>
              </a:solidFill>
              <a:effectLst/>
              <a:latin typeface="Söhne"/>
            </a:endParaRPr>
          </a:p>
          <a:p>
            <a:r>
              <a:rPr lang="en-US" b="0" i="0" dirty="0">
                <a:solidFill>
                  <a:srgbClr val="0D0D0D"/>
                </a:solidFill>
                <a:effectLst/>
                <a:latin typeface="Söhne"/>
              </a:rPr>
              <a:t>We </a:t>
            </a:r>
            <a:r>
              <a:rPr lang="en-US" b="0" i="0" dirty="0" err="1">
                <a:solidFill>
                  <a:srgbClr val="0D0D0D"/>
                </a:solidFill>
                <a:effectLst/>
                <a:latin typeface="Söhne"/>
              </a:rPr>
              <a:t>foung</a:t>
            </a:r>
            <a:r>
              <a:rPr lang="en-US" b="0" i="0" dirty="0">
                <a:solidFill>
                  <a:srgbClr val="0D0D0D"/>
                </a:solidFill>
                <a:effectLst/>
                <a:latin typeface="Söhne"/>
              </a:rPr>
              <a:t> t</a:t>
            </a:r>
            <a:r>
              <a:rPr lang="en-US" dirty="0"/>
              <a:t>he correlation coefficient was 0.59 with a 95% confidence interval of 0.56 to 0.62. </a:t>
            </a:r>
          </a:p>
          <a:p>
            <a:endParaRPr lang="en-US" b="0" i="0" dirty="0">
              <a:solidFill>
                <a:srgbClr val="0D0D0D"/>
              </a:solidFill>
              <a:effectLst/>
              <a:latin typeface="Söhne"/>
            </a:endParaRPr>
          </a:p>
          <a:p>
            <a:r>
              <a:rPr lang="en-US" b="0" i="0" dirty="0">
                <a:solidFill>
                  <a:srgbClr val="0D0D0D"/>
                </a:solidFill>
                <a:effectLst/>
                <a:latin typeface="Söhne"/>
              </a:rPr>
              <a:t>This shows a Strong correlation between Alcohol and Bitterness. (the finding was not very different than the analysis we ran before which dropped the missing data)</a:t>
            </a:r>
          </a:p>
        </p:txBody>
      </p:sp>
      <p:sp>
        <p:nvSpPr>
          <p:cNvPr id="4" name="Slide Number Placeholder 3"/>
          <p:cNvSpPr>
            <a:spLocks noGrp="1"/>
          </p:cNvSpPr>
          <p:nvPr>
            <p:ph type="sldNum" sz="quarter" idx="5"/>
          </p:nvPr>
        </p:nvSpPr>
        <p:spPr/>
        <p:txBody>
          <a:bodyPr/>
          <a:lstStyle/>
          <a:p>
            <a:fld id="{D1FFDF46-847E-4215-B394-2FE4EB3AF6D9}" type="slidenum">
              <a:rPr lang="en-US" smtClean="0"/>
              <a:t>6</a:t>
            </a:fld>
            <a:endParaRPr lang="en-US"/>
          </a:p>
        </p:txBody>
      </p:sp>
    </p:spTree>
    <p:extLst>
      <p:ext uri="{BB962C8B-B14F-4D97-AF65-F5344CB8AC3E}">
        <p14:creationId xmlns:p14="http://schemas.microsoft.com/office/powerpoint/2010/main" val="341220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delve into our new analysis. Our first question explores whether we can predict a beer's general style—IPA or Ale—based on its ABV and IBU values.</a:t>
            </a:r>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7</a:t>
            </a:fld>
            <a:endParaRPr lang="en-US"/>
          </a:p>
        </p:txBody>
      </p:sp>
    </p:spTree>
    <p:extLst>
      <p:ext uri="{BB962C8B-B14F-4D97-AF65-F5344CB8AC3E}">
        <p14:creationId xmlns:p14="http://schemas.microsoft.com/office/powerpoint/2010/main" val="188980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buFont typeface="Arial" panose="020B0604020202020204" pitchFamily="34" charset="0"/>
              <a:buChar char="•"/>
            </a:pPr>
            <a:r>
              <a:rPr lang="en-US" sz="2800" dirty="0"/>
              <a:t>To differentiate between beer types, we used a classification method called k Nearest Neighbors (k-NN).</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This method employs a majority rule approach, predicting a beer's style based on the most common style among beers with comparable ABV and IBU values.</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Here's a visual representation: the style of the unknown black point is determined by the most frequent style within the black circle.</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To refine our model, we followed a three-step process: optimizing model parameters, evaluating validation techniques (external and internal), and comparing with another model type, Naïve Bayes.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EEEAD45-1F5E-3A43-B448-A0614A150862}" type="slidenum">
              <a:rPr lang="en-US" smtClean="0"/>
              <a:t>8</a:t>
            </a:fld>
            <a:endParaRPr lang="en-US"/>
          </a:p>
        </p:txBody>
      </p:sp>
    </p:spTree>
    <p:extLst>
      <p:ext uri="{BB962C8B-B14F-4D97-AF65-F5344CB8AC3E}">
        <p14:creationId xmlns:p14="http://schemas.microsoft.com/office/powerpoint/2010/main" val="262477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buFont typeface="Arial" panose="020B0604020202020204" pitchFamily="34" charset="0"/>
              <a:buChar char="•"/>
            </a:pPr>
            <a:r>
              <a:rPr lang="en-US" sz="2800" dirty="0"/>
              <a:t>These are the summarized results.</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All models performed well, with k-NN showing slightly superior performance.</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The </a:t>
            </a:r>
            <a:r>
              <a:rPr lang="en-US" sz="2800" dirty="0" err="1"/>
              <a:t>kNN</a:t>
            </a:r>
            <a:r>
              <a:rPr lang="en-US" sz="2800" dirty="0"/>
              <a:t> external validation model accurately classified 88.6% of beers—well above random guessing—with a 95% confidence interval of 85% to 91%.</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It correctly classified 89.4% of Ales and 87.4% of IPAs.</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Thus, there's statistically significant evidence that the k-NN model effectively distinguishes between IPAs and Ales based on ABV and IBU.</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EEEAD45-1F5E-3A43-B448-A0614A150862}" type="slidenum">
              <a:rPr lang="en-US" smtClean="0"/>
              <a:t>9</a:t>
            </a:fld>
            <a:endParaRPr lang="en-US"/>
          </a:p>
        </p:txBody>
      </p:sp>
    </p:spTree>
    <p:extLst>
      <p:ext uri="{BB962C8B-B14F-4D97-AF65-F5344CB8AC3E}">
        <p14:creationId xmlns:p14="http://schemas.microsoft.com/office/powerpoint/2010/main" val="366251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7FA6-050F-45B5-BE12-C29A6056C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CABBF1-C411-CC49-346F-C989DA380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A2AAA9-3C95-94EF-C113-37F2B07A8771}"/>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5" name="Footer Placeholder 4">
            <a:extLst>
              <a:ext uri="{FF2B5EF4-FFF2-40B4-BE49-F238E27FC236}">
                <a16:creationId xmlns:a16="http://schemas.microsoft.com/office/drawing/2014/main" id="{D9BCD83D-EE6F-CADE-EFA4-2F4FB86DD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A1BEC-6DD3-B784-B7C7-1E569B90495F}"/>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34778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A3B9-3988-6885-9122-83A2C3AA64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55A6F-0F9A-A7CD-70FC-AC1D1361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28B49-0752-D94B-9BA6-F3C04FA777F5}"/>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5" name="Footer Placeholder 4">
            <a:extLst>
              <a:ext uri="{FF2B5EF4-FFF2-40B4-BE49-F238E27FC236}">
                <a16:creationId xmlns:a16="http://schemas.microsoft.com/office/drawing/2014/main" id="{94D4814D-E662-D1B4-E274-2F7AD5038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D742E-EFF1-9B2D-7595-869DEFF795FC}"/>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7282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CB946-712F-0220-A7FE-2F01EEA724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D1357-9D29-E074-01A8-EA410127D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FC202-B73D-FB70-1CE9-4054ACC4DBA8}"/>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5" name="Footer Placeholder 4">
            <a:extLst>
              <a:ext uri="{FF2B5EF4-FFF2-40B4-BE49-F238E27FC236}">
                <a16:creationId xmlns:a16="http://schemas.microsoft.com/office/drawing/2014/main" id="{E52E1463-B341-F7A2-E7ED-1ED64E9AB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CD444-E83C-5A37-A63E-53B720A32B32}"/>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397975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96D4-5DE4-32C9-2030-704369531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87C1E-D052-00FE-B241-71CE3C5E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FBE68-6C2C-3488-A0EC-733A611D2C59}"/>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5" name="Footer Placeholder 4">
            <a:extLst>
              <a:ext uri="{FF2B5EF4-FFF2-40B4-BE49-F238E27FC236}">
                <a16:creationId xmlns:a16="http://schemas.microsoft.com/office/drawing/2014/main" id="{3C8DBD96-4B43-A358-6C10-F32C007E6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17FA0-97AA-A732-6362-47488BD32EE6}"/>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24334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CE87-6E22-D45D-DEEC-A5E4FF3BB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F9216-15D4-CD2F-448D-C823B8B5EC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66B5F-859E-13B3-3E08-4394A6D370C8}"/>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5" name="Footer Placeholder 4">
            <a:extLst>
              <a:ext uri="{FF2B5EF4-FFF2-40B4-BE49-F238E27FC236}">
                <a16:creationId xmlns:a16="http://schemas.microsoft.com/office/drawing/2014/main" id="{3E6118C3-76DD-30E5-D413-1948E857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034C-18BB-0800-9B52-FB76A9576E69}"/>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236883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18FE-4695-7DD3-695D-6C50F4881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DE504-0D8D-C7EA-DDD0-AD1010DF1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BCE9-1FDC-9E2A-20B6-B73A423FC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27249-5411-04D5-EC8B-7CCCB80BCA3B}"/>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6" name="Footer Placeholder 5">
            <a:extLst>
              <a:ext uri="{FF2B5EF4-FFF2-40B4-BE49-F238E27FC236}">
                <a16:creationId xmlns:a16="http://schemas.microsoft.com/office/drawing/2014/main" id="{366E7388-9B3A-8FC4-7ACA-5093588F0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DA10E-54BA-5537-190A-469F74419C1D}"/>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205127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BB9C-F0FE-B648-E257-F87424EF4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103CC-840E-85A7-6E82-F756B5517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DFD39-8520-089E-3D68-F366BCBD5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23F81-4568-5A68-5BAA-D040A773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B277E-A72B-692A-7B81-9C95C763F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B5CD8-2E79-1B8A-50A2-006AB4ED2B6E}"/>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8" name="Footer Placeholder 7">
            <a:extLst>
              <a:ext uri="{FF2B5EF4-FFF2-40B4-BE49-F238E27FC236}">
                <a16:creationId xmlns:a16="http://schemas.microsoft.com/office/drawing/2014/main" id="{22D000C7-C697-EB81-F10F-F3AB560A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780D2-6141-4CE7-91D5-69A1AF0233CB}"/>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125291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A081-522B-BD5A-B0C3-972DBE153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223E2-6647-D55A-EB4B-8DD42FA6DDE3}"/>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4" name="Footer Placeholder 3">
            <a:extLst>
              <a:ext uri="{FF2B5EF4-FFF2-40B4-BE49-F238E27FC236}">
                <a16:creationId xmlns:a16="http://schemas.microsoft.com/office/drawing/2014/main" id="{E418F375-EDB4-D577-7739-0C4947E61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23FE8-2F6C-29FB-A3DF-1D7B04DC0CE4}"/>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4442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FE004-C3A7-133E-8195-A07705BA5404}"/>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3" name="Footer Placeholder 2">
            <a:extLst>
              <a:ext uri="{FF2B5EF4-FFF2-40B4-BE49-F238E27FC236}">
                <a16:creationId xmlns:a16="http://schemas.microsoft.com/office/drawing/2014/main" id="{2E8DF3F6-9F99-25CE-D6AC-1045F282B7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7027F-EE20-1D77-F34D-9746B7BDF0EC}"/>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702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F475-60D2-6D4C-AE34-F3728FDE8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EA7546-ED53-7E4A-B1D6-EE0C45F9D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A0365-329E-FDEE-F8D9-CDD290B6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C60D5-6CB8-7B5E-469F-E5693CB87E04}"/>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6" name="Footer Placeholder 5">
            <a:extLst>
              <a:ext uri="{FF2B5EF4-FFF2-40B4-BE49-F238E27FC236}">
                <a16:creationId xmlns:a16="http://schemas.microsoft.com/office/drawing/2014/main" id="{9A8EE271-0906-E69E-D471-68E17096D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EEFBD-3FA2-C120-A535-C9414E7B23E2}"/>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14368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C4C5-99FC-E0EA-6E83-0C6BD15C8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40E0C-9807-8CC8-8DB5-5FEEC4C41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09935D-56C8-941E-4A6C-691B318A4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04237-A2D8-2E20-DAA2-7A14710A68FF}"/>
              </a:ext>
            </a:extLst>
          </p:cNvPr>
          <p:cNvSpPr>
            <a:spLocks noGrp="1"/>
          </p:cNvSpPr>
          <p:nvPr>
            <p:ph type="dt" sz="half" idx="10"/>
          </p:nvPr>
        </p:nvSpPr>
        <p:spPr/>
        <p:txBody>
          <a:bodyPr/>
          <a:lstStyle/>
          <a:p>
            <a:fld id="{02057B82-625E-4AF6-976A-E08FB1D12DC7}" type="datetimeFigureOut">
              <a:rPr lang="en-US" smtClean="0"/>
              <a:t>3/9/24</a:t>
            </a:fld>
            <a:endParaRPr lang="en-US"/>
          </a:p>
        </p:txBody>
      </p:sp>
      <p:sp>
        <p:nvSpPr>
          <p:cNvPr id="6" name="Footer Placeholder 5">
            <a:extLst>
              <a:ext uri="{FF2B5EF4-FFF2-40B4-BE49-F238E27FC236}">
                <a16:creationId xmlns:a16="http://schemas.microsoft.com/office/drawing/2014/main" id="{22306D84-550A-A842-D6C2-2CC07FF95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108EF-D97B-BC91-2F3F-E0F96A50655D}"/>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67085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72084-F2B0-3665-DDAE-6C49E01DA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353DA-68EE-2996-22F6-F802FB642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C8F65-BF55-1E83-9E5B-53026E07C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057B82-625E-4AF6-976A-E08FB1D12DC7}" type="datetimeFigureOut">
              <a:rPr lang="en-US" smtClean="0"/>
              <a:t>3/9/24</a:t>
            </a:fld>
            <a:endParaRPr lang="en-US"/>
          </a:p>
        </p:txBody>
      </p:sp>
      <p:sp>
        <p:nvSpPr>
          <p:cNvPr id="5" name="Footer Placeholder 4">
            <a:extLst>
              <a:ext uri="{FF2B5EF4-FFF2-40B4-BE49-F238E27FC236}">
                <a16:creationId xmlns:a16="http://schemas.microsoft.com/office/drawing/2014/main" id="{DC50789D-05BF-12DC-060C-E455DE894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48C287-69DA-FCBD-5D7B-16C5F8A40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F22D79-931B-4524-854C-5ABD048F503C}" type="slidenum">
              <a:rPr lang="en-US" smtClean="0"/>
              <a:t>‹#›</a:t>
            </a:fld>
            <a:endParaRPr lang="en-US"/>
          </a:p>
        </p:txBody>
      </p:sp>
    </p:spTree>
    <p:extLst>
      <p:ext uri="{BB962C8B-B14F-4D97-AF65-F5344CB8AC3E}">
        <p14:creationId xmlns:p14="http://schemas.microsoft.com/office/powerpoint/2010/main" val="214444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VVhFkVwtyM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2863-E0D7-0602-5C15-F7875E970222}"/>
              </a:ext>
            </a:extLst>
          </p:cNvPr>
          <p:cNvSpPr>
            <a:spLocks noGrp="1"/>
          </p:cNvSpPr>
          <p:nvPr>
            <p:ph type="ctrTitle"/>
          </p:nvPr>
        </p:nvSpPr>
        <p:spPr>
          <a:xfrm>
            <a:off x="1533331" y="1390261"/>
            <a:ext cx="9144000" cy="1653171"/>
          </a:xfrm>
        </p:spPr>
        <p:txBody>
          <a:bodyPr>
            <a:normAutofit/>
          </a:bodyPr>
          <a:lstStyle/>
          <a:p>
            <a:r>
              <a:rPr lang="en-US" sz="4800" dirty="0"/>
              <a:t>Statistical Analysis of Craft Beers and Breweries in the United States </a:t>
            </a:r>
          </a:p>
        </p:txBody>
      </p:sp>
      <p:sp>
        <p:nvSpPr>
          <p:cNvPr id="3" name="Subtitle 2">
            <a:extLst>
              <a:ext uri="{FF2B5EF4-FFF2-40B4-BE49-F238E27FC236}">
                <a16:creationId xmlns:a16="http://schemas.microsoft.com/office/drawing/2014/main" id="{987126EA-CD2E-B614-CF2C-A3F69BCD0A6A}"/>
              </a:ext>
            </a:extLst>
          </p:cNvPr>
          <p:cNvSpPr>
            <a:spLocks noGrp="1"/>
          </p:cNvSpPr>
          <p:nvPr>
            <p:ph type="subTitle" idx="1"/>
          </p:nvPr>
        </p:nvSpPr>
        <p:spPr>
          <a:xfrm>
            <a:off x="1912189" y="3972974"/>
            <a:ext cx="2926702" cy="1655762"/>
          </a:xfrm>
        </p:spPr>
        <p:txBody>
          <a:bodyPr/>
          <a:lstStyle/>
          <a:p>
            <a:pPr>
              <a:spcBef>
                <a:spcPts val="0"/>
              </a:spcBef>
            </a:pPr>
            <a:r>
              <a:rPr lang="en-US" dirty="0"/>
              <a:t>Willis A. Jones</a:t>
            </a:r>
          </a:p>
          <a:p>
            <a:pPr>
              <a:spcBef>
                <a:spcPts val="0"/>
              </a:spcBef>
            </a:pPr>
            <a:r>
              <a:rPr lang="en-US" dirty="0" err="1"/>
              <a:t>wajones@smu.edu</a:t>
            </a:r>
            <a:endParaRPr lang="en-US" dirty="0"/>
          </a:p>
        </p:txBody>
      </p:sp>
      <p:sp>
        <p:nvSpPr>
          <p:cNvPr id="5" name="Subtitle 2">
            <a:extLst>
              <a:ext uri="{FF2B5EF4-FFF2-40B4-BE49-F238E27FC236}">
                <a16:creationId xmlns:a16="http://schemas.microsoft.com/office/drawing/2014/main" id="{BEF970DD-5924-5734-9C4A-63B38AD09293}"/>
              </a:ext>
            </a:extLst>
          </p:cNvPr>
          <p:cNvSpPr txBox="1">
            <a:spLocks/>
          </p:cNvSpPr>
          <p:nvPr/>
        </p:nvSpPr>
        <p:spPr>
          <a:xfrm>
            <a:off x="6878110" y="3995977"/>
            <a:ext cx="337006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dirty="0"/>
              <a:t>Kristin Henderson</a:t>
            </a:r>
          </a:p>
          <a:p>
            <a:pPr>
              <a:spcBef>
                <a:spcPts val="0"/>
              </a:spcBef>
            </a:pPr>
            <a:r>
              <a:rPr lang="en-US" dirty="0" err="1"/>
              <a:t>hendersonk@smu.edu</a:t>
            </a:r>
            <a:endParaRPr lang="en-US" dirty="0"/>
          </a:p>
        </p:txBody>
      </p:sp>
      <p:sp>
        <p:nvSpPr>
          <p:cNvPr id="6" name="TextBox 5">
            <a:extLst>
              <a:ext uri="{FF2B5EF4-FFF2-40B4-BE49-F238E27FC236}">
                <a16:creationId xmlns:a16="http://schemas.microsoft.com/office/drawing/2014/main" id="{F68530A4-8E61-0CF8-2CE1-A662EEC91623}"/>
              </a:ext>
            </a:extLst>
          </p:cNvPr>
          <p:cNvSpPr txBox="1"/>
          <p:nvPr/>
        </p:nvSpPr>
        <p:spPr>
          <a:xfrm>
            <a:off x="2187786" y="5628736"/>
            <a:ext cx="7816427" cy="369332"/>
          </a:xfrm>
          <a:prstGeom prst="rect">
            <a:avLst/>
          </a:prstGeom>
          <a:noFill/>
        </p:spPr>
        <p:txBody>
          <a:bodyPr wrap="square">
            <a:spAutoFit/>
          </a:bodyPr>
          <a:lstStyle/>
          <a:p>
            <a:pPr algn="ctr"/>
            <a:r>
              <a:rPr lang="en-US" dirty="0"/>
              <a:t>Video presentation: </a:t>
            </a:r>
            <a:r>
              <a:rPr lang="en-US" dirty="0">
                <a:hlinkClick r:id="rId3" tooltip="Watch the recorded video presentation."/>
              </a:rPr>
              <a:t>https://www.youtube.com/watch?v=VVhFkVwtyMY</a:t>
            </a:r>
            <a:endParaRPr lang="en-US" dirty="0"/>
          </a:p>
        </p:txBody>
      </p:sp>
    </p:spTree>
    <p:extLst>
      <p:ext uri="{BB962C8B-B14F-4D97-AF65-F5344CB8AC3E}">
        <p14:creationId xmlns:p14="http://schemas.microsoft.com/office/powerpoint/2010/main" val="281880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4650569" y="1932365"/>
            <a:ext cx="7282927" cy="3197464"/>
          </a:xfrm>
        </p:spPr>
        <p:txBody>
          <a:bodyPr anchor="t">
            <a:normAutofit/>
          </a:bodyPr>
          <a:lstStyle/>
          <a:p>
            <a:pPr marL="0" indent="0">
              <a:spcAft>
                <a:spcPts val="1200"/>
              </a:spcAft>
              <a:buNone/>
            </a:pPr>
            <a:r>
              <a:rPr lang="en-US" sz="3600" dirty="0">
                <a:solidFill>
                  <a:srgbClr val="FF0000"/>
                </a:solidFill>
              </a:rPr>
              <a:t>Client Question: </a:t>
            </a:r>
            <a:r>
              <a:rPr lang="en-US" sz="3600" dirty="0"/>
              <a:t>In what states might the market might have room for expansion? In each of those, what 2 most popular styles countrywide are not being currently produced?</a:t>
            </a:r>
          </a:p>
        </p:txBody>
      </p:sp>
    </p:spTree>
    <p:extLst>
      <p:ext uri="{BB962C8B-B14F-4D97-AF65-F5344CB8AC3E}">
        <p14:creationId xmlns:p14="http://schemas.microsoft.com/office/powerpoint/2010/main" val="360594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number of people&#10;&#10;Description automatically generated">
            <a:extLst>
              <a:ext uri="{FF2B5EF4-FFF2-40B4-BE49-F238E27FC236}">
                <a16:creationId xmlns:a16="http://schemas.microsoft.com/office/drawing/2014/main" id="{792C2D18-FE8A-02E6-FDF4-F5C819357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2622"/>
            <a:ext cx="10515600" cy="6452755"/>
          </a:xfrm>
          <a:prstGeom prst="rect">
            <a:avLst/>
          </a:prstGeom>
        </p:spPr>
      </p:pic>
    </p:spTree>
    <p:extLst>
      <p:ext uri="{BB962C8B-B14F-4D97-AF65-F5344CB8AC3E}">
        <p14:creationId xmlns:p14="http://schemas.microsoft.com/office/powerpoint/2010/main" val="150712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beer list&#10;&#10;Description automatically generated">
            <a:extLst>
              <a:ext uri="{FF2B5EF4-FFF2-40B4-BE49-F238E27FC236}">
                <a16:creationId xmlns:a16="http://schemas.microsoft.com/office/drawing/2014/main" id="{8754EABA-6355-74CE-B6E8-E6BF700C074E}"/>
              </a:ext>
            </a:extLst>
          </p:cNvPr>
          <p:cNvPicPr>
            <a:picLocks noChangeAspect="1"/>
          </p:cNvPicPr>
          <p:nvPr/>
        </p:nvPicPr>
        <p:blipFill>
          <a:blip r:embed="rId3"/>
          <a:stretch>
            <a:fillRect/>
          </a:stretch>
        </p:blipFill>
        <p:spPr>
          <a:xfrm>
            <a:off x="330200" y="1227289"/>
            <a:ext cx="4035827" cy="4480880"/>
          </a:xfrm>
          <a:prstGeom prst="rect">
            <a:avLst/>
          </a:prstGeom>
        </p:spPr>
      </p:pic>
      <p:pic>
        <p:nvPicPr>
          <p:cNvPr id="7" name="Picture 6">
            <a:extLst>
              <a:ext uri="{FF2B5EF4-FFF2-40B4-BE49-F238E27FC236}">
                <a16:creationId xmlns:a16="http://schemas.microsoft.com/office/drawing/2014/main" id="{9F0E542F-1E86-A9C6-862F-C9E9F76E28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46600" y="1277453"/>
            <a:ext cx="7315200" cy="4380551"/>
          </a:xfrm>
          <a:prstGeom prst="rect">
            <a:avLst/>
          </a:prstGeom>
        </p:spPr>
      </p:pic>
      <p:sp>
        <p:nvSpPr>
          <p:cNvPr id="2" name="Rounded Rectangle 1">
            <a:extLst>
              <a:ext uri="{FF2B5EF4-FFF2-40B4-BE49-F238E27FC236}">
                <a16:creationId xmlns:a16="http://schemas.microsoft.com/office/drawing/2014/main" id="{9701340D-BC4D-47E5-1B9C-7DD538E292A5}"/>
              </a:ext>
            </a:extLst>
          </p:cNvPr>
          <p:cNvSpPr/>
          <p:nvPr/>
        </p:nvSpPr>
        <p:spPr>
          <a:xfrm>
            <a:off x="330200" y="1945178"/>
            <a:ext cx="4035828" cy="189530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7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5">
            <a:extLst>
              <a:ext uri="{FF2B5EF4-FFF2-40B4-BE49-F238E27FC236}">
                <a16:creationId xmlns:a16="http://schemas.microsoft.com/office/drawing/2014/main" id="{F30A8863-E1B9-2950-D593-DBBEEC24E1F7}"/>
              </a:ext>
            </a:extLst>
          </p:cNvPr>
          <p:cNvSpPr>
            <a:spLocks noGrp="1"/>
          </p:cNvSpPr>
          <p:nvPr>
            <p:ph type="title"/>
          </p:nvPr>
        </p:nvSpPr>
        <p:spPr>
          <a:xfrm>
            <a:off x="805543" y="993490"/>
            <a:ext cx="6155988" cy="1182927"/>
          </a:xfrm>
        </p:spPr>
        <p:txBody>
          <a:bodyPr anchor="b">
            <a:normAutofit/>
          </a:bodyPr>
          <a:lstStyle/>
          <a:p>
            <a:r>
              <a:rPr lang="en-US" sz="5600" dirty="0"/>
              <a:t>Summary</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C701E14-CD6C-4E37-1A00-BE7F10257485}"/>
              </a:ext>
            </a:extLst>
          </p:cNvPr>
          <p:cNvSpPr>
            <a:spLocks noGrp="1"/>
          </p:cNvSpPr>
          <p:nvPr>
            <p:ph idx="1"/>
          </p:nvPr>
        </p:nvSpPr>
        <p:spPr>
          <a:xfrm>
            <a:off x="771118" y="2453773"/>
            <a:ext cx="6935967" cy="3391856"/>
          </a:xfrm>
        </p:spPr>
        <p:txBody>
          <a:bodyPr anchor="t">
            <a:normAutofit/>
          </a:bodyPr>
          <a:lstStyle/>
          <a:p>
            <a:pPr>
              <a:spcAft>
                <a:spcPts val="1200"/>
              </a:spcAft>
            </a:pPr>
            <a:r>
              <a:rPr lang="en-US" sz="2400" dirty="0">
                <a:solidFill>
                  <a:schemeClr val="tx1">
                    <a:alpha val="80000"/>
                  </a:schemeClr>
                </a:solidFill>
              </a:rPr>
              <a:t>After imputing values, there was still evidence of a strong correlation between ABV and IBU.</a:t>
            </a:r>
          </a:p>
          <a:p>
            <a:pPr>
              <a:spcAft>
                <a:spcPts val="1200"/>
              </a:spcAft>
            </a:pPr>
            <a:r>
              <a:rPr lang="en-US" sz="2400" dirty="0">
                <a:solidFill>
                  <a:schemeClr val="tx1">
                    <a:alpha val="80000"/>
                  </a:schemeClr>
                </a:solidFill>
              </a:rPr>
              <a:t>Using k-NN classification, ABV and IBU are good predictors of beer style. </a:t>
            </a:r>
          </a:p>
          <a:p>
            <a:pPr>
              <a:spcAft>
                <a:spcPts val="1200"/>
              </a:spcAft>
            </a:pPr>
            <a:r>
              <a:rPr lang="en-US" sz="2400" dirty="0">
                <a:solidFill>
                  <a:schemeClr val="tx1">
                    <a:alpha val="80000"/>
                  </a:schemeClr>
                </a:solidFill>
              </a:rPr>
              <a:t>Within several states with emerging craft beer markets, there is an opportunity to introduce popular beer styles that we believe could increase Budweiser's profits. </a:t>
            </a:r>
          </a:p>
        </p:txBody>
      </p:sp>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2" name="Oval 1">
            <a:extLst>
              <a:ext uri="{FF2B5EF4-FFF2-40B4-BE49-F238E27FC236}">
                <a16:creationId xmlns:a16="http://schemas.microsoft.com/office/drawing/2014/main" id="{3868E71B-7D7C-CD9A-5D17-70CDE3F5AE5C}"/>
              </a:ext>
            </a:extLst>
          </p:cNvPr>
          <p:cNvSpPr/>
          <p:nvPr/>
        </p:nvSpPr>
        <p:spPr>
          <a:xfrm>
            <a:off x="10598046" y="1573967"/>
            <a:ext cx="1079292" cy="118422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6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arn(inVertic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arn(inVertic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2863-E0D7-0602-5C15-F7875E970222}"/>
              </a:ext>
            </a:extLst>
          </p:cNvPr>
          <p:cNvSpPr>
            <a:spLocks noGrp="1"/>
          </p:cNvSpPr>
          <p:nvPr>
            <p:ph type="ctrTitle"/>
          </p:nvPr>
        </p:nvSpPr>
        <p:spPr>
          <a:xfrm>
            <a:off x="1533331" y="1390261"/>
            <a:ext cx="9144000" cy="1653171"/>
          </a:xfrm>
        </p:spPr>
        <p:txBody>
          <a:bodyPr>
            <a:normAutofit/>
          </a:bodyPr>
          <a:lstStyle/>
          <a:p>
            <a:r>
              <a:rPr lang="en-US" sz="7200" dirty="0">
                <a:solidFill>
                  <a:srgbClr val="FF0000"/>
                </a:solidFill>
              </a:rPr>
              <a:t>Thank You!</a:t>
            </a:r>
          </a:p>
        </p:txBody>
      </p:sp>
      <p:sp>
        <p:nvSpPr>
          <p:cNvPr id="3" name="Subtitle 2">
            <a:extLst>
              <a:ext uri="{FF2B5EF4-FFF2-40B4-BE49-F238E27FC236}">
                <a16:creationId xmlns:a16="http://schemas.microsoft.com/office/drawing/2014/main" id="{987126EA-CD2E-B614-CF2C-A3F69BCD0A6A}"/>
              </a:ext>
            </a:extLst>
          </p:cNvPr>
          <p:cNvSpPr>
            <a:spLocks noGrp="1"/>
          </p:cNvSpPr>
          <p:nvPr>
            <p:ph type="subTitle" idx="1"/>
          </p:nvPr>
        </p:nvSpPr>
        <p:spPr>
          <a:xfrm>
            <a:off x="1912189" y="3972974"/>
            <a:ext cx="2926702" cy="1655762"/>
          </a:xfrm>
        </p:spPr>
        <p:txBody>
          <a:bodyPr/>
          <a:lstStyle/>
          <a:p>
            <a:pPr>
              <a:spcBef>
                <a:spcPts val="0"/>
              </a:spcBef>
            </a:pPr>
            <a:endParaRPr lang="en-US"/>
          </a:p>
          <a:p>
            <a:pPr>
              <a:spcBef>
                <a:spcPts val="0"/>
              </a:spcBef>
            </a:pPr>
            <a:endParaRPr lang="en-US"/>
          </a:p>
          <a:p>
            <a:pPr>
              <a:spcBef>
                <a:spcPts val="0"/>
              </a:spcBef>
            </a:pPr>
            <a:r>
              <a:rPr lang="en-US"/>
              <a:t>Willis A. Jones</a:t>
            </a:r>
          </a:p>
          <a:p>
            <a:pPr>
              <a:spcBef>
                <a:spcPts val="0"/>
              </a:spcBef>
            </a:pPr>
            <a:r>
              <a:rPr lang="en-US" err="1"/>
              <a:t>wajones@smu.edu</a:t>
            </a:r>
            <a:endParaRPr lang="en-US"/>
          </a:p>
        </p:txBody>
      </p:sp>
      <p:sp>
        <p:nvSpPr>
          <p:cNvPr id="5" name="Subtitle 2">
            <a:extLst>
              <a:ext uri="{FF2B5EF4-FFF2-40B4-BE49-F238E27FC236}">
                <a16:creationId xmlns:a16="http://schemas.microsoft.com/office/drawing/2014/main" id="{BEF970DD-5924-5734-9C4A-63B38AD09293}"/>
              </a:ext>
            </a:extLst>
          </p:cNvPr>
          <p:cNvSpPr txBox="1">
            <a:spLocks/>
          </p:cNvSpPr>
          <p:nvPr/>
        </p:nvSpPr>
        <p:spPr>
          <a:xfrm>
            <a:off x="6878110" y="3995977"/>
            <a:ext cx="337006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a:p>
          <a:p>
            <a:pPr>
              <a:spcBef>
                <a:spcPts val="0"/>
              </a:spcBef>
            </a:pPr>
            <a:endParaRPr lang="en-US"/>
          </a:p>
          <a:p>
            <a:pPr>
              <a:spcBef>
                <a:spcPts val="0"/>
              </a:spcBef>
            </a:pPr>
            <a:r>
              <a:rPr lang="en-US"/>
              <a:t>Kristin Henderson</a:t>
            </a:r>
          </a:p>
          <a:p>
            <a:pPr>
              <a:spcBef>
                <a:spcPts val="0"/>
              </a:spcBef>
            </a:pPr>
            <a:r>
              <a:rPr lang="en-US"/>
              <a:t>hendersonk@smu.edu</a:t>
            </a:r>
          </a:p>
        </p:txBody>
      </p:sp>
      <p:sp>
        <p:nvSpPr>
          <p:cNvPr id="4" name="Title 1">
            <a:extLst>
              <a:ext uri="{FF2B5EF4-FFF2-40B4-BE49-F238E27FC236}">
                <a16:creationId xmlns:a16="http://schemas.microsoft.com/office/drawing/2014/main" id="{3C41B09F-DBEC-36C4-9DCD-D185B1BC85B5}"/>
              </a:ext>
            </a:extLst>
          </p:cNvPr>
          <p:cNvSpPr txBox="1">
            <a:spLocks/>
          </p:cNvSpPr>
          <p:nvPr/>
        </p:nvSpPr>
        <p:spPr>
          <a:xfrm>
            <a:off x="3726657" y="3349797"/>
            <a:ext cx="4738686" cy="9295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a:t>For additional information:</a:t>
            </a:r>
          </a:p>
        </p:txBody>
      </p:sp>
    </p:spTree>
    <p:extLst>
      <p:ext uri="{BB962C8B-B14F-4D97-AF65-F5344CB8AC3E}">
        <p14:creationId xmlns:p14="http://schemas.microsoft.com/office/powerpoint/2010/main" val="17045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A4BE-D8A5-0817-825C-F76B09261D85}"/>
              </a:ext>
            </a:extLst>
          </p:cNvPr>
          <p:cNvSpPr>
            <a:spLocks noGrp="1"/>
          </p:cNvSpPr>
          <p:nvPr>
            <p:ph type="title"/>
          </p:nvPr>
        </p:nvSpPr>
        <p:spPr/>
        <p:txBody>
          <a:bodyPr/>
          <a:lstStyle/>
          <a:p>
            <a:r>
              <a:rPr lang="en-US" dirty="0"/>
              <a:t>From previous presentation:</a:t>
            </a:r>
          </a:p>
        </p:txBody>
      </p:sp>
      <p:sp>
        <p:nvSpPr>
          <p:cNvPr id="3" name="Content Placeholder 2">
            <a:extLst>
              <a:ext uri="{FF2B5EF4-FFF2-40B4-BE49-F238E27FC236}">
                <a16:creationId xmlns:a16="http://schemas.microsoft.com/office/drawing/2014/main" id="{51D093BA-B946-F501-52B9-AB367F4BC8AF}"/>
              </a:ext>
            </a:extLst>
          </p:cNvPr>
          <p:cNvSpPr>
            <a:spLocks noGrp="1"/>
          </p:cNvSpPr>
          <p:nvPr>
            <p:ph idx="1"/>
          </p:nvPr>
        </p:nvSpPr>
        <p:spPr>
          <a:xfrm>
            <a:off x="555171" y="1662338"/>
            <a:ext cx="11021786" cy="5032376"/>
          </a:xfrm>
        </p:spPr>
        <p:txBody>
          <a:bodyPr>
            <a:normAutofit lnSpcReduction="10000"/>
          </a:bodyPr>
          <a:lstStyle/>
          <a:p>
            <a:pPr>
              <a:lnSpc>
                <a:spcPct val="100000"/>
              </a:lnSpc>
              <a:spcBef>
                <a:spcPts val="600"/>
              </a:spcBef>
              <a:spcAft>
                <a:spcPts val="1200"/>
              </a:spcAft>
            </a:pPr>
            <a:r>
              <a:rPr lang="en-US" dirty="0"/>
              <a:t>How many breweries are present in each state?</a:t>
            </a:r>
          </a:p>
          <a:p>
            <a:pPr>
              <a:lnSpc>
                <a:spcPct val="100000"/>
              </a:lnSpc>
              <a:spcBef>
                <a:spcPts val="600"/>
              </a:spcBef>
              <a:spcAft>
                <a:spcPts val="1200"/>
              </a:spcAft>
            </a:pPr>
            <a:r>
              <a:rPr lang="en-US" dirty="0"/>
              <a:t>How much missing data was in the dataset provided?</a:t>
            </a:r>
          </a:p>
          <a:p>
            <a:pPr>
              <a:lnSpc>
                <a:spcPct val="100000"/>
              </a:lnSpc>
              <a:spcBef>
                <a:spcPts val="600"/>
              </a:spcBef>
              <a:spcAft>
                <a:spcPts val="1200"/>
              </a:spcAft>
            </a:pPr>
            <a:r>
              <a:rPr lang="en-US" dirty="0"/>
              <a:t>What is the median alcohol content and international bitterness units for beers in each state?</a:t>
            </a:r>
          </a:p>
          <a:p>
            <a:pPr>
              <a:lnSpc>
                <a:spcPct val="100000"/>
              </a:lnSpc>
              <a:spcBef>
                <a:spcPts val="600"/>
              </a:spcBef>
              <a:spcAft>
                <a:spcPts val="1200"/>
              </a:spcAft>
            </a:pPr>
            <a:r>
              <a:rPr lang="en-US" dirty="0"/>
              <a:t>Which state has the beer with the maximum alcohol by volume and highest international bitterness units?</a:t>
            </a:r>
          </a:p>
          <a:p>
            <a:pPr>
              <a:lnSpc>
                <a:spcPct val="100000"/>
              </a:lnSpc>
              <a:spcBef>
                <a:spcPts val="600"/>
              </a:spcBef>
              <a:spcAft>
                <a:spcPts val="1200"/>
              </a:spcAft>
            </a:pPr>
            <a:r>
              <a:rPr lang="en-US" dirty="0"/>
              <a:t>What are descriptive statistics for craft beer alcohol by volume (ABV)?</a:t>
            </a:r>
          </a:p>
          <a:p>
            <a:pPr>
              <a:lnSpc>
                <a:spcPct val="100000"/>
              </a:lnSpc>
              <a:spcBef>
                <a:spcPts val="600"/>
              </a:spcBef>
              <a:spcAft>
                <a:spcPts val="1200"/>
              </a:spcAft>
            </a:pPr>
            <a:r>
              <a:rPr lang="en-US" dirty="0"/>
              <a:t>What is the relationship between beer bitterness and alcoholic content?</a:t>
            </a:r>
          </a:p>
          <a:p>
            <a:pPr>
              <a:lnSpc>
                <a:spcPct val="100000"/>
              </a:lnSpc>
              <a:spcAft>
                <a:spcPts val="1200"/>
              </a:spcAft>
            </a:pPr>
            <a:endParaRPr lang="en-US" dirty="0"/>
          </a:p>
        </p:txBody>
      </p:sp>
    </p:spTree>
    <p:extLst>
      <p:ext uri="{BB962C8B-B14F-4D97-AF65-F5344CB8AC3E}">
        <p14:creationId xmlns:p14="http://schemas.microsoft.com/office/powerpoint/2010/main" val="161583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4830184" y="2405894"/>
            <a:ext cx="7164592" cy="3197464"/>
          </a:xfrm>
        </p:spPr>
        <p:txBody>
          <a:bodyPr anchor="t">
            <a:normAutofit/>
          </a:bodyPr>
          <a:lstStyle/>
          <a:p>
            <a:pPr marL="0" indent="0">
              <a:spcAft>
                <a:spcPts val="1200"/>
              </a:spcAft>
              <a:buNone/>
            </a:pPr>
            <a:r>
              <a:rPr lang="en-US" sz="3600" dirty="0">
                <a:solidFill>
                  <a:srgbClr val="FF0000"/>
                </a:solidFill>
              </a:rPr>
              <a:t>Client Question: </a:t>
            </a:r>
            <a:r>
              <a:rPr lang="en-US" sz="3600" dirty="0"/>
              <a:t>How much missing data were in the dataset provided?</a:t>
            </a:r>
          </a:p>
        </p:txBody>
      </p:sp>
      <p:sp>
        <p:nvSpPr>
          <p:cNvPr id="25" name="Rectangle 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98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335214-9916-F2AF-43B9-B156A85FA1FC}"/>
              </a:ext>
            </a:extLst>
          </p:cNvPr>
          <p:cNvPicPr>
            <a:picLocks noChangeAspect="1"/>
          </p:cNvPicPr>
          <p:nvPr/>
        </p:nvPicPr>
        <p:blipFill rotWithShape="1">
          <a:blip r:embed="rId3"/>
          <a:srcRect b="6977"/>
          <a:stretch/>
        </p:blipFill>
        <p:spPr>
          <a:xfrm>
            <a:off x="988177" y="272142"/>
            <a:ext cx="10139091" cy="6406243"/>
          </a:xfrm>
          <a:prstGeom prst="rect">
            <a:avLst/>
          </a:prstGeom>
        </p:spPr>
      </p:pic>
    </p:spTree>
    <p:extLst>
      <p:ext uri="{BB962C8B-B14F-4D97-AF65-F5344CB8AC3E}">
        <p14:creationId xmlns:p14="http://schemas.microsoft.com/office/powerpoint/2010/main" val="402512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FD6876-DF48-8FB0-15C7-E593187F144E}"/>
              </a:ext>
            </a:extLst>
          </p:cNvPr>
          <p:cNvPicPr>
            <a:picLocks noChangeAspect="1"/>
          </p:cNvPicPr>
          <p:nvPr/>
        </p:nvPicPr>
        <p:blipFill rotWithShape="1">
          <a:blip r:embed="rId3"/>
          <a:srcRect b="8088"/>
          <a:stretch/>
        </p:blipFill>
        <p:spPr>
          <a:xfrm>
            <a:off x="1551215" y="195642"/>
            <a:ext cx="8817429" cy="6662358"/>
          </a:xfrm>
          <a:prstGeom prst="rect">
            <a:avLst/>
          </a:prstGeom>
        </p:spPr>
      </p:pic>
    </p:spTree>
    <p:extLst>
      <p:ext uri="{BB962C8B-B14F-4D97-AF65-F5344CB8AC3E}">
        <p14:creationId xmlns:p14="http://schemas.microsoft.com/office/powerpoint/2010/main" val="145671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lue line&#10;&#10;Description automatically generated">
            <a:extLst>
              <a:ext uri="{FF2B5EF4-FFF2-40B4-BE49-F238E27FC236}">
                <a16:creationId xmlns:a16="http://schemas.microsoft.com/office/drawing/2014/main" id="{CDC6369E-A785-3A91-7B10-626494062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5" y="336583"/>
            <a:ext cx="10177272" cy="6292817"/>
          </a:xfrm>
          <a:prstGeom prst="rect">
            <a:avLst/>
          </a:prstGeom>
        </p:spPr>
      </p:pic>
      <p:sp>
        <p:nvSpPr>
          <p:cNvPr id="6" name="TextBox 5">
            <a:extLst>
              <a:ext uri="{FF2B5EF4-FFF2-40B4-BE49-F238E27FC236}">
                <a16:creationId xmlns:a16="http://schemas.microsoft.com/office/drawing/2014/main" id="{59F2C037-A1E1-57D5-B7CA-451C276D44EA}"/>
              </a:ext>
            </a:extLst>
          </p:cNvPr>
          <p:cNvSpPr txBox="1"/>
          <p:nvPr/>
        </p:nvSpPr>
        <p:spPr>
          <a:xfrm>
            <a:off x="6823075" y="4660900"/>
            <a:ext cx="4229100" cy="1015663"/>
          </a:xfrm>
          <a:prstGeom prst="rect">
            <a:avLst/>
          </a:prstGeom>
          <a:solidFill>
            <a:srgbClr val="FF0000"/>
          </a:solidFill>
        </p:spPr>
        <p:txBody>
          <a:bodyPr wrap="square" rtlCol="0">
            <a:spAutoFit/>
          </a:bodyPr>
          <a:lstStyle/>
          <a:p>
            <a:r>
              <a:rPr lang="en-US" sz="2000" b="1" dirty="0">
                <a:solidFill>
                  <a:schemeClr val="bg1"/>
                </a:solidFill>
              </a:rPr>
              <a:t>Correlation Coefficient = .59</a:t>
            </a:r>
          </a:p>
          <a:p>
            <a:r>
              <a:rPr lang="en-US" sz="2000" b="1" dirty="0">
                <a:solidFill>
                  <a:schemeClr val="bg1"/>
                </a:solidFill>
              </a:rPr>
              <a:t>95% Confidence Interval = .56, .62</a:t>
            </a:r>
          </a:p>
          <a:p>
            <a:r>
              <a:rPr lang="en-US" sz="2000" b="1" dirty="0">
                <a:solidFill>
                  <a:schemeClr val="bg1"/>
                </a:solidFill>
              </a:rPr>
              <a:t>N = 2296</a:t>
            </a:r>
          </a:p>
        </p:txBody>
      </p:sp>
    </p:spTree>
    <p:extLst>
      <p:ext uri="{BB962C8B-B14F-4D97-AF65-F5344CB8AC3E}">
        <p14:creationId xmlns:p14="http://schemas.microsoft.com/office/powerpoint/2010/main" val="272665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4830183" y="2405894"/>
            <a:ext cx="7282927" cy="3197464"/>
          </a:xfrm>
        </p:spPr>
        <p:txBody>
          <a:bodyPr anchor="t">
            <a:normAutofit/>
          </a:bodyPr>
          <a:lstStyle/>
          <a:p>
            <a:pPr marL="0" indent="0">
              <a:spcAft>
                <a:spcPts val="1200"/>
              </a:spcAft>
              <a:buNone/>
            </a:pPr>
            <a:r>
              <a:rPr lang="en-US" sz="3600">
                <a:solidFill>
                  <a:srgbClr val="FF0000"/>
                </a:solidFill>
              </a:rPr>
              <a:t>Client Question: </a:t>
            </a:r>
            <a:r>
              <a:rPr lang="en-US" sz="3600"/>
              <a:t>Can the general style (IPA vs. Ale) be predicted based on a beer’s ABV and IBU values?</a:t>
            </a:r>
          </a:p>
        </p:txBody>
      </p:sp>
    </p:spTree>
    <p:extLst>
      <p:ext uri="{BB962C8B-B14F-4D97-AF65-F5344CB8AC3E}">
        <p14:creationId xmlns:p14="http://schemas.microsoft.com/office/powerpoint/2010/main" val="32860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F926AF4E-11E7-CAB0-E0F8-934F36E1254D}"/>
              </a:ext>
            </a:extLst>
          </p:cNvPr>
          <p:cNvSpPr>
            <a:spLocks noGrp="1"/>
          </p:cNvSpPr>
          <p:nvPr>
            <p:ph type="title"/>
          </p:nvPr>
        </p:nvSpPr>
        <p:spPr/>
        <p:txBody>
          <a:bodyPr>
            <a:normAutofit/>
          </a:bodyPr>
          <a:lstStyle/>
          <a:p>
            <a:r>
              <a:rPr lang="en-US" sz="3600">
                <a:effectLst/>
                <a:ea typeface="Times New Roman" panose="02020603050405020304" pitchFamily="18" charset="0"/>
              </a:rPr>
              <a:t>k Nearest Neighbors (k-NN) classification</a:t>
            </a:r>
            <a:endParaRPr lang="en-US" sz="3600"/>
          </a:p>
        </p:txBody>
      </p:sp>
      <p:sp>
        <p:nvSpPr>
          <p:cNvPr id="11" name="Content Placeholder 10">
            <a:extLst>
              <a:ext uri="{FF2B5EF4-FFF2-40B4-BE49-F238E27FC236}">
                <a16:creationId xmlns:a16="http://schemas.microsoft.com/office/drawing/2014/main" id="{D17B21E2-D104-521E-626F-11EF99D87CE3}"/>
              </a:ext>
            </a:extLst>
          </p:cNvPr>
          <p:cNvSpPr>
            <a:spLocks noGrp="1"/>
          </p:cNvSpPr>
          <p:nvPr>
            <p:ph sz="half" idx="1"/>
          </p:nvPr>
        </p:nvSpPr>
        <p:spPr>
          <a:xfrm>
            <a:off x="838199" y="1828799"/>
            <a:ext cx="4114800" cy="4293053"/>
          </a:xfrm>
        </p:spPr>
        <p:txBody>
          <a:bodyPr>
            <a:noAutofit/>
          </a:bodyPr>
          <a:lstStyle/>
          <a:p>
            <a:pPr marL="0" marR="0" indent="0">
              <a:buNone/>
            </a:pPr>
            <a:r>
              <a:rPr lang="en-US" sz="2000" b="1" i="1" dirty="0">
                <a:ea typeface="Times New Roman" panose="02020603050405020304" pitchFamily="18" charset="0"/>
              </a:rPr>
              <a:t>What it does?</a:t>
            </a:r>
            <a:endParaRPr lang="en-US" sz="2000" b="1" i="1" dirty="0">
              <a:effectLst/>
              <a:ea typeface="Times New Roman" panose="02020603050405020304" pitchFamily="18" charset="0"/>
            </a:endParaRPr>
          </a:p>
          <a:p>
            <a:pPr marL="285750" marR="0" indent="-285750">
              <a:buFont typeface="Arial" panose="020B0604020202020204" pitchFamily="34" charset="0"/>
              <a:buChar char="•"/>
            </a:pPr>
            <a:r>
              <a:rPr lang="en-US" sz="2000" dirty="0"/>
              <a:t>Predicts style from the majority style of beers with similar ABV and IBU values</a:t>
            </a:r>
          </a:p>
          <a:p>
            <a:pPr marL="0" marR="0" indent="0">
              <a:spcBef>
                <a:spcPts val="500"/>
              </a:spcBef>
              <a:buNone/>
            </a:pPr>
            <a:endParaRPr lang="en-US" sz="2000" dirty="0"/>
          </a:p>
          <a:p>
            <a:pPr marL="0" marR="0" indent="0">
              <a:spcBef>
                <a:spcPts val="500"/>
              </a:spcBef>
              <a:buNone/>
            </a:pPr>
            <a:r>
              <a:rPr lang="en-US" sz="2000" b="1" i="1" dirty="0">
                <a:ea typeface="Times New Roman" panose="02020603050405020304" pitchFamily="18" charset="0"/>
              </a:rPr>
              <a:t>Three-step approach:</a:t>
            </a:r>
          </a:p>
          <a:p>
            <a:pPr marL="285750" indent="-285750"/>
            <a:r>
              <a:rPr lang="en-US" sz="2000" dirty="0">
                <a:ea typeface="Times New Roman" panose="02020603050405020304" pitchFamily="18" charset="0"/>
              </a:rPr>
              <a:t>Optimized parameters of model</a:t>
            </a:r>
          </a:p>
          <a:p>
            <a:pPr marL="285750" indent="-285750"/>
            <a:r>
              <a:rPr lang="en-US" sz="2000" dirty="0">
                <a:ea typeface="Times New Roman" panose="02020603050405020304" pitchFamily="18" charset="0"/>
              </a:rPr>
              <a:t>Evaluated two validation techniques, internal and external</a:t>
            </a:r>
          </a:p>
          <a:p>
            <a:pPr marL="285750" indent="-285750"/>
            <a:r>
              <a:rPr lang="en-US" sz="2000" dirty="0">
                <a:ea typeface="Times New Roman" panose="02020603050405020304" pitchFamily="18" charset="0"/>
              </a:rPr>
              <a:t>Compared to a different style model, Naïve Bayes</a:t>
            </a:r>
            <a:endParaRPr lang="en-US" sz="2000" dirty="0"/>
          </a:p>
          <a:p>
            <a:pPr marL="285750" marR="0" indent="-285750">
              <a:spcBef>
                <a:spcPts val="500"/>
              </a:spcBef>
              <a:buFont typeface="Arial" panose="020B0604020202020204" pitchFamily="34" charset="0"/>
              <a:buChar char="•"/>
            </a:pPr>
            <a:endParaRPr lang="en-US" sz="1800" dirty="0"/>
          </a:p>
        </p:txBody>
      </p:sp>
      <p:pic>
        <p:nvPicPr>
          <p:cNvPr id="10" name="Picture 9" descr="A diagram of a number of red and blue dots&#10;&#10;Description automatically generated">
            <a:extLst>
              <a:ext uri="{FF2B5EF4-FFF2-40B4-BE49-F238E27FC236}">
                <a16:creationId xmlns:a16="http://schemas.microsoft.com/office/drawing/2014/main" id="{53391278-00A0-855B-DB7F-AE8F33CED68B}"/>
              </a:ext>
            </a:extLst>
          </p:cNvPr>
          <p:cNvPicPr>
            <a:picLocks noChangeAspect="1"/>
          </p:cNvPicPr>
          <p:nvPr/>
        </p:nvPicPr>
        <p:blipFill>
          <a:blip r:embed="rId3"/>
          <a:stretch>
            <a:fillRect/>
          </a:stretch>
        </p:blipFill>
        <p:spPr>
          <a:xfrm>
            <a:off x="4952999" y="1828800"/>
            <a:ext cx="6950659" cy="4293054"/>
          </a:xfrm>
          <a:prstGeom prst="rect">
            <a:avLst/>
          </a:prstGeom>
        </p:spPr>
      </p:pic>
    </p:spTree>
    <p:extLst>
      <p:ext uri="{BB962C8B-B14F-4D97-AF65-F5344CB8AC3E}">
        <p14:creationId xmlns:p14="http://schemas.microsoft.com/office/powerpoint/2010/main" val="286494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Description automatically generated">
            <a:extLst>
              <a:ext uri="{FF2B5EF4-FFF2-40B4-BE49-F238E27FC236}">
                <a16:creationId xmlns:a16="http://schemas.microsoft.com/office/drawing/2014/main" id="{E3834A51-2C49-67A0-E9E2-7E59EFC2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13777"/>
            <a:ext cx="5184648" cy="1746640"/>
          </a:xfrm>
          <a:prstGeom prst="rect">
            <a:avLst/>
          </a:prstGeom>
        </p:spPr>
      </p:pic>
      <p:sp>
        <p:nvSpPr>
          <p:cNvPr id="11" name="Content Placeholder 10">
            <a:extLst>
              <a:ext uri="{FF2B5EF4-FFF2-40B4-BE49-F238E27FC236}">
                <a16:creationId xmlns:a16="http://schemas.microsoft.com/office/drawing/2014/main" id="{D17B21E2-D104-521E-626F-11EF99D87CE3}"/>
              </a:ext>
            </a:extLst>
          </p:cNvPr>
          <p:cNvSpPr>
            <a:spLocks noGrp="1"/>
          </p:cNvSpPr>
          <p:nvPr>
            <p:ph sz="half" idx="1"/>
          </p:nvPr>
        </p:nvSpPr>
        <p:spPr>
          <a:xfrm>
            <a:off x="838200" y="1691640"/>
            <a:ext cx="5181600" cy="314792"/>
          </a:xfrm>
        </p:spPr>
        <p:txBody>
          <a:bodyPr>
            <a:noAutofit/>
          </a:bodyPr>
          <a:lstStyle/>
          <a:p>
            <a:pPr marL="0" marR="0" indent="0">
              <a:spcBef>
                <a:spcPts val="500"/>
              </a:spcBef>
              <a:buNone/>
            </a:pPr>
            <a:r>
              <a:rPr lang="en-US" sz="2000" b="1" i="1" dirty="0">
                <a:effectLst/>
                <a:ea typeface="Times New Roman" panose="02020603050405020304" pitchFamily="18" charset="0"/>
              </a:rPr>
              <a:t>Results from 3 different models:</a:t>
            </a:r>
          </a:p>
        </p:txBody>
      </p:sp>
      <p:sp>
        <p:nvSpPr>
          <p:cNvPr id="13" name="Content Placeholder 12">
            <a:extLst>
              <a:ext uri="{FF2B5EF4-FFF2-40B4-BE49-F238E27FC236}">
                <a16:creationId xmlns:a16="http://schemas.microsoft.com/office/drawing/2014/main" id="{0ABCAC35-E182-5F11-BDF7-35DB8E8C0CF4}"/>
              </a:ext>
            </a:extLst>
          </p:cNvPr>
          <p:cNvSpPr>
            <a:spLocks noGrp="1"/>
          </p:cNvSpPr>
          <p:nvPr>
            <p:ph sz="half" idx="2"/>
          </p:nvPr>
        </p:nvSpPr>
        <p:spPr>
          <a:xfrm>
            <a:off x="6172200" y="1691640"/>
            <a:ext cx="5181600" cy="4486275"/>
          </a:xfrm>
        </p:spPr>
        <p:txBody>
          <a:bodyPr>
            <a:normAutofit/>
          </a:bodyPr>
          <a:lstStyle/>
          <a:p>
            <a:pPr marL="0" marR="0" indent="0">
              <a:buNone/>
            </a:pPr>
            <a:r>
              <a:rPr lang="en-US" sz="2000" b="1" i="1" dirty="0">
                <a:effectLst/>
                <a:ea typeface="Times New Roman" panose="02020603050405020304" pitchFamily="18" charset="0"/>
              </a:rPr>
              <a:t>All models performed well.</a:t>
            </a:r>
          </a:p>
          <a:p>
            <a:pPr marL="0" marR="0" indent="0">
              <a:buNone/>
            </a:pPr>
            <a:r>
              <a:rPr lang="en-US" sz="2000" b="1" i="1" dirty="0">
                <a:effectLst/>
                <a:ea typeface="Times New Roman" panose="02020603050405020304" pitchFamily="18" charset="0"/>
              </a:rPr>
              <a:t>k-NN with external validation:</a:t>
            </a:r>
          </a:p>
          <a:p>
            <a:pPr marL="285750" marR="0" indent="-285750">
              <a:buFont typeface="Arial" panose="020B0604020202020204" pitchFamily="34" charset="0"/>
              <a:buChar char="•"/>
            </a:pPr>
            <a:r>
              <a:rPr lang="en-US" sz="2000" dirty="0">
                <a:effectLst/>
                <a:ea typeface="Times New Roman" panose="02020603050405020304" pitchFamily="18" charset="0"/>
              </a:rPr>
              <a:t>Accurately classified 88.6% of beers</a:t>
            </a:r>
          </a:p>
          <a:p>
            <a:pPr marL="285750" marR="0" indent="-285750">
              <a:buFont typeface="Arial" panose="020B0604020202020204" pitchFamily="34" charset="0"/>
              <a:buChar char="•"/>
            </a:pPr>
            <a:r>
              <a:rPr lang="en-US" sz="2000" dirty="0">
                <a:effectLst/>
                <a:ea typeface="Times New Roman" panose="02020603050405020304" pitchFamily="18" charset="0"/>
              </a:rPr>
              <a:t>Exceeded random guessing (p-value, &lt; 2e-16)</a:t>
            </a:r>
          </a:p>
          <a:p>
            <a:pPr marL="285750" marR="0" indent="-285750">
              <a:buFont typeface="Arial" panose="020B0604020202020204" pitchFamily="34" charset="0"/>
              <a:buChar char="•"/>
            </a:pPr>
            <a:r>
              <a:rPr lang="en-US" sz="2000" dirty="0">
                <a:effectLst/>
                <a:ea typeface="Times New Roman" panose="02020603050405020304" pitchFamily="18" charset="0"/>
              </a:rPr>
              <a:t>95% confidence interval (85%, 91%)</a:t>
            </a:r>
          </a:p>
          <a:p>
            <a:pPr marL="285750" marR="0" indent="-285750">
              <a:buFont typeface="Arial" panose="020B0604020202020204" pitchFamily="34" charset="0"/>
              <a:buChar char="•"/>
            </a:pPr>
            <a:r>
              <a:rPr lang="en-US" sz="2000" dirty="0">
                <a:effectLst/>
                <a:ea typeface="Times New Roman" panose="02020603050405020304" pitchFamily="18" charset="0"/>
              </a:rPr>
              <a:t>Correctly classified </a:t>
            </a:r>
            <a:r>
              <a:rPr lang="en-US" sz="2000" dirty="0">
                <a:ea typeface="Times New Roman" panose="02020603050405020304" pitchFamily="18" charset="0"/>
              </a:rPr>
              <a:t>89.4</a:t>
            </a:r>
            <a:r>
              <a:rPr lang="en-US" sz="2000" dirty="0">
                <a:effectLst/>
                <a:ea typeface="Times New Roman" panose="02020603050405020304" pitchFamily="18" charset="0"/>
              </a:rPr>
              <a:t>% of Ales and 87.4% of IPAs. </a:t>
            </a:r>
          </a:p>
        </p:txBody>
      </p:sp>
      <p:sp>
        <p:nvSpPr>
          <p:cNvPr id="2" name="Content Placeholder 12">
            <a:extLst>
              <a:ext uri="{FF2B5EF4-FFF2-40B4-BE49-F238E27FC236}">
                <a16:creationId xmlns:a16="http://schemas.microsoft.com/office/drawing/2014/main" id="{CC74FE23-2630-1244-9D42-84E938C2C660}"/>
              </a:ext>
            </a:extLst>
          </p:cNvPr>
          <p:cNvSpPr txBox="1">
            <a:spLocks/>
          </p:cNvSpPr>
          <p:nvPr/>
        </p:nvSpPr>
        <p:spPr>
          <a:xfrm>
            <a:off x="685800" y="4601980"/>
            <a:ext cx="10668000" cy="1865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i="1" dirty="0">
                <a:ea typeface="Times New Roman" panose="02020603050405020304" pitchFamily="18" charset="0"/>
              </a:rPr>
              <a:t>Conclusion:</a:t>
            </a:r>
          </a:p>
          <a:p>
            <a:pPr marL="0" indent="0">
              <a:buFont typeface="Arial" panose="020B0604020202020204" pitchFamily="34" charset="0"/>
              <a:buNone/>
            </a:pPr>
            <a:r>
              <a:rPr lang="en-US" sz="2400" dirty="0">
                <a:ea typeface="Times New Roman" panose="02020603050405020304" pitchFamily="18" charset="0"/>
              </a:rPr>
              <a:t>Evidence suggests the k-NN model can determine IPA or Ale based on ABV and IBU with statistical significance.</a:t>
            </a:r>
          </a:p>
        </p:txBody>
      </p:sp>
    </p:spTree>
    <p:extLst>
      <p:ext uri="{BB962C8B-B14F-4D97-AF65-F5344CB8AC3E}">
        <p14:creationId xmlns:p14="http://schemas.microsoft.com/office/powerpoint/2010/main" val="186294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1218</Words>
  <Application>Microsoft Macintosh PowerPoint</Application>
  <PresentationFormat>Widescreen</PresentationFormat>
  <Paragraphs>125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Söhne</vt:lpstr>
      <vt:lpstr>Times New Roman</vt:lpstr>
      <vt:lpstr>Office Theme</vt:lpstr>
      <vt:lpstr>Statistical Analysis of Craft Beers and Breweries in the United States </vt:lpstr>
      <vt:lpstr>From previous presentation:</vt:lpstr>
      <vt:lpstr>PowerPoint Presentation</vt:lpstr>
      <vt:lpstr>PowerPoint Presentation</vt:lpstr>
      <vt:lpstr>PowerPoint Presentation</vt:lpstr>
      <vt:lpstr>PowerPoint Presentation</vt:lpstr>
      <vt:lpstr>PowerPoint Presentation</vt:lpstr>
      <vt:lpstr>k Nearest Neighbors (k-NN) classification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Craft Beers and Breweries in the United States </dc:title>
  <dc:creator>Jones, Willis</dc:creator>
  <cp:lastModifiedBy>Henderson, Kristin</cp:lastModifiedBy>
  <cp:revision>35</cp:revision>
  <cp:lastPrinted>2024-03-07T14:31:09Z</cp:lastPrinted>
  <dcterms:created xsi:type="dcterms:W3CDTF">2024-02-25T19:26:48Z</dcterms:created>
  <dcterms:modified xsi:type="dcterms:W3CDTF">2024-03-09T14:31:51Z</dcterms:modified>
</cp:coreProperties>
</file>