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2" r:id="rId3"/>
    <p:sldId id="257" r:id="rId4"/>
    <p:sldId id="288" r:id="rId5"/>
    <p:sldId id="289" r:id="rId6"/>
    <p:sldId id="283" r:id="rId7"/>
    <p:sldId id="263" r:id="rId8"/>
    <p:sldId id="282" r:id="rId9"/>
    <p:sldId id="284" r:id="rId10"/>
    <p:sldId id="290" r:id="rId11"/>
    <p:sldId id="285" r:id="rId12"/>
    <p:sldId id="262" r:id="rId13"/>
    <p:sldId id="265" r:id="rId14"/>
    <p:sldId id="286" r:id="rId15"/>
    <p:sldId id="291" r:id="rId16"/>
    <p:sldId id="287" r:id="rId17"/>
    <p:sldId id="274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124"/>
  </p:normalViewPr>
  <p:slideViewPr>
    <p:cSldViewPr snapToGrid="0">
      <p:cViewPr varScale="1">
        <p:scale>
          <a:sx n="88" d="100"/>
          <a:sy n="88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0:51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0 205,'17'1,"0"1,0 0,-1 2,21 6,10 2,74 10,12 2,-49-7,126 10,-11-25,-105-4,630 2,-683-1,55-11,12-1,-35 7,17-1,-60 5,36-8,7 0,323 3,-247 9,254-2,-326-7,-16 1,70-8,3 0,14 2,156-4,-113 11,384-4,-390 10,111 12,-42 1,-226-14,-6 0,0 0,-1 2,34 6,-27-2,0-1,45 2,59-7,-72-1,171 8,1 0,-190-8,0 3,51 7,-36-1,73 2,58-10,-105-1,7 0,174 6,207 24,-383-26,287 2,-316-5,141 13,-44 0,139-11,-155-3,603 1,-524-14,-74 3,71 8,-80-10,-67 2,30-3,-31 11,28-2,308-28,-170 30,-180 3,-47 0,0-1,0 0,0 0,0-1,13-5,-11 4,0 0,0 1,10-2,128-1,-67 4,-36 0,31-1,104-15,83-37,-187 34,80-31,-117 36,37-12,-61 23,0 1,0 0,24-1,213 5,0 15,-165-10,534 63,-374-44,-156-18,17 5,62 4,-142-16,100 4,-119-4,159 19,14-3,1-15,-116-1,-28 1,44 8,8 2,462-4,-360-8,-171 1,125 4,254 20,-370-25,33-6,24-1,212-16,-235 13,-50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1:00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1,'377'0,"-300"3,-64-2,312 19,-127-9,921 79,-866-78,109-14,-196 3,4881-1,-5021 1,0 1,32 8,30 3,-51-11,30 3,13 1,85-4,-114-2,-27 1,0 1,37 9,-37-6,1-1,30 1,219-6,-105 1,-148-1,33-7,-11 2,-4 2,57-5,-30 3,-18 0,-33 4,1-1,21-6,-22 5,0 0,23-2,90 4,13-2,247-6,-264 11,693-1,-761 3,67 11,-55-4,9 0,-11-1,80 2,-59-5,-15-1,32 7,-32-2,40-5,-43-3,42 9,269-8,-206-4,531 1,-619-7,-16 1,61 4,107-8,40-8,1 18,-109 2,-7-3,171 2,-165 6,75 0,-167-4,78 14,24 1,18-4,111 3,-155-11,28 0,315-7,-481 1,0-2,0 0,18-5,14-2,87-5,16-3,106-12,-149 18,44-3,-110 9,48-9,-64 9,7 1,0 1,62 3,-43 1,356 8,-10-4,-278-5,-94 1,0 1,34 8,-32-4,47 2,266-19,-64-26,-239 32,70-14,145-16,-172 28,56-2,111 10,-231-2,30-5,8-1,1 7,-33 1,33-3,-46 0,-1 0,1 0,8-4,-9 2,1 2,13-4,0 4,25 0,18-2,-48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1:05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70,'2'0,"-1"0,0 0,1-1,-1 1,0-1,0 1,1-1,-1 0,2-1,4-2,8-2,0 1,30-5,13-4,-37 8,0 0,1 2,0 0,23 0,92 4,-64 1,381-1,245 1,-525 6,-32 0,178-6,-153-2,2244 1,-2387 1,46 9,-3 0,600 24,-493-25,-116-5,178 20,80 4,-217-27,24 2,-110-2,1 1,14 5,16 2,156 4,-67-6,-88-2,47 12,0 0,-52-10,46 5,80 4,63 5,-171-16,102 4,-24-2,1-1,280-7,-384 0,33-7,-40 5,-58 3,8-1,-353-15,218 6,-26-1,-207-8,144 20,240-1,0-1,0 1,0-2,0 1,1-1,-1 0,-13-6,13 5,-1 1,1 0,-1 0,0 0,-11 1,-46 1,34 1,-456 0,430-4,-61-11,34 4,-86-2,19 2,95 4,-536-35,372 28,10 0,121 12,-142-9,-152-6,197 14,3-11,-52-2,-63 25,66-4,-53 4,-72 9,-1-20,141-1,-1078 2,1140-6,0-1,108 7,-66-8,100 7,-13-3,26 4,-1-1,0 1,1-1,-1 1,1-1,-1 0,1 0,-1 0,1 0,0 0,-1 0,-1-2,3 3,-1-1,1 1,0-1,0 1,-1-1,1 1,0-1,0 1,0-1,0 1,0-1,-1 1,1-1,0 1,0-1,0 1,0-1,1 1,-1-1,0 1,0-1,0 1,0-1,0 1,1-1,-1 1,0-1,0 1,1-1,0 0,4-5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1:09.9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1,'203'12,"-193"-11,85 11,50 3,198-13,-169-3,726 1,-730 13,-31 0,-95-11,102 5,8-1,47 5,-143-3,93 0,338-9,-276 2,-189-2,29-5,17-1,218 6,-146 2,-60 5,-19 0,71-3,16 1,433 4,-393-9,250 1,-227-12,-55 0,37-2,45-2,218 28,-443-12,34 3,0 1,64 15,-83-13,1-1,0-2,37-1,-12 0,-41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1:15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5185 1,'267'6,"-7"1,591-8,-698 12,-75-4,560 17,-565-25,202 2,-118 12,64 1,-173-13,53-3,-88-1,21-5,8-1,226-11,1 20,-118 1,317-1,-458-1,1 0,-1-1,0 0,16-5,-13 3,1 1,16-3,209 2,-142 5,9-2,102 3,-199-1,0 0,9 2,-12 0,-9-1,-14 0,-49 0,-819-3,536-5,-136-2,-88 8,548 2,0 0,-33 8,-23 2,-224-8,192-5,-1789 0,1004 2,889-1,1 1,-1 1,0-1,-8 4,-11 2,-19-1,-1-1,-73-4,66-1,-737-1,668 7,3 1,-682-6,387-3,-44 2,449 0,-1-2,0 1,1-2,-16-4,-19-4,-6 3,0 3,-57 2,95 2,-1 0,1-1,-19-6,-16-1,-26 3,-110 4,90 4,-604-3,694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79E84-9AF7-4523-A96B-97D99BD2F8F9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DF46-847E-4215-B394-2FE4EB3A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Hi…….…Thank you for the opportunity to present our findings to you today.  My name is Willis Jones and this is Kristin Henderson….and this is our Statistical Analysis of Craft Beers &amp; </a:t>
            </a:r>
            <a:r>
              <a:rPr lang="en-US" sz="1200" dirty="0"/>
              <a:t>Breweries in the United States.</a:t>
            </a:r>
          </a:p>
          <a:p>
            <a:endParaRPr lang="en-US" sz="1200"/>
          </a:p>
          <a:p>
            <a:r>
              <a:rPr lang="en-US" dirty="0"/>
              <a:t>As you know, you all gave us a dataset containing information on breweries and craft beers in the US and asked us to answer a handful of questions for you about the data.  We will answer each of those questions during this presentation. 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4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For each state, we overlaid the median international bitterness units in blue and the median percent alcohol in red. 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DC and KY have the highest median ABV, while UT is the lowest.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WV has highest median IBU and NH the lowest.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4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Next questions you asked was which state had the beer with the maximum alcohol and maximum bitterness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7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Alcohol by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International bitterness unit of 138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Next, we will give an overview of the descriptive statistics for craft beer alcohol by volume.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US"/>
              <a:t>Here is a histogram and boxplot showing the distribution of percent alcohol across all the craft beers.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The distribution is mostly normal though a bit skewed to the higher percentages.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The beers range from having nearly no alcohol to almost 13% alcohol.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The median is 5.6% with the mean being slightly greater at 6.0%.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Lastly, half of the beers fall in the 5.0 - 6.7 percent alcohol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5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Final questions you all asked was which state had the beer with the maximum alcohol and maximum bitterness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9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measure, we created a scatter plot and ran a Pearson's r correlation between the variables……</a:t>
            </a:r>
            <a:r>
              <a:rPr lang="en-US" dirty="0"/>
              <a:t>The correlation coefficient was 0.59 with a 95% confidence interval of 0.56 to 0.62. 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shows a Strong correlation between Alcohol and Bitterness.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9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 some key takeaways: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The most breweries are found in Colorado and Texas, on the West Coast, and near the Great Lakes.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Beers with the highest ABV and IBU are made in Colorado and Oregon, respectively.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Lastly, we found evidence of a strong correlation between ABV and IBU.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2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Thank you very much. 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If you would like further analysis of these data, we can certainly follow up with you.  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Here is our contact information. 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And we are happy to take any questions that you may have.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 some key takeaways: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The most breweries are found in Colorado and Texas, on the West Coast, and near the Great Lakes.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Beers with the highest ABV and IBU are made in Colorado and Oregon, respectively.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Lastly, we found evidence of a strong correlation between ABV and IBU.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overview of what we will cover during this presentation.  As you know, you all gave us a dataset containing information on breweries and craft beers in the US and asked us to answer a handful of questions for you about the data.  We will answer each of those questions during this presentation.  </a:t>
            </a:r>
          </a:p>
          <a:p>
            <a:r>
              <a:rPr lang="en-US" dirty="0"/>
              <a:t>The first question we will address is how many breweries are present in each state.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This chart shows a ranking of states from lowest number of breweries to the highest.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top 10 states are in red.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Washington, DC, North and South Dakota and West Virginia each only have 1 brewery. Colorado is highest with 47 breweries.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Here we can see get a better look at what regions tend to have the highest and lowest number of breweries.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Colorado, the West Coast, Texas, and the states near the Great Lakes top the list.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next question you all asked about was the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you can see from this graphic, the dataset was pretty complete.  For most variables, very little data were missing. The one exception was International bitterness units.  42% of the craft beer observations did not have a measure of international bitterness units. 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76B3-91FF-29D3-2BB7-DFB5595D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73F29-6946-505D-566E-CBE69414D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59CBB-490E-7240-0DAF-DCC1B6EA8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this missing might be due to the high cost of measuring international bitterness….we found an article in the Journal of Food Engineering that noted that the cost of </a:t>
            </a:r>
            <a:r>
              <a:rPr lang="en-US" dirty="0" err="1"/>
              <a:t>equimpemnt</a:t>
            </a:r>
            <a:r>
              <a:rPr lang="en-US" dirty="0"/>
              <a:t> might prevent small craft brewers from measuring international bitterness</a:t>
            </a:r>
          </a:p>
          <a:p>
            <a:endParaRPr lang="en-US"/>
          </a:p>
          <a:p>
            <a:r>
              <a:rPr lang="en-US" dirty="0"/>
              <a:t>This missing did will important later when we look at the relationships between beer measurements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34BC-CD47-13FC-AE91-D5515152C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We next wanted to find the median alcohol content and international bitterness units for beers in each state.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7FA6-050F-45B5-BE12-C29A6056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ABBF1-C411-CC49-346F-C989DA38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AAA9-3C95-94EF-C113-37F2B07A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D83D-EE6F-CADE-EFA4-2F4FB86D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1BEC-6DD3-B784-B7C7-1E569B9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A3B9-3988-6885-9122-83A2C3AA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5A6F-0F9A-A7CD-70FC-AC1D1361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B49-0752-D94B-9BA6-F3C04FA7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814D-E662-D1B4-E274-2F7AD503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742E-EFF1-9B2D-7595-869DEFF7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CB946-712F-0220-A7FE-2F01EEA72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1357-9D29-E074-01A8-EA410127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C202-B73D-FB70-1CE9-4054ACC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463-B341-F7A2-E7ED-1ED64E9A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444-E83C-5A37-A63E-53B720A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96D4-5DE4-32C9-2030-7043695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7C1E-D052-00FE-B241-71CE3C5E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E68-6C2C-3488-A0EC-733A611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BD96-4B43-A358-6C10-F32C007E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7FA0-97AA-A732-6362-47488BD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CE87-6E22-D45D-DEEC-A5E4FF3B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9216-15D4-CD2F-448D-C823B8B5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6B5F-859E-13B3-3E08-4394A6D3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18C3-76DD-30E5-D413-1948E85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34C-18BB-0800-9B52-FB76A95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18FE-4695-7DD3-695D-6C50F48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E504-0D8D-C7EA-DDD0-AD1010DF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BCE9-1FDC-9E2A-20B6-B73A423F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7249-5411-04D5-EC8B-7CCCB80B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E7388-9B3A-8FC4-7ACA-5093588F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DA10E-54BA-5537-190A-469F7441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7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BB9C-F0FE-B648-E257-F87424EF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03CC-840E-85A7-6E82-F756B551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DFD39-8520-089E-3D68-F366BCBD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23F81-4568-5A68-5BAA-D040A773E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B277E-A72B-692A-7B81-9C95C763F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B5CD8-2E79-1B8A-50A2-006AB4E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000C7-C697-EB81-F10F-F3AB560A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780D2-6141-4CE7-91D5-69A1AF02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A081-522B-BD5A-B0C3-972DBE15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223E2-6647-D55A-EB4B-8DD42FA6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8F375-EDB4-D577-7739-0C4947E6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3FE8-2F6C-29FB-A3DF-1D7B04DC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FE004-C3A7-133E-8195-A07705BA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DF3F6-9F99-25CE-D6AC-1045F28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7027F-EE20-1D77-F34D-9746B7BD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F475-60D2-6D4C-AE34-F3728FDE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7546-ED53-7E4A-B1D6-EE0C45F9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0365-329E-FDEE-F8D9-CDD290B6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C60D5-6CB8-7B5E-469F-E5693CB8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EE271-0906-E69E-D471-68E17096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EFBD-3FA2-C120-A535-C9414E7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C4C5-99FC-E0EA-6E83-0C6BD15C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0E0C-9807-8CC8-8DB5-5FEEC4C41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935D-56C8-941E-4A6C-691B318A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04237-A2D8-2E20-DAA2-7A14710A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6D84-550A-A842-D6C2-2CC07FF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08EF-D97B-BC91-2F3F-E0F96A50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72084-F2B0-3665-DDAE-6C49E01D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53DA-68EE-2996-22F6-F802FB64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8F65-BF55-1E83-9E5B-53026E07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57B82-625E-4AF6-976A-E08FB1D12DC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0789D-05BF-12DC-060C-E455DE894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C287-69DA-FCBD-5D7B-16C5F8A40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5.xml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863-E0D7-0602-5C15-F7875E97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1390261"/>
            <a:ext cx="9144000" cy="1653171"/>
          </a:xfrm>
        </p:spPr>
        <p:txBody>
          <a:bodyPr>
            <a:normAutofit/>
          </a:bodyPr>
          <a:lstStyle/>
          <a:p>
            <a:r>
              <a:rPr lang="en-US" sz="4800"/>
              <a:t>Statistical Analysis of Craft Beers and Breweries in the United States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26EA-CD2E-B614-CF2C-A3F69BCD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189" y="3972974"/>
            <a:ext cx="2926702" cy="16557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Willis A. Jones</a:t>
            </a:r>
          </a:p>
          <a:p>
            <a:pPr>
              <a:spcBef>
                <a:spcPts val="0"/>
              </a:spcBef>
            </a:pPr>
            <a:r>
              <a:rPr lang="en-US"/>
              <a:t>wajones@smu.edu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EF970DD-5924-5734-9C4A-63B38AD09293}"/>
              </a:ext>
            </a:extLst>
          </p:cNvPr>
          <p:cNvSpPr txBox="1">
            <a:spLocks/>
          </p:cNvSpPr>
          <p:nvPr/>
        </p:nvSpPr>
        <p:spPr>
          <a:xfrm>
            <a:off x="6878110" y="3995977"/>
            <a:ext cx="33700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/>
              <a:t>Kristin Henderson</a:t>
            </a:r>
          </a:p>
          <a:p>
            <a:pPr>
              <a:spcBef>
                <a:spcPts val="0"/>
              </a:spcBef>
            </a:pPr>
            <a:r>
              <a:rPr lang="en-US"/>
              <a:t>hendersonk@smu.edu</a:t>
            </a:r>
          </a:p>
        </p:txBody>
      </p:sp>
    </p:spTree>
    <p:extLst>
      <p:ext uri="{BB962C8B-B14F-4D97-AF65-F5344CB8AC3E}">
        <p14:creationId xmlns:p14="http://schemas.microsoft.com/office/powerpoint/2010/main" val="281880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statistics and state&#10;&#10;Description automatically generated">
            <a:extLst>
              <a:ext uri="{FF2B5EF4-FFF2-40B4-BE49-F238E27FC236}">
                <a16:creationId xmlns:a16="http://schemas.microsoft.com/office/drawing/2014/main" id="{F66E062A-12D1-DA08-6C7F-0382162CA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" y="435143"/>
            <a:ext cx="10387584" cy="6422857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BB59218B-CB64-02E7-118A-6495834B471C}"/>
              </a:ext>
            </a:extLst>
          </p:cNvPr>
          <p:cNvSpPr/>
          <p:nvPr/>
        </p:nvSpPr>
        <p:spPr>
          <a:xfrm>
            <a:off x="2943306" y="6231282"/>
            <a:ext cx="45719" cy="304800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526E755-89EA-0157-132E-FAA37972C1D0}"/>
              </a:ext>
            </a:extLst>
          </p:cNvPr>
          <p:cNvSpPr/>
          <p:nvPr/>
        </p:nvSpPr>
        <p:spPr>
          <a:xfrm rot="10800000">
            <a:off x="2897587" y="821635"/>
            <a:ext cx="45719" cy="192156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748AF6E-5CFD-EA48-2BB8-84799FFC7352}"/>
              </a:ext>
            </a:extLst>
          </p:cNvPr>
          <p:cNvSpPr/>
          <p:nvPr/>
        </p:nvSpPr>
        <p:spPr>
          <a:xfrm>
            <a:off x="4727166" y="6231282"/>
            <a:ext cx="45719" cy="304800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856CB71B-98E9-2B6E-17A9-83C83FB72B24}"/>
              </a:ext>
            </a:extLst>
          </p:cNvPr>
          <p:cNvSpPr/>
          <p:nvPr/>
        </p:nvSpPr>
        <p:spPr>
          <a:xfrm rot="10800000">
            <a:off x="4681447" y="815007"/>
            <a:ext cx="45719" cy="192156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079FCB1F-B872-B9E2-091C-29D4A80853CC}"/>
              </a:ext>
            </a:extLst>
          </p:cNvPr>
          <p:cNvSpPr/>
          <p:nvPr/>
        </p:nvSpPr>
        <p:spPr>
          <a:xfrm>
            <a:off x="9589170" y="6231282"/>
            <a:ext cx="45719" cy="304800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2AD4E0EC-8C53-8D4A-3577-D30B59085297}"/>
              </a:ext>
            </a:extLst>
          </p:cNvPr>
          <p:cNvSpPr/>
          <p:nvPr/>
        </p:nvSpPr>
        <p:spPr>
          <a:xfrm rot="10800000">
            <a:off x="9516178" y="1067347"/>
            <a:ext cx="45719" cy="337932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049245A7-5B81-1F7C-0BEE-64D65E97B97D}"/>
              </a:ext>
            </a:extLst>
          </p:cNvPr>
          <p:cNvSpPr/>
          <p:nvPr/>
        </p:nvSpPr>
        <p:spPr>
          <a:xfrm>
            <a:off x="7073809" y="6231282"/>
            <a:ext cx="45719" cy="304800"/>
          </a:xfrm>
          <a:prstGeom prst="upArrow">
            <a:avLst/>
          </a:prstGeom>
          <a:ln>
            <a:solidFill>
              <a:srgbClr val="385E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4DEAEBF3-0073-E476-A262-71AFF7475980}"/>
              </a:ext>
            </a:extLst>
          </p:cNvPr>
          <p:cNvSpPr/>
          <p:nvPr/>
        </p:nvSpPr>
        <p:spPr>
          <a:xfrm rot="10800000">
            <a:off x="10429225" y="821635"/>
            <a:ext cx="45719" cy="192156"/>
          </a:xfrm>
          <a:prstGeom prst="upArrow">
            <a:avLst/>
          </a:prstGeom>
          <a:ln>
            <a:solidFill>
              <a:srgbClr val="385E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B2287790-A1C9-208B-F2EF-E1CDC72189F6}"/>
              </a:ext>
            </a:extLst>
          </p:cNvPr>
          <p:cNvSpPr/>
          <p:nvPr/>
        </p:nvSpPr>
        <p:spPr>
          <a:xfrm>
            <a:off x="10479025" y="6231282"/>
            <a:ext cx="45719" cy="304800"/>
          </a:xfrm>
          <a:prstGeom prst="upArrow">
            <a:avLst/>
          </a:prstGeom>
          <a:ln>
            <a:solidFill>
              <a:srgbClr val="385E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8E78BBB8-A3C7-C5A3-8A93-D25F4354C830}"/>
              </a:ext>
            </a:extLst>
          </p:cNvPr>
          <p:cNvSpPr/>
          <p:nvPr/>
        </p:nvSpPr>
        <p:spPr>
          <a:xfrm rot="10800000">
            <a:off x="7018006" y="1067347"/>
            <a:ext cx="45719" cy="337933"/>
          </a:xfrm>
          <a:prstGeom prst="upArrow">
            <a:avLst/>
          </a:prstGeom>
          <a:ln>
            <a:solidFill>
              <a:srgbClr val="385E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3" y="2405894"/>
            <a:ext cx="7282927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Which state has the beer with the maximum alcohol by volume and highest international bitterness units?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2C6BF-5405-CAFE-4942-E5077308527B}"/>
              </a:ext>
            </a:extLst>
          </p:cNvPr>
          <p:cNvSpPr txBox="1"/>
          <p:nvPr/>
        </p:nvSpPr>
        <p:spPr>
          <a:xfrm>
            <a:off x="114300" y="838200"/>
            <a:ext cx="688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Highest </a:t>
            </a:r>
            <a:r>
              <a:rPr lang="en-US" sz="3600" b="0" i="0">
                <a:solidFill>
                  <a:srgbClr val="202124"/>
                </a:solidFill>
                <a:effectLst/>
                <a:latin typeface="Google Sans"/>
              </a:rPr>
              <a:t>alcohol by volume beer</a:t>
            </a:r>
            <a:r>
              <a:rPr lang="en-US" sz="3600"/>
              <a:t> </a:t>
            </a:r>
          </a:p>
        </p:txBody>
      </p:sp>
      <p:pic>
        <p:nvPicPr>
          <p:cNvPr id="2050" name="Picture 2" descr="Outline of Colorado - Wikipedia">
            <a:extLst>
              <a:ext uri="{FF2B5EF4-FFF2-40B4-BE49-F238E27FC236}">
                <a16:creationId xmlns:a16="http://schemas.microsoft.com/office/drawing/2014/main" id="{8B79C8F6-A790-C769-D501-30FCF735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2646363"/>
            <a:ext cx="2982057" cy="193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e Hill Series Vol 5 - Belgian Style Quadrupel Ale - Upslope Brewing  Company - Untappd">
            <a:extLst>
              <a:ext uri="{FF2B5EF4-FFF2-40B4-BE49-F238E27FC236}">
                <a16:creationId xmlns:a16="http://schemas.microsoft.com/office/drawing/2014/main" id="{682D6FFA-C3C8-8BF3-011B-A15E7C10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2247900"/>
            <a:ext cx="29972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A0476-A33F-3590-8FBD-45C9149F18FF}"/>
              </a:ext>
            </a:extLst>
          </p:cNvPr>
          <p:cNvSpPr txBox="1"/>
          <p:nvPr/>
        </p:nvSpPr>
        <p:spPr>
          <a:xfrm>
            <a:off x="8572500" y="3352800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ABV = .128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C0A75-26A4-36AB-14FD-DD7E0222A392}"/>
              </a:ext>
            </a:extLst>
          </p:cNvPr>
          <p:cNvSpPr txBox="1"/>
          <p:nvPr/>
        </p:nvSpPr>
        <p:spPr>
          <a:xfrm>
            <a:off x="4502150" y="5289034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Lee Hill Series Vol. 5 - Belgian Style </a:t>
            </a:r>
            <a:r>
              <a:rPr lang="en-US" err="1"/>
              <a:t>Quadrupel</a:t>
            </a:r>
            <a:r>
              <a:rPr lang="en-US"/>
              <a:t> Ale</a:t>
            </a:r>
          </a:p>
        </p:txBody>
      </p:sp>
    </p:spTree>
    <p:extLst>
      <p:ext uri="{BB962C8B-B14F-4D97-AF65-F5344CB8AC3E}">
        <p14:creationId xmlns:p14="http://schemas.microsoft.com/office/powerpoint/2010/main" val="32198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2C6BF-5405-CAFE-4942-E5077308527B}"/>
              </a:ext>
            </a:extLst>
          </p:cNvPr>
          <p:cNvSpPr txBox="1"/>
          <p:nvPr/>
        </p:nvSpPr>
        <p:spPr>
          <a:xfrm>
            <a:off x="114300" y="838200"/>
            <a:ext cx="688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Most Bitter Beer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A0476-A33F-3590-8FBD-45C9149F18FF}"/>
              </a:ext>
            </a:extLst>
          </p:cNvPr>
          <p:cNvSpPr txBox="1"/>
          <p:nvPr/>
        </p:nvSpPr>
        <p:spPr>
          <a:xfrm>
            <a:off x="8572500" y="3352800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IBU = 138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E5C3DB-C216-8766-72D6-2DCD1051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97163"/>
            <a:ext cx="2978150" cy="19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902C2-4C6C-ABE1-6FC5-69F031B11AB6}"/>
              </a:ext>
            </a:extLst>
          </p:cNvPr>
          <p:cNvSpPr txBox="1"/>
          <p:nvPr/>
        </p:nvSpPr>
        <p:spPr>
          <a:xfrm>
            <a:off x="4768850" y="5327134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Bitter Bitch Imperial IPA</a:t>
            </a:r>
          </a:p>
        </p:txBody>
      </p:sp>
      <p:pic>
        <p:nvPicPr>
          <p:cNvPr id="3077" name="Picture 5" descr="BITTER BITCH PINT-2 Pack">
            <a:extLst>
              <a:ext uri="{FF2B5EF4-FFF2-40B4-BE49-F238E27FC236}">
                <a16:creationId xmlns:a16="http://schemas.microsoft.com/office/drawing/2014/main" id="{388E6355-11C7-EEA3-D349-E6A22812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2223066"/>
            <a:ext cx="1901825" cy="30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5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3" y="2405894"/>
            <a:ext cx="7282927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What are descriptive statistics for craft beer alcohol by volume (ABV)?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lcohol and alcohol&#10;&#10;Description automatically generated">
            <a:extLst>
              <a:ext uri="{FF2B5EF4-FFF2-40B4-BE49-F238E27FC236}">
                <a16:creationId xmlns:a16="http://schemas.microsoft.com/office/drawing/2014/main" id="{E6E718C6-418E-BB98-9D46-1BEFF8F3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51" y="157162"/>
            <a:ext cx="8055864" cy="4981107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7E2E700-D79A-2E8F-45C3-0CBCE4945956}"/>
              </a:ext>
            </a:extLst>
          </p:cNvPr>
          <p:cNvSpPr txBox="1">
            <a:spLocks/>
          </p:cNvSpPr>
          <p:nvPr/>
        </p:nvSpPr>
        <p:spPr>
          <a:xfrm>
            <a:off x="2066539" y="5356798"/>
            <a:ext cx="3813895" cy="11131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Range: nearly 0% to almost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Median: 5.6%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Half: between 5.0% and 6.7%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A6449-6790-7D3F-054A-C67FBB56A1B9}"/>
              </a:ext>
            </a:extLst>
          </p:cNvPr>
          <p:cNvSpPr>
            <a:spLocks noChangeAspect="1"/>
          </p:cNvSpPr>
          <p:nvPr/>
        </p:nvSpPr>
        <p:spPr>
          <a:xfrm>
            <a:off x="9145851" y="1064724"/>
            <a:ext cx="64008" cy="64008"/>
          </a:xfrm>
          <a:prstGeom prst="ellipse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521406-2AD5-DABD-DFAF-B27CFEDA5871}"/>
              </a:ext>
            </a:extLst>
          </p:cNvPr>
          <p:cNvCxnSpPr>
            <a:cxnSpLocks noChangeAspect="1"/>
          </p:cNvCxnSpPr>
          <p:nvPr/>
        </p:nvCxnSpPr>
        <p:spPr>
          <a:xfrm>
            <a:off x="9183951" y="1270552"/>
            <a:ext cx="0" cy="228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12670A-7324-8E6F-2A0F-EC69A0AECADA}"/>
              </a:ext>
            </a:extLst>
          </p:cNvPr>
          <p:cNvSpPr txBox="1">
            <a:spLocks noChangeAspect="1"/>
          </p:cNvSpPr>
          <p:nvPr/>
        </p:nvSpPr>
        <p:spPr>
          <a:xfrm>
            <a:off x="8933238" y="701496"/>
            <a:ext cx="86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Statistic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2C468-88E5-EADF-F0B7-B69B9D5FFEE8}"/>
              </a:ext>
            </a:extLst>
          </p:cNvPr>
          <p:cNvSpPr txBox="1"/>
          <p:nvPr/>
        </p:nvSpPr>
        <p:spPr>
          <a:xfrm>
            <a:off x="9272775" y="972567"/>
            <a:ext cx="69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DFDB5-3A0A-C01F-64E4-1F3B26EEDDA2}"/>
              </a:ext>
            </a:extLst>
          </p:cNvPr>
          <p:cNvSpPr txBox="1"/>
          <p:nvPr/>
        </p:nvSpPr>
        <p:spPr>
          <a:xfrm>
            <a:off x="9272775" y="1243887"/>
            <a:ext cx="69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Median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47E83-C50A-560E-AD5A-ECB7F6E1F8D7}"/>
              </a:ext>
            </a:extLst>
          </p:cNvPr>
          <p:cNvSpPr>
            <a:spLocks noChangeAspect="1"/>
          </p:cNvSpPr>
          <p:nvPr/>
        </p:nvSpPr>
        <p:spPr>
          <a:xfrm>
            <a:off x="8990668" y="688796"/>
            <a:ext cx="939357" cy="9114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2E881E-B3D1-2719-CDEC-2365DC0C84CC}"/>
              </a:ext>
            </a:extLst>
          </p:cNvPr>
          <p:cNvCxnSpPr>
            <a:cxnSpLocks noChangeAspect="1"/>
          </p:cNvCxnSpPr>
          <p:nvPr/>
        </p:nvCxnSpPr>
        <p:spPr>
          <a:xfrm>
            <a:off x="9177855" y="980187"/>
            <a:ext cx="0" cy="228600"/>
          </a:xfrm>
          <a:prstGeom prst="line">
            <a:avLst/>
          </a:prstGeom>
          <a:ln w="19050">
            <a:solidFill>
              <a:srgbClr val="CD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6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3" y="2405894"/>
            <a:ext cx="7282927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What is the relationship between beer bitterness and alcoholic content?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CDC6369E-A785-3A91-7B10-62649406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336583"/>
            <a:ext cx="10177272" cy="6292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2C037-A1E1-57D5-B7CA-451C276D44EA}"/>
              </a:ext>
            </a:extLst>
          </p:cNvPr>
          <p:cNvSpPr txBox="1"/>
          <p:nvPr/>
        </p:nvSpPr>
        <p:spPr>
          <a:xfrm>
            <a:off x="6823075" y="4660900"/>
            <a:ext cx="422910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Correlation Coefficient = .59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95% Confidence Interval = .56, .62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 = 2296</a:t>
            </a:r>
          </a:p>
        </p:txBody>
      </p:sp>
    </p:spTree>
    <p:extLst>
      <p:ext uri="{BB962C8B-B14F-4D97-AF65-F5344CB8AC3E}">
        <p14:creationId xmlns:p14="http://schemas.microsoft.com/office/powerpoint/2010/main" val="272665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F30A8863-E1B9-2950-D593-DBBEEC24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Summary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701E14-CD6C-4E37-1A00-BE7F10257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653072" cy="3344459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 most breweries are found in Colorado and Texas, on the West Coast, and near the Great Lakes.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Beers with the highest ABV and IBU are made in Colorado and Oregon.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There is evidence of a strong correlation between ABV and IBU.</a:t>
            </a:r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4E6CD0-FB12-B940-4F45-EAE2E35FB6F8}"/>
              </a:ext>
            </a:extLst>
          </p:cNvPr>
          <p:cNvSpPr/>
          <p:nvPr/>
        </p:nvSpPr>
        <p:spPr>
          <a:xfrm>
            <a:off x="10569437" y="1514036"/>
            <a:ext cx="1103240" cy="10757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863-E0D7-0602-5C15-F7875E97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1390261"/>
            <a:ext cx="9144000" cy="1653171"/>
          </a:xfrm>
        </p:spPr>
        <p:txBody>
          <a:bodyPr>
            <a:normAutofit/>
          </a:bodyPr>
          <a:lstStyle/>
          <a:p>
            <a:r>
              <a:rPr lang="en-US" sz="4800"/>
              <a:t>Thank You!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26EA-CD2E-B614-CF2C-A3F69BCD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189" y="3972974"/>
            <a:ext cx="2926702" cy="165576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/>
              <a:t>Willis A. Jones</a:t>
            </a:r>
          </a:p>
          <a:p>
            <a:pPr>
              <a:spcBef>
                <a:spcPts val="0"/>
              </a:spcBef>
            </a:pPr>
            <a:r>
              <a:rPr lang="en-US" err="1"/>
              <a:t>wajones@smu.edu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EF970DD-5924-5734-9C4A-63B38AD09293}"/>
              </a:ext>
            </a:extLst>
          </p:cNvPr>
          <p:cNvSpPr txBox="1">
            <a:spLocks/>
          </p:cNvSpPr>
          <p:nvPr/>
        </p:nvSpPr>
        <p:spPr>
          <a:xfrm>
            <a:off x="6878110" y="3995977"/>
            <a:ext cx="33700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/>
              <a:t>Kristin Henderson</a:t>
            </a:r>
          </a:p>
          <a:p>
            <a:pPr>
              <a:spcBef>
                <a:spcPts val="0"/>
              </a:spcBef>
            </a:pPr>
            <a:r>
              <a:rPr lang="en-US"/>
              <a:t>hendersonk@smu.edu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1B09F-DBEC-36C4-9DCD-D185B1BC85B5}"/>
              </a:ext>
            </a:extLst>
          </p:cNvPr>
          <p:cNvSpPr txBox="1">
            <a:spLocks/>
          </p:cNvSpPr>
          <p:nvPr/>
        </p:nvSpPr>
        <p:spPr>
          <a:xfrm>
            <a:off x="3726657" y="3349797"/>
            <a:ext cx="4738686" cy="929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/>
              <a:t>For additional information:</a:t>
            </a:r>
          </a:p>
        </p:txBody>
      </p:sp>
    </p:spTree>
    <p:extLst>
      <p:ext uri="{BB962C8B-B14F-4D97-AF65-F5344CB8AC3E}">
        <p14:creationId xmlns:p14="http://schemas.microsoft.com/office/powerpoint/2010/main" val="17045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>
            <a:extLst>
              <a:ext uri="{FF2B5EF4-FFF2-40B4-BE49-F238E27FC236}">
                <a16:creationId xmlns:a16="http://schemas.microsoft.com/office/drawing/2014/main" id="{F30A8863-E1B9-2950-D593-DBBEEC24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Overview</a:t>
            </a:r>
            <a:endParaRPr lang="en-US" sz="5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701E14-CD6C-4E37-1A00-BE7F10257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653072" cy="3344459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/>
              <a:t>Breweries per state</a:t>
            </a:r>
          </a:p>
          <a:p>
            <a:pPr>
              <a:spcAft>
                <a:spcPts val="1200"/>
              </a:spcAft>
            </a:pPr>
            <a:r>
              <a:rPr lang="en-US" sz="2400"/>
              <a:t>Craft beer alcohol content and bitterness</a:t>
            </a:r>
          </a:p>
          <a:p>
            <a:pPr>
              <a:spcAft>
                <a:spcPts val="1200"/>
              </a:spcAft>
            </a:pPr>
            <a:r>
              <a:rPr lang="en-US" sz="2400"/>
              <a:t>Statistical relationships between craft beer measurements </a:t>
            </a:r>
            <a:endParaRPr lang="en-US" sz="2400" dirty="0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4" y="2405894"/>
            <a:ext cx="7164592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How many breweries are present in each state?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4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eer production&#10;&#10;Description automatically generated with medium confidence">
            <a:extLst>
              <a:ext uri="{FF2B5EF4-FFF2-40B4-BE49-F238E27FC236}">
                <a16:creationId xmlns:a16="http://schemas.microsoft.com/office/drawing/2014/main" id="{8325A4B0-4E03-E9E6-89C0-45B27019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3" y="378380"/>
            <a:ext cx="9869654" cy="61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38A9A6B0-3E4B-E9EB-8410-B572F4BC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73736"/>
            <a:ext cx="10844784" cy="6679401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16CD17-8504-D663-E2A6-26044606EF65}"/>
              </a:ext>
            </a:extLst>
          </p:cNvPr>
          <p:cNvCxnSpPr>
            <a:cxnSpLocks/>
          </p:cNvCxnSpPr>
          <p:nvPr/>
        </p:nvCxnSpPr>
        <p:spPr>
          <a:xfrm flipV="1">
            <a:off x="1879185" y="1856722"/>
            <a:ext cx="541343" cy="272162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89926A0-B9B7-3A9A-F522-6CAFCE74A383}"/>
              </a:ext>
            </a:extLst>
          </p:cNvPr>
          <p:cNvCxnSpPr>
            <a:cxnSpLocks/>
          </p:cNvCxnSpPr>
          <p:nvPr/>
        </p:nvCxnSpPr>
        <p:spPr>
          <a:xfrm>
            <a:off x="1879185" y="2128884"/>
            <a:ext cx="453659" cy="142508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FB16AB-9187-B38E-452C-9BC8282A21AD}"/>
              </a:ext>
            </a:extLst>
          </p:cNvPr>
          <p:cNvCxnSpPr>
            <a:cxnSpLocks/>
          </p:cNvCxnSpPr>
          <p:nvPr/>
        </p:nvCxnSpPr>
        <p:spPr>
          <a:xfrm>
            <a:off x="1889817" y="2118251"/>
            <a:ext cx="161782" cy="567810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9FABFB-57EC-5EC6-4985-BDCE498A2AD7}"/>
              </a:ext>
            </a:extLst>
          </p:cNvPr>
          <p:cNvCxnSpPr>
            <a:cxnSpLocks/>
          </p:cNvCxnSpPr>
          <p:nvPr/>
        </p:nvCxnSpPr>
        <p:spPr>
          <a:xfrm>
            <a:off x="6741290" y="1567501"/>
            <a:ext cx="732936" cy="1118560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16C28-909E-FFF4-7D73-1C0A02A6FD8D}"/>
              </a:ext>
            </a:extLst>
          </p:cNvPr>
          <p:cNvCxnSpPr>
            <a:cxnSpLocks/>
          </p:cNvCxnSpPr>
          <p:nvPr/>
        </p:nvCxnSpPr>
        <p:spPr>
          <a:xfrm flipH="1">
            <a:off x="6536549" y="1578133"/>
            <a:ext cx="215374" cy="516711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D37F1D-0582-BA6B-42B5-CC75DA04206A}"/>
              </a:ext>
            </a:extLst>
          </p:cNvPr>
          <p:cNvCxnSpPr>
            <a:cxnSpLocks/>
          </p:cNvCxnSpPr>
          <p:nvPr/>
        </p:nvCxnSpPr>
        <p:spPr>
          <a:xfrm flipH="1">
            <a:off x="6263640" y="1567501"/>
            <a:ext cx="488283" cy="703891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4A5FC9-6732-057B-9F5E-4BCCEED00EE3}"/>
              </a:ext>
            </a:extLst>
          </p:cNvPr>
          <p:cNvCxnSpPr>
            <a:cxnSpLocks/>
          </p:cNvCxnSpPr>
          <p:nvPr/>
        </p:nvCxnSpPr>
        <p:spPr>
          <a:xfrm>
            <a:off x="6751923" y="1578133"/>
            <a:ext cx="112703" cy="1310841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9183D8-E78F-B517-CF68-49EC618364F3}"/>
              </a:ext>
            </a:extLst>
          </p:cNvPr>
          <p:cNvCxnSpPr>
            <a:cxnSpLocks/>
          </p:cNvCxnSpPr>
          <p:nvPr/>
        </p:nvCxnSpPr>
        <p:spPr>
          <a:xfrm flipV="1">
            <a:off x="4737652" y="5171892"/>
            <a:ext cx="223284" cy="404037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D7F6FC-E92E-CD05-D053-01578D637C75}"/>
              </a:ext>
            </a:extLst>
          </p:cNvPr>
          <p:cNvCxnSpPr>
            <a:cxnSpLocks/>
          </p:cNvCxnSpPr>
          <p:nvPr/>
        </p:nvCxnSpPr>
        <p:spPr>
          <a:xfrm flipV="1">
            <a:off x="3910932" y="3888961"/>
            <a:ext cx="343786" cy="1160426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4" y="2405894"/>
            <a:ext cx="7164592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How much missing data were in the dataset provided?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335214-9916-F2AF-43B9-B156A85F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77" y="304800"/>
            <a:ext cx="964807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2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6948D-844C-9439-C1B8-C7C1F94E4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0AEF5-88EC-3344-574D-16CBAD3D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200588"/>
            <a:ext cx="6645781" cy="286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58538-0531-EDB9-C946-EF02F2447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034" y="3698826"/>
            <a:ext cx="8631419" cy="2565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4215AC-9261-9BF2-586A-2F1E56D76BD7}"/>
                  </a:ext>
                </a:extLst>
              </p14:cNvPr>
              <p14:cNvContentPartPr/>
              <p14:nvPr/>
            </p14:nvContentPartPr>
            <p14:xfrm>
              <a:off x="5320226" y="4879683"/>
              <a:ext cx="6391080" cy="12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4215AC-9261-9BF2-586A-2F1E56D76B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6226" y="4771683"/>
                <a:ext cx="64987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8B85C9-D185-B007-2815-EAB5CE520B9D}"/>
                  </a:ext>
                </a:extLst>
              </p14:cNvPr>
              <p14:cNvContentPartPr/>
              <p14:nvPr/>
            </p14:nvContentPartPr>
            <p14:xfrm>
              <a:off x="3486386" y="5271003"/>
              <a:ext cx="7919280" cy="102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8B85C9-D185-B007-2815-EAB5CE520B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2388" y="5163003"/>
                <a:ext cx="8026915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C20600-BF6F-724C-D639-7E68477D44AF}"/>
                  </a:ext>
                </a:extLst>
              </p14:cNvPr>
              <p14:cNvContentPartPr/>
              <p14:nvPr/>
            </p14:nvContentPartPr>
            <p14:xfrm>
              <a:off x="3393506" y="5573403"/>
              <a:ext cx="3208680" cy="10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C20600-BF6F-724C-D639-7E68477D44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9506" y="5465403"/>
                <a:ext cx="33163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D3C748-E8F7-01E4-B8BB-314209BF44B1}"/>
                  </a:ext>
                </a:extLst>
              </p14:cNvPr>
              <p14:cNvContentPartPr/>
              <p14:nvPr/>
            </p14:nvContentPartPr>
            <p14:xfrm>
              <a:off x="8072786" y="5271003"/>
              <a:ext cx="2731680" cy="4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D3C748-E8F7-01E4-B8BB-314209BF44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18786" y="5162159"/>
                <a:ext cx="2839320" cy="263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8BE92C-2984-BCF6-2778-45989926877C}"/>
                  </a:ext>
                </a:extLst>
              </p14:cNvPr>
              <p14:cNvContentPartPr/>
              <p14:nvPr/>
            </p14:nvContentPartPr>
            <p14:xfrm>
              <a:off x="4338506" y="5310243"/>
              <a:ext cx="373284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08BE92C-2984-BCF6-2778-4598992687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84506" y="5202243"/>
                <a:ext cx="384048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91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4" y="2405894"/>
            <a:ext cx="7164592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What is the median alcohol content and international bitterness units for beers in each state?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1073</Words>
  <Application>Microsoft Macintosh PowerPoint</Application>
  <PresentationFormat>Widescreen</PresentationFormat>
  <Paragraphs>106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Arial,Sans-Serif</vt:lpstr>
      <vt:lpstr>Calibri</vt:lpstr>
      <vt:lpstr>Google Sans</vt:lpstr>
      <vt:lpstr>Söhne</vt:lpstr>
      <vt:lpstr>Office Theme</vt:lpstr>
      <vt:lpstr>Statistical Analysis of Craft Beers and Breweries in the United States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Craft Beers and Breweries in the United States </dc:title>
  <dc:creator>Jones, Willis</dc:creator>
  <cp:lastModifiedBy>Henderson, Kristin</cp:lastModifiedBy>
  <cp:revision>27</cp:revision>
  <dcterms:created xsi:type="dcterms:W3CDTF">2024-02-25T19:26:48Z</dcterms:created>
  <dcterms:modified xsi:type="dcterms:W3CDTF">2024-03-07T15:34:58Z</dcterms:modified>
</cp:coreProperties>
</file>