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719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382"/>
    <p:restoredTop sz="90000"/>
  </p:normalViewPr>
  <p:slideViewPr>
    <p:cSldViewPr snapToObjects="1">
      <p:cViewPr varScale="1">
        <p:scale>
          <a:sx n="100" d="100"/>
          <a:sy n="100" d="100"/>
        </p:scale>
        <p:origin x="0" y="0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slide" Target="slides/slide16.xml"  /><Relationship Id="rId19" Type="http://schemas.openxmlformats.org/officeDocument/2006/relationships/slide" Target="slides/slide17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8.xml"  /><Relationship Id="rId21" Type="http://schemas.openxmlformats.org/officeDocument/2006/relationships/slide" Target="slides/slide19.xml"  /><Relationship Id="rId22" Type="http://schemas.openxmlformats.org/officeDocument/2006/relationships/slide" Target="slides/slide20.xml"  /><Relationship Id="rId23" Type="http://schemas.openxmlformats.org/officeDocument/2006/relationships/slide" Target="slides/slide21.xml"  /><Relationship Id="rId24" Type="http://schemas.openxmlformats.org/officeDocument/2006/relationships/slide" Target="slides/slide22.xml"  /><Relationship Id="rId25" Type="http://schemas.openxmlformats.org/officeDocument/2006/relationships/slide" Target="slides/slide23.xml"  /><Relationship Id="rId26" Type="http://schemas.openxmlformats.org/officeDocument/2006/relationships/slide" Target="slides/slide24.xml"  /><Relationship Id="rId27" Type="http://schemas.openxmlformats.org/officeDocument/2006/relationships/slide" Target="slides/slide25.xml"  /><Relationship Id="rId28" Type="http://schemas.openxmlformats.org/officeDocument/2006/relationships/slide" Target="slides/slide26.xml"  /><Relationship Id="rId29" Type="http://schemas.openxmlformats.org/officeDocument/2006/relationships/slide" Target="slides/slide27.xml"  /><Relationship Id="rId3" Type="http://schemas.openxmlformats.org/officeDocument/2006/relationships/slide" Target="slides/slide1.xml"  /><Relationship Id="rId30" Type="http://schemas.openxmlformats.org/officeDocument/2006/relationships/slide" Target="slides/slide28.xml"  /><Relationship Id="rId31" Type="http://schemas.openxmlformats.org/officeDocument/2006/relationships/slide" Target="slides/slide29.xml"  /><Relationship Id="rId32" Type="http://schemas.openxmlformats.org/officeDocument/2006/relationships/slide" Target="slides/slide30.xml"  /><Relationship Id="rId33" Type="http://schemas.openxmlformats.org/officeDocument/2006/relationships/presProps" Target="presProps.xml"  /><Relationship Id="rId34" Type="http://schemas.openxmlformats.org/officeDocument/2006/relationships/viewProps" Target="viewProps.xml"  /><Relationship Id="rId35" Type="http://schemas.openxmlformats.org/officeDocument/2006/relationships/theme" Target="theme/theme1.xml"  /><Relationship Id="rId36" Type="http://schemas.openxmlformats.org/officeDocument/2006/relationships/tableStyles" Target="tableStyles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2024-08-22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5.xml"  /><Relationship Id="rId2" Type="http://schemas.openxmlformats.org/officeDocument/2006/relationships/notesMaster" Target="../notesMasters/notesMaster1.xml"  /></Relationships>
</file>

<file path=ppt/notesSlides/_rels/notesSlide10.xml.rels><?xml version="1.0" encoding="UTF-8" standalone="yes" ?><Relationships xmlns="http://schemas.openxmlformats.org/package/2006/relationships"><Relationship Id="rId1" Type="http://schemas.openxmlformats.org/officeDocument/2006/relationships/slide" Target="../slides/slide26.xml"  /><Relationship Id="rId2" Type="http://schemas.openxmlformats.org/officeDocument/2006/relationships/notesMaster" Target="../notesMasters/notesMaster1.xml"  /></Relationships>
</file>

<file path=ppt/notesSlides/_rels/notesSlide11.xml.rels><?xml version="1.0" encoding="UTF-8" standalone="yes" ?><Relationships xmlns="http://schemas.openxmlformats.org/package/2006/relationships"><Relationship Id="rId1" Type="http://schemas.openxmlformats.org/officeDocument/2006/relationships/slide" Target="../slides/slide27.xml"  /><Relationship Id="rId2" Type="http://schemas.openxmlformats.org/officeDocument/2006/relationships/notesMaster" Target="../notesMasters/notesMaster1.xml"  /></Relationships>
</file>

<file path=ppt/notesSlides/_rels/notesSlide12.xml.rels><?xml version="1.0" encoding="UTF-8" standalone="yes" ?><Relationships xmlns="http://schemas.openxmlformats.org/package/2006/relationships"><Relationship Id="rId1" Type="http://schemas.openxmlformats.org/officeDocument/2006/relationships/slide" Target="../slides/slide28.xml"  /><Relationship Id="rId2" Type="http://schemas.openxmlformats.org/officeDocument/2006/relationships/notesMaster" Target="../notesMasters/notesMaster1.xml"  /></Relationships>
</file>

<file path=ppt/notesSlides/_rels/notesSlide13.xml.rels><?xml version="1.0" encoding="UTF-8" standalone="yes" ?><Relationships xmlns="http://schemas.openxmlformats.org/package/2006/relationships"><Relationship Id="rId1" Type="http://schemas.openxmlformats.org/officeDocument/2006/relationships/slide" Target="../slides/slide29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6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7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8.xml"  /><Relationship Id="rId2" Type="http://schemas.openxmlformats.org/officeDocument/2006/relationships/notesMaster" Target="../notesMasters/notesMaster1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slide" Target="../slides/slide19.xml"  /><Relationship Id="rId2" Type="http://schemas.openxmlformats.org/officeDocument/2006/relationships/notesMaster" Target="../notesMasters/notesMaster1.xml"  /></Relationships>
</file>

<file path=ppt/notesSlides/_rels/notesSlide6.xml.rels><?xml version="1.0" encoding="UTF-8" standalone="yes" ?><Relationships xmlns="http://schemas.openxmlformats.org/package/2006/relationships"><Relationship Id="rId1" Type="http://schemas.openxmlformats.org/officeDocument/2006/relationships/slide" Target="../slides/slide20.xml"  /><Relationship Id="rId2" Type="http://schemas.openxmlformats.org/officeDocument/2006/relationships/notesMaster" Target="../notesMasters/notesMaster1.xml"  /></Relationships>
</file>

<file path=ppt/notesSlides/_rels/notesSlide7.xml.rels><?xml version="1.0" encoding="UTF-8" standalone="yes" ?><Relationships xmlns="http://schemas.openxmlformats.org/package/2006/relationships"><Relationship Id="rId1" Type="http://schemas.openxmlformats.org/officeDocument/2006/relationships/slide" Target="../slides/slide22.xml"  /><Relationship Id="rId2" Type="http://schemas.openxmlformats.org/officeDocument/2006/relationships/notesMaster" Target="../notesMasters/notesMaster1.xml"  /></Relationships>
</file>

<file path=ppt/notesSlides/_rels/notesSlide8.xml.rels><?xml version="1.0" encoding="UTF-8" standalone="yes" ?><Relationships xmlns="http://schemas.openxmlformats.org/package/2006/relationships"><Relationship Id="rId1" Type="http://schemas.openxmlformats.org/officeDocument/2006/relationships/slide" Target="../slides/slide23.xml"  /><Relationship Id="rId2" Type="http://schemas.openxmlformats.org/officeDocument/2006/relationships/notesMaster" Target="../notesMasters/notesMaster1.xml"  /></Relationships>
</file>

<file path=ppt/notesSlides/_rels/notesSlide9.xml.rels><?xml version="1.0" encoding="UTF-8" standalone="yes" ?><Relationships xmlns="http://schemas.openxmlformats.org/package/2006/relationships"><Relationship Id="rId1" Type="http://schemas.openxmlformats.org/officeDocument/2006/relationships/slide" Target="../slides/slide25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26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27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28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29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\frac {</a:t>
            </a:r>
            <a:r>
              <a:rPr lang="ko-KR" altLang="en-US"/>
              <a:t>𝑀𝑎𝑥 (𝑀,𝑁 ,𝐾)</a:t>
            </a:r>
            <a:r>
              <a:rPr lang="en-US" altLang="ko-KR"/>
              <a:t>}</a:t>
            </a:r>
            <a:endParaRPr lang="en-US" altLang="ko-KR"/>
          </a:p>
          <a:p>
            <a:pPr>
              <a:defRPr/>
            </a:pPr>
            <a:r>
              <a:rPr lang="en-US" altLang="ko-KR"/>
              <a:t>{</a:t>
            </a:r>
            <a:r>
              <a:rPr lang="ko-KR" altLang="en-US"/>
              <a:t>𝑀𝑖𝑛(𝑀,𝑁 ,𝐾)</a:t>
            </a:r>
            <a:r>
              <a:rPr lang="en-US" altLang="ko-KR"/>
              <a:t>}</a:t>
            </a:r>
            <a:endParaRPr lang="en-US" altLang="ko-KR"/>
          </a:p>
          <a:p>
            <a:pPr>
              <a:defRPr/>
            </a:pPr>
            <a:r>
              <a:rPr lang="ko-KR" altLang="en-US"/>
              <a:t>&lt; 4</a:t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\frac {</a:t>
            </a:r>
            <a:r>
              <a:rPr lang="ko-KR" altLang="en-US"/>
              <a:t>𝑀𝑎𝑥 (𝑀,𝑁 ,𝐾)</a:t>
            </a:r>
            <a:r>
              <a:rPr lang="en-US" altLang="ko-KR"/>
              <a:t>}</a:t>
            </a:r>
            <a:endParaRPr lang="en-US" altLang="ko-KR"/>
          </a:p>
          <a:p>
            <a:pPr>
              <a:defRPr/>
            </a:pPr>
            <a:r>
              <a:rPr lang="en-US" altLang="ko-KR"/>
              <a:t>{</a:t>
            </a:r>
            <a:r>
              <a:rPr lang="ko-KR" altLang="en-US"/>
              <a:t>𝑀𝑖𝑛(𝑀,𝑁 ,𝐾)</a:t>
            </a:r>
            <a:r>
              <a:rPr lang="en-US" altLang="ko-KR"/>
              <a:t>}</a:t>
            </a:r>
            <a:endParaRPr lang="en-US" altLang="ko-KR"/>
          </a:p>
          <a:p>
            <a:pPr>
              <a:defRPr/>
            </a:pPr>
            <a:r>
              <a:rPr lang="ko-KR" altLang="en-US"/>
              <a:t>&lt; 4</a:t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20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그림 추가 및 부가 설명 추가</a:t>
            </a:r>
            <a:r>
              <a:rPr lang="en-US" altLang="ko-KR"/>
              <a:t>, X^T latex </a:t>
            </a:r>
            <a:r>
              <a:rPr lang="ko-KR" altLang="en-US"/>
              <a:t>렌더링</a:t>
            </a:r>
            <a:r>
              <a:rPr lang="en-US" altLang="ko-KR"/>
              <a:t> </a:t>
            </a: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22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23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25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 hasCustomPrompt="1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8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9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0.png"  /><Relationship Id="rId3" Type="http://schemas.openxmlformats.org/officeDocument/2006/relationships/image" Target="../media/image11.png"  /><Relationship Id="rId4" Type="http://schemas.openxmlformats.org/officeDocument/2006/relationships/image" Target="../media/image12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3.png"  /><Relationship Id="rId3" Type="http://schemas.openxmlformats.org/officeDocument/2006/relationships/image" Target="../media/image14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5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6.png"  /><Relationship Id="rId3" Type="http://schemas.openxmlformats.org/officeDocument/2006/relationships/image" Target="../media/image17.png"  /><Relationship Id="rId4" Type="http://schemas.openxmlformats.org/officeDocument/2006/relationships/image" Target="../media/image18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5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19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6.xml"  /><Relationship Id="rId2" Type="http://schemas.openxmlformats.org/officeDocument/2006/relationships/slideLayout" Target="../slideLayouts/slideLayout2.xml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7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20.png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8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21.png"  /><Relationship Id="rId4" Type="http://schemas.openxmlformats.org/officeDocument/2006/relationships/image" Target="../media/image22.png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9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23.png"  /><Relationship Id="rId4" Type="http://schemas.openxmlformats.org/officeDocument/2006/relationships/image" Target="../media/image24.png"  /><Relationship Id="rId5" Type="http://schemas.openxmlformats.org/officeDocument/2006/relationships/image" Target="../media/image25.png"  /><Relationship Id="rId6" Type="http://schemas.openxmlformats.org/officeDocument/2006/relationships/image" Target="../media/image26.png"  /><Relationship Id="rId7" Type="http://schemas.openxmlformats.org/officeDocument/2006/relationships/image" Target="../media/image27.png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0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21.png"  /><Relationship Id="rId4" Type="http://schemas.openxmlformats.org/officeDocument/2006/relationships/image" Target="../media/image28.png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1.xml"  /><Relationship Id="rId2" Type="http://schemas.openxmlformats.org/officeDocument/2006/relationships/slideLayout" Target="../slideLayouts/slideLayout2.xml"  /></Relationships>
</file>

<file path=ppt/slides/_rels/slide28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2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29.png"  /><Relationship Id="rId4" Type="http://schemas.openxmlformats.org/officeDocument/2006/relationships/image" Target="../media/image30.png"  /><Relationship Id="rId5" Type="http://schemas.openxmlformats.org/officeDocument/2006/relationships/image" Target="../media/image31.png"  /></Relationships>
</file>

<file path=ppt/slides/_rels/slide2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3.xml"  /><Relationship Id="rId2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4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5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.xml"  /><Relationship Id="rId2" Type="http://schemas.openxmlformats.org/officeDocument/2006/relationships/slideLayout" Target="../slideLayouts/slideLayout2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401" y="2895091"/>
            <a:ext cx="10363198" cy="147002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ko-KR" altLang="en-US"/>
              <a:t>Improving Data Reuse in NPU On-chip Memory with Interleaved Gradient Order for DNN Training</a:t>
            </a:r>
            <a:endParaRPr lang="ko-KR" altLang="en-US"/>
          </a:p>
        </p:txBody>
      </p:sp>
      <p:sp>
        <p:nvSpPr>
          <p:cNvPr id="3" name="제목 1"/>
          <p:cNvSpPr>
            <a:spLocks noGrp="1"/>
          </p:cNvSpPr>
          <p:nvPr/>
        </p:nvSpPr>
        <p:spPr>
          <a:xfrm>
            <a:off x="6384036" y="5445252"/>
            <a:ext cx="5112639" cy="504063"/>
          </a:xfrm>
          <a:prstGeom prst="rect">
            <a:avLst/>
          </a:prstGeom>
        </p:spPr>
        <p:txBody>
          <a:bodyPr vert="horz" lIns="91440" tIns="45720" rIns="91440" bIns="45720" anchor="ctr">
            <a:normAutofit lnSpcReduction="10000"/>
          </a:bodyPr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Jungwoo Kim, Seonjin Na, Sanghyeon Lee, Sunho Lee, and Jaehyuk Huh</a:t>
            </a:r>
            <a:endPara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제목 1"/>
          <p:cNvSpPr>
            <a:spLocks noGrp="1"/>
          </p:cNvSpPr>
          <p:nvPr/>
        </p:nvSpPr>
        <p:spPr>
          <a:xfrm>
            <a:off x="6384037" y="5949315"/>
            <a:ext cx="5112639" cy="504063"/>
          </a:xfrm>
          <a:prstGeom prst="rect">
            <a:avLst/>
          </a:prstGeom>
        </p:spPr>
        <p:txBody>
          <a:bodyPr vert="horz" lIns="91440" tIns="45720" rIns="91440" bIns="45720" anchor="ctr">
            <a:normAutofit lnSpcReduction="10000"/>
          </a:bodyPr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56th IEEE/ACM International Symposium on Microarchitecture (MICRO)</a:t>
            </a:r>
            <a:endPara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601" y="413766"/>
            <a:ext cx="10972798" cy="1143000"/>
          </a:xfrm>
        </p:spPr>
        <p:txBody>
          <a:bodyPr/>
          <a:lstStyle/>
          <a:p>
            <a:pPr>
              <a:defRPr/>
            </a:pPr>
            <a:r>
              <a:rPr lang="en-US" altLang="ko-KR"/>
              <a:t>Overview : Gradient Interleaving Step</a:t>
            </a:r>
            <a:endParaRPr lang="en-US" altLang="ko-KR"/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5663949" y="2672906"/>
            <a:ext cx="5918451" cy="2520315"/>
          </a:xfrm>
        </p:spPr>
        <p:txBody>
          <a:bodyPr/>
          <a:lstStyle/>
          <a:p>
            <a:pPr marL="342900" indent="-342900">
              <a:defRPr/>
            </a:pPr>
            <a:r>
              <a:rPr lang="en-US" altLang="ko-KR" sz="2800"/>
              <a:t>This step combines two computations for dW and dX.</a:t>
            </a:r>
            <a:endParaRPr lang="en-US" altLang="ko-KR" sz="2800"/>
          </a:p>
          <a:p>
            <a:pPr marL="342900" indent="-342900">
              <a:defRPr/>
            </a:pPr>
            <a:endParaRPr lang="en-US" altLang="ko-KR" sz="2800"/>
          </a:p>
          <a:p>
            <a:pPr marL="342900" indent="-342900">
              <a:defRPr/>
            </a:pPr>
            <a:r>
              <a:rPr lang="en-US" altLang="ko-KR" sz="2800"/>
              <a:t>Interleaves tiled operations for them.</a:t>
            </a:r>
            <a:endParaRPr lang="en-US" altLang="ko-KR" sz="2800"/>
          </a:p>
          <a:p>
            <a:pPr marL="342900" indent="-342900">
              <a:defRPr/>
            </a:pPr>
            <a:endParaRPr lang="en-US" altLang="ko-KR"/>
          </a:p>
          <a:p>
            <a:pPr marL="342900" indent="-342900">
              <a:defRPr/>
            </a:pPr>
            <a:endParaRPr lang="en-US" altLang="ko-KR"/>
          </a:p>
        </p:txBody>
      </p:sp>
      <p:pic>
        <p:nvPicPr>
          <p:cNvPr id="10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613551" y="1880139"/>
            <a:ext cx="2610214" cy="410584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601" y="485774"/>
            <a:ext cx="10972798" cy="1143000"/>
          </a:xfrm>
        </p:spPr>
        <p:txBody>
          <a:bodyPr/>
          <a:lstStyle/>
          <a:p>
            <a:pPr>
              <a:defRPr/>
            </a:pPr>
            <a:r>
              <a:rPr lang="en-US" altLang="ko-KR"/>
              <a:t>Overview : Gradient Rearranging Step</a:t>
            </a:r>
            <a:endParaRPr lang="en-US" altLang="ko-KR"/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5663948" y="2276856"/>
            <a:ext cx="5918451" cy="3312414"/>
          </a:xfrm>
        </p:spPr>
        <p:txBody>
          <a:bodyPr/>
          <a:lstStyle/>
          <a:p>
            <a:pPr marL="342900" indent="-342900">
              <a:defRPr/>
            </a:pPr>
            <a:r>
              <a:rPr lang="en-US" altLang="ko-KR" sz="2800"/>
              <a:t>Effectiveness of tile reuses can vary depending on the operand dimensions.</a:t>
            </a:r>
            <a:endParaRPr lang="en-US" altLang="ko-KR" sz="2800"/>
          </a:p>
          <a:p>
            <a:pPr marL="0" indent="0">
              <a:buNone/>
              <a:defRPr/>
            </a:pPr>
            <a:endParaRPr lang="en-US" altLang="ko-KR" sz="2800"/>
          </a:p>
          <a:p>
            <a:pPr marL="342900" indent="-342900">
              <a:defRPr/>
            </a:pPr>
            <a:r>
              <a:rPr lang="en-US" altLang="ko-KR" sz="2800"/>
              <a:t>Thus, gradient rearranging step reorganizes interleaved dX and dW computations.</a:t>
            </a:r>
            <a:endParaRPr lang="en-US" altLang="ko-KR" sz="2800"/>
          </a:p>
        </p:txBody>
      </p:sp>
      <p:pic>
        <p:nvPicPr>
          <p:cNvPr id="11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604025" y="1784876"/>
            <a:ext cx="2619740" cy="429637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601" y="446586"/>
            <a:ext cx="10972798" cy="1143000"/>
          </a:xfrm>
        </p:spPr>
        <p:txBody>
          <a:bodyPr/>
          <a:lstStyle/>
          <a:p>
            <a:pPr>
              <a:defRPr/>
            </a:pPr>
            <a:r>
              <a:rPr lang="en-US" altLang="ko-KR"/>
              <a:t>Overview : Inter-core Distribution Step</a:t>
            </a:r>
            <a:endParaRPr lang="en-US" altLang="ko-KR"/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5663947" y="1844802"/>
            <a:ext cx="6264781" cy="4431738"/>
          </a:xfrm>
        </p:spPr>
        <p:txBody>
          <a:bodyPr>
            <a:normAutofit fontScale="92500"/>
          </a:bodyPr>
          <a:lstStyle/>
          <a:p>
            <a:pPr marL="342900" indent="-342900">
              <a:defRPr/>
            </a:pPr>
            <a:r>
              <a:rPr lang="en-US" altLang="ko-KR" sz="2800"/>
              <a:t>For multi-core NPUs, operands are decomposed and assigned to different cores to maximize dY reuse.</a:t>
            </a:r>
            <a:endParaRPr lang="en-US" altLang="ko-KR" sz="2800"/>
          </a:p>
          <a:p>
            <a:pPr marL="342900" indent="-342900">
              <a:defRPr/>
            </a:pPr>
            <a:endParaRPr lang="en-US" altLang="ko-KR" sz="2800"/>
          </a:p>
          <a:p>
            <a:pPr marL="342900" indent="-342900">
              <a:defRPr/>
            </a:pPr>
            <a:r>
              <a:rPr lang="en-US" altLang="ko-KR" sz="2800"/>
              <a:t>This step determines the optimal methods for operand decomposition.</a:t>
            </a:r>
            <a:endParaRPr lang="en-US" altLang="ko-KR" sz="2800"/>
          </a:p>
          <a:p>
            <a:pPr marL="342900" indent="-342900">
              <a:defRPr/>
            </a:pPr>
            <a:endParaRPr lang="en-US" altLang="ko-KR" sz="2800"/>
          </a:p>
          <a:p>
            <a:pPr marL="342900" indent="-342900">
              <a:defRPr/>
            </a:pPr>
            <a:r>
              <a:rPr lang="en-US" altLang="ko-KR" sz="2800"/>
              <a:t>Finally, each segment is allocated to an NPU core.</a:t>
            </a:r>
            <a:endParaRPr lang="en-US" altLang="ko-KR" sz="2800"/>
          </a:p>
        </p:txBody>
      </p:sp>
      <p:pic>
        <p:nvPicPr>
          <p:cNvPr id="1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11352" y="1589586"/>
            <a:ext cx="4525006" cy="468695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601" y="125729"/>
            <a:ext cx="10972798" cy="1143000"/>
          </a:xfrm>
        </p:spPr>
        <p:txBody>
          <a:bodyPr/>
          <a:lstStyle/>
          <a:p>
            <a:pPr>
              <a:defRPr/>
            </a:pPr>
            <a:r>
              <a:rPr lang="en-US" altLang="ko-KR"/>
              <a:t>Gradient Interleaving Step</a:t>
            </a:r>
            <a:endParaRPr lang="en-US" altLang="ko-KR"/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5663947" y="1844802"/>
            <a:ext cx="6264781" cy="1924318"/>
          </a:xfrm>
        </p:spPr>
        <p:txBody>
          <a:bodyPr>
            <a:normAutofit fontScale="92500" lnSpcReduction="20000"/>
          </a:bodyPr>
          <a:lstStyle/>
          <a:p>
            <a:pPr marL="342900" indent="-342900">
              <a:defRPr/>
            </a:pPr>
            <a:r>
              <a:rPr lang="en-US" altLang="ko-KR" sz="2800"/>
              <a:t>dX and dW are calculated in a sequential manner.</a:t>
            </a:r>
            <a:endParaRPr lang="en-US" altLang="ko-KR" sz="2800"/>
          </a:p>
          <a:p>
            <a:pPr marL="342900" indent="-342900">
              <a:defRPr/>
            </a:pPr>
            <a:endParaRPr lang="en-US" altLang="ko-KR" sz="2800"/>
          </a:p>
          <a:p>
            <a:pPr marL="34290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ko-KR" sz="28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dY can be transferred to SPM twice due to prior loaded tile being evicted.</a:t>
            </a:r>
            <a:endParaRPr xmlns:mc="http://schemas.openxmlformats.org/markup-compatibility/2006" xmlns:hp="http://schemas.haansoft.com/office/presentation/8.0" kumimoji="0" lang="en-US" altLang="ko-KR" sz="2800" b="0" i="0" u="none" strike="noStrike" kern="1200" cap="none" spc="0" normalizeH="0" baseline="0" mc:Ignorable="hp" hp:hslEmbossed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172552" y="1844802"/>
            <a:ext cx="3896268" cy="1924318"/>
          </a:xfrm>
          <a:prstGeom prst="rect">
            <a:avLst/>
          </a:prstGeom>
        </p:spPr>
      </p:pic>
      <p:pic>
        <p:nvPicPr>
          <p:cNvPr id="1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191604" y="4437998"/>
            <a:ext cx="3877216" cy="1943371"/>
          </a:xfrm>
          <a:prstGeom prst="rect">
            <a:avLst/>
          </a:prstGeom>
        </p:spPr>
      </p:pic>
      <p:sp>
        <p:nvSpPr>
          <p:cNvPr id="15" name="내용 개체 틀 2"/>
          <p:cNvSpPr>
            <a:spLocks noGrp="1"/>
          </p:cNvSpPr>
          <p:nvPr/>
        </p:nvSpPr>
        <p:spPr>
          <a:xfrm>
            <a:off x="5663947" y="4568539"/>
            <a:ext cx="6264781" cy="2174273"/>
          </a:xfrm>
          <a:prstGeom prst="rect">
            <a:avLst/>
          </a:prstGeom>
        </p:spPr>
        <p:txBody>
          <a:bodyPr vert="horz" lIns="91440" tIns="45720" rIns="91440" bIns="45720">
            <a:normAutofit fontScale="92500" lnSpcReduction="20000"/>
          </a:bodyPr>
          <a:p>
            <a:pPr marL="34290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ko-KR" sz="28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dX and dW computations are interleaved (no dependency between them).</a:t>
            </a:r>
            <a:endParaRPr xmlns:mc="http://schemas.openxmlformats.org/markup-compatibility/2006" xmlns:hp="http://schemas.haansoft.com/office/presentation/8.0" kumimoji="0" lang="en-US" altLang="ko-KR" sz="2800" b="0" i="0" u="none" strike="noStrike" kern="1200" cap="none" spc="0" normalizeH="0" baseline="0" mc:Ignorable="hp" hp:hslEmbossed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34290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endParaRPr xmlns:mc="http://schemas.openxmlformats.org/markup-compatibility/2006" xmlns:hp="http://schemas.haansoft.com/office/presentation/8.0" kumimoji="0" lang="en-US" altLang="ko-KR" sz="2800" b="0" i="0" u="none" strike="noStrike" kern="1200" cap="none" spc="0" normalizeH="0" baseline="0" mc:Ignorable="hp" hp:hslEmbossed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34290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ko-KR" sz="28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Transformed code eliminates redundant accesses to dY tiles.</a:t>
            </a:r>
            <a:endParaRPr xmlns:mc="http://schemas.openxmlformats.org/markup-compatibility/2006" xmlns:hp="http://schemas.haansoft.com/office/presentation/8.0" kumimoji="0" lang="en-US" altLang="ko-KR" sz="2800" b="0" i="0" u="none" strike="noStrike" kern="1200" cap="none" spc="0" normalizeH="0" baseline="0" mc:Ignorable="hp" hp:hslEmbossed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34290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endParaRPr xmlns:mc="http://schemas.openxmlformats.org/markup-compatibility/2006" xmlns:hp="http://schemas.haansoft.com/office/presentation/8.0" kumimoji="0" lang="en-US" altLang="ko-KR" sz="2800" b="0" i="0" u="none" strike="noStrike" kern="1200" cap="none" spc="0" normalizeH="0" baseline="0" mc:Ignorable="hp" hp:hslEmbossed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34290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endParaRPr xmlns:mc="http://schemas.openxmlformats.org/markup-compatibility/2006" xmlns:hp="http://schemas.haansoft.com/office/presentation/8.0" kumimoji="0" lang="en-US" altLang="ko-KR" sz="2800" b="0" i="0" u="none" strike="noStrike" kern="1200" cap="none" spc="0" normalizeH="0" baseline="0" mc:Ignorable="hp" hp:hslEmbossed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16" name=""/>
          <p:cNvCxnSpPr/>
          <p:nvPr/>
        </p:nvCxnSpPr>
        <p:spPr>
          <a:xfrm>
            <a:off x="767334" y="3933063"/>
            <a:ext cx="10657332" cy="0"/>
          </a:xfrm>
          <a:prstGeom prst="line">
            <a:avLst/>
          </a:prstGeom>
          <a:ln>
            <a:solidFill>
              <a:srgbClr val="e0e0e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191604" y="1243520"/>
            <a:ext cx="2886478" cy="457263"/>
          </a:xfrm>
          <a:prstGeom prst="rect">
            <a:avLst/>
          </a:prstGeom>
        </p:spPr>
      </p:pic>
      <p:sp>
        <p:nvSpPr>
          <p:cNvPr id="18" name="내용 개체 틀 2"/>
          <p:cNvSpPr>
            <a:spLocks noGrp="1"/>
          </p:cNvSpPr>
          <p:nvPr/>
        </p:nvSpPr>
        <p:spPr>
          <a:xfrm>
            <a:off x="5663947" y="1268729"/>
            <a:ext cx="6264781" cy="491458"/>
          </a:xfrm>
          <a:prstGeom prst="rect">
            <a:avLst/>
          </a:prstGeom>
        </p:spPr>
        <p:txBody>
          <a:bodyPr vert="horz" lIns="91440" tIns="45720" rIns="91440" bIns="45720">
            <a:normAutofit lnSpcReduction="10000"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8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Baseline approach</a:t>
            </a:r>
            <a:endParaRPr xmlns:mc="http://schemas.openxmlformats.org/markup-compatibility/2006" xmlns:hp="http://schemas.haansoft.com/office/presentation/8.0" kumimoji="0" lang="en-US" altLang="ko-KR" sz="2800" b="0" i="0" u="none" strike="noStrike" kern="1200" cap="none" spc="0" normalizeH="0" baseline="0" mc:Ignorable="hp" hp:hslEmbossed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9" name="내용 개체 틀 2"/>
          <p:cNvSpPr>
            <a:spLocks noGrp="1"/>
          </p:cNvSpPr>
          <p:nvPr/>
        </p:nvSpPr>
        <p:spPr>
          <a:xfrm>
            <a:off x="5663947" y="4077081"/>
            <a:ext cx="6264781" cy="491458"/>
          </a:xfrm>
          <a:prstGeom prst="rect">
            <a:avLst/>
          </a:prstGeom>
        </p:spPr>
        <p:txBody>
          <a:bodyPr vert="horz" lIns="91440" tIns="45720" rIns="91440" bIns="45720">
            <a:normAutofit lnSpcReduction="10000"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8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Interleaved computation</a:t>
            </a:r>
            <a:endParaRPr xmlns:mc="http://schemas.openxmlformats.org/markup-compatibility/2006" xmlns:hp="http://schemas.haansoft.com/office/presentation/8.0" kumimoji="0" lang="en-US" altLang="ko-KR" sz="2800" b="0" i="0" u="none" strike="noStrike" kern="1200" cap="none" spc="0" normalizeH="0" baseline="0" mc:Ignorable="hp" hp:hslEmbossed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601" y="125729"/>
            <a:ext cx="10972798" cy="1143000"/>
          </a:xfrm>
        </p:spPr>
        <p:txBody>
          <a:bodyPr/>
          <a:lstStyle/>
          <a:p>
            <a:pPr>
              <a:defRPr/>
            </a:pPr>
            <a:r>
              <a:rPr lang="en-US" altLang="ko-KR"/>
              <a:t>Gradient Interleaving Step</a:t>
            </a:r>
            <a:endParaRPr lang="en-US" altLang="ko-KR"/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5663948" y="1844802"/>
            <a:ext cx="6408800" cy="1924318"/>
          </a:xfrm>
        </p:spPr>
        <p:txBody>
          <a:bodyPr>
            <a:normAutofit fontScale="92500" lnSpcReduction="20000"/>
          </a:bodyPr>
          <a:lstStyle/>
          <a:p>
            <a:pPr marL="342900" indent="-342900">
              <a:defRPr/>
            </a:pPr>
            <a:r>
              <a:rPr lang="en-US" altLang="ko-KR" sz="2800"/>
              <a:t>Yellow starred dY</a:t>
            </a:r>
            <a:r>
              <a:rPr lang="en-US" altLang="ko-KR" sz="2400"/>
              <a:t>i</a:t>
            </a:r>
            <a:r>
              <a:rPr lang="en-US" altLang="ko-KR" sz="2800"/>
              <a:t> loaded twice.</a:t>
            </a:r>
            <a:endParaRPr lang="en-US" altLang="ko-KR" sz="2800"/>
          </a:p>
          <a:p>
            <a:pPr marL="342900" indent="-342900">
              <a:defRPr/>
            </a:pPr>
            <a:endParaRPr lang="en-US" altLang="ko-KR" sz="2800"/>
          </a:p>
          <a:p>
            <a:pPr marL="342900" indent="-342900">
              <a:defRPr/>
            </a:pPr>
            <a:r>
              <a:rPr lang="en-US" altLang="ko-KR" sz="2800"/>
              <a:t>Because distance between dX</a:t>
            </a:r>
            <a:r>
              <a:rPr lang="en-US" altLang="ko-KR" sz="2378"/>
              <a:t>i</a:t>
            </a:r>
            <a:r>
              <a:rPr lang="en-US" altLang="ko-KR" sz="2800"/>
              <a:t> and dW</a:t>
            </a:r>
            <a:r>
              <a:rPr lang="en-US" altLang="ko-KR" sz="2378"/>
              <a:t>i</a:t>
            </a:r>
            <a:r>
              <a:rPr lang="en-US" altLang="ko-KR" sz="2800"/>
              <a:t> calculations exceeds the capacity of SPM.</a:t>
            </a:r>
            <a:endParaRPr lang="en-US" altLang="ko-KR" sz="2800"/>
          </a:p>
        </p:txBody>
      </p:sp>
      <p:sp>
        <p:nvSpPr>
          <p:cNvPr id="15" name="내용 개체 틀 2"/>
          <p:cNvSpPr>
            <a:spLocks noGrp="1"/>
          </p:cNvSpPr>
          <p:nvPr/>
        </p:nvSpPr>
        <p:spPr>
          <a:xfrm>
            <a:off x="5663947" y="4568539"/>
            <a:ext cx="6264781" cy="2174273"/>
          </a:xfrm>
          <a:prstGeom prst="rect">
            <a:avLst/>
          </a:prstGeom>
        </p:spPr>
        <p:txBody>
          <a:bodyPr vert="horz" lIns="91440" tIns="45720" rIns="91440" bIns="45720">
            <a:normAutofit fontScale="85000" lnSpcReduction="20000"/>
          </a:bodyPr>
          <a:p>
            <a:pPr marL="34290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ko-KR" sz="28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Yellow starred dYi can be reused just one loading when interleaving is applied.</a:t>
            </a:r>
            <a:endParaRPr xmlns:mc="http://schemas.openxmlformats.org/markup-compatibility/2006" xmlns:hp="http://schemas.haansoft.com/office/presentation/8.0" kumimoji="0" lang="en-US" altLang="ko-KR" sz="2800" b="0" i="0" u="none" strike="noStrike" kern="1200" cap="none" spc="0" normalizeH="0" baseline="0" mc:Ignorable="hp" hp:hslEmbossed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34290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endParaRPr xmlns:mc="http://schemas.openxmlformats.org/markup-compatibility/2006" xmlns:hp="http://schemas.haansoft.com/office/presentation/8.0" kumimoji="0" lang="en-US" altLang="ko-KR" sz="2800" b="0" i="0" u="none" strike="noStrike" kern="1200" cap="none" spc="0" normalizeH="0" baseline="0" mc:Ignorable="hp" hp:hslEmbossed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34290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ko-KR" sz="28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Thus, interleaving significantly reduces data traiffc and boosts the utilization of SPM.</a:t>
            </a:r>
            <a:endParaRPr xmlns:mc="http://schemas.openxmlformats.org/markup-compatibility/2006" xmlns:hp="http://schemas.haansoft.com/office/presentation/8.0" kumimoji="0" lang="en-US" altLang="ko-KR" sz="2800" b="0" i="0" u="none" strike="noStrike" kern="1200" cap="none" spc="0" normalizeH="0" baseline="0" mc:Ignorable="hp" hp:hslEmbossed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16" name=""/>
          <p:cNvCxnSpPr/>
          <p:nvPr/>
        </p:nvCxnSpPr>
        <p:spPr>
          <a:xfrm>
            <a:off x="767334" y="3933063"/>
            <a:ext cx="10657332" cy="0"/>
          </a:xfrm>
          <a:prstGeom prst="line">
            <a:avLst/>
          </a:prstGeom>
          <a:ln>
            <a:solidFill>
              <a:srgbClr val="e0e0e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내용 개체 틀 2"/>
          <p:cNvSpPr>
            <a:spLocks noGrp="1"/>
          </p:cNvSpPr>
          <p:nvPr/>
        </p:nvSpPr>
        <p:spPr>
          <a:xfrm>
            <a:off x="5663947" y="1268729"/>
            <a:ext cx="6264781" cy="491458"/>
          </a:xfrm>
          <a:prstGeom prst="rect">
            <a:avLst/>
          </a:prstGeom>
        </p:spPr>
        <p:txBody>
          <a:bodyPr vert="horz" lIns="91440" tIns="45720" rIns="91440" bIns="45720">
            <a:normAutofit lnSpcReduction="10000"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8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Baseline approach</a:t>
            </a:r>
            <a:endParaRPr xmlns:mc="http://schemas.openxmlformats.org/markup-compatibility/2006" xmlns:hp="http://schemas.haansoft.com/office/presentation/8.0" kumimoji="0" lang="en-US" altLang="ko-KR" sz="2800" b="0" i="0" u="none" strike="noStrike" kern="1200" cap="none" spc="0" normalizeH="0" baseline="0" mc:Ignorable="hp" hp:hslEmbossed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9" name="내용 개체 틀 2"/>
          <p:cNvSpPr>
            <a:spLocks noGrp="1"/>
          </p:cNvSpPr>
          <p:nvPr/>
        </p:nvSpPr>
        <p:spPr>
          <a:xfrm>
            <a:off x="5663947" y="4077081"/>
            <a:ext cx="6264781" cy="491458"/>
          </a:xfrm>
          <a:prstGeom prst="rect">
            <a:avLst/>
          </a:prstGeom>
        </p:spPr>
        <p:txBody>
          <a:bodyPr vert="horz" lIns="91440" tIns="45720" rIns="91440" bIns="45720">
            <a:normAutofit lnSpcReduction="10000"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8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Interleaved computation</a:t>
            </a:r>
            <a:endParaRPr xmlns:mc="http://schemas.openxmlformats.org/markup-compatibility/2006" xmlns:hp="http://schemas.haansoft.com/office/presentation/8.0" kumimoji="0" lang="en-US" altLang="ko-KR" sz="2800" b="0" i="0" u="none" strike="noStrike" kern="1200" cap="none" spc="0" normalizeH="0" baseline="0" mc:Ignorable="hp" hp:hslEmbossed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20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43406" y="1268729"/>
            <a:ext cx="3287050" cy="2518881"/>
          </a:xfrm>
          <a:prstGeom prst="rect">
            <a:avLst/>
          </a:prstGeom>
        </p:spPr>
      </p:pic>
      <p:pic>
        <p:nvPicPr>
          <p:cNvPr id="21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343405" y="4200668"/>
            <a:ext cx="3287051" cy="254214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601" y="692658"/>
            <a:ext cx="10972798" cy="1143000"/>
          </a:xfrm>
        </p:spPr>
        <p:txBody>
          <a:bodyPr/>
          <a:lstStyle/>
          <a:p>
            <a:pPr>
              <a:defRPr/>
            </a:pPr>
            <a:r>
              <a:rPr lang="en-US" altLang="ko-KR"/>
              <a:t>Gradient Interleaving Step : Problems</a:t>
            </a:r>
            <a:endParaRPr lang="en-US" altLang="ko-KR"/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609600" y="2348865"/>
            <a:ext cx="10972798" cy="3384423"/>
          </a:xfrm>
        </p:spPr>
        <p:txBody>
          <a:bodyPr/>
          <a:lstStyle/>
          <a:p>
            <a:pPr marL="342900" indent="-342900">
              <a:defRPr/>
            </a:pPr>
            <a:r>
              <a:rPr lang="en-US" altLang="ko-KR"/>
              <a:t>I</a:t>
            </a:r>
            <a:r>
              <a:rPr lang="ko-KR" altLang="en-US"/>
              <a:t>nterleaving method does not signi</a:t>
            </a:r>
            <a:r>
              <a:rPr lang="en-US" altLang="ko-KR"/>
              <a:t>fic</a:t>
            </a:r>
            <a:r>
              <a:rPr lang="ko-KR" altLang="en-US"/>
              <a:t>antly improve performance in certain layers that contain </a:t>
            </a:r>
            <a:r>
              <a:rPr lang="ko-KR" altLang="en-US">
                <a:solidFill>
                  <a:schemeClr val="accent2"/>
                </a:solidFill>
              </a:rPr>
              <a:t>non-square tensors</a:t>
            </a:r>
            <a:r>
              <a:rPr lang="ko-KR" altLang="en-US"/>
              <a:t>.</a:t>
            </a:r>
            <a:endParaRPr lang="en-US" altLang="ko-KR"/>
          </a:p>
          <a:p>
            <a:pPr marL="342900" indent="-342900">
              <a:defRPr/>
            </a:pPr>
            <a:endParaRPr lang="en-US" altLang="ko-KR"/>
          </a:p>
          <a:p>
            <a:pPr marL="342900" indent="-342900">
              <a:defRPr/>
            </a:pPr>
            <a:r>
              <a:rPr lang="en-US" altLang="ko-KR"/>
              <a:t>Why? The access patterns for dY</a:t>
            </a:r>
            <a:r>
              <a:rPr lang="en-US" altLang="ko-KR" sz="2600"/>
              <a:t>i</a:t>
            </a:r>
            <a:r>
              <a:rPr lang="en-US" altLang="ko-KR"/>
              <a:t> differ between dX</a:t>
            </a:r>
            <a:r>
              <a:rPr lang="en-US" altLang="ko-KR" sz="2600"/>
              <a:t>i</a:t>
            </a:r>
            <a:r>
              <a:rPr lang="en-US" altLang="ko-KR"/>
              <a:t> and dW</a:t>
            </a:r>
            <a:r>
              <a:rPr lang="en-US" altLang="ko-KR" sz="2600"/>
              <a:t>i</a:t>
            </a:r>
            <a:r>
              <a:rPr lang="en-US" altLang="ko-KR"/>
              <a:t> computations. 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600" y="341757"/>
            <a:ext cx="10972798" cy="1143000"/>
          </a:xfrm>
        </p:spPr>
        <p:txBody>
          <a:bodyPr/>
          <a:lstStyle/>
          <a:p>
            <a:pPr>
              <a:defRPr/>
            </a:pPr>
            <a:r>
              <a:rPr lang="en-US" altLang="ko-KR"/>
              <a:t>Gradient Interleaving Step : Problems</a:t>
            </a:r>
            <a:endParaRPr lang="en-US" altLang="ko-KR"/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609601" y="3645027"/>
            <a:ext cx="10972798" cy="2808351"/>
          </a:xfrm>
        </p:spPr>
        <p:txBody>
          <a:bodyPr/>
          <a:lstStyle/>
          <a:p>
            <a:pPr marL="342900" indent="-342900">
              <a:defRPr/>
            </a:pPr>
            <a:r>
              <a:rPr lang="en-US" altLang="en-US"/>
              <a:t>When computing dX</a:t>
            </a:r>
            <a:r>
              <a:rPr lang="en-US" altLang="en-US" sz="2600"/>
              <a:t>i</a:t>
            </a:r>
            <a:r>
              <a:rPr lang="en-US" altLang="en-US"/>
              <a:t>, the access of dY</a:t>
            </a:r>
            <a:r>
              <a:rPr lang="en-US" altLang="en-US" sz="2600"/>
              <a:t>i</a:t>
            </a:r>
            <a:r>
              <a:rPr lang="en-US" altLang="en-US"/>
              <a:t> follows a row-major access order.</a:t>
            </a:r>
            <a:endParaRPr lang="en-US" altLang="en-US"/>
          </a:p>
          <a:p>
            <a:pPr marL="342900" indent="-342900">
              <a:defRPr/>
            </a:pPr>
            <a:endParaRPr lang="en-US" altLang="en-US"/>
          </a:p>
          <a:p>
            <a:pPr marL="342900" indent="-342900">
              <a:defRPr/>
            </a:pPr>
            <a:r>
              <a:rPr lang="en-US" altLang="ko-KR"/>
              <a:t>W</a:t>
            </a:r>
            <a:r>
              <a:rPr lang="en-US" altLang="en-US"/>
              <a:t>hen computing </a:t>
            </a:r>
            <a:r>
              <a:rPr lang="en-US" altLang="ko-KR"/>
              <a:t>dW</a:t>
            </a:r>
            <a:r>
              <a:rPr lang="en-US" altLang="ko-KR" sz="2600"/>
              <a:t>i</a:t>
            </a:r>
            <a:r>
              <a:rPr lang="en-US" altLang="ko-KR"/>
              <a:t>, dY</a:t>
            </a:r>
            <a:r>
              <a:rPr lang="en-US" altLang="ko-KR" sz="2600"/>
              <a:t>i</a:t>
            </a:r>
            <a:r>
              <a:rPr lang="en-US" altLang="en-US"/>
              <a:t> is accessed in a column-</a:t>
            </a:r>
            <a:r>
              <a:rPr lang="en-US" altLang="ko-KR"/>
              <a:t>maj</a:t>
            </a:r>
            <a:r>
              <a:rPr lang="en-US" altLang="en-US"/>
              <a:t>or</a:t>
            </a:r>
            <a:r>
              <a:rPr lang="en-US" altLang="ko-KR"/>
              <a:t> </a:t>
            </a:r>
            <a:r>
              <a:rPr lang="en-US" altLang="en-US"/>
              <a:t>order</a:t>
            </a:r>
            <a:r>
              <a:rPr lang="en-US" altLang="ko-KR"/>
              <a:t>.</a:t>
            </a:r>
            <a:endParaRPr lang="en-US" altLang="ko-KR"/>
          </a:p>
        </p:txBody>
      </p:sp>
      <p:pic>
        <p:nvPicPr>
          <p:cNvPr id="9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440954" y="1484757"/>
            <a:ext cx="9310091" cy="178135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600" y="341757"/>
            <a:ext cx="10972798" cy="1143000"/>
          </a:xfrm>
        </p:spPr>
        <p:txBody>
          <a:bodyPr/>
          <a:lstStyle/>
          <a:p>
            <a:pPr>
              <a:defRPr/>
            </a:pPr>
            <a:r>
              <a:rPr lang="en-US" altLang="ko-KR"/>
              <a:t>Three Groups of Memory Access Orders</a:t>
            </a:r>
            <a:endParaRPr lang="en-US" altLang="ko-KR"/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>
          <a:xfrm>
            <a:off x="6816091" y="2147125"/>
            <a:ext cx="5112639" cy="576072"/>
          </a:xfrm>
        </p:spPr>
        <p:txBody>
          <a:bodyPr/>
          <a:lstStyle/>
          <a:p>
            <a:pPr>
              <a:defRPr/>
            </a:pPr>
            <a:r>
              <a:rPr lang="en-US" altLang="ko-KR"/>
              <a:t>Traditional access order</a:t>
            </a:r>
            <a:endParaRPr lang="en-US" altLang="ko-KR"/>
          </a:p>
        </p:txBody>
      </p:sp>
      <p:pic>
        <p:nvPicPr>
          <p:cNvPr id="11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67334" y="1772793"/>
            <a:ext cx="5790993" cy="1324737"/>
          </a:xfrm>
          <a:prstGeom prst="rect">
            <a:avLst/>
          </a:prstGeom>
        </p:spPr>
      </p:pic>
      <p:pic>
        <p:nvPicPr>
          <p:cNvPr id="13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67334" y="3429000"/>
            <a:ext cx="5790994" cy="1321649"/>
          </a:xfrm>
          <a:prstGeom prst="rect">
            <a:avLst/>
          </a:prstGeom>
        </p:spPr>
      </p:pic>
      <p:sp>
        <p:nvSpPr>
          <p:cNvPr id="14" name="내용 개체 틀 2"/>
          <p:cNvSpPr/>
          <p:nvPr/>
        </p:nvSpPr>
        <p:spPr>
          <a:xfrm>
            <a:off x="6816091" y="3429000"/>
            <a:ext cx="5112639" cy="1324737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p>
            <a:pPr marL="34290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ko-KR" sz="32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row-major access for both dX</a:t>
            </a:r>
            <a:r>
              <a:rPr xmlns:mc="http://schemas.openxmlformats.org/markup-compatibility/2006" xmlns:hp="http://schemas.haansoft.com/office/presentation/8.0" kumimoji="0" lang="en-US" altLang="ko-KR" sz="26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xmlns:mc="http://schemas.openxmlformats.org/markup-compatibility/2006" xmlns:hp="http://schemas.haansoft.com/office/presentation/8.0" kumimoji="0" lang="en-US" altLang="ko-KR" sz="32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dW</a:t>
            </a:r>
            <a:r>
              <a:rPr xmlns:mc="http://schemas.openxmlformats.org/markup-compatibility/2006" xmlns:hp="http://schemas.haansoft.com/office/presentation/8.0" kumimoji="0" lang="en-US" altLang="ko-KR" sz="26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endParaRPr xmlns:mc="http://schemas.openxmlformats.org/markup-compatibility/2006" xmlns:hp="http://schemas.haansoft.com/office/presentation/8.0" kumimoji="0" lang="en-US" altLang="ko-KR" sz="2600" b="0" i="0" u="none" strike="noStrike" kern="1200" cap="none" spc="0" normalizeH="0" baseline="0" mc:Ignorable="hp" hp:hslEmbossed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5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767334" y="5085207"/>
            <a:ext cx="5790994" cy="1295438"/>
          </a:xfrm>
          <a:prstGeom prst="rect">
            <a:avLst/>
          </a:prstGeom>
        </p:spPr>
      </p:pic>
      <p:sp>
        <p:nvSpPr>
          <p:cNvPr id="17" name="내용 개체 틀 2"/>
          <p:cNvSpPr/>
          <p:nvPr/>
        </p:nvSpPr>
        <p:spPr>
          <a:xfrm>
            <a:off x="6816090" y="5055908"/>
            <a:ext cx="5112639" cy="1324737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p>
            <a:pPr marL="34290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ko-KR" sz="32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column-major access for both dX</a:t>
            </a:r>
            <a:r>
              <a:rPr xmlns:mc="http://schemas.openxmlformats.org/markup-compatibility/2006" xmlns:hp="http://schemas.haansoft.com/office/presentation/8.0" kumimoji="0" lang="en-US" altLang="ko-KR" sz="26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xmlns:mc="http://schemas.openxmlformats.org/markup-compatibility/2006" xmlns:hp="http://schemas.haansoft.com/office/presentation/8.0" kumimoji="0" lang="en-US" altLang="ko-KR" sz="32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dW</a:t>
            </a:r>
            <a:r>
              <a:rPr xmlns:mc="http://schemas.openxmlformats.org/markup-compatibility/2006" xmlns:hp="http://schemas.haansoft.com/office/presentation/8.0" kumimoji="0" lang="en-US" altLang="ko-KR" sz="26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endParaRPr xmlns:mc="http://schemas.openxmlformats.org/markup-compatibility/2006" xmlns:hp="http://schemas.haansoft.com/office/presentation/8.0" kumimoji="0" lang="en-US" altLang="ko-KR" sz="2600" b="0" i="0" u="none" strike="noStrike" kern="1200" cap="none" spc="0" normalizeH="0" baseline="0" mc:Ignorable="hp" hp:hslEmbossed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600" y="341757"/>
            <a:ext cx="10972798" cy="1143000"/>
          </a:xfrm>
        </p:spPr>
        <p:txBody>
          <a:bodyPr/>
          <a:lstStyle/>
          <a:p>
            <a:pPr>
              <a:defRPr/>
            </a:pPr>
            <a:r>
              <a:rPr lang="en-US" altLang="ko-KR"/>
              <a:t>Selection Algorithm</a:t>
            </a:r>
            <a:endParaRPr lang="en-US" altLang="ko-KR"/>
          </a:p>
        </p:txBody>
      </p:sp>
      <p:sp>
        <p:nvSpPr>
          <p:cNvPr id="17" name="내용 개체 틀 2"/>
          <p:cNvSpPr/>
          <p:nvPr/>
        </p:nvSpPr>
        <p:spPr>
          <a:xfrm>
            <a:off x="609600" y="1916810"/>
            <a:ext cx="11319129" cy="3816477"/>
          </a:xfrm>
          <a:prstGeom prst="rect">
            <a:avLst/>
          </a:prstGeom>
        </p:spPr>
        <p:txBody>
          <a:bodyPr vert="horz" lIns="91440" tIns="45720" rIns="91440" bIns="45720">
            <a:normAutofit lnSpcReduction="10000"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200" b="0" i="0" u="none" strike="noStrike" kern="1200" cap="none" spc="0" normalizeH="0" baseline="0" mc:Ignorable="hp" hp:hslEmbossed="0">
                <a:solidFill>
                  <a:srgbClr val="1020b2"/>
                </a:solidFill>
                <a:latin typeface="+mn-lt"/>
                <a:ea typeface="+mn-ea"/>
                <a:cs typeface="+mn-cs"/>
              </a:rPr>
              <a:t>+</a:t>
            </a:r>
            <a:r>
              <a:rPr xmlns:mc="http://schemas.openxmlformats.org/markup-compatibility/2006" xmlns:hp="http://schemas.haansoft.com/office/presentation/8.0" kumimoji="0" lang="en-US" altLang="ko-KR" sz="32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Data reuse of dY</a:t>
            </a:r>
            <a:r>
              <a:rPr xmlns:mc="http://schemas.openxmlformats.org/markup-compatibility/2006" xmlns:hp="http://schemas.haansoft.com/office/presentation/8.0" kumimoji="0" lang="en-US" altLang="ko-KR" sz="2588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xmlns:mc="http://schemas.openxmlformats.org/markup-compatibility/2006" xmlns:hp="http://schemas.haansoft.com/office/presentation/8.0" kumimoji="0" lang="en-US" altLang="ko-KR" sz="32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can be enhanced by appropriately altering the memory access order.</a:t>
            </a:r>
            <a:endParaRPr xmlns:mc="http://schemas.openxmlformats.org/markup-compatibility/2006" xmlns:hp="http://schemas.haansoft.com/office/presentation/8.0" kumimoji="0" lang="en-US" altLang="ko-KR" sz="3200" b="0" i="0" u="none" strike="noStrike" kern="1200" cap="none" spc="0" normalizeH="0" baseline="0" mc:Ignorable="hp" hp:hslEmbossed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34290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endParaRPr xmlns:mc="http://schemas.openxmlformats.org/markup-compatibility/2006" xmlns:hp="http://schemas.haansoft.com/office/presentation/8.0" kumimoji="0" lang="en-US" altLang="ko-KR" sz="3200" b="0" i="0" u="none" strike="noStrike" kern="1200" cap="none" spc="0" normalizeH="0" baseline="0" mc:Ignorable="hp" hp:hslEmbossed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200" b="0" i="0" u="none" strike="noStrike" kern="1200" cap="none" spc="0" normalizeH="0" baseline="0" mc:Ignorable="hp" hp:hslEmbossed="0">
                <a:solidFill>
                  <a:srgbClr val="b21010"/>
                </a:solidFill>
                <a:latin typeface="+mn-lt"/>
                <a:ea typeface="+mn-ea"/>
                <a:cs typeface="+mn-cs"/>
              </a:rPr>
              <a:t>- </a:t>
            </a:r>
            <a:r>
              <a:rPr xmlns:mc="http://schemas.openxmlformats.org/markup-compatibility/2006" xmlns:hp="http://schemas.haansoft.com/office/presentation/8.0" kumimoji="0" lang="en-US" altLang="ko-KR" sz="3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Intermediate results can be generated in dWmajor and dXmajor due to the changed computation order.</a:t>
            </a:r>
            <a:endParaRPr xmlns:mc="http://schemas.openxmlformats.org/markup-compatibility/2006" xmlns:hp="http://schemas.haansoft.com/office/presentation/8.0" kumimoji="0" lang="en-US" altLang="ko-KR" sz="3200" b="0" i="0" u="none" strike="noStrike" kern="1200" cap="none" spc="0" normalizeH="0" baseline="0" mc:Ignorable="hp" hp:hslEmbossed="0">
              <a:solidFill>
                <a:srgbClr val="b21010"/>
              </a:solidFill>
              <a:latin typeface="+mn-lt"/>
              <a:ea typeface="+mn-ea"/>
              <a:cs typeface="+mn-cs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3200" b="0" i="0" u="none" strike="noStrike" kern="1200" cap="none" spc="0" normalizeH="0" baseline="0" mc:Ignorable="hp" hp:hslEmbossed="0">
              <a:solidFill>
                <a:srgbClr val="b21010"/>
              </a:solidFill>
              <a:latin typeface="+mn-lt"/>
              <a:ea typeface="+mn-ea"/>
              <a:cs typeface="+mn-cs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-&gt; Straightforward but fairly accurate algorithm is needed.</a:t>
            </a:r>
            <a:endParaRPr xmlns:mc="http://schemas.openxmlformats.org/markup-compatibility/2006" xmlns:hp="http://schemas.haansoft.com/office/presentation/8.0" kumimoji="0" lang="en-US" altLang="ko-KR" sz="3200" b="0" i="0" u="none" strike="noStrike" kern="1200" cap="none" spc="0" normalizeH="0" baseline="0" mc:Ignorable="hp" hp:hslEmbossed="0">
              <a:solidFill>
                <a:srgbClr val="000000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600" y="341757"/>
            <a:ext cx="10972798" cy="1143000"/>
          </a:xfrm>
        </p:spPr>
        <p:txBody>
          <a:bodyPr/>
          <a:lstStyle/>
          <a:p>
            <a:pPr>
              <a:defRPr/>
            </a:pPr>
            <a:r>
              <a:rPr lang="en-US" altLang="ko-KR"/>
              <a:t>Selection Algorithm</a:t>
            </a:r>
            <a:endParaRPr lang="en-US" altLang="ko-KR"/>
          </a:p>
        </p:txBody>
      </p:sp>
      <p:sp>
        <p:nvSpPr>
          <p:cNvPr id="17" name="내용 개체 틀 2"/>
          <p:cNvSpPr/>
          <p:nvPr/>
        </p:nvSpPr>
        <p:spPr>
          <a:xfrm>
            <a:off x="609601" y="4005072"/>
            <a:ext cx="11319129" cy="2852928"/>
          </a:xfrm>
          <a:prstGeom prst="rect">
            <a:avLst/>
          </a:prstGeom>
        </p:spPr>
        <p:txBody>
          <a:bodyPr vert="horz" lIns="91440" tIns="45720" rIns="91440" bIns="45720">
            <a:normAutofit fontScale="70000" lnSpcReduction="20000"/>
          </a:bodyPr>
          <a:p>
            <a:pPr marL="456960" indent="-456960" algn="l" defTabSz="914400">
              <a:spcBef>
                <a:spcPct val="20000"/>
              </a:spcBef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ko-KR" sz="32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Algorithm selects appropriate memory access order based on the shape of tensors.</a:t>
            </a:r>
            <a:endParaRPr xmlns:mc="http://schemas.openxmlformats.org/markup-compatibility/2006" xmlns:hp="http://schemas.haansoft.com/office/presentation/8.0" kumimoji="0" lang="en-US" altLang="ko-KR" sz="3200" b="0" i="0" u="none" strike="noStrike" kern="1200" cap="none" spc="0" normalizeH="0" baseline="0" mc:Ignorable="hp" hp:hslEmbossed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456960" indent="-456960" algn="l" defTabSz="914400">
              <a:spcBef>
                <a:spcPct val="20000"/>
              </a:spcBef>
              <a:buFont typeface="Arial"/>
              <a:buChar char="•"/>
              <a:defRPr/>
            </a:pPr>
            <a:endParaRPr xmlns:mc="http://schemas.openxmlformats.org/markup-compatibility/2006" xmlns:hp="http://schemas.haansoft.com/office/presentation/8.0" kumimoji="0" lang="en-US" altLang="ko-KR" sz="3200" b="0" i="0" u="none" strike="noStrike" kern="1200" cap="none" spc="0" normalizeH="0" baseline="0" mc:Ignorable="hp" hp:hslEmbossed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456960" indent="-456960" algn="l" defTabSz="914400">
              <a:spcBef>
                <a:spcPct val="20000"/>
              </a:spcBef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ko-KR" sz="32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Nearly square tensors by </a:t>
            </a:r>
            <a:r>
              <a:rPr xmlns:mc="http://schemas.openxmlformats.org/markup-compatibility/2006" xmlns:hp="http://schemas.haansoft.com/office/presentation/8.0" kumimoji="0" lang="en-US" altLang="ko-KR" sz="3200" b="0" i="1" u="none" strike="noStrike" kern="1200" cap="none" spc="0" normalizeH="0" baseline="0" mc:Ignorable="hp" hp:hslEmbossed="0">
                <a:solidFill>
                  <a:schemeClr val="tx1"/>
                </a:solidFill>
                <a:latin typeface="Arial"/>
                <a:cs typeface="Arial"/>
              </a:rPr>
              <a:t>AlmostSquareComputation()</a:t>
            </a:r>
            <a:r>
              <a:rPr xmlns:mc="http://schemas.openxmlformats.org/markup-compatibility/2006" xmlns:hp="http://schemas.haansoft.com/office/presentation/8.0" kumimoji="0" lang="en-US" altLang="ko-KR" sz="3200" b="0" i="0" u="none" strike="noStrike" kern="1200" cap="none" spc="0" normalizeH="0" baseline="0" mc:Ignorable="hp" hp:hslEmbossed="0">
                <a:solidFill>
                  <a:schemeClr val="tx1"/>
                </a:solidFill>
                <a:latin typeface="Arial"/>
                <a:cs typeface="Arial"/>
              </a:rPr>
              <a:t>  </a:t>
            </a:r>
            <a:r>
              <a:rPr xmlns:mc="http://schemas.openxmlformats.org/markup-compatibility/2006" xmlns:hp="http://schemas.haansoft.com/office/presentation/8.0" kumimoji="0" lang="en-US" altLang="ko-KR" sz="32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-&gt; </a:t>
            </a:r>
            <a:r>
              <a:rPr xmlns:mc="http://schemas.openxmlformats.org/markup-compatibility/2006" xmlns:hp="http://schemas.haansoft.com/office/presentation/8.0" kumimoji="0" lang="en-US" altLang="ko-KR" sz="3200" b="0" i="1" u="none" strike="noStrike" kern="1200" cap="none" spc="0" normalizeH="0" baseline="0" mc:Ignorable="hp" hp:hslEmbossed="0">
                <a:solidFill>
                  <a:schemeClr val="tx1"/>
                </a:solidFill>
                <a:latin typeface="Arial"/>
                <a:cs typeface="Arial"/>
              </a:rPr>
              <a:t>Only Interleaving</a:t>
            </a:r>
            <a:r>
              <a:rPr xmlns:mc="http://schemas.openxmlformats.org/markup-compatibility/2006" xmlns:hp="http://schemas.haansoft.com/office/presentation/8.0" kumimoji="0" lang="en-US" altLang="ko-KR" sz="32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endParaRPr xmlns:mc="http://schemas.openxmlformats.org/markup-compatibility/2006" xmlns:hp="http://schemas.haansoft.com/office/presentation/8.0" kumimoji="0" lang="en-US" altLang="ko-KR" sz="3200" b="0" i="0" u="none" strike="noStrike" kern="1200" cap="none" spc="0" normalizeH="0" baseline="0" mc:Ignorable="hp" hp:hslEmbossed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34290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endParaRPr xmlns:mc="http://schemas.openxmlformats.org/markup-compatibility/2006" xmlns:hp="http://schemas.haansoft.com/office/presentation/8.0" kumimoji="0" lang="en-US" altLang="ko-KR" sz="3200" b="0" i="0" u="none" strike="noStrike" kern="1200" cap="none" spc="0" normalizeH="0" baseline="0" mc:Ignorable="hp" hp:hslEmbossed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456960" indent="-456960" algn="l" defTabSz="914400">
              <a:spcBef>
                <a:spcPct val="20000"/>
              </a:spcBef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ko-KR" sz="32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Non-square tensor</a:t>
            </a:r>
            <a:endParaRPr xmlns:mc="http://schemas.openxmlformats.org/markup-compatibility/2006" xmlns:hp="http://schemas.haansoft.com/office/presentation/8.0" kumimoji="0" lang="en-US" altLang="ko-KR" sz="3200" b="0" i="0" u="none" strike="noStrike" kern="1200" cap="none" spc="0" normalizeH="0" baseline="0" mc:Ignorable="hp" hp:hslEmbossed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800100" lvl="1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ko-KR" sz="32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Column dim of W</a:t>
            </a:r>
            <a:r>
              <a:rPr xmlns:mc="http://schemas.openxmlformats.org/markup-compatibility/2006" xmlns:hp="http://schemas.haansoft.com/office/presentation/8.0" kumimoji="0" lang="en-US" altLang="ko-KR" sz="2594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xmlns:mc="http://schemas.openxmlformats.org/markup-compatibility/2006" xmlns:hp="http://schemas.haansoft.com/office/presentation/8.0" kumimoji="0" lang="en-US" altLang="ko-KR" sz="32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&gt; Row dim of W</a:t>
            </a:r>
            <a:r>
              <a:rPr xmlns:mc="http://schemas.openxmlformats.org/markup-compatibility/2006" xmlns:hp="http://schemas.haansoft.com/office/presentation/8.0" kumimoji="0" lang="en-US" altLang="ko-KR" sz="2594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 </a:t>
            </a:r>
            <a:r>
              <a:rPr xmlns:mc="http://schemas.openxmlformats.org/markup-compatibility/2006" xmlns:hp="http://schemas.haansoft.com/office/presentation/8.0" kumimoji="0" lang="en-US" altLang="ko-KR" sz="3142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-&gt; </a:t>
            </a:r>
            <a:r>
              <a:rPr xmlns:mc="http://schemas.openxmlformats.org/markup-compatibility/2006" xmlns:hp="http://schemas.haansoft.com/office/presentation/8.0" kumimoji="0" lang="en-US" altLang="ko-KR" sz="3142" b="0" i="1" u="none" strike="noStrike" kern="1200" cap="none" spc="0" normalizeH="0" baseline="0" mc:Ignorable="hp" hp:hslEmbossed="0">
                <a:solidFill>
                  <a:schemeClr val="tx1"/>
                </a:solidFill>
                <a:latin typeface="Arial"/>
                <a:cs typeface="Arial"/>
              </a:rPr>
              <a:t>Interleaving + dWmajor</a:t>
            </a:r>
            <a:endParaRPr xmlns:mc="http://schemas.openxmlformats.org/markup-compatibility/2006" xmlns:hp="http://schemas.haansoft.com/office/presentation/8.0" kumimoji="0" lang="en-US" altLang="ko-KR" sz="3142" b="0" i="1" u="none" strike="noStrike" kern="1200" cap="none" spc="0" normalizeH="0" baseline="0" mc:Ignorable="hp" hp:hslEmbossed="0">
              <a:solidFill>
                <a:schemeClr val="tx1"/>
              </a:solidFill>
              <a:latin typeface="Arial"/>
              <a:cs typeface="Arial"/>
            </a:endParaRPr>
          </a:p>
          <a:p>
            <a:pPr marL="800100" lvl="1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ko-KR" sz="3142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Otherwise -&gt; </a:t>
            </a:r>
            <a:r>
              <a:rPr xmlns:mc="http://schemas.openxmlformats.org/markup-compatibility/2006" xmlns:hp="http://schemas.haansoft.com/office/presentation/8.0" kumimoji="0" lang="en-US" altLang="ko-KR" sz="3142" b="0" i="1" u="none" strike="noStrike" kern="1200" cap="none" spc="0" normalizeH="0" baseline="0" mc:Ignorable="hp" hp:hslEmbossed="0">
                <a:solidFill>
                  <a:schemeClr val="tx1"/>
                </a:solidFill>
                <a:latin typeface="Arial"/>
                <a:cs typeface="Arial"/>
              </a:rPr>
              <a:t>Interleaving + dXmajor</a:t>
            </a:r>
            <a:endParaRPr xmlns:mc="http://schemas.openxmlformats.org/markup-compatibility/2006" xmlns:hp="http://schemas.haansoft.com/office/presentation/8.0" kumimoji="0" lang="en-US" altLang="ko-KR" sz="3142" b="0" i="1" u="none" strike="noStrike" kern="1200" cap="none" spc="0" normalizeH="0" baseline="0" mc:Ignorable="hp" hp:hslEmbossed="0">
              <a:solidFill>
                <a:schemeClr val="tx1"/>
              </a:solidFill>
              <a:latin typeface="Arial"/>
              <a:cs typeface="Arial"/>
            </a:endParaRPr>
          </a:p>
          <a:p>
            <a:pPr marL="800100" lvl="1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endParaRPr xmlns:mc="http://schemas.openxmlformats.org/markup-compatibility/2006" xmlns:hp="http://schemas.haansoft.com/office/presentation/8.0" kumimoji="0" lang="en-US" altLang="ko-KR" sz="2594" b="0" i="0" u="none" strike="noStrike" kern="1200" cap="none" spc="0" normalizeH="0" baseline="0" mc:Ignorable="hp" hp:hslEmbossed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8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09601" y="1376381"/>
            <a:ext cx="6823385" cy="244830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601" y="476631"/>
            <a:ext cx="10972798" cy="1143000"/>
          </a:xfrm>
        </p:spPr>
        <p:txBody>
          <a:bodyPr/>
          <a:lstStyle/>
          <a:p>
            <a:pPr>
              <a:defRPr/>
            </a:pPr>
            <a:r>
              <a:rPr lang="en-US" altLang="ko-KR"/>
              <a:t>DNN Training Problem : Backward Pass!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855405"/>
            <a:ext cx="10972798" cy="4525963"/>
          </a:xfrm>
        </p:spPr>
        <p:txBody>
          <a:bodyPr/>
          <a:lstStyle/>
          <a:p>
            <a:pPr>
              <a:defRPr/>
            </a:pPr>
            <a:r>
              <a:rPr lang="en-US" altLang="ko-KR"/>
              <a:t>Computation of gradients in the backward pass accounts for majority of costs in model training.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en-US" altLang="ko-KR"/>
              <a:t>Backward pass has to compute input gradient &amp; weight gradient </a:t>
            </a:r>
            <a:r>
              <a:rPr lang="en-US" altLang="ko-KR" b="1">
                <a:solidFill>
                  <a:schemeClr val="dk1"/>
                </a:solidFill>
              </a:rPr>
              <a:t>both from output graident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en-US" altLang="ko-KR"/>
              <a:t>This incurs off-chip memory accesses, the most time consuming part in training.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600" y="989837"/>
            <a:ext cx="10972798" cy="1143000"/>
          </a:xfrm>
        </p:spPr>
        <p:txBody>
          <a:bodyPr/>
          <a:lstStyle/>
          <a:p>
            <a:pPr>
              <a:defRPr/>
            </a:pPr>
            <a:r>
              <a:rPr lang="en-US" altLang="ko-KR"/>
              <a:t>Gradient Rearranging Step</a:t>
            </a:r>
            <a:endParaRPr lang="en-US" altLang="ko-KR"/>
          </a:p>
        </p:txBody>
      </p:sp>
      <p:sp>
        <p:nvSpPr>
          <p:cNvPr id="17" name="내용 개체 틀 2"/>
          <p:cNvSpPr/>
          <p:nvPr/>
        </p:nvSpPr>
        <p:spPr>
          <a:xfrm>
            <a:off x="609601" y="2564892"/>
            <a:ext cx="10972798" cy="2808351"/>
          </a:xfrm>
          <a:prstGeom prst="rect">
            <a:avLst/>
          </a:prstGeom>
        </p:spPr>
        <p:txBody>
          <a:bodyPr vert="horz" lIns="91440" tIns="45720" rIns="91440" bIns="45720">
            <a:normAutofit lnSpcReduction="10000"/>
          </a:bodyPr>
          <a:p>
            <a:pPr marL="342900" lvl="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ko-KR" sz="32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Gradient rearranging step is combination of:</a:t>
            </a:r>
            <a:endParaRPr xmlns:mc="http://schemas.openxmlformats.org/markup-compatibility/2006" xmlns:hp="http://schemas.haansoft.com/office/presentation/8.0" kumimoji="0" lang="en-US" altLang="ko-KR" sz="3200" b="0" i="0" u="none" strike="noStrike" kern="1200" cap="none" spc="0" normalizeH="0" baseline="0" mc:Ignorable="hp" hp:hslEmbossed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342900" lvl="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endParaRPr xmlns:mc="http://schemas.openxmlformats.org/markup-compatibility/2006" xmlns:hp="http://schemas.haansoft.com/office/presentation/8.0" kumimoji="0" lang="en-US" altLang="ko-KR" sz="3200" b="0" i="0" u="none" strike="noStrike" kern="1200" cap="none" spc="0" normalizeH="0" baseline="0" mc:Ignorable="hp" hp:hslEmbossed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592000" lvl="0" indent="-592000" algn="l" defTabSz="914400">
              <a:spcBef>
                <a:spcPct val="20000"/>
              </a:spcBef>
              <a:buAutoNum type="arabicPeriod"/>
              <a:defRPr/>
            </a:pPr>
            <a:r>
              <a:rPr xmlns:mc="http://schemas.openxmlformats.org/markup-compatibility/2006" xmlns:hp="http://schemas.haansoft.com/office/presentation/8.0" kumimoji="0" lang="en-US" altLang="ko-KR" sz="32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Interleaved gradient computations</a:t>
            </a:r>
            <a:endParaRPr xmlns:mc="http://schemas.openxmlformats.org/markup-compatibility/2006" xmlns:hp="http://schemas.haansoft.com/office/presentation/8.0" kumimoji="0" lang="en-US" altLang="ko-KR" sz="3200" b="0" i="0" u="none" strike="noStrike" kern="1200" cap="none" spc="0" normalizeH="0" baseline="0" mc:Ignorable="hp" hp:hslEmbossed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592000" lvl="0" indent="-592000" algn="l" defTabSz="914400">
              <a:spcBef>
                <a:spcPct val="20000"/>
              </a:spcBef>
              <a:buAutoNum type="arabicPeriod"/>
              <a:defRPr/>
            </a:pPr>
            <a:endParaRPr xmlns:mc="http://schemas.openxmlformats.org/markup-compatibility/2006" xmlns:hp="http://schemas.haansoft.com/office/presentation/8.0" kumimoji="0" lang="en-US" altLang="ko-KR" sz="3200" b="0" i="0" u="none" strike="noStrike" kern="1200" cap="none" spc="0" normalizeH="0" baseline="0" mc:Ignorable="hp" hp:hslEmbossed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592000" lvl="0" indent="-592000" algn="l" defTabSz="914400">
              <a:spcBef>
                <a:spcPct val="20000"/>
              </a:spcBef>
              <a:buAutoNum type="arabicPeriod"/>
              <a:defRPr/>
            </a:pPr>
            <a:r>
              <a:rPr xmlns:mc="http://schemas.openxmlformats.org/markup-compatibility/2006" xmlns:hp="http://schemas.haansoft.com/office/presentation/8.0" kumimoji="0" lang="en-US" altLang="ko-KR" sz="32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Selection of optimal tile access order</a:t>
            </a:r>
            <a:endParaRPr xmlns:mc="http://schemas.openxmlformats.org/markup-compatibility/2006" xmlns:hp="http://schemas.haansoft.com/office/presentation/8.0" kumimoji="0" lang="en-US" altLang="ko-KR" sz="3200" b="0" i="0" u="none" strike="noStrike" kern="1200" cap="none" spc="0" normalizeH="0" baseline="0" mc:Ignorable="hp" hp:hslEmbossed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868490" y="692658"/>
            <a:ext cx="10455020" cy="1143000"/>
          </a:xfrm>
        </p:spPr>
        <p:txBody>
          <a:bodyPr/>
          <a:lstStyle/>
          <a:p>
            <a:pPr>
              <a:defRPr/>
            </a:pPr>
            <a:r>
              <a:rPr lang="en-US" altLang="ko-KR"/>
              <a:t>Data Partitioning</a:t>
            </a:r>
            <a:endParaRPr lang="en-US" altLang="ko-KR"/>
          </a:p>
        </p:txBody>
      </p:sp>
      <p:sp>
        <p:nvSpPr>
          <p:cNvPr id="21" name="내용 개체 틀 2"/>
          <p:cNvSpPr/>
          <p:nvPr/>
        </p:nvSpPr>
        <p:spPr>
          <a:xfrm>
            <a:off x="868490" y="2492883"/>
            <a:ext cx="10455020" cy="3888486"/>
          </a:xfrm>
          <a:prstGeom prst="rect">
            <a:avLst/>
          </a:prstGeom>
        </p:spPr>
        <p:txBody>
          <a:bodyPr vert="horz" lIns="91440" tIns="45720" rIns="91440" bIns="45720">
            <a:normAutofit fontScale="92500"/>
          </a:bodyPr>
          <a:lstStyle/>
          <a:p>
            <a:pPr marL="456960" indent="-456960" algn="l" defTabSz="914400">
              <a:spcBef>
                <a:spcPct val="20000"/>
              </a:spcBef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ko-KR" sz="3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Single GEMM divided into smaller partitioned GEMMs.</a:t>
            </a:r>
            <a:endParaRPr xmlns:mc="http://schemas.openxmlformats.org/markup-compatibility/2006" xmlns:hp="http://schemas.haansoft.com/office/presentation/8.0" kumimoji="0" lang="en-US" altLang="ko-KR" sz="3200" b="0" i="0" u="none" strike="noStrike" kern="1200" cap="none" spc="0" normalizeH="0" baseline="0" mc:Ignorable="hp" hp:hslEmbossed="0">
              <a:solidFill>
                <a:srgbClr val="000000"/>
              </a:solidFill>
              <a:latin typeface="+mn-lt"/>
              <a:ea typeface="+mn-ea"/>
              <a:cs typeface="+mn-cs"/>
            </a:endParaRPr>
          </a:p>
          <a:p>
            <a:pPr marL="456960" indent="-456960" algn="l" defTabSz="914400">
              <a:spcBef>
                <a:spcPct val="20000"/>
              </a:spcBef>
              <a:buFont typeface="Arial"/>
              <a:buChar char="•"/>
              <a:defRPr/>
            </a:pPr>
            <a:endParaRPr xmlns:mc="http://schemas.openxmlformats.org/markup-compatibility/2006" xmlns:hp="http://schemas.haansoft.com/office/presentation/8.0" kumimoji="0" lang="en-US" altLang="ko-KR" sz="3200" b="0" i="0" u="none" strike="noStrike" kern="1200" cap="none" spc="0" normalizeH="0" baseline="0" mc:Ignorable="hp" hp:hslEmbossed="0">
              <a:solidFill>
                <a:srgbClr val="000000"/>
              </a:solidFill>
              <a:latin typeface="+mn-lt"/>
              <a:ea typeface="+mn-ea"/>
              <a:cs typeface="+mn-cs"/>
            </a:endParaRPr>
          </a:p>
          <a:p>
            <a:pPr marL="456960" indent="-456960" algn="l" defTabSz="914400">
              <a:spcBef>
                <a:spcPct val="20000"/>
              </a:spcBef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ko-KR" sz="3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Performance depends on the dimensions of the GEMM.</a:t>
            </a:r>
            <a:endParaRPr xmlns:mc="http://schemas.openxmlformats.org/markup-compatibility/2006" xmlns:hp="http://schemas.haansoft.com/office/presentation/8.0" kumimoji="0" lang="en-US" altLang="ko-KR" sz="3200" b="0" i="0" u="none" strike="noStrike" kern="1200" cap="none" spc="0" normalizeH="0" baseline="0" mc:Ignorable="hp" hp:hslEmbossed="0">
              <a:solidFill>
                <a:srgbClr val="000000"/>
              </a:solidFill>
              <a:latin typeface="+mn-lt"/>
              <a:ea typeface="+mn-ea"/>
              <a:cs typeface="+mn-cs"/>
            </a:endParaRPr>
          </a:p>
          <a:p>
            <a:pPr marL="456960" indent="-456960" algn="l" defTabSz="914400">
              <a:spcBef>
                <a:spcPct val="20000"/>
              </a:spcBef>
              <a:buFont typeface="Arial"/>
              <a:buChar char="•"/>
              <a:defRPr/>
            </a:pPr>
            <a:endParaRPr xmlns:mc="http://schemas.openxmlformats.org/markup-compatibility/2006" xmlns:hp="http://schemas.haansoft.com/office/presentation/8.0" kumimoji="0" lang="en-US" altLang="ko-KR" sz="3200" b="0" i="0" u="none" strike="noStrike" kern="1200" cap="none" spc="0" normalizeH="0" baseline="0" mc:Ignorable="hp" hp:hslEmbossed="0">
              <a:solidFill>
                <a:srgbClr val="000000"/>
              </a:solidFill>
              <a:latin typeface="+mn-lt"/>
              <a:ea typeface="+mn-ea"/>
              <a:cs typeface="+mn-cs"/>
            </a:endParaRPr>
          </a:p>
          <a:p>
            <a:pPr marL="456960" indent="-456960" algn="l" defTabSz="914400">
              <a:spcBef>
                <a:spcPct val="20000"/>
              </a:spcBef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ko-KR" sz="3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Thus, we need new data partitioning schemes to</a:t>
            </a:r>
            <a:r>
              <a:rPr xmlns:mc="http://schemas.openxmlformats.org/markup-compatibility/2006" xmlns:hp="http://schemas.haansoft.com/office/presentation/8.0" kumimoji="0" lang="ko-KR" altLang="en-US" sz="3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3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better suit interleaving and rearrangement steps.</a:t>
            </a:r>
            <a:endParaRPr xmlns:mc="http://schemas.openxmlformats.org/markup-compatibility/2006" xmlns:hp="http://schemas.haansoft.com/office/presentation/8.0" kumimoji="0" lang="en-US" altLang="ko-KR" sz="3200" b="0" i="0" u="none" strike="noStrike" kern="1200" cap="none" spc="0" normalizeH="0" baseline="0" mc:Ignorable="hp" hp:hslEmbossed="0">
              <a:solidFill>
                <a:srgbClr val="000000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407288" y="439232"/>
            <a:ext cx="11377423" cy="1143000"/>
          </a:xfrm>
        </p:spPr>
        <p:txBody>
          <a:bodyPr/>
          <a:lstStyle/>
          <a:p>
            <a:pPr>
              <a:defRPr/>
            </a:pPr>
            <a:r>
              <a:rPr lang="en-US" altLang="ko-KR"/>
              <a:t>Data Partitioning</a:t>
            </a:r>
            <a:endParaRPr lang="en-US" altLang="ko-KR"/>
          </a:p>
        </p:txBody>
      </p:sp>
      <p:sp>
        <p:nvSpPr>
          <p:cNvPr id="21" name="내용 개체 틀 2"/>
          <p:cNvSpPr/>
          <p:nvPr/>
        </p:nvSpPr>
        <p:spPr>
          <a:xfrm>
            <a:off x="868490" y="1880806"/>
            <a:ext cx="3111078" cy="2178272"/>
          </a:xfrm>
          <a:prstGeom prst="rect">
            <a:avLst/>
          </a:prstGeom>
        </p:spPr>
        <p:txBody>
          <a:bodyPr vert="horz" lIns="91440" tIns="45720" rIns="91440" bIns="45720">
            <a:normAutofit lnSpcReduction="10000"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Three Tensors:</a:t>
            </a:r>
            <a:endParaRPr xmlns:mc="http://schemas.openxmlformats.org/markup-compatibility/2006" xmlns:hp="http://schemas.haansoft.com/office/presentation/8.0" kumimoji="0" lang="en-US" altLang="ko-KR" sz="3200" b="0" i="0" u="none" strike="noStrike" kern="1200" cap="none" spc="0" normalizeH="0" baseline="0" mc:Ignorable="hp" hp:hslEmbossed="0">
              <a:solidFill>
                <a:srgbClr val="000000"/>
              </a:solidFill>
              <a:latin typeface="+mn-lt"/>
              <a:ea typeface="+mn-ea"/>
              <a:cs typeface="+mn-cs"/>
            </a:endParaRPr>
          </a:p>
          <a:p>
            <a:pPr marL="456960" indent="-456960" algn="l" defTabSz="914400">
              <a:spcBef>
                <a:spcPct val="20000"/>
              </a:spcBef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ko-KR" sz="3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X</a:t>
            </a:r>
            <a:endParaRPr xmlns:mc="http://schemas.openxmlformats.org/markup-compatibility/2006" xmlns:hp="http://schemas.haansoft.com/office/presentation/8.0" kumimoji="0" lang="en-US" altLang="ko-KR" sz="3200" b="0" i="0" u="none" strike="noStrike" kern="1200" cap="none" spc="0" normalizeH="0" baseline="0" mc:Ignorable="hp" hp:hslEmbossed="0">
              <a:solidFill>
                <a:srgbClr val="000000"/>
              </a:solidFill>
              <a:latin typeface="+mn-lt"/>
              <a:ea typeface="+mn-ea"/>
              <a:cs typeface="+mn-cs"/>
            </a:endParaRPr>
          </a:p>
          <a:p>
            <a:pPr marL="456960" indent="-456960" algn="l" defTabSz="914400">
              <a:spcBef>
                <a:spcPct val="20000"/>
              </a:spcBef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ko-KR" sz="3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W</a:t>
            </a:r>
            <a:endParaRPr xmlns:mc="http://schemas.openxmlformats.org/markup-compatibility/2006" xmlns:hp="http://schemas.haansoft.com/office/presentation/8.0" kumimoji="0" lang="en-US" altLang="ko-KR" sz="3200" b="0" i="0" u="none" strike="noStrike" kern="1200" cap="none" spc="0" normalizeH="0" baseline="0" mc:Ignorable="hp" hp:hslEmbossed="0">
              <a:solidFill>
                <a:srgbClr val="000000"/>
              </a:solidFill>
              <a:latin typeface="+mn-lt"/>
              <a:ea typeface="+mn-ea"/>
              <a:cs typeface="+mn-cs"/>
            </a:endParaRPr>
          </a:p>
          <a:p>
            <a:pPr marL="456960" indent="-456960" algn="l" defTabSz="914400">
              <a:spcBef>
                <a:spcPct val="20000"/>
              </a:spcBef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ko-KR" sz="3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Y</a:t>
            </a:r>
            <a:endParaRPr xmlns:mc="http://schemas.openxmlformats.org/markup-compatibility/2006" xmlns:hp="http://schemas.haansoft.com/office/presentation/8.0" kumimoji="0" lang="en-US" altLang="ko-KR" sz="3200" b="0" i="0" u="none" strike="noStrike" kern="1200" cap="none" spc="0" normalizeH="0" baseline="0" mc:Ignorable="hp" hp:hslEmbossed="0">
              <a:solidFill>
                <a:srgbClr val="0000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5" name="내용 개체 틀 2"/>
          <p:cNvSpPr/>
          <p:nvPr/>
        </p:nvSpPr>
        <p:spPr>
          <a:xfrm>
            <a:off x="868490" y="4653153"/>
            <a:ext cx="10455020" cy="1944243"/>
          </a:xfrm>
          <a:prstGeom prst="rect">
            <a:avLst/>
          </a:prstGeom>
        </p:spPr>
        <p:txBody>
          <a:bodyPr vert="horz" lIns="91440" tIns="45720" rIns="91440" bIns="45720" anchor="t" anchorCtr="0">
            <a:normAutofit fontScale="92500" lnSpcReduction="10000"/>
          </a:bodyPr>
          <a:lstStyle/>
          <a:p>
            <a:pPr marL="456960" indent="-456960" algn="l" defTabSz="914400">
              <a:spcBef>
                <a:spcPct val="20000"/>
              </a:spcBef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ko-KR" sz="3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It is common for GEMM to be partitioned on a batch basis (dimension M).</a:t>
            </a:r>
            <a:endParaRPr xmlns:mc="http://schemas.openxmlformats.org/markup-compatibility/2006" xmlns:hp="http://schemas.haansoft.com/office/presentation/8.0" kumimoji="0" lang="en-US" altLang="ko-KR" sz="3200" b="0" i="0" u="none" strike="noStrike" kern="1200" cap="none" spc="0" normalizeH="0" baseline="0" mc:Ignorable="hp" hp:hslEmbossed="0">
              <a:solidFill>
                <a:srgbClr val="000000"/>
              </a:solidFill>
              <a:latin typeface="+mn-lt"/>
              <a:ea typeface="+mn-ea"/>
              <a:cs typeface="+mn-cs"/>
            </a:endParaRPr>
          </a:p>
          <a:p>
            <a:pPr marL="456960" indent="-456960" algn="l" defTabSz="914400">
              <a:spcBef>
                <a:spcPct val="20000"/>
              </a:spcBef>
              <a:buFont typeface="Arial"/>
              <a:buChar char="•"/>
              <a:defRPr/>
            </a:pPr>
            <a:endParaRPr xmlns:mc="http://schemas.openxmlformats.org/markup-compatibility/2006" xmlns:hp="http://schemas.haansoft.com/office/presentation/8.0" kumimoji="0" lang="en-US" altLang="ko-KR" sz="3200" b="0" i="0" u="none" strike="noStrike" kern="1200" cap="none" spc="0" normalizeH="0" baseline="0" mc:Ignorable="hp" hp:hslEmbossed="0">
              <a:solidFill>
                <a:srgbClr val="000000"/>
              </a:solidFill>
              <a:latin typeface="+mn-lt"/>
              <a:ea typeface="+mn-ea"/>
              <a:cs typeface="+mn-cs"/>
            </a:endParaRPr>
          </a:p>
          <a:p>
            <a:pPr marL="456960" indent="-456960" algn="l" defTabSz="914400">
              <a:spcBef>
                <a:spcPct val="20000"/>
              </a:spcBef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ko-KR" sz="3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dY and X are split for computing dX and dW.</a:t>
            </a:r>
            <a:endParaRPr xmlns:mc="http://schemas.openxmlformats.org/markup-compatibility/2006" xmlns:hp="http://schemas.haansoft.com/office/presentation/8.0" kumimoji="0" lang="en-US" altLang="ko-KR" sz="3200" b="0" i="0" u="none" strike="noStrike" kern="1200" cap="none" spc="0" normalizeH="0" baseline="0" mc:Ignorable="hp" hp:hslEmbossed="0">
              <a:solidFill>
                <a:srgbClr val="000000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27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218267" y="1880806"/>
            <a:ext cx="6630325" cy="231489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407288" y="439232"/>
            <a:ext cx="11377423" cy="1143000"/>
          </a:xfrm>
        </p:spPr>
        <p:txBody>
          <a:bodyPr/>
          <a:lstStyle/>
          <a:p>
            <a:pPr>
              <a:defRPr/>
            </a:pPr>
            <a:r>
              <a:rPr lang="en-US" altLang="ko-KR"/>
              <a:t>Data Partitioning : Problem</a:t>
            </a:r>
            <a:endParaRPr lang="en-US" altLang="ko-KR"/>
          </a:p>
        </p:txBody>
      </p:sp>
      <p:sp>
        <p:nvSpPr>
          <p:cNvPr id="25" name="내용 개체 틀 2"/>
          <p:cNvSpPr/>
          <p:nvPr/>
        </p:nvSpPr>
        <p:spPr>
          <a:xfrm>
            <a:off x="868490" y="1582232"/>
            <a:ext cx="10455020" cy="2062795"/>
          </a:xfrm>
          <a:prstGeom prst="rect">
            <a:avLst/>
          </a:prstGeom>
        </p:spPr>
        <p:txBody>
          <a:bodyPr vert="horz" lIns="91440" tIns="45720" rIns="91440" bIns="45720">
            <a:normAutofit fontScale="55000" lnSpcReduction="20000"/>
          </a:bodyPr>
          <a:lstStyle/>
          <a:p>
            <a:pPr marL="456960" indent="-456960" algn="l" defTabSz="914400">
              <a:spcBef>
                <a:spcPct val="20000"/>
              </a:spcBef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ko-KR" sz="3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Partitioned on a batch basis has a problem.</a:t>
            </a:r>
            <a:endParaRPr xmlns:mc="http://schemas.openxmlformats.org/markup-compatibility/2006" xmlns:hp="http://schemas.haansoft.com/office/presentation/8.0" kumimoji="0" lang="en-US" altLang="ko-KR" sz="3200" b="0" i="0" u="none" strike="noStrike" kern="1200" cap="none" spc="0" normalizeH="0" baseline="0" mc:Ignorable="hp" hp:hslEmbossed="0">
              <a:solidFill>
                <a:srgbClr val="000000"/>
              </a:solidFill>
              <a:latin typeface="+mn-lt"/>
              <a:ea typeface="+mn-ea"/>
              <a:cs typeface="+mn-cs"/>
            </a:endParaRPr>
          </a:p>
          <a:p>
            <a:pPr marL="457200" lvl="1" indent="0" algn="l" defTabSz="914400">
              <a:spcBef>
                <a:spcPct val="20000"/>
              </a:spcBef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3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3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dW: dY being right-hand-side operand</a:t>
            </a:r>
            <a:endParaRPr xmlns:mc="http://schemas.openxmlformats.org/markup-compatibility/2006" xmlns:hp="http://schemas.haansoft.com/office/presentation/8.0" kumimoji="0" lang="en-US" altLang="ko-KR" sz="3200" b="0" i="0" u="none" strike="noStrike" kern="1200" cap="none" spc="0" normalizeH="0" baseline="0" mc:Ignorable="hp" hp:hslEmbossed="0">
              <a:solidFill>
                <a:srgbClr val="000000"/>
              </a:solidFill>
              <a:latin typeface="+mn-lt"/>
              <a:ea typeface="+mn-ea"/>
              <a:cs typeface="+mn-cs"/>
            </a:endParaRPr>
          </a:p>
          <a:p>
            <a:pPr marL="457200" lvl="1" indent="0" algn="l" defTabSz="914400">
              <a:lnSpc>
                <a:spcPct val="105000"/>
              </a:lnSpc>
              <a:spcBef>
                <a:spcPct val="20000"/>
              </a:spcBef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3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3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dX: dY being left-hand-side operand</a:t>
            </a:r>
            <a:endParaRPr xmlns:mc="http://schemas.openxmlformats.org/markup-compatibility/2006" xmlns:hp="http://schemas.haansoft.com/office/presentation/8.0" kumimoji="0" lang="en-US" altLang="ko-KR" sz="3200" b="0" i="0" u="none" strike="noStrike" kern="1200" cap="none" spc="0" normalizeH="0" baseline="0" mc:Ignorable="hp" hp:hslEmbossed="0">
              <a:solidFill>
                <a:srgbClr val="000000"/>
              </a:solidFill>
              <a:latin typeface="+mn-lt"/>
              <a:ea typeface="+mn-ea"/>
              <a:cs typeface="+mn-cs"/>
            </a:endParaRPr>
          </a:p>
          <a:p>
            <a:pPr marL="457200" lvl="1" indent="0" algn="l" defTabSz="914400">
              <a:lnSpc>
                <a:spcPct val="105000"/>
              </a:lnSpc>
              <a:spcBef>
                <a:spcPct val="20000"/>
              </a:spcBef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3200" b="0" i="0" u="none" strike="noStrike" kern="1200" cap="none" spc="0" normalizeH="0" baseline="0" mc:Ignorable="hp" hp:hslEmbossed="0">
              <a:solidFill>
                <a:srgbClr val="000000"/>
              </a:solidFill>
              <a:latin typeface="+mn-lt"/>
              <a:ea typeface="+mn-ea"/>
              <a:cs typeface="+mn-cs"/>
            </a:endParaRPr>
          </a:p>
          <a:p>
            <a:pPr marL="0" lvl="0" indent="0" algn="l" defTabSz="914400">
              <a:lnSpc>
                <a:spcPct val="105000"/>
              </a:lnSpc>
              <a:spcBef>
                <a:spcPct val="20000"/>
              </a:spcBef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-&gt; This prevents a single partition from performing all the necessary calculations.</a:t>
            </a:r>
            <a:endParaRPr xmlns:mc="http://schemas.openxmlformats.org/markup-compatibility/2006" xmlns:hp="http://schemas.haansoft.com/office/presentation/8.0" kumimoji="0" lang="en-US" altLang="ko-KR" sz="3200" b="0" i="0" u="none" strike="noStrike" kern="1200" cap="none" spc="0" normalizeH="0" baseline="0" mc:Ignorable="hp" hp:hslEmbossed="0">
              <a:solidFill>
                <a:srgbClr val="000000"/>
              </a:solidFill>
              <a:latin typeface="+mn-lt"/>
              <a:ea typeface="+mn-ea"/>
              <a:cs typeface="+mn-cs"/>
            </a:endParaRPr>
          </a:p>
          <a:p>
            <a:pPr marL="0" lvl="0" indent="0" algn="l" defTabSz="914400">
              <a:lnSpc>
                <a:spcPct val="105000"/>
              </a:lnSpc>
              <a:spcBef>
                <a:spcPct val="20000"/>
              </a:spcBef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-&gt; Also it might have to accumulate intermediate results from multiple partitions.</a:t>
            </a:r>
            <a:endParaRPr xmlns:mc="http://schemas.openxmlformats.org/markup-compatibility/2006" xmlns:hp="http://schemas.haansoft.com/office/presentation/8.0" kumimoji="0" lang="en-US" altLang="ko-KR" sz="3200" b="0" i="0" u="none" strike="noStrike" kern="1200" cap="none" spc="0" normalizeH="0" baseline="0" mc:Ignorable="hp" hp:hslEmbossed="0">
              <a:solidFill>
                <a:srgbClr val="000000"/>
              </a:solidFill>
              <a:latin typeface="+mn-lt"/>
              <a:ea typeface="+mn-ea"/>
              <a:cs typeface="+mn-cs"/>
            </a:endParaRPr>
          </a:p>
          <a:p>
            <a:pPr marL="0" lvl="0" indent="0" algn="l" defTabSz="914400">
              <a:lnSpc>
                <a:spcPct val="105000"/>
              </a:lnSpc>
              <a:spcBef>
                <a:spcPct val="20000"/>
              </a:spcBef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-&gt; If M is not significant in GEMM, this is not an efficient way.</a:t>
            </a:r>
            <a:endParaRPr xmlns:mc="http://schemas.openxmlformats.org/markup-compatibility/2006" xmlns:hp="http://schemas.haansoft.com/office/presentation/8.0" kumimoji="0" lang="en-US" altLang="ko-KR" sz="3200" b="0" i="0" u="none" strike="noStrike" kern="1200" cap="none" spc="0" normalizeH="0" baseline="0" mc:Ignorable="hp" hp:hslEmbossed="0">
              <a:solidFill>
                <a:srgbClr val="000000"/>
              </a:solidFill>
              <a:latin typeface="+mn-lt"/>
              <a:ea typeface="+mn-ea"/>
              <a:cs typeface="+mn-cs"/>
            </a:endParaRPr>
          </a:p>
          <a:p>
            <a:pPr marL="914160" lvl="1" indent="-456960" algn="l" defTabSz="914400">
              <a:spcBef>
                <a:spcPct val="20000"/>
              </a:spcBef>
              <a:buFont typeface="Arial"/>
              <a:buChar char="•"/>
              <a:defRPr/>
            </a:pPr>
            <a:endParaRPr xmlns:mc="http://schemas.openxmlformats.org/markup-compatibility/2006" xmlns:hp="http://schemas.haansoft.com/office/presentation/8.0" kumimoji="0" lang="en-US" altLang="ko-KR" sz="3200" b="0" i="0" u="none" strike="noStrike" kern="1200" cap="none" spc="0" normalizeH="0" baseline="0" mc:Ignorable="hp" hp:hslEmbossed="0">
              <a:solidFill>
                <a:srgbClr val="000000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32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95325" y="4690131"/>
            <a:ext cx="2592324" cy="949301"/>
          </a:xfrm>
          <a:prstGeom prst="rect">
            <a:avLst/>
          </a:prstGeom>
        </p:spPr>
      </p:pic>
      <p:sp>
        <p:nvSpPr>
          <p:cNvPr id="33" name=""/>
          <p:cNvSpPr/>
          <p:nvPr/>
        </p:nvSpPr>
        <p:spPr>
          <a:xfrm rot="10803514">
            <a:off x="3719374" y="5035521"/>
            <a:ext cx="648081" cy="386818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pic>
        <p:nvPicPr>
          <p:cNvPr id="35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684861" y="4063912"/>
            <a:ext cx="7243867" cy="233003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868490" y="1628775"/>
            <a:ext cx="10455020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ko-KR"/>
              <a:t>Data Partitioning</a:t>
            </a:r>
            <a:r>
              <a:rPr lang="ko-KR" altLang="en-US"/>
              <a:t> </a:t>
            </a:r>
            <a:r>
              <a:rPr lang="en-US" altLang="ko-KR"/>
              <a:t>in Another Dimensions</a:t>
            </a:r>
            <a:endParaRPr lang="en-US" altLang="ko-KR"/>
          </a:p>
        </p:txBody>
      </p:sp>
      <p:sp>
        <p:nvSpPr>
          <p:cNvPr id="21" name="내용 개체 틀 2"/>
          <p:cNvSpPr/>
          <p:nvPr/>
        </p:nvSpPr>
        <p:spPr>
          <a:xfrm>
            <a:off x="868490" y="3284982"/>
            <a:ext cx="10455020" cy="1008126"/>
          </a:xfrm>
          <a:prstGeom prst="rect">
            <a:avLst/>
          </a:prstGeom>
        </p:spPr>
        <p:txBody>
          <a:bodyPr vert="horz" lIns="91440" tIns="45720" rIns="91440" bIns="45720">
            <a:normAutofit lnSpcReduction="10000"/>
          </a:bodyPr>
          <a:lstStyle/>
          <a:p>
            <a:pPr marL="0" indent="0" algn="l" defTabSz="914400">
              <a:spcBef>
                <a:spcPct val="20000"/>
              </a:spcBef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Partitioning GEMM in N or K dimension rather than </a:t>
            </a:r>
            <a:br>
              <a:rPr xmlns:mc="http://schemas.openxmlformats.org/markup-compatibility/2006" xmlns:hp="http://schemas.haansoft.com/office/presentation/8.0" kumimoji="0" lang="ko-KR" altLang="en-US" sz="3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+mn-lt"/>
                <a:ea typeface="+mn-ea"/>
                <a:cs typeface="+mn-cs"/>
              </a:rPr>
            </a:br>
            <a:r>
              <a:rPr xmlns:mc="http://schemas.openxmlformats.org/markup-compatibility/2006" xmlns:hp="http://schemas.haansoft.com/office/presentation/8.0" kumimoji="0" lang="en-US" altLang="ko-KR" sz="3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M dimension could be more efficient in some layers.</a:t>
            </a:r>
            <a:endParaRPr xmlns:mc="http://schemas.openxmlformats.org/markup-compatibility/2006" xmlns:hp="http://schemas.haansoft.com/office/presentation/8.0" kumimoji="0" lang="en-US" altLang="ko-KR" sz="3200" b="0" i="0" u="none" strike="noStrike" kern="1200" cap="none" spc="0" normalizeH="0" baseline="0" mc:Ignorable="hp" hp:hslEmbossed="0">
              <a:solidFill>
                <a:srgbClr val="000000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407288" y="439232"/>
            <a:ext cx="11377423" cy="1143000"/>
          </a:xfrm>
        </p:spPr>
        <p:txBody>
          <a:bodyPr/>
          <a:lstStyle/>
          <a:p>
            <a:pPr>
              <a:defRPr/>
            </a:pPr>
            <a:r>
              <a:rPr lang="en-US" altLang="ko-KR"/>
              <a:t>Data Partitioning</a:t>
            </a:r>
            <a:r>
              <a:rPr lang="ko-KR" altLang="en-US"/>
              <a:t> </a:t>
            </a:r>
            <a:r>
              <a:rPr lang="en-US" altLang="ko-KR"/>
              <a:t>in Another Dimensions</a:t>
            </a:r>
            <a:endParaRPr lang="en-US" altLang="ko-KR"/>
          </a:p>
        </p:txBody>
      </p:sp>
      <p:sp>
        <p:nvSpPr>
          <p:cNvPr id="34" name="내용 개체 틀 2"/>
          <p:cNvSpPr/>
          <p:nvPr/>
        </p:nvSpPr>
        <p:spPr>
          <a:xfrm>
            <a:off x="868489" y="1690296"/>
            <a:ext cx="5371529" cy="2314776"/>
          </a:xfrm>
          <a:prstGeom prst="rect">
            <a:avLst/>
          </a:prstGeom>
        </p:spPr>
        <p:txBody>
          <a:bodyPr vert="horz" lIns="91440" tIns="45720" rIns="91440" bIns="45720">
            <a:normAutofit fontScale="77500" lnSpcReduction="20000"/>
          </a:bodyPr>
          <a:lstStyle/>
          <a:p>
            <a:pPr marL="456960" indent="-456960" algn="l" defTabSz="914400">
              <a:spcBef>
                <a:spcPct val="20000"/>
              </a:spcBef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ko-KR" sz="3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Partitioning GEMM in N</a:t>
            </a:r>
            <a:endParaRPr xmlns:mc="http://schemas.openxmlformats.org/markup-compatibility/2006" xmlns:hp="http://schemas.haansoft.com/office/presentation/8.0" kumimoji="0" lang="en-US" altLang="ko-KR" sz="3200" b="0" i="0" u="none" strike="noStrike" kern="1200" cap="none" spc="0" normalizeH="0" baseline="0" mc:Ignorable="hp" hp:hslEmbossed="0">
              <a:solidFill>
                <a:srgbClr val="000000"/>
              </a:solidFill>
              <a:latin typeface="+mn-lt"/>
              <a:ea typeface="+mn-ea"/>
              <a:cs typeface="+mn-cs"/>
            </a:endParaRPr>
          </a:p>
          <a:p>
            <a:pPr marL="456960" indent="-456960" algn="l" defTabSz="914400">
              <a:spcBef>
                <a:spcPct val="20000"/>
              </a:spcBef>
              <a:buFont typeface="Arial"/>
              <a:buChar char="•"/>
              <a:defRPr/>
            </a:pPr>
            <a:endParaRPr xmlns:mc="http://schemas.openxmlformats.org/markup-compatibility/2006" xmlns:hp="http://schemas.haansoft.com/office/presentation/8.0" kumimoji="0" lang="en-US" altLang="ko-KR" sz="3200" b="0" i="0" u="none" strike="noStrike" kern="1200" cap="none" spc="0" normalizeH="0" baseline="0" mc:Ignorable="hp" hp:hslEmbossed="0">
              <a:solidFill>
                <a:srgbClr val="000000"/>
              </a:solidFill>
              <a:latin typeface="+mn-lt"/>
              <a:ea typeface="+mn-ea"/>
              <a:cs typeface="+mn-cs"/>
            </a:endParaRPr>
          </a:p>
          <a:p>
            <a:pPr marL="456960" indent="-456960" algn="l" defTabSz="914400">
              <a:spcBef>
                <a:spcPct val="20000"/>
              </a:spcBef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ko-KR" sz="3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All X is duplicated.</a:t>
            </a:r>
            <a:endParaRPr xmlns:mc="http://schemas.openxmlformats.org/markup-compatibility/2006" xmlns:hp="http://schemas.haansoft.com/office/presentation/8.0" kumimoji="0" lang="en-US" altLang="ko-KR" sz="3200" b="0" i="0" u="none" strike="noStrike" kern="1200" cap="none" spc="0" normalizeH="0" baseline="0" mc:Ignorable="hp" hp:hslEmbossed="0">
              <a:solidFill>
                <a:srgbClr val="000000"/>
              </a:solidFill>
              <a:latin typeface="+mn-lt"/>
              <a:ea typeface="+mn-ea"/>
              <a:cs typeface="+mn-cs"/>
            </a:endParaRPr>
          </a:p>
          <a:p>
            <a:pPr marL="456960" indent="-456960" algn="l" defTabSz="914400">
              <a:spcBef>
                <a:spcPct val="20000"/>
              </a:spcBef>
              <a:buFont typeface="Arial"/>
              <a:buChar char="•"/>
              <a:defRPr/>
            </a:pPr>
            <a:endParaRPr xmlns:mc="http://schemas.openxmlformats.org/markup-compatibility/2006" xmlns:hp="http://schemas.haansoft.com/office/presentation/8.0" kumimoji="0" lang="en-US" altLang="ko-KR" sz="3200" b="0" i="0" u="none" strike="noStrike" kern="1200" cap="none" spc="0" normalizeH="0" baseline="0" mc:Ignorable="hp" hp:hslEmbossed="0">
              <a:solidFill>
                <a:srgbClr val="000000"/>
              </a:solidFill>
              <a:latin typeface="+mn-lt"/>
              <a:ea typeface="+mn-ea"/>
              <a:cs typeface="+mn-cs"/>
            </a:endParaRPr>
          </a:p>
          <a:p>
            <a:pPr marL="456960" indent="-456960" algn="l" defTabSz="914400">
              <a:spcBef>
                <a:spcPct val="20000"/>
              </a:spcBef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ko-KR" sz="3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Requires another accumulation</a:t>
            </a:r>
            <a:endParaRPr xmlns:mc="http://schemas.openxmlformats.org/markup-compatibility/2006" xmlns:hp="http://schemas.haansoft.com/office/presentation/8.0" kumimoji="0" lang="en-US" altLang="ko-KR" sz="3200" b="0" i="0" u="none" strike="noStrike" kern="1200" cap="none" spc="0" normalizeH="0" baseline="0" mc:Ignorable="hp" hp:hslEmbossed="0">
              <a:solidFill>
                <a:srgbClr val="000000"/>
              </a:solidFill>
              <a:latin typeface="+mn-lt"/>
              <a:ea typeface="+mn-ea"/>
              <a:cs typeface="+mn-cs"/>
            </a:endParaRPr>
          </a:p>
          <a:p>
            <a:pPr marL="0" indent="0" algn="l" defTabSz="914400">
              <a:spcBef>
                <a:spcPct val="20000"/>
              </a:spcBef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3200" b="0" i="0" u="none" strike="noStrike" kern="1200" cap="none" spc="0" normalizeH="0" baseline="0" mc:Ignorable="hp" hp:hslEmbossed="0">
              <a:solidFill>
                <a:srgbClr val="000000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3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687001" y="1690296"/>
            <a:ext cx="2784122" cy="1049399"/>
          </a:xfrm>
          <a:prstGeom prst="rect">
            <a:avLst/>
          </a:prstGeom>
        </p:spPr>
      </p:pic>
      <p:pic>
        <p:nvPicPr>
          <p:cNvPr id="37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687001" y="2765305"/>
            <a:ext cx="2784121" cy="998183"/>
          </a:xfrm>
          <a:prstGeom prst="rect">
            <a:avLst/>
          </a:prstGeom>
        </p:spPr>
      </p:pic>
      <p:sp>
        <p:nvSpPr>
          <p:cNvPr id="38" name="내용 개체 틀 2"/>
          <p:cNvSpPr/>
          <p:nvPr/>
        </p:nvSpPr>
        <p:spPr>
          <a:xfrm>
            <a:off x="868490" y="4437126"/>
            <a:ext cx="5227510" cy="1944243"/>
          </a:xfrm>
          <a:prstGeom prst="rect">
            <a:avLst/>
          </a:prstGeom>
        </p:spPr>
        <p:txBody>
          <a:bodyPr vert="horz" lIns="91440" tIns="45720" rIns="91440" bIns="45720">
            <a:normAutofit fontScale="77500" lnSpcReduction="20000"/>
          </a:bodyPr>
          <a:lstStyle/>
          <a:p>
            <a:pPr marL="456960" indent="-456960" algn="l" defTabSz="914400">
              <a:spcBef>
                <a:spcPct val="20000"/>
              </a:spcBef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ko-KR" sz="3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Partitioning GEMM in K</a:t>
            </a:r>
            <a:endParaRPr xmlns:mc="http://schemas.openxmlformats.org/markup-compatibility/2006" xmlns:hp="http://schemas.haansoft.com/office/presentation/8.0" kumimoji="0" lang="en-US" altLang="ko-KR" sz="3200" b="0" i="0" u="none" strike="noStrike" kern="1200" cap="none" spc="0" normalizeH="0" baseline="0" mc:Ignorable="hp" hp:hslEmbossed="0">
              <a:solidFill>
                <a:srgbClr val="000000"/>
              </a:solidFill>
              <a:latin typeface="+mn-lt"/>
              <a:ea typeface="+mn-ea"/>
              <a:cs typeface="+mn-cs"/>
            </a:endParaRPr>
          </a:p>
          <a:p>
            <a:pPr marL="456960" indent="-456960" algn="l" defTabSz="914400">
              <a:spcBef>
                <a:spcPct val="20000"/>
              </a:spcBef>
              <a:buFont typeface="Arial"/>
              <a:buChar char="•"/>
              <a:defRPr/>
            </a:pPr>
            <a:endParaRPr xmlns:mc="http://schemas.openxmlformats.org/markup-compatibility/2006" xmlns:hp="http://schemas.haansoft.com/office/presentation/8.0" kumimoji="0" lang="en-US" altLang="ko-KR" sz="3200" b="0" i="0" u="none" strike="noStrike" kern="1200" cap="none" spc="0" normalizeH="0" baseline="0" mc:Ignorable="hp" hp:hslEmbossed="0">
              <a:solidFill>
                <a:srgbClr val="000000"/>
              </a:solidFill>
              <a:latin typeface="+mn-lt"/>
              <a:ea typeface="+mn-ea"/>
              <a:cs typeface="+mn-cs"/>
            </a:endParaRPr>
          </a:p>
          <a:p>
            <a:pPr marL="456960" indent="-456960" algn="l" defTabSz="914400">
              <a:spcBef>
                <a:spcPct val="20000"/>
              </a:spcBef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ko-KR" sz="3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All dY is duplicated.</a:t>
            </a:r>
            <a:endParaRPr xmlns:mc="http://schemas.openxmlformats.org/markup-compatibility/2006" xmlns:hp="http://schemas.haansoft.com/office/presentation/8.0" kumimoji="0" lang="en-US" altLang="ko-KR" sz="3200" b="0" i="0" u="none" strike="noStrike" kern="1200" cap="none" spc="0" normalizeH="0" baseline="0" mc:Ignorable="hp" hp:hslEmbossed="0">
              <a:solidFill>
                <a:srgbClr val="000000"/>
              </a:solidFill>
              <a:latin typeface="+mn-lt"/>
              <a:ea typeface="+mn-ea"/>
              <a:cs typeface="+mn-cs"/>
            </a:endParaRPr>
          </a:p>
          <a:p>
            <a:pPr marL="456960" indent="-456960" algn="l" defTabSz="914400">
              <a:spcBef>
                <a:spcPct val="20000"/>
              </a:spcBef>
              <a:buFont typeface="Arial"/>
              <a:buChar char="•"/>
              <a:defRPr/>
            </a:pPr>
            <a:endParaRPr xmlns:mc="http://schemas.openxmlformats.org/markup-compatibility/2006" xmlns:hp="http://schemas.haansoft.com/office/presentation/8.0" kumimoji="0" lang="en-US" altLang="ko-KR" sz="3200" b="0" i="0" u="none" strike="noStrike" kern="1200" cap="none" spc="0" normalizeH="0" baseline="0" mc:Ignorable="hp" hp:hslEmbossed="0">
              <a:solidFill>
                <a:srgbClr val="000000"/>
              </a:solidFill>
              <a:latin typeface="+mn-lt"/>
              <a:ea typeface="+mn-ea"/>
              <a:cs typeface="+mn-cs"/>
            </a:endParaRPr>
          </a:p>
          <a:p>
            <a:pPr marL="456960" indent="-456960" algn="l" defTabSz="914400">
              <a:spcBef>
                <a:spcPct val="20000"/>
              </a:spcBef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ko-KR" sz="3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Requires no accumulation</a:t>
            </a:r>
            <a:endParaRPr xmlns:mc="http://schemas.openxmlformats.org/markup-compatibility/2006" xmlns:hp="http://schemas.haansoft.com/office/presentation/8.0" kumimoji="0" lang="en-US" altLang="ko-KR" sz="3200" b="0" i="0" u="none" strike="noStrike" kern="1200" cap="none" spc="0" normalizeH="0" baseline="0" mc:Ignorable="hp" hp:hslEmbossed="0">
              <a:solidFill>
                <a:srgbClr val="000000"/>
              </a:solidFill>
              <a:latin typeface="+mn-lt"/>
              <a:ea typeface="+mn-ea"/>
              <a:cs typeface="+mn-cs"/>
            </a:endParaRPr>
          </a:p>
          <a:p>
            <a:pPr marL="0" indent="0" algn="l" defTabSz="914400">
              <a:spcBef>
                <a:spcPct val="20000"/>
              </a:spcBef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3200" b="0" i="0" u="none" strike="noStrike" kern="1200" cap="none" spc="0" normalizeH="0" baseline="0" mc:Ignorable="hp" hp:hslEmbossed="0">
              <a:solidFill>
                <a:srgbClr val="000000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39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6687001" y="4235692"/>
            <a:ext cx="2784122" cy="1036884"/>
          </a:xfrm>
          <a:prstGeom prst="rect">
            <a:avLst/>
          </a:prstGeom>
        </p:spPr>
      </p:pic>
      <p:cxnSp>
        <p:nvCxnSpPr>
          <p:cNvPr id="40" name=""/>
          <p:cNvCxnSpPr/>
          <p:nvPr/>
        </p:nvCxnSpPr>
        <p:spPr>
          <a:xfrm>
            <a:off x="767334" y="4005072"/>
            <a:ext cx="10657332" cy="0"/>
          </a:xfrm>
          <a:prstGeom prst="line">
            <a:avLst/>
          </a:prstGeom>
          <a:ln>
            <a:solidFill>
              <a:srgbClr val="e0e0e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6687001" y="5378393"/>
            <a:ext cx="2784122" cy="1002975"/>
          </a:xfrm>
          <a:prstGeom prst="rect">
            <a:avLst/>
          </a:prstGeom>
        </p:spPr>
      </p:pic>
      <p:pic>
        <p:nvPicPr>
          <p:cNvPr id="42" name="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9912476" y="1861727"/>
            <a:ext cx="2084581" cy="140266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407288" y="439232"/>
            <a:ext cx="11377423" cy="1143000"/>
          </a:xfrm>
        </p:spPr>
        <p:txBody>
          <a:bodyPr/>
          <a:lstStyle/>
          <a:p>
            <a:pPr>
              <a:defRPr/>
            </a:pPr>
            <a:r>
              <a:rPr lang="en-US" altLang="ko-KR"/>
              <a:t>Data Partitioning</a:t>
            </a:r>
            <a:r>
              <a:rPr lang="ko-KR" altLang="en-US"/>
              <a:t> </a:t>
            </a:r>
            <a:r>
              <a:rPr lang="en-US" altLang="ko-KR"/>
              <a:t>: Selection</a:t>
            </a:r>
            <a:endParaRPr lang="en-US" altLang="ko-KR"/>
          </a:p>
        </p:txBody>
      </p:sp>
      <p:sp>
        <p:nvSpPr>
          <p:cNvPr id="34" name="내용 개체 틀 2"/>
          <p:cNvSpPr/>
          <p:nvPr/>
        </p:nvSpPr>
        <p:spPr>
          <a:xfrm>
            <a:off x="868490" y="1582232"/>
            <a:ext cx="10484167" cy="2134804"/>
          </a:xfrm>
          <a:prstGeom prst="rect">
            <a:avLst/>
          </a:prstGeom>
        </p:spPr>
        <p:txBody>
          <a:bodyPr vert="horz" lIns="91440" tIns="45720" rIns="91440" bIns="45720">
            <a:normAutofit fontScale="70000" lnSpcReduction="20000"/>
          </a:bodyPr>
          <a:lstStyle/>
          <a:p>
            <a:pPr marL="456960" indent="-456960" algn="l" defTabSz="914400">
              <a:spcBef>
                <a:spcPct val="20000"/>
              </a:spcBef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ko-KR" sz="3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Finally, overall performance depends on the dimensions of tensors.</a:t>
            </a:r>
            <a:endParaRPr xmlns:mc="http://schemas.openxmlformats.org/markup-compatibility/2006" xmlns:hp="http://schemas.haansoft.com/office/presentation/8.0" kumimoji="0" lang="en-US" altLang="ko-KR" sz="3200" b="0" i="0" u="none" strike="noStrike" kern="1200" cap="none" spc="0" normalizeH="0" baseline="0" mc:Ignorable="hp" hp:hslEmbossed="0">
              <a:solidFill>
                <a:srgbClr val="000000"/>
              </a:solidFill>
              <a:latin typeface="+mn-lt"/>
              <a:ea typeface="+mn-ea"/>
              <a:cs typeface="+mn-cs"/>
            </a:endParaRPr>
          </a:p>
          <a:p>
            <a:pPr marL="456960" indent="-456960" algn="l" defTabSz="914400">
              <a:spcBef>
                <a:spcPct val="20000"/>
              </a:spcBef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ko-KR" sz="3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What if dimension M is siginificant rather than N and K in GEMM?</a:t>
            </a:r>
            <a:endParaRPr xmlns:mc="http://schemas.openxmlformats.org/markup-compatibility/2006" xmlns:hp="http://schemas.haansoft.com/office/presentation/8.0" kumimoji="0" lang="en-US" altLang="ko-KR" sz="3200" b="0" i="0" u="none" strike="noStrike" kern="1200" cap="none" spc="0" normalizeH="0" baseline="0" mc:Ignorable="hp" hp:hslEmbossed="0">
              <a:solidFill>
                <a:srgbClr val="000000"/>
              </a:solidFill>
              <a:latin typeface="+mn-lt"/>
              <a:ea typeface="+mn-ea"/>
              <a:cs typeface="+mn-cs"/>
            </a:endParaRPr>
          </a:p>
          <a:p>
            <a:pPr marL="456960" indent="-456960" algn="l" defTabSz="914400">
              <a:spcBef>
                <a:spcPct val="20000"/>
              </a:spcBef>
              <a:buFont typeface="Arial"/>
              <a:buChar char="•"/>
              <a:defRPr/>
            </a:pPr>
            <a:endParaRPr xmlns:mc="http://schemas.openxmlformats.org/markup-compatibility/2006" xmlns:hp="http://schemas.haansoft.com/office/presentation/8.0" kumimoji="0" lang="en-US" altLang="ko-KR" sz="3200" b="0" i="0" u="none" strike="noStrike" kern="1200" cap="none" spc="0" normalizeH="0" baseline="0" mc:Ignorable="hp" hp:hslEmbossed="0">
              <a:solidFill>
                <a:srgbClr val="000000"/>
              </a:solidFill>
              <a:latin typeface="+mn-lt"/>
              <a:ea typeface="+mn-ea"/>
              <a:cs typeface="+mn-cs"/>
            </a:endParaRPr>
          </a:p>
          <a:p>
            <a:pPr marL="0" indent="0" algn="l" defTabSz="914400">
              <a:spcBef>
                <a:spcPct val="20000"/>
              </a:spcBef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-&gt; Systolic array can be fully utilized.</a:t>
            </a:r>
            <a:endParaRPr xmlns:mc="http://schemas.openxmlformats.org/markup-compatibility/2006" xmlns:hp="http://schemas.haansoft.com/office/presentation/8.0" kumimoji="0" lang="en-US" altLang="ko-KR" sz="3200" b="0" i="0" u="none" strike="noStrike" kern="1200" cap="none" spc="0" normalizeH="0" baseline="0" mc:Ignorable="hp" hp:hslEmbossed="0">
              <a:solidFill>
                <a:srgbClr val="000000"/>
              </a:solidFill>
              <a:latin typeface="+mn-lt"/>
              <a:ea typeface="+mn-ea"/>
              <a:cs typeface="+mn-cs"/>
            </a:endParaRPr>
          </a:p>
          <a:p>
            <a:pPr marL="0" indent="0" algn="l" defTabSz="914400">
              <a:spcBef>
                <a:spcPct val="20000"/>
              </a:spcBef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-&gt; Because dimension M is wide enough. If it is not, other data partitioning scheme should be considered.</a:t>
            </a:r>
            <a:endParaRPr xmlns:mc="http://schemas.openxmlformats.org/markup-compatibility/2006" xmlns:hp="http://schemas.haansoft.com/office/presentation/8.0" kumimoji="0" lang="en-US" altLang="ko-KR" sz="3200" b="0" i="0" u="none" strike="noStrike" kern="1200" cap="none" spc="0" normalizeH="0" baseline="0" mc:Ignorable="hp" hp:hslEmbossed="0">
              <a:solidFill>
                <a:srgbClr val="000000"/>
              </a:solidFill>
              <a:latin typeface="+mn-lt"/>
              <a:ea typeface="+mn-ea"/>
              <a:cs typeface="+mn-cs"/>
            </a:endParaRPr>
          </a:p>
          <a:p>
            <a:pPr marL="456960" indent="-456960" algn="l" defTabSz="914400">
              <a:spcBef>
                <a:spcPct val="20000"/>
              </a:spcBef>
              <a:buFont typeface="Arial"/>
              <a:buChar char="•"/>
              <a:defRPr/>
            </a:pPr>
            <a:endParaRPr xmlns:mc="http://schemas.openxmlformats.org/markup-compatibility/2006" xmlns:hp="http://schemas.haansoft.com/office/presentation/8.0" kumimoji="0" lang="en-US" altLang="ko-KR" sz="3200" b="0" i="0" u="none" strike="noStrike" kern="1200" cap="none" spc="0" normalizeH="0" baseline="0" mc:Ignorable="hp" hp:hslEmbossed="0">
              <a:solidFill>
                <a:srgbClr val="000000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4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95325" y="4690131"/>
            <a:ext cx="2592324" cy="949301"/>
          </a:xfrm>
          <a:prstGeom prst="rect">
            <a:avLst/>
          </a:prstGeom>
        </p:spPr>
      </p:pic>
      <p:sp>
        <p:nvSpPr>
          <p:cNvPr id="45" name=""/>
          <p:cNvSpPr/>
          <p:nvPr/>
        </p:nvSpPr>
        <p:spPr>
          <a:xfrm rot="10803514">
            <a:off x="3719374" y="5035521"/>
            <a:ext cx="648081" cy="386818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50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583811" y="3789604"/>
            <a:ext cx="7339263" cy="27503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407288" y="620649"/>
            <a:ext cx="11377423" cy="1143000"/>
          </a:xfrm>
        </p:spPr>
        <p:txBody>
          <a:bodyPr/>
          <a:lstStyle/>
          <a:p>
            <a:pPr>
              <a:defRPr/>
            </a:pPr>
            <a:r>
              <a:rPr lang="en-US" altLang="ko-KR"/>
              <a:t>Data Partitioning</a:t>
            </a:r>
            <a:r>
              <a:rPr lang="ko-KR" altLang="en-US"/>
              <a:t> </a:t>
            </a:r>
            <a:r>
              <a:rPr lang="en-US" altLang="ko-KR"/>
              <a:t>: Selection</a:t>
            </a:r>
            <a:endParaRPr lang="en-US" altLang="ko-KR"/>
          </a:p>
        </p:txBody>
      </p:sp>
      <p:sp>
        <p:nvSpPr>
          <p:cNvPr id="34" name="내용 개체 틀 2"/>
          <p:cNvSpPr/>
          <p:nvPr/>
        </p:nvSpPr>
        <p:spPr>
          <a:xfrm>
            <a:off x="853916" y="2204847"/>
            <a:ext cx="10484167" cy="4032504"/>
          </a:xfrm>
          <a:prstGeom prst="rect">
            <a:avLst/>
          </a:prstGeom>
        </p:spPr>
        <p:txBody>
          <a:bodyPr vert="horz" lIns="91440" tIns="45720" rIns="91440" bIns="45720">
            <a:normAutofit lnSpcReduction="10000"/>
          </a:bodyPr>
          <a:lstStyle/>
          <a:p>
            <a:pPr marL="456960" indent="-456960" algn="l" defTabSz="914400">
              <a:spcBef>
                <a:spcPct val="20000"/>
              </a:spcBef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ko-KR" sz="3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We need to determine optimal data partitioning schemes for each layer.</a:t>
            </a:r>
            <a:endParaRPr xmlns:mc="http://schemas.openxmlformats.org/markup-compatibility/2006" xmlns:hp="http://schemas.haansoft.com/office/presentation/8.0" kumimoji="0" lang="en-US" altLang="ko-KR" sz="3200" b="0" i="0" u="none" strike="noStrike" kern="1200" cap="none" spc="0" normalizeH="0" baseline="0" mc:Ignorable="hp" hp:hslEmbossed="0">
              <a:solidFill>
                <a:srgbClr val="000000"/>
              </a:solidFill>
              <a:latin typeface="+mn-lt"/>
              <a:ea typeface="+mn-ea"/>
              <a:cs typeface="+mn-cs"/>
            </a:endParaRPr>
          </a:p>
          <a:p>
            <a:pPr marL="456960" indent="-456960" algn="l" defTabSz="914400">
              <a:spcBef>
                <a:spcPct val="20000"/>
              </a:spcBef>
              <a:buFont typeface="Arial"/>
              <a:buChar char="•"/>
              <a:defRPr/>
            </a:pPr>
            <a:endParaRPr xmlns:mc="http://schemas.openxmlformats.org/markup-compatibility/2006" xmlns:hp="http://schemas.haansoft.com/office/presentation/8.0" kumimoji="0" lang="en-US" altLang="ko-KR" sz="3200" b="0" i="0" u="none" strike="noStrike" kern="1200" cap="none" spc="0" normalizeH="0" baseline="0" mc:Ignorable="hp" hp:hslEmbossed="0">
              <a:solidFill>
                <a:srgbClr val="000000"/>
              </a:solidFill>
              <a:latin typeface="+mn-lt"/>
              <a:ea typeface="+mn-ea"/>
              <a:cs typeface="+mn-cs"/>
            </a:endParaRPr>
          </a:p>
          <a:p>
            <a:pPr marL="456960" indent="-456960" algn="l" defTabSz="914400">
              <a:spcBef>
                <a:spcPct val="20000"/>
              </a:spcBef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ko-KR" sz="3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Thus, KNN algorithm is applied using the dimensions of dX, dW, dY as features.</a:t>
            </a:r>
            <a:endParaRPr xmlns:mc="http://schemas.openxmlformats.org/markup-compatibility/2006" xmlns:hp="http://schemas.haansoft.com/office/presentation/8.0" kumimoji="0" lang="en-US" altLang="ko-KR" sz="3200" b="0" i="0" u="none" strike="noStrike" kern="1200" cap="none" spc="0" normalizeH="0" baseline="0" mc:Ignorable="hp" hp:hslEmbossed="0">
              <a:solidFill>
                <a:srgbClr val="000000"/>
              </a:solidFill>
              <a:latin typeface="+mn-lt"/>
              <a:ea typeface="+mn-ea"/>
              <a:cs typeface="+mn-cs"/>
            </a:endParaRPr>
          </a:p>
          <a:p>
            <a:pPr marL="456960" indent="-456960" algn="l" defTabSz="914400">
              <a:spcBef>
                <a:spcPct val="20000"/>
              </a:spcBef>
              <a:buFont typeface="Arial"/>
              <a:buChar char="•"/>
              <a:defRPr/>
            </a:pPr>
            <a:endParaRPr xmlns:mc="http://schemas.openxmlformats.org/markup-compatibility/2006" xmlns:hp="http://schemas.haansoft.com/office/presentation/8.0" kumimoji="0" lang="en-US" altLang="ko-KR" sz="3200" b="0" i="0" u="none" strike="noStrike" kern="1200" cap="none" spc="0" normalizeH="0" baseline="0" mc:Ignorable="hp" hp:hslEmbossed="0">
              <a:solidFill>
                <a:srgbClr val="000000"/>
              </a:solidFill>
              <a:latin typeface="+mn-lt"/>
              <a:ea typeface="+mn-ea"/>
              <a:cs typeface="+mn-cs"/>
            </a:endParaRPr>
          </a:p>
          <a:p>
            <a:pPr marL="456960" indent="-456960" algn="l" defTabSz="914400">
              <a:spcBef>
                <a:spcPct val="20000"/>
              </a:spcBef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ko-KR" sz="3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It has 91% accuracy and wrong predictions are negligible for performance.</a:t>
            </a:r>
            <a:endParaRPr xmlns:mc="http://schemas.openxmlformats.org/markup-compatibility/2006" xmlns:hp="http://schemas.haansoft.com/office/presentation/8.0" kumimoji="0" lang="en-US" altLang="ko-KR" sz="3200" b="0" i="0" u="none" strike="noStrike" kern="1200" cap="none" spc="0" normalizeH="0" baseline="0" mc:Ignorable="hp" hp:hslEmbossed="0">
              <a:solidFill>
                <a:srgbClr val="000000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407288" y="269747"/>
            <a:ext cx="11377423" cy="1143000"/>
          </a:xfrm>
        </p:spPr>
        <p:txBody>
          <a:bodyPr/>
          <a:lstStyle/>
          <a:p>
            <a:pPr>
              <a:defRPr/>
            </a:pPr>
            <a:r>
              <a:rPr lang="en-US" altLang="ko-KR"/>
              <a:t>Performance Evaluation</a:t>
            </a:r>
            <a:endParaRPr lang="en-US" altLang="ko-KR"/>
          </a:p>
        </p:txBody>
      </p:sp>
      <p:pic>
        <p:nvPicPr>
          <p:cNvPr id="3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779385" y="1881823"/>
            <a:ext cx="6173061" cy="2267266"/>
          </a:xfrm>
          <a:prstGeom prst="rect">
            <a:avLst/>
          </a:prstGeom>
        </p:spPr>
      </p:pic>
      <p:pic>
        <p:nvPicPr>
          <p:cNvPr id="37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807964" y="4149090"/>
            <a:ext cx="6144482" cy="2229161"/>
          </a:xfrm>
          <a:prstGeom prst="rect">
            <a:avLst/>
          </a:prstGeom>
        </p:spPr>
      </p:pic>
      <p:pic>
        <p:nvPicPr>
          <p:cNvPr id="38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5017279" y="1412748"/>
            <a:ext cx="6935167" cy="257210"/>
          </a:xfrm>
          <a:prstGeom prst="rect">
            <a:avLst/>
          </a:prstGeom>
        </p:spPr>
      </p:pic>
      <p:sp>
        <p:nvSpPr>
          <p:cNvPr id="39" name="내용 개체 틀 2"/>
          <p:cNvSpPr/>
          <p:nvPr/>
        </p:nvSpPr>
        <p:spPr>
          <a:xfrm>
            <a:off x="191262" y="2132838"/>
            <a:ext cx="5375910" cy="4245413"/>
          </a:xfrm>
          <a:prstGeom prst="rect">
            <a:avLst/>
          </a:prstGeom>
        </p:spPr>
        <p:txBody>
          <a:bodyPr vert="horz" lIns="91440" tIns="45720" rIns="91440" bIns="45720">
            <a:normAutofit lnSpcReduction="10000"/>
          </a:bodyPr>
          <a:lstStyle/>
          <a:p>
            <a:pPr marL="456960" indent="-456960" algn="l" defTabSz="914400">
              <a:spcBef>
                <a:spcPct val="20000"/>
              </a:spcBef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ko-KR" sz="3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Performance improvement on average</a:t>
            </a:r>
            <a:endParaRPr xmlns:mc="http://schemas.openxmlformats.org/markup-compatibility/2006" xmlns:hp="http://schemas.haansoft.com/office/presentation/8.0" kumimoji="0" lang="en-US" altLang="ko-KR" sz="3200" b="0" i="0" u="none" strike="noStrike" kern="1200" cap="none" spc="0" normalizeH="0" baseline="0" mc:Ignorable="hp" hp:hslEmbossed="0">
              <a:solidFill>
                <a:srgbClr val="000000"/>
              </a:solidFill>
              <a:latin typeface="+mn-lt"/>
              <a:ea typeface="+mn-ea"/>
              <a:cs typeface="+mn-cs"/>
            </a:endParaRPr>
          </a:p>
          <a:p>
            <a:pPr marL="456960" indent="-456960" algn="l" defTabSz="914400">
              <a:spcBef>
                <a:spcPct val="20000"/>
              </a:spcBef>
              <a:buFont typeface="Arial"/>
              <a:buChar char="•"/>
              <a:defRPr/>
            </a:pPr>
            <a:endParaRPr xmlns:mc="http://schemas.openxmlformats.org/markup-compatibility/2006" xmlns:hp="http://schemas.haansoft.com/office/presentation/8.0" kumimoji="0" lang="en-US" altLang="ko-KR" sz="3200" b="0" i="0" u="none" strike="noStrike" kern="1200" cap="none" spc="0" normalizeH="0" baseline="0" mc:Ignorable="hp" hp:hslEmbossed="0">
              <a:solidFill>
                <a:srgbClr val="000000"/>
              </a:solidFill>
              <a:latin typeface="+mn-lt"/>
              <a:ea typeface="+mn-ea"/>
              <a:cs typeface="+mn-cs"/>
            </a:endParaRPr>
          </a:p>
          <a:p>
            <a:pPr marL="456960" indent="-456960" algn="l" defTabSz="914400">
              <a:spcBef>
                <a:spcPct val="20000"/>
              </a:spcBef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ko-KR" sz="3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Small NPU: 29.3%</a:t>
            </a:r>
            <a:endParaRPr xmlns:mc="http://schemas.openxmlformats.org/markup-compatibility/2006" xmlns:hp="http://schemas.haansoft.com/office/presentation/8.0" kumimoji="0" lang="en-US" altLang="ko-KR" sz="3200" b="0" i="0" u="none" strike="noStrike" kern="1200" cap="none" spc="0" normalizeH="0" baseline="0" mc:Ignorable="hp" hp:hslEmbossed="0">
              <a:solidFill>
                <a:srgbClr val="000000"/>
              </a:solidFill>
              <a:latin typeface="+mn-lt"/>
              <a:ea typeface="+mn-ea"/>
              <a:cs typeface="+mn-cs"/>
            </a:endParaRPr>
          </a:p>
          <a:p>
            <a:pPr marL="456960" indent="-456960" algn="l" defTabSz="914400">
              <a:spcBef>
                <a:spcPct val="20000"/>
              </a:spcBef>
              <a:buFont typeface="Arial"/>
              <a:buChar char="•"/>
              <a:defRPr/>
            </a:pPr>
            <a:endParaRPr xmlns:mc="http://schemas.openxmlformats.org/markup-compatibility/2006" xmlns:hp="http://schemas.haansoft.com/office/presentation/8.0" kumimoji="0" lang="en-US" altLang="ko-KR" sz="3200" b="0" i="0" u="none" strike="noStrike" kern="1200" cap="none" spc="0" normalizeH="0" baseline="0" mc:Ignorable="hp" hp:hslEmbossed="0">
              <a:solidFill>
                <a:srgbClr val="000000"/>
              </a:solidFill>
              <a:latin typeface="+mn-lt"/>
              <a:ea typeface="+mn-ea"/>
              <a:cs typeface="+mn-cs"/>
            </a:endParaRPr>
          </a:p>
          <a:p>
            <a:pPr marL="456960" indent="-456960" algn="l" defTabSz="914400">
              <a:spcBef>
                <a:spcPct val="20000"/>
              </a:spcBef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ko-KR" sz="3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Large NPU : 14.5%</a:t>
            </a:r>
            <a:endParaRPr xmlns:mc="http://schemas.openxmlformats.org/markup-compatibility/2006" xmlns:hp="http://schemas.haansoft.com/office/presentation/8.0" kumimoji="0" lang="en-US" altLang="ko-KR" sz="3200" b="0" i="0" u="none" strike="noStrike" kern="1200" cap="none" spc="0" normalizeH="0" baseline="0" mc:Ignorable="hp" hp:hslEmbossed="0">
              <a:solidFill>
                <a:srgbClr val="000000"/>
              </a:solidFill>
              <a:latin typeface="+mn-lt"/>
              <a:ea typeface="+mn-ea"/>
              <a:cs typeface="+mn-cs"/>
            </a:endParaRPr>
          </a:p>
          <a:p>
            <a:pPr marL="456960" indent="-456960" algn="l" defTabSz="914400">
              <a:spcBef>
                <a:spcPct val="20000"/>
              </a:spcBef>
              <a:buFont typeface="Arial"/>
              <a:buChar char="•"/>
              <a:defRPr/>
            </a:pPr>
            <a:endParaRPr xmlns:mc="http://schemas.openxmlformats.org/markup-compatibility/2006" xmlns:hp="http://schemas.haansoft.com/office/presentation/8.0" kumimoji="0" lang="en-US" altLang="ko-KR" sz="3200" b="0" i="0" u="none" strike="noStrike" kern="1200" cap="none" spc="0" normalizeH="0" baseline="0" mc:Ignorable="hp" hp:hslEmbossed="0">
              <a:solidFill>
                <a:srgbClr val="000000"/>
              </a:solidFill>
              <a:latin typeface="+mn-lt"/>
              <a:ea typeface="+mn-ea"/>
              <a:cs typeface="+mn-cs"/>
            </a:endParaRPr>
          </a:p>
          <a:p>
            <a:pPr marL="456960" indent="-456960" algn="l" defTabSz="914400">
              <a:spcBef>
                <a:spcPct val="20000"/>
              </a:spcBef>
              <a:buFont typeface="Arial"/>
              <a:buChar char="•"/>
              <a:defRPr/>
            </a:pPr>
            <a:endParaRPr xmlns:mc="http://schemas.openxmlformats.org/markup-compatibility/2006" xmlns:hp="http://schemas.haansoft.com/office/presentation/8.0" kumimoji="0" lang="en-US" altLang="ko-KR" sz="3200" b="0" i="0" u="none" strike="noStrike" kern="1200" cap="none" spc="0" normalizeH="0" baseline="0" mc:Ignorable="hp" hp:hslEmbossed="0">
              <a:solidFill>
                <a:srgbClr val="000000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407288" y="1205864"/>
            <a:ext cx="11377423" cy="1143000"/>
          </a:xfrm>
        </p:spPr>
        <p:txBody>
          <a:bodyPr/>
          <a:lstStyle/>
          <a:p>
            <a:pPr>
              <a:defRPr/>
            </a:pPr>
            <a:r>
              <a:rPr lang="en-US" altLang="ko-KR"/>
              <a:t>Performance Evaluation</a:t>
            </a:r>
            <a:endParaRPr lang="en-US" altLang="ko-KR"/>
          </a:p>
        </p:txBody>
      </p:sp>
      <p:sp>
        <p:nvSpPr>
          <p:cNvPr id="39" name="내용 개체 틀 2"/>
          <p:cNvSpPr/>
          <p:nvPr/>
        </p:nvSpPr>
        <p:spPr>
          <a:xfrm>
            <a:off x="407288" y="2924937"/>
            <a:ext cx="11377423" cy="2520315"/>
          </a:xfrm>
          <a:prstGeom prst="rect">
            <a:avLst/>
          </a:prstGeom>
        </p:spPr>
        <p:txBody>
          <a:bodyPr vert="horz" lIns="91440" tIns="45720" rIns="91440" bIns="45720">
            <a:normAutofit lnSpcReduction="10000"/>
          </a:bodyPr>
          <a:lstStyle/>
          <a:p>
            <a:pPr marL="456960" indent="-456960" algn="l" defTabSz="914400">
              <a:spcBef>
                <a:spcPct val="20000"/>
              </a:spcBef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ko-KR" sz="3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Small NPU has more  performance improvement since small NPU has smaller SPM.</a:t>
            </a:r>
            <a:endParaRPr xmlns:mc="http://schemas.openxmlformats.org/markup-compatibility/2006" xmlns:hp="http://schemas.haansoft.com/office/presentation/8.0" kumimoji="0" lang="en-US" altLang="ko-KR" sz="3200" b="0" i="0" u="none" strike="noStrike" kern="1200" cap="none" spc="0" normalizeH="0" baseline="0" mc:Ignorable="hp" hp:hslEmbossed="0">
              <a:solidFill>
                <a:srgbClr val="000000"/>
              </a:solidFill>
              <a:latin typeface="+mn-lt"/>
              <a:ea typeface="+mn-ea"/>
              <a:cs typeface="+mn-cs"/>
            </a:endParaRPr>
          </a:p>
          <a:p>
            <a:pPr marL="456960" indent="-456960" algn="l" defTabSz="914400">
              <a:spcBef>
                <a:spcPct val="20000"/>
              </a:spcBef>
              <a:buFont typeface="Arial"/>
              <a:buChar char="•"/>
              <a:defRPr/>
            </a:pPr>
            <a:endParaRPr xmlns:mc="http://schemas.openxmlformats.org/markup-compatibility/2006" xmlns:hp="http://schemas.haansoft.com/office/presentation/8.0" kumimoji="0" lang="en-US" altLang="ko-KR" sz="3200" b="0" i="0" u="none" strike="noStrike" kern="1200" cap="none" spc="0" normalizeH="0" baseline="0" mc:Ignorable="hp" hp:hslEmbossed="0">
              <a:solidFill>
                <a:srgbClr val="000000"/>
              </a:solidFill>
              <a:latin typeface="+mn-lt"/>
              <a:ea typeface="+mn-ea"/>
              <a:cs typeface="+mn-cs"/>
            </a:endParaRPr>
          </a:p>
          <a:p>
            <a:pPr marL="456960" indent="-456960" algn="l" defTabSz="914400">
              <a:spcBef>
                <a:spcPct val="20000"/>
              </a:spcBef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ko-KR" sz="3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Thus, on-chip data reuse by interleaved gradient order becomes more significant.</a:t>
            </a:r>
            <a:endParaRPr xmlns:mc="http://schemas.openxmlformats.org/markup-compatibility/2006" xmlns:hp="http://schemas.haansoft.com/office/presentation/8.0" kumimoji="0" lang="en-US" altLang="ko-KR" sz="3200" b="0" i="0" u="none" strike="noStrike" kern="1200" cap="none" spc="0" normalizeH="0" baseline="0" mc:Ignorable="hp" hp:hslEmbossed="0">
              <a:solidFill>
                <a:srgbClr val="000000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601" y="476631"/>
            <a:ext cx="10972798" cy="1143000"/>
          </a:xfrm>
        </p:spPr>
        <p:txBody>
          <a:bodyPr/>
          <a:lstStyle/>
          <a:p>
            <a:pPr>
              <a:defRPr/>
            </a:pPr>
            <a:r>
              <a:rPr lang="en-US" altLang="ko-KR"/>
              <a:t>Prior Work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855405"/>
            <a:ext cx="10972798" cy="4525963"/>
          </a:xfrm>
        </p:spPr>
        <p:txBody>
          <a:bodyPr/>
          <a:lstStyle/>
          <a:p>
            <a:pPr>
              <a:defRPr/>
            </a:pPr>
            <a:r>
              <a:rPr lang="en-US" altLang="ko-KR"/>
              <a:t>Prior works focus on intra-operation data reuse.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en-US" altLang="ko-KR"/>
              <a:t>This cannot represent multiple independent operations, it can only represent single nested loop.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en-US" altLang="ko-KR"/>
              <a:t>Thus, they lose chance of performance improvement opportunity by data reuse.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601" y="457200"/>
            <a:ext cx="10972798" cy="1143000"/>
          </a:xfrm>
        </p:spPr>
        <p:txBody>
          <a:bodyPr/>
          <a:lstStyle/>
          <a:p>
            <a:pPr>
              <a:defRPr/>
            </a:pPr>
            <a:r>
              <a:rPr lang="en-US" altLang="ko-KR"/>
              <a:t>Summary</a:t>
            </a:r>
            <a:endParaRPr lang="en-US" altLang="ko-KR"/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609599" y="1600200"/>
            <a:ext cx="10972798" cy="5141214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altLang="ko-KR"/>
              <a:t>Interleaved Gradient Order maximizes data reuse within SPM during the backward pass of DNN training.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en-US" altLang="ko-KR"/>
              <a:t>Improves performance by inter-operation data sharing, not just intra-operation as prior works.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en-US" altLang="ko-KR"/>
              <a:t>This has three key steps.</a:t>
            </a:r>
            <a:endParaRPr lang="en-US" altLang="ko-KR"/>
          </a:p>
          <a:p>
            <a:pPr marL="975200" lvl="1" indent="-518000">
              <a:buAutoNum type="arabicParenR"/>
              <a:defRPr/>
            </a:pPr>
            <a:r>
              <a:rPr lang="en-US" altLang="ko-KR"/>
              <a:t>Interleaves gradient computation</a:t>
            </a:r>
            <a:endParaRPr lang="en-US" altLang="ko-KR"/>
          </a:p>
          <a:p>
            <a:pPr marL="975200" lvl="1" indent="-518000">
              <a:buAutoNum type="arabicParenR"/>
              <a:defRPr/>
            </a:pPr>
            <a:r>
              <a:rPr lang="en-US" altLang="ko-KR"/>
              <a:t>Select optimal tile access order</a:t>
            </a:r>
            <a:endParaRPr lang="en-US" altLang="ko-KR"/>
          </a:p>
          <a:p>
            <a:pPr marL="975200" lvl="1" indent="-518000">
              <a:buAutoNum type="arabicParenR"/>
              <a:defRPr/>
            </a:pPr>
            <a:r>
              <a:rPr lang="en-US" altLang="ko-KR"/>
              <a:t>Data partitioning by selection algorithm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en-US" altLang="ko-KR"/>
              <a:t>Performance improvement of 29.3% for small NPU and 14.5% for large NPU.</a:t>
            </a:r>
            <a:endParaRPr lang="en-US" altLang="ko-KR"/>
          </a:p>
          <a:p>
            <a:pPr>
              <a:defRPr/>
            </a:pP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601" y="125729"/>
            <a:ext cx="10972798" cy="1143000"/>
          </a:xfrm>
        </p:spPr>
        <p:txBody>
          <a:bodyPr/>
          <a:lstStyle/>
          <a:p>
            <a:pPr>
              <a:defRPr/>
            </a:pPr>
            <a:r>
              <a:rPr lang="en-US" altLang="ko-KR"/>
              <a:t>Motivation : DNN Training Ratio</a:t>
            </a:r>
            <a:endParaRPr lang="en-US" altLang="ko-KR"/>
          </a:p>
        </p:txBody>
      </p:sp>
      <p:sp>
        <p:nvSpPr>
          <p:cNvPr id="10" name="내용 개체 틀 2"/>
          <p:cNvSpPr>
            <a:spLocks noGrp="1"/>
          </p:cNvSpPr>
          <p:nvPr/>
        </p:nvSpPr>
        <p:spPr>
          <a:xfrm>
            <a:off x="1604011" y="5589270"/>
            <a:ext cx="9676636" cy="936117"/>
          </a:xfrm>
          <a:prstGeom prst="rect">
            <a:avLst/>
          </a:prstGeom>
        </p:spPr>
        <p:txBody>
          <a:bodyPr vert="horz" lIns="91440" tIns="45720" rIns="91440" bIns="45720">
            <a:normAutofit fontScale="92500" lnSpcReduction="10000"/>
          </a:bodyPr>
          <a:p>
            <a:pPr>
              <a:defRPr/>
            </a:pPr>
            <a:r>
              <a:rPr lang="en-US" altLang="ko-KR" sz="3200"/>
              <a:t>-&gt; Backward pass occupies most of time on training process, indeed.</a:t>
            </a:r>
            <a:endParaRPr lang="en-US" altLang="ko-KR" sz="3200"/>
          </a:p>
        </p:txBody>
      </p:sp>
      <p:pic>
        <p:nvPicPr>
          <p:cNvPr id="1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621280" y="1440180"/>
            <a:ext cx="6949440" cy="397763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601" y="125729"/>
            <a:ext cx="10972798" cy="1143000"/>
          </a:xfrm>
        </p:spPr>
        <p:txBody>
          <a:bodyPr/>
          <a:lstStyle/>
          <a:p>
            <a:pPr>
              <a:defRPr/>
            </a:pPr>
            <a:r>
              <a:rPr lang="en-US" altLang="ko-KR"/>
              <a:t>Motivation : Redundant Access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1" y="3972242"/>
            <a:ext cx="10972798" cy="2553145"/>
          </a:xfrm>
          <a:solidFill>
            <a:schemeClr val="lt1"/>
          </a:solidFill>
        </p:spPr>
        <p:txBody>
          <a:bodyPr>
            <a:normAutofit fontScale="70000" lnSpcReduction="20000"/>
          </a:bodyPr>
          <a:lstStyle/>
          <a:p>
            <a:pPr marL="342900" indent="-342900">
              <a:defRPr/>
            </a:pPr>
            <a:r>
              <a:rPr lang="en-US" altLang="ko-KR"/>
              <a:t>In the figure above, </a:t>
            </a:r>
            <a:r>
              <a:rPr lang="en-US" altLang="ko-KR">
                <a:solidFill>
                  <a:schemeClr val="accent1"/>
                </a:solidFill>
              </a:rPr>
              <a:t>dX</a:t>
            </a:r>
            <a:r>
              <a:rPr lang="en-US" altLang="ko-KR" sz="2400">
                <a:solidFill>
                  <a:schemeClr val="accent1"/>
                </a:solidFill>
              </a:rPr>
              <a:t>i</a:t>
            </a:r>
            <a:r>
              <a:rPr lang="en-US" altLang="ko-KR"/>
              <a:t> and </a:t>
            </a:r>
            <a:r>
              <a:rPr lang="en-US" altLang="ko-KR">
                <a:solidFill>
                  <a:schemeClr val="accent1"/>
                </a:solidFill>
              </a:rPr>
              <a:t>dW</a:t>
            </a:r>
            <a:r>
              <a:rPr lang="en-US" altLang="ko-KR" sz="2400">
                <a:solidFill>
                  <a:schemeClr val="accent1"/>
                </a:solidFill>
              </a:rPr>
              <a:t>i</a:t>
            </a:r>
            <a:r>
              <a:rPr lang="en-US" altLang="ko-KR"/>
              <a:t> are computed by using the same </a:t>
            </a:r>
            <a:r>
              <a:rPr lang="en-US" altLang="ko-KR">
                <a:solidFill>
                  <a:schemeClr val="accent2"/>
                </a:solidFill>
              </a:rPr>
              <a:t>dY</a:t>
            </a:r>
            <a:r>
              <a:rPr lang="en-US" altLang="ko-KR" sz="2400">
                <a:solidFill>
                  <a:schemeClr val="accent2"/>
                </a:solidFill>
              </a:rPr>
              <a:t>i</a:t>
            </a:r>
            <a:r>
              <a:rPr lang="en-US" altLang="ko-KR"/>
              <a:t> as an operand.</a:t>
            </a:r>
            <a:endParaRPr lang="en-US" altLang="ko-KR"/>
          </a:p>
          <a:p>
            <a:pPr marL="342900" indent="-342900">
              <a:defRPr/>
            </a:pPr>
            <a:endParaRPr lang="en-US" altLang="ko-KR"/>
          </a:p>
          <a:p>
            <a:pPr marL="342900" indent="-342900">
              <a:defRPr/>
            </a:pPr>
            <a:r>
              <a:rPr lang="en-US" altLang="ko-KR"/>
              <a:t>As these are independent, it is possible to reorder or even fuse two operations in an interleaved manner.</a:t>
            </a:r>
            <a:endParaRPr lang="en-US" altLang="ko-KR"/>
          </a:p>
          <a:p>
            <a:pPr marL="342900" indent="-342900">
              <a:defRPr/>
            </a:pPr>
            <a:endParaRPr lang="en-US" altLang="ko-KR"/>
          </a:p>
          <a:p>
            <a:pPr marL="342900" indent="-342900">
              <a:defRPr/>
            </a:pPr>
            <a:r>
              <a:rPr lang="en-US" altLang="ko-KR"/>
              <a:t>Additionally, redundant accesses to the output gradient (</a:t>
            </a:r>
            <a:r>
              <a:rPr lang="en-US" altLang="ko-KR">
                <a:solidFill>
                  <a:schemeClr val="accent2"/>
                </a:solidFill>
              </a:rPr>
              <a:t>dY</a:t>
            </a:r>
            <a:r>
              <a:rPr lang="en-US" altLang="ko-KR" sz="2451">
                <a:solidFill>
                  <a:schemeClr val="accent2"/>
                </a:solidFill>
              </a:rPr>
              <a:t>i</a:t>
            </a:r>
            <a:r>
              <a:rPr lang="en-US" altLang="ko-KR">
                <a:solidFill>
                  <a:schemeClr val="tx1"/>
                </a:solidFill>
              </a:rPr>
              <a:t>)</a:t>
            </a:r>
            <a:r>
              <a:rPr lang="en-US" altLang="ko-KR">
                <a:solidFill>
                  <a:schemeClr val="accent2"/>
                </a:solidFill>
              </a:rPr>
              <a:t> </a:t>
            </a:r>
            <a:r>
              <a:rPr lang="en-US" altLang="ko-KR"/>
              <a:t>can be potentially reduced by such fusion.</a:t>
            </a:r>
            <a:endParaRPr lang="en-US" altLang="ko-KR"/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09601" y="1268729"/>
            <a:ext cx="6058924" cy="2160271"/>
          </a:xfrm>
          <a:prstGeom prst="rect">
            <a:avLst/>
          </a:prstGeom>
        </p:spPr>
      </p:pic>
      <p:pic>
        <p:nvPicPr>
          <p:cNvPr id="6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762077" y="1462916"/>
            <a:ext cx="4820322" cy="177189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601" y="125729"/>
            <a:ext cx="10972798" cy="1143000"/>
          </a:xfrm>
        </p:spPr>
        <p:txBody>
          <a:bodyPr/>
          <a:lstStyle/>
          <a:p>
            <a:pPr>
              <a:defRPr/>
            </a:pPr>
            <a:r>
              <a:rPr lang="en-US" altLang="ko-KR"/>
              <a:t>Motivation : Data Traffic of dY</a:t>
            </a:r>
            <a:r>
              <a:rPr lang="en-US" altLang="ko-KR" sz="3200"/>
              <a:t>i</a:t>
            </a:r>
            <a:endParaRPr lang="en-US" altLang="ko-KR" sz="320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1" y="4149090"/>
            <a:ext cx="10972798" cy="2708910"/>
          </a:xfrm>
          <a:solidFill>
            <a:schemeClr val="lt1"/>
          </a:solidFill>
        </p:spPr>
        <p:txBody>
          <a:bodyPr>
            <a:normAutofit fontScale="77500" lnSpcReduction="20000"/>
          </a:bodyPr>
          <a:lstStyle/>
          <a:p>
            <a:pPr marL="342900" indent="-342900">
              <a:defRPr/>
            </a:pPr>
            <a:r>
              <a:rPr lang="en-US" altLang="ko-KR"/>
              <a:t>The ratio of dY</a:t>
            </a:r>
            <a:r>
              <a:rPr lang="en-US" altLang="ko-KR" sz="2700"/>
              <a:t>i</a:t>
            </a:r>
            <a:r>
              <a:rPr lang="en-US" altLang="ko-KR"/>
              <a:t> traffic compared to all read and write data, which is 39.0% of total data traffic on average.</a:t>
            </a:r>
            <a:endParaRPr lang="en-US" altLang="ko-KR"/>
          </a:p>
          <a:p>
            <a:pPr marL="342900" indent="-342900">
              <a:defRPr/>
            </a:pPr>
            <a:endParaRPr lang="en-US" altLang="ko-KR"/>
          </a:p>
          <a:p>
            <a:pPr marL="342900" indent="-342900">
              <a:defRPr/>
            </a:pPr>
            <a:r>
              <a:rPr lang="en-US" altLang="ko-KR"/>
              <a:t>Furthermore, dY</a:t>
            </a:r>
            <a:r>
              <a:rPr lang="en-US" altLang="ko-KR" sz="2702"/>
              <a:t>i</a:t>
            </a:r>
            <a:r>
              <a:rPr lang="en-US" altLang="ko-KR"/>
              <a:t> occupies 51.4% of read data on average.</a:t>
            </a:r>
            <a:endParaRPr lang="en-US" altLang="ko-KR"/>
          </a:p>
          <a:p>
            <a:pPr marL="342900" indent="-342900">
              <a:defRPr/>
            </a:pPr>
            <a:endParaRPr lang="en-US" altLang="ko-KR"/>
          </a:p>
          <a:p>
            <a:pPr marL="342900" indent="-342900">
              <a:defRPr/>
            </a:pPr>
            <a:r>
              <a:rPr lang="en-US" altLang="ko-KR"/>
              <a:t>This shows opportunities to improve performance by reducing the dY</a:t>
            </a:r>
            <a:r>
              <a:rPr lang="en-US" altLang="ko-KR" sz="2714"/>
              <a:t>i</a:t>
            </a:r>
            <a:r>
              <a:rPr lang="en-US" altLang="ko-KR"/>
              <a:t> traffic.</a:t>
            </a:r>
            <a:endParaRPr lang="en-US" altLang="ko-KR"/>
          </a:p>
        </p:txBody>
      </p:sp>
      <p:pic>
        <p:nvPicPr>
          <p:cNvPr id="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67334" y="1268729"/>
            <a:ext cx="6345071" cy="281643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601" y="125729"/>
            <a:ext cx="10972798" cy="1143000"/>
          </a:xfrm>
        </p:spPr>
        <p:txBody>
          <a:bodyPr/>
          <a:lstStyle/>
          <a:p>
            <a:pPr>
              <a:defRPr/>
            </a:pPr>
            <a:r>
              <a:rPr lang="en-US" altLang="ko-KR"/>
              <a:t>Motivation : Potential Performance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1" y="4265676"/>
            <a:ext cx="10972798" cy="2403729"/>
          </a:xfrm>
          <a:solidFill>
            <a:schemeClr val="lt1"/>
          </a:solidFill>
        </p:spPr>
        <p:txBody>
          <a:bodyPr>
            <a:normAutofit fontScale="70000" lnSpcReduction="20000"/>
          </a:bodyPr>
          <a:lstStyle/>
          <a:p>
            <a:pPr marL="342900" indent="-342900">
              <a:defRPr/>
            </a:pPr>
            <a:r>
              <a:rPr lang="en-US" altLang="ko-KR"/>
              <a:t>How much is the performance potential of eliminating redundant reads for the output gradient?</a:t>
            </a:r>
            <a:endParaRPr lang="en-US" altLang="ko-KR"/>
          </a:p>
          <a:p>
            <a:pPr marL="342900" indent="-342900">
              <a:defRPr/>
            </a:pPr>
            <a:endParaRPr lang="en-US" altLang="ko-KR"/>
          </a:p>
          <a:p>
            <a:pPr marL="342900" indent="-342900">
              <a:defRPr/>
            </a:pPr>
            <a:r>
              <a:rPr lang="en-US" altLang="ko-KR"/>
              <a:t>Researchers simulated with the elimination one of two accesses for dY.</a:t>
            </a:r>
            <a:endParaRPr lang="en-US" altLang="ko-KR"/>
          </a:p>
          <a:p>
            <a:pPr marL="342900" indent="-342900">
              <a:defRPr/>
            </a:pPr>
            <a:endParaRPr lang="en-US" altLang="ko-KR"/>
          </a:p>
          <a:p>
            <a:pPr marL="342900" indent="-342900">
              <a:defRPr/>
            </a:pPr>
            <a:r>
              <a:rPr lang="en-US" altLang="ko-KR"/>
              <a:t>As a result, the speed up against the baseline is 1.43x in Large NPU and 1.70x in Small NPU.</a:t>
            </a:r>
            <a:endParaRPr lang="en-US" altLang="ko-KR"/>
          </a:p>
        </p:txBody>
      </p:sp>
      <p:pic>
        <p:nvPicPr>
          <p:cNvPr id="7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39343" y="1128391"/>
            <a:ext cx="5789097" cy="287668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601" y="629793"/>
            <a:ext cx="10972798" cy="1143000"/>
          </a:xfrm>
        </p:spPr>
        <p:txBody>
          <a:bodyPr/>
          <a:lstStyle/>
          <a:p>
            <a:pPr>
              <a:defRPr/>
            </a:pPr>
            <a:r>
              <a:rPr lang="en-US" altLang="ko-KR"/>
              <a:t>Data Reuse Opportunity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1" y="2143442"/>
            <a:ext cx="10972798" cy="4381945"/>
          </a:xfrm>
          <a:solidFill>
            <a:schemeClr val="lt1"/>
          </a:solidFill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altLang="ko-KR"/>
              <a:t>Off-chip memory access is a problem -&gt; we need on-chip SPM, Scratchpad Memory.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en-US" altLang="ko-KR">
                <a:solidFill>
                  <a:schemeClr val="tx1"/>
                </a:solidFill>
              </a:rPr>
              <a:t>This paper introduces a novel code transformation technique aimed at removing unnecessary memory accesses for the output gradient.</a:t>
            </a:r>
            <a:endParaRPr lang="en-US" altLang="ko-KR">
              <a:solidFill>
                <a:schemeClr val="tx1"/>
              </a:solidFill>
            </a:endParaRPr>
          </a:p>
          <a:p>
            <a:pPr>
              <a:defRPr/>
            </a:pPr>
            <a:endParaRPr lang="en-US" altLang="ko-KR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chemeClr val="tx1"/>
                </a:solidFill>
              </a:rPr>
              <a:t>This is called interleaved gradient order, which enables data reuse on SPM.</a:t>
            </a:r>
            <a:endParaRPr lang="en-US" altLang="ko-KR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601" y="125729"/>
            <a:ext cx="10972798" cy="1143000"/>
          </a:xfrm>
        </p:spPr>
        <p:txBody>
          <a:bodyPr/>
          <a:lstStyle/>
          <a:p>
            <a:pPr>
              <a:defRPr/>
            </a:pPr>
            <a:r>
              <a:rPr lang="en-US" altLang="ko-KR"/>
              <a:t>Overview</a:t>
            </a:r>
            <a:endParaRPr lang="en-US" altLang="ko-KR"/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1175765" y="4725162"/>
            <a:ext cx="10406631" cy="1728215"/>
          </a:xfrm>
        </p:spPr>
        <p:txBody>
          <a:bodyPr>
            <a:normAutofit fontScale="70000" lnSpcReduction="20000"/>
          </a:bodyPr>
          <a:lstStyle/>
          <a:p>
            <a:pPr marL="592000" indent="-592000">
              <a:buAutoNum type="arabicPeriod"/>
              <a:defRPr/>
            </a:pPr>
            <a:r>
              <a:rPr lang="en-US" altLang="ko-KR"/>
              <a:t>Gradient Interleaving Step</a:t>
            </a:r>
            <a:endParaRPr lang="en-US" altLang="ko-KR"/>
          </a:p>
          <a:p>
            <a:pPr marL="592000" indent="-592000">
              <a:buAutoNum type="arabicPeriod"/>
              <a:defRPr/>
            </a:pPr>
            <a:endParaRPr lang="en-US" altLang="ko-KR"/>
          </a:p>
          <a:p>
            <a:pPr marL="592000" indent="-592000">
              <a:buAutoNum type="arabicPeriod"/>
              <a:defRPr/>
            </a:pPr>
            <a:r>
              <a:rPr lang="en-US" altLang="ko-KR"/>
              <a:t>Gradient Rearranging Step</a:t>
            </a:r>
            <a:endParaRPr lang="en-US" altLang="ko-KR"/>
          </a:p>
          <a:p>
            <a:pPr marL="592000" indent="-592000">
              <a:buAutoNum type="arabicPeriod"/>
              <a:defRPr/>
            </a:pPr>
            <a:endParaRPr lang="en-US" altLang="ko-KR"/>
          </a:p>
          <a:p>
            <a:pPr marL="592000" indent="-592000">
              <a:buAutoNum type="arabicPeriod"/>
              <a:defRPr/>
            </a:pPr>
            <a:r>
              <a:rPr lang="en-US" altLang="ko-KR"/>
              <a:t>Inter-core Distribution Step</a:t>
            </a:r>
            <a:endParaRPr lang="en-US" altLang="ko-KR"/>
          </a:p>
        </p:txBody>
      </p:sp>
      <p:pic>
        <p:nvPicPr>
          <p:cNvPr id="9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175765" y="1137503"/>
            <a:ext cx="9840468" cy="329962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"/>
        <a:cs typeface="Times New Roman"/>
        <a:font script="Jpan" typeface="MS PGothic"/>
        <a:font script="Hang" typeface="함초롬돋움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함초롬돋움"/>
        <a:ea typeface=""/>
        <a:cs typeface="Times New Roman"/>
        <a:font script="Jpan" typeface="MS PGothic"/>
        <a:font script="Hang" typeface="함초롬돋움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Times New Roman"/>
      </a:majorFont>
      <a:minorFont>
        <a:latin typeface="함초롬돋움"/>
        <a:ea typeface="함초롬돋움"/>
        <a:cs typeface="Times New Roman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1145</ep:Words>
  <ep:PresentationFormat>화면 슬라이드 쇼(4:3)</ep:PresentationFormat>
  <ep:Paragraphs>160</ep:Paragraphs>
  <ep:Slides>30</ep:Slides>
  <ep:Notes>14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ep:HeadingPairs>
  <ep:TitlesOfParts>
    <vt:vector size="31" baseType="lpstr">
      <vt:lpstr>한컴오피스</vt:lpstr>
      <vt:lpstr>Improving Data Reuse in NPU On-chip Memory with Interleaved Gradient Order for DNN Training</vt:lpstr>
      <vt:lpstr>DNN Training Problem : Backward Pass!</vt:lpstr>
      <vt:lpstr>Prior Work</vt:lpstr>
      <vt:lpstr>Motivation : Redundant Access</vt:lpstr>
      <vt:lpstr>Motivation : Data Traffic of dYi</vt:lpstr>
      <vt:lpstr>Motivation : Potential Performance</vt:lpstr>
      <vt:lpstr>Scratchpad Memory</vt:lpstr>
      <vt:lpstr>Data Reuse Opportunity</vt:lpstr>
      <vt:lpstr>Overview : Gradient Interleaving Step</vt:lpstr>
      <vt:lpstr>Overview : Gradient Rearranging Step</vt:lpstr>
      <vt:lpstr>Overview : Gradient Rearranging Step</vt:lpstr>
      <vt:lpstr>Gradient Interleaving Step</vt:lpstr>
      <vt:lpstr>Gradient Interleaving Step</vt:lpstr>
      <vt:lpstr>Gradient Interleaving Step</vt:lpstr>
      <vt:lpstr>Gradient Interleaving Step : Problems</vt:lpstr>
      <vt:lpstr>Three Groups of Memory Access Orders</vt:lpstr>
      <vt:lpstr>Three Groups of Memory Access Orders</vt:lpstr>
      <vt:lpstr>Selection Algorithm</vt:lpstr>
      <vt:lpstr>Selection Algorithm</vt:lpstr>
      <vt:lpstr>Gradient Rearranging Step</vt:lpstr>
      <vt:lpstr>Data Partitioning</vt:lpstr>
      <vt:lpstr>Data Partitioning</vt:lpstr>
      <vt:lpstr>Data Partitioning in Another Dimensions</vt:lpstr>
      <vt:lpstr>Data Partitioning in Another Dimensions</vt:lpstr>
      <vt:lpstr>Data Partitioning in Another Dimensions</vt:lpstr>
      <vt:lpstr>Performance Evaluation</vt:lpstr>
      <vt:lpstr>Performance Evaluation</vt:lpstr>
      <vt:lpstr>Summary</vt:lpstr>
      <vt:lpstr>Summary</vt:lpstr>
      <vt:lpstr>슬라이드 30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2024-07-24T12:11:47.824</dcterms:created>
  <dc:creator>ehdgus</dc:creator>
  <cp:lastModifiedBy>ehdgus</cp:lastModifiedBy>
  <dcterms:modified xsi:type="dcterms:W3CDTF">2024-08-22T02:31:36.306</dcterms:modified>
  <cp:revision>299</cp:revision>
  <dc:title>Improving Data Reuse in NPU On-chip Memory with Interleaved Gradient Order for DNN Training</dc:title>
  <cp:version>1000.0000.01</cp:version>
</cp:coreProperties>
</file>