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314" r:id="rId4"/>
    <p:sldId id="328" r:id="rId5"/>
    <p:sldId id="327" r:id="rId6"/>
    <p:sldId id="320" r:id="rId7"/>
    <p:sldId id="258" r:id="rId8"/>
    <p:sldId id="322" r:id="rId9"/>
    <p:sldId id="324" r:id="rId10"/>
    <p:sldId id="329" r:id="rId11"/>
    <p:sldId id="323" r:id="rId12"/>
    <p:sldId id="263" r:id="rId13"/>
    <p:sldId id="264" r:id="rId14"/>
    <p:sldId id="303" r:id="rId15"/>
    <p:sldId id="267" r:id="rId16"/>
    <p:sldId id="310" r:id="rId17"/>
    <p:sldId id="270" r:id="rId18"/>
    <p:sldId id="311" r:id="rId19"/>
    <p:sldId id="273" r:id="rId20"/>
    <p:sldId id="312" r:id="rId21"/>
    <p:sldId id="313" r:id="rId22"/>
    <p:sldId id="304" r:id="rId23"/>
    <p:sldId id="308" r:id="rId24"/>
    <p:sldId id="301" r:id="rId25"/>
    <p:sldId id="289" r:id="rId26"/>
    <p:sldId id="291" r:id="rId27"/>
    <p:sldId id="307" r:id="rId28"/>
    <p:sldId id="309" r:id="rId29"/>
    <p:sldId id="325" r:id="rId30"/>
    <p:sldId id="282" r:id="rId31"/>
    <p:sldId id="283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C56F-D23E-490C-BA6A-C474E9879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20C2B-0E1B-4461-83B4-01EA36FD0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20C2B-0E1B-4461-83B4-01EA36FD0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20C2B-0E1B-4461-83B4-01EA36FD0E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58F64C-5BAB-4163-8720-FF5881AFD63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2C013A0-043D-4C33-B0ED-ED09051845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1668FE5-D95D-445B-9D06-C96438475D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3C5AEB7-FBC3-4965-A9F0-D14E350B21F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96B79F-4033-4991-B240-D09DD382A6C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3D46CD-CE7A-4D0B-B82A-24AE3349CD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54EF16-15C5-4556-A468-57E57101D6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3F36C5-E623-4439-AF7A-A042AE0518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D50209-08FB-43E7-B82D-A589ADDBA6B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6D1DB3-BA06-4E41-A169-CA8E8208DD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11C5CF4-F7F0-4F16-9AB3-51C61621AE4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9E3305E-94D3-46D1-9BFD-8DD5B718E7F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51C334-3104-4D70-8469-5A764AE6B5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950016-20A3-4BC6-8E1F-A1C96275C2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E4BBCD-D6AF-4767-88B9-F8524C041BB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BC31E6-0B42-44C2-87CF-91DCBD0EFF8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CA6987-D28B-4C64-8A95-F1CFC733B6B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F731243-87EF-4A53-A6C3-AF13CCB12C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1A2E591-7A23-4CCE-95F2-87BDF136FE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BD12509-C0A1-448A-B7A3-9F9D2A751F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CFF8C69-0666-487E-B863-7FE8915FBD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4B74291-E401-4F13-BD22-D0AABAE4A8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74FCF90-ECF9-4450-AA49-8DAB0285EE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090F371-8DC9-4FBC-A351-6C92C6E02E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0929315-5E4A-4A48-9957-AC3E048A0A4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4152CC9-75FB-4607-99AE-E43AC04D484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82272" y="696360"/>
            <a:ext cx="7961400" cy="148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Job Recommendation System Using Hybrid Approach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8FCFA-387A-D863-AA8E-75E52F1F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39" y="1996659"/>
            <a:ext cx="1714722" cy="1624155"/>
          </a:xfrm>
          <a:prstGeom prst="rect">
            <a:avLst/>
          </a:prstGeom>
        </p:spPr>
      </p:pic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34672" y="3620814"/>
            <a:ext cx="3032983" cy="1552245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u="sng" strike="noStrike" spc="-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Presented By: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Sushmita Khadka, 23280/076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Suman Gole,  23274/076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Suman Shrestha , 23276/076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760910" y="3620814"/>
            <a:ext cx="3032983" cy="1552245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u="sng" strike="noStrike" spc="-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Supervised By: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Sush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ant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Paudel</a:t>
            </a:r>
            <a:endParaRPr lang="en-US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CSIT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Bhaktapur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Campus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b="1" spc="-1" dirty="0">
                <a:solidFill>
                  <a:srgbClr val="000000"/>
                </a:solidFill>
                <a:latin typeface="Times New Roman"/>
                <a:ea typeface="Arial"/>
              </a:rPr>
              <a:t>Use case</a:t>
            </a:r>
            <a:endParaRPr lang="en-US" sz="2400" dirty="0"/>
          </a:p>
        </p:txBody>
      </p:sp>
      <p:pic>
        <p:nvPicPr>
          <p:cNvPr id="6" name="image8.png">
            <a:extLst>
              <a:ext uri="{FF2B5EF4-FFF2-40B4-BE49-F238E27FC236}">
                <a16:creationId xmlns:a16="http://schemas.microsoft.com/office/drawing/2014/main" id="{C7269E34-6BFE-4BBE-A5FB-838F8E1A649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1325" y="1253359"/>
            <a:ext cx="5115144" cy="3239266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4220975" y="1329096"/>
            <a:ext cx="639434" cy="160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70200" y="8233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Algorithms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49779" y="1566040"/>
            <a:ext cx="6728180" cy="2690649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lnSpcReduction="10000"/>
          </a:bodyPr>
          <a:lstStyle/>
          <a:p>
            <a:pPr marL="146160">
              <a:lnSpc>
                <a:spcPct val="115000"/>
              </a:lnSpc>
              <a:buClr>
                <a:srgbClr val="595959"/>
              </a:buClr>
            </a:pPr>
            <a:endParaRPr lang="en-US" sz="1800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" sz="1800" spc="-1" dirty="0">
                <a:solidFill>
                  <a:srgbClr val="000000"/>
                </a:solidFill>
                <a:latin typeface="Times New Roman"/>
                <a:ea typeface="Arial"/>
              </a:rPr>
              <a:t>TF-IDF</a:t>
            </a:r>
          </a:p>
          <a:p>
            <a:pPr marL="146160">
              <a:lnSpc>
                <a:spcPct val="115000"/>
              </a:lnSpc>
              <a:buClr>
                <a:srgbClr val="595959"/>
              </a:buClr>
            </a:pPr>
            <a:endParaRPr lang="en" sz="1800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" sz="1800" spc="-1" dirty="0">
                <a:solidFill>
                  <a:srgbClr val="000000"/>
                </a:solidFill>
                <a:latin typeface="Times New Roman"/>
                <a:ea typeface="Arial"/>
              </a:rPr>
              <a:t>Cosine Similarity</a:t>
            </a:r>
            <a:endParaRPr lang="en-US" sz="1800" spc="-1" dirty="0">
              <a:solidFill>
                <a:srgbClr val="000000"/>
              </a:solidFill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1800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Times New Roman"/>
                <a:ea typeface="Arial"/>
              </a:rPr>
              <a:t>Pearson correlation</a:t>
            </a: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1800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Times New Roman"/>
                <a:ea typeface="Arial"/>
              </a:rPr>
              <a:t>Merge Sort</a:t>
            </a:r>
          </a:p>
          <a:p>
            <a:pPr marL="146160">
              <a:lnSpc>
                <a:spcPct val="115000"/>
              </a:lnSpc>
              <a:buClr>
                <a:srgbClr val="595959"/>
              </a:buClr>
            </a:pPr>
            <a:endParaRPr lang="en-US" sz="1800" spc="-1" dirty="0">
              <a:solidFill>
                <a:srgbClr val="000000"/>
              </a:solidFill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1800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TF(Term-Frequency)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2227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It is a numerical representation that can be used for frequency counting of term in a document.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54" y="2512650"/>
            <a:ext cx="652462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</a:pPr>
            <a:r>
              <a:rPr lang="en" sz="2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TF(Term-Frequency)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 in Job Recommendation System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59" y="1152360"/>
            <a:ext cx="8632543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sz="1400" dirty="0"/>
              <a:t/>
            </a:r>
            <a:br>
              <a:rPr sz="1400" dirty="0"/>
            </a:b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759" y="2497388"/>
            <a:ext cx="239991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Detail1 Title :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TF(HTML)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TF(CSS)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TF(JavaScript)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TF(React) = ¼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55359" y="2497388"/>
            <a:ext cx="239991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Detail2 Title :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TF(Java)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TF(Spring)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TF(Hibernate)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TF(SQL) = ¼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71865" y="3666939"/>
            <a:ext cx="239991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User Skills :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TF(HTML)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TF(CSS)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TF(JavaScript) = ¼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TF(React) = ¼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820407" y="1203916"/>
            <a:ext cx="40114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Detail2 Title: "Java, Spring, Hibernate, SQL”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759" y="1203916"/>
            <a:ext cx="4011473" cy="3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Arial"/>
              </a:rPr>
              <a:t>Job Detail1 Title: "HTML, CSS, JavaScript, React”</a:t>
            </a:r>
            <a:endParaRPr lang="en-US" sz="1400" spc="-1" dirty="0">
              <a:solidFill>
                <a:srgbClr val="000000"/>
              </a:solidFill>
              <a:latin typeface="Times New Roman"/>
              <a:ea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3108" y="1915263"/>
            <a:ext cx="40114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User Skills: "HTML,CSS, JavaScript, Python”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290396" y="2287099"/>
            <a:ext cx="483656" cy="119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220607" y="1597572"/>
            <a:ext cx="399393" cy="798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03890" y="1611270"/>
            <a:ext cx="252248" cy="795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IDF(Inverse Document Frequency)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It is a numerical representation that can be used for determining how rare a term is within entire document collection.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30" y="2595740"/>
            <a:ext cx="671512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</a:pPr>
            <a:r>
              <a:rPr lang="en" sz="2800" b="1" spc="-1" dirty="0">
                <a:solidFill>
                  <a:srgbClr val="000000"/>
                </a:solidFill>
                <a:latin typeface="Times New Roman"/>
                <a:ea typeface="Arial"/>
              </a:rPr>
              <a:t>IDF(Inverse Document Frequency)</a:t>
            </a:r>
            <a:r>
              <a:rPr lang="en-US" sz="2800" b="1" spc="-1" dirty="0">
                <a:solidFill>
                  <a:srgbClr val="000000"/>
                </a:solidFill>
                <a:latin typeface="Times New Roman"/>
                <a:ea typeface="Arial"/>
              </a:rPr>
              <a:t> in Job Recommendation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59" y="1152360"/>
            <a:ext cx="8632543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sz="1400" dirty="0"/>
              <a:t/>
            </a:r>
            <a:br>
              <a:rPr sz="1400" dirty="0"/>
            </a:b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759" y="2497388"/>
            <a:ext cx="239991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Detail1 Title :</a:t>
            </a:r>
          </a:p>
          <a:p>
            <a:r>
              <a:rPr lang="en-US" sz="1400" spc="-1" dirty="0">
                <a:solidFill>
                  <a:srgbClr val="000000"/>
                </a:solidFill>
                <a:ea typeface="Arial"/>
              </a:rPr>
              <a:t>IDF(HTML) = log⁡(3/2​) IDF(CSS) = log⁡(3/2​) IDF(JavaScript) = log⁡(3/2​) IDF(React) = log⁡(3/1)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55359" y="2497388"/>
            <a:ext cx="239991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Detail2 Title :</a:t>
            </a:r>
          </a:p>
          <a:p>
            <a:r>
              <a:rPr lang="en-US" sz="1400" spc="-1" dirty="0">
                <a:solidFill>
                  <a:srgbClr val="000000"/>
                </a:solidFill>
                <a:ea typeface="Arial"/>
              </a:rPr>
              <a:t>IDF(Java) = log⁡(3/1​) IDF(Spring) = log⁡(3/1​) IDF(Hibernate) = log⁡(3/1​) IDF(SQL) = log⁡(3/1)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71865" y="3666939"/>
            <a:ext cx="2399910" cy="120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User Skills :</a:t>
            </a:r>
          </a:p>
          <a:p>
            <a:r>
              <a:rPr lang="en-US" sz="1400" spc="-1" dirty="0">
                <a:solidFill>
                  <a:srgbClr val="000000"/>
                </a:solidFill>
                <a:ea typeface="Arial"/>
              </a:rPr>
              <a:t>IDF(HTML) = log⁡(3/2​)</a:t>
            </a:r>
            <a:endParaRPr lang="en-US" sz="1400" spc="-1" dirty="0">
              <a:solidFill>
                <a:srgbClr val="000000"/>
              </a:solidFill>
            </a:endParaRPr>
          </a:p>
          <a:p>
            <a:r>
              <a:rPr lang="en-US" sz="1400" spc="-1" dirty="0">
                <a:solidFill>
                  <a:srgbClr val="000000"/>
                </a:solidFill>
                <a:ea typeface="Arial"/>
              </a:rPr>
              <a:t>IDF(Spring) = log⁡(3/1​) IDF(Hibernate) = log⁡(3/1​) IDF(SQL) = log⁡(3/1) 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820407" y="1203916"/>
            <a:ext cx="40114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Detail2 Title: "Java, Spring, Hibernate, SQL”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759" y="1203916"/>
            <a:ext cx="4011473" cy="3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Arial"/>
              </a:rPr>
              <a:t>Job Detail1 Title: "HTML, CSS, JavaScript, React”</a:t>
            </a:r>
            <a:endParaRPr lang="en-US" sz="1400" spc="-1" dirty="0">
              <a:solidFill>
                <a:srgbClr val="000000"/>
              </a:solidFill>
              <a:latin typeface="Times New Roman"/>
              <a:ea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3108" y="1915263"/>
            <a:ext cx="40114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User Skills: "HTML,CSS, JavaScript, Python”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323232" y="2287099"/>
            <a:ext cx="483656" cy="119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220607" y="1597572"/>
            <a:ext cx="399393" cy="798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03890" y="1611270"/>
            <a:ext cx="252248" cy="795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TF-IDF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" sz="1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It combines TF and IDF to give higher weight to the term that is frequent within document and rare across the entire collection.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143;p13"/>
          <p:cNvPicPr/>
          <p:nvPr/>
        </p:nvPicPr>
        <p:blipFill>
          <a:blip r:embed="rId2"/>
          <a:stretch/>
        </p:blipFill>
        <p:spPr>
          <a:xfrm>
            <a:off x="2141106" y="2544206"/>
            <a:ext cx="4365173" cy="183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000000"/>
                </a:solidFill>
                <a:latin typeface="Times New Roman"/>
                <a:ea typeface="Arial"/>
              </a:rPr>
              <a:t>TF-IDF in Job Recommendation System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59" y="1152360"/>
            <a:ext cx="8632543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sz="1400" dirty="0"/>
              <a:t/>
            </a:r>
            <a:br>
              <a:rPr sz="1400" dirty="0"/>
            </a:b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759" y="2497388"/>
            <a:ext cx="239991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Detail1 Title :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TF-IDF(HTML) = 0.146 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TF-IDF(CSS) 0.146) 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TF-IDF(JavaScript) = 0.146 TF-IDF(React) = 0.275	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55359" y="2497388"/>
            <a:ext cx="2399910" cy="120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Detail2 Title :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TF-IDF(HTML)=0.146</a:t>
            </a:r>
            <a:endParaRPr lang="en-US" sz="1400" spc="-1" dirty="0">
              <a:solidFill>
                <a:srgbClr val="000000"/>
              </a:solidFill>
            </a:endParaRP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TF-IDF(CSS)= 0.146 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TF-IDF(JavaScript) = 0.146</a:t>
            </a:r>
            <a:r>
              <a:rPr lang="en-US" sz="1400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 IDF(Python) = 0.275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075" y="2824648"/>
            <a:ext cx="2399910" cy="120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User Skills :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TF-IDF(Java) = 0.275 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TF-IDF(Spring) = 0.275	 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TF-IDF(Hibernate) = 0.275 TF-IDF(SQL) = 0.275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820407" y="1203916"/>
            <a:ext cx="40114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Job Detail2 Title: "Java, Spring, Hibernate, SQL”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759" y="1203916"/>
            <a:ext cx="4011473" cy="3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Arial"/>
              </a:rPr>
              <a:t>Job Detail1 Title: "HTML, CSS, JavaScript, React”</a:t>
            </a:r>
            <a:endParaRPr lang="en-US" sz="1400" spc="-1" dirty="0">
              <a:solidFill>
                <a:srgbClr val="000000"/>
              </a:solidFill>
              <a:latin typeface="Times New Roman"/>
              <a:ea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3108" y="1915263"/>
            <a:ext cx="40114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User Skills: "HTML,CSS, JavaScript, Python”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312542" y="2276590"/>
            <a:ext cx="483656" cy="531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220607" y="1597572"/>
            <a:ext cx="399393" cy="798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03890" y="1611270"/>
            <a:ext cx="252248" cy="795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8165" y="4099034"/>
            <a:ext cx="2207173" cy="340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  <a:tabLst>
                <a:tab pos="0" algn="l"/>
              </a:tabLst>
            </a:pPr>
            <a:r>
              <a:rPr lang="da-DK" sz="1400" spc="-1" dirty="0">
                <a:solidFill>
                  <a:srgbClr val="000000"/>
                </a:solidFill>
                <a:latin typeface="Times New Roman"/>
                <a:ea typeface="Arial"/>
              </a:rPr>
              <a:t>[0.146,0.146,0.146,0.275]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0783" y="4524170"/>
            <a:ext cx="22071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  <a:tabLst>
                <a:tab pos="0" algn="l"/>
              </a:tabLst>
            </a:pPr>
            <a:r>
              <a:rPr lang="da-DK" sz="1400" spc="-1" dirty="0">
                <a:solidFill>
                  <a:srgbClr val="000000"/>
                </a:solidFill>
                <a:latin typeface="Times New Roman"/>
                <a:ea typeface="Arial"/>
              </a:rPr>
              <a:t>[0.275,0.275,0.275,0.275]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1071" y="4078912"/>
            <a:ext cx="22071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  <a:tabLst>
                <a:tab pos="0" algn="l"/>
              </a:tabLst>
            </a:pPr>
            <a:r>
              <a:rPr lang="da-DK" sz="1400" spc="-1" dirty="0">
                <a:solidFill>
                  <a:srgbClr val="000000"/>
                </a:solidFill>
                <a:latin typeface="Times New Roman"/>
                <a:ea typeface="Arial"/>
              </a:rPr>
              <a:t>[0.146,0.146,0.146,0.275]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135117" y="3680523"/>
            <a:ext cx="294290" cy="3983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24675" y="4043499"/>
            <a:ext cx="294290" cy="3983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306430" y="3701444"/>
            <a:ext cx="294290" cy="342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Cosine Similarity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9085" y="126239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It is used to measure similarity between 2 vectors.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157;p15"/>
          <p:cNvPicPr/>
          <p:nvPr/>
        </p:nvPicPr>
        <p:blipFill rotWithShape="1">
          <a:blip r:embed="rId2"/>
          <a:srcRect l="23983" t="7547" r="39495" b="6778"/>
          <a:stretch/>
        </p:blipFill>
        <p:spPr>
          <a:xfrm>
            <a:off x="651640" y="1608083"/>
            <a:ext cx="1397877" cy="149247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397" y="1710236"/>
            <a:ext cx="6302658" cy="2300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130" y="4159811"/>
            <a:ext cx="5044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4611" y="4159811"/>
            <a:ext cx="5780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5664" y="4199076"/>
            <a:ext cx="483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3705081" y="4177626"/>
            <a:ext cx="1096076" cy="35151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flipV="1">
            <a:off x="5888591" y="4199076"/>
            <a:ext cx="1171162" cy="35035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000000"/>
                </a:solidFill>
                <a:latin typeface="Times New Roman"/>
                <a:ea typeface="Arial"/>
              </a:rPr>
              <a:t>Cosine Similarity in Job Recommendation System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283706" y="1234868"/>
            <a:ext cx="8632543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114480">
              <a:lnSpc>
                <a:spcPct val="115000"/>
              </a:lnSpc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Cosine Similarity(Job Detail1 Title, User Skills) = (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759" y="1203916"/>
            <a:ext cx="4011473" cy="3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>
                <a:solidFill>
                  <a:srgbClr val="000000"/>
                </a:solidFill>
                <a:latin typeface="Times New Roman"/>
                <a:ea typeface="Arial"/>
              </a:rPr>
              <a:t>Job Detail1 Title: "HTML, CSS, JavaScript, React”</a:t>
            </a:r>
            <a:endParaRPr lang="en-US" sz="1400" spc="-1" dirty="0">
              <a:solidFill>
                <a:srgbClr val="000000"/>
              </a:solidFill>
              <a:latin typeface="Times New Roman"/>
              <a:ea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829" y="1227034"/>
            <a:ext cx="40114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User Skills: "HTML,CSS, JavaScript, Python”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220607" y="1597572"/>
            <a:ext cx="220717" cy="472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03890" y="1611271"/>
            <a:ext cx="231227" cy="459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0228" y="2145516"/>
            <a:ext cx="2207173" cy="340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  <a:tabLst>
                <a:tab pos="0" algn="l"/>
              </a:tabLst>
            </a:pPr>
            <a:r>
              <a:rPr lang="da-DK" sz="1400" spc="-1" dirty="0">
                <a:solidFill>
                  <a:srgbClr val="000000"/>
                </a:solidFill>
                <a:latin typeface="Times New Roman"/>
                <a:ea typeface="Arial"/>
              </a:rPr>
              <a:t>[0.146,0.146,0.146,0.275]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37737" y="2106278"/>
            <a:ext cx="2207173" cy="32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120">
              <a:lnSpc>
                <a:spcPct val="115000"/>
              </a:lnSpc>
              <a:buClr>
                <a:srgbClr val="595959"/>
              </a:buClr>
              <a:tabLst>
                <a:tab pos="0" algn="l"/>
              </a:tabLst>
            </a:pPr>
            <a:r>
              <a:rPr lang="da-DK" sz="1400" spc="-1" dirty="0">
                <a:solidFill>
                  <a:srgbClr val="000000"/>
                </a:solidFill>
                <a:latin typeface="Times New Roman"/>
                <a:ea typeface="Arial"/>
              </a:rPr>
              <a:t>[0.146,0.146,0.146,0.275]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9503" y="2860380"/>
            <a:ext cx="6894786" cy="340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Dot Product=(0.146×0.146)+(0.146×0.146)+(0.146×0.146)+(0.275×0.275)=0.139573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1759" y="3464504"/>
            <a:ext cx="3209207" cy="340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Magnitude of Job1 Vector=​ 0.3739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49462" y="3478300"/>
            <a:ext cx="3468414" cy="340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Magnitude of User Skills Vector= 0.3739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69861" y="4258576"/>
            <a:ext cx="4186667" cy="58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480">
              <a:lnSpc>
                <a:spcPct val="115000"/>
              </a:lnSpc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Cosine Similarity(Job Detail1 Title, User Skills) </a:t>
            </a:r>
          </a:p>
          <a:p>
            <a:pPr marL="114480">
              <a:lnSpc>
                <a:spcPct val="115000"/>
              </a:lnSpc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Times New Roman"/>
                <a:ea typeface="Arial"/>
              </a:rPr>
              <a:t> (0.139573)/(0.3739×0.3739) =0.988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420377" y="2502379"/>
            <a:ext cx="262795" cy="89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20377" y="2502380"/>
            <a:ext cx="262795" cy="89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119222" y="2457254"/>
            <a:ext cx="262795" cy="89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rot="12771052">
            <a:off x="2512043" y="2331969"/>
            <a:ext cx="777766" cy="3063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 rot="19952351">
            <a:off x="5518499" y="2319771"/>
            <a:ext cx="777766" cy="3063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4046484" y="3575244"/>
            <a:ext cx="886346" cy="576343"/>
          </a:xfrm>
          <a:prstGeom prst="downArrow">
            <a:avLst>
              <a:gd name="adj1" fmla="val 50000"/>
              <a:gd name="adj2" fmla="val 463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200" y="5788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62;p2"/>
          <p:cNvSpPr/>
          <p:nvPr/>
        </p:nvSpPr>
        <p:spPr>
          <a:xfrm>
            <a:off x="414744" y="1293330"/>
            <a:ext cx="3501000" cy="161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2543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Job Recommendation system with Hybrid Approach</a:t>
            </a:r>
          </a:p>
          <a:p>
            <a:pPr marL="42543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marL="42543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user profile details as well as user interactions to recommend</a:t>
            </a: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71457-08FA-4273-917E-04CE131CFE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6942" y="1151280"/>
            <a:ext cx="4612314" cy="25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537" y="840828"/>
            <a:ext cx="3752193" cy="72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Arial"/>
              </a:rPr>
              <a:t>Cosine Similarity(Job1, User Skills) 0.988</a:t>
            </a:r>
            <a:endParaRPr lang="en-US" spc="-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0675" y="840828"/>
            <a:ext cx="3699641" cy="72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Arial"/>
              </a:rPr>
              <a:t>Cosine Similarity(Job2, User Skills)0.953</a:t>
            </a:r>
            <a:endParaRPr lang="en-US" spc="-1" dirty="0">
              <a:solidFill>
                <a:srgbClr val="00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930869" y="1933903"/>
            <a:ext cx="1219200" cy="13558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3973" y="3326525"/>
            <a:ext cx="2832538" cy="104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Recommendation Order</a:t>
            </a:r>
          </a:p>
          <a:p>
            <a:pPr marL="457380" indent="-342900">
              <a:lnSpc>
                <a:spcPct val="115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Job1</a:t>
            </a:r>
          </a:p>
          <a:p>
            <a:pPr marL="457380" indent="-342900">
              <a:lnSpc>
                <a:spcPct val="115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Job2</a:t>
            </a:r>
          </a:p>
        </p:txBody>
      </p:sp>
    </p:spTree>
    <p:extLst>
      <p:ext uri="{BB962C8B-B14F-4D97-AF65-F5344CB8AC3E}">
        <p14:creationId xmlns:p14="http://schemas.microsoft.com/office/powerpoint/2010/main" val="85599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12" y="699462"/>
            <a:ext cx="3005959" cy="12814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103" y="1893880"/>
            <a:ext cx="19654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Vector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Job Detail’s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7876" y="182872"/>
            <a:ext cx="689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below Single Job’s Details Page (Content Based)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1105" y="1016717"/>
            <a:ext cx="287499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Vector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after Filtering DB Job’s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with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Job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39" y="3271803"/>
            <a:ext cx="2847975" cy="1495425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1262600">
            <a:off x="4699348" y="1178372"/>
            <a:ext cx="1443336" cy="297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9710347">
            <a:off x="1109256" y="1266771"/>
            <a:ext cx="2391103" cy="321053"/>
          </a:xfrm>
          <a:prstGeom prst="rightArrow">
            <a:avLst>
              <a:gd name="adj1" fmla="val 50000"/>
              <a:gd name="adj2" fmla="val 113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205299">
            <a:off x="1896231" y="2757034"/>
            <a:ext cx="2777860" cy="2671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7599741">
            <a:off x="4569399" y="2873381"/>
            <a:ext cx="1851924" cy="213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529310" y="2353372"/>
            <a:ext cx="17387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 Based</a:t>
            </a:r>
          </a:p>
        </p:txBody>
      </p:sp>
    </p:spTree>
    <p:extLst>
      <p:ext uri="{BB962C8B-B14F-4D97-AF65-F5344CB8AC3E}">
        <p14:creationId xmlns:p14="http://schemas.microsoft.com/office/powerpoint/2010/main" val="75279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12" y="699462"/>
            <a:ext cx="3005959" cy="12814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103" y="1893880"/>
            <a:ext cx="19654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Vector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Skills from Registration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75" y="282308"/>
            <a:ext cx="766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Recommendation customized for User (Content Based)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1105" y="1016717"/>
            <a:ext cx="287499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after Filtering DB Job’s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with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Skills from Registration</a:t>
            </a:r>
          </a:p>
        </p:txBody>
      </p:sp>
      <p:sp>
        <p:nvSpPr>
          <p:cNvPr id="30" name="Right Arrow 29"/>
          <p:cNvSpPr/>
          <p:nvPr/>
        </p:nvSpPr>
        <p:spPr>
          <a:xfrm rot="1262600">
            <a:off x="4699348" y="1178372"/>
            <a:ext cx="1443336" cy="297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9710347">
            <a:off x="1109256" y="1266771"/>
            <a:ext cx="2391103" cy="321053"/>
          </a:xfrm>
          <a:prstGeom prst="rightArrow">
            <a:avLst>
              <a:gd name="adj1" fmla="val 50000"/>
              <a:gd name="adj2" fmla="val 113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445144" y="3411118"/>
            <a:ext cx="1347267" cy="2025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616577" flipV="1">
            <a:off x="7368599" y="4305667"/>
            <a:ext cx="427738" cy="99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98676" y="4118082"/>
            <a:ext cx="1314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Job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6027" y="4027009"/>
            <a:ext cx="227023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Job’s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7860374" y="3350361"/>
            <a:ext cx="1070040" cy="1210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0800000" flipV="1">
            <a:off x="3378435" y="4487414"/>
            <a:ext cx="1643311" cy="264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3" y="4188898"/>
            <a:ext cx="2847975" cy="716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8388" y="2506510"/>
            <a:ext cx="1759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 Based</a:t>
            </a:r>
          </a:p>
        </p:txBody>
      </p:sp>
    </p:spTree>
    <p:extLst>
      <p:ext uri="{BB962C8B-B14F-4D97-AF65-F5344CB8AC3E}">
        <p14:creationId xmlns:p14="http://schemas.microsoft.com/office/powerpoint/2010/main" val="234913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Pearson Correlation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0023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Times New Roman"/>
                <a:ea typeface="Arial"/>
              </a:rPr>
              <a:t>It is a part of the collaborative filtering approach to provide recommendations.</a:t>
            </a:r>
          </a:p>
          <a:p>
            <a:pPr marL="114480">
              <a:lnSpc>
                <a:spcPct val="115000"/>
              </a:lnSpc>
              <a:tabLst>
                <a:tab pos="0" algn="l"/>
              </a:tabLst>
            </a:pPr>
            <a:endParaRPr lang="en-US" sz="1800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40023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Times New Roman"/>
                <a:ea typeface="Arial"/>
              </a:rPr>
              <a:t>To calculate the similarity between 2 vectors job documents and user interactions.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5312" t="23188" r="19019" b="42847"/>
          <a:stretch/>
        </p:blipFill>
        <p:spPr>
          <a:xfrm>
            <a:off x="2227113" y="3771249"/>
            <a:ext cx="3531476" cy="859394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13" y="2873274"/>
            <a:ext cx="32099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3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For Job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311760" y="1141850"/>
            <a:ext cx="8520120" cy="3416040"/>
          </a:xfrm>
        </p:spPr>
        <p:txBody>
          <a:bodyPr>
            <a:norm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1" y="2354663"/>
            <a:ext cx="4219575" cy="5715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l="15312" t="23188" r="19019" b="42847"/>
          <a:stretch/>
        </p:blipFill>
        <p:spPr>
          <a:xfrm>
            <a:off x="311759" y="3529250"/>
            <a:ext cx="4525857" cy="859394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228" y="1906197"/>
            <a:ext cx="4028653" cy="2313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3704" y="1314999"/>
            <a:ext cx="255027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:[3, 4, 5, 2, 1]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71514" y="1349193"/>
            <a:ext cx="276735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Document Vector:[4, 5, 3, 1, 2]</a:t>
            </a:r>
          </a:p>
        </p:txBody>
      </p:sp>
    </p:spTree>
    <p:extLst>
      <p:ext uri="{BB962C8B-B14F-4D97-AF65-F5344CB8AC3E}">
        <p14:creationId xmlns:p14="http://schemas.microsoft.com/office/powerpoint/2010/main" val="17814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5312" t="23188" r="19019" b="42847"/>
          <a:stretch/>
        </p:blipFill>
        <p:spPr>
          <a:xfrm>
            <a:off x="753195" y="3884521"/>
            <a:ext cx="3531476" cy="859394"/>
          </a:xfrm>
          <a:prstGeom prst="rect">
            <a:avLst/>
          </a:prstGeom>
          <a:ln w="0">
            <a:noFill/>
          </a:ln>
        </p:spPr>
      </p:pic>
      <p:sp>
        <p:nvSpPr>
          <p:cNvPr id="6" name="Rectangle 5"/>
          <p:cNvSpPr/>
          <p:nvPr/>
        </p:nvSpPr>
        <p:spPr>
          <a:xfrm>
            <a:off x="311760" y="1188708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" y="1566543"/>
            <a:ext cx="4988644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671" y="2393229"/>
            <a:ext cx="4067175" cy="15240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For Job Recommendation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4785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12" y="699462"/>
            <a:ext cx="3005959" cy="12814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103" y="1893880"/>
            <a:ext cx="19654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Vector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Interacted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413" y="245934"/>
            <a:ext cx="846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Recommendation customized for User (Collaborative Filtering)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1105" y="1016717"/>
            <a:ext cx="28749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Vector 2: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after Filtering DB Job’s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with Interactions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Interacted Job’s Title</a:t>
            </a:r>
          </a:p>
        </p:txBody>
      </p:sp>
      <p:sp>
        <p:nvSpPr>
          <p:cNvPr id="30" name="Right Arrow 29"/>
          <p:cNvSpPr/>
          <p:nvPr/>
        </p:nvSpPr>
        <p:spPr>
          <a:xfrm rot="1262600">
            <a:off x="4699348" y="1178372"/>
            <a:ext cx="1443336" cy="297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9710347">
            <a:off x="1109256" y="1266771"/>
            <a:ext cx="2391103" cy="321053"/>
          </a:xfrm>
          <a:prstGeom prst="rightArrow">
            <a:avLst>
              <a:gd name="adj1" fmla="val 50000"/>
              <a:gd name="adj2" fmla="val 113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3300886">
            <a:off x="1691356" y="3240883"/>
            <a:ext cx="1992493" cy="1913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5400000" flipV="1">
            <a:off x="7041303" y="2428753"/>
            <a:ext cx="511727" cy="1381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 rotWithShape="1">
          <a:blip r:embed="rId3"/>
          <a:srcRect l="15312" t="23188" r="19019" b="42847"/>
          <a:stretch/>
        </p:blipFill>
        <p:spPr>
          <a:xfrm>
            <a:off x="420413" y="3513429"/>
            <a:ext cx="1845121" cy="859394"/>
          </a:xfrm>
          <a:prstGeom prst="rect">
            <a:avLst/>
          </a:prstGeom>
          <a:ln w="0">
            <a:noFill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807" y="4290984"/>
            <a:ext cx="2895045" cy="65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9863" y="2333775"/>
            <a:ext cx="2556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Hybrid(Switching Type)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5186" y="2792090"/>
            <a:ext cx="2596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Job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1007" y="3828799"/>
            <a:ext cx="227023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Job’s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6965422" y="3427961"/>
            <a:ext cx="663487" cy="1381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0093843" flipV="1">
            <a:off x="4742254" y="4047744"/>
            <a:ext cx="1833878" cy="1742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4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 rotWithShape="1">
          <a:blip r:embed="rId2"/>
          <a:srcRect r="1182"/>
          <a:stretch/>
        </p:blipFill>
        <p:spPr>
          <a:xfrm>
            <a:off x="5423338" y="1266223"/>
            <a:ext cx="3447393" cy="320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87" r="1142"/>
          <a:stretch/>
        </p:blipFill>
        <p:spPr>
          <a:xfrm>
            <a:off x="515006" y="1266223"/>
            <a:ext cx="4445877" cy="37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3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Challenges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35040" y="1174530"/>
            <a:ext cx="7688520" cy="3460531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Keyword Extraction which are relevant for the job recommendation</a:t>
            </a: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Data sparsity</a:t>
            </a: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Content representation</a:t>
            </a: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Feature Engineering</a:t>
            </a: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1910" indent="-28575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Bias and Fairness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46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Future Recommendations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Predict salary based on user skills and experience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endParaRPr lang="en-US" sz="18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" sz="18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Recommend users with courses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592C-2877-45BC-91B9-CFE50F2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Prevalent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94843-73C3-490E-A6F0-4CAA71E3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8" y="444960"/>
            <a:ext cx="3098292" cy="3784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72880-B502-469A-BF66-0CEC9871E812}"/>
              </a:ext>
            </a:extLst>
          </p:cNvPr>
          <p:cNvSpPr txBox="1"/>
          <p:nvPr/>
        </p:nvSpPr>
        <p:spPr>
          <a:xfrm>
            <a:off x="433552" y="1607606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Confusing and complex 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relevant job 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of candidate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Responsiveness from the companies</a:t>
            </a:r>
          </a:p>
        </p:txBody>
      </p:sp>
    </p:spTree>
    <p:extLst>
      <p:ext uri="{BB962C8B-B14F-4D97-AF65-F5344CB8AC3E}">
        <p14:creationId xmlns:p14="http://schemas.microsoft.com/office/powerpoint/2010/main" val="9053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2337629" y="1862055"/>
            <a:ext cx="4591316" cy="141939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Thank you !</a:t>
            </a:r>
            <a:endParaRPr lang="en-US" sz="6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7;p5">
            <a:extLst>
              <a:ext uri="{FF2B5EF4-FFF2-40B4-BE49-F238E27FC236}">
                <a16:creationId xmlns:a16="http://schemas.microsoft.com/office/drawing/2014/main" id="{29D8E39C-E1D5-49FE-AB91-70374B11FEDF}"/>
              </a:ext>
            </a:extLst>
          </p:cNvPr>
          <p:cNvSpPr txBox="1">
            <a:spLocks/>
          </p:cNvSpPr>
          <p:nvPr/>
        </p:nvSpPr>
        <p:spPr>
          <a:xfrm>
            <a:off x="374760" y="7286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91425" rIns="0" bIns="91425" anchor="t" anchorCtr="0">
            <a:normAutofit fontScale="98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Recommendation System?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68;p5">
            <a:extLst>
              <a:ext uri="{FF2B5EF4-FFF2-40B4-BE49-F238E27FC236}">
                <a16:creationId xmlns:a16="http://schemas.microsoft.com/office/drawing/2014/main" id="{3A122B3C-F474-4DB3-9925-0DEC85B1D4E0}"/>
              </a:ext>
            </a:extLst>
          </p:cNvPr>
          <p:cNvSpPr txBox="1">
            <a:spLocks/>
          </p:cNvSpPr>
          <p:nvPr/>
        </p:nvSpPr>
        <p:spPr>
          <a:xfrm>
            <a:off x="625320" y="1755360"/>
            <a:ext cx="5091840" cy="2621880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20" indent="-285840">
              <a:lnSpc>
                <a:spcPct val="115000"/>
              </a:lnSpc>
              <a:spcBef>
                <a:spcPts val="0"/>
              </a:spcBef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candidates expectations while searching job  and given them ideas to explore their interest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001"/>
              </a:spcBef>
              <a:buSzPts val="1800"/>
              <a:buFont typeface="Arial"/>
              <a:buNone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120" indent="-285840">
              <a:lnSpc>
                <a:spcPct val="115000"/>
              </a:lnSpc>
              <a:spcBef>
                <a:spcPts val="1001"/>
              </a:spcBef>
              <a:buClr>
                <a:srgbClr val="37415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user interactivities to recommend jobs that aligns with candidates expectation and experience.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001"/>
              </a:spcBef>
              <a:buSzPts val="1800"/>
              <a:buFont typeface="Arial"/>
              <a:buNone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SzPts val="1800"/>
              <a:buFont typeface="Arial"/>
              <a:buNone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369;p5">
            <a:extLst>
              <a:ext uri="{FF2B5EF4-FFF2-40B4-BE49-F238E27FC236}">
                <a16:creationId xmlns:a16="http://schemas.microsoft.com/office/drawing/2014/main" id="{37156323-FC22-44EA-A057-521807549B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7160" y="1944540"/>
            <a:ext cx="3294000" cy="247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0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b="1" spc="-1" dirty="0">
                <a:solidFill>
                  <a:srgbClr val="000000"/>
                </a:solidFill>
                <a:latin typeface="Times New Roman"/>
                <a:ea typeface="Arial"/>
              </a:rPr>
              <a:t>How does Job Recommendation System work?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311761" y="888816"/>
            <a:ext cx="5694902" cy="2973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By recommending the suitable job to the job seeker as per their skills and preferred industry using the Hybrid method including Cosine similarity and Pearson correlation.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By enhancing the user experience while searching for the job through easy navigation using a simple yet robust user interface through style components</a:t>
            </a:r>
          </a:p>
        </p:txBody>
      </p:sp>
    </p:spTree>
    <p:extLst>
      <p:ext uri="{BB962C8B-B14F-4D97-AF65-F5344CB8AC3E}">
        <p14:creationId xmlns:p14="http://schemas.microsoft.com/office/powerpoint/2010/main" val="6456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07472" y="641972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pc="-1" dirty="0">
                <a:solidFill>
                  <a:srgbClr val="000000"/>
                </a:solidFill>
                <a:latin typeface="Times New Roman"/>
              </a:rPr>
              <a:t>Tools Used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11760" y="2112579"/>
            <a:ext cx="8520120" cy="24558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47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spc="-1" dirty="0"/>
              <a:t>                                                                     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spc="-1" dirty="0"/>
              <a:t>                                                                                               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spc="-1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spc="-1" dirty="0"/>
              <a:t>                                                                                                                          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spc="-1" dirty="0"/>
              <a:t>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124" name="Google Shape;76;p4"/>
          <p:cNvPicPr/>
          <p:nvPr/>
        </p:nvPicPr>
        <p:blipFill rotWithShape="1">
          <a:blip r:embed="rId2"/>
          <a:srcRect r="-6383" b="22059"/>
          <a:stretch/>
        </p:blipFill>
        <p:spPr>
          <a:xfrm>
            <a:off x="3374879" y="2216758"/>
            <a:ext cx="1827000" cy="164054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77;p4"/>
          <p:cNvPicPr/>
          <p:nvPr/>
        </p:nvPicPr>
        <p:blipFill>
          <a:blip r:embed="rId3"/>
          <a:stretch/>
        </p:blipFill>
        <p:spPr>
          <a:xfrm>
            <a:off x="5176329" y="2320701"/>
            <a:ext cx="1618773" cy="1432653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78;p4"/>
          <p:cNvPicPr/>
          <p:nvPr/>
        </p:nvPicPr>
        <p:blipFill>
          <a:blip r:embed="rId4"/>
          <a:stretch/>
        </p:blipFill>
        <p:spPr>
          <a:xfrm>
            <a:off x="1781656" y="2427889"/>
            <a:ext cx="1602676" cy="1225122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79;p4"/>
          <p:cNvSpPr/>
          <p:nvPr/>
        </p:nvSpPr>
        <p:spPr>
          <a:xfrm>
            <a:off x="207472" y="3914162"/>
            <a:ext cx="1672920" cy="68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rgbClr val="595959"/>
                </a:solidFill>
                <a:latin typeface="Lato"/>
                <a:ea typeface="Lato"/>
              </a:rPr>
              <a:t>JavaScript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128" name="Google Shape;80;p4"/>
          <p:cNvSpPr/>
          <p:nvPr/>
        </p:nvSpPr>
        <p:spPr>
          <a:xfrm>
            <a:off x="1790927" y="3959869"/>
            <a:ext cx="3189343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rgbClr val="595959"/>
                </a:solidFill>
                <a:latin typeface="Lato"/>
                <a:ea typeface="Lato"/>
              </a:rPr>
              <a:t>React                      Python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129" name="Google Shape;81;p4"/>
          <p:cNvSpPr/>
          <p:nvPr/>
        </p:nvSpPr>
        <p:spPr>
          <a:xfrm>
            <a:off x="5176329" y="3976736"/>
            <a:ext cx="144612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rgbClr val="595959"/>
                </a:solidFill>
                <a:latin typeface="Lato"/>
                <a:ea typeface="Lato"/>
              </a:rPr>
              <a:t> Django</a:t>
            </a:r>
            <a:endParaRPr lang="en-US" sz="13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r="12253"/>
          <a:stretch/>
        </p:blipFill>
        <p:spPr>
          <a:xfrm>
            <a:off x="7196007" y="2237316"/>
            <a:ext cx="1687914" cy="148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21618" t="15657"/>
          <a:stretch/>
        </p:blipFill>
        <p:spPr>
          <a:xfrm>
            <a:off x="416720" y="2427889"/>
            <a:ext cx="1254425" cy="12251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53367" y="3931338"/>
            <a:ext cx="1888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600" b="1" spc="-1" dirty="0">
                <a:solidFill>
                  <a:srgbClr val="595959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rPr>
              <a:t>Styled Components</a:t>
            </a:r>
            <a:endParaRPr lang="en-US" sz="16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b="1" spc="-1" dirty="0">
                <a:solidFill>
                  <a:srgbClr val="000000"/>
                </a:solidFill>
                <a:latin typeface="Times New Roman"/>
                <a:ea typeface="Arial"/>
              </a:rPr>
              <a:t>Development Methodology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38" y="1114096"/>
            <a:ext cx="6724650" cy="3079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4124" y="4519448"/>
            <a:ext cx="27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- 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280998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b="1" spc="-1" dirty="0">
                <a:solidFill>
                  <a:srgbClr val="000000"/>
                </a:solidFill>
                <a:latin typeface="Times New Roman"/>
                <a:ea typeface="Arial"/>
              </a:rPr>
              <a:t>System Design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771E7-E157-44F5-A31F-6402FC964B7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049518" y="800640"/>
            <a:ext cx="4853152" cy="393699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2325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38A8-C8BA-47FB-BEA8-C47242FE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3" y="161180"/>
            <a:ext cx="8520120" cy="5724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2A762-F145-42A9-A96D-66057AA016C0}"/>
              </a:ext>
            </a:extLst>
          </p:cNvPr>
          <p:cNvPicPr>
            <a:picLocks noGrp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7" y="733580"/>
            <a:ext cx="4961045" cy="41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918</Words>
  <Application>Microsoft Office PowerPoint</Application>
  <PresentationFormat>On-screen Show (16:9)</PresentationFormat>
  <Paragraphs>214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DejaVu Sans</vt:lpstr>
      <vt:lpstr>Lato</vt:lpstr>
      <vt:lpstr>Roboto</vt:lpstr>
      <vt:lpstr>Symbol</vt:lpstr>
      <vt:lpstr>Times New Roman</vt:lpstr>
      <vt:lpstr>Wingdings</vt:lpstr>
      <vt:lpstr>Office Theme</vt:lpstr>
      <vt:lpstr>Office Theme</vt:lpstr>
      <vt:lpstr>Job Recommendation System Using Hybrid Approach</vt:lpstr>
      <vt:lpstr>Introduction</vt:lpstr>
      <vt:lpstr>Prevalent Problems</vt:lpstr>
      <vt:lpstr>PowerPoint Presentation</vt:lpstr>
      <vt:lpstr>How does Job Recommendation System work?</vt:lpstr>
      <vt:lpstr>Tools Used</vt:lpstr>
      <vt:lpstr>Development Methodology</vt:lpstr>
      <vt:lpstr>System Design</vt:lpstr>
      <vt:lpstr>Database Design</vt:lpstr>
      <vt:lpstr>Use case</vt:lpstr>
      <vt:lpstr>Algorithms</vt:lpstr>
      <vt:lpstr>TF(Term-Frequency)</vt:lpstr>
      <vt:lpstr>TF(Term-Frequency) in Job Recommendation System</vt:lpstr>
      <vt:lpstr>IDF(Inverse Document Frequency)</vt:lpstr>
      <vt:lpstr>IDF(Inverse Document Frequency) in Job Recommendation</vt:lpstr>
      <vt:lpstr>TF-IDF</vt:lpstr>
      <vt:lpstr>TF-IDF in Job Recommendation System</vt:lpstr>
      <vt:lpstr>Cosine Similarity </vt:lpstr>
      <vt:lpstr>Cosine Similarity in Job Recommendation System</vt:lpstr>
      <vt:lpstr>PowerPoint Presentation</vt:lpstr>
      <vt:lpstr>PowerPoint Presentation</vt:lpstr>
      <vt:lpstr>PowerPoint Presentation</vt:lpstr>
      <vt:lpstr>Pearson Correlation</vt:lpstr>
      <vt:lpstr>Pearson Correlation For Job Recommendation</vt:lpstr>
      <vt:lpstr>Pearson Correlation For Job Recommendation</vt:lpstr>
      <vt:lpstr>PowerPoint Presentation</vt:lpstr>
      <vt:lpstr>Merge Sort</vt:lpstr>
      <vt:lpstr>Challenges</vt:lpstr>
      <vt:lpstr>Future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Insights “A Job Recommendation System”</dc:title>
  <dc:subject/>
  <dc:creator>Acer</dc:creator>
  <dc:description/>
  <cp:lastModifiedBy>Acer</cp:lastModifiedBy>
  <cp:revision>140</cp:revision>
  <dcterms:modified xsi:type="dcterms:W3CDTF">2024-04-04T01:32:53Z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On-screen Show (16:9)</vt:lpwstr>
  </property>
  <property fmtid="{D5CDD505-2E9C-101B-9397-08002B2CF9AE}" pid="4" name="Slides">
    <vt:i4>27</vt:i4>
  </property>
</Properties>
</file>