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58" r:id="rId7"/>
    <p:sldId id="263" r:id="rId8"/>
    <p:sldId id="262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48" autoAdjust="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tlin Diaz" userId="9b3d33a1dca88ac1" providerId="LiveId" clId="{23324A0B-1999-49E3-9F94-C5895A61B735}"/>
    <pc:docChg chg="undo custSel modSld">
      <pc:chgData name="Kaitlin Diaz" userId="9b3d33a1dca88ac1" providerId="LiveId" clId="{23324A0B-1999-49E3-9F94-C5895A61B735}" dt="2024-08-21T05:16:19.328" v="28" actId="20577"/>
      <pc:docMkLst>
        <pc:docMk/>
      </pc:docMkLst>
      <pc:sldChg chg="modSp mod">
        <pc:chgData name="Kaitlin Diaz" userId="9b3d33a1dca88ac1" providerId="LiveId" clId="{23324A0B-1999-49E3-9F94-C5895A61B735}" dt="2024-08-21T05:16:19.328" v="28" actId="20577"/>
        <pc:sldMkLst>
          <pc:docMk/>
          <pc:sldMk cId="2683955532" sldId="262"/>
        </pc:sldMkLst>
        <pc:spChg chg="mod">
          <ac:chgData name="Kaitlin Diaz" userId="9b3d33a1dca88ac1" providerId="LiveId" clId="{23324A0B-1999-49E3-9F94-C5895A61B735}" dt="2024-08-21T05:16:17.952" v="25" actId="27636"/>
          <ac:spMkLst>
            <pc:docMk/>
            <pc:sldMk cId="2683955532" sldId="262"/>
            <ac:spMk id="4" creationId="{1980651F-12C9-BF06-BD4D-489F99A6ADF1}"/>
          </ac:spMkLst>
        </pc:spChg>
        <pc:spChg chg="mod">
          <ac:chgData name="Kaitlin Diaz" userId="9b3d33a1dca88ac1" providerId="LiveId" clId="{23324A0B-1999-49E3-9F94-C5895A61B735}" dt="2024-08-21T05:16:19.328" v="28" actId="20577"/>
          <ac:spMkLst>
            <pc:docMk/>
            <pc:sldMk cId="2683955532" sldId="262"/>
            <ac:spMk id="6" creationId="{54264260-096C-C4EE-7E07-07AA4E2BF3DC}"/>
          </ac:spMkLst>
        </pc:spChg>
      </pc:sldChg>
      <pc:sldChg chg="modSp mod">
        <pc:chgData name="Kaitlin Diaz" userId="9b3d33a1dca88ac1" providerId="LiveId" clId="{23324A0B-1999-49E3-9F94-C5895A61B735}" dt="2024-08-21T05:09:24.906" v="7" actId="20577"/>
        <pc:sldMkLst>
          <pc:docMk/>
          <pc:sldMk cId="2231363074" sldId="263"/>
        </pc:sldMkLst>
        <pc:spChg chg="mod">
          <ac:chgData name="Kaitlin Diaz" userId="9b3d33a1dca88ac1" providerId="LiveId" clId="{23324A0B-1999-49E3-9F94-C5895A61B735}" dt="2024-08-21T05:09:24.906" v="7" actId="20577"/>
          <ac:spMkLst>
            <pc:docMk/>
            <pc:sldMk cId="2231363074" sldId="263"/>
            <ac:spMk id="3" creationId="{2E28F42A-6503-3465-7FAA-3448626A34E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At Cotiviti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Demonstration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8000" r="-8000"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noFill/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8000" r="-8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Introduction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At Cotiviti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Demonstration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Predictive modeling: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914075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Kaitlin Diaz – East Stroudsburg University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EAFFB22-C645-DFA2-0A9E-0F7AD5F9EE4E}"/>
              </a:ext>
            </a:extLst>
          </p:cNvPr>
          <p:cNvSpPr txBox="1">
            <a:spLocks/>
          </p:cNvSpPr>
          <p:nvPr/>
        </p:nvSpPr>
        <p:spPr>
          <a:xfrm>
            <a:off x="581191" y="5368766"/>
            <a:ext cx="10993546" cy="4848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An overview and options for exploration at </a:t>
            </a:r>
            <a:r>
              <a:rPr lang="en-US" sz="2800" dirty="0" err="1">
                <a:solidFill>
                  <a:schemeClr val="bg1"/>
                </a:solidFill>
              </a:rPr>
              <a:t>cotiviti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Content overview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561832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blue square with white text&#10;&#10;Description automatically generated">
            <a:extLst>
              <a:ext uri="{FF2B5EF4-FFF2-40B4-BE49-F238E27FC236}">
                <a16:creationId xmlns:a16="http://schemas.microsoft.com/office/drawing/2014/main" id="{D96D56C9-C5AA-0A14-8783-A8CB2F4F1C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4047" y="119188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C1A50-D101-DB69-31C4-F5DD97AEEE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Artificial Intelligence’s (AI) use had rapidly increased in recent years.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Machine Learning: How computers “think” and process data “intelligently”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Predictive Analytics:  Various statistical techniques are used to estimate or “predict” outcomes based on historical and current data.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Predictive Modeling: The implementation of machine learning algorithms in predictive analytics.</a:t>
            </a:r>
          </a:p>
        </p:txBody>
      </p:sp>
      <p:pic>
        <p:nvPicPr>
          <p:cNvPr id="1026" name="Picture 2" descr="What is Predictive Modeling? Definition and FAQs | HEAVY.AI">
            <a:extLst>
              <a:ext uri="{FF2B5EF4-FFF2-40B4-BE49-F238E27FC236}">
                <a16:creationId xmlns:a16="http://schemas.microsoft.com/office/drawing/2014/main" id="{9AB84BFF-98E7-3F12-2E44-2F01E13EB24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1" y="1932362"/>
            <a:ext cx="5422392" cy="457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EA9C-8384-B500-61CF-D8483FC3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Trends &amp;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F42A-6503-3465-7FAA-3448626A3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1700" dirty="0"/>
              <a:t>Predictive analytics and predictive modeling rose from a post-World War II society and focused on the foundational concepts of linear regression and time-series analysis.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Today, the Internet of Things (IoT) allows for real-time analysis and forecasting.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In healthcare: 66% of healthcare leaders in the U.S. report implementing predictive analytics into their practices</a:t>
            </a:r>
          </a:p>
          <a:p>
            <a:pPr lvl="1">
              <a:lnSpc>
                <a:spcPct val="150000"/>
              </a:lnSpc>
            </a:pPr>
            <a:r>
              <a:rPr lang="en-US" sz="1700" dirty="0"/>
              <a:t>Personalized treatment plans</a:t>
            </a:r>
          </a:p>
          <a:p>
            <a:pPr lvl="1">
              <a:lnSpc>
                <a:spcPct val="150000"/>
              </a:lnSpc>
            </a:pPr>
            <a:r>
              <a:rPr lang="en-US" sz="1700" dirty="0"/>
              <a:t>Streamlined managerial practices</a:t>
            </a:r>
          </a:p>
          <a:p>
            <a:pPr lvl="1">
              <a:lnSpc>
                <a:spcPct val="150000"/>
              </a:lnSpc>
            </a:pPr>
            <a:r>
              <a:rPr lang="en-US" sz="1700" dirty="0"/>
              <a:t>Anticipating public health crises</a:t>
            </a:r>
          </a:p>
        </p:txBody>
      </p:sp>
      <p:pic>
        <p:nvPicPr>
          <p:cNvPr id="6" name="Content Placeholder 5" descr="A stethoscope on a graph&#10;&#10;Description automatically generated">
            <a:extLst>
              <a:ext uri="{FF2B5EF4-FFF2-40B4-BE49-F238E27FC236}">
                <a16:creationId xmlns:a16="http://schemas.microsoft.com/office/drawing/2014/main" id="{DFE29FBE-10E0-ED93-8FDD-7E23B38B03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6571" r="15071" b="-1"/>
          <a:stretch/>
        </p:blipFill>
        <p:spPr>
          <a:xfrm>
            <a:off x="6188417" y="2228003"/>
            <a:ext cx="5422392" cy="3633047"/>
          </a:xfrm>
          <a:noFill/>
        </p:spPr>
      </p:pic>
    </p:spTree>
    <p:extLst>
      <p:ext uri="{BB962C8B-B14F-4D97-AF65-F5344CB8AC3E}">
        <p14:creationId xmlns:p14="http://schemas.microsoft.com/office/powerpoint/2010/main" val="223136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B35C-C524-7FDF-9C68-892CFD2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modeling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30415-1844-B441-AB0C-7E44043F5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BENEFITS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0651F-12C9-BF06-BD4D-489F99A6AD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Ability to make data-driven decisions</a:t>
            </a:r>
          </a:p>
          <a:p>
            <a:pPr>
              <a:lnSpc>
                <a:spcPct val="200000"/>
              </a:lnSpc>
            </a:pPr>
            <a:r>
              <a:rPr lang="en-US" dirty="0"/>
              <a:t>Optimization of resource allocation and usage</a:t>
            </a:r>
          </a:p>
          <a:p>
            <a:pPr>
              <a:lnSpc>
                <a:spcPct val="200000"/>
              </a:lnSpc>
            </a:pPr>
            <a:r>
              <a:rPr lang="en-US" dirty="0"/>
              <a:t>Reducing administrative time and tasks</a:t>
            </a:r>
          </a:p>
          <a:p>
            <a:pPr>
              <a:lnSpc>
                <a:spcPct val="200000"/>
              </a:lnSpc>
            </a:pPr>
            <a:r>
              <a:rPr lang="en-US" dirty="0"/>
              <a:t>Analyze large quantities of data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84403-17BB-9674-45CE-1A79250A5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RISKS/CHALLENGES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64260-096C-C4EE-7E07-07AA4E2BF3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Data that is low-quality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Electronic health records, lab results, and patient </a:t>
            </a:r>
            <a:r>
              <a:rPr lang="en-US"/>
              <a:t>surveys,</a:t>
            </a:r>
          </a:p>
          <a:p>
            <a:pPr lvl="1">
              <a:lnSpc>
                <a:spcPct val="200000"/>
              </a:lnSpc>
            </a:pPr>
            <a:r>
              <a:rPr lang="en-US"/>
              <a:t>Data </a:t>
            </a:r>
            <a:r>
              <a:rPr lang="en-US" dirty="0"/>
              <a:t>can often be inconsistent</a:t>
            </a:r>
          </a:p>
          <a:p>
            <a:pPr>
              <a:lnSpc>
                <a:spcPct val="200000"/>
              </a:lnSpc>
            </a:pPr>
            <a:r>
              <a:rPr lang="en-US" dirty="0"/>
              <a:t>Security concerns around data</a:t>
            </a:r>
          </a:p>
          <a:p>
            <a:pPr>
              <a:lnSpc>
                <a:spcPct val="200000"/>
              </a:lnSpc>
            </a:pPr>
            <a:r>
              <a:rPr lang="en-US" dirty="0"/>
              <a:t>Conforming to data governance (HIPAA)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5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F6ECE1-4CB9-A8B4-2261-9240854B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modeling At Cotiviti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309FB4-8B3F-6844-0D23-853273196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CURRENTLY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F3C6D3-46A0-B456-1A01-925277FC6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328496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Cotiviti has already implemented predictive modeling for clinical decision making and pattern recognition.</a:t>
            </a:r>
          </a:p>
          <a:p>
            <a:pPr>
              <a:lnSpc>
                <a:spcPct val="150000"/>
              </a:lnSpc>
            </a:pPr>
            <a:r>
              <a:rPr lang="en-US" dirty="0"/>
              <a:t>Cotiviti offers many services, several of which include the use of machine learning:</a:t>
            </a:r>
          </a:p>
          <a:p>
            <a:pPr>
              <a:lnSpc>
                <a:spcPct val="150000"/>
              </a:lnSpc>
            </a:pPr>
            <a:r>
              <a:rPr lang="en-US" dirty="0"/>
              <a:t>Risk Adjustment: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Suspect Analytics: Effectively identify members with suspected but potentially undocumented conditions.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D3E7ED-AD7D-2E06-EC4D-5AFD5FF2D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POTENTIALLY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C8E9A2-7A66-D0EE-FE97-CD03B0219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8" y="2926052"/>
            <a:ext cx="5393100" cy="328496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1600" dirty="0"/>
              <a:t>Cotiviti Retail Pillars of Payment Integrity:</a:t>
            </a:r>
          </a:p>
          <a:p>
            <a:pPr lvl="1">
              <a:lnSpc>
                <a:spcPct val="160000"/>
              </a:lnSpc>
            </a:pPr>
            <a:r>
              <a:rPr lang="en-US" sz="1400" dirty="0"/>
              <a:t>Acceleration, Accuracy, Performance, Process Improvement, Flexibility</a:t>
            </a:r>
          </a:p>
          <a:p>
            <a:pPr>
              <a:lnSpc>
                <a:spcPct val="160000"/>
              </a:lnSpc>
            </a:pPr>
            <a:r>
              <a:rPr lang="en-US" sz="1600" dirty="0"/>
              <a:t>Potential Implementation Areas: Performance &amp; Process Improvement</a:t>
            </a:r>
          </a:p>
          <a:p>
            <a:pPr lvl="1">
              <a:lnSpc>
                <a:spcPct val="160000"/>
              </a:lnSpc>
            </a:pPr>
            <a:r>
              <a:rPr lang="en-US" sz="1400" dirty="0"/>
              <a:t>Improve performance process by using data to predict overpayments or by identifying tends. </a:t>
            </a:r>
          </a:p>
          <a:p>
            <a:pPr lvl="1">
              <a:lnSpc>
                <a:spcPct val="160000"/>
              </a:lnSpc>
            </a:pPr>
            <a:r>
              <a:rPr lang="en-US" sz="1400" dirty="0"/>
              <a:t>Mitigate risks by predicting potential issues and preventing their occurrence.</a:t>
            </a:r>
          </a:p>
        </p:txBody>
      </p:sp>
    </p:spTree>
    <p:extLst>
      <p:ext uri="{BB962C8B-B14F-4D97-AF65-F5344CB8AC3E}">
        <p14:creationId xmlns:p14="http://schemas.microsoft.com/office/powerpoint/2010/main" val="201282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53BE26-63B6-06DE-9B5A-BFCA2BB2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Modeling demonstration -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7BACB-1315-C46A-DFD2-38FB8EE75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95E17-B9C1-5496-6567-294E34CD7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148" y="2796319"/>
            <a:ext cx="5491215" cy="354375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Project: USAID Delivery Delay Predictor</a:t>
            </a:r>
          </a:p>
          <a:p>
            <a:pPr>
              <a:lnSpc>
                <a:spcPct val="160000"/>
              </a:lnSpc>
            </a:pPr>
            <a:r>
              <a:rPr lang="en-US" dirty="0"/>
              <a:t>Reasoning:  Clinical Decision Making and Pattern Recognition is highly relevant in effective supply chain management.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Many of the products in the data were related to health care</a:t>
            </a:r>
          </a:p>
          <a:p>
            <a:pPr>
              <a:lnSpc>
                <a:spcPct val="160000"/>
              </a:lnSpc>
            </a:pPr>
            <a:r>
              <a:rPr lang="en-US" dirty="0"/>
              <a:t>Data:  ARV and HIV lab shipments, pricing, and supply chain expenses.</a:t>
            </a:r>
          </a:p>
          <a:p>
            <a:pPr>
              <a:lnSpc>
                <a:spcPct val="160000"/>
              </a:lnSpc>
            </a:pPr>
            <a:r>
              <a:rPr lang="en-US" dirty="0"/>
              <a:t>Delivery Form:  A simple web application that accepts user input that is evaluated by the trained model.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2DBEC3-5DDF-0C77-543B-7D00C7737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OUTCOME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90955E-FA2D-7A45-5001-7F859C092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397" y="2865158"/>
            <a:ext cx="5709748" cy="34219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Algorithm: </a:t>
            </a:r>
            <a:r>
              <a:rPr lang="en-US" dirty="0" err="1"/>
              <a:t>RandomForestRegressor</a:t>
            </a:r>
            <a:r>
              <a:rPr lang="en-US" dirty="0"/>
              <a:t> model to predict delivery delays.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Mean Squared Error (MSE):  Approximately 0.4</a:t>
            </a:r>
          </a:p>
          <a:p>
            <a:pPr>
              <a:lnSpc>
                <a:spcPct val="150000"/>
              </a:lnSpc>
            </a:pPr>
            <a:r>
              <a:rPr lang="en-US" dirty="0"/>
              <a:t>Model Components: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Features: Fulfillment transportation, product lead time ratio, days since order, country encoding.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Output: Delivery delay in days.</a:t>
            </a:r>
          </a:p>
          <a:p>
            <a:pPr>
              <a:lnSpc>
                <a:spcPct val="150000"/>
              </a:lnSpc>
            </a:pPr>
            <a:r>
              <a:rPr lang="en-US" dirty="0"/>
              <a:t>Future Development: Enhancing the model, calculating the estimated delivery date, improving UI/UX and deploying the model</a:t>
            </a:r>
          </a:p>
        </p:txBody>
      </p:sp>
    </p:spTree>
    <p:extLst>
      <p:ext uri="{BB962C8B-B14F-4D97-AF65-F5344CB8AC3E}">
        <p14:creationId xmlns:p14="http://schemas.microsoft.com/office/powerpoint/2010/main" val="325622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0083" y="1810470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80</TotalTime>
  <Words>467</Words>
  <Application>Microsoft Office PowerPoint</Application>
  <PresentationFormat>Widescreen</PresentationFormat>
  <Paragraphs>61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Custom</vt:lpstr>
      <vt:lpstr>Predictive modeling:</vt:lpstr>
      <vt:lpstr>Content overview</vt:lpstr>
      <vt:lpstr>Definitions</vt:lpstr>
      <vt:lpstr>Trends &amp; Uses</vt:lpstr>
      <vt:lpstr>Predictive modeling Considerations</vt:lpstr>
      <vt:lpstr>Predictive modeling At Cotiviti</vt:lpstr>
      <vt:lpstr>Predictive Modeling demonstration - Overview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Kaitlin Diaz</dc:creator>
  <cp:lastModifiedBy>Kaitlin Diaz</cp:lastModifiedBy>
  <cp:revision>1</cp:revision>
  <dcterms:created xsi:type="dcterms:W3CDTF">2024-08-21T03:40:49Z</dcterms:created>
  <dcterms:modified xsi:type="dcterms:W3CDTF">2024-08-21T05:16:19Z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