
<file path=[Content_Types].xml><?xml version="1.0" encoding="utf-8"?>
<Types xmlns="http://schemas.openxmlformats.org/package/2006/content-types">
  <Default Extension="xml" ContentType="application/xml"/>
  <Default Extension="jpeg" ContentType="image/jpe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3" r:id="rId5"/>
    <p:sldId id="269" r:id="rId6"/>
    <p:sldId id="265" r:id="rId7"/>
    <p:sldId id="266" r:id="rId8"/>
    <p:sldId id="267" r:id="rId9"/>
    <p:sldId id="268" r:id="rId10"/>
    <p:sldId id="270"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0"/>
  </p:normalViewPr>
  <p:slideViewPr>
    <p:cSldViewPr snapToGrid="0" snapToObjects="1" showGuides="1">
      <p:cViewPr>
        <p:scale>
          <a:sx n="117" d="100"/>
          <a:sy n="117" d="100"/>
        </p:scale>
        <p:origin x="1072" y="704"/>
      </p:cViewPr>
      <p:guideLst>
        <p:guide orient="horz" pos="76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3A94CF-D74D-CA41-8487-FC31AD360562}"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A94CF-D74D-CA41-8487-FC31AD360562}"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A94CF-D74D-CA41-8487-FC31AD360562}"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299"/>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226634"/>
            <a:ext cx="10515600" cy="4950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A94CF-D74D-CA41-8487-FC31AD360562}"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A94CF-D74D-CA41-8487-FC31AD360562}"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3A94CF-D74D-CA41-8487-FC31AD360562}"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3A94CF-D74D-CA41-8487-FC31AD360562}"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3A94CF-D74D-CA41-8487-FC31AD360562}"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A94CF-D74D-CA41-8487-FC31AD360562}"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A94CF-D74D-CA41-8487-FC31AD360562}"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A94CF-D74D-CA41-8487-FC31AD360562}"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9181F-C84D-BC43-829E-8D8F2FA9A61D}"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A94CF-D74D-CA41-8487-FC31AD360562}" type="datetimeFigureOut">
              <a:rPr lang="en-US" smtClean="0"/>
              <a:t>1/17/18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9181F-C84D-BC43-829E-8D8F2FA9A61D}"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367341"/>
          </a:xfrm>
        </p:spPr>
        <p:txBody>
          <a:bodyPr/>
          <a:lstStyle/>
          <a:p>
            <a:r>
              <a:rPr lang="en-US" b="1" dirty="0"/>
              <a:t>Structured </a:t>
            </a:r>
            <a:r>
              <a:rPr lang="en-US" b="1" dirty="0" smtClean="0"/>
              <a:t>and</a:t>
            </a:r>
            <a:br>
              <a:rPr lang="en-US" b="1" dirty="0" smtClean="0"/>
            </a:br>
            <a:r>
              <a:rPr lang="en-US" b="1" dirty="0" smtClean="0"/>
              <a:t> </a:t>
            </a:r>
            <a:r>
              <a:rPr lang="en-US" b="1" dirty="0"/>
              <a:t>Unstructured Data Collection, Storage, Cleaning and </a:t>
            </a:r>
            <a:r>
              <a:rPr lang="en-US" b="1" dirty="0" smtClean="0"/>
              <a:t>Preprocessing</a:t>
            </a:r>
            <a:endParaRPr lang="en-US" dirty="0"/>
          </a:p>
        </p:txBody>
      </p:sp>
      <p:sp>
        <p:nvSpPr>
          <p:cNvPr id="3" name="Subtitle 2"/>
          <p:cNvSpPr>
            <a:spLocks noGrp="1"/>
          </p:cNvSpPr>
          <p:nvPr>
            <p:ph type="subTitle" idx="1"/>
          </p:nvPr>
        </p:nvSpPr>
        <p:spPr>
          <a:xfrm>
            <a:off x="1524000" y="4608576"/>
            <a:ext cx="9144000" cy="649224"/>
          </a:xfrm>
        </p:spPr>
        <p:txBody>
          <a:bodyPr/>
          <a:lstStyle/>
          <a:p>
            <a:r>
              <a:rPr lang="en-US" dirty="0" smtClean="0"/>
              <a:t>Péter Molnár, Institute for Insight, Robinson, GSU</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to the notebooks</a:t>
            </a:r>
            <a:r>
              <a:rPr lang="mr-IN" dirty="0" smtClean="0"/>
              <a:t>…</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kingmolnar</a:t>
            </a:r>
            <a:r>
              <a:rPr lang="en-US" dirty="0"/>
              <a:t>/Structured-Unstructured-Data-Collection-Storage-Cleaning-Preprocessing</a:t>
            </a:r>
          </a:p>
        </p:txBody>
      </p:sp>
    </p:spTree>
    <p:extLst>
      <p:ext uri="{BB962C8B-B14F-4D97-AF65-F5344CB8AC3E}">
        <p14:creationId xmlns:p14="http://schemas.microsoft.com/office/powerpoint/2010/main" val="24582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a:t>
            </a:r>
            <a:endParaRPr lang="en-US" dirty="0"/>
          </a:p>
        </p:txBody>
      </p:sp>
      <p:sp>
        <p:nvSpPr>
          <p:cNvPr id="3" name="Content Placeholder 2"/>
          <p:cNvSpPr>
            <a:spLocks noGrp="1"/>
          </p:cNvSpPr>
          <p:nvPr>
            <p:ph idx="1"/>
          </p:nvPr>
        </p:nvSpPr>
        <p:spPr/>
        <p:txBody>
          <a:bodyPr/>
          <a:lstStyle/>
          <a:p>
            <a:r>
              <a:rPr lang="en-US" dirty="0"/>
              <a:t>Preprocessing data formats like JSON, CSV, HTML/XML to repair corrupt files, extract and filter relevant information, or de-duplicate </a:t>
            </a:r>
            <a:r>
              <a:rPr lang="en-US" dirty="0" smtClean="0"/>
              <a:t>records</a:t>
            </a:r>
          </a:p>
          <a:p>
            <a:r>
              <a:rPr lang="en-US" dirty="0" smtClean="0"/>
              <a:t>Hands-on</a:t>
            </a:r>
            <a:r>
              <a:rPr lang="en-US" dirty="0"/>
              <a:t>: repairing several text files so that they comply the standard formats, extract data points using text processing tools (prior to loading them into Pandas, etc.)</a:t>
            </a:r>
          </a:p>
          <a:p>
            <a:r>
              <a:rPr lang="en-US" dirty="0" smtClean="0"/>
              <a:t/>
            </a:r>
            <a:br>
              <a:rPr lang="en-US" dirty="0" smtClean="0"/>
            </a:br>
            <a:endParaRPr lang="en-US" dirty="0"/>
          </a:p>
        </p:txBody>
      </p:sp>
    </p:spTree>
    <p:extLst>
      <p:ext uri="{BB962C8B-B14F-4D97-AF65-F5344CB8AC3E}">
        <p14:creationId xmlns:p14="http://schemas.microsoft.com/office/powerpoint/2010/main" val="68880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a:t>
            </a:r>
            <a:endParaRPr lang="en-US" dirty="0"/>
          </a:p>
        </p:txBody>
      </p:sp>
      <p:sp>
        <p:nvSpPr>
          <p:cNvPr id="3" name="Content Placeholder 2"/>
          <p:cNvSpPr>
            <a:spLocks noGrp="1"/>
          </p:cNvSpPr>
          <p:nvPr>
            <p:ph idx="1"/>
          </p:nvPr>
        </p:nvSpPr>
        <p:spPr/>
        <p:txBody>
          <a:bodyPr/>
          <a:lstStyle/>
          <a:p>
            <a:r>
              <a:rPr lang="en-US" dirty="0"/>
              <a:t>Data cleaning and manipulation using packages Pandas, </a:t>
            </a:r>
            <a:r>
              <a:rPr lang="en-US" dirty="0" err="1"/>
              <a:t>NumPy</a:t>
            </a:r>
            <a:r>
              <a:rPr lang="en-US" dirty="0"/>
              <a:t> and other relevant Python packages, data visualization and visual inspection with </a:t>
            </a:r>
            <a:r>
              <a:rPr lang="en-US" dirty="0" smtClean="0"/>
              <a:t>Python</a:t>
            </a:r>
          </a:p>
          <a:p>
            <a:r>
              <a:rPr lang="en-US" dirty="0" smtClean="0"/>
              <a:t>Hands-on</a:t>
            </a:r>
            <a:r>
              <a:rPr lang="en-US" dirty="0"/>
              <a:t>: finding outliers, invalid values, coverage, calculate distributions of values and correct by scaling and normalization, visually inspect data sets.</a:t>
            </a:r>
          </a:p>
          <a:p>
            <a:r>
              <a:rPr lang="en-US" dirty="0" smtClean="0"/>
              <a:t/>
            </a:r>
            <a:br>
              <a:rPr lang="en-US" dirty="0" smtClean="0"/>
            </a:br>
            <a:endParaRPr lang="en-US" dirty="0"/>
          </a:p>
        </p:txBody>
      </p:sp>
    </p:spTree>
    <p:extLst>
      <p:ext uri="{BB962C8B-B14F-4D97-AF65-F5344CB8AC3E}">
        <p14:creationId xmlns:p14="http://schemas.microsoft.com/office/powerpoint/2010/main" val="179692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4</a:t>
            </a:r>
            <a:endParaRPr lang="en-US" dirty="0"/>
          </a:p>
        </p:txBody>
      </p:sp>
      <p:sp>
        <p:nvSpPr>
          <p:cNvPr id="3" name="Content Placeholder 2"/>
          <p:cNvSpPr>
            <a:spLocks noGrp="1"/>
          </p:cNvSpPr>
          <p:nvPr>
            <p:ph idx="1"/>
          </p:nvPr>
        </p:nvSpPr>
        <p:spPr/>
        <p:txBody>
          <a:bodyPr/>
          <a:lstStyle/>
          <a:p>
            <a:r>
              <a:rPr lang="en-US" dirty="0"/>
              <a:t>Practices and techniques to handle missing values in structured </a:t>
            </a:r>
            <a:r>
              <a:rPr lang="en-US" dirty="0" smtClean="0"/>
              <a:t>data;</a:t>
            </a:r>
          </a:p>
          <a:p>
            <a:r>
              <a:rPr lang="en-US" dirty="0" smtClean="0"/>
              <a:t>Hands-on</a:t>
            </a:r>
            <a:r>
              <a:rPr lang="en-US" dirty="0"/>
              <a:t>: impute values for data set with missing data, using nearest neighbors, probability distribution, etc.</a:t>
            </a:r>
          </a:p>
        </p:txBody>
      </p:sp>
    </p:spTree>
    <p:extLst>
      <p:ext uri="{BB962C8B-B14F-4D97-AF65-F5344CB8AC3E}">
        <p14:creationId xmlns:p14="http://schemas.microsoft.com/office/powerpoint/2010/main" val="186668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Section 1:</a:t>
            </a:r>
          </a:p>
          <a:p>
            <a:r>
              <a:rPr lang="en-US" sz="2400" b="1" dirty="0" smtClean="0"/>
              <a:t>Collecting and extracting data from website </a:t>
            </a:r>
            <a:r>
              <a:rPr lang="en-US" sz="2400" dirty="0" smtClean="0"/>
              <a:t>using </a:t>
            </a:r>
            <a:r>
              <a:rPr lang="en-US" sz="2400" dirty="0" err="1" smtClean="0"/>
              <a:t>Scrapy</a:t>
            </a:r>
            <a:r>
              <a:rPr lang="en-US" sz="2400" dirty="0" smtClean="0"/>
              <a:t>, </a:t>
            </a:r>
            <a:r>
              <a:rPr lang="en-US" sz="2400" dirty="0" err="1" smtClean="0"/>
              <a:t>BeautifulSoup</a:t>
            </a:r>
            <a:r>
              <a:rPr lang="en-US" sz="2400" dirty="0" smtClean="0"/>
              <a:t> and other relevant Python packages</a:t>
            </a:r>
          </a:p>
          <a:p>
            <a:pPr marL="0" indent="0">
              <a:buNone/>
            </a:pPr>
            <a:r>
              <a:rPr lang="en-US" sz="2400" b="1" dirty="0" smtClean="0"/>
              <a:t>Section 2:</a:t>
            </a:r>
          </a:p>
          <a:p>
            <a:r>
              <a:rPr lang="en-US" sz="2400" dirty="0" smtClean="0"/>
              <a:t>Preprocessing data formats like </a:t>
            </a:r>
            <a:r>
              <a:rPr lang="en-US" sz="2400" b="1" dirty="0" smtClean="0"/>
              <a:t>JSON, CSV, HTML/XML </a:t>
            </a:r>
            <a:r>
              <a:rPr lang="en-US" sz="2400" dirty="0" smtClean="0"/>
              <a:t>to repair corrupt files, extract and filter relevant information, or de-duplicate records</a:t>
            </a:r>
          </a:p>
          <a:p>
            <a:pPr marL="0" indent="0">
              <a:buNone/>
            </a:pPr>
            <a:r>
              <a:rPr lang="en-US" sz="2400" b="1" dirty="0" smtClean="0"/>
              <a:t>Session 3:</a:t>
            </a:r>
          </a:p>
          <a:p>
            <a:r>
              <a:rPr lang="en-US" sz="2400" b="1" dirty="0" smtClean="0"/>
              <a:t>Data cleaning and manipulation </a:t>
            </a:r>
            <a:r>
              <a:rPr lang="en-US" sz="2400" dirty="0" smtClean="0"/>
              <a:t>using packages Pandas, </a:t>
            </a:r>
            <a:r>
              <a:rPr lang="en-US" sz="2400" dirty="0" err="1" smtClean="0"/>
              <a:t>NumPy</a:t>
            </a:r>
            <a:r>
              <a:rPr lang="en-US" sz="2400" dirty="0" smtClean="0"/>
              <a:t> and other relevant Python packages, </a:t>
            </a:r>
            <a:r>
              <a:rPr lang="en-US" sz="2400" b="1" dirty="0" smtClean="0"/>
              <a:t>data visualization and visual inspection </a:t>
            </a:r>
            <a:r>
              <a:rPr lang="en-US" sz="2400" dirty="0" smtClean="0"/>
              <a:t>with Python</a:t>
            </a:r>
          </a:p>
          <a:p>
            <a:pPr marL="0" indent="0">
              <a:buNone/>
            </a:pPr>
            <a:r>
              <a:rPr lang="en-US" sz="2400" b="1" dirty="0" smtClean="0"/>
              <a:t>Session 4:</a:t>
            </a:r>
          </a:p>
          <a:p>
            <a:r>
              <a:rPr lang="en-US" sz="2400" dirty="0" smtClean="0"/>
              <a:t>Practices and techniques to handle </a:t>
            </a:r>
            <a:r>
              <a:rPr lang="en-US" sz="2400" b="1" dirty="0" smtClean="0"/>
              <a:t>missing values</a:t>
            </a:r>
            <a:r>
              <a:rPr lang="en-US" sz="2400" dirty="0" smtClean="0"/>
              <a:t> in structured data</a:t>
            </a:r>
          </a:p>
        </p:txBody>
      </p:sp>
    </p:spTree>
    <p:extLst>
      <p:ext uri="{BB962C8B-B14F-4D97-AF65-F5344CB8AC3E}">
        <p14:creationId xmlns:p14="http://schemas.microsoft.com/office/powerpoint/2010/main" val="145808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a:t>
            </a:r>
            <a:endParaRPr lang="en-US" dirty="0"/>
          </a:p>
        </p:txBody>
      </p:sp>
      <p:sp>
        <p:nvSpPr>
          <p:cNvPr id="3" name="Content Placeholder 2"/>
          <p:cNvSpPr>
            <a:spLocks noGrp="1"/>
          </p:cNvSpPr>
          <p:nvPr>
            <p:ph idx="1"/>
          </p:nvPr>
        </p:nvSpPr>
        <p:spPr/>
        <p:txBody>
          <a:bodyPr/>
          <a:lstStyle/>
          <a:p>
            <a:r>
              <a:rPr lang="en-US" dirty="0"/>
              <a:t>Collecting and extracting data from website using </a:t>
            </a:r>
            <a:r>
              <a:rPr lang="en-US" dirty="0" err="1"/>
              <a:t>Scrapy</a:t>
            </a:r>
            <a:r>
              <a:rPr lang="en-US" dirty="0"/>
              <a:t>, </a:t>
            </a:r>
            <a:r>
              <a:rPr lang="en-US" dirty="0" err="1"/>
              <a:t>BeautifulSoup</a:t>
            </a:r>
            <a:r>
              <a:rPr lang="en-US" dirty="0"/>
              <a:t> and other relevant Python </a:t>
            </a:r>
            <a:r>
              <a:rPr lang="en-US" dirty="0" smtClean="0"/>
              <a:t>packages</a:t>
            </a:r>
          </a:p>
          <a:p>
            <a:r>
              <a:rPr lang="en-US" dirty="0" smtClean="0"/>
              <a:t>Hands-on</a:t>
            </a:r>
            <a:r>
              <a:rPr lang="en-US" dirty="0"/>
              <a:t>: build a web crawler to harvest data from </a:t>
            </a:r>
            <a:r>
              <a:rPr lang="en-US" dirty="0" smtClean="0"/>
              <a:t>websites</a:t>
            </a:r>
            <a:r>
              <a:rPr lang="en-US" dirty="0" smtClean="0"/>
              <a:t/>
            </a:r>
            <a:br>
              <a:rPr lang="en-US" dirty="0" smtClean="0"/>
            </a:br>
            <a:endParaRPr lang="en-US" dirty="0"/>
          </a:p>
        </p:txBody>
      </p:sp>
    </p:spTree>
    <p:extLst>
      <p:ext uri="{BB962C8B-B14F-4D97-AF65-F5344CB8AC3E}">
        <p14:creationId xmlns:p14="http://schemas.microsoft.com/office/powerpoint/2010/main" val="123074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762604"/>
            <a:ext cx="12192000" cy="8056032"/>
          </a:xfrm>
          <a:prstGeom prst="rect">
            <a:avLst/>
          </a:prstGeom>
        </p:spPr>
      </p:pic>
      <p:sp>
        <p:nvSpPr>
          <p:cNvPr id="3" name="Content Placeholder 2"/>
          <p:cNvSpPr>
            <a:spLocks noGrp="1"/>
          </p:cNvSpPr>
          <p:nvPr>
            <p:ph idx="1"/>
          </p:nvPr>
        </p:nvSpPr>
        <p:spPr>
          <a:xfrm>
            <a:off x="7489374" y="0"/>
            <a:ext cx="4539343" cy="489858"/>
          </a:xfrm>
        </p:spPr>
        <p:txBody>
          <a:bodyPr/>
          <a:lstStyle/>
          <a:p>
            <a:pPr marL="0" indent="0">
              <a:buNone/>
            </a:pPr>
            <a:r>
              <a:rPr lang="en-US" dirty="0" smtClean="0">
                <a:solidFill>
                  <a:srgbClr val="FF0000"/>
                </a:solidFill>
              </a:rPr>
              <a:t>1989 first web-server at CERN</a:t>
            </a:r>
            <a:endParaRPr lang="en-US" dirty="0" smtClean="0">
              <a:solidFill>
                <a:srgbClr val="FF0000"/>
              </a:solidFill>
            </a:endParaRPr>
          </a:p>
          <a:p>
            <a:endParaRPr lang="en-US" dirty="0"/>
          </a:p>
        </p:txBody>
      </p:sp>
    </p:spTree>
    <p:extLst>
      <p:ext uri="{BB962C8B-B14F-4D97-AF65-F5344CB8AC3E}">
        <p14:creationId xmlns:p14="http://schemas.microsoft.com/office/powerpoint/2010/main" val="142974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Text Transfer Protocol HTTP</a:t>
            </a:r>
            <a:endParaRPr lang="en-US" dirty="0"/>
          </a:p>
        </p:txBody>
      </p:sp>
      <p:sp>
        <p:nvSpPr>
          <p:cNvPr id="3" name="Content Placeholder 2"/>
          <p:cNvSpPr>
            <a:spLocks noGrp="1"/>
          </p:cNvSpPr>
          <p:nvPr>
            <p:ph idx="1"/>
          </p:nvPr>
        </p:nvSpPr>
        <p:spPr/>
        <p:txBody>
          <a:bodyPr/>
          <a:lstStyle/>
          <a:p>
            <a:r>
              <a:rPr lang="en-US" dirty="0"/>
              <a:t>https://</a:t>
            </a:r>
            <a:r>
              <a:rPr lang="en-US" dirty="0" err="1"/>
              <a:t>en.wikipedia.org</a:t>
            </a:r>
            <a:r>
              <a:rPr lang="en-US" dirty="0"/>
              <a:t>/wiki/</a:t>
            </a:r>
            <a:r>
              <a:rPr lang="en-US" dirty="0" err="1"/>
              <a:t>Hypertext_Transfer_Protocol</a:t>
            </a:r>
            <a:endParaRPr lang="en-US" dirty="0"/>
          </a:p>
        </p:txBody>
      </p:sp>
      <p:pic>
        <p:nvPicPr>
          <p:cNvPr id="4" name="Picture 3"/>
          <p:cNvPicPr>
            <a:picLocks noChangeAspect="1"/>
          </p:cNvPicPr>
          <p:nvPr/>
        </p:nvPicPr>
        <p:blipFill>
          <a:blip r:embed="rId2"/>
          <a:stretch>
            <a:fillRect/>
          </a:stretch>
        </p:blipFill>
        <p:spPr>
          <a:xfrm>
            <a:off x="825500" y="1771398"/>
            <a:ext cx="10528300" cy="3860800"/>
          </a:xfrm>
          <a:prstGeom prst="rect">
            <a:avLst/>
          </a:prstGeom>
        </p:spPr>
      </p:pic>
    </p:spTree>
    <p:extLst>
      <p:ext uri="{BB962C8B-B14F-4D97-AF65-F5344CB8AC3E}">
        <p14:creationId xmlns:p14="http://schemas.microsoft.com/office/powerpoint/2010/main" val="202828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(Universal Resource Location)</a:t>
            </a:r>
            <a:endParaRPr lang="en-US" dirty="0"/>
          </a:p>
        </p:txBody>
      </p:sp>
      <p:pic>
        <p:nvPicPr>
          <p:cNvPr id="4" name="Picture 3"/>
          <p:cNvPicPr>
            <a:picLocks noChangeAspect="1"/>
          </p:cNvPicPr>
          <p:nvPr/>
        </p:nvPicPr>
        <p:blipFill>
          <a:blip r:embed="rId2">
            <a:grayscl/>
          </a:blip>
          <a:stretch>
            <a:fillRect/>
          </a:stretch>
        </p:blipFill>
        <p:spPr>
          <a:xfrm>
            <a:off x="2351314" y="3930726"/>
            <a:ext cx="8740322" cy="2462817"/>
          </a:xfrm>
          <a:prstGeom prst="rect">
            <a:avLst/>
          </a:prstGeom>
        </p:spPr>
      </p:pic>
      <p:pic>
        <p:nvPicPr>
          <p:cNvPr id="5" name="Picture 4"/>
          <p:cNvPicPr>
            <a:picLocks noChangeAspect="1"/>
          </p:cNvPicPr>
          <p:nvPr/>
        </p:nvPicPr>
        <p:blipFill>
          <a:blip r:embed="rId3">
            <a:alphaModFix amt="96000"/>
            <a:grayscl/>
            <a:extLst>
              <a:ext uri="{BEBA8EAE-BF5A-486C-A8C5-ECC9F3942E4B}">
                <a14:imgProps xmlns:a14="http://schemas.microsoft.com/office/drawing/2010/main">
                  <a14:imgLayer r:embed="rId4">
                    <a14:imgEffect>
                      <a14:colorTemperature colorTemp="1695"/>
                    </a14:imgEffect>
                    <a14:imgEffect>
                      <a14:saturation sat="57000"/>
                    </a14:imgEffect>
                  </a14:imgLayer>
                </a14:imgProps>
              </a:ext>
            </a:extLst>
          </a:blip>
          <a:stretch>
            <a:fillRect/>
          </a:stretch>
        </p:blipFill>
        <p:spPr>
          <a:xfrm>
            <a:off x="566966" y="1137424"/>
            <a:ext cx="7923892" cy="2724325"/>
          </a:xfrm>
          <a:prstGeom prst="rect">
            <a:avLst/>
          </a:prstGeom>
        </p:spPr>
      </p:pic>
    </p:spTree>
    <p:extLst>
      <p:ext uri="{BB962C8B-B14F-4D97-AF65-F5344CB8AC3E}">
        <p14:creationId xmlns:p14="http://schemas.microsoft.com/office/powerpoint/2010/main" val="183351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a:t>https://</a:t>
            </a:r>
            <a:r>
              <a:rPr lang="en-US" dirty="0" err="1"/>
              <a:t>developer.mozilla.org</a:t>
            </a:r>
            <a:r>
              <a:rPr lang="en-US" dirty="0"/>
              <a:t>/</a:t>
            </a:r>
            <a:r>
              <a:rPr lang="en-US" dirty="0" err="1"/>
              <a:t>en</a:t>
            </a:r>
            <a:r>
              <a:rPr lang="en-US" dirty="0"/>
              <a:t>-US/docs/Learn/CSS/</a:t>
            </a:r>
            <a:r>
              <a:rPr lang="en-US" dirty="0" err="1"/>
              <a:t>Introduction_to_CSS</a:t>
            </a:r>
            <a:r>
              <a:rPr lang="en-US" dirty="0"/>
              <a:t>/</a:t>
            </a:r>
            <a:r>
              <a:rPr lang="en-US" dirty="0" err="1"/>
              <a:t>How_CSS_works</a:t>
            </a:r>
            <a:endParaRPr lang="en-US" dirty="0"/>
          </a:p>
        </p:txBody>
      </p:sp>
      <p:pic>
        <p:nvPicPr>
          <p:cNvPr id="4" name="Picture 3"/>
          <p:cNvPicPr>
            <a:picLocks noChangeAspect="1"/>
          </p:cNvPicPr>
          <p:nvPr/>
        </p:nvPicPr>
        <p:blipFill>
          <a:blip r:embed="rId2"/>
          <a:stretch>
            <a:fillRect/>
          </a:stretch>
        </p:blipFill>
        <p:spPr>
          <a:xfrm>
            <a:off x="1270000" y="2666999"/>
            <a:ext cx="8890000" cy="3048000"/>
          </a:xfrm>
          <a:prstGeom prst="rect">
            <a:avLst/>
          </a:prstGeom>
        </p:spPr>
      </p:pic>
    </p:spTree>
    <p:extLst>
      <p:ext uri="{BB962C8B-B14F-4D97-AF65-F5344CB8AC3E}">
        <p14:creationId xmlns:p14="http://schemas.microsoft.com/office/powerpoint/2010/main" val="37895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do this?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https://</a:t>
            </a:r>
            <a:r>
              <a:rPr lang="en-US" sz="2000" dirty="0" err="1"/>
              <a:t>benbernardblog.com</a:t>
            </a:r>
            <a:r>
              <a:rPr lang="en-US" sz="2000" dirty="0"/>
              <a:t>/web-scraping-and-crawling-are-perfectly-legal-right</a:t>
            </a:r>
            <a:r>
              <a:rPr lang="en-US" sz="2000" dirty="0" smtClean="0"/>
              <a:t>/</a:t>
            </a:r>
          </a:p>
          <a:p>
            <a:r>
              <a:rPr lang="en-US" sz="2400" dirty="0" smtClean="0"/>
              <a:t>Web scraping </a:t>
            </a:r>
            <a:r>
              <a:rPr lang="en-US" sz="2400" dirty="0"/>
              <a:t>and crawling aren't illegal by themselves. They might become problematic when you play on somebody else's turf, on your own terms, without obtaining their prior permission. The same is true in real life as well, when you think about it.</a:t>
            </a:r>
          </a:p>
          <a:p>
            <a:r>
              <a:rPr lang="en-US" sz="2400" dirty="0"/>
              <a:t>There are a lot of grey areas in law around this topic, so the outcome is pretty unpredictable. Before getting into trouble, </a:t>
            </a:r>
            <a:r>
              <a:rPr lang="en-US" sz="2400" b="1" dirty="0"/>
              <a:t>make sure that what you're doing respects the rules</a:t>
            </a:r>
            <a:r>
              <a:rPr lang="en-US" sz="2400" dirty="0"/>
              <a:t>.</a:t>
            </a:r>
          </a:p>
          <a:p>
            <a:r>
              <a:rPr lang="en-US" sz="2400" dirty="0"/>
              <a:t>And finally, the relevant question isn't "Is this legal?". Instead, you should ask yourself "Am I doing something that might upset someone? And am I willing to take the (financial) risk of their response</a:t>
            </a:r>
            <a:r>
              <a:rPr lang="en-US" sz="2400" dirty="0" smtClean="0"/>
              <a:t>?".</a:t>
            </a:r>
            <a:endParaRPr lang="en-US" sz="2400" dirty="0"/>
          </a:p>
        </p:txBody>
      </p:sp>
    </p:spTree>
    <p:extLst>
      <p:ext uri="{BB962C8B-B14F-4D97-AF65-F5344CB8AC3E}">
        <p14:creationId xmlns:p14="http://schemas.microsoft.com/office/powerpoint/2010/main" val="126311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a:xfrm>
            <a:off x="2532888" y="465708"/>
            <a:ext cx="9262872" cy="5871083"/>
          </a:xfrm>
        </p:spPr>
        <p:txBody>
          <a:bodyPr>
            <a:noAutofit/>
          </a:bodyPr>
          <a:lstStyle/>
          <a:p>
            <a:pPr marL="457200" indent="-457200">
              <a:buFont typeface="+mj-lt"/>
              <a:buAutoNum type="arabicPeriod"/>
            </a:pPr>
            <a:r>
              <a:rPr lang="en-US" sz="2000" dirty="0" smtClean="0"/>
              <a:t>Use </a:t>
            </a:r>
            <a:r>
              <a:rPr lang="en-US" sz="2000" dirty="0"/>
              <a:t>an API if one is provided, instead of scraping data. </a:t>
            </a:r>
            <a:endParaRPr lang="en-US" sz="2000" dirty="0" smtClean="0"/>
          </a:p>
          <a:p>
            <a:pPr marL="457200" indent="-457200">
              <a:buFont typeface="+mj-lt"/>
              <a:buAutoNum type="arabicPeriod"/>
            </a:pPr>
            <a:r>
              <a:rPr lang="en-US" sz="2000" dirty="0" smtClean="0"/>
              <a:t>Respect </a:t>
            </a:r>
            <a:r>
              <a:rPr lang="en-US" sz="2000" dirty="0"/>
              <a:t>the Terms of Service (</a:t>
            </a:r>
            <a:r>
              <a:rPr lang="en-US" sz="2000" dirty="0" err="1"/>
              <a:t>ToS</a:t>
            </a:r>
            <a:r>
              <a:rPr lang="en-US" sz="2000" dirty="0"/>
              <a:t>). </a:t>
            </a:r>
            <a:endParaRPr lang="en-US" sz="2000" dirty="0" smtClean="0"/>
          </a:p>
          <a:p>
            <a:pPr marL="457200" indent="-457200">
              <a:buFont typeface="+mj-lt"/>
              <a:buAutoNum type="arabicPeriod"/>
            </a:pPr>
            <a:r>
              <a:rPr lang="en-US" sz="2000" dirty="0" smtClean="0"/>
              <a:t>Respect </a:t>
            </a:r>
            <a:r>
              <a:rPr lang="en-US" sz="2000" dirty="0"/>
              <a:t>the rules of </a:t>
            </a:r>
            <a:r>
              <a:rPr lang="en-US" sz="2000" i="1" dirty="0" err="1"/>
              <a:t>robots.txt</a:t>
            </a:r>
            <a:r>
              <a:rPr lang="en-US" sz="2000" dirty="0"/>
              <a:t>. </a:t>
            </a:r>
            <a:endParaRPr lang="en-US" sz="2000" dirty="0" smtClean="0"/>
          </a:p>
          <a:p>
            <a:pPr marL="457200" indent="-457200">
              <a:buFont typeface="+mj-lt"/>
              <a:buAutoNum type="arabicPeriod"/>
            </a:pPr>
            <a:r>
              <a:rPr lang="en-US" sz="2000" dirty="0" smtClean="0"/>
              <a:t>Use </a:t>
            </a:r>
            <a:r>
              <a:rPr lang="en-US" sz="2000" dirty="0"/>
              <a:t>a reasonable crawl </a:t>
            </a:r>
            <a:r>
              <a:rPr lang="en-US" sz="2000" dirty="0" smtClean="0"/>
              <a:t>rate. Respect </a:t>
            </a:r>
            <a:r>
              <a:rPr lang="en-US" sz="2000" dirty="0"/>
              <a:t>the </a:t>
            </a:r>
            <a:r>
              <a:rPr lang="en-US" sz="2000" i="1" dirty="0"/>
              <a:t>crawl-delay</a:t>
            </a:r>
            <a:r>
              <a:rPr lang="en-US" sz="2000" dirty="0"/>
              <a:t> setting provided in </a:t>
            </a:r>
            <a:r>
              <a:rPr lang="en-US" sz="2000" i="1" dirty="0" err="1"/>
              <a:t>robots.txt</a:t>
            </a:r>
            <a:r>
              <a:rPr lang="en-US" sz="2000" dirty="0"/>
              <a:t>; if there's none, use a conservative crawl rate (e.g. 1 request per 10-15 seconds). </a:t>
            </a:r>
          </a:p>
          <a:p>
            <a:pPr marL="457200" indent="-457200">
              <a:buFont typeface="+mj-lt"/>
              <a:buAutoNum type="arabicPeriod"/>
            </a:pPr>
            <a:r>
              <a:rPr lang="en-US" sz="2000" dirty="0"/>
              <a:t>Identify your web scraper or crawler with a legitimate user agent string. Create a page that explains what you're doing and why, and link back to the page in your user agent string (e.g. 'MY-BOT (+https://yoursite.com/mybot.html)') </a:t>
            </a:r>
          </a:p>
          <a:p>
            <a:pPr marL="457200" indent="-457200">
              <a:buFont typeface="+mj-lt"/>
              <a:buAutoNum type="arabicPeriod"/>
            </a:pPr>
            <a:r>
              <a:rPr lang="en-US" sz="2000" dirty="0"/>
              <a:t>If </a:t>
            </a:r>
            <a:r>
              <a:rPr lang="en-US" sz="2000" dirty="0" err="1"/>
              <a:t>ToS</a:t>
            </a:r>
            <a:r>
              <a:rPr lang="en-US" sz="2000" dirty="0"/>
              <a:t> or </a:t>
            </a:r>
            <a:r>
              <a:rPr lang="en-US" sz="2000" i="1" dirty="0" err="1"/>
              <a:t>robots.txt</a:t>
            </a:r>
            <a:r>
              <a:rPr lang="en-US" sz="2000" dirty="0"/>
              <a:t> prevent you from crawling or scraping, ask a written permission to the owner of the site, </a:t>
            </a:r>
            <a:r>
              <a:rPr lang="en-US" sz="2000" b="1" dirty="0"/>
              <a:t>prior</a:t>
            </a:r>
            <a:r>
              <a:rPr lang="en-US" sz="2000" dirty="0"/>
              <a:t> to doing anything else. </a:t>
            </a:r>
          </a:p>
          <a:p>
            <a:pPr marL="457200" indent="-457200">
              <a:buFont typeface="+mj-lt"/>
              <a:buAutoNum type="arabicPeriod"/>
            </a:pPr>
            <a:r>
              <a:rPr lang="en-US" sz="2000" dirty="0"/>
              <a:t>Don't republish your crawled or scraped data or any derivative dataset without verifying the license of the data, or without obtaining a written permission from the copyright holder. </a:t>
            </a:r>
          </a:p>
          <a:p>
            <a:pPr marL="457200" indent="-457200">
              <a:buFont typeface="+mj-lt"/>
              <a:buAutoNum type="arabicPeriod"/>
            </a:pPr>
            <a:r>
              <a:rPr lang="en-US" sz="2000" dirty="0"/>
              <a:t>If you doubt on the legality of what you're doing, don't do it. Or seek the advice of a lawyer. </a:t>
            </a:r>
          </a:p>
          <a:p>
            <a:pPr marL="457200" indent="-457200">
              <a:buFont typeface="+mj-lt"/>
              <a:buAutoNum type="arabicPeriod"/>
            </a:pPr>
            <a:r>
              <a:rPr lang="en-US" sz="2000" dirty="0"/>
              <a:t>Don't base your whole business on data scraping. The website(s) that you scrape may eventually block you, just like what happened in Craigslist Inc. v. 3Taps Inc.. </a:t>
            </a:r>
          </a:p>
        </p:txBody>
      </p:sp>
    </p:spTree>
    <p:extLst>
      <p:ext uri="{BB962C8B-B14F-4D97-AF65-F5344CB8AC3E}">
        <p14:creationId xmlns:p14="http://schemas.microsoft.com/office/powerpoint/2010/main" val="190970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2474</TotalTime>
  <Words>210</Words>
  <Application>Microsoft Macintosh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Mangal</vt:lpstr>
      <vt:lpstr>Arial</vt:lpstr>
      <vt:lpstr>Office Theme</vt:lpstr>
      <vt:lpstr>Structured and  Unstructured Data Collection, Storage, Cleaning and Preprocessing</vt:lpstr>
      <vt:lpstr>Overview</vt:lpstr>
      <vt:lpstr>Session 1</vt:lpstr>
      <vt:lpstr>PowerPoint Presentation</vt:lpstr>
      <vt:lpstr>Hyper Text Transfer Protocol HTTP</vt:lpstr>
      <vt:lpstr>URL (Universal Resource Location)</vt:lpstr>
      <vt:lpstr>CSS</vt:lpstr>
      <vt:lpstr>Can we do this?</vt:lpstr>
      <vt:lpstr>Rules</vt:lpstr>
      <vt:lpstr>Let's jump to the notebooks…</vt:lpstr>
      <vt:lpstr>Session 2</vt:lpstr>
      <vt:lpstr>Session 3</vt:lpstr>
      <vt:lpstr>Session 4</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and  Unstructured Data Collection, Storage, Cleaning and Preprocessing</dc:title>
  <dc:creator>Peter Molnar</dc:creator>
  <cp:lastModifiedBy>Peter Molnar</cp:lastModifiedBy>
  <cp:revision>12</cp:revision>
  <dcterms:created xsi:type="dcterms:W3CDTF">2018-01-18T03:06:03Z</dcterms:created>
  <dcterms:modified xsi:type="dcterms:W3CDTF">2018-01-19T20:31:45Z</dcterms:modified>
</cp:coreProperties>
</file>